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4" r:id="rId4"/>
  </p:sldMasterIdLst>
  <p:notesMasterIdLst>
    <p:notesMasterId r:id="rId20"/>
  </p:notesMasterIdLst>
  <p:handoutMasterIdLst>
    <p:handoutMasterId r:id="rId21"/>
  </p:handoutMasterIdLst>
  <p:sldIdLst>
    <p:sldId id="2072578443" r:id="rId5"/>
    <p:sldId id="2072578152" r:id="rId6"/>
    <p:sldId id="2147377040" r:id="rId7"/>
    <p:sldId id="2072578472" r:id="rId8"/>
    <p:sldId id="2147377036" r:id="rId9"/>
    <p:sldId id="2072578461" r:id="rId10"/>
    <p:sldId id="2072578470" r:id="rId11"/>
    <p:sldId id="2072578202" r:id="rId12"/>
    <p:sldId id="2072578469" r:id="rId13"/>
    <p:sldId id="2072578449" r:id="rId14"/>
    <p:sldId id="2072578445" r:id="rId15"/>
    <p:sldId id="2072578446" r:id="rId16"/>
    <p:sldId id="2072578440" r:id="rId17"/>
    <p:sldId id="2072578468" r:id="rId18"/>
    <p:sldId id="207257845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userDrawn="1">
          <p15:clr>
            <a:srgbClr val="A4A3A4"/>
          </p15:clr>
        </p15:guide>
        <p15:guide id="4"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ie Jo Adams" initials="KJA" lastIdx="2" clrIdx="0">
    <p:extLst>
      <p:ext uri="{19B8F6BF-5375-455C-9EA6-DF929625EA0E}">
        <p15:presenceInfo xmlns:p15="http://schemas.microsoft.com/office/powerpoint/2012/main" userId="Katie Jo Adam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FFB7"/>
    <a:srgbClr val="C8D6EE"/>
    <a:srgbClr val="96B0DE"/>
    <a:srgbClr val="AFD2FF"/>
    <a:srgbClr val="002F6C"/>
    <a:srgbClr val="0285CA"/>
    <a:srgbClr val="CC00FF"/>
    <a:srgbClr val="0000FF"/>
    <a:srgbClr val="00A3E0"/>
    <a:srgbClr val="DB9F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4E7BAE-49B2-898C-DAA9-4E25BB9B635A}" v="206" dt="2025-05-20T17:54:35.5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492" y="10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4548" y="102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sciotta, Erin S. (GRC-MT00)" userId="S::episciot@ndc.nasa.gov::d58f391a-8418-48d5-8298-b70c17a179a8" providerId="AD" clId="Web-{E74E7BAE-49B2-898C-DAA9-4E25BB9B635A}"/>
    <pc:docChg chg="modSld">
      <pc:chgData name="Pisciotta, Erin S. (GRC-MT00)" userId="S::episciot@ndc.nasa.gov::d58f391a-8418-48d5-8298-b70c17a179a8" providerId="AD" clId="Web-{E74E7BAE-49B2-898C-DAA9-4E25BB9B635A}" dt="2025-05-20T17:54:33.722" v="101" actId="20577"/>
      <pc:docMkLst>
        <pc:docMk/>
      </pc:docMkLst>
      <pc:sldChg chg="modSp">
        <pc:chgData name="Pisciotta, Erin S. (GRC-MT00)" userId="S::episciot@ndc.nasa.gov::d58f391a-8418-48d5-8298-b70c17a179a8" providerId="AD" clId="Web-{E74E7BAE-49B2-898C-DAA9-4E25BB9B635A}" dt="2025-05-20T17:02:33.101" v="90" actId="20577"/>
        <pc:sldMkLst>
          <pc:docMk/>
          <pc:sldMk cId="1589336367" sldId="2072578461"/>
        </pc:sldMkLst>
        <pc:spChg chg="mod">
          <ac:chgData name="Pisciotta, Erin S. (GRC-MT00)" userId="S::episciot@ndc.nasa.gov::d58f391a-8418-48d5-8298-b70c17a179a8" providerId="AD" clId="Web-{E74E7BAE-49B2-898C-DAA9-4E25BB9B635A}" dt="2025-05-20T17:02:33.101" v="90" actId="20577"/>
          <ac:spMkLst>
            <pc:docMk/>
            <pc:sldMk cId="1589336367" sldId="2072578461"/>
            <ac:spMk id="3" creationId="{80E269C1-2783-2A9E-268F-1514F69861CB}"/>
          </ac:spMkLst>
        </pc:spChg>
        <pc:spChg chg="mod">
          <ac:chgData name="Pisciotta, Erin S. (GRC-MT00)" userId="S::episciot@ndc.nasa.gov::d58f391a-8418-48d5-8298-b70c17a179a8" providerId="AD" clId="Web-{E74E7BAE-49B2-898C-DAA9-4E25BB9B635A}" dt="2025-05-20T16:45:31.659" v="48" actId="20577"/>
          <ac:spMkLst>
            <pc:docMk/>
            <pc:sldMk cId="1589336367" sldId="2072578461"/>
            <ac:spMk id="5" creationId="{8A485531-9104-2FAC-CD4E-317A22C67180}"/>
          </ac:spMkLst>
        </pc:spChg>
        <pc:spChg chg="mod">
          <ac:chgData name="Pisciotta, Erin S. (GRC-MT00)" userId="S::episciot@ndc.nasa.gov::d58f391a-8418-48d5-8298-b70c17a179a8" providerId="AD" clId="Web-{E74E7BAE-49B2-898C-DAA9-4E25BB9B635A}" dt="2025-05-20T17:00:32.087" v="88" actId="20577"/>
          <ac:spMkLst>
            <pc:docMk/>
            <pc:sldMk cId="1589336367" sldId="2072578461"/>
            <ac:spMk id="12" creationId="{5A2B5B53-F00E-C3A3-A098-97B84FD21975}"/>
          </ac:spMkLst>
        </pc:spChg>
      </pc:sldChg>
      <pc:sldChg chg="modSp">
        <pc:chgData name="Pisciotta, Erin S. (GRC-MT00)" userId="S::episciot@ndc.nasa.gov::d58f391a-8418-48d5-8298-b70c17a179a8" providerId="AD" clId="Web-{E74E7BAE-49B2-898C-DAA9-4E25BB9B635A}" dt="2025-05-20T17:54:33.722" v="101" actId="20577"/>
        <pc:sldMkLst>
          <pc:docMk/>
          <pc:sldMk cId="693646167" sldId="2072578468"/>
        </pc:sldMkLst>
        <pc:spChg chg="mod">
          <ac:chgData name="Pisciotta, Erin S. (GRC-MT00)" userId="S::episciot@ndc.nasa.gov::d58f391a-8418-48d5-8298-b70c17a179a8" providerId="AD" clId="Web-{E74E7BAE-49B2-898C-DAA9-4E25BB9B635A}" dt="2025-05-20T17:54:33.722" v="101" actId="20577"/>
          <ac:spMkLst>
            <pc:docMk/>
            <pc:sldMk cId="693646167" sldId="2072578468"/>
            <ac:spMk id="3" creationId="{6644A210-28BF-E25D-2008-DF9F7161029B}"/>
          </ac:spMkLst>
        </pc:spChg>
      </pc:sldChg>
      <pc:sldChg chg="modSp">
        <pc:chgData name="Pisciotta, Erin S. (GRC-MT00)" userId="S::episciot@ndc.nasa.gov::d58f391a-8418-48d5-8298-b70c17a179a8" providerId="AD" clId="Web-{E74E7BAE-49B2-898C-DAA9-4E25BB9B635A}" dt="2025-05-20T17:02:45.476" v="96" actId="20577"/>
        <pc:sldMkLst>
          <pc:docMk/>
          <pc:sldMk cId="1076764175" sldId="2072578472"/>
        </pc:sldMkLst>
        <pc:spChg chg="mod">
          <ac:chgData name="Pisciotta, Erin S. (GRC-MT00)" userId="S::episciot@ndc.nasa.gov::d58f391a-8418-48d5-8298-b70c17a179a8" providerId="AD" clId="Web-{E74E7BAE-49B2-898C-DAA9-4E25BB9B635A}" dt="2025-05-20T16:44:00.191" v="27" actId="20577"/>
          <ac:spMkLst>
            <pc:docMk/>
            <pc:sldMk cId="1076764175" sldId="2072578472"/>
            <ac:spMk id="3" creationId="{E5EE6F0E-0C79-5427-7A7A-7D09593990DD}"/>
          </ac:spMkLst>
        </pc:spChg>
        <pc:spChg chg="mod">
          <ac:chgData name="Pisciotta, Erin S. (GRC-MT00)" userId="S::episciot@ndc.nasa.gov::d58f391a-8418-48d5-8298-b70c17a179a8" providerId="AD" clId="Web-{E74E7BAE-49B2-898C-DAA9-4E25BB9B635A}" dt="2025-05-20T17:02:45.476" v="96" actId="20577"/>
          <ac:spMkLst>
            <pc:docMk/>
            <pc:sldMk cId="1076764175" sldId="2072578472"/>
            <ac:spMk id="7" creationId="{E3FAEE4A-6071-C7F9-7820-D2CF447D8429}"/>
          </ac:spMkLst>
        </pc:spChg>
      </pc:sldChg>
      <pc:sldChg chg="modSp">
        <pc:chgData name="Pisciotta, Erin S. (GRC-MT00)" userId="S::episciot@ndc.nasa.gov::d58f391a-8418-48d5-8298-b70c17a179a8" providerId="AD" clId="Web-{E74E7BAE-49B2-898C-DAA9-4E25BB9B635A}" dt="2025-05-20T17:49:58.112" v="99" actId="20577"/>
        <pc:sldMkLst>
          <pc:docMk/>
          <pc:sldMk cId="956171489" sldId="2147377036"/>
        </pc:sldMkLst>
        <pc:spChg chg="mod">
          <ac:chgData name="Pisciotta, Erin S. (GRC-MT00)" userId="S::episciot@ndc.nasa.gov::d58f391a-8418-48d5-8298-b70c17a179a8" providerId="AD" clId="Web-{E74E7BAE-49B2-898C-DAA9-4E25BB9B635A}" dt="2025-05-20T17:49:58.112" v="99" actId="20577"/>
          <ac:spMkLst>
            <pc:docMk/>
            <pc:sldMk cId="956171489" sldId="2147377036"/>
            <ac:spMk id="10" creationId="{922AC4FB-FEAA-1D5D-C270-71A611D0A11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1B0925-D018-4694-8BD2-B89F172BCC04}" type="datetimeFigureOut">
              <a:rPr lang="en-US" smtClean="0"/>
              <a:t>5/20/2025</a:t>
            </a:fld>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751C376-EA5F-40EB-B5C9-F210D82C3856}" type="slidenum">
              <a:rPr lang="en-US" smtClean="0"/>
              <a:t>‹#›</a:t>
            </a:fld>
            <a:endParaRPr lang="en-US"/>
          </a:p>
        </p:txBody>
      </p:sp>
    </p:spTree>
    <p:extLst>
      <p:ext uri="{BB962C8B-B14F-4D97-AF65-F5344CB8AC3E}">
        <p14:creationId xmlns:p14="http://schemas.microsoft.com/office/powerpoint/2010/main" val="133688753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F5D99-016A-414A-B5D0-2B391DB0FAA8}" type="datetimeFigureOut">
              <a:rPr lang="en-US" smtClean="0"/>
              <a:t>5/20/2025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F5F514-E216-4B0B-9B33-6FEA2EC08AD4}" type="slidenum">
              <a:rPr lang="en-US" smtClean="0"/>
              <a:t>‹#›</a:t>
            </a:fld>
            <a:endParaRPr lang="en-US"/>
          </a:p>
        </p:txBody>
      </p:sp>
    </p:spTree>
    <p:extLst>
      <p:ext uri="{BB962C8B-B14F-4D97-AF65-F5344CB8AC3E}">
        <p14:creationId xmlns:p14="http://schemas.microsoft.com/office/powerpoint/2010/main" val="34468886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F5F514-E216-4B0B-9B33-6FEA2EC08AD4}" type="slidenum">
              <a:rPr lang="en-US" smtClean="0"/>
              <a:t>1</a:t>
            </a:fld>
            <a:endParaRPr lang="en-US"/>
          </a:p>
        </p:txBody>
      </p:sp>
    </p:spTree>
    <p:extLst>
      <p:ext uri="{BB962C8B-B14F-4D97-AF65-F5344CB8AC3E}">
        <p14:creationId xmlns:p14="http://schemas.microsoft.com/office/powerpoint/2010/main" val="38080507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2.pn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p:bg>
      <p:bgPr>
        <a:blipFill dpi="0" rotWithShape="1">
          <a:blip r:embed="rId2">
            <a:lum/>
          </a:blip>
          <a:srcRect/>
          <a:stretch>
            <a:fillRect t="-19000" b="-19000"/>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E82EE71-49D4-4163-95A9-08FE5C05D671}"/>
              </a:ext>
            </a:extLst>
          </p:cNvPr>
          <p:cNvPicPr>
            <a:picLocks noChangeAspect="1"/>
          </p:cNvPicPr>
          <p:nvPr userDrawn="1"/>
        </p:nvPicPr>
        <p:blipFill>
          <a:blip r:embed="rId3">
            <a:extLst>
              <a:ext uri="{BEBA8EAE-BF5A-486C-A8C5-ECC9F3942E4B}">
                <a14:imgProps xmlns:a14="http://schemas.microsoft.com/office/drawing/2010/main">
                  <a14:imgLayer r:embed="rId4">
                    <a14:imgEffect>
                      <a14:backgroundRemoval t="9395" b="96660" l="0" r="89912">
                        <a14:foregroundMark x1="10845" y1="70146" x2="11097" y2="79958"/>
                        <a14:foregroundMark x1="11097" y1="79958" x2="16520" y2="70355"/>
                        <a14:foregroundMark x1="16520" y1="70355" x2="8323" y2="80376"/>
                        <a14:foregroundMark x1="8323" y1="80376" x2="5044" y2="93946"/>
                        <a14:foregroundMark x1="5044" y1="93946" x2="13115" y2="80793"/>
                        <a14:foregroundMark x1="13115" y1="80793" x2="16772" y2="96868"/>
                        <a14:foregroundMark x1="16772" y1="96868" x2="16772" y2="96868"/>
                        <a14:foregroundMark x1="5422" y1="91441" x2="2900" y2="59290"/>
                        <a14:foregroundMark x1="2900" y1="59290" x2="4540" y2="70981"/>
                        <a14:foregroundMark x1="4540" y1="70981" x2="4161" y2="59499"/>
                        <a14:foregroundMark x1="4161" y1="59499" x2="2270" y2="70564"/>
                        <a14:foregroundMark x1="55738" y1="80793" x2="53972" y2="80585"/>
                        <a14:foregroundMark x1="56747" y1="80376" x2="55612" y2="80793"/>
                        <a14:foregroundMark x1="43632" y1="35282" x2="46280" y2="32777"/>
                        <a14:foregroundMark x1="36696" y1="52610" x2="17528" y2="43006"/>
                        <a14:foregroundMark x1="17528" y1="43006" x2="11349" y2="42171"/>
                        <a14:foregroundMark x1="11349" y1="42171" x2="0" y2="48434"/>
                        <a14:foregroundMark x1="0" y1="48434" x2="0" y2="48434"/>
                        <a14:foregroundMark x1="33670" y1="50313" x2="21690" y2="43424"/>
                        <a14:foregroundMark x1="21690" y1="43424" x2="21564" y2="42380"/>
                        <a14:foregroundMark x1="34678" y1="49896" x2="21185" y2="43633"/>
                        <a14:foregroundMark x1="32030" y1="47390" x2="24086" y2="44050"/>
                        <a14:foregroundMark x1="24212" y1="44676" x2="16141" y2="42380"/>
                        <a14:foregroundMark x1="16141" y1="42380" x2="14376" y2="40710"/>
                        <a14:foregroundMark x1="24464" y1="43006" x2="18789" y2="42380"/>
                        <a14:foregroundMark x1="46406" y1="32777" x2="53342" y2="31733"/>
                        <a14:foregroundMark x1="53342" y1="31733" x2="59899" y2="32777"/>
                        <a14:foregroundMark x1="59899" y1="32777" x2="64565" y2="37578"/>
                        <a14:foregroundMark x1="8449" y1="42797" x2="1261" y2="44676"/>
                        <a14:foregroundMark x1="1261" y1="44676" x2="631" y2="45929"/>
                      </a14:backgroundRemoval>
                    </a14:imgEffect>
                  </a14:imgLayer>
                </a14:imgProps>
              </a:ext>
              <a:ext uri="{28A0092B-C50C-407E-A947-70E740481C1C}">
                <a14:useLocalDpi xmlns:a14="http://schemas.microsoft.com/office/drawing/2010/main" val="0"/>
              </a:ext>
            </a:extLst>
          </a:blip>
          <a:stretch>
            <a:fillRect/>
          </a:stretch>
        </p:blipFill>
        <p:spPr>
          <a:xfrm>
            <a:off x="0" y="1615435"/>
            <a:ext cx="8683717" cy="5245271"/>
          </a:xfrm>
          <a:prstGeom prst="rect">
            <a:avLst/>
          </a:prstGeom>
        </p:spPr>
      </p:pic>
      <p:sp>
        <p:nvSpPr>
          <p:cNvPr id="6" name="Subtitle 9">
            <a:extLst>
              <a:ext uri="{FF2B5EF4-FFF2-40B4-BE49-F238E27FC236}">
                <a16:creationId xmlns:a16="http://schemas.microsoft.com/office/drawing/2014/main" id="{464AA4D6-8F70-4779-8279-A4A682A9F87F}"/>
              </a:ext>
            </a:extLst>
          </p:cNvPr>
          <p:cNvSpPr>
            <a:spLocks noGrp="1"/>
          </p:cNvSpPr>
          <p:nvPr>
            <p:ph type="subTitle" idx="1" hasCustomPrompt="1"/>
          </p:nvPr>
        </p:nvSpPr>
        <p:spPr>
          <a:xfrm>
            <a:off x="579334" y="1844857"/>
            <a:ext cx="10991851" cy="415498"/>
          </a:xfrm>
        </p:spPr>
        <p:txBody>
          <a:bodyPr/>
          <a:lstStyle>
            <a:lvl1pPr marL="0" indent="0" algn="ctr" defTabSz="658416" rtl="0" eaLnBrk="1" fontAlgn="base" hangingPunct="1">
              <a:lnSpc>
                <a:spcPct val="100000"/>
              </a:lnSpc>
              <a:spcBef>
                <a:spcPct val="0"/>
              </a:spcBef>
              <a:spcAft>
                <a:spcPct val="0"/>
              </a:spcAft>
              <a:buNone/>
              <a:defRPr kumimoji="0" lang="en-US" sz="2700" b="1" i="0" u="none" strike="noStrike" kern="0" cap="none" spc="0" normalizeH="0" baseline="0" dirty="0">
                <a:ln>
                  <a:noFill/>
                </a:ln>
                <a:solidFill>
                  <a:schemeClr val="bg1"/>
                </a:solidFill>
                <a:effectLst>
                  <a:outerShdw blurRad="38100" dist="38100" dir="2700000" algn="tl">
                    <a:srgbClr val="000000">
                      <a:alpha val="43137"/>
                    </a:srgbClr>
                  </a:outerShdw>
                </a:effectLst>
                <a:uLnTx/>
                <a:uFillTx/>
                <a:latin typeface="Franklin Gothic Medium" panose="020B0603020102020204" pitchFamily="34" charset="0"/>
                <a:ea typeface="+mj-ea"/>
                <a:cs typeface="Calibri"/>
              </a:defRPr>
            </a:lvl1pPr>
          </a:lstStyle>
          <a:p>
            <a:pPr algn="ctr"/>
            <a:r>
              <a:rPr lang="en-US" dirty="0"/>
              <a:t>(Topic ID) (Topic Name)</a:t>
            </a:r>
          </a:p>
        </p:txBody>
      </p:sp>
      <p:sp>
        <p:nvSpPr>
          <p:cNvPr id="10" name="Text Placeholder 21">
            <a:extLst>
              <a:ext uri="{FF2B5EF4-FFF2-40B4-BE49-F238E27FC236}">
                <a16:creationId xmlns:a16="http://schemas.microsoft.com/office/drawing/2014/main" id="{B711A6DF-2381-41FA-8F4D-BA1C887A46D1}"/>
              </a:ext>
            </a:extLst>
          </p:cNvPr>
          <p:cNvSpPr>
            <a:spLocks noGrp="1"/>
          </p:cNvSpPr>
          <p:nvPr>
            <p:ph type="body" sz="quarter" idx="10" hasCustomPrompt="1"/>
          </p:nvPr>
        </p:nvSpPr>
        <p:spPr>
          <a:xfrm>
            <a:off x="8683716" y="5078187"/>
            <a:ext cx="2971799" cy="369332"/>
          </a:xfrm>
        </p:spPr>
        <p:txBody>
          <a:bodyPr/>
          <a:lstStyle>
            <a:lvl1pPr marL="0" indent="0" algn="r">
              <a:buNone/>
              <a:defRPr kumimoji="0" lang="en-US" sz="2400" b="1" i="0" u="none" strike="noStrike" kern="0" cap="none" spc="0" normalizeH="0" baseline="0" dirty="0" smtClean="0">
                <a:ln>
                  <a:noFill/>
                </a:ln>
                <a:solidFill>
                  <a:srgbClr val="FFFFFF"/>
                </a:solidFill>
                <a:effectLst>
                  <a:outerShdw blurRad="38100" dist="38100" dir="2700000" algn="tl">
                    <a:srgbClr val="000000">
                      <a:alpha val="43137"/>
                    </a:srgbClr>
                  </a:outerShdw>
                </a:effectLst>
                <a:uLnTx/>
                <a:uFillTx/>
                <a:latin typeface="Franklin Gothic Medium" panose="020B0603020102020204" pitchFamily="34" charset="0"/>
                <a:ea typeface="+mn-ea"/>
                <a:cs typeface="+mn-cs"/>
              </a:defRPr>
            </a:lvl1pPr>
            <a:lvl2pPr marL="0" indent="0">
              <a:buNone/>
              <a:defRPr sz="1350"/>
            </a:lvl2pPr>
            <a:lvl3pPr marL="0" indent="0">
              <a:buNone/>
              <a:defRPr sz="1350"/>
            </a:lvl3pPr>
            <a:lvl4pPr marL="0" indent="0">
              <a:buNone/>
              <a:defRPr sz="1350"/>
            </a:lvl4pPr>
            <a:lvl5pPr marL="0" indent="0">
              <a:buNone/>
              <a:defRPr sz="1350"/>
            </a:lvl5pPr>
          </a:lstStyle>
          <a:p>
            <a:pPr lvl="0"/>
            <a:r>
              <a:rPr lang="en-US"/>
              <a:t>(Name)</a:t>
            </a:r>
          </a:p>
        </p:txBody>
      </p:sp>
      <p:sp>
        <p:nvSpPr>
          <p:cNvPr id="14" name="TextBox 13">
            <a:extLst>
              <a:ext uri="{FF2B5EF4-FFF2-40B4-BE49-F238E27FC236}">
                <a16:creationId xmlns:a16="http://schemas.microsoft.com/office/drawing/2014/main" id="{1FFD5DF4-DFE5-4F4C-A19F-9C4A54171DF5}"/>
              </a:ext>
            </a:extLst>
          </p:cNvPr>
          <p:cNvSpPr txBox="1"/>
          <p:nvPr userDrawn="1"/>
        </p:nvSpPr>
        <p:spPr bwMode="auto">
          <a:xfrm>
            <a:off x="600076" y="723172"/>
            <a:ext cx="10991848" cy="830997"/>
          </a:xfrm>
          <a:prstGeom prst="rect">
            <a:avLst/>
          </a:prstGeom>
          <a:noFill/>
          <a:ln w="12700">
            <a:noFill/>
            <a:miter lim="800000"/>
            <a:headEnd/>
            <a:tailEnd/>
          </a:ln>
          <a:effectLst/>
        </p:spPr>
        <p:txBody>
          <a:bodyPr vert="horz" wrap="square" lIns="0" tIns="0" rIns="0" bIns="0" numCol="1" anchor="b" anchorCtr="0" compatLnSpc="1">
            <a:prstTxWarp prst="textNoShape">
              <a:avLst/>
            </a:prstTxWarp>
          </a:bodyPr>
          <a:lstStyle>
            <a:lvl1pPr algn="ctr" defTabSz="877888" eaLnBrk="1" hangingPunct="1">
              <a:lnSpc>
                <a:spcPct val="100000"/>
              </a:lnSpc>
              <a:defRPr kumimoji="0" sz="4800" i="0" u="none" strike="noStrike" kern="0" cap="none" spc="0" normalizeH="0" baseline="0">
                <a:ln>
                  <a:solidFill>
                    <a:srgbClr val="000000">
                      <a:lumMod val="65000"/>
                      <a:lumOff val="35000"/>
                    </a:srgbClr>
                  </a:solidFill>
                </a:ln>
                <a:solidFill>
                  <a:srgbClr val="FFFFFF"/>
                </a:solidFill>
                <a:effectLst>
                  <a:outerShdw blurRad="38100" dist="38100" dir="2700000" algn="tl">
                    <a:srgbClr val="000000">
                      <a:alpha val="43137"/>
                    </a:srgbClr>
                  </a:outerShdw>
                </a:effectLst>
                <a:uLnTx/>
                <a:uFillTx/>
                <a:latin typeface="Agency FB" panose="020B0503020202020204" pitchFamily="34" charset="0"/>
                <a:ea typeface="+mj-ea"/>
                <a:cs typeface="Calibri"/>
              </a:defRPr>
            </a:lvl1pPr>
            <a:lvl2pPr defTabSz="887413" eaLnBrk="1" hangingPunct="1">
              <a:defRPr sz="3600">
                <a:solidFill>
                  <a:srgbClr val="FFFFFF"/>
                </a:solidFill>
                <a:effectLst>
                  <a:outerShdw blurRad="38100" dist="38100" dir="2700000" algn="tl">
                    <a:srgbClr val="000000"/>
                  </a:outerShdw>
                </a:effectLst>
                <a:latin typeface="Arial" pitchFamily="-112" charset="0"/>
                <a:cs typeface="ＭＳ Ｐゴシック" pitchFamily="-112" charset="-128"/>
              </a:defRPr>
            </a:lvl2pPr>
            <a:lvl3pPr defTabSz="887413" eaLnBrk="1" hangingPunct="1">
              <a:defRPr sz="3600">
                <a:solidFill>
                  <a:srgbClr val="FFFFFF"/>
                </a:solidFill>
                <a:effectLst>
                  <a:outerShdw blurRad="38100" dist="38100" dir="2700000" algn="tl">
                    <a:srgbClr val="000000"/>
                  </a:outerShdw>
                </a:effectLst>
                <a:latin typeface="Arial" pitchFamily="-112" charset="0"/>
                <a:cs typeface="ＭＳ Ｐゴシック" pitchFamily="-112" charset="-128"/>
              </a:defRPr>
            </a:lvl3pPr>
            <a:lvl4pPr defTabSz="887413" eaLnBrk="1" hangingPunct="1">
              <a:defRPr sz="3600">
                <a:solidFill>
                  <a:srgbClr val="FFFFFF"/>
                </a:solidFill>
                <a:effectLst>
                  <a:outerShdw blurRad="38100" dist="38100" dir="2700000" algn="tl">
                    <a:srgbClr val="000000"/>
                  </a:outerShdw>
                </a:effectLst>
                <a:latin typeface="Arial" pitchFamily="-112" charset="0"/>
                <a:cs typeface="ＭＳ Ｐゴシック" pitchFamily="-112" charset="-128"/>
              </a:defRPr>
            </a:lvl4pPr>
            <a:lvl5pPr defTabSz="887413" eaLnBrk="1" hangingPunct="1">
              <a:defRPr sz="3600">
                <a:solidFill>
                  <a:srgbClr val="FFFFFF"/>
                </a:solidFill>
                <a:effectLst>
                  <a:outerShdw blurRad="38100" dist="38100" dir="2700000" algn="tl">
                    <a:srgbClr val="000000"/>
                  </a:outerShdw>
                </a:effectLst>
                <a:latin typeface="Arial" pitchFamily="-112" charset="0"/>
                <a:cs typeface="ＭＳ Ｐゴシック" pitchFamily="-112" charset="-128"/>
              </a:defRPr>
            </a:lvl5pPr>
            <a:lvl6pPr marL="457200" defTabSz="887413" fontAlgn="base">
              <a:spcBef>
                <a:spcPct val="0"/>
              </a:spcBef>
              <a:spcAft>
                <a:spcPct val="0"/>
              </a:spcAft>
              <a:defRPr sz="3600">
                <a:solidFill>
                  <a:srgbClr val="FFFFFF"/>
                </a:solidFill>
                <a:effectLst>
                  <a:outerShdw blurRad="38100" dist="38100" dir="2700000" algn="tl">
                    <a:srgbClr val="000000"/>
                  </a:outerShdw>
                </a:effectLst>
                <a:latin typeface="Arial" pitchFamily="-112" charset="0"/>
              </a:defRPr>
            </a:lvl6pPr>
            <a:lvl7pPr marL="914400" defTabSz="887413" fontAlgn="base">
              <a:spcBef>
                <a:spcPct val="0"/>
              </a:spcBef>
              <a:spcAft>
                <a:spcPct val="0"/>
              </a:spcAft>
              <a:defRPr sz="3600">
                <a:solidFill>
                  <a:srgbClr val="FFFFFF"/>
                </a:solidFill>
                <a:effectLst>
                  <a:outerShdw blurRad="38100" dist="38100" dir="2700000" algn="tl">
                    <a:srgbClr val="000000"/>
                  </a:outerShdw>
                </a:effectLst>
                <a:latin typeface="Arial" pitchFamily="-112" charset="0"/>
              </a:defRPr>
            </a:lvl7pPr>
            <a:lvl8pPr marL="1371600" defTabSz="887413" fontAlgn="base">
              <a:spcBef>
                <a:spcPct val="0"/>
              </a:spcBef>
              <a:spcAft>
                <a:spcPct val="0"/>
              </a:spcAft>
              <a:defRPr sz="3600">
                <a:solidFill>
                  <a:srgbClr val="FFFFFF"/>
                </a:solidFill>
                <a:effectLst>
                  <a:outerShdw blurRad="38100" dist="38100" dir="2700000" algn="tl">
                    <a:srgbClr val="000000"/>
                  </a:outerShdw>
                </a:effectLst>
                <a:latin typeface="Arial" pitchFamily="-112" charset="0"/>
              </a:defRPr>
            </a:lvl8pPr>
            <a:lvl9pPr marL="1828800" defTabSz="887413" fontAlgn="base">
              <a:spcBef>
                <a:spcPct val="0"/>
              </a:spcBef>
              <a:spcAft>
                <a:spcPct val="0"/>
              </a:spcAft>
              <a:defRPr sz="3600">
                <a:solidFill>
                  <a:srgbClr val="FFFFFF"/>
                </a:solidFill>
                <a:effectLst>
                  <a:outerShdw blurRad="38100" dist="38100" dir="2700000" algn="tl">
                    <a:srgbClr val="000000"/>
                  </a:outerShdw>
                </a:effectLst>
                <a:latin typeface="Arial" pitchFamily="-112" charset="0"/>
              </a:defRPr>
            </a:lvl9pPr>
          </a:lstStyle>
          <a:p>
            <a:pPr lvl="0"/>
            <a:r>
              <a:rPr lang="en-US" sz="3600" b="1" cap="small" baseline="0" dirty="0">
                <a:ln>
                  <a:noFill/>
                </a:ln>
                <a:latin typeface="Franklin Gothic Book" panose="020B0503020102020204" pitchFamily="34" charset="0"/>
              </a:rPr>
              <a:t>Cryogenic Fluid Management Portfolio Project (CFMPP) </a:t>
            </a:r>
          </a:p>
        </p:txBody>
      </p:sp>
      <p:sp>
        <p:nvSpPr>
          <p:cNvPr id="7" name="Text Placeholder 21">
            <a:extLst>
              <a:ext uri="{FF2B5EF4-FFF2-40B4-BE49-F238E27FC236}">
                <a16:creationId xmlns:a16="http://schemas.microsoft.com/office/drawing/2014/main" id="{51EC446E-1B75-4EF8-873B-1842395DAC37}"/>
              </a:ext>
            </a:extLst>
          </p:cNvPr>
          <p:cNvSpPr>
            <a:spLocks noGrp="1"/>
          </p:cNvSpPr>
          <p:nvPr>
            <p:ph type="body" sz="quarter" idx="11" hasCustomPrompt="1"/>
          </p:nvPr>
        </p:nvSpPr>
        <p:spPr>
          <a:xfrm>
            <a:off x="8683716" y="5691444"/>
            <a:ext cx="2971799" cy="276999"/>
          </a:xfrm>
        </p:spPr>
        <p:txBody>
          <a:bodyPr/>
          <a:lstStyle>
            <a:lvl1pPr marL="0" indent="0" algn="r">
              <a:buNone/>
              <a:defRPr kumimoji="0" lang="en-US" sz="1800" b="1" i="0" u="none" strike="noStrike" kern="0" cap="none" spc="0" normalizeH="0" baseline="0" dirty="0" smtClean="0">
                <a:ln>
                  <a:noFill/>
                </a:ln>
                <a:solidFill>
                  <a:srgbClr val="FFFFFF"/>
                </a:solidFill>
                <a:effectLst>
                  <a:outerShdw blurRad="38100" dist="38100" dir="2700000" algn="tl">
                    <a:srgbClr val="000000">
                      <a:alpha val="43137"/>
                    </a:srgbClr>
                  </a:outerShdw>
                </a:effectLst>
                <a:uLnTx/>
                <a:uFillTx/>
                <a:latin typeface="Franklin Gothic Medium" panose="020B0603020102020204" pitchFamily="34" charset="0"/>
                <a:ea typeface="+mn-ea"/>
                <a:cs typeface="+mn-cs"/>
              </a:defRPr>
            </a:lvl1pPr>
            <a:lvl2pPr marL="0" indent="0">
              <a:buNone/>
              <a:defRPr sz="1350"/>
            </a:lvl2pPr>
            <a:lvl3pPr marL="0" indent="0">
              <a:buNone/>
              <a:defRPr sz="1350"/>
            </a:lvl3pPr>
            <a:lvl4pPr marL="0" indent="0">
              <a:buNone/>
              <a:defRPr sz="1350"/>
            </a:lvl4pPr>
            <a:lvl5pPr marL="0" indent="0">
              <a:buNone/>
              <a:defRPr sz="1350"/>
            </a:lvl5pPr>
          </a:lstStyle>
          <a:p>
            <a:pPr lvl="0"/>
            <a:r>
              <a:rPr lang="en-US" dirty="0"/>
              <a:t>(Date)</a:t>
            </a:r>
          </a:p>
        </p:txBody>
      </p:sp>
      <p:pic>
        <p:nvPicPr>
          <p:cNvPr id="11" name="Picture 10">
            <a:extLst>
              <a:ext uri="{FF2B5EF4-FFF2-40B4-BE49-F238E27FC236}">
                <a16:creationId xmlns:a16="http://schemas.microsoft.com/office/drawing/2014/main" id="{D603BFD4-E9DC-46DD-A7E9-16571549267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2045" y="143665"/>
            <a:ext cx="854578" cy="707591"/>
          </a:xfrm>
          <a:prstGeom prst="rect">
            <a:avLst/>
          </a:prstGeom>
        </p:spPr>
      </p:pic>
      <p:sp>
        <p:nvSpPr>
          <p:cNvPr id="3" name="Text Placeholder 2">
            <a:extLst>
              <a:ext uri="{FF2B5EF4-FFF2-40B4-BE49-F238E27FC236}">
                <a16:creationId xmlns:a16="http://schemas.microsoft.com/office/drawing/2014/main" id="{9D59026F-EADA-4CAC-93BF-5B314E11C228}"/>
              </a:ext>
            </a:extLst>
          </p:cNvPr>
          <p:cNvSpPr>
            <a:spLocks noGrp="1"/>
          </p:cNvSpPr>
          <p:nvPr>
            <p:ph type="body" sz="quarter" idx="13" hasCustomPrompt="1"/>
          </p:nvPr>
        </p:nvSpPr>
        <p:spPr>
          <a:xfrm>
            <a:off x="4481513" y="44376"/>
            <a:ext cx="3228975" cy="246221"/>
          </a:xfrm>
        </p:spPr>
        <p:txBody>
          <a:bodyPr/>
          <a:lstStyle>
            <a:lvl1pPr marL="0" indent="0" algn="ctr">
              <a:buNone/>
              <a:defRPr sz="1600">
                <a:solidFill>
                  <a:srgbClr val="FF0000"/>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CUI Marking (if applicable)</a:t>
            </a:r>
          </a:p>
        </p:txBody>
      </p:sp>
      <p:pic>
        <p:nvPicPr>
          <p:cNvPr id="4" name="Picture 3" descr="Logo&#10;&#10;Description automatically generated">
            <a:extLst>
              <a:ext uri="{FF2B5EF4-FFF2-40B4-BE49-F238E27FC236}">
                <a16:creationId xmlns:a16="http://schemas.microsoft.com/office/drawing/2014/main" id="{7DF98DDD-C5AC-3FCA-1A68-3111C45D697E}"/>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10169615" y="192411"/>
            <a:ext cx="1751793" cy="610098"/>
          </a:xfrm>
          <a:prstGeom prst="rect">
            <a:avLst/>
          </a:prstGeom>
        </p:spPr>
      </p:pic>
    </p:spTree>
    <p:extLst>
      <p:ext uri="{BB962C8B-B14F-4D97-AF65-F5344CB8AC3E}">
        <p14:creationId xmlns:p14="http://schemas.microsoft.com/office/powerpoint/2010/main" val="2111561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Header Only">
    <p:spTree>
      <p:nvGrpSpPr>
        <p:cNvPr id="1" name=""/>
        <p:cNvGrpSpPr/>
        <p:nvPr/>
      </p:nvGrpSpPr>
      <p:grpSpPr>
        <a:xfrm>
          <a:off x="0" y="0"/>
          <a:ext cx="0" cy="0"/>
          <a:chOff x="0" y="0"/>
          <a:chExt cx="0" cy="0"/>
        </a:xfrm>
      </p:grpSpPr>
      <p:sp>
        <p:nvSpPr>
          <p:cNvPr id="7" name="Text Placeholder 10"/>
          <p:cNvSpPr>
            <a:spLocks noGrp="1"/>
          </p:cNvSpPr>
          <p:nvPr>
            <p:ph type="body" sz="quarter" idx="10" hasCustomPrompt="1"/>
          </p:nvPr>
        </p:nvSpPr>
        <p:spPr>
          <a:xfrm>
            <a:off x="819074" y="83248"/>
            <a:ext cx="6618169" cy="615553"/>
          </a:xfrm>
          <a:prstGeom prst="rect">
            <a:avLst/>
          </a:prstGeom>
        </p:spPr>
        <p:txBody>
          <a:bodyPr/>
          <a:lstStyle>
            <a:lvl1pPr marL="0" indent="0">
              <a:buNone/>
              <a:defRPr sz="4000" b="1" cap="none" baseline="0">
                <a:solidFill>
                  <a:schemeClr val="accent1"/>
                </a:solidFill>
                <a:latin typeface="Franklin Gothic Medium" panose="020B0603020102020204" pitchFamily="34" charset="0"/>
              </a:defRPr>
            </a:lvl1pPr>
          </a:lstStyle>
          <a:p>
            <a:pPr lvl="0"/>
            <a:r>
              <a:rPr lang="en-US" dirty="0"/>
              <a:t>CLICK TO ENTER HEADER</a:t>
            </a:r>
          </a:p>
        </p:txBody>
      </p:sp>
      <p:sp>
        <p:nvSpPr>
          <p:cNvPr id="3" name="Text Placeholder 2">
            <a:extLst>
              <a:ext uri="{FF2B5EF4-FFF2-40B4-BE49-F238E27FC236}">
                <a16:creationId xmlns:a16="http://schemas.microsoft.com/office/drawing/2014/main" id="{DD467F24-5F68-45EE-9556-CFB2159B6F6C}"/>
              </a:ext>
            </a:extLst>
          </p:cNvPr>
          <p:cNvSpPr>
            <a:spLocks noGrp="1"/>
          </p:cNvSpPr>
          <p:nvPr>
            <p:ph type="body" sz="quarter" idx="14" hasCustomPrompt="1"/>
          </p:nvPr>
        </p:nvSpPr>
        <p:spPr>
          <a:xfrm>
            <a:off x="4754757" y="-34504"/>
            <a:ext cx="2682486" cy="235504"/>
          </a:xfrm>
          <a:prstGeom prst="rect">
            <a:avLst/>
          </a:prstGeom>
        </p:spPr>
        <p:txBody>
          <a:bodyPr/>
          <a:lstStyle>
            <a:lvl1pPr marL="0" indent="0" algn="ctr">
              <a:buNone/>
              <a:defRPr sz="1100">
                <a:solidFill>
                  <a:srgbClr val="FF0000"/>
                </a:solidFill>
                <a:latin typeface="Arial" panose="020B0604020202020204" pitchFamily="34" charset="0"/>
                <a:cs typeface="Arial" panose="020B0604020202020204" pitchFamily="34" charset="0"/>
              </a:defRPr>
            </a:lvl1pPr>
            <a:lvl5pPr>
              <a:defRPr/>
            </a:lvl5pPr>
          </a:lstStyle>
          <a:p>
            <a:pPr lvl="0"/>
            <a:r>
              <a:rPr lang="en-US"/>
              <a:t>CUI Marking (if applicable)</a:t>
            </a:r>
          </a:p>
        </p:txBody>
      </p:sp>
    </p:spTree>
    <p:extLst>
      <p:ext uri="{BB962C8B-B14F-4D97-AF65-F5344CB8AC3E}">
        <p14:creationId xmlns:p14="http://schemas.microsoft.com/office/powerpoint/2010/main" val="2833613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4995A-92DB-4B9F-8862-D86246C222B0}"/>
              </a:ext>
            </a:extLst>
          </p:cNvPr>
          <p:cNvSpPr>
            <a:spLocks noGrp="1"/>
          </p:cNvSpPr>
          <p:nvPr>
            <p:ph type="title"/>
          </p:nvPr>
        </p:nvSpPr>
        <p:spPr>
          <a:xfrm>
            <a:off x="849086" y="162836"/>
            <a:ext cx="10341864" cy="558419"/>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1223B2C3-8119-41A9-A405-67240287C152}"/>
              </a:ext>
            </a:extLst>
          </p:cNvPr>
          <p:cNvSpPr>
            <a:spLocks noGrp="1"/>
          </p:cNvSpPr>
          <p:nvPr>
            <p:ph idx="1"/>
          </p:nvPr>
        </p:nvSpPr>
        <p:spPr>
          <a:xfrm>
            <a:off x="274320" y="1207008"/>
            <a:ext cx="11079480" cy="1370119"/>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vl2pPr>
              <a:defRPr>
                <a:solidFill>
                  <a:schemeClr val="tx2"/>
                </a:solidFill>
                <a:latin typeface="Arial" panose="020B0604020202020204" pitchFamily="34" charset="0"/>
                <a:cs typeface="Arial" panose="020B0604020202020204" pitchFamily="34" charset="0"/>
              </a:defRPr>
            </a:lvl2pPr>
            <a:lvl3pPr>
              <a:defRPr>
                <a:solidFill>
                  <a:schemeClr val="tx2"/>
                </a:solidFill>
                <a:latin typeface="Arial" panose="020B0604020202020204" pitchFamily="34" charset="0"/>
                <a:cs typeface="Arial" panose="020B0604020202020204" pitchFamily="34" charset="0"/>
              </a:defRPr>
            </a:lvl3pPr>
            <a:lvl4pPr>
              <a:defRPr>
                <a:solidFill>
                  <a:schemeClr val="tx2"/>
                </a:solidFill>
                <a:latin typeface="Arial" panose="020B0604020202020204" pitchFamily="34" charset="0"/>
                <a:cs typeface="Arial" panose="020B0604020202020204" pitchFamily="34" charset="0"/>
              </a:defRPr>
            </a:lvl4pPr>
            <a:lvl5pPr marL="1082675" indent="-168275">
              <a:defRPr>
                <a:solidFill>
                  <a:schemeClr val="tx2"/>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2">
            <a:extLst>
              <a:ext uri="{FF2B5EF4-FFF2-40B4-BE49-F238E27FC236}">
                <a16:creationId xmlns:a16="http://schemas.microsoft.com/office/drawing/2014/main" id="{E8B5E8C6-356B-EDC8-DB92-26F5D2A8EC8C}"/>
              </a:ext>
            </a:extLst>
          </p:cNvPr>
          <p:cNvSpPr>
            <a:spLocks noGrp="1"/>
          </p:cNvSpPr>
          <p:nvPr>
            <p:ph type="body" sz="quarter" idx="14" hasCustomPrompt="1"/>
          </p:nvPr>
        </p:nvSpPr>
        <p:spPr>
          <a:xfrm>
            <a:off x="4754757" y="0"/>
            <a:ext cx="2682486" cy="235504"/>
          </a:xfrm>
          <a:prstGeom prst="rect">
            <a:avLst/>
          </a:prstGeom>
        </p:spPr>
        <p:txBody>
          <a:bodyPr/>
          <a:lstStyle>
            <a:lvl1pPr marL="0" indent="0" algn="ctr">
              <a:buNone/>
              <a:defRPr sz="1100">
                <a:solidFill>
                  <a:srgbClr val="FF0000"/>
                </a:solidFill>
                <a:latin typeface="Arial" panose="020B0604020202020204" pitchFamily="34" charset="0"/>
                <a:cs typeface="Arial" panose="020B0604020202020204" pitchFamily="34" charset="0"/>
              </a:defRPr>
            </a:lvl1pPr>
            <a:lvl5pPr>
              <a:defRPr/>
            </a:lvl5pPr>
          </a:lstStyle>
          <a:p>
            <a:pPr lvl="0"/>
            <a:r>
              <a:rPr lang="en-US"/>
              <a:t>CUI Marking (if applicable)</a:t>
            </a:r>
          </a:p>
        </p:txBody>
      </p:sp>
    </p:spTree>
    <p:extLst>
      <p:ext uri="{BB962C8B-B14F-4D97-AF65-F5344CB8AC3E}">
        <p14:creationId xmlns:p14="http://schemas.microsoft.com/office/powerpoint/2010/main" val="3096808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hoto with Blue Header and Message">
    <p:spTree>
      <p:nvGrpSpPr>
        <p:cNvPr id="1" name=""/>
        <p:cNvGrpSpPr/>
        <p:nvPr/>
      </p:nvGrpSpPr>
      <p:grpSpPr>
        <a:xfrm>
          <a:off x="0" y="0"/>
          <a:ext cx="0" cy="0"/>
          <a:chOff x="0" y="0"/>
          <a:chExt cx="0" cy="0"/>
        </a:xfrm>
      </p:grpSpPr>
      <p:sp>
        <p:nvSpPr>
          <p:cNvPr id="16" name="Picture Placeholder 15"/>
          <p:cNvSpPr>
            <a:spLocks noGrp="1"/>
          </p:cNvSpPr>
          <p:nvPr>
            <p:ph type="pic" sz="quarter" idx="13"/>
          </p:nvPr>
        </p:nvSpPr>
        <p:spPr>
          <a:xfrm>
            <a:off x="0" y="-230909"/>
            <a:ext cx="12192000" cy="6286500"/>
          </a:xfrm>
          <a:prstGeom prst="rect">
            <a:avLst/>
          </a:prstGeom>
        </p:spPr>
        <p:txBody>
          <a:bodyPr anchor="ctr"/>
          <a:lstStyle>
            <a:lvl1pPr marL="0" indent="0" algn="ctr">
              <a:buNone/>
              <a:defRPr/>
            </a:lvl1pPr>
          </a:lstStyle>
          <a:p>
            <a:endParaRPr lang="en-US"/>
          </a:p>
        </p:txBody>
      </p:sp>
      <p:sp>
        <p:nvSpPr>
          <p:cNvPr id="11" name="Text Placeholder 10"/>
          <p:cNvSpPr>
            <a:spLocks noGrp="1"/>
          </p:cNvSpPr>
          <p:nvPr>
            <p:ph type="body" sz="quarter" idx="10" hasCustomPrompt="1"/>
          </p:nvPr>
        </p:nvSpPr>
        <p:spPr>
          <a:xfrm>
            <a:off x="920527" y="128124"/>
            <a:ext cx="6618169" cy="615553"/>
          </a:xfrm>
          <a:prstGeom prst="rect">
            <a:avLst/>
          </a:prstGeom>
        </p:spPr>
        <p:txBody>
          <a:bodyPr/>
          <a:lstStyle>
            <a:lvl1pPr marL="0" indent="0">
              <a:buNone/>
              <a:defRPr sz="4000" b="1" cap="none" baseline="0">
                <a:solidFill>
                  <a:schemeClr val="accent1"/>
                </a:solidFill>
                <a:latin typeface="Franklin Gothic Medium" panose="020B0603020102020204" pitchFamily="34" charset="0"/>
              </a:defRPr>
            </a:lvl1pPr>
          </a:lstStyle>
          <a:p>
            <a:pPr lvl="0"/>
            <a:r>
              <a:rPr lang="en-US"/>
              <a:t>CLICK TO ENTER HEADER</a:t>
            </a:r>
          </a:p>
        </p:txBody>
      </p:sp>
      <p:sp>
        <p:nvSpPr>
          <p:cNvPr id="5" name="Rectangle 4"/>
          <p:cNvSpPr/>
          <p:nvPr userDrawn="1"/>
        </p:nvSpPr>
        <p:spPr>
          <a:xfrm>
            <a:off x="7151569" y="2594573"/>
            <a:ext cx="5040431" cy="3246765"/>
          </a:xfrm>
          <a:prstGeom prst="rect">
            <a:avLst/>
          </a:prstGeom>
          <a:solidFill>
            <a:srgbClr val="FFFFFF">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3" name="Text Placeholder 12"/>
          <p:cNvSpPr>
            <a:spLocks noGrp="1"/>
          </p:cNvSpPr>
          <p:nvPr>
            <p:ph type="body" sz="quarter" idx="11" hasCustomPrompt="1"/>
          </p:nvPr>
        </p:nvSpPr>
        <p:spPr>
          <a:xfrm>
            <a:off x="6961851" y="2737125"/>
            <a:ext cx="4625974" cy="2961660"/>
          </a:xfrm>
          <a:prstGeom prst="rect">
            <a:avLst/>
          </a:prstGeom>
          <a:solidFill>
            <a:srgbClr val="FFFFFF">
              <a:alpha val="80000"/>
            </a:srgbClr>
          </a:solidFill>
        </p:spPr>
        <p:txBody>
          <a:bodyPr tIns="91440" bIns="91440" anchor="ctr">
            <a:normAutofit/>
          </a:bodyPr>
          <a:lstStyle>
            <a:lvl1pPr marL="0" indent="0" algn="r">
              <a:lnSpc>
                <a:spcPct val="90000"/>
              </a:lnSpc>
              <a:spcBef>
                <a:spcPts val="0"/>
              </a:spcBef>
              <a:buNone/>
              <a:defRPr sz="4000" kern="1200" cap="all" baseline="0">
                <a:solidFill>
                  <a:schemeClr val="accent2"/>
                </a:solidFill>
                <a:latin typeface="Agency FB" panose="020B0503020202020204" pitchFamily="34" charset="0"/>
              </a:defRPr>
            </a:lvl1pPr>
          </a:lstStyle>
          <a:p>
            <a:pPr lvl="0"/>
            <a:r>
              <a:rPr lang="en-US"/>
              <a:t>ADD MESSAGE                HERE.</a:t>
            </a:r>
          </a:p>
        </p:txBody>
      </p:sp>
      <p:sp>
        <p:nvSpPr>
          <p:cNvPr id="6" name="Text Placeholder 2">
            <a:extLst>
              <a:ext uri="{FF2B5EF4-FFF2-40B4-BE49-F238E27FC236}">
                <a16:creationId xmlns:a16="http://schemas.microsoft.com/office/drawing/2014/main" id="{4DF54B01-4BF8-48FD-B0F0-14DB0464304E}"/>
              </a:ext>
            </a:extLst>
          </p:cNvPr>
          <p:cNvSpPr>
            <a:spLocks noGrp="1"/>
          </p:cNvSpPr>
          <p:nvPr>
            <p:ph type="body" sz="quarter" idx="14" hasCustomPrompt="1"/>
          </p:nvPr>
        </p:nvSpPr>
        <p:spPr>
          <a:xfrm>
            <a:off x="4754757" y="0"/>
            <a:ext cx="2682486" cy="235504"/>
          </a:xfrm>
          <a:prstGeom prst="rect">
            <a:avLst/>
          </a:prstGeom>
        </p:spPr>
        <p:txBody>
          <a:bodyPr/>
          <a:lstStyle>
            <a:lvl1pPr marL="0" indent="0" algn="ctr">
              <a:buNone/>
              <a:defRPr sz="1100">
                <a:solidFill>
                  <a:srgbClr val="FF0000"/>
                </a:solidFill>
                <a:latin typeface="Arial" panose="020B0604020202020204" pitchFamily="34" charset="0"/>
                <a:cs typeface="Arial" panose="020B0604020202020204" pitchFamily="34" charset="0"/>
              </a:defRPr>
            </a:lvl1pPr>
            <a:lvl5pPr>
              <a:defRPr/>
            </a:lvl5pPr>
          </a:lstStyle>
          <a:p>
            <a:pPr lvl="0"/>
            <a:r>
              <a:rPr lang="en-US"/>
              <a:t>CUI Marking (if applicable)</a:t>
            </a:r>
          </a:p>
        </p:txBody>
      </p:sp>
    </p:spTree>
    <p:extLst>
      <p:ext uri="{BB962C8B-B14F-4D97-AF65-F5344CB8AC3E}">
        <p14:creationId xmlns:p14="http://schemas.microsoft.com/office/powerpoint/2010/main" val="1545313888"/>
      </p:ext>
    </p:extLst>
  </p:cSld>
  <p:clrMapOvr>
    <a:masterClrMapping/>
  </p:clrMapOvr>
  <p:extLst>
    <p:ext uri="{DCECCB84-F9BA-43D5-87BE-67443E8EF086}">
      <p15:sldGuideLst xmlns:p15="http://schemas.microsoft.com/office/powerpoint/2012/main">
        <p15:guide id="1" pos="38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hoto with Blue Header">
    <p:spTree>
      <p:nvGrpSpPr>
        <p:cNvPr id="1" name=""/>
        <p:cNvGrpSpPr/>
        <p:nvPr/>
      </p:nvGrpSpPr>
      <p:grpSpPr>
        <a:xfrm>
          <a:off x="0" y="0"/>
          <a:ext cx="0" cy="0"/>
          <a:chOff x="0" y="0"/>
          <a:chExt cx="0" cy="0"/>
        </a:xfrm>
      </p:grpSpPr>
      <p:sp>
        <p:nvSpPr>
          <p:cNvPr id="16" name="Picture Placeholder 15"/>
          <p:cNvSpPr>
            <a:spLocks noGrp="1"/>
          </p:cNvSpPr>
          <p:nvPr>
            <p:ph type="pic" sz="quarter" idx="13"/>
          </p:nvPr>
        </p:nvSpPr>
        <p:spPr>
          <a:xfrm>
            <a:off x="0" y="0"/>
            <a:ext cx="12192000" cy="6286500"/>
          </a:xfrm>
          <a:prstGeom prst="rect">
            <a:avLst/>
          </a:prstGeom>
        </p:spPr>
        <p:txBody>
          <a:bodyPr anchor="ctr"/>
          <a:lstStyle>
            <a:lvl1pPr marL="0" indent="0" algn="ctr">
              <a:buNone/>
              <a:defRPr/>
            </a:lvl1pPr>
          </a:lstStyle>
          <a:p>
            <a:endParaRPr lang="en-US"/>
          </a:p>
        </p:txBody>
      </p:sp>
      <p:sp>
        <p:nvSpPr>
          <p:cNvPr id="11" name="Text Placeholder 10"/>
          <p:cNvSpPr>
            <a:spLocks noGrp="1"/>
          </p:cNvSpPr>
          <p:nvPr>
            <p:ph type="body" sz="quarter" idx="10" hasCustomPrompt="1"/>
          </p:nvPr>
        </p:nvSpPr>
        <p:spPr>
          <a:xfrm>
            <a:off x="911092" y="117752"/>
            <a:ext cx="6618169" cy="615553"/>
          </a:xfrm>
          <a:prstGeom prst="rect">
            <a:avLst/>
          </a:prstGeom>
        </p:spPr>
        <p:txBody>
          <a:bodyPr/>
          <a:lstStyle>
            <a:lvl1pPr marL="0" indent="0">
              <a:buNone/>
              <a:defRPr sz="4000" b="1" cap="all" baseline="0">
                <a:solidFill>
                  <a:schemeClr val="accent1"/>
                </a:solidFill>
                <a:latin typeface="Franklin Gothic Medium" panose="020B0603020102020204" pitchFamily="34" charset="0"/>
              </a:defRPr>
            </a:lvl1pPr>
          </a:lstStyle>
          <a:p>
            <a:pPr lvl="0"/>
            <a:r>
              <a:rPr lang="en-US"/>
              <a:t>CLICK TO ENTER HEADER</a:t>
            </a:r>
          </a:p>
        </p:txBody>
      </p:sp>
      <p:sp>
        <p:nvSpPr>
          <p:cNvPr id="4" name="Text Placeholder 2">
            <a:extLst>
              <a:ext uri="{FF2B5EF4-FFF2-40B4-BE49-F238E27FC236}">
                <a16:creationId xmlns:a16="http://schemas.microsoft.com/office/drawing/2014/main" id="{5144C9BE-C0D6-4736-9D49-418E0EDC75E4}"/>
              </a:ext>
            </a:extLst>
          </p:cNvPr>
          <p:cNvSpPr>
            <a:spLocks noGrp="1"/>
          </p:cNvSpPr>
          <p:nvPr>
            <p:ph type="body" sz="quarter" idx="14" hasCustomPrompt="1"/>
          </p:nvPr>
        </p:nvSpPr>
        <p:spPr>
          <a:xfrm>
            <a:off x="4754757" y="0"/>
            <a:ext cx="2682486" cy="235504"/>
          </a:xfrm>
          <a:prstGeom prst="rect">
            <a:avLst/>
          </a:prstGeom>
        </p:spPr>
        <p:txBody>
          <a:bodyPr/>
          <a:lstStyle>
            <a:lvl1pPr marL="0" indent="0" algn="ctr">
              <a:buNone/>
              <a:defRPr sz="1100">
                <a:solidFill>
                  <a:srgbClr val="FF0000"/>
                </a:solidFill>
                <a:latin typeface="Arial" panose="020B0604020202020204" pitchFamily="34" charset="0"/>
                <a:cs typeface="Arial" panose="020B0604020202020204" pitchFamily="34" charset="0"/>
              </a:defRPr>
            </a:lvl1pPr>
            <a:lvl5pPr>
              <a:defRPr/>
            </a:lvl5pPr>
          </a:lstStyle>
          <a:p>
            <a:pPr lvl="0"/>
            <a:r>
              <a:rPr lang="en-US"/>
              <a:t>CUI Marking (if applicable)</a:t>
            </a:r>
          </a:p>
        </p:txBody>
      </p:sp>
    </p:spTree>
    <p:extLst>
      <p:ext uri="{BB962C8B-B14F-4D97-AF65-F5344CB8AC3E}">
        <p14:creationId xmlns:p14="http://schemas.microsoft.com/office/powerpoint/2010/main" val="3179996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p:bg>
      <p:bgPr>
        <a:solidFill>
          <a:schemeClr val="bg1"/>
        </a:solidFill>
        <a:effectLst/>
      </p:bgPr>
    </p:bg>
    <p:spTree>
      <p:nvGrpSpPr>
        <p:cNvPr id="1" name=""/>
        <p:cNvGrpSpPr/>
        <p:nvPr/>
      </p:nvGrpSpPr>
      <p:grpSpPr>
        <a:xfrm>
          <a:off x="0" y="0"/>
          <a:ext cx="0" cy="0"/>
          <a:chOff x="0" y="0"/>
          <a:chExt cx="0" cy="0"/>
        </a:xfrm>
      </p:grpSpPr>
      <p:sp>
        <p:nvSpPr>
          <p:cNvPr id="13" name="Text Placeholder 24"/>
          <p:cNvSpPr>
            <a:spLocks noGrp="1"/>
          </p:cNvSpPr>
          <p:nvPr>
            <p:ph type="body" sz="quarter" idx="10" hasCustomPrompt="1"/>
          </p:nvPr>
        </p:nvSpPr>
        <p:spPr>
          <a:xfrm>
            <a:off x="755111" y="2613367"/>
            <a:ext cx="10684021" cy="830997"/>
          </a:xfrm>
          <a:prstGeom prst="rect">
            <a:avLst/>
          </a:prstGeom>
        </p:spPr>
        <p:txBody>
          <a:bodyPr/>
          <a:lstStyle>
            <a:lvl1pPr marL="0" indent="0" algn="ctr">
              <a:buNone/>
              <a:defRPr sz="5400" b="1" cap="small" baseline="0">
                <a:solidFill>
                  <a:srgbClr val="002F6C"/>
                </a:solidFill>
                <a:latin typeface="Franklin Gothic Medium" panose="020B0603020102020204" pitchFamily="34" charset="0"/>
              </a:defRPr>
            </a:lvl1pPr>
          </a:lstStyle>
          <a:p>
            <a:pPr lvl="0"/>
            <a:r>
              <a:rPr lang="en-US" dirty="0"/>
              <a:t>CLICK TO ENTER TRANSITION TITLE</a:t>
            </a:r>
          </a:p>
        </p:txBody>
      </p:sp>
      <p:sp>
        <p:nvSpPr>
          <p:cNvPr id="12" name="Text Placeholder 24"/>
          <p:cNvSpPr>
            <a:spLocks noGrp="1"/>
          </p:cNvSpPr>
          <p:nvPr>
            <p:ph type="body" sz="quarter" idx="11" hasCustomPrompt="1"/>
          </p:nvPr>
        </p:nvSpPr>
        <p:spPr>
          <a:xfrm>
            <a:off x="755110" y="3536666"/>
            <a:ext cx="10684021" cy="369332"/>
          </a:xfrm>
          <a:prstGeom prst="rect">
            <a:avLst/>
          </a:prstGeom>
        </p:spPr>
        <p:txBody>
          <a:bodyPr/>
          <a:lstStyle>
            <a:lvl1pPr marL="0" indent="0" algn="ctr">
              <a:buNone/>
              <a:defRPr sz="2400" b="0" cap="none" baseline="0">
                <a:solidFill>
                  <a:srgbClr val="002F6C"/>
                </a:solidFill>
                <a:latin typeface="Franklin Gothic Medium" panose="020B0603020102020204" pitchFamily="34" charset="0"/>
              </a:defRPr>
            </a:lvl1pPr>
          </a:lstStyle>
          <a:p>
            <a:pPr lvl="0"/>
            <a:r>
              <a:rPr lang="en-US"/>
              <a:t>TRANSITION SUBTITLE</a:t>
            </a:r>
          </a:p>
        </p:txBody>
      </p:sp>
      <p:sp>
        <p:nvSpPr>
          <p:cNvPr id="4" name="Text Placeholder 2">
            <a:extLst>
              <a:ext uri="{FF2B5EF4-FFF2-40B4-BE49-F238E27FC236}">
                <a16:creationId xmlns:a16="http://schemas.microsoft.com/office/drawing/2014/main" id="{501151CB-6018-4A93-9B05-03C69E626CAE}"/>
              </a:ext>
            </a:extLst>
          </p:cNvPr>
          <p:cNvSpPr>
            <a:spLocks noGrp="1"/>
          </p:cNvSpPr>
          <p:nvPr>
            <p:ph type="body" sz="quarter" idx="14" hasCustomPrompt="1"/>
          </p:nvPr>
        </p:nvSpPr>
        <p:spPr>
          <a:xfrm>
            <a:off x="4754757" y="-34504"/>
            <a:ext cx="2682486" cy="235504"/>
          </a:xfrm>
          <a:prstGeom prst="rect">
            <a:avLst/>
          </a:prstGeom>
        </p:spPr>
        <p:txBody>
          <a:bodyPr/>
          <a:lstStyle>
            <a:lvl1pPr marL="0" indent="0" algn="ctr">
              <a:buNone/>
              <a:defRPr sz="1100">
                <a:solidFill>
                  <a:srgbClr val="FF0000"/>
                </a:solidFill>
                <a:latin typeface="Arial" panose="020B0604020202020204" pitchFamily="34" charset="0"/>
                <a:cs typeface="Arial" panose="020B0604020202020204" pitchFamily="34" charset="0"/>
              </a:defRPr>
            </a:lvl1pPr>
            <a:lvl5pPr>
              <a:defRPr/>
            </a:lvl5pPr>
          </a:lstStyle>
          <a:p>
            <a:pPr lvl="0"/>
            <a:r>
              <a:rPr lang="en-US"/>
              <a:t>CUI Marking (if applicable)</a:t>
            </a:r>
          </a:p>
        </p:txBody>
      </p:sp>
    </p:spTree>
    <p:extLst>
      <p:ext uri="{BB962C8B-B14F-4D97-AF65-F5344CB8AC3E}">
        <p14:creationId xmlns:p14="http://schemas.microsoft.com/office/powerpoint/2010/main" val="23440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700">
                <a:effectLst/>
              </a:defRPr>
            </a:lvl1pPr>
          </a:lstStyle>
          <a:p>
            <a:r>
              <a:rPr lang="en-US"/>
              <a:t>Click to edit Master title style</a:t>
            </a:r>
          </a:p>
        </p:txBody>
      </p:sp>
      <p:sp>
        <p:nvSpPr>
          <p:cNvPr id="3" name="Content Placeholder 2"/>
          <p:cNvSpPr>
            <a:spLocks noGrp="1"/>
          </p:cNvSpPr>
          <p:nvPr>
            <p:ph idx="1"/>
          </p:nvPr>
        </p:nvSpPr>
        <p:spPr>
          <a:xfrm>
            <a:off x="304799" y="1281015"/>
            <a:ext cx="5715000" cy="1093120"/>
          </a:xfrm>
        </p:spPr>
        <p:txBody>
          <a:bodyPr/>
          <a:lstStyle>
            <a:lvl1pPr>
              <a:defRPr baseline="0">
                <a:solidFill>
                  <a:schemeClr val="tx2"/>
                </a:solidFill>
                <a:effectLst/>
                <a:latin typeface="Arial" panose="020B0604020202020204" pitchFamily="34" charset="0"/>
                <a:cs typeface="Arial" panose="020B0604020202020204" pitchFamily="34" charset="0"/>
              </a:defRPr>
            </a:lvl1pPr>
            <a:lvl2pPr>
              <a:defRPr baseline="0">
                <a:solidFill>
                  <a:schemeClr val="tx2"/>
                </a:solidFill>
                <a:effectLst/>
                <a:latin typeface="Arial" panose="020B0604020202020204" pitchFamily="34" charset="0"/>
                <a:cs typeface="Arial" panose="020B0604020202020204" pitchFamily="34" charset="0"/>
              </a:defRPr>
            </a:lvl2pPr>
            <a:lvl3pPr>
              <a:buSzPct val="80000"/>
              <a:defRPr baseline="0">
                <a:solidFill>
                  <a:schemeClr val="tx2"/>
                </a:solidFill>
                <a:effectLst/>
                <a:latin typeface="Arial" panose="020B0604020202020204" pitchFamily="34" charset="0"/>
                <a:cs typeface="Arial" panose="020B0604020202020204" pitchFamily="34" charset="0"/>
              </a:defRPr>
            </a:lvl3pPr>
            <a:lvl4pPr>
              <a:defRPr>
                <a:solidFill>
                  <a:schemeClr val="tx2"/>
                </a:solidFill>
                <a:effectLst/>
                <a:latin typeface="Arial" panose="020B0604020202020204" pitchFamily="34" charset="0"/>
                <a:cs typeface="Arial" panose="020B0604020202020204" pitchFamily="34" charset="0"/>
              </a:defRPr>
            </a:lvl4pPr>
            <a:lvl5pPr>
              <a:defRPr>
                <a:effectLst/>
              </a:defRPr>
            </a:lvl5pPr>
            <a:lvl6pPr>
              <a:defRPr>
                <a:solidFill>
                  <a:schemeClr val="tx1"/>
                </a:solidFill>
                <a:effectLst/>
              </a:defRPr>
            </a:lvl6pPr>
            <a:lvl8pPr>
              <a:defRPr>
                <a:solidFill>
                  <a:schemeClr val="tx1"/>
                </a:solidFill>
                <a:effectLst/>
              </a:defRPr>
            </a:lvl8pPr>
            <a:lvl9pPr>
              <a:buNone/>
              <a:defRPr/>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Content Placeholder 2"/>
          <p:cNvSpPr>
            <a:spLocks noGrp="1"/>
          </p:cNvSpPr>
          <p:nvPr>
            <p:ph idx="10"/>
          </p:nvPr>
        </p:nvSpPr>
        <p:spPr>
          <a:xfrm>
            <a:off x="6172200" y="1281014"/>
            <a:ext cx="5715000" cy="1093120"/>
          </a:xfrm>
        </p:spPr>
        <p:txBody>
          <a:bodyPr/>
          <a:lstStyle>
            <a:lvl1pPr>
              <a:defRPr baseline="0">
                <a:solidFill>
                  <a:schemeClr val="tx2"/>
                </a:solidFill>
                <a:effectLst/>
                <a:latin typeface="Arial" panose="020B0604020202020204" pitchFamily="34" charset="0"/>
                <a:cs typeface="Arial" panose="020B0604020202020204" pitchFamily="34" charset="0"/>
              </a:defRPr>
            </a:lvl1pPr>
            <a:lvl2pPr>
              <a:defRPr baseline="0">
                <a:solidFill>
                  <a:schemeClr val="tx2"/>
                </a:solidFill>
                <a:effectLst/>
                <a:latin typeface="Arial" panose="020B0604020202020204" pitchFamily="34" charset="0"/>
                <a:cs typeface="Arial" panose="020B0604020202020204" pitchFamily="34" charset="0"/>
              </a:defRPr>
            </a:lvl2pPr>
            <a:lvl3pPr>
              <a:buSzPct val="80000"/>
              <a:defRPr baseline="0">
                <a:solidFill>
                  <a:schemeClr val="tx2"/>
                </a:solidFill>
                <a:effectLst/>
                <a:latin typeface="Arial" panose="020B0604020202020204" pitchFamily="34" charset="0"/>
                <a:cs typeface="Arial" panose="020B0604020202020204" pitchFamily="34" charset="0"/>
              </a:defRPr>
            </a:lvl3pPr>
            <a:lvl4pPr>
              <a:defRPr>
                <a:solidFill>
                  <a:schemeClr val="tx2"/>
                </a:solidFill>
                <a:effectLst/>
                <a:latin typeface="Arial" panose="020B0604020202020204" pitchFamily="34" charset="0"/>
                <a:cs typeface="Arial" panose="020B0604020202020204" pitchFamily="34" charset="0"/>
              </a:defRPr>
            </a:lvl4pPr>
            <a:lvl5pPr>
              <a:defRPr>
                <a:effectLst/>
              </a:defRPr>
            </a:lvl5pPr>
            <a:lvl6pPr>
              <a:defRPr>
                <a:solidFill>
                  <a:schemeClr val="tx1"/>
                </a:solidFill>
                <a:effectLst/>
              </a:defRPr>
            </a:lvl6pPr>
            <a:lvl8pPr>
              <a:defRPr>
                <a:solidFill>
                  <a:schemeClr val="tx1"/>
                </a:solidFill>
                <a:effectLst/>
              </a:defRPr>
            </a:lvl8pPr>
            <a:lvl9pPr>
              <a:buNone/>
              <a:defRPr/>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2">
            <a:extLst>
              <a:ext uri="{FF2B5EF4-FFF2-40B4-BE49-F238E27FC236}">
                <a16:creationId xmlns:a16="http://schemas.microsoft.com/office/drawing/2014/main" id="{4CB480F9-6CE1-4B50-8DE5-6310FD155D17}"/>
              </a:ext>
            </a:extLst>
          </p:cNvPr>
          <p:cNvSpPr>
            <a:spLocks noGrp="1"/>
          </p:cNvSpPr>
          <p:nvPr>
            <p:ph type="body" sz="quarter" idx="14" hasCustomPrompt="1"/>
          </p:nvPr>
        </p:nvSpPr>
        <p:spPr>
          <a:xfrm>
            <a:off x="4754757" y="-34504"/>
            <a:ext cx="2682486" cy="235504"/>
          </a:xfrm>
          <a:prstGeom prst="rect">
            <a:avLst/>
          </a:prstGeom>
        </p:spPr>
        <p:txBody>
          <a:bodyPr/>
          <a:lstStyle>
            <a:lvl1pPr marL="0" indent="0" algn="ctr">
              <a:buNone/>
              <a:defRPr sz="1100">
                <a:solidFill>
                  <a:srgbClr val="FF0000"/>
                </a:solidFill>
                <a:latin typeface="Arial" panose="020B0604020202020204" pitchFamily="34" charset="0"/>
                <a:cs typeface="Arial" panose="020B0604020202020204" pitchFamily="34" charset="0"/>
              </a:defRPr>
            </a:lvl1pPr>
            <a:lvl5pPr>
              <a:defRPr/>
            </a:lvl5pPr>
          </a:lstStyle>
          <a:p>
            <a:pPr lvl="0"/>
            <a:r>
              <a:rPr lang="en-US"/>
              <a:t>CUI Marking (if applicable)</a:t>
            </a:r>
          </a:p>
        </p:txBody>
      </p:sp>
    </p:spTree>
    <p:extLst>
      <p:ext uri="{BB962C8B-B14F-4D97-AF65-F5344CB8AC3E}">
        <p14:creationId xmlns:p14="http://schemas.microsoft.com/office/powerpoint/2010/main" val="1866010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2_Title">
    <p:bg>
      <p:bgPr>
        <a:blipFill dpi="0" rotWithShape="1">
          <a:blip r:embed="rId2">
            <a:lum/>
          </a:blip>
          <a:srcRect/>
          <a:stretch>
            <a:fillRect t="-19000" b="-19000"/>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17BF407-82F9-4C7F-9A08-92F3308BE180}"/>
              </a:ext>
            </a:extLst>
          </p:cNvPr>
          <p:cNvPicPr>
            <a:picLocks noChangeAspect="1"/>
          </p:cNvPicPr>
          <p:nvPr userDrawn="1"/>
        </p:nvPicPr>
        <p:blipFill>
          <a:blip r:embed="rId3">
            <a:extLst>
              <a:ext uri="{BEBA8EAE-BF5A-486C-A8C5-ECC9F3942E4B}">
                <a14:imgProps xmlns:a14="http://schemas.microsoft.com/office/drawing/2010/main">
                  <a14:imgLayer r:embed="rId4">
                    <a14:imgEffect>
                      <a14:backgroundRemoval t="9395" b="96660" l="0" r="89912">
                        <a14:foregroundMark x1="10845" y1="70146" x2="11097" y2="79958"/>
                        <a14:foregroundMark x1="11097" y1="79958" x2="16520" y2="70355"/>
                        <a14:foregroundMark x1="16520" y1="70355" x2="8323" y2="80376"/>
                        <a14:foregroundMark x1="8323" y1="80376" x2="5044" y2="93946"/>
                        <a14:foregroundMark x1="5044" y1="93946" x2="13115" y2="80793"/>
                        <a14:foregroundMark x1="13115" y1="80793" x2="16772" y2="96868"/>
                        <a14:foregroundMark x1="16772" y1="96868" x2="16772" y2="96868"/>
                        <a14:foregroundMark x1="5422" y1="91441" x2="2900" y2="59290"/>
                        <a14:foregroundMark x1="2900" y1="59290" x2="4540" y2="70981"/>
                        <a14:foregroundMark x1="4540" y1="70981" x2="4161" y2="59499"/>
                        <a14:foregroundMark x1="4161" y1="59499" x2="2270" y2="70564"/>
                        <a14:foregroundMark x1="55738" y1="80793" x2="53972" y2="80585"/>
                        <a14:foregroundMark x1="56747" y1="80376" x2="55612" y2="80793"/>
                        <a14:foregroundMark x1="43632" y1="35282" x2="46280" y2="32777"/>
                        <a14:foregroundMark x1="36696" y1="52610" x2="17528" y2="43006"/>
                        <a14:foregroundMark x1="17528" y1="43006" x2="11349" y2="42171"/>
                        <a14:foregroundMark x1="11349" y1="42171" x2="0" y2="48434"/>
                        <a14:foregroundMark x1="0" y1="48434" x2="0" y2="48434"/>
                        <a14:foregroundMark x1="33670" y1="50313" x2="21690" y2="43424"/>
                        <a14:foregroundMark x1="21690" y1="43424" x2="21564" y2="42380"/>
                        <a14:foregroundMark x1="34678" y1="49896" x2="21185" y2="43633"/>
                        <a14:foregroundMark x1="32030" y1="47390" x2="24086" y2="44050"/>
                        <a14:foregroundMark x1="24212" y1="44676" x2="16141" y2="42380"/>
                        <a14:foregroundMark x1="16141" y1="42380" x2="14376" y2="40710"/>
                        <a14:foregroundMark x1="24464" y1="43006" x2="18789" y2="42380"/>
                        <a14:foregroundMark x1="46406" y1="32777" x2="53342" y2="31733"/>
                        <a14:foregroundMark x1="53342" y1="31733" x2="59899" y2="32777"/>
                        <a14:foregroundMark x1="59899" y1="32777" x2="64565" y2="37578"/>
                        <a14:foregroundMark x1="8449" y1="42797" x2="1261" y2="44676"/>
                        <a14:foregroundMark x1="1261" y1="44676" x2="631" y2="45929"/>
                      </a14:backgroundRemoval>
                    </a14:imgEffect>
                  </a14:imgLayer>
                </a14:imgProps>
              </a:ext>
              <a:ext uri="{28A0092B-C50C-407E-A947-70E740481C1C}">
                <a14:useLocalDpi xmlns:a14="http://schemas.microsoft.com/office/drawing/2010/main" val="0"/>
              </a:ext>
            </a:extLst>
          </a:blip>
          <a:stretch>
            <a:fillRect/>
          </a:stretch>
        </p:blipFill>
        <p:spPr>
          <a:xfrm>
            <a:off x="0" y="1612729"/>
            <a:ext cx="8683717" cy="5245271"/>
          </a:xfrm>
          <a:prstGeom prst="rect">
            <a:avLst/>
          </a:prstGeom>
        </p:spPr>
      </p:pic>
    </p:spTree>
    <p:extLst>
      <p:ext uri="{BB962C8B-B14F-4D97-AF65-F5344CB8AC3E}">
        <p14:creationId xmlns:p14="http://schemas.microsoft.com/office/powerpoint/2010/main" val="3010925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effectLst/>
              </a:defRPr>
            </a:lvl1pPr>
          </a:lstStyle>
          <a:p>
            <a:r>
              <a:rPr lang="en-US" dirty="0"/>
              <a:t>Click to edit Master title style</a:t>
            </a:r>
          </a:p>
        </p:txBody>
      </p:sp>
      <p:sp>
        <p:nvSpPr>
          <p:cNvPr id="3" name="Content Placeholder 2"/>
          <p:cNvSpPr>
            <a:spLocks noGrp="1"/>
          </p:cNvSpPr>
          <p:nvPr>
            <p:ph idx="1"/>
          </p:nvPr>
        </p:nvSpPr>
        <p:spPr>
          <a:xfrm>
            <a:off x="304799" y="1281014"/>
            <a:ext cx="11582400" cy="1440394"/>
          </a:xfrm>
        </p:spPr>
        <p:txBody>
          <a:bodyPr/>
          <a:lstStyle>
            <a:lvl1pPr>
              <a:defRPr baseline="0">
                <a:solidFill>
                  <a:schemeClr val="tx1">
                    <a:lumMod val="75000"/>
                  </a:schemeClr>
                </a:solidFill>
                <a:effectLst/>
              </a:defRPr>
            </a:lvl1pPr>
            <a:lvl2pPr>
              <a:defRPr baseline="0">
                <a:solidFill>
                  <a:schemeClr val="tx1">
                    <a:lumMod val="75000"/>
                  </a:schemeClr>
                </a:solidFill>
                <a:effectLst/>
              </a:defRPr>
            </a:lvl2pPr>
            <a:lvl3pPr>
              <a:buSzPct val="80000"/>
              <a:defRPr baseline="0">
                <a:solidFill>
                  <a:schemeClr val="tx1">
                    <a:lumMod val="75000"/>
                  </a:schemeClr>
                </a:solidFill>
                <a:effectLst/>
              </a:defRPr>
            </a:lvl3pPr>
            <a:lvl4pPr>
              <a:defRPr>
                <a:solidFill>
                  <a:schemeClr val="tx1">
                    <a:lumMod val="75000"/>
                  </a:schemeClr>
                </a:solidFill>
                <a:effectLst/>
              </a:defRPr>
            </a:lvl4pPr>
            <a:lvl5pPr>
              <a:defRPr>
                <a:effectLst/>
              </a:defRPr>
            </a:lvl5pPr>
            <a:lvl6pPr>
              <a:defRPr>
                <a:solidFill>
                  <a:schemeClr val="tx1"/>
                </a:solidFill>
                <a:effectLst/>
              </a:defRPr>
            </a:lvl6pPr>
            <a:lvl8pPr>
              <a:defRPr>
                <a:solidFill>
                  <a:schemeClr val="tx1"/>
                </a:solidFill>
                <a:effectLst/>
              </a:defRPr>
            </a:lvl8pPr>
            <a:lvl9pPr>
              <a:buNone/>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533392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descr="A picture containing nature, night sky&#10;&#10;Description automatically generated">
            <a:extLst>
              <a:ext uri="{FF2B5EF4-FFF2-40B4-BE49-F238E27FC236}">
                <a16:creationId xmlns:a16="http://schemas.microsoft.com/office/drawing/2014/main" id="{374017E1-2F25-4071-A3C9-B7BAE315BD5D}"/>
              </a:ext>
            </a:extLst>
          </p:cNvPr>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a:off x="0" y="6286500"/>
            <a:ext cx="12192000" cy="571500"/>
          </a:xfrm>
          <a:prstGeom prst="rect">
            <a:avLst/>
          </a:prstGeom>
        </p:spPr>
      </p:pic>
      <p:sp>
        <p:nvSpPr>
          <p:cNvPr id="1028" name="Rectangle 4"/>
          <p:cNvSpPr>
            <a:spLocks noGrp="1" noChangeArrowheads="1"/>
          </p:cNvSpPr>
          <p:nvPr>
            <p:ph type="title"/>
          </p:nvPr>
        </p:nvSpPr>
        <p:spPr bwMode="auto">
          <a:xfrm>
            <a:off x="896442" y="133362"/>
            <a:ext cx="10334625" cy="531812"/>
          </a:xfrm>
          <a:prstGeom prst="rect">
            <a:avLst/>
          </a:prstGeom>
          <a:noFill/>
          <a:ln w="12700">
            <a:noFill/>
            <a:miter lim="800000"/>
            <a:headEnd/>
            <a:tailEnd/>
          </a:ln>
          <a:effectLst/>
        </p:spPr>
        <p:txBody>
          <a:bodyPr vert="horz" wrap="square" lIns="0" tIns="0" rIns="0" bIns="0" numCol="1" anchor="ctr" anchorCtr="0" compatLnSpc="1">
            <a:prstTxWarp prst="textNoShape">
              <a:avLst/>
            </a:prstTxWarp>
          </a:bodyPr>
          <a:lstStyle/>
          <a:p>
            <a:pPr lvl="0"/>
            <a:r>
              <a:rPr lang="en-US" dirty="0"/>
              <a:t>Click to edit Master title style</a:t>
            </a:r>
          </a:p>
        </p:txBody>
      </p:sp>
      <p:sp>
        <p:nvSpPr>
          <p:cNvPr id="1029" name="Rectangle 5"/>
          <p:cNvSpPr>
            <a:spLocks noGrp="1" noChangeArrowheads="1"/>
          </p:cNvSpPr>
          <p:nvPr>
            <p:ph type="body" idx="1"/>
          </p:nvPr>
        </p:nvSpPr>
        <p:spPr bwMode="auto">
          <a:xfrm>
            <a:off x="304800" y="1268862"/>
            <a:ext cx="11582400" cy="1093120"/>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ext Placeholder 2">
            <a:extLst>
              <a:ext uri="{FF2B5EF4-FFF2-40B4-BE49-F238E27FC236}">
                <a16:creationId xmlns:a16="http://schemas.microsoft.com/office/drawing/2014/main" id="{2A6B38EB-7EA0-4656-BD7A-69724454286C}"/>
              </a:ext>
            </a:extLst>
          </p:cNvPr>
          <p:cNvSpPr txBox="1">
            <a:spLocks/>
          </p:cNvSpPr>
          <p:nvPr userDrawn="1"/>
        </p:nvSpPr>
        <p:spPr>
          <a:xfrm>
            <a:off x="7712363" y="6297469"/>
            <a:ext cx="3463048" cy="571499"/>
          </a:xfrm>
          <a:prstGeom prst="rect">
            <a:avLst/>
          </a:prstGeom>
        </p:spPr>
        <p:txBody>
          <a:bodyPr anchor="ctr"/>
          <a:lstStyle>
            <a:lvl1pPr marL="0" indent="0" algn="l" defTabSz="914400" rtl="0" eaLnBrk="1" latinLnBrk="0" hangingPunct="1">
              <a:lnSpc>
                <a:spcPct val="90000"/>
              </a:lnSpc>
              <a:spcBef>
                <a:spcPts val="1000"/>
              </a:spcBef>
              <a:buFontTx/>
              <a:buNone/>
              <a:defRPr sz="900" kern="1200"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Tx/>
              <a:buNone/>
              <a:defRPr sz="1100" kern="1200">
                <a:solidFill>
                  <a:schemeClr val="bg1"/>
                </a:solidFill>
                <a:latin typeface="+mn-lt"/>
                <a:ea typeface="+mn-ea"/>
                <a:cs typeface="+mn-cs"/>
              </a:defRPr>
            </a:lvl2pPr>
            <a:lvl3pPr marL="914400" indent="0" algn="l" defTabSz="914400" rtl="0" eaLnBrk="1" latinLnBrk="0" hangingPunct="1">
              <a:lnSpc>
                <a:spcPct val="90000"/>
              </a:lnSpc>
              <a:spcBef>
                <a:spcPts val="500"/>
              </a:spcBef>
              <a:buFontTx/>
              <a:buNone/>
              <a:defRPr sz="1050" kern="1200">
                <a:solidFill>
                  <a:schemeClr val="bg1"/>
                </a:solidFill>
                <a:latin typeface="+mn-lt"/>
                <a:ea typeface="+mn-ea"/>
                <a:cs typeface="+mn-cs"/>
              </a:defRPr>
            </a:lvl3pPr>
            <a:lvl4pPr marL="1371600" indent="0" algn="l" defTabSz="914400" rtl="0" eaLnBrk="1" latinLnBrk="0" hangingPunct="1">
              <a:lnSpc>
                <a:spcPct val="90000"/>
              </a:lnSpc>
              <a:spcBef>
                <a:spcPts val="500"/>
              </a:spcBef>
              <a:buFontTx/>
              <a:buNone/>
              <a:defRPr sz="1000" kern="1200">
                <a:solidFill>
                  <a:schemeClr val="bg1"/>
                </a:solidFill>
                <a:latin typeface="+mn-lt"/>
                <a:ea typeface="+mn-ea"/>
                <a:cs typeface="+mn-cs"/>
              </a:defRPr>
            </a:lvl4pPr>
            <a:lvl5pPr marL="1828800" indent="0" algn="l" defTabSz="914400" rtl="0" eaLnBrk="1" latinLnBrk="0" hangingPunct="1">
              <a:lnSpc>
                <a:spcPct val="90000"/>
              </a:lnSpc>
              <a:spcBef>
                <a:spcPts val="500"/>
              </a:spcBef>
              <a:buFontTx/>
              <a:buNone/>
              <a:defRPr sz="1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400"/>
              </a:spcBef>
            </a:pPr>
            <a:r>
              <a:rPr lang="en-US" sz="1400" b="1" i="0" cap="small" baseline="0">
                <a:solidFill>
                  <a:schemeClr val="bg1"/>
                </a:solidFill>
                <a:latin typeface="Agency FB" panose="020B0503020202020204" pitchFamily="34" charset="0"/>
              </a:rPr>
              <a:t>Cryogenic Fluid Management Portfolio (CFMP) Project</a:t>
            </a:r>
          </a:p>
        </p:txBody>
      </p:sp>
      <p:sp>
        <p:nvSpPr>
          <p:cNvPr id="10" name="TextBox 9">
            <a:extLst>
              <a:ext uri="{FF2B5EF4-FFF2-40B4-BE49-F238E27FC236}">
                <a16:creationId xmlns:a16="http://schemas.microsoft.com/office/drawing/2014/main" id="{6EFCF6C4-DB4F-4A77-9203-19B6839FB47B}"/>
              </a:ext>
            </a:extLst>
          </p:cNvPr>
          <p:cNvSpPr txBox="1"/>
          <p:nvPr userDrawn="1"/>
        </p:nvSpPr>
        <p:spPr>
          <a:xfrm>
            <a:off x="11582400" y="6430087"/>
            <a:ext cx="609600" cy="307777"/>
          </a:xfrm>
          <a:prstGeom prst="rect">
            <a:avLst/>
          </a:prstGeom>
          <a:noFill/>
        </p:spPr>
        <p:txBody>
          <a:bodyPr wrap="square" rtlCol="0">
            <a:spAutoFit/>
          </a:bodyPr>
          <a:lstStyle/>
          <a:p>
            <a:pPr algn="ctr"/>
            <a:fld id="{E5264778-C0F2-4A1D-870D-8751F1230773}" type="slidenum">
              <a:rPr lang="en-US" sz="1400" smtClean="0">
                <a:solidFill>
                  <a:schemeClr val="bg1"/>
                </a:solidFill>
                <a:latin typeface="Arial" panose="020B0604020202020204" pitchFamily="34" charset="0"/>
                <a:cs typeface="Arial" panose="020B0604020202020204" pitchFamily="34" charset="0"/>
              </a:rPr>
              <a:pPr algn="ctr"/>
              <a:t>‹#›</a:t>
            </a:fld>
            <a:endParaRPr lang="en-US" sz="1400">
              <a:solidFill>
                <a:schemeClr val="bg1"/>
              </a:solidFill>
              <a:latin typeface="Arial" panose="020B0604020202020204" pitchFamily="34" charset="0"/>
              <a:cs typeface="Arial" panose="020B0604020202020204" pitchFamily="34" charset="0"/>
            </a:endParaRPr>
          </a:p>
        </p:txBody>
      </p:sp>
      <p:sp>
        <p:nvSpPr>
          <p:cNvPr id="11" name="Text Placeholder 2">
            <a:extLst>
              <a:ext uri="{FF2B5EF4-FFF2-40B4-BE49-F238E27FC236}">
                <a16:creationId xmlns:a16="http://schemas.microsoft.com/office/drawing/2014/main" id="{03C4C3F9-5365-4E06-B1A0-A8592FF4C165}"/>
              </a:ext>
            </a:extLst>
          </p:cNvPr>
          <p:cNvSpPr txBox="1">
            <a:spLocks/>
          </p:cNvSpPr>
          <p:nvPr userDrawn="1"/>
        </p:nvSpPr>
        <p:spPr>
          <a:xfrm>
            <a:off x="-1" y="6358293"/>
            <a:ext cx="5460521" cy="449850"/>
          </a:xfrm>
          <a:prstGeom prst="rect">
            <a:avLst/>
          </a:prstGeom>
        </p:spPr>
        <p:txBody>
          <a:bodyPr anchor="ctr"/>
          <a:lstStyle>
            <a:lvl1pPr marL="0" indent="0" algn="l" defTabSz="914400" rtl="0" eaLnBrk="1" latinLnBrk="0" hangingPunct="1">
              <a:lnSpc>
                <a:spcPct val="90000"/>
              </a:lnSpc>
              <a:spcBef>
                <a:spcPts val="1000"/>
              </a:spcBef>
              <a:buFontTx/>
              <a:buNone/>
              <a:defRPr sz="900" kern="1200"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Tx/>
              <a:buNone/>
              <a:defRPr sz="1100" kern="1200">
                <a:solidFill>
                  <a:schemeClr val="bg1"/>
                </a:solidFill>
                <a:latin typeface="+mn-lt"/>
                <a:ea typeface="+mn-ea"/>
                <a:cs typeface="+mn-cs"/>
              </a:defRPr>
            </a:lvl2pPr>
            <a:lvl3pPr marL="914400" indent="0" algn="l" defTabSz="914400" rtl="0" eaLnBrk="1" latinLnBrk="0" hangingPunct="1">
              <a:lnSpc>
                <a:spcPct val="90000"/>
              </a:lnSpc>
              <a:spcBef>
                <a:spcPts val="500"/>
              </a:spcBef>
              <a:buFontTx/>
              <a:buNone/>
              <a:defRPr sz="1050" kern="1200">
                <a:solidFill>
                  <a:schemeClr val="bg1"/>
                </a:solidFill>
                <a:latin typeface="+mn-lt"/>
                <a:ea typeface="+mn-ea"/>
                <a:cs typeface="+mn-cs"/>
              </a:defRPr>
            </a:lvl3pPr>
            <a:lvl4pPr marL="1371600" indent="0" algn="l" defTabSz="914400" rtl="0" eaLnBrk="1" latinLnBrk="0" hangingPunct="1">
              <a:lnSpc>
                <a:spcPct val="90000"/>
              </a:lnSpc>
              <a:spcBef>
                <a:spcPts val="500"/>
              </a:spcBef>
              <a:buFontTx/>
              <a:buNone/>
              <a:defRPr sz="1000" kern="1200">
                <a:solidFill>
                  <a:schemeClr val="bg1"/>
                </a:solidFill>
                <a:latin typeface="+mn-lt"/>
                <a:ea typeface="+mn-ea"/>
                <a:cs typeface="+mn-cs"/>
              </a:defRPr>
            </a:lvl4pPr>
            <a:lvl5pPr marL="1828800" indent="0" algn="l" defTabSz="914400" rtl="0" eaLnBrk="1" latinLnBrk="0" hangingPunct="1">
              <a:lnSpc>
                <a:spcPct val="90000"/>
              </a:lnSpc>
              <a:spcBef>
                <a:spcPts val="500"/>
              </a:spcBef>
              <a:buFontTx/>
              <a:buNone/>
              <a:defRPr sz="1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400"/>
              </a:spcBef>
            </a:pPr>
            <a:r>
              <a:rPr lang="en-US" sz="1050" b="1" i="0" dirty="0">
                <a:solidFill>
                  <a:schemeClr val="bg1"/>
                </a:solidFill>
                <a:latin typeface="Arial" panose="020B0604020202020204" pitchFamily="34" charset="0"/>
                <a:cs typeface="Arial" panose="020B0604020202020204" pitchFamily="34" charset="0"/>
              </a:rPr>
              <a:t>CFMPP Modeling and Technologies Overview – CEC 2025</a:t>
            </a:r>
          </a:p>
          <a:p>
            <a:pPr algn="l">
              <a:lnSpc>
                <a:spcPct val="100000"/>
              </a:lnSpc>
              <a:spcBef>
                <a:spcPts val="400"/>
              </a:spcBef>
            </a:pPr>
            <a:r>
              <a:rPr lang="en-US" sz="1050" b="1" i="0" dirty="0">
                <a:solidFill>
                  <a:schemeClr val="bg1"/>
                </a:solidFill>
                <a:latin typeface="Arial" panose="020B0604020202020204" pitchFamily="34" charset="0"/>
                <a:cs typeface="Arial" panose="020B0604020202020204" pitchFamily="34" charset="0"/>
              </a:rPr>
              <a:t>May 22, 2025</a:t>
            </a:r>
          </a:p>
        </p:txBody>
      </p:sp>
      <p:pic>
        <p:nvPicPr>
          <p:cNvPr id="12" name="Picture 11">
            <a:extLst>
              <a:ext uri="{FF2B5EF4-FFF2-40B4-BE49-F238E27FC236}">
                <a16:creationId xmlns:a16="http://schemas.microsoft.com/office/drawing/2014/main" id="{1214263D-EEB4-4D14-9E6E-FB8EC53C0231}"/>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17251" y="23999"/>
            <a:ext cx="854578" cy="707591"/>
          </a:xfrm>
          <a:prstGeom prst="rect">
            <a:avLst/>
          </a:prstGeom>
        </p:spPr>
      </p:pic>
      <p:sp>
        <p:nvSpPr>
          <p:cNvPr id="5" name="Rectangle 4">
            <a:extLst>
              <a:ext uri="{FF2B5EF4-FFF2-40B4-BE49-F238E27FC236}">
                <a16:creationId xmlns:a16="http://schemas.microsoft.com/office/drawing/2014/main" id="{B177C862-7C77-403E-820C-BF628EAC0209}"/>
              </a:ext>
            </a:extLst>
          </p:cNvPr>
          <p:cNvSpPr/>
          <p:nvPr userDrawn="1"/>
        </p:nvSpPr>
        <p:spPr bwMode="auto">
          <a:xfrm>
            <a:off x="-1" y="762737"/>
            <a:ext cx="12188952" cy="45720"/>
          </a:xfrm>
          <a:prstGeom prst="rect">
            <a:avLst/>
          </a:prstGeom>
          <a:gradFill flip="none" rotWithShape="1">
            <a:gsLst>
              <a:gs pos="66000">
                <a:srgbClr val="B8C6D9"/>
              </a:gs>
              <a:gs pos="0">
                <a:schemeClr val="accent1">
                  <a:gamma/>
                  <a:shade val="46275"/>
                  <a:invGamma/>
                  <a:lumMod val="91000"/>
                  <a:lumOff val="9000"/>
                </a:schemeClr>
              </a:gs>
              <a:gs pos="37000">
                <a:srgbClr val="00234F"/>
              </a:gs>
              <a:gs pos="82000">
                <a:schemeClr val="accent1">
                  <a:lumMod val="0"/>
                  <a:lumOff val="100000"/>
                </a:schemeClr>
              </a:gs>
            </a:gsLst>
            <a:lin ang="0" scaled="1"/>
            <a:tileRect/>
          </a:gra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a:ln>
                <a:noFill/>
              </a:ln>
              <a:solidFill>
                <a:srgbClr val="FAFD00"/>
              </a:solidFill>
              <a:effectLst>
                <a:outerShdw blurRad="38100" dist="38100" dir="2700000" algn="tl">
                  <a:srgbClr val="000000">
                    <a:alpha val="43137"/>
                  </a:srgbClr>
                </a:outerShdw>
              </a:effectLst>
              <a:latin typeface="Arial" pitchFamily="-112" charset="0"/>
            </a:endParaRPr>
          </a:p>
        </p:txBody>
      </p:sp>
      <p:pic>
        <p:nvPicPr>
          <p:cNvPr id="3" name="Picture 2" descr="Logo&#10;&#10;Description automatically generated">
            <a:extLst>
              <a:ext uri="{FF2B5EF4-FFF2-40B4-BE49-F238E27FC236}">
                <a16:creationId xmlns:a16="http://schemas.microsoft.com/office/drawing/2014/main" id="{05725727-F376-50B9-A1C3-FB617C1F752F}"/>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273077" y="41251"/>
            <a:ext cx="1872385" cy="659626"/>
          </a:xfrm>
          <a:prstGeom prst="rect">
            <a:avLst/>
          </a:prstGeom>
        </p:spPr>
      </p:pic>
    </p:spTree>
    <p:extLst>
      <p:ext uri="{BB962C8B-B14F-4D97-AF65-F5344CB8AC3E}">
        <p14:creationId xmlns:p14="http://schemas.microsoft.com/office/powerpoint/2010/main" val="3305550491"/>
      </p:ext>
    </p:extLst>
  </p:cSld>
  <p:clrMap bg1="lt1" tx1="dk1" bg2="lt2" tx2="dk2" accent1="accent1" accent2="accent2" accent3="accent3" accent4="accent4" accent5="accent5" accent6="accent6" hlink="hlink" folHlink="folHlink"/>
  <p:sldLayoutIdLst>
    <p:sldLayoutId id="2147483695" r:id="rId1"/>
    <p:sldLayoutId id="2147483803" r:id="rId2"/>
    <p:sldLayoutId id="2147483805" r:id="rId3"/>
    <p:sldLayoutId id="2147483650" r:id="rId4"/>
    <p:sldLayoutId id="2147483657" r:id="rId5"/>
    <p:sldLayoutId id="2147483652" r:id="rId6"/>
    <p:sldLayoutId id="2147483756" r:id="rId7"/>
    <p:sldLayoutId id="2147483807" r:id="rId8"/>
    <p:sldLayoutId id="2147483808" r:id="rId9"/>
  </p:sldLayoutIdLst>
  <p:hf sldNum="0" hdr="0" dt="0"/>
  <p:txStyles>
    <p:titleStyle>
      <a:lvl1pPr algn="l" defTabSz="665560" rtl="0" eaLnBrk="1" fontAlgn="base" hangingPunct="1">
        <a:lnSpc>
          <a:spcPct val="100000"/>
        </a:lnSpc>
        <a:spcBef>
          <a:spcPct val="0"/>
        </a:spcBef>
        <a:spcAft>
          <a:spcPct val="0"/>
        </a:spcAft>
        <a:defRPr sz="3200" b="1" cap="none" baseline="0">
          <a:solidFill>
            <a:srgbClr val="003478"/>
          </a:solidFill>
          <a:effectLst/>
          <a:latin typeface="Franklin Gothic Medium" panose="020B0603020102020204" pitchFamily="34" charset="0"/>
          <a:ea typeface="ＭＳ Ｐゴシック" pitchFamily="-112" charset="-128"/>
          <a:cs typeface="Calibri"/>
        </a:defRPr>
      </a:lvl1pPr>
      <a:lvl2pPr algn="l" defTabSz="665560" rtl="0" eaLnBrk="1" fontAlgn="base" hangingPunct="1">
        <a:spcBef>
          <a:spcPct val="0"/>
        </a:spcBef>
        <a:spcAft>
          <a:spcPct val="0"/>
        </a:spcAft>
        <a:defRPr sz="2700" b="1">
          <a:solidFill>
            <a:srgbClr val="FFFFFF"/>
          </a:solidFill>
          <a:effectLst>
            <a:outerShdw blurRad="38100" dist="38100" dir="2700000" algn="tl">
              <a:srgbClr val="000000"/>
            </a:outerShdw>
          </a:effectLst>
          <a:latin typeface="Arial" pitchFamily="-112" charset="0"/>
          <a:ea typeface="ＭＳ Ｐゴシック" pitchFamily="-112" charset="-128"/>
          <a:cs typeface="ＭＳ Ｐゴシック" pitchFamily="-112" charset="-128"/>
        </a:defRPr>
      </a:lvl2pPr>
      <a:lvl3pPr algn="l" defTabSz="665560" rtl="0" eaLnBrk="1" fontAlgn="base" hangingPunct="1">
        <a:spcBef>
          <a:spcPct val="0"/>
        </a:spcBef>
        <a:spcAft>
          <a:spcPct val="0"/>
        </a:spcAft>
        <a:defRPr sz="2700" b="1">
          <a:solidFill>
            <a:srgbClr val="FFFFFF"/>
          </a:solidFill>
          <a:effectLst>
            <a:outerShdw blurRad="38100" dist="38100" dir="2700000" algn="tl">
              <a:srgbClr val="000000"/>
            </a:outerShdw>
          </a:effectLst>
          <a:latin typeface="Arial" pitchFamily="-112" charset="0"/>
          <a:ea typeface="ＭＳ Ｐゴシック" pitchFamily="-112" charset="-128"/>
          <a:cs typeface="ＭＳ Ｐゴシック" pitchFamily="-112" charset="-128"/>
        </a:defRPr>
      </a:lvl3pPr>
      <a:lvl4pPr algn="l" defTabSz="665560" rtl="0" eaLnBrk="1" fontAlgn="base" hangingPunct="1">
        <a:spcBef>
          <a:spcPct val="0"/>
        </a:spcBef>
        <a:spcAft>
          <a:spcPct val="0"/>
        </a:spcAft>
        <a:defRPr sz="2700" b="1">
          <a:solidFill>
            <a:srgbClr val="FFFFFF"/>
          </a:solidFill>
          <a:effectLst>
            <a:outerShdw blurRad="38100" dist="38100" dir="2700000" algn="tl">
              <a:srgbClr val="000000"/>
            </a:outerShdw>
          </a:effectLst>
          <a:latin typeface="Arial" pitchFamily="-112" charset="0"/>
          <a:ea typeface="ＭＳ Ｐゴシック" pitchFamily="-112" charset="-128"/>
          <a:cs typeface="ＭＳ Ｐゴシック" pitchFamily="-112" charset="-128"/>
        </a:defRPr>
      </a:lvl4pPr>
      <a:lvl5pPr algn="l" defTabSz="665560" rtl="0" eaLnBrk="1" fontAlgn="base" hangingPunct="1">
        <a:spcBef>
          <a:spcPct val="0"/>
        </a:spcBef>
        <a:spcAft>
          <a:spcPct val="0"/>
        </a:spcAft>
        <a:defRPr sz="2700" b="1">
          <a:solidFill>
            <a:srgbClr val="FFFFFF"/>
          </a:solidFill>
          <a:effectLst>
            <a:outerShdw blurRad="38100" dist="38100" dir="2700000" algn="tl">
              <a:srgbClr val="000000"/>
            </a:outerShdw>
          </a:effectLst>
          <a:latin typeface="Arial" pitchFamily="-112" charset="0"/>
          <a:ea typeface="ＭＳ Ｐゴシック" pitchFamily="-112" charset="-128"/>
          <a:cs typeface="ＭＳ Ｐゴシック" pitchFamily="-112" charset="-128"/>
        </a:defRPr>
      </a:lvl5pPr>
      <a:lvl6pPr marL="342900" algn="l" defTabSz="665560" rtl="0" eaLnBrk="1" fontAlgn="base" hangingPunct="1">
        <a:spcBef>
          <a:spcPct val="0"/>
        </a:spcBef>
        <a:spcAft>
          <a:spcPct val="0"/>
        </a:spcAft>
        <a:defRPr sz="2700" b="1">
          <a:solidFill>
            <a:srgbClr val="FFFFFF"/>
          </a:solidFill>
          <a:effectLst>
            <a:outerShdw blurRad="38100" dist="38100" dir="2700000" algn="tl">
              <a:srgbClr val="000000"/>
            </a:outerShdw>
          </a:effectLst>
          <a:latin typeface="Arial" pitchFamily="-112" charset="0"/>
        </a:defRPr>
      </a:lvl6pPr>
      <a:lvl7pPr marL="685800" algn="l" defTabSz="665560" rtl="0" eaLnBrk="1" fontAlgn="base" hangingPunct="1">
        <a:spcBef>
          <a:spcPct val="0"/>
        </a:spcBef>
        <a:spcAft>
          <a:spcPct val="0"/>
        </a:spcAft>
        <a:defRPr sz="2700" b="1">
          <a:solidFill>
            <a:srgbClr val="FFFFFF"/>
          </a:solidFill>
          <a:effectLst>
            <a:outerShdw blurRad="38100" dist="38100" dir="2700000" algn="tl">
              <a:srgbClr val="000000"/>
            </a:outerShdw>
          </a:effectLst>
          <a:latin typeface="Arial" pitchFamily="-112" charset="0"/>
        </a:defRPr>
      </a:lvl7pPr>
      <a:lvl8pPr marL="1028700" algn="l" defTabSz="665560" rtl="0" eaLnBrk="1" fontAlgn="base" hangingPunct="1">
        <a:spcBef>
          <a:spcPct val="0"/>
        </a:spcBef>
        <a:spcAft>
          <a:spcPct val="0"/>
        </a:spcAft>
        <a:defRPr sz="2700" b="1">
          <a:solidFill>
            <a:srgbClr val="FFFFFF"/>
          </a:solidFill>
          <a:effectLst>
            <a:outerShdw blurRad="38100" dist="38100" dir="2700000" algn="tl">
              <a:srgbClr val="000000"/>
            </a:outerShdw>
          </a:effectLst>
          <a:latin typeface="Arial" pitchFamily="-112" charset="0"/>
        </a:defRPr>
      </a:lvl8pPr>
      <a:lvl9pPr marL="1371600" algn="l" defTabSz="665560" rtl="0" eaLnBrk="1" fontAlgn="base" hangingPunct="1">
        <a:spcBef>
          <a:spcPct val="0"/>
        </a:spcBef>
        <a:spcAft>
          <a:spcPct val="0"/>
        </a:spcAft>
        <a:defRPr sz="2700" b="1">
          <a:solidFill>
            <a:srgbClr val="FFFFFF"/>
          </a:solidFill>
          <a:effectLst>
            <a:outerShdw blurRad="38100" dist="38100" dir="2700000" algn="tl">
              <a:srgbClr val="000000"/>
            </a:outerShdw>
          </a:effectLst>
          <a:latin typeface="Arial" pitchFamily="-112" charset="0"/>
        </a:defRPr>
      </a:lvl9pPr>
    </p:titleStyle>
    <p:bodyStyle>
      <a:lvl1pPr marL="166688" indent="-166688" algn="l" defTabSz="665560" rtl="0" eaLnBrk="1" fontAlgn="base" hangingPunct="1">
        <a:spcBef>
          <a:spcPts val="450"/>
        </a:spcBef>
        <a:spcAft>
          <a:spcPct val="0"/>
        </a:spcAft>
        <a:buSzPct val="100000"/>
        <a:buChar char="•"/>
        <a:defRPr sz="1800" b="0" baseline="0">
          <a:solidFill>
            <a:schemeClr val="tx2"/>
          </a:solidFill>
          <a:effectLst/>
          <a:latin typeface="Arial" panose="020B0604020202020204" pitchFamily="34" charset="0"/>
          <a:ea typeface="ＭＳ Ｐゴシック" pitchFamily="-112" charset="-128"/>
          <a:cs typeface="Arial" panose="020B0604020202020204" pitchFamily="34" charset="0"/>
        </a:defRPr>
      </a:lvl1pPr>
      <a:lvl2pPr marL="383381" indent="-209550" algn="l" defTabSz="665560" rtl="0" eaLnBrk="1" fontAlgn="base" hangingPunct="1">
        <a:spcBef>
          <a:spcPts val="450"/>
        </a:spcBef>
        <a:spcAft>
          <a:spcPct val="0"/>
        </a:spcAft>
        <a:buSzPct val="100000"/>
        <a:buChar char="–"/>
        <a:defRPr sz="1500" b="0" baseline="0">
          <a:solidFill>
            <a:schemeClr val="tx2"/>
          </a:solidFill>
          <a:effectLst/>
          <a:latin typeface="Arial" panose="020B0604020202020204" pitchFamily="34" charset="0"/>
          <a:ea typeface="ＭＳ Ｐゴシック" pitchFamily="-112" charset="-128"/>
          <a:cs typeface="Arial" panose="020B0604020202020204" pitchFamily="34" charset="0"/>
        </a:defRPr>
      </a:lvl2pPr>
      <a:lvl3pPr marL="558404" indent="-175022" algn="l" defTabSz="665560" rtl="0" eaLnBrk="1" fontAlgn="base" hangingPunct="1">
        <a:spcBef>
          <a:spcPts val="450"/>
        </a:spcBef>
        <a:spcAft>
          <a:spcPct val="0"/>
        </a:spcAft>
        <a:buSzPct val="8000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3pPr>
      <a:lvl4pPr marL="685800" indent="-127397" algn="l" defTabSz="665560" rtl="0" eaLnBrk="1" fontAlgn="base" hangingPunct="1">
        <a:spcBef>
          <a:spcPct val="20000"/>
        </a:spcBef>
        <a:spcAft>
          <a:spcPct val="0"/>
        </a:spcAft>
        <a:buSzPct val="80000"/>
        <a:buFont typeface="Arial" pitchFamily="34" charset="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4pPr>
      <a:lvl5pPr marL="859631" indent="-133350" algn="l" defTabSz="665560" rtl="0" eaLnBrk="1" fontAlgn="base" hangingPunct="1">
        <a:spcBef>
          <a:spcPct val="20000"/>
        </a:spcBef>
        <a:spcAft>
          <a:spcPct val="0"/>
        </a:spcAft>
        <a:buSzPct val="80000"/>
        <a:buFont typeface="Arial" pitchFamily="34" charset="0"/>
        <a:buChar char="•"/>
        <a:defRPr sz="1500" b="1">
          <a:solidFill>
            <a:schemeClr val="bg2"/>
          </a:solidFill>
          <a:effectLst/>
          <a:latin typeface="Calibri"/>
          <a:ea typeface="ＭＳ Ｐゴシック" pitchFamily="-112" charset="-128"/>
          <a:cs typeface="Calibri"/>
        </a:defRPr>
      </a:lvl5pPr>
      <a:lvl6pPr marL="18383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6pPr>
      <a:lvl7pPr marL="21812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7pPr>
      <a:lvl8pPr marL="25241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8pPr>
      <a:lvl9pPr marL="28670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17.emf"/><Relationship Id="rId2" Type="http://schemas.openxmlformats.org/officeDocument/2006/relationships/image" Target="../media/image7.png"/><Relationship Id="rId1" Type="http://schemas.openxmlformats.org/officeDocument/2006/relationships/slideLayout" Target="../slideLayouts/slideLayout8.xml"/><Relationship Id="rId6" Type="http://schemas.openxmlformats.org/officeDocument/2006/relationships/image" Target="../media/image11.jpeg"/><Relationship Id="rId11" Type="http://schemas.openxmlformats.org/officeDocument/2006/relationships/image" Target="../media/image16.png"/><Relationship Id="rId5" Type="http://schemas.openxmlformats.org/officeDocument/2006/relationships/image" Target="../media/image10.jpe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3.xml"/><Relationship Id="rId6" Type="http://schemas.openxmlformats.org/officeDocument/2006/relationships/hyperlink" Target="https://doi.org/10.2514/6.2023-4748" TargetMode="External"/><Relationship Id="rId5" Type="http://schemas.openxmlformats.org/officeDocument/2006/relationships/hyperlink" Target="https://arc.aiaa.org/doi/10.2514/6.2025-0959" TargetMode="External"/><Relationship Id="rId4" Type="http://schemas.openxmlformats.org/officeDocument/2006/relationships/image" Target="../media/image22.jpe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 Id="rId4" Type="http://schemas.openxmlformats.org/officeDocument/2006/relationships/hyperlink" Target="https://arc.aiaa.org/doi/epdf/10.2514/6.2024-0356"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17.emf"/><Relationship Id="rId2" Type="http://schemas.openxmlformats.org/officeDocument/2006/relationships/image" Target="../media/image7.png"/><Relationship Id="rId1" Type="http://schemas.openxmlformats.org/officeDocument/2006/relationships/slideLayout" Target="../slideLayouts/slideLayout8.xml"/><Relationship Id="rId6" Type="http://schemas.openxmlformats.org/officeDocument/2006/relationships/image" Target="../media/image11.jpeg"/><Relationship Id="rId11" Type="http://schemas.openxmlformats.org/officeDocument/2006/relationships/image" Target="../media/image16.png"/><Relationship Id="rId5" Type="http://schemas.openxmlformats.org/officeDocument/2006/relationships/image" Target="../media/image10.jpe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7028075-60F6-4E5D-9C75-A1479B3D8377}"/>
              </a:ext>
            </a:extLst>
          </p:cNvPr>
          <p:cNvSpPr>
            <a:spLocks noGrp="1"/>
          </p:cNvSpPr>
          <p:nvPr>
            <p:ph type="subTitle" idx="1"/>
          </p:nvPr>
        </p:nvSpPr>
        <p:spPr>
          <a:xfrm>
            <a:off x="579334" y="1728482"/>
            <a:ext cx="10991851" cy="830997"/>
          </a:xfrm>
        </p:spPr>
        <p:txBody>
          <a:bodyPr/>
          <a:lstStyle/>
          <a:p>
            <a:r>
              <a:rPr lang="en-US" dirty="0"/>
              <a:t>[C4Or1B] NASA’s Cryogenic Fluids for Aerospace Propulsion Applications</a:t>
            </a:r>
          </a:p>
          <a:p>
            <a:r>
              <a:rPr lang="en-US" i="1" dirty="0"/>
              <a:t>CFM Modeling and Technologies Portfolio Progress</a:t>
            </a:r>
          </a:p>
        </p:txBody>
      </p:sp>
      <p:sp>
        <p:nvSpPr>
          <p:cNvPr id="3" name="Text Placeholder 2">
            <a:extLst>
              <a:ext uri="{FF2B5EF4-FFF2-40B4-BE49-F238E27FC236}">
                <a16:creationId xmlns:a16="http://schemas.microsoft.com/office/drawing/2014/main" id="{DC73E0D6-FFB1-4DA3-ACD1-FFC6C4D4282D}"/>
              </a:ext>
            </a:extLst>
          </p:cNvPr>
          <p:cNvSpPr>
            <a:spLocks noGrp="1"/>
          </p:cNvSpPr>
          <p:nvPr>
            <p:ph type="body" sz="quarter" idx="10"/>
          </p:nvPr>
        </p:nvSpPr>
        <p:spPr>
          <a:xfrm>
            <a:off x="6096000" y="4409041"/>
            <a:ext cx="5559516" cy="1267014"/>
          </a:xfrm>
        </p:spPr>
        <p:txBody>
          <a:bodyPr/>
          <a:lstStyle/>
          <a:p>
            <a:r>
              <a:rPr lang="en-US" sz="2000" dirty="0"/>
              <a:t>Erin Pisciotta</a:t>
            </a:r>
          </a:p>
          <a:p>
            <a:r>
              <a:rPr lang="en-US" sz="1800" dirty="0"/>
              <a:t>Deputy Project Manager/CFM Modeling Portfolio Lead/CFM Technologies Portfolio Lead</a:t>
            </a:r>
          </a:p>
          <a:p>
            <a:r>
              <a:rPr lang="en-US" sz="1800" dirty="0"/>
              <a:t>NASA Glenn Research Center</a:t>
            </a:r>
          </a:p>
        </p:txBody>
      </p:sp>
      <p:sp>
        <p:nvSpPr>
          <p:cNvPr id="4" name="Text Placeholder 3">
            <a:extLst>
              <a:ext uri="{FF2B5EF4-FFF2-40B4-BE49-F238E27FC236}">
                <a16:creationId xmlns:a16="http://schemas.microsoft.com/office/drawing/2014/main" id="{C99C92F3-ADD2-4329-9DA9-22147CDEB6AF}"/>
              </a:ext>
            </a:extLst>
          </p:cNvPr>
          <p:cNvSpPr>
            <a:spLocks noGrp="1"/>
          </p:cNvSpPr>
          <p:nvPr>
            <p:ph type="body" sz="quarter" idx="11"/>
          </p:nvPr>
        </p:nvSpPr>
        <p:spPr>
          <a:xfrm>
            <a:off x="8683717" y="5774571"/>
            <a:ext cx="2971799" cy="276999"/>
          </a:xfrm>
        </p:spPr>
        <p:txBody>
          <a:bodyPr/>
          <a:lstStyle/>
          <a:p>
            <a:r>
              <a:rPr lang="en-US" dirty="0"/>
              <a:t>May 22, 2025</a:t>
            </a:r>
          </a:p>
        </p:txBody>
      </p:sp>
    </p:spTree>
    <p:extLst>
      <p:ext uri="{BB962C8B-B14F-4D97-AF65-F5344CB8AC3E}">
        <p14:creationId xmlns:p14="http://schemas.microsoft.com/office/powerpoint/2010/main" val="1442317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F44C1-6E1A-B36B-4589-A98481B8BE0B}"/>
              </a:ext>
            </a:extLst>
          </p:cNvPr>
          <p:cNvSpPr>
            <a:spLocks noGrp="1"/>
          </p:cNvSpPr>
          <p:nvPr>
            <p:ph type="title"/>
          </p:nvPr>
        </p:nvSpPr>
        <p:spPr/>
        <p:txBody>
          <a:bodyPr/>
          <a:lstStyle/>
          <a:p>
            <a:r>
              <a:rPr lang="en-US" dirty="0"/>
              <a:t>CFM Modeling Team Overview</a:t>
            </a:r>
          </a:p>
        </p:txBody>
      </p:sp>
      <p:sp>
        <p:nvSpPr>
          <p:cNvPr id="3" name="Content Placeholder 2">
            <a:extLst>
              <a:ext uri="{FF2B5EF4-FFF2-40B4-BE49-F238E27FC236}">
                <a16:creationId xmlns:a16="http://schemas.microsoft.com/office/drawing/2014/main" id="{7CC4E742-6F36-6D49-E150-1CFFBF051912}"/>
              </a:ext>
            </a:extLst>
          </p:cNvPr>
          <p:cNvSpPr>
            <a:spLocks noGrp="1"/>
          </p:cNvSpPr>
          <p:nvPr>
            <p:ph idx="1"/>
          </p:nvPr>
        </p:nvSpPr>
        <p:spPr>
          <a:xfrm>
            <a:off x="133003" y="914667"/>
            <a:ext cx="7345205" cy="5139869"/>
          </a:xfrm>
        </p:spPr>
        <p:txBody>
          <a:bodyPr/>
          <a:lstStyle/>
          <a:p>
            <a:r>
              <a:rPr lang="en-US" sz="1600" b="1" dirty="0"/>
              <a:t>Modeling Team distributed across three NASA centers</a:t>
            </a:r>
          </a:p>
          <a:p>
            <a:pPr lvl="1"/>
            <a:r>
              <a:rPr lang="en-US" sz="1400" dirty="0"/>
              <a:t>Glenn Research Center (GRC) – Portfolio Lead, Technical Lead, CFD and Nodal Modeling Analysts</a:t>
            </a:r>
          </a:p>
          <a:p>
            <a:pPr lvl="1"/>
            <a:r>
              <a:rPr lang="en-US" sz="1400" dirty="0"/>
              <a:t>Marshall Spaceflight Center (MSFC) – CFD and Nodal Modeling Analysts</a:t>
            </a:r>
          </a:p>
          <a:p>
            <a:pPr lvl="1"/>
            <a:r>
              <a:rPr lang="en-US" sz="1400" dirty="0"/>
              <a:t>Ames Research Center (ARC) – Molecular Modeling Analysts</a:t>
            </a:r>
          </a:p>
          <a:p>
            <a:pPr marL="173831" lvl="1" indent="0">
              <a:buNone/>
            </a:pPr>
            <a:endParaRPr lang="en-US" sz="1400" dirty="0"/>
          </a:p>
          <a:p>
            <a:r>
              <a:rPr lang="en-US" sz="1600" b="1" dirty="0"/>
              <a:t>Portfolio Goals</a:t>
            </a:r>
          </a:p>
          <a:p>
            <a:pPr lvl="1"/>
            <a:r>
              <a:rPr lang="en-US" sz="1400" dirty="0"/>
              <a:t>Develop, enhance, validate, and demonstrate CFD and Nodal tools to address capability gaps for predicting cryogenic fluid behavior in 1-G and microgravity environments</a:t>
            </a:r>
          </a:p>
          <a:p>
            <a:pPr lvl="2"/>
            <a:r>
              <a:rPr lang="en-US" sz="1200" dirty="0"/>
              <a:t>Nine (9) CFM Operations:  Autogenous Pressurization, Helium Pressurization, Line and Component </a:t>
            </a:r>
            <a:r>
              <a:rPr lang="en-US" sz="1200" dirty="0" err="1"/>
              <a:t>Chilldown</a:t>
            </a:r>
            <a:r>
              <a:rPr lang="en-US" sz="1200" dirty="0"/>
              <a:t>, Liquefaction, Mixing, Self-Pressurization, Tank </a:t>
            </a:r>
            <a:r>
              <a:rPr lang="en-US" sz="1200" dirty="0" err="1"/>
              <a:t>Chilldown</a:t>
            </a:r>
            <a:r>
              <a:rPr lang="en-US" sz="1200" dirty="0"/>
              <a:t>, Tank Fill/Drain, Tank Venting</a:t>
            </a:r>
          </a:p>
          <a:p>
            <a:pPr lvl="1"/>
            <a:r>
              <a:rPr lang="en-US" sz="1400" dirty="0"/>
              <a:t>Perform technology and knowledge infusion of CFM Modeling capabilities into analyses supporting NASA mission applications</a:t>
            </a:r>
          </a:p>
          <a:p>
            <a:pPr marL="173831" lvl="1" indent="0">
              <a:buNone/>
            </a:pPr>
            <a:endParaRPr lang="en-US" sz="1400" dirty="0"/>
          </a:p>
          <a:p>
            <a:pPr marL="0" indent="0">
              <a:buNone/>
            </a:pPr>
            <a:r>
              <a:rPr lang="en-US" sz="1600" b="1" dirty="0"/>
              <a:t>Key progress in the past year focused on Self-Pressurization, Autogenous Pressurization, and Slosh CFM Operations</a:t>
            </a:r>
          </a:p>
          <a:p>
            <a:pPr lvl="1"/>
            <a:r>
              <a:rPr lang="en-US" sz="1400" dirty="0"/>
              <a:t>Improved ability to predict ullage collapse during propellant sloshing operations.  Models predicted ullage collapse within 10% of experimental values</a:t>
            </a:r>
          </a:p>
          <a:p>
            <a:pPr lvl="1"/>
            <a:r>
              <a:rPr lang="en-US" sz="1400" dirty="0"/>
              <a:t>Enhanced capability to predict self-pressurization in cryogenic tanks by incorporating efficient, advanced turbulence models</a:t>
            </a:r>
          </a:p>
        </p:txBody>
      </p:sp>
      <p:pic>
        <p:nvPicPr>
          <p:cNvPr id="1026" name="Picture 2">
            <a:extLst>
              <a:ext uri="{FF2B5EF4-FFF2-40B4-BE49-F238E27FC236}">
                <a16:creationId xmlns:a16="http://schemas.microsoft.com/office/drawing/2014/main" id="{5AA11BFF-02CA-DA18-F1B1-6531EC8B85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8456" y="953205"/>
            <a:ext cx="4130939" cy="20335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24">
            <a:extLst>
              <a:ext uri="{FF2B5EF4-FFF2-40B4-BE49-F238E27FC236}">
                <a16:creationId xmlns:a16="http://schemas.microsoft.com/office/drawing/2014/main" id="{9E5D5650-6EB6-8347-C8C6-9A826B939FE1}"/>
              </a:ext>
            </a:extLst>
          </p:cNvPr>
          <p:cNvSpPr txBox="1"/>
          <p:nvPr/>
        </p:nvSpPr>
        <p:spPr>
          <a:xfrm>
            <a:off x="7627825" y="3016438"/>
            <a:ext cx="4412199"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i="1" dirty="0"/>
              <a:t>Pressurized Draining with Sustained Slosh (CFD – </a:t>
            </a:r>
            <a:r>
              <a:rPr lang="en-US" sz="1200" b="1" i="1" dirty="0" err="1"/>
              <a:t>VoF</a:t>
            </a:r>
            <a:r>
              <a:rPr lang="en-US" sz="1200" b="1" i="1" dirty="0"/>
              <a:t>)</a:t>
            </a:r>
          </a:p>
        </p:txBody>
      </p:sp>
      <p:sp>
        <p:nvSpPr>
          <p:cNvPr id="7" name="TextBox 24">
            <a:extLst>
              <a:ext uri="{FF2B5EF4-FFF2-40B4-BE49-F238E27FC236}">
                <a16:creationId xmlns:a16="http://schemas.microsoft.com/office/drawing/2014/main" id="{989EB8F9-414A-E37F-8DED-2DA7C8AC6E43}"/>
              </a:ext>
            </a:extLst>
          </p:cNvPr>
          <p:cNvSpPr txBox="1"/>
          <p:nvPr/>
        </p:nvSpPr>
        <p:spPr>
          <a:xfrm>
            <a:off x="8009618" y="5684242"/>
            <a:ext cx="4049379" cy="461665"/>
          </a:xfrm>
          <a:prstGeom prst="rect">
            <a:avLst/>
          </a:prstGeom>
          <a:noFill/>
        </p:spPr>
        <p:txBody>
          <a:bodyPr wrap="square" rtlCol="0">
            <a:spAutoFit/>
          </a:bodyPr>
          <a:lstStyle>
            <a:defPPr>
              <a:defRPr lang="en-US"/>
            </a:defPPr>
            <a:lvl1pPr algn="ctr">
              <a:defRPr sz="1400" b="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err="1"/>
              <a:t>Ksite</a:t>
            </a:r>
            <a:r>
              <a:rPr lang="en-US" sz="1200" i="1" dirty="0"/>
              <a:t> LH2 Self-Pressurization (Ansys Fluent)</a:t>
            </a:r>
          </a:p>
          <a:p>
            <a:r>
              <a:rPr lang="en-US" sz="1200" i="1" dirty="0"/>
              <a:t>Effect of incorporating turbulence model</a:t>
            </a:r>
          </a:p>
        </p:txBody>
      </p:sp>
      <p:sp>
        <p:nvSpPr>
          <p:cNvPr id="8" name="Rectangle 7">
            <a:extLst>
              <a:ext uri="{FF2B5EF4-FFF2-40B4-BE49-F238E27FC236}">
                <a16:creationId xmlns:a16="http://schemas.microsoft.com/office/drawing/2014/main" id="{2ACBFAF2-8B82-6C26-2FEB-AC131DE2A33F}"/>
              </a:ext>
            </a:extLst>
          </p:cNvPr>
          <p:cNvSpPr/>
          <p:nvPr/>
        </p:nvSpPr>
        <p:spPr bwMode="auto">
          <a:xfrm>
            <a:off x="48743" y="4488873"/>
            <a:ext cx="7513724" cy="1646754"/>
          </a:xfrm>
          <a:prstGeom prst="rect">
            <a:avLst/>
          </a:prstGeom>
          <a:noFill/>
          <a:ln w="57150" cap="flat" cmpd="sng" algn="ctr">
            <a:solidFill>
              <a:schemeClr val="accent5">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a:ln>
                <a:noFill/>
              </a:ln>
              <a:solidFill>
                <a:srgbClr val="FAFD00"/>
              </a:solidFill>
              <a:effectLst>
                <a:outerShdw blurRad="38100" dist="38100" dir="2700000" algn="tl">
                  <a:srgbClr val="000000">
                    <a:alpha val="43137"/>
                  </a:srgbClr>
                </a:outerShdw>
              </a:effectLst>
              <a:latin typeface="Arial" pitchFamily="-112" charset="0"/>
            </a:endParaRPr>
          </a:p>
        </p:txBody>
      </p:sp>
      <p:pic>
        <p:nvPicPr>
          <p:cNvPr id="6" name="Picture 5">
            <a:extLst>
              <a:ext uri="{FF2B5EF4-FFF2-40B4-BE49-F238E27FC236}">
                <a16:creationId xmlns:a16="http://schemas.microsoft.com/office/drawing/2014/main" id="{3ED6A9B6-9D18-5134-51AC-F1F9BF60F2B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9395" y="4081138"/>
            <a:ext cx="4230620" cy="1592824"/>
          </a:xfrm>
          <a:prstGeom prst="rect">
            <a:avLst/>
          </a:prstGeom>
          <a:noFill/>
          <a:ln>
            <a:noFill/>
          </a:ln>
        </p:spPr>
      </p:pic>
    </p:spTree>
    <p:extLst>
      <p:ext uri="{BB962C8B-B14F-4D97-AF65-F5344CB8AC3E}">
        <p14:creationId xmlns:p14="http://schemas.microsoft.com/office/powerpoint/2010/main" val="2846931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CE3B4-3EDB-4A2B-83A0-2918273B34E6}"/>
              </a:ext>
            </a:extLst>
          </p:cNvPr>
          <p:cNvSpPr>
            <a:spLocks noGrp="1"/>
          </p:cNvSpPr>
          <p:nvPr>
            <p:ph type="title"/>
          </p:nvPr>
        </p:nvSpPr>
        <p:spPr>
          <a:xfrm>
            <a:off x="925068" y="117752"/>
            <a:ext cx="10341864" cy="558419"/>
          </a:xfrm>
        </p:spPr>
        <p:txBody>
          <a:bodyPr/>
          <a:lstStyle/>
          <a:p>
            <a:r>
              <a:rPr lang="en-US" sz="3600" dirty="0"/>
              <a:t>CFM Modeling Capability Assessment Process</a:t>
            </a:r>
          </a:p>
        </p:txBody>
      </p:sp>
      <p:sp>
        <p:nvSpPr>
          <p:cNvPr id="3" name="Content Placeholder 2">
            <a:extLst>
              <a:ext uri="{FF2B5EF4-FFF2-40B4-BE49-F238E27FC236}">
                <a16:creationId xmlns:a16="http://schemas.microsoft.com/office/drawing/2014/main" id="{E286AD78-1BD2-4B38-9EC4-CD253E84B7D1}"/>
              </a:ext>
            </a:extLst>
          </p:cNvPr>
          <p:cNvSpPr>
            <a:spLocks noGrp="1"/>
          </p:cNvSpPr>
          <p:nvPr>
            <p:ph idx="1"/>
          </p:nvPr>
        </p:nvSpPr>
        <p:spPr>
          <a:xfrm>
            <a:off x="274319" y="906112"/>
            <a:ext cx="11548225" cy="4678204"/>
          </a:xfrm>
        </p:spPr>
        <p:txBody>
          <a:bodyPr/>
          <a:lstStyle/>
          <a:p>
            <a:r>
              <a:rPr lang="en-US" sz="1600" dirty="0"/>
              <a:t>Currently developing process to assess maturity of models based on NASA-STD-7009, NASA Standards for Models and Simulations</a:t>
            </a:r>
          </a:p>
          <a:p>
            <a:pPr lvl="1"/>
            <a:r>
              <a:rPr lang="en-US" sz="1400" dirty="0"/>
              <a:t>Evaluates experimental data relevance to future missions in addition to level of validation/accuracy for modeling activities</a:t>
            </a:r>
          </a:p>
          <a:p>
            <a:pPr marL="0" indent="0">
              <a:buNone/>
            </a:pPr>
            <a:endParaRPr lang="en-US" sz="1600" kern="0" dirty="0"/>
          </a:p>
          <a:p>
            <a:r>
              <a:rPr lang="en-US" sz="1600" kern="0" dirty="0"/>
              <a:t>Capability Assessment Level criteria established for experimental/flight data relevance, data pedigree, and validation level</a:t>
            </a:r>
          </a:p>
          <a:p>
            <a:endParaRPr lang="en-US" sz="2000" dirty="0"/>
          </a:p>
          <a:p>
            <a:endParaRPr lang="en-US" dirty="0"/>
          </a:p>
          <a:p>
            <a:endParaRPr lang="en-US" dirty="0"/>
          </a:p>
          <a:p>
            <a:endParaRPr lang="en-US" dirty="0"/>
          </a:p>
          <a:p>
            <a:endParaRPr lang="en-US" dirty="0"/>
          </a:p>
          <a:p>
            <a:endParaRPr lang="en-US" dirty="0"/>
          </a:p>
          <a:p>
            <a:pPr marL="0" indent="0">
              <a:buNone/>
            </a:pPr>
            <a:endParaRPr lang="en-US" dirty="0"/>
          </a:p>
          <a:p>
            <a:pPr marL="0" indent="0">
              <a:buNone/>
            </a:pPr>
            <a:endParaRPr lang="en-US" sz="1600" dirty="0"/>
          </a:p>
          <a:p>
            <a:pPr marL="0" indent="0">
              <a:buNone/>
            </a:pPr>
            <a:r>
              <a:rPr lang="en-US" sz="1600" dirty="0"/>
              <a:t>New Capability Assessment process will enable conversations with stakeholders for future flight missions to communicate maturity of models across CFM Operations</a:t>
            </a:r>
          </a:p>
        </p:txBody>
      </p:sp>
      <p:graphicFrame>
        <p:nvGraphicFramePr>
          <p:cNvPr id="6" name="Table 5">
            <a:extLst>
              <a:ext uri="{FF2B5EF4-FFF2-40B4-BE49-F238E27FC236}">
                <a16:creationId xmlns:a16="http://schemas.microsoft.com/office/drawing/2014/main" id="{8D9D956A-CF4A-EB3D-5A34-3B2C6B93D45F}"/>
              </a:ext>
            </a:extLst>
          </p:cNvPr>
          <p:cNvGraphicFramePr>
            <a:graphicFrameLocks noGrp="1"/>
          </p:cNvGraphicFramePr>
          <p:nvPr>
            <p:extLst>
              <p:ext uri="{D42A27DB-BD31-4B8C-83A1-F6EECF244321}">
                <p14:modId xmlns:p14="http://schemas.microsoft.com/office/powerpoint/2010/main" val="1218730826"/>
              </p:ext>
            </p:extLst>
          </p:nvPr>
        </p:nvGraphicFramePr>
        <p:xfrm>
          <a:off x="6746030" y="2411460"/>
          <a:ext cx="4605081" cy="2067233"/>
        </p:xfrm>
        <a:graphic>
          <a:graphicData uri="http://schemas.openxmlformats.org/drawingml/2006/table">
            <a:tbl>
              <a:tblPr firstRow="1" firstCol="1" bandRow="1">
                <a:effectLst>
                  <a:outerShdw blurRad="50800" dist="38100" dir="5400000" algn="t" rotWithShape="0">
                    <a:prstClr val="black">
                      <a:alpha val="40000"/>
                    </a:prstClr>
                  </a:outerShdw>
                </a:effectLst>
              </a:tblPr>
              <a:tblGrid>
                <a:gridCol w="451066">
                  <a:extLst>
                    <a:ext uri="{9D8B030D-6E8A-4147-A177-3AD203B41FA5}">
                      <a16:colId xmlns:a16="http://schemas.microsoft.com/office/drawing/2014/main" val="637045490"/>
                    </a:ext>
                  </a:extLst>
                </a:gridCol>
                <a:gridCol w="908957">
                  <a:extLst>
                    <a:ext uri="{9D8B030D-6E8A-4147-A177-3AD203B41FA5}">
                      <a16:colId xmlns:a16="http://schemas.microsoft.com/office/drawing/2014/main" val="791819537"/>
                    </a:ext>
                  </a:extLst>
                </a:gridCol>
                <a:gridCol w="870279">
                  <a:extLst>
                    <a:ext uri="{9D8B030D-6E8A-4147-A177-3AD203B41FA5}">
                      <a16:colId xmlns:a16="http://schemas.microsoft.com/office/drawing/2014/main" val="1304863614"/>
                    </a:ext>
                  </a:extLst>
                </a:gridCol>
                <a:gridCol w="665507">
                  <a:extLst>
                    <a:ext uri="{9D8B030D-6E8A-4147-A177-3AD203B41FA5}">
                      <a16:colId xmlns:a16="http://schemas.microsoft.com/office/drawing/2014/main" val="2272415330"/>
                    </a:ext>
                  </a:extLst>
                </a:gridCol>
                <a:gridCol w="890187">
                  <a:extLst>
                    <a:ext uri="{9D8B030D-6E8A-4147-A177-3AD203B41FA5}">
                      <a16:colId xmlns:a16="http://schemas.microsoft.com/office/drawing/2014/main" val="2264714274"/>
                    </a:ext>
                  </a:extLst>
                </a:gridCol>
                <a:gridCol w="819085">
                  <a:extLst>
                    <a:ext uri="{9D8B030D-6E8A-4147-A177-3AD203B41FA5}">
                      <a16:colId xmlns:a16="http://schemas.microsoft.com/office/drawing/2014/main" val="1634518606"/>
                    </a:ext>
                  </a:extLst>
                </a:gridCol>
              </a:tblGrid>
              <a:tr h="549486">
                <a:tc>
                  <a:txBody>
                    <a:bodyPr/>
                    <a:lstStyle/>
                    <a:p>
                      <a:pPr marL="0" marR="0" algn="ctr">
                        <a:spcBef>
                          <a:spcPts val="0"/>
                        </a:spcBef>
                        <a:spcAft>
                          <a:spcPts val="0"/>
                        </a:spcAft>
                      </a:pPr>
                      <a:r>
                        <a:rPr lang="en-US" sz="1050" b="1"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Level</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0" marR="0" algn="ctr">
                        <a:spcBef>
                          <a:spcPts val="0"/>
                        </a:spcBef>
                        <a:spcAft>
                          <a:spcPts val="0"/>
                        </a:spcAft>
                      </a:pPr>
                      <a:r>
                        <a:rPr lang="en-US" sz="1050" b="1"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Tank Diameter</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0" marR="0" algn="ctr">
                        <a:spcBef>
                          <a:spcPts val="0"/>
                        </a:spcBef>
                        <a:spcAft>
                          <a:spcPts val="0"/>
                        </a:spcAft>
                      </a:pPr>
                      <a:r>
                        <a:rPr lang="en-US" sz="1050" b="1"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Acceleration</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b="1"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Level</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0" marR="0" algn="ctr">
                        <a:spcBef>
                          <a:spcPts val="0"/>
                        </a:spcBef>
                        <a:spcAft>
                          <a:spcPts val="0"/>
                        </a:spcAft>
                      </a:pPr>
                      <a:r>
                        <a:rPr lang="en-US" sz="1050" b="1"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Fluid</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0" marR="0" algn="ctr">
                        <a:spcBef>
                          <a:spcPts val="0"/>
                        </a:spcBef>
                        <a:spcAft>
                          <a:spcPts val="0"/>
                        </a:spcAft>
                      </a:pPr>
                      <a:r>
                        <a:rPr lang="en-US" sz="1050" b="1"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Slosh</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0" marR="0" algn="ctr">
                        <a:spcBef>
                          <a:spcPts val="0"/>
                        </a:spcBef>
                        <a:spcAft>
                          <a:spcPts val="0"/>
                        </a:spcAft>
                      </a:pPr>
                      <a:r>
                        <a:rPr lang="en-US" sz="1050" b="1"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Heat Flux</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3362059230"/>
                  </a:ext>
                </a:extLst>
              </a:tr>
              <a:tr h="404608">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marL="0" marR="0" algn="ctr">
                        <a:spcBef>
                          <a:spcPts val="0"/>
                        </a:spcBef>
                        <a:spcAft>
                          <a:spcPts val="0"/>
                        </a:spcAft>
                      </a:pPr>
                      <a:r>
                        <a:rPr lang="en-US" sz="105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1 m</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(Small)</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High-G</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Simulant</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marL="0" marR="0" algn="ctr">
                        <a:spcBef>
                          <a:spcPts val="0"/>
                        </a:spcBef>
                        <a:spcAft>
                          <a:spcPts val="0"/>
                        </a:spcAft>
                      </a:pPr>
                      <a:r>
                        <a:rPr lang="en-US" sz="105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Static</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(Low)</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50 W/m</a:t>
                      </a:r>
                      <a:r>
                        <a:rPr lang="en-US" sz="1050" kern="1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(High)</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3031536200"/>
                  </a:ext>
                </a:extLst>
              </a:tr>
              <a:tr h="612853">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05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&gt; 1 m, &lt; 4 m</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(Medium)</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Milli-G</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Unrestrained</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(Medium)</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&gt; 10 W/m</a:t>
                      </a:r>
                      <a:r>
                        <a:rPr lang="en-US" sz="1050" kern="1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&lt; 50 W/m</a:t>
                      </a:r>
                      <a:r>
                        <a:rPr lang="en-US" sz="1050" kern="1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(Medium)</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34828382"/>
                  </a:ext>
                </a:extLst>
              </a:tr>
              <a:tr h="500286">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4 m</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(Large)</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Micro-G</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Cryogen</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Dynamic</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(High)</a:t>
                      </a:r>
                      <a:endParaRPr lang="en-US" sz="105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marL="0" marR="0" algn="ctr">
                        <a:spcBef>
                          <a:spcPts val="0"/>
                        </a:spcBef>
                        <a:spcAft>
                          <a:spcPts val="0"/>
                        </a:spcAft>
                      </a:pPr>
                      <a:r>
                        <a:rPr lang="en-US" sz="105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10 W/m</a:t>
                      </a:r>
                      <a:r>
                        <a:rPr lang="en-US" sz="1050" kern="1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(Low)</a:t>
                      </a:r>
                      <a:endParaRPr lang="en-US"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37" marR="39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extLst>
                  <a:ext uri="{0D108BD9-81ED-4DB2-BD59-A6C34878D82A}">
                    <a16:rowId xmlns:a16="http://schemas.microsoft.com/office/drawing/2014/main" val="4110418127"/>
                  </a:ext>
                </a:extLst>
              </a:tr>
            </a:tbl>
          </a:graphicData>
        </a:graphic>
      </p:graphicFrame>
      <p:sp>
        <p:nvSpPr>
          <p:cNvPr id="7" name="Content Placeholder 2">
            <a:extLst>
              <a:ext uri="{FF2B5EF4-FFF2-40B4-BE49-F238E27FC236}">
                <a16:creationId xmlns:a16="http://schemas.microsoft.com/office/drawing/2014/main" id="{F0857268-C922-F1A1-BB62-4FBBBF41F202}"/>
              </a:ext>
            </a:extLst>
          </p:cNvPr>
          <p:cNvSpPr txBox="1">
            <a:spLocks/>
          </p:cNvSpPr>
          <p:nvPr/>
        </p:nvSpPr>
        <p:spPr bwMode="auto">
          <a:xfrm>
            <a:off x="274320" y="2395383"/>
            <a:ext cx="5821680" cy="2067233"/>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lvl1pPr marL="166688" indent="-166688" algn="l" defTabSz="665560" rtl="0" eaLnBrk="1" fontAlgn="base" hangingPunct="1">
              <a:spcBef>
                <a:spcPts val="450"/>
              </a:spcBef>
              <a:spcAft>
                <a:spcPct val="0"/>
              </a:spcAft>
              <a:buSzPct val="100000"/>
              <a:buChar char="•"/>
              <a:defRPr sz="1800" b="0" baseline="0">
                <a:solidFill>
                  <a:schemeClr val="tx2"/>
                </a:solidFill>
                <a:effectLst/>
                <a:latin typeface="Arial" panose="020B0604020202020204" pitchFamily="34" charset="0"/>
                <a:ea typeface="ＭＳ Ｐゴシック" pitchFamily="-112" charset="-128"/>
                <a:cs typeface="Arial" panose="020B0604020202020204" pitchFamily="34" charset="0"/>
              </a:defRPr>
            </a:lvl1pPr>
            <a:lvl2pPr marL="383381" indent="-209550" algn="l" defTabSz="665560" rtl="0" eaLnBrk="1" fontAlgn="base" hangingPunct="1">
              <a:spcBef>
                <a:spcPts val="450"/>
              </a:spcBef>
              <a:spcAft>
                <a:spcPct val="0"/>
              </a:spcAft>
              <a:buSzPct val="100000"/>
              <a:buChar char="–"/>
              <a:defRPr sz="1500" b="0" baseline="0">
                <a:solidFill>
                  <a:schemeClr val="tx2"/>
                </a:solidFill>
                <a:effectLst/>
                <a:latin typeface="Arial" panose="020B0604020202020204" pitchFamily="34" charset="0"/>
                <a:ea typeface="ＭＳ Ｐゴシック" pitchFamily="-112" charset="-128"/>
                <a:cs typeface="Arial" panose="020B0604020202020204" pitchFamily="34" charset="0"/>
              </a:defRPr>
            </a:lvl2pPr>
            <a:lvl3pPr marL="558404" indent="-175022" algn="l" defTabSz="665560" rtl="0" eaLnBrk="1" fontAlgn="base" hangingPunct="1">
              <a:spcBef>
                <a:spcPts val="450"/>
              </a:spcBef>
              <a:spcAft>
                <a:spcPct val="0"/>
              </a:spcAft>
              <a:buSzPct val="8000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3pPr>
            <a:lvl4pPr marL="685800" indent="-127397" algn="l" defTabSz="665560" rtl="0" eaLnBrk="1" fontAlgn="base" hangingPunct="1">
              <a:spcBef>
                <a:spcPct val="20000"/>
              </a:spcBef>
              <a:spcAft>
                <a:spcPct val="0"/>
              </a:spcAft>
              <a:buSzPct val="80000"/>
              <a:buFont typeface="Arial" pitchFamily="34" charset="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4pPr>
            <a:lvl5pPr marL="1082675" indent="-168275" algn="l" defTabSz="665560" rtl="0" eaLnBrk="1" fontAlgn="base" hangingPunct="1">
              <a:spcBef>
                <a:spcPct val="20000"/>
              </a:spcBef>
              <a:spcAft>
                <a:spcPct val="0"/>
              </a:spcAft>
              <a:buSzPct val="80000"/>
              <a:buFont typeface="Arial" pitchFamily="34" charset="0"/>
              <a:buChar char="•"/>
              <a:defRPr sz="1500" b="1">
                <a:solidFill>
                  <a:schemeClr val="tx2"/>
                </a:solidFill>
                <a:effectLst/>
                <a:latin typeface="Arial" panose="020B0604020202020204" pitchFamily="34" charset="0"/>
                <a:ea typeface="ＭＳ Ｐゴシック" pitchFamily="-112" charset="-128"/>
                <a:cs typeface="Arial" panose="020B0604020202020204" pitchFamily="34" charset="0"/>
              </a:defRPr>
            </a:lvl5pPr>
            <a:lvl6pPr marL="18383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6pPr>
            <a:lvl7pPr marL="21812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7pPr>
            <a:lvl8pPr marL="25241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8pPr>
            <a:lvl9pPr marL="28670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9pPr>
          </a:lstStyle>
          <a:p>
            <a:pPr lvl="1"/>
            <a:r>
              <a:rPr lang="en-US" sz="1400" b="1" kern="0" dirty="0"/>
              <a:t>Experimental Data (1-3): </a:t>
            </a:r>
            <a:r>
              <a:rPr lang="en-US" sz="1400" kern="0" dirty="0"/>
              <a:t>Defined set of CFM data types considered most applicable for models and simulations to represent need for future large-scale CFM demonstrations and missions</a:t>
            </a:r>
          </a:p>
          <a:p>
            <a:pPr lvl="1"/>
            <a:r>
              <a:rPr lang="en-US" sz="1400" b="1" kern="0" dirty="0"/>
              <a:t>Data Pedigree (1-4):  </a:t>
            </a:r>
            <a:r>
              <a:rPr lang="en-US" sz="1400" kern="0" dirty="0"/>
              <a:t>Record of traceability from the data’s source through all aspects of its transmission, storage, and processing to its final form</a:t>
            </a:r>
          </a:p>
          <a:p>
            <a:pPr lvl="1"/>
            <a:r>
              <a:rPr lang="en-US" sz="1400" b="1" kern="0" dirty="0"/>
              <a:t>Validation (1-4): </a:t>
            </a:r>
            <a:r>
              <a:rPr lang="en-US" sz="1400" kern="0" dirty="0"/>
              <a:t>Degree to which a model or a simulation is an accurate representation of the real world form the perspective of the intended uses</a:t>
            </a:r>
          </a:p>
        </p:txBody>
      </p:sp>
      <p:sp>
        <p:nvSpPr>
          <p:cNvPr id="8" name="Rectangle 7">
            <a:extLst>
              <a:ext uri="{FF2B5EF4-FFF2-40B4-BE49-F238E27FC236}">
                <a16:creationId xmlns:a16="http://schemas.microsoft.com/office/drawing/2014/main" id="{C35BBB43-0A40-A280-0098-6A7F403C0B74}"/>
              </a:ext>
            </a:extLst>
          </p:cNvPr>
          <p:cNvSpPr/>
          <p:nvPr/>
        </p:nvSpPr>
        <p:spPr bwMode="auto">
          <a:xfrm>
            <a:off x="67215" y="4966195"/>
            <a:ext cx="11434618" cy="766617"/>
          </a:xfrm>
          <a:prstGeom prst="rect">
            <a:avLst/>
          </a:prstGeom>
          <a:noFill/>
          <a:ln w="57150" cap="flat" cmpd="sng" algn="ctr">
            <a:solidFill>
              <a:schemeClr val="accent5">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a:ln>
                <a:noFill/>
              </a:ln>
              <a:solidFill>
                <a:srgbClr val="FAFD00"/>
              </a:solidFill>
              <a:effectLst>
                <a:outerShdw blurRad="38100" dist="38100" dir="2700000" algn="tl">
                  <a:srgbClr val="000000">
                    <a:alpha val="43137"/>
                  </a:srgbClr>
                </a:outerShdw>
              </a:effectLst>
              <a:latin typeface="Arial" pitchFamily="-112" charset="0"/>
            </a:endParaRPr>
          </a:p>
        </p:txBody>
      </p:sp>
    </p:spTree>
    <p:extLst>
      <p:ext uri="{BB962C8B-B14F-4D97-AF65-F5344CB8AC3E}">
        <p14:creationId xmlns:p14="http://schemas.microsoft.com/office/powerpoint/2010/main" val="1509958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C07F5-558F-DD65-AE97-41270AE5A7D7}"/>
              </a:ext>
            </a:extLst>
          </p:cNvPr>
          <p:cNvSpPr>
            <a:spLocks noGrp="1"/>
          </p:cNvSpPr>
          <p:nvPr>
            <p:ph type="title"/>
          </p:nvPr>
        </p:nvSpPr>
        <p:spPr/>
        <p:txBody>
          <a:bodyPr/>
          <a:lstStyle/>
          <a:p>
            <a:r>
              <a:rPr lang="en-US" dirty="0"/>
              <a:t>Summary and Forward Work</a:t>
            </a:r>
          </a:p>
        </p:txBody>
      </p:sp>
      <p:sp>
        <p:nvSpPr>
          <p:cNvPr id="3" name="Content Placeholder 2">
            <a:extLst>
              <a:ext uri="{FF2B5EF4-FFF2-40B4-BE49-F238E27FC236}">
                <a16:creationId xmlns:a16="http://schemas.microsoft.com/office/drawing/2014/main" id="{4119A549-0443-E974-CF18-027E21E37F7C}"/>
              </a:ext>
            </a:extLst>
          </p:cNvPr>
          <p:cNvSpPr>
            <a:spLocks noGrp="1"/>
          </p:cNvSpPr>
          <p:nvPr>
            <p:ph idx="1"/>
          </p:nvPr>
        </p:nvSpPr>
        <p:spPr>
          <a:xfrm>
            <a:off x="274320" y="1134536"/>
            <a:ext cx="6602729" cy="4529445"/>
          </a:xfrm>
        </p:spPr>
        <p:txBody>
          <a:bodyPr/>
          <a:lstStyle/>
          <a:p>
            <a:r>
              <a:rPr lang="en-US" dirty="0"/>
              <a:t>CFM Modeling team uses experimental and flight demonstration data to validate and mature models in nine CFM Operations</a:t>
            </a:r>
          </a:p>
          <a:p>
            <a:pPr lvl="1"/>
            <a:r>
              <a:rPr lang="en-US" dirty="0"/>
              <a:t>Access to flight demonstration data will enable further maturation of models to support future missions</a:t>
            </a:r>
          </a:p>
          <a:p>
            <a:r>
              <a:rPr lang="en-US" dirty="0"/>
              <a:t>CFM Modeling is critical to support future large-scale long duration flight missions to aid in design decisions</a:t>
            </a:r>
          </a:p>
          <a:p>
            <a:endParaRPr lang="en-US" dirty="0"/>
          </a:p>
          <a:p>
            <a:r>
              <a:rPr lang="en-US" dirty="0"/>
              <a:t>Future work includes:</a:t>
            </a:r>
          </a:p>
          <a:p>
            <a:pPr lvl="1"/>
            <a:r>
              <a:rPr lang="en-US" dirty="0"/>
              <a:t>Continue support of 2020 Tipping Points and perform validation efforts on incoming data from experiments and flight demonstrations</a:t>
            </a:r>
          </a:p>
          <a:p>
            <a:pPr lvl="1"/>
            <a:r>
              <a:rPr lang="en-US" dirty="0"/>
              <a:t>Continue Capability Assessment process and incorporate into a Model Readiness Level process to communicate progress of modeling for each CFM operation</a:t>
            </a:r>
          </a:p>
          <a:p>
            <a:pPr lvl="1"/>
            <a:r>
              <a:rPr lang="en-US" dirty="0"/>
              <a:t>Assess new modeling efforts against Capability Assessment Level criteria</a:t>
            </a:r>
          </a:p>
          <a:p>
            <a:pPr lvl="1"/>
            <a:r>
              <a:rPr lang="en-US" dirty="0"/>
              <a:t>Assess each CFM operation against Model Readiness Level criteria</a:t>
            </a:r>
          </a:p>
        </p:txBody>
      </p:sp>
      <p:pic>
        <p:nvPicPr>
          <p:cNvPr id="2050" name="Picture 2">
            <a:extLst>
              <a:ext uri="{FF2B5EF4-FFF2-40B4-BE49-F238E27FC236}">
                <a16:creationId xmlns:a16="http://schemas.microsoft.com/office/drawing/2014/main" id="{AE1DFE2E-A12D-6E64-A266-A7AD156FCB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7539" y="1360948"/>
            <a:ext cx="3153411" cy="20680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D74CFD47-AF7A-D8C5-264B-18B5FC0682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4696" y="3564341"/>
            <a:ext cx="1993209" cy="235816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E9BF022-DADE-E669-E5D1-522AC99E615E}"/>
              </a:ext>
            </a:extLst>
          </p:cNvPr>
          <p:cNvSpPr txBox="1"/>
          <p:nvPr/>
        </p:nvSpPr>
        <p:spPr>
          <a:xfrm>
            <a:off x="6877050" y="872926"/>
            <a:ext cx="5040629" cy="523220"/>
          </a:xfrm>
          <a:prstGeom prst="rect">
            <a:avLst/>
          </a:prstGeom>
          <a:noFill/>
        </p:spPr>
        <p:txBody>
          <a:bodyPr wrap="square" rtlCol="0">
            <a:spAutoFit/>
          </a:bodyPr>
          <a:lstStyle>
            <a:defPPr>
              <a:defRPr lang="en-US"/>
            </a:defPPr>
            <a:lvl1pPr>
              <a:defRPr sz="1400" b="1"/>
            </a:lvl1pPr>
          </a:lstStyle>
          <a:p>
            <a:pPr algn="ctr"/>
            <a:r>
              <a:rPr lang="en-US" dirty="0"/>
              <a:t>LOCI-Stream Model of ZBOT Self-Pressurization Test (Temperature, Velocity Magnitude, and Viscosity Ratio Contours)</a:t>
            </a:r>
          </a:p>
        </p:txBody>
      </p:sp>
    </p:spTree>
    <p:extLst>
      <p:ext uri="{BB962C8B-B14F-4D97-AF65-F5344CB8AC3E}">
        <p14:creationId xmlns:p14="http://schemas.microsoft.com/office/powerpoint/2010/main" val="3885640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9DD4D-3475-4715-83C5-818F2728F669}"/>
              </a:ext>
            </a:extLst>
          </p:cNvPr>
          <p:cNvSpPr>
            <a:spLocks noGrp="1"/>
          </p:cNvSpPr>
          <p:nvPr>
            <p:ph type="body" sz="quarter" idx="10"/>
          </p:nvPr>
        </p:nvSpPr>
        <p:spPr>
          <a:xfrm>
            <a:off x="2786915" y="2868113"/>
            <a:ext cx="6618169" cy="560887"/>
          </a:xfrm>
        </p:spPr>
        <p:txBody>
          <a:bodyPr/>
          <a:lstStyle/>
          <a:p>
            <a:pPr algn="ctr"/>
            <a:r>
              <a:rPr lang="en-US"/>
              <a:t>Backup</a:t>
            </a:r>
          </a:p>
        </p:txBody>
      </p:sp>
    </p:spTree>
    <p:extLst>
      <p:ext uri="{BB962C8B-B14F-4D97-AF65-F5344CB8AC3E}">
        <p14:creationId xmlns:p14="http://schemas.microsoft.com/office/powerpoint/2010/main" val="2679886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E855D-6C8F-169E-8B94-2E71E755E06E}"/>
              </a:ext>
            </a:extLst>
          </p:cNvPr>
          <p:cNvSpPr>
            <a:spLocks noGrp="1"/>
          </p:cNvSpPr>
          <p:nvPr>
            <p:ph type="title"/>
          </p:nvPr>
        </p:nvSpPr>
        <p:spPr/>
        <p:txBody>
          <a:bodyPr/>
          <a:lstStyle/>
          <a:p>
            <a:r>
              <a:rPr lang="en-US"/>
              <a:t>Model Experimental Data</a:t>
            </a:r>
          </a:p>
        </p:txBody>
      </p:sp>
      <p:sp>
        <p:nvSpPr>
          <p:cNvPr id="3" name="Content Placeholder 2">
            <a:extLst>
              <a:ext uri="{FF2B5EF4-FFF2-40B4-BE49-F238E27FC236}">
                <a16:creationId xmlns:a16="http://schemas.microsoft.com/office/drawing/2014/main" id="{6644A210-28BF-E25D-2008-DF9F7161029B}"/>
              </a:ext>
            </a:extLst>
          </p:cNvPr>
          <p:cNvSpPr>
            <a:spLocks noGrp="1"/>
          </p:cNvSpPr>
          <p:nvPr>
            <p:ph idx="1"/>
          </p:nvPr>
        </p:nvSpPr>
        <p:spPr>
          <a:xfrm>
            <a:off x="533400" y="937687"/>
            <a:ext cx="11071860" cy="4993675"/>
          </a:xfrm>
        </p:spPr>
        <p:txBody>
          <a:bodyPr/>
          <a:lstStyle/>
          <a:p>
            <a:pPr marL="166370" indent="-166370"/>
            <a:r>
              <a:rPr lang="en-US" dirty="0"/>
              <a:t>The CFM data captured during experimental operations greatly influences the ability of using the data to develop CFM models and conduct simulations that accurately and functionally represent the need of future NASA large-scale CFM demonstrations and missions.</a:t>
            </a:r>
          </a:p>
          <a:p>
            <a:pPr marL="0" indent="0">
              <a:buNone/>
            </a:pPr>
            <a:endParaRPr lang="en-US" sz="1400" dirty="0"/>
          </a:p>
          <a:p>
            <a:pPr marL="166370" indent="-166370"/>
            <a:r>
              <a:rPr lang="en-US" dirty="0"/>
              <a:t>The CFM modeling team has independently identified and defined a set of CFM data types which it considers most applicable for models &amp; simulation to represent the need of future NASA large-scale CFM demonstrations and missions.</a:t>
            </a:r>
          </a:p>
          <a:p>
            <a:pPr marL="174625" indent="0">
              <a:spcBef>
                <a:spcPts val="1200"/>
              </a:spcBef>
              <a:buNone/>
            </a:pPr>
            <a:r>
              <a:rPr lang="en-US" sz="1400" b="1" dirty="0"/>
              <a:t>Tank Diameter</a:t>
            </a:r>
            <a:r>
              <a:rPr lang="en-US" sz="1400" dirty="0"/>
              <a:t> - diameter of the tank used during experimental or mission operations</a:t>
            </a:r>
          </a:p>
          <a:p>
            <a:pPr marL="174625" indent="0">
              <a:spcBef>
                <a:spcPts val="1200"/>
              </a:spcBef>
              <a:buNone/>
            </a:pPr>
            <a:r>
              <a:rPr lang="en-US" sz="1400" b="1" dirty="0"/>
              <a:t>Acceleration Level</a:t>
            </a:r>
            <a:r>
              <a:rPr lang="en-US" sz="1400" dirty="0"/>
              <a:t> – potential or actual rate of change of speed of a body due either to the body’s motion, gravity, or a combination of both</a:t>
            </a:r>
          </a:p>
          <a:p>
            <a:pPr marL="174625" indent="0">
              <a:spcBef>
                <a:spcPts val="1200"/>
              </a:spcBef>
              <a:buNone/>
            </a:pPr>
            <a:r>
              <a:rPr lang="en-US" sz="1400" b="1" dirty="0"/>
              <a:t>Fluid</a:t>
            </a:r>
            <a:r>
              <a:rPr lang="en-US" sz="1400" dirty="0"/>
              <a:t> - substance (such as a liquid or gas) tending to flow or conform to the outline of its container used during experimental or mission operations</a:t>
            </a:r>
          </a:p>
          <a:p>
            <a:pPr marL="174625" indent="0">
              <a:spcBef>
                <a:spcPts val="1200"/>
              </a:spcBef>
              <a:buNone/>
            </a:pPr>
            <a:r>
              <a:rPr lang="en-US" sz="1400" b="1" dirty="0"/>
              <a:t>Slosh</a:t>
            </a:r>
            <a:r>
              <a:rPr lang="en-US" sz="1400" dirty="0"/>
              <a:t> - fluid in a tank is non-quiescent, splashing, and/or rocking</a:t>
            </a:r>
          </a:p>
          <a:p>
            <a:pPr marL="174625" indent="0">
              <a:spcBef>
                <a:spcPts val="1200"/>
              </a:spcBef>
              <a:buNone/>
            </a:pPr>
            <a:r>
              <a:rPr lang="en-US" sz="1400" b="1" dirty="0"/>
              <a:t>Heat Flux</a:t>
            </a:r>
            <a:r>
              <a:rPr lang="en-US" sz="1400" dirty="0"/>
              <a:t> – rate of thermal energy transferred per unit area</a:t>
            </a:r>
          </a:p>
          <a:p>
            <a:pPr marL="174625" indent="0">
              <a:spcBef>
                <a:spcPts val="1200"/>
              </a:spcBef>
              <a:buNone/>
            </a:pPr>
            <a:endParaRPr lang="en-US" sz="1400" dirty="0"/>
          </a:p>
          <a:p>
            <a:pPr marL="0" indent="0" algn="ctr">
              <a:buNone/>
            </a:pPr>
            <a:r>
              <a:rPr lang="en-US" i="1" dirty="0">
                <a:latin typeface="Arial"/>
                <a:ea typeface="ＭＳ Ｐゴシック"/>
                <a:cs typeface="Arial"/>
              </a:rPr>
              <a:t>REFERENCE: </a:t>
            </a:r>
            <a:r>
              <a:rPr lang="pt-BR" i="1" dirty="0">
                <a:latin typeface="Arial"/>
                <a:ea typeface="ＭＳ Ｐゴシック"/>
                <a:cs typeface="Arial"/>
              </a:rPr>
              <a:t>CFM-MODEL-DOC-048, CFM Experimental Data Types</a:t>
            </a:r>
            <a:endParaRPr lang="en-US" i="1" dirty="0">
              <a:latin typeface="Arial"/>
              <a:ea typeface="ＭＳ Ｐゴシック"/>
              <a:cs typeface="Arial"/>
            </a:endParaRPr>
          </a:p>
        </p:txBody>
      </p:sp>
    </p:spTree>
    <p:extLst>
      <p:ext uri="{BB962C8B-B14F-4D97-AF65-F5344CB8AC3E}">
        <p14:creationId xmlns:p14="http://schemas.microsoft.com/office/powerpoint/2010/main" val="693646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E855D-6C8F-169E-8B94-2E71E755E06E}"/>
              </a:ext>
            </a:extLst>
          </p:cNvPr>
          <p:cNvSpPr>
            <a:spLocks noGrp="1"/>
          </p:cNvSpPr>
          <p:nvPr>
            <p:ph type="title"/>
          </p:nvPr>
        </p:nvSpPr>
        <p:spPr/>
        <p:txBody>
          <a:bodyPr/>
          <a:lstStyle/>
          <a:p>
            <a:r>
              <a:rPr lang="en-US" dirty="0"/>
              <a:t>Model Capability Assessment Level</a:t>
            </a:r>
          </a:p>
        </p:txBody>
      </p:sp>
      <p:sp>
        <p:nvSpPr>
          <p:cNvPr id="3" name="Content Placeholder 2">
            <a:extLst>
              <a:ext uri="{FF2B5EF4-FFF2-40B4-BE49-F238E27FC236}">
                <a16:creationId xmlns:a16="http://schemas.microsoft.com/office/drawing/2014/main" id="{6644A210-28BF-E25D-2008-DF9F7161029B}"/>
              </a:ext>
            </a:extLst>
          </p:cNvPr>
          <p:cNvSpPr>
            <a:spLocks noGrp="1"/>
          </p:cNvSpPr>
          <p:nvPr>
            <p:ph idx="1"/>
          </p:nvPr>
        </p:nvSpPr>
        <p:spPr>
          <a:xfrm>
            <a:off x="923830" y="1123427"/>
            <a:ext cx="10341864" cy="4973156"/>
          </a:xfrm>
        </p:spPr>
        <p:txBody>
          <a:bodyPr/>
          <a:lstStyle/>
          <a:p>
            <a:r>
              <a:rPr lang="en-US" b="1"/>
              <a:t>Capability Assessment Level</a:t>
            </a:r>
            <a:r>
              <a:rPr lang="en-US"/>
              <a:t> (CAL) is a value assigned to a model/simulation assessment factor that has been determined to have the potential or ability to represent a CFM real world system characteristic, operation, and/or process</a:t>
            </a:r>
          </a:p>
          <a:p>
            <a:pPr marL="0" indent="0">
              <a:buNone/>
            </a:pPr>
            <a:endParaRPr lang="en-US"/>
          </a:p>
          <a:p>
            <a:r>
              <a:rPr lang="en-US" b="1"/>
              <a:t>Model/Simulation Assessment Factor</a:t>
            </a:r>
            <a:r>
              <a:rPr lang="en-US"/>
              <a:t> is associated with properties or processes exhibited during the development phase of the M&amp;S life cycle</a:t>
            </a:r>
          </a:p>
          <a:p>
            <a:pPr lvl="1"/>
            <a:endParaRPr lang="en-US" b="1"/>
          </a:p>
          <a:p>
            <a:pPr lvl="1"/>
            <a:r>
              <a:rPr lang="en-US" b="1"/>
              <a:t>Data Pedigree</a:t>
            </a:r>
            <a:r>
              <a:rPr lang="en-US"/>
              <a:t>: A record of traceability from the data's source through all aspects of its transmission, storage, and processing to its final form used in the development of an M&amp;S</a:t>
            </a:r>
          </a:p>
          <a:p>
            <a:pPr lvl="2">
              <a:spcBef>
                <a:spcPts val="1200"/>
              </a:spcBef>
            </a:pPr>
            <a:r>
              <a:rPr lang="en-US"/>
              <a:t>Data Pedigree  =  Known &amp; Traceable  +  Accuracy, Precision, &amp; Uncertainty</a:t>
            </a:r>
          </a:p>
          <a:p>
            <a:pPr lvl="1">
              <a:spcBef>
                <a:spcPts val="1200"/>
              </a:spcBef>
            </a:pPr>
            <a:r>
              <a:rPr lang="en-US" b="1"/>
              <a:t>Validation</a:t>
            </a:r>
            <a:r>
              <a:rPr lang="en-US"/>
              <a:t>: The process of determining the degree to which a model or a simulation is an accurate representation of the real world from the perspective of the intended uses of the M&amp;S</a:t>
            </a:r>
          </a:p>
          <a:p>
            <a:pPr lvl="2">
              <a:spcBef>
                <a:spcPts val="1200"/>
              </a:spcBef>
            </a:pPr>
            <a:r>
              <a:rPr lang="en-US"/>
              <a:t>Validation  =  Data Representation  +  Output Agreement</a:t>
            </a:r>
          </a:p>
          <a:p>
            <a:endParaRPr lang="en-US"/>
          </a:p>
          <a:p>
            <a:endParaRPr lang="en-US"/>
          </a:p>
          <a:p>
            <a:pPr marL="0" indent="0" algn="ctr">
              <a:buNone/>
            </a:pPr>
            <a:r>
              <a:rPr lang="en-US" i="1"/>
              <a:t>REFERENCE: NASA-STD-7009, Standard for Models and Simulations</a:t>
            </a:r>
          </a:p>
        </p:txBody>
      </p:sp>
    </p:spTree>
    <p:extLst>
      <p:ext uri="{BB962C8B-B14F-4D97-AF65-F5344CB8AC3E}">
        <p14:creationId xmlns:p14="http://schemas.microsoft.com/office/powerpoint/2010/main" val="2003793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5A669239-D8F6-2889-91BD-028ED4710DF5}"/>
              </a:ext>
            </a:extLst>
          </p:cNvPr>
          <p:cNvSpPr/>
          <p:nvPr/>
        </p:nvSpPr>
        <p:spPr bwMode="auto">
          <a:xfrm>
            <a:off x="130915" y="1117845"/>
            <a:ext cx="3039063" cy="5373249"/>
          </a:xfrm>
          <a:prstGeom prst="rect">
            <a:avLst/>
          </a:prstGeom>
          <a:solidFill>
            <a:srgbClr val="AFD2FF">
              <a:alpha val="72157"/>
            </a:srgbClr>
          </a:solidFill>
          <a:ln w="38100" cap="flat" cmpd="sng" algn="ctr">
            <a:solidFill>
              <a:srgbClr val="6699FF"/>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a:ln>
                <a:noFill/>
              </a:ln>
              <a:solidFill>
                <a:srgbClr val="FAFD00"/>
              </a:solidFill>
              <a:effectLst>
                <a:outerShdw blurRad="38100" dist="38100" dir="2700000" algn="tl">
                  <a:srgbClr val="000000">
                    <a:alpha val="43137"/>
                  </a:srgbClr>
                </a:outerShdw>
              </a:effectLst>
              <a:latin typeface="Arial" pitchFamily="-112" charset="0"/>
            </a:endParaRPr>
          </a:p>
        </p:txBody>
      </p:sp>
      <p:sp>
        <p:nvSpPr>
          <p:cNvPr id="4" name="Rectangle: Rounded Corners 3">
            <a:extLst>
              <a:ext uri="{FF2B5EF4-FFF2-40B4-BE49-F238E27FC236}">
                <a16:creationId xmlns:a16="http://schemas.microsoft.com/office/drawing/2014/main" id="{7750639D-DF5A-47ED-AA31-1A664B046A8F}"/>
              </a:ext>
            </a:extLst>
          </p:cNvPr>
          <p:cNvSpPr/>
          <p:nvPr/>
        </p:nvSpPr>
        <p:spPr>
          <a:xfrm>
            <a:off x="1191491" y="235836"/>
            <a:ext cx="8571345" cy="619768"/>
          </a:xfrm>
          <a:prstGeom prst="roundRect">
            <a:avLst/>
          </a:prstGeom>
          <a:solidFill>
            <a:schemeClr val="accent1">
              <a:lumMod val="20000"/>
              <a:lumOff val="80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1800"/>
              </a:spcBef>
              <a:spcAft>
                <a:spcPts val="0"/>
              </a:spcAft>
              <a:buClrTx/>
              <a:buSzTx/>
              <a:buFontTx/>
              <a:buNone/>
              <a:tabLst/>
              <a:defRPr/>
            </a:pPr>
            <a:r>
              <a:rPr kumimoji="0" lang="en-US" sz="24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Cryogenic Fluid Management Portfolio Project (CFMPP)</a:t>
            </a:r>
          </a:p>
        </p:txBody>
      </p:sp>
      <p:sp>
        <p:nvSpPr>
          <p:cNvPr id="18" name="Rectangle: Rounded Corners 17">
            <a:extLst>
              <a:ext uri="{FF2B5EF4-FFF2-40B4-BE49-F238E27FC236}">
                <a16:creationId xmlns:a16="http://schemas.microsoft.com/office/drawing/2014/main" id="{DE05D915-3932-4716-B377-DF66B2793998}"/>
              </a:ext>
            </a:extLst>
          </p:cNvPr>
          <p:cNvSpPr/>
          <p:nvPr/>
        </p:nvSpPr>
        <p:spPr>
          <a:xfrm>
            <a:off x="9146738" y="1225523"/>
            <a:ext cx="2834640" cy="5141845"/>
          </a:xfrm>
          <a:prstGeom prst="roundRect">
            <a:avLst>
              <a:gd name="adj" fmla="val 7819"/>
            </a:avLst>
          </a:prstGeom>
          <a:solidFill>
            <a:schemeClr val="tx1">
              <a:lumMod val="20000"/>
              <a:lumOff val="80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p:txBody>
      </p:sp>
      <p:sp>
        <p:nvSpPr>
          <p:cNvPr id="17" name="Rectangle: Rounded Corners 16">
            <a:extLst>
              <a:ext uri="{FF2B5EF4-FFF2-40B4-BE49-F238E27FC236}">
                <a16:creationId xmlns:a16="http://schemas.microsoft.com/office/drawing/2014/main" id="{5442C32C-5386-467D-8031-D3CE18ED7F9B}"/>
              </a:ext>
            </a:extLst>
          </p:cNvPr>
          <p:cNvSpPr/>
          <p:nvPr/>
        </p:nvSpPr>
        <p:spPr>
          <a:xfrm>
            <a:off x="6177584" y="1225523"/>
            <a:ext cx="2834640" cy="5154050"/>
          </a:xfrm>
          <a:prstGeom prst="roundRect">
            <a:avLst>
              <a:gd name="adj" fmla="val 7819"/>
            </a:avLst>
          </a:prstGeom>
          <a:solidFill>
            <a:schemeClr val="tx1">
              <a:lumMod val="20000"/>
              <a:lumOff val="80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2060"/>
              </a:solidFill>
              <a:effectLst/>
              <a:uLnTx/>
              <a:uFillTx/>
              <a:latin typeface="Calibri" panose="020F0502020204030204"/>
              <a:ea typeface="+mn-ea"/>
              <a:cs typeface="+mn-cs"/>
            </a:endParaRPr>
          </a:p>
        </p:txBody>
      </p:sp>
      <p:sp>
        <p:nvSpPr>
          <p:cNvPr id="16" name="Rectangle: Rounded Corners 15">
            <a:extLst>
              <a:ext uri="{FF2B5EF4-FFF2-40B4-BE49-F238E27FC236}">
                <a16:creationId xmlns:a16="http://schemas.microsoft.com/office/drawing/2014/main" id="{789BBD4E-9B53-400F-9968-73067C6E3DA5}"/>
              </a:ext>
            </a:extLst>
          </p:cNvPr>
          <p:cNvSpPr/>
          <p:nvPr/>
        </p:nvSpPr>
        <p:spPr>
          <a:xfrm>
            <a:off x="3212631" y="1229368"/>
            <a:ext cx="2834640" cy="5150205"/>
          </a:xfrm>
          <a:prstGeom prst="roundRect">
            <a:avLst>
              <a:gd name="adj" fmla="val 7819"/>
            </a:avLst>
          </a:prstGeom>
          <a:solidFill>
            <a:schemeClr val="tx1">
              <a:lumMod val="20000"/>
              <a:lumOff val="80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p:txBody>
      </p:sp>
      <p:sp>
        <p:nvSpPr>
          <p:cNvPr id="5" name="Rectangle: Rounded Corners 4">
            <a:extLst>
              <a:ext uri="{FF2B5EF4-FFF2-40B4-BE49-F238E27FC236}">
                <a16:creationId xmlns:a16="http://schemas.microsoft.com/office/drawing/2014/main" id="{E849F047-37C2-4194-8126-119116171B3D}"/>
              </a:ext>
            </a:extLst>
          </p:cNvPr>
          <p:cNvSpPr/>
          <p:nvPr/>
        </p:nvSpPr>
        <p:spPr>
          <a:xfrm>
            <a:off x="222978" y="1225524"/>
            <a:ext cx="2834640" cy="5154050"/>
          </a:xfrm>
          <a:prstGeom prst="roundRect">
            <a:avLst>
              <a:gd name="adj" fmla="val 7819"/>
            </a:avLst>
          </a:prstGeom>
          <a:solidFill>
            <a:schemeClr val="tx1">
              <a:lumMod val="20000"/>
              <a:lumOff val="80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2060"/>
              </a:solidFill>
              <a:effectLst/>
              <a:uLnTx/>
              <a:uFillTx/>
              <a:latin typeface="Calibri" panose="020F0502020204030204"/>
              <a:ea typeface="+mn-ea"/>
              <a:cs typeface="+mn-cs"/>
            </a:endParaRPr>
          </a:p>
        </p:txBody>
      </p:sp>
      <p:sp>
        <p:nvSpPr>
          <p:cNvPr id="9" name="Rectangle: Rounded Corners 8">
            <a:extLst>
              <a:ext uri="{FF2B5EF4-FFF2-40B4-BE49-F238E27FC236}">
                <a16:creationId xmlns:a16="http://schemas.microsoft.com/office/drawing/2014/main" id="{38856E57-2B6E-45D7-B456-E5B744462BA2}"/>
              </a:ext>
            </a:extLst>
          </p:cNvPr>
          <p:cNvSpPr/>
          <p:nvPr/>
        </p:nvSpPr>
        <p:spPr>
          <a:xfrm>
            <a:off x="509975" y="1390552"/>
            <a:ext cx="2231144" cy="67572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Technologies Portfolio</a:t>
            </a:r>
          </a:p>
        </p:txBody>
      </p:sp>
      <p:sp>
        <p:nvSpPr>
          <p:cNvPr id="10" name="Rectangle: Rounded Corners 9">
            <a:extLst>
              <a:ext uri="{FF2B5EF4-FFF2-40B4-BE49-F238E27FC236}">
                <a16:creationId xmlns:a16="http://schemas.microsoft.com/office/drawing/2014/main" id="{E0C25620-4B0B-410C-8B1F-58D8CD0D4A3F}"/>
              </a:ext>
            </a:extLst>
          </p:cNvPr>
          <p:cNvSpPr/>
          <p:nvPr/>
        </p:nvSpPr>
        <p:spPr>
          <a:xfrm>
            <a:off x="3503739" y="1390552"/>
            <a:ext cx="2231136" cy="675728"/>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Subsystems Portfolio</a:t>
            </a:r>
          </a:p>
        </p:txBody>
      </p:sp>
      <p:sp>
        <p:nvSpPr>
          <p:cNvPr id="11" name="Rectangle: Rounded Corners 10">
            <a:extLst>
              <a:ext uri="{FF2B5EF4-FFF2-40B4-BE49-F238E27FC236}">
                <a16:creationId xmlns:a16="http://schemas.microsoft.com/office/drawing/2014/main" id="{29E06506-0775-40B3-A428-8F17E723C736}"/>
              </a:ext>
            </a:extLst>
          </p:cNvPr>
          <p:cNvSpPr/>
          <p:nvPr/>
        </p:nvSpPr>
        <p:spPr>
          <a:xfrm>
            <a:off x="6474081" y="1380578"/>
            <a:ext cx="2229036" cy="67572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Arial" panose="020B0604020202020204" pitchFamily="34" charset="0"/>
              </a:rPr>
              <a:t>Demonstrations Portfolio</a:t>
            </a:r>
          </a:p>
        </p:txBody>
      </p:sp>
      <p:sp>
        <p:nvSpPr>
          <p:cNvPr id="13" name="Rectangle: Rounded Corners 12">
            <a:extLst>
              <a:ext uri="{FF2B5EF4-FFF2-40B4-BE49-F238E27FC236}">
                <a16:creationId xmlns:a16="http://schemas.microsoft.com/office/drawing/2014/main" id="{13884FE0-2763-4C28-977A-E9CCDF805849}"/>
              </a:ext>
            </a:extLst>
          </p:cNvPr>
          <p:cNvSpPr/>
          <p:nvPr/>
        </p:nvSpPr>
        <p:spPr>
          <a:xfrm>
            <a:off x="9467062" y="1380578"/>
            <a:ext cx="2231136" cy="675728"/>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Modeling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Portfolio</a:t>
            </a:r>
          </a:p>
        </p:txBody>
      </p:sp>
      <p:sp>
        <p:nvSpPr>
          <p:cNvPr id="19" name="TextBox 18">
            <a:extLst>
              <a:ext uri="{FF2B5EF4-FFF2-40B4-BE49-F238E27FC236}">
                <a16:creationId xmlns:a16="http://schemas.microsoft.com/office/drawing/2014/main" id="{570C72D2-A9F1-4913-AA47-74981175CAC4}"/>
              </a:ext>
            </a:extLst>
          </p:cNvPr>
          <p:cNvSpPr txBox="1"/>
          <p:nvPr/>
        </p:nvSpPr>
        <p:spPr>
          <a:xfrm>
            <a:off x="9187820" y="2061845"/>
            <a:ext cx="2789620" cy="34009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400" b="1" i="1" u="none"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Scope: </a:t>
            </a:r>
            <a:r>
              <a:rPr kumimoji="0" lang="en-US" sz="1400" b="0" i="0" u="none"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Develop, enhance, validate, and demonstrate Computational Fluid Dynamics (CFD) and Nodal tools to address capability gaps for predicting cryogenic fluid behavior in 1-G and microgravity environments for use as design tools for future NASA missions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Testing and demo activities </a:t>
            </a:r>
            <a:r>
              <a:rPr kumimoji="0" lang="en-US" sz="1400" b="0" i="0" u="sng"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across the CFMP project </a:t>
            </a:r>
            <a:r>
              <a:rPr kumimoji="0" lang="en-US" sz="1400" b="0" i="0" u="none"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used within modeling tools to predict CFM behavior at a flight vehicle scale in a relevant microgravity environment</a:t>
            </a:r>
            <a:endParaRPr kumimoji="0" lang="en-US" sz="1800" b="0" i="0" u="none" strike="noStrike" kern="1200" cap="none" spc="0" normalizeH="0" baseline="0" noProof="0" dirty="0">
              <a:ln>
                <a:noFill/>
              </a:ln>
              <a:solidFill>
                <a:srgbClr val="63666A"/>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348BE0FD-DCAF-4415-91D0-0BC648F700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500341" y="5448356"/>
            <a:ext cx="2127433" cy="815352"/>
          </a:xfrm>
          <a:prstGeom prst="rect">
            <a:avLst/>
          </a:prstGeom>
          <a:ln>
            <a:solidFill>
              <a:schemeClr val="tx2"/>
            </a:solidFill>
          </a:ln>
        </p:spPr>
      </p:pic>
      <p:sp>
        <p:nvSpPr>
          <p:cNvPr id="21" name="TextBox 20">
            <a:extLst>
              <a:ext uri="{FF2B5EF4-FFF2-40B4-BE49-F238E27FC236}">
                <a16:creationId xmlns:a16="http://schemas.microsoft.com/office/drawing/2014/main" id="{0235D327-6219-43E9-8B20-924A15696F96}"/>
              </a:ext>
            </a:extLst>
          </p:cNvPr>
          <p:cNvSpPr txBox="1"/>
          <p:nvPr/>
        </p:nvSpPr>
        <p:spPr>
          <a:xfrm>
            <a:off x="6175466" y="2066280"/>
            <a:ext cx="2826265" cy="352404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Scope: </a:t>
            </a: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Design, build, and test integrated flight and ground systems comprised of multiple CFM subsystems, enabling TRL 5+ maturation for many technologies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Major Activities: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Ground System Demonstrations</a:t>
            </a:r>
          </a:p>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b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63666A"/>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4C94B57A-91B4-41D0-8ADE-89189D2387C2}"/>
              </a:ext>
            </a:extLst>
          </p:cNvPr>
          <p:cNvSpPr txBox="1"/>
          <p:nvPr/>
        </p:nvSpPr>
        <p:spPr>
          <a:xfrm>
            <a:off x="3223194" y="2143556"/>
            <a:ext cx="2792111" cy="201593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Scope: </a:t>
            </a: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Design, development, and testing of complex systems of technologies to address technical challenges for specific CFM mission needs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Major Activities: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63666A"/>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F8F70E14-E762-4EAC-A9E6-5E2533903979}"/>
              </a:ext>
            </a:extLst>
          </p:cNvPr>
          <p:cNvSpPr txBox="1"/>
          <p:nvPr/>
        </p:nvSpPr>
        <p:spPr>
          <a:xfrm>
            <a:off x="221054" y="2145844"/>
            <a:ext cx="2805893" cy="30623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Scope: </a:t>
            </a: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Design, development, testing, and evaluation of critical-need cryogenic components enabling long-duration CFM storage and propellant transfer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Major Activities: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p:txBody>
      </p:sp>
      <p:pic>
        <p:nvPicPr>
          <p:cNvPr id="25" name="Picture 24">
            <a:extLst>
              <a:ext uri="{FF2B5EF4-FFF2-40B4-BE49-F238E27FC236}">
                <a16:creationId xmlns:a16="http://schemas.microsoft.com/office/drawing/2014/main" id="{B787A26A-FB61-4D95-BA13-5F0E6026A3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5373" y="4450644"/>
            <a:ext cx="736372" cy="528272"/>
          </a:xfrm>
          <a:prstGeom prst="rect">
            <a:avLst/>
          </a:prstGeom>
          <a:ln w="12700">
            <a:solidFill>
              <a:schemeClr val="tx1">
                <a:lumMod val="50000"/>
              </a:schemeClr>
            </a:solidFill>
          </a:ln>
        </p:spPr>
      </p:pic>
      <p:sp>
        <p:nvSpPr>
          <p:cNvPr id="27" name="Arrow: Right 26">
            <a:extLst>
              <a:ext uri="{FF2B5EF4-FFF2-40B4-BE49-F238E27FC236}">
                <a16:creationId xmlns:a16="http://schemas.microsoft.com/office/drawing/2014/main" id="{D9567947-8D38-4399-8FB4-C084525EFBC6}"/>
              </a:ext>
            </a:extLst>
          </p:cNvPr>
          <p:cNvSpPr/>
          <p:nvPr/>
        </p:nvSpPr>
        <p:spPr>
          <a:xfrm>
            <a:off x="1298797" y="6441488"/>
            <a:ext cx="9230657" cy="404817"/>
          </a:xfrm>
          <a:prstGeom prst="rightArrow">
            <a:avLst>
              <a:gd name="adj1" fmla="val 44006"/>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Calibri" panose="020F0502020204030204"/>
                <a:ea typeface="+mn-ea"/>
                <a:cs typeface="+mn-cs"/>
              </a:rPr>
              <a:t>System Validation</a:t>
            </a:r>
          </a:p>
        </p:txBody>
      </p:sp>
      <p:pic>
        <p:nvPicPr>
          <p:cNvPr id="28" name="Picture 1">
            <a:extLst>
              <a:ext uri="{FF2B5EF4-FFF2-40B4-BE49-F238E27FC236}">
                <a16:creationId xmlns:a16="http://schemas.microsoft.com/office/drawing/2014/main" id="{C02E60DC-A138-465D-8EE1-8CCB411FB8A1}"/>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09715" y="4967318"/>
            <a:ext cx="646298" cy="57573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5B1DF230-BA3B-435C-B668-605ADE2BD6F0}"/>
              </a:ext>
            </a:extLst>
          </p:cNvPr>
          <p:cNvSpPr txBox="1"/>
          <p:nvPr/>
        </p:nvSpPr>
        <p:spPr>
          <a:xfrm>
            <a:off x="987976" y="4483257"/>
            <a:ext cx="2042052"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Radio Frequency Mass Gauge (RFMG)</a:t>
            </a:r>
          </a:p>
        </p:txBody>
      </p:sp>
      <p:pic>
        <p:nvPicPr>
          <p:cNvPr id="32" name="Picture 31">
            <a:extLst>
              <a:ext uri="{FF2B5EF4-FFF2-40B4-BE49-F238E27FC236}">
                <a16:creationId xmlns:a16="http://schemas.microsoft.com/office/drawing/2014/main" id="{15560338-B4C1-4E40-A74D-FF4DC564402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942283" y="3634933"/>
            <a:ext cx="844654" cy="675728"/>
          </a:xfrm>
          <a:prstGeom prst="rect">
            <a:avLst/>
          </a:prstGeom>
          <a:ln>
            <a:solidFill>
              <a:schemeClr val="tx1">
                <a:lumMod val="50000"/>
              </a:schemeClr>
            </a:solidFill>
          </a:ln>
        </p:spPr>
      </p:pic>
      <p:sp>
        <p:nvSpPr>
          <p:cNvPr id="34" name="TextBox 33">
            <a:extLst>
              <a:ext uri="{FF2B5EF4-FFF2-40B4-BE49-F238E27FC236}">
                <a16:creationId xmlns:a16="http://schemas.microsoft.com/office/drawing/2014/main" id="{B94555CB-6A56-471B-A5E7-1536E1BF0388}"/>
              </a:ext>
            </a:extLst>
          </p:cNvPr>
          <p:cNvSpPr txBox="1"/>
          <p:nvPr/>
        </p:nvSpPr>
        <p:spPr>
          <a:xfrm>
            <a:off x="286160" y="3603465"/>
            <a:ext cx="1690867" cy="738664"/>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Hydrogen low-leakage valves and cryo-couplers</a:t>
            </a:r>
          </a:p>
        </p:txBody>
      </p:sp>
      <p:sp>
        <p:nvSpPr>
          <p:cNvPr id="36" name="TextBox 35">
            <a:extLst>
              <a:ext uri="{FF2B5EF4-FFF2-40B4-BE49-F238E27FC236}">
                <a16:creationId xmlns:a16="http://schemas.microsoft.com/office/drawing/2014/main" id="{7C8C9874-6977-4D9C-9E31-5F978EDAA092}"/>
              </a:ext>
            </a:extLst>
          </p:cNvPr>
          <p:cNvSpPr txBox="1"/>
          <p:nvPr/>
        </p:nvSpPr>
        <p:spPr>
          <a:xfrm>
            <a:off x="247144" y="5073137"/>
            <a:ext cx="2117466" cy="492443"/>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ysClr val="windowText" lastClr="000000"/>
                </a:solidFill>
                <a:effectLst/>
                <a:uLnTx/>
                <a:uFillTx/>
                <a:latin typeface="Arial" panose="020B0604020202020204" pitchFamily="34" charset="0"/>
                <a:ea typeface="+mn-ea"/>
                <a:cs typeface="Arial" panose="020B0604020202020204" pitchFamily="34" charset="0"/>
              </a:rPr>
              <a:t>Next-generation FOSS </a:t>
            </a:r>
            <a:r>
              <a:rPr kumimoji="0" lang="en-US" sz="1200" b="0" i="0" u="none" strike="noStrike" kern="1200" cap="none" spc="0" normalizeH="0" baseline="0" noProof="0">
                <a:ln>
                  <a:noFill/>
                </a:ln>
                <a:solidFill>
                  <a:sysClr val="windowText" lastClr="000000"/>
                </a:solidFill>
                <a:effectLst/>
                <a:uLnTx/>
                <a:uFillTx/>
                <a:latin typeface="Arial" panose="020B0604020202020204" pitchFamily="34" charset="0"/>
                <a:ea typeface="+mn-ea"/>
                <a:cs typeface="Arial" panose="020B0604020202020204" pitchFamily="34" charset="0"/>
              </a:rPr>
              <a:t>(fiber optics sensing system)</a:t>
            </a:r>
            <a:endParaRPr kumimoji="0" lang="en-US" sz="1400" b="0" i="0" u="none" strike="noStrike" kern="1200" cap="none" spc="0" normalizeH="0" baseline="0" noProof="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sp>
        <p:nvSpPr>
          <p:cNvPr id="39" name="TextBox 38">
            <a:extLst>
              <a:ext uri="{FF2B5EF4-FFF2-40B4-BE49-F238E27FC236}">
                <a16:creationId xmlns:a16="http://schemas.microsoft.com/office/drawing/2014/main" id="{565A7C93-D286-4E5D-90E7-8CD7BBE325D4}"/>
              </a:ext>
            </a:extLst>
          </p:cNvPr>
          <p:cNvSpPr txBox="1"/>
          <p:nvPr/>
        </p:nvSpPr>
        <p:spPr>
          <a:xfrm>
            <a:off x="4069145" y="3729767"/>
            <a:ext cx="2083966"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20W/20K Cryocooler</a:t>
            </a:r>
          </a:p>
        </p:txBody>
      </p:sp>
      <p:sp>
        <p:nvSpPr>
          <p:cNvPr id="41" name="TextBox 40">
            <a:extLst>
              <a:ext uri="{FF2B5EF4-FFF2-40B4-BE49-F238E27FC236}">
                <a16:creationId xmlns:a16="http://schemas.microsoft.com/office/drawing/2014/main" id="{709D8883-C8FF-4862-A06B-19CD5378364C}"/>
              </a:ext>
            </a:extLst>
          </p:cNvPr>
          <p:cNvSpPr txBox="1"/>
          <p:nvPr/>
        </p:nvSpPr>
        <p:spPr>
          <a:xfrm>
            <a:off x="4066044" y="4091763"/>
            <a:ext cx="210548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150W/90K Cryocooler</a:t>
            </a:r>
          </a:p>
        </p:txBody>
      </p:sp>
      <p:sp>
        <p:nvSpPr>
          <p:cNvPr id="45" name="TextBox 44">
            <a:extLst>
              <a:ext uri="{FF2B5EF4-FFF2-40B4-BE49-F238E27FC236}">
                <a16:creationId xmlns:a16="http://schemas.microsoft.com/office/drawing/2014/main" id="{3E362DFA-FCF4-448D-8FA1-31269F031A8C}"/>
              </a:ext>
            </a:extLst>
          </p:cNvPr>
          <p:cNvSpPr txBox="1"/>
          <p:nvPr/>
        </p:nvSpPr>
        <p:spPr>
          <a:xfrm>
            <a:off x="7244074" y="4771899"/>
            <a:ext cx="1725335"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Two-Stage Cooling Demonstration</a:t>
            </a:r>
          </a:p>
        </p:txBody>
      </p:sp>
      <p:sp>
        <p:nvSpPr>
          <p:cNvPr id="46" name="TextBox 45">
            <a:extLst>
              <a:ext uri="{FF2B5EF4-FFF2-40B4-BE49-F238E27FC236}">
                <a16:creationId xmlns:a16="http://schemas.microsoft.com/office/drawing/2014/main" id="{FD56FD2F-B68A-48A3-A585-61830DB9DF3F}"/>
              </a:ext>
            </a:extLst>
          </p:cNvPr>
          <p:cNvSpPr txBox="1"/>
          <p:nvPr/>
        </p:nvSpPr>
        <p:spPr>
          <a:xfrm>
            <a:off x="6153111" y="5557061"/>
            <a:ext cx="1610157" cy="738664"/>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err="1">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CryoFILL</a:t>
            </a: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 Liquefaction Demonstration</a:t>
            </a:r>
          </a:p>
        </p:txBody>
      </p:sp>
      <p:pic>
        <p:nvPicPr>
          <p:cNvPr id="47" name="Picture 46">
            <a:extLst>
              <a:ext uri="{FF2B5EF4-FFF2-40B4-BE49-F238E27FC236}">
                <a16:creationId xmlns:a16="http://schemas.microsoft.com/office/drawing/2014/main" id="{4E311E14-D304-41F3-B13F-9EEFDBD4FB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96928" y="5436792"/>
            <a:ext cx="1128624" cy="846224"/>
          </a:xfrm>
          <a:prstGeom prst="rect">
            <a:avLst/>
          </a:prstGeom>
          <a:ln w="12700">
            <a:solidFill>
              <a:schemeClr val="tx1"/>
            </a:solidFill>
          </a:ln>
        </p:spPr>
      </p:pic>
      <p:sp>
        <p:nvSpPr>
          <p:cNvPr id="48" name="TextBox 47">
            <a:extLst>
              <a:ext uri="{FF2B5EF4-FFF2-40B4-BE49-F238E27FC236}">
                <a16:creationId xmlns:a16="http://schemas.microsoft.com/office/drawing/2014/main" id="{2C98CF51-B232-45EE-B37D-E231AC8F435E}"/>
              </a:ext>
            </a:extLst>
          </p:cNvPr>
          <p:cNvSpPr txBox="1"/>
          <p:nvPr/>
        </p:nvSpPr>
        <p:spPr>
          <a:xfrm>
            <a:off x="4075488" y="4471358"/>
            <a:ext cx="247885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Cryocooler Electronics</a:t>
            </a:r>
          </a:p>
        </p:txBody>
      </p:sp>
      <p:sp>
        <p:nvSpPr>
          <p:cNvPr id="49" name="TextBox 48">
            <a:extLst>
              <a:ext uri="{FF2B5EF4-FFF2-40B4-BE49-F238E27FC236}">
                <a16:creationId xmlns:a16="http://schemas.microsoft.com/office/drawing/2014/main" id="{64967E49-CC5A-47F2-A6C6-2EE451AB2BCE}"/>
              </a:ext>
            </a:extLst>
          </p:cNvPr>
          <p:cNvSpPr txBox="1"/>
          <p:nvPr/>
        </p:nvSpPr>
        <p:spPr>
          <a:xfrm>
            <a:off x="1191491" y="5580718"/>
            <a:ext cx="1757574"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Reduced Gravity Cryogenic Transfer (RGCT)</a:t>
            </a:r>
          </a:p>
        </p:txBody>
      </p:sp>
      <p:pic>
        <p:nvPicPr>
          <p:cNvPr id="51" name="Picture 2">
            <a:extLst>
              <a:ext uri="{FF2B5EF4-FFF2-40B4-BE49-F238E27FC236}">
                <a16:creationId xmlns:a16="http://schemas.microsoft.com/office/drawing/2014/main" id="{D6495CA4-D83B-4766-A54B-2277F4E8B65D}"/>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46085" y="5580718"/>
            <a:ext cx="4781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Arrow: Right 25">
            <a:extLst>
              <a:ext uri="{FF2B5EF4-FFF2-40B4-BE49-F238E27FC236}">
                <a16:creationId xmlns:a16="http://schemas.microsoft.com/office/drawing/2014/main" id="{1B0E5B2C-B703-4304-AAA6-2D675A677947}"/>
              </a:ext>
            </a:extLst>
          </p:cNvPr>
          <p:cNvSpPr/>
          <p:nvPr/>
        </p:nvSpPr>
        <p:spPr>
          <a:xfrm>
            <a:off x="1536508" y="976814"/>
            <a:ext cx="6052090" cy="365545"/>
          </a:xfrm>
          <a:prstGeom prst="rightArrow">
            <a:avLst/>
          </a:prstGeom>
          <a:solidFill>
            <a:schemeClr val="accent5"/>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Calibri" panose="020F0502020204030204"/>
                <a:ea typeface="+mn-ea"/>
                <a:cs typeface="+mn-cs"/>
              </a:rPr>
              <a:t>System Demonstration Complexity</a:t>
            </a:r>
          </a:p>
        </p:txBody>
      </p:sp>
      <p:sp>
        <p:nvSpPr>
          <p:cNvPr id="3" name="TextBox 2">
            <a:extLst>
              <a:ext uri="{FF2B5EF4-FFF2-40B4-BE49-F238E27FC236}">
                <a16:creationId xmlns:a16="http://schemas.microsoft.com/office/drawing/2014/main" id="{A99BB218-392E-BC47-2395-95E2B1A8D724}"/>
              </a:ext>
            </a:extLst>
          </p:cNvPr>
          <p:cNvSpPr txBox="1"/>
          <p:nvPr/>
        </p:nvSpPr>
        <p:spPr>
          <a:xfrm>
            <a:off x="4066245" y="4777012"/>
            <a:ext cx="2250488"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Alternate Cryocooler Studies</a:t>
            </a:r>
          </a:p>
        </p:txBody>
      </p:sp>
      <p:pic>
        <p:nvPicPr>
          <p:cNvPr id="6" name="Picture 5">
            <a:extLst>
              <a:ext uri="{FF2B5EF4-FFF2-40B4-BE49-F238E27FC236}">
                <a16:creationId xmlns:a16="http://schemas.microsoft.com/office/drawing/2014/main" id="{973055BD-9540-BBF5-1A84-FF35D7DFB57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905873" y="71839"/>
            <a:ext cx="2189271" cy="820976"/>
          </a:xfrm>
          <a:prstGeom prst="rect">
            <a:avLst/>
          </a:prstGeom>
        </p:spPr>
      </p:pic>
      <p:pic>
        <p:nvPicPr>
          <p:cNvPr id="7" name="Picture 6">
            <a:extLst>
              <a:ext uri="{FF2B5EF4-FFF2-40B4-BE49-F238E27FC236}">
                <a16:creationId xmlns:a16="http://schemas.microsoft.com/office/drawing/2014/main" id="{0FA8E65F-26A3-B066-BA71-E3488336E2D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85876" y="148744"/>
            <a:ext cx="915365" cy="757923"/>
          </a:xfrm>
          <a:prstGeom prst="rect">
            <a:avLst/>
          </a:prstGeom>
        </p:spPr>
      </p:pic>
      <p:pic>
        <p:nvPicPr>
          <p:cNvPr id="8" name="Picture 7">
            <a:extLst>
              <a:ext uri="{FF2B5EF4-FFF2-40B4-BE49-F238E27FC236}">
                <a16:creationId xmlns:a16="http://schemas.microsoft.com/office/drawing/2014/main" id="{61AAED22-95CA-60E2-845A-692BC85F924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558039" y="4656576"/>
            <a:ext cx="663680" cy="827603"/>
          </a:xfrm>
          <a:prstGeom prst="rect">
            <a:avLst/>
          </a:prstGeom>
          <a:ln>
            <a:solidFill>
              <a:schemeClr val="tx2"/>
            </a:solidFill>
          </a:ln>
        </p:spPr>
      </p:pic>
      <p:pic>
        <p:nvPicPr>
          <p:cNvPr id="2" name="Picture 1">
            <a:extLst>
              <a:ext uri="{FF2B5EF4-FFF2-40B4-BE49-F238E27FC236}">
                <a16:creationId xmlns:a16="http://schemas.microsoft.com/office/drawing/2014/main" id="{F76570EB-DAC3-6190-F5A5-ADCB131028E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606977" y="5129771"/>
            <a:ext cx="1355709" cy="1046229"/>
          </a:xfrm>
          <a:prstGeom prst="rect">
            <a:avLst/>
          </a:prstGeom>
        </p:spPr>
      </p:pic>
      <p:pic>
        <p:nvPicPr>
          <p:cNvPr id="12" name="Picture 11">
            <a:extLst>
              <a:ext uri="{FF2B5EF4-FFF2-40B4-BE49-F238E27FC236}">
                <a16:creationId xmlns:a16="http://schemas.microsoft.com/office/drawing/2014/main" id="{B1DF4B6F-3DB3-DC68-5417-9CE12345B5E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297936" y="3706140"/>
            <a:ext cx="803817" cy="1332482"/>
          </a:xfrm>
          <a:prstGeom prst="rect">
            <a:avLst/>
          </a:prstGeom>
          <a:ln>
            <a:solidFill>
              <a:schemeClr val="tx2"/>
            </a:solidFill>
          </a:ln>
        </p:spPr>
      </p:pic>
      <p:sp>
        <p:nvSpPr>
          <p:cNvPr id="14" name="Rectangle 13">
            <a:extLst>
              <a:ext uri="{FF2B5EF4-FFF2-40B4-BE49-F238E27FC236}">
                <a16:creationId xmlns:a16="http://schemas.microsoft.com/office/drawing/2014/main" id="{3F23FBA1-BE8D-1601-F3A4-14D9F391BAB9}"/>
              </a:ext>
            </a:extLst>
          </p:cNvPr>
          <p:cNvSpPr/>
          <p:nvPr/>
        </p:nvSpPr>
        <p:spPr>
          <a:xfrm>
            <a:off x="3735588" y="6128639"/>
            <a:ext cx="1788725" cy="3227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Arial" panose="020B0604020202020204" pitchFamily="34" charset="0"/>
              </a:rPr>
              <a:t>Images by </a:t>
            </a:r>
            <a:r>
              <a:rPr kumimoji="0" lang="en-US" sz="900" b="0" i="0" u="none" strike="noStrike" kern="1200" cap="none" spc="0" normalizeH="0" baseline="0" noProof="0" err="1">
                <a:ln>
                  <a:noFill/>
                </a:ln>
                <a:solidFill>
                  <a:prstClr val="white">
                    <a:lumMod val="50000"/>
                  </a:prstClr>
                </a:solidFill>
                <a:effectLst/>
                <a:uLnTx/>
                <a:uFillTx/>
                <a:latin typeface="Arial" panose="020B0604020202020204" pitchFamily="34" charset="0"/>
                <a:ea typeface="+mn-ea"/>
                <a:cs typeface="Arial" panose="020B0604020202020204" pitchFamily="34" charset="0"/>
              </a:rPr>
              <a:t>Creare</a:t>
            </a:r>
            <a:r>
              <a:rPr kumimoji="0" lang="en-US" sz="900" b="0" i="0"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Arial" panose="020B0604020202020204" pitchFamily="34" charset="0"/>
              </a:rPr>
              <a:t> LLC</a:t>
            </a:r>
          </a:p>
        </p:txBody>
      </p:sp>
      <p:grpSp>
        <p:nvGrpSpPr>
          <p:cNvPr id="15" name="Group 14">
            <a:extLst>
              <a:ext uri="{FF2B5EF4-FFF2-40B4-BE49-F238E27FC236}">
                <a16:creationId xmlns:a16="http://schemas.microsoft.com/office/drawing/2014/main" id="{84F6F4CB-F5B3-8DD2-D2ED-76443E4FB8C9}"/>
              </a:ext>
            </a:extLst>
          </p:cNvPr>
          <p:cNvGrpSpPr/>
          <p:nvPr/>
        </p:nvGrpSpPr>
        <p:grpSpPr>
          <a:xfrm>
            <a:off x="3406046" y="5263970"/>
            <a:ext cx="934738" cy="860614"/>
            <a:chOff x="9207137" y="625182"/>
            <a:chExt cx="2597406" cy="2102463"/>
          </a:xfrm>
        </p:grpSpPr>
        <p:pic>
          <p:nvPicPr>
            <p:cNvPr id="23" name="Picture 22">
              <a:extLst>
                <a:ext uri="{FF2B5EF4-FFF2-40B4-BE49-F238E27FC236}">
                  <a16:creationId xmlns:a16="http://schemas.microsoft.com/office/drawing/2014/main" id="{9F5182F6-8096-C168-D209-10723B859D1D}"/>
                </a:ext>
              </a:extLst>
            </p:cNvPr>
            <p:cNvPicPr>
              <a:picLocks noChangeAspect="1"/>
            </p:cNvPicPr>
            <p:nvPr/>
          </p:nvPicPr>
          <p:blipFill>
            <a:blip r:embed="rId1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329854" y="625182"/>
              <a:ext cx="2472518" cy="1958059"/>
            </a:xfrm>
            <a:prstGeom prst="rect">
              <a:avLst/>
            </a:prstGeom>
          </p:spPr>
        </p:pic>
        <p:sp>
          <p:nvSpPr>
            <p:cNvPr id="29" name="Rectangle 28">
              <a:extLst>
                <a:ext uri="{FF2B5EF4-FFF2-40B4-BE49-F238E27FC236}">
                  <a16:creationId xmlns:a16="http://schemas.microsoft.com/office/drawing/2014/main" id="{942A2313-F70E-D727-A306-73876CD1C024}"/>
                </a:ext>
              </a:extLst>
            </p:cNvPr>
            <p:cNvSpPr/>
            <p:nvPr/>
          </p:nvSpPr>
          <p:spPr>
            <a:xfrm rot="2305416">
              <a:off x="9207137" y="2269244"/>
              <a:ext cx="1144858" cy="1926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Rectangle 30">
              <a:extLst>
                <a:ext uri="{FF2B5EF4-FFF2-40B4-BE49-F238E27FC236}">
                  <a16:creationId xmlns:a16="http://schemas.microsoft.com/office/drawing/2014/main" id="{4AB27EBD-2F4E-75A8-24FB-9A7AAACE1304}"/>
                </a:ext>
              </a:extLst>
            </p:cNvPr>
            <p:cNvSpPr/>
            <p:nvPr/>
          </p:nvSpPr>
          <p:spPr>
            <a:xfrm rot="20795976">
              <a:off x="10257584" y="2429783"/>
              <a:ext cx="1546959" cy="2978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35" name="TextBox 34">
            <a:extLst>
              <a:ext uri="{FF2B5EF4-FFF2-40B4-BE49-F238E27FC236}">
                <a16:creationId xmlns:a16="http://schemas.microsoft.com/office/drawing/2014/main" id="{57554938-14FB-C9A7-1DF4-B2A934E24798}"/>
              </a:ext>
            </a:extLst>
          </p:cNvPr>
          <p:cNvSpPr txBox="1"/>
          <p:nvPr/>
        </p:nvSpPr>
        <p:spPr>
          <a:xfrm>
            <a:off x="6939636" y="3796445"/>
            <a:ext cx="2194120"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Tipping Point Demo Contracts</a:t>
            </a:r>
          </a:p>
        </p:txBody>
      </p:sp>
      <p:pic>
        <p:nvPicPr>
          <p:cNvPr id="42" name="Picture 41">
            <a:extLst>
              <a:ext uri="{FF2B5EF4-FFF2-40B4-BE49-F238E27FC236}">
                <a16:creationId xmlns:a16="http://schemas.microsoft.com/office/drawing/2014/main" id="{62C5E97B-C10A-EA80-E667-E937432FED8E}"/>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6281306" y="3491916"/>
            <a:ext cx="529825" cy="827749"/>
          </a:xfrm>
          <a:prstGeom prst="rect">
            <a:avLst/>
          </a:prstGeom>
          <a:ln>
            <a:solidFill>
              <a:schemeClr val="tx2"/>
            </a:solidFill>
          </a:ln>
        </p:spPr>
      </p:pic>
    </p:spTree>
    <p:extLst>
      <p:ext uri="{BB962C8B-B14F-4D97-AF65-F5344CB8AC3E}">
        <p14:creationId xmlns:p14="http://schemas.microsoft.com/office/powerpoint/2010/main" val="3872278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F8EEC-3975-FFFE-7305-985D6FF46267}"/>
              </a:ext>
            </a:extLst>
          </p:cNvPr>
          <p:cNvSpPr>
            <a:spLocks noGrp="1"/>
          </p:cNvSpPr>
          <p:nvPr>
            <p:ph type="title"/>
          </p:nvPr>
        </p:nvSpPr>
        <p:spPr/>
        <p:txBody>
          <a:bodyPr/>
          <a:lstStyle/>
          <a:p>
            <a:r>
              <a:rPr lang="en-US" dirty="0"/>
              <a:t>CFM Technologies Portfolio Overview</a:t>
            </a:r>
          </a:p>
        </p:txBody>
      </p:sp>
      <p:sp>
        <p:nvSpPr>
          <p:cNvPr id="5" name="Content Placeholder 2">
            <a:extLst>
              <a:ext uri="{FF2B5EF4-FFF2-40B4-BE49-F238E27FC236}">
                <a16:creationId xmlns:a16="http://schemas.microsoft.com/office/drawing/2014/main" id="{85F86071-13B7-4B86-3EB6-D30B246AAF01}"/>
              </a:ext>
            </a:extLst>
          </p:cNvPr>
          <p:cNvSpPr txBox="1">
            <a:spLocks/>
          </p:cNvSpPr>
          <p:nvPr/>
        </p:nvSpPr>
        <p:spPr bwMode="auto">
          <a:xfrm>
            <a:off x="241717" y="893690"/>
            <a:ext cx="11556602" cy="5070619"/>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lvl1pPr marL="166688" indent="-166688" algn="l" defTabSz="665560" rtl="0" eaLnBrk="1" fontAlgn="base" hangingPunct="1">
              <a:spcBef>
                <a:spcPts val="450"/>
              </a:spcBef>
              <a:spcAft>
                <a:spcPct val="0"/>
              </a:spcAft>
              <a:buSzPct val="100000"/>
              <a:buChar char="•"/>
              <a:defRPr sz="1800" b="0" baseline="0">
                <a:solidFill>
                  <a:schemeClr val="tx2"/>
                </a:solidFill>
                <a:effectLst/>
                <a:latin typeface="Arial" panose="020B0604020202020204" pitchFamily="34" charset="0"/>
                <a:ea typeface="ＭＳ Ｐゴシック" pitchFamily="-112" charset="-128"/>
                <a:cs typeface="Arial" panose="020B0604020202020204" pitchFamily="34" charset="0"/>
              </a:defRPr>
            </a:lvl1pPr>
            <a:lvl2pPr marL="383381" indent="-209550" algn="l" defTabSz="665560" rtl="0" eaLnBrk="1" fontAlgn="base" hangingPunct="1">
              <a:spcBef>
                <a:spcPts val="450"/>
              </a:spcBef>
              <a:spcAft>
                <a:spcPct val="0"/>
              </a:spcAft>
              <a:buSzPct val="100000"/>
              <a:buChar char="–"/>
              <a:defRPr sz="1500" b="0" baseline="0">
                <a:solidFill>
                  <a:schemeClr val="tx2"/>
                </a:solidFill>
                <a:effectLst/>
                <a:latin typeface="Arial" panose="020B0604020202020204" pitchFamily="34" charset="0"/>
                <a:ea typeface="ＭＳ Ｐゴシック" pitchFamily="-112" charset="-128"/>
                <a:cs typeface="Arial" panose="020B0604020202020204" pitchFamily="34" charset="0"/>
              </a:defRPr>
            </a:lvl2pPr>
            <a:lvl3pPr marL="558404" indent="-175022" algn="l" defTabSz="665560" rtl="0" eaLnBrk="1" fontAlgn="base" hangingPunct="1">
              <a:spcBef>
                <a:spcPts val="450"/>
              </a:spcBef>
              <a:spcAft>
                <a:spcPct val="0"/>
              </a:spcAft>
              <a:buSzPct val="8000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3pPr>
            <a:lvl4pPr marL="685800" indent="-127397" algn="l" defTabSz="665560" rtl="0" eaLnBrk="1" fontAlgn="base" hangingPunct="1">
              <a:spcBef>
                <a:spcPct val="20000"/>
              </a:spcBef>
              <a:spcAft>
                <a:spcPct val="0"/>
              </a:spcAft>
              <a:buSzPct val="80000"/>
              <a:buFont typeface="Arial" pitchFamily="34" charset="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4pPr>
            <a:lvl5pPr marL="1082675" indent="-168275" algn="l" defTabSz="665560" rtl="0" eaLnBrk="1" fontAlgn="base" hangingPunct="1">
              <a:spcBef>
                <a:spcPct val="20000"/>
              </a:spcBef>
              <a:spcAft>
                <a:spcPct val="0"/>
              </a:spcAft>
              <a:buSzPct val="80000"/>
              <a:buFont typeface="Arial" pitchFamily="34" charset="0"/>
              <a:buChar char="•"/>
              <a:defRPr sz="1500" b="1">
                <a:solidFill>
                  <a:schemeClr val="tx2"/>
                </a:solidFill>
                <a:effectLst/>
                <a:latin typeface="Arial" panose="020B0604020202020204" pitchFamily="34" charset="0"/>
                <a:ea typeface="ＭＳ Ｐゴシック" pitchFamily="-112" charset="-128"/>
                <a:cs typeface="Arial" panose="020B0604020202020204" pitchFamily="34" charset="0"/>
              </a:defRPr>
            </a:lvl5pPr>
            <a:lvl6pPr marL="18383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6pPr>
            <a:lvl7pPr marL="21812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7pPr>
            <a:lvl8pPr marL="25241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8pPr>
            <a:lvl9pPr marL="28670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9pPr>
          </a:lstStyle>
          <a:p>
            <a:pPr>
              <a:buFont typeface="Arial" panose="020B0604020202020204" pitchFamily="34" charset="0"/>
              <a:buChar char="•"/>
            </a:pPr>
            <a:r>
              <a:rPr lang="en-US" kern="0" dirty="0">
                <a:solidFill>
                  <a:srgbClr val="000000"/>
                </a:solidFill>
              </a:rPr>
              <a:t>Technologies Portfolio focuses on cryogenic components supporting long-term storage and transfer operations:</a:t>
            </a:r>
          </a:p>
          <a:p>
            <a:pPr lvl="1">
              <a:buFont typeface="Arial" panose="020B0604020202020204" pitchFamily="34" charset="0"/>
              <a:buChar char="•"/>
            </a:pPr>
            <a:r>
              <a:rPr lang="en-US" kern="0" dirty="0">
                <a:solidFill>
                  <a:srgbClr val="000000"/>
                </a:solidFill>
              </a:rPr>
              <a:t>Sensors</a:t>
            </a:r>
          </a:p>
          <a:p>
            <a:pPr lvl="1">
              <a:buFont typeface="Arial" panose="020B0604020202020204" pitchFamily="34" charset="0"/>
              <a:buChar char="•"/>
            </a:pPr>
            <a:r>
              <a:rPr lang="en-US" kern="0" dirty="0">
                <a:solidFill>
                  <a:srgbClr val="000000"/>
                </a:solidFill>
              </a:rPr>
              <a:t>Valves</a:t>
            </a:r>
          </a:p>
          <a:p>
            <a:pPr lvl="1">
              <a:buFont typeface="Arial" panose="020B0604020202020204" pitchFamily="34" charset="0"/>
              <a:buChar char="•"/>
            </a:pPr>
            <a:r>
              <a:rPr lang="en-US" kern="0" dirty="0">
                <a:solidFill>
                  <a:srgbClr val="000000"/>
                </a:solidFill>
              </a:rPr>
              <a:t>Insulation/Passive Cooling Technologies</a:t>
            </a:r>
          </a:p>
          <a:p>
            <a:pPr lvl="1">
              <a:buFont typeface="Arial" panose="020B0604020202020204" pitchFamily="34" charset="0"/>
              <a:buChar char="•"/>
            </a:pPr>
            <a:r>
              <a:rPr lang="en-US" kern="0" dirty="0" err="1">
                <a:solidFill>
                  <a:srgbClr val="000000"/>
                </a:solidFill>
              </a:rPr>
              <a:t>Cryocouplers</a:t>
            </a:r>
            <a:endParaRPr lang="en-US" kern="0" dirty="0">
              <a:solidFill>
                <a:srgbClr val="000000"/>
              </a:solidFill>
            </a:endParaRPr>
          </a:p>
          <a:p>
            <a:pPr>
              <a:buFont typeface="Arial" panose="020B0604020202020204" pitchFamily="34" charset="0"/>
              <a:buChar char="•"/>
            </a:pPr>
            <a:endParaRPr lang="en-US" kern="0" dirty="0">
              <a:solidFill>
                <a:srgbClr val="000000"/>
              </a:solidFill>
            </a:endParaRPr>
          </a:p>
          <a:p>
            <a:pPr>
              <a:buFont typeface="Arial" panose="020B0604020202020204" pitchFamily="34" charset="0"/>
              <a:buChar char="•"/>
            </a:pPr>
            <a:r>
              <a:rPr lang="en-US" kern="0" dirty="0">
                <a:solidFill>
                  <a:srgbClr val="000000"/>
                </a:solidFill>
              </a:rPr>
              <a:t>Technologies are typically accepted into the CFM Portfolio Project as low as TRL-3 and matured up to TRL-6 (TRL-7 in some instances where a flight demonstration is needed to reduce risk)</a:t>
            </a:r>
          </a:p>
          <a:p>
            <a:pPr marL="0" indent="0">
              <a:buNone/>
            </a:pPr>
            <a:endParaRPr lang="en-US" kern="0" dirty="0">
              <a:solidFill>
                <a:srgbClr val="000000"/>
              </a:solidFill>
            </a:endParaRPr>
          </a:p>
          <a:p>
            <a:pPr>
              <a:buFont typeface="Arial" panose="020B0604020202020204" pitchFamily="34" charset="0"/>
              <a:buChar char="•"/>
            </a:pPr>
            <a:r>
              <a:rPr lang="en-US" kern="0" dirty="0">
                <a:solidFill>
                  <a:srgbClr val="000000"/>
                </a:solidFill>
              </a:rPr>
              <a:t>New technologies initiated through a number of avenues:</a:t>
            </a:r>
          </a:p>
          <a:p>
            <a:pPr lvl="1">
              <a:buFont typeface="Arial" panose="020B0604020202020204" pitchFamily="34" charset="0"/>
              <a:buChar char="•"/>
            </a:pPr>
            <a:r>
              <a:rPr lang="en-US" kern="0" dirty="0">
                <a:solidFill>
                  <a:srgbClr val="000000"/>
                </a:solidFill>
              </a:rPr>
              <a:t>Internal NASA calls for new technology development</a:t>
            </a:r>
          </a:p>
          <a:p>
            <a:pPr lvl="1">
              <a:buFont typeface="Arial" panose="020B0604020202020204" pitchFamily="34" charset="0"/>
              <a:buChar char="•"/>
            </a:pPr>
            <a:r>
              <a:rPr lang="en-US" kern="0" dirty="0">
                <a:solidFill>
                  <a:srgbClr val="000000"/>
                </a:solidFill>
              </a:rPr>
              <a:t>Announcement for Collaborative Opportunities (ACO)  </a:t>
            </a:r>
            <a:r>
              <a:rPr lang="en-US" kern="0" dirty="0">
                <a:solidFill>
                  <a:srgbClr val="63666A"/>
                </a:solidFill>
              </a:rPr>
              <a:t>​</a:t>
            </a:r>
          </a:p>
          <a:p>
            <a:pPr lvl="2">
              <a:buFont typeface="Arial" panose="020B0604020202020204" pitchFamily="34" charset="0"/>
              <a:buChar char="•"/>
            </a:pPr>
            <a:r>
              <a:rPr lang="en-US" kern="0" dirty="0">
                <a:solidFill>
                  <a:srgbClr val="000000"/>
                </a:solidFill>
              </a:rPr>
              <a:t>NASA partners with companies for common interest technology development</a:t>
            </a:r>
            <a:r>
              <a:rPr lang="en-US" kern="0" dirty="0">
                <a:solidFill>
                  <a:srgbClr val="63666A"/>
                </a:solidFill>
              </a:rPr>
              <a:t>​</a:t>
            </a:r>
          </a:p>
          <a:p>
            <a:pPr lvl="2">
              <a:buFont typeface="Arial" panose="020B0604020202020204" pitchFamily="34" charset="0"/>
              <a:buChar char="•"/>
            </a:pPr>
            <a:r>
              <a:rPr lang="en-US" kern="0" dirty="0">
                <a:solidFill>
                  <a:srgbClr val="000000"/>
                </a:solidFill>
              </a:rPr>
              <a:t>NASA provides personnel and services complementary to company’s contributions</a:t>
            </a:r>
            <a:endParaRPr lang="en-US" kern="0" dirty="0">
              <a:solidFill>
                <a:srgbClr val="63666A"/>
              </a:solidFill>
            </a:endParaRPr>
          </a:p>
          <a:p>
            <a:pPr lvl="1">
              <a:buFont typeface="Arial" panose="020B0604020202020204" pitchFamily="34" charset="0"/>
              <a:buChar char="•"/>
            </a:pPr>
            <a:r>
              <a:rPr lang="en-US" kern="0" dirty="0">
                <a:solidFill>
                  <a:srgbClr val="000000"/>
                </a:solidFill>
              </a:rPr>
              <a:t>NASA contracts to companies for specific technology development (contracts, Small Business Innovation Research (SBIR))</a:t>
            </a:r>
            <a:endParaRPr lang="en-US" kern="0" dirty="0">
              <a:solidFill>
                <a:srgbClr val="63666A"/>
              </a:solidFill>
            </a:endParaRPr>
          </a:p>
          <a:p>
            <a:pPr lvl="2">
              <a:buFont typeface="Arial" panose="020B0604020202020204" pitchFamily="34" charset="0"/>
              <a:buChar char="•"/>
            </a:pPr>
            <a:r>
              <a:rPr lang="en-US" kern="0" dirty="0">
                <a:solidFill>
                  <a:srgbClr val="000000"/>
                </a:solidFill>
              </a:rPr>
              <a:t>NASA contracts company through a NASA-defined Statement of Work and model contract structure</a:t>
            </a:r>
            <a:r>
              <a:rPr lang="en-US" kern="0" dirty="0">
                <a:solidFill>
                  <a:srgbClr val="63666A"/>
                </a:solidFill>
              </a:rPr>
              <a:t>​</a:t>
            </a:r>
          </a:p>
          <a:p>
            <a:pPr lvl="2">
              <a:buFont typeface="Arial" panose="020B0604020202020204" pitchFamily="34" charset="0"/>
              <a:buChar char="•"/>
            </a:pPr>
            <a:r>
              <a:rPr lang="en-US" kern="0" dirty="0">
                <a:solidFill>
                  <a:srgbClr val="000000"/>
                </a:solidFill>
              </a:rPr>
              <a:t>NASA can provide the technology to be further matured (e.g., Low Leakage Valve Seat Technology)</a:t>
            </a:r>
            <a:r>
              <a:rPr lang="en-US" kern="0" dirty="0">
                <a:solidFill>
                  <a:srgbClr val="63666A"/>
                </a:solidFill>
              </a:rPr>
              <a:t>​</a:t>
            </a:r>
          </a:p>
        </p:txBody>
      </p:sp>
    </p:spTree>
    <p:extLst>
      <p:ext uri="{BB962C8B-B14F-4D97-AF65-F5344CB8AC3E}">
        <p14:creationId xmlns:p14="http://schemas.microsoft.com/office/powerpoint/2010/main" val="2495451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EDAC6-B832-0C33-8206-5EA7888F4F3E}"/>
              </a:ext>
            </a:extLst>
          </p:cNvPr>
          <p:cNvSpPr>
            <a:spLocks noGrp="1"/>
          </p:cNvSpPr>
          <p:nvPr>
            <p:ph type="title"/>
          </p:nvPr>
        </p:nvSpPr>
        <p:spPr/>
        <p:txBody>
          <a:bodyPr/>
          <a:lstStyle/>
          <a:p>
            <a:r>
              <a:rPr lang="en-US" dirty="0"/>
              <a:t>Sensors</a:t>
            </a:r>
          </a:p>
        </p:txBody>
      </p:sp>
      <p:sp>
        <p:nvSpPr>
          <p:cNvPr id="3" name="Content Placeholder 2">
            <a:extLst>
              <a:ext uri="{FF2B5EF4-FFF2-40B4-BE49-F238E27FC236}">
                <a16:creationId xmlns:a16="http://schemas.microsoft.com/office/drawing/2014/main" id="{E5EE6F0E-0C79-5427-7A7A-7D09593990DD}"/>
              </a:ext>
            </a:extLst>
          </p:cNvPr>
          <p:cNvSpPr>
            <a:spLocks noGrp="1"/>
          </p:cNvSpPr>
          <p:nvPr>
            <p:ph idx="1"/>
          </p:nvPr>
        </p:nvSpPr>
        <p:spPr>
          <a:xfrm>
            <a:off x="200900" y="941139"/>
            <a:ext cx="7386287" cy="2487861"/>
          </a:xfrm>
        </p:spPr>
        <p:txBody>
          <a:bodyPr/>
          <a:lstStyle/>
          <a:p>
            <a:pPr marL="0" indent="0">
              <a:buNone/>
            </a:pPr>
            <a:r>
              <a:rPr lang="en-US" b="1" dirty="0"/>
              <a:t>Fiber Optic Sensing System (FOSS)</a:t>
            </a:r>
          </a:p>
          <a:p>
            <a:pPr marL="382905" lvl="1"/>
            <a:r>
              <a:rPr lang="en-US" sz="1400" dirty="0"/>
              <a:t>High spatial density cryogenic temperature measurement system for cryogenic liquefaction applications such as ISRU (In-situ Resources Utilization) monitoring </a:t>
            </a:r>
          </a:p>
          <a:p>
            <a:pPr marL="382905" lvl="1"/>
            <a:r>
              <a:rPr lang="en-US" sz="1400" dirty="0">
                <a:latin typeface="Arial"/>
                <a:ea typeface="ＭＳ Ｐゴシック"/>
                <a:cs typeface="Arial"/>
              </a:rPr>
              <a:t>NASA Armstrong Flight Research Facility (AFRC) collaborated with </a:t>
            </a:r>
            <a:r>
              <a:rPr lang="en-US" sz="1400" dirty="0" err="1">
                <a:latin typeface="Arial"/>
                <a:ea typeface="ＭＳ Ｐゴシック"/>
                <a:cs typeface="Arial"/>
              </a:rPr>
              <a:t>Sensuron</a:t>
            </a:r>
            <a:r>
              <a:rPr lang="en-US" sz="1400" dirty="0">
                <a:latin typeface="Arial"/>
                <a:ea typeface="ＭＳ Ｐゴシック"/>
                <a:cs typeface="Arial"/>
              </a:rPr>
              <a:t> via ACO to co-develop a FOSS prototype suited to CFM needs</a:t>
            </a:r>
          </a:p>
          <a:p>
            <a:pPr marL="382905" lvl="1"/>
            <a:r>
              <a:rPr lang="en-US" sz="1400" dirty="0"/>
              <a:t>Successfully monitored cryogenic temperatures on micro-FOSS platform during liquid oxygen (LOX) liquefaction on a 6-foot prototype tank at NASA Glenn Research Center (GRC).  Co-locating silicon diodes validated accuracy (+/- 0.5K)* of data.  Successful vibration testing completed for the laser in the FOSS integrated system.</a:t>
            </a:r>
          </a:p>
          <a:p>
            <a:pPr marL="382905" lvl="1"/>
            <a:endParaRPr lang="en-US" dirty="0"/>
          </a:p>
        </p:txBody>
      </p:sp>
      <p:pic>
        <p:nvPicPr>
          <p:cNvPr id="2050" name="Picture 2">
            <a:extLst>
              <a:ext uri="{FF2B5EF4-FFF2-40B4-BE49-F238E27FC236}">
                <a16:creationId xmlns:a16="http://schemas.microsoft.com/office/drawing/2014/main" id="{C7371FEF-DBE6-41C7-AEC6-D70B38831E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4522" y="1399487"/>
            <a:ext cx="1475445" cy="11422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9840CFF5-AB5A-4C67-E772-D80754010E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180" y="3335528"/>
            <a:ext cx="3564294" cy="22170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E3FAEE4A-6071-C7F9-7820-D2CF447D8429}"/>
              </a:ext>
            </a:extLst>
          </p:cNvPr>
          <p:cNvSpPr txBox="1">
            <a:spLocks/>
          </p:cNvSpPr>
          <p:nvPr/>
        </p:nvSpPr>
        <p:spPr bwMode="auto">
          <a:xfrm>
            <a:off x="3676473" y="3479947"/>
            <a:ext cx="8347363" cy="2582758"/>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lvl1pPr marL="166688" indent="-166688" algn="l" defTabSz="665560" rtl="0" eaLnBrk="1" fontAlgn="base" hangingPunct="1">
              <a:spcBef>
                <a:spcPts val="450"/>
              </a:spcBef>
              <a:spcAft>
                <a:spcPct val="0"/>
              </a:spcAft>
              <a:buSzPct val="100000"/>
              <a:buChar char="•"/>
              <a:defRPr sz="1800" b="0" baseline="0">
                <a:solidFill>
                  <a:schemeClr val="tx2"/>
                </a:solidFill>
                <a:effectLst/>
                <a:latin typeface="Arial" panose="020B0604020202020204" pitchFamily="34" charset="0"/>
                <a:ea typeface="ＭＳ Ｐゴシック" pitchFamily="-112" charset="-128"/>
                <a:cs typeface="Arial" panose="020B0604020202020204" pitchFamily="34" charset="0"/>
              </a:defRPr>
            </a:lvl1pPr>
            <a:lvl2pPr marL="383381" indent="-209550" algn="l" defTabSz="665560" rtl="0" eaLnBrk="1" fontAlgn="base" hangingPunct="1">
              <a:spcBef>
                <a:spcPts val="450"/>
              </a:spcBef>
              <a:spcAft>
                <a:spcPct val="0"/>
              </a:spcAft>
              <a:buSzPct val="100000"/>
              <a:buChar char="–"/>
              <a:defRPr sz="1500" b="0" baseline="0">
                <a:solidFill>
                  <a:schemeClr val="tx2"/>
                </a:solidFill>
                <a:effectLst/>
                <a:latin typeface="Arial" panose="020B0604020202020204" pitchFamily="34" charset="0"/>
                <a:ea typeface="ＭＳ Ｐゴシック" pitchFamily="-112" charset="-128"/>
                <a:cs typeface="Arial" panose="020B0604020202020204" pitchFamily="34" charset="0"/>
              </a:defRPr>
            </a:lvl2pPr>
            <a:lvl3pPr marL="558404" indent="-175022" algn="l" defTabSz="665560" rtl="0" eaLnBrk="1" fontAlgn="base" hangingPunct="1">
              <a:spcBef>
                <a:spcPts val="450"/>
              </a:spcBef>
              <a:spcAft>
                <a:spcPct val="0"/>
              </a:spcAft>
              <a:buSzPct val="8000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3pPr>
            <a:lvl4pPr marL="685800" indent="-127397" algn="l" defTabSz="665560" rtl="0" eaLnBrk="1" fontAlgn="base" hangingPunct="1">
              <a:spcBef>
                <a:spcPct val="20000"/>
              </a:spcBef>
              <a:spcAft>
                <a:spcPct val="0"/>
              </a:spcAft>
              <a:buSzPct val="80000"/>
              <a:buFont typeface="Arial" pitchFamily="34" charset="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4pPr>
            <a:lvl5pPr marL="1082675" indent="-168275" algn="l" defTabSz="665560" rtl="0" eaLnBrk="1" fontAlgn="base" hangingPunct="1">
              <a:spcBef>
                <a:spcPct val="20000"/>
              </a:spcBef>
              <a:spcAft>
                <a:spcPct val="0"/>
              </a:spcAft>
              <a:buSzPct val="80000"/>
              <a:buFont typeface="Arial" pitchFamily="34" charset="0"/>
              <a:buChar char="•"/>
              <a:defRPr sz="1500" b="1">
                <a:solidFill>
                  <a:schemeClr val="tx2"/>
                </a:solidFill>
                <a:effectLst/>
                <a:latin typeface="Arial" panose="020B0604020202020204" pitchFamily="34" charset="0"/>
                <a:ea typeface="ＭＳ Ｐゴシック" pitchFamily="-112" charset="-128"/>
                <a:cs typeface="Arial" panose="020B0604020202020204" pitchFamily="34" charset="0"/>
              </a:defRPr>
            </a:lvl5pPr>
            <a:lvl6pPr marL="18383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6pPr>
            <a:lvl7pPr marL="21812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7pPr>
            <a:lvl8pPr marL="25241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8pPr>
            <a:lvl9pPr marL="28670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9pPr>
          </a:lstStyle>
          <a:p>
            <a:pPr marL="0" indent="0">
              <a:buNone/>
            </a:pPr>
            <a:r>
              <a:rPr lang="en-US" b="1" kern="0" dirty="0"/>
              <a:t>   Radio Frequency Mass Gauge (RFMG)</a:t>
            </a:r>
          </a:p>
          <a:p>
            <a:pPr marL="382905" lvl="1"/>
            <a:r>
              <a:rPr lang="en-US" sz="1400" dirty="0">
                <a:solidFill>
                  <a:schemeClr val="bg1">
                    <a:lumMod val="10000"/>
                  </a:schemeClr>
                </a:solidFill>
              </a:rPr>
              <a:t>Measures tank RF spectrum; the spectrum changes with fill level, since the dielectric fluid (e) slows the speed of light</a:t>
            </a:r>
          </a:p>
          <a:p>
            <a:pPr marL="382905" lvl="1"/>
            <a:r>
              <a:rPr lang="en-US" sz="1400" dirty="0">
                <a:solidFill>
                  <a:schemeClr val="bg1">
                    <a:lumMod val="10000"/>
                  </a:schemeClr>
                </a:solidFill>
              </a:rPr>
              <a:t>RFMG analysis software finds the peaks, compares the frequencies to a database of simulations, and returns the best match %fill-level information</a:t>
            </a:r>
          </a:p>
          <a:p>
            <a:pPr marL="382905" lvl="1"/>
            <a:r>
              <a:rPr lang="en-US" sz="1400" dirty="0">
                <a:latin typeface="Arial"/>
                <a:ea typeface="ＭＳ Ｐゴシック"/>
                <a:cs typeface="Arial"/>
              </a:rPr>
              <a:t>RFMG system built at NASA GRC flew onboard IM-1 Nova-C lunar lander in February 2024</a:t>
            </a:r>
          </a:p>
          <a:p>
            <a:pPr marL="558165" lvl="2" indent="-174625"/>
            <a:r>
              <a:rPr lang="en-US" sz="1400" dirty="0">
                <a:solidFill>
                  <a:schemeClr val="tx2"/>
                </a:solidFill>
              </a:rPr>
              <a:t>RFMG gauged results within 1-2% of full-scale mass for 1g tests and 2-5% of low-g gauging measurements**</a:t>
            </a:r>
          </a:p>
          <a:p>
            <a:pPr marL="382905" lvl="1"/>
            <a:r>
              <a:rPr lang="en-US" sz="1400" dirty="0">
                <a:solidFill>
                  <a:schemeClr val="tx2"/>
                </a:solidFill>
              </a:rPr>
              <a:t>RFMG NextGen currently under development to include faster measurements for dynamic fluid environments and on-board gauging</a:t>
            </a:r>
          </a:p>
        </p:txBody>
      </p:sp>
      <p:sp>
        <p:nvSpPr>
          <p:cNvPr id="8" name="TextBox 7">
            <a:extLst>
              <a:ext uri="{FF2B5EF4-FFF2-40B4-BE49-F238E27FC236}">
                <a16:creationId xmlns:a16="http://schemas.microsoft.com/office/drawing/2014/main" id="{A24AD5C1-CE4C-8682-EF7F-4EC02FB364A3}"/>
              </a:ext>
            </a:extLst>
          </p:cNvPr>
          <p:cNvSpPr txBox="1"/>
          <p:nvPr/>
        </p:nvSpPr>
        <p:spPr bwMode="auto">
          <a:xfrm>
            <a:off x="7212212" y="968600"/>
            <a:ext cx="2603241" cy="43088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ts val="0"/>
              </a:spcBef>
              <a:spcAft>
                <a:spcPct val="0"/>
              </a:spcAft>
              <a:buClrTx/>
              <a:buSzTx/>
              <a:buFontTx/>
              <a:buNone/>
              <a:tabLst/>
            </a:pPr>
            <a:r>
              <a:rPr lang="en-US" sz="1100" dirty="0" err="1">
                <a:solidFill>
                  <a:schemeClr val="tx1"/>
                </a:solidFill>
                <a:latin typeface="Calibri"/>
                <a:cs typeface="Calibri"/>
              </a:rPr>
              <a:t>MicroFOSS</a:t>
            </a:r>
            <a:endParaRPr lang="en-US" sz="1100" dirty="0">
              <a:solidFill>
                <a:schemeClr val="tx1"/>
              </a:solidFill>
              <a:latin typeface="Calibri"/>
              <a:cs typeface="Calibri"/>
            </a:endParaRPr>
          </a:p>
          <a:p>
            <a:pPr marL="0" marR="0" indent="0" algn="ctr" defTabSz="914400" rtl="0" eaLnBrk="1" fontAlgn="base" latinLnBrk="0" hangingPunct="1">
              <a:lnSpc>
                <a:spcPct val="100000"/>
              </a:lnSpc>
              <a:spcBef>
                <a:spcPts val="0"/>
              </a:spcBef>
              <a:spcAft>
                <a:spcPct val="0"/>
              </a:spcAft>
              <a:buClrTx/>
              <a:buSzTx/>
              <a:buFontTx/>
              <a:buNone/>
              <a:tabLst/>
            </a:pPr>
            <a:r>
              <a:rPr lang="en-US" sz="1100" i="1" dirty="0">
                <a:latin typeface="Calibri"/>
                <a:cs typeface="Calibri"/>
              </a:rPr>
              <a:t>Image Credit: </a:t>
            </a:r>
            <a:r>
              <a:rPr lang="en-US" sz="1100" i="1" dirty="0" err="1">
                <a:latin typeface="Calibri"/>
                <a:cs typeface="Calibri"/>
              </a:rPr>
              <a:t>Sensuron</a:t>
            </a:r>
            <a:endParaRPr lang="en-US" sz="1100" i="1" dirty="0">
              <a:solidFill>
                <a:schemeClr val="tx1"/>
              </a:solidFill>
              <a:latin typeface="Calibri"/>
              <a:cs typeface="Calibri"/>
            </a:endParaRPr>
          </a:p>
        </p:txBody>
      </p:sp>
      <p:sp>
        <p:nvSpPr>
          <p:cNvPr id="9" name="TextBox 8">
            <a:extLst>
              <a:ext uri="{FF2B5EF4-FFF2-40B4-BE49-F238E27FC236}">
                <a16:creationId xmlns:a16="http://schemas.microsoft.com/office/drawing/2014/main" id="{A6CCC7F9-3658-F772-615A-CE7517462C92}"/>
              </a:ext>
            </a:extLst>
          </p:cNvPr>
          <p:cNvSpPr txBox="1"/>
          <p:nvPr/>
        </p:nvSpPr>
        <p:spPr bwMode="auto">
          <a:xfrm>
            <a:off x="592706" y="5485974"/>
            <a:ext cx="2603241" cy="43088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ts val="0"/>
              </a:spcBef>
              <a:spcAft>
                <a:spcPct val="0"/>
              </a:spcAft>
              <a:buClrTx/>
              <a:buSzTx/>
              <a:buFontTx/>
              <a:buNone/>
              <a:tabLst/>
            </a:pPr>
            <a:r>
              <a:rPr lang="en-US" sz="1100" dirty="0">
                <a:solidFill>
                  <a:schemeClr val="tx1"/>
                </a:solidFill>
                <a:latin typeface="Calibri"/>
                <a:cs typeface="Calibri"/>
              </a:rPr>
              <a:t>RFMG installed on IM-1 lunar lander</a:t>
            </a:r>
          </a:p>
          <a:p>
            <a:pPr marL="0" marR="0" indent="0" algn="ctr" defTabSz="914400" rtl="0" eaLnBrk="1" fontAlgn="base" latinLnBrk="0" hangingPunct="1">
              <a:lnSpc>
                <a:spcPct val="100000"/>
              </a:lnSpc>
              <a:spcBef>
                <a:spcPts val="0"/>
              </a:spcBef>
              <a:spcAft>
                <a:spcPct val="0"/>
              </a:spcAft>
              <a:buClrTx/>
              <a:buSzTx/>
              <a:buFontTx/>
              <a:buNone/>
              <a:tabLst/>
            </a:pPr>
            <a:r>
              <a:rPr lang="en-US" sz="1100" i="1" dirty="0">
                <a:latin typeface="Calibri"/>
                <a:cs typeface="Calibri"/>
              </a:rPr>
              <a:t>Image Credit: Intuitive Machines</a:t>
            </a:r>
            <a:endParaRPr lang="en-US" sz="1100" i="1" dirty="0">
              <a:solidFill>
                <a:schemeClr val="tx1"/>
              </a:solidFill>
              <a:latin typeface="Calibri"/>
              <a:cs typeface="Calibri"/>
            </a:endParaRPr>
          </a:p>
        </p:txBody>
      </p:sp>
      <p:pic>
        <p:nvPicPr>
          <p:cNvPr id="10" name="Picture 2">
            <a:extLst>
              <a:ext uri="{FF2B5EF4-FFF2-40B4-BE49-F238E27FC236}">
                <a16:creationId xmlns:a16="http://schemas.microsoft.com/office/drawing/2014/main" id="{92B5DA27-A8EA-8DC4-B3BA-B6B5661F79F6}"/>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562" t="1" r="29406" b="312"/>
          <a:stretch/>
        </p:blipFill>
        <p:spPr bwMode="auto">
          <a:xfrm>
            <a:off x="9700950" y="983608"/>
            <a:ext cx="1883909" cy="21564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A04123F3-ACB9-E5B7-3FDF-52370D9DC397}"/>
              </a:ext>
            </a:extLst>
          </p:cNvPr>
          <p:cNvSpPr txBox="1"/>
          <p:nvPr/>
        </p:nvSpPr>
        <p:spPr bwMode="auto">
          <a:xfrm>
            <a:off x="9420595" y="3191109"/>
            <a:ext cx="2603241" cy="43088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ts val="0"/>
              </a:spcBef>
              <a:spcAft>
                <a:spcPct val="0"/>
              </a:spcAft>
              <a:buClrTx/>
              <a:buSzTx/>
              <a:buFontTx/>
              <a:buNone/>
              <a:tabLst/>
            </a:pPr>
            <a:r>
              <a:rPr lang="en-US" sz="1100" dirty="0">
                <a:solidFill>
                  <a:schemeClr val="tx1"/>
                </a:solidFill>
                <a:latin typeface="Calibri"/>
                <a:cs typeface="Calibri"/>
              </a:rPr>
              <a:t>Liquefaction testing at NASA GRC</a:t>
            </a:r>
          </a:p>
          <a:p>
            <a:pPr marL="0" marR="0" indent="0" algn="ctr" defTabSz="914400" rtl="0" eaLnBrk="1" fontAlgn="base" latinLnBrk="0" hangingPunct="1">
              <a:lnSpc>
                <a:spcPct val="100000"/>
              </a:lnSpc>
              <a:spcBef>
                <a:spcPts val="0"/>
              </a:spcBef>
              <a:spcAft>
                <a:spcPct val="0"/>
              </a:spcAft>
              <a:buClrTx/>
              <a:buSzTx/>
              <a:buFontTx/>
              <a:buNone/>
              <a:tabLst/>
            </a:pPr>
            <a:r>
              <a:rPr lang="en-US" sz="1100" i="1" dirty="0">
                <a:latin typeface="Calibri"/>
                <a:cs typeface="Calibri"/>
              </a:rPr>
              <a:t>Image Credit: NASA</a:t>
            </a:r>
            <a:endParaRPr lang="en-US" sz="1100" i="1" dirty="0">
              <a:solidFill>
                <a:schemeClr val="tx1"/>
              </a:solidFill>
              <a:latin typeface="Calibri"/>
              <a:cs typeface="Calibri"/>
            </a:endParaRPr>
          </a:p>
        </p:txBody>
      </p:sp>
      <p:sp>
        <p:nvSpPr>
          <p:cNvPr id="12" name="TextBox 11">
            <a:extLst>
              <a:ext uri="{FF2B5EF4-FFF2-40B4-BE49-F238E27FC236}">
                <a16:creationId xmlns:a16="http://schemas.microsoft.com/office/drawing/2014/main" id="{879FF968-6431-C2CB-CCDF-4B4493C8A31A}"/>
              </a:ext>
            </a:extLst>
          </p:cNvPr>
          <p:cNvSpPr txBox="1"/>
          <p:nvPr/>
        </p:nvSpPr>
        <p:spPr bwMode="auto">
          <a:xfrm>
            <a:off x="662276" y="5939594"/>
            <a:ext cx="2464099" cy="246221"/>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defTabSz="914400" rtl="0" eaLnBrk="1" fontAlgn="base" latinLnBrk="0" hangingPunct="1">
              <a:lnSpc>
                <a:spcPct val="100000"/>
              </a:lnSpc>
              <a:spcBef>
                <a:spcPts val="0"/>
              </a:spcBef>
              <a:spcAft>
                <a:spcPct val="0"/>
              </a:spcAft>
              <a:buClrTx/>
              <a:buSzTx/>
              <a:buFontTx/>
              <a:buNone/>
              <a:tabLst/>
            </a:pPr>
            <a:r>
              <a:rPr lang="en-US" sz="1000" dirty="0">
                <a:solidFill>
                  <a:schemeClr val="tx1"/>
                </a:solidFill>
                <a:latin typeface="Calibri"/>
                <a:cs typeface="Calibri"/>
              </a:rPr>
              <a:t>**</a:t>
            </a:r>
            <a:r>
              <a:rPr lang="en-US" sz="1000" dirty="0">
                <a:solidFill>
                  <a:schemeClr val="tx1"/>
                </a:solidFill>
                <a:latin typeface="Calibri"/>
                <a:cs typeface="Calibri"/>
                <a:hlinkClick r:id="rId5"/>
              </a:rPr>
              <a:t>AIAA 2025-0959 – Dr. Greg Zimmerli et al</a:t>
            </a:r>
            <a:endParaRPr lang="en-US" sz="1000" dirty="0">
              <a:solidFill>
                <a:schemeClr val="tx1"/>
              </a:solidFill>
              <a:latin typeface="Calibri"/>
              <a:cs typeface="Calibri"/>
            </a:endParaRPr>
          </a:p>
        </p:txBody>
      </p:sp>
      <p:sp>
        <p:nvSpPr>
          <p:cNvPr id="13" name="TextBox 12">
            <a:extLst>
              <a:ext uri="{FF2B5EF4-FFF2-40B4-BE49-F238E27FC236}">
                <a16:creationId xmlns:a16="http://schemas.microsoft.com/office/drawing/2014/main" id="{BC0736BC-E116-7780-F820-7AAD293389CE}"/>
              </a:ext>
            </a:extLst>
          </p:cNvPr>
          <p:cNvSpPr txBox="1"/>
          <p:nvPr/>
        </p:nvSpPr>
        <p:spPr>
          <a:xfrm>
            <a:off x="7514538" y="2801715"/>
            <a:ext cx="2156360" cy="253916"/>
          </a:xfrm>
          <a:prstGeom prst="rect">
            <a:avLst/>
          </a:prstGeom>
          <a:noFill/>
        </p:spPr>
        <p:txBody>
          <a:bodyPr wrap="none" rtlCol="0">
            <a:spAutoFit/>
          </a:bodyPr>
          <a:lstStyle/>
          <a:p>
            <a:r>
              <a:rPr lang="en-US" sz="1050" i="1" dirty="0">
                <a:hlinkClick r:id="rId6"/>
              </a:rPr>
              <a:t>* WL Johnson et al, AIAA 2023-4748</a:t>
            </a:r>
            <a:endParaRPr lang="en-US" sz="1050" i="1" dirty="0"/>
          </a:p>
        </p:txBody>
      </p:sp>
    </p:spTree>
    <p:extLst>
      <p:ext uri="{BB962C8B-B14F-4D97-AF65-F5344CB8AC3E}">
        <p14:creationId xmlns:p14="http://schemas.microsoft.com/office/powerpoint/2010/main" val="1076764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4AA714B-B607-79E3-3D8E-50ED0D38BCDF}"/>
              </a:ext>
            </a:extLst>
          </p:cNvPr>
          <p:cNvSpPr txBox="1">
            <a:spLocks/>
          </p:cNvSpPr>
          <p:nvPr/>
        </p:nvSpPr>
        <p:spPr>
          <a:xfrm>
            <a:off x="850392" y="164592"/>
            <a:ext cx="10598094" cy="558419"/>
          </a:xfrm>
          <a:prstGeom prst="rect">
            <a:avLst/>
          </a:prstGeom>
          <a:noFill/>
          <a:ln w="12700">
            <a:noFill/>
            <a:miter lim="800000"/>
            <a:headEnd/>
            <a:tailEnd/>
          </a:ln>
          <a:effectLst/>
        </p:spPr>
        <p:txBody>
          <a:bodyPr vert="horz" wrap="square" lIns="0" tIns="0" rIns="0" bIns="0" numCol="1" anchor="ctr" anchorCtr="0" compatLnSpc="1">
            <a:prstTxWarp prst="textNoShape">
              <a:avLst/>
            </a:prstTxWarp>
          </a:bodyPr>
          <a:lstStyle>
            <a:lvl1pPr defTabSz="665560" fontAlgn="base">
              <a:lnSpc>
                <a:spcPct val="100000"/>
              </a:lnSpc>
              <a:spcBef>
                <a:spcPct val="0"/>
              </a:spcBef>
              <a:spcAft>
                <a:spcPct val="0"/>
              </a:spcAft>
              <a:defRPr sz="3200" b="1" cap="none" baseline="0">
                <a:solidFill>
                  <a:srgbClr val="003478"/>
                </a:solidFill>
                <a:effectLst/>
                <a:latin typeface="Franklin Gothic Medium"/>
                <a:ea typeface="ＭＳ Ｐゴシック"/>
                <a:cs typeface="Calibri"/>
              </a:defRPr>
            </a:lvl1pPr>
            <a:lvl2pPr defTabSz="665560" fontAlgn="base">
              <a:spcBef>
                <a:spcPct val="0"/>
              </a:spcBef>
              <a:spcAft>
                <a:spcPct val="0"/>
              </a:spcAft>
              <a:defRPr sz="2700" b="1">
                <a:solidFill>
                  <a:srgbClr val="FFFFFF"/>
                </a:solidFill>
                <a:effectLst>
                  <a:outerShdw blurRad="38100" dist="38100" dir="2700000" algn="tl">
                    <a:srgbClr val="000000"/>
                  </a:outerShdw>
                </a:effectLst>
                <a:latin typeface="Arial" pitchFamily="-112" charset="0"/>
                <a:ea typeface="ＭＳ Ｐゴシック" pitchFamily="-112" charset="-128"/>
                <a:cs typeface="ＭＳ Ｐゴシック" pitchFamily="-112" charset="-128"/>
              </a:defRPr>
            </a:lvl2pPr>
            <a:lvl3pPr defTabSz="665560" fontAlgn="base">
              <a:spcBef>
                <a:spcPct val="0"/>
              </a:spcBef>
              <a:spcAft>
                <a:spcPct val="0"/>
              </a:spcAft>
              <a:defRPr sz="2700" b="1">
                <a:solidFill>
                  <a:srgbClr val="FFFFFF"/>
                </a:solidFill>
                <a:effectLst>
                  <a:outerShdw blurRad="38100" dist="38100" dir="2700000" algn="tl">
                    <a:srgbClr val="000000"/>
                  </a:outerShdw>
                </a:effectLst>
                <a:latin typeface="Arial" pitchFamily="-112" charset="0"/>
                <a:ea typeface="ＭＳ Ｐゴシック" pitchFamily="-112" charset="-128"/>
                <a:cs typeface="ＭＳ Ｐゴシック" pitchFamily="-112" charset="-128"/>
              </a:defRPr>
            </a:lvl3pPr>
            <a:lvl4pPr defTabSz="665560" fontAlgn="base">
              <a:spcBef>
                <a:spcPct val="0"/>
              </a:spcBef>
              <a:spcAft>
                <a:spcPct val="0"/>
              </a:spcAft>
              <a:defRPr sz="2700" b="1">
                <a:solidFill>
                  <a:srgbClr val="FFFFFF"/>
                </a:solidFill>
                <a:effectLst>
                  <a:outerShdw blurRad="38100" dist="38100" dir="2700000" algn="tl">
                    <a:srgbClr val="000000"/>
                  </a:outerShdw>
                </a:effectLst>
                <a:latin typeface="Arial" pitchFamily="-112" charset="0"/>
                <a:ea typeface="ＭＳ Ｐゴシック" pitchFamily="-112" charset="-128"/>
                <a:cs typeface="ＭＳ Ｐゴシック" pitchFamily="-112" charset="-128"/>
              </a:defRPr>
            </a:lvl4pPr>
            <a:lvl5pPr defTabSz="665560" fontAlgn="base">
              <a:spcBef>
                <a:spcPct val="0"/>
              </a:spcBef>
              <a:spcAft>
                <a:spcPct val="0"/>
              </a:spcAft>
              <a:defRPr sz="2700" b="1">
                <a:solidFill>
                  <a:srgbClr val="FFFFFF"/>
                </a:solidFill>
                <a:effectLst>
                  <a:outerShdw blurRad="38100" dist="38100" dir="2700000" algn="tl">
                    <a:srgbClr val="000000"/>
                  </a:outerShdw>
                </a:effectLst>
                <a:latin typeface="Arial" pitchFamily="-112" charset="0"/>
                <a:ea typeface="ＭＳ Ｐゴシック" pitchFamily="-112" charset="-128"/>
                <a:cs typeface="ＭＳ Ｐゴシック" pitchFamily="-112" charset="-128"/>
              </a:defRPr>
            </a:lvl5pPr>
            <a:lvl6pPr marL="342900" defTabSz="665560" fontAlgn="base">
              <a:spcBef>
                <a:spcPct val="0"/>
              </a:spcBef>
              <a:spcAft>
                <a:spcPct val="0"/>
              </a:spcAft>
              <a:defRPr sz="2700" b="1">
                <a:solidFill>
                  <a:srgbClr val="FFFFFF"/>
                </a:solidFill>
                <a:effectLst>
                  <a:outerShdw blurRad="38100" dist="38100" dir="2700000" algn="tl">
                    <a:srgbClr val="000000"/>
                  </a:outerShdw>
                </a:effectLst>
                <a:latin typeface="Arial" pitchFamily="-112" charset="0"/>
              </a:defRPr>
            </a:lvl6pPr>
            <a:lvl7pPr marL="685800" defTabSz="665560" fontAlgn="base">
              <a:spcBef>
                <a:spcPct val="0"/>
              </a:spcBef>
              <a:spcAft>
                <a:spcPct val="0"/>
              </a:spcAft>
              <a:defRPr sz="2700" b="1">
                <a:solidFill>
                  <a:srgbClr val="FFFFFF"/>
                </a:solidFill>
                <a:effectLst>
                  <a:outerShdw blurRad="38100" dist="38100" dir="2700000" algn="tl">
                    <a:srgbClr val="000000"/>
                  </a:outerShdw>
                </a:effectLst>
                <a:latin typeface="Arial" pitchFamily="-112" charset="0"/>
              </a:defRPr>
            </a:lvl7pPr>
            <a:lvl8pPr marL="1028700" defTabSz="665560" fontAlgn="base">
              <a:spcBef>
                <a:spcPct val="0"/>
              </a:spcBef>
              <a:spcAft>
                <a:spcPct val="0"/>
              </a:spcAft>
              <a:defRPr sz="2700" b="1">
                <a:solidFill>
                  <a:srgbClr val="FFFFFF"/>
                </a:solidFill>
                <a:effectLst>
                  <a:outerShdw blurRad="38100" dist="38100" dir="2700000" algn="tl">
                    <a:srgbClr val="000000"/>
                  </a:outerShdw>
                </a:effectLst>
                <a:latin typeface="Arial" pitchFamily="-112" charset="0"/>
              </a:defRPr>
            </a:lvl8pPr>
            <a:lvl9pPr marL="1371600" defTabSz="665560" fontAlgn="base">
              <a:spcBef>
                <a:spcPct val="0"/>
              </a:spcBef>
              <a:spcAft>
                <a:spcPct val="0"/>
              </a:spcAft>
              <a:defRPr sz="2700" b="1">
                <a:solidFill>
                  <a:srgbClr val="FFFFFF"/>
                </a:solidFill>
                <a:effectLst>
                  <a:outerShdw blurRad="38100" dist="38100" dir="2700000" algn="tl">
                    <a:srgbClr val="000000"/>
                  </a:outerShdw>
                </a:effectLst>
                <a:latin typeface="Arial" pitchFamily="-112" charset="0"/>
              </a:defRPr>
            </a:lvl9pPr>
          </a:lstStyle>
          <a:p>
            <a:r>
              <a:rPr lang="en-US" dirty="0"/>
              <a:t>Insulation/Passive Cooling Technologies</a:t>
            </a:r>
          </a:p>
        </p:txBody>
      </p:sp>
      <p:pic>
        <p:nvPicPr>
          <p:cNvPr id="3" name="Picture 2">
            <a:extLst>
              <a:ext uri="{FF2B5EF4-FFF2-40B4-BE49-F238E27FC236}">
                <a16:creationId xmlns:a16="http://schemas.microsoft.com/office/drawing/2014/main" id="{7F1A2933-2809-0D71-F4C2-39AE4702DD53}"/>
              </a:ext>
            </a:extLst>
          </p:cNvPr>
          <p:cNvPicPr>
            <a:picLocks noChangeAspect="1"/>
          </p:cNvPicPr>
          <p:nvPr/>
        </p:nvPicPr>
        <p:blipFill rotWithShape="1">
          <a:blip r:embed="rId2"/>
          <a:srcRect l="5254" t="23924" r="1918" b="945"/>
          <a:stretch/>
        </p:blipFill>
        <p:spPr>
          <a:xfrm>
            <a:off x="8826759" y="1282854"/>
            <a:ext cx="2939143" cy="1543568"/>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922AC4FB-FEAA-1D5D-C270-71A611D0A119}"/>
              </a:ext>
            </a:extLst>
          </p:cNvPr>
          <p:cNvSpPr txBox="1"/>
          <p:nvPr/>
        </p:nvSpPr>
        <p:spPr bwMode="auto">
          <a:xfrm>
            <a:off x="262087" y="1083803"/>
            <a:ext cx="8106229" cy="4370427"/>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lvl1pPr marL="166370" indent="-166370" defTabSz="665560" fontAlgn="base">
              <a:spcBef>
                <a:spcPts val="0"/>
              </a:spcBef>
              <a:spcAft>
                <a:spcPts val="0"/>
              </a:spcAft>
              <a:buSzPct val="100000"/>
              <a:buChar char="•"/>
              <a:defRPr b="1" baseline="0">
                <a:solidFill>
                  <a:schemeClr val="tx2"/>
                </a:solidFill>
                <a:effectLst/>
                <a:latin typeface="Arial" panose="020B0604020202020204" pitchFamily="34" charset="0"/>
                <a:ea typeface="Calibri"/>
                <a:cs typeface="Arial" panose="020B0604020202020204" pitchFamily="34" charset="0"/>
              </a:defRPr>
            </a:lvl1pPr>
            <a:lvl2pPr marL="382905" lvl="1" indent="-166370" defTabSz="665560" fontAlgn="base">
              <a:spcBef>
                <a:spcPts val="0"/>
              </a:spcBef>
              <a:spcAft>
                <a:spcPts val="0"/>
              </a:spcAft>
              <a:buSzPct val="100000"/>
              <a:buChar char="–"/>
              <a:defRPr b="0" baseline="0">
                <a:solidFill>
                  <a:schemeClr val="tx2"/>
                </a:solidFill>
                <a:effectLst/>
                <a:latin typeface="Arial" panose="020B0604020202020204" pitchFamily="34" charset="0"/>
                <a:ea typeface="ＭＳ Ｐゴシック"/>
                <a:cs typeface="Arial" panose="020B0604020202020204" pitchFamily="34" charset="0"/>
              </a:defRPr>
            </a:lvl2pPr>
            <a:lvl3pPr marL="558165" lvl="2" indent="-174625" defTabSz="665560" fontAlgn="base">
              <a:spcBef>
                <a:spcPts val="0"/>
              </a:spcBef>
              <a:spcAft>
                <a:spcPts val="0"/>
              </a:spcAft>
              <a:buSzPct val="80000"/>
              <a:buChar char="•"/>
              <a:defRPr b="0" baseline="0">
                <a:solidFill>
                  <a:schemeClr val="tx2"/>
                </a:solidFill>
                <a:effectLst/>
                <a:latin typeface="Arial" panose="020B0604020202020204" pitchFamily="34" charset="0"/>
                <a:ea typeface="Calibri"/>
                <a:cs typeface="Arial" panose="020B0604020202020204" pitchFamily="34" charset="0"/>
              </a:defRPr>
            </a:lvl3pPr>
            <a:lvl4pPr marL="685800" lvl="3" indent="-127000" defTabSz="665560" fontAlgn="base">
              <a:spcBef>
                <a:spcPts val="0"/>
              </a:spcBef>
              <a:spcAft>
                <a:spcPts val="0"/>
              </a:spcAft>
              <a:buSzPct val="80000"/>
              <a:buFont typeface="Courier New" pitchFamily="34" charset="0"/>
              <a:buChar char="o"/>
              <a:defRPr b="0" baseline="0">
                <a:solidFill>
                  <a:schemeClr val="tx2"/>
                </a:solidFill>
                <a:effectLst/>
                <a:latin typeface="Arial" panose="020B0604020202020204" pitchFamily="34" charset="0"/>
                <a:ea typeface="ＭＳ Ｐゴシック"/>
                <a:cs typeface="Arial" panose="020B0604020202020204" pitchFamily="34" charset="0"/>
              </a:defRPr>
            </a:lvl4pPr>
            <a:lvl5pPr marL="1082675" indent="-168275" defTabSz="665560" fontAlgn="base">
              <a:spcBef>
                <a:spcPct val="20000"/>
              </a:spcBef>
              <a:spcAft>
                <a:spcPct val="0"/>
              </a:spcAft>
              <a:buSzPct val="80000"/>
              <a:buFont typeface="Arial" pitchFamily="34" charset="0"/>
              <a:buChar char="•"/>
              <a:defRPr sz="1500" b="1">
                <a:solidFill>
                  <a:schemeClr val="tx2"/>
                </a:solidFill>
                <a:effectLst/>
                <a:latin typeface="Arial" panose="020B0604020202020204" pitchFamily="34" charset="0"/>
                <a:ea typeface="ＭＳ Ｐゴシック" pitchFamily="-112" charset="-128"/>
                <a:cs typeface="Arial" panose="020B0604020202020204" pitchFamily="34" charset="0"/>
              </a:defRPr>
            </a:lvl5pPr>
            <a:lvl6pPr marL="1838325" indent="-166688" defTabSz="665560" fontAlgn="base">
              <a:spcBef>
                <a:spcPct val="20000"/>
              </a:spcBef>
              <a:spcAft>
                <a:spcPct val="0"/>
              </a:spcAft>
              <a:buChar char="»"/>
              <a:defRPr sz="1500" b="1">
                <a:solidFill>
                  <a:srgbClr val="FAFD00"/>
                </a:solidFill>
                <a:effectLst>
                  <a:outerShdw blurRad="38100" dist="38100" dir="2700000" algn="tl">
                    <a:srgbClr val="000000"/>
                  </a:outerShdw>
                </a:effectLst>
                <a:ea typeface="ＭＳ Ｐゴシック" pitchFamily="-112" charset="-128"/>
              </a:defRPr>
            </a:lvl6pPr>
            <a:lvl7pPr marL="2181225" indent="-166688" defTabSz="665560" fontAlgn="base">
              <a:spcBef>
                <a:spcPct val="20000"/>
              </a:spcBef>
              <a:spcAft>
                <a:spcPct val="0"/>
              </a:spcAft>
              <a:buChar char="»"/>
              <a:defRPr sz="1500" b="1">
                <a:solidFill>
                  <a:srgbClr val="FAFD00"/>
                </a:solidFill>
                <a:effectLst>
                  <a:outerShdw blurRad="38100" dist="38100" dir="2700000" algn="tl">
                    <a:srgbClr val="000000"/>
                  </a:outerShdw>
                </a:effectLst>
                <a:ea typeface="ＭＳ Ｐゴシック" pitchFamily="-112" charset="-128"/>
              </a:defRPr>
            </a:lvl7pPr>
            <a:lvl8pPr marL="2524125" indent="-166688" defTabSz="665560" fontAlgn="base">
              <a:spcBef>
                <a:spcPct val="20000"/>
              </a:spcBef>
              <a:spcAft>
                <a:spcPct val="0"/>
              </a:spcAft>
              <a:buChar char="»"/>
              <a:defRPr sz="1500" b="1">
                <a:solidFill>
                  <a:srgbClr val="FAFD00"/>
                </a:solidFill>
                <a:effectLst>
                  <a:outerShdw blurRad="38100" dist="38100" dir="2700000" algn="tl">
                    <a:srgbClr val="000000"/>
                  </a:outerShdw>
                </a:effectLst>
                <a:ea typeface="ＭＳ Ｐゴシック" pitchFamily="-112" charset="-128"/>
              </a:defRPr>
            </a:lvl8pPr>
            <a:lvl9pPr marL="2867025" indent="-166688" defTabSz="665560" fontAlgn="base">
              <a:spcBef>
                <a:spcPct val="20000"/>
              </a:spcBef>
              <a:spcAft>
                <a:spcPct val="0"/>
              </a:spcAft>
              <a:buChar char="»"/>
              <a:defRPr sz="1500" b="1">
                <a:solidFill>
                  <a:srgbClr val="FAFD00"/>
                </a:solidFill>
                <a:effectLst>
                  <a:outerShdw blurRad="38100" dist="38100" dir="2700000" algn="tl">
                    <a:srgbClr val="000000"/>
                  </a:outerShdw>
                </a:effectLst>
                <a:ea typeface="ＭＳ Ｐゴシック" pitchFamily="-112" charset="-128"/>
              </a:defRPr>
            </a:lvl9pPr>
          </a:lstStyle>
          <a:p>
            <a:pPr marL="0" indent="0">
              <a:buNone/>
            </a:pPr>
            <a:r>
              <a:rPr lang="en-US" sz="2000" dirty="0"/>
              <a:t>Solar White</a:t>
            </a:r>
          </a:p>
          <a:p>
            <a:pPr lvl="1"/>
            <a:r>
              <a:rPr lang="en-US" sz="1600" dirty="0"/>
              <a:t>Passive thermal coating that reflects and scatters most of the Sun’s energy allowing cryogenic fluids such as propellants to remain cold in a space environment</a:t>
            </a:r>
          </a:p>
          <a:p>
            <a:pPr lvl="1"/>
            <a:r>
              <a:rPr lang="en-US" sz="1600" dirty="0"/>
              <a:t>Studied effectiveness of Yttrium Oxide (Y</a:t>
            </a:r>
            <a:r>
              <a:rPr lang="en-US" sz="1600" baseline="-25000" dirty="0"/>
              <a:t>2</a:t>
            </a:r>
            <a:r>
              <a:rPr lang="en-US" sz="1600" dirty="0"/>
              <a:t>O</a:t>
            </a:r>
            <a:r>
              <a:rPr lang="en-US" sz="1600" baseline="-25000" dirty="0"/>
              <a:t>3</a:t>
            </a:r>
            <a:r>
              <a:rPr lang="en-US" sz="1600" dirty="0"/>
              <a:t>) and Barium Fluoride (BaF</a:t>
            </a:r>
            <a:r>
              <a:rPr lang="en-US" sz="1600" baseline="-25000" dirty="0"/>
              <a:t>2</a:t>
            </a:r>
            <a:r>
              <a:rPr lang="en-US" sz="1600" dirty="0"/>
              <a:t>) tiles in addition to Y</a:t>
            </a:r>
            <a:r>
              <a:rPr lang="en-US" sz="1600" baseline="-25000" dirty="0"/>
              <a:t>2</a:t>
            </a:r>
            <a:r>
              <a:rPr lang="en-US" sz="1600" dirty="0"/>
              <a:t>O</a:t>
            </a:r>
            <a:r>
              <a:rPr lang="en-US" sz="1600" baseline="-25000" dirty="0"/>
              <a:t>3 </a:t>
            </a:r>
            <a:r>
              <a:rPr lang="en-US" sz="1600" dirty="0"/>
              <a:t>spray on coating</a:t>
            </a:r>
          </a:p>
          <a:p>
            <a:pPr lvl="2"/>
            <a:r>
              <a:rPr lang="en-US" sz="1400" dirty="0">
                <a:latin typeface="Arial"/>
                <a:cs typeface="Arial"/>
              </a:rPr>
              <a:t>Best Tile performance in lab: 1.2% solar absorptivity</a:t>
            </a:r>
          </a:p>
          <a:p>
            <a:pPr lvl="2"/>
            <a:r>
              <a:rPr lang="en-US" sz="1400" dirty="0">
                <a:latin typeface="Arial"/>
                <a:cs typeface="Arial"/>
              </a:rPr>
              <a:t>Best Spray-on sample performance in lab: 3.5% solar absorptivity</a:t>
            </a:r>
          </a:p>
          <a:p>
            <a:pPr lvl="1"/>
            <a:r>
              <a:rPr lang="en-US" sz="1600" dirty="0"/>
              <a:t>Sample coupons with spray on coating and tiles tested in a deep space solar simulator </a:t>
            </a:r>
          </a:p>
          <a:p>
            <a:pPr lvl="1"/>
            <a:r>
              <a:rPr lang="en-US" sz="1600" dirty="0"/>
              <a:t>Successfully tested in accelerated weathering environment lab chamber</a:t>
            </a:r>
          </a:p>
          <a:p>
            <a:pPr lvl="1"/>
            <a:r>
              <a:rPr lang="en-US" sz="1600" dirty="0">
                <a:latin typeface="Arial"/>
                <a:cs typeface="Arial"/>
              </a:rPr>
              <a:t>Long-term environmental exposure testing at NASA Kennedy Space Center (KSC) beach side test site</a:t>
            </a:r>
          </a:p>
          <a:p>
            <a:pPr marL="0" indent="0">
              <a:buNone/>
            </a:pPr>
            <a:endParaRPr lang="en-US" sz="2000" dirty="0"/>
          </a:p>
          <a:p>
            <a:pPr marL="0" indent="0">
              <a:buNone/>
            </a:pPr>
            <a:endParaRPr lang="en-US" sz="2000" dirty="0"/>
          </a:p>
          <a:p>
            <a:pPr marL="0" indent="0">
              <a:buNone/>
            </a:pPr>
            <a:r>
              <a:rPr lang="en-US" sz="2000" dirty="0"/>
              <a:t>Potential Future Insulation/Passive Cooling Technology Activities:</a:t>
            </a:r>
          </a:p>
          <a:p>
            <a:pPr lvl="1"/>
            <a:r>
              <a:rPr lang="en-US" sz="1600" dirty="0"/>
              <a:t>Load Bearing MLI (Multi-Layer Insulation)</a:t>
            </a:r>
          </a:p>
          <a:p>
            <a:pPr lvl="1"/>
            <a:r>
              <a:rPr lang="en-US" sz="1600" dirty="0"/>
              <a:t>MMOD (Micrometeoroid/Orbital Debris)-MLI</a:t>
            </a:r>
          </a:p>
        </p:txBody>
      </p:sp>
      <p:sp>
        <p:nvSpPr>
          <p:cNvPr id="4" name="TextBox 3">
            <a:extLst>
              <a:ext uri="{FF2B5EF4-FFF2-40B4-BE49-F238E27FC236}">
                <a16:creationId xmlns:a16="http://schemas.microsoft.com/office/drawing/2014/main" id="{B11ED282-CC09-2181-39CD-60DC2EA3539B}"/>
              </a:ext>
            </a:extLst>
          </p:cNvPr>
          <p:cNvSpPr txBox="1"/>
          <p:nvPr/>
        </p:nvSpPr>
        <p:spPr bwMode="auto">
          <a:xfrm>
            <a:off x="8947223" y="2845824"/>
            <a:ext cx="2603241" cy="600164"/>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ts val="0"/>
              </a:spcBef>
              <a:spcAft>
                <a:spcPct val="0"/>
              </a:spcAft>
              <a:buClrTx/>
              <a:buSzTx/>
              <a:buFontTx/>
              <a:buNone/>
              <a:tabLst/>
            </a:pPr>
            <a:r>
              <a:rPr lang="en-US" sz="1100" dirty="0">
                <a:solidFill>
                  <a:schemeClr val="tx1"/>
                </a:solidFill>
                <a:latin typeface="Calibri"/>
                <a:cs typeface="Calibri"/>
              </a:rPr>
              <a:t>Y</a:t>
            </a:r>
            <a:r>
              <a:rPr lang="en-US" sz="1100" baseline="-25000" dirty="0">
                <a:solidFill>
                  <a:schemeClr val="tx1"/>
                </a:solidFill>
                <a:latin typeface="Calibri"/>
                <a:cs typeface="Calibri"/>
              </a:rPr>
              <a:t>2</a:t>
            </a:r>
            <a:r>
              <a:rPr lang="en-US" sz="1100" dirty="0">
                <a:solidFill>
                  <a:schemeClr val="tx1"/>
                </a:solidFill>
                <a:latin typeface="Calibri"/>
                <a:cs typeface="Calibri"/>
              </a:rPr>
              <a:t>O</a:t>
            </a:r>
            <a:r>
              <a:rPr lang="en-US" sz="1100" baseline="-25000" dirty="0">
                <a:solidFill>
                  <a:schemeClr val="tx1"/>
                </a:solidFill>
                <a:latin typeface="Calibri"/>
                <a:cs typeface="Calibri"/>
              </a:rPr>
              <a:t>3</a:t>
            </a:r>
            <a:r>
              <a:rPr lang="en-US" sz="1100" dirty="0">
                <a:solidFill>
                  <a:schemeClr val="tx1"/>
                </a:solidFill>
                <a:latin typeface="Calibri"/>
                <a:cs typeface="Calibri"/>
              </a:rPr>
              <a:t>/silicon epoxy spray-on “stucco” samples on SOFI and aluminum plates</a:t>
            </a:r>
          </a:p>
          <a:p>
            <a:pPr marL="0" marR="0" indent="0" algn="ctr" defTabSz="914400" rtl="0" eaLnBrk="1" fontAlgn="base" latinLnBrk="0" hangingPunct="1">
              <a:lnSpc>
                <a:spcPct val="100000"/>
              </a:lnSpc>
              <a:spcBef>
                <a:spcPts val="0"/>
              </a:spcBef>
              <a:spcAft>
                <a:spcPct val="0"/>
              </a:spcAft>
              <a:buClrTx/>
              <a:buSzTx/>
              <a:buFontTx/>
              <a:buNone/>
              <a:tabLst/>
            </a:pPr>
            <a:r>
              <a:rPr lang="en-US" sz="1100" i="1" dirty="0">
                <a:latin typeface="Calibri"/>
                <a:cs typeface="Calibri"/>
              </a:rPr>
              <a:t>Image Credit: NASA</a:t>
            </a:r>
            <a:endParaRPr lang="en-US" sz="1100" i="1" dirty="0">
              <a:solidFill>
                <a:schemeClr val="tx1"/>
              </a:solidFill>
              <a:latin typeface="Calibri"/>
              <a:cs typeface="Calibri"/>
            </a:endParaRPr>
          </a:p>
        </p:txBody>
      </p:sp>
      <p:sp>
        <p:nvSpPr>
          <p:cNvPr id="5" name="TextBox 4">
            <a:extLst>
              <a:ext uri="{FF2B5EF4-FFF2-40B4-BE49-F238E27FC236}">
                <a16:creationId xmlns:a16="http://schemas.microsoft.com/office/drawing/2014/main" id="{360CCC42-CE84-1E45-37BB-7BDBBCDAF38E}"/>
              </a:ext>
            </a:extLst>
          </p:cNvPr>
          <p:cNvSpPr txBox="1"/>
          <p:nvPr/>
        </p:nvSpPr>
        <p:spPr bwMode="auto">
          <a:xfrm>
            <a:off x="8999084" y="5330256"/>
            <a:ext cx="2603241" cy="43088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ts val="0"/>
              </a:spcBef>
              <a:spcAft>
                <a:spcPct val="0"/>
              </a:spcAft>
              <a:buClrTx/>
              <a:buSzTx/>
              <a:buFontTx/>
              <a:buNone/>
              <a:tabLst/>
            </a:pPr>
            <a:r>
              <a:rPr lang="en-US" sz="1100" dirty="0">
                <a:solidFill>
                  <a:schemeClr val="tx1"/>
                </a:solidFill>
                <a:latin typeface="Calibri"/>
                <a:cs typeface="Calibri"/>
              </a:rPr>
              <a:t>Y</a:t>
            </a:r>
            <a:r>
              <a:rPr lang="en-US" sz="1100" baseline="-25000" dirty="0">
                <a:solidFill>
                  <a:schemeClr val="tx1"/>
                </a:solidFill>
                <a:latin typeface="Calibri"/>
                <a:cs typeface="Calibri"/>
              </a:rPr>
              <a:t>2</a:t>
            </a:r>
            <a:r>
              <a:rPr lang="en-US" sz="1100" dirty="0">
                <a:solidFill>
                  <a:schemeClr val="tx1"/>
                </a:solidFill>
                <a:latin typeface="Calibri"/>
                <a:cs typeface="Calibri"/>
              </a:rPr>
              <a:t>O</a:t>
            </a:r>
            <a:r>
              <a:rPr lang="en-US" sz="1100" baseline="-25000" dirty="0">
                <a:solidFill>
                  <a:schemeClr val="tx1"/>
                </a:solidFill>
                <a:latin typeface="Calibri"/>
                <a:cs typeface="Calibri"/>
              </a:rPr>
              <a:t>3</a:t>
            </a:r>
            <a:r>
              <a:rPr lang="en-US" sz="1100" dirty="0">
                <a:solidFill>
                  <a:schemeClr val="tx1"/>
                </a:solidFill>
                <a:latin typeface="Calibri"/>
                <a:cs typeface="Calibri"/>
              </a:rPr>
              <a:t> Tile</a:t>
            </a:r>
          </a:p>
          <a:p>
            <a:pPr marL="0" marR="0" indent="0" algn="ctr" defTabSz="914400" rtl="0" eaLnBrk="1" fontAlgn="base" latinLnBrk="0" hangingPunct="1">
              <a:lnSpc>
                <a:spcPct val="100000"/>
              </a:lnSpc>
              <a:spcBef>
                <a:spcPts val="0"/>
              </a:spcBef>
              <a:spcAft>
                <a:spcPct val="0"/>
              </a:spcAft>
              <a:buClrTx/>
              <a:buSzTx/>
              <a:buFontTx/>
              <a:buNone/>
              <a:tabLst/>
            </a:pPr>
            <a:r>
              <a:rPr lang="en-US" sz="1100" i="1" dirty="0">
                <a:latin typeface="Calibri"/>
                <a:cs typeface="Calibri"/>
              </a:rPr>
              <a:t>Image Credit: NASA</a:t>
            </a:r>
            <a:endParaRPr lang="en-US" sz="1100" i="1" dirty="0">
              <a:solidFill>
                <a:schemeClr val="tx1"/>
              </a:solidFill>
              <a:latin typeface="Calibri"/>
              <a:cs typeface="Calibri"/>
            </a:endParaRPr>
          </a:p>
        </p:txBody>
      </p:sp>
      <p:pic>
        <p:nvPicPr>
          <p:cNvPr id="1026" name="Picture 2">
            <a:extLst>
              <a:ext uri="{FF2B5EF4-FFF2-40B4-BE49-F238E27FC236}">
                <a16:creationId xmlns:a16="http://schemas.microsoft.com/office/drawing/2014/main" id="{47151515-37B7-3E67-2872-1E15486EBB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9868" y="3506491"/>
            <a:ext cx="1937950" cy="18251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6171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DDF0E-0FA7-0A0B-B7D5-E38D518FC33F}"/>
              </a:ext>
            </a:extLst>
          </p:cNvPr>
          <p:cNvSpPr>
            <a:spLocks noGrp="1"/>
          </p:cNvSpPr>
          <p:nvPr>
            <p:ph type="title"/>
          </p:nvPr>
        </p:nvSpPr>
        <p:spPr/>
        <p:txBody>
          <a:bodyPr/>
          <a:lstStyle/>
          <a:p>
            <a:r>
              <a:rPr lang="en-US" dirty="0"/>
              <a:t>Valves and </a:t>
            </a:r>
            <a:r>
              <a:rPr lang="en-US" dirty="0" err="1"/>
              <a:t>Cryocouplers</a:t>
            </a:r>
            <a:endParaRPr lang="en-US" dirty="0"/>
          </a:p>
        </p:txBody>
      </p:sp>
      <p:sp>
        <p:nvSpPr>
          <p:cNvPr id="3" name="Content Placeholder 2">
            <a:extLst>
              <a:ext uri="{FF2B5EF4-FFF2-40B4-BE49-F238E27FC236}">
                <a16:creationId xmlns:a16="http://schemas.microsoft.com/office/drawing/2014/main" id="{80E269C1-2783-2A9E-268F-1514F69861CB}"/>
              </a:ext>
            </a:extLst>
          </p:cNvPr>
          <p:cNvSpPr>
            <a:spLocks noGrp="1"/>
          </p:cNvSpPr>
          <p:nvPr>
            <p:ph idx="1"/>
          </p:nvPr>
        </p:nvSpPr>
        <p:spPr>
          <a:xfrm>
            <a:off x="213534" y="1012009"/>
            <a:ext cx="7829454" cy="2492990"/>
          </a:xfrm>
        </p:spPr>
        <p:txBody>
          <a:bodyPr/>
          <a:lstStyle/>
          <a:p>
            <a:pPr marL="0" indent="0" defTabSz="887413">
              <a:spcBef>
                <a:spcPts val="600"/>
              </a:spcBef>
              <a:buNone/>
              <a:defRPr/>
            </a:pPr>
            <a:r>
              <a:rPr lang="en-US" sz="1600" b="1" kern="1200" dirty="0">
                <a:solidFill>
                  <a:sysClr val="windowText" lastClr="000000"/>
                </a:solidFill>
                <a:latin typeface="Arial"/>
                <a:ea typeface="+mn-ea"/>
                <a:cs typeface="Arial"/>
              </a:rPr>
              <a:t>Low Leakage Valves</a:t>
            </a:r>
            <a:r>
              <a:rPr lang="en-US" sz="1600" kern="1200" dirty="0">
                <a:solidFill>
                  <a:sysClr val="windowText" lastClr="000000"/>
                </a:solidFill>
                <a:latin typeface="Arial"/>
                <a:ea typeface="+mn-ea"/>
                <a:cs typeface="Arial"/>
              </a:rPr>
              <a:t> </a:t>
            </a:r>
          </a:p>
          <a:p>
            <a:pPr marL="511175" lvl="1" indent="-279400" defTabSz="887413">
              <a:spcBef>
                <a:spcPts val="600"/>
              </a:spcBef>
              <a:defRPr/>
            </a:pPr>
            <a:r>
              <a:rPr lang="en-US" sz="1400" dirty="0">
                <a:solidFill>
                  <a:sysClr val="windowText" lastClr="000000"/>
                </a:solidFill>
                <a:ea typeface="+mn-ea"/>
              </a:rPr>
              <a:t>NASA team at </a:t>
            </a:r>
            <a:r>
              <a:rPr lang="en-US" sz="1400" kern="1200" dirty="0">
                <a:solidFill>
                  <a:sysClr val="windowText" lastClr="000000"/>
                </a:solidFill>
                <a:latin typeface="Arial"/>
                <a:ea typeface="+mn-ea"/>
                <a:cs typeface="Arial"/>
              </a:rPr>
              <a:t>Marshall Space Flight Center (MSFC)  developed a patented valve technology that utilizes a seat and poppet concept enabling self alignment </a:t>
            </a:r>
            <a:r>
              <a:rPr lang="en-US" sz="1400" dirty="0">
                <a:solidFill>
                  <a:sysClr val="windowText" lastClr="000000"/>
                </a:solidFill>
                <a:ea typeface="+mn-ea"/>
              </a:rPr>
              <a:t>while maintaining the necessary contact stresses for a reliable and tight shutoff</a:t>
            </a:r>
          </a:p>
          <a:p>
            <a:pPr marL="511175" lvl="1" indent="-279400" defTabSz="887413">
              <a:spcBef>
                <a:spcPts val="600"/>
              </a:spcBef>
              <a:defRPr/>
            </a:pPr>
            <a:r>
              <a:rPr lang="en-US" sz="1400" kern="1200" dirty="0">
                <a:solidFill>
                  <a:sysClr val="windowText" lastClr="000000"/>
                </a:solidFill>
                <a:latin typeface="Arial"/>
                <a:ea typeface="+mn-ea"/>
                <a:cs typeface="Arial"/>
              </a:rPr>
              <a:t>Previous internal leakage testing yielded results of less than 10 SCIM (Standard Cubic Inches per Minute) with LH</a:t>
            </a:r>
            <a:r>
              <a:rPr lang="en-US" sz="1400" kern="1200" baseline="-25000" dirty="0">
                <a:solidFill>
                  <a:sysClr val="windowText" lastClr="000000"/>
                </a:solidFill>
                <a:latin typeface="Arial"/>
                <a:ea typeface="+mn-ea"/>
                <a:cs typeface="Arial"/>
              </a:rPr>
              <a:t>2</a:t>
            </a:r>
            <a:r>
              <a:rPr lang="en-US" sz="1400" kern="1200" dirty="0">
                <a:solidFill>
                  <a:sysClr val="windowText" lastClr="000000"/>
                </a:solidFill>
                <a:latin typeface="Arial"/>
                <a:ea typeface="+mn-ea"/>
                <a:cs typeface="Arial"/>
              </a:rPr>
              <a:t>*</a:t>
            </a:r>
          </a:p>
          <a:p>
            <a:pPr marL="511175" lvl="1" indent="-279400" defTabSz="887413">
              <a:spcBef>
                <a:spcPts val="600"/>
              </a:spcBef>
              <a:defRPr/>
            </a:pPr>
            <a:r>
              <a:rPr lang="en-US" sz="1400" kern="1200" dirty="0">
                <a:solidFill>
                  <a:sysClr val="windowText" lastClr="000000"/>
                </a:solidFill>
                <a:latin typeface="Arial"/>
                <a:ea typeface="+mn-ea"/>
                <a:cs typeface="Arial"/>
              </a:rPr>
              <a:t>High-fidelity prototype valve will enable a future test campaign to bring the low-leakage valve design to TRL 6 with the exception of the electromechanical actuator</a:t>
            </a:r>
          </a:p>
          <a:p>
            <a:pPr marL="511175" lvl="1" indent="-279400" defTabSz="887413">
              <a:spcBef>
                <a:spcPts val="600"/>
              </a:spcBef>
              <a:defRPr/>
            </a:pPr>
            <a:r>
              <a:rPr lang="en-US" sz="1400" kern="1200" dirty="0">
                <a:solidFill>
                  <a:sysClr val="windowText" lastClr="000000"/>
                </a:solidFill>
                <a:latin typeface="Arial"/>
                <a:ea typeface="+mn-ea"/>
                <a:cs typeface="Arial"/>
              </a:rPr>
              <a:t>Two current design efforts underway at NASA Marshall Space Flight Center (MSFC) and Sierra Space.  Critical Design Reviews (CDRs) expected in August 2025.</a:t>
            </a:r>
          </a:p>
        </p:txBody>
      </p:sp>
      <p:pic>
        <p:nvPicPr>
          <p:cNvPr id="4" name="Picture 3" descr="A picture containing diagram&#10;&#10;Description automatically generated">
            <a:extLst>
              <a:ext uri="{FF2B5EF4-FFF2-40B4-BE49-F238E27FC236}">
                <a16:creationId xmlns:a16="http://schemas.microsoft.com/office/drawing/2014/main" id="{07D81E14-458C-878B-9DCD-38131CB826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97551" y="1229966"/>
            <a:ext cx="3211283" cy="1779809"/>
          </a:xfrm>
          <a:prstGeom prst="rect">
            <a:avLst/>
          </a:prstGeom>
          <a:ln>
            <a:noFill/>
          </a:ln>
          <a:effectLst>
            <a:outerShdw blurRad="292100" dist="139700" dir="2700000" algn="tl" rotWithShape="0">
              <a:srgbClr val="333333">
                <a:alpha val="65000"/>
              </a:srgbClr>
            </a:outerShdw>
          </a:effectLst>
        </p:spPr>
      </p:pic>
      <p:sp>
        <p:nvSpPr>
          <p:cNvPr id="5" name="Content Placeholder 2">
            <a:extLst>
              <a:ext uri="{FF2B5EF4-FFF2-40B4-BE49-F238E27FC236}">
                <a16:creationId xmlns:a16="http://schemas.microsoft.com/office/drawing/2014/main" id="{8A485531-9104-2FAC-CD4E-317A22C67180}"/>
              </a:ext>
            </a:extLst>
          </p:cNvPr>
          <p:cNvSpPr txBox="1">
            <a:spLocks/>
          </p:cNvSpPr>
          <p:nvPr/>
        </p:nvSpPr>
        <p:spPr bwMode="auto">
          <a:xfrm>
            <a:off x="4128261" y="3925276"/>
            <a:ext cx="7912358" cy="1846659"/>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lvl1pPr marL="166688" indent="-166688" algn="l" defTabSz="665560" rtl="0" eaLnBrk="1" fontAlgn="base" hangingPunct="1">
              <a:spcBef>
                <a:spcPts val="450"/>
              </a:spcBef>
              <a:spcAft>
                <a:spcPct val="0"/>
              </a:spcAft>
              <a:buSzPct val="100000"/>
              <a:buChar char="•"/>
              <a:defRPr sz="1800" b="0" baseline="0">
                <a:solidFill>
                  <a:schemeClr val="tx2"/>
                </a:solidFill>
                <a:effectLst/>
                <a:latin typeface="Arial" panose="020B0604020202020204" pitchFamily="34" charset="0"/>
                <a:ea typeface="ＭＳ Ｐゴシック" pitchFamily="-112" charset="-128"/>
                <a:cs typeface="Arial" panose="020B0604020202020204" pitchFamily="34" charset="0"/>
              </a:defRPr>
            </a:lvl1pPr>
            <a:lvl2pPr marL="383381" indent="-209550" algn="l" defTabSz="665560" rtl="0" eaLnBrk="1" fontAlgn="base" hangingPunct="1">
              <a:spcBef>
                <a:spcPts val="450"/>
              </a:spcBef>
              <a:spcAft>
                <a:spcPct val="0"/>
              </a:spcAft>
              <a:buSzPct val="100000"/>
              <a:buChar char="–"/>
              <a:defRPr sz="1500" b="0" baseline="0">
                <a:solidFill>
                  <a:schemeClr val="tx2"/>
                </a:solidFill>
                <a:effectLst/>
                <a:latin typeface="Arial" panose="020B0604020202020204" pitchFamily="34" charset="0"/>
                <a:ea typeface="ＭＳ Ｐゴシック" pitchFamily="-112" charset="-128"/>
                <a:cs typeface="Arial" panose="020B0604020202020204" pitchFamily="34" charset="0"/>
              </a:defRPr>
            </a:lvl2pPr>
            <a:lvl3pPr marL="558404" indent="-175022" algn="l" defTabSz="665560" rtl="0" eaLnBrk="1" fontAlgn="base" hangingPunct="1">
              <a:spcBef>
                <a:spcPts val="450"/>
              </a:spcBef>
              <a:spcAft>
                <a:spcPct val="0"/>
              </a:spcAft>
              <a:buSzPct val="8000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3pPr>
            <a:lvl4pPr marL="685800" indent="-127397" algn="l" defTabSz="665560" rtl="0" eaLnBrk="1" fontAlgn="base" hangingPunct="1">
              <a:spcBef>
                <a:spcPct val="20000"/>
              </a:spcBef>
              <a:spcAft>
                <a:spcPct val="0"/>
              </a:spcAft>
              <a:buSzPct val="80000"/>
              <a:buFont typeface="Arial" pitchFamily="34" charset="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4pPr>
            <a:lvl5pPr marL="1082675" indent="-168275" algn="l" defTabSz="665560" rtl="0" eaLnBrk="1" fontAlgn="base" hangingPunct="1">
              <a:spcBef>
                <a:spcPct val="20000"/>
              </a:spcBef>
              <a:spcAft>
                <a:spcPct val="0"/>
              </a:spcAft>
              <a:buSzPct val="80000"/>
              <a:buFont typeface="Arial" pitchFamily="34" charset="0"/>
              <a:buChar char="•"/>
              <a:defRPr sz="1500" b="1">
                <a:solidFill>
                  <a:schemeClr val="tx2"/>
                </a:solidFill>
                <a:effectLst/>
                <a:latin typeface="Arial" panose="020B0604020202020204" pitchFamily="34" charset="0"/>
                <a:ea typeface="ＭＳ Ｐゴシック" pitchFamily="-112" charset="-128"/>
                <a:cs typeface="Arial" panose="020B0604020202020204" pitchFamily="34" charset="0"/>
              </a:defRPr>
            </a:lvl5pPr>
            <a:lvl6pPr marL="18383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6pPr>
            <a:lvl7pPr marL="21812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7pPr>
            <a:lvl8pPr marL="25241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8pPr>
            <a:lvl9pPr marL="28670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9pPr>
          </a:lstStyle>
          <a:p>
            <a:pPr marL="0" indent="0" defTabSz="887413">
              <a:spcBef>
                <a:spcPts val="600"/>
              </a:spcBef>
              <a:buFontTx/>
              <a:buNone/>
              <a:defRPr/>
            </a:pPr>
            <a:r>
              <a:rPr lang="en-US" sz="1600" b="1" kern="1200" dirty="0" err="1">
                <a:solidFill>
                  <a:sysClr val="windowText" lastClr="000000"/>
                </a:solidFill>
                <a:latin typeface="Arial"/>
                <a:ea typeface="+mn-ea"/>
                <a:cs typeface="Arial"/>
              </a:rPr>
              <a:t>Cryocouplers</a:t>
            </a:r>
            <a:endParaRPr lang="en-US" sz="1600" kern="1200" dirty="0">
              <a:solidFill>
                <a:sysClr val="windowText" lastClr="000000"/>
              </a:solidFill>
              <a:latin typeface="Arial"/>
              <a:ea typeface="+mn-ea"/>
              <a:cs typeface="Arial"/>
            </a:endParaRPr>
          </a:p>
          <a:p>
            <a:pPr marL="511175" lvl="1" indent="-279400" defTabSz="887413">
              <a:spcBef>
                <a:spcPts val="600"/>
              </a:spcBef>
              <a:defRPr/>
            </a:pPr>
            <a:r>
              <a:rPr lang="en-US" sz="1400" dirty="0">
                <a:solidFill>
                  <a:sysClr val="windowText" lastClr="000000"/>
                </a:solidFill>
                <a:latin typeface="Arial"/>
                <a:ea typeface="+mn-ea"/>
                <a:cs typeface="Arial"/>
              </a:rPr>
              <a:t>NASA MSFC collaborating</a:t>
            </a:r>
            <a:r>
              <a:rPr lang="en-US" sz="1400" kern="1200" dirty="0">
                <a:solidFill>
                  <a:sysClr val="windowText" lastClr="000000"/>
                </a:solidFill>
                <a:latin typeface="Arial"/>
                <a:ea typeface="+mn-ea"/>
                <a:cs typeface="Arial"/>
              </a:rPr>
              <a:t> with Aerojet Rocketdyne (AR) through ACO to develop and test </a:t>
            </a:r>
            <a:r>
              <a:rPr lang="en-US" sz="1400" kern="0" dirty="0">
                <a:latin typeface="Arial"/>
                <a:ea typeface="ＭＳ Ｐゴシック"/>
                <a:cs typeface="Arial"/>
              </a:rPr>
              <a:t>Electrically Actuated Propellant Quick-Disconnect (QD) Coupling</a:t>
            </a:r>
          </a:p>
          <a:p>
            <a:pPr marL="511175" lvl="1" indent="-279400" defTabSz="887413">
              <a:spcBef>
                <a:spcPts val="600"/>
              </a:spcBef>
              <a:defRPr/>
            </a:pPr>
            <a:r>
              <a:rPr lang="en-US" sz="1400" kern="0" dirty="0">
                <a:latin typeface="Arial"/>
                <a:ea typeface="ＭＳ Ｐゴシック"/>
                <a:cs typeface="Arial"/>
              </a:rPr>
              <a:t>Broad application for in-space and Lunar surface refueling and enables the development of a vehicle On-Orbit</a:t>
            </a:r>
          </a:p>
          <a:p>
            <a:pPr marL="511175" lvl="1" indent="-279400" defTabSz="887413">
              <a:spcBef>
                <a:spcPts val="600"/>
              </a:spcBef>
              <a:defRPr/>
            </a:pPr>
            <a:r>
              <a:rPr lang="en-US" sz="1400" kern="0" dirty="0">
                <a:latin typeface="Arial"/>
                <a:ea typeface="ＭＳ Ｐゴシック"/>
                <a:cs typeface="Arial"/>
              </a:rPr>
              <a:t>When mated, AR’s QDs support axial pressure loads through the Coupling Housings. </a:t>
            </a:r>
          </a:p>
          <a:p>
            <a:pPr marL="511175" lvl="1" indent="-279400" defTabSz="887413">
              <a:spcBef>
                <a:spcPts val="600"/>
              </a:spcBef>
              <a:defRPr/>
            </a:pPr>
            <a:r>
              <a:rPr lang="en-US" sz="1400" kern="0" dirty="0">
                <a:latin typeface="Arial"/>
                <a:ea typeface="ＭＳ Ｐゴシック"/>
                <a:cs typeface="Arial"/>
              </a:rPr>
              <a:t>Cryogenic characterization and mate/de-mate testing will occur at NASA MSFC in 2025</a:t>
            </a:r>
          </a:p>
        </p:txBody>
      </p:sp>
      <p:pic>
        <p:nvPicPr>
          <p:cNvPr id="10" name="Picture 9">
            <a:extLst>
              <a:ext uri="{FF2B5EF4-FFF2-40B4-BE49-F238E27FC236}">
                <a16:creationId xmlns:a16="http://schemas.microsoft.com/office/drawing/2014/main" id="{F99D8BFD-EBCE-D249-6731-ACF1420DA763}"/>
              </a:ext>
            </a:extLst>
          </p:cNvPr>
          <p:cNvPicPr>
            <a:picLocks noChangeAspect="1"/>
          </p:cNvPicPr>
          <p:nvPr/>
        </p:nvPicPr>
        <p:blipFill>
          <a:blip r:embed="rId3"/>
          <a:stretch>
            <a:fillRect/>
          </a:stretch>
        </p:blipFill>
        <p:spPr>
          <a:xfrm>
            <a:off x="849086" y="3634469"/>
            <a:ext cx="2183364" cy="2183364"/>
          </a:xfrm>
          <a:prstGeom prst="rect">
            <a:avLst/>
          </a:prstGeom>
        </p:spPr>
      </p:pic>
      <p:sp>
        <p:nvSpPr>
          <p:cNvPr id="11" name="TextBox 10">
            <a:extLst>
              <a:ext uri="{FF2B5EF4-FFF2-40B4-BE49-F238E27FC236}">
                <a16:creationId xmlns:a16="http://schemas.microsoft.com/office/drawing/2014/main" id="{A6A22A4E-C424-86DA-EC36-C649C9C5491A}"/>
              </a:ext>
            </a:extLst>
          </p:cNvPr>
          <p:cNvSpPr txBox="1"/>
          <p:nvPr/>
        </p:nvSpPr>
        <p:spPr bwMode="auto">
          <a:xfrm>
            <a:off x="639147" y="5817833"/>
            <a:ext cx="2603241" cy="43088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ts val="0"/>
              </a:spcBef>
              <a:spcAft>
                <a:spcPct val="0"/>
              </a:spcAft>
              <a:buClrTx/>
              <a:buSzTx/>
              <a:buFontTx/>
              <a:buNone/>
              <a:tabLst/>
            </a:pPr>
            <a:r>
              <a:rPr lang="en-US" sz="1100" dirty="0" err="1">
                <a:solidFill>
                  <a:schemeClr val="tx1"/>
                </a:solidFill>
                <a:latin typeface="Calibri"/>
                <a:cs typeface="Calibri"/>
              </a:rPr>
              <a:t>Cryocoupler</a:t>
            </a:r>
            <a:endParaRPr lang="en-US" sz="1100" dirty="0">
              <a:solidFill>
                <a:schemeClr val="tx1"/>
              </a:solidFill>
              <a:latin typeface="Calibri"/>
              <a:cs typeface="Calibri"/>
            </a:endParaRPr>
          </a:p>
          <a:p>
            <a:pPr marL="0" marR="0" indent="0" algn="ctr" defTabSz="914400" rtl="0" eaLnBrk="1" fontAlgn="base" latinLnBrk="0" hangingPunct="1">
              <a:lnSpc>
                <a:spcPct val="100000"/>
              </a:lnSpc>
              <a:spcBef>
                <a:spcPts val="0"/>
              </a:spcBef>
              <a:spcAft>
                <a:spcPct val="0"/>
              </a:spcAft>
              <a:buClrTx/>
              <a:buSzTx/>
              <a:buFontTx/>
              <a:buNone/>
              <a:tabLst/>
            </a:pPr>
            <a:r>
              <a:rPr lang="en-US" sz="1100" i="1" dirty="0">
                <a:latin typeface="Calibri"/>
                <a:cs typeface="Calibri"/>
              </a:rPr>
              <a:t>Image Credit: Aerojet Rocketdyne</a:t>
            </a:r>
            <a:endParaRPr lang="en-US" sz="1100" i="1" dirty="0">
              <a:solidFill>
                <a:schemeClr val="tx1"/>
              </a:solidFill>
              <a:latin typeface="Calibri"/>
              <a:cs typeface="Calibri"/>
            </a:endParaRPr>
          </a:p>
        </p:txBody>
      </p:sp>
      <p:sp>
        <p:nvSpPr>
          <p:cNvPr id="12" name="TextBox 11">
            <a:extLst>
              <a:ext uri="{FF2B5EF4-FFF2-40B4-BE49-F238E27FC236}">
                <a16:creationId xmlns:a16="http://schemas.microsoft.com/office/drawing/2014/main" id="{5A2B5B53-F00E-C3A3-A098-97B84FD21975}"/>
              </a:ext>
            </a:extLst>
          </p:cNvPr>
          <p:cNvSpPr txBox="1"/>
          <p:nvPr/>
        </p:nvSpPr>
        <p:spPr bwMode="auto">
          <a:xfrm>
            <a:off x="8783782" y="3043396"/>
            <a:ext cx="2603241" cy="938719"/>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ts val="0"/>
              </a:spcBef>
              <a:spcAft>
                <a:spcPct val="0"/>
              </a:spcAft>
              <a:buClrTx/>
              <a:buSzTx/>
              <a:buFontTx/>
              <a:buNone/>
              <a:tabLst/>
            </a:pPr>
            <a:r>
              <a:rPr lang="en-US" sz="1100" dirty="0">
                <a:latin typeface="Calibri"/>
                <a:cs typeface="Calibri"/>
              </a:rPr>
              <a:t>Valve Seat and Poppet Design</a:t>
            </a:r>
            <a:endParaRPr lang="en-US" sz="1100" dirty="0">
              <a:solidFill>
                <a:schemeClr val="tx1"/>
              </a:solidFill>
              <a:latin typeface="Calibri"/>
              <a:cs typeface="Calibri"/>
            </a:endParaRPr>
          </a:p>
          <a:p>
            <a:pPr marL="0" marR="0" indent="0" algn="ctr" defTabSz="914400" rtl="0" eaLnBrk="1" fontAlgn="base" latinLnBrk="0" hangingPunct="1">
              <a:lnSpc>
                <a:spcPct val="100000"/>
              </a:lnSpc>
              <a:spcBef>
                <a:spcPts val="0"/>
              </a:spcBef>
              <a:spcAft>
                <a:spcPct val="0"/>
              </a:spcAft>
              <a:buClrTx/>
              <a:buSzTx/>
              <a:buFontTx/>
              <a:buNone/>
              <a:tabLst/>
            </a:pPr>
            <a:r>
              <a:rPr lang="en-US" sz="1100" i="1" dirty="0">
                <a:latin typeface="Calibri"/>
                <a:cs typeface="Calibri"/>
              </a:rPr>
              <a:t>Image Credit: NASA</a:t>
            </a:r>
          </a:p>
          <a:p>
            <a:pPr algn="ctr">
              <a:spcAft>
                <a:spcPct val="0"/>
              </a:spcAft>
            </a:pPr>
            <a:endParaRPr lang="en-US" sz="1100" i="1" dirty="0">
              <a:latin typeface="Calibri"/>
              <a:ea typeface="Calibri"/>
              <a:cs typeface="Calibri"/>
            </a:endParaRPr>
          </a:p>
          <a:p>
            <a:pPr algn="ctr">
              <a:spcAft>
                <a:spcPct val="0"/>
              </a:spcAft>
            </a:pPr>
            <a:r>
              <a:rPr lang="en-US" sz="1100" i="1" dirty="0">
                <a:latin typeface="Calibri"/>
                <a:ea typeface="Calibri"/>
                <a:cs typeface="Calibri"/>
              </a:rPr>
              <a:t>*</a:t>
            </a:r>
            <a:r>
              <a:rPr lang="en-US" sz="1100" i="1" dirty="0">
                <a:latin typeface="Calibri"/>
                <a:ea typeface="Calibri"/>
                <a:cs typeface="Calibri"/>
                <a:hlinkClick r:id="rId4"/>
              </a:rPr>
              <a:t>RJ Walker and AN Smith, AIAA 2024-0356</a:t>
            </a:r>
            <a:endParaRPr lang="en-US" sz="1100" i="1" dirty="0">
              <a:latin typeface="Calibri"/>
              <a:ea typeface="Calibri"/>
              <a:cs typeface="Calibri"/>
            </a:endParaRPr>
          </a:p>
        </p:txBody>
      </p:sp>
    </p:spTree>
    <p:extLst>
      <p:ext uri="{BB962C8B-B14F-4D97-AF65-F5344CB8AC3E}">
        <p14:creationId xmlns:p14="http://schemas.microsoft.com/office/powerpoint/2010/main" val="1589336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831C1548-8E44-8EEB-9062-84DB36B6DBB9}"/>
              </a:ext>
            </a:extLst>
          </p:cNvPr>
          <p:cNvSpPr/>
          <p:nvPr/>
        </p:nvSpPr>
        <p:spPr bwMode="auto">
          <a:xfrm>
            <a:off x="9056081" y="1126836"/>
            <a:ext cx="3039063" cy="5373249"/>
          </a:xfrm>
          <a:prstGeom prst="rect">
            <a:avLst/>
          </a:prstGeom>
          <a:solidFill>
            <a:srgbClr val="AFD2FF">
              <a:alpha val="72157"/>
            </a:srgbClr>
          </a:solidFill>
          <a:ln w="38100" cap="flat" cmpd="sng" algn="ctr">
            <a:solidFill>
              <a:srgbClr val="6699FF"/>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a:ln>
                <a:noFill/>
              </a:ln>
              <a:solidFill>
                <a:srgbClr val="FAFD00"/>
              </a:solidFill>
              <a:effectLst>
                <a:outerShdw blurRad="38100" dist="38100" dir="2700000" algn="tl">
                  <a:srgbClr val="000000">
                    <a:alpha val="43137"/>
                  </a:srgbClr>
                </a:outerShdw>
              </a:effectLst>
              <a:latin typeface="Arial" pitchFamily="-112" charset="0"/>
            </a:endParaRPr>
          </a:p>
        </p:txBody>
      </p:sp>
      <p:sp>
        <p:nvSpPr>
          <p:cNvPr id="4" name="Rectangle: Rounded Corners 3">
            <a:extLst>
              <a:ext uri="{FF2B5EF4-FFF2-40B4-BE49-F238E27FC236}">
                <a16:creationId xmlns:a16="http://schemas.microsoft.com/office/drawing/2014/main" id="{7750639D-DF5A-47ED-AA31-1A664B046A8F}"/>
              </a:ext>
            </a:extLst>
          </p:cNvPr>
          <p:cNvSpPr/>
          <p:nvPr/>
        </p:nvSpPr>
        <p:spPr>
          <a:xfrm>
            <a:off x="1191491" y="235836"/>
            <a:ext cx="8571345" cy="619768"/>
          </a:xfrm>
          <a:prstGeom prst="roundRect">
            <a:avLst/>
          </a:prstGeom>
          <a:solidFill>
            <a:schemeClr val="accent1">
              <a:lumMod val="20000"/>
              <a:lumOff val="80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1800"/>
              </a:spcBef>
              <a:spcAft>
                <a:spcPts val="0"/>
              </a:spcAft>
              <a:buClrTx/>
              <a:buSzTx/>
              <a:buFontTx/>
              <a:buNone/>
              <a:tabLst/>
              <a:defRPr/>
            </a:pPr>
            <a:r>
              <a:rPr kumimoji="0" lang="en-US" sz="24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Cryogenic Fluid Management Portfolio Project (CFMPP)</a:t>
            </a:r>
          </a:p>
        </p:txBody>
      </p:sp>
      <p:sp>
        <p:nvSpPr>
          <p:cNvPr id="18" name="Rectangle: Rounded Corners 17">
            <a:extLst>
              <a:ext uri="{FF2B5EF4-FFF2-40B4-BE49-F238E27FC236}">
                <a16:creationId xmlns:a16="http://schemas.microsoft.com/office/drawing/2014/main" id="{DE05D915-3932-4716-B377-DF66B2793998}"/>
              </a:ext>
            </a:extLst>
          </p:cNvPr>
          <p:cNvSpPr/>
          <p:nvPr/>
        </p:nvSpPr>
        <p:spPr>
          <a:xfrm>
            <a:off x="9146738" y="1225523"/>
            <a:ext cx="2834640" cy="5141845"/>
          </a:xfrm>
          <a:prstGeom prst="roundRect">
            <a:avLst>
              <a:gd name="adj" fmla="val 7819"/>
            </a:avLst>
          </a:prstGeom>
          <a:solidFill>
            <a:schemeClr val="tx1">
              <a:lumMod val="20000"/>
              <a:lumOff val="80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p:txBody>
      </p:sp>
      <p:sp>
        <p:nvSpPr>
          <p:cNvPr id="17" name="Rectangle: Rounded Corners 16">
            <a:extLst>
              <a:ext uri="{FF2B5EF4-FFF2-40B4-BE49-F238E27FC236}">
                <a16:creationId xmlns:a16="http://schemas.microsoft.com/office/drawing/2014/main" id="{5442C32C-5386-467D-8031-D3CE18ED7F9B}"/>
              </a:ext>
            </a:extLst>
          </p:cNvPr>
          <p:cNvSpPr/>
          <p:nvPr/>
        </p:nvSpPr>
        <p:spPr>
          <a:xfrm>
            <a:off x="6177584" y="1225523"/>
            <a:ext cx="2834640" cy="5154050"/>
          </a:xfrm>
          <a:prstGeom prst="roundRect">
            <a:avLst>
              <a:gd name="adj" fmla="val 7819"/>
            </a:avLst>
          </a:prstGeom>
          <a:solidFill>
            <a:schemeClr val="tx1">
              <a:lumMod val="20000"/>
              <a:lumOff val="80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2060"/>
              </a:solidFill>
              <a:effectLst/>
              <a:uLnTx/>
              <a:uFillTx/>
              <a:latin typeface="Calibri" panose="020F0502020204030204"/>
              <a:ea typeface="+mn-ea"/>
              <a:cs typeface="+mn-cs"/>
            </a:endParaRPr>
          </a:p>
        </p:txBody>
      </p:sp>
      <p:sp>
        <p:nvSpPr>
          <p:cNvPr id="16" name="Rectangle: Rounded Corners 15">
            <a:extLst>
              <a:ext uri="{FF2B5EF4-FFF2-40B4-BE49-F238E27FC236}">
                <a16:creationId xmlns:a16="http://schemas.microsoft.com/office/drawing/2014/main" id="{789BBD4E-9B53-400F-9968-73067C6E3DA5}"/>
              </a:ext>
            </a:extLst>
          </p:cNvPr>
          <p:cNvSpPr/>
          <p:nvPr/>
        </p:nvSpPr>
        <p:spPr>
          <a:xfrm>
            <a:off x="3212631" y="1229368"/>
            <a:ext cx="2834640" cy="5150205"/>
          </a:xfrm>
          <a:prstGeom prst="roundRect">
            <a:avLst>
              <a:gd name="adj" fmla="val 7819"/>
            </a:avLst>
          </a:prstGeom>
          <a:solidFill>
            <a:schemeClr val="tx1">
              <a:lumMod val="20000"/>
              <a:lumOff val="80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p:txBody>
      </p:sp>
      <p:sp>
        <p:nvSpPr>
          <p:cNvPr id="5" name="Rectangle: Rounded Corners 4">
            <a:extLst>
              <a:ext uri="{FF2B5EF4-FFF2-40B4-BE49-F238E27FC236}">
                <a16:creationId xmlns:a16="http://schemas.microsoft.com/office/drawing/2014/main" id="{E849F047-37C2-4194-8126-119116171B3D}"/>
              </a:ext>
            </a:extLst>
          </p:cNvPr>
          <p:cNvSpPr/>
          <p:nvPr/>
        </p:nvSpPr>
        <p:spPr>
          <a:xfrm>
            <a:off x="222978" y="1225524"/>
            <a:ext cx="2834640" cy="5154050"/>
          </a:xfrm>
          <a:prstGeom prst="roundRect">
            <a:avLst>
              <a:gd name="adj" fmla="val 7819"/>
            </a:avLst>
          </a:prstGeom>
          <a:solidFill>
            <a:schemeClr val="tx1">
              <a:lumMod val="20000"/>
              <a:lumOff val="80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2060"/>
              </a:solidFill>
              <a:effectLst/>
              <a:uLnTx/>
              <a:uFillTx/>
              <a:latin typeface="Calibri" panose="020F0502020204030204"/>
              <a:ea typeface="+mn-ea"/>
              <a:cs typeface="+mn-cs"/>
            </a:endParaRPr>
          </a:p>
        </p:txBody>
      </p:sp>
      <p:sp>
        <p:nvSpPr>
          <p:cNvPr id="9" name="Rectangle: Rounded Corners 8">
            <a:extLst>
              <a:ext uri="{FF2B5EF4-FFF2-40B4-BE49-F238E27FC236}">
                <a16:creationId xmlns:a16="http://schemas.microsoft.com/office/drawing/2014/main" id="{38856E57-2B6E-45D7-B456-E5B744462BA2}"/>
              </a:ext>
            </a:extLst>
          </p:cNvPr>
          <p:cNvSpPr/>
          <p:nvPr/>
        </p:nvSpPr>
        <p:spPr>
          <a:xfrm>
            <a:off x="509975" y="1390552"/>
            <a:ext cx="2231144" cy="67572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Technologies Portfolio</a:t>
            </a:r>
          </a:p>
        </p:txBody>
      </p:sp>
      <p:sp>
        <p:nvSpPr>
          <p:cNvPr id="10" name="Rectangle: Rounded Corners 9">
            <a:extLst>
              <a:ext uri="{FF2B5EF4-FFF2-40B4-BE49-F238E27FC236}">
                <a16:creationId xmlns:a16="http://schemas.microsoft.com/office/drawing/2014/main" id="{E0C25620-4B0B-410C-8B1F-58D8CD0D4A3F}"/>
              </a:ext>
            </a:extLst>
          </p:cNvPr>
          <p:cNvSpPr/>
          <p:nvPr/>
        </p:nvSpPr>
        <p:spPr>
          <a:xfrm>
            <a:off x="3503739" y="1390552"/>
            <a:ext cx="2231136" cy="675728"/>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Subsystems Portfolio</a:t>
            </a:r>
          </a:p>
        </p:txBody>
      </p:sp>
      <p:sp>
        <p:nvSpPr>
          <p:cNvPr id="11" name="Rectangle: Rounded Corners 10">
            <a:extLst>
              <a:ext uri="{FF2B5EF4-FFF2-40B4-BE49-F238E27FC236}">
                <a16:creationId xmlns:a16="http://schemas.microsoft.com/office/drawing/2014/main" id="{29E06506-0775-40B3-A428-8F17E723C736}"/>
              </a:ext>
            </a:extLst>
          </p:cNvPr>
          <p:cNvSpPr/>
          <p:nvPr/>
        </p:nvSpPr>
        <p:spPr>
          <a:xfrm>
            <a:off x="6474081" y="1380578"/>
            <a:ext cx="2229036" cy="67572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Arial" panose="020B0604020202020204" pitchFamily="34" charset="0"/>
              </a:rPr>
              <a:t>Demonstrations Portfolio</a:t>
            </a:r>
          </a:p>
        </p:txBody>
      </p:sp>
      <p:sp>
        <p:nvSpPr>
          <p:cNvPr id="13" name="Rectangle: Rounded Corners 12">
            <a:extLst>
              <a:ext uri="{FF2B5EF4-FFF2-40B4-BE49-F238E27FC236}">
                <a16:creationId xmlns:a16="http://schemas.microsoft.com/office/drawing/2014/main" id="{13884FE0-2763-4C28-977A-E9CCDF805849}"/>
              </a:ext>
            </a:extLst>
          </p:cNvPr>
          <p:cNvSpPr/>
          <p:nvPr/>
        </p:nvSpPr>
        <p:spPr>
          <a:xfrm>
            <a:off x="9467062" y="1380578"/>
            <a:ext cx="2231136" cy="675728"/>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Modeling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95000"/>
                    <a:lumOff val="5000"/>
                  </a:srgbClr>
                </a:solidFill>
                <a:effectLst/>
                <a:uLnTx/>
                <a:uFillTx/>
                <a:latin typeface="Franklin Gothic Medium" panose="020B0603020102020204" pitchFamily="34" charset="0"/>
                <a:ea typeface="+mn-ea"/>
                <a:cs typeface="+mn-cs"/>
              </a:rPr>
              <a:t>Portfolio</a:t>
            </a:r>
          </a:p>
        </p:txBody>
      </p:sp>
      <p:sp>
        <p:nvSpPr>
          <p:cNvPr id="19" name="TextBox 18">
            <a:extLst>
              <a:ext uri="{FF2B5EF4-FFF2-40B4-BE49-F238E27FC236}">
                <a16:creationId xmlns:a16="http://schemas.microsoft.com/office/drawing/2014/main" id="{570C72D2-A9F1-4913-AA47-74981175CAC4}"/>
              </a:ext>
            </a:extLst>
          </p:cNvPr>
          <p:cNvSpPr txBox="1"/>
          <p:nvPr/>
        </p:nvSpPr>
        <p:spPr>
          <a:xfrm>
            <a:off x="9187820" y="2061845"/>
            <a:ext cx="2789620" cy="34009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400" b="1" i="1" u="none"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Scope: </a:t>
            </a:r>
            <a:r>
              <a:rPr kumimoji="0" lang="en-US" sz="1400" b="0" i="0" u="none"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Develop, enhance, validate, and demonstrate Computational Fluid Dynamics (CFD) and Nodal tools to address capability gaps for predicting cryogenic fluid behavior in 1-G and microgravity environments for use as design tools for future NASA missions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Testing and demo activities </a:t>
            </a:r>
            <a:r>
              <a:rPr kumimoji="0" lang="en-US" sz="1400" b="0" i="0" u="sng"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across the CFMP project </a:t>
            </a:r>
            <a:r>
              <a:rPr kumimoji="0" lang="en-US" sz="1400" b="0" i="0" u="none" strike="noStrike" kern="1200" cap="none" spc="0" normalizeH="0" baseline="0" noProof="0" dirty="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used within modeling tools to predict CFM behavior at a flight vehicle scale in a relevant microgravity environment</a:t>
            </a:r>
            <a:endParaRPr kumimoji="0" lang="en-US" sz="1800" b="0" i="0" u="none" strike="noStrike" kern="1200" cap="none" spc="0" normalizeH="0" baseline="0" noProof="0" dirty="0">
              <a:ln>
                <a:noFill/>
              </a:ln>
              <a:solidFill>
                <a:srgbClr val="63666A"/>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348BE0FD-DCAF-4415-91D0-0BC648F700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500341" y="5448356"/>
            <a:ext cx="2127433" cy="815352"/>
          </a:xfrm>
          <a:prstGeom prst="rect">
            <a:avLst/>
          </a:prstGeom>
          <a:ln>
            <a:solidFill>
              <a:schemeClr val="tx2"/>
            </a:solidFill>
          </a:ln>
        </p:spPr>
      </p:pic>
      <p:sp>
        <p:nvSpPr>
          <p:cNvPr id="21" name="TextBox 20">
            <a:extLst>
              <a:ext uri="{FF2B5EF4-FFF2-40B4-BE49-F238E27FC236}">
                <a16:creationId xmlns:a16="http://schemas.microsoft.com/office/drawing/2014/main" id="{0235D327-6219-43E9-8B20-924A15696F96}"/>
              </a:ext>
            </a:extLst>
          </p:cNvPr>
          <p:cNvSpPr txBox="1"/>
          <p:nvPr/>
        </p:nvSpPr>
        <p:spPr>
          <a:xfrm>
            <a:off x="6175466" y="2066280"/>
            <a:ext cx="2826265" cy="352404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Scope: </a:t>
            </a: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Design, build, and test integrated flight and ground systems comprised of multiple CFM subsystems, enabling TRL 5+ maturation for many technologies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Major Activities: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Ground System Demonstrations</a:t>
            </a:r>
          </a:p>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b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63666A"/>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4C94B57A-91B4-41D0-8ADE-89189D2387C2}"/>
              </a:ext>
            </a:extLst>
          </p:cNvPr>
          <p:cNvSpPr txBox="1"/>
          <p:nvPr/>
        </p:nvSpPr>
        <p:spPr>
          <a:xfrm>
            <a:off x="3223194" y="2143556"/>
            <a:ext cx="2792111" cy="201593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Scope: </a:t>
            </a: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Design, development, and testing of complex systems of technologies to address technical challenges for specific CFM mission needs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Major Activities: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63666A"/>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F8F70E14-E762-4EAC-A9E6-5E2533903979}"/>
              </a:ext>
            </a:extLst>
          </p:cNvPr>
          <p:cNvSpPr txBox="1"/>
          <p:nvPr/>
        </p:nvSpPr>
        <p:spPr>
          <a:xfrm>
            <a:off x="221054" y="2145844"/>
            <a:ext cx="2805893" cy="30623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Scope: </a:t>
            </a: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Design, development, testing, and evaluation of critical-need cryogenic components enabling long-duration CFM storage and propellant transfer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Major Activities: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endParaRPr>
          </a:p>
        </p:txBody>
      </p:sp>
      <p:pic>
        <p:nvPicPr>
          <p:cNvPr id="25" name="Picture 24">
            <a:extLst>
              <a:ext uri="{FF2B5EF4-FFF2-40B4-BE49-F238E27FC236}">
                <a16:creationId xmlns:a16="http://schemas.microsoft.com/office/drawing/2014/main" id="{B787A26A-FB61-4D95-BA13-5F0E6026A3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5373" y="4450644"/>
            <a:ext cx="736372" cy="528272"/>
          </a:xfrm>
          <a:prstGeom prst="rect">
            <a:avLst/>
          </a:prstGeom>
          <a:ln w="12700">
            <a:solidFill>
              <a:schemeClr val="tx1">
                <a:lumMod val="50000"/>
              </a:schemeClr>
            </a:solidFill>
          </a:ln>
        </p:spPr>
      </p:pic>
      <p:sp>
        <p:nvSpPr>
          <p:cNvPr id="27" name="Arrow: Right 26">
            <a:extLst>
              <a:ext uri="{FF2B5EF4-FFF2-40B4-BE49-F238E27FC236}">
                <a16:creationId xmlns:a16="http://schemas.microsoft.com/office/drawing/2014/main" id="{D9567947-8D38-4399-8FB4-C084525EFBC6}"/>
              </a:ext>
            </a:extLst>
          </p:cNvPr>
          <p:cNvSpPr/>
          <p:nvPr/>
        </p:nvSpPr>
        <p:spPr>
          <a:xfrm>
            <a:off x="1298797" y="6441488"/>
            <a:ext cx="9230657" cy="404817"/>
          </a:xfrm>
          <a:prstGeom prst="rightArrow">
            <a:avLst>
              <a:gd name="adj1" fmla="val 44006"/>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Calibri" panose="020F0502020204030204"/>
                <a:ea typeface="+mn-ea"/>
                <a:cs typeface="+mn-cs"/>
              </a:rPr>
              <a:t>System Validation</a:t>
            </a:r>
          </a:p>
        </p:txBody>
      </p:sp>
      <p:pic>
        <p:nvPicPr>
          <p:cNvPr id="28" name="Picture 1">
            <a:extLst>
              <a:ext uri="{FF2B5EF4-FFF2-40B4-BE49-F238E27FC236}">
                <a16:creationId xmlns:a16="http://schemas.microsoft.com/office/drawing/2014/main" id="{C02E60DC-A138-465D-8EE1-8CCB411FB8A1}"/>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09715" y="4967318"/>
            <a:ext cx="646298" cy="57573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5B1DF230-BA3B-435C-B668-605ADE2BD6F0}"/>
              </a:ext>
            </a:extLst>
          </p:cNvPr>
          <p:cNvSpPr txBox="1"/>
          <p:nvPr/>
        </p:nvSpPr>
        <p:spPr>
          <a:xfrm>
            <a:off x="987976" y="4483257"/>
            <a:ext cx="2042052"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Radio Frequency Mass Gauge (RFMG)</a:t>
            </a:r>
          </a:p>
        </p:txBody>
      </p:sp>
      <p:pic>
        <p:nvPicPr>
          <p:cNvPr id="32" name="Picture 31">
            <a:extLst>
              <a:ext uri="{FF2B5EF4-FFF2-40B4-BE49-F238E27FC236}">
                <a16:creationId xmlns:a16="http://schemas.microsoft.com/office/drawing/2014/main" id="{15560338-B4C1-4E40-A74D-FF4DC564402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942283" y="3634933"/>
            <a:ext cx="844654" cy="675728"/>
          </a:xfrm>
          <a:prstGeom prst="rect">
            <a:avLst/>
          </a:prstGeom>
          <a:ln>
            <a:solidFill>
              <a:schemeClr val="tx1">
                <a:lumMod val="50000"/>
              </a:schemeClr>
            </a:solidFill>
          </a:ln>
        </p:spPr>
      </p:pic>
      <p:sp>
        <p:nvSpPr>
          <p:cNvPr id="34" name="TextBox 33">
            <a:extLst>
              <a:ext uri="{FF2B5EF4-FFF2-40B4-BE49-F238E27FC236}">
                <a16:creationId xmlns:a16="http://schemas.microsoft.com/office/drawing/2014/main" id="{B94555CB-6A56-471B-A5E7-1536E1BF0388}"/>
              </a:ext>
            </a:extLst>
          </p:cNvPr>
          <p:cNvSpPr txBox="1"/>
          <p:nvPr/>
        </p:nvSpPr>
        <p:spPr>
          <a:xfrm>
            <a:off x="286160" y="3603465"/>
            <a:ext cx="1690867" cy="738664"/>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Hydrogen low-leakage valves and cryo-couplers</a:t>
            </a:r>
          </a:p>
        </p:txBody>
      </p:sp>
      <p:sp>
        <p:nvSpPr>
          <p:cNvPr id="36" name="TextBox 35">
            <a:extLst>
              <a:ext uri="{FF2B5EF4-FFF2-40B4-BE49-F238E27FC236}">
                <a16:creationId xmlns:a16="http://schemas.microsoft.com/office/drawing/2014/main" id="{7C8C9874-6977-4D9C-9E31-5F978EDAA092}"/>
              </a:ext>
            </a:extLst>
          </p:cNvPr>
          <p:cNvSpPr txBox="1"/>
          <p:nvPr/>
        </p:nvSpPr>
        <p:spPr>
          <a:xfrm>
            <a:off x="247144" y="5073137"/>
            <a:ext cx="2117466" cy="492443"/>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ysClr val="windowText" lastClr="000000"/>
                </a:solidFill>
                <a:effectLst/>
                <a:uLnTx/>
                <a:uFillTx/>
                <a:latin typeface="Arial" panose="020B0604020202020204" pitchFamily="34" charset="0"/>
                <a:ea typeface="+mn-ea"/>
                <a:cs typeface="Arial" panose="020B0604020202020204" pitchFamily="34" charset="0"/>
              </a:rPr>
              <a:t>Next-generation FOSS </a:t>
            </a:r>
            <a:r>
              <a:rPr kumimoji="0" lang="en-US" sz="1200" b="0" i="0" u="none" strike="noStrike" kern="1200" cap="none" spc="0" normalizeH="0" baseline="0" noProof="0">
                <a:ln>
                  <a:noFill/>
                </a:ln>
                <a:solidFill>
                  <a:sysClr val="windowText" lastClr="000000"/>
                </a:solidFill>
                <a:effectLst/>
                <a:uLnTx/>
                <a:uFillTx/>
                <a:latin typeface="Arial" panose="020B0604020202020204" pitchFamily="34" charset="0"/>
                <a:ea typeface="+mn-ea"/>
                <a:cs typeface="Arial" panose="020B0604020202020204" pitchFamily="34" charset="0"/>
              </a:rPr>
              <a:t>(fiber optics sensing system)</a:t>
            </a:r>
            <a:endParaRPr kumimoji="0" lang="en-US" sz="1400" b="0" i="0" u="none" strike="noStrike" kern="1200" cap="none" spc="0" normalizeH="0" baseline="0" noProof="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sp>
        <p:nvSpPr>
          <p:cNvPr id="39" name="TextBox 38">
            <a:extLst>
              <a:ext uri="{FF2B5EF4-FFF2-40B4-BE49-F238E27FC236}">
                <a16:creationId xmlns:a16="http://schemas.microsoft.com/office/drawing/2014/main" id="{565A7C93-D286-4E5D-90E7-8CD7BBE325D4}"/>
              </a:ext>
            </a:extLst>
          </p:cNvPr>
          <p:cNvSpPr txBox="1"/>
          <p:nvPr/>
        </p:nvSpPr>
        <p:spPr>
          <a:xfrm>
            <a:off x="4069145" y="3729767"/>
            <a:ext cx="2083966"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20W/20K Cryocooler</a:t>
            </a:r>
          </a:p>
        </p:txBody>
      </p:sp>
      <p:sp>
        <p:nvSpPr>
          <p:cNvPr id="41" name="TextBox 40">
            <a:extLst>
              <a:ext uri="{FF2B5EF4-FFF2-40B4-BE49-F238E27FC236}">
                <a16:creationId xmlns:a16="http://schemas.microsoft.com/office/drawing/2014/main" id="{709D8883-C8FF-4862-A06B-19CD5378364C}"/>
              </a:ext>
            </a:extLst>
          </p:cNvPr>
          <p:cNvSpPr txBox="1"/>
          <p:nvPr/>
        </p:nvSpPr>
        <p:spPr>
          <a:xfrm>
            <a:off x="4066044" y="4091763"/>
            <a:ext cx="210548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150W/90K Cryocooler</a:t>
            </a:r>
          </a:p>
        </p:txBody>
      </p:sp>
      <p:sp>
        <p:nvSpPr>
          <p:cNvPr id="45" name="TextBox 44">
            <a:extLst>
              <a:ext uri="{FF2B5EF4-FFF2-40B4-BE49-F238E27FC236}">
                <a16:creationId xmlns:a16="http://schemas.microsoft.com/office/drawing/2014/main" id="{3E362DFA-FCF4-448D-8FA1-31269F031A8C}"/>
              </a:ext>
            </a:extLst>
          </p:cNvPr>
          <p:cNvSpPr txBox="1"/>
          <p:nvPr/>
        </p:nvSpPr>
        <p:spPr>
          <a:xfrm>
            <a:off x="7244074" y="4771899"/>
            <a:ext cx="1725335"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Two-Stage Cooling Demonstration</a:t>
            </a:r>
          </a:p>
        </p:txBody>
      </p:sp>
      <p:sp>
        <p:nvSpPr>
          <p:cNvPr id="46" name="TextBox 45">
            <a:extLst>
              <a:ext uri="{FF2B5EF4-FFF2-40B4-BE49-F238E27FC236}">
                <a16:creationId xmlns:a16="http://schemas.microsoft.com/office/drawing/2014/main" id="{FD56FD2F-B68A-48A3-A585-61830DB9DF3F}"/>
              </a:ext>
            </a:extLst>
          </p:cNvPr>
          <p:cNvSpPr txBox="1"/>
          <p:nvPr/>
        </p:nvSpPr>
        <p:spPr>
          <a:xfrm>
            <a:off x="6153111" y="5557061"/>
            <a:ext cx="1610157" cy="738664"/>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err="1">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CryoFILL</a:t>
            </a: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 Liquefaction Demonstration</a:t>
            </a:r>
          </a:p>
        </p:txBody>
      </p:sp>
      <p:pic>
        <p:nvPicPr>
          <p:cNvPr id="47" name="Picture 46">
            <a:extLst>
              <a:ext uri="{FF2B5EF4-FFF2-40B4-BE49-F238E27FC236}">
                <a16:creationId xmlns:a16="http://schemas.microsoft.com/office/drawing/2014/main" id="{4E311E14-D304-41F3-B13F-9EEFDBD4FB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96928" y="5436792"/>
            <a:ext cx="1128624" cy="846224"/>
          </a:xfrm>
          <a:prstGeom prst="rect">
            <a:avLst/>
          </a:prstGeom>
          <a:ln w="12700">
            <a:solidFill>
              <a:schemeClr val="tx1"/>
            </a:solidFill>
          </a:ln>
        </p:spPr>
      </p:pic>
      <p:sp>
        <p:nvSpPr>
          <p:cNvPr id="48" name="TextBox 47">
            <a:extLst>
              <a:ext uri="{FF2B5EF4-FFF2-40B4-BE49-F238E27FC236}">
                <a16:creationId xmlns:a16="http://schemas.microsoft.com/office/drawing/2014/main" id="{2C98CF51-B232-45EE-B37D-E231AC8F435E}"/>
              </a:ext>
            </a:extLst>
          </p:cNvPr>
          <p:cNvSpPr txBox="1"/>
          <p:nvPr/>
        </p:nvSpPr>
        <p:spPr>
          <a:xfrm>
            <a:off x="4075488" y="4471358"/>
            <a:ext cx="247885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Cryocooler Electronics</a:t>
            </a:r>
          </a:p>
        </p:txBody>
      </p:sp>
      <p:sp>
        <p:nvSpPr>
          <p:cNvPr id="49" name="TextBox 48">
            <a:extLst>
              <a:ext uri="{FF2B5EF4-FFF2-40B4-BE49-F238E27FC236}">
                <a16:creationId xmlns:a16="http://schemas.microsoft.com/office/drawing/2014/main" id="{64967E49-CC5A-47F2-A6C6-2EE451AB2BCE}"/>
              </a:ext>
            </a:extLst>
          </p:cNvPr>
          <p:cNvSpPr txBox="1"/>
          <p:nvPr/>
        </p:nvSpPr>
        <p:spPr>
          <a:xfrm>
            <a:off x="1191491" y="5580718"/>
            <a:ext cx="1757574"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Reduced Gravity Cryogenic Transfer (RGCT)</a:t>
            </a:r>
          </a:p>
        </p:txBody>
      </p:sp>
      <p:pic>
        <p:nvPicPr>
          <p:cNvPr id="51" name="Picture 2">
            <a:extLst>
              <a:ext uri="{FF2B5EF4-FFF2-40B4-BE49-F238E27FC236}">
                <a16:creationId xmlns:a16="http://schemas.microsoft.com/office/drawing/2014/main" id="{D6495CA4-D83B-4766-A54B-2277F4E8B65D}"/>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46085" y="5580718"/>
            <a:ext cx="4781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Arrow: Right 25">
            <a:extLst>
              <a:ext uri="{FF2B5EF4-FFF2-40B4-BE49-F238E27FC236}">
                <a16:creationId xmlns:a16="http://schemas.microsoft.com/office/drawing/2014/main" id="{1B0E5B2C-B703-4304-AAA6-2D675A677947}"/>
              </a:ext>
            </a:extLst>
          </p:cNvPr>
          <p:cNvSpPr/>
          <p:nvPr/>
        </p:nvSpPr>
        <p:spPr>
          <a:xfrm>
            <a:off x="1536508" y="976814"/>
            <a:ext cx="6052090" cy="365545"/>
          </a:xfrm>
          <a:prstGeom prst="rightArrow">
            <a:avLst/>
          </a:prstGeom>
          <a:solidFill>
            <a:schemeClr val="accent5"/>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Calibri" panose="020F0502020204030204"/>
                <a:ea typeface="+mn-ea"/>
                <a:cs typeface="+mn-cs"/>
              </a:rPr>
              <a:t>System Demonstration Complexity</a:t>
            </a:r>
          </a:p>
        </p:txBody>
      </p:sp>
      <p:sp>
        <p:nvSpPr>
          <p:cNvPr id="3" name="TextBox 2">
            <a:extLst>
              <a:ext uri="{FF2B5EF4-FFF2-40B4-BE49-F238E27FC236}">
                <a16:creationId xmlns:a16="http://schemas.microsoft.com/office/drawing/2014/main" id="{A99BB218-392E-BC47-2395-95E2B1A8D724}"/>
              </a:ext>
            </a:extLst>
          </p:cNvPr>
          <p:cNvSpPr txBox="1"/>
          <p:nvPr/>
        </p:nvSpPr>
        <p:spPr>
          <a:xfrm>
            <a:off x="4066245" y="4777012"/>
            <a:ext cx="2250488"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lumMod val="95000"/>
                    <a:lumOff val="5000"/>
                  </a:srgbClr>
                </a:solidFill>
                <a:effectLst/>
                <a:uLnTx/>
                <a:uFillTx/>
                <a:latin typeface="Arial" panose="020B0604020202020204" pitchFamily="34" charset="0"/>
                <a:ea typeface="+mn-ea"/>
                <a:cs typeface="Arial" panose="020B0604020202020204" pitchFamily="34" charset="0"/>
              </a:rPr>
              <a:t>Alternate Cryocooler Studies</a:t>
            </a:r>
          </a:p>
        </p:txBody>
      </p:sp>
      <p:pic>
        <p:nvPicPr>
          <p:cNvPr id="6" name="Picture 5">
            <a:extLst>
              <a:ext uri="{FF2B5EF4-FFF2-40B4-BE49-F238E27FC236}">
                <a16:creationId xmlns:a16="http://schemas.microsoft.com/office/drawing/2014/main" id="{973055BD-9540-BBF5-1A84-FF35D7DFB57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905873" y="71839"/>
            <a:ext cx="2189271" cy="820976"/>
          </a:xfrm>
          <a:prstGeom prst="rect">
            <a:avLst/>
          </a:prstGeom>
        </p:spPr>
      </p:pic>
      <p:pic>
        <p:nvPicPr>
          <p:cNvPr id="7" name="Picture 6">
            <a:extLst>
              <a:ext uri="{FF2B5EF4-FFF2-40B4-BE49-F238E27FC236}">
                <a16:creationId xmlns:a16="http://schemas.microsoft.com/office/drawing/2014/main" id="{0FA8E65F-26A3-B066-BA71-E3488336E2D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85876" y="148744"/>
            <a:ext cx="915365" cy="757923"/>
          </a:xfrm>
          <a:prstGeom prst="rect">
            <a:avLst/>
          </a:prstGeom>
        </p:spPr>
      </p:pic>
      <p:pic>
        <p:nvPicPr>
          <p:cNvPr id="8" name="Picture 7">
            <a:extLst>
              <a:ext uri="{FF2B5EF4-FFF2-40B4-BE49-F238E27FC236}">
                <a16:creationId xmlns:a16="http://schemas.microsoft.com/office/drawing/2014/main" id="{61AAED22-95CA-60E2-845A-692BC85F924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558039" y="4656576"/>
            <a:ext cx="663680" cy="827603"/>
          </a:xfrm>
          <a:prstGeom prst="rect">
            <a:avLst/>
          </a:prstGeom>
          <a:ln>
            <a:solidFill>
              <a:schemeClr val="tx2"/>
            </a:solidFill>
          </a:ln>
        </p:spPr>
      </p:pic>
      <p:pic>
        <p:nvPicPr>
          <p:cNvPr id="2" name="Picture 1">
            <a:extLst>
              <a:ext uri="{FF2B5EF4-FFF2-40B4-BE49-F238E27FC236}">
                <a16:creationId xmlns:a16="http://schemas.microsoft.com/office/drawing/2014/main" id="{F76570EB-DAC3-6190-F5A5-ADCB131028E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606977" y="5129771"/>
            <a:ext cx="1355709" cy="1046229"/>
          </a:xfrm>
          <a:prstGeom prst="rect">
            <a:avLst/>
          </a:prstGeom>
        </p:spPr>
      </p:pic>
      <p:pic>
        <p:nvPicPr>
          <p:cNvPr id="12" name="Picture 11">
            <a:extLst>
              <a:ext uri="{FF2B5EF4-FFF2-40B4-BE49-F238E27FC236}">
                <a16:creationId xmlns:a16="http://schemas.microsoft.com/office/drawing/2014/main" id="{B1DF4B6F-3DB3-DC68-5417-9CE12345B5E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297936" y="3706140"/>
            <a:ext cx="803817" cy="1332482"/>
          </a:xfrm>
          <a:prstGeom prst="rect">
            <a:avLst/>
          </a:prstGeom>
          <a:ln>
            <a:solidFill>
              <a:schemeClr val="tx2"/>
            </a:solidFill>
          </a:ln>
        </p:spPr>
      </p:pic>
      <p:sp>
        <p:nvSpPr>
          <p:cNvPr id="14" name="Rectangle 13">
            <a:extLst>
              <a:ext uri="{FF2B5EF4-FFF2-40B4-BE49-F238E27FC236}">
                <a16:creationId xmlns:a16="http://schemas.microsoft.com/office/drawing/2014/main" id="{3F23FBA1-BE8D-1601-F3A4-14D9F391BAB9}"/>
              </a:ext>
            </a:extLst>
          </p:cNvPr>
          <p:cNvSpPr/>
          <p:nvPr/>
        </p:nvSpPr>
        <p:spPr>
          <a:xfrm>
            <a:off x="3735588" y="6128639"/>
            <a:ext cx="1788725" cy="3227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Arial" panose="020B0604020202020204" pitchFamily="34" charset="0"/>
              </a:rPr>
              <a:t>Images by </a:t>
            </a:r>
            <a:r>
              <a:rPr kumimoji="0" lang="en-US" sz="900" b="0" i="0" u="none" strike="noStrike" kern="1200" cap="none" spc="0" normalizeH="0" baseline="0" noProof="0" err="1">
                <a:ln>
                  <a:noFill/>
                </a:ln>
                <a:solidFill>
                  <a:prstClr val="white">
                    <a:lumMod val="50000"/>
                  </a:prstClr>
                </a:solidFill>
                <a:effectLst/>
                <a:uLnTx/>
                <a:uFillTx/>
                <a:latin typeface="Arial" panose="020B0604020202020204" pitchFamily="34" charset="0"/>
                <a:ea typeface="+mn-ea"/>
                <a:cs typeface="Arial" panose="020B0604020202020204" pitchFamily="34" charset="0"/>
              </a:rPr>
              <a:t>Creare</a:t>
            </a:r>
            <a:r>
              <a:rPr kumimoji="0" lang="en-US" sz="900" b="0" i="0"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Arial" panose="020B0604020202020204" pitchFamily="34" charset="0"/>
              </a:rPr>
              <a:t> LLC</a:t>
            </a:r>
          </a:p>
        </p:txBody>
      </p:sp>
      <p:grpSp>
        <p:nvGrpSpPr>
          <p:cNvPr id="15" name="Group 14">
            <a:extLst>
              <a:ext uri="{FF2B5EF4-FFF2-40B4-BE49-F238E27FC236}">
                <a16:creationId xmlns:a16="http://schemas.microsoft.com/office/drawing/2014/main" id="{84F6F4CB-F5B3-8DD2-D2ED-76443E4FB8C9}"/>
              </a:ext>
            </a:extLst>
          </p:cNvPr>
          <p:cNvGrpSpPr/>
          <p:nvPr/>
        </p:nvGrpSpPr>
        <p:grpSpPr>
          <a:xfrm>
            <a:off x="3406046" y="5263970"/>
            <a:ext cx="934738" cy="860614"/>
            <a:chOff x="9207137" y="625182"/>
            <a:chExt cx="2597406" cy="2102463"/>
          </a:xfrm>
        </p:grpSpPr>
        <p:pic>
          <p:nvPicPr>
            <p:cNvPr id="23" name="Picture 22">
              <a:extLst>
                <a:ext uri="{FF2B5EF4-FFF2-40B4-BE49-F238E27FC236}">
                  <a16:creationId xmlns:a16="http://schemas.microsoft.com/office/drawing/2014/main" id="{9F5182F6-8096-C168-D209-10723B859D1D}"/>
                </a:ext>
              </a:extLst>
            </p:cNvPr>
            <p:cNvPicPr>
              <a:picLocks noChangeAspect="1"/>
            </p:cNvPicPr>
            <p:nvPr/>
          </p:nvPicPr>
          <p:blipFill>
            <a:blip r:embed="rId1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329854" y="625182"/>
              <a:ext cx="2472518" cy="1958059"/>
            </a:xfrm>
            <a:prstGeom prst="rect">
              <a:avLst/>
            </a:prstGeom>
          </p:spPr>
        </p:pic>
        <p:sp>
          <p:nvSpPr>
            <p:cNvPr id="29" name="Rectangle 28">
              <a:extLst>
                <a:ext uri="{FF2B5EF4-FFF2-40B4-BE49-F238E27FC236}">
                  <a16:creationId xmlns:a16="http://schemas.microsoft.com/office/drawing/2014/main" id="{942A2313-F70E-D727-A306-73876CD1C024}"/>
                </a:ext>
              </a:extLst>
            </p:cNvPr>
            <p:cNvSpPr/>
            <p:nvPr/>
          </p:nvSpPr>
          <p:spPr>
            <a:xfrm rot="2305416">
              <a:off x="9207137" y="2269244"/>
              <a:ext cx="1144858" cy="1926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Rectangle 30">
              <a:extLst>
                <a:ext uri="{FF2B5EF4-FFF2-40B4-BE49-F238E27FC236}">
                  <a16:creationId xmlns:a16="http://schemas.microsoft.com/office/drawing/2014/main" id="{4AB27EBD-2F4E-75A8-24FB-9A7AAACE1304}"/>
                </a:ext>
              </a:extLst>
            </p:cNvPr>
            <p:cNvSpPr/>
            <p:nvPr/>
          </p:nvSpPr>
          <p:spPr>
            <a:xfrm rot="20795976">
              <a:off x="10257584" y="2429783"/>
              <a:ext cx="1546959" cy="2978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35" name="TextBox 34">
            <a:extLst>
              <a:ext uri="{FF2B5EF4-FFF2-40B4-BE49-F238E27FC236}">
                <a16:creationId xmlns:a16="http://schemas.microsoft.com/office/drawing/2014/main" id="{57554938-14FB-C9A7-1DF4-B2A934E24798}"/>
              </a:ext>
            </a:extLst>
          </p:cNvPr>
          <p:cNvSpPr txBox="1"/>
          <p:nvPr/>
        </p:nvSpPr>
        <p:spPr>
          <a:xfrm>
            <a:off x="6939636" y="3796445"/>
            <a:ext cx="2194120"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Tipping Point Demo Contracts</a:t>
            </a:r>
          </a:p>
        </p:txBody>
      </p:sp>
      <p:pic>
        <p:nvPicPr>
          <p:cNvPr id="42" name="Picture 41">
            <a:extLst>
              <a:ext uri="{FF2B5EF4-FFF2-40B4-BE49-F238E27FC236}">
                <a16:creationId xmlns:a16="http://schemas.microsoft.com/office/drawing/2014/main" id="{62C5E97B-C10A-EA80-E667-E937432FED8E}"/>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6281306" y="3491916"/>
            <a:ext cx="529825" cy="827749"/>
          </a:xfrm>
          <a:prstGeom prst="rect">
            <a:avLst/>
          </a:prstGeom>
          <a:ln>
            <a:solidFill>
              <a:schemeClr val="tx2"/>
            </a:solidFill>
          </a:ln>
        </p:spPr>
      </p:pic>
    </p:spTree>
    <p:extLst>
      <p:ext uri="{BB962C8B-B14F-4D97-AF65-F5344CB8AC3E}">
        <p14:creationId xmlns:p14="http://schemas.microsoft.com/office/powerpoint/2010/main" val="1156457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943E7-E64C-4089-A19B-D64788225BC1}"/>
              </a:ext>
            </a:extLst>
          </p:cNvPr>
          <p:cNvSpPr>
            <a:spLocks noGrp="1"/>
          </p:cNvSpPr>
          <p:nvPr>
            <p:ph type="title"/>
          </p:nvPr>
        </p:nvSpPr>
        <p:spPr>
          <a:xfrm>
            <a:off x="971094" y="129033"/>
            <a:ext cx="10334625" cy="531812"/>
          </a:xfrm>
        </p:spPr>
        <p:txBody>
          <a:bodyPr/>
          <a:lstStyle/>
          <a:p>
            <a:r>
              <a:rPr lang="en-US" sz="3200" b="1" dirty="0">
                <a:solidFill>
                  <a:schemeClr val="accent1"/>
                </a:solidFill>
              </a:rPr>
              <a:t>CFM Modeling Overview</a:t>
            </a:r>
          </a:p>
        </p:txBody>
      </p:sp>
      <p:sp>
        <p:nvSpPr>
          <p:cNvPr id="3" name="Content Placeholder 2">
            <a:extLst>
              <a:ext uri="{FF2B5EF4-FFF2-40B4-BE49-F238E27FC236}">
                <a16:creationId xmlns:a16="http://schemas.microsoft.com/office/drawing/2014/main" id="{7BCF4106-B242-430D-9FDA-CC724AC73C45}"/>
              </a:ext>
            </a:extLst>
          </p:cNvPr>
          <p:cNvSpPr>
            <a:spLocks noGrp="1"/>
          </p:cNvSpPr>
          <p:nvPr>
            <p:ph idx="1"/>
          </p:nvPr>
        </p:nvSpPr>
        <p:spPr>
          <a:xfrm>
            <a:off x="163471" y="969342"/>
            <a:ext cx="11949870" cy="5049568"/>
          </a:xfrm>
        </p:spPr>
        <p:txBody>
          <a:bodyPr>
            <a:normAutofit/>
          </a:bodyPr>
          <a:lstStyle/>
          <a:p>
            <a:r>
              <a:rPr lang="en-US" sz="1600" dirty="0">
                <a:solidFill>
                  <a:schemeClr val="tx2"/>
                </a:solidFill>
              </a:rPr>
              <a:t>Several missions require the use of CFD (Computational Fluid Dynamics) models to better predict the performance of the hardware and operations. </a:t>
            </a:r>
          </a:p>
          <a:p>
            <a:pPr lvl="1"/>
            <a:r>
              <a:rPr lang="en-US" sz="1400" u="sng" dirty="0">
                <a:solidFill>
                  <a:schemeClr val="tx2"/>
                </a:solidFill>
              </a:rPr>
              <a:t>CFM Modeling reduces risk to future missions and reduces costs </a:t>
            </a:r>
            <a:r>
              <a:rPr lang="en-US" sz="1400" dirty="0">
                <a:solidFill>
                  <a:schemeClr val="tx2"/>
                </a:solidFill>
              </a:rPr>
              <a:t>by modeling phenomena in the lab.  This allows changes in design prior to testing in flight</a:t>
            </a:r>
          </a:p>
          <a:p>
            <a:r>
              <a:rPr lang="en-US" sz="1600" dirty="0">
                <a:solidFill>
                  <a:schemeClr val="tx2"/>
                </a:solidFill>
              </a:rPr>
              <a:t>The CFM Modeling Team uses experimental and flight data to model cryogenic fluid phenomena</a:t>
            </a:r>
          </a:p>
          <a:p>
            <a:pPr lvl="1"/>
            <a:r>
              <a:rPr lang="en-US" sz="1400" dirty="0">
                <a:solidFill>
                  <a:schemeClr val="tx2"/>
                </a:solidFill>
              </a:rPr>
              <a:t>Best data to anchor models comes from flight demonstrations which are expensive and rare</a:t>
            </a:r>
          </a:p>
          <a:p>
            <a:pPr lvl="1"/>
            <a:r>
              <a:rPr lang="en-US" sz="1400" dirty="0">
                <a:solidFill>
                  <a:schemeClr val="tx2"/>
                </a:solidFill>
              </a:rPr>
              <a:t>Quality of modeling is dependent on the quality of the experimental data</a:t>
            </a:r>
          </a:p>
          <a:p>
            <a:pPr lvl="1"/>
            <a:r>
              <a:rPr lang="en-US" sz="1400" dirty="0">
                <a:solidFill>
                  <a:schemeClr val="tx2"/>
                </a:solidFill>
              </a:rPr>
              <a:t>With more confident models, systems can be designed with reduced margin and greater performance.</a:t>
            </a:r>
          </a:p>
          <a:p>
            <a:r>
              <a:rPr lang="en-US" sz="1600" dirty="0">
                <a:solidFill>
                  <a:schemeClr val="tx2"/>
                </a:solidFill>
              </a:rPr>
              <a:t>CFM Modeling Team working to coordinate earlier in mission design lifecycle to optimize flight data to anchor models for future large-scale, long duration missions</a:t>
            </a:r>
          </a:p>
          <a:p>
            <a:r>
              <a:rPr lang="en-US" sz="1600" dirty="0">
                <a:solidFill>
                  <a:schemeClr val="tx2"/>
                </a:solidFill>
              </a:rPr>
              <a:t>Modeling will be </a:t>
            </a:r>
            <a:r>
              <a:rPr lang="en-US" sz="1600" u="sng" dirty="0">
                <a:solidFill>
                  <a:schemeClr val="tx2"/>
                </a:solidFill>
              </a:rPr>
              <a:t>complete</a:t>
            </a:r>
            <a:r>
              <a:rPr lang="en-US" sz="1600" dirty="0">
                <a:solidFill>
                  <a:schemeClr val="tx2"/>
                </a:solidFill>
              </a:rPr>
              <a:t> when the CFM risks are acceptable to the project/stakeholders. </a:t>
            </a:r>
          </a:p>
          <a:p>
            <a:endParaRPr lang="en-US" sz="2000" dirty="0">
              <a:solidFill>
                <a:schemeClr val="tx2"/>
              </a:solidFill>
            </a:endParaRPr>
          </a:p>
        </p:txBody>
      </p:sp>
      <p:pic>
        <p:nvPicPr>
          <p:cNvPr id="4" name="Picture 3">
            <a:extLst>
              <a:ext uri="{FF2B5EF4-FFF2-40B4-BE49-F238E27FC236}">
                <a16:creationId xmlns:a16="http://schemas.microsoft.com/office/drawing/2014/main" id="{EB06FC97-6B7F-4517-BD38-7066569E0492}"/>
              </a:ext>
            </a:extLst>
          </p:cNvPr>
          <p:cNvPicPr>
            <a:picLocks noChangeAspect="1"/>
          </p:cNvPicPr>
          <p:nvPr/>
        </p:nvPicPr>
        <p:blipFill>
          <a:blip r:embed="rId2"/>
          <a:stretch>
            <a:fillRect/>
          </a:stretch>
        </p:blipFill>
        <p:spPr>
          <a:xfrm>
            <a:off x="6215621" y="4152249"/>
            <a:ext cx="5161657" cy="1978236"/>
          </a:xfrm>
          <a:prstGeom prst="rect">
            <a:avLst/>
          </a:prstGeom>
        </p:spPr>
      </p:pic>
      <p:sp>
        <p:nvSpPr>
          <p:cNvPr id="8" name="TextBox 7">
            <a:extLst>
              <a:ext uri="{FF2B5EF4-FFF2-40B4-BE49-F238E27FC236}">
                <a16:creationId xmlns:a16="http://schemas.microsoft.com/office/drawing/2014/main" id="{438FA854-BD1E-4E46-910F-2863D18537DB}"/>
              </a:ext>
            </a:extLst>
          </p:cNvPr>
          <p:cNvSpPr txBox="1"/>
          <p:nvPr/>
        </p:nvSpPr>
        <p:spPr>
          <a:xfrm>
            <a:off x="6723620" y="6033143"/>
            <a:ext cx="4411336" cy="307777"/>
          </a:xfrm>
          <a:prstGeom prst="rect">
            <a:avLst/>
          </a:prstGeom>
          <a:noFill/>
        </p:spPr>
        <p:txBody>
          <a:bodyPr wrap="none" rtlCol="0">
            <a:spAutoFit/>
          </a:bodyPr>
          <a:lstStyle/>
          <a:p>
            <a:r>
              <a:rPr lang="en-US" sz="1400" b="1" dirty="0"/>
              <a:t>Effects of Geometric Configuration on Fluid Temperatures</a:t>
            </a:r>
          </a:p>
        </p:txBody>
      </p:sp>
      <p:sp>
        <p:nvSpPr>
          <p:cNvPr id="10" name="TextBox 9">
            <a:extLst>
              <a:ext uri="{FF2B5EF4-FFF2-40B4-BE49-F238E27FC236}">
                <a16:creationId xmlns:a16="http://schemas.microsoft.com/office/drawing/2014/main" id="{031ADFFA-F943-4B4B-BC6E-7A14CBBDCEA0}"/>
              </a:ext>
            </a:extLst>
          </p:cNvPr>
          <p:cNvSpPr txBox="1"/>
          <p:nvPr/>
        </p:nvSpPr>
        <p:spPr>
          <a:xfrm>
            <a:off x="424195" y="6011471"/>
            <a:ext cx="4927696" cy="307777"/>
          </a:xfrm>
          <a:prstGeom prst="rect">
            <a:avLst/>
          </a:prstGeom>
          <a:noFill/>
        </p:spPr>
        <p:txBody>
          <a:bodyPr wrap="none" rtlCol="0">
            <a:spAutoFit/>
          </a:bodyPr>
          <a:lstStyle>
            <a:defPPr>
              <a:defRPr lang="en-US"/>
            </a:defPPr>
            <a:lvl1pPr>
              <a:defRPr sz="1400" b="1"/>
            </a:lvl1pPr>
          </a:lstStyle>
          <a:p>
            <a:r>
              <a:rPr lang="en-US" dirty="0"/>
              <a:t>Predicted Temperature Contours During EDU Pressurization Test</a:t>
            </a:r>
          </a:p>
        </p:txBody>
      </p:sp>
      <p:pic>
        <p:nvPicPr>
          <p:cNvPr id="11" name="Picture 10">
            <a:extLst>
              <a:ext uri="{FF2B5EF4-FFF2-40B4-BE49-F238E27FC236}">
                <a16:creationId xmlns:a16="http://schemas.microsoft.com/office/drawing/2014/main" id="{0F331721-112D-4170-8078-2E20296FBA81}"/>
              </a:ext>
            </a:extLst>
          </p:cNvPr>
          <p:cNvPicPr>
            <a:picLocks noChangeAspect="1"/>
          </p:cNvPicPr>
          <p:nvPr/>
        </p:nvPicPr>
        <p:blipFill>
          <a:blip r:embed="rId3"/>
          <a:stretch>
            <a:fillRect/>
          </a:stretch>
        </p:blipFill>
        <p:spPr>
          <a:xfrm>
            <a:off x="804736" y="4184140"/>
            <a:ext cx="1944094" cy="1704518"/>
          </a:xfrm>
          <a:prstGeom prst="rect">
            <a:avLst/>
          </a:prstGeom>
        </p:spPr>
      </p:pic>
      <p:pic>
        <p:nvPicPr>
          <p:cNvPr id="12" name="Picture 11">
            <a:extLst>
              <a:ext uri="{FF2B5EF4-FFF2-40B4-BE49-F238E27FC236}">
                <a16:creationId xmlns:a16="http://schemas.microsoft.com/office/drawing/2014/main" id="{DEE2F8FA-DEE3-4121-AEA3-B063EDD24ED7}"/>
              </a:ext>
            </a:extLst>
          </p:cNvPr>
          <p:cNvPicPr>
            <a:picLocks noChangeAspect="1"/>
          </p:cNvPicPr>
          <p:nvPr/>
        </p:nvPicPr>
        <p:blipFill>
          <a:blip r:embed="rId4"/>
          <a:stretch>
            <a:fillRect/>
          </a:stretch>
        </p:blipFill>
        <p:spPr>
          <a:xfrm>
            <a:off x="3109228" y="4184140"/>
            <a:ext cx="2011977" cy="1704517"/>
          </a:xfrm>
          <a:prstGeom prst="rect">
            <a:avLst/>
          </a:prstGeom>
        </p:spPr>
      </p:pic>
    </p:spTree>
    <p:extLst>
      <p:ext uri="{BB962C8B-B14F-4D97-AF65-F5344CB8AC3E}">
        <p14:creationId xmlns:p14="http://schemas.microsoft.com/office/powerpoint/2010/main" val="94264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EDA43-12C6-D44F-DA0E-71C29BE29A8B}"/>
              </a:ext>
            </a:extLst>
          </p:cNvPr>
          <p:cNvSpPr>
            <a:spLocks noGrp="1"/>
          </p:cNvSpPr>
          <p:nvPr>
            <p:ph type="title"/>
          </p:nvPr>
        </p:nvSpPr>
        <p:spPr/>
        <p:txBody>
          <a:bodyPr/>
          <a:lstStyle/>
          <a:p>
            <a:r>
              <a:rPr lang="en-US" dirty="0"/>
              <a:t>CFM Modeling Benefits</a:t>
            </a:r>
          </a:p>
        </p:txBody>
      </p:sp>
      <p:sp>
        <p:nvSpPr>
          <p:cNvPr id="4" name="Text Placeholder 3">
            <a:extLst>
              <a:ext uri="{FF2B5EF4-FFF2-40B4-BE49-F238E27FC236}">
                <a16:creationId xmlns:a16="http://schemas.microsoft.com/office/drawing/2014/main" id="{2662F708-4C60-1B24-A0CC-0EDA3B79D24C}"/>
              </a:ext>
            </a:extLst>
          </p:cNvPr>
          <p:cNvSpPr>
            <a:spLocks noGrp="1"/>
          </p:cNvSpPr>
          <p:nvPr>
            <p:ph type="body" sz="quarter" idx="14"/>
          </p:nvPr>
        </p:nvSpPr>
        <p:spPr/>
        <p:txBody>
          <a:bodyPr/>
          <a:lstStyle/>
          <a:p>
            <a:endParaRPr lang="en-US"/>
          </a:p>
        </p:txBody>
      </p:sp>
      <p:sp>
        <p:nvSpPr>
          <p:cNvPr id="5" name="Content Placeholder 2">
            <a:extLst>
              <a:ext uri="{FF2B5EF4-FFF2-40B4-BE49-F238E27FC236}">
                <a16:creationId xmlns:a16="http://schemas.microsoft.com/office/drawing/2014/main" id="{8C37F892-53AB-299B-1B83-5EC1CF7AA223}"/>
              </a:ext>
            </a:extLst>
          </p:cNvPr>
          <p:cNvSpPr txBox="1">
            <a:spLocks/>
          </p:cNvSpPr>
          <p:nvPr/>
        </p:nvSpPr>
        <p:spPr bwMode="auto">
          <a:xfrm>
            <a:off x="92363" y="1071515"/>
            <a:ext cx="7718137" cy="2630634"/>
          </a:xfrm>
          <a:prstGeom prst="rect">
            <a:avLst/>
          </a:prstGeom>
          <a:noFill/>
          <a:ln w="12700">
            <a:noFill/>
            <a:miter lim="800000"/>
            <a:headEnd/>
            <a:tailEnd/>
          </a:ln>
          <a:effectLst/>
        </p:spPr>
        <p:txBody>
          <a:bodyPr vert="horz" wrap="square" lIns="0" tIns="0" rIns="0" bIns="0" numCol="1" anchor="t" anchorCtr="0" compatLnSpc="1">
            <a:prstTxWarp prst="textNoShape">
              <a:avLst/>
            </a:prstTxWarp>
            <a:noAutofit/>
          </a:bodyPr>
          <a:lstStyle>
            <a:lvl1pPr marL="166688" indent="-166688" algn="l" defTabSz="665560" rtl="0" eaLnBrk="1" fontAlgn="base" hangingPunct="1">
              <a:spcBef>
                <a:spcPts val="450"/>
              </a:spcBef>
              <a:spcAft>
                <a:spcPct val="0"/>
              </a:spcAft>
              <a:buSzPct val="100000"/>
              <a:buChar char="•"/>
              <a:defRPr sz="1800" b="0" baseline="0">
                <a:solidFill>
                  <a:schemeClr val="tx2"/>
                </a:solidFill>
                <a:effectLst/>
                <a:latin typeface="Arial" panose="020B0604020202020204" pitchFamily="34" charset="0"/>
                <a:ea typeface="ＭＳ Ｐゴシック" pitchFamily="-112" charset="-128"/>
                <a:cs typeface="Arial" panose="020B0604020202020204" pitchFamily="34" charset="0"/>
              </a:defRPr>
            </a:lvl1pPr>
            <a:lvl2pPr marL="383381" indent="-209550" algn="l" defTabSz="665560" rtl="0" eaLnBrk="1" fontAlgn="base" hangingPunct="1">
              <a:spcBef>
                <a:spcPts val="450"/>
              </a:spcBef>
              <a:spcAft>
                <a:spcPct val="0"/>
              </a:spcAft>
              <a:buSzPct val="100000"/>
              <a:buChar char="–"/>
              <a:defRPr sz="1500" b="0" baseline="0">
                <a:solidFill>
                  <a:schemeClr val="tx2"/>
                </a:solidFill>
                <a:effectLst/>
                <a:latin typeface="Arial" panose="020B0604020202020204" pitchFamily="34" charset="0"/>
                <a:ea typeface="ＭＳ Ｐゴシック" pitchFamily="-112" charset="-128"/>
                <a:cs typeface="Arial" panose="020B0604020202020204" pitchFamily="34" charset="0"/>
              </a:defRPr>
            </a:lvl2pPr>
            <a:lvl3pPr marL="558404" indent="-175022" algn="l" defTabSz="665560" rtl="0" eaLnBrk="1" fontAlgn="base" hangingPunct="1">
              <a:spcBef>
                <a:spcPts val="450"/>
              </a:spcBef>
              <a:spcAft>
                <a:spcPct val="0"/>
              </a:spcAft>
              <a:buSzPct val="8000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3pPr>
            <a:lvl4pPr marL="685800" indent="-127397" algn="l" defTabSz="665560" rtl="0" eaLnBrk="1" fontAlgn="base" hangingPunct="1">
              <a:spcBef>
                <a:spcPct val="20000"/>
              </a:spcBef>
              <a:spcAft>
                <a:spcPct val="0"/>
              </a:spcAft>
              <a:buSzPct val="80000"/>
              <a:buFont typeface="Arial" pitchFamily="34" charset="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4pPr>
            <a:lvl5pPr marL="1082675" indent="-168275" algn="l" defTabSz="665560" rtl="0" eaLnBrk="1" fontAlgn="base" hangingPunct="1">
              <a:spcBef>
                <a:spcPct val="20000"/>
              </a:spcBef>
              <a:spcAft>
                <a:spcPct val="0"/>
              </a:spcAft>
              <a:buSzPct val="80000"/>
              <a:buFont typeface="Arial" pitchFamily="34" charset="0"/>
              <a:buChar char="•"/>
              <a:defRPr sz="1500" b="1">
                <a:solidFill>
                  <a:schemeClr val="tx2"/>
                </a:solidFill>
                <a:effectLst/>
                <a:latin typeface="Arial" panose="020B0604020202020204" pitchFamily="34" charset="0"/>
                <a:ea typeface="ＭＳ Ｐゴシック" pitchFamily="-112" charset="-128"/>
                <a:cs typeface="Arial" panose="020B0604020202020204" pitchFamily="34" charset="0"/>
              </a:defRPr>
            </a:lvl5pPr>
            <a:lvl6pPr marL="18383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6pPr>
            <a:lvl7pPr marL="21812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7pPr>
            <a:lvl8pPr marL="25241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8pPr>
            <a:lvl9pPr marL="28670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9pPr>
          </a:lstStyle>
          <a:p>
            <a:r>
              <a:rPr lang="en-US" sz="1600" kern="0" dirty="0"/>
              <a:t>In past and current public and private studies that utilize the long term on-orbit storage and transfer of cryogenic propellant, several mission events required the use of CFD models to better predict the performance of the hardware and operations within the architecture. </a:t>
            </a:r>
          </a:p>
          <a:p>
            <a:r>
              <a:rPr lang="en-US" sz="1600" kern="0" dirty="0"/>
              <a:t>One of our goals is to adopt the lessons learned and apply them to NASA missions.  </a:t>
            </a:r>
          </a:p>
          <a:p>
            <a:pPr lvl="1"/>
            <a:r>
              <a:rPr lang="en-US" sz="1400" kern="0" dirty="0"/>
              <a:t>CFD tools and skills developed at MSFC and GRC are being used outside of the STMD CFM portfolio to support tipping points and HLS mission applications. </a:t>
            </a:r>
          </a:p>
          <a:p>
            <a:r>
              <a:rPr lang="en-US" sz="1600" kern="0" dirty="0"/>
              <a:t>Mission Events that members of the NASA modeling community are providing direct inline design support and independent V&amp;V to reduce mission risk include: </a:t>
            </a:r>
          </a:p>
        </p:txBody>
      </p:sp>
      <p:pic>
        <p:nvPicPr>
          <p:cNvPr id="1026" name="Picture 2">
            <a:extLst>
              <a:ext uri="{FF2B5EF4-FFF2-40B4-BE49-F238E27FC236}">
                <a16:creationId xmlns:a16="http://schemas.microsoft.com/office/drawing/2014/main" id="{B30D7BCF-E8FA-4D7F-9A36-A24D42AE91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4445" y="983240"/>
            <a:ext cx="3652814" cy="214095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4">
            <a:extLst>
              <a:ext uri="{FF2B5EF4-FFF2-40B4-BE49-F238E27FC236}">
                <a16:creationId xmlns:a16="http://schemas.microsoft.com/office/drawing/2014/main" id="{4908DFED-BB79-BE03-01E0-397EA0126DFC}"/>
              </a:ext>
            </a:extLst>
          </p:cNvPr>
          <p:cNvSpPr txBox="1"/>
          <p:nvPr/>
        </p:nvSpPr>
        <p:spPr>
          <a:xfrm>
            <a:off x="8608361" y="3066052"/>
            <a:ext cx="2384981"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i="1" dirty="0">
                <a:solidFill>
                  <a:schemeClr val="tx2"/>
                </a:solidFill>
                <a:latin typeface="Arial" panose="020B0604020202020204" pitchFamily="34" charset="0"/>
                <a:cs typeface="Arial" panose="020B0604020202020204" pitchFamily="34" charset="0"/>
              </a:rPr>
              <a:t>Image Credit: NASA</a:t>
            </a:r>
          </a:p>
        </p:txBody>
      </p:sp>
      <p:sp>
        <p:nvSpPr>
          <p:cNvPr id="7" name="Content Placeholder 2">
            <a:extLst>
              <a:ext uri="{FF2B5EF4-FFF2-40B4-BE49-F238E27FC236}">
                <a16:creationId xmlns:a16="http://schemas.microsoft.com/office/drawing/2014/main" id="{13349913-6BF2-B115-09CB-AEF55AD477EA}"/>
              </a:ext>
            </a:extLst>
          </p:cNvPr>
          <p:cNvSpPr txBox="1">
            <a:spLocks/>
          </p:cNvSpPr>
          <p:nvPr/>
        </p:nvSpPr>
        <p:spPr bwMode="auto">
          <a:xfrm>
            <a:off x="92363" y="3514725"/>
            <a:ext cx="11470987" cy="2271760"/>
          </a:xfrm>
          <a:prstGeom prst="rect">
            <a:avLst/>
          </a:prstGeom>
          <a:noFill/>
          <a:ln w="12700">
            <a:noFill/>
            <a:miter lim="800000"/>
            <a:headEnd/>
            <a:tailEnd/>
          </a:ln>
          <a:effectLst/>
        </p:spPr>
        <p:txBody>
          <a:bodyPr vert="horz" wrap="square" lIns="0" tIns="0" rIns="0" bIns="0" numCol="1" anchor="t" anchorCtr="0" compatLnSpc="1">
            <a:prstTxWarp prst="textNoShape">
              <a:avLst/>
            </a:prstTxWarp>
            <a:noAutofit/>
          </a:bodyPr>
          <a:lstStyle>
            <a:lvl1pPr marL="166688" indent="-166688" algn="l" defTabSz="665560" rtl="0" eaLnBrk="1" fontAlgn="base" hangingPunct="1">
              <a:spcBef>
                <a:spcPts val="450"/>
              </a:spcBef>
              <a:spcAft>
                <a:spcPct val="0"/>
              </a:spcAft>
              <a:buSzPct val="100000"/>
              <a:buChar char="•"/>
              <a:defRPr sz="1800" b="0" baseline="0">
                <a:solidFill>
                  <a:schemeClr val="tx2"/>
                </a:solidFill>
                <a:effectLst/>
                <a:latin typeface="Arial" panose="020B0604020202020204" pitchFamily="34" charset="0"/>
                <a:ea typeface="ＭＳ Ｐゴシック" pitchFamily="-112" charset="-128"/>
                <a:cs typeface="Arial" panose="020B0604020202020204" pitchFamily="34" charset="0"/>
              </a:defRPr>
            </a:lvl1pPr>
            <a:lvl2pPr marL="383381" indent="-209550" algn="l" defTabSz="665560" rtl="0" eaLnBrk="1" fontAlgn="base" hangingPunct="1">
              <a:spcBef>
                <a:spcPts val="450"/>
              </a:spcBef>
              <a:spcAft>
                <a:spcPct val="0"/>
              </a:spcAft>
              <a:buSzPct val="100000"/>
              <a:buChar char="–"/>
              <a:defRPr sz="1500" b="0" baseline="0">
                <a:solidFill>
                  <a:schemeClr val="tx2"/>
                </a:solidFill>
                <a:effectLst/>
                <a:latin typeface="Arial" panose="020B0604020202020204" pitchFamily="34" charset="0"/>
                <a:ea typeface="ＭＳ Ｐゴシック" pitchFamily="-112" charset="-128"/>
                <a:cs typeface="Arial" panose="020B0604020202020204" pitchFamily="34" charset="0"/>
              </a:defRPr>
            </a:lvl2pPr>
            <a:lvl3pPr marL="558404" indent="-175022" algn="l" defTabSz="665560" rtl="0" eaLnBrk="1" fontAlgn="base" hangingPunct="1">
              <a:spcBef>
                <a:spcPts val="450"/>
              </a:spcBef>
              <a:spcAft>
                <a:spcPct val="0"/>
              </a:spcAft>
              <a:buSzPct val="8000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3pPr>
            <a:lvl4pPr marL="685800" indent="-127397" algn="l" defTabSz="665560" rtl="0" eaLnBrk="1" fontAlgn="base" hangingPunct="1">
              <a:spcBef>
                <a:spcPct val="20000"/>
              </a:spcBef>
              <a:spcAft>
                <a:spcPct val="0"/>
              </a:spcAft>
              <a:buSzPct val="80000"/>
              <a:buFont typeface="Arial" pitchFamily="34" charset="0"/>
              <a:buChar char="–"/>
              <a:defRPr sz="1350" b="0" baseline="0">
                <a:solidFill>
                  <a:schemeClr val="tx2"/>
                </a:solidFill>
                <a:effectLst/>
                <a:latin typeface="Arial" panose="020B0604020202020204" pitchFamily="34" charset="0"/>
                <a:ea typeface="ＭＳ Ｐゴシック" pitchFamily="-112" charset="-128"/>
                <a:cs typeface="Arial" panose="020B0604020202020204" pitchFamily="34" charset="0"/>
              </a:defRPr>
            </a:lvl4pPr>
            <a:lvl5pPr marL="1082675" indent="-168275" algn="l" defTabSz="665560" rtl="0" eaLnBrk="1" fontAlgn="base" hangingPunct="1">
              <a:spcBef>
                <a:spcPct val="20000"/>
              </a:spcBef>
              <a:spcAft>
                <a:spcPct val="0"/>
              </a:spcAft>
              <a:buSzPct val="80000"/>
              <a:buFont typeface="Arial" pitchFamily="34" charset="0"/>
              <a:buChar char="•"/>
              <a:defRPr sz="1500" b="1">
                <a:solidFill>
                  <a:schemeClr val="tx2"/>
                </a:solidFill>
                <a:effectLst/>
                <a:latin typeface="Arial" panose="020B0604020202020204" pitchFamily="34" charset="0"/>
                <a:ea typeface="ＭＳ Ｐゴシック" pitchFamily="-112" charset="-128"/>
                <a:cs typeface="Arial" panose="020B0604020202020204" pitchFamily="34" charset="0"/>
              </a:defRPr>
            </a:lvl5pPr>
            <a:lvl6pPr marL="18383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6pPr>
            <a:lvl7pPr marL="21812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7pPr>
            <a:lvl8pPr marL="25241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8pPr>
            <a:lvl9pPr marL="2867025" indent="-166688" algn="l" defTabSz="665560" rtl="0" eaLnBrk="1" fontAlgn="base" hangingPunct="1">
              <a:spcBef>
                <a:spcPct val="20000"/>
              </a:spcBef>
              <a:spcAft>
                <a:spcPct val="0"/>
              </a:spcAft>
              <a:buChar char="»"/>
              <a:defRPr sz="1500" b="1">
                <a:solidFill>
                  <a:srgbClr val="FAFD00"/>
                </a:solidFill>
                <a:effectLst>
                  <a:outerShdw blurRad="38100" dist="38100" dir="2700000" algn="tl">
                    <a:srgbClr val="000000"/>
                  </a:outerShdw>
                </a:effectLst>
                <a:latin typeface="+mn-lt"/>
                <a:ea typeface="ＭＳ Ｐゴシック" pitchFamily="-112" charset="-128"/>
              </a:defRPr>
            </a:lvl9pPr>
          </a:lstStyle>
          <a:p>
            <a:pPr lvl="1"/>
            <a:r>
              <a:rPr lang="en-US" sz="1400" b="1" kern="0" dirty="0"/>
              <a:t>Pressurization</a:t>
            </a:r>
            <a:r>
              <a:rPr lang="en-US" sz="1400" kern="0" dirty="0"/>
              <a:t>-Important for sizing equipment and operations for Autogenous and </a:t>
            </a:r>
            <a:r>
              <a:rPr lang="en-US" sz="1400" kern="0" dirty="0" err="1"/>
              <a:t>GHe</a:t>
            </a:r>
            <a:r>
              <a:rPr lang="en-US" sz="1400" kern="0" dirty="0"/>
              <a:t> pressurization systems</a:t>
            </a:r>
            <a:r>
              <a:rPr lang="en-US" sz="1400" kern="0" dirty="0">
                <a:solidFill>
                  <a:srgbClr val="50D065"/>
                </a:solidFill>
              </a:rPr>
              <a:t> </a:t>
            </a:r>
            <a:r>
              <a:rPr lang="en-US" sz="1400" kern="0" dirty="0">
                <a:solidFill>
                  <a:srgbClr val="00B0F0"/>
                </a:solidFill>
              </a:rPr>
              <a:t>(Impact: 10 </a:t>
            </a:r>
            <a:r>
              <a:rPr lang="en-US" sz="1400" kern="0" dirty="0" err="1">
                <a:solidFill>
                  <a:srgbClr val="00B0F0"/>
                </a:solidFill>
              </a:rPr>
              <a:t>mTon’s</a:t>
            </a:r>
            <a:r>
              <a:rPr lang="en-US" sz="1400" kern="0" dirty="0">
                <a:solidFill>
                  <a:srgbClr val="00B0F0"/>
                </a:solidFill>
              </a:rPr>
              <a:t> of Propellant)</a:t>
            </a:r>
          </a:p>
          <a:p>
            <a:pPr lvl="1"/>
            <a:r>
              <a:rPr lang="en-US" sz="1400" b="1" kern="0" dirty="0"/>
              <a:t>Self-Pressurization</a:t>
            </a:r>
            <a:r>
              <a:rPr lang="en-US" sz="1400" kern="0" dirty="0"/>
              <a:t>- Important for predicting the boil-off in propellant tanks in various mission locations (Lunar surface, Gateway, LEO for Depot applications). </a:t>
            </a:r>
            <a:r>
              <a:rPr lang="en-US" sz="1400" kern="0" dirty="0">
                <a:solidFill>
                  <a:srgbClr val="00B0F0"/>
                </a:solidFill>
              </a:rPr>
              <a:t> (Impact: </a:t>
            </a:r>
            <a:r>
              <a:rPr lang="en-US" sz="1400" kern="0" dirty="0" err="1">
                <a:solidFill>
                  <a:srgbClr val="00B0F0"/>
                </a:solidFill>
              </a:rPr>
              <a:t>mTons</a:t>
            </a:r>
            <a:r>
              <a:rPr lang="en-US" sz="1400" kern="0" dirty="0">
                <a:solidFill>
                  <a:srgbClr val="00B0F0"/>
                </a:solidFill>
              </a:rPr>
              <a:t> of Propellant)</a:t>
            </a:r>
          </a:p>
          <a:p>
            <a:pPr lvl="1"/>
            <a:r>
              <a:rPr lang="en-US" sz="1400" b="1" kern="0" dirty="0"/>
              <a:t>Sloshing</a:t>
            </a:r>
            <a:r>
              <a:rPr lang="en-US" sz="1400" kern="0" dirty="0"/>
              <a:t>- Important for predicting how much residual </a:t>
            </a:r>
            <a:r>
              <a:rPr lang="en-US" sz="1400" kern="0" dirty="0" err="1"/>
              <a:t>pressurant</a:t>
            </a:r>
            <a:r>
              <a:rPr lang="en-US" sz="1400" kern="0" dirty="0"/>
              <a:t> is available during and after sloshing operations. </a:t>
            </a:r>
            <a:r>
              <a:rPr lang="en-US" sz="1400" kern="0" dirty="0">
                <a:solidFill>
                  <a:srgbClr val="00B0F0"/>
                </a:solidFill>
              </a:rPr>
              <a:t>(Impact: </a:t>
            </a:r>
            <a:r>
              <a:rPr lang="en-US" sz="1400" kern="0" dirty="0" err="1">
                <a:solidFill>
                  <a:srgbClr val="00B0F0"/>
                </a:solidFill>
              </a:rPr>
              <a:t>mTons</a:t>
            </a:r>
            <a:r>
              <a:rPr lang="en-US" sz="1400" kern="0" dirty="0">
                <a:solidFill>
                  <a:srgbClr val="00B0F0"/>
                </a:solidFill>
              </a:rPr>
              <a:t> of Propellant)</a:t>
            </a:r>
          </a:p>
          <a:p>
            <a:pPr lvl="1"/>
            <a:r>
              <a:rPr lang="en-US" sz="1400" b="1" kern="0" dirty="0"/>
              <a:t>Propellant Transfer </a:t>
            </a:r>
            <a:r>
              <a:rPr lang="en-US" sz="1400" kern="0" dirty="0"/>
              <a:t>(Receiver tank chill-down and fill operations, donor Tank Pressurization and vapor pull-through) - Important for predicting the operations and hardware used in the transfer. </a:t>
            </a:r>
            <a:r>
              <a:rPr lang="en-US" sz="1400" kern="0" dirty="0">
                <a:solidFill>
                  <a:srgbClr val="00B0F0"/>
                </a:solidFill>
              </a:rPr>
              <a:t>(Impact: 10’s </a:t>
            </a:r>
            <a:r>
              <a:rPr lang="en-US" sz="1400" kern="0" dirty="0" err="1">
                <a:solidFill>
                  <a:srgbClr val="00B0F0"/>
                </a:solidFill>
              </a:rPr>
              <a:t>mTons</a:t>
            </a:r>
            <a:r>
              <a:rPr lang="en-US" sz="1400" kern="0" dirty="0">
                <a:solidFill>
                  <a:srgbClr val="00B0F0"/>
                </a:solidFill>
              </a:rPr>
              <a:t> of Propellant)</a:t>
            </a:r>
          </a:p>
          <a:p>
            <a:r>
              <a:rPr lang="en-US" sz="1600" kern="0" dirty="0"/>
              <a:t>With more confident models these CFM systems could be designed with reduced margin and greater performance. </a:t>
            </a:r>
          </a:p>
        </p:txBody>
      </p:sp>
    </p:spTree>
    <p:extLst>
      <p:ext uri="{BB962C8B-B14F-4D97-AF65-F5344CB8AC3E}">
        <p14:creationId xmlns:p14="http://schemas.microsoft.com/office/powerpoint/2010/main" val="2705852277"/>
      </p:ext>
    </p:extLst>
  </p:cSld>
  <p:clrMapOvr>
    <a:masterClrMapping/>
  </p:clrMapOvr>
</p:sld>
</file>

<file path=ppt/theme/theme1.xml><?xml version="1.0" encoding="utf-8"?>
<a:theme xmlns:a="http://schemas.openxmlformats.org/drawingml/2006/main" name="2_Corporate Presentation">
  <a:themeElements>
    <a:clrScheme name="LM">
      <a:dk1>
        <a:srgbClr val="63666A"/>
      </a:dk1>
      <a:lt1>
        <a:sysClr val="window" lastClr="FFFFFF"/>
      </a:lt1>
      <a:dk2>
        <a:srgbClr val="000000"/>
      </a:dk2>
      <a:lt2>
        <a:srgbClr val="E7E6E6"/>
      </a:lt2>
      <a:accent1>
        <a:srgbClr val="002F6C"/>
      </a:accent1>
      <a:accent2>
        <a:srgbClr val="00A3E0"/>
      </a:accent2>
      <a:accent3>
        <a:srgbClr val="007396"/>
      </a:accent3>
      <a:accent4>
        <a:srgbClr val="833177"/>
      </a:accent4>
      <a:accent5>
        <a:srgbClr val="43B02A"/>
      </a:accent5>
      <a:accent6>
        <a:srgbClr val="FFCD00"/>
      </a:accent6>
      <a:hlink>
        <a:srgbClr val="0563C1"/>
      </a:hlink>
      <a:folHlink>
        <a:srgbClr val="954F72"/>
      </a:folHlink>
    </a:clrScheme>
    <a:fontScheme name="LM">
      <a:majorFont>
        <a:latin typeface="Agency FB"/>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1">
                <a:gamma/>
                <a:shade val="46275"/>
                <a:invGamma/>
              </a:schemeClr>
            </a:gs>
            <a:gs pos="100000">
              <a:schemeClr val="accent1"/>
            </a:gs>
          </a:gsLst>
          <a:lin ang="5400000" scaled="1"/>
        </a:gradFill>
        <a:ln w="12700" cap="flat" cmpd="sng" algn="ctr">
          <a:solidFill>
            <a:srgbClr val="6699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rgbClr val="FAFD00"/>
            </a:solidFill>
            <a:effectLst>
              <a:outerShdw blurRad="38100" dist="38100" dir="2700000" algn="tl">
                <a:srgbClr val="000000">
                  <a:alpha val="43137"/>
                </a:srgbClr>
              </a:outerShdw>
            </a:effectLst>
            <a:latin typeface="Arial" pitchFamily="-112" charset="0"/>
          </a:defRPr>
        </a:defPPr>
      </a:lstStyle>
    </a:spDef>
    <a:lnDef>
      <a:spPr bwMode="auto">
        <a:xfrm>
          <a:off x="0" y="0"/>
          <a:ext cx="1" cy="1"/>
        </a:xfrm>
        <a:custGeom>
          <a:avLst/>
          <a:gdLst/>
          <a:ahLst/>
          <a:cxnLst/>
          <a:rect l="0" t="0" r="0" b="0"/>
          <a:pathLst/>
        </a:custGeom>
        <a:gradFill rotWithShape="0">
          <a:gsLst>
            <a:gs pos="0">
              <a:schemeClr val="accent1">
                <a:gamma/>
                <a:shade val="46275"/>
                <a:invGamma/>
              </a:schemeClr>
            </a:gs>
            <a:gs pos="100000">
              <a:schemeClr val="accent1"/>
            </a:gs>
          </a:gsLst>
          <a:lin ang="5400000" scaled="1"/>
        </a:gradFill>
        <a:ln w="12700" cap="flat" cmpd="sng" algn="ctr">
          <a:solidFill>
            <a:srgbClr val="6699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rgbClr val="FAFD00"/>
            </a:solidFill>
            <a:effectLst>
              <a:outerShdw blurRad="38100" dist="38100" dir="2700000" algn="tl">
                <a:srgbClr val="000000">
                  <a:alpha val="43137"/>
                </a:srgbClr>
              </a:outerShdw>
            </a:effectLst>
            <a:latin typeface="Arial" pitchFamily="-112" charset="0"/>
          </a:defRPr>
        </a:defPPr>
      </a:lstStyle>
    </a:lnDef>
    <a:txDef>
      <a:spPr bwMode="auto">
        <a:noFill/>
        <a:ln w="9525">
          <a:noFill/>
          <a:miter lim="800000"/>
          <a:headEnd/>
          <a:tailEnd/>
        </a:ln>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ts val="0"/>
          </a:spcBef>
          <a:spcAft>
            <a:spcPct val="0"/>
          </a:spcAft>
          <a:buClrTx/>
          <a:buSzTx/>
          <a:buFontTx/>
          <a:buNone/>
          <a:tabLst/>
          <a:defRPr sz="2400" dirty="0" err="1">
            <a:solidFill>
              <a:schemeClr val="tx1"/>
            </a:solidFill>
            <a:latin typeface="Calibri"/>
            <a:cs typeface="Calibri"/>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279F"/>
        </a:dk2>
        <a:lt2>
          <a:srgbClr val="FFFFFF"/>
        </a:lt2>
        <a:accent1>
          <a:srgbClr val="0000FF"/>
        </a:accent1>
        <a:accent2>
          <a:srgbClr val="00AE00"/>
        </a:accent2>
        <a:accent3>
          <a:srgbClr val="AAACCD"/>
        </a:accent3>
        <a:accent4>
          <a:srgbClr val="DADADA"/>
        </a:accent4>
        <a:accent5>
          <a:srgbClr val="AAAAFF"/>
        </a:accent5>
        <a:accent6>
          <a:srgbClr val="009D00"/>
        </a:accent6>
        <a:hlink>
          <a:srgbClr val="9933FF"/>
        </a:hlink>
        <a:folHlink>
          <a:srgbClr val="33CCFF"/>
        </a:folHlink>
      </a:clrScheme>
      <a:clrMap bg1="dk2" tx1="lt1" bg2="dk1" tx2="lt2" accent1="accent1" accent2="accent2" accent3="accent3" accent4="accent4" accent5="accent5" accent6="accent6" hlink="hlink" folHlink="folHlink"/>
    </a:extraClrScheme>
    <a:extraClrScheme>
      <a:clrScheme name="Office Theme 9">
        <a:dk1>
          <a:srgbClr val="000000"/>
        </a:dk1>
        <a:lt1>
          <a:srgbClr val="FFFFFF"/>
        </a:lt1>
        <a:dk2>
          <a:srgbClr val="00279F"/>
        </a:dk2>
        <a:lt2>
          <a:srgbClr val="FFFFFF"/>
        </a:lt2>
        <a:accent1>
          <a:srgbClr val="6699FF"/>
        </a:accent1>
        <a:accent2>
          <a:srgbClr val="00AE00"/>
        </a:accent2>
        <a:accent3>
          <a:srgbClr val="AAACCD"/>
        </a:accent3>
        <a:accent4>
          <a:srgbClr val="DADADA"/>
        </a:accent4>
        <a:accent5>
          <a:srgbClr val="B8CAFF"/>
        </a:accent5>
        <a:accent6>
          <a:srgbClr val="009D00"/>
        </a:accent6>
        <a:hlink>
          <a:srgbClr val="9933FF"/>
        </a:hlink>
        <a:folHlink>
          <a:srgbClr val="33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7AF829702B36843AE613C76E5FCB1EA" ma:contentTypeVersion="15" ma:contentTypeDescription="Create a new document." ma:contentTypeScope="" ma:versionID="4c059ae3c9bb586fce9139aacd78bbf0">
  <xsd:schema xmlns:xsd="http://www.w3.org/2001/XMLSchema" xmlns:xs="http://www.w3.org/2001/XMLSchema" xmlns:p="http://schemas.microsoft.com/office/2006/metadata/properties" xmlns:ns2="4acc0f30-9598-4029-9a0d-474718e7435f" xmlns:ns3="f4687f7d-9d13-46f5-be0a-39504884e170" xmlns:ns4="d900e117-17a0-4b24-9e47-511ef1d02c43" targetNamespace="http://schemas.microsoft.com/office/2006/metadata/properties" ma:root="true" ma:fieldsID="3110b7247e43fabbb7be2c829d368b50" ns2:_="" ns3:_="" ns4:_="">
    <xsd:import namespace="4acc0f30-9598-4029-9a0d-474718e7435f"/>
    <xsd:import namespace="f4687f7d-9d13-46f5-be0a-39504884e170"/>
    <xsd:import namespace="d900e117-17a0-4b24-9e47-511ef1d02c4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SearchProperties" minOccurs="0"/>
                <xsd:element ref="ns2:MediaServiceDateTaken" minOccurs="0"/>
                <xsd:element ref="ns2:MediaServiceGenerationTime" minOccurs="0"/>
                <xsd:element ref="ns2:MediaServiceEventHashCode" minOccurs="0"/>
                <xsd:element ref="ns2:lcf76f155ced4ddcb4097134ff3c332f" minOccurs="0"/>
                <xsd:element ref="ns4:TaxCatchAll" minOccurs="0"/>
                <xsd:element ref="ns2:MediaServiceOCR" minOccurs="0"/>
                <xsd:element ref="ns2:Yea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acc0f30-9598-4029-9a0d-474718e743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0fb68aea-d2ee-4a6c-85e6-e4b5686e96e8"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Year" ma:index="21" nillable="true" ma:displayName="Year" ma:format="Dropdown" ma:internalName="Year">
      <xsd:simpleType>
        <xsd:restriction base="dms:Choice">
          <xsd:enumeration value="2023"/>
          <xsd:enumeration value="2024"/>
          <xsd:enumeration value="202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4687f7d-9d13-46f5-be0a-39504884e17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900e117-17a0-4b24-9e47-511ef1d02c43"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9a7532b-82a3-4e78-a5c0-fed10b17468a}" ma:internalName="TaxCatchAll" ma:showField="CatchAllData" ma:web="f4687f7d-9d13-46f5-be0a-39504884e1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900e117-17a0-4b24-9e47-511ef1d02c43" xsi:nil="true"/>
    <lcf76f155ced4ddcb4097134ff3c332f xmlns="4acc0f30-9598-4029-9a0d-474718e7435f">
      <Terms xmlns="http://schemas.microsoft.com/office/infopath/2007/PartnerControls"/>
    </lcf76f155ced4ddcb4097134ff3c332f>
    <Year xmlns="4acc0f30-9598-4029-9a0d-474718e7435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E35A46-EB03-493B-A79F-E4F52E9CF7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acc0f30-9598-4029-9a0d-474718e7435f"/>
    <ds:schemaRef ds:uri="f4687f7d-9d13-46f5-be0a-39504884e170"/>
    <ds:schemaRef ds:uri="d900e117-17a0-4b24-9e47-511ef1d02c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99D200-8C76-4381-B149-0ABAA83066DA}">
  <ds:schemaRefs>
    <ds:schemaRef ds:uri="http://purl.org/dc/dcmitype/"/>
    <ds:schemaRef ds:uri="http://schemas.openxmlformats.org/package/2006/metadata/core-properties"/>
    <ds:schemaRef ds:uri="http://schemas.microsoft.com/office/2006/metadata/properties"/>
    <ds:schemaRef ds:uri="http://purl.org/dc/terms/"/>
    <ds:schemaRef ds:uri="http://purl.org/dc/elements/1.1/"/>
    <ds:schemaRef ds:uri="http://schemas.microsoft.com/office/2006/documentManagement/types"/>
    <ds:schemaRef ds:uri="3bbec0c7-e7a8-49c3-b8ee-8d4826b041eb"/>
    <ds:schemaRef ds:uri="http://schemas.microsoft.com/office/infopath/2007/PartnerControls"/>
    <ds:schemaRef ds:uri="http://www.w3.org/XML/1998/namespace"/>
    <ds:schemaRef ds:uri="d900e117-17a0-4b24-9e47-511ef1d02c43"/>
    <ds:schemaRef ds:uri="4acc0f30-9598-4029-9a0d-474718e7435f"/>
  </ds:schemaRefs>
</ds:datastoreItem>
</file>

<file path=customXml/itemProps3.xml><?xml version="1.0" encoding="utf-8"?>
<ds:datastoreItem xmlns:ds="http://schemas.openxmlformats.org/officeDocument/2006/customXml" ds:itemID="{45D910FE-BA35-46CD-9006-7B6EAFC62712}">
  <ds:schemaRefs>
    <ds:schemaRef ds:uri="http://schemas.microsoft.com/sharepoint/v3/contenttype/forms"/>
  </ds:schemaRefs>
</ds:datastoreItem>
</file>

<file path=docMetadata/LabelInfo.xml><?xml version="1.0" encoding="utf-8"?>
<clbl:labelList xmlns:clbl="http://schemas.microsoft.com/office/2020/mipLabelMetadata">
  <clbl:label id="{7005d458-45be-48ae-8140-d43da96dd17b}" enabled="0" method="" siteId="{7005d458-45be-48ae-8140-d43da96dd17b}" removed="1"/>
</clbl:labelList>
</file>

<file path=docProps/app.xml><?xml version="1.0" encoding="utf-8"?>
<Properties xmlns="http://schemas.openxmlformats.org/officeDocument/2006/extended-properties" xmlns:vt="http://schemas.openxmlformats.org/officeDocument/2006/docPropsVTypes">
  <Template/>
  <TotalTime>22661</TotalTime>
  <Words>2619</Words>
  <Application>Microsoft Office PowerPoint</Application>
  <PresentationFormat>Widescreen</PresentationFormat>
  <Paragraphs>286</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2_Corporate Presentation</vt:lpstr>
      <vt:lpstr>PowerPoint Presentation</vt:lpstr>
      <vt:lpstr>PowerPoint Presentation</vt:lpstr>
      <vt:lpstr>CFM Technologies Portfolio Overview</vt:lpstr>
      <vt:lpstr>Sensors</vt:lpstr>
      <vt:lpstr>PowerPoint Presentation</vt:lpstr>
      <vt:lpstr>Valves and Cryocouplers</vt:lpstr>
      <vt:lpstr>PowerPoint Presentation</vt:lpstr>
      <vt:lpstr>CFM Modeling Overview</vt:lpstr>
      <vt:lpstr>CFM Modeling Benefits</vt:lpstr>
      <vt:lpstr>CFM Modeling Team Overview</vt:lpstr>
      <vt:lpstr>CFM Modeling Capability Assessment Process</vt:lpstr>
      <vt:lpstr>Summary and Forward Work</vt:lpstr>
      <vt:lpstr>PowerPoint Presentation</vt:lpstr>
      <vt:lpstr>Model Experimental Data</vt:lpstr>
      <vt:lpstr>Model Capability Assessment Level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Pisciotta, Erin S. (GRC-MT00)</cp:lastModifiedBy>
  <cp:revision>72</cp:revision>
  <dcterms:created xsi:type="dcterms:W3CDTF">2017-06-29T19:00:07Z</dcterms:created>
  <dcterms:modified xsi:type="dcterms:W3CDTF">2025-05-20T17:54:44Z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0x010100E7AF829702B36843AE613C76E5FCB1EA</vt:lpwstr>
  </property>
  <property fmtid="{D5CDD505-2E9C-101B-9397-08002B2CF9AE}" pid="3" name="Enterprise Keywords">
    <vt:lpwstr>34;#Official|cf27d6ae-165f-4fd4-82df-b359670c06e5;#33;#template|aa6d2b24-3068-464c-b8a1-9c0912f06071;#32;#PowerPoint|fdd97a65-f75e-49d0-985b-95654da0a884</vt:lpwstr>
  </property>
  <property fmtid="{D5CDD505-2E9C-101B-9397-08002B2CF9AE}" pid="4" name="checkedProgramsCount">
    <vt:i4>0</vt:i4>
  </property>
  <property fmtid="{D5CDD505-2E9C-101B-9397-08002B2CF9AE}" pid="5" name="lmss_lock_sip_cache">
    <vt:lpwstr>;#Lockheed Martin Proprietary Information (LMPI);#~#~#~#~#</vt:lpwstr>
  </property>
  <property fmtid="{D5CDD505-2E9C-101B-9397-08002B2CF9AE}" pid="6" name="office_lock_sip_cache">
    <vt:lpwstr>;#Lockheed Martin Proprietary Information (LMPI);#~#~#~#~#</vt:lpwstr>
  </property>
  <property fmtid="{D5CDD505-2E9C-101B-9397-08002B2CF9AE}" pid="7" name="sip_cache_lock_id">
    <vt:lpwstr>31637649034170000000</vt:lpwstr>
  </property>
  <property fmtid="{D5CDD505-2E9C-101B-9397-08002B2CF9AE}" pid="8" name="LM SIP Document Sensitivity">
    <vt:lpwstr>Lockheed Martin Proprietary Information</vt:lpwstr>
  </property>
  <property fmtid="{D5CDD505-2E9C-101B-9397-08002B2CF9AE}" pid="9" name="Document Author">
    <vt:lpwstr>ACCT02\wdpratt</vt:lpwstr>
  </property>
  <property fmtid="{D5CDD505-2E9C-101B-9397-08002B2CF9AE}" pid="10" name="Document Sensitivity">
    <vt:lpwstr>2</vt:lpwstr>
  </property>
  <property fmtid="{D5CDD505-2E9C-101B-9397-08002B2CF9AE}" pid="11" name="ThirdParty">
    <vt:lpwstr/>
  </property>
  <property fmtid="{D5CDD505-2E9C-101B-9397-08002B2CF9AE}" pid="12" name="OCI Restriction">
    <vt:bool>false</vt:bool>
  </property>
  <property fmtid="{D5CDD505-2E9C-101B-9397-08002B2CF9AE}" pid="13" name="OCI Additional Info">
    <vt:lpwstr/>
  </property>
  <property fmtid="{D5CDD505-2E9C-101B-9397-08002B2CF9AE}" pid="14" name="Allow Header Overwrite">
    <vt:bool>true</vt:bool>
  </property>
  <property fmtid="{D5CDD505-2E9C-101B-9397-08002B2CF9AE}" pid="15" name="Allow Footer Overwrite">
    <vt:bool>true</vt:bool>
  </property>
  <property fmtid="{D5CDD505-2E9C-101B-9397-08002B2CF9AE}" pid="16" name="Multiple Selected">
    <vt:lpwstr>-1</vt:lpwstr>
  </property>
  <property fmtid="{D5CDD505-2E9C-101B-9397-08002B2CF9AE}" pid="17" name="SIPLongWording">
    <vt:lpwstr>Lockheed Martin Proprietary Information_x000d_
_x000d_
</vt:lpwstr>
  </property>
  <property fmtid="{D5CDD505-2E9C-101B-9397-08002B2CF9AE}" pid="18" name="ExpCountry">
    <vt:lpwstr/>
  </property>
  <property fmtid="{D5CDD505-2E9C-101B-9397-08002B2CF9AE}" pid="19" name="TextBoxAndDropdownValues">
    <vt:lpwstr>TB_Third_PARTY:;</vt:lpwstr>
  </property>
  <property fmtid="{D5CDD505-2E9C-101B-9397-08002B2CF9AE}" pid="20" name="MediaServiceImageTags">
    <vt:lpwstr/>
  </property>
</Properties>
</file>