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1"/>
  </p:sldMasterIdLst>
  <p:notesMasterIdLst>
    <p:notesMasterId r:id="rId50"/>
  </p:notesMasterIdLst>
  <p:handoutMasterIdLst>
    <p:handoutMasterId r:id="rId51"/>
  </p:handoutMasterIdLst>
  <p:sldIdLst>
    <p:sldId id="329" r:id="rId2"/>
    <p:sldId id="1284" r:id="rId3"/>
    <p:sldId id="1303" r:id="rId4"/>
    <p:sldId id="1362" r:id="rId5"/>
    <p:sldId id="1459" r:id="rId6"/>
    <p:sldId id="1366" r:id="rId7"/>
    <p:sldId id="1451" r:id="rId8"/>
    <p:sldId id="1452" r:id="rId9"/>
    <p:sldId id="1365" r:id="rId10"/>
    <p:sldId id="1367" r:id="rId11"/>
    <p:sldId id="1368" r:id="rId12"/>
    <p:sldId id="1369" r:id="rId13"/>
    <p:sldId id="1447" r:id="rId14"/>
    <p:sldId id="1448" r:id="rId15"/>
    <p:sldId id="1449" r:id="rId16"/>
    <p:sldId id="1379" r:id="rId17"/>
    <p:sldId id="1371" r:id="rId18"/>
    <p:sldId id="1446" r:id="rId19"/>
    <p:sldId id="1444" r:id="rId20"/>
    <p:sldId id="1456" r:id="rId21"/>
    <p:sldId id="1458" r:id="rId22"/>
    <p:sldId id="1454" r:id="rId23"/>
    <p:sldId id="1455" r:id="rId24"/>
    <p:sldId id="1383" r:id="rId25"/>
    <p:sldId id="1453" r:id="rId26"/>
    <p:sldId id="1450" r:id="rId27"/>
    <p:sldId id="1294" r:id="rId28"/>
    <p:sldId id="1288" r:id="rId29"/>
    <p:sldId id="1289" r:id="rId30"/>
    <p:sldId id="1291" r:id="rId31"/>
    <p:sldId id="257" r:id="rId32"/>
    <p:sldId id="1292" r:id="rId33"/>
    <p:sldId id="908" r:id="rId34"/>
    <p:sldId id="909" r:id="rId35"/>
    <p:sldId id="1381" r:id="rId36"/>
    <p:sldId id="1382" r:id="rId37"/>
    <p:sldId id="1376" r:id="rId38"/>
    <p:sldId id="1375" r:id="rId39"/>
    <p:sldId id="1380" r:id="rId40"/>
    <p:sldId id="1372" r:id="rId41"/>
    <p:sldId id="1374" r:id="rId42"/>
    <p:sldId id="1377" r:id="rId43"/>
    <p:sldId id="1165" r:id="rId44"/>
    <p:sldId id="1210" r:id="rId45"/>
    <p:sldId id="1220" r:id="rId46"/>
    <p:sldId id="1211" r:id="rId47"/>
    <p:sldId id="1212" r:id="rId48"/>
    <p:sldId id="1214" r:id="rId49"/>
  </p:sldIdLst>
  <p:sldSz cx="9144000" cy="6858000" type="screen4x3"/>
  <p:notesSz cx="6797675" cy="9928225"/>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B7000"/>
    <a:srgbClr val="7C00FF"/>
    <a:srgbClr val="FE43FE"/>
    <a:srgbClr val="000000"/>
    <a:srgbClr val="FFFFFF"/>
    <a:srgbClr val="FFFF00"/>
    <a:srgbClr val="7F7F7F"/>
    <a:srgbClr val="FFC000"/>
    <a:srgbClr val="93CDD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보통 스타일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스타일 없음, 눈금 없음">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스타일 없음, 표 눈금">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밝은 스타일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71" autoAdjust="0"/>
    <p:restoredTop sz="80143" autoAdjust="0"/>
  </p:normalViewPr>
  <p:slideViewPr>
    <p:cSldViewPr>
      <p:cViewPr>
        <p:scale>
          <a:sx n="50" d="100"/>
          <a:sy n="50" d="100"/>
        </p:scale>
        <p:origin x="1744" y="44"/>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66" d="100"/>
        <a:sy n="66" d="100"/>
      </p:scale>
      <p:origin x="0" y="0"/>
    </p:cViewPr>
  </p:sorterViewPr>
  <p:notesViewPr>
    <p:cSldViewPr>
      <p:cViewPr varScale="1">
        <p:scale>
          <a:sx n="82" d="100"/>
          <a:sy n="82" d="100"/>
        </p:scale>
        <p:origin x="-2988" y="-90"/>
      </p:cViewPr>
      <p:guideLst>
        <p:guide orient="horz" pos="3128"/>
        <p:guide pos="214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charts/_rels/chart1.xml.rels><?xml version="1.0" encoding="UTF-8" standalone="yes"?>
<Relationships xmlns="http://schemas.openxmlformats.org/package/2006/relationships"><Relationship Id="rId3" Type="http://schemas.openxmlformats.org/officeDocument/2006/relationships/oleObject" Target="file:///C:\Users\user\Desktop\&#50504;&#48337;&#52384;\&#53448;&#51088;&#54868;&#45257;&#46041;&#44592;&#49444;&#44228;\&#44428;&#48149;&#49324;&#45784;%20&#47700;&#45684;&#50620;&#51221;&#47532;\Manual\RDK415D\RDK415D_Cooling_capacity.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ko-K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ko-KR"/>
              <a:t>GM : RDK</a:t>
            </a:r>
            <a:r>
              <a:rPr lang="en-US" altLang="ko-KR" baseline="0"/>
              <a:t> 415D</a:t>
            </a:r>
            <a:endParaRPr lang="ko-KR" altLang="en-US"/>
          </a:p>
        </c:rich>
      </c:tx>
      <c:layout>
        <c:manualLayout>
          <c:xMode val="edge"/>
          <c:yMode val="edge"/>
          <c:x val="0.30763188976377953"/>
          <c:y val="0.21759259259259259"/>
        </c:manualLayout>
      </c:layout>
      <c:overlay val="0"/>
      <c:spPr>
        <a:solidFill>
          <a:schemeClr val="bg1"/>
        </a:solid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ko-KR"/>
        </a:p>
      </c:txPr>
    </c:title>
    <c:autoTitleDeleted val="0"/>
    <c:plotArea>
      <c:layout/>
      <c:scatterChart>
        <c:scatterStyle val="lineMarker"/>
        <c:varyColors val="0"/>
        <c:ser>
          <c:idx val="0"/>
          <c:order val="0"/>
          <c:spPr>
            <a:ln w="19050" cap="rnd">
              <a:no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poly"/>
            <c:order val="3"/>
            <c:dispRSqr val="0"/>
            <c:dispEq val="0"/>
          </c:trendline>
          <c:xVal>
            <c:numRef>
              <c:f>Sheet1!$E$7:$E$37</c:f>
              <c:numCache>
                <c:formatCode>General</c:formatCode>
                <c:ptCount val="31"/>
                <c:pt idx="0">
                  <c:v>3</c:v>
                </c:pt>
                <c:pt idx="1">
                  <c:v>3.1</c:v>
                </c:pt>
                <c:pt idx="2">
                  <c:v>3.2</c:v>
                </c:pt>
                <c:pt idx="3">
                  <c:v>3.3</c:v>
                </c:pt>
                <c:pt idx="4">
                  <c:v>3.4</c:v>
                </c:pt>
                <c:pt idx="5">
                  <c:v>3.5</c:v>
                </c:pt>
                <c:pt idx="6">
                  <c:v>3.6</c:v>
                </c:pt>
                <c:pt idx="7">
                  <c:v>3.7</c:v>
                </c:pt>
                <c:pt idx="8">
                  <c:v>3.8</c:v>
                </c:pt>
                <c:pt idx="9">
                  <c:v>3.9</c:v>
                </c:pt>
                <c:pt idx="10">
                  <c:v>4</c:v>
                </c:pt>
                <c:pt idx="11">
                  <c:v>4.0999999999999996</c:v>
                </c:pt>
                <c:pt idx="12">
                  <c:v>4.2</c:v>
                </c:pt>
                <c:pt idx="13">
                  <c:v>4.3</c:v>
                </c:pt>
                <c:pt idx="14">
                  <c:v>4.4000000000000004</c:v>
                </c:pt>
                <c:pt idx="15">
                  <c:v>4.5</c:v>
                </c:pt>
                <c:pt idx="16">
                  <c:v>4.5999999999999996</c:v>
                </c:pt>
                <c:pt idx="17">
                  <c:v>4.7</c:v>
                </c:pt>
                <c:pt idx="18">
                  <c:v>4.8</c:v>
                </c:pt>
                <c:pt idx="19">
                  <c:v>4.9000000000000004</c:v>
                </c:pt>
                <c:pt idx="20">
                  <c:v>5</c:v>
                </c:pt>
                <c:pt idx="21">
                  <c:v>5.0999999999999996</c:v>
                </c:pt>
                <c:pt idx="22">
                  <c:v>5.2</c:v>
                </c:pt>
                <c:pt idx="23">
                  <c:v>5.3</c:v>
                </c:pt>
                <c:pt idx="24">
                  <c:v>5.4</c:v>
                </c:pt>
                <c:pt idx="25">
                  <c:v>5.5</c:v>
                </c:pt>
                <c:pt idx="26">
                  <c:v>5.6</c:v>
                </c:pt>
                <c:pt idx="27">
                  <c:v>5.7</c:v>
                </c:pt>
                <c:pt idx="28">
                  <c:v>5.8</c:v>
                </c:pt>
                <c:pt idx="29">
                  <c:v>5.9</c:v>
                </c:pt>
                <c:pt idx="30">
                  <c:v>6</c:v>
                </c:pt>
              </c:numCache>
            </c:numRef>
          </c:xVal>
          <c:yVal>
            <c:numRef>
              <c:f>Sheet1!$F$7:$F$37</c:f>
              <c:numCache>
                <c:formatCode>General</c:formatCode>
                <c:ptCount val="31"/>
                <c:pt idx="0">
                  <c:v>0.21850000000000103</c:v>
                </c:pt>
                <c:pt idx="1">
                  <c:v>0.28740690000000102</c:v>
                </c:pt>
                <c:pt idx="2">
                  <c:v>0.36400320000000042</c:v>
                </c:pt>
                <c:pt idx="3">
                  <c:v>0.44813229999999971</c:v>
                </c:pt>
                <c:pt idx="4">
                  <c:v>0.53963760000000027</c:v>
                </c:pt>
                <c:pt idx="5">
                  <c:v>0.63836249999999994</c:v>
                </c:pt>
                <c:pt idx="6">
                  <c:v>0.74415040000000099</c:v>
                </c:pt>
                <c:pt idx="7">
                  <c:v>0.85684469999999946</c:v>
                </c:pt>
                <c:pt idx="8">
                  <c:v>0.97628880000000118</c:v>
                </c:pt>
                <c:pt idx="9">
                  <c:v>1.1023261000000004</c:v>
                </c:pt>
                <c:pt idx="10">
                  <c:v>1.2347999999999995</c:v>
                </c:pt>
                <c:pt idx="11">
                  <c:v>1.3735539000000023</c:v>
                </c:pt>
                <c:pt idx="12">
                  <c:v>1.5184311999999998</c:v>
                </c:pt>
                <c:pt idx="13">
                  <c:v>1.6692753000000002</c:v>
                </c:pt>
                <c:pt idx="14">
                  <c:v>1.8259295999999998</c:v>
                </c:pt>
                <c:pt idx="15">
                  <c:v>1.9882374999999999</c:v>
                </c:pt>
                <c:pt idx="16">
                  <c:v>2.1560424</c:v>
                </c:pt>
                <c:pt idx="17">
                  <c:v>2.3291877000000016</c:v>
                </c:pt>
                <c:pt idx="18">
                  <c:v>2.5075168000000008</c:v>
                </c:pt>
                <c:pt idx="19">
                  <c:v>2.6908731000000023</c:v>
                </c:pt>
                <c:pt idx="20">
                  <c:v>2.8791000000000007</c:v>
                </c:pt>
                <c:pt idx="21">
                  <c:v>3.0720408999999989</c:v>
                </c:pt>
                <c:pt idx="22">
                  <c:v>3.2695391999999983</c:v>
                </c:pt>
                <c:pt idx="23">
                  <c:v>3.4714382999999986</c:v>
                </c:pt>
                <c:pt idx="24">
                  <c:v>3.6775816000000012</c:v>
                </c:pt>
                <c:pt idx="25">
                  <c:v>3.8878124999999986</c:v>
                </c:pt>
                <c:pt idx="26">
                  <c:v>4.1019743999999996</c:v>
                </c:pt>
                <c:pt idx="27">
                  <c:v>4.319910700000003</c:v>
                </c:pt>
                <c:pt idx="28">
                  <c:v>4.5414648000000035</c:v>
                </c:pt>
                <c:pt idx="29">
                  <c:v>4.7664801000000008</c:v>
                </c:pt>
                <c:pt idx="30">
                  <c:v>4.9948000000000032</c:v>
                </c:pt>
              </c:numCache>
            </c:numRef>
          </c:yVal>
          <c:smooth val="0"/>
          <c:extLst>
            <c:ext xmlns:c16="http://schemas.microsoft.com/office/drawing/2014/chart" uri="{C3380CC4-5D6E-409C-BE32-E72D297353CC}">
              <c16:uniqueId val="{00000001-FB9F-401F-A907-AF298001310B}"/>
            </c:ext>
          </c:extLst>
        </c:ser>
        <c:dLbls>
          <c:showLegendKey val="0"/>
          <c:showVal val="0"/>
          <c:showCatName val="0"/>
          <c:showSerName val="0"/>
          <c:showPercent val="0"/>
          <c:showBubbleSize val="0"/>
        </c:dLbls>
        <c:axId val="551092688"/>
        <c:axId val="596558912"/>
      </c:scatterChart>
      <c:valAx>
        <c:axId val="551092688"/>
        <c:scaling>
          <c:orientation val="minMax"/>
          <c:min val="2"/>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ko-KR" sz="1400" b="1"/>
                  <a:t>Temperature (K)</a:t>
                </a:r>
                <a:endParaRPr lang="ko-KR" altLang="en-US" sz="1400" b="1"/>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ko-K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ko-KR"/>
          </a:p>
        </c:txPr>
        <c:crossAx val="596558912"/>
        <c:crosses val="autoZero"/>
        <c:crossBetween val="midCat"/>
      </c:valAx>
      <c:valAx>
        <c:axId val="5965589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ko-KR" sz="1400" b="1"/>
                  <a:t>Cooling power (W)</a:t>
                </a:r>
                <a:endParaRPr lang="ko-KR" altLang="en-US" sz="1400" b="1"/>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ko-K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1" i="0" u="none" strike="noStrike" kern="1200" baseline="0">
                <a:solidFill>
                  <a:schemeClr val="tx1">
                    <a:lumMod val="65000"/>
                    <a:lumOff val="35000"/>
                  </a:schemeClr>
                </a:solidFill>
                <a:latin typeface="+mn-lt"/>
                <a:ea typeface="+mn-ea"/>
                <a:cs typeface="+mn-cs"/>
              </a:defRPr>
            </a:pPr>
            <a:endParaRPr lang="ko-KR"/>
          </a:p>
        </c:txPr>
        <c:crossAx val="551092688"/>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ko-K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0" y="3"/>
            <a:ext cx="2946400" cy="496888"/>
          </a:xfrm>
          <a:prstGeom prst="rect">
            <a:avLst/>
          </a:prstGeom>
        </p:spPr>
        <p:txBody>
          <a:bodyPr vert="horz" lIns="92144" tIns="46072" rIns="92144" bIns="46072" rtlCol="0"/>
          <a:lstStyle>
            <a:lvl1pPr algn="l">
              <a:defRPr sz="1200"/>
            </a:lvl1pPr>
          </a:lstStyle>
          <a:p>
            <a:endParaRPr lang="ko-KR" altLang="en-US"/>
          </a:p>
        </p:txBody>
      </p:sp>
      <p:sp>
        <p:nvSpPr>
          <p:cNvPr id="3" name="날짜 개체 틀 2"/>
          <p:cNvSpPr>
            <a:spLocks noGrp="1"/>
          </p:cNvSpPr>
          <p:nvPr>
            <p:ph type="dt" sz="quarter" idx="1"/>
          </p:nvPr>
        </p:nvSpPr>
        <p:spPr>
          <a:xfrm>
            <a:off x="3849688" y="3"/>
            <a:ext cx="2946400" cy="496888"/>
          </a:xfrm>
          <a:prstGeom prst="rect">
            <a:avLst/>
          </a:prstGeom>
        </p:spPr>
        <p:txBody>
          <a:bodyPr vert="horz" lIns="92144" tIns="46072" rIns="92144" bIns="46072" rtlCol="0"/>
          <a:lstStyle>
            <a:lvl1pPr algn="r">
              <a:defRPr sz="1200"/>
            </a:lvl1pPr>
          </a:lstStyle>
          <a:p>
            <a:fld id="{F540D6F7-D2DB-4493-BED5-5939A28DF268}" type="datetimeFigureOut">
              <a:rPr lang="ko-KR" altLang="en-US" smtClean="0"/>
              <a:pPr/>
              <a:t>2025-05-15</a:t>
            </a:fld>
            <a:endParaRPr lang="ko-KR" altLang="en-US"/>
          </a:p>
        </p:txBody>
      </p:sp>
      <p:sp>
        <p:nvSpPr>
          <p:cNvPr id="4" name="바닥글 개체 틀 3"/>
          <p:cNvSpPr>
            <a:spLocks noGrp="1"/>
          </p:cNvSpPr>
          <p:nvPr>
            <p:ph type="ftr" sz="quarter" idx="2"/>
          </p:nvPr>
        </p:nvSpPr>
        <p:spPr>
          <a:xfrm>
            <a:off x="0" y="9429753"/>
            <a:ext cx="2946400" cy="496888"/>
          </a:xfrm>
          <a:prstGeom prst="rect">
            <a:avLst/>
          </a:prstGeom>
        </p:spPr>
        <p:txBody>
          <a:bodyPr vert="horz" lIns="92144" tIns="46072" rIns="92144" bIns="46072" rtlCol="0" anchor="b"/>
          <a:lstStyle>
            <a:lvl1pPr algn="l">
              <a:defRPr sz="1200"/>
            </a:lvl1pPr>
          </a:lstStyle>
          <a:p>
            <a:endParaRPr lang="ko-KR" altLang="en-US"/>
          </a:p>
        </p:txBody>
      </p:sp>
      <p:sp>
        <p:nvSpPr>
          <p:cNvPr id="5" name="슬라이드 번호 개체 틀 4"/>
          <p:cNvSpPr>
            <a:spLocks noGrp="1"/>
          </p:cNvSpPr>
          <p:nvPr>
            <p:ph type="sldNum" sz="quarter" idx="3"/>
          </p:nvPr>
        </p:nvSpPr>
        <p:spPr>
          <a:xfrm>
            <a:off x="3849688" y="9429753"/>
            <a:ext cx="2946400" cy="496888"/>
          </a:xfrm>
          <a:prstGeom prst="rect">
            <a:avLst/>
          </a:prstGeom>
        </p:spPr>
        <p:txBody>
          <a:bodyPr vert="horz" lIns="92144" tIns="46072" rIns="92144" bIns="46072" rtlCol="0" anchor="b"/>
          <a:lstStyle>
            <a:lvl1pPr algn="r">
              <a:defRPr sz="1200"/>
            </a:lvl1pPr>
          </a:lstStyle>
          <a:p>
            <a:fld id="{54AFB9AA-7B31-423E-9E43-DB4171C6E962}" type="slidenum">
              <a:rPr lang="ko-KR" altLang="en-US" smtClean="0"/>
              <a:pPr/>
              <a:t>‹#›</a:t>
            </a:fld>
            <a:endParaRPr lang="ko-KR" altLang="en-US"/>
          </a:p>
        </p:txBody>
      </p:sp>
    </p:spTree>
    <p:extLst>
      <p:ext uri="{BB962C8B-B14F-4D97-AF65-F5344CB8AC3E}">
        <p14:creationId xmlns:p14="http://schemas.microsoft.com/office/powerpoint/2010/main" val="12142476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머리글 개체 틀 1"/>
          <p:cNvSpPr>
            <a:spLocks noGrp="1"/>
          </p:cNvSpPr>
          <p:nvPr>
            <p:ph type="hdr" sz="quarter"/>
          </p:nvPr>
        </p:nvSpPr>
        <p:spPr>
          <a:xfrm>
            <a:off x="2" y="1"/>
            <a:ext cx="2945659" cy="496411"/>
          </a:xfrm>
          <a:prstGeom prst="rect">
            <a:avLst/>
          </a:prstGeom>
        </p:spPr>
        <p:txBody>
          <a:bodyPr vert="horz" lIns="92144" tIns="46072" rIns="92144" bIns="46072" rtlCol="0"/>
          <a:lstStyle>
            <a:lvl1pPr algn="l">
              <a:defRPr sz="1200"/>
            </a:lvl1pPr>
          </a:lstStyle>
          <a:p>
            <a:endParaRPr lang="ko-KR" altLang="en-US"/>
          </a:p>
        </p:txBody>
      </p:sp>
      <p:sp>
        <p:nvSpPr>
          <p:cNvPr id="3" name="날짜 개체 틀 2"/>
          <p:cNvSpPr>
            <a:spLocks noGrp="1"/>
          </p:cNvSpPr>
          <p:nvPr>
            <p:ph type="dt" idx="1"/>
          </p:nvPr>
        </p:nvSpPr>
        <p:spPr>
          <a:xfrm>
            <a:off x="3850446" y="1"/>
            <a:ext cx="2945659" cy="496411"/>
          </a:xfrm>
          <a:prstGeom prst="rect">
            <a:avLst/>
          </a:prstGeom>
        </p:spPr>
        <p:txBody>
          <a:bodyPr vert="horz" lIns="92144" tIns="46072" rIns="92144" bIns="46072" rtlCol="0"/>
          <a:lstStyle>
            <a:lvl1pPr algn="r">
              <a:defRPr sz="1200"/>
            </a:lvl1pPr>
          </a:lstStyle>
          <a:p>
            <a:fld id="{5E4C3208-A4E0-46EB-AA32-7C6D58B7D103}" type="datetimeFigureOut">
              <a:rPr lang="ko-KR" altLang="en-US" smtClean="0"/>
              <a:pPr/>
              <a:t>2025-05-15</a:t>
            </a:fld>
            <a:endParaRPr lang="ko-KR" altLang="en-US"/>
          </a:p>
        </p:txBody>
      </p:sp>
      <p:sp>
        <p:nvSpPr>
          <p:cNvPr id="4" name="슬라이드 이미지 개체 틀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2144" tIns="46072" rIns="92144" bIns="46072" rtlCol="0" anchor="ctr"/>
          <a:lstStyle/>
          <a:p>
            <a:endParaRPr lang="ko-KR" altLang="en-US"/>
          </a:p>
        </p:txBody>
      </p:sp>
      <p:sp>
        <p:nvSpPr>
          <p:cNvPr id="5" name="슬라이드 노트 개체 틀 4"/>
          <p:cNvSpPr>
            <a:spLocks noGrp="1"/>
          </p:cNvSpPr>
          <p:nvPr>
            <p:ph type="body" sz="quarter" idx="3"/>
          </p:nvPr>
        </p:nvSpPr>
        <p:spPr>
          <a:xfrm>
            <a:off x="679768" y="4715908"/>
            <a:ext cx="5438140" cy="4467701"/>
          </a:xfrm>
          <a:prstGeom prst="rect">
            <a:avLst/>
          </a:prstGeom>
        </p:spPr>
        <p:txBody>
          <a:bodyPr vert="horz" lIns="92144" tIns="46072" rIns="92144" bIns="46072" rtlCol="0">
            <a:normAutofit/>
          </a:body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6" name="바닥글 개체 틀 5"/>
          <p:cNvSpPr>
            <a:spLocks noGrp="1"/>
          </p:cNvSpPr>
          <p:nvPr>
            <p:ph type="ftr" sz="quarter" idx="4"/>
          </p:nvPr>
        </p:nvSpPr>
        <p:spPr>
          <a:xfrm>
            <a:off x="2" y="9430092"/>
            <a:ext cx="2945659" cy="496411"/>
          </a:xfrm>
          <a:prstGeom prst="rect">
            <a:avLst/>
          </a:prstGeom>
        </p:spPr>
        <p:txBody>
          <a:bodyPr vert="horz" lIns="92144" tIns="46072" rIns="92144" bIns="46072" rtlCol="0" anchor="b"/>
          <a:lstStyle>
            <a:lvl1pPr algn="l">
              <a:defRPr sz="1200"/>
            </a:lvl1pPr>
          </a:lstStyle>
          <a:p>
            <a:endParaRPr lang="ko-KR" altLang="en-US"/>
          </a:p>
        </p:txBody>
      </p:sp>
      <p:sp>
        <p:nvSpPr>
          <p:cNvPr id="7" name="슬라이드 번호 개체 틀 6"/>
          <p:cNvSpPr>
            <a:spLocks noGrp="1"/>
          </p:cNvSpPr>
          <p:nvPr>
            <p:ph type="sldNum" sz="quarter" idx="5"/>
          </p:nvPr>
        </p:nvSpPr>
        <p:spPr>
          <a:xfrm>
            <a:off x="3850446" y="9430092"/>
            <a:ext cx="2945659" cy="496411"/>
          </a:xfrm>
          <a:prstGeom prst="rect">
            <a:avLst/>
          </a:prstGeom>
        </p:spPr>
        <p:txBody>
          <a:bodyPr vert="horz" lIns="92144" tIns="46072" rIns="92144" bIns="46072" rtlCol="0" anchor="b"/>
          <a:lstStyle>
            <a:lvl1pPr algn="r">
              <a:defRPr sz="1200"/>
            </a:lvl1pPr>
          </a:lstStyle>
          <a:p>
            <a:fld id="{DB582564-81C6-4F81-BAFA-A770B899C889}" type="slidenum">
              <a:rPr lang="ko-KR" altLang="en-US" smtClean="0"/>
              <a:pPr/>
              <a:t>‹#›</a:t>
            </a:fld>
            <a:endParaRPr lang="ko-KR" altLang="en-US"/>
          </a:p>
        </p:txBody>
      </p:sp>
    </p:spTree>
    <p:extLst>
      <p:ext uri="{BB962C8B-B14F-4D97-AF65-F5344CB8AC3E}">
        <p14:creationId xmlns:p14="http://schemas.microsoft.com/office/powerpoint/2010/main" val="2649046359"/>
      </p:ext>
    </p:extLst>
  </p:cSld>
  <p:clrMap bg1="lt1" tx1="dk1" bg2="lt2" tx2="dk2" accent1="accent1" accent2="accent2" accent3="accent3" accent4="accent4" accent5="accent5" accent6="accent6" hlink="hlink" folHlink="folHlink"/>
  <p:notesStyle>
    <a:lvl1pPr marL="0" algn="l" defTabSz="914400" rtl="0" eaLnBrk="1" latinLnBrk="1" hangingPunct="1">
      <a:defRPr sz="1200" kern="1200">
        <a:solidFill>
          <a:schemeClr val="tx1"/>
        </a:solidFill>
        <a:latin typeface="+mn-lt"/>
        <a:ea typeface="+mn-ea"/>
        <a:cs typeface="+mn-cs"/>
      </a:defRPr>
    </a:lvl1pPr>
    <a:lvl2pPr marL="457200" algn="l" defTabSz="914400" rtl="0" eaLnBrk="1" latinLnBrk="1" hangingPunct="1">
      <a:defRPr sz="1200" kern="1200">
        <a:solidFill>
          <a:schemeClr val="tx1"/>
        </a:solidFill>
        <a:latin typeface="+mn-lt"/>
        <a:ea typeface="+mn-ea"/>
        <a:cs typeface="+mn-cs"/>
      </a:defRPr>
    </a:lvl2pPr>
    <a:lvl3pPr marL="914400" algn="l" defTabSz="914400" rtl="0" eaLnBrk="1" latinLnBrk="1" hangingPunct="1">
      <a:defRPr sz="1200" kern="1200">
        <a:solidFill>
          <a:schemeClr val="tx1"/>
        </a:solidFill>
        <a:latin typeface="+mn-lt"/>
        <a:ea typeface="+mn-ea"/>
        <a:cs typeface="+mn-cs"/>
      </a:defRPr>
    </a:lvl3pPr>
    <a:lvl4pPr marL="1371600" algn="l" defTabSz="914400" rtl="0" eaLnBrk="1" latinLnBrk="1" hangingPunct="1">
      <a:defRPr sz="1200" kern="1200">
        <a:solidFill>
          <a:schemeClr val="tx1"/>
        </a:solidFill>
        <a:latin typeface="+mn-lt"/>
        <a:ea typeface="+mn-ea"/>
        <a:cs typeface="+mn-cs"/>
      </a:defRPr>
    </a:lvl4pPr>
    <a:lvl5pPr marL="1828800" algn="l" defTabSz="914400" rtl="0" eaLnBrk="1" latinLnBrk="1" hangingPunct="1">
      <a:defRPr sz="1200" kern="1200">
        <a:solidFill>
          <a:schemeClr val="tx1"/>
        </a:solidFill>
        <a:latin typeface="+mn-lt"/>
        <a:ea typeface="+mn-ea"/>
        <a:cs typeface="+mn-cs"/>
      </a:defRPr>
    </a:lvl5pPr>
    <a:lvl6pPr marL="2286000" algn="l" defTabSz="914400" rtl="0" eaLnBrk="1" latinLnBrk="1" hangingPunct="1">
      <a:defRPr sz="1200" kern="1200">
        <a:solidFill>
          <a:schemeClr val="tx1"/>
        </a:solidFill>
        <a:latin typeface="+mn-lt"/>
        <a:ea typeface="+mn-ea"/>
        <a:cs typeface="+mn-cs"/>
      </a:defRPr>
    </a:lvl6pPr>
    <a:lvl7pPr marL="2743200" algn="l" defTabSz="914400" rtl="0" eaLnBrk="1" latinLnBrk="1" hangingPunct="1">
      <a:defRPr sz="1200" kern="1200">
        <a:solidFill>
          <a:schemeClr val="tx1"/>
        </a:solidFill>
        <a:latin typeface="+mn-lt"/>
        <a:ea typeface="+mn-ea"/>
        <a:cs typeface="+mn-cs"/>
      </a:defRPr>
    </a:lvl7pPr>
    <a:lvl8pPr marL="3200400" algn="l" defTabSz="914400" rtl="0" eaLnBrk="1" latinLnBrk="1" hangingPunct="1">
      <a:defRPr sz="1200" kern="1200">
        <a:solidFill>
          <a:schemeClr val="tx1"/>
        </a:solidFill>
        <a:latin typeface="+mn-lt"/>
        <a:ea typeface="+mn-ea"/>
        <a:cs typeface="+mn-cs"/>
      </a:defRPr>
    </a:lvl8pPr>
    <a:lvl9pPr marL="3657600" algn="l" defTabSz="914400" rtl="0" eaLnBrk="1" latinLnBrk="1"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normAutofit/>
          </a:bodyPr>
          <a:lstStyle/>
          <a:p>
            <a:r>
              <a:rPr lang="en-US" altLang="ko-KR" dirty="0"/>
              <a:t>I would like to emphasize these words, “</a:t>
            </a:r>
            <a:r>
              <a:rPr lang="en-US" altLang="ko-KR" sz="1200" b="1" dirty="0">
                <a:solidFill>
                  <a:srgbClr val="0000FF"/>
                </a:solidFill>
                <a:effectLst>
                  <a:outerShdw blurRad="38100" dist="38100" dir="2700000" algn="tl">
                    <a:srgbClr val="000000">
                      <a:alpha val="43137"/>
                    </a:srgbClr>
                  </a:outerShdw>
                </a:effectLst>
                <a:latin typeface="Arial" panose="020B0604020202020204" pitchFamily="34" charset="0"/>
                <a:ea typeface="바탕체" panose="02030609000101010101" pitchFamily="17" charset="-127"/>
                <a:cs typeface="Arial" panose="020B0604020202020204" pitchFamily="34" charset="0"/>
              </a:rPr>
              <a:t>Small Helium-3 Inventory”</a:t>
            </a:r>
            <a:r>
              <a:rPr lang="en-US" altLang="ko-KR" sz="1200" b="0" dirty="0">
                <a:solidFill>
                  <a:srgbClr val="0000FF"/>
                </a:solidFill>
                <a:effectLst/>
                <a:latin typeface="Arial" panose="020B0604020202020204" pitchFamily="34" charset="0"/>
                <a:ea typeface="바탕체" panose="02030609000101010101" pitchFamily="17" charset="-127"/>
                <a:cs typeface="Arial" panose="020B0604020202020204" pitchFamily="34" charset="0"/>
              </a:rPr>
              <a:t> at the circumstance of extremely expensive price of Helium-3.</a:t>
            </a:r>
            <a:endParaRPr lang="ko-KR" altLang="en-US" b="0" dirty="0">
              <a:effectLst/>
            </a:endParaRPr>
          </a:p>
        </p:txBody>
      </p:sp>
      <p:sp>
        <p:nvSpPr>
          <p:cNvPr id="4" name="슬라이드 번호 개체 틀 3"/>
          <p:cNvSpPr>
            <a:spLocks noGrp="1"/>
          </p:cNvSpPr>
          <p:nvPr>
            <p:ph type="sldNum" sz="quarter" idx="10"/>
          </p:nvPr>
        </p:nvSpPr>
        <p:spPr/>
        <p:txBody>
          <a:bodyPr/>
          <a:lstStyle/>
          <a:p>
            <a:fld id="{DB582564-81C6-4F81-BAFA-A770B899C889}" type="slidenum">
              <a:rPr lang="ko-KR" altLang="en-US" smtClean="0"/>
              <a:pPr/>
              <a:t>0</a:t>
            </a:fld>
            <a:endParaRPr lang="ko-KR" alt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Now, according to our scenario, DR components will be continuously cooled down with GGG up to 1.5 K.</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9</a:t>
            </a:fld>
            <a:endParaRPr lang="ko-KR" altLang="en-US"/>
          </a:p>
        </p:txBody>
      </p:sp>
    </p:spTree>
    <p:extLst>
      <p:ext uri="{BB962C8B-B14F-4D97-AF65-F5344CB8AC3E}">
        <p14:creationId xmlns:p14="http://schemas.microsoft.com/office/powerpoint/2010/main" val="7379584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AND up to 0.7 K.</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10</a:t>
            </a:fld>
            <a:endParaRPr lang="ko-KR" altLang="en-US"/>
          </a:p>
        </p:txBody>
      </p:sp>
    </p:spTree>
    <p:extLst>
      <p:ext uri="{BB962C8B-B14F-4D97-AF65-F5344CB8AC3E}">
        <p14:creationId xmlns:p14="http://schemas.microsoft.com/office/powerpoint/2010/main" val="15292478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Obviously, one cycle of ADR is not sufficient so we need to recycle ADR and carry out </a:t>
            </a:r>
            <a:r>
              <a:rPr lang="en-US" altLang="ko-KR" dirty="0">
                <a:latin typeface="Arial" panose="020B0604020202020204" pitchFamily="34" charset="0"/>
                <a:ea typeface="함초롬돋움" panose="02030504000101010101" pitchFamily="18" charset="-127"/>
                <a:cs typeface="Arial" panose="020B0604020202020204" pitchFamily="34" charset="0"/>
              </a:rPr>
              <a:t>several ADR</a:t>
            </a:r>
            <a:r>
              <a:rPr lang="ko-KR" altLang="en-US" dirty="0">
                <a:latin typeface="Arial" panose="020B0604020202020204" pitchFamily="34" charset="0"/>
                <a:ea typeface="함초롬돋움" panose="02030504000101010101" pitchFamily="18" charset="-127"/>
                <a:cs typeface="Arial" panose="020B0604020202020204" pitchFamily="34" charset="0"/>
              </a:rPr>
              <a:t> </a:t>
            </a:r>
            <a:r>
              <a:rPr lang="en-US" altLang="ko-KR" dirty="0">
                <a:latin typeface="Arial" panose="020B0604020202020204" pitchFamily="34" charset="0"/>
                <a:ea typeface="함초롬돋움" panose="02030504000101010101" pitchFamily="18" charset="-127"/>
                <a:cs typeface="Arial" panose="020B0604020202020204" pitchFamily="34" charset="0"/>
              </a:rPr>
              <a:t>cycles to pump heat from DR components until they reach about 0.7 K.</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11</a:t>
            </a:fld>
            <a:endParaRPr lang="ko-KR" altLang="en-US"/>
          </a:p>
        </p:txBody>
      </p:sp>
    </p:spTree>
    <p:extLst>
      <p:ext uri="{BB962C8B-B14F-4D97-AF65-F5344CB8AC3E}">
        <p14:creationId xmlns:p14="http://schemas.microsoft.com/office/powerpoint/2010/main" val="6171015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Once the helium mixture reaches about 0.7 K and it is below the phase separation boundary, the other sorption pump is kicked in being cooled from 30 K to 5 K, so that He3 in the Still is selectively evaporated due to the vapor-pressure difference between He4 and He3. Then, He3 at the concentrated phase is diffused into the dilute phase, crossing the phase boundary and lowering the MXC temperature as long as the phase boundary stays properly at the MXC.</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14</a:t>
            </a:fld>
            <a:endParaRPr lang="ko-KR" altLang="en-US"/>
          </a:p>
        </p:txBody>
      </p:sp>
    </p:spTree>
    <p:extLst>
      <p:ext uri="{BB962C8B-B14F-4D97-AF65-F5344CB8AC3E}">
        <p14:creationId xmlns:p14="http://schemas.microsoft.com/office/powerpoint/2010/main" val="27499372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Well, that was our prediction. In reality, the experiment didn’t go well and we realized that the </a:t>
            </a:r>
            <a:r>
              <a:rPr lang="en-US" altLang="ko-KR" sz="1200" dirty="0">
                <a:latin typeface="Arial" panose="020B0604020202020204" pitchFamily="34" charset="0"/>
                <a:cs typeface="Arial" panose="020B0604020202020204" pitchFamily="34" charset="0"/>
              </a:rPr>
              <a:t>cooling power of GM cryocooler is insufficient. </a:t>
            </a:r>
            <a:r>
              <a:rPr lang="en-US" altLang="ko-KR" sz="1200" dirty="0" err="1">
                <a:latin typeface="Arial" panose="020B0604020202020204" pitchFamily="34" charset="0"/>
                <a:cs typeface="Arial" panose="020B0604020202020204" pitchFamily="34" charset="0"/>
              </a:rPr>
              <a:t>Ths</a:t>
            </a:r>
            <a:r>
              <a:rPr lang="en-US" altLang="ko-KR" sz="1200" dirty="0">
                <a:latin typeface="Arial" panose="020B0604020202020204" pitchFamily="34" charset="0"/>
                <a:cs typeface="Arial" panose="020B0604020202020204" pitchFamily="34" charset="0"/>
              </a:rPr>
              <a:t> MXC cooled down too slowly. The lowest Still temperature</a:t>
            </a:r>
            <a:r>
              <a:rPr lang="ko-KR" altLang="en-US" sz="1200" dirty="0">
                <a:latin typeface="Arial" panose="020B0604020202020204" pitchFamily="34" charset="0"/>
                <a:cs typeface="Arial" panose="020B0604020202020204" pitchFamily="34" charset="0"/>
              </a:rPr>
              <a:t> </a:t>
            </a:r>
            <a:r>
              <a:rPr lang="en-US" altLang="ko-KR" sz="1200" dirty="0">
                <a:latin typeface="Arial" panose="020B0604020202020204" pitchFamily="34" charset="0"/>
                <a:cs typeface="Arial" panose="020B0604020202020204" pitchFamily="34" charset="0"/>
              </a:rPr>
              <a:t>was only 3.64 K so far. Even though the faster demagnetization was possible with magnetic shielding, we had too high heat ingress. So the CADR operation was virtually ineffective.</a:t>
            </a:r>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sz="1200" dirty="0">
              <a:latin typeface="Arial" panose="020B0604020202020204" pitchFamily="34" charset="0"/>
              <a:cs typeface="Arial" panose="020B0604020202020204" pitchFamily="34" charset="0"/>
            </a:endParaRPr>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sz="1200" dirty="0">
              <a:latin typeface="Arial" panose="020B0604020202020204" pitchFamily="34" charset="0"/>
              <a:cs typeface="Arial" panose="020B0604020202020204" pitchFamily="34" charset="0"/>
            </a:endParaRPr>
          </a:p>
          <a:p>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15</a:t>
            </a:fld>
            <a:endParaRPr lang="ko-KR" altLang="en-US"/>
          </a:p>
        </p:txBody>
      </p:sp>
    </p:spTree>
    <p:extLst>
      <p:ext uri="{BB962C8B-B14F-4D97-AF65-F5344CB8AC3E}">
        <p14:creationId xmlns:p14="http://schemas.microsoft.com/office/powerpoint/2010/main" val="27290137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We learned many lessons through this campaign. The valuable lesson #1 is </a:t>
            </a:r>
            <a:r>
              <a:rPr lang="en-US" altLang="ko-KR" sz="1200" b="0" dirty="0">
                <a:latin typeface="Arial" panose="020B0604020202020204" pitchFamily="34" charset="0"/>
                <a:cs typeface="Arial" panose="020B0604020202020204" pitchFamily="34" charset="0"/>
              </a:rPr>
              <a:t>CADR operation is successful. Cooling power of GM cooler is insufficient due to too much thermal mass. The tin heat switch performance needs improvement even though it was perfectly </a:t>
            </a:r>
            <a:r>
              <a:rPr lang="en-US" altLang="ko-KR" sz="1200" b="0" dirty="0" err="1">
                <a:latin typeface="Arial" panose="020B0604020202020204" pitchFamily="34" charset="0"/>
                <a:cs typeface="Arial" panose="020B0604020202020204" pitchFamily="34" charset="0"/>
              </a:rPr>
              <a:t>o.k</a:t>
            </a:r>
            <a:r>
              <a:rPr lang="en-US" altLang="ko-KR" sz="1200" b="0" dirty="0">
                <a:latin typeface="Arial" panose="020B0604020202020204" pitchFamily="34" charset="0"/>
                <a:cs typeface="Arial" panose="020B0604020202020204" pitchFamily="34" charset="0"/>
              </a:rPr>
              <a:t> during the CADR. It might be somewhat degraded over the repeated thermal cycling. We also realize the radiation (or molecular conduction) heat ingress is still excessive. Eddy current heating can be definitely reduced by mu metal shield. That’s all for today’s presentation.</a:t>
            </a:r>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sz="1200" b="1" dirty="0">
              <a:latin typeface="Arial" panose="020B0604020202020204" pitchFamily="34" charset="0"/>
              <a:cs typeface="Arial" panose="020B0604020202020204" pitchFamily="34" charset="0"/>
            </a:endParaRPr>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sz="1200" b="1" dirty="0">
              <a:latin typeface="Arial" panose="020B0604020202020204" pitchFamily="34" charset="0"/>
              <a:cs typeface="Arial" panose="020B0604020202020204" pitchFamily="34" charset="0"/>
            </a:endParaRPr>
          </a:p>
          <a:p>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16</a:t>
            </a:fld>
            <a:endParaRPr lang="ko-KR" altLang="en-US"/>
          </a:p>
        </p:txBody>
      </p:sp>
    </p:spTree>
    <p:extLst>
      <p:ext uri="{BB962C8B-B14F-4D97-AF65-F5344CB8AC3E}">
        <p14:creationId xmlns:p14="http://schemas.microsoft.com/office/powerpoint/2010/main" val="33772335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If everything worked as we expected, I was going to propose a continuous cold cycle DR in this configuration or the next, which absolutely minimizes He3 inventory.</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17</a:t>
            </a:fld>
            <a:endParaRPr lang="ko-KR" altLang="en-US"/>
          </a:p>
        </p:txBody>
      </p:sp>
    </p:spTree>
    <p:extLst>
      <p:ext uri="{BB962C8B-B14F-4D97-AF65-F5344CB8AC3E}">
        <p14:creationId xmlns:p14="http://schemas.microsoft.com/office/powerpoint/2010/main" val="41670031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dirty="0"/>
              <a:t>If everything worked as we expected, I was going to propose a continuous cold cycle DR in this configuration or the next, which absolutely minimized He3 inventory.</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18</a:t>
            </a:fld>
            <a:endParaRPr lang="ko-KR" altLang="en-US"/>
          </a:p>
        </p:txBody>
      </p:sp>
    </p:spTree>
    <p:extLst>
      <p:ext uri="{BB962C8B-B14F-4D97-AF65-F5344CB8AC3E}">
        <p14:creationId xmlns:p14="http://schemas.microsoft.com/office/powerpoint/2010/main" val="9407805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5"/>
          </p:nvPr>
        </p:nvSpPr>
        <p:spPr/>
        <p:txBody>
          <a:bodyPr/>
          <a:lstStyle/>
          <a:p>
            <a:pPr marL="0" marR="0" lvl="0" indent="0" algn="r" defTabSz="914400" rtl="0" eaLnBrk="1" fontAlgn="base" latinLnBrk="1" hangingPunct="1">
              <a:lnSpc>
                <a:spcPct val="100000"/>
              </a:lnSpc>
              <a:spcBef>
                <a:spcPct val="0"/>
              </a:spcBef>
              <a:spcAft>
                <a:spcPct val="0"/>
              </a:spcAft>
              <a:buClrTx/>
              <a:buSzTx/>
              <a:buFontTx/>
              <a:buNone/>
              <a:tabLst/>
              <a:defRPr/>
            </a:pPr>
            <a:fld id="{A4EBC7DF-EC99-459D-9AA1-2FBAC401CBC9}" type="slidenum">
              <a:rPr kumimoji="1" lang="en-US" altLang="ko-KR" sz="1200" b="0" i="0" u="none" strike="noStrike" kern="1200" cap="none" spc="0" normalizeH="0" baseline="0" noProof="0" smtClean="0">
                <a:ln>
                  <a:noFill/>
                </a:ln>
                <a:solidFill>
                  <a:srgbClr val="000000"/>
                </a:solidFill>
                <a:effectLst/>
                <a:uLnTx/>
                <a:uFillTx/>
                <a:latin typeface="굴림" pitchFamily="50" charset="-127"/>
                <a:ea typeface="굴림" pitchFamily="50" charset="-127"/>
                <a:cs typeface="+mn-cs"/>
              </a:rPr>
              <a:pPr marL="0" marR="0" lvl="0" indent="0" algn="r" defTabSz="914400" rtl="0" eaLnBrk="1" fontAlgn="base" latinLnBrk="1" hangingPunct="1">
                <a:lnSpc>
                  <a:spcPct val="100000"/>
                </a:lnSpc>
                <a:spcBef>
                  <a:spcPct val="0"/>
                </a:spcBef>
                <a:spcAft>
                  <a:spcPct val="0"/>
                </a:spcAft>
                <a:buClrTx/>
                <a:buSzTx/>
                <a:buFontTx/>
                <a:buNone/>
                <a:tabLst/>
                <a:defRPr/>
              </a:pPr>
              <a:t>27</a:t>
            </a:fld>
            <a:endParaRPr kumimoji="1" lang="en-US" altLang="ko-KR" sz="1200" b="0" i="0" u="none" strike="noStrike" kern="1200" cap="none" spc="0" normalizeH="0" baseline="0" noProof="0">
              <a:ln>
                <a:noFill/>
              </a:ln>
              <a:solidFill>
                <a:srgbClr val="000000"/>
              </a:solidFill>
              <a:effectLst/>
              <a:uLnTx/>
              <a:uFillTx/>
              <a:latin typeface="굴림" pitchFamily="50" charset="-127"/>
              <a:ea typeface="굴림" pitchFamily="50" charset="-127"/>
              <a:cs typeface="+mn-cs"/>
            </a:endParaRPr>
          </a:p>
        </p:txBody>
      </p:sp>
    </p:spTree>
    <p:extLst>
      <p:ext uri="{BB962C8B-B14F-4D97-AF65-F5344CB8AC3E}">
        <p14:creationId xmlns:p14="http://schemas.microsoft.com/office/powerpoint/2010/main" val="40090079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5"/>
          </p:nvPr>
        </p:nvSpPr>
        <p:spPr/>
        <p:txBody>
          <a:bodyPr/>
          <a:lstStyle/>
          <a:p>
            <a:pPr marL="0" marR="0" lvl="0" indent="0" algn="r" defTabSz="914400" rtl="0" eaLnBrk="1" fontAlgn="base" latinLnBrk="1" hangingPunct="1">
              <a:lnSpc>
                <a:spcPct val="100000"/>
              </a:lnSpc>
              <a:spcBef>
                <a:spcPct val="0"/>
              </a:spcBef>
              <a:spcAft>
                <a:spcPct val="0"/>
              </a:spcAft>
              <a:buClrTx/>
              <a:buSzTx/>
              <a:buFontTx/>
              <a:buNone/>
              <a:tabLst/>
              <a:defRPr/>
            </a:pPr>
            <a:fld id="{A4EBC7DF-EC99-459D-9AA1-2FBAC401CBC9}" type="slidenum">
              <a:rPr kumimoji="1" lang="en-US" altLang="ko-KR" sz="1200" b="0" i="0" u="none" strike="noStrike" kern="1200" cap="none" spc="0" normalizeH="0" baseline="0" noProof="0" smtClean="0">
                <a:ln>
                  <a:noFill/>
                </a:ln>
                <a:solidFill>
                  <a:srgbClr val="000000"/>
                </a:solidFill>
                <a:effectLst/>
                <a:uLnTx/>
                <a:uFillTx/>
                <a:latin typeface="굴림" pitchFamily="50" charset="-127"/>
                <a:ea typeface="굴림" pitchFamily="50" charset="-127"/>
                <a:cs typeface="+mn-cs"/>
              </a:rPr>
              <a:pPr marL="0" marR="0" lvl="0" indent="0" algn="r" defTabSz="914400" rtl="0" eaLnBrk="1" fontAlgn="base" latinLnBrk="1" hangingPunct="1">
                <a:lnSpc>
                  <a:spcPct val="100000"/>
                </a:lnSpc>
                <a:spcBef>
                  <a:spcPct val="0"/>
                </a:spcBef>
                <a:spcAft>
                  <a:spcPct val="0"/>
                </a:spcAft>
                <a:buClrTx/>
                <a:buSzTx/>
                <a:buFontTx/>
                <a:buNone/>
                <a:tabLst/>
                <a:defRPr/>
              </a:pPr>
              <a:t>28</a:t>
            </a:fld>
            <a:endParaRPr kumimoji="1" lang="en-US" altLang="ko-KR" sz="1200" b="0" i="0" u="none" strike="noStrike" kern="1200" cap="none" spc="0" normalizeH="0" baseline="0" noProof="0">
              <a:ln>
                <a:noFill/>
              </a:ln>
              <a:solidFill>
                <a:srgbClr val="000000"/>
              </a:solidFill>
              <a:effectLst/>
              <a:uLnTx/>
              <a:uFillTx/>
              <a:latin typeface="굴림" pitchFamily="50" charset="-127"/>
              <a:ea typeface="굴림" pitchFamily="50" charset="-127"/>
              <a:cs typeface="+mn-cs"/>
            </a:endParaRPr>
          </a:p>
        </p:txBody>
      </p:sp>
    </p:spTree>
    <p:extLst>
      <p:ext uri="{BB962C8B-B14F-4D97-AF65-F5344CB8AC3E}">
        <p14:creationId xmlns:p14="http://schemas.microsoft.com/office/powerpoint/2010/main" val="1289366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1AC1AD-61F3-8A9C-5098-BAB76B225A53}"/>
            </a:ext>
          </a:extLst>
        </p:cNvPr>
        <p:cNvGrpSpPr/>
        <p:nvPr/>
      </p:nvGrpSpPr>
      <p:grpSpPr>
        <a:xfrm>
          <a:off x="0" y="0"/>
          <a:ext cx="0" cy="0"/>
          <a:chOff x="0" y="0"/>
          <a:chExt cx="0" cy="0"/>
        </a:xfrm>
      </p:grpSpPr>
      <p:sp>
        <p:nvSpPr>
          <p:cNvPr id="2" name="슬라이드 이미지 개체 틀 1">
            <a:extLst>
              <a:ext uri="{FF2B5EF4-FFF2-40B4-BE49-F238E27FC236}">
                <a16:creationId xmlns:a16="http://schemas.microsoft.com/office/drawing/2014/main" id="{7D753795-DF62-913A-A766-E1FEA54406B7}"/>
              </a:ext>
            </a:extLst>
          </p:cNvPr>
          <p:cNvSpPr>
            <a:spLocks noGrp="1" noRot="1" noChangeAspect="1"/>
          </p:cNvSpPr>
          <p:nvPr>
            <p:ph type="sldImg"/>
          </p:nvPr>
        </p:nvSpPr>
        <p:spPr/>
      </p:sp>
      <p:sp>
        <p:nvSpPr>
          <p:cNvPr id="3" name="슬라이드 노트 개체 틀 2">
            <a:extLst>
              <a:ext uri="{FF2B5EF4-FFF2-40B4-BE49-F238E27FC236}">
                <a16:creationId xmlns:a16="http://schemas.microsoft.com/office/drawing/2014/main" id="{B83D2392-F362-79A4-9842-0238F0DF0B91}"/>
              </a:ext>
            </a:extLst>
          </p:cNvPr>
          <p:cNvSpPr>
            <a:spLocks noGrp="1"/>
          </p:cNvSpPr>
          <p:nvPr>
            <p:ph type="body" idx="1"/>
          </p:nvPr>
        </p:nvSpPr>
        <p:spPr/>
        <p:txBody>
          <a:bodyPr/>
          <a:lstStyle/>
          <a:p>
            <a:r>
              <a:rPr lang="en-US" altLang="ko-KR" dirty="0"/>
              <a:t>As you know, reaching sub-Kelvin temperature is not trivial. Usually we use a mechanical cryocooler such as GM or PT to go down about 4 K and liquefy helium 4. From there, sorption cooler or ADR (~) or DR can be used to reach lower temperature. So, there can be several combination or hybridization methods for specific purposes; whether you need a commercially available system without minding an expensive price, whether you want to have a compact system by sacrificing some thermodynamic efficiency, whether you really want to pursue an energy-efficient refrigeration. For this specific presentation today is the task that simplifies a refrigeration architecture with reasonable efficiency and </a:t>
            </a:r>
            <a:r>
              <a:rPr lang="en-US" altLang="ko-KR" sz="1200" b="1" dirty="0">
                <a:solidFill>
                  <a:srgbClr val="0000FF"/>
                </a:solidFill>
                <a:effectLst>
                  <a:outerShdw blurRad="38100" dist="38100" dir="2700000" algn="tl">
                    <a:srgbClr val="000000">
                      <a:alpha val="43137"/>
                    </a:srgbClr>
                  </a:outerShdw>
                </a:effectLst>
                <a:latin typeface="Arial" panose="020B0604020202020204" pitchFamily="34" charset="0"/>
                <a:ea typeface="바탕체" panose="02030609000101010101" pitchFamily="17" charset="-127"/>
                <a:cs typeface="Arial" panose="020B0604020202020204" pitchFamily="34" charset="0"/>
              </a:rPr>
              <a:t>Small Helium-3 Inventory. ~~</a:t>
            </a:r>
            <a:endParaRPr lang="en-US" altLang="ko-KR" dirty="0"/>
          </a:p>
        </p:txBody>
      </p:sp>
      <p:sp>
        <p:nvSpPr>
          <p:cNvPr id="4" name="슬라이드 번호 개체 틀 3">
            <a:extLst>
              <a:ext uri="{FF2B5EF4-FFF2-40B4-BE49-F238E27FC236}">
                <a16:creationId xmlns:a16="http://schemas.microsoft.com/office/drawing/2014/main" id="{142D8C04-FDAD-02F2-8909-113F91F54FF5}"/>
              </a:ext>
            </a:extLst>
          </p:cNvPr>
          <p:cNvSpPr>
            <a:spLocks noGrp="1"/>
          </p:cNvSpPr>
          <p:nvPr>
            <p:ph type="sldNum" sz="quarter" idx="5"/>
          </p:nvPr>
        </p:nvSpPr>
        <p:spPr/>
        <p:txBody>
          <a:bodyPr/>
          <a:lstStyle/>
          <a:p>
            <a:fld id="{DB582564-81C6-4F81-BAFA-A770B899C889}" type="slidenum">
              <a:rPr lang="ko-KR" altLang="en-US" smtClean="0"/>
              <a:pPr/>
              <a:t>1</a:t>
            </a:fld>
            <a:endParaRPr lang="ko-KR" altLang="en-US"/>
          </a:p>
        </p:txBody>
      </p:sp>
    </p:spTree>
    <p:extLst>
      <p:ext uri="{BB962C8B-B14F-4D97-AF65-F5344CB8AC3E}">
        <p14:creationId xmlns:p14="http://schemas.microsoft.com/office/powerpoint/2010/main" val="38686055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ko-KR" altLang="en-US"/>
          </a:p>
        </p:txBody>
      </p:sp>
      <p:sp>
        <p:nvSpPr>
          <p:cNvPr id="4" name="슬라이드 번호 개체 틀 3"/>
          <p:cNvSpPr>
            <a:spLocks noGrp="1"/>
          </p:cNvSpPr>
          <p:nvPr>
            <p:ph type="sldNum" sz="quarter" idx="5"/>
          </p:nvPr>
        </p:nvSpPr>
        <p:spPr/>
        <p:txBody>
          <a:bodyPr/>
          <a:lstStyle/>
          <a:p>
            <a:pPr marL="0" marR="0" lvl="0" indent="0" algn="r" defTabSz="914400" rtl="0" eaLnBrk="1" fontAlgn="base" latinLnBrk="1" hangingPunct="1">
              <a:lnSpc>
                <a:spcPct val="100000"/>
              </a:lnSpc>
              <a:spcBef>
                <a:spcPct val="0"/>
              </a:spcBef>
              <a:spcAft>
                <a:spcPct val="0"/>
              </a:spcAft>
              <a:buClrTx/>
              <a:buSzTx/>
              <a:buFontTx/>
              <a:buNone/>
              <a:tabLst/>
              <a:defRPr/>
            </a:pPr>
            <a:fld id="{A4EBC7DF-EC99-459D-9AA1-2FBAC401CBC9}" type="slidenum">
              <a:rPr kumimoji="1" lang="en-US" altLang="ko-KR" sz="1200" b="0" i="0" u="none" strike="noStrike" kern="1200" cap="none" spc="0" normalizeH="0" baseline="0" noProof="0" smtClean="0">
                <a:ln>
                  <a:noFill/>
                </a:ln>
                <a:solidFill>
                  <a:srgbClr val="000000"/>
                </a:solidFill>
                <a:effectLst/>
                <a:uLnTx/>
                <a:uFillTx/>
                <a:latin typeface="굴림" pitchFamily="50" charset="-127"/>
                <a:ea typeface="굴림" pitchFamily="50" charset="-127"/>
                <a:cs typeface="+mn-cs"/>
              </a:rPr>
              <a:pPr marL="0" marR="0" lvl="0" indent="0" algn="r" defTabSz="914400" rtl="0" eaLnBrk="1" fontAlgn="base" latinLnBrk="1" hangingPunct="1">
                <a:lnSpc>
                  <a:spcPct val="100000"/>
                </a:lnSpc>
                <a:spcBef>
                  <a:spcPct val="0"/>
                </a:spcBef>
                <a:spcAft>
                  <a:spcPct val="0"/>
                </a:spcAft>
                <a:buClrTx/>
                <a:buSzTx/>
                <a:buFontTx/>
                <a:buNone/>
                <a:tabLst/>
                <a:defRPr/>
              </a:pPr>
              <a:t>29</a:t>
            </a:fld>
            <a:endParaRPr kumimoji="1" lang="en-US" altLang="ko-KR" sz="1200" b="0" i="0" u="none" strike="noStrike" kern="1200" cap="none" spc="0" normalizeH="0" baseline="0" noProof="0">
              <a:ln>
                <a:noFill/>
              </a:ln>
              <a:solidFill>
                <a:srgbClr val="000000"/>
              </a:solidFill>
              <a:effectLst/>
              <a:uLnTx/>
              <a:uFillTx/>
              <a:latin typeface="굴림" pitchFamily="50" charset="-127"/>
              <a:ea typeface="굴림" pitchFamily="50" charset="-127"/>
              <a:cs typeface="+mn-cs"/>
            </a:endParaRPr>
          </a:p>
        </p:txBody>
      </p:sp>
    </p:spTree>
    <p:extLst>
      <p:ext uri="{BB962C8B-B14F-4D97-AF65-F5344CB8AC3E}">
        <p14:creationId xmlns:p14="http://schemas.microsoft.com/office/powerpoint/2010/main" val="38837987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Here, the ADR cools the DR's still, and the still cools the MXC through a thermosiphon. The DR structure looks like this.</a:t>
            </a:r>
          </a:p>
          <a:p>
            <a:r>
              <a:rPr lang="en-US" altLang="ko-KR" dirty="0"/>
              <a:t>Now, during DR operation, the MXC and Still have different temperatures. This means they have different vapor pressures, which creates a difference in liquid levels.</a:t>
            </a:r>
          </a:p>
          <a:p>
            <a:r>
              <a:rPr lang="en-US" altLang="ko-KR" dirty="0"/>
              <a:t>The amount of helium-3 in the MXC determines the cooling capacity, so the two chambers have different cross-sections. But this difference in cross-sections could cause the Still to run dry. So, our research goal is to find conditions where the Still doesn't run dry and has just the right amount of helium-3.</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42</a:t>
            </a:fld>
            <a:endParaRPr lang="ko-KR" altLang="en-US"/>
          </a:p>
        </p:txBody>
      </p:sp>
    </p:spTree>
    <p:extLst>
      <p:ext uri="{BB962C8B-B14F-4D97-AF65-F5344CB8AC3E}">
        <p14:creationId xmlns:p14="http://schemas.microsoft.com/office/powerpoint/2010/main" val="1150727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This is our notation. We'll get into details later, but for now, just note the numbers and heights for each position.</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43</a:t>
            </a:fld>
            <a:endParaRPr lang="ko-KR" altLang="en-US"/>
          </a:p>
        </p:txBody>
      </p:sp>
    </p:spTree>
    <p:extLst>
      <p:ext uri="{BB962C8B-B14F-4D97-AF65-F5344CB8AC3E}">
        <p14:creationId xmlns:p14="http://schemas.microsoft.com/office/powerpoint/2010/main" val="377240118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Here are our assumptions for the analysis. The most important one is that we quickly reach thermodynamic equilibrium. We also assume we can control the Still temperature, ignore the moles of vapor, and consider the MXC vapor pressure.</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44</a:t>
            </a:fld>
            <a:endParaRPr lang="ko-KR" altLang="en-US"/>
          </a:p>
        </p:txBody>
      </p:sp>
    </p:spTree>
    <p:extLst>
      <p:ext uri="{BB962C8B-B14F-4D97-AF65-F5344CB8AC3E}">
        <p14:creationId xmlns:p14="http://schemas.microsoft.com/office/powerpoint/2010/main" val="267252741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This is the algorithm for finding initial values. It's really important to set the right initial conditions for DR operation. The MXC temperature will be 0.6K, and the Still temperature will be 0.7K. We're looking for conditions where the pressure at the bottom of the MXC equals the pressure at the bottom of the Still. First, we input constants, independent variables, and dependent variables. Then, we guess the amount of helium-4 in the Still. Since we know the temperature and concentration, we can calculate the amount of helium-3. Then, using the total number of moles, we solve some equations to find out how much helium is in the MXC. We convert this to specific volume and compare the pressures at each bottom to do our calculations.</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45</a:t>
            </a:fld>
            <a:endParaRPr lang="ko-KR" altLang="en-US"/>
          </a:p>
        </p:txBody>
      </p:sp>
    </p:spTree>
    <p:extLst>
      <p:ext uri="{BB962C8B-B14F-4D97-AF65-F5344CB8AC3E}">
        <p14:creationId xmlns:p14="http://schemas.microsoft.com/office/powerpoint/2010/main" val="26503751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This is a more detailed explanation of what we talked about in the initial value calculation. For now, let's move on, but we can come back to this if needed.</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46</a:t>
            </a:fld>
            <a:endParaRPr lang="ko-KR" altLang="en-US"/>
          </a:p>
        </p:txBody>
      </p:sp>
    </p:spTree>
    <p:extLst>
      <p:ext uri="{BB962C8B-B14F-4D97-AF65-F5344CB8AC3E}">
        <p14:creationId xmlns:p14="http://schemas.microsoft.com/office/powerpoint/2010/main" val="24224867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Now, this is the algorithm for calculating liquid levels in detail. We start with the Still pressure decreasing because the sorption pump keeps sucking out helium-3 from the Still. So, the Still pressure has to keep going down. The key here is using the law of mass conservation to calculate the amount of helium at each position. Then we use specific volume to figure out the liquid height, and calculate the levels using the pressure at the bottom of each chamber. After that, we check if the energy balance equation works. If it doesn't, we adjust how much helium moves around and repeat the calculations until the energy equation balances out. This is too much to put on a PowerPoint slide, so if we need to, we can look at the extra materials for more details.</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47</a:t>
            </a:fld>
            <a:endParaRPr lang="ko-KR" altLang="en-US"/>
          </a:p>
        </p:txBody>
      </p:sp>
    </p:spTree>
    <p:extLst>
      <p:ext uri="{BB962C8B-B14F-4D97-AF65-F5344CB8AC3E}">
        <p14:creationId xmlns:p14="http://schemas.microsoft.com/office/powerpoint/2010/main" val="30510049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Both sorption cooler and ADR after 4 K GM cooler are actually integrated as shown in this diagram. GGG ~ is magnetized and demagnetized by an HTS magnet while the thermosiphon is directly coupled between GGG and the heat sink which is about 4 or 5 K. The sorption cooler controls the pressure of the thermosiphon so that the ADR can produce cooling effect below 0.7 K.</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2</a:t>
            </a:fld>
            <a:endParaRPr lang="ko-KR" altLang="en-US"/>
          </a:p>
        </p:txBody>
      </p:sp>
    </p:spTree>
    <p:extLst>
      <p:ext uri="{BB962C8B-B14F-4D97-AF65-F5344CB8AC3E}">
        <p14:creationId xmlns:p14="http://schemas.microsoft.com/office/powerpoint/2010/main" val="412406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800" dirty="0"/>
              <a:t>The objective of this work is to </a:t>
            </a:r>
            <a:r>
              <a:rPr lang="en-US" altLang="ko-KR" sz="800" b="0" u="none" dirty="0">
                <a:latin typeface="Arial" panose="020B0604020202020204" pitchFamily="34" charset="0"/>
                <a:cs typeface="Arial" panose="020B0604020202020204" pitchFamily="34" charset="0"/>
              </a:rPr>
              <a:t>Develop an integrated cryocooler operating from 300 K to 0.1 K with small He3 inventory. In detail, </a:t>
            </a:r>
            <a:r>
              <a:rPr lang="en-US" altLang="ko-KR" sz="800" dirty="0">
                <a:latin typeface="Arial" panose="020B0604020202020204" pitchFamily="34" charset="0"/>
                <a:cs typeface="Arial" panose="020B0604020202020204" pitchFamily="34" charset="0"/>
              </a:rPr>
              <a:t>Sorption-integrated ADR is linked to</a:t>
            </a:r>
            <a:r>
              <a:rPr lang="ko-KR" altLang="en-US" sz="800" dirty="0">
                <a:latin typeface="Arial" panose="020B0604020202020204" pitchFamily="34" charset="0"/>
                <a:cs typeface="Arial" panose="020B0604020202020204" pitchFamily="34" charset="0"/>
              </a:rPr>
              <a:t> </a:t>
            </a:r>
            <a:r>
              <a:rPr lang="en-US" altLang="ko-KR" sz="800" dirty="0">
                <a:latin typeface="Arial" panose="020B0604020202020204" pitchFamily="34" charset="0"/>
                <a:cs typeface="Arial" panose="020B0604020202020204" pitchFamily="34" charset="0"/>
              </a:rPr>
              <a:t>DR for cooling at 0.1 K. ADR</a:t>
            </a:r>
            <a:r>
              <a:rPr lang="ko-KR" altLang="en-US" sz="800" dirty="0">
                <a:latin typeface="Arial" panose="020B0604020202020204" pitchFamily="34" charset="0"/>
                <a:cs typeface="Arial" panose="020B0604020202020204" pitchFamily="34" charset="0"/>
              </a:rPr>
              <a:t> </a:t>
            </a:r>
            <a:r>
              <a:rPr lang="en-US" altLang="ko-KR" sz="800" dirty="0">
                <a:latin typeface="Arial" panose="020B0604020202020204" pitchFamily="34" charset="0"/>
                <a:cs typeface="Arial" panose="020B0604020202020204" pitchFamily="34" charset="0"/>
              </a:rPr>
              <a:t>is</a:t>
            </a:r>
            <a:r>
              <a:rPr lang="ko-KR" altLang="en-US" sz="800" dirty="0">
                <a:latin typeface="Arial" panose="020B0604020202020204" pitchFamily="34" charset="0"/>
                <a:cs typeface="Arial" panose="020B0604020202020204" pitchFamily="34" charset="0"/>
              </a:rPr>
              <a:t> </a:t>
            </a:r>
            <a:r>
              <a:rPr lang="en-US" altLang="ko-KR" sz="800" dirty="0">
                <a:latin typeface="Arial" panose="020B0604020202020204" pitchFamily="34" charset="0"/>
                <a:cs typeface="Arial" panose="020B0604020202020204" pitchFamily="34" charset="0"/>
              </a:rPr>
              <a:t>an</a:t>
            </a:r>
            <a:r>
              <a:rPr lang="ko-KR" altLang="en-US" sz="800" dirty="0">
                <a:latin typeface="Arial" panose="020B0604020202020204" pitchFamily="34" charset="0"/>
                <a:cs typeface="Arial" panose="020B0604020202020204" pitchFamily="34" charset="0"/>
              </a:rPr>
              <a:t> </a:t>
            </a:r>
            <a:r>
              <a:rPr lang="en-US" altLang="ko-KR" sz="800" dirty="0">
                <a:latin typeface="Arial" panose="020B0604020202020204" pitchFamily="34" charset="0"/>
                <a:cs typeface="Arial" panose="020B0604020202020204" pitchFamily="34" charset="0"/>
              </a:rPr>
              <a:t>efficient</a:t>
            </a:r>
            <a:r>
              <a:rPr lang="ko-KR" altLang="en-US" sz="800" dirty="0">
                <a:latin typeface="Arial" panose="020B0604020202020204" pitchFamily="34" charset="0"/>
                <a:cs typeface="Arial" panose="020B0604020202020204" pitchFamily="34" charset="0"/>
              </a:rPr>
              <a:t> </a:t>
            </a:r>
            <a:r>
              <a:rPr lang="en-US" altLang="ko-KR" sz="800" dirty="0">
                <a:latin typeface="Arial" panose="020B0604020202020204" pitchFamily="34" charset="0"/>
                <a:cs typeface="Arial" panose="020B0604020202020204" pitchFamily="34" charset="0"/>
              </a:rPr>
              <a:t>precooler</a:t>
            </a:r>
            <a:r>
              <a:rPr lang="ko-KR" altLang="en-US" sz="800" dirty="0">
                <a:latin typeface="Arial" panose="020B0604020202020204" pitchFamily="34" charset="0"/>
                <a:cs typeface="Arial" panose="020B0604020202020204" pitchFamily="34" charset="0"/>
              </a:rPr>
              <a:t> </a:t>
            </a:r>
            <a:r>
              <a:rPr lang="en-US" altLang="ko-KR" sz="800" dirty="0">
                <a:latin typeface="Arial" panose="020B0604020202020204" pitchFamily="34" charset="0"/>
                <a:cs typeface="Arial" panose="020B0604020202020204" pitchFamily="34" charset="0"/>
              </a:rPr>
              <a:t>for</a:t>
            </a:r>
            <a:r>
              <a:rPr lang="ko-KR" altLang="en-US" sz="800" dirty="0">
                <a:latin typeface="Arial" panose="020B0604020202020204" pitchFamily="34" charset="0"/>
                <a:cs typeface="Arial" panose="020B0604020202020204" pitchFamily="34" charset="0"/>
              </a:rPr>
              <a:t> </a:t>
            </a:r>
            <a:r>
              <a:rPr lang="en-US" altLang="ko-KR" sz="800" dirty="0">
                <a:latin typeface="Arial" panose="020B0604020202020204" pitchFamily="34" charset="0"/>
                <a:cs typeface="Arial" panose="020B0604020202020204" pitchFamily="34" charset="0"/>
              </a:rPr>
              <a:t>DR. Single-shot DR</a:t>
            </a:r>
            <a:r>
              <a:rPr lang="ko-KR" altLang="en-US" sz="800" dirty="0">
                <a:latin typeface="Arial" panose="020B0604020202020204" pitchFamily="34" charset="0"/>
                <a:cs typeface="Arial" panose="020B0604020202020204" pitchFamily="34" charset="0"/>
              </a:rPr>
              <a:t> </a:t>
            </a:r>
            <a:r>
              <a:rPr lang="en-US" altLang="ko-KR" sz="800" dirty="0">
                <a:latin typeface="Arial" panose="020B0604020202020204" pitchFamily="34" charset="0"/>
                <a:cs typeface="Arial" panose="020B0604020202020204" pitchFamily="34" charset="0"/>
              </a:rPr>
              <a:t>operates</a:t>
            </a:r>
            <a:r>
              <a:rPr lang="ko-KR" altLang="en-US" sz="800" dirty="0">
                <a:latin typeface="Arial" panose="020B0604020202020204" pitchFamily="34" charset="0"/>
                <a:cs typeface="Arial" panose="020B0604020202020204" pitchFamily="34" charset="0"/>
              </a:rPr>
              <a:t> </a:t>
            </a:r>
            <a:r>
              <a:rPr lang="en-US" altLang="ko-KR" sz="800" dirty="0">
                <a:latin typeface="Arial" panose="020B0604020202020204" pitchFamily="34" charset="0"/>
                <a:cs typeface="Arial" panose="020B0604020202020204" pitchFamily="34" charset="0"/>
              </a:rPr>
              <a:t>to cover T from 0.8 K to 0.1 K. As an immediate goal for today’s presentation, we</a:t>
            </a:r>
            <a:r>
              <a:rPr lang="en-US" altLang="ko-KR" sz="800" b="0" u="none" dirty="0">
                <a:latin typeface="Arial" panose="020B0604020202020204" pitchFamily="34" charset="0"/>
                <a:cs typeface="Arial" panose="020B0604020202020204" pitchFamily="34" charset="0"/>
              </a:rPr>
              <a:t> Investigated the critical issues at hybridizing ADR with</a:t>
            </a:r>
            <a:r>
              <a:rPr lang="ko-KR" altLang="en-US" sz="800" b="0" u="none" dirty="0">
                <a:latin typeface="Arial" panose="020B0604020202020204" pitchFamily="34" charset="0"/>
                <a:cs typeface="Arial" panose="020B0604020202020204" pitchFamily="34" charset="0"/>
              </a:rPr>
              <a:t> </a:t>
            </a:r>
            <a:r>
              <a:rPr lang="en-US" altLang="ko-KR" sz="800" b="0" u="none" dirty="0">
                <a:latin typeface="Arial" panose="020B0604020202020204" pitchFamily="34" charset="0"/>
                <a:cs typeface="Arial" panose="020B0604020202020204" pitchFamily="34" charset="0"/>
              </a:rPr>
              <a:t>DR components for cold cycle. </a:t>
            </a:r>
            <a:r>
              <a:rPr lang="en-US" altLang="ko-KR" sz="800" dirty="0">
                <a:latin typeface="Arial" panose="020B0604020202020204" pitchFamily="34" charset="0"/>
                <a:cs typeface="Arial" panose="020B0604020202020204" pitchFamily="34" charset="0"/>
              </a:rPr>
              <a:t>Performance check of heat switch in ADR. Performance check of initial thermal conditioning of the Still</a:t>
            </a:r>
            <a:r>
              <a:rPr lang="ko-KR" altLang="en-US" sz="800" dirty="0">
                <a:latin typeface="Arial" panose="020B0604020202020204" pitchFamily="34" charset="0"/>
                <a:cs typeface="Arial" panose="020B0604020202020204" pitchFamily="34" charset="0"/>
              </a:rPr>
              <a:t> </a:t>
            </a:r>
            <a:r>
              <a:rPr lang="en-US" altLang="ko-KR" sz="800" dirty="0">
                <a:latin typeface="Arial" panose="020B0604020202020204" pitchFamily="34" charset="0"/>
                <a:cs typeface="Arial" panose="020B0604020202020204" pitchFamily="34" charset="0"/>
              </a:rPr>
              <a:t>by ADR and sorption pump. </a:t>
            </a:r>
            <a:endParaRPr lang="ko-KR" altLang="en-US" sz="800" dirty="0">
              <a:latin typeface="Arial" panose="020B0604020202020204" pitchFamily="34" charset="0"/>
              <a:cs typeface="Arial" panose="020B0604020202020204" pitchFamily="34" charset="0"/>
            </a:endParaRPr>
          </a:p>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800" b="0" u="none" dirty="0">
                <a:latin typeface="Arial" panose="020B0604020202020204" pitchFamily="34" charset="0"/>
                <a:cs typeface="Arial" panose="020B0604020202020204" pitchFamily="34" charset="0"/>
              </a:rPr>
              <a:t>.</a:t>
            </a:r>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sz="800" dirty="0">
              <a:latin typeface="Arial" panose="020B0604020202020204" pitchFamily="34" charset="0"/>
              <a:cs typeface="Arial" panose="020B0604020202020204" pitchFamily="34" charset="0"/>
            </a:endParaRPr>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sz="800" dirty="0">
              <a:latin typeface="Arial" panose="020B0604020202020204" pitchFamily="34" charset="0"/>
              <a:cs typeface="Arial" panose="020B0604020202020204" pitchFamily="34" charset="0"/>
            </a:endParaRPr>
          </a:p>
          <a:p>
            <a:pPr marL="0" marR="0" lvl="0" indent="0" algn="l" defTabSz="914400" rtl="0" eaLnBrk="1" fontAlgn="auto" latinLnBrk="1" hangingPunct="1">
              <a:lnSpc>
                <a:spcPct val="100000"/>
              </a:lnSpc>
              <a:spcBef>
                <a:spcPts val="0"/>
              </a:spcBef>
              <a:spcAft>
                <a:spcPts val="0"/>
              </a:spcAft>
              <a:buClrTx/>
              <a:buSzTx/>
              <a:buFontTx/>
              <a:buNone/>
              <a:tabLst/>
              <a:defRPr/>
            </a:pPr>
            <a:endParaRPr lang="en-US" altLang="ko-KR" sz="800" b="0" u="none" dirty="0">
              <a:latin typeface="Arial" panose="020B0604020202020204" pitchFamily="34" charset="0"/>
              <a:cs typeface="Arial" panose="020B0604020202020204" pitchFamily="34" charset="0"/>
            </a:endParaRPr>
          </a:p>
          <a:p>
            <a:endParaRPr lang="ko-KR" altLang="en-US" sz="800"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3</a:t>
            </a:fld>
            <a:endParaRPr lang="ko-KR" altLang="en-US"/>
          </a:p>
        </p:txBody>
      </p:sp>
    </p:spTree>
    <p:extLst>
      <p:ext uri="{BB962C8B-B14F-4D97-AF65-F5344CB8AC3E}">
        <p14:creationId xmlns:p14="http://schemas.microsoft.com/office/powerpoint/2010/main" val="10958385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sz="800" dirty="0">
                <a:latin typeface="Arial" panose="020B0604020202020204" pitchFamily="34" charset="0"/>
                <a:cs typeface="Arial" panose="020B0604020202020204" pitchFamily="34" charset="0"/>
              </a:rPr>
              <a:t>Let me explain the Sorption-integrated ADR in more detail.</a:t>
            </a:r>
            <a:endParaRPr lang="ko-KR" altLang="en-US" sz="800"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4</a:t>
            </a:fld>
            <a:endParaRPr lang="ko-KR" altLang="en-US"/>
          </a:p>
        </p:txBody>
      </p:sp>
    </p:spTree>
    <p:extLst>
      <p:ext uri="{BB962C8B-B14F-4D97-AF65-F5344CB8AC3E}">
        <p14:creationId xmlns:p14="http://schemas.microsoft.com/office/powerpoint/2010/main" val="30056805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#1, during the magnetization process, the sorption pump which is indicated as red is warm so that the desorbed helium 4 is condensed by the heat sink, GM cooler and the magnetized GGG is cooled to the heat sink temperature. #2, during the evaporation cooling process, the cold sorption pump adsorbs helium causing evaporation cooling effect to cool down GGG up to approximately 1.5 K. #3, during the demagnetization process, GGG is obviously cooled down to 0.5 K almost adiabatically.</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5</a:t>
            </a:fld>
            <a:endParaRPr lang="ko-KR" altLang="en-US"/>
          </a:p>
        </p:txBody>
      </p:sp>
    </p:spTree>
    <p:extLst>
      <p:ext uri="{BB962C8B-B14F-4D97-AF65-F5344CB8AC3E}">
        <p14:creationId xmlns:p14="http://schemas.microsoft.com/office/powerpoint/2010/main" val="1279622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This slide shows the approximate magnetic cycle of GGG in T-s diagram; magnetization, </a:t>
            </a:r>
            <a:r>
              <a:rPr lang="en-US" altLang="ko-KR" dirty="0">
                <a:latin typeface="Arial" panose="020B0604020202020204" pitchFamily="34" charset="0"/>
                <a:cs typeface="Arial" panose="020B0604020202020204" pitchFamily="34" charset="0"/>
              </a:rPr>
              <a:t>evaporation cooling, and de</a:t>
            </a:r>
            <a:r>
              <a:rPr lang="en-US" altLang="ko-KR" dirty="0"/>
              <a:t>magnetization. This cycle is repeated as a CADR (~).</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6</a:t>
            </a:fld>
            <a:endParaRPr lang="ko-KR" altLang="en-US"/>
          </a:p>
        </p:txBody>
      </p:sp>
    </p:spTree>
    <p:extLst>
      <p:ext uri="{BB962C8B-B14F-4D97-AF65-F5344CB8AC3E}">
        <p14:creationId xmlns:p14="http://schemas.microsoft.com/office/powerpoint/2010/main" val="3114938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The experimental data clearly shows that this proposed cycle operates as </a:t>
            </a:r>
            <a:r>
              <a:rPr lang="en-US" altLang="ko-KR"/>
              <a:t>we designed</a:t>
            </a:r>
            <a:r>
              <a:rPr lang="en-US" altLang="ko-KR" dirty="0"/>
              <a:t>. This is a busy slide, but let me go over one by one. During the regeneration process or the magnetization and hold before sorption cooling, ~~~. This process typically lasts about 900 s. Next, in the sorption cooling process, ~~~. The demagnetization process can be relatively short, from 4.1 T to 0 T, ~~~. We have identified several issues for future enhancement such as ~~~. </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7</a:t>
            </a:fld>
            <a:endParaRPr lang="ko-KR" altLang="en-US"/>
          </a:p>
        </p:txBody>
      </p:sp>
    </p:spTree>
    <p:extLst>
      <p:ext uri="{BB962C8B-B14F-4D97-AF65-F5344CB8AC3E}">
        <p14:creationId xmlns:p14="http://schemas.microsoft.com/office/powerpoint/2010/main" val="23280442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dirty="0"/>
              <a:t>After we fully recognize the capability of our CADR, the DR components are attached. First, both Still and MXC are supposed to be cooled by the condensed helium similar to the magnetized GGG. This photograph shows the Still and MXC before the radiation shield is installed.</a:t>
            </a:r>
            <a:endParaRPr lang="ko-KR" altLang="en-US" dirty="0"/>
          </a:p>
        </p:txBody>
      </p:sp>
      <p:sp>
        <p:nvSpPr>
          <p:cNvPr id="4" name="슬라이드 번호 개체 틀 3"/>
          <p:cNvSpPr>
            <a:spLocks noGrp="1"/>
          </p:cNvSpPr>
          <p:nvPr>
            <p:ph type="sldNum" sz="quarter" idx="5"/>
          </p:nvPr>
        </p:nvSpPr>
        <p:spPr/>
        <p:txBody>
          <a:bodyPr/>
          <a:lstStyle/>
          <a:p>
            <a:fld id="{DB582564-81C6-4F81-BAFA-A770B899C889}" type="slidenum">
              <a:rPr lang="ko-KR" altLang="en-US" smtClean="0"/>
              <a:pPr/>
              <a:t>8</a:t>
            </a:fld>
            <a:endParaRPr lang="ko-KR" altLang="en-US"/>
          </a:p>
        </p:txBody>
      </p:sp>
    </p:spTree>
    <p:extLst>
      <p:ext uri="{BB962C8B-B14F-4D97-AF65-F5344CB8AC3E}">
        <p14:creationId xmlns:p14="http://schemas.microsoft.com/office/powerpoint/2010/main" val="3822820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제목 1"/>
          <p:cNvSpPr>
            <a:spLocks noGrp="1"/>
          </p:cNvSpPr>
          <p:nvPr>
            <p:ph type="ctrTitle"/>
          </p:nvPr>
        </p:nvSpPr>
        <p:spPr>
          <a:xfrm>
            <a:off x="685800" y="2130425"/>
            <a:ext cx="7772400" cy="1470025"/>
          </a:xfrm>
        </p:spPr>
        <p:txBody>
          <a:bodyPr/>
          <a:lstStyle/>
          <a:p>
            <a:r>
              <a:rPr lang="ko-KR" altLang="en-US"/>
              <a:t>마스터 제목 스타일 편집</a:t>
            </a:r>
          </a:p>
        </p:txBody>
      </p:sp>
      <p:sp>
        <p:nvSpPr>
          <p:cNvPr id="3" name="부제목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ko-KR" altLang="en-US"/>
              <a:t>마스터 부제목 스타일 편집</a:t>
            </a:r>
          </a:p>
        </p:txBody>
      </p:sp>
      <p:sp>
        <p:nvSpPr>
          <p:cNvPr id="4" name="날짜 개체 틀 3"/>
          <p:cNvSpPr>
            <a:spLocks noGrp="1"/>
          </p:cNvSpPr>
          <p:nvPr>
            <p:ph type="dt" sz="half" idx="10"/>
          </p:nvPr>
        </p:nvSpPr>
        <p:spPr/>
        <p:txBody>
          <a:bodyPr/>
          <a:lstStyle/>
          <a:p>
            <a:fld id="{735E9F18-2181-4518-BCAE-CFA00B4E3877}" type="datetime1">
              <a:rPr lang="ko-KR" altLang="en-US" smtClean="0"/>
              <a:pPr/>
              <a:t>2025-05-15</a:t>
            </a:fld>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세로 텍스트 개체 틀 2"/>
          <p:cNvSpPr>
            <a:spLocks noGrp="1"/>
          </p:cNvSpPr>
          <p:nvPr>
            <p:ph type="body" orient="vert" idx="1"/>
          </p:nvPr>
        </p:nvSpPr>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2622A91F-B5CF-4749-9138-102AD57515D1}" type="datetime1">
              <a:rPr lang="ko-KR" altLang="en-US" smtClean="0"/>
              <a:pPr/>
              <a:t>2025-05-15</a:t>
            </a:fld>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세로 제목 1"/>
          <p:cNvSpPr>
            <a:spLocks noGrp="1"/>
          </p:cNvSpPr>
          <p:nvPr>
            <p:ph type="title" orient="vert"/>
          </p:nvPr>
        </p:nvSpPr>
        <p:spPr>
          <a:xfrm>
            <a:off x="6629400" y="274638"/>
            <a:ext cx="2057400" cy="5851525"/>
          </a:xfrm>
        </p:spPr>
        <p:txBody>
          <a:bodyPr vert="eaVert"/>
          <a:lstStyle/>
          <a:p>
            <a:r>
              <a:rPr lang="ko-KR" altLang="en-US"/>
              <a:t>마스터 제목 스타일 편집</a:t>
            </a:r>
          </a:p>
        </p:txBody>
      </p:sp>
      <p:sp>
        <p:nvSpPr>
          <p:cNvPr id="3" name="세로 텍스트 개체 틀 2"/>
          <p:cNvSpPr>
            <a:spLocks noGrp="1"/>
          </p:cNvSpPr>
          <p:nvPr>
            <p:ph type="body" orient="vert" idx="1"/>
          </p:nvPr>
        </p:nvSpPr>
        <p:spPr>
          <a:xfrm>
            <a:off x="457200" y="274638"/>
            <a:ext cx="6019800" cy="5851525"/>
          </a:xfrm>
        </p:spPr>
        <p:txBody>
          <a:bodyPr vert="eaVert"/>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날짜 개체 틀 3"/>
          <p:cNvSpPr>
            <a:spLocks noGrp="1"/>
          </p:cNvSpPr>
          <p:nvPr>
            <p:ph type="dt" sz="half" idx="10"/>
          </p:nvPr>
        </p:nvSpPr>
        <p:spPr/>
        <p:txBody>
          <a:bodyPr/>
          <a:lstStyle/>
          <a:p>
            <a:fld id="{B47A0325-05A5-440D-8219-342DBB3231C0}" type="datetime1">
              <a:rPr lang="ko-KR" altLang="en-US" smtClean="0"/>
              <a:pPr/>
              <a:t>2025-05-15</a:t>
            </a:fld>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제목 및 내용">
    <p:spTree>
      <p:nvGrpSpPr>
        <p:cNvPr id="1" name=""/>
        <p:cNvGrpSpPr/>
        <p:nvPr/>
      </p:nvGrpSpPr>
      <p:grpSpPr>
        <a:xfrm>
          <a:off x="0" y="0"/>
          <a:ext cx="0" cy="0"/>
          <a:chOff x="0" y="0"/>
          <a:chExt cx="0" cy="0"/>
        </a:xfrm>
      </p:grpSpPr>
      <p:sp>
        <p:nvSpPr>
          <p:cNvPr id="6" name="슬라이드 번호 개체 틀 5"/>
          <p:cNvSpPr>
            <a:spLocks noGrp="1"/>
          </p:cNvSpPr>
          <p:nvPr>
            <p:ph type="sldNum" sz="quarter" idx="12"/>
          </p:nvPr>
        </p:nvSpPr>
        <p:spPr>
          <a:xfrm>
            <a:off x="6553200" y="6356352"/>
            <a:ext cx="2133600" cy="365125"/>
          </a:xfrm>
          <a:prstGeom prst="rect">
            <a:avLst/>
          </a:prstGeom>
        </p:spPr>
        <p:txBody>
          <a:bodyPr/>
          <a:lstStyle>
            <a:lvl1pPr algn="r">
              <a:defRPr sz="825" b="1">
                <a:latin typeface="Arial" panose="020B0604020202020204" pitchFamily="34" charset="0"/>
                <a:cs typeface="Arial" panose="020B0604020202020204" pitchFamily="34" charset="0"/>
              </a:defRPr>
            </a:lvl1pPr>
          </a:lstStyle>
          <a:p>
            <a:fld id="{916E7165-E037-433A-A4A0-9E21FD0F7920}" type="slidenum">
              <a:rPr lang="ko-KR" altLang="en-US" smtClean="0"/>
              <a:pPr/>
              <a:t>‹#›</a:t>
            </a:fld>
            <a:endParaRPr lang="ko-KR" altLang="en-US" dirty="0"/>
          </a:p>
        </p:txBody>
      </p:sp>
      <p:sp>
        <p:nvSpPr>
          <p:cNvPr id="7" name="내용 개체 틀 2"/>
          <p:cNvSpPr>
            <a:spLocks noGrp="1"/>
          </p:cNvSpPr>
          <p:nvPr>
            <p:ph idx="1" hasCustomPrompt="1"/>
          </p:nvPr>
        </p:nvSpPr>
        <p:spPr>
          <a:xfrm>
            <a:off x="381000" y="1143000"/>
            <a:ext cx="8458200" cy="5029200"/>
          </a:xfrm>
          <a:prstGeom prst="rect">
            <a:avLst/>
          </a:prstGeom>
        </p:spPr>
        <p:txBody>
          <a:bodyPr/>
          <a:lstStyle>
            <a:lvl1pPr marL="257175" marR="0" indent="-257175" algn="l" defTabSz="685800" rtl="0" eaLnBrk="0" fontAlgn="base" latinLnBrk="1" hangingPunct="0">
              <a:lnSpc>
                <a:spcPct val="100000"/>
              </a:lnSpc>
              <a:spcBef>
                <a:spcPct val="20000"/>
              </a:spcBef>
              <a:spcAft>
                <a:spcPct val="0"/>
              </a:spcAft>
              <a:buClr>
                <a:srgbClr val="194293"/>
              </a:buClr>
              <a:buSzPct val="80000"/>
              <a:buFont typeface="Wingdings" pitchFamily="2" charset="2"/>
              <a:buChar char="n"/>
              <a:tabLst/>
              <a:defRPr sz="1800" b="1">
                <a:latin typeface="Arial" pitchFamily="34" charset="0"/>
                <a:cs typeface="Arial" pitchFamily="34" charset="0"/>
              </a:defRPr>
            </a:lvl1pPr>
            <a:lvl2pPr marL="557213" marR="0" indent="-214313" algn="l" defTabSz="685800" rtl="0" eaLnBrk="0" fontAlgn="base" latinLnBrk="1" hangingPunct="0">
              <a:lnSpc>
                <a:spcPct val="100000"/>
              </a:lnSpc>
              <a:spcBef>
                <a:spcPct val="20000"/>
              </a:spcBef>
              <a:spcAft>
                <a:spcPct val="0"/>
              </a:spcAft>
              <a:buClr>
                <a:srgbClr val="194293"/>
              </a:buClr>
              <a:buSzPct val="80000"/>
              <a:buFont typeface="Wingdings" pitchFamily="2" charset="2"/>
              <a:buChar char="Ø"/>
              <a:tabLst/>
              <a:defRPr sz="1500">
                <a:latin typeface="Arial" pitchFamily="34" charset="0"/>
                <a:cs typeface="Arial" pitchFamily="34" charset="0"/>
              </a:defRPr>
            </a:lvl2pPr>
            <a:lvl3pPr marL="857250" marR="0" indent="-171450" algn="l" defTabSz="685800" rtl="0" eaLnBrk="0" fontAlgn="base" latinLnBrk="1" hangingPunct="0">
              <a:lnSpc>
                <a:spcPct val="100000"/>
              </a:lnSpc>
              <a:spcBef>
                <a:spcPct val="20000"/>
              </a:spcBef>
              <a:spcAft>
                <a:spcPct val="0"/>
              </a:spcAft>
              <a:buClr>
                <a:srgbClr val="194293"/>
              </a:buClr>
              <a:buSzPct val="65000"/>
              <a:buFont typeface="Wingdings" pitchFamily="2" charset="2"/>
              <a:buChar char="o"/>
              <a:tabLst/>
              <a:defRPr sz="1500">
                <a:latin typeface="Arial" pitchFamily="34" charset="0"/>
                <a:cs typeface="Arial" pitchFamily="34" charset="0"/>
              </a:defRPr>
            </a:lvl3pPr>
            <a:lvl4pPr marL="1200150" marR="0" indent="-171450" algn="l" defTabSz="685800" rtl="0" eaLnBrk="0" fontAlgn="base" latinLnBrk="1" hangingPunct="0">
              <a:lnSpc>
                <a:spcPct val="100000"/>
              </a:lnSpc>
              <a:spcBef>
                <a:spcPct val="20000"/>
              </a:spcBef>
              <a:spcAft>
                <a:spcPct val="0"/>
              </a:spcAft>
              <a:buClr>
                <a:srgbClr val="9999CC"/>
              </a:buClr>
              <a:buSzPct val="70000"/>
              <a:buFont typeface="Wingdings" pitchFamily="2" charset="2"/>
              <a:buChar char="o"/>
              <a:tabLst/>
              <a:defRPr sz="1350">
                <a:latin typeface="Arial" pitchFamily="34" charset="0"/>
                <a:cs typeface="Arial" pitchFamily="34" charset="0"/>
              </a:defRPr>
            </a:lvl4pPr>
            <a:lvl5pPr marL="1543050" marR="0" indent="-171450" algn="l" defTabSz="685800" rtl="0" eaLnBrk="0" fontAlgn="base" latinLnBrk="1" hangingPunct="0">
              <a:lnSpc>
                <a:spcPct val="100000"/>
              </a:lnSpc>
              <a:spcBef>
                <a:spcPct val="20000"/>
              </a:spcBef>
              <a:spcAft>
                <a:spcPct val="0"/>
              </a:spcAft>
              <a:buClr>
                <a:srgbClr val="194293"/>
              </a:buClr>
              <a:buSzPct val="80000"/>
              <a:buFont typeface="Wingdings" pitchFamily="2" charset="2"/>
              <a:buChar char="o"/>
              <a:tabLst/>
              <a:defRPr/>
            </a:lvl5pPr>
          </a:lstStyle>
          <a:p>
            <a:pPr lvl="0"/>
            <a:r>
              <a:rPr lang="en-US" altLang="ko-KR" dirty="0"/>
              <a:t>Click to edit Master text styles</a:t>
            </a:r>
          </a:p>
          <a:p>
            <a:pPr lvl="1"/>
            <a:r>
              <a:rPr lang="en-US" altLang="ko-KR" dirty="0"/>
              <a:t> Second level</a:t>
            </a:r>
          </a:p>
          <a:p>
            <a:pPr lvl="2"/>
            <a:r>
              <a:rPr lang="en-US" altLang="ko-KR" dirty="0"/>
              <a:t>Third level</a:t>
            </a:r>
          </a:p>
          <a:p>
            <a:pPr lvl="3"/>
            <a:r>
              <a:rPr lang="en-US" altLang="ko-KR" dirty="0"/>
              <a:t>Fourth level</a:t>
            </a:r>
          </a:p>
        </p:txBody>
      </p:sp>
      <p:sp>
        <p:nvSpPr>
          <p:cNvPr id="8" name="내용 개체 틀 2"/>
          <p:cNvSpPr>
            <a:spLocks noGrp="1"/>
          </p:cNvSpPr>
          <p:nvPr>
            <p:ph idx="13" hasCustomPrompt="1"/>
          </p:nvPr>
        </p:nvSpPr>
        <p:spPr>
          <a:xfrm>
            <a:off x="357159" y="285728"/>
            <a:ext cx="7643866" cy="642942"/>
          </a:xfrm>
          <a:prstGeom prst="rect">
            <a:avLst/>
          </a:prstGeom>
        </p:spPr>
        <p:txBody>
          <a:bodyPr/>
          <a:lstStyle>
            <a:lvl1pPr marL="257175" marR="0" indent="-257175" algn="l" defTabSz="685800" rtl="0" eaLnBrk="0" fontAlgn="base" latinLnBrk="1" hangingPunct="0">
              <a:lnSpc>
                <a:spcPct val="100000"/>
              </a:lnSpc>
              <a:spcBef>
                <a:spcPct val="20000"/>
              </a:spcBef>
              <a:spcAft>
                <a:spcPct val="0"/>
              </a:spcAft>
              <a:buClr>
                <a:srgbClr val="194293"/>
              </a:buClr>
              <a:buSzPct val="80000"/>
              <a:buFont typeface="Wingdings" pitchFamily="2" charset="2"/>
              <a:buNone/>
              <a:tabLst/>
              <a:defRPr sz="2400" b="1">
                <a:solidFill>
                  <a:srgbClr val="002774"/>
                </a:solidFill>
                <a:effectLst>
                  <a:outerShdw blurRad="38100" dist="38100" dir="2700000" algn="tl">
                    <a:srgbClr val="000000">
                      <a:alpha val="43137"/>
                    </a:srgbClr>
                  </a:outerShdw>
                </a:effectLst>
                <a:latin typeface="Arial" pitchFamily="34" charset="0"/>
                <a:cs typeface="Arial" pitchFamily="34" charset="0"/>
              </a:defRPr>
            </a:lvl1pPr>
            <a:lvl2pPr marL="557213" marR="0" indent="-214313" algn="l" defTabSz="685800" rtl="0" eaLnBrk="0" fontAlgn="base" latinLnBrk="1" hangingPunct="0">
              <a:lnSpc>
                <a:spcPct val="100000"/>
              </a:lnSpc>
              <a:spcBef>
                <a:spcPct val="20000"/>
              </a:spcBef>
              <a:spcAft>
                <a:spcPct val="0"/>
              </a:spcAft>
              <a:buClr>
                <a:srgbClr val="194293"/>
              </a:buClr>
              <a:buSzPct val="80000"/>
              <a:buFont typeface="Wingdings" pitchFamily="2" charset="2"/>
              <a:buNone/>
              <a:tabLst/>
              <a:defRPr sz="1500">
                <a:latin typeface="Arial" pitchFamily="34" charset="0"/>
                <a:cs typeface="Arial" pitchFamily="34" charset="0"/>
              </a:defRPr>
            </a:lvl2pPr>
            <a:lvl3pPr marL="857250" marR="0" indent="-171450" algn="l" defTabSz="685800" rtl="0" eaLnBrk="0" fontAlgn="base" latinLnBrk="1" hangingPunct="0">
              <a:lnSpc>
                <a:spcPct val="100000"/>
              </a:lnSpc>
              <a:spcBef>
                <a:spcPct val="20000"/>
              </a:spcBef>
              <a:spcAft>
                <a:spcPct val="0"/>
              </a:spcAft>
              <a:buClr>
                <a:srgbClr val="194293"/>
              </a:buClr>
              <a:buSzPct val="65000"/>
              <a:buFont typeface="Wingdings" pitchFamily="2" charset="2"/>
              <a:buChar char="o"/>
              <a:tabLst/>
              <a:defRPr sz="1500">
                <a:latin typeface="Arial" pitchFamily="34" charset="0"/>
                <a:cs typeface="Arial" pitchFamily="34" charset="0"/>
              </a:defRPr>
            </a:lvl3pPr>
            <a:lvl4pPr marL="1200150" marR="0" indent="-171450" algn="l" defTabSz="685800" rtl="0" eaLnBrk="0" fontAlgn="base" latinLnBrk="1" hangingPunct="0">
              <a:lnSpc>
                <a:spcPct val="100000"/>
              </a:lnSpc>
              <a:spcBef>
                <a:spcPct val="20000"/>
              </a:spcBef>
              <a:spcAft>
                <a:spcPct val="0"/>
              </a:spcAft>
              <a:buClr>
                <a:srgbClr val="9999CC"/>
              </a:buClr>
              <a:buSzPct val="70000"/>
              <a:buFont typeface="Wingdings" pitchFamily="2" charset="2"/>
              <a:buChar char="o"/>
              <a:tabLst/>
              <a:defRPr sz="1350">
                <a:latin typeface="Arial" pitchFamily="34" charset="0"/>
                <a:cs typeface="Arial" pitchFamily="34" charset="0"/>
              </a:defRPr>
            </a:lvl4pPr>
            <a:lvl5pPr marL="1543050" marR="0" indent="-171450" algn="l" defTabSz="685800" rtl="0" eaLnBrk="0" fontAlgn="base" latinLnBrk="1" hangingPunct="0">
              <a:lnSpc>
                <a:spcPct val="100000"/>
              </a:lnSpc>
              <a:spcBef>
                <a:spcPct val="20000"/>
              </a:spcBef>
              <a:spcAft>
                <a:spcPct val="0"/>
              </a:spcAft>
              <a:buClr>
                <a:srgbClr val="194293"/>
              </a:buClr>
              <a:buSzPct val="80000"/>
              <a:buFont typeface="Wingdings" pitchFamily="2" charset="2"/>
              <a:buChar char="o"/>
              <a:tabLst/>
              <a:defRPr/>
            </a:lvl5pPr>
          </a:lstStyle>
          <a:p>
            <a:pPr lvl="0"/>
            <a:r>
              <a:rPr lang="en-US" altLang="ko-KR" dirty="0"/>
              <a:t>Click to edit Master Title styles</a:t>
            </a:r>
          </a:p>
        </p:txBody>
      </p:sp>
    </p:spTree>
    <p:extLst>
      <p:ext uri="{BB962C8B-B14F-4D97-AF65-F5344CB8AC3E}">
        <p14:creationId xmlns:p14="http://schemas.microsoft.com/office/powerpoint/2010/main" val="1464745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제목 및 내용">
    <p:spTree>
      <p:nvGrpSpPr>
        <p:cNvPr id="1" name=""/>
        <p:cNvGrpSpPr/>
        <p:nvPr/>
      </p:nvGrpSpPr>
      <p:grpSpPr>
        <a:xfrm>
          <a:off x="0" y="0"/>
          <a:ext cx="0" cy="0"/>
          <a:chOff x="0" y="0"/>
          <a:chExt cx="0" cy="0"/>
        </a:xfrm>
      </p:grpSpPr>
      <p:sp>
        <p:nvSpPr>
          <p:cNvPr id="2" name="제목 1"/>
          <p:cNvSpPr>
            <a:spLocks noGrp="1"/>
          </p:cNvSpPr>
          <p:nvPr>
            <p:ph type="title"/>
          </p:nvPr>
        </p:nvSpPr>
        <p:spPr>
          <a:xfrm>
            <a:off x="179512" y="44624"/>
            <a:ext cx="8507288" cy="792087"/>
          </a:xfrm>
        </p:spPr>
        <p:txBody>
          <a:bodyPr>
            <a:normAutofit/>
          </a:bodyPr>
          <a:lstStyle>
            <a:lvl1pPr algn="l">
              <a:defRPr sz="2700">
                <a:solidFill>
                  <a:schemeClr val="tx1"/>
                </a:solidFill>
                <a:latin typeface="HY견고딕" pitchFamily="18" charset="-127"/>
                <a:ea typeface="HY견고딕" pitchFamily="18" charset="-127"/>
              </a:defRPr>
            </a:lvl1pPr>
          </a:lstStyle>
          <a:p>
            <a:r>
              <a:rPr lang="ko-KR" altLang="en-US" dirty="0"/>
              <a:t>마스터 제목 스타일 편집</a:t>
            </a:r>
          </a:p>
        </p:txBody>
      </p:sp>
      <p:sp>
        <p:nvSpPr>
          <p:cNvPr id="3" name="내용 개체 틀 2"/>
          <p:cNvSpPr>
            <a:spLocks noGrp="1"/>
          </p:cNvSpPr>
          <p:nvPr>
            <p:ph idx="1"/>
          </p:nvPr>
        </p:nvSpPr>
        <p:spPr>
          <a:xfrm>
            <a:off x="457200" y="836711"/>
            <a:ext cx="8229600" cy="5472607"/>
          </a:xfrm>
        </p:spPr>
        <p:txBody>
          <a:bodyPr>
            <a:normAutofit/>
          </a:bodyPr>
          <a:lstStyle>
            <a:lvl1pPr algn="just">
              <a:lnSpc>
                <a:spcPct val="150000"/>
              </a:lnSpc>
              <a:defRPr sz="1600" baseline="0">
                <a:latin typeface="Times New Roman" panose="02020603050405020304" pitchFamily="18" charset="0"/>
                <a:ea typeface="함초롬돋움" panose="02030504000101010101" pitchFamily="18" charset="-127"/>
                <a:cs typeface="Times New Roman" panose="02020603050405020304" pitchFamily="18" charset="0"/>
              </a:defRPr>
            </a:lvl1pPr>
            <a:lvl2pPr marL="630238" indent="-285750" algn="just">
              <a:lnSpc>
                <a:spcPct val="150000"/>
              </a:lnSpc>
              <a:defRPr sz="1600" baseline="0">
                <a:latin typeface="Times New Roman" panose="02020603050405020304" pitchFamily="18" charset="0"/>
                <a:ea typeface="함초롬돋움" panose="02030504000101010101" pitchFamily="18" charset="-127"/>
                <a:cs typeface="Times New Roman" panose="02020603050405020304" pitchFamily="18" charset="0"/>
              </a:defRPr>
            </a:lvl2pPr>
            <a:lvl3pPr>
              <a:defRPr sz="1500">
                <a:latin typeface="Times New Roman" pitchFamily="18" charset="0"/>
                <a:cs typeface="Times New Roman" pitchFamily="18" charset="0"/>
              </a:defRPr>
            </a:lvl3pPr>
            <a:lvl4pPr marL="896938" indent="-228600" algn="just">
              <a:lnSpc>
                <a:spcPct val="150000"/>
              </a:lnSpc>
              <a:tabLst>
                <a:tab pos="715963" algn="l"/>
              </a:tabLst>
              <a:defRPr sz="1600" baseline="0">
                <a:latin typeface="Times New Roman" panose="02020603050405020304" pitchFamily="18" charset="0"/>
                <a:ea typeface="함초롬돋움" panose="02030504000101010101" pitchFamily="18" charset="-127"/>
                <a:cs typeface="Times New Roman" panose="02020603050405020304" pitchFamily="18" charset="0"/>
              </a:defRPr>
            </a:lvl4pPr>
            <a:lvl5pPr marL="1077913" indent="-228600" algn="just">
              <a:lnSpc>
                <a:spcPct val="150000"/>
              </a:lnSpc>
              <a:defRPr sz="1600" baseline="0">
                <a:latin typeface="Times New Roman" panose="02020603050405020304" pitchFamily="18" charset="0"/>
                <a:ea typeface="함초롬돋움" panose="02030504000101010101" pitchFamily="18" charset="-127"/>
                <a:cs typeface="Times New Roman" panose="02020603050405020304" pitchFamily="18" charset="0"/>
              </a:defRPr>
            </a:lvl5pPr>
          </a:lstStyle>
          <a:p>
            <a:pPr lvl="0"/>
            <a:r>
              <a:rPr lang="ko-KR" altLang="en-US" dirty="0"/>
              <a:t>마스터 텍스트 스타일을 편집합니다</a:t>
            </a:r>
          </a:p>
          <a:p>
            <a:pPr lvl="1"/>
            <a:r>
              <a:rPr lang="ko-KR" altLang="en-US" dirty="0"/>
              <a:t>둘째 </a:t>
            </a:r>
            <a:r>
              <a:rPr lang="ko-KR" altLang="en-US" dirty="0" err="1"/>
              <a:t>수준셋째</a:t>
            </a:r>
            <a:r>
              <a:rPr lang="ko-KR" altLang="en-US" dirty="0"/>
              <a:t> 수준</a:t>
            </a:r>
          </a:p>
          <a:p>
            <a:pPr lvl="3"/>
            <a:r>
              <a:rPr lang="ko-KR" altLang="en-US" dirty="0"/>
              <a:t>넷째 수준</a:t>
            </a:r>
          </a:p>
          <a:p>
            <a:pPr lvl="4"/>
            <a:r>
              <a:rPr lang="ko-KR" altLang="en-US" dirty="0"/>
              <a:t>다섯째 수준</a:t>
            </a:r>
          </a:p>
        </p:txBody>
      </p:sp>
      <p:sp>
        <p:nvSpPr>
          <p:cNvPr id="6" name="슬라이드 번호 개체 틀 5"/>
          <p:cNvSpPr>
            <a:spLocks noGrp="1"/>
          </p:cNvSpPr>
          <p:nvPr>
            <p:ph type="sldNum" sz="quarter" idx="12"/>
          </p:nvPr>
        </p:nvSpPr>
        <p:spPr>
          <a:xfrm>
            <a:off x="3203848" y="6459478"/>
            <a:ext cx="2133600" cy="365125"/>
          </a:xfrm>
        </p:spPr>
        <p:txBody>
          <a:bodyPr/>
          <a:lstStyle>
            <a:lvl1pPr algn="ctr">
              <a:defRPr b="0">
                <a:solidFill>
                  <a:schemeClr val="tx1"/>
                </a:solidFill>
              </a:defRPr>
            </a:lvl1pPr>
          </a:lstStyle>
          <a:p>
            <a:fld id="{4BEDD84E-25D4-4983-8AA1-2863C96F08D9}" type="slidenum">
              <a:rPr lang="ko-KR" altLang="en-US" smtClean="0"/>
              <a:pPr/>
              <a:t>‹#›</a:t>
            </a:fld>
            <a:endParaRPr lang="ko-KR" altLang="en-US" dirty="0"/>
          </a:p>
        </p:txBody>
      </p:sp>
      <p:cxnSp>
        <p:nvCxnSpPr>
          <p:cNvPr id="11" name="직선 연결선 10"/>
          <p:cNvCxnSpPr/>
          <p:nvPr userDrawn="1"/>
        </p:nvCxnSpPr>
        <p:spPr>
          <a:xfrm>
            <a:off x="0" y="809926"/>
            <a:ext cx="914015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직선 연결선 11"/>
          <p:cNvCxnSpPr/>
          <p:nvPr userDrawn="1"/>
        </p:nvCxnSpPr>
        <p:spPr>
          <a:xfrm>
            <a:off x="0" y="6409010"/>
            <a:ext cx="914015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Picture 64">
            <a:extLst>
              <a:ext uri="{FF2B5EF4-FFF2-40B4-BE49-F238E27FC236}">
                <a16:creationId xmlns:a16="http://schemas.microsoft.com/office/drawing/2014/main" id="{AE412D39-2FFB-4581-8D81-FEB284E6F1A1}"/>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074208" y="6417636"/>
            <a:ext cx="916465" cy="450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4" name="Picture 2" descr="KAIST 로고">
            <a:extLst>
              <a:ext uri="{FF2B5EF4-FFF2-40B4-BE49-F238E27FC236}">
                <a16:creationId xmlns:a16="http://schemas.microsoft.com/office/drawing/2014/main" id="{FF3EA010-DB61-41F6-B95C-1C1270A5C08B}"/>
              </a:ext>
            </a:extLst>
          </p:cNvPr>
          <p:cNvPicPr>
            <a:picLocks noChangeAspect="1" noChangeArrowheads="1"/>
          </p:cNvPicPr>
          <p:nvPr userDrawn="1"/>
        </p:nvPicPr>
        <p:blipFill rotWithShape="1">
          <a:blip r:embed="rId3" cstate="print">
            <a:extLst>
              <a:ext uri="{28A0092B-C50C-407E-A947-70E740481C1C}">
                <a14:useLocalDpi xmlns:a14="http://schemas.microsoft.com/office/drawing/2010/main" val="0"/>
              </a:ext>
            </a:extLst>
          </a:blip>
          <a:srcRect l="29019" t="19254" r="27638" b="20610"/>
          <a:stretch/>
        </p:blipFill>
        <p:spPr bwMode="auto">
          <a:xfrm>
            <a:off x="158574" y="6446713"/>
            <a:ext cx="1243775" cy="4049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제목 1"/>
          <p:cNvSpPr>
            <a:spLocks noGrp="1"/>
          </p:cNvSpPr>
          <p:nvPr>
            <p:ph type="title"/>
          </p:nvPr>
        </p:nvSpPr>
        <p:spPr>
          <a:xfrm>
            <a:off x="722313" y="4406900"/>
            <a:ext cx="7772400" cy="1362075"/>
          </a:xfrm>
        </p:spPr>
        <p:txBody>
          <a:bodyPr anchor="t"/>
          <a:lstStyle>
            <a:lvl1pPr algn="l">
              <a:defRPr sz="4000" b="1" cap="all"/>
            </a:lvl1pPr>
          </a:lstStyle>
          <a:p>
            <a:r>
              <a:rPr lang="ko-KR" altLang="en-US"/>
              <a:t>마스터 제목 스타일 편집</a:t>
            </a:r>
          </a:p>
        </p:txBody>
      </p:sp>
      <p:sp>
        <p:nvSpPr>
          <p:cNvPr id="3" name="텍스트 개체 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ko-KR" altLang="en-US"/>
              <a:t>마스터 텍스트 스타일을 편집합니다</a:t>
            </a:r>
          </a:p>
        </p:txBody>
      </p:sp>
      <p:sp>
        <p:nvSpPr>
          <p:cNvPr id="4" name="날짜 개체 틀 3"/>
          <p:cNvSpPr>
            <a:spLocks noGrp="1"/>
          </p:cNvSpPr>
          <p:nvPr>
            <p:ph type="dt" sz="half" idx="10"/>
          </p:nvPr>
        </p:nvSpPr>
        <p:spPr/>
        <p:txBody>
          <a:bodyPr/>
          <a:lstStyle/>
          <a:p>
            <a:fld id="{1E5E390C-FF98-4B42-B581-E52DC8EAD282}" type="datetime1">
              <a:rPr lang="ko-KR" altLang="en-US" smtClean="0"/>
              <a:pPr/>
              <a:t>2025-05-15</a:t>
            </a:fld>
            <a:endParaRPr lang="ko-KR" altLang="en-US"/>
          </a:p>
        </p:txBody>
      </p:sp>
      <p:sp>
        <p:nvSpPr>
          <p:cNvPr id="6" name="슬라이드 번호 개체 틀 5"/>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콘텐츠 2개">
    <p:spTree>
      <p:nvGrpSpPr>
        <p:cNvPr id="1" name=""/>
        <p:cNvGrpSpPr/>
        <p:nvPr/>
      </p:nvGrpSpPr>
      <p:grpSpPr>
        <a:xfrm>
          <a:off x="0" y="0"/>
          <a:ext cx="0" cy="0"/>
          <a:chOff x="0" y="0"/>
          <a:chExt cx="0" cy="0"/>
        </a:xfrm>
      </p:grpSpPr>
      <p:sp>
        <p:nvSpPr>
          <p:cNvPr id="3" name="내용 개체 틀 2"/>
          <p:cNvSpPr>
            <a:spLocks noGrp="1"/>
          </p:cNvSpPr>
          <p:nvPr>
            <p:ph sz="half" idx="1"/>
          </p:nvPr>
        </p:nvSpPr>
        <p:spPr>
          <a:xfrm>
            <a:off x="457200" y="1600200"/>
            <a:ext cx="4038600" cy="4525963"/>
          </a:xfrm>
        </p:spPr>
        <p:txBody>
          <a:bodyPr/>
          <a:lstStyle>
            <a:lvl1pPr algn="just">
              <a:defRPr sz="2000">
                <a:latin typeface="Times New Roman" panose="02020603050405020304" pitchFamily="18" charset="0"/>
                <a:cs typeface="Times New Roman" panose="02020603050405020304" pitchFamily="18" charset="0"/>
              </a:defRPr>
            </a:lvl1pPr>
            <a:lvl2pPr algn="just">
              <a:defRPr sz="2400">
                <a:latin typeface="Times New Roman" panose="02020603050405020304" pitchFamily="18" charset="0"/>
                <a:cs typeface="Times New Roman" panose="02020603050405020304" pitchFamily="18" charset="0"/>
              </a:defRPr>
            </a:lvl2pPr>
            <a:lvl3pPr algn="just">
              <a:defRPr sz="2000">
                <a:latin typeface="Times New Roman" panose="02020603050405020304" pitchFamily="18" charset="0"/>
                <a:cs typeface="Times New Roman" panose="02020603050405020304" pitchFamily="18" charset="0"/>
              </a:defRPr>
            </a:lvl3pPr>
            <a:lvl4pPr algn="just">
              <a:defRPr sz="1800">
                <a:latin typeface="Times New Roman" panose="02020603050405020304" pitchFamily="18" charset="0"/>
                <a:cs typeface="Times New Roman" panose="02020603050405020304" pitchFamily="18" charset="0"/>
              </a:defRPr>
            </a:lvl4pPr>
            <a:lvl5pPr algn="just">
              <a:defRPr sz="1800">
                <a:latin typeface="Times New Roman" panose="02020603050405020304" pitchFamily="18" charset="0"/>
                <a:cs typeface="Times New Roman" panose="02020603050405020304" pitchFamily="18" charset="0"/>
              </a:defRPr>
            </a:lvl5pPr>
            <a:lvl6pPr>
              <a:defRPr sz="1800"/>
            </a:lvl6pPr>
            <a:lvl7pPr>
              <a:defRPr sz="1800"/>
            </a:lvl7pPr>
            <a:lvl8pPr>
              <a:defRPr sz="1800"/>
            </a:lvl8pPr>
            <a:lvl9pPr>
              <a:defRPr sz="1800"/>
            </a:lvl9p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수준</a:t>
            </a:r>
          </a:p>
        </p:txBody>
      </p:sp>
      <p:sp>
        <p:nvSpPr>
          <p:cNvPr id="4" name="내용 개체 틀 3"/>
          <p:cNvSpPr>
            <a:spLocks noGrp="1"/>
          </p:cNvSpPr>
          <p:nvPr>
            <p:ph sz="half" idx="2"/>
          </p:nvPr>
        </p:nvSpPr>
        <p:spPr>
          <a:xfrm>
            <a:off x="4648200" y="1600200"/>
            <a:ext cx="4038600" cy="4525963"/>
          </a:xfrm>
        </p:spPr>
        <p:txBody>
          <a:bodyPr>
            <a:normAutofit/>
          </a:bodyPr>
          <a:lstStyle>
            <a:lvl1pPr algn="just">
              <a:defRPr sz="2000">
                <a:latin typeface="Times New Roman" panose="02020603050405020304" pitchFamily="18" charset="0"/>
                <a:cs typeface="Times New Roman" panose="02020603050405020304" pitchFamily="18" charset="0"/>
              </a:defRPr>
            </a:lvl1pPr>
            <a:lvl2pPr algn="just">
              <a:defRPr sz="2000">
                <a:latin typeface="Times New Roman" panose="02020603050405020304" pitchFamily="18" charset="0"/>
                <a:cs typeface="Times New Roman" panose="02020603050405020304" pitchFamily="18" charset="0"/>
              </a:defRPr>
            </a:lvl2pPr>
            <a:lvl3pPr algn="just">
              <a:defRPr sz="2000">
                <a:latin typeface="Times New Roman" panose="02020603050405020304" pitchFamily="18" charset="0"/>
                <a:cs typeface="Times New Roman" panose="02020603050405020304" pitchFamily="18" charset="0"/>
              </a:defRPr>
            </a:lvl3pPr>
            <a:lvl4pPr algn="just">
              <a:defRPr sz="2000">
                <a:latin typeface="Times New Roman" panose="02020603050405020304" pitchFamily="18" charset="0"/>
                <a:cs typeface="Times New Roman" panose="02020603050405020304" pitchFamily="18" charset="0"/>
              </a:defRPr>
            </a:lvl4pPr>
            <a:lvl5pPr algn="just">
              <a:defRPr sz="2000">
                <a:latin typeface="Times New Roman" panose="02020603050405020304" pitchFamily="18" charset="0"/>
                <a:cs typeface="Times New Roman" panose="02020603050405020304" pitchFamily="18" charset="0"/>
              </a:defRPr>
            </a:lvl5pPr>
            <a:lvl6pPr>
              <a:defRPr sz="1800"/>
            </a:lvl6pPr>
            <a:lvl7pPr>
              <a:defRPr sz="1800"/>
            </a:lvl7pPr>
            <a:lvl8pPr>
              <a:defRPr sz="1800"/>
            </a:lvl8pPr>
            <a:lvl9pPr>
              <a:defRPr sz="1800"/>
            </a:lvl9pPr>
          </a:lstStyle>
          <a:p>
            <a:pPr lvl="0"/>
            <a:r>
              <a:rPr lang="ko-KR" altLang="en-US" dirty="0"/>
              <a:t>마스터 텍스트 스타일을 편집합니다</a:t>
            </a:r>
          </a:p>
          <a:p>
            <a:pPr lvl="1"/>
            <a:r>
              <a:rPr lang="ko-KR" altLang="en-US" dirty="0"/>
              <a:t>둘째 수준</a:t>
            </a:r>
          </a:p>
          <a:p>
            <a:pPr lvl="2"/>
            <a:r>
              <a:rPr lang="ko-KR" altLang="en-US" dirty="0"/>
              <a:t>셋째 수준</a:t>
            </a:r>
          </a:p>
          <a:p>
            <a:pPr lvl="3"/>
            <a:r>
              <a:rPr lang="ko-KR" altLang="en-US" dirty="0"/>
              <a:t>넷째 수준</a:t>
            </a:r>
          </a:p>
          <a:p>
            <a:pPr lvl="4"/>
            <a:r>
              <a:rPr lang="ko-KR" altLang="en-US" dirty="0"/>
              <a:t>다섯째 수준</a:t>
            </a:r>
          </a:p>
        </p:txBody>
      </p:sp>
      <p:sp>
        <p:nvSpPr>
          <p:cNvPr id="7" name="슬라이드 번호 개체 틀 6"/>
          <p:cNvSpPr>
            <a:spLocks noGrp="1"/>
          </p:cNvSpPr>
          <p:nvPr>
            <p:ph type="sldNum" sz="quarter" idx="12"/>
          </p:nvPr>
        </p:nvSpPr>
        <p:spPr>
          <a:xfrm>
            <a:off x="3635896" y="6491684"/>
            <a:ext cx="2133600" cy="365125"/>
          </a:xfrm>
        </p:spPr>
        <p:txBody>
          <a:bodyPr/>
          <a:lstStyle>
            <a:lvl1pPr>
              <a:defRPr>
                <a:solidFill>
                  <a:schemeClr val="tx1"/>
                </a:solidFill>
              </a:defRPr>
            </a:lvl1pPr>
          </a:lstStyle>
          <a:p>
            <a:pPr algn="ctr"/>
            <a:fld id="{4BEDD84E-25D4-4983-8AA1-2863C96F08D9}" type="slidenum">
              <a:rPr lang="ko-KR" altLang="en-US" smtClean="0"/>
              <a:pPr algn="ctr"/>
              <a:t>‹#›</a:t>
            </a:fld>
            <a:endParaRPr lang="ko-KR" altLang="en-US" dirty="0"/>
          </a:p>
        </p:txBody>
      </p:sp>
      <p:sp>
        <p:nvSpPr>
          <p:cNvPr id="12" name="제목 1"/>
          <p:cNvSpPr>
            <a:spLocks noGrp="1"/>
          </p:cNvSpPr>
          <p:nvPr>
            <p:ph type="title"/>
          </p:nvPr>
        </p:nvSpPr>
        <p:spPr>
          <a:xfrm>
            <a:off x="457200" y="44624"/>
            <a:ext cx="8229600" cy="1152128"/>
          </a:xfrm>
        </p:spPr>
        <p:txBody>
          <a:bodyPr>
            <a:normAutofit/>
          </a:bodyPr>
          <a:lstStyle>
            <a:lvl1pPr algn="ctr">
              <a:defRPr sz="2700" b="0">
                <a:solidFill>
                  <a:schemeClr val="tx1"/>
                </a:solidFill>
                <a:latin typeface="HY견고딕" pitchFamily="18" charset="-127"/>
                <a:ea typeface="HY견고딕" pitchFamily="18" charset="-127"/>
              </a:defRPr>
            </a:lvl1pPr>
          </a:lstStyle>
          <a:p>
            <a:r>
              <a:rPr lang="ko-KR" altLang="en-US" dirty="0"/>
              <a:t>마스터 제목 스타일 편집</a:t>
            </a:r>
          </a:p>
        </p:txBody>
      </p:sp>
      <p:cxnSp>
        <p:nvCxnSpPr>
          <p:cNvPr id="14" name="직선 연결선 13"/>
          <p:cNvCxnSpPr/>
          <p:nvPr userDrawn="1"/>
        </p:nvCxnSpPr>
        <p:spPr>
          <a:xfrm>
            <a:off x="0" y="1268760"/>
            <a:ext cx="914015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직선 연결선 14"/>
          <p:cNvCxnSpPr/>
          <p:nvPr userDrawn="1"/>
        </p:nvCxnSpPr>
        <p:spPr>
          <a:xfrm>
            <a:off x="0" y="6309320"/>
            <a:ext cx="914015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lvl1pPr>
              <a:defRPr/>
            </a:lvl1pPr>
          </a:lstStyle>
          <a:p>
            <a:r>
              <a:rPr lang="ko-KR" altLang="en-US"/>
              <a:t>마스터 제목 스타일 편집</a:t>
            </a:r>
          </a:p>
        </p:txBody>
      </p:sp>
      <p:sp>
        <p:nvSpPr>
          <p:cNvPr id="3" name="텍스트 개체 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4" name="내용 개체 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5" name="텍스트 개체 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편집합니다</a:t>
            </a:r>
          </a:p>
        </p:txBody>
      </p:sp>
      <p:sp>
        <p:nvSpPr>
          <p:cNvPr id="6" name="내용 개체 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7" name="날짜 개체 틀 6"/>
          <p:cNvSpPr>
            <a:spLocks noGrp="1"/>
          </p:cNvSpPr>
          <p:nvPr>
            <p:ph type="dt" sz="half" idx="10"/>
          </p:nvPr>
        </p:nvSpPr>
        <p:spPr/>
        <p:txBody>
          <a:bodyPr/>
          <a:lstStyle/>
          <a:p>
            <a:fld id="{BF85AFD5-9C4C-4D68-A104-5EC5D8D3F777}" type="datetime1">
              <a:rPr lang="ko-KR" altLang="en-US" smtClean="0"/>
              <a:pPr/>
              <a:t>2025-05-15</a:t>
            </a:fld>
            <a:endParaRPr lang="ko-KR" altLang="en-US"/>
          </a:p>
        </p:txBody>
      </p:sp>
      <p:sp>
        <p:nvSpPr>
          <p:cNvPr id="9" name="슬라이드 번호 개체 틀 8"/>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r>
              <a:rPr lang="ko-KR" altLang="en-US"/>
              <a:t>마스터 제목 스타일 편집</a:t>
            </a:r>
          </a:p>
        </p:txBody>
      </p:sp>
      <p:sp>
        <p:nvSpPr>
          <p:cNvPr id="3" name="날짜 개체 틀 2"/>
          <p:cNvSpPr>
            <a:spLocks noGrp="1"/>
          </p:cNvSpPr>
          <p:nvPr>
            <p:ph type="dt" sz="half" idx="10"/>
          </p:nvPr>
        </p:nvSpPr>
        <p:spPr/>
        <p:txBody>
          <a:bodyPr/>
          <a:lstStyle/>
          <a:p>
            <a:fld id="{8953CF75-F197-4327-8F0F-B72F58B9543B}" type="datetime1">
              <a:rPr lang="ko-KR" altLang="en-US" smtClean="0"/>
              <a:pPr/>
              <a:t>2025-05-15</a:t>
            </a:fld>
            <a:endParaRPr lang="ko-KR" altLang="en-US"/>
          </a:p>
        </p:txBody>
      </p:sp>
      <p:sp>
        <p:nvSpPr>
          <p:cNvPr id="4" name="바닥글 개체 틀 3"/>
          <p:cNvSpPr>
            <a:spLocks noGrp="1"/>
          </p:cNvSpPr>
          <p:nvPr>
            <p:ph type="ftr" sz="quarter" idx="11"/>
          </p:nvPr>
        </p:nvSpPr>
        <p:spPr>
          <a:xfrm>
            <a:off x="3491880" y="6448251"/>
            <a:ext cx="2895600" cy="365125"/>
          </a:xfrm>
          <a:prstGeom prst="rect">
            <a:avLst/>
          </a:prstGeom>
        </p:spPr>
        <p:txBody>
          <a:bodyPr/>
          <a:lstStyle/>
          <a:p>
            <a:endParaRPr lang="ko-KR" altLang="en-US" dirty="0"/>
          </a:p>
        </p:txBody>
      </p:sp>
      <p:sp>
        <p:nvSpPr>
          <p:cNvPr id="5" name="슬라이드 번호 개체 틀 4"/>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날짜 개체 틀 1"/>
          <p:cNvSpPr>
            <a:spLocks noGrp="1"/>
          </p:cNvSpPr>
          <p:nvPr>
            <p:ph type="dt" sz="half" idx="10"/>
          </p:nvPr>
        </p:nvSpPr>
        <p:spPr/>
        <p:txBody>
          <a:bodyPr/>
          <a:lstStyle/>
          <a:p>
            <a:fld id="{56672A9F-7387-4B5B-B0B0-8ECD824104E5}" type="datetime1">
              <a:rPr lang="ko-KR" altLang="en-US" smtClean="0"/>
              <a:pPr/>
              <a:t>2025-05-15</a:t>
            </a:fld>
            <a:endParaRPr lang="ko-KR" altLang="en-US"/>
          </a:p>
        </p:txBody>
      </p:sp>
      <p:sp>
        <p:nvSpPr>
          <p:cNvPr id="4" name="슬라이드 번호 개체 틀 3"/>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제목 1"/>
          <p:cNvSpPr>
            <a:spLocks noGrp="1"/>
          </p:cNvSpPr>
          <p:nvPr>
            <p:ph type="title"/>
          </p:nvPr>
        </p:nvSpPr>
        <p:spPr>
          <a:xfrm>
            <a:off x="457200" y="273050"/>
            <a:ext cx="3008313" cy="1162050"/>
          </a:xfrm>
        </p:spPr>
        <p:txBody>
          <a:bodyPr anchor="b"/>
          <a:lstStyle>
            <a:lvl1pPr algn="l">
              <a:defRPr sz="2000" b="1"/>
            </a:lvl1pPr>
          </a:lstStyle>
          <a:p>
            <a:r>
              <a:rPr lang="ko-KR" altLang="en-US"/>
              <a:t>마스터 제목 스타일 편집</a:t>
            </a:r>
          </a:p>
        </p:txBody>
      </p:sp>
      <p:sp>
        <p:nvSpPr>
          <p:cNvPr id="3" name="내용 개체 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편집합니다</a:t>
            </a:r>
          </a:p>
          <a:p>
            <a:pPr lvl="1"/>
            <a:r>
              <a:rPr lang="ko-KR" altLang="en-US"/>
              <a:t>둘째 수준</a:t>
            </a:r>
          </a:p>
          <a:p>
            <a:pPr lvl="2"/>
            <a:r>
              <a:rPr lang="ko-KR" altLang="en-US"/>
              <a:t>셋째 수준</a:t>
            </a:r>
          </a:p>
          <a:p>
            <a:pPr lvl="3"/>
            <a:r>
              <a:rPr lang="ko-KR" altLang="en-US"/>
              <a:t>넷째 수준</a:t>
            </a:r>
          </a:p>
          <a:p>
            <a:pPr lvl="4"/>
            <a:r>
              <a:rPr lang="ko-KR" altLang="en-US"/>
              <a:t>다섯째 수준</a:t>
            </a:r>
          </a:p>
        </p:txBody>
      </p:sp>
      <p:sp>
        <p:nvSpPr>
          <p:cNvPr id="4" name="텍스트 개체 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fld id="{D09CFC18-44F5-4213-A97C-72ABDED91FAA}" type="datetime1">
              <a:rPr lang="ko-KR" altLang="en-US" smtClean="0"/>
              <a:pPr/>
              <a:t>2025-05-15</a:t>
            </a:fld>
            <a:endParaRPr lang="ko-KR" altLang="en-US"/>
          </a:p>
        </p:txBody>
      </p:sp>
      <p:sp>
        <p:nvSpPr>
          <p:cNvPr id="7" name="슬라이드 번호 개체 틀 6"/>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제목 1"/>
          <p:cNvSpPr>
            <a:spLocks noGrp="1"/>
          </p:cNvSpPr>
          <p:nvPr>
            <p:ph type="title"/>
          </p:nvPr>
        </p:nvSpPr>
        <p:spPr>
          <a:xfrm>
            <a:off x="1792288" y="4800600"/>
            <a:ext cx="5486400" cy="566738"/>
          </a:xfrm>
        </p:spPr>
        <p:txBody>
          <a:bodyPr anchor="b"/>
          <a:lstStyle>
            <a:lvl1pPr algn="l">
              <a:defRPr sz="2000" b="1"/>
            </a:lvl1pPr>
          </a:lstStyle>
          <a:p>
            <a:r>
              <a:rPr lang="ko-KR" altLang="en-US"/>
              <a:t>마스터 제목 스타일 편집</a:t>
            </a:r>
          </a:p>
        </p:txBody>
      </p:sp>
      <p:sp>
        <p:nvSpPr>
          <p:cNvPr id="3" name="그림 개체 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ko-KR" altLang="en-US"/>
          </a:p>
        </p:txBody>
      </p:sp>
      <p:sp>
        <p:nvSpPr>
          <p:cNvPr id="4" name="텍스트 개체 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ko-KR" altLang="en-US"/>
              <a:t>마스터 텍스트 스타일을 편집합니다</a:t>
            </a:r>
          </a:p>
        </p:txBody>
      </p:sp>
      <p:sp>
        <p:nvSpPr>
          <p:cNvPr id="5" name="날짜 개체 틀 4"/>
          <p:cNvSpPr>
            <a:spLocks noGrp="1"/>
          </p:cNvSpPr>
          <p:nvPr>
            <p:ph type="dt" sz="half" idx="10"/>
          </p:nvPr>
        </p:nvSpPr>
        <p:spPr/>
        <p:txBody>
          <a:bodyPr/>
          <a:lstStyle/>
          <a:p>
            <a:fld id="{BAC24C68-6519-4EE7-88D2-A233B853E47B}" type="datetime1">
              <a:rPr lang="ko-KR" altLang="en-US" smtClean="0"/>
              <a:pPr/>
              <a:t>2025-05-15</a:t>
            </a:fld>
            <a:endParaRPr lang="ko-KR" altLang="en-US"/>
          </a:p>
        </p:txBody>
      </p:sp>
      <p:sp>
        <p:nvSpPr>
          <p:cNvPr id="7" name="슬라이드 번호 개체 틀 6"/>
          <p:cNvSpPr>
            <a:spLocks noGrp="1"/>
          </p:cNvSpPr>
          <p:nvPr>
            <p:ph type="sldNum" sz="quarter" idx="12"/>
          </p:nvPr>
        </p:nvSpPr>
        <p:spPr/>
        <p:txBody>
          <a:bodyPr/>
          <a:lstStyle/>
          <a:p>
            <a:fld id="{4BEDD84E-25D4-4983-8AA1-2863C96F08D9}" type="slidenum">
              <a:rPr lang="ko-KR" altLang="en-US" smtClean="0"/>
              <a:pPr/>
              <a:t>‹#›</a:t>
            </a:fld>
            <a:endParaRPr lang="ko-KR"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제목 개체 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ko-KR" altLang="en-US"/>
              <a:t>마스터 제목 스타일 편집</a:t>
            </a:r>
          </a:p>
        </p:txBody>
      </p:sp>
      <p:sp>
        <p:nvSpPr>
          <p:cNvPr id="3" name="텍스트 개체 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ko-KR" altLang="en-US"/>
              <a:t>마스터 텍스트 스타일을 편집합니다</a:t>
            </a:r>
          </a:p>
          <a:p>
            <a:pPr lvl="1"/>
            <a:r>
              <a:rPr lang="ko-KR" altLang="en-US"/>
              <a:t>둘째 수준</a:t>
            </a:r>
          </a:p>
          <a:p>
            <a:pPr lvl="2"/>
            <a:r>
              <a:rPr lang="ko-KR" altLang="en-US"/>
              <a:t>넷째 수준</a:t>
            </a:r>
          </a:p>
          <a:p>
            <a:pPr lvl="3"/>
            <a:r>
              <a:rPr lang="ko-KR" altLang="en-US"/>
              <a:t>다섯째 수준</a:t>
            </a:r>
            <a:endParaRPr lang="ko-KR" altLang="en-US" dirty="0"/>
          </a:p>
        </p:txBody>
      </p:sp>
      <p:sp>
        <p:nvSpPr>
          <p:cNvPr id="4" name="날짜 개체 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5A0935-061E-4B11-920A-42EC627AB9AE}" type="datetime1">
              <a:rPr lang="ko-KR" altLang="en-US" smtClean="0"/>
              <a:pPr/>
              <a:t>2025-05-15</a:t>
            </a:fld>
            <a:endParaRPr lang="ko-KR" altLang="en-US"/>
          </a:p>
        </p:txBody>
      </p:sp>
      <p:sp>
        <p:nvSpPr>
          <p:cNvPr id="6" name="슬라이드 번호 개체 틀 5"/>
          <p:cNvSpPr>
            <a:spLocks noGrp="1"/>
          </p:cNvSpPr>
          <p:nvPr>
            <p:ph type="sldNum" sz="quarter" idx="4"/>
          </p:nvPr>
        </p:nvSpPr>
        <p:spPr>
          <a:xfrm>
            <a:off x="7010400" y="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EDD84E-25D4-4983-8AA1-2863C96F08D9}" type="slidenum">
              <a:rPr lang="ko-KR" altLang="en-US" smtClean="0"/>
              <a:pPr/>
              <a:t>‹#›</a:t>
            </a:fld>
            <a:endParaRPr lang="ko-KR"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defTabSz="914400" rtl="0" eaLnBrk="1" latinLnBrk="1"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1" hangingPunct="1">
        <a:spcBef>
          <a:spcPct val="20000"/>
        </a:spcBef>
        <a:buFont typeface="Arial" pitchFamily="34" charset="0"/>
        <a:buChar char="•"/>
        <a:defRPr lang="ko-KR" altLang="en-US" sz="1600" kern="1200" baseline="0" smtClean="0">
          <a:solidFill>
            <a:schemeClr val="tx1"/>
          </a:solidFill>
          <a:latin typeface="Times New Roman" panose="02020603050405020304" pitchFamily="18" charset="0"/>
          <a:ea typeface="함초롬돋움" panose="02030504000101010101" pitchFamily="18" charset="-127"/>
          <a:cs typeface="Times New Roman" panose="02020603050405020304" pitchFamily="18" charset="0"/>
        </a:defRPr>
      </a:lvl1pPr>
      <a:lvl2pPr marL="742950" indent="-285750" algn="l" defTabSz="914400" rtl="0" eaLnBrk="1" latinLnBrk="1" hangingPunct="1">
        <a:spcBef>
          <a:spcPct val="20000"/>
        </a:spcBef>
        <a:buFont typeface="Arial" pitchFamily="34" charset="0"/>
        <a:buChar char="–"/>
        <a:defRPr lang="ko-KR" altLang="en-US" sz="1600" kern="1200" baseline="0" smtClean="0">
          <a:solidFill>
            <a:schemeClr val="tx1"/>
          </a:solidFill>
          <a:latin typeface="Times New Roman" panose="02020603050405020304" pitchFamily="18" charset="0"/>
          <a:ea typeface="함초롬돋움" panose="02030504000101010101" pitchFamily="18" charset="-127"/>
          <a:cs typeface="Times New Roman" panose="02020603050405020304" pitchFamily="18" charset="0"/>
        </a:defRPr>
      </a:lvl2pPr>
      <a:lvl3pPr marL="1143000" indent="-228600" algn="l" defTabSz="914400" rtl="0" eaLnBrk="1" latinLnBrk="1" hangingPunct="1">
        <a:spcBef>
          <a:spcPct val="20000"/>
        </a:spcBef>
        <a:buFont typeface="Arial" pitchFamily="34" charset="0"/>
        <a:buChar char="•"/>
        <a:defRPr lang="ko-KR" altLang="en-US" sz="1600" kern="1200" baseline="0" smtClean="0">
          <a:solidFill>
            <a:schemeClr val="tx1"/>
          </a:solidFill>
          <a:latin typeface="Times New Roman" panose="02020603050405020304" pitchFamily="18" charset="0"/>
          <a:ea typeface="함초롬돋움" panose="02030504000101010101" pitchFamily="18" charset="-127"/>
          <a:cs typeface="Times New Roman" panose="02020603050405020304" pitchFamily="18" charset="0"/>
        </a:defRPr>
      </a:lvl3pPr>
      <a:lvl4pPr marL="1600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1"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3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31.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2.xml"/><Relationship Id="rId4" Type="http://schemas.openxmlformats.org/officeDocument/2006/relationships/image" Target="../media/image27.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26.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4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4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직사각형 3">
            <a:extLst>
              <a:ext uri="{FF2B5EF4-FFF2-40B4-BE49-F238E27FC236}">
                <a16:creationId xmlns:a16="http://schemas.microsoft.com/office/drawing/2014/main" id="{78C07636-F58E-49A7-9AFC-6BB99367A222}"/>
              </a:ext>
            </a:extLst>
          </p:cNvPr>
          <p:cNvSpPr/>
          <p:nvPr/>
        </p:nvSpPr>
        <p:spPr>
          <a:xfrm>
            <a:off x="-36512" y="2420888"/>
            <a:ext cx="9144000" cy="3738139"/>
          </a:xfrm>
          <a:prstGeom prst="rect">
            <a:avLst/>
          </a:prstGeom>
        </p:spPr>
        <p:txBody>
          <a:bodyPr wrap="square">
            <a:spAutoFit/>
          </a:bodyPr>
          <a:lstStyle/>
          <a:p>
            <a:pPr algn="ctr">
              <a:lnSpc>
                <a:spcPct val="130000"/>
              </a:lnSpc>
            </a:pPr>
            <a:r>
              <a:rPr lang="en-US" altLang="ko-KR" sz="2600" b="1" dirty="0">
                <a:solidFill>
                  <a:srgbClr val="0000FF"/>
                </a:solidFill>
                <a:effectLst>
                  <a:outerShdw blurRad="38100" dist="38100" dir="2700000" algn="tl">
                    <a:srgbClr val="000000">
                      <a:alpha val="43137"/>
                    </a:srgbClr>
                  </a:outerShdw>
                </a:effectLst>
                <a:latin typeface="Arial" panose="020B0604020202020204" pitchFamily="34" charset="0"/>
                <a:ea typeface="바탕체" panose="02030609000101010101" pitchFamily="17" charset="-127"/>
                <a:cs typeface="Arial" panose="020B0604020202020204" pitchFamily="34" charset="0"/>
              </a:rPr>
              <a:t>Conceptual Design and Initial Operation of a Single-Shot Dilution Refrigerator with a Small Helium-3 Inventory</a:t>
            </a:r>
            <a:endParaRPr lang="ko-KR" altLang="ko-KR" sz="2600" b="1" dirty="0">
              <a:solidFill>
                <a:srgbClr val="0000FF"/>
              </a:solidFill>
              <a:effectLst>
                <a:outerShdw blurRad="38100" dist="38100" dir="2700000" algn="tl">
                  <a:srgbClr val="000000">
                    <a:alpha val="43137"/>
                  </a:srgbClr>
                </a:outerShdw>
              </a:effectLst>
              <a:latin typeface="Arial" panose="020B0604020202020204" pitchFamily="34" charset="0"/>
              <a:ea typeface="함초롬바탕" panose="02030604000101010101" pitchFamily="18" charset="-127"/>
              <a:cs typeface="Arial" panose="020B0604020202020204" pitchFamily="34" charset="0"/>
            </a:endParaRPr>
          </a:p>
          <a:p>
            <a:pPr algn="ctr">
              <a:lnSpc>
                <a:spcPct val="130000"/>
              </a:lnSpc>
            </a:pPr>
            <a:r>
              <a:rPr lang="en-US" altLang="ko-KR" sz="2000" dirty="0">
                <a:solidFill>
                  <a:srgbClr val="000000"/>
                </a:solidFill>
                <a:latin typeface="Arial" panose="020B0604020202020204" pitchFamily="34" charset="0"/>
                <a:ea typeface="바탕체" panose="02030609000101010101" pitchFamily="17" charset="-127"/>
                <a:cs typeface="Arial" panose="020B0604020202020204" pitchFamily="34" charset="0"/>
              </a:rPr>
              <a:t> </a:t>
            </a:r>
          </a:p>
          <a:p>
            <a:pPr algn="ctr">
              <a:lnSpc>
                <a:spcPct val="130000"/>
              </a:lnSpc>
            </a:pPr>
            <a:endParaRPr lang="en-US" altLang="ko-KR" sz="2000" dirty="0">
              <a:solidFill>
                <a:srgbClr val="000000"/>
              </a:solidFill>
              <a:latin typeface="Arial" panose="020B0604020202020204" pitchFamily="34" charset="0"/>
              <a:ea typeface="바탕체" panose="02030609000101010101" pitchFamily="17" charset="-127"/>
              <a:cs typeface="Arial" panose="020B0604020202020204" pitchFamily="34" charset="0"/>
            </a:endParaRPr>
          </a:p>
          <a:p>
            <a:pPr algn="ctr">
              <a:lnSpc>
                <a:spcPct val="130000"/>
              </a:lnSpc>
            </a:pPr>
            <a:r>
              <a:rPr lang="en-US" altLang="ko-KR" b="1" dirty="0"/>
              <a:t>Monday, May 19, 2025</a:t>
            </a:r>
            <a:endParaRPr lang="en-US" altLang="ko-KR" sz="2000" b="1" dirty="0">
              <a:solidFill>
                <a:srgbClr val="000000"/>
              </a:solidFill>
              <a:latin typeface="Arial" panose="020B0604020202020204" pitchFamily="34" charset="0"/>
              <a:ea typeface="바탕체" panose="02030609000101010101" pitchFamily="17" charset="-127"/>
              <a:cs typeface="Arial" panose="020B0604020202020204" pitchFamily="34" charset="0"/>
            </a:endParaRPr>
          </a:p>
          <a:p>
            <a:pPr algn="ctr">
              <a:lnSpc>
                <a:spcPct val="130000"/>
              </a:lnSpc>
            </a:pPr>
            <a:endParaRPr lang="ko-KR" altLang="ko-KR" sz="2000" b="1" dirty="0">
              <a:solidFill>
                <a:srgbClr val="000000"/>
              </a:solidFill>
              <a:latin typeface="Arial" panose="020B0604020202020204" pitchFamily="34" charset="0"/>
              <a:ea typeface="함초롬바탕" panose="02030604000101010101" pitchFamily="18" charset="-127"/>
              <a:cs typeface="Arial" panose="020B0604020202020204" pitchFamily="34" charset="0"/>
            </a:endParaRPr>
          </a:p>
          <a:p>
            <a:pPr algn="ctr">
              <a:lnSpc>
                <a:spcPct val="107000"/>
              </a:lnSpc>
              <a:spcAft>
                <a:spcPts val="800"/>
              </a:spcAft>
            </a:pPr>
            <a:r>
              <a:rPr lang="en-US" altLang="ko-KR" sz="2000" b="1" kern="100" dirty="0" err="1">
                <a:latin typeface="Arial" panose="020B0604020202020204" pitchFamily="34" charset="0"/>
                <a:cs typeface="Arial" panose="020B0604020202020204" pitchFamily="34" charset="0"/>
              </a:rPr>
              <a:t>Byeungcheol</a:t>
            </a:r>
            <a:r>
              <a:rPr lang="en-US" altLang="ko-KR" sz="2000" b="1" kern="100" dirty="0">
                <a:latin typeface="Arial" panose="020B0604020202020204" pitchFamily="34" charset="0"/>
                <a:cs typeface="Arial" panose="020B0604020202020204" pitchFamily="34" charset="0"/>
              </a:rPr>
              <a:t> An , </a:t>
            </a:r>
            <a:r>
              <a:rPr lang="en-US" altLang="ko-KR" sz="2000" b="1" kern="100" dirty="0" err="1">
                <a:latin typeface="Arial" panose="020B0604020202020204" pitchFamily="34" charset="0"/>
                <a:cs typeface="Arial" panose="020B0604020202020204" pitchFamily="34" charset="0"/>
              </a:rPr>
              <a:t>Dohoon</a:t>
            </a:r>
            <a:r>
              <a:rPr lang="en-US" altLang="ko-KR" sz="2000" b="1" kern="100" dirty="0">
                <a:latin typeface="Arial" panose="020B0604020202020204" pitchFamily="34" charset="0"/>
                <a:cs typeface="Arial" panose="020B0604020202020204" pitchFamily="34" charset="0"/>
              </a:rPr>
              <a:t> Kwon, </a:t>
            </a:r>
            <a:r>
              <a:rPr lang="en-US" altLang="ko-KR" sz="2000" b="1" kern="100" dirty="0" err="1">
                <a:latin typeface="Arial" panose="020B0604020202020204" pitchFamily="34" charset="0"/>
                <a:cs typeface="Arial" panose="020B0604020202020204" pitchFamily="34" charset="0"/>
              </a:rPr>
              <a:t>Minseung</a:t>
            </a:r>
            <a:r>
              <a:rPr lang="en-US" altLang="ko-KR" sz="2000" b="1" kern="100" dirty="0">
                <a:latin typeface="Arial" panose="020B0604020202020204" pitchFamily="34" charset="0"/>
                <a:cs typeface="Arial" panose="020B0604020202020204" pitchFamily="34" charset="0"/>
              </a:rPr>
              <a:t> Ku, and </a:t>
            </a:r>
            <a:r>
              <a:rPr lang="en-US" altLang="ko-KR" sz="2000" b="1" kern="100" dirty="0" err="1">
                <a:latin typeface="Arial" panose="020B0604020202020204" pitchFamily="34" charset="0"/>
                <a:cs typeface="Arial" panose="020B0604020202020204" pitchFamily="34" charset="0"/>
              </a:rPr>
              <a:t>Sangkwon</a:t>
            </a:r>
            <a:r>
              <a:rPr lang="en-US" altLang="ko-KR" sz="2000" b="1" kern="100" dirty="0">
                <a:latin typeface="Arial" panose="020B0604020202020204" pitchFamily="34" charset="0"/>
                <a:cs typeface="Arial" panose="020B0604020202020204" pitchFamily="34" charset="0"/>
              </a:rPr>
              <a:t> </a:t>
            </a:r>
            <a:r>
              <a:rPr lang="en-US" altLang="ko-KR" sz="2000" b="1" kern="100" dirty="0" err="1">
                <a:latin typeface="Arial" panose="020B0604020202020204" pitchFamily="34" charset="0"/>
                <a:cs typeface="Arial" panose="020B0604020202020204" pitchFamily="34" charset="0"/>
              </a:rPr>
              <a:t>Jeong</a:t>
            </a:r>
            <a:endParaRPr lang="en-US" altLang="ko-KR" sz="2000" b="1" kern="100" dirty="0">
              <a:latin typeface="Arial" panose="020B0604020202020204" pitchFamily="34" charset="0"/>
              <a:cs typeface="Arial" panose="020B0604020202020204" pitchFamily="34" charset="0"/>
            </a:endParaRPr>
          </a:p>
          <a:p>
            <a:pPr algn="ctr">
              <a:defRPr/>
            </a:pPr>
            <a:r>
              <a:rPr lang="en-US" altLang="ko-KR" sz="2000" b="1" dirty="0">
                <a:solidFill>
                  <a:sysClr val="windowText" lastClr="000000"/>
                </a:solidFill>
              </a:rPr>
              <a:t>Korea Advanced Institute of Science and Technology</a:t>
            </a:r>
          </a:p>
          <a:p>
            <a:pPr algn="ctr">
              <a:lnSpc>
                <a:spcPct val="107000"/>
              </a:lnSpc>
              <a:spcAft>
                <a:spcPts val="800"/>
              </a:spcAft>
            </a:pPr>
            <a:r>
              <a:rPr lang="en-US" altLang="ko-KR" sz="2000" kern="100" dirty="0">
                <a:latin typeface="Arial" panose="020B0604020202020204" pitchFamily="34" charset="0"/>
                <a:cs typeface="Arial" panose="020B0604020202020204" pitchFamily="34" charset="0"/>
              </a:rPr>
              <a:t> </a:t>
            </a:r>
            <a:endParaRPr lang="ko-KR" altLang="ko-KR" sz="2000" kern="100" dirty="0">
              <a:latin typeface="Arial" panose="020B0604020202020204" pitchFamily="34" charset="0"/>
              <a:cs typeface="Arial" panose="020B0604020202020204" pitchFamily="34" charset="0"/>
            </a:endParaRPr>
          </a:p>
        </p:txBody>
      </p:sp>
      <p:pic>
        <p:nvPicPr>
          <p:cNvPr id="5" name="그림 4">
            <a:extLst>
              <a:ext uri="{FF2B5EF4-FFF2-40B4-BE49-F238E27FC236}">
                <a16:creationId xmlns:a16="http://schemas.microsoft.com/office/drawing/2014/main" id="{24BA4739-89C2-4164-A535-5398522D6F59}"/>
              </a:ext>
            </a:extLst>
          </p:cNvPr>
          <p:cNvPicPr>
            <a:picLocks noChangeAspect="1"/>
          </p:cNvPicPr>
          <p:nvPr/>
        </p:nvPicPr>
        <p:blipFill>
          <a:blip r:embed="rId3"/>
          <a:stretch>
            <a:fillRect/>
          </a:stretch>
        </p:blipFill>
        <p:spPr>
          <a:xfrm>
            <a:off x="17892" y="260648"/>
            <a:ext cx="9144000" cy="1774434"/>
          </a:xfrm>
          <a:prstGeom prst="rect">
            <a:avLst/>
          </a:prstGeom>
        </p:spPr>
      </p:pic>
      <p:pic>
        <p:nvPicPr>
          <p:cNvPr id="6" name="그림 5">
            <a:extLst>
              <a:ext uri="{FF2B5EF4-FFF2-40B4-BE49-F238E27FC236}">
                <a16:creationId xmlns:a16="http://schemas.microsoft.com/office/drawing/2014/main" id="{EF5636D2-004A-4266-8211-726A31B85D47}"/>
              </a:ext>
            </a:extLst>
          </p:cNvPr>
          <p:cNvPicPr>
            <a:picLocks noChangeAspect="1"/>
          </p:cNvPicPr>
          <p:nvPr/>
        </p:nvPicPr>
        <p:blipFill>
          <a:blip r:embed="rId4"/>
          <a:stretch>
            <a:fillRect/>
          </a:stretch>
        </p:blipFill>
        <p:spPr>
          <a:xfrm>
            <a:off x="7164288" y="6019800"/>
            <a:ext cx="1971675" cy="838200"/>
          </a:xfrm>
          <a:prstGeom prst="rect">
            <a:avLst/>
          </a:prstGeom>
        </p:spPr>
      </p:pic>
      <p:cxnSp>
        <p:nvCxnSpPr>
          <p:cNvPr id="10" name="직선 연결선 9">
            <a:extLst>
              <a:ext uri="{FF2B5EF4-FFF2-40B4-BE49-F238E27FC236}">
                <a16:creationId xmlns:a16="http://schemas.microsoft.com/office/drawing/2014/main" id="{F12C4138-E268-4F08-BB78-C20007C203A9}"/>
              </a:ext>
            </a:extLst>
          </p:cNvPr>
          <p:cNvCxnSpPr/>
          <p:nvPr/>
        </p:nvCxnSpPr>
        <p:spPr>
          <a:xfrm>
            <a:off x="4788024" y="3501008"/>
            <a:ext cx="3888432" cy="0"/>
          </a:xfrm>
          <a:prstGeom prst="line">
            <a:avLst/>
          </a:prstGeom>
          <a:ln w="38100">
            <a:solidFill>
              <a:srgbClr val="0000FF"/>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1115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a:extLst>
              <a:ext uri="{FF2B5EF4-FFF2-40B4-BE49-F238E27FC236}">
                <a16:creationId xmlns:a16="http://schemas.microsoft.com/office/drawing/2014/main" id="{6C354D30-B230-4A6C-A5EE-912C1FDA3A41}"/>
              </a:ext>
            </a:extLst>
          </p:cNvPr>
          <p:cNvSpPr>
            <a:spLocks noGrp="1"/>
          </p:cNvSpPr>
          <p:nvPr>
            <p:ph type="sldNum" sz="quarter" idx="12"/>
          </p:nvPr>
        </p:nvSpPr>
        <p:spPr/>
        <p:txBody>
          <a:bodyPr/>
          <a:lstStyle/>
          <a:p>
            <a:fld id="{4BEDD84E-25D4-4983-8AA1-2863C96F08D9}" type="slidenum">
              <a:rPr lang="ko-KR" altLang="en-US" smtClean="0">
                <a:latin typeface="Arial" panose="020B0604020202020204" pitchFamily="34" charset="0"/>
                <a:cs typeface="Arial" panose="020B0604020202020204" pitchFamily="34" charset="0"/>
              </a:rPr>
              <a:pPr/>
              <a:t>9</a:t>
            </a:fld>
            <a:endParaRPr lang="ko-KR" altLang="en-US" dirty="0">
              <a:latin typeface="Arial" panose="020B0604020202020204" pitchFamily="34" charset="0"/>
              <a:cs typeface="Arial" panose="020B0604020202020204" pitchFamily="34" charset="0"/>
            </a:endParaRPr>
          </a:p>
        </p:txBody>
      </p:sp>
      <p:sp>
        <p:nvSpPr>
          <p:cNvPr id="30" name="화살표: 위쪽 29">
            <a:extLst>
              <a:ext uri="{FF2B5EF4-FFF2-40B4-BE49-F238E27FC236}">
                <a16:creationId xmlns:a16="http://schemas.microsoft.com/office/drawing/2014/main" id="{F6C2B383-8FD5-4B2F-A130-3FEB3F194BB1}"/>
              </a:ext>
            </a:extLst>
          </p:cNvPr>
          <p:cNvSpPr/>
          <p:nvPr/>
        </p:nvSpPr>
        <p:spPr>
          <a:xfrm rot="10800000">
            <a:off x="2668190" y="4175052"/>
            <a:ext cx="144016" cy="936104"/>
          </a:xfrm>
          <a:prstGeom prst="upArrow">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3" name="직사각형 32">
            <a:extLst>
              <a:ext uri="{FF2B5EF4-FFF2-40B4-BE49-F238E27FC236}">
                <a16:creationId xmlns:a16="http://schemas.microsoft.com/office/drawing/2014/main" id="{74880443-CCAD-4629-8634-4D9DAA7DD579}"/>
              </a:ext>
            </a:extLst>
          </p:cNvPr>
          <p:cNvSpPr/>
          <p:nvPr/>
        </p:nvSpPr>
        <p:spPr>
          <a:xfrm>
            <a:off x="2506643" y="5624866"/>
            <a:ext cx="1536364" cy="45719"/>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4" name="직사각형 33">
            <a:extLst>
              <a:ext uri="{FF2B5EF4-FFF2-40B4-BE49-F238E27FC236}">
                <a16:creationId xmlns:a16="http://schemas.microsoft.com/office/drawing/2014/main" id="{E0A420B0-6EE8-4439-99B0-DC57CB4A5721}"/>
              </a:ext>
            </a:extLst>
          </p:cNvPr>
          <p:cNvSpPr/>
          <p:nvPr/>
        </p:nvSpPr>
        <p:spPr>
          <a:xfrm rot="5400000">
            <a:off x="1489830" y="4560559"/>
            <a:ext cx="2105629" cy="72005"/>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5" name="직사각형 34">
            <a:extLst>
              <a:ext uri="{FF2B5EF4-FFF2-40B4-BE49-F238E27FC236}">
                <a16:creationId xmlns:a16="http://schemas.microsoft.com/office/drawing/2014/main" id="{A03857FC-5196-424D-812F-53FBE541E8AC}"/>
              </a:ext>
            </a:extLst>
          </p:cNvPr>
          <p:cNvSpPr/>
          <p:nvPr/>
        </p:nvSpPr>
        <p:spPr>
          <a:xfrm>
            <a:off x="3528440" y="4081308"/>
            <a:ext cx="504056" cy="155305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6" name="직사각형 35">
            <a:extLst>
              <a:ext uri="{FF2B5EF4-FFF2-40B4-BE49-F238E27FC236}">
                <a16:creationId xmlns:a16="http://schemas.microsoft.com/office/drawing/2014/main" id="{B7B7C576-F8B2-4E5E-97F0-7FFB39D7C067}"/>
              </a:ext>
            </a:extLst>
          </p:cNvPr>
          <p:cNvSpPr/>
          <p:nvPr/>
        </p:nvSpPr>
        <p:spPr>
          <a:xfrm>
            <a:off x="679215" y="3543747"/>
            <a:ext cx="1827430" cy="69872"/>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7" name="사각형: 둥근 모서리 36">
            <a:extLst>
              <a:ext uri="{FF2B5EF4-FFF2-40B4-BE49-F238E27FC236}">
                <a16:creationId xmlns:a16="http://schemas.microsoft.com/office/drawing/2014/main" id="{524E0B83-9809-4986-9452-ED8144FDF6D4}"/>
              </a:ext>
            </a:extLst>
          </p:cNvPr>
          <p:cNvSpPr/>
          <p:nvPr/>
        </p:nvSpPr>
        <p:spPr>
          <a:xfrm rot="5400000">
            <a:off x="2549770" y="4497212"/>
            <a:ext cx="703956" cy="291784"/>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i="1">
                <a:solidFill>
                  <a:schemeClr val="tx1"/>
                </a:solidFill>
                <a:latin typeface="Arial" panose="020B0604020202020204" pitchFamily="34" charset="0"/>
                <a:cs typeface="Arial" panose="020B0604020202020204" pitchFamily="34" charset="0"/>
              </a:rPr>
              <a:t>Q</a:t>
            </a:r>
            <a:endParaRPr lang="en-US" altLang="ko-KR" sz="1600" i="1" dirty="0">
              <a:solidFill>
                <a:schemeClr val="tx1"/>
              </a:solidFill>
              <a:latin typeface="Arial" panose="020B0604020202020204" pitchFamily="34" charset="0"/>
              <a:cs typeface="Arial" panose="020B0604020202020204" pitchFamily="34" charset="0"/>
            </a:endParaRPr>
          </a:p>
        </p:txBody>
      </p:sp>
      <p:grpSp>
        <p:nvGrpSpPr>
          <p:cNvPr id="38" name="그룹 37">
            <a:extLst>
              <a:ext uri="{FF2B5EF4-FFF2-40B4-BE49-F238E27FC236}">
                <a16:creationId xmlns:a16="http://schemas.microsoft.com/office/drawing/2014/main" id="{721FB142-48CF-4501-A1C6-F268DB55ABD7}"/>
              </a:ext>
            </a:extLst>
          </p:cNvPr>
          <p:cNvGrpSpPr/>
          <p:nvPr/>
        </p:nvGrpSpPr>
        <p:grpSpPr>
          <a:xfrm>
            <a:off x="980070" y="3606303"/>
            <a:ext cx="986197" cy="2018563"/>
            <a:chOff x="4944864" y="2500211"/>
            <a:chExt cx="986197" cy="2018563"/>
          </a:xfrm>
        </p:grpSpPr>
        <p:sp>
          <p:nvSpPr>
            <p:cNvPr id="39" name="직사각형 38">
              <a:extLst>
                <a:ext uri="{FF2B5EF4-FFF2-40B4-BE49-F238E27FC236}">
                  <a16:creationId xmlns:a16="http://schemas.microsoft.com/office/drawing/2014/main" id="{57EAC261-A7BD-4345-A2F8-5C75B2F1952F}"/>
                </a:ext>
              </a:extLst>
            </p:cNvPr>
            <p:cNvSpPr/>
            <p:nvPr/>
          </p:nvSpPr>
          <p:spPr>
            <a:xfrm>
              <a:off x="5355250" y="2500211"/>
              <a:ext cx="152857" cy="121682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40" name="직사각형 39">
              <a:extLst>
                <a:ext uri="{FF2B5EF4-FFF2-40B4-BE49-F238E27FC236}">
                  <a16:creationId xmlns:a16="http://schemas.microsoft.com/office/drawing/2014/main" id="{CA61662F-1C04-4DB1-99A2-A0BA9588D380}"/>
                </a:ext>
              </a:extLst>
            </p:cNvPr>
            <p:cNvSpPr/>
            <p:nvPr/>
          </p:nvSpPr>
          <p:spPr>
            <a:xfrm>
              <a:off x="4944864" y="3717032"/>
              <a:ext cx="986197" cy="80174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41" name="직사각형 40">
              <a:extLst>
                <a:ext uri="{FF2B5EF4-FFF2-40B4-BE49-F238E27FC236}">
                  <a16:creationId xmlns:a16="http://schemas.microsoft.com/office/drawing/2014/main" id="{5A8BA67C-CD06-4213-87B2-06EDE712685B}"/>
                </a:ext>
              </a:extLst>
            </p:cNvPr>
            <p:cNvSpPr/>
            <p:nvPr/>
          </p:nvSpPr>
          <p:spPr>
            <a:xfrm>
              <a:off x="5368598" y="3573707"/>
              <a:ext cx="130189" cy="261847"/>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grpSp>
      <p:sp>
        <p:nvSpPr>
          <p:cNvPr id="44" name="사각형: 둥근 모서리 43">
            <a:extLst>
              <a:ext uri="{FF2B5EF4-FFF2-40B4-BE49-F238E27FC236}">
                <a16:creationId xmlns:a16="http://schemas.microsoft.com/office/drawing/2014/main" id="{8042D30D-9A38-45D0-BDC0-4D3823568655}"/>
              </a:ext>
            </a:extLst>
          </p:cNvPr>
          <p:cNvSpPr/>
          <p:nvPr/>
        </p:nvSpPr>
        <p:spPr>
          <a:xfrm rot="5400000">
            <a:off x="767841" y="4038368"/>
            <a:ext cx="922855" cy="291784"/>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a:solidFill>
                  <a:schemeClr val="tx1"/>
                </a:solidFill>
                <a:latin typeface="Arial" panose="020B0604020202020204" pitchFamily="34" charset="0"/>
                <a:cs typeface="Arial" panose="020B0604020202020204" pitchFamily="34" charset="0"/>
              </a:rPr>
              <a:t>Chimney</a:t>
            </a:r>
          </a:p>
        </p:txBody>
      </p:sp>
      <p:cxnSp>
        <p:nvCxnSpPr>
          <p:cNvPr id="48" name="직선 화살표 연결선 47">
            <a:extLst>
              <a:ext uri="{FF2B5EF4-FFF2-40B4-BE49-F238E27FC236}">
                <a16:creationId xmlns:a16="http://schemas.microsoft.com/office/drawing/2014/main" id="{D33631D4-5DE0-45A8-BE3C-D040016A434F}"/>
              </a:ext>
            </a:extLst>
          </p:cNvPr>
          <p:cNvCxnSpPr>
            <a:cxnSpLocks/>
          </p:cNvCxnSpPr>
          <p:nvPr/>
        </p:nvCxnSpPr>
        <p:spPr>
          <a:xfrm>
            <a:off x="3771578" y="5611417"/>
            <a:ext cx="0" cy="291827"/>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직선 화살표 연결선 48">
            <a:extLst>
              <a:ext uri="{FF2B5EF4-FFF2-40B4-BE49-F238E27FC236}">
                <a16:creationId xmlns:a16="http://schemas.microsoft.com/office/drawing/2014/main" id="{24A50DB9-586B-4629-8A35-989107220A4A}"/>
              </a:ext>
            </a:extLst>
          </p:cNvPr>
          <p:cNvCxnSpPr>
            <a:cxnSpLocks/>
          </p:cNvCxnSpPr>
          <p:nvPr/>
        </p:nvCxnSpPr>
        <p:spPr>
          <a:xfrm flipH="1">
            <a:off x="1453138" y="5900174"/>
            <a:ext cx="2318440" cy="0"/>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직선 화살표 연결선 49">
            <a:extLst>
              <a:ext uri="{FF2B5EF4-FFF2-40B4-BE49-F238E27FC236}">
                <a16:creationId xmlns:a16="http://schemas.microsoft.com/office/drawing/2014/main" id="{8D9B267F-AE41-4BD4-A626-A64DFE0696DE}"/>
              </a:ext>
            </a:extLst>
          </p:cNvPr>
          <p:cNvCxnSpPr>
            <a:cxnSpLocks/>
          </p:cNvCxnSpPr>
          <p:nvPr/>
        </p:nvCxnSpPr>
        <p:spPr>
          <a:xfrm>
            <a:off x="1453137" y="5611417"/>
            <a:ext cx="0" cy="288757"/>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1" name="사각형: 둥근 모서리 50">
            <a:extLst>
              <a:ext uri="{FF2B5EF4-FFF2-40B4-BE49-F238E27FC236}">
                <a16:creationId xmlns:a16="http://schemas.microsoft.com/office/drawing/2014/main" id="{8C702E0B-CEAE-4C63-9350-316C8B9BD885}"/>
              </a:ext>
            </a:extLst>
          </p:cNvPr>
          <p:cNvSpPr/>
          <p:nvPr/>
        </p:nvSpPr>
        <p:spPr>
          <a:xfrm>
            <a:off x="1765332" y="5876376"/>
            <a:ext cx="1358347" cy="328187"/>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a:solidFill>
                  <a:schemeClr val="tx1"/>
                </a:solidFill>
                <a:latin typeface="Arial" panose="020B0604020202020204" pitchFamily="34" charset="0"/>
                <a:cs typeface="Arial" panose="020B0604020202020204" pitchFamily="34" charset="0"/>
              </a:rPr>
              <a:t>capillary tube</a:t>
            </a:r>
          </a:p>
        </p:txBody>
      </p:sp>
      <p:sp>
        <p:nvSpPr>
          <p:cNvPr id="63" name="사각형: 둥근 모서리 62">
            <a:extLst>
              <a:ext uri="{FF2B5EF4-FFF2-40B4-BE49-F238E27FC236}">
                <a16:creationId xmlns:a16="http://schemas.microsoft.com/office/drawing/2014/main" id="{C16526F6-2850-45CA-92F4-663301CC024F}"/>
              </a:ext>
            </a:extLst>
          </p:cNvPr>
          <p:cNvSpPr/>
          <p:nvPr/>
        </p:nvSpPr>
        <p:spPr>
          <a:xfrm>
            <a:off x="4089052" y="5142123"/>
            <a:ext cx="703956" cy="469920"/>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a:solidFill>
                  <a:schemeClr val="tx1"/>
                </a:solidFill>
                <a:latin typeface="Arial" panose="020B0604020202020204" pitchFamily="34" charset="0"/>
                <a:cs typeface="Arial" panose="020B0604020202020204" pitchFamily="34" charset="0"/>
              </a:rPr>
              <a:t>Still</a:t>
            </a:r>
          </a:p>
          <a:p>
            <a:pPr algn="ctr"/>
            <a:r>
              <a:rPr lang="en-US" altLang="ko-KR" sz="1400">
                <a:solidFill>
                  <a:schemeClr val="tx1"/>
                </a:solidFill>
                <a:latin typeface="Arial" panose="020B0604020202020204" pitchFamily="34" charset="0"/>
                <a:cs typeface="Arial" panose="020B0604020202020204" pitchFamily="34" charset="0"/>
              </a:rPr>
              <a:t>1.5 K</a:t>
            </a:r>
            <a:endParaRPr lang="en-US" altLang="ko-KR" sz="1400" dirty="0">
              <a:solidFill>
                <a:schemeClr val="tx1"/>
              </a:solidFill>
              <a:latin typeface="Arial" panose="020B0604020202020204" pitchFamily="34" charset="0"/>
              <a:cs typeface="Arial" panose="020B0604020202020204" pitchFamily="34" charset="0"/>
            </a:endParaRPr>
          </a:p>
        </p:txBody>
      </p:sp>
      <p:sp>
        <p:nvSpPr>
          <p:cNvPr id="64" name="사각형: 둥근 모서리 63">
            <a:extLst>
              <a:ext uri="{FF2B5EF4-FFF2-40B4-BE49-F238E27FC236}">
                <a16:creationId xmlns:a16="http://schemas.microsoft.com/office/drawing/2014/main" id="{F3A8AABB-A1E6-4A25-ABF4-827B90F8F391}"/>
              </a:ext>
            </a:extLst>
          </p:cNvPr>
          <p:cNvSpPr/>
          <p:nvPr/>
        </p:nvSpPr>
        <p:spPr>
          <a:xfrm>
            <a:off x="246434" y="5194291"/>
            <a:ext cx="703956" cy="469920"/>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a:solidFill>
                  <a:schemeClr val="tx1"/>
                </a:solidFill>
                <a:latin typeface="Arial" panose="020B0604020202020204" pitchFamily="34" charset="0"/>
                <a:cs typeface="Arial" panose="020B0604020202020204" pitchFamily="34" charset="0"/>
              </a:rPr>
              <a:t>MXC</a:t>
            </a:r>
          </a:p>
          <a:p>
            <a:pPr algn="ctr"/>
            <a:r>
              <a:rPr lang="en-US" altLang="ko-KR" sz="1400">
                <a:solidFill>
                  <a:schemeClr val="tx1"/>
                </a:solidFill>
                <a:latin typeface="Arial" panose="020B0604020202020204" pitchFamily="34" charset="0"/>
                <a:cs typeface="Arial" panose="020B0604020202020204" pitchFamily="34" charset="0"/>
              </a:rPr>
              <a:t>1.5 K</a:t>
            </a:r>
            <a:endParaRPr lang="en-US" altLang="ko-KR" sz="1400" dirty="0">
              <a:solidFill>
                <a:schemeClr val="tx1"/>
              </a:solidFill>
              <a:latin typeface="Arial" panose="020B0604020202020204" pitchFamily="34" charset="0"/>
              <a:cs typeface="Arial" panose="020B0604020202020204" pitchFamily="34" charset="0"/>
            </a:endParaRPr>
          </a:p>
        </p:txBody>
      </p:sp>
      <p:sp>
        <p:nvSpPr>
          <p:cNvPr id="153" name="직사각형 152">
            <a:extLst>
              <a:ext uri="{FF2B5EF4-FFF2-40B4-BE49-F238E27FC236}">
                <a16:creationId xmlns:a16="http://schemas.microsoft.com/office/drawing/2014/main" id="{0D9467C4-B90A-4999-9A44-1BBAE9E4AD9A}"/>
              </a:ext>
            </a:extLst>
          </p:cNvPr>
          <p:cNvSpPr/>
          <p:nvPr/>
        </p:nvSpPr>
        <p:spPr>
          <a:xfrm>
            <a:off x="3719822" y="3787465"/>
            <a:ext cx="168357" cy="29377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157" name="직사각형 156">
            <a:extLst>
              <a:ext uri="{FF2B5EF4-FFF2-40B4-BE49-F238E27FC236}">
                <a16:creationId xmlns:a16="http://schemas.microsoft.com/office/drawing/2014/main" id="{5FD10A75-FB26-420E-AF13-69AAD1C80BB0}"/>
              </a:ext>
            </a:extLst>
          </p:cNvPr>
          <p:cNvSpPr/>
          <p:nvPr/>
        </p:nvSpPr>
        <p:spPr>
          <a:xfrm>
            <a:off x="3538274" y="5266586"/>
            <a:ext cx="484388" cy="373273"/>
          </a:xfrm>
          <a:prstGeom prst="rect">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158" name="직사각형 157">
            <a:extLst>
              <a:ext uri="{FF2B5EF4-FFF2-40B4-BE49-F238E27FC236}">
                <a16:creationId xmlns:a16="http://schemas.microsoft.com/office/drawing/2014/main" id="{2610FD7D-E911-48B4-9204-425F651C2F3A}"/>
              </a:ext>
            </a:extLst>
          </p:cNvPr>
          <p:cNvSpPr/>
          <p:nvPr/>
        </p:nvSpPr>
        <p:spPr>
          <a:xfrm>
            <a:off x="990560" y="5232963"/>
            <a:ext cx="951957" cy="374948"/>
          </a:xfrm>
          <a:prstGeom prst="rect">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grpSp>
        <p:nvGrpSpPr>
          <p:cNvPr id="71" name="그룹 70">
            <a:extLst>
              <a:ext uri="{FF2B5EF4-FFF2-40B4-BE49-F238E27FC236}">
                <a16:creationId xmlns:a16="http://schemas.microsoft.com/office/drawing/2014/main" id="{C924EDDF-FFD9-452F-B7C4-4545221D34EC}"/>
              </a:ext>
            </a:extLst>
          </p:cNvPr>
          <p:cNvGrpSpPr/>
          <p:nvPr/>
        </p:nvGrpSpPr>
        <p:grpSpPr>
          <a:xfrm>
            <a:off x="2714917" y="1154286"/>
            <a:ext cx="2635157" cy="2788694"/>
            <a:chOff x="3347863" y="1413628"/>
            <a:chExt cx="2635157" cy="2788694"/>
          </a:xfrm>
        </p:grpSpPr>
        <p:grpSp>
          <p:nvGrpSpPr>
            <p:cNvPr id="72" name="그룹 71">
              <a:extLst>
                <a:ext uri="{FF2B5EF4-FFF2-40B4-BE49-F238E27FC236}">
                  <a16:creationId xmlns:a16="http://schemas.microsoft.com/office/drawing/2014/main" id="{2A5185A7-D7EE-459C-A9CD-8AE2F577D088}"/>
                </a:ext>
              </a:extLst>
            </p:cNvPr>
            <p:cNvGrpSpPr/>
            <p:nvPr/>
          </p:nvGrpSpPr>
          <p:grpSpPr>
            <a:xfrm>
              <a:off x="3347863" y="1413628"/>
              <a:ext cx="2635157" cy="2781313"/>
              <a:chOff x="4289139" y="2081312"/>
              <a:chExt cx="1853000" cy="1955775"/>
            </a:xfrm>
          </p:grpSpPr>
          <p:grpSp>
            <p:nvGrpSpPr>
              <p:cNvPr id="74" name="그룹 73">
                <a:extLst>
                  <a:ext uri="{FF2B5EF4-FFF2-40B4-BE49-F238E27FC236}">
                    <a16:creationId xmlns:a16="http://schemas.microsoft.com/office/drawing/2014/main" id="{4989FBF9-2B2F-4E53-B37C-5625E83EDA86}"/>
                  </a:ext>
                </a:extLst>
              </p:cNvPr>
              <p:cNvGrpSpPr/>
              <p:nvPr/>
            </p:nvGrpSpPr>
            <p:grpSpPr>
              <a:xfrm>
                <a:off x="4289139" y="2081312"/>
                <a:ext cx="1853000" cy="1955775"/>
                <a:chOff x="8438301" y="1186684"/>
                <a:chExt cx="2211189" cy="2333829"/>
              </a:xfrm>
            </p:grpSpPr>
            <p:grpSp>
              <p:nvGrpSpPr>
                <p:cNvPr id="76" name="그룹 75">
                  <a:extLst>
                    <a:ext uri="{FF2B5EF4-FFF2-40B4-BE49-F238E27FC236}">
                      <a16:creationId xmlns:a16="http://schemas.microsoft.com/office/drawing/2014/main" id="{339F5F2F-5F44-406C-9F76-B7299543BBB7}"/>
                    </a:ext>
                  </a:extLst>
                </p:cNvPr>
                <p:cNvGrpSpPr/>
                <p:nvPr/>
              </p:nvGrpSpPr>
              <p:grpSpPr>
                <a:xfrm>
                  <a:off x="8438301" y="1186684"/>
                  <a:ext cx="2211189" cy="2333829"/>
                  <a:chOff x="5866092" y="1849666"/>
                  <a:chExt cx="1707133" cy="1801816"/>
                </a:xfrm>
              </p:grpSpPr>
              <p:sp>
                <p:nvSpPr>
                  <p:cNvPr id="81" name="직사각형 80">
                    <a:extLst>
                      <a:ext uri="{FF2B5EF4-FFF2-40B4-BE49-F238E27FC236}">
                        <a16:creationId xmlns:a16="http://schemas.microsoft.com/office/drawing/2014/main" id="{356F2A35-0D67-4734-BDB2-7A1CABB11711}"/>
                      </a:ext>
                    </a:extLst>
                  </p:cNvPr>
                  <p:cNvSpPr/>
                  <p:nvPr/>
                </p:nvSpPr>
                <p:spPr>
                  <a:xfrm rot="16200000" flipV="1">
                    <a:off x="7006112" y="1969098"/>
                    <a:ext cx="270804"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82" name="직사각형 81">
                    <a:extLst>
                      <a:ext uri="{FF2B5EF4-FFF2-40B4-BE49-F238E27FC236}">
                        <a16:creationId xmlns:a16="http://schemas.microsoft.com/office/drawing/2014/main" id="{35F6A004-1FE5-42C2-B02E-B83D07AA463E}"/>
                      </a:ext>
                    </a:extLst>
                  </p:cNvPr>
                  <p:cNvSpPr/>
                  <p:nvPr/>
                </p:nvSpPr>
                <p:spPr>
                  <a:xfrm rot="16200000" flipV="1">
                    <a:off x="7202618" y="2082837"/>
                    <a:ext cx="301306"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83" name="직선 연결선 82">
                    <a:extLst>
                      <a:ext uri="{FF2B5EF4-FFF2-40B4-BE49-F238E27FC236}">
                        <a16:creationId xmlns:a16="http://schemas.microsoft.com/office/drawing/2014/main" id="{A7FA767F-3829-4FDC-BC13-59780A0F05A1}"/>
                      </a:ext>
                    </a:extLst>
                  </p:cNvPr>
                  <p:cNvCxnSpPr>
                    <a:cxnSpLocks/>
                  </p:cNvCxnSpPr>
                  <p:nvPr/>
                </p:nvCxnSpPr>
                <p:spPr>
                  <a:xfrm>
                    <a:off x="6325149" y="2126075"/>
                    <a:ext cx="0" cy="8998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직선 연결선 83">
                    <a:extLst>
                      <a:ext uri="{FF2B5EF4-FFF2-40B4-BE49-F238E27FC236}">
                        <a16:creationId xmlns:a16="http://schemas.microsoft.com/office/drawing/2014/main" id="{CE6953F2-2DAB-41BB-B37F-5309D2BE805E}"/>
                      </a:ext>
                    </a:extLst>
                  </p:cNvPr>
                  <p:cNvCxnSpPr>
                    <a:cxnSpLocks/>
                  </p:cNvCxnSpPr>
                  <p:nvPr/>
                </p:nvCxnSpPr>
                <p:spPr>
                  <a:xfrm>
                    <a:off x="6807920" y="2126075"/>
                    <a:ext cx="0" cy="10846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직선 연결선 84">
                    <a:extLst>
                      <a:ext uri="{FF2B5EF4-FFF2-40B4-BE49-F238E27FC236}">
                        <a16:creationId xmlns:a16="http://schemas.microsoft.com/office/drawing/2014/main" id="{A5554E60-234B-4250-A05B-97418B31618E}"/>
                      </a:ext>
                    </a:extLst>
                  </p:cNvPr>
                  <p:cNvCxnSpPr>
                    <a:cxnSpLocks/>
                  </p:cNvCxnSpPr>
                  <p:nvPr/>
                </p:nvCxnSpPr>
                <p:spPr>
                  <a:xfrm>
                    <a:off x="6807920" y="2374154"/>
                    <a:ext cx="0" cy="65180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직사각형 85">
                    <a:extLst>
                      <a:ext uri="{FF2B5EF4-FFF2-40B4-BE49-F238E27FC236}">
                        <a16:creationId xmlns:a16="http://schemas.microsoft.com/office/drawing/2014/main" id="{95CD0569-6DA4-4703-B981-CD6D96053E3B}"/>
                      </a:ext>
                    </a:extLst>
                  </p:cNvPr>
                  <p:cNvSpPr/>
                  <p:nvPr/>
                </p:nvSpPr>
                <p:spPr>
                  <a:xfrm>
                    <a:off x="6341280" y="2984285"/>
                    <a:ext cx="456905" cy="571253"/>
                  </a:xfrm>
                  <a:prstGeom prst="rect">
                    <a:avLst/>
                  </a:prstGeom>
                  <a:solidFill>
                    <a:schemeClr val="accent1">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solidFill>
                      <a:latin typeface="Arial" panose="020B0604020202020204" pitchFamily="34" charset="0"/>
                      <a:cs typeface="Arial" panose="020B0604020202020204" pitchFamily="34" charset="0"/>
                    </a:endParaRPr>
                  </a:p>
                </p:txBody>
              </p:sp>
              <p:grpSp>
                <p:nvGrpSpPr>
                  <p:cNvPr id="87" name="그룹 86">
                    <a:extLst>
                      <a:ext uri="{FF2B5EF4-FFF2-40B4-BE49-F238E27FC236}">
                        <a16:creationId xmlns:a16="http://schemas.microsoft.com/office/drawing/2014/main" id="{C0F0E209-6245-48A1-A197-0C12A4D5789F}"/>
                      </a:ext>
                    </a:extLst>
                  </p:cNvPr>
                  <p:cNvGrpSpPr/>
                  <p:nvPr/>
                </p:nvGrpSpPr>
                <p:grpSpPr>
                  <a:xfrm>
                    <a:off x="5915648" y="2933657"/>
                    <a:ext cx="335902" cy="717825"/>
                    <a:chOff x="6990300" y="1677601"/>
                    <a:chExt cx="335902" cy="1140098"/>
                  </a:xfrm>
                </p:grpSpPr>
                <p:sp>
                  <p:nvSpPr>
                    <p:cNvPr id="105" name="직사각형 104">
                      <a:extLst>
                        <a:ext uri="{FF2B5EF4-FFF2-40B4-BE49-F238E27FC236}">
                          <a16:creationId xmlns:a16="http://schemas.microsoft.com/office/drawing/2014/main" id="{B4A34EE4-61AB-468E-B4EA-45F274543F02}"/>
                        </a:ext>
                      </a:extLst>
                    </p:cNvPr>
                    <p:cNvSpPr/>
                    <p:nvPr/>
                  </p:nvSpPr>
                  <p:spPr>
                    <a:xfrm>
                      <a:off x="6990300" y="1682871"/>
                      <a:ext cx="335902" cy="1134828"/>
                    </a:xfrm>
                    <a:prstGeom prst="rect">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06" name="직선 연결선 105">
                      <a:extLst>
                        <a:ext uri="{FF2B5EF4-FFF2-40B4-BE49-F238E27FC236}">
                          <a16:creationId xmlns:a16="http://schemas.microsoft.com/office/drawing/2014/main" id="{DACF6DBE-A8BD-4FAC-9E82-F82A80B2E0B0}"/>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직선 연결선 106">
                      <a:extLst>
                        <a:ext uri="{FF2B5EF4-FFF2-40B4-BE49-F238E27FC236}">
                          <a16:creationId xmlns:a16="http://schemas.microsoft.com/office/drawing/2014/main" id="{84BF9884-C3B9-43C9-BFF1-8747E7914520}"/>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8" name="TextBox 87">
                    <a:extLst>
                      <a:ext uri="{FF2B5EF4-FFF2-40B4-BE49-F238E27FC236}">
                        <a16:creationId xmlns:a16="http://schemas.microsoft.com/office/drawing/2014/main" id="{62C9F416-9A4D-4FC5-BCEC-76F215CE5BAF}"/>
                      </a:ext>
                    </a:extLst>
                  </p:cNvPr>
                  <p:cNvSpPr txBox="1"/>
                  <p:nvPr/>
                </p:nvSpPr>
                <p:spPr>
                  <a:xfrm>
                    <a:off x="5866092" y="1849666"/>
                    <a:ext cx="1307179" cy="338957"/>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2</a:t>
                    </a:r>
                    <a:r>
                      <a:rPr lang="en-US" altLang="ko-KR" sz="1400" baseline="30000">
                        <a:latin typeface="Arial" panose="020B0604020202020204" pitchFamily="34" charset="0"/>
                        <a:cs typeface="Arial" panose="020B0604020202020204" pitchFamily="34" charset="0"/>
                      </a:rPr>
                      <a:t>nd</a:t>
                    </a:r>
                    <a:r>
                      <a:rPr lang="ko-KR" altLang="en-US" sz="1400">
                        <a:latin typeface="Arial" panose="020B0604020202020204" pitchFamily="34" charset="0"/>
                        <a:cs typeface="Arial" panose="020B0604020202020204" pitchFamily="34" charset="0"/>
                      </a:rPr>
                      <a:t> </a:t>
                    </a:r>
                    <a:r>
                      <a:rPr lang="en-US" altLang="ko-KR" sz="1400">
                        <a:latin typeface="Arial" panose="020B0604020202020204" pitchFamily="34" charset="0"/>
                        <a:cs typeface="Arial" panose="020B0604020202020204" pitchFamily="34" charset="0"/>
                      </a:rPr>
                      <a:t>stage of G-M</a:t>
                    </a:r>
                  </a:p>
                  <a:p>
                    <a:pPr algn="ctr"/>
                    <a:r>
                      <a:rPr lang="en-US" altLang="ko-KR" sz="1400">
                        <a:latin typeface="Arial" panose="020B0604020202020204" pitchFamily="34" charset="0"/>
                        <a:cs typeface="Arial" panose="020B0604020202020204" pitchFamily="34" charset="0"/>
                      </a:rPr>
                      <a:t>4 K</a:t>
                    </a:r>
                    <a:endParaRPr lang="ko-KR" altLang="en-US" sz="1400">
                      <a:latin typeface="Arial" panose="020B0604020202020204" pitchFamily="34" charset="0"/>
                      <a:cs typeface="Arial" panose="020B0604020202020204" pitchFamily="34" charset="0"/>
                    </a:endParaRPr>
                  </a:p>
                </p:txBody>
              </p:sp>
              <p:sp>
                <p:nvSpPr>
                  <p:cNvPr id="89" name="직사각형 88">
                    <a:extLst>
                      <a:ext uri="{FF2B5EF4-FFF2-40B4-BE49-F238E27FC236}">
                        <a16:creationId xmlns:a16="http://schemas.microsoft.com/office/drawing/2014/main" id="{CCDFFFDA-8B9F-4A55-9E10-AA891F6DAA2E}"/>
                      </a:ext>
                    </a:extLst>
                  </p:cNvPr>
                  <p:cNvSpPr/>
                  <p:nvPr/>
                </p:nvSpPr>
                <p:spPr>
                  <a:xfrm>
                    <a:off x="5938101" y="1856557"/>
                    <a:ext cx="1176198" cy="2723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90" name="직사각형 89">
                    <a:extLst>
                      <a:ext uri="{FF2B5EF4-FFF2-40B4-BE49-F238E27FC236}">
                        <a16:creationId xmlns:a16="http://schemas.microsoft.com/office/drawing/2014/main" id="{3EB7D366-E132-4945-B3FB-3E1923ABECA8}"/>
                      </a:ext>
                    </a:extLst>
                  </p:cNvPr>
                  <p:cNvSpPr/>
                  <p:nvPr/>
                </p:nvSpPr>
                <p:spPr>
                  <a:xfrm flipV="1">
                    <a:off x="7161526" y="1951742"/>
                    <a:ext cx="210258"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91" name="직사각형 90">
                    <a:extLst>
                      <a:ext uri="{FF2B5EF4-FFF2-40B4-BE49-F238E27FC236}">
                        <a16:creationId xmlns:a16="http://schemas.microsoft.com/office/drawing/2014/main" id="{1F612FC2-C94B-4545-9094-F3AD55CDF1F7}"/>
                      </a:ext>
                    </a:extLst>
                  </p:cNvPr>
                  <p:cNvSpPr/>
                  <p:nvPr/>
                </p:nvSpPr>
                <p:spPr>
                  <a:xfrm flipV="1">
                    <a:off x="7126954" y="2174127"/>
                    <a:ext cx="446271" cy="5686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92" name="직선 연결선 91">
                    <a:extLst>
                      <a:ext uri="{FF2B5EF4-FFF2-40B4-BE49-F238E27FC236}">
                        <a16:creationId xmlns:a16="http://schemas.microsoft.com/office/drawing/2014/main" id="{FC9DE90C-0B49-4266-A8F2-A1D1FA0DD578}"/>
                      </a:ext>
                    </a:extLst>
                  </p:cNvPr>
                  <p:cNvCxnSpPr>
                    <a:cxnSpLocks/>
                  </p:cNvCxnSpPr>
                  <p:nvPr/>
                </p:nvCxnSpPr>
                <p:spPr>
                  <a:xfrm>
                    <a:off x="6817445" y="2227298"/>
                    <a:ext cx="41467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직선 연결선 92">
                    <a:extLst>
                      <a:ext uri="{FF2B5EF4-FFF2-40B4-BE49-F238E27FC236}">
                        <a16:creationId xmlns:a16="http://schemas.microsoft.com/office/drawing/2014/main" id="{04C41EBB-E192-4ECB-9364-143679040DC9}"/>
                      </a:ext>
                    </a:extLst>
                  </p:cNvPr>
                  <p:cNvCxnSpPr>
                    <a:cxnSpLocks/>
                  </p:cNvCxnSpPr>
                  <p:nvPr/>
                </p:nvCxnSpPr>
                <p:spPr>
                  <a:xfrm>
                    <a:off x="6807920" y="2395839"/>
                    <a:ext cx="4241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직사각형 93">
                    <a:extLst>
                      <a:ext uri="{FF2B5EF4-FFF2-40B4-BE49-F238E27FC236}">
                        <a16:creationId xmlns:a16="http://schemas.microsoft.com/office/drawing/2014/main" id="{98AFCAB3-3FF0-4015-9CD7-3F7F43671CF6}"/>
                      </a:ext>
                    </a:extLst>
                  </p:cNvPr>
                  <p:cNvSpPr/>
                  <p:nvPr/>
                </p:nvSpPr>
                <p:spPr>
                  <a:xfrm flipV="1">
                    <a:off x="6807921" y="2876332"/>
                    <a:ext cx="424194" cy="505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95" name="직사각형 94">
                    <a:extLst>
                      <a:ext uri="{FF2B5EF4-FFF2-40B4-BE49-F238E27FC236}">
                        <a16:creationId xmlns:a16="http://schemas.microsoft.com/office/drawing/2014/main" id="{0EEF9831-1285-4B79-A513-B174FFBE2B90}"/>
                      </a:ext>
                    </a:extLst>
                  </p:cNvPr>
                  <p:cNvSpPr/>
                  <p:nvPr/>
                </p:nvSpPr>
                <p:spPr>
                  <a:xfrm flipV="1">
                    <a:off x="5890546" y="2879269"/>
                    <a:ext cx="423095" cy="543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96" name="직사각형 95">
                    <a:extLst>
                      <a:ext uri="{FF2B5EF4-FFF2-40B4-BE49-F238E27FC236}">
                        <a16:creationId xmlns:a16="http://schemas.microsoft.com/office/drawing/2014/main" id="{2481BCA9-A5B8-4734-AAEA-F5EFB2919339}"/>
                      </a:ext>
                    </a:extLst>
                  </p:cNvPr>
                  <p:cNvSpPr/>
                  <p:nvPr/>
                </p:nvSpPr>
                <p:spPr>
                  <a:xfrm rot="16200000">
                    <a:off x="5736247" y="2532229"/>
                    <a:ext cx="743592"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97" name="직선 연결선 96">
                    <a:extLst>
                      <a:ext uri="{FF2B5EF4-FFF2-40B4-BE49-F238E27FC236}">
                        <a16:creationId xmlns:a16="http://schemas.microsoft.com/office/drawing/2014/main" id="{A62DC054-276A-496F-A518-1F3D3CD7BA5A}"/>
                      </a:ext>
                    </a:extLst>
                  </p:cNvPr>
                  <p:cNvCxnSpPr>
                    <a:cxnSpLocks/>
                  </p:cNvCxnSpPr>
                  <p:nvPr/>
                </p:nvCxnSpPr>
                <p:spPr>
                  <a:xfrm>
                    <a:off x="7088099" y="2340864"/>
                    <a:ext cx="11825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98" name="직사각형 97">
                    <a:extLst>
                      <a:ext uri="{FF2B5EF4-FFF2-40B4-BE49-F238E27FC236}">
                        <a16:creationId xmlns:a16="http://schemas.microsoft.com/office/drawing/2014/main" id="{45DF1B16-050F-4A60-BD18-2E555042CF59}"/>
                      </a:ext>
                    </a:extLst>
                  </p:cNvPr>
                  <p:cNvSpPr/>
                  <p:nvPr/>
                </p:nvSpPr>
                <p:spPr>
                  <a:xfrm flipV="1">
                    <a:off x="5938267" y="2118574"/>
                    <a:ext cx="334191" cy="62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99" name="직사각형 98">
                    <a:extLst>
                      <a:ext uri="{FF2B5EF4-FFF2-40B4-BE49-F238E27FC236}">
                        <a16:creationId xmlns:a16="http://schemas.microsoft.com/office/drawing/2014/main" id="{0D19D74C-D6F2-4428-8EC1-CCA9E88E9D08}"/>
                      </a:ext>
                    </a:extLst>
                  </p:cNvPr>
                  <p:cNvSpPr/>
                  <p:nvPr/>
                </p:nvSpPr>
                <p:spPr>
                  <a:xfrm>
                    <a:off x="7127461" y="2230990"/>
                    <a:ext cx="441488" cy="266336"/>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00" name="TextBox 99">
                    <a:extLst>
                      <a:ext uri="{FF2B5EF4-FFF2-40B4-BE49-F238E27FC236}">
                        <a16:creationId xmlns:a16="http://schemas.microsoft.com/office/drawing/2014/main" id="{DBDEB980-43C4-439E-AFC3-2E47E1CAD28A}"/>
                      </a:ext>
                    </a:extLst>
                  </p:cNvPr>
                  <p:cNvSpPr txBox="1"/>
                  <p:nvPr/>
                </p:nvSpPr>
                <p:spPr>
                  <a:xfrm>
                    <a:off x="6291580" y="3086599"/>
                    <a:ext cx="556305" cy="338957"/>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GGG</a:t>
                    </a:r>
                  </a:p>
                  <a:p>
                    <a:pPr algn="ctr"/>
                    <a:r>
                      <a:rPr lang="en-US" altLang="ko-KR" sz="1400">
                        <a:latin typeface="Arial" panose="020B0604020202020204" pitchFamily="34" charset="0"/>
                        <a:cs typeface="Arial" panose="020B0604020202020204" pitchFamily="34" charset="0"/>
                      </a:rPr>
                      <a:t>1.5 K</a:t>
                    </a:r>
                    <a:endParaRPr lang="ko-KR" altLang="en-US" sz="1400">
                      <a:latin typeface="Arial" panose="020B0604020202020204" pitchFamily="34" charset="0"/>
                      <a:cs typeface="Arial" panose="020B0604020202020204" pitchFamily="34" charset="0"/>
                    </a:endParaRPr>
                  </a:p>
                </p:txBody>
              </p:sp>
              <p:grpSp>
                <p:nvGrpSpPr>
                  <p:cNvPr id="101" name="그룹 100">
                    <a:extLst>
                      <a:ext uri="{FF2B5EF4-FFF2-40B4-BE49-F238E27FC236}">
                        <a16:creationId xmlns:a16="http://schemas.microsoft.com/office/drawing/2014/main" id="{3676021C-9C73-4A54-AA2F-9D61321F0057}"/>
                      </a:ext>
                    </a:extLst>
                  </p:cNvPr>
                  <p:cNvGrpSpPr/>
                  <p:nvPr/>
                </p:nvGrpSpPr>
                <p:grpSpPr>
                  <a:xfrm>
                    <a:off x="6884841" y="2933657"/>
                    <a:ext cx="335902" cy="717825"/>
                    <a:chOff x="6990300" y="1677601"/>
                    <a:chExt cx="335902" cy="1140098"/>
                  </a:xfrm>
                </p:grpSpPr>
                <p:sp>
                  <p:nvSpPr>
                    <p:cNvPr id="102" name="직사각형 101">
                      <a:extLst>
                        <a:ext uri="{FF2B5EF4-FFF2-40B4-BE49-F238E27FC236}">
                          <a16:creationId xmlns:a16="http://schemas.microsoft.com/office/drawing/2014/main" id="{F50D9F09-649F-42C0-A379-A49432CBDB04}"/>
                        </a:ext>
                      </a:extLst>
                    </p:cNvPr>
                    <p:cNvSpPr/>
                    <p:nvPr/>
                  </p:nvSpPr>
                  <p:spPr>
                    <a:xfrm>
                      <a:off x="6990300" y="1682871"/>
                      <a:ext cx="335902" cy="1134828"/>
                    </a:xfrm>
                    <a:prstGeom prst="rect">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03" name="직선 연결선 102">
                      <a:extLst>
                        <a:ext uri="{FF2B5EF4-FFF2-40B4-BE49-F238E27FC236}">
                          <a16:creationId xmlns:a16="http://schemas.microsoft.com/office/drawing/2014/main" id="{221F84E4-A69C-4CC7-8BC6-D731260C9603}"/>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직선 연결선 103">
                      <a:extLst>
                        <a:ext uri="{FF2B5EF4-FFF2-40B4-BE49-F238E27FC236}">
                          <a16:creationId xmlns:a16="http://schemas.microsoft.com/office/drawing/2014/main" id="{F5CA1B92-8DA2-4230-A4EA-6EF4CD0A96C0}"/>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78" name="자유형: 도형 77">
                  <a:extLst>
                    <a:ext uri="{FF2B5EF4-FFF2-40B4-BE49-F238E27FC236}">
                      <a16:creationId xmlns:a16="http://schemas.microsoft.com/office/drawing/2014/main" id="{0FA6DE1F-840A-4A5D-9C8A-B31D865E8570}"/>
                    </a:ext>
                  </a:extLst>
                </p:cNvPr>
                <p:cNvSpPr/>
                <p:nvPr/>
              </p:nvSpPr>
              <p:spPr>
                <a:xfrm>
                  <a:off x="9157841" y="1996522"/>
                  <a:ext cx="129956" cy="364661"/>
                </a:xfrm>
                <a:custGeom>
                  <a:avLst/>
                  <a:gdLst>
                    <a:gd name="connsiteX0" fmla="*/ 279860 w 279860"/>
                    <a:gd name="connsiteY0" fmla="*/ 958850 h 958850"/>
                    <a:gd name="connsiteX1" fmla="*/ 460 w 279860"/>
                    <a:gd name="connsiteY1" fmla="*/ 488950 h 958850"/>
                    <a:gd name="connsiteX2" fmla="*/ 210010 w 279860"/>
                    <a:gd name="connsiteY2" fmla="*/ 184150 h 958850"/>
                    <a:gd name="connsiteX3" fmla="*/ 51260 w 279860"/>
                    <a:gd name="connsiteY3" fmla="*/ 0 h 958850"/>
                  </a:gdLst>
                  <a:ahLst/>
                  <a:cxnLst>
                    <a:cxn ang="0">
                      <a:pos x="connsiteX0" y="connsiteY0"/>
                    </a:cxn>
                    <a:cxn ang="0">
                      <a:pos x="connsiteX1" y="connsiteY1"/>
                    </a:cxn>
                    <a:cxn ang="0">
                      <a:pos x="connsiteX2" y="connsiteY2"/>
                    </a:cxn>
                    <a:cxn ang="0">
                      <a:pos x="connsiteX3" y="connsiteY3"/>
                    </a:cxn>
                  </a:cxnLst>
                  <a:rect l="l" t="t" r="r" b="b"/>
                  <a:pathLst>
                    <a:path w="279860" h="958850">
                      <a:moveTo>
                        <a:pt x="279860" y="958850"/>
                      </a:moveTo>
                      <a:cubicBezTo>
                        <a:pt x="145981" y="788458"/>
                        <a:pt x="12102" y="618067"/>
                        <a:pt x="460" y="488950"/>
                      </a:cubicBezTo>
                      <a:cubicBezTo>
                        <a:pt x="-11182" y="359833"/>
                        <a:pt x="201543" y="265642"/>
                        <a:pt x="210010" y="184150"/>
                      </a:cubicBezTo>
                      <a:cubicBezTo>
                        <a:pt x="218477" y="102658"/>
                        <a:pt x="66077" y="3175"/>
                        <a:pt x="51260" y="0"/>
                      </a:cubicBezTo>
                    </a:path>
                  </a:pathLst>
                </a:custGeom>
                <a:noFill/>
                <a:ln w="19050">
                  <a:solidFill>
                    <a:srgbClr val="0027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sp>
              <p:nvSpPr>
                <p:cNvPr id="79" name="자유형: 도형 78">
                  <a:extLst>
                    <a:ext uri="{FF2B5EF4-FFF2-40B4-BE49-F238E27FC236}">
                      <a16:creationId xmlns:a16="http://schemas.microsoft.com/office/drawing/2014/main" id="{EC628B5B-595A-4C0E-83A3-042B93AE9341}"/>
                    </a:ext>
                  </a:extLst>
                </p:cNvPr>
                <p:cNvSpPr/>
                <p:nvPr/>
              </p:nvSpPr>
              <p:spPr>
                <a:xfrm>
                  <a:off x="9285728" y="1996522"/>
                  <a:ext cx="129956" cy="364661"/>
                </a:xfrm>
                <a:custGeom>
                  <a:avLst/>
                  <a:gdLst>
                    <a:gd name="connsiteX0" fmla="*/ 279860 w 279860"/>
                    <a:gd name="connsiteY0" fmla="*/ 958850 h 958850"/>
                    <a:gd name="connsiteX1" fmla="*/ 460 w 279860"/>
                    <a:gd name="connsiteY1" fmla="*/ 488950 h 958850"/>
                    <a:gd name="connsiteX2" fmla="*/ 210010 w 279860"/>
                    <a:gd name="connsiteY2" fmla="*/ 184150 h 958850"/>
                    <a:gd name="connsiteX3" fmla="*/ 51260 w 279860"/>
                    <a:gd name="connsiteY3" fmla="*/ 0 h 958850"/>
                  </a:gdLst>
                  <a:ahLst/>
                  <a:cxnLst>
                    <a:cxn ang="0">
                      <a:pos x="connsiteX0" y="connsiteY0"/>
                    </a:cxn>
                    <a:cxn ang="0">
                      <a:pos x="connsiteX1" y="connsiteY1"/>
                    </a:cxn>
                    <a:cxn ang="0">
                      <a:pos x="connsiteX2" y="connsiteY2"/>
                    </a:cxn>
                    <a:cxn ang="0">
                      <a:pos x="connsiteX3" y="connsiteY3"/>
                    </a:cxn>
                  </a:cxnLst>
                  <a:rect l="l" t="t" r="r" b="b"/>
                  <a:pathLst>
                    <a:path w="279860" h="958850">
                      <a:moveTo>
                        <a:pt x="279860" y="958850"/>
                      </a:moveTo>
                      <a:cubicBezTo>
                        <a:pt x="145981" y="788458"/>
                        <a:pt x="12102" y="618067"/>
                        <a:pt x="460" y="488950"/>
                      </a:cubicBezTo>
                      <a:cubicBezTo>
                        <a:pt x="-11182" y="359833"/>
                        <a:pt x="201543" y="265642"/>
                        <a:pt x="210010" y="184150"/>
                      </a:cubicBezTo>
                      <a:cubicBezTo>
                        <a:pt x="218477" y="102658"/>
                        <a:pt x="66077" y="3175"/>
                        <a:pt x="51260" y="0"/>
                      </a:cubicBezTo>
                    </a:path>
                  </a:pathLst>
                </a:custGeom>
                <a:noFill/>
                <a:ln w="19050">
                  <a:solidFill>
                    <a:srgbClr val="0027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sp>
              <p:nvSpPr>
                <p:cNvPr id="80" name="자유형: 도형 79">
                  <a:extLst>
                    <a:ext uri="{FF2B5EF4-FFF2-40B4-BE49-F238E27FC236}">
                      <a16:creationId xmlns:a16="http://schemas.microsoft.com/office/drawing/2014/main" id="{569B711E-3867-4A9B-BFB9-E93E72A75B8A}"/>
                    </a:ext>
                  </a:extLst>
                </p:cNvPr>
                <p:cNvSpPr/>
                <p:nvPr/>
              </p:nvSpPr>
              <p:spPr>
                <a:xfrm>
                  <a:off x="9405820" y="1996522"/>
                  <a:ext cx="129956" cy="364661"/>
                </a:xfrm>
                <a:custGeom>
                  <a:avLst/>
                  <a:gdLst>
                    <a:gd name="connsiteX0" fmla="*/ 279860 w 279860"/>
                    <a:gd name="connsiteY0" fmla="*/ 958850 h 958850"/>
                    <a:gd name="connsiteX1" fmla="*/ 460 w 279860"/>
                    <a:gd name="connsiteY1" fmla="*/ 488950 h 958850"/>
                    <a:gd name="connsiteX2" fmla="*/ 210010 w 279860"/>
                    <a:gd name="connsiteY2" fmla="*/ 184150 h 958850"/>
                    <a:gd name="connsiteX3" fmla="*/ 51260 w 279860"/>
                    <a:gd name="connsiteY3" fmla="*/ 0 h 958850"/>
                  </a:gdLst>
                  <a:ahLst/>
                  <a:cxnLst>
                    <a:cxn ang="0">
                      <a:pos x="connsiteX0" y="connsiteY0"/>
                    </a:cxn>
                    <a:cxn ang="0">
                      <a:pos x="connsiteX1" y="connsiteY1"/>
                    </a:cxn>
                    <a:cxn ang="0">
                      <a:pos x="connsiteX2" y="connsiteY2"/>
                    </a:cxn>
                    <a:cxn ang="0">
                      <a:pos x="connsiteX3" y="connsiteY3"/>
                    </a:cxn>
                  </a:cxnLst>
                  <a:rect l="l" t="t" r="r" b="b"/>
                  <a:pathLst>
                    <a:path w="279860" h="958850">
                      <a:moveTo>
                        <a:pt x="279860" y="958850"/>
                      </a:moveTo>
                      <a:cubicBezTo>
                        <a:pt x="145981" y="788458"/>
                        <a:pt x="12102" y="618067"/>
                        <a:pt x="460" y="488950"/>
                      </a:cubicBezTo>
                      <a:cubicBezTo>
                        <a:pt x="-11182" y="359833"/>
                        <a:pt x="201543" y="265642"/>
                        <a:pt x="210010" y="184150"/>
                      </a:cubicBezTo>
                      <a:cubicBezTo>
                        <a:pt x="218477" y="102658"/>
                        <a:pt x="66077" y="3175"/>
                        <a:pt x="51260" y="0"/>
                      </a:cubicBezTo>
                    </a:path>
                  </a:pathLst>
                </a:custGeom>
                <a:noFill/>
                <a:ln w="19050">
                  <a:solidFill>
                    <a:srgbClr val="0027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grpSp>
          <p:cxnSp>
            <p:nvCxnSpPr>
              <p:cNvPr id="75" name="직선 화살표 연결선 74">
                <a:extLst>
                  <a:ext uri="{FF2B5EF4-FFF2-40B4-BE49-F238E27FC236}">
                    <a16:creationId xmlns:a16="http://schemas.microsoft.com/office/drawing/2014/main" id="{1A89E607-D0E4-475C-BAE3-89BDBB2481DE}"/>
                  </a:ext>
                </a:extLst>
              </p:cNvPr>
              <p:cNvCxnSpPr>
                <a:cxnSpLocks/>
              </p:cNvCxnSpPr>
              <p:nvPr/>
            </p:nvCxnSpPr>
            <p:spPr>
              <a:xfrm>
                <a:off x="5251203" y="2584803"/>
                <a:ext cx="342643"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73" name="TextBox 72">
              <a:extLst>
                <a:ext uri="{FF2B5EF4-FFF2-40B4-BE49-F238E27FC236}">
                  <a16:creationId xmlns:a16="http://schemas.microsoft.com/office/drawing/2014/main" id="{B3B2727D-3E11-433E-8ABD-4F43C1FF798E}"/>
                </a:ext>
              </a:extLst>
            </p:cNvPr>
            <p:cNvSpPr txBox="1"/>
            <p:nvPr/>
          </p:nvSpPr>
          <p:spPr>
            <a:xfrm>
              <a:off x="3439095" y="3894545"/>
              <a:ext cx="439479"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4 T</a:t>
              </a:r>
              <a:endParaRPr lang="ko-KR" altLang="en-US" sz="1400" dirty="0">
                <a:latin typeface="Arial" panose="020B0604020202020204" pitchFamily="34" charset="0"/>
                <a:ea typeface="함초롬돋움" panose="02030504000101010101" pitchFamily="18" charset="-127"/>
                <a:cs typeface="Arial" panose="020B0604020202020204" pitchFamily="34" charset="0"/>
              </a:endParaRPr>
            </a:p>
          </p:txBody>
        </p:sp>
      </p:grpSp>
      <p:sp>
        <p:nvSpPr>
          <p:cNvPr id="108" name="직사각형 107">
            <a:extLst>
              <a:ext uri="{FF2B5EF4-FFF2-40B4-BE49-F238E27FC236}">
                <a16:creationId xmlns:a16="http://schemas.microsoft.com/office/drawing/2014/main" id="{4A20F34C-12C9-45B6-AC7B-A0F2ED7F2D3A}"/>
              </a:ext>
            </a:extLst>
          </p:cNvPr>
          <p:cNvSpPr/>
          <p:nvPr/>
        </p:nvSpPr>
        <p:spPr>
          <a:xfrm>
            <a:off x="4658916" y="1657350"/>
            <a:ext cx="691158" cy="510630"/>
          </a:xfrm>
          <a:prstGeom prst="rect">
            <a:avLst/>
          </a:prstGeom>
          <a:solidFill>
            <a:srgbClr val="00206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sp>
        <p:nvSpPr>
          <p:cNvPr id="109" name="TextBox 108">
            <a:extLst>
              <a:ext uri="{FF2B5EF4-FFF2-40B4-BE49-F238E27FC236}">
                <a16:creationId xmlns:a16="http://schemas.microsoft.com/office/drawing/2014/main" id="{18FD5FD4-9E65-473B-9BDE-1DD4179029C9}"/>
              </a:ext>
            </a:extLst>
          </p:cNvPr>
          <p:cNvSpPr txBox="1"/>
          <p:nvPr/>
        </p:nvSpPr>
        <p:spPr>
          <a:xfrm>
            <a:off x="4769186" y="2114491"/>
            <a:ext cx="453970"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4 K</a:t>
            </a:r>
            <a:endParaRPr lang="ko-KR" altLang="en-US" sz="1400" dirty="0">
              <a:latin typeface="Arial" panose="020B0604020202020204" pitchFamily="34" charset="0"/>
              <a:ea typeface="함초롬돋움" panose="02030504000101010101" pitchFamily="18" charset="-127"/>
              <a:cs typeface="Arial" panose="020B0604020202020204" pitchFamily="34" charset="0"/>
            </a:endParaRPr>
          </a:p>
        </p:txBody>
      </p:sp>
      <p:pic>
        <p:nvPicPr>
          <p:cNvPr id="110" name="그림 109">
            <a:extLst>
              <a:ext uri="{FF2B5EF4-FFF2-40B4-BE49-F238E27FC236}">
                <a16:creationId xmlns:a16="http://schemas.microsoft.com/office/drawing/2014/main" id="{ECAC8F45-7B45-4C51-A5E5-9E643AD98503}"/>
              </a:ext>
            </a:extLst>
          </p:cNvPr>
          <p:cNvPicPr>
            <a:picLocks noChangeAspect="1"/>
          </p:cNvPicPr>
          <p:nvPr/>
        </p:nvPicPr>
        <p:blipFill>
          <a:blip r:embed="rId3">
            <a:duotone>
              <a:schemeClr val="accent1">
                <a:shade val="45000"/>
                <a:satMod val="135000"/>
              </a:schemeClr>
              <a:prstClr val="white"/>
            </a:duotone>
          </a:blip>
          <a:stretch>
            <a:fillRect/>
          </a:stretch>
        </p:blipFill>
        <p:spPr>
          <a:xfrm>
            <a:off x="1411602" y="3687955"/>
            <a:ext cx="114990" cy="249385"/>
          </a:xfrm>
          <a:prstGeom prst="rect">
            <a:avLst/>
          </a:prstGeom>
        </p:spPr>
      </p:pic>
      <p:pic>
        <p:nvPicPr>
          <p:cNvPr id="111" name="그림 110">
            <a:extLst>
              <a:ext uri="{FF2B5EF4-FFF2-40B4-BE49-F238E27FC236}">
                <a16:creationId xmlns:a16="http://schemas.microsoft.com/office/drawing/2014/main" id="{EB8FFE25-DDAB-4823-A0BD-91544CC5911D}"/>
              </a:ext>
            </a:extLst>
          </p:cNvPr>
          <p:cNvPicPr>
            <a:picLocks noChangeAspect="1"/>
          </p:cNvPicPr>
          <p:nvPr/>
        </p:nvPicPr>
        <p:blipFill>
          <a:blip r:embed="rId3">
            <a:duotone>
              <a:schemeClr val="accent1">
                <a:shade val="45000"/>
                <a:satMod val="135000"/>
              </a:schemeClr>
              <a:prstClr val="white"/>
            </a:duotone>
          </a:blip>
          <a:stretch>
            <a:fillRect/>
          </a:stretch>
        </p:blipFill>
        <p:spPr>
          <a:xfrm>
            <a:off x="3719822" y="4112568"/>
            <a:ext cx="168357" cy="365125"/>
          </a:xfrm>
          <a:prstGeom prst="rect">
            <a:avLst/>
          </a:prstGeom>
        </p:spPr>
      </p:pic>
      <p:sp>
        <p:nvSpPr>
          <p:cNvPr id="3" name="TextBox 2">
            <a:extLst>
              <a:ext uri="{FF2B5EF4-FFF2-40B4-BE49-F238E27FC236}">
                <a16:creationId xmlns:a16="http://schemas.microsoft.com/office/drawing/2014/main" id="{B2F9B168-D502-4516-833D-69BE9124B40A}"/>
              </a:ext>
            </a:extLst>
          </p:cNvPr>
          <p:cNvSpPr txBox="1"/>
          <p:nvPr/>
        </p:nvSpPr>
        <p:spPr>
          <a:xfrm>
            <a:off x="5581356" y="1450842"/>
            <a:ext cx="3239115" cy="923330"/>
          </a:xfrm>
          <a:prstGeom prst="rect">
            <a:avLst/>
          </a:prstGeom>
          <a:noFill/>
        </p:spPr>
        <p:txBody>
          <a:bodyPr wrap="square" rtlCol="0">
            <a:spAutoFit/>
          </a:bodyPr>
          <a:lstStyle/>
          <a:p>
            <a:pPr>
              <a:lnSpc>
                <a:spcPct val="100000"/>
              </a:lnSpc>
            </a:pPr>
            <a:r>
              <a:rPr lang="en-US" altLang="ko-KR" dirty="0">
                <a:latin typeface="Arial" panose="020B0604020202020204" pitchFamily="34" charset="0"/>
                <a:cs typeface="Arial" panose="020B0604020202020204" pitchFamily="34" charset="0"/>
              </a:rPr>
              <a:t>Evaporation cooling due to helium adsorption by sorption pump</a:t>
            </a:r>
          </a:p>
        </p:txBody>
      </p:sp>
      <p:sp>
        <p:nvSpPr>
          <p:cNvPr id="154" name="TextBox 153">
            <a:extLst>
              <a:ext uri="{FF2B5EF4-FFF2-40B4-BE49-F238E27FC236}">
                <a16:creationId xmlns:a16="http://schemas.microsoft.com/office/drawing/2014/main" id="{97E78E19-FB68-4CC4-9CF3-8966C9431DEF}"/>
              </a:ext>
            </a:extLst>
          </p:cNvPr>
          <p:cNvSpPr txBox="1"/>
          <p:nvPr/>
        </p:nvSpPr>
        <p:spPr>
          <a:xfrm>
            <a:off x="5078358" y="4271885"/>
            <a:ext cx="3853353" cy="646331"/>
          </a:xfrm>
          <a:prstGeom prst="rect">
            <a:avLst/>
          </a:prstGeom>
          <a:noFill/>
        </p:spPr>
        <p:txBody>
          <a:bodyPr wrap="square" rtlCol="0">
            <a:spAutoFit/>
          </a:bodyPr>
          <a:lstStyle/>
          <a:p>
            <a:pPr algn="just"/>
            <a:r>
              <a:rPr lang="en-US" altLang="ko-KR" dirty="0">
                <a:latin typeface="Arial" panose="020B0604020202020204" pitchFamily="34" charset="0"/>
                <a:ea typeface="함초롬돋움" panose="02030504000101010101" pitchFamily="18" charset="-127"/>
                <a:cs typeface="Arial" panose="020B0604020202020204" pitchFamily="34" charset="0"/>
              </a:rPr>
              <a:t>Condensation of He by GGG to cool </a:t>
            </a:r>
          </a:p>
          <a:p>
            <a:pPr algn="just"/>
            <a:r>
              <a:rPr lang="en-US" altLang="ko-KR" dirty="0">
                <a:latin typeface="Arial" panose="020B0604020202020204" pitchFamily="34" charset="0"/>
                <a:ea typeface="함초롬돋움" panose="02030504000101010101" pitchFamily="18" charset="-127"/>
                <a:cs typeface="Arial" panose="020B0604020202020204" pitchFamily="34" charset="0"/>
              </a:rPr>
              <a:t>Still and MXC up to 1.5 K</a:t>
            </a:r>
            <a:endParaRPr lang="ko-KR" altLang="en-US" dirty="0">
              <a:latin typeface="Arial" panose="020B0604020202020204" pitchFamily="34" charset="0"/>
              <a:ea typeface="함초롬돋움" panose="02030504000101010101" pitchFamily="18" charset="-127"/>
              <a:cs typeface="Arial" panose="020B0604020202020204" pitchFamily="34" charset="0"/>
            </a:endParaRPr>
          </a:p>
        </p:txBody>
      </p:sp>
      <p:sp>
        <p:nvSpPr>
          <p:cNvPr id="66" name="제목 1">
            <a:extLst>
              <a:ext uri="{FF2B5EF4-FFF2-40B4-BE49-F238E27FC236}">
                <a16:creationId xmlns:a16="http://schemas.microsoft.com/office/drawing/2014/main" id="{E35BFCCD-C1E6-4EE1-8BA2-FB5C9EDFA765}"/>
              </a:ext>
            </a:extLst>
          </p:cNvPr>
          <p:cNvSpPr>
            <a:spLocks noGrp="1"/>
          </p:cNvSpPr>
          <p:nvPr>
            <p:ph type="title"/>
          </p:nvPr>
        </p:nvSpPr>
        <p:spPr>
          <a:xfrm>
            <a:off x="179512" y="44624"/>
            <a:ext cx="8507288" cy="792087"/>
          </a:xfrm>
        </p:spPr>
        <p:txBody>
          <a:bodyPr/>
          <a:lstStyle/>
          <a:p>
            <a:r>
              <a:rPr lang="en-US" altLang="ko-KR" b="1" dirty="0">
                <a:latin typeface="Arial" panose="020B0604020202020204" pitchFamily="34" charset="0"/>
                <a:cs typeface="Arial" panose="020B0604020202020204" pitchFamily="34" charset="0"/>
              </a:rPr>
              <a:t>Process : ADR + DR components</a:t>
            </a:r>
            <a:endParaRPr lang="ko-KR" alt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926951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a:extLst>
              <a:ext uri="{FF2B5EF4-FFF2-40B4-BE49-F238E27FC236}">
                <a16:creationId xmlns:a16="http://schemas.microsoft.com/office/drawing/2014/main" id="{6C354D30-B230-4A6C-A5EE-912C1FDA3A41}"/>
              </a:ext>
            </a:extLst>
          </p:cNvPr>
          <p:cNvSpPr>
            <a:spLocks noGrp="1"/>
          </p:cNvSpPr>
          <p:nvPr>
            <p:ph type="sldNum" sz="quarter" idx="12"/>
          </p:nvPr>
        </p:nvSpPr>
        <p:spPr/>
        <p:txBody>
          <a:bodyPr/>
          <a:lstStyle/>
          <a:p>
            <a:fld id="{4BEDD84E-25D4-4983-8AA1-2863C96F08D9}" type="slidenum">
              <a:rPr lang="ko-KR" altLang="en-US" smtClean="0">
                <a:latin typeface="Arial" panose="020B0604020202020204" pitchFamily="34" charset="0"/>
                <a:cs typeface="Arial" panose="020B0604020202020204" pitchFamily="34" charset="0"/>
              </a:rPr>
              <a:pPr/>
              <a:t>10</a:t>
            </a:fld>
            <a:endParaRPr lang="ko-KR" altLang="en-US" dirty="0">
              <a:latin typeface="Arial" panose="020B0604020202020204" pitchFamily="34" charset="0"/>
              <a:cs typeface="Arial" panose="020B0604020202020204" pitchFamily="34" charset="0"/>
            </a:endParaRPr>
          </a:p>
        </p:txBody>
      </p:sp>
      <p:sp>
        <p:nvSpPr>
          <p:cNvPr id="30" name="화살표: 위쪽 29">
            <a:extLst>
              <a:ext uri="{FF2B5EF4-FFF2-40B4-BE49-F238E27FC236}">
                <a16:creationId xmlns:a16="http://schemas.microsoft.com/office/drawing/2014/main" id="{F6C2B383-8FD5-4B2F-A130-3FEB3F194BB1}"/>
              </a:ext>
            </a:extLst>
          </p:cNvPr>
          <p:cNvSpPr/>
          <p:nvPr/>
        </p:nvSpPr>
        <p:spPr>
          <a:xfrm rot="10800000">
            <a:off x="2668190" y="4175052"/>
            <a:ext cx="144016" cy="936104"/>
          </a:xfrm>
          <a:prstGeom prst="upArrow">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3" name="직사각형 32">
            <a:extLst>
              <a:ext uri="{FF2B5EF4-FFF2-40B4-BE49-F238E27FC236}">
                <a16:creationId xmlns:a16="http://schemas.microsoft.com/office/drawing/2014/main" id="{74880443-CCAD-4629-8634-4D9DAA7DD579}"/>
              </a:ext>
            </a:extLst>
          </p:cNvPr>
          <p:cNvSpPr/>
          <p:nvPr/>
        </p:nvSpPr>
        <p:spPr>
          <a:xfrm>
            <a:off x="2506643" y="5624866"/>
            <a:ext cx="1536364" cy="45719"/>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4" name="직사각형 33">
            <a:extLst>
              <a:ext uri="{FF2B5EF4-FFF2-40B4-BE49-F238E27FC236}">
                <a16:creationId xmlns:a16="http://schemas.microsoft.com/office/drawing/2014/main" id="{E0A420B0-6EE8-4439-99B0-DC57CB4A5721}"/>
              </a:ext>
            </a:extLst>
          </p:cNvPr>
          <p:cNvSpPr/>
          <p:nvPr/>
        </p:nvSpPr>
        <p:spPr>
          <a:xfrm rot="5400000">
            <a:off x="1489830" y="4560559"/>
            <a:ext cx="2105629" cy="72005"/>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5" name="직사각형 34">
            <a:extLst>
              <a:ext uri="{FF2B5EF4-FFF2-40B4-BE49-F238E27FC236}">
                <a16:creationId xmlns:a16="http://schemas.microsoft.com/office/drawing/2014/main" id="{A03857FC-5196-424D-812F-53FBE541E8AC}"/>
              </a:ext>
            </a:extLst>
          </p:cNvPr>
          <p:cNvSpPr/>
          <p:nvPr/>
        </p:nvSpPr>
        <p:spPr>
          <a:xfrm>
            <a:off x="3528440" y="4081308"/>
            <a:ext cx="504056" cy="155305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6" name="직사각형 35">
            <a:extLst>
              <a:ext uri="{FF2B5EF4-FFF2-40B4-BE49-F238E27FC236}">
                <a16:creationId xmlns:a16="http://schemas.microsoft.com/office/drawing/2014/main" id="{B7B7C576-F8B2-4E5E-97F0-7FFB39D7C067}"/>
              </a:ext>
            </a:extLst>
          </p:cNvPr>
          <p:cNvSpPr/>
          <p:nvPr/>
        </p:nvSpPr>
        <p:spPr>
          <a:xfrm>
            <a:off x="679215" y="3543747"/>
            <a:ext cx="1827430" cy="69872"/>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7" name="사각형: 둥근 모서리 36">
            <a:extLst>
              <a:ext uri="{FF2B5EF4-FFF2-40B4-BE49-F238E27FC236}">
                <a16:creationId xmlns:a16="http://schemas.microsoft.com/office/drawing/2014/main" id="{524E0B83-9809-4986-9452-ED8144FDF6D4}"/>
              </a:ext>
            </a:extLst>
          </p:cNvPr>
          <p:cNvSpPr/>
          <p:nvPr/>
        </p:nvSpPr>
        <p:spPr>
          <a:xfrm rot="5400000">
            <a:off x="2549770" y="4497212"/>
            <a:ext cx="703956" cy="291784"/>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i="1">
                <a:solidFill>
                  <a:schemeClr val="tx1"/>
                </a:solidFill>
                <a:latin typeface="Arial" panose="020B0604020202020204" pitchFamily="34" charset="0"/>
                <a:cs typeface="Arial" panose="020B0604020202020204" pitchFamily="34" charset="0"/>
              </a:rPr>
              <a:t>Q</a:t>
            </a:r>
            <a:endParaRPr lang="en-US" altLang="ko-KR" sz="1600" i="1" dirty="0">
              <a:solidFill>
                <a:schemeClr val="tx1"/>
              </a:solidFill>
              <a:latin typeface="Arial" panose="020B0604020202020204" pitchFamily="34" charset="0"/>
              <a:cs typeface="Arial" panose="020B0604020202020204" pitchFamily="34" charset="0"/>
            </a:endParaRPr>
          </a:p>
        </p:txBody>
      </p:sp>
      <p:grpSp>
        <p:nvGrpSpPr>
          <p:cNvPr id="38" name="그룹 37">
            <a:extLst>
              <a:ext uri="{FF2B5EF4-FFF2-40B4-BE49-F238E27FC236}">
                <a16:creationId xmlns:a16="http://schemas.microsoft.com/office/drawing/2014/main" id="{721FB142-48CF-4501-A1C6-F268DB55ABD7}"/>
              </a:ext>
            </a:extLst>
          </p:cNvPr>
          <p:cNvGrpSpPr/>
          <p:nvPr/>
        </p:nvGrpSpPr>
        <p:grpSpPr>
          <a:xfrm>
            <a:off x="980070" y="3606303"/>
            <a:ext cx="986197" cy="2018563"/>
            <a:chOff x="4944864" y="2500211"/>
            <a:chExt cx="986197" cy="2018563"/>
          </a:xfrm>
        </p:grpSpPr>
        <p:sp>
          <p:nvSpPr>
            <p:cNvPr id="39" name="직사각형 38">
              <a:extLst>
                <a:ext uri="{FF2B5EF4-FFF2-40B4-BE49-F238E27FC236}">
                  <a16:creationId xmlns:a16="http://schemas.microsoft.com/office/drawing/2014/main" id="{57EAC261-A7BD-4345-A2F8-5C75B2F1952F}"/>
                </a:ext>
              </a:extLst>
            </p:cNvPr>
            <p:cNvSpPr/>
            <p:nvPr/>
          </p:nvSpPr>
          <p:spPr>
            <a:xfrm>
              <a:off x="5355250" y="2500211"/>
              <a:ext cx="152857" cy="121682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40" name="직사각형 39">
              <a:extLst>
                <a:ext uri="{FF2B5EF4-FFF2-40B4-BE49-F238E27FC236}">
                  <a16:creationId xmlns:a16="http://schemas.microsoft.com/office/drawing/2014/main" id="{CA61662F-1C04-4DB1-99A2-A0BA9588D380}"/>
                </a:ext>
              </a:extLst>
            </p:cNvPr>
            <p:cNvSpPr/>
            <p:nvPr/>
          </p:nvSpPr>
          <p:spPr>
            <a:xfrm>
              <a:off x="4944864" y="3717032"/>
              <a:ext cx="986197" cy="80174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41" name="직사각형 40">
              <a:extLst>
                <a:ext uri="{FF2B5EF4-FFF2-40B4-BE49-F238E27FC236}">
                  <a16:creationId xmlns:a16="http://schemas.microsoft.com/office/drawing/2014/main" id="{5A8BA67C-CD06-4213-87B2-06EDE712685B}"/>
                </a:ext>
              </a:extLst>
            </p:cNvPr>
            <p:cNvSpPr/>
            <p:nvPr/>
          </p:nvSpPr>
          <p:spPr>
            <a:xfrm>
              <a:off x="5368598" y="3573707"/>
              <a:ext cx="130189" cy="261847"/>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grpSp>
      <p:sp>
        <p:nvSpPr>
          <p:cNvPr id="44" name="사각형: 둥근 모서리 43">
            <a:extLst>
              <a:ext uri="{FF2B5EF4-FFF2-40B4-BE49-F238E27FC236}">
                <a16:creationId xmlns:a16="http://schemas.microsoft.com/office/drawing/2014/main" id="{8042D30D-9A38-45D0-BDC0-4D3823568655}"/>
              </a:ext>
            </a:extLst>
          </p:cNvPr>
          <p:cNvSpPr/>
          <p:nvPr/>
        </p:nvSpPr>
        <p:spPr>
          <a:xfrm rot="5400000">
            <a:off x="767841" y="4038368"/>
            <a:ext cx="922855" cy="291784"/>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a:solidFill>
                  <a:schemeClr val="tx1"/>
                </a:solidFill>
                <a:latin typeface="Arial" panose="020B0604020202020204" pitchFamily="34" charset="0"/>
                <a:cs typeface="Arial" panose="020B0604020202020204" pitchFamily="34" charset="0"/>
              </a:rPr>
              <a:t>Chimney</a:t>
            </a:r>
          </a:p>
        </p:txBody>
      </p:sp>
      <p:cxnSp>
        <p:nvCxnSpPr>
          <p:cNvPr id="48" name="직선 화살표 연결선 47">
            <a:extLst>
              <a:ext uri="{FF2B5EF4-FFF2-40B4-BE49-F238E27FC236}">
                <a16:creationId xmlns:a16="http://schemas.microsoft.com/office/drawing/2014/main" id="{D33631D4-5DE0-45A8-BE3C-D040016A434F}"/>
              </a:ext>
            </a:extLst>
          </p:cNvPr>
          <p:cNvCxnSpPr>
            <a:cxnSpLocks/>
          </p:cNvCxnSpPr>
          <p:nvPr/>
        </p:nvCxnSpPr>
        <p:spPr>
          <a:xfrm>
            <a:off x="3771578" y="5611417"/>
            <a:ext cx="0" cy="291827"/>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직선 화살표 연결선 48">
            <a:extLst>
              <a:ext uri="{FF2B5EF4-FFF2-40B4-BE49-F238E27FC236}">
                <a16:creationId xmlns:a16="http://schemas.microsoft.com/office/drawing/2014/main" id="{24A50DB9-586B-4629-8A35-989107220A4A}"/>
              </a:ext>
            </a:extLst>
          </p:cNvPr>
          <p:cNvCxnSpPr>
            <a:cxnSpLocks/>
          </p:cNvCxnSpPr>
          <p:nvPr/>
        </p:nvCxnSpPr>
        <p:spPr>
          <a:xfrm flipH="1">
            <a:off x="1453138" y="5900174"/>
            <a:ext cx="2318440" cy="0"/>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직선 화살표 연결선 49">
            <a:extLst>
              <a:ext uri="{FF2B5EF4-FFF2-40B4-BE49-F238E27FC236}">
                <a16:creationId xmlns:a16="http://schemas.microsoft.com/office/drawing/2014/main" id="{8D9B267F-AE41-4BD4-A626-A64DFE0696DE}"/>
              </a:ext>
            </a:extLst>
          </p:cNvPr>
          <p:cNvCxnSpPr>
            <a:cxnSpLocks/>
          </p:cNvCxnSpPr>
          <p:nvPr/>
        </p:nvCxnSpPr>
        <p:spPr>
          <a:xfrm>
            <a:off x="1453137" y="5611417"/>
            <a:ext cx="0" cy="288757"/>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1" name="사각형: 둥근 모서리 50">
            <a:extLst>
              <a:ext uri="{FF2B5EF4-FFF2-40B4-BE49-F238E27FC236}">
                <a16:creationId xmlns:a16="http://schemas.microsoft.com/office/drawing/2014/main" id="{8C702E0B-CEAE-4C63-9350-316C8B9BD885}"/>
              </a:ext>
            </a:extLst>
          </p:cNvPr>
          <p:cNvSpPr/>
          <p:nvPr/>
        </p:nvSpPr>
        <p:spPr>
          <a:xfrm>
            <a:off x="1765332" y="5997075"/>
            <a:ext cx="1438507" cy="240237"/>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dirty="0">
                <a:solidFill>
                  <a:schemeClr val="tx1"/>
                </a:solidFill>
                <a:latin typeface="Arial" panose="020B0604020202020204" pitchFamily="34" charset="0"/>
                <a:cs typeface="Arial" panose="020B0604020202020204" pitchFamily="34" charset="0"/>
              </a:rPr>
              <a:t>capillary tube</a:t>
            </a:r>
          </a:p>
        </p:txBody>
      </p:sp>
      <p:sp>
        <p:nvSpPr>
          <p:cNvPr id="63" name="사각형: 둥근 모서리 62">
            <a:extLst>
              <a:ext uri="{FF2B5EF4-FFF2-40B4-BE49-F238E27FC236}">
                <a16:creationId xmlns:a16="http://schemas.microsoft.com/office/drawing/2014/main" id="{C16526F6-2850-45CA-92F4-663301CC024F}"/>
              </a:ext>
            </a:extLst>
          </p:cNvPr>
          <p:cNvSpPr/>
          <p:nvPr/>
        </p:nvSpPr>
        <p:spPr>
          <a:xfrm>
            <a:off x="4089052" y="5142123"/>
            <a:ext cx="703956" cy="469920"/>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a:solidFill>
                  <a:schemeClr val="tx1"/>
                </a:solidFill>
                <a:latin typeface="Arial" panose="020B0604020202020204" pitchFamily="34" charset="0"/>
                <a:cs typeface="Arial" panose="020B0604020202020204" pitchFamily="34" charset="0"/>
              </a:rPr>
              <a:t>Still</a:t>
            </a:r>
          </a:p>
          <a:p>
            <a:pPr algn="ctr"/>
            <a:r>
              <a:rPr lang="en-US" altLang="ko-KR" sz="1400" dirty="0">
                <a:solidFill>
                  <a:schemeClr val="tx1"/>
                </a:solidFill>
                <a:latin typeface="Arial" panose="020B0604020202020204" pitchFamily="34" charset="0"/>
                <a:cs typeface="Arial" panose="020B0604020202020204" pitchFamily="34" charset="0"/>
              </a:rPr>
              <a:t>0.7 K</a:t>
            </a:r>
          </a:p>
        </p:txBody>
      </p:sp>
      <p:sp>
        <p:nvSpPr>
          <p:cNvPr id="64" name="사각형: 둥근 모서리 63">
            <a:extLst>
              <a:ext uri="{FF2B5EF4-FFF2-40B4-BE49-F238E27FC236}">
                <a16:creationId xmlns:a16="http://schemas.microsoft.com/office/drawing/2014/main" id="{F3A8AABB-A1E6-4A25-ABF4-827B90F8F391}"/>
              </a:ext>
            </a:extLst>
          </p:cNvPr>
          <p:cNvSpPr/>
          <p:nvPr/>
        </p:nvSpPr>
        <p:spPr>
          <a:xfrm>
            <a:off x="246434" y="5194291"/>
            <a:ext cx="703956" cy="469920"/>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a:solidFill>
                  <a:schemeClr val="tx1"/>
                </a:solidFill>
                <a:latin typeface="Arial" panose="020B0604020202020204" pitchFamily="34" charset="0"/>
                <a:cs typeface="Arial" panose="020B0604020202020204" pitchFamily="34" charset="0"/>
              </a:rPr>
              <a:t>MXC</a:t>
            </a:r>
          </a:p>
          <a:p>
            <a:pPr algn="ctr"/>
            <a:r>
              <a:rPr lang="en-US" altLang="ko-KR" sz="1400" dirty="0">
                <a:solidFill>
                  <a:schemeClr val="tx1"/>
                </a:solidFill>
                <a:latin typeface="Arial" panose="020B0604020202020204" pitchFamily="34" charset="0"/>
                <a:cs typeface="Arial" panose="020B0604020202020204" pitchFamily="34" charset="0"/>
              </a:rPr>
              <a:t>0.7 K</a:t>
            </a:r>
          </a:p>
        </p:txBody>
      </p:sp>
      <p:sp>
        <p:nvSpPr>
          <p:cNvPr id="153" name="직사각형 152">
            <a:extLst>
              <a:ext uri="{FF2B5EF4-FFF2-40B4-BE49-F238E27FC236}">
                <a16:creationId xmlns:a16="http://schemas.microsoft.com/office/drawing/2014/main" id="{0D9467C4-B90A-4999-9A44-1BBAE9E4AD9A}"/>
              </a:ext>
            </a:extLst>
          </p:cNvPr>
          <p:cNvSpPr/>
          <p:nvPr/>
        </p:nvSpPr>
        <p:spPr>
          <a:xfrm>
            <a:off x="3719822" y="3787465"/>
            <a:ext cx="168357" cy="29377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157" name="직사각형 156">
            <a:extLst>
              <a:ext uri="{FF2B5EF4-FFF2-40B4-BE49-F238E27FC236}">
                <a16:creationId xmlns:a16="http://schemas.microsoft.com/office/drawing/2014/main" id="{5FD10A75-FB26-420E-AF13-69AAD1C80BB0}"/>
              </a:ext>
            </a:extLst>
          </p:cNvPr>
          <p:cNvSpPr/>
          <p:nvPr/>
        </p:nvSpPr>
        <p:spPr>
          <a:xfrm>
            <a:off x="3538274" y="5178826"/>
            <a:ext cx="484388" cy="461033"/>
          </a:xfrm>
          <a:prstGeom prst="rect">
            <a:avLst/>
          </a:prstGeom>
          <a:solidFill>
            <a:schemeClr val="accent1">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158" name="직사각형 157">
            <a:extLst>
              <a:ext uri="{FF2B5EF4-FFF2-40B4-BE49-F238E27FC236}">
                <a16:creationId xmlns:a16="http://schemas.microsoft.com/office/drawing/2014/main" id="{2610FD7D-E911-48B4-9204-425F651C2F3A}"/>
              </a:ext>
            </a:extLst>
          </p:cNvPr>
          <p:cNvSpPr/>
          <p:nvPr/>
        </p:nvSpPr>
        <p:spPr>
          <a:xfrm>
            <a:off x="990560" y="5178826"/>
            <a:ext cx="951957" cy="429085"/>
          </a:xfrm>
          <a:prstGeom prst="rect">
            <a:avLst/>
          </a:prstGeom>
          <a:solidFill>
            <a:schemeClr val="accent1">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pic>
        <p:nvPicPr>
          <p:cNvPr id="110" name="그림 109">
            <a:extLst>
              <a:ext uri="{FF2B5EF4-FFF2-40B4-BE49-F238E27FC236}">
                <a16:creationId xmlns:a16="http://schemas.microsoft.com/office/drawing/2014/main" id="{ECAC8F45-7B45-4C51-A5E5-9E643AD98503}"/>
              </a:ext>
            </a:extLst>
          </p:cNvPr>
          <p:cNvPicPr>
            <a:picLocks noChangeAspect="1"/>
          </p:cNvPicPr>
          <p:nvPr/>
        </p:nvPicPr>
        <p:blipFill>
          <a:blip r:embed="rId3">
            <a:duotone>
              <a:schemeClr val="accent1">
                <a:shade val="45000"/>
                <a:satMod val="135000"/>
              </a:schemeClr>
              <a:prstClr val="white"/>
            </a:duotone>
          </a:blip>
          <a:stretch>
            <a:fillRect/>
          </a:stretch>
        </p:blipFill>
        <p:spPr>
          <a:xfrm>
            <a:off x="1411602" y="3687955"/>
            <a:ext cx="114990" cy="249385"/>
          </a:xfrm>
          <a:prstGeom prst="rect">
            <a:avLst/>
          </a:prstGeom>
        </p:spPr>
      </p:pic>
      <p:pic>
        <p:nvPicPr>
          <p:cNvPr id="111" name="그림 110">
            <a:extLst>
              <a:ext uri="{FF2B5EF4-FFF2-40B4-BE49-F238E27FC236}">
                <a16:creationId xmlns:a16="http://schemas.microsoft.com/office/drawing/2014/main" id="{EB8FFE25-DDAB-4823-A0BD-91544CC5911D}"/>
              </a:ext>
            </a:extLst>
          </p:cNvPr>
          <p:cNvPicPr>
            <a:picLocks noChangeAspect="1"/>
          </p:cNvPicPr>
          <p:nvPr/>
        </p:nvPicPr>
        <p:blipFill>
          <a:blip r:embed="rId3">
            <a:duotone>
              <a:schemeClr val="accent1">
                <a:shade val="45000"/>
                <a:satMod val="135000"/>
              </a:schemeClr>
              <a:prstClr val="white"/>
            </a:duotone>
          </a:blip>
          <a:stretch>
            <a:fillRect/>
          </a:stretch>
        </p:blipFill>
        <p:spPr>
          <a:xfrm>
            <a:off x="3719822" y="4112568"/>
            <a:ext cx="168357" cy="365125"/>
          </a:xfrm>
          <a:prstGeom prst="rect">
            <a:avLst/>
          </a:prstGeom>
        </p:spPr>
      </p:pic>
      <p:grpSp>
        <p:nvGrpSpPr>
          <p:cNvPr id="66" name="그룹 65">
            <a:extLst>
              <a:ext uri="{FF2B5EF4-FFF2-40B4-BE49-F238E27FC236}">
                <a16:creationId xmlns:a16="http://schemas.microsoft.com/office/drawing/2014/main" id="{4F94060A-F6B6-4EAD-997A-996985A4F946}"/>
              </a:ext>
            </a:extLst>
          </p:cNvPr>
          <p:cNvGrpSpPr/>
          <p:nvPr/>
        </p:nvGrpSpPr>
        <p:grpSpPr>
          <a:xfrm>
            <a:off x="2726572" y="1163428"/>
            <a:ext cx="2632870" cy="2778898"/>
            <a:chOff x="11300217" y="1176028"/>
            <a:chExt cx="2211189" cy="2333829"/>
          </a:xfrm>
        </p:grpSpPr>
        <p:grpSp>
          <p:nvGrpSpPr>
            <p:cNvPr id="67" name="그룹 66">
              <a:extLst>
                <a:ext uri="{FF2B5EF4-FFF2-40B4-BE49-F238E27FC236}">
                  <a16:creationId xmlns:a16="http://schemas.microsoft.com/office/drawing/2014/main" id="{D4D1753D-99A9-4079-8430-8CF1754F3AD3}"/>
                </a:ext>
              </a:extLst>
            </p:cNvPr>
            <p:cNvGrpSpPr/>
            <p:nvPr/>
          </p:nvGrpSpPr>
          <p:grpSpPr>
            <a:xfrm>
              <a:off x="11300217" y="1176028"/>
              <a:ext cx="2211189" cy="2333829"/>
              <a:chOff x="5866092" y="1849666"/>
              <a:chExt cx="1707133" cy="1801816"/>
            </a:xfrm>
          </p:grpSpPr>
          <p:sp>
            <p:nvSpPr>
              <p:cNvPr id="69" name="직사각형 68">
                <a:extLst>
                  <a:ext uri="{FF2B5EF4-FFF2-40B4-BE49-F238E27FC236}">
                    <a16:creationId xmlns:a16="http://schemas.microsoft.com/office/drawing/2014/main" id="{F685BEC1-A8D6-499D-B9CB-745685D7662B}"/>
                  </a:ext>
                </a:extLst>
              </p:cNvPr>
              <p:cNvSpPr/>
              <p:nvPr/>
            </p:nvSpPr>
            <p:spPr>
              <a:xfrm rot="16200000" flipV="1">
                <a:off x="7006112" y="1969098"/>
                <a:ext cx="270804"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70" name="직사각형 69">
                <a:extLst>
                  <a:ext uri="{FF2B5EF4-FFF2-40B4-BE49-F238E27FC236}">
                    <a16:creationId xmlns:a16="http://schemas.microsoft.com/office/drawing/2014/main" id="{EA84FD37-24ED-4CD9-9BCE-4C0F44B617F1}"/>
                  </a:ext>
                </a:extLst>
              </p:cNvPr>
              <p:cNvSpPr/>
              <p:nvPr/>
            </p:nvSpPr>
            <p:spPr>
              <a:xfrm rot="16200000" flipV="1">
                <a:off x="7202618" y="2082837"/>
                <a:ext cx="301306"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77" name="직선 연결선 76">
                <a:extLst>
                  <a:ext uri="{FF2B5EF4-FFF2-40B4-BE49-F238E27FC236}">
                    <a16:creationId xmlns:a16="http://schemas.microsoft.com/office/drawing/2014/main" id="{B0F69361-DB00-4503-A400-6E62E21F710E}"/>
                  </a:ext>
                </a:extLst>
              </p:cNvPr>
              <p:cNvCxnSpPr>
                <a:cxnSpLocks/>
              </p:cNvCxnSpPr>
              <p:nvPr/>
            </p:nvCxnSpPr>
            <p:spPr>
              <a:xfrm>
                <a:off x="6325149" y="2126075"/>
                <a:ext cx="0" cy="8998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직선 연결선 111">
                <a:extLst>
                  <a:ext uri="{FF2B5EF4-FFF2-40B4-BE49-F238E27FC236}">
                    <a16:creationId xmlns:a16="http://schemas.microsoft.com/office/drawing/2014/main" id="{F8EFFC81-F7BD-4B48-82A0-48051B837D30}"/>
                  </a:ext>
                </a:extLst>
              </p:cNvPr>
              <p:cNvCxnSpPr>
                <a:cxnSpLocks/>
              </p:cNvCxnSpPr>
              <p:nvPr/>
            </p:nvCxnSpPr>
            <p:spPr>
              <a:xfrm>
                <a:off x="6807920" y="2126075"/>
                <a:ext cx="0" cy="10491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직선 연결선 112">
                <a:extLst>
                  <a:ext uri="{FF2B5EF4-FFF2-40B4-BE49-F238E27FC236}">
                    <a16:creationId xmlns:a16="http://schemas.microsoft.com/office/drawing/2014/main" id="{0C1064CB-59AD-48ED-B601-49BBC7B00135}"/>
                  </a:ext>
                </a:extLst>
              </p:cNvPr>
              <p:cNvCxnSpPr>
                <a:cxnSpLocks/>
              </p:cNvCxnSpPr>
              <p:nvPr/>
            </p:nvCxnSpPr>
            <p:spPr>
              <a:xfrm>
                <a:off x="6807920" y="2370298"/>
                <a:ext cx="0" cy="6556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4" name="직사각형 113">
                <a:extLst>
                  <a:ext uri="{FF2B5EF4-FFF2-40B4-BE49-F238E27FC236}">
                    <a16:creationId xmlns:a16="http://schemas.microsoft.com/office/drawing/2014/main" id="{32D8B48F-7A49-4CFA-B1FB-3739B1AE61DB}"/>
                  </a:ext>
                </a:extLst>
              </p:cNvPr>
              <p:cNvSpPr/>
              <p:nvPr/>
            </p:nvSpPr>
            <p:spPr>
              <a:xfrm>
                <a:off x="6341280" y="2984285"/>
                <a:ext cx="456905" cy="571253"/>
              </a:xfrm>
              <a:prstGeom prst="rect">
                <a:avLst/>
              </a:prstGeom>
              <a:solidFill>
                <a:schemeClr val="accent1">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solidFill>
                  <a:latin typeface="Arial" panose="020B0604020202020204" pitchFamily="34" charset="0"/>
                  <a:cs typeface="Arial" panose="020B0604020202020204" pitchFamily="34" charset="0"/>
                </a:endParaRPr>
              </a:p>
            </p:txBody>
          </p:sp>
          <p:grpSp>
            <p:nvGrpSpPr>
              <p:cNvPr id="115" name="그룹 114">
                <a:extLst>
                  <a:ext uri="{FF2B5EF4-FFF2-40B4-BE49-F238E27FC236}">
                    <a16:creationId xmlns:a16="http://schemas.microsoft.com/office/drawing/2014/main" id="{58267605-B83B-4951-8B79-DC19194ECA51}"/>
                  </a:ext>
                </a:extLst>
              </p:cNvPr>
              <p:cNvGrpSpPr/>
              <p:nvPr/>
            </p:nvGrpSpPr>
            <p:grpSpPr>
              <a:xfrm>
                <a:off x="5915648" y="2933657"/>
                <a:ext cx="335902" cy="717825"/>
                <a:chOff x="6990300" y="1677601"/>
                <a:chExt cx="335902" cy="1140098"/>
              </a:xfrm>
            </p:grpSpPr>
            <p:sp>
              <p:nvSpPr>
                <p:cNvPr id="133" name="직사각형 132">
                  <a:extLst>
                    <a:ext uri="{FF2B5EF4-FFF2-40B4-BE49-F238E27FC236}">
                      <a16:creationId xmlns:a16="http://schemas.microsoft.com/office/drawing/2014/main" id="{7DF65639-CBD1-4F99-AF9D-3A06E7D2564C}"/>
                    </a:ext>
                  </a:extLst>
                </p:cNvPr>
                <p:cNvSpPr/>
                <p:nvPr/>
              </p:nvSpPr>
              <p:spPr>
                <a:xfrm>
                  <a:off x="6990300" y="1682871"/>
                  <a:ext cx="335902" cy="1134828"/>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34" name="직선 연결선 133">
                  <a:extLst>
                    <a:ext uri="{FF2B5EF4-FFF2-40B4-BE49-F238E27FC236}">
                      <a16:creationId xmlns:a16="http://schemas.microsoft.com/office/drawing/2014/main" id="{59B72997-0763-4474-AB4C-FBB1449BB37E}"/>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직선 연결선 134">
                  <a:extLst>
                    <a:ext uri="{FF2B5EF4-FFF2-40B4-BE49-F238E27FC236}">
                      <a16:creationId xmlns:a16="http://schemas.microsoft.com/office/drawing/2014/main" id="{8C55B598-F202-4850-8F0C-A1D351AA8BAC}"/>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6" name="TextBox 115">
                <a:extLst>
                  <a:ext uri="{FF2B5EF4-FFF2-40B4-BE49-F238E27FC236}">
                    <a16:creationId xmlns:a16="http://schemas.microsoft.com/office/drawing/2014/main" id="{BE9AAD3C-7ADD-4668-97D9-E37619D26E76}"/>
                  </a:ext>
                </a:extLst>
              </p:cNvPr>
              <p:cNvSpPr txBox="1"/>
              <p:nvPr/>
            </p:nvSpPr>
            <p:spPr>
              <a:xfrm>
                <a:off x="5866092" y="1849666"/>
                <a:ext cx="1307179" cy="339252"/>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2</a:t>
                </a:r>
                <a:r>
                  <a:rPr lang="en-US" altLang="ko-KR" sz="1400" baseline="30000">
                    <a:latin typeface="Arial" panose="020B0604020202020204" pitchFamily="34" charset="0"/>
                    <a:cs typeface="Arial" panose="020B0604020202020204" pitchFamily="34" charset="0"/>
                  </a:rPr>
                  <a:t>nd</a:t>
                </a:r>
                <a:r>
                  <a:rPr lang="ko-KR" altLang="en-US" sz="1400">
                    <a:latin typeface="Arial" panose="020B0604020202020204" pitchFamily="34" charset="0"/>
                    <a:cs typeface="Arial" panose="020B0604020202020204" pitchFamily="34" charset="0"/>
                  </a:rPr>
                  <a:t> </a:t>
                </a:r>
                <a:r>
                  <a:rPr lang="en-US" altLang="ko-KR" sz="1400">
                    <a:latin typeface="Arial" panose="020B0604020202020204" pitchFamily="34" charset="0"/>
                    <a:cs typeface="Arial" panose="020B0604020202020204" pitchFamily="34" charset="0"/>
                  </a:rPr>
                  <a:t>stage of G-M</a:t>
                </a:r>
              </a:p>
              <a:p>
                <a:pPr algn="ctr"/>
                <a:r>
                  <a:rPr lang="en-US" altLang="ko-KR" sz="1400">
                    <a:latin typeface="Arial" panose="020B0604020202020204" pitchFamily="34" charset="0"/>
                    <a:cs typeface="Arial" panose="020B0604020202020204" pitchFamily="34" charset="0"/>
                  </a:rPr>
                  <a:t>4 K</a:t>
                </a:r>
                <a:endParaRPr lang="ko-KR" altLang="en-US" sz="1400">
                  <a:latin typeface="Arial" panose="020B0604020202020204" pitchFamily="34" charset="0"/>
                  <a:cs typeface="Arial" panose="020B0604020202020204" pitchFamily="34" charset="0"/>
                </a:endParaRPr>
              </a:p>
            </p:txBody>
          </p:sp>
          <p:sp>
            <p:nvSpPr>
              <p:cNvPr id="117" name="직사각형 116">
                <a:extLst>
                  <a:ext uri="{FF2B5EF4-FFF2-40B4-BE49-F238E27FC236}">
                    <a16:creationId xmlns:a16="http://schemas.microsoft.com/office/drawing/2014/main" id="{803D2BAE-097E-45CE-8480-1EB0145B6D10}"/>
                  </a:ext>
                </a:extLst>
              </p:cNvPr>
              <p:cNvSpPr/>
              <p:nvPr/>
            </p:nvSpPr>
            <p:spPr>
              <a:xfrm>
                <a:off x="5938101" y="1856557"/>
                <a:ext cx="1176198" cy="2723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18" name="직사각형 117">
                <a:extLst>
                  <a:ext uri="{FF2B5EF4-FFF2-40B4-BE49-F238E27FC236}">
                    <a16:creationId xmlns:a16="http://schemas.microsoft.com/office/drawing/2014/main" id="{C5D3D7D4-9621-4B1F-90BD-CF3743B6503A}"/>
                  </a:ext>
                </a:extLst>
              </p:cNvPr>
              <p:cNvSpPr/>
              <p:nvPr/>
            </p:nvSpPr>
            <p:spPr>
              <a:xfrm flipV="1">
                <a:off x="7161526" y="1951742"/>
                <a:ext cx="210258"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19" name="직사각형 118">
                <a:extLst>
                  <a:ext uri="{FF2B5EF4-FFF2-40B4-BE49-F238E27FC236}">
                    <a16:creationId xmlns:a16="http://schemas.microsoft.com/office/drawing/2014/main" id="{C33C1C2E-292C-447A-8ACB-74B7285A289F}"/>
                  </a:ext>
                </a:extLst>
              </p:cNvPr>
              <p:cNvSpPr/>
              <p:nvPr/>
            </p:nvSpPr>
            <p:spPr>
              <a:xfrm flipV="1">
                <a:off x="7126954" y="2174127"/>
                <a:ext cx="446271" cy="5686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20" name="직선 연결선 119">
                <a:extLst>
                  <a:ext uri="{FF2B5EF4-FFF2-40B4-BE49-F238E27FC236}">
                    <a16:creationId xmlns:a16="http://schemas.microsoft.com/office/drawing/2014/main" id="{E05100B3-A3A3-441B-B0EF-E6C45910BFB8}"/>
                  </a:ext>
                </a:extLst>
              </p:cNvPr>
              <p:cNvCxnSpPr>
                <a:cxnSpLocks/>
              </p:cNvCxnSpPr>
              <p:nvPr/>
            </p:nvCxnSpPr>
            <p:spPr>
              <a:xfrm>
                <a:off x="6812682" y="2214434"/>
                <a:ext cx="41467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직선 연결선 120">
                <a:extLst>
                  <a:ext uri="{FF2B5EF4-FFF2-40B4-BE49-F238E27FC236}">
                    <a16:creationId xmlns:a16="http://schemas.microsoft.com/office/drawing/2014/main" id="{632CB022-41E4-4016-8A2B-5DC576C094DF}"/>
                  </a:ext>
                </a:extLst>
              </p:cNvPr>
              <p:cNvCxnSpPr>
                <a:cxnSpLocks/>
              </p:cNvCxnSpPr>
              <p:nvPr/>
            </p:nvCxnSpPr>
            <p:spPr>
              <a:xfrm>
                <a:off x="6807920" y="2373649"/>
                <a:ext cx="4241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22" name="직사각형 121">
                <a:extLst>
                  <a:ext uri="{FF2B5EF4-FFF2-40B4-BE49-F238E27FC236}">
                    <a16:creationId xmlns:a16="http://schemas.microsoft.com/office/drawing/2014/main" id="{B8269978-02F1-44BB-83A7-E291F987AA02}"/>
                  </a:ext>
                </a:extLst>
              </p:cNvPr>
              <p:cNvSpPr/>
              <p:nvPr/>
            </p:nvSpPr>
            <p:spPr>
              <a:xfrm flipV="1">
                <a:off x="6807921" y="2876332"/>
                <a:ext cx="424194" cy="505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23" name="직사각형 122">
                <a:extLst>
                  <a:ext uri="{FF2B5EF4-FFF2-40B4-BE49-F238E27FC236}">
                    <a16:creationId xmlns:a16="http://schemas.microsoft.com/office/drawing/2014/main" id="{57C18C46-5DAF-439C-993A-97C798ADA16D}"/>
                  </a:ext>
                </a:extLst>
              </p:cNvPr>
              <p:cNvSpPr/>
              <p:nvPr/>
            </p:nvSpPr>
            <p:spPr>
              <a:xfrm flipV="1">
                <a:off x="5890546" y="2879269"/>
                <a:ext cx="423095" cy="543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24" name="직사각형 123">
                <a:extLst>
                  <a:ext uri="{FF2B5EF4-FFF2-40B4-BE49-F238E27FC236}">
                    <a16:creationId xmlns:a16="http://schemas.microsoft.com/office/drawing/2014/main" id="{E7830E65-15D1-4541-8372-0AFD4FD81947}"/>
                  </a:ext>
                </a:extLst>
              </p:cNvPr>
              <p:cNvSpPr/>
              <p:nvPr/>
            </p:nvSpPr>
            <p:spPr>
              <a:xfrm rot="16200000">
                <a:off x="5736247" y="2532229"/>
                <a:ext cx="743592"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25" name="직선 연결선 124">
                <a:extLst>
                  <a:ext uri="{FF2B5EF4-FFF2-40B4-BE49-F238E27FC236}">
                    <a16:creationId xmlns:a16="http://schemas.microsoft.com/office/drawing/2014/main" id="{EF28D0CE-D9CC-48A5-9D1E-D31C361E0DE3}"/>
                  </a:ext>
                </a:extLst>
              </p:cNvPr>
              <p:cNvCxnSpPr>
                <a:cxnSpLocks/>
              </p:cNvCxnSpPr>
              <p:nvPr/>
            </p:nvCxnSpPr>
            <p:spPr>
              <a:xfrm>
                <a:off x="7088099" y="2340864"/>
                <a:ext cx="11825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6" name="직사각형 125">
                <a:extLst>
                  <a:ext uri="{FF2B5EF4-FFF2-40B4-BE49-F238E27FC236}">
                    <a16:creationId xmlns:a16="http://schemas.microsoft.com/office/drawing/2014/main" id="{DB3C14C7-3AE6-4F24-B389-F5486B959713}"/>
                  </a:ext>
                </a:extLst>
              </p:cNvPr>
              <p:cNvSpPr/>
              <p:nvPr/>
            </p:nvSpPr>
            <p:spPr>
              <a:xfrm flipV="1">
                <a:off x="5938267" y="2118574"/>
                <a:ext cx="334191" cy="62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27" name="직사각형 126">
                <a:extLst>
                  <a:ext uri="{FF2B5EF4-FFF2-40B4-BE49-F238E27FC236}">
                    <a16:creationId xmlns:a16="http://schemas.microsoft.com/office/drawing/2014/main" id="{6CC26C7A-D8A6-4C02-A92F-078275361835}"/>
                  </a:ext>
                </a:extLst>
              </p:cNvPr>
              <p:cNvSpPr/>
              <p:nvPr/>
            </p:nvSpPr>
            <p:spPr>
              <a:xfrm>
                <a:off x="7127461" y="2230990"/>
                <a:ext cx="441488" cy="266336"/>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28" name="TextBox 127">
                <a:extLst>
                  <a:ext uri="{FF2B5EF4-FFF2-40B4-BE49-F238E27FC236}">
                    <a16:creationId xmlns:a16="http://schemas.microsoft.com/office/drawing/2014/main" id="{A6DC714D-1C28-4596-BC77-948B818A307A}"/>
                  </a:ext>
                </a:extLst>
              </p:cNvPr>
              <p:cNvSpPr txBox="1"/>
              <p:nvPr/>
            </p:nvSpPr>
            <p:spPr>
              <a:xfrm>
                <a:off x="6291580" y="3086599"/>
                <a:ext cx="556305" cy="339252"/>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GGG</a:t>
                </a:r>
              </a:p>
              <a:p>
                <a:pPr algn="ctr"/>
                <a:r>
                  <a:rPr lang="en-US" altLang="ko-KR" sz="1400">
                    <a:latin typeface="Arial" panose="020B0604020202020204" pitchFamily="34" charset="0"/>
                    <a:cs typeface="Arial" panose="020B0604020202020204" pitchFamily="34" charset="0"/>
                  </a:rPr>
                  <a:t>0.5 K</a:t>
                </a:r>
                <a:endParaRPr lang="ko-KR" altLang="en-US" sz="1400">
                  <a:latin typeface="Arial" panose="020B0604020202020204" pitchFamily="34" charset="0"/>
                  <a:cs typeface="Arial" panose="020B0604020202020204" pitchFamily="34" charset="0"/>
                </a:endParaRPr>
              </a:p>
            </p:txBody>
          </p:sp>
          <p:grpSp>
            <p:nvGrpSpPr>
              <p:cNvPr id="129" name="그룹 128">
                <a:extLst>
                  <a:ext uri="{FF2B5EF4-FFF2-40B4-BE49-F238E27FC236}">
                    <a16:creationId xmlns:a16="http://schemas.microsoft.com/office/drawing/2014/main" id="{48347C0E-DA12-4E91-99FE-DB656E80AF35}"/>
                  </a:ext>
                </a:extLst>
              </p:cNvPr>
              <p:cNvGrpSpPr/>
              <p:nvPr/>
            </p:nvGrpSpPr>
            <p:grpSpPr>
              <a:xfrm>
                <a:off x="6884841" y="2933657"/>
                <a:ext cx="335902" cy="717825"/>
                <a:chOff x="6990300" y="1677601"/>
                <a:chExt cx="335902" cy="1140098"/>
              </a:xfrm>
            </p:grpSpPr>
            <p:sp>
              <p:nvSpPr>
                <p:cNvPr id="130" name="직사각형 129">
                  <a:extLst>
                    <a:ext uri="{FF2B5EF4-FFF2-40B4-BE49-F238E27FC236}">
                      <a16:creationId xmlns:a16="http://schemas.microsoft.com/office/drawing/2014/main" id="{1466CAAB-42DB-42AE-A780-6B6AC3CF21D4}"/>
                    </a:ext>
                  </a:extLst>
                </p:cNvPr>
                <p:cNvSpPr/>
                <p:nvPr/>
              </p:nvSpPr>
              <p:spPr>
                <a:xfrm>
                  <a:off x="6990300" y="1682871"/>
                  <a:ext cx="335902" cy="1134828"/>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31" name="직선 연결선 130">
                  <a:extLst>
                    <a:ext uri="{FF2B5EF4-FFF2-40B4-BE49-F238E27FC236}">
                      <a16:creationId xmlns:a16="http://schemas.microsoft.com/office/drawing/2014/main" id="{29852682-2CD2-48BA-A34F-40C7E9D4EDDA}"/>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직선 연결선 131">
                  <a:extLst>
                    <a:ext uri="{FF2B5EF4-FFF2-40B4-BE49-F238E27FC236}">
                      <a16:creationId xmlns:a16="http://schemas.microsoft.com/office/drawing/2014/main" id="{4210DFDC-D147-495F-8306-C8D12C0B9FCB}"/>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68" name="직사각형 67">
              <a:extLst>
                <a:ext uri="{FF2B5EF4-FFF2-40B4-BE49-F238E27FC236}">
                  <a16:creationId xmlns:a16="http://schemas.microsoft.com/office/drawing/2014/main" id="{DFD03CF3-3BD6-4046-BA8D-441DFCC5AFD9}"/>
                </a:ext>
              </a:extLst>
            </p:cNvPr>
            <p:cNvSpPr/>
            <p:nvPr/>
          </p:nvSpPr>
          <p:spPr>
            <a:xfrm>
              <a:off x="12930943" y="1569731"/>
              <a:ext cx="580462" cy="488979"/>
            </a:xfrm>
            <a:prstGeom prst="rect">
              <a:avLst/>
            </a:prstGeom>
            <a:solidFill>
              <a:srgbClr val="00206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grpSp>
      <p:sp>
        <p:nvSpPr>
          <p:cNvPr id="136" name="TextBox 135">
            <a:extLst>
              <a:ext uri="{FF2B5EF4-FFF2-40B4-BE49-F238E27FC236}">
                <a16:creationId xmlns:a16="http://schemas.microsoft.com/office/drawing/2014/main" id="{47802780-0ED4-40A9-896B-68EBBB8D54D2}"/>
              </a:ext>
            </a:extLst>
          </p:cNvPr>
          <p:cNvSpPr txBox="1"/>
          <p:nvPr/>
        </p:nvSpPr>
        <p:spPr>
          <a:xfrm>
            <a:off x="2851730" y="3661003"/>
            <a:ext cx="439479"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0 T</a:t>
            </a:r>
            <a:endParaRPr lang="ko-KR" altLang="en-US" sz="1400" dirty="0">
              <a:latin typeface="Arial" panose="020B0604020202020204" pitchFamily="34" charset="0"/>
              <a:ea typeface="함초롬돋움" panose="02030504000101010101" pitchFamily="18" charset="-127"/>
              <a:cs typeface="Arial" panose="020B0604020202020204" pitchFamily="34" charset="0"/>
            </a:endParaRPr>
          </a:p>
        </p:txBody>
      </p:sp>
      <p:sp>
        <p:nvSpPr>
          <p:cNvPr id="137" name="TextBox 136">
            <a:extLst>
              <a:ext uri="{FF2B5EF4-FFF2-40B4-BE49-F238E27FC236}">
                <a16:creationId xmlns:a16="http://schemas.microsoft.com/office/drawing/2014/main" id="{E8113058-4839-4041-B5B9-60B9E8103C45}"/>
              </a:ext>
            </a:extLst>
          </p:cNvPr>
          <p:cNvSpPr txBox="1"/>
          <p:nvPr/>
        </p:nvSpPr>
        <p:spPr>
          <a:xfrm>
            <a:off x="4769186" y="2114491"/>
            <a:ext cx="453970"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4 K</a:t>
            </a:r>
            <a:endParaRPr lang="ko-KR" altLang="en-US" sz="1400" dirty="0">
              <a:latin typeface="Arial" panose="020B0604020202020204" pitchFamily="34" charset="0"/>
              <a:ea typeface="함초롬돋움" panose="02030504000101010101" pitchFamily="18" charset="-127"/>
              <a:cs typeface="Arial" panose="020B0604020202020204" pitchFamily="34" charset="0"/>
            </a:endParaRPr>
          </a:p>
        </p:txBody>
      </p:sp>
      <p:sp>
        <p:nvSpPr>
          <p:cNvPr id="5" name="직사각형 4">
            <a:extLst>
              <a:ext uri="{FF2B5EF4-FFF2-40B4-BE49-F238E27FC236}">
                <a16:creationId xmlns:a16="http://schemas.microsoft.com/office/drawing/2014/main" id="{A24C32D7-0B44-422E-AF3B-1C69AA5B7018}"/>
              </a:ext>
            </a:extLst>
          </p:cNvPr>
          <p:cNvSpPr/>
          <p:nvPr/>
        </p:nvSpPr>
        <p:spPr>
          <a:xfrm>
            <a:off x="4949457" y="3041565"/>
            <a:ext cx="3536689" cy="646331"/>
          </a:xfrm>
          <a:prstGeom prst="rect">
            <a:avLst/>
          </a:prstGeom>
        </p:spPr>
        <p:txBody>
          <a:bodyPr wrap="square">
            <a:spAutoFit/>
          </a:bodyPr>
          <a:lstStyle/>
          <a:p>
            <a:r>
              <a:rPr lang="en-US" altLang="ko-KR" dirty="0">
                <a:latin typeface="Arial" panose="020B0604020202020204" pitchFamily="34" charset="0"/>
                <a:cs typeface="Arial" panose="020B0604020202020204" pitchFamily="34" charset="0"/>
              </a:rPr>
              <a:t>Cooling up to 0.5 K (below 0.8 K) by demagnetization</a:t>
            </a:r>
            <a:endParaRPr lang="ko-KR" altLang="en-US" dirty="0">
              <a:latin typeface="Arial" panose="020B0604020202020204" pitchFamily="34" charset="0"/>
              <a:cs typeface="Arial" panose="020B0604020202020204" pitchFamily="34" charset="0"/>
            </a:endParaRPr>
          </a:p>
        </p:txBody>
      </p:sp>
      <p:sp>
        <p:nvSpPr>
          <p:cNvPr id="61" name="제목 1">
            <a:extLst>
              <a:ext uri="{FF2B5EF4-FFF2-40B4-BE49-F238E27FC236}">
                <a16:creationId xmlns:a16="http://schemas.microsoft.com/office/drawing/2014/main" id="{05F01292-E6FB-4BAA-BA33-D9442B4B1142}"/>
              </a:ext>
            </a:extLst>
          </p:cNvPr>
          <p:cNvSpPr>
            <a:spLocks noGrp="1"/>
          </p:cNvSpPr>
          <p:nvPr>
            <p:ph type="title"/>
          </p:nvPr>
        </p:nvSpPr>
        <p:spPr>
          <a:xfrm>
            <a:off x="179512" y="44624"/>
            <a:ext cx="8507288" cy="792087"/>
          </a:xfrm>
        </p:spPr>
        <p:txBody>
          <a:bodyPr/>
          <a:lstStyle/>
          <a:p>
            <a:r>
              <a:rPr lang="en-US" altLang="ko-KR" b="1" dirty="0">
                <a:latin typeface="Arial" panose="020B0604020202020204" pitchFamily="34" charset="0"/>
                <a:cs typeface="Arial" panose="020B0604020202020204" pitchFamily="34" charset="0"/>
              </a:rPr>
              <a:t>Process : ADR + DR components</a:t>
            </a:r>
            <a:endParaRPr lang="ko-KR" alt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89810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a:extLst>
              <a:ext uri="{FF2B5EF4-FFF2-40B4-BE49-F238E27FC236}">
                <a16:creationId xmlns:a16="http://schemas.microsoft.com/office/drawing/2014/main" id="{6C354D30-B230-4A6C-A5EE-912C1FDA3A41}"/>
              </a:ext>
            </a:extLst>
          </p:cNvPr>
          <p:cNvSpPr>
            <a:spLocks noGrp="1"/>
          </p:cNvSpPr>
          <p:nvPr>
            <p:ph type="sldNum" sz="quarter" idx="12"/>
          </p:nvPr>
        </p:nvSpPr>
        <p:spPr/>
        <p:txBody>
          <a:bodyPr/>
          <a:lstStyle/>
          <a:p>
            <a:fld id="{4BEDD84E-25D4-4983-8AA1-2863C96F08D9}" type="slidenum">
              <a:rPr lang="ko-KR" altLang="en-US" smtClean="0">
                <a:latin typeface="Arial" panose="020B0604020202020204" pitchFamily="34" charset="0"/>
                <a:cs typeface="Arial" panose="020B0604020202020204" pitchFamily="34" charset="0"/>
              </a:rPr>
              <a:pPr/>
              <a:t>11</a:t>
            </a:fld>
            <a:endParaRPr lang="ko-KR" altLang="en-US" dirty="0">
              <a:latin typeface="Arial" panose="020B0604020202020204" pitchFamily="34" charset="0"/>
              <a:cs typeface="Arial" panose="020B0604020202020204" pitchFamily="34" charset="0"/>
            </a:endParaRPr>
          </a:p>
        </p:txBody>
      </p:sp>
      <p:sp>
        <p:nvSpPr>
          <p:cNvPr id="30" name="화살표: 위쪽 29">
            <a:extLst>
              <a:ext uri="{FF2B5EF4-FFF2-40B4-BE49-F238E27FC236}">
                <a16:creationId xmlns:a16="http://schemas.microsoft.com/office/drawing/2014/main" id="{F6C2B383-8FD5-4B2F-A130-3FEB3F194BB1}"/>
              </a:ext>
            </a:extLst>
          </p:cNvPr>
          <p:cNvSpPr/>
          <p:nvPr/>
        </p:nvSpPr>
        <p:spPr>
          <a:xfrm rot="10800000">
            <a:off x="2668190" y="4175052"/>
            <a:ext cx="144016" cy="936104"/>
          </a:xfrm>
          <a:prstGeom prst="upArrow">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3" name="직사각형 32">
            <a:extLst>
              <a:ext uri="{FF2B5EF4-FFF2-40B4-BE49-F238E27FC236}">
                <a16:creationId xmlns:a16="http://schemas.microsoft.com/office/drawing/2014/main" id="{74880443-CCAD-4629-8634-4D9DAA7DD579}"/>
              </a:ext>
            </a:extLst>
          </p:cNvPr>
          <p:cNvSpPr/>
          <p:nvPr/>
        </p:nvSpPr>
        <p:spPr>
          <a:xfrm>
            <a:off x="2506643" y="5624866"/>
            <a:ext cx="1536364" cy="45719"/>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4" name="직사각형 33">
            <a:extLst>
              <a:ext uri="{FF2B5EF4-FFF2-40B4-BE49-F238E27FC236}">
                <a16:creationId xmlns:a16="http://schemas.microsoft.com/office/drawing/2014/main" id="{E0A420B0-6EE8-4439-99B0-DC57CB4A5721}"/>
              </a:ext>
            </a:extLst>
          </p:cNvPr>
          <p:cNvSpPr/>
          <p:nvPr/>
        </p:nvSpPr>
        <p:spPr>
          <a:xfrm rot="5400000">
            <a:off x="1489830" y="4560559"/>
            <a:ext cx="2105629" cy="72005"/>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5" name="직사각형 34">
            <a:extLst>
              <a:ext uri="{FF2B5EF4-FFF2-40B4-BE49-F238E27FC236}">
                <a16:creationId xmlns:a16="http://schemas.microsoft.com/office/drawing/2014/main" id="{A03857FC-5196-424D-812F-53FBE541E8AC}"/>
              </a:ext>
            </a:extLst>
          </p:cNvPr>
          <p:cNvSpPr/>
          <p:nvPr/>
        </p:nvSpPr>
        <p:spPr>
          <a:xfrm>
            <a:off x="3528440" y="4081308"/>
            <a:ext cx="504056" cy="155305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6" name="직사각형 35">
            <a:extLst>
              <a:ext uri="{FF2B5EF4-FFF2-40B4-BE49-F238E27FC236}">
                <a16:creationId xmlns:a16="http://schemas.microsoft.com/office/drawing/2014/main" id="{B7B7C576-F8B2-4E5E-97F0-7FFB39D7C067}"/>
              </a:ext>
            </a:extLst>
          </p:cNvPr>
          <p:cNvSpPr/>
          <p:nvPr/>
        </p:nvSpPr>
        <p:spPr>
          <a:xfrm>
            <a:off x="679215" y="3543747"/>
            <a:ext cx="1827430" cy="69872"/>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7" name="사각형: 둥근 모서리 36">
            <a:extLst>
              <a:ext uri="{FF2B5EF4-FFF2-40B4-BE49-F238E27FC236}">
                <a16:creationId xmlns:a16="http://schemas.microsoft.com/office/drawing/2014/main" id="{524E0B83-9809-4986-9452-ED8144FDF6D4}"/>
              </a:ext>
            </a:extLst>
          </p:cNvPr>
          <p:cNvSpPr/>
          <p:nvPr/>
        </p:nvSpPr>
        <p:spPr>
          <a:xfrm rot="5400000">
            <a:off x="2549770" y="4497212"/>
            <a:ext cx="703956" cy="291784"/>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i="1">
                <a:solidFill>
                  <a:schemeClr val="tx1"/>
                </a:solidFill>
                <a:latin typeface="Arial" panose="020B0604020202020204" pitchFamily="34" charset="0"/>
                <a:cs typeface="Arial" panose="020B0604020202020204" pitchFamily="34" charset="0"/>
              </a:rPr>
              <a:t>Q</a:t>
            </a:r>
            <a:endParaRPr lang="en-US" altLang="ko-KR" sz="1600" i="1" dirty="0">
              <a:solidFill>
                <a:schemeClr val="tx1"/>
              </a:solidFill>
              <a:latin typeface="Arial" panose="020B0604020202020204" pitchFamily="34" charset="0"/>
              <a:cs typeface="Arial" panose="020B0604020202020204" pitchFamily="34" charset="0"/>
            </a:endParaRPr>
          </a:p>
        </p:txBody>
      </p:sp>
      <p:grpSp>
        <p:nvGrpSpPr>
          <p:cNvPr id="38" name="그룹 37">
            <a:extLst>
              <a:ext uri="{FF2B5EF4-FFF2-40B4-BE49-F238E27FC236}">
                <a16:creationId xmlns:a16="http://schemas.microsoft.com/office/drawing/2014/main" id="{721FB142-48CF-4501-A1C6-F268DB55ABD7}"/>
              </a:ext>
            </a:extLst>
          </p:cNvPr>
          <p:cNvGrpSpPr/>
          <p:nvPr/>
        </p:nvGrpSpPr>
        <p:grpSpPr>
          <a:xfrm>
            <a:off x="980070" y="3606303"/>
            <a:ext cx="986197" cy="2018563"/>
            <a:chOff x="4944864" y="2500211"/>
            <a:chExt cx="986197" cy="2018563"/>
          </a:xfrm>
        </p:grpSpPr>
        <p:sp>
          <p:nvSpPr>
            <p:cNvPr id="39" name="직사각형 38">
              <a:extLst>
                <a:ext uri="{FF2B5EF4-FFF2-40B4-BE49-F238E27FC236}">
                  <a16:creationId xmlns:a16="http://schemas.microsoft.com/office/drawing/2014/main" id="{57EAC261-A7BD-4345-A2F8-5C75B2F1952F}"/>
                </a:ext>
              </a:extLst>
            </p:cNvPr>
            <p:cNvSpPr/>
            <p:nvPr/>
          </p:nvSpPr>
          <p:spPr>
            <a:xfrm>
              <a:off x="5355250" y="2500211"/>
              <a:ext cx="152857" cy="121682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40" name="직사각형 39">
              <a:extLst>
                <a:ext uri="{FF2B5EF4-FFF2-40B4-BE49-F238E27FC236}">
                  <a16:creationId xmlns:a16="http://schemas.microsoft.com/office/drawing/2014/main" id="{CA61662F-1C04-4DB1-99A2-A0BA9588D380}"/>
                </a:ext>
              </a:extLst>
            </p:cNvPr>
            <p:cNvSpPr/>
            <p:nvPr/>
          </p:nvSpPr>
          <p:spPr>
            <a:xfrm>
              <a:off x="4944864" y="3717032"/>
              <a:ext cx="986197" cy="80174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41" name="직사각형 40">
              <a:extLst>
                <a:ext uri="{FF2B5EF4-FFF2-40B4-BE49-F238E27FC236}">
                  <a16:creationId xmlns:a16="http://schemas.microsoft.com/office/drawing/2014/main" id="{5A8BA67C-CD06-4213-87B2-06EDE712685B}"/>
                </a:ext>
              </a:extLst>
            </p:cNvPr>
            <p:cNvSpPr/>
            <p:nvPr/>
          </p:nvSpPr>
          <p:spPr>
            <a:xfrm>
              <a:off x="5368598" y="3573707"/>
              <a:ext cx="130189" cy="261847"/>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grpSp>
      <p:sp>
        <p:nvSpPr>
          <p:cNvPr id="44" name="사각형: 둥근 모서리 43">
            <a:extLst>
              <a:ext uri="{FF2B5EF4-FFF2-40B4-BE49-F238E27FC236}">
                <a16:creationId xmlns:a16="http://schemas.microsoft.com/office/drawing/2014/main" id="{8042D30D-9A38-45D0-BDC0-4D3823568655}"/>
              </a:ext>
            </a:extLst>
          </p:cNvPr>
          <p:cNvSpPr/>
          <p:nvPr/>
        </p:nvSpPr>
        <p:spPr>
          <a:xfrm rot="5400000">
            <a:off x="767841" y="4038368"/>
            <a:ext cx="922855" cy="291784"/>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a:solidFill>
                  <a:schemeClr val="tx1"/>
                </a:solidFill>
                <a:latin typeface="Arial" panose="020B0604020202020204" pitchFamily="34" charset="0"/>
                <a:cs typeface="Arial" panose="020B0604020202020204" pitchFamily="34" charset="0"/>
              </a:rPr>
              <a:t>Chimney</a:t>
            </a:r>
          </a:p>
        </p:txBody>
      </p:sp>
      <p:cxnSp>
        <p:nvCxnSpPr>
          <p:cNvPr id="48" name="직선 화살표 연결선 47">
            <a:extLst>
              <a:ext uri="{FF2B5EF4-FFF2-40B4-BE49-F238E27FC236}">
                <a16:creationId xmlns:a16="http://schemas.microsoft.com/office/drawing/2014/main" id="{D33631D4-5DE0-45A8-BE3C-D040016A434F}"/>
              </a:ext>
            </a:extLst>
          </p:cNvPr>
          <p:cNvCxnSpPr>
            <a:cxnSpLocks/>
          </p:cNvCxnSpPr>
          <p:nvPr/>
        </p:nvCxnSpPr>
        <p:spPr>
          <a:xfrm>
            <a:off x="3771578" y="5611417"/>
            <a:ext cx="0" cy="291827"/>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직선 화살표 연결선 48">
            <a:extLst>
              <a:ext uri="{FF2B5EF4-FFF2-40B4-BE49-F238E27FC236}">
                <a16:creationId xmlns:a16="http://schemas.microsoft.com/office/drawing/2014/main" id="{24A50DB9-586B-4629-8A35-989107220A4A}"/>
              </a:ext>
            </a:extLst>
          </p:cNvPr>
          <p:cNvCxnSpPr>
            <a:cxnSpLocks/>
          </p:cNvCxnSpPr>
          <p:nvPr/>
        </p:nvCxnSpPr>
        <p:spPr>
          <a:xfrm flipH="1">
            <a:off x="1453138" y="5900174"/>
            <a:ext cx="2318440" cy="0"/>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직선 화살표 연결선 49">
            <a:extLst>
              <a:ext uri="{FF2B5EF4-FFF2-40B4-BE49-F238E27FC236}">
                <a16:creationId xmlns:a16="http://schemas.microsoft.com/office/drawing/2014/main" id="{8D9B267F-AE41-4BD4-A626-A64DFE0696DE}"/>
              </a:ext>
            </a:extLst>
          </p:cNvPr>
          <p:cNvCxnSpPr>
            <a:cxnSpLocks/>
          </p:cNvCxnSpPr>
          <p:nvPr/>
        </p:nvCxnSpPr>
        <p:spPr>
          <a:xfrm>
            <a:off x="1453137" y="5611417"/>
            <a:ext cx="0" cy="288757"/>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1" name="사각형: 둥근 모서리 50">
            <a:extLst>
              <a:ext uri="{FF2B5EF4-FFF2-40B4-BE49-F238E27FC236}">
                <a16:creationId xmlns:a16="http://schemas.microsoft.com/office/drawing/2014/main" id="{8C702E0B-CEAE-4C63-9350-316C8B9BD885}"/>
              </a:ext>
            </a:extLst>
          </p:cNvPr>
          <p:cNvSpPr/>
          <p:nvPr/>
        </p:nvSpPr>
        <p:spPr>
          <a:xfrm>
            <a:off x="1765333" y="5876377"/>
            <a:ext cx="1208148" cy="291784"/>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a:solidFill>
                  <a:schemeClr val="tx1"/>
                </a:solidFill>
                <a:latin typeface="Arial" panose="020B0604020202020204" pitchFamily="34" charset="0"/>
                <a:cs typeface="Arial" panose="020B0604020202020204" pitchFamily="34" charset="0"/>
              </a:rPr>
              <a:t>capilary tube</a:t>
            </a:r>
          </a:p>
        </p:txBody>
      </p:sp>
      <p:sp>
        <p:nvSpPr>
          <p:cNvPr id="63" name="사각형: 둥근 모서리 62">
            <a:extLst>
              <a:ext uri="{FF2B5EF4-FFF2-40B4-BE49-F238E27FC236}">
                <a16:creationId xmlns:a16="http://schemas.microsoft.com/office/drawing/2014/main" id="{C16526F6-2850-45CA-92F4-663301CC024F}"/>
              </a:ext>
            </a:extLst>
          </p:cNvPr>
          <p:cNvSpPr/>
          <p:nvPr/>
        </p:nvSpPr>
        <p:spPr>
          <a:xfrm>
            <a:off x="4089052" y="5142123"/>
            <a:ext cx="703956" cy="469920"/>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a:solidFill>
                  <a:schemeClr val="tx1"/>
                </a:solidFill>
                <a:latin typeface="Arial" panose="020B0604020202020204" pitchFamily="34" charset="0"/>
                <a:cs typeface="Arial" panose="020B0604020202020204" pitchFamily="34" charset="0"/>
              </a:rPr>
              <a:t>Still</a:t>
            </a:r>
          </a:p>
          <a:p>
            <a:pPr algn="ctr"/>
            <a:r>
              <a:rPr lang="en-US" altLang="ko-KR" sz="1400">
                <a:solidFill>
                  <a:schemeClr val="tx1"/>
                </a:solidFill>
                <a:latin typeface="Arial" panose="020B0604020202020204" pitchFamily="34" charset="0"/>
                <a:cs typeface="Arial" panose="020B0604020202020204" pitchFamily="34" charset="0"/>
              </a:rPr>
              <a:t>2 K</a:t>
            </a:r>
            <a:endParaRPr lang="en-US" altLang="ko-KR" sz="1400" dirty="0">
              <a:solidFill>
                <a:schemeClr val="tx1"/>
              </a:solidFill>
              <a:latin typeface="Arial" panose="020B0604020202020204" pitchFamily="34" charset="0"/>
              <a:cs typeface="Arial" panose="020B0604020202020204" pitchFamily="34" charset="0"/>
            </a:endParaRPr>
          </a:p>
        </p:txBody>
      </p:sp>
      <p:sp>
        <p:nvSpPr>
          <p:cNvPr id="64" name="사각형: 둥근 모서리 63">
            <a:extLst>
              <a:ext uri="{FF2B5EF4-FFF2-40B4-BE49-F238E27FC236}">
                <a16:creationId xmlns:a16="http://schemas.microsoft.com/office/drawing/2014/main" id="{F3A8AABB-A1E6-4A25-ABF4-827B90F8F391}"/>
              </a:ext>
            </a:extLst>
          </p:cNvPr>
          <p:cNvSpPr/>
          <p:nvPr/>
        </p:nvSpPr>
        <p:spPr>
          <a:xfrm>
            <a:off x="246434" y="5194291"/>
            <a:ext cx="703956" cy="469920"/>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a:solidFill>
                  <a:schemeClr val="tx1"/>
                </a:solidFill>
                <a:latin typeface="Arial" panose="020B0604020202020204" pitchFamily="34" charset="0"/>
                <a:cs typeface="Arial" panose="020B0604020202020204" pitchFamily="34" charset="0"/>
              </a:rPr>
              <a:t>MXC</a:t>
            </a:r>
          </a:p>
          <a:p>
            <a:pPr algn="ctr"/>
            <a:r>
              <a:rPr lang="en-US" altLang="ko-KR" sz="1400">
                <a:solidFill>
                  <a:schemeClr val="tx1"/>
                </a:solidFill>
                <a:latin typeface="Arial" panose="020B0604020202020204" pitchFamily="34" charset="0"/>
                <a:cs typeface="Arial" panose="020B0604020202020204" pitchFamily="34" charset="0"/>
              </a:rPr>
              <a:t>2 K</a:t>
            </a:r>
            <a:endParaRPr lang="en-US" altLang="ko-KR" sz="1400" dirty="0">
              <a:solidFill>
                <a:schemeClr val="tx1"/>
              </a:solidFill>
              <a:latin typeface="Arial" panose="020B0604020202020204" pitchFamily="34" charset="0"/>
              <a:cs typeface="Arial" panose="020B0604020202020204" pitchFamily="34" charset="0"/>
            </a:endParaRPr>
          </a:p>
        </p:txBody>
      </p:sp>
      <p:sp>
        <p:nvSpPr>
          <p:cNvPr id="153" name="직사각형 152">
            <a:extLst>
              <a:ext uri="{FF2B5EF4-FFF2-40B4-BE49-F238E27FC236}">
                <a16:creationId xmlns:a16="http://schemas.microsoft.com/office/drawing/2014/main" id="{0D9467C4-B90A-4999-9A44-1BBAE9E4AD9A}"/>
              </a:ext>
            </a:extLst>
          </p:cNvPr>
          <p:cNvSpPr/>
          <p:nvPr/>
        </p:nvSpPr>
        <p:spPr>
          <a:xfrm>
            <a:off x="3719822" y="3787465"/>
            <a:ext cx="168357" cy="29377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157" name="직사각형 156">
            <a:extLst>
              <a:ext uri="{FF2B5EF4-FFF2-40B4-BE49-F238E27FC236}">
                <a16:creationId xmlns:a16="http://schemas.microsoft.com/office/drawing/2014/main" id="{5FD10A75-FB26-420E-AF13-69AAD1C80BB0}"/>
              </a:ext>
            </a:extLst>
          </p:cNvPr>
          <p:cNvSpPr/>
          <p:nvPr/>
        </p:nvSpPr>
        <p:spPr>
          <a:xfrm>
            <a:off x="3538274" y="5178826"/>
            <a:ext cx="484388" cy="461033"/>
          </a:xfrm>
          <a:prstGeom prst="rect">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158" name="직사각형 157">
            <a:extLst>
              <a:ext uri="{FF2B5EF4-FFF2-40B4-BE49-F238E27FC236}">
                <a16:creationId xmlns:a16="http://schemas.microsoft.com/office/drawing/2014/main" id="{2610FD7D-E911-48B4-9204-425F651C2F3A}"/>
              </a:ext>
            </a:extLst>
          </p:cNvPr>
          <p:cNvSpPr/>
          <p:nvPr/>
        </p:nvSpPr>
        <p:spPr>
          <a:xfrm>
            <a:off x="990560" y="5178826"/>
            <a:ext cx="951957" cy="429085"/>
          </a:xfrm>
          <a:prstGeom prst="rect">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154" name="TextBox 153">
            <a:extLst>
              <a:ext uri="{FF2B5EF4-FFF2-40B4-BE49-F238E27FC236}">
                <a16:creationId xmlns:a16="http://schemas.microsoft.com/office/drawing/2014/main" id="{97E78E19-FB68-4CC4-9CF3-8966C9431DEF}"/>
              </a:ext>
            </a:extLst>
          </p:cNvPr>
          <p:cNvSpPr txBox="1"/>
          <p:nvPr/>
        </p:nvSpPr>
        <p:spPr>
          <a:xfrm>
            <a:off x="5305645" y="2932891"/>
            <a:ext cx="3744053" cy="1477328"/>
          </a:xfrm>
          <a:prstGeom prst="rect">
            <a:avLst/>
          </a:prstGeom>
          <a:noFill/>
        </p:spPr>
        <p:txBody>
          <a:bodyPr wrap="square" rtlCol="0">
            <a:spAutoFit/>
          </a:bodyPr>
          <a:lstStyle/>
          <a:p>
            <a:pPr marL="285750" indent="-285750">
              <a:buFont typeface="Arial" panose="020B0604020202020204" pitchFamily="34" charset="0"/>
              <a:buChar char="•"/>
            </a:pPr>
            <a:r>
              <a:rPr lang="en-US" altLang="ko-KR" dirty="0">
                <a:latin typeface="Arial" panose="020B0604020202020204" pitchFamily="34" charset="0"/>
                <a:ea typeface="함초롬돋움" panose="02030504000101010101" pitchFamily="18" charset="-127"/>
                <a:cs typeface="Arial" panose="020B0604020202020204" pitchFamily="34" charset="0"/>
              </a:rPr>
              <a:t>Recycling ADR.</a:t>
            </a:r>
          </a:p>
          <a:p>
            <a:pPr marL="285750" indent="-285750">
              <a:buFont typeface="Arial" panose="020B0604020202020204" pitchFamily="34" charset="0"/>
              <a:buChar char="•"/>
            </a:pPr>
            <a:r>
              <a:rPr lang="en-US" altLang="ko-KR" dirty="0">
                <a:latin typeface="Arial" panose="020B0604020202020204" pitchFamily="34" charset="0"/>
                <a:ea typeface="함초롬돋움" panose="02030504000101010101" pitchFamily="18" charset="-127"/>
                <a:cs typeface="Arial" panose="020B0604020202020204" pitchFamily="34" charset="0"/>
              </a:rPr>
              <a:t>Several ADR</a:t>
            </a:r>
            <a:r>
              <a:rPr lang="ko-KR" altLang="en-US" dirty="0">
                <a:latin typeface="Arial" panose="020B0604020202020204" pitchFamily="34" charset="0"/>
                <a:ea typeface="함초롬돋움" panose="02030504000101010101" pitchFamily="18" charset="-127"/>
                <a:cs typeface="Arial" panose="020B0604020202020204" pitchFamily="34" charset="0"/>
              </a:rPr>
              <a:t> </a:t>
            </a:r>
            <a:r>
              <a:rPr lang="en-US" altLang="ko-KR" dirty="0">
                <a:latin typeface="Arial" panose="020B0604020202020204" pitchFamily="34" charset="0"/>
                <a:ea typeface="함초롬돋움" panose="02030504000101010101" pitchFamily="18" charset="-127"/>
                <a:cs typeface="Arial" panose="020B0604020202020204" pitchFamily="34" charset="0"/>
              </a:rPr>
              <a:t>cycles are necessary to cool down Still and MXC from 4 K and 1.5 K and ultimately to 0.7 K.</a:t>
            </a:r>
          </a:p>
        </p:txBody>
      </p:sp>
      <p:grpSp>
        <p:nvGrpSpPr>
          <p:cNvPr id="139" name="그룹 138">
            <a:extLst>
              <a:ext uri="{FF2B5EF4-FFF2-40B4-BE49-F238E27FC236}">
                <a16:creationId xmlns:a16="http://schemas.microsoft.com/office/drawing/2014/main" id="{65A727DC-6356-4B54-A951-EC301935E8B9}"/>
              </a:ext>
            </a:extLst>
          </p:cNvPr>
          <p:cNvGrpSpPr/>
          <p:nvPr/>
        </p:nvGrpSpPr>
        <p:grpSpPr>
          <a:xfrm>
            <a:off x="2722723" y="1147333"/>
            <a:ext cx="2640568" cy="2787021"/>
            <a:chOff x="323528" y="1413627"/>
            <a:chExt cx="2640568" cy="2787021"/>
          </a:xfrm>
        </p:grpSpPr>
        <p:grpSp>
          <p:nvGrpSpPr>
            <p:cNvPr id="140" name="그룹 139">
              <a:extLst>
                <a:ext uri="{FF2B5EF4-FFF2-40B4-BE49-F238E27FC236}">
                  <a16:creationId xmlns:a16="http://schemas.microsoft.com/office/drawing/2014/main" id="{353BA45D-F2BD-45C6-9629-A2917D5F57F2}"/>
                </a:ext>
              </a:extLst>
            </p:cNvPr>
            <p:cNvGrpSpPr/>
            <p:nvPr/>
          </p:nvGrpSpPr>
          <p:grpSpPr>
            <a:xfrm>
              <a:off x="323528" y="1413627"/>
              <a:ext cx="2640568" cy="2787021"/>
              <a:chOff x="309743" y="2088332"/>
              <a:chExt cx="1846352" cy="1948756"/>
            </a:xfrm>
          </p:grpSpPr>
          <p:grpSp>
            <p:nvGrpSpPr>
              <p:cNvPr id="142" name="그룹 141">
                <a:extLst>
                  <a:ext uri="{FF2B5EF4-FFF2-40B4-BE49-F238E27FC236}">
                    <a16:creationId xmlns:a16="http://schemas.microsoft.com/office/drawing/2014/main" id="{EF8819CD-DA5A-404B-95B3-7A98B698967A}"/>
                  </a:ext>
                </a:extLst>
              </p:cNvPr>
              <p:cNvGrpSpPr/>
              <p:nvPr/>
            </p:nvGrpSpPr>
            <p:grpSpPr>
              <a:xfrm>
                <a:off x="309743" y="2088332"/>
                <a:ext cx="1846351" cy="1948756"/>
                <a:chOff x="554077" y="1054469"/>
                <a:chExt cx="2211189" cy="2333829"/>
              </a:xfrm>
            </p:grpSpPr>
            <p:grpSp>
              <p:nvGrpSpPr>
                <p:cNvPr id="145" name="그룹 144">
                  <a:extLst>
                    <a:ext uri="{FF2B5EF4-FFF2-40B4-BE49-F238E27FC236}">
                      <a16:creationId xmlns:a16="http://schemas.microsoft.com/office/drawing/2014/main" id="{B8397534-714D-48FE-AB28-3185852C62C3}"/>
                    </a:ext>
                  </a:extLst>
                </p:cNvPr>
                <p:cNvGrpSpPr/>
                <p:nvPr/>
              </p:nvGrpSpPr>
              <p:grpSpPr>
                <a:xfrm>
                  <a:off x="554077" y="1054469"/>
                  <a:ext cx="2211189" cy="2333829"/>
                  <a:chOff x="5866092" y="1849666"/>
                  <a:chExt cx="1707133" cy="1801816"/>
                </a:xfrm>
              </p:grpSpPr>
              <p:sp>
                <p:nvSpPr>
                  <p:cNvPr id="151" name="직사각형 150">
                    <a:extLst>
                      <a:ext uri="{FF2B5EF4-FFF2-40B4-BE49-F238E27FC236}">
                        <a16:creationId xmlns:a16="http://schemas.microsoft.com/office/drawing/2014/main" id="{2EF9DBC3-4315-4DB8-A092-869E8B5B9E71}"/>
                      </a:ext>
                    </a:extLst>
                  </p:cNvPr>
                  <p:cNvSpPr/>
                  <p:nvPr/>
                </p:nvSpPr>
                <p:spPr>
                  <a:xfrm rot="16200000" flipV="1">
                    <a:off x="7006112" y="1969098"/>
                    <a:ext cx="270804"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52" name="직사각형 151">
                    <a:extLst>
                      <a:ext uri="{FF2B5EF4-FFF2-40B4-BE49-F238E27FC236}">
                        <a16:creationId xmlns:a16="http://schemas.microsoft.com/office/drawing/2014/main" id="{36F57BBC-7E9C-42F9-9365-02E282B408A0}"/>
                      </a:ext>
                    </a:extLst>
                  </p:cNvPr>
                  <p:cNvSpPr/>
                  <p:nvPr/>
                </p:nvSpPr>
                <p:spPr>
                  <a:xfrm rot="16200000" flipV="1">
                    <a:off x="7202618" y="2082837"/>
                    <a:ext cx="301306"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55" name="직선 연결선 154">
                    <a:extLst>
                      <a:ext uri="{FF2B5EF4-FFF2-40B4-BE49-F238E27FC236}">
                        <a16:creationId xmlns:a16="http://schemas.microsoft.com/office/drawing/2014/main" id="{CC18D2CE-B449-4572-B89E-99B581549DD6}"/>
                      </a:ext>
                    </a:extLst>
                  </p:cNvPr>
                  <p:cNvCxnSpPr>
                    <a:cxnSpLocks/>
                  </p:cNvCxnSpPr>
                  <p:nvPr/>
                </p:nvCxnSpPr>
                <p:spPr>
                  <a:xfrm>
                    <a:off x="6325149" y="2126075"/>
                    <a:ext cx="0" cy="8998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직선 연결선 155">
                    <a:extLst>
                      <a:ext uri="{FF2B5EF4-FFF2-40B4-BE49-F238E27FC236}">
                        <a16:creationId xmlns:a16="http://schemas.microsoft.com/office/drawing/2014/main" id="{97E34DAD-9473-4F76-80C1-7597ED357EE7}"/>
                      </a:ext>
                    </a:extLst>
                  </p:cNvPr>
                  <p:cNvCxnSpPr>
                    <a:cxnSpLocks/>
                  </p:cNvCxnSpPr>
                  <p:nvPr/>
                </p:nvCxnSpPr>
                <p:spPr>
                  <a:xfrm>
                    <a:off x="6807920" y="2126075"/>
                    <a:ext cx="0" cy="14165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직선 연결선 158">
                    <a:extLst>
                      <a:ext uri="{FF2B5EF4-FFF2-40B4-BE49-F238E27FC236}">
                        <a16:creationId xmlns:a16="http://schemas.microsoft.com/office/drawing/2014/main" id="{B6E0D276-12DF-45FA-A33C-91370CE9E990}"/>
                      </a:ext>
                    </a:extLst>
                  </p:cNvPr>
                  <p:cNvCxnSpPr>
                    <a:cxnSpLocks/>
                  </p:cNvCxnSpPr>
                  <p:nvPr/>
                </p:nvCxnSpPr>
                <p:spPr>
                  <a:xfrm>
                    <a:off x="6807920" y="2401162"/>
                    <a:ext cx="0" cy="62479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직선 연결선 159">
                    <a:extLst>
                      <a:ext uri="{FF2B5EF4-FFF2-40B4-BE49-F238E27FC236}">
                        <a16:creationId xmlns:a16="http://schemas.microsoft.com/office/drawing/2014/main" id="{037FD6FA-02CF-4DEC-9768-0BB9E218F6FE}"/>
                      </a:ext>
                    </a:extLst>
                  </p:cNvPr>
                  <p:cNvCxnSpPr>
                    <a:cxnSpLocks/>
                  </p:cNvCxnSpPr>
                  <p:nvPr/>
                </p:nvCxnSpPr>
                <p:spPr>
                  <a:xfrm>
                    <a:off x="6325149" y="2792274"/>
                    <a:ext cx="4827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1" name="직사각형 160">
                    <a:extLst>
                      <a:ext uri="{FF2B5EF4-FFF2-40B4-BE49-F238E27FC236}">
                        <a16:creationId xmlns:a16="http://schemas.microsoft.com/office/drawing/2014/main" id="{7E01C783-DDE8-40EE-9F2B-0EB033638EDA}"/>
                      </a:ext>
                    </a:extLst>
                  </p:cNvPr>
                  <p:cNvSpPr/>
                  <p:nvPr/>
                </p:nvSpPr>
                <p:spPr>
                  <a:xfrm>
                    <a:off x="6341280" y="2984285"/>
                    <a:ext cx="456905" cy="571253"/>
                  </a:xfrm>
                  <a:prstGeom prst="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solidFill>
                      <a:latin typeface="Arial" panose="020B0604020202020204" pitchFamily="34" charset="0"/>
                      <a:cs typeface="Arial" panose="020B0604020202020204" pitchFamily="34" charset="0"/>
                    </a:endParaRPr>
                  </a:p>
                </p:txBody>
              </p:sp>
              <p:grpSp>
                <p:nvGrpSpPr>
                  <p:cNvPr id="162" name="그룹 161">
                    <a:extLst>
                      <a:ext uri="{FF2B5EF4-FFF2-40B4-BE49-F238E27FC236}">
                        <a16:creationId xmlns:a16="http://schemas.microsoft.com/office/drawing/2014/main" id="{146EE4C1-1F8E-4D6B-AD05-78F105E8BBF8}"/>
                      </a:ext>
                    </a:extLst>
                  </p:cNvPr>
                  <p:cNvGrpSpPr/>
                  <p:nvPr/>
                </p:nvGrpSpPr>
                <p:grpSpPr>
                  <a:xfrm>
                    <a:off x="5915648" y="2933657"/>
                    <a:ext cx="335902" cy="717825"/>
                    <a:chOff x="6990300" y="1677601"/>
                    <a:chExt cx="335902" cy="1140098"/>
                  </a:xfrm>
                </p:grpSpPr>
                <p:sp>
                  <p:nvSpPr>
                    <p:cNvPr id="181" name="직사각형 180">
                      <a:extLst>
                        <a:ext uri="{FF2B5EF4-FFF2-40B4-BE49-F238E27FC236}">
                          <a16:creationId xmlns:a16="http://schemas.microsoft.com/office/drawing/2014/main" id="{F79473E7-9521-4973-B837-89ED39DA8F9B}"/>
                        </a:ext>
                      </a:extLst>
                    </p:cNvPr>
                    <p:cNvSpPr/>
                    <p:nvPr/>
                  </p:nvSpPr>
                  <p:spPr>
                    <a:xfrm>
                      <a:off x="6990300" y="1682871"/>
                      <a:ext cx="335902" cy="1134828"/>
                    </a:xfrm>
                    <a:prstGeom prst="rect">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82" name="직선 연결선 181">
                      <a:extLst>
                        <a:ext uri="{FF2B5EF4-FFF2-40B4-BE49-F238E27FC236}">
                          <a16:creationId xmlns:a16="http://schemas.microsoft.com/office/drawing/2014/main" id="{B4BD59EA-77B5-4F17-91FE-A7A24C68AF24}"/>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3" name="직선 연결선 182">
                      <a:extLst>
                        <a:ext uri="{FF2B5EF4-FFF2-40B4-BE49-F238E27FC236}">
                          <a16:creationId xmlns:a16="http://schemas.microsoft.com/office/drawing/2014/main" id="{6B0EB9F4-10B3-4F21-AE3C-76015E39AC35}"/>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3" name="TextBox 162">
                    <a:extLst>
                      <a:ext uri="{FF2B5EF4-FFF2-40B4-BE49-F238E27FC236}">
                        <a16:creationId xmlns:a16="http://schemas.microsoft.com/office/drawing/2014/main" id="{2CBC0297-874F-48BB-80AE-5A2B3EA211B0}"/>
                      </a:ext>
                    </a:extLst>
                  </p:cNvPr>
                  <p:cNvSpPr txBox="1"/>
                  <p:nvPr/>
                </p:nvSpPr>
                <p:spPr>
                  <a:xfrm>
                    <a:off x="5866092" y="1849666"/>
                    <a:ext cx="1307179" cy="338263"/>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2</a:t>
                    </a:r>
                    <a:r>
                      <a:rPr lang="en-US" altLang="ko-KR" sz="1400" baseline="30000">
                        <a:latin typeface="Arial" panose="020B0604020202020204" pitchFamily="34" charset="0"/>
                        <a:cs typeface="Arial" panose="020B0604020202020204" pitchFamily="34" charset="0"/>
                      </a:rPr>
                      <a:t>nd</a:t>
                    </a:r>
                    <a:r>
                      <a:rPr lang="ko-KR" altLang="en-US" sz="1400">
                        <a:latin typeface="Arial" panose="020B0604020202020204" pitchFamily="34" charset="0"/>
                        <a:cs typeface="Arial" panose="020B0604020202020204" pitchFamily="34" charset="0"/>
                      </a:rPr>
                      <a:t> </a:t>
                    </a:r>
                    <a:r>
                      <a:rPr lang="en-US" altLang="ko-KR" sz="1400">
                        <a:latin typeface="Arial" panose="020B0604020202020204" pitchFamily="34" charset="0"/>
                        <a:cs typeface="Arial" panose="020B0604020202020204" pitchFamily="34" charset="0"/>
                      </a:rPr>
                      <a:t>stage of G-M</a:t>
                    </a:r>
                  </a:p>
                  <a:p>
                    <a:pPr algn="ctr"/>
                    <a:r>
                      <a:rPr lang="en-US" altLang="ko-KR" sz="1400">
                        <a:latin typeface="Arial" panose="020B0604020202020204" pitchFamily="34" charset="0"/>
                        <a:cs typeface="Arial" panose="020B0604020202020204" pitchFamily="34" charset="0"/>
                      </a:rPr>
                      <a:t>4 K</a:t>
                    </a:r>
                    <a:endParaRPr lang="ko-KR" altLang="en-US" sz="1400">
                      <a:latin typeface="Arial" panose="020B0604020202020204" pitchFamily="34" charset="0"/>
                      <a:cs typeface="Arial" panose="020B0604020202020204" pitchFamily="34" charset="0"/>
                    </a:endParaRPr>
                  </a:p>
                </p:txBody>
              </p:sp>
              <p:sp>
                <p:nvSpPr>
                  <p:cNvPr id="164" name="직사각형 163">
                    <a:extLst>
                      <a:ext uri="{FF2B5EF4-FFF2-40B4-BE49-F238E27FC236}">
                        <a16:creationId xmlns:a16="http://schemas.microsoft.com/office/drawing/2014/main" id="{50BA9836-9B5E-4DFC-BDCA-19D9EF1D6C60}"/>
                      </a:ext>
                    </a:extLst>
                  </p:cNvPr>
                  <p:cNvSpPr/>
                  <p:nvPr/>
                </p:nvSpPr>
                <p:spPr>
                  <a:xfrm>
                    <a:off x="5938101" y="1856557"/>
                    <a:ext cx="1176198" cy="2723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65" name="직사각형 164">
                    <a:extLst>
                      <a:ext uri="{FF2B5EF4-FFF2-40B4-BE49-F238E27FC236}">
                        <a16:creationId xmlns:a16="http://schemas.microsoft.com/office/drawing/2014/main" id="{917860D2-1742-451D-93C1-3F4B3B4B791B}"/>
                      </a:ext>
                    </a:extLst>
                  </p:cNvPr>
                  <p:cNvSpPr/>
                  <p:nvPr/>
                </p:nvSpPr>
                <p:spPr>
                  <a:xfrm flipV="1">
                    <a:off x="7161526" y="1951742"/>
                    <a:ext cx="210258"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66" name="직사각형 165">
                    <a:extLst>
                      <a:ext uri="{FF2B5EF4-FFF2-40B4-BE49-F238E27FC236}">
                        <a16:creationId xmlns:a16="http://schemas.microsoft.com/office/drawing/2014/main" id="{3EBB721B-596F-405D-9971-754E308D2661}"/>
                      </a:ext>
                    </a:extLst>
                  </p:cNvPr>
                  <p:cNvSpPr/>
                  <p:nvPr/>
                </p:nvSpPr>
                <p:spPr>
                  <a:xfrm flipV="1">
                    <a:off x="7126954" y="2174127"/>
                    <a:ext cx="446271" cy="5686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67" name="직선 연결선 166">
                    <a:extLst>
                      <a:ext uri="{FF2B5EF4-FFF2-40B4-BE49-F238E27FC236}">
                        <a16:creationId xmlns:a16="http://schemas.microsoft.com/office/drawing/2014/main" id="{CC31AAB3-A3DF-470B-B562-9B7A1F3BEEB7}"/>
                      </a:ext>
                    </a:extLst>
                  </p:cNvPr>
                  <p:cNvCxnSpPr>
                    <a:cxnSpLocks/>
                  </p:cNvCxnSpPr>
                  <p:nvPr/>
                </p:nvCxnSpPr>
                <p:spPr>
                  <a:xfrm>
                    <a:off x="6806068" y="2251067"/>
                    <a:ext cx="41467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직선 연결선 167">
                    <a:extLst>
                      <a:ext uri="{FF2B5EF4-FFF2-40B4-BE49-F238E27FC236}">
                        <a16:creationId xmlns:a16="http://schemas.microsoft.com/office/drawing/2014/main" id="{62311C5F-D827-47C4-A6D8-B12F035B00CC}"/>
                      </a:ext>
                    </a:extLst>
                  </p:cNvPr>
                  <p:cNvCxnSpPr>
                    <a:cxnSpLocks/>
                  </p:cNvCxnSpPr>
                  <p:nvPr/>
                </p:nvCxnSpPr>
                <p:spPr>
                  <a:xfrm>
                    <a:off x="6807920" y="2401162"/>
                    <a:ext cx="4241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9" name="직사각형 168">
                    <a:extLst>
                      <a:ext uri="{FF2B5EF4-FFF2-40B4-BE49-F238E27FC236}">
                        <a16:creationId xmlns:a16="http://schemas.microsoft.com/office/drawing/2014/main" id="{B65DF335-8172-4492-933C-18908EDBAECA}"/>
                      </a:ext>
                    </a:extLst>
                  </p:cNvPr>
                  <p:cNvSpPr/>
                  <p:nvPr/>
                </p:nvSpPr>
                <p:spPr>
                  <a:xfrm flipV="1">
                    <a:off x="6807921" y="2876332"/>
                    <a:ext cx="424194" cy="505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70" name="직사각형 169">
                    <a:extLst>
                      <a:ext uri="{FF2B5EF4-FFF2-40B4-BE49-F238E27FC236}">
                        <a16:creationId xmlns:a16="http://schemas.microsoft.com/office/drawing/2014/main" id="{D230FB14-369F-4C1E-80D4-B641746B0DF3}"/>
                      </a:ext>
                    </a:extLst>
                  </p:cNvPr>
                  <p:cNvSpPr/>
                  <p:nvPr/>
                </p:nvSpPr>
                <p:spPr>
                  <a:xfrm flipV="1">
                    <a:off x="5890546" y="2879269"/>
                    <a:ext cx="423095" cy="543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71" name="직사각형 170">
                    <a:extLst>
                      <a:ext uri="{FF2B5EF4-FFF2-40B4-BE49-F238E27FC236}">
                        <a16:creationId xmlns:a16="http://schemas.microsoft.com/office/drawing/2014/main" id="{D95D8509-B63E-4356-9907-2CD62C9A03EB}"/>
                      </a:ext>
                    </a:extLst>
                  </p:cNvPr>
                  <p:cNvSpPr/>
                  <p:nvPr/>
                </p:nvSpPr>
                <p:spPr>
                  <a:xfrm rot="16200000">
                    <a:off x="5736247" y="2532229"/>
                    <a:ext cx="743592"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72" name="직선 연결선 171">
                    <a:extLst>
                      <a:ext uri="{FF2B5EF4-FFF2-40B4-BE49-F238E27FC236}">
                        <a16:creationId xmlns:a16="http://schemas.microsoft.com/office/drawing/2014/main" id="{25B23B2E-20D9-4FAD-9FE1-492107FE4DBA}"/>
                      </a:ext>
                    </a:extLst>
                  </p:cNvPr>
                  <p:cNvCxnSpPr>
                    <a:cxnSpLocks/>
                  </p:cNvCxnSpPr>
                  <p:nvPr/>
                </p:nvCxnSpPr>
                <p:spPr>
                  <a:xfrm>
                    <a:off x="7088099" y="2340864"/>
                    <a:ext cx="11825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3" name="직사각형 172">
                    <a:extLst>
                      <a:ext uri="{FF2B5EF4-FFF2-40B4-BE49-F238E27FC236}">
                        <a16:creationId xmlns:a16="http://schemas.microsoft.com/office/drawing/2014/main" id="{B95F7F43-B153-4C63-B567-08F7F5CF5FA8}"/>
                      </a:ext>
                    </a:extLst>
                  </p:cNvPr>
                  <p:cNvSpPr/>
                  <p:nvPr/>
                </p:nvSpPr>
                <p:spPr>
                  <a:xfrm flipV="1">
                    <a:off x="5938267" y="2118574"/>
                    <a:ext cx="334191" cy="62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74" name="직사각형 173">
                    <a:extLst>
                      <a:ext uri="{FF2B5EF4-FFF2-40B4-BE49-F238E27FC236}">
                        <a16:creationId xmlns:a16="http://schemas.microsoft.com/office/drawing/2014/main" id="{9CE5D496-CEDA-4284-A7E7-3E481693DB4E}"/>
                      </a:ext>
                    </a:extLst>
                  </p:cNvPr>
                  <p:cNvSpPr/>
                  <p:nvPr/>
                </p:nvSpPr>
                <p:spPr>
                  <a:xfrm>
                    <a:off x="7127461" y="2230990"/>
                    <a:ext cx="441488" cy="266336"/>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75" name="TextBox 174">
                    <a:extLst>
                      <a:ext uri="{FF2B5EF4-FFF2-40B4-BE49-F238E27FC236}">
                        <a16:creationId xmlns:a16="http://schemas.microsoft.com/office/drawing/2014/main" id="{5FBDA1EC-6F71-401E-AA25-1DF2D8A1C53F}"/>
                      </a:ext>
                    </a:extLst>
                  </p:cNvPr>
                  <p:cNvSpPr txBox="1"/>
                  <p:nvPr/>
                </p:nvSpPr>
                <p:spPr>
                  <a:xfrm>
                    <a:off x="6291580" y="3086599"/>
                    <a:ext cx="556305" cy="338263"/>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GGG</a:t>
                    </a:r>
                  </a:p>
                  <a:p>
                    <a:pPr algn="ctr"/>
                    <a:r>
                      <a:rPr lang="en-US" altLang="ko-KR" sz="1400">
                        <a:latin typeface="Arial" panose="020B0604020202020204" pitchFamily="34" charset="0"/>
                        <a:cs typeface="Arial" panose="020B0604020202020204" pitchFamily="34" charset="0"/>
                      </a:rPr>
                      <a:t>4 K</a:t>
                    </a:r>
                  </a:p>
                </p:txBody>
              </p:sp>
              <p:grpSp>
                <p:nvGrpSpPr>
                  <p:cNvPr id="176" name="그룹 175">
                    <a:extLst>
                      <a:ext uri="{FF2B5EF4-FFF2-40B4-BE49-F238E27FC236}">
                        <a16:creationId xmlns:a16="http://schemas.microsoft.com/office/drawing/2014/main" id="{4EAFD032-1D20-40E8-BA04-C31D9CB47066}"/>
                      </a:ext>
                    </a:extLst>
                  </p:cNvPr>
                  <p:cNvGrpSpPr/>
                  <p:nvPr/>
                </p:nvGrpSpPr>
                <p:grpSpPr>
                  <a:xfrm>
                    <a:off x="6884841" y="2933657"/>
                    <a:ext cx="335902" cy="717825"/>
                    <a:chOff x="6990300" y="1677601"/>
                    <a:chExt cx="335902" cy="1140098"/>
                  </a:xfrm>
                </p:grpSpPr>
                <p:sp>
                  <p:nvSpPr>
                    <p:cNvPr id="178" name="직사각형 177">
                      <a:extLst>
                        <a:ext uri="{FF2B5EF4-FFF2-40B4-BE49-F238E27FC236}">
                          <a16:creationId xmlns:a16="http://schemas.microsoft.com/office/drawing/2014/main" id="{7D3433D9-A617-496E-89E8-134F9DA6B38B}"/>
                        </a:ext>
                      </a:extLst>
                    </p:cNvPr>
                    <p:cNvSpPr/>
                    <p:nvPr/>
                  </p:nvSpPr>
                  <p:spPr>
                    <a:xfrm>
                      <a:off x="6990300" y="1682871"/>
                      <a:ext cx="335902" cy="1134828"/>
                    </a:xfrm>
                    <a:prstGeom prst="rect">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79" name="직선 연결선 178">
                      <a:extLst>
                        <a:ext uri="{FF2B5EF4-FFF2-40B4-BE49-F238E27FC236}">
                          <a16:creationId xmlns:a16="http://schemas.microsoft.com/office/drawing/2014/main" id="{9D08C1C9-6D90-43E9-AEAB-48A8918F154F}"/>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직선 연결선 179">
                      <a:extLst>
                        <a:ext uri="{FF2B5EF4-FFF2-40B4-BE49-F238E27FC236}">
                          <a16:creationId xmlns:a16="http://schemas.microsoft.com/office/drawing/2014/main" id="{191E781C-EC1D-46BE-81C2-2FC801CD18F9}"/>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7" name="TextBox 176">
                    <a:extLst>
                      <a:ext uri="{FF2B5EF4-FFF2-40B4-BE49-F238E27FC236}">
                        <a16:creationId xmlns:a16="http://schemas.microsoft.com/office/drawing/2014/main" id="{53E82EEF-8A07-4EB3-A619-2C5FEFDE205E}"/>
                      </a:ext>
                    </a:extLst>
                  </p:cNvPr>
                  <p:cNvSpPr txBox="1"/>
                  <p:nvPr/>
                </p:nvSpPr>
                <p:spPr>
                  <a:xfrm>
                    <a:off x="6332247" y="2780274"/>
                    <a:ext cx="476891" cy="198979"/>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LHe</a:t>
                    </a:r>
                    <a:endParaRPr lang="ko-KR" altLang="en-US" sz="1400">
                      <a:latin typeface="Arial" panose="020B0604020202020204" pitchFamily="34" charset="0"/>
                      <a:cs typeface="Arial" panose="020B0604020202020204" pitchFamily="34" charset="0"/>
                    </a:endParaRPr>
                  </a:p>
                </p:txBody>
              </p:sp>
            </p:grpSp>
            <p:sp>
              <p:nvSpPr>
                <p:cNvPr id="146" name="직사각형 145">
                  <a:extLst>
                    <a:ext uri="{FF2B5EF4-FFF2-40B4-BE49-F238E27FC236}">
                      <a16:creationId xmlns:a16="http://schemas.microsoft.com/office/drawing/2014/main" id="{B2F23741-EB86-4819-92B5-19C5961E9212}"/>
                    </a:ext>
                  </a:extLst>
                </p:cNvPr>
                <p:cNvSpPr/>
                <p:nvPr/>
              </p:nvSpPr>
              <p:spPr>
                <a:xfrm>
                  <a:off x="1141046" y="2300677"/>
                  <a:ext cx="622502" cy="216095"/>
                </a:xfrm>
                <a:prstGeom prst="rect">
                  <a:avLst/>
                </a:prstGeom>
                <a:solidFill>
                  <a:schemeClr val="tx2">
                    <a:lumMod val="20000"/>
                    <a:lumOff val="80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sp>
              <p:nvSpPr>
                <p:cNvPr id="147" name="눈물 방울 146">
                  <a:extLst>
                    <a:ext uri="{FF2B5EF4-FFF2-40B4-BE49-F238E27FC236}">
                      <a16:creationId xmlns:a16="http://schemas.microsoft.com/office/drawing/2014/main" id="{2D763315-3115-4CC2-A985-46C2502B9DC4}"/>
                    </a:ext>
                  </a:extLst>
                </p:cNvPr>
                <p:cNvSpPr/>
                <p:nvPr/>
              </p:nvSpPr>
              <p:spPr>
                <a:xfrm rot="18900000">
                  <a:off x="1166232" y="1478430"/>
                  <a:ext cx="79495" cy="79495"/>
                </a:xfrm>
                <a:prstGeom prst="teardrop">
                  <a:avLst/>
                </a:prstGeom>
                <a:solidFill>
                  <a:schemeClr val="accent1">
                    <a:lumMod val="60000"/>
                    <a:lumOff val="40000"/>
                  </a:schemeClr>
                </a:solidFill>
                <a:ln w="63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sp>
              <p:nvSpPr>
                <p:cNvPr id="148" name="눈물 방울 147">
                  <a:extLst>
                    <a:ext uri="{FF2B5EF4-FFF2-40B4-BE49-F238E27FC236}">
                      <a16:creationId xmlns:a16="http://schemas.microsoft.com/office/drawing/2014/main" id="{A0D7E2E0-D467-4BC7-9C54-C2EBF25786C0}"/>
                    </a:ext>
                  </a:extLst>
                </p:cNvPr>
                <p:cNvSpPr/>
                <p:nvPr/>
              </p:nvSpPr>
              <p:spPr>
                <a:xfrm rot="18900000">
                  <a:off x="1660757" y="1459652"/>
                  <a:ext cx="79495" cy="79495"/>
                </a:xfrm>
                <a:prstGeom prst="teardrop">
                  <a:avLst/>
                </a:prstGeom>
                <a:solidFill>
                  <a:schemeClr val="accent1">
                    <a:lumMod val="60000"/>
                    <a:lumOff val="40000"/>
                  </a:schemeClr>
                </a:solidFill>
                <a:ln w="63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cxnSp>
              <p:nvCxnSpPr>
                <p:cNvPr id="149" name="직선 화살표 연결선 148">
                  <a:extLst>
                    <a:ext uri="{FF2B5EF4-FFF2-40B4-BE49-F238E27FC236}">
                      <a16:creationId xmlns:a16="http://schemas.microsoft.com/office/drawing/2014/main" id="{245848EA-52D3-412E-9D85-8903AF49D6F2}"/>
                    </a:ext>
                  </a:extLst>
                </p:cNvPr>
                <p:cNvCxnSpPr/>
                <p:nvPr/>
              </p:nvCxnSpPr>
              <p:spPr>
                <a:xfrm>
                  <a:off x="1215238" y="1669951"/>
                  <a:ext cx="0" cy="256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0" name="직선 화살표 연결선 149">
                  <a:extLst>
                    <a:ext uri="{FF2B5EF4-FFF2-40B4-BE49-F238E27FC236}">
                      <a16:creationId xmlns:a16="http://schemas.microsoft.com/office/drawing/2014/main" id="{C692DD2C-F80F-44CD-8F0A-7F65ACFF743D}"/>
                    </a:ext>
                  </a:extLst>
                </p:cNvPr>
                <p:cNvCxnSpPr/>
                <p:nvPr/>
              </p:nvCxnSpPr>
              <p:spPr>
                <a:xfrm>
                  <a:off x="1699286" y="1664848"/>
                  <a:ext cx="0" cy="256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43" name="직사각형 142">
                <a:extLst>
                  <a:ext uri="{FF2B5EF4-FFF2-40B4-BE49-F238E27FC236}">
                    <a16:creationId xmlns:a16="http://schemas.microsoft.com/office/drawing/2014/main" id="{7D4E6210-6E1B-4308-B5AD-3F41D7C57067}"/>
                  </a:ext>
                </a:extLst>
              </p:cNvPr>
              <p:cNvSpPr/>
              <p:nvPr/>
            </p:nvSpPr>
            <p:spPr>
              <a:xfrm>
                <a:off x="1676082" y="2410842"/>
                <a:ext cx="480013" cy="412385"/>
              </a:xfrm>
              <a:prstGeom prst="rect">
                <a:avLst/>
              </a:prstGeom>
              <a:solidFill>
                <a:srgbClr val="FF0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cxnSp>
            <p:nvCxnSpPr>
              <p:cNvPr id="144" name="직선 화살표 연결선 143">
                <a:extLst>
                  <a:ext uri="{FF2B5EF4-FFF2-40B4-BE49-F238E27FC236}">
                    <a16:creationId xmlns:a16="http://schemas.microsoft.com/office/drawing/2014/main" id="{4D3E8A5C-6EBE-40F3-B5E7-DDA731BC0F94}"/>
                  </a:ext>
                </a:extLst>
              </p:cNvPr>
              <p:cNvCxnSpPr>
                <a:cxnSpLocks/>
              </p:cNvCxnSpPr>
              <p:nvPr/>
            </p:nvCxnSpPr>
            <p:spPr>
              <a:xfrm flipH="1">
                <a:off x="1296993" y="2598001"/>
                <a:ext cx="342643"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41" name="TextBox 140">
              <a:extLst>
                <a:ext uri="{FF2B5EF4-FFF2-40B4-BE49-F238E27FC236}">
                  <a16:creationId xmlns:a16="http://schemas.microsoft.com/office/drawing/2014/main" id="{5B11292B-F1B2-47E4-A501-ACBFE26FB9EC}"/>
                </a:ext>
              </a:extLst>
            </p:cNvPr>
            <p:cNvSpPr txBox="1"/>
            <p:nvPr/>
          </p:nvSpPr>
          <p:spPr>
            <a:xfrm>
              <a:off x="436980" y="3889599"/>
              <a:ext cx="439479"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4 T</a:t>
              </a:r>
              <a:endParaRPr lang="ko-KR" altLang="en-US" sz="1400" dirty="0">
                <a:latin typeface="Arial" panose="020B0604020202020204" pitchFamily="34" charset="0"/>
                <a:ea typeface="함초롬돋움" panose="02030504000101010101" pitchFamily="18" charset="-127"/>
                <a:cs typeface="Arial" panose="020B0604020202020204" pitchFamily="34" charset="0"/>
              </a:endParaRPr>
            </a:p>
          </p:txBody>
        </p:sp>
      </p:grpSp>
      <p:sp>
        <p:nvSpPr>
          <p:cNvPr id="68" name="제목 1">
            <a:extLst>
              <a:ext uri="{FF2B5EF4-FFF2-40B4-BE49-F238E27FC236}">
                <a16:creationId xmlns:a16="http://schemas.microsoft.com/office/drawing/2014/main" id="{70D9A055-1CAE-406A-BE5E-FAB5148D3537}"/>
              </a:ext>
            </a:extLst>
          </p:cNvPr>
          <p:cNvSpPr>
            <a:spLocks noGrp="1"/>
          </p:cNvSpPr>
          <p:nvPr>
            <p:ph type="title"/>
          </p:nvPr>
        </p:nvSpPr>
        <p:spPr>
          <a:xfrm>
            <a:off x="179512" y="44624"/>
            <a:ext cx="8507288" cy="792087"/>
          </a:xfrm>
        </p:spPr>
        <p:txBody>
          <a:bodyPr/>
          <a:lstStyle/>
          <a:p>
            <a:r>
              <a:rPr lang="en-US" altLang="ko-KR" dirty="0"/>
              <a:t>Process : ADR + DR components</a:t>
            </a:r>
            <a:endParaRPr lang="ko-KR" altLang="en-US" dirty="0"/>
          </a:p>
        </p:txBody>
      </p:sp>
    </p:spTree>
    <p:extLst>
      <p:ext uri="{BB962C8B-B14F-4D97-AF65-F5344CB8AC3E}">
        <p14:creationId xmlns:p14="http://schemas.microsoft.com/office/powerpoint/2010/main" val="672902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39"/>
                                        </p:tgtEl>
                                        <p:attrNameLst>
                                          <p:attrName>style.visibility</p:attrName>
                                        </p:attrNameLst>
                                      </p:cBhvr>
                                      <p:to>
                                        <p:strVal val="visible"/>
                                      </p:to>
                                    </p:set>
                                    <p:animEffect transition="in" filter="randombar(horizontal)">
                                      <p:cBhvr>
                                        <p:cTn id="7"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a:extLst>
              <a:ext uri="{FF2B5EF4-FFF2-40B4-BE49-F238E27FC236}">
                <a16:creationId xmlns:a16="http://schemas.microsoft.com/office/drawing/2014/main" id="{6C354D30-B230-4A6C-A5EE-912C1FDA3A41}"/>
              </a:ext>
            </a:extLst>
          </p:cNvPr>
          <p:cNvSpPr>
            <a:spLocks noGrp="1"/>
          </p:cNvSpPr>
          <p:nvPr>
            <p:ph type="sldNum" sz="quarter" idx="12"/>
          </p:nvPr>
        </p:nvSpPr>
        <p:spPr/>
        <p:txBody>
          <a:bodyPr/>
          <a:lstStyle/>
          <a:p>
            <a:fld id="{4BEDD84E-25D4-4983-8AA1-2863C96F08D9}" type="slidenum">
              <a:rPr lang="ko-KR" altLang="en-US" smtClean="0">
                <a:latin typeface="Arial" panose="020B0604020202020204" pitchFamily="34" charset="0"/>
                <a:cs typeface="Arial" panose="020B0604020202020204" pitchFamily="34" charset="0"/>
              </a:rPr>
              <a:pPr/>
              <a:t>12</a:t>
            </a:fld>
            <a:endParaRPr lang="ko-KR" altLang="en-US" dirty="0">
              <a:latin typeface="Arial" panose="020B0604020202020204" pitchFamily="34" charset="0"/>
              <a:cs typeface="Arial" panose="020B0604020202020204" pitchFamily="34" charset="0"/>
            </a:endParaRPr>
          </a:p>
        </p:txBody>
      </p:sp>
      <p:sp>
        <p:nvSpPr>
          <p:cNvPr id="30" name="화살표: 위쪽 29">
            <a:extLst>
              <a:ext uri="{FF2B5EF4-FFF2-40B4-BE49-F238E27FC236}">
                <a16:creationId xmlns:a16="http://schemas.microsoft.com/office/drawing/2014/main" id="{F6C2B383-8FD5-4B2F-A130-3FEB3F194BB1}"/>
              </a:ext>
            </a:extLst>
          </p:cNvPr>
          <p:cNvSpPr/>
          <p:nvPr/>
        </p:nvSpPr>
        <p:spPr>
          <a:xfrm rot="10800000">
            <a:off x="2668190" y="4175052"/>
            <a:ext cx="144016" cy="936104"/>
          </a:xfrm>
          <a:prstGeom prst="upArrow">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3" name="직사각형 32">
            <a:extLst>
              <a:ext uri="{FF2B5EF4-FFF2-40B4-BE49-F238E27FC236}">
                <a16:creationId xmlns:a16="http://schemas.microsoft.com/office/drawing/2014/main" id="{74880443-CCAD-4629-8634-4D9DAA7DD579}"/>
              </a:ext>
            </a:extLst>
          </p:cNvPr>
          <p:cNvSpPr/>
          <p:nvPr/>
        </p:nvSpPr>
        <p:spPr>
          <a:xfrm>
            <a:off x="2506643" y="5624866"/>
            <a:ext cx="1536364" cy="45719"/>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4" name="직사각형 33">
            <a:extLst>
              <a:ext uri="{FF2B5EF4-FFF2-40B4-BE49-F238E27FC236}">
                <a16:creationId xmlns:a16="http://schemas.microsoft.com/office/drawing/2014/main" id="{E0A420B0-6EE8-4439-99B0-DC57CB4A5721}"/>
              </a:ext>
            </a:extLst>
          </p:cNvPr>
          <p:cNvSpPr/>
          <p:nvPr/>
        </p:nvSpPr>
        <p:spPr>
          <a:xfrm rot="5400000">
            <a:off x="1489830" y="4560559"/>
            <a:ext cx="2105629" cy="72005"/>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5" name="직사각형 34">
            <a:extLst>
              <a:ext uri="{FF2B5EF4-FFF2-40B4-BE49-F238E27FC236}">
                <a16:creationId xmlns:a16="http://schemas.microsoft.com/office/drawing/2014/main" id="{A03857FC-5196-424D-812F-53FBE541E8AC}"/>
              </a:ext>
            </a:extLst>
          </p:cNvPr>
          <p:cNvSpPr/>
          <p:nvPr/>
        </p:nvSpPr>
        <p:spPr>
          <a:xfrm>
            <a:off x="3528440" y="4081308"/>
            <a:ext cx="504056" cy="155305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6" name="직사각형 35">
            <a:extLst>
              <a:ext uri="{FF2B5EF4-FFF2-40B4-BE49-F238E27FC236}">
                <a16:creationId xmlns:a16="http://schemas.microsoft.com/office/drawing/2014/main" id="{B7B7C576-F8B2-4E5E-97F0-7FFB39D7C067}"/>
              </a:ext>
            </a:extLst>
          </p:cNvPr>
          <p:cNvSpPr/>
          <p:nvPr/>
        </p:nvSpPr>
        <p:spPr>
          <a:xfrm>
            <a:off x="679215" y="3543747"/>
            <a:ext cx="1827430" cy="69872"/>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7" name="사각형: 둥근 모서리 36">
            <a:extLst>
              <a:ext uri="{FF2B5EF4-FFF2-40B4-BE49-F238E27FC236}">
                <a16:creationId xmlns:a16="http://schemas.microsoft.com/office/drawing/2014/main" id="{524E0B83-9809-4986-9452-ED8144FDF6D4}"/>
              </a:ext>
            </a:extLst>
          </p:cNvPr>
          <p:cNvSpPr/>
          <p:nvPr/>
        </p:nvSpPr>
        <p:spPr>
          <a:xfrm rot="5400000">
            <a:off x="2549770" y="4497212"/>
            <a:ext cx="703956" cy="291784"/>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i="1">
                <a:solidFill>
                  <a:schemeClr val="tx1"/>
                </a:solidFill>
                <a:latin typeface="Arial" panose="020B0604020202020204" pitchFamily="34" charset="0"/>
                <a:cs typeface="Arial" panose="020B0604020202020204" pitchFamily="34" charset="0"/>
              </a:rPr>
              <a:t>Q</a:t>
            </a:r>
            <a:endParaRPr lang="en-US" altLang="ko-KR" sz="1600" i="1" dirty="0">
              <a:solidFill>
                <a:schemeClr val="tx1"/>
              </a:solidFill>
              <a:latin typeface="Arial" panose="020B0604020202020204" pitchFamily="34" charset="0"/>
              <a:cs typeface="Arial" panose="020B0604020202020204" pitchFamily="34" charset="0"/>
            </a:endParaRPr>
          </a:p>
        </p:txBody>
      </p:sp>
      <p:grpSp>
        <p:nvGrpSpPr>
          <p:cNvPr id="38" name="그룹 37">
            <a:extLst>
              <a:ext uri="{FF2B5EF4-FFF2-40B4-BE49-F238E27FC236}">
                <a16:creationId xmlns:a16="http://schemas.microsoft.com/office/drawing/2014/main" id="{721FB142-48CF-4501-A1C6-F268DB55ABD7}"/>
              </a:ext>
            </a:extLst>
          </p:cNvPr>
          <p:cNvGrpSpPr/>
          <p:nvPr/>
        </p:nvGrpSpPr>
        <p:grpSpPr>
          <a:xfrm>
            <a:off x="980070" y="3606303"/>
            <a:ext cx="986197" cy="2018563"/>
            <a:chOff x="4944864" y="2500211"/>
            <a:chExt cx="986197" cy="2018563"/>
          </a:xfrm>
        </p:grpSpPr>
        <p:sp>
          <p:nvSpPr>
            <p:cNvPr id="39" name="직사각형 38">
              <a:extLst>
                <a:ext uri="{FF2B5EF4-FFF2-40B4-BE49-F238E27FC236}">
                  <a16:creationId xmlns:a16="http://schemas.microsoft.com/office/drawing/2014/main" id="{57EAC261-A7BD-4345-A2F8-5C75B2F1952F}"/>
                </a:ext>
              </a:extLst>
            </p:cNvPr>
            <p:cNvSpPr/>
            <p:nvPr/>
          </p:nvSpPr>
          <p:spPr>
            <a:xfrm>
              <a:off x="5355250" y="2500211"/>
              <a:ext cx="152857" cy="121682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40" name="직사각형 39">
              <a:extLst>
                <a:ext uri="{FF2B5EF4-FFF2-40B4-BE49-F238E27FC236}">
                  <a16:creationId xmlns:a16="http://schemas.microsoft.com/office/drawing/2014/main" id="{CA61662F-1C04-4DB1-99A2-A0BA9588D380}"/>
                </a:ext>
              </a:extLst>
            </p:cNvPr>
            <p:cNvSpPr/>
            <p:nvPr/>
          </p:nvSpPr>
          <p:spPr>
            <a:xfrm>
              <a:off x="4944864" y="3717032"/>
              <a:ext cx="986197" cy="80174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41" name="직사각형 40">
              <a:extLst>
                <a:ext uri="{FF2B5EF4-FFF2-40B4-BE49-F238E27FC236}">
                  <a16:creationId xmlns:a16="http://schemas.microsoft.com/office/drawing/2014/main" id="{5A8BA67C-CD06-4213-87B2-06EDE712685B}"/>
                </a:ext>
              </a:extLst>
            </p:cNvPr>
            <p:cNvSpPr/>
            <p:nvPr/>
          </p:nvSpPr>
          <p:spPr>
            <a:xfrm>
              <a:off x="5368598" y="3573707"/>
              <a:ext cx="130189" cy="261847"/>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grpSp>
      <p:sp>
        <p:nvSpPr>
          <p:cNvPr id="44" name="사각형: 둥근 모서리 43">
            <a:extLst>
              <a:ext uri="{FF2B5EF4-FFF2-40B4-BE49-F238E27FC236}">
                <a16:creationId xmlns:a16="http://schemas.microsoft.com/office/drawing/2014/main" id="{8042D30D-9A38-45D0-BDC0-4D3823568655}"/>
              </a:ext>
            </a:extLst>
          </p:cNvPr>
          <p:cNvSpPr/>
          <p:nvPr/>
        </p:nvSpPr>
        <p:spPr>
          <a:xfrm rot="5400000">
            <a:off x="767841" y="4038368"/>
            <a:ext cx="922855" cy="291784"/>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a:solidFill>
                  <a:schemeClr val="tx1"/>
                </a:solidFill>
                <a:latin typeface="Arial" panose="020B0604020202020204" pitchFamily="34" charset="0"/>
                <a:cs typeface="Arial" panose="020B0604020202020204" pitchFamily="34" charset="0"/>
              </a:rPr>
              <a:t>Chimney</a:t>
            </a:r>
          </a:p>
        </p:txBody>
      </p:sp>
      <p:cxnSp>
        <p:nvCxnSpPr>
          <p:cNvPr id="48" name="직선 화살표 연결선 47">
            <a:extLst>
              <a:ext uri="{FF2B5EF4-FFF2-40B4-BE49-F238E27FC236}">
                <a16:creationId xmlns:a16="http://schemas.microsoft.com/office/drawing/2014/main" id="{D33631D4-5DE0-45A8-BE3C-D040016A434F}"/>
              </a:ext>
            </a:extLst>
          </p:cNvPr>
          <p:cNvCxnSpPr>
            <a:cxnSpLocks/>
          </p:cNvCxnSpPr>
          <p:nvPr/>
        </p:nvCxnSpPr>
        <p:spPr>
          <a:xfrm>
            <a:off x="3771578" y="5611417"/>
            <a:ext cx="0" cy="291827"/>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직선 화살표 연결선 48">
            <a:extLst>
              <a:ext uri="{FF2B5EF4-FFF2-40B4-BE49-F238E27FC236}">
                <a16:creationId xmlns:a16="http://schemas.microsoft.com/office/drawing/2014/main" id="{24A50DB9-586B-4629-8A35-989107220A4A}"/>
              </a:ext>
            </a:extLst>
          </p:cNvPr>
          <p:cNvCxnSpPr>
            <a:cxnSpLocks/>
          </p:cNvCxnSpPr>
          <p:nvPr/>
        </p:nvCxnSpPr>
        <p:spPr>
          <a:xfrm flipH="1">
            <a:off x="1453138" y="5900174"/>
            <a:ext cx="2318440" cy="0"/>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직선 화살표 연결선 49">
            <a:extLst>
              <a:ext uri="{FF2B5EF4-FFF2-40B4-BE49-F238E27FC236}">
                <a16:creationId xmlns:a16="http://schemas.microsoft.com/office/drawing/2014/main" id="{8D9B267F-AE41-4BD4-A626-A64DFE0696DE}"/>
              </a:ext>
            </a:extLst>
          </p:cNvPr>
          <p:cNvCxnSpPr>
            <a:cxnSpLocks/>
          </p:cNvCxnSpPr>
          <p:nvPr/>
        </p:nvCxnSpPr>
        <p:spPr>
          <a:xfrm>
            <a:off x="1453137" y="5611417"/>
            <a:ext cx="0" cy="288757"/>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1" name="사각형: 둥근 모서리 50">
            <a:extLst>
              <a:ext uri="{FF2B5EF4-FFF2-40B4-BE49-F238E27FC236}">
                <a16:creationId xmlns:a16="http://schemas.microsoft.com/office/drawing/2014/main" id="{8C702E0B-CEAE-4C63-9350-316C8B9BD885}"/>
              </a:ext>
            </a:extLst>
          </p:cNvPr>
          <p:cNvSpPr/>
          <p:nvPr/>
        </p:nvSpPr>
        <p:spPr>
          <a:xfrm>
            <a:off x="1765333" y="5876377"/>
            <a:ext cx="1208148" cy="291784"/>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a:solidFill>
                  <a:schemeClr val="tx1"/>
                </a:solidFill>
                <a:latin typeface="Arial" panose="020B0604020202020204" pitchFamily="34" charset="0"/>
                <a:cs typeface="Arial" panose="020B0604020202020204" pitchFamily="34" charset="0"/>
              </a:rPr>
              <a:t>capilary tube</a:t>
            </a:r>
          </a:p>
        </p:txBody>
      </p:sp>
      <p:sp>
        <p:nvSpPr>
          <p:cNvPr id="63" name="사각형: 둥근 모서리 62">
            <a:extLst>
              <a:ext uri="{FF2B5EF4-FFF2-40B4-BE49-F238E27FC236}">
                <a16:creationId xmlns:a16="http://schemas.microsoft.com/office/drawing/2014/main" id="{C16526F6-2850-45CA-92F4-663301CC024F}"/>
              </a:ext>
            </a:extLst>
          </p:cNvPr>
          <p:cNvSpPr/>
          <p:nvPr/>
        </p:nvSpPr>
        <p:spPr>
          <a:xfrm>
            <a:off x="4089052" y="5142123"/>
            <a:ext cx="703956" cy="469920"/>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a:solidFill>
                  <a:schemeClr val="tx1"/>
                </a:solidFill>
                <a:latin typeface="Arial" panose="020B0604020202020204" pitchFamily="34" charset="0"/>
                <a:cs typeface="Arial" panose="020B0604020202020204" pitchFamily="34" charset="0"/>
              </a:rPr>
              <a:t>Still</a:t>
            </a:r>
          </a:p>
          <a:p>
            <a:pPr algn="ctr"/>
            <a:r>
              <a:rPr lang="en-US" altLang="ko-KR" sz="1400" dirty="0">
                <a:solidFill>
                  <a:schemeClr val="tx1"/>
                </a:solidFill>
                <a:latin typeface="Arial" panose="020B0604020202020204" pitchFamily="34" charset="0"/>
                <a:cs typeface="Arial" panose="020B0604020202020204" pitchFamily="34" charset="0"/>
              </a:rPr>
              <a:t>1.5 K</a:t>
            </a:r>
          </a:p>
        </p:txBody>
      </p:sp>
      <p:sp>
        <p:nvSpPr>
          <p:cNvPr id="64" name="사각형: 둥근 모서리 63">
            <a:extLst>
              <a:ext uri="{FF2B5EF4-FFF2-40B4-BE49-F238E27FC236}">
                <a16:creationId xmlns:a16="http://schemas.microsoft.com/office/drawing/2014/main" id="{F3A8AABB-A1E6-4A25-ABF4-827B90F8F391}"/>
              </a:ext>
            </a:extLst>
          </p:cNvPr>
          <p:cNvSpPr/>
          <p:nvPr/>
        </p:nvSpPr>
        <p:spPr>
          <a:xfrm>
            <a:off x="246434" y="5194291"/>
            <a:ext cx="703956" cy="469920"/>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a:solidFill>
                  <a:schemeClr val="tx1"/>
                </a:solidFill>
                <a:latin typeface="Arial" panose="020B0604020202020204" pitchFamily="34" charset="0"/>
                <a:cs typeface="Arial" panose="020B0604020202020204" pitchFamily="34" charset="0"/>
              </a:rPr>
              <a:t>MXC</a:t>
            </a:r>
          </a:p>
          <a:p>
            <a:pPr algn="ctr"/>
            <a:r>
              <a:rPr lang="en-US" altLang="ko-KR" sz="1400" dirty="0">
                <a:solidFill>
                  <a:schemeClr val="tx1"/>
                </a:solidFill>
                <a:latin typeface="Arial" panose="020B0604020202020204" pitchFamily="34" charset="0"/>
                <a:cs typeface="Arial" panose="020B0604020202020204" pitchFamily="34" charset="0"/>
              </a:rPr>
              <a:t>1.5 K</a:t>
            </a:r>
          </a:p>
        </p:txBody>
      </p:sp>
      <p:sp>
        <p:nvSpPr>
          <p:cNvPr id="153" name="직사각형 152">
            <a:extLst>
              <a:ext uri="{FF2B5EF4-FFF2-40B4-BE49-F238E27FC236}">
                <a16:creationId xmlns:a16="http://schemas.microsoft.com/office/drawing/2014/main" id="{0D9467C4-B90A-4999-9A44-1BBAE9E4AD9A}"/>
              </a:ext>
            </a:extLst>
          </p:cNvPr>
          <p:cNvSpPr/>
          <p:nvPr/>
        </p:nvSpPr>
        <p:spPr>
          <a:xfrm>
            <a:off x="3719822" y="3787465"/>
            <a:ext cx="168357" cy="29377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157" name="직사각형 156">
            <a:extLst>
              <a:ext uri="{FF2B5EF4-FFF2-40B4-BE49-F238E27FC236}">
                <a16:creationId xmlns:a16="http://schemas.microsoft.com/office/drawing/2014/main" id="{5FD10A75-FB26-420E-AF13-69AAD1C80BB0}"/>
              </a:ext>
            </a:extLst>
          </p:cNvPr>
          <p:cNvSpPr/>
          <p:nvPr/>
        </p:nvSpPr>
        <p:spPr>
          <a:xfrm>
            <a:off x="3538274" y="5178826"/>
            <a:ext cx="484388" cy="461033"/>
          </a:xfrm>
          <a:prstGeom prst="rect">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158" name="직사각형 157">
            <a:extLst>
              <a:ext uri="{FF2B5EF4-FFF2-40B4-BE49-F238E27FC236}">
                <a16:creationId xmlns:a16="http://schemas.microsoft.com/office/drawing/2014/main" id="{2610FD7D-E911-48B4-9204-425F651C2F3A}"/>
              </a:ext>
            </a:extLst>
          </p:cNvPr>
          <p:cNvSpPr/>
          <p:nvPr/>
        </p:nvSpPr>
        <p:spPr>
          <a:xfrm>
            <a:off x="990560" y="5178826"/>
            <a:ext cx="951957" cy="429085"/>
          </a:xfrm>
          <a:prstGeom prst="rect">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154" name="TextBox 153">
            <a:extLst>
              <a:ext uri="{FF2B5EF4-FFF2-40B4-BE49-F238E27FC236}">
                <a16:creationId xmlns:a16="http://schemas.microsoft.com/office/drawing/2014/main" id="{97E78E19-FB68-4CC4-9CF3-8966C9431DEF}"/>
              </a:ext>
            </a:extLst>
          </p:cNvPr>
          <p:cNvSpPr txBox="1"/>
          <p:nvPr/>
        </p:nvSpPr>
        <p:spPr>
          <a:xfrm>
            <a:off x="5305645" y="2932891"/>
            <a:ext cx="3744053" cy="1477328"/>
          </a:xfrm>
          <a:prstGeom prst="rect">
            <a:avLst/>
          </a:prstGeom>
          <a:noFill/>
        </p:spPr>
        <p:txBody>
          <a:bodyPr wrap="square" rtlCol="0">
            <a:spAutoFit/>
          </a:bodyPr>
          <a:lstStyle/>
          <a:p>
            <a:pPr marL="285750" indent="-285750">
              <a:buFont typeface="Arial" panose="020B0604020202020204" pitchFamily="34" charset="0"/>
              <a:buChar char="•"/>
            </a:pPr>
            <a:r>
              <a:rPr lang="en-US" altLang="ko-KR" dirty="0">
                <a:latin typeface="Arial" panose="020B0604020202020204" pitchFamily="34" charset="0"/>
                <a:ea typeface="함초롬돋움" panose="02030504000101010101" pitchFamily="18" charset="-127"/>
                <a:cs typeface="Arial" panose="020B0604020202020204" pitchFamily="34" charset="0"/>
              </a:rPr>
              <a:t>Recycling ADR.</a:t>
            </a:r>
          </a:p>
          <a:p>
            <a:pPr marL="285750" indent="-285750">
              <a:buFont typeface="Arial" panose="020B0604020202020204" pitchFamily="34" charset="0"/>
              <a:buChar char="•"/>
            </a:pPr>
            <a:r>
              <a:rPr lang="en-US" altLang="ko-KR" dirty="0">
                <a:latin typeface="Arial" panose="020B0604020202020204" pitchFamily="34" charset="0"/>
                <a:ea typeface="함초롬돋움" panose="02030504000101010101" pitchFamily="18" charset="-127"/>
                <a:cs typeface="Arial" panose="020B0604020202020204" pitchFamily="34" charset="0"/>
              </a:rPr>
              <a:t>Several ADR</a:t>
            </a:r>
            <a:r>
              <a:rPr lang="ko-KR" altLang="en-US" dirty="0">
                <a:latin typeface="Arial" panose="020B0604020202020204" pitchFamily="34" charset="0"/>
                <a:ea typeface="함초롬돋움" panose="02030504000101010101" pitchFamily="18" charset="-127"/>
                <a:cs typeface="Arial" panose="020B0604020202020204" pitchFamily="34" charset="0"/>
              </a:rPr>
              <a:t> </a:t>
            </a:r>
            <a:r>
              <a:rPr lang="en-US" altLang="ko-KR" dirty="0">
                <a:latin typeface="Arial" panose="020B0604020202020204" pitchFamily="34" charset="0"/>
                <a:ea typeface="함초롬돋움" panose="02030504000101010101" pitchFamily="18" charset="-127"/>
                <a:cs typeface="Arial" panose="020B0604020202020204" pitchFamily="34" charset="0"/>
              </a:rPr>
              <a:t>cycles are necessary to cool down Still and MXC from 4 K and 1.5 K and ultimately to 0.7 K.</a:t>
            </a:r>
          </a:p>
        </p:txBody>
      </p:sp>
      <p:grpSp>
        <p:nvGrpSpPr>
          <p:cNvPr id="139" name="그룹 138">
            <a:extLst>
              <a:ext uri="{FF2B5EF4-FFF2-40B4-BE49-F238E27FC236}">
                <a16:creationId xmlns:a16="http://schemas.microsoft.com/office/drawing/2014/main" id="{65A727DC-6356-4B54-A951-EC301935E8B9}"/>
              </a:ext>
            </a:extLst>
          </p:cNvPr>
          <p:cNvGrpSpPr/>
          <p:nvPr/>
        </p:nvGrpSpPr>
        <p:grpSpPr>
          <a:xfrm>
            <a:off x="2722723" y="1147333"/>
            <a:ext cx="2640568" cy="2787021"/>
            <a:chOff x="323528" y="1413627"/>
            <a:chExt cx="2640568" cy="2787021"/>
          </a:xfrm>
        </p:grpSpPr>
        <p:grpSp>
          <p:nvGrpSpPr>
            <p:cNvPr id="140" name="그룹 139">
              <a:extLst>
                <a:ext uri="{FF2B5EF4-FFF2-40B4-BE49-F238E27FC236}">
                  <a16:creationId xmlns:a16="http://schemas.microsoft.com/office/drawing/2014/main" id="{353BA45D-F2BD-45C6-9629-A2917D5F57F2}"/>
                </a:ext>
              </a:extLst>
            </p:cNvPr>
            <p:cNvGrpSpPr/>
            <p:nvPr/>
          </p:nvGrpSpPr>
          <p:grpSpPr>
            <a:xfrm>
              <a:off x="323528" y="1413627"/>
              <a:ext cx="2640568" cy="2787021"/>
              <a:chOff x="309743" y="2088332"/>
              <a:chExt cx="1846352" cy="1948756"/>
            </a:xfrm>
          </p:grpSpPr>
          <p:grpSp>
            <p:nvGrpSpPr>
              <p:cNvPr id="142" name="그룹 141">
                <a:extLst>
                  <a:ext uri="{FF2B5EF4-FFF2-40B4-BE49-F238E27FC236}">
                    <a16:creationId xmlns:a16="http://schemas.microsoft.com/office/drawing/2014/main" id="{EF8819CD-DA5A-404B-95B3-7A98B698967A}"/>
                  </a:ext>
                </a:extLst>
              </p:cNvPr>
              <p:cNvGrpSpPr/>
              <p:nvPr/>
            </p:nvGrpSpPr>
            <p:grpSpPr>
              <a:xfrm>
                <a:off x="309743" y="2088332"/>
                <a:ext cx="1846351" cy="1948756"/>
                <a:chOff x="554077" y="1054469"/>
                <a:chExt cx="2211189" cy="2333829"/>
              </a:xfrm>
            </p:grpSpPr>
            <p:grpSp>
              <p:nvGrpSpPr>
                <p:cNvPr id="145" name="그룹 144">
                  <a:extLst>
                    <a:ext uri="{FF2B5EF4-FFF2-40B4-BE49-F238E27FC236}">
                      <a16:creationId xmlns:a16="http://schemas.microsoft.com/office/drawing/2014/main" id="{B8397534-714D-48FE-AB28-3185852C62C3}"/>
                    </a:ext>
                  </a:extLst>
                </p:cNvPr>
                <p:cNvGrpSpPr/>
                <p:nvPr/>
              </p:nvGrpSpPr>
              <p:grpSpPr>
                <a:xfrm>
                  <a:off x="554077" y="1054469"/>
                  <a:ext cx="2211189" cy="2333829"/>
                  <a:chOff x="5866092" y="1849666"/>
                  <a:chExt cx="1707133" cy="1801816"/>
                </a:xfrm>
              </p:grpSpPr>
              <p:sp>
                <p:nvSpPr>
                  <p:cNvPr id="151" name="직사각형 150">
                    <a:extLst>
                      <a:ext uri="{FF2B5EF4-FFF2-40B4-BE49-F238E27FC236}">
                        <a16:creationId xmlns:a16="http://schemas.microsoft.com/office/drawing/2014/main" id="{2EF9DBC3-4315-4DB8-A092-869E8B5B9E71}"/>
                      </a:ext>
                    </a:extLst>
                  </p:cNvPr>
                  <p:cNvSpPr/>
                  <p:nvPr/>
                </p:nvSpPr>
                <p:spPr>
                  <a:xfrm rot="16200000" flipV="1">
                    <a:off x="7006112" y="1969098"/>
                    <a:ext cx="270804"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52" name="직사각형 151">
                    <a:extLst>
                      <a:ext uri="{FF2B5EF4-FFF2-40B4-BE49-F238E27FC236}">
                        <a16:creationId xmlns:a16="http://schemas.microsoft.com/office/drawing/2014/main" id="{36F57BBC-7E9C-42F9-9365-02E282B408A0}"/>
                      </a:ext>
                    </a:extLst>
                  </p:cNvPr>
                  <p:cNvSpPr/>
                  <p:nvPr/>
                </p:nvSpPr>
                <p:spPr>
                  <a:xfrm rot="16200000" flipV="1">
                    <a:off x="7202618" y="2082837"/>
                    <a:ext cx="301306"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55" name="직선 연결선 154">
                    <a:extLst>
                      <a:ext uri="{FF2B5EF4-FFF2-40B4-BE49-F238E27FC236}">
                        <a16:creationId xmlns:a16="http://schemas.microsoft.com/office/drawing/2014/main" id="{CC18D2CE-B449-4572-B89E-99B581549DD6}"/>
                      </a:ext>
                    </a:extLst>
                  </p:cNvPr>
                  <p:cNvCxnSpPr>
                    <a:cxnSpLocks/>
                  </p:cNvCxnSpPr>
                  <p:nvPr/>
                </p:nvCxnSpPr>
                <p:spPr>
                  <a:xfrm>
                    <a:off x="6325149" y="2126075"/>
                    <a:ext cx="0" cy="8998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직선 연결선 155">
                    <a:extLst>
                      <a:ext uri="{FF2B5EF4-FFF2-40B4-BE49-F238E27FC236}">
                        <a16:creationId xmlns:a16="http://schemas.microsoft.com/office/drawing/2014/main" id="{97E34DAD-9473-4F76-80C1-7597ED357EE7}"/>
                      </a:ext>
                    </a:extLst>
                  </p:cNvPr>
                  <p:cNvCxnSpPr>
                    <a:cxnSpLocks/>
                  </p:cNvCxnSpPr>
                  <p:nvPr/>
                </p:nvCxnSpPr>
                <p:spPr>
                  <a:xfrm>
                    <a:off x="6807920" y="2126075"/>
                    <a:ext cx="0" cy="14165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직선 연결선 158">
                    <a:extLst>
                      <a:ext uri="{FF2B5EF4-FFF2-40B4-BE49-F238E27FC236}">
                        <a16:creationId xmlns:a16="http://schemas.microsoft.com/office/drawing/2014/main" id="{B6E0D276-12DF-45FA-A33C-91370CE9E990}"/>
                      </a:ext>
                    </a:extLst>
                  </p:cNvPr>
                  <p:cNvCxnSpPr>
                    <a:cxnSpLocks/>
                  </p:cNvCxnSpPr>
                  <p:nvPr/>
                </p:nvCxnSpPr>
                <p:spPr>
                  <a:xfrm>
                    <a:off x="6807920" y="2401162"/>
                    <a:ext cx="0" cy="62479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직선 연결선 159">
                    <a:extLst>
                      <a:ext uri="{FF2B5EF4-FFF2-40B4-BE49-F238E27FC236}">
                        <a16:creationId xmlns:a16="http://schemas.microsoft.com/office/drawing/2014/main" id="{037FD6FA-02CF-4DEC-9768-0BB9E218F6FE}"/>
                      </a:ext>
                    </a:extLst>
                  </p:cNvPr>
                  <p:cNvCxnSpPr>
                    <a:cxnSpLocks/>
                  </p:cNvCxnSpPr>
                  <p:nvPr/>
                </p:nvCxnSpPr>
                <p:spPr>
                  <a:xfrm>
                    <a:off x="6325149" y="2792274"/>
                    <a:ext cx="4827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1" name="직사각형 160">
                    <a:extLst>
                      <a:ext uri="{FF2B5EF4-FFF2-40B4-BE49-F238E27FC236}">
                        <a16:creationId xmlns:a16="http://schemas.microsoft.com/office/drawing/2014/main" id="{7E01C783-DDE8-40EE-9F2B-0EB033638EDA}"/>
                      </a:ext>
                    </a:extLst>
                  </p:cNvPr>
                  <p:cNvSpPr/>
                  <p:nvPr/>
                </p:nvSpPr>
                <p:spPr>
                  <a:xfrm>
                    <a:off x="6341280" y="2984285"/>
                    <a:ext cx="456905" cy="571253"/>
                  </a:xfrm>
                  <a:prstGeom prst="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solidFill>
                      <a:latin typeface="Arial" panose="020B0604020202020204" pitchFamily="34" charset="0"/>
                      <a:cs typeface="Arial" panose="020B0604020202020204" pitchFamily="34" charset="0"/>
                    </a:endParaRPr>
                  </a:p>
                </p:txBody>
              </p:sp>
              <p:grpSp>
                <p:nvGrpSpPr>
                  <p:cNvPr id="162" name="그룹 161">
                    <a:extLst>
                      <a:ext uri="{FF2B5EF4-FFF2-40B4-BE49-F238E27FC236}">
                        <a16:creationId xmlns:a16="http://schemas.microsoft.com/office/drawing/2014/main" id="{146EE4C1-1F8E-4D6B-AD05-78F105E8BBF8}"/>
                      </a:ext>
                    </a:extLst>
                  </p:cNvPr>
                  <p:cNvGrpSpPr/>
                  <p:nvPr/>
                </p:nvGrpSpPr>
                <p:grpSpPr>
                  <a:xfrm>
                    <a:off x="5915648" y="2933657"/>
                    <a:ext cx="335902" cy="717825"/>
                    <a:chOff x="6990300" y="1677601"/>
                    <a:chExt cx="335902" cy="1140098"/>
                  </a:xfrm>
                </p:grpSpPr>
                <p:sp>
                  <p:nvSpPr>
                    <p:cNvPr id="181" name="직사각형 180">
                      <a:extLst>
                        <a:ext uri="{FF2B5EF4-FFF2-40B4-BE49-F238E27FC236}">
                          <a16:creationId xmlns:a16="http://schemas.microsoft.com/office/drawing/2014/main" id="{F79473E7-9521-4973-B837-89ED39DA8F9B}"/>
                        </a:ext>
                      </a:extLst>
                    </p:cNvPr>
                    <p:cNvSpPr/>
                    <p:nvPr/>
                  </p:nvSpPr>
                  <p:spPr>
                    <a:xfrm>
                      <a:off x="6990300" y="1682871"/>
                      <a:ext cx="335902" cy="1134828"/>
                    </a:xfrm>
                    <a:prstGeom prst="rect">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82" name="직선 연결선 181">
                      <a:extLst>
                        <a:ext uri="{FF2B5EF4-FFF2-40B4-BE49-F238E27FC236}">
                          <a16:creationId xmlns:a16="http://schemas.microsoft.com/office/drawing/2014/main" id="{B4BD59EA-77B5-4F17-91FE-A7A24C68AF24}"/>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3" name="직선 연결선 182">
                      <a:extLst>
                        <a:ext uri="{FF2B5EF4-FFF2-40B4-BE49-F238E27FC236}">
                          <a16:creationId xmlns:a16="http://schemas.microsoft.com/office/drawing/2014/main" id="{6B0EB9F4-10B3-4F21-AE3C-76015E39AC35}"/>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3" name="TextBox 162">
                    <a:extLst>
                      <a:ext uri="{FF2B5EF4-FFF2-40B4-BE49-F238E27FC236}">
                        <a16:creationId xmlns:a16="http://schemas.microsoft.com/office/drawing/2014/main" id="{2CBC0297-874F-48BB-80AE-5A2B3EA211B0}"/>
                      </a:ext>
                    </a:extLst>
                  </p:cNvPr>
                  <p:cNvSpPr txBox="1"/>
                  <p:nvPr/>
                </p:nvSpPr>
                <p:spPr>
                  <a:xfrm>
                    <a:off x="5866092" y="1849666"/>
                    <a:ext cx="1307179" cy="338263"/>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2</a:t>
                    </a:r>
                    <a:r>
                      <a:rPr lang="en-US" altLang="ko-KR" sz="1400" baseline="30000">
                        <a:latin typeface="Arial" panose="020B0604020202020204" pitchFamily="34" charset="0"/>
                        <a:cs typeface="Arial" panose="020B0604020202020204" pitchFamily="34" charset="0"/>
                      </a:rPr>
                      <a:t>nd</a:t>
                    </a:r>
                    <a:r>
                      <a:rPr lang="ko-KR" altLang="en-US" sz="1400">
                        <a:latin typeface="Arial" panose="020B0604020202020204" pitchFamily="34" charset="0"/>
                        <a:cs typeface="Arial" panose="020B0604020202020204" pitchFamily="34" charset="0"/>
                      </a:rPr>
                      <a:t> </a:t>
                    </a:r>
                    <a:r>
                      <a:rPr lang="en-US" altLang="ko-KR" sz="1400">
                        <a:latin typeface="Arial" panose="020B0604020202020204" pitchFamily="34" charset="0"/>
                        <a:cs typeface="Arial" panose="020B0604020202020204" pitchFamily="34" charset="0"/>
                      </a:rPr>
                      <a:t>stage of G-M</a:t>
                    </a:r>
                  </a:p>
                  <a:p>
                    <a:pPr algn="ctr"/>
                    <a:r>
                      <a:rPr lang="en-US" altLang="ko-KR" sz="1400">
                        <a:latin typeface="Arial" panose="020B0604020202020204" pitchFamily="34" charset="0"/>
                        <a:cs typeface="Arial" panose="020B0604020202020204" pitchFamily="34" charset="0"/>
                      </a:rPr>
                      <a:t>4 K</a:t>
                    </a:r>
                    <a:endParaRPr lang="ko-KR" altLang="en-US" sz="1400">
                      <a:latin typeface="Arial" panose="020B0604020202020204" pitchFamily="34" charset="0"/>
                      <a:cs typeface="Arial" panose="020B0604020202020204" pitchFamily="34" charset="0"/>
                    </a:endParaRPr>
                  </a:p>
                </p:txBody>
              </p:sp>
              <p:sp>
                <p:nvSpPr>
                  <p:cNvPr id="164" name="직사각형 163">
                    <a:extLst>
                      <a:ext uri="{FF2B5EF4-FFF2-40B4-BE49-F238E27FC236}">
                        <a16:creationId xmlns:a16="http://schemas.microsoft.com/office/drawing/2014/main" id="{50BA9836-9B5E-4DFC-BDCA-19D9EF1D6C60}"/>
                      </a:ext>
                    </a:extLst>
                  </p:cNvPr>
                  <p:cNvSpPr/>
                  <p:nvPr/>
                </p:nvSpPr>
                <p:spPr>
                  <a:xfrm>
                    <a:off x="5938101" y="1856557"/>
                    <a:ext cx="1176198" cy="2723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65" name="직사각형 164">
                    <a:extLst>
                      <a:ext uri="{FF2B5EF4-FFF2-40B4-BE49-F238E27FC236}">
                        <a16:creationId xmlns:a16="http://schemas.microsoft.com/office/drawing/2014/main" id="{917860D2-1742-451D-93C1-3F4B3B4B791B}"/>
                      </a:ext>
                    </a:extLst>
                  </p:cNvPr>
                  <p:cNvSpPr/>
                  <p:nvPr/>
                </p:nvSpPr>
                <p:spPr>
                  <a:xfrm flipV="1">
                    <a:off x="7161526" y="1951742"/>
                    <a:ext cx="210258"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66" name="직사각형 165">
                    <a:extLst>
                      <a:ext uri="{FF2B5EF4-FFF2-40B4-BE49-F238E27FC236}">
                        <a16:creationId xmlns:a16="http://schemas.microsoft.com/office/drawing/2014/main" id="{3EBB721B-596F-405D-9971-754E308D2661}"/>
                      </a:ext>
                    </a:extLst>
                  </p:cNvPr>
                  <p:cNvSpPr/>
                  <p:nvPr/>
                </p:nvSpPr>
                <p:spPr>
                  <a:xfrm flipV="1">
                    <a:off x="7126954" y="2174127"/>
                    <a:ext cx="446271" cy="5686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67" name="직선 연결선 166">
                    <a:extLst>
                      <a:ext uri="{FF2B5EF4-FFF2-40B4-BE49-F238E27FC236}">
                        <a16:creationId xmlns:a16="http://schemas.microsoft.com/office/drawing/2014/main" id="{CC31AAB3-A3DF-470B-B562-9B7A1F3BEEB7}"/>
                      </a:ext>
                    </a:extLst>
                  </p:cNvPr>
                  <p:cNvCxnSpPr>
                    <a:cxnSpLocks/>
                  </p:cNvCxnSpPr>
                  <p:nvPr/>
                </p:nvCxnSpPr>
                <p:spPr>
                  <a:xfrm>
                    <a:off x="6806068" y="2251067"/>
                    <a:ext cx="41467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직선 연결선 167">
                    <a:extLst>
                      <a:ext uri="{FF2B5EF4-FFF2-40B4-BE49-F238E27FC236}">
                        <a16:creationId xmlns:a16="http://schemas.microsoft.com/office/drawing/2014/main" id="{62311C5F-D827-47C4-A6D8-B12F035B00CC}"/>
                      </a:ext>
                    </a:extLst>
                  </p:cNvPr>
                  <p:cNvCxnSpPr>
                    <a:cxnSpLocks/>
                  </p:cNvCxnSpPr>
                  <p:nvPr/>
                </p:nvCxnSpPr>
                <p:spPr>
                  <a:xfrm>
                    <a:off x="6807920" y="2401162"/>
                    <a:ext cx="4241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9" name="직사각형 168">
                    <a:extLst>
                      <a:ext uri="{FF2B5EF4-FFF2-40B4-BE49-F238E27FC236}">
                        <a16:creationId xmlns:a16="http://schemas.microsoft.com/office/drawing/2014/main" id="{B65DF335-8172-4492-933C-18908EDBAECA}"/>
                      </a:ext>
                    </a:extLst>
                  </p:cNvPr>
                  <p:cNvSpPr/>
                  <p:nvPr/>
                </p:nvSpPr>
                <p:spPr>
                  <a:xfrm flipV="1">
                    <a:off x="6807921" y="2876332"/>
                    <a:ext cx="424194" cy="505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70" name="직사각형 169">
                    <a:extLst>
                      <a:ext uri="{FF2B5EF4-FFF2-40B4-BE49-F238E27FC236}">
                        <a16:creationId xmlns:a16="http://schemas.microsoft.com/office/drawing/2014/main" id="{D230FB14-369F-4C1E-80D4-B641746B0DF3}"/>
                      </a:ext>
                    </a:extLst>
                  </p:cNvPr>
                  <p:cNvSpPr/>
                  <p:nvPr/>
                </p:nvSpPr>
                <p:spPr>
                  <a:xfrm flipV="1">
                    <a:off x="5890546" y="2879269"/>
                    <a:ext cx="423095" cy="543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71" name="직사각형 170">
                    <a:extLst>
                      <a:ext uri="{FF2B5EF4-FFF2-40B4-BE49-F238E27FC236}">
                        <a16:creationId xmlns:a16="http://schemas.microsoft.com/office/drawing/2014/main" id="{D95D8509-B63E-4356-9907-2CD62C9A03EB}"/>
                      </a:ext>
                    </a:extLst>
                  </p:cNvPr>
                  <p:cNvSpPr/>
                  <p:nvPr/>
                </p:nvSpPr>
                <p:spPr>
                  <a:xfrm rot="16200000">
                    <a:off x="5736247" y="2532229"/>
                    <a:ext cx="743592"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72" name="직선 연결선 171">
                    <a:extLst>
                      <a:ext uri="{FF2B5EF4-FFF2-40B4-BE49-F238E27FC236}">
                        <a16:creationId xmlns:a16="http://schemas.microsoft.com/office/drawing/2014/main" id="{25B23B2E-20D9-4FAD-9FE1-492107FE4DBA}"/>
                      </a:ext>
                    </a:extLst>
                  </p:cNvPr>
                  <p:cNvCxnSpPr>
                    <a:cxnSpLocks/>
                  </p:cNvCxnSpPr>
                  <p:nvPr/>
                </p:nvCxnSpPr>
                <p:spPr>
                  <a:xfrm>
                    <a:off x="7088099" y="2340864"/>
                    <a:ext cx="11825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3" name="직사각형 172">
                    <a:extLst>
                      <a:ext uri="{FF2B5EF4-FFF2-40B4-BE49-F238E27FC236}">
                        <a16:creationId xmlns:a16="http://schemas.microsoft.com/office/drawing/2014/main" id="{B95F7F43-B153-4C63-B567-08F7F5CF5FA8}"/>
                      </a:ext>
                    </a:extLst>
                  </p:cNvPr>
                  <p:cNvSpPr/>
                  <p:nvPr/>
                </p:nvSpPr>
                <p:spPr>
                  <a:xfrm flipV="1">
                    <a:off x="5938267" y="2118574"/>
                    <a:ext cx="334191" cy="62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74" name="직사각형 173">
                    <a:extLst>
                      <a:ext uri="{FF2B5EF4-FFF2-40B4-BE49-F238E27FC236}">
                        <a16:creationId xmlns:a16="http://schemas.microsoft.com/office/drawing/2014/main" id="{9CE5D496-CEDA-4284-A7E7-3E481693DB4E}"/>
                      </a:ext>
                    </a:extLst>
                  </p:cNvPr>
                  <p:cNvSpPr/>
                  <p:nvPr/>
                </p:nvSpPr>
                <p:spPr>
                  <a:xfrm>
                    <a:off x="7127461" y="2230990"/>
                    <a:ext cx="441488" cy="266336"/>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75" name="TextBox 174">
                    <a:extLst>
                      <a:ext uri="{FF2B5EF4-FFF2-40B4-BE49-F238E27FC236}">
                        <a16:creationId xmlns:a16="http://schemas.microsoft.com/office/drawing/2014/main" id="{5FBDA1EC-6F71-401E-AA25-1DF2D8A1C53F}"/>
                      </a:ext>
                    </a:extLst>
                  </p:cNvPr>
                  <p:cNvSpPr txBox="1"/>
                  <p:nvPr/>
                </p:nvSpPr>
                <p:spPr>
                  <a:xfrm>
                    <a:off x="6291580" y="3086599"/>
                    <a:ext cx="556305" cy="338263"/>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GGG</a:t>
                    </a:r>
                  </a:p>
                  <a:p>
                    <a:pPr algn="ctr"/>
                    <a:r>
                      <a:rPr lang="en-US" altLang="ko-KR" sz="1400">
                        <a:latin typeface="Arial" panose="020B0604020202020204" pitchFamily="34" charset="0"/>
                        <a:cs typeface="Arial" panose="020B0604020202020204" pitchFamily="34" charset="0"/>
                      </a:rPr>
                      <a:t>4 K</a:t>
                    </a:r>
                  </a:p>
                </p:txBody>
              </p:sp>
              <p:grpSp>
                <p:nvGrpSpPr>
                  <p:cNvPr id="176" name="그룹 175">
                    <a:extLst>
                      <a:ext uri="{FF2B5EF4-FFF2-40B4-BE49-F238E27FC236}">
                        <a16:creationId xmlns:a16="http://schemas.microsoft.com/office/drawing/2014/main" id="{4EAFD032-1D20-40E8-BA04-C31D9CB47066}"/>
                      </a:ext>
                    </a:extLst>
                  </p:cNvPr>
                  <p:cNvGrpSpPr/>
                  <p:nvPr/>
                </p:nvGrpSpPr>
                <p:grpSpPr>
                  <a:xfrm>
                    <a:off x="6884841" y="2933657"/>
                    <a:ext cx="335902" cy="717825"/>
                    <a:chOff x="6990300" y="1677601"/>
                    <a:chExt cx="335902" cy="1140098"/>
                  </a:xfrm>
                </p:grpSpPr>
                <p:sp>
                  <p:nvSpPr>
                    <p:cNvPr id="178" name="직사각형 177">
                      <a:extLst>
                        <a:ext uri="{FF2B5EF4-FFF2-40B4-BE49-F238E27FC236}">
                          <a16:creationId xmlns:a16="http://schemas.microsoft.com/office/drawing/2014/main" id="{7D3433D9-A617-496E-89E8-134F9DA6B38B}"/>
                        </a:ext>
                      </a:extLst>
                    </p:cNvPr>
                    <p:cNvSpPr/>
                    <p:nvPr/>
                  </p:nvSpPr>
                  <p:spPr>
                    <a:xfrm>
                      <a:off x="6990300" y="1682871"/>
                      <a:ext cx="335902" cy="1134828"/>
                    </a:xfrm>
                    <a:prstGeom prst="rect">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79" name="직선 연결선 178">
                      <a:extLst>
                        <a:ext uri="{FF2B5EF4-FFF2-40B4-BE49-F238E27FC236}">
                          <a16:creationId xmlns:a16="http://schemas.microsoft.com/office/drawing/2014/main" id="{9D08C1C9-6D90-43E9-AEAB-48A8918F154F}"/>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직선 연결선 179">
                      <a:extLst>
                        <a:ext uri="{FF2B5EF4-FFF2-40B4-BE49-F238E27FC236}">
                          <a16:creationId xmlns:a16="http://schemas.microsoft.com/office/drawing/2014/main" id="{191E781C-EC1D-46BE-81C2-2FC801CD18F9}"/>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7" name="TextBox 176">
                    <a:extLst>
                      <a:ext uri="{FF2B5EF4-FFF2-40B4-BE49-F238E27FC236}">
                        <a16:creationId xmlns:a16="http://schemas.microsoft.com/office/drawing/2014/main" id="{53E82EEF-8A07-4EB3-A619-2C5FEFDE205E}"/>
                      </a:ext>
                    </a:extLst>
                  </p:cNvPr>
                  <p:cNvSpPr txBox="1"/>
                  <p:nvPr/>
                </p:nvSpPr>
                <p:spPr>
                  <a:xfrm>
                    <a:off x="6332247" y="2780274"/>
                    <a:ext cx="476891" cy="198979"/>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LHe</a:t>
                    </a:r>
                    <a:endParaRPr lang="ko-KR" altLang="en-US" sz="1400">
                      <a:latin typeface="Arial" panose="020B0604020202020204" pitchFamily="34" charset="0"/>
                      <a:cs typeface="Arial" panose="020B0604020202020204" pitchFamily="34" charset="0"/>
                    </a:endParaRPr>
                  </a:p>
                </p:txBody>
              </p:sp>
            </p:grpSp>
            <p:sp>
              <p:nvSpPr>
                <p:cNvPr id="146" name="직사각형 145">
                  <a:extLst>
                    <a:ext uri="{FF2B5EF4-FFF2-40B4-BE49-F238E27FC236}">
                      <a16:creationId xmlns:a16="http://schemas.microsoft.com/office/drawing/2014/main" id="{B2F23741-EB86-4819-92B5-19C5961E9212}"/>
                    </a:ext>
                  </a:extLst>
                </p:cNvPr>
                <p:cNvSpPr/>
                <p:nvPr/>
              </p:nvSpPr>
              <p:spPr>
                <a:xfrm>
                  <a:off x="1141046" y="2300677"/>
                  <a:ext cx="622502" cy="216095"/>
                </a:xfrm>
                <a:prstGeom prst="rect">
                  <a:avLst/>
                </a:prstGeom>
                <a:solidFill>
                  <a:schemeClr val="tx2">
                    <a:lumMod val="20000"/>
                    <a:lumOff val="80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sp>
              <p:nvSpPr>
                <p:cNvPr id="147" name="눈물 방울 146">
                  <a:extLst>
                    <a:ext uri="{FF2B5EF4-FFF2-40B4-BE49-F238E27FC236}">
                      <a16:creationId xmlns:a16="http://schemas.microsoft.com/office/drawing/2014/main" id="{2D763315-3115-4CC2-A985-46C2502B9DC4}"/>
                    </a:ext>
                  </a:extLst>
                </p:cNvPr>
                <p:cNvSpPr/>
                <p:nvPr/>
              </p:nvSpPr>
              <p:spPr>
                <a:xfrm rot="18900000">
                  <a:off x="1166232" y="1478430"/>
                  <a:ext cx="79495" cy="79495"/>
                </a:xfrm>
                <a:prstGeom prst="teardrop">
                  <a:avLst/>
                </a:prstGeom>
                <a:solidFill>
                  <a:schemeClr val="accent1">
                    <a:lumMod val="60000"/>
                    <a:lumOff val="40000"/>
                  </a:schemeClr>
                </a:solidFill>
                <a:ln w="63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sp>
              <p:nvSpPr>
                <p:cNvPr id="148" name="눈물 방울 147">
                  <a:extLst>
                    <a:ext uri="{FF2B5EF4-FFF2-40B4-BE49-F238E27FC236}">
                      <a16:creationId xmlns:a16="http://schemas.microsoft.com/office/drawing/2014/main" id="{A0D7E2E0-D467-4BC7-9C54-C2EBF25786C0}"/>
                    </a:ext>
                  </a:extLst>
                </p:cNvPr>
                <p:cNvSpPr/>
                <p:nvPr/>
              </p:nvSpPr>
              <p:spPr>
                <a:xfrm rot="18900000">
                  <a:off x="1660757" y="1459652"/>
                  <a:ext cx="79495" cy="79495"/>
                </a:xfrm>
                <a:prstGeom prst="teardrop">
                  <a:avLst/>
                </a:prstGeom>
                <a:solidFill>
                  <a:schemeClr val="accent1">
                    <a:lumMod val="60000"/>
                    <a:lumOff val="40000"/>
                  </a:schemeClr>
                </a:solidFill>
                <a:ln w="63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cxnSp>
              <p:nvCxnSpPr>
                <p:cNvPr id="149" name="직선 화살표 연결선 148">
                  <a:extLst>
                    <a:ext uri="{FF2B5EF4-FFF2-40B4-BE49-F238E27FC236}">
                      <a16:creationId xmlns:a16="http://schemas.microsoft.com/office/drawing/2014/main" id="{245848EA-52D3-412E-9D85-8903AF49D6F2}"/>
                    </a:ext>
                  </a:extLst>
                </p:cNvPr>
                <p:cNvCxnSpPr/>
                <p:nvPr/>
              </p:nvCxnSpPr>
              <p:spPr>
                <a:xfrm>
                  <a:off x="1215238" y="1669951"/>
                  <a:ext cx="0" cy="256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0" name="직선 화살표 연결선 149">
                  <a:extLst>
                    <a:ext uri="{FF2B5EF4-FFF2-40B4-BE49-F238E27FC236}">
                      <a16:creationId xmlns:a16="http://schemas.microsoft.com/office/drawing/2014/main" id="{C692DD2C-F80F-44CD-8F0A-7F65ACFF743D}"/>
                    </a:ext>
                  </a:extLst>
                </p:cNvPr>
                <p:cNvCxnSpPr/>
                <p:nvPr/>
              </p:nvCxnSpPr>
              <p:spPr>
                <a:xfrm>
                  <a:off x="1699286" y="1664848"/>
                  <a:ext cx="0" cy="256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43" name="직사각형 142">
                <a:extLst>
                  <a:ext uri="{FF2B5EF4-FFF2-40B4-BE49-F238E27FC236}">
                    <a16:creationId xmlns:a16="http://schemas.microsoft.com/office/drawing/2014/main" id="{7D4E6210-6E1B-4308-B5AD-3F41D7C57067}"/>
                  </a:ext>
                </a:extLst>
              </p:cNvPr>
              <p:cNvSpPr/>
              <p:nvPr/>
            </p:nvSpPr>
            <p:spPr>
              <a:xfrm>
                <a:off x="1676082" y="2410842"/>
                <a:ext cx="480013" cy="412385"/>
              </a:xfrm>
              <a:prstGeom prst="rect">
                <a:avLst/>
              </a:prstGeom>
              <a:solidFill>
                <a:srgbClr val="FF0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cxnSp>
            <p:nvCxnSpPr>
              <p:cNvPr id="144" name="직선 화살표 연결선 143">
                <a:extLst>
                  <a:ext uri="{FF2B5EF4-FFF2-40B4-BE49-F238E27FC236}">
                    <a16:creationId xmlns:a16="http://schemas.microsoft.com/office/drawing/2014/main" id="{4D3E8A5C-6EBE-40F3-B5E7-DDA731BC0F94}"/>
                  </a:ext>
                </a:extLst>
              </p:cNvPr>
              <p:cNvCxnSpPr>
                <a:cxnSpLocks/>
              </p:cNvCxnSpPr>
              <p:nvPr/>
            </p:nvCxnSpPr>
            <p:spPr>
              <a:xfrm flipH="1">
                <a:off x="1296993" y="2598001"/>
                <a:ext cx="342643"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41" name="TextBox 140">
              <a:extLst>
                <a:ext uri="{FF2B5EF4-FFF2-40B4-BE49-F238E27FC236}">
                  <a16:creationId xmlns:a16="http://schemas.microsoft.com/office/drawing/2014/main" id="{5B11292B-F1B2-47E4-A501-ACBFE26FB9EC}"/>
                </a:ext>
              </a:extLst>
            </p:cNvPr>
            <p:cNvSpPr txBox="1"/>
            <p:nvPr/>
          </p:nvSpPr>
          <p:spPr>
            <a:xfrm>
              <a:off x="436980" y="3889599"/>
              <a:ext cx="439479"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4 T</a:t>
              </a:r>
              <a:endParaRPr lang="ko-KR" altLang="en-US" sz="1400" dirty="0">
                <a:latin typeface="Arial" panose="020B0604020202020204" pitchFamily="34" charset="0"/>
                <a:ea typeface="함초롬돋움" panose="02030504000101010101" pitchFamily="18" charset="-127"/>
                <a:cs typeface="Arial" panose="020B0604020202020204" pitchFamily="34" charset="0"/>
              </a:endParaRPr>
            </a:p>
          </p:txBody>
        </p:sp>
      </p:grpSp>
      <p:sp>
        <p:nvSpPr>
          <p:cNvPr id="68" name="제목 1">
            <a:extLst>
              <a:ext uri="{FF2B5EF4-FFF2-40B4-BE49-F238E27FC236}">
                <a16:creationId xmlns:a16="http://schemas.microsoft.com/office/drawing/2014/main" id="{70D9A055-1CAE-406A-BE5E-FAB5148D3537}"/>
              </a:ext>
            </a:extLst>
          </p:cNvPr>
          <p:cNvSpPr>
            <a:spLocks noGrp="1"/>
          </p:cNvSpPr>
          <p:nvPr>
            <p:ph type="title"/>
          </p:nvPr>
        </p:nvSpPr>
        <p:spPr>
          <a:xfrm>
            <a:off x="179512" y="44624"/>
            <a:ext cx="8507288" cy="792087"/>
          </a:xfrm>
        </p:spPr>
        <p:txBody>
          <a:bodyPr/>
          <a:lstStyle/>
          <a:p>
            <a:r>
              <a:rPr lang="en-US" altLang="ko-KR" dirty="0"/>
              <a:t>Process : ADR + DR components</a:t>
            </a:r>
            <a:endParaRPr lang="ko-KR" altLang="en-US" dirty="0"/>
          </a:p>
        </p:txBody>
      </p:sp>
    </p:spTree>
    <p:extLst>
      <p:ext uri="{BB962C8B-B14F-4D97-AF65-F5344CB8AC3E}">
        <p14:creationId xmlns:p14="http://schemas.microsoft.com/office/powerpoint/2010/main" val="387307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39"/>
                                        </p:tgtEl>
                                        <p:attrNameLst>
                                          <p:attrName>style.visibility</p:attrName>
                                        </p:attrNameLst>
                                      </p:cBhvr>
                                      <p:to>
                                        <p:strVal val="visible"/>
                                      </p:to>
                                    </p:set>
                                    <p:animEffect transition="in" filter="randombar(horizontal)">
                                      <p:cBhvr>
                                        <p:cTn id="7"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a:extLst>
              <a:ext uri="{FF2B5EF4-FFF2-40B4-BE49-F238E27FC236}">
                <a16:creationId xmlns:a16="http://schemas.microsoft.com/office/drawing/2014/main" id="{6C354D30-B230-4A6C-A5EE-912C1FDA3A41}"/>
              </a:ext>
            </a:extLst>
          </p:cNvPr>
          <p:cNvSpPr>
            <a:spLocks noGrp="1"/>
          </p:cNvSpPr>
          <p:nvPr>
            <p:ph type="sldNum" sz="quarter" idx="12"/>
          </p:nvPr>
        </p:nvSpPr>
        <p:spPr/>
        <p:txBody>
          <a:bodyPr/>
          <a:lstStyle/>
          <a:p>
            <a:fld id="{4BEDD84E-25D4-4983-8AA1-2863C96F08D9}" type="slidenum">
              <a:rPr lang="ko-KR" altLang="en-US" smtClean="0">
                <a:latin typeface="Arial" panose="020B0604020202020204" pitchFamily="34" charset="0"/>
                <a:cs typeface="Arial" panose="020B0604020202020204" pitchFamily="34" charset="0"/>
              </a:rPr>
              <a:pPr/>
              <a:t>13</a:t>
            </a:fld>
            <a:endParaRPr lang="ko-KR" altLang="en-US" dirty="0">
              <a:latin typeface="Arial" panose="020B0604020202020204" pitchFamily="34" charset="0"/>
              <a:cs typeface="Arial" panose="020B0604020202020204" pitchFamily="34" charset="0"/>
            </a:endParaRPr>
          </a:p>
        </p:txBody>
      </p:sp>
      <p:sp>
        <p:nvSpPr>
          <p:cNvPr id="30" name="화살표: 위쪽 29">
            <a:extLst>
              <a:ext uri="{FF2B5EF4-FFF2-40B4-BE49-F238E27FC236}">
                <a16:creationId xmlns:a16="http://schemas.microsoft.com/office/drawing/2014/main" id="{F6C2B383-8FD5-4B2F-A130-3FEB3F194BB1}"/>
              </a:ext>
            </a:extLst>
          </p:cNvPr>
          <p:cNvSpPr/>
          <p:nvPr/>
        </p:nvSpPr>
        <p:spPr>
          <a:xfrm rot="10800000">
            <a:off x="2668190" y="4175052"/>
            <a:ext cx="144016" cy="936104"/>
          </a:xfrm>
          <a:prstGeom prst="upArrow">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3" name="직사각형 32">
            <a:extLst>
              <a:ext uri="{FF2B5EF4-FFF2-40B4-BE49-F238E27FC236}">
                <a16:creationId xmlns:a16="http://schemas.microsoft.com/office/drawing/2014/main" id="{74880443-CCAD-4629-8634-4D9DAA7DD579}"/>
              </a:ext>
            </a:extLst>
          </p:cNvPr>
          <p:cNvSpPr/>
          <p:nvPr/>
        </p:nvSpPr>
        <p:spPr>
          <a:xfrm>
            <a:off x="2506643" y="5624866"/>
            <a:ext cx="1536364" cy="45719"/>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4" name="직사각형 33">
            <a:extLst>
              <a:ext uri="{FF2B5EF4-FFF2-40B4-BE49-F238E27FC236}">
                <a16:creationId xmlns:a16="http://schemas.microsoft.com/office/drawing/2014/main" id="{E0A420B0-6EE8-4439-99B0-DC57CB4A5721}"/>
              </a:ext>
            </a:extLst>
          </p:cNvPr>
          <p:cNvSpPr/>
          <p:nvPr/>
        </p:nvSpPr>
        <p:spPr>
          <a:xfrm rot="5400000">
            <a:off x="1489830" y="4560559"/>
            <a:ext cx="2105629" cy="72005"/>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5" name="직사각형 34">
            <a:extLst>
              <a:ext uri="{FF2B5EF4-FFF2-40B4-BE49-F238E27FC236}">
                <a16:creationId xmlns:a16="http://schemas.microsoft.com/office/drawing/2014/main" id="{A03857FC-5196-424D-812F-53FBE541E8AC}"/>
              </a:ext>
            </a:extLst>
          </p:cNvPr>
          <p:cNvSpPr/>
          <p:nvPr/>
        </p:nvSpPr>
        <p:spPr>
          <a:xfrm>
            <a:off x="3528440" y="4081308"/>
            <a:ext cx="504056" cy="155305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6" name="직사각형 35">
            <a:extLst>
              <a:ext uri="{FF2B5EF4-FFF2-40B4-BE49-F238E27FC236}">
                <a16:creationId xmlns:a16="http://schemas.microsoft.com/office/drawing/2014/main" id="{B7B7C576-F8B2-4E5E-97F0-7FFB39D7C067}"/>
              </a:ext>
            </a:extLst>
          </p:cNvPr>
          <p:cNvSpPr/>
          <p:nvPr/>
        </p:nvSpPr>
        <p:spPr>
          <a:xfrm>
            <a:off x="679215" y="3543747"/>
            <a:ext cx="1827430" cy="69872"/>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7" name="사각형: 둥근 모서리 36">
            <a:extLst>
              <a:ext uri="{FF2B5EF4-FFF2-40B4-BE49-F238E27FC236}">
                <a16:creationId xmlns:a16="http://schemas.microsoft.com/office/drawing/2014/main" id="{524E0B83-9809-4986-9452-ED8144FDF6D4}"/>
              </a:ext>
            </a:extLst>
          </p:cNvPr>
          <p:cNvSpPr/>
          <p:nvPr/>
        </p:nvSpPr>
        <p:spPr>
          <a:xfrm rot="5400000">
            <a:off x="2549770" y="4497212"/>
            <a:ext cx="703956" cy="291784"/>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i="1">
                <a:solidFill>
                  <a:schemeClr val="tx1"/>
                </a:solidFill>
                <a:latin typeface="Arial" panose="020B0604020202020204" pitchFamily="34" charset="0"/>
                <a:cs typeface="Arial" panose="020B0604020202020204" pitchFamily="34" charset="0"/>
              </a:rPr>
              <a:t>Q</a:t>
            </a:r>
            <a:endParaRPr lang="en-US" altLang="ko-KR" sz="1600" i="1" dirty="0">
              <a:solidFill>
                <a:schemeClr val="tx1"/>
              </a:solidFill>
              <a:latin typeface="Arial" panose="020B0604020202020204" pitchFamily="34" charset="0"/>
              <a:cs typeface="Arial" panose="020B0604020202020204" pitchFamily="34" charset="0"/>
            </a:endParaRPr>
          </a:p>
        </p:txBody>
      </p:sp>
      <p:grpSp>
        <p:nvGrpSpPr>
          <p:cNvPr id="38" name="그룹 37">
            <a:extLst>
              <a:ext uri="{FF2B5EF4-FFF2-40B4-BE49-F238E27FC236}">
                <a16:creationId xmlns:a16="http://schemas.microsoft.com/office/drawing/2014/main" id="{721FB142-48CF-4501-A1C6-F268DB55ABD7}"/>
              </a:ext>
            </a:extLst>
          </p:cNvPr>
          <p:cNvGrpSpPr/>
          <p:nvPr/>
        </p:nvGrpSpPr>
        <p:grpSpPr>
          <a:xfrm>
            <a:off x="980070" y="3606303"/>
            <a:ext cx="986197" cy="2018563"/>
            <a:chOff x="4944864" y="2500211"/>
            <a:chExt cx="986197" cy="2018563"/>
          </a:xfrm>
        </p:grpSpPr>
        <p:sp>
          <p:nvSpPr>
            <p:cNvPr id="39" name="직사각형 38">
              <a:extLst>
                <a:ext uri="{FF2B5EF4-FFF2-40B4-BE49-F238E27FC236}">
                  <a16:creationId xmlns:a16="http://schemas.microsoft.com/office/drawing/2014/main" id="{57EAC261-A7BD-4345-A2F8-5C75B2F1952F}"/>
                </a:ext>
              </a:extLst>
            </p:cNvPr>
            <p:cNvSpPr/>
            <p:nvPr/>
          </p:nvSpPr>
          <p:spPr>
            <a:xfrm>
              <a:off x="5355250" y="2500211"/>
              <a:ext cx="152857" cy="121682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40" name="직사각형 39">
              <a:extLst>
                <a:ext uri="{FF2B5EF4-FFF2-40B4-BE49-F238E27FC236}">
                  <a16:creationId xmlns:a16="http://schemas.microsoft.com/office/drawing/2014/main" id="{CA61662F-1C04-4DB1-99A2-A0BA9588D380}"/>
                </a:ext>
              </a:extLst>
            </p:cNvPr>
            <p:cNvSpPr/>
            <p:nvPr/>
          </p:nvSpPr>
          <p:spPr>
            <a:xfrm>
              <a:off x="4944864" y="3717032"/>
              <a:ext cx="986197" cy="80174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41" name="직사각형 40">
              <a:extLst>
                <a:ext uri="{FF2B5EF4-FFF2-40B4-BE49-F238E27FC236}">
                  <a16:creationId xmlns:a16="http://schemas.microsoft.com/office/drawing/2014/main" id="{5A8BA67C-CD06-4213-87B2-06EDE712685B}"/>
                </a:ext>
              </a:extLst>
            </p:cNvPr>
            <p:cNvSpPr/>
            <p:nvPr/>
          </p:nvSpPr>
          <p:spPr>
            <a:xfrm>
              <a:off x="5368598" y="3573707"/>
              <a:ext cx="130189" cy="261847"/>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grpSp>
      <p:sp>
        <p:nvSpPr>
          <p:cNvPr id="44" name="사각형: 둥근 모서리 43">
            <a:extLst>
              <a:ext uri="{FF2B5EF4-FFF2-40B4-BE49-F238E27FC236}">
                <a16:creationId xmlns:a16="http://schemas.microsoft.com/office/drawing/2014/main" id="{8042D30D-9A38-45D0-BDC0-4D3823568655}"/>
              </a:ext>
            </a:extLst>
          </p:cNvPr>
          <p:cNvSpPr/>
          <p:nvPr/>
        </p:nvSpPr>
        <p:spPr>
          <a:xfrm rot="5400000">
            <a:off x="767841" y="4038368"/>
            <a:ext cx="922855" cy="291784"/>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a:solidFill>
                  <a:schemeClr val="tx1"/>
                </a:solidFill>
                <a:latin typeface="Arial" panose="020B0604020202020204" pitchFamily="34" charset="0"/>
                <a:cs typeface="Arial" panose="020B0604020202020204" pitchFamily="34" charset="0"/>
              </a:rPr>
              <a:t>Chimney</a:t>
            </a:r>
          </a:p>
        </p:txBody>
      </p:sp>
      <p:cxnSp>
        <p:nvCxnSpPr>
          <p:cNvPr id="48" name="직선 화살표 연결선 47">
            <a:extLst>
              <a:ext uri="{FF2B5EF4-FFF2-40B4-BE49-F238E27FC236}">
                <a16:creationId xmlns:a16="http://schemas.microsoft.com/office/drawing/2014/main" id="{D33631D4-5DE0-45A8-BE3C-D040016A434F}"/>
              </a:ext>
            </a:extLst>
          </p:cNvPr>
          <p:cNvCxnSpPr>
            <a:cxnSpLocks/>
          </p:cNvCxnSpPr>
          <p:nvPr/>
        </p:nvCxnSpPr>
        <p:spPr>
          <a:xfrm>
            <a:off x="3771578" y="5611417"/>
            <a:ext cx="0" cy="291827"/>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직선 화살표 연결선 48">
            <a:extLst>
              <a:ext uri="{FF2B5EF4-FFF2-40B4-BE49-F238E27FC236}">
                <a16:creationId xmlns:a16="http://schemas.microsoft.com/office/drawing/2014/main" id="{24A50DB9-586B-4629-8A35-989107220A4A}"/>
              </a:ext>
            </a:extLst>
          </p:cNvPr>
          <p:cNvCxnSpPr>
            <a:cxnSpLocks/>
          </p:cNvCxnSpPr>
          <p:nvPr/>
        </p:nvCxnSpPr>
        <p:spPr>
          <a:xfrm flipH="1">
            <a:off x="1453138" y="5900174"/>
            <a:ext cx="2318440" cy="0"/>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직선 화살표 연결선 49">
            <a:extLst>
              <a:ext uri="{FF2B5EF4-FFF2-40B4-BE49-F238E27FC236}">
                <a16:creationId xmlns:a16="http://schemas.microsoft.com/office/drawing/2014/main" id="{8D9B267F-AE41-4BD4-A626-A64DFE0696DE}"/>
              </a:ext>
            </a:extLst>
          </p:cNvPr>
          <p:cNvCxnSpPr>
            <a:cxnSpLocks/>
          </p:cNvCxnSpPr>
          <p:nvPr/>
        </p:nvCxnSpPr>
        <p:spPr>
          <a:xfrm>
            <a:off x="1453137" y="5611417"/>
            <a:ext cx="0" cy="288757"/>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1" name="사각형: 둥근 모서리 50">
            <a:extLst>
              <a:ext uri="{FF2B5EF4-FFF2-40B4-BE49-F238E27FC236}">
                <a16:creationId xmlns:a16="http://schemas.microsoft.com/office/drawing/2014/main" id="{8C702E0B-CEAE-4C63-9350-316C8B9BD885}"/>
              </a:ext>
            </a:extLst>
          </p:cNvPr>
          <p:cNvSpPr/>
          <p:nvPr/>
        </p:nvSpPr>
        <p:spPr>
          <a:xfrm>
            <a:off x="1765333" y="5876377"/>
            <a:ext cx="1208148" cy="291784"/>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a:solidFill>
                  <a:schemeClr val="tx1"/>
                </a:solidFill>
                <a:latin typeface="Arial" panose="020B0604020202020204" pitchFamily="34" charset="0"/>
                <a:cs typeface="Arial" panose="020B0604020202020204" pitchFamily="34" charset="0"/>
              </a:rPr>
              <a:t>capilary tube</a:t>
            </a:r>
          </a:p>
        </p:txBody>
      </p:sp>
      <p:sp>
        <p:nvSpPr>
          <p:cNvPr id="63" name="사각형: 둥근 모서리 62">
            <a:extLst>
              <a:ext uri="{FF2B5EF4-FFF2-40B4-BE49-F238E27FC236}">
                <a16:creationId xmlns:a16="http://schemas.microsoft.com/office/drawing/2014/main" id="{C16526F6-2850-45CA-92F4-663301CC024F}"/>
              </a:ext>
            </a:extLst>
          </p:cNvPr>
          <p:cNvSpPr/>
          <p:nvPr/>
        </p:nvSpPr>
        <p:spPr>
          <a:xfrm>
            <a:off x="4089052" y="5142123"/>
            <a:ext cx="703956" cy="469920"/>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a:solidFill>
                  <a:schemeClr val="tx1"/>
                </a:solidFill>
                <a:latin typeface="Arial" panose="020B0604020202020204" pitchFamily="34" charset="0"/>
                <a:cs typeface="Arial" panose="020B0604020202020204" pitchFamily="34" charset="0"/>
              </a:rPr>
              <a:t>Still</a:t>
            </a:r>
          </a:p>
          <a:p>
            <a:pPr algn="ctr"/>
            <a:r>
              <a:rPr lang="en-US" altLang="ko-KR" sz="1400" dirty="0">
                <a:solidFill>
                  <a:schemeClr val="tx1"/>
                </a:solidFill>
                <a:latin typeface="Arial" panose="020B0604020202020204" pitchFamily="34" charset="0"/>
                <a:cs typeface="Arial" panose="020B0604020202020204" pitchFamily="34" charset="0"/>
              </a:rPr>
              <a:t>0.7 K</a:t>
            </a:r>
          </a:p>
        </p:txBody>
      </p:sp>
      <p:sp>
        <p:nvSpPr>
          <p:cNvPr id="64" name="사각형: 둥근 모서리 63">
            <a:extLst>
              <a:ext uri="{FF2B5EF4-FFF2-40B4-BE49-F238E27FC236}">
                <a16:creationId xmlns:a16="http://schemas.microsoft.com/office/drawing/2014/main" id="{F3A8AABB-A1E6-4A25-ABF4-827B90F8F391}"/>
              </a:ext>
            </a:extLst>
          </p:cNvPr>
          <p:cNvSpPr/>
          <p:nvPr/>
        </p:nvSpPr>
        <p:spPr>
          <a:xfrm>
            <a:off x="246434" y="5194291"/>
            <a:ext cx="703956" cy="469920"/>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a:solidFill>
                  <a:schemeClr val="tx1"/>
                </a:solidFill>
                <a:latin typeface="Arial" panose="020B0604020202020204" pitchFamily="34" charset="0"/>
                <a:cs typeface="Arial" panose="020B0604020202020204" pitchFamily="34" charset="0"/>
              </a:rPr>
              <a:t>MXC</a:t>
            </a:r>
          </a:p>
          <a:p>
            <a:pPr algn="ctr"/>
            <a:r>
              <a:rPr lang="en-US" altLang="ko-KR" sz="1400" dirty="0">
                <a:solidFill>
                  <a:schemeClr val="tx1"/>
                </a:solidFill>
                <a:latin typeface="Arial" panose="020B0604020202020204" pitchFamily="34" charset="0"/>
                <a:cs typeface="Arial" panose="020B0604020202020204" pitchFamily="34" charset="0"/>
              </a:rPr>
              <a:t>0.7 K</a:t>
            </a:r>
          </a:p>
        </p:txBody>
      </p:sp>
      <p:sp>
        <p:nvSpPr>
          <p:cNvPr id="153" name="직사각형 152">
            <a:extLst>
              <a:ext uri="{FF2B5EF4-FFF2-40B4-BE49-F238E27FC236}">
                <a16:creationId xmlns:a16="http://schemas.microsoft.com/office/drawing/2014/main" id="{0D9467C4-B90A-4999-9A44-1BBAE9E4AD9A}"/>
              </a:ext>
            </a:extLst>
          </p:cNvPr>
          <p:cNvSpPr/>
          <p:nvPr/>
        </p:nvSpPr>
        <p:spPr>
          <a:xfrm>
            <a:off x="3719822" y="3787465"/>
            <a:ext cx="168357" cy="29377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157" name="직사각형 156">
            <a:extLst>
              <a:ext uri="{FF2B5EF4-FFF2-40B4-BE49-F238E27FC236}">
                <a16:creationId xmlns:a16="http://schemas.microsoft.com/office/drawing/2014/main" id="{5FD10A75-FB26-420E-AF13-69AAD1C80BB0}"/>
              </a:ext>
            </a:extLst>
          </p:cNvPr>
          <p:cNvSpPr/>
          <p:nvPr/>
        </p:nvSpPr>
        <p:spPr>
          <a:xfrm>
            <a:off x="3538274" y="5178826"/>
            <a:ext cx="484388" cy="461033"/>
          </a:xfrm>
          <a:prstGeom prst="rect">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158" name="직사각형 157">
            <a:extLst>
              <a:ext uri="{FF2B5EF4-FFF2-40B4-BE49-F238E27FC236}">
                <a16:creationId xmlns:a16="http://schemas.microsoft.com/office/drawing/2014/main" id="{2610FD7D-E911-48B4-9204-425F651C2F3A}"/>
              </a:ext>
            </a:extLst>
          </p:cNvPr>
          <p:cNvSpPr/>
          <p:nvPr/>
        </p:nvSpPr>
        <p:spPr>
          <a:xfrm>
            <a:off x="990560" y="5178826"/>
            <a:ext cx="951957" cy="429085"/>
          </a:xfrm>
          <a:prstGeom prst="rect">
            <a:avLst/>
          </a:prstGeom>
          <a:solidFill>
            <a:schemeClr val="accent1">
              <a:lumMod val="40000"/>
              <a:lumOff val="6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154" name="TextBox 153">
            <a:extLst>
              <a:ext uri="{FF2B5EF4-FFF2-40B4-BE49-F238E27FC236}">
                <a16:creationId xmlns:a16="http://schemas.microsoft.com/office/drawing/2014/main" id="{97E78E19-FB68-4CC4-9CF3-8966C9431DEF}"/>
              </a:ext>
            </a:extLst>
          </p:cNvPr>
          <p:cNvSpPr txBox="1"/>
          <p:nvPr/>
        </p:nvSpPr>
        <p:spPr>
          <a:xfrm>
            <a:off x="5305645" y="2932891"/>
            <a:ext cx="3744053" cy="1477328"/>
          </a:xfrm>
          <a:prstGeom prst="rect">
            <a:avLst/>
          </a:prstGeom>
          <a:noFill/>
        </p:spPr>
        <p:txBody>
          <a:bodyPr wrap="square" rtlCol="0">
            <a:spAutoFit/>
          </a:bodyPr>
          <a:lstStyle/>
          <a:p>
            <a:pPr marL="285750" indent="-285750">
              <a:buFont typeface="Arial" panose="020B0604020202020204" pitchFamily="34" charset="0"/>
              <a:buChar char="•"/>
            </a:pPr>
            <a:r>
              <a:rPr lang="en-US" altLang="ko-KR" dirty="0">
                <a:latin typeface="Arial" panose="020B0604020202020204" pitchFamily="34" charset="0"/>
                <a:ea typeface="함초롬돋움" panose="02030504000101010101" pitchFamily="18" charset="-127"/>
                <a:cs typeface="Arial" panose="020B0604020202020204" pitchFamily="34" charset="0"/>
              </a:rPr>
              <a:t>Recycling ADR.</a:t>
            </a:r>
          </a:p>
          <a:p>
            <a:pPr marL="285750" indent="-285750">
              <a:buFont typeface="Arial" panose="020B0604020202020204" pitchFamily="34" charset="0"/>
              <a:buChar char="•"/>
            </a:pPr>
            <a:r>
              <a:rPr lang="en-US" altLang="ko-KR" dirty="0">
                <a:latin typeface="Arial" panose="020B0604020202020204" pitchFamily="34" charset="0"/>
                <a:ea typeface="함초롬돋움" panose="02030504000101010101" pitchFamily="18" charset="-127"/>
                <a:cs typeface="Arial" panose="020B0604020202020204" pitchFamily="34" charset="0"/>
              </a:rPr>
              <a:t>Several ADR</a:t>
            </a:r>
            <a:r>
              <a:rPr lang="ko-KR" altLang="en-US" dirty="0">
                <a:latin typeface="Arial" panose="020B0604020202020204" pitchFamily="34" charset="0"/>
                <a:ea typeface="함초롬돋움" panose="02030504000101010101" pitchFamily="18" charset="-127"/>
                <a:cs typeface="Arial" panose="020B0604020202020204" pitchFamily="34" charset="0"/>
              </a:rPr>
              <a:t> </a:t>
            </a:r>
            <a:r>
              <a:rPr lang="en-US" altLang="ko-KR" dirty="0">
                <a:latin typeface="Arial" panose="020B0604020202020204" pitchFamily="34" charset="0"/>
                <a:ea typeface="함초롬돋움" panose="02030504000101010101" pitchFamily="18" charset="-127"/>
                <a:cs typeface="Arial" panose="020B0604020202020204" pitchFamily="34" charset="0"/>
              </a:rPr>
              <a:t>cycles are necessary to cool down Still and MXC from 4 K and 1.5 K and ultimately to 0.7 K.</a:t>
            </a:r>
          </a:p>
        </p:txBody>
      </p:sp>
      <p:grpSp>
        <p:nvGrpSpPr>
          <p:cNvPr id="139" name="그룹 138">
            <a:extLst>
              <a:ext uri="{FF2B5EF4-FFF2-40B4-BE49-F238E27FC236}">
                <a16:creationId xmlns:a16="http://schemas.microsoft.com/office/drawing/2014/main" id="{65A727DC-6356-4B54-A951-EC301935E8B9}"/>
              </a:ext>
            </a:extLst>
          </p:cNvPr>
          <p:cNvGrpSpPr/>
          <p:nvPr/>
        </p:nvGrpSpPr>
        <p:grpSpPr>
          <a:xfrm>
            <a:off x="2722723" y="1147333"/>
            <a:ext cx="2640568" cy="2787021"/>
            <a:chOff x="323528" y="1413627"/>
            <a:chExt cx="2640568" cy="2787021"/>
          </a:xfrm>
        </p:grpSpPr>
        <p:grpSp>
          <p:nvGrpSpPr>
            <p:cNvPr id="140" name="그룹 139">
              <a:extLst>
                <a:ext uri="{FF2B5EF4-FFF2-40B4-BE49-F238E27FC236}">
                  <a16:creationId xmlns:a16="http://schemas.microsoft.com/office/drawing/2014/main" id="{353BA45D-F2BD-45C6-9629-A2917D5F57F2}"/>
                </a:ext>
              </a:extLst>
            </p:cNvPr>
            <p:cNvGrpSpPr/>
            <p:nvPr/>
          </p:nvGrpSpPr>
          <p:grpSpPr>
            <a:xfrm>
              <a:off x="323528" y="1413627"/>
              <a:ext cx="2640568" cy="2787021"/>
              <a:chOff x="309743" y="2088332"/>
              <a:chExt cx="1846352" cy="1948756"/>
            </a:xfrm>
          </p:grpSpPr>
          <p:grpSp>
            <p:nvGrpSpPr>
              <p:cNvPr id="142" name="그룹 141">
                <a:extLst>
                  <a:ext uri="{FF2B5EF4-FFF2-40B4-BE49-F238E27FC236}">
                    <a16:creationId xmlns:a16="http://schemas.microsoft.com/office/drawing/2014/main" id="{EF8819CD-DA5A-404B-95B3-7A98B698967A}"/>
                  </a:ext>
                </a:extLst>
              </p:cNvPr>
              <p:cNvGrpSpPr/>
              <p:nvPr/>
            </p:nvGrpSpPr>
            <p:grpSpPr>
              <a:xfrm>
                <a:off x="309743" y="2088332"/>
                <a:ext cx="1846351" cy="1948756"/>
                <a:chOff x="554077" y="1054469"/>
                <a:chExt cx="2211189" cy="2333829"/>
              </a:xfrm>
            </p:grpSpPr>
            <p:grpSp>
              <p:nvGrpSpPr>
                <p:cNvPr id="145" name="그룹 144">
                  <a:extLst>
                    <a:ext uri="{FF2B5EF4-FFF2-40B4-BE49-F238E27FC236}">
                      <a16:creationId xmlns:a16="http://schemas.microsoft.com/office/drawing/2014/main" id="{B8397534-714D-48FE-AB28-3185852C62C3}"/>
                    </a:ext>
                  </a:extLst>
                </p:cNvPr>
                <p:cNvGrpSpPr/>
                <p:nvPr/>
              </p:nvGrpSpPr>
              <p:grpSpPr>
                <a:xfrm>
                  <a:off x="554077" y="1054469"/>
                  <a:ext cx="2211189" cy="2333829"/>
                  <a:chOff x="5866092" y="1849666"/>
                  <a:chExt cx="1707133" cy="1801816"/>
                </a:xfrm>
              </p:grpSpPr>
              <p:sp>
                <p:nvSpPr>
                  <p:cNvPr id="151" name="직사각형 150">
                    <a:extLst>
                      <a:ext uri="{FF2B5EF4-FFF2-40B4-BE49-F238E27FC236}">
                        <a16:creationId xmlns:a16="http://schemas.microsoft.com/office/drawing/2014/main" id="{2EF9DBC3-4315-4DB8-A092-869E8B5B9E71}"/>
                      </a:ext>
                    </a:extLst>
                  </p:cNvPr>
                  <p:cNvSpPr/>
                  <p:nvPr/>
                </p:nvSpPr>
                <p:spPr>
                  <a:xfrm rot="16200000" flipV="1">
                    <a:off x="7006112" y="1969098"/>
                    <a:ext cx="270804"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52" name="직사각형 151">
                    <a:extLst>
                      <a:ext uri="{FF2B5EF4-FFF2-40B4-BE49-F238E27FC236}">
                        <a16:creationId xmlns:a16="http://schemas.microsoft.com/office/drawing/2014/main" id="{36F57BBC-7E9C-42F9-9365-02E282B408A0}"/>
                      </a:ext>
                    </a:extLst>
                  </p:cNvPr>
                  <p:cNvSpPr/>
                  <p:nvPr/>
                </p:nvSpPr>
                <p:spPr>
                  <a:xfrm rot="16200000" flipV="1">
                    <a:off x="7202618" y="2082837"/>
                    <a:ext cx="301306"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55" name="직선 연결선 154">
                    <a:extLst>
                      <a:ext uri="{FF2B5EF4-FFF2-40B4-BE49-F238E27FC236}">
                        <a16:creationId xmlns:a16="http://schemas.microsoft.com/office/drawing/2014/main" id="{CC18D2CE-B449-4572-B89E-99B581549DD6}"/>
                      </a:ext>
                    </a:extLst>
                  </p:cNvPr>
                  <p:cNvCxnSpPr>
                    <a:cxnSpLocks/>
                  </p:cNvCxnSpPr>
                  <p:nvPr/>
                </p:nvCxnSpPr>
                <p:spPr>
                  <a:xfrm>
                    <a:off x="6325149" y="2126075"/>
                    <a:ext cx="0" cy="8998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직선 연결선 155">
                    <a:extLst>
                      <a:ext uri="{FF2B5EF4-FFF2-40B4-BE49-F238E27FC236}">
                        <a16:creationId xmlns:a16="http://schemas.microsoft.com/office/drawing/2014/main" id="{97E34DAD-9473-4F76-80C1-7597ED357EE7}"/>
                      </a:ext>
                    </a:extLst>
                  </p:cNvPr>
                  <p:cNvCxnSpPr>
                    <a:cxnSpLocks/>
                  </p:cNvCxnSpPr>
                  <p:nvPr/>
                </p:nvCxnSpPr>
                <p:spPr>
                  <a:xfrm>
                    <a:off x="6807920" y="2126075"/>
                    <a:ext cx="0" cy="14165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직선 연결선 158">
                    <a:extLst>
                      <a:ext uri="{FF2B5EF4-FFF2-40B4-BE49-F238E27FC236}">
                        <a16:creationId xmlns:a16="http://schemas.microsoft.com/office/drawing/2014/main" id="{B6E0D276-12DF-45FA-A33C-91370CE9E990}"/>
                      </a:ext>
                    </a:extLst>
                  </p:cNvPr>
                  <p:cNvCxnSpPr>
                    <a:cxnSpLocks/>
                  </p:cNvCxnSpPr>
                  <p:nvPr/>
                </p:nvCxnSpPr>
                <p:spPr>
                  <a:xfrm>
                    <a:off x="6807920" y="2401162"/>
                    <a:ext cx="0" cy="62479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0" name="직선 연결선 159">
                    <a:extLst>
                      <a:ext uri="{FF2B5EF4-FFF2-40B4-BE49-F238E27FC236}">
                        <a16:creationId xmlns:a16="http://schemas.microsoft.com/office/drawing/2014/main" id="{037FD6FA-02CF-4DEC-9768-0BB9E218F6FE}"/>
                      </a:ext>
                    </a:extLst>
                  </p:cNvPr>
                  <p:cNvCxnSpPr>
                    <a:cxnSpLocks/>
                  </p:cNvCxnSpPr>
                  <p:nvPr/>
                </p:nvCxnSpPr>
                <p:spPr>
                  <a:xfrm>
                    <a:off x="6325149" y="2792274"/>
                    <a:ext cx="4827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1" name="직사각형 160">
                    <a:extLst>
                      <a:ext uri="{FF2B5EF4-FFF2-40B4-BE49-F238E27FC236}">
                        <a16:creationId xmlns:a16="http://schemas.microsoft.com/office/drawing/2014/main" id="{7E01C783-DDE8-40EE-9F2B-0EB033638EDA}"/>
                      </a:ext>
                    </a:extLst>
                  </p:cNvPr>
                  <p:cNvSpPr/>
                  <p:nvPr/>
                </p:nvSpPr>
                <p:spPr>
                  <a:xfrm>
                    <a:off x="6341280" y="2984285"/>
                    <a:ext cx="456905" cy="571253"/>
                  </a:xfrm>
                  <a:prstGeom prst="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solidFill>
                      <a:latin typeface="Arial" panose="020B0604020202020204" pitchFamily="34" charset="0"/>
                      <a:cs typeface="Arial" panose="020B0604020202020204" pitchFamily="34" charset="0"/>
                    </a:endParaRPr>
                  </a:p>
                </p:txBody>
              </p:sp>
              <p:grpSp>
                <p:nvGrpSpPr>
                  <p:cNvPr id="162" name="그룹 161">
                    <a:extLst>
                      <a:ext uri="{FF2B5EF4-FFF2-40B4-BE49-F238E27FC236}">
                        <a16:creationId xmlns:a16="http://schemas.microsoft.com/office/drawing/2014/main" id="{146EE4C1-1F8E-4D6B-AD05-78F105E8BBF8}"/>
                      </a:ext>
                    </a:extLst>
                  </p:cNvPr>
                  <p:cNvGrpSpPr/>
                  <p:nvPr/>
                </p:nvGrpSpPr>
                <p:grpSpPr>
                  <a:xfrm>
                    <a:off x="5915648" y="2933657"/>
                    <a:ext cx="335902" cy="717825"/>
                    <a:chOff x="6990300" y="1677601"/>
                    <a:chExt cx="335902" cy="1140098"/>
                  </a:xfrm>
                </p:grpSpPr>
                <p:sp>
                  <p:nvSpPr>
                    <p:cNvPr id="181" name="직사각형 180">
                      <a:extLst>
                        <a:ext uri="{FF2B5EF4-FFF2-40B4-BE49-F238E27FC236}">
                          <a16:creationId xmlns:a16="http://schemas.microsoft.com/office/drawing/2014/main" id="{F79473E7-9521-4973-B837-89ED39DA8F9B}"/>
                        </a:ext>
                      </a:extLst>
                    </p:cNvPr>
                    <p:cNvSpPr/>
                    <p:nvPr/>
                  </p:nvSpPr>
                  <p:spPr>
                    <a:xfrm>
                      <a:off x="6990300" y="1682871"/>
                      <a:ext cx="335902" cy="1134828"/>
                    </a:xfrm>
                    <a:prstGeom prst="rect">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82" name="직선 연결선 181">
                      <a:extLst>
                        <a:ext uri="{FF2B5EF4-FFF2-40B4-BE49-F238E27FC236}">
                          <a16:creationId xmlns:a16="http://schemas.microsoft.com/office/drawing/2014/main" id="{B4BD59EA-77B5-4F17-91FE-A7A24C68AF24}"/>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3" name="직선 연결선 182">
                      <a:extLst>
                        <a:ext uri="{FF2B5EF4-FFF2-40B4-BE49-F238E27FC236}">
                          <a16:creationId xmlns:a16="http://schemas.microsoft.com/office/drawing/2014/main" id="{6B0EB9F4-10B3-4F21-AE3C-76015E39AC35}"/>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3" name="TextBox 162">
                    <a:extLst>
                      <a:ext uri="{FF2B5EF4-FFF2-40B4-BE49-F238E27FC236}">
                        <a16:creationId xmlns:a16="http://schemas.microsoft.com/office/drawing/2014/main" id="{2CBC0297-874F-48BB-80AE-5A2B3EA211B0}"/>
                      </a:ext>
                    </a:extLst>
                  </p:cNvPr>
                  <p:cNvSpPr txBox="1"/>
                  <p:nvPr/>
                </p:nvSpPr>
                <p:spPr>
                  <a:xfrm>
                    <a:off x="5866092" y="1849666"/>
                    <a:ext cx="1307179" cy="338263"/>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2</a:t>
                    </a:r>
                    <a:r>
                      <a:rPr lang="en-US" altLang="ko-KR" sz="1400" baseline="30000">
                        <a:latin typeface="Arial" panose="020B0604020202020204" pitchFamily="34" charset="0"/>
                        <a:cs typeface="Arial" panose="020B0604020202020204" pitchFamily="34" charset="0"/>
                      </a:rPr>
                      <a:t>nd</a:t>
                    </a:r>
                    <a:r>
                      <a:rPr lang="ko-KR" altLang="en-US" sz="1400">
                        <a:latin typeface="Arial" panose="020B0604020202020204" pitchFamily="34" charset="0"/>
                        <a:cs typeface="Arial" panose="020B0604020202020204" pitchFamily="34" charset="0"/>
                      </a:rPr>
                      <a:t> </a:t>
                    </a:r>
                    <a:r>
                      <a:rPr lang="en-US" altLang="ko-KR" sz="1400">
                        <a:latin typeface="Arial" panose="020B0604020202020204" pitchFamily="34" charset="0"/>
                        <a:cs typeface="Arial" panose="020B0604020202020204" pitchFamily="34" charset="0"/>
                      </a:rPr>
                      <a:t>stage of G-M</a:t>
                    </a:r>
                  </a:p>
                  <a:p>
                    <a:pPr algn="ctr"/>
                    <a:r>
                      <a:rPr lang="en-US" altLang="ko-KR" sz="1400">
                        <a:latin typeface="Arial" panose="020B0604020202020204" pitchFamily="34" charset="0"/>
                        <a:cs typeface="Arial" panose="020B0604020202020204" pitchFamily="34" charset="0"/>
                      </a:rPr>
                      <a:t>4 K</a:t>
                    </a:r>
                    <a:endParaRPr lang="ko-KR" altLang="en-US" sz="1400">
                      <a:latin typeface="Arial" panose="020B0604020202020204" pitchFamily="34" charset="0"/>
                      <a:cs typeface="Arial" panose="020B0604020202020204" pitchFamily="34" charset="0"/>
                    </a:endParaRPr>
                  </a:p>
                </p:txBody>
              </p:sp>
              <p:sp>
                <p:nvSpPr>
                  <p:cNvPr id="164" name="직사각형 163">
                    <a:extLst>
                      <a:ext uri="{FF2B5EF4-FFF2-40B4-BE49-F238E27FC236}">
                        <a16:creationId xmlns:a16="http://schemas.microsoft.com/office/drawing/2014/main" id="{50BA9836-9B5E-4DFC-BDCA-19D9EF1D6C60}"/>
                      </a:ext>
                    </a:extLst>
                  </p:cNvPr>
                  <p:cNvSpPr/>
                  <p:nvPr/>
                </p:nvSpPr>
                <p:spPr>
                  <a:xfrm>
                    <a:off x="5938101" y="1856557"/>
                    <a:ext cx="1176198" cy="2723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65" name="직사각형 164">
                    <a:extLst>
                      <a:ext uri="{FF2B5EF4-FFF2-40B4-BE49-F238E27FC236}">
                        <a16:creationId xmlns:a16="http://schemas.microsoft.com/office/drawing/2014/main" id="{917860D2-1742-451D-93C1-3F4B3B4B791B}"/>
                      </a:ext>
                    </a:extLst>
                  </p:cNvPr>
                  <p:cNvSpPr/>
                  <p:nvPr/>
                </p:nvSpPr>
                <p:spPr>
                  <a:xfrm flipV="1">
                    <a:off x="7161526" y="1951742"/>
                    <a:ext cx="210258"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66" name="직사각형 165">
                    <a:extLst>
                      <a:ext uri="{FF2B5EF4-FFF2-40B4-BE49-F238E27FC236}">
                        <a16:creationId xmlns:a16="http://schemas.microsoft.com/office/drawing/2014/main" id="{3EBB721B-596F-405D-9971-754E308D2661}"/>
                      </a:ext>
                    </a:extLst>
                  </p:cNvPr>
                  <p:cNvSpPr/>
                  <p:nvPr/>
                </p:nvSpPr>
                <p:spPr>
                  <a:xfrm flipV="1">
                    <a:off x="7126954" y="2174127"/>
                    <a:ext cx="446271" cy="5686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67" name="직선 연결선 166">
                    <a:extLst>
                      <a:ext uri="{FF2B5EF4-FFF2-40B4-BE49-F238E27FC236}">
                        <a16:creationId xmlns:a16="http://schemas.microsoft.com/office/drawing/2014/main" id="{CC31AAB3-A3DF-470B-B562-9B7A1F3BEEB7}"/>
                      </a:ext>
                    </a:extLst>
                  </p:cNvPr>
                  <p:cNvCxnSpPr>
                    <a:cxnSpLocks/>
                  </p:cNvCxnSpPr>
                  <p:nvPr/>
                </p:nvCxnSpPr>
                <p:spPr>
                  <a:xfrm>
                    <a:off x="6806068" y="2251067"/>
                    <a:ext cx="41467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직선 연결선 167">
                    <a:extLst>
                      <a:ext uri="{FF2B5EF4-FFF2-40B4-BE49-F238E27FC236}">
                        <a16:creationId xmlns:a16="http://schemas.microsoft.com/office/drawing/2014/main" id="{62311C5F-D827-47C4-A6D8-B12F035B00CC}"/>
                      </a:ext>
                    </a:extLst>
                  </p:cNvPr>
                  <p:cNvCxnSpPr>
                    <a:cxnSpLocks/>
                  </p:cNvCxnSpPr>
                  <p:nvPr/>
                </p:nvCxnSpPr>
                <p:spPr>
                  <a:xfrm>
                    <a:off x="6807920" y="2401162"/>
                    <a:ext cx="4241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9" name="직사각형 168">
                    <a:extLst>
                      <a:ext uri="{FF2B5EF4-FFF2-40B4-BE49-F238E27FC236}">
                        <a16:creationId xmlns:a16="http://schemas.microsoft.com/office/drawing/2014/main" id="{B65DF335-8172-4492-933C-18908EDBAECA}"/>
                      </a:ext>
                    </a:extLst>
                  </p:cNvPr>
                  <p:cNvSpPr/>
                  <p:nvPr/>
                </p:nvSpPr>
                <p:spPr>
                  <a:xfrm flipV="1">
                    <a:off x="6807921" y="2876332"/>
                    <a:ext cx="424194" cy="505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70" name="직사각형 169">
                    <a:extLst>
                      <a:ext uri="{FF2B5EF4-FFF2-40B4-BE49-F238E27FC236}">
                        <a16:creationId xmlns:a16="http://schemas.microsoft.com/office/drawing/2014/main" id="{D230FB14-369F-4C1E-80D4-B641746B0DF3}"/>
                      </a:ext>
                    </a:extLst>
                  </p:cNvPr>
                  <p:cNvSpPr/>
                  <p:nvPr/>
                </p:nvSpPr>
                <p:spPr>
                  <a:xfrm flipV="1">
                    <a:off x="5890546" y="2879269"/>
                    <a:ext cx="423095" cy="543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71" name="직사각형 170">
                    <a:extLst>
                      <a:ext uri="{FF2B5EF4-FFF2-40B4-BE49-F238E27FC236}">
                        <a16:creationId xmlns:a16="http://schemas.microsoft.com/office/drawing/2014/main" id="{D95D8509-B63E-4356-9907-2CD62C9A03EB}"/>
                      </a:ext>
                    </a:extLst>
                  </p:cNvPr>
                  <p:cNvSpPr/>
                  <p:nvPr/>
                </p:nvSpPr>
                <p:spPr>
                  <a:xfrm rot="16200000">
                    <a:off x="5736247" y="2532229"/>
                    <a:ext cx="743592"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72" name="직선 연결선 171">
                    <a:extLst>
                      <a:ext uri="{FF2B5EF4-FFF2-40B4-BE49-F238E27FC236}">
                        <a16:creationId xmlns:a16="http://schemas.microsoft.com/office/drawing/2014/main" id="{25B23B2E-20D9-4FAD-9FE1-492107FE4DBA}"/>
                      </a:ext>
                    </a:extLst>
                  </p:cNvPr>
                  <p:cNvCxnSpPr>
                    <a:cxnSpLocks/>
                  </p:cNvCxnSpPr>
                  <p:nvPr/>
                </p:nvCxnSpPr>
                <p:spPr>
                  <a:xfrm>
                    <a:off x="7088099" y="2340864"/>
                    <a:ext cx="11825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3" name="직사각형 172">
                    <a:extLst>
                      <a:ext uri="{FF2B5EF4-FFF2-40B4-BE49-F238E27FC236}">
                        <a16:creationId xmlns:a16="http://schemas.microsoft.com/office/drawing/2014/main" id="{B95F7F43-B153-4C63-B567-08F7F5CF5FA8}"/>
                      </a:ext>
                    </a:extLst>
                  </p:cNvPr>
                  <p:cNvSpPr/>
                  <p:nvPr/>
                </p:nvSpPr>
                <p:spPr>
                  <a:xfrm flipV="1">
                    <a:off x="5938267" y="2118574"/>
                    <a:ext cx="334191" cy="62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74" name="직사각형 173">
                    <a:extLst>
                      <a:ext uri="{FF2B5EF4-FFF2-40B4-BE49-F238E27FC236}">
                        <a16:creationId xmlns:a16="http://schemas.microsoft.com/office/drawing/2014/main" id="{9CE5D496-CEDA-4284-A7E7-3E481693DB4E}"/>
                      </a:ext>
                    </a:extLst>
                  </p:cNvPr>
                  <p:cNvSpPr/>
                  <p:nvPr/>
                </p:nvSpPr>
                <p:spPr>
                  <a:xfrm>
                    <a:off x="7127461" y="2230990"/>
                    <a:ext cx="441488" cy="266336"/>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75" name="TextBox 174">
                    <a:extLst>
                      <a:ext uri="{FF2B5EF4-FFF2-40B4-BE49-F238E27FC236}">
                        <a16:creationId xmlns:a16="http://schemas.microsoft.com/office/drawing/2014/main" id="{5FBDA1EC-6F71-401E-AA25-1DF2D8A1C53F}"/>
                      </a:ext>
                    </a:extLst>
                  </p:cNvPr>
                  <p:cNvSpPr txBox="1"/>
                  <p:nvPr/>
                </p:nvSpPr>
                <p:spPr>
                  <a:xfrm>
                    <a:off x="6291580" y="3086599"/>
                    <a:ext cx="556305" cy="338263"/>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GGG</a:t>
                    </a:r>
                  </a:p>
                  <a:p>
                    <a:pPr algn="ctr"/>
                    <a:r>
                      <a:rPr lang="en-US" altLang="ko-KR" sz="1400">
                        <a:latin typeface="Arial" panose="020B0604020202020204" pitchFamily="34" charset="0"/>
                        <a:cs typeface="Arial" panose="020B0604020202020204" pitchFamily="34" charset="0"/>
                      </a:rPr>
                      <a:t>4 K</a:t>
                    </a:r>
                  </a:p>
                </p:txBody>
              </p:sp>
              <p:grpSp>
                <p:nvGrpSpPr>
                  <p:cNvPr id="176" name="그룹 175">
                    <a:extLst>
                      <a:ext uri="{FF2B5EF4-FFF2-40B4-BE49-F238E27FC236}">
                        <a16:creationId xmlns:a16="http://schemas.microsoft.com/office/drawing/2014/main" id="{4EAFD032-1D20-40E8-BA04-C31D9CB47066}"/>
                      </a:ext>
                    </a:extLst>
                  </p:cNvPr>
                  <p:cNvGrpSpPr/>
                  <p:nvPr/>
                </p:nvGrpSpPr>
                <p:grpSpPr>
                  <a:xfrm>
                    <a:off x="6884841" y="2933657"/>
                    <a:ext cx="335902" cy="717825"/>
                    <a:chOff x="6990300" y="1677601"/>
                    <a:chExt cx="335902" cy="1140098"/>
                  </a:xfrm>
                </p:grpSpPr>
                <p:sp>
                  <p:nvSpPr>
                    <p:cNvPr id="178" name="직사각형 177">
                      <a:extLst>
                        <a:ext uri="{FF2B5EF4-FFF2-40B4-BE49-F238E27FC236}">
                          <a16:creationId xmlns:a16="http://schemas.microsoft.com/office/drawing/2014/main" id="{7D3433D9-A617-496E-89E8-134F9DA6B38B}"/>
                        </a:ext>
                      </a:extLst>
                    </p:cNvPr>
                    <p:cNvSpPr/>
                    <p:nvPr/>
                  </p:nvSpPr>
                  <p:spPr>
                    <a:xfrm>
                      <a:off x="6990300" y="1682871"/>
                      <a:ext cx="335902" cy="1134828"/>
                    </a:xfrm>
                    <a:prstGeom prst="rect">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79" name="직선 연결선 178">
                      <a:extLst>
                        <a:ext uri="{FF2B5EF4-FFF2-40B4-BE49-F238E27FC236}">
                          <a16:creationId xmlns:a16="http://schemas.microsoft.com/office/drawing/2014/main" id="{9D08C1C9-6D90-43E9-AEAB-48A8918F154F}"/>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0" name="직선 연결선 179">
                      <a:extLst>
                        <a:ext uri="{FF2B5EF4-FFF2-40B4-BE49-F238E27FC236}">
                          <a16:creationId xmlns:a16="http://schemas.microsoft.com/office/drawing/2014/main" id="{191E781C-EC1D-46BE-81C2-2FC801CD18F9}"/>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7" name="TextBox 176">
                    <a:extLst>
                      <a:ext uri="{FF2B5EF4-FFF2-40B4-BE49-F238E27FC236}">
                        <a16:creationId xmlns:a16="http://schemas.microsoft.com/office/drawing/2014/main" id="{53E82EEF-8A07-4EB3-A619-2C5FEFDE205E}"/>
                      </a:ext>
                    </a:extLst>
                  </p:cNvPr>
                  <p:cNvSpPr txBox="1"/>
                  <p:nvPr/>
                </p:nvSpPr>
                <p:spPr>
                  <a:xfrm>
                    <a:off x="6332247" y="2780274"/>
                    <a:ext cx="476891" cy="198979"/>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LHe</a:t>
                    </a:r>
                    <a:endParaRPr lang="ko-KR" altLang="en-US" sz="1400">
                      <a:latin typeface="Arial" panose="020B0604020202020204" pitchFamily="34" charset="0"/>
                      <a:cs typeface="Arial" panose="020B0604020202020204" pitchFamily="34" charset="0"/>
                    </a:endParaRPr>
                  </a:p>
                </p:txBody>
              </p:sp>
            </p:grpSp>
            <p:sp>
              <p:nvSpPr>
                <p:cNvPr id="146" name="직사각형 145">
                  <a:extLst>
                    <a:ext uri="{FF2B5EF4-FFF2-40B4-BE49-F238E27FC236}">
                      <a16:creationId xmlns:a16="http://schemas.microsoft.com/office/drawing/2014/main" id="{B2F23741-EB86-4819-92B5-19C5961E9212}"/>
                    </a:ext>
                  </a:extLst>
                </p:cNvPr>
                <p:cNvSpPr/>
                <p:nvPr/>
              </p:nvSpPr>
              <p:spPr>
                <a:xfrm>
                  <a:off x="1141046" y="2300677"/>
                  <a:ext cx="622502" cy="216095"/>
                </a:xfrm>
                <a:prstGeom prst="rect">
                  <a:avLst/>
                </a:prstGeom>
                <a:solidFill>
                  <a:schemeClr val="tx2">
                    <a:lumMod val="20000"/>
                    <a:lumOff val="80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sp>
              <p:nvSpPr>
                <p:cNvPr id="147" name="눈물 방울 146">
                  <a:extLst>
                    <a:ext uri="{FF2B5EF4-FFF2-40B4-BE49-F238E27FC236}">
                      <a16:creationId xmlns:a16="http://schemas.microsoft.com/office/drawing/2014/main" id="{2D763315-3115-4CC2-A985-46C2502B9DC4}"/>
                    </a:ext>
                  </a:extLst>
                </p:cNvPr>
                <p:cNvSpPr/>
                <p:nvPr/>
              </p:nvSpPr>
              <p:spPr>
                <a:xfrm rot="18900000">
                  <a:off x="1166232" y="1478430"/>
                  <a:ext cx="79495" cy="79495"/>
                </a:xfrm>
                <a:prstGeom prst="teardrop">
                  <a:avLst/>
                </a:prstGeom>
                <a:solidFill>
                  <a:schemeClr val="accent1">
                    <a:lumMod val="60000"/>
                    <a:lumOff val="40000"/>
                  </a:schemeClr>
                </a:solidFill>
                <a:ln w="63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sp>
              <p:nvSpPr>
                <p:cNvPr id="148" name="눈물 방울 147">
                  <a:extLst>
                    <a:ext uri="{FF2B5EF4-FFF2-40B4-BE49-F238E27FC236}">
                      <a16:creationId xmlns:a16="http://schemas.microsoft.com/office/drawing/2014/main" id="{A0D7E2E0-D467-4BC7-9C54-C2EBF25786C0}"/>
                    </a:ext>
                  </a:extLst>
                </p:cNvPr>
                <p:cNvSpPr/>
                <p:nvPr/>
              </p:nvSpPr>
              <p:spPr>
                <a:xfrm rot="18900000">
                  <a:off x="1660757" y="1459652"/>
                  <a:ext cx="79495" cy="79495"/>
                </a:xfrm>
                <a:prstGeom prst="teardrop">
                  <a:avLst/>
                </a:prstGeom>
                <a:solidFill>
                  <a:schemeClr val="accent1">
                    <a:lumMod val="60000"/>
                    <a:lumOff val="40000"/>
                  </a:schemeClr>
                </a:solidFill>
                <a:ln w="63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cxnSp>
              <p:nvCxnSpPr>
                <p:cNvPr id="149" name="직선 화살표 연결선 148">
                  <a:extLst>
                    <a:ext uri="{FF2B5EF4-FFF2-40B4-BE49-F238E27FC236}">
                      <a16:creationId xmlns:a16="http://schemas.microsoft.com/office/drawing/2014/main" id="{245848EA-52D3-412E-9D85-8903AF49D6F2}"/>
                    </a:ext>
                  </a:extLst>
                </p:cNvPr>
                <p:cNvCxnSpPr/>
                <p:nvPr/>
              </p:nvCxnSpPr>
              <p:spPr>
                <a:xfrm>
                  <a:off x="1215238" y="1669951"/>
                  <a:ext cx="0" cy="256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0" name="직선 화살표 연결선 149">
                  <a:extLst>
                    <a:ext uri="{FF2B5EF4-FFF2-40B4-BE49-F238E27FC236}">
                      <a16:creationId xmlns:a16="http://schemas.microsoft.com/office/drawing/2014/main" id="{C692DD2C-F80F-44CD-8F0A-7F65ACFF743D}"/>
                    </a:ext>
                  </a:extLst>
                </p:cNvPr>
                <p:cNvCxnSpPr/>
                <p:nvPr/>
              </p:nvCxnSpPr>
              <p:spPr>
                <a:xfrm>
                  <a:off x="1699286" y="1664848"/>
                  <a:ext cx="0" cy="256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43" name="직사각형 142">
                <a:extLst>
                  <a:ext uri="{FF2B5EF4-FFF2-40B4-BE49-F238E27FC236}">
                    <a16:creationId xmlns:a16="http://schemas.microsoft.com/office/drawing/2014/main" id="{7D4E6210-6E1B-4308-B5AD-3F41D7C57067}"/>
                  </a:ext>
                </a:extLst>
              </p:cNvPr>
              <p:cNvSpPr/>
              <p:nvPr/>
            </p:nvSpPr>
            <p:spPr>
              <a:xfrm>
                <a:off x="1676082" y="2410842"/>
                <a:ext cx="480013" cy="412385"/>
              </a:xfrm>
              <a:prstGeom prst="rect">
                <a:avLst/>
              </a:prstGeom>
              <a:solidFill>
                <a:srgbClr val="FF0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cxnSp>
            <p:nvCxnSpPr>
              <p:cNvPr id="144" name="직선 화살표 연결선 143">
                <a:extLst>
                  <a:ext uri="{FF2B5EF4-FFF2-40B4-BE49-F238E27FC236}">
                    <a16:creationId xmlns:a16="http://schemas.microsoft.com/office/drawing/2014/main" id="{4D3E8A5C-6EBE-40F3-B5E7-DDA731BC0F94}"/>
                  </a:ext>
                </a:extLst>
              </p:cNvPr>
              <p:cNvCxnSpPr>
                <a:cxnSpLocks/>
              </p:cNvCxnSpPr>
              <p:nvPr/>
            </p:nvCxnSpPr>
            <p:spPr>
              <a:xfrm flipH="1">
                <a:off x="1296993" y="2598001"/>
                <a:ext cx="342643"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41" name="TextBox 140">
              <a:extLst>
                <a:ext uri="{FF2B5EF4-FFF2-40B4-BE49-F238E27FC236}">
                  <a16:creationId xmlns:a16="http://schemas.microsoft.com/office/drawing/2014/main" id="{5B11292B-F1B2-47E4-A501-ACBFE26FB9EC}"/>
                </a:ext>
              </a:extLst>
            </p:cNvPr>
            <p:cNvSpPr txBox="1"/>
            <p:nvPr/>
          </p:nvSpPr>
          <p:spPr>
            <a:xfrm>
              <a:off x="436980" y="3889599"/>
              <a:ext cx="439479"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4 T</a:t>
              </a:r>
              <a:endParaRPr lang="ko-KR" altLang="en-US" sz="1400" dirty="0">
                <a:latin typeface="Arial" panose="020B0604020202020204" pitchFamily="34" charset="0"/>
                <a:ea typeface="함초롬돋움" panose="02030504000101010101" pitchFamily="18" charset="-127"/>
                <a:cs typeface="Arial" panose="020B0604020202020204" pitchFamily="34" charset="0"/>
              </a:endParaRPr>
            </a:p>
          </p:txBody>
        </p:sp>
      </p:grpSp>
      <p:sp>
        <p:nvSpPr>
          <p:cNvPr id="68" name="제목 1">
            <a:extLst>
              <a:ext uri="{FF2B5EF4-FFF2-40B4-BE49-F238E27FC236}">
                <a16:creationId xmlns:a16="http://schemas.microsoft.com/office/drawing/2014/main" id="{70D9A055-1CAE-406A-BE5E-FAB5148D3537}"/>
              </a:ext>
            </a:extLst>
          </p:cNvPr>
          <p:cNvSpPr>
            <a:spLocks noGrp="1"/>
          </p:cNvSpPr>
          <p:nvPr>
            <p:ph type="title"/>
          </p:nvPr>
        </p:nvSpPr>
        <p:spPr>
          <a:xfrm>
            <a:off x="179512" y="44624"/>
            <a:ext cx="8507288" cy="792087"/>
          </a:xfrm>
        </p:spPr>
        <p:txBody>
          <a:bodyPr/>
          <a:lstStyle/>
          <a:p>
            <a:r>
              <a:rPr lang="en-US" altLang="ko-KR" dirty="0"/>
              <a:t>Process : ADR + DR components</a:t>
            </a:r>
            <a:endParaRPr lang="ko-KR" altLang="en-US" dirty="0"/>
          </a:p>
        </p:txBody>
      </p:sp>
    </p:spTree>
    <p:extLst>
      <p:ext uri="{BB962C8B-B14F-4D97-AF65-F5344CB8AC3E}">
        <p14:creationId xmlns:p14="http://schemas.microsoft.com/office/powerpoint/2010/main" val="1483103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39"/>
                                        </p:tgtEl>
                                        <p:attrNameLst>
                                          <p:attrName>style.visibility</p:attrName>
                                        </p:attrNameLst>
                                      </p:cBhvr>
                                      <p:to>
                                        <p:strVal val="visible"/>
                                      </p:to>
                                    </p:set>
                                    <p:animEffect transition="in" filter="randombar(horizontal)">
                                      <p:cBhvr>
                                        <p:cTn id="7" dur="500"/>
                                        <p:tgtEl>
                                          <p:spTgt spid="1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 name="TextBox 201">
            <a:extLst>
              <a:ext uri="{FF2B5EF4-FFF2-40B4-BE49-F238E27FC236}">
                <a16:creationId xmlns:a16="http://schemas.microsoft.com/office/drawing/2014/main" id="{B42555BB-153F-4D65-ADB0-5695560912F1}"/>
              </a:ext>
            </a:extLst>
          </p:cNvPr>
          <p:cNvSpPr txBox="1"/>
          <p:nvPr/>
        </p:nvSpPr>
        <p:spPr>
          <a:xfrm>
            <a:off x="179512" y="2228326"/>
            <a:ext cx="4572774" cy="1200329"/>
          </a:xfrm>
          <a:prstGeom prst="rect">
            <a:avLst/>
          </a:prstGeom>
          <a:noFill/>
        </p:spPr>
        <p:txBody>
          <a:bodyPr wrap="square" rtlCol="0">
            <a:spAutoFit/>
          </a:bodyPr>
          <a:lstStyle/>
          <a:p>
            <a:r>
              <a:rPr lang="en-US" altLang="ko-KR" dirty="0">
                <a:latin typeface="Arial" panose="020B0604020202020204" pitchFamily="34" charset="0"/>
                <a:cs typeface="Arial" panose="020B0604020202020204" pitchFamily="34" charset="0"/>
              </a:rPr>
              <a:t>1. Initial 3He-4He condensation by ADR</a:t>
            </a:r>
          </a:p>
          <a:p>
            <a:pPr marL="257175" indent="-257175">
              <a:buFontTx/>
              <a:buChar char="-"/>
            </a:pPr>
            <a:endParaRPr lang="en-US" altLang="ko-KR" dirty="0">
              <a:latin typeface="Arial" panose="020B0604020202020204" pitchFamily="34" charset="0"/>
              <a:cs typeface="Arial" panose="020B0604020202020204" pitchFamily="34" charset="0"/>
            </a:endParaRPr>
          </a:p>
          <a:p>
            <a:r>
              <a:rPr lang="en-US" altLang="ko-KR" dirty="0">
                <a:latin typeface="Arial" panose="020B0604020202020204" pitchFamily="34" charset="0"/>
                <a:cs typeface="Arial" panose="020B0604020202020204" pitchFamily="34" charset="0"/>
              </a:rPr>
              <a:t>2. 3He transfer by the sorption pump</a:t>
            </a:r>
          </a:p>
          <a:p>
            <a:endParaRPr lang="en-US" altLang="ko-KR" dirty="0">
              <a:latin typeface="Arial" panose="020B0604020202020204" pitchFamily="34" charset="0"/>
              <a:cs typeface="Arial" panose="020B0604020202020204" pitchFamily="34" charset="0"/>
            </a:endParaRPr>
          </a:p>
        </p:txBody>
      </p:sp>
      <p:sp>
        <p:nvSpPr>
          <p:cNvPr id="129" name="제목 1">
            <a:extLst>
              <a:ext uri="{FF2B5EF4-FFF2-40B4-BE49-F238E27FC236}">
                <a16:creationId xmlns:a16="http://schemas.microsoft.com/office/drawing/2014/main" id="{2988FFAD-14FF-4899-8671-7EC1A37E301C}"/>
              </a:ext>
            </a:extLst>
          </p:cNvPr>
          <p:cNvSpPr>
            <a:spLocks noGrp="1"/>
          </p:cNvSpPr>
          <p:nvPr>
            <p:ph type="title"/>
          </p:nvPr>
        </p:nvSpPr>
        <p:spPr>
          <a:xfrm>
            <a:off x="179512" y="44624"/>
            <a:ext cx="8507288" cy="792087"/>
          </a:xfrm>
        </p:spPr>
        <p:txBody>
          <a:bodyPr>
            <a:normAutofit/>
          </a:bodyPr>
          <a:lstStyle/>
          <a:p>
            <a:r>
              <a:rPr lang="en-US" altLang="ko-KR" dirty="0"/>
              <a:t>Process : </a:t>
            </a:r>
            <a:r>
              <a:rPr kumimoji="1" lang="en-US" altLang="ko-KR" b="1" dirty="0">
                <a:solidFill>
                  <a:prstClr val="black"/>
                </a:solidFill>
                <a:latin typeface="Arial" panose="020B0604020202020204" pitchFamily="34" charset="0"/>
                <a:ea typeface="맑은 고딕" panose="020B0503020000020004" pitchFamily="50" charset="-127"/>
                <a:cs typeface="Arial" panose="020B0604020202020204" pitchFamily="34" charset="0"/>
              </a:rPr>
              <a:t>Single-shot DR assisted by an ADR</a:t>
            </a:r>
            <a:endParaRPr lang="ko-KR" altLang="en-US" dirty="0"/>
          </a:p>
        </p:txBody>
      </p:sp>
      <p:grpSp>
        <p:nvGrpSpPr>
          <p:cNvPr id="131" name="Group 163">
            <a:extLst>
              <a:ext uri="{FF2B5EF4-FFF2-40B4-BE49-F238E27FC236}">
                <a16:creationId xmlns:a16="http://schemas.microsoft.com/office/drawing/2014/main" id="{DA6C048B-E1DC-4C7A-8EF8-DE7E2144010A}"/>
              </a:ext>
            </a:extLst>
          </p:cNvPr>
          <p:cNvGrpSpPr/>
          <p:nvPr/>
        </p:nvGrpSpPr>
        <p:grpSpPr>
          <a:xfrm>
            <a:off x="5198993" y="1578143"/>
            <a:ext cx="2937039" cy="3266550"/>
            <a:chOff x="443322" y="2904020"/>
            <a:chExt cx="2671135" cy="2970816"/>
          </a:xfrm>
        </p:grpSpPr>
        <p:grpSp>
          <p:nvGrpSpPr>
            <p:cNvPr id="132" name="Group 7">
              <a:extLst>
                <a:ext uri="{FF2B5EF4-FFF2-40B4-BE49-F238E27FC236}">
                  <a16:creationId xmlns:a16="http://schemas.microsoft.com/office/drawing/2014/main" id="{2BB356BA-A4B4-4CA9-9E78-C4D6CBACD04D}"/>
                </a:ext>
              </a:extLst>
            </p:cNvPr>
            <p:cNvGrpSpPr/>
            <p:nvPr/>
          </p:nvGrpSpPr>
          <p:grpSpPr>
            <a:xfrm>
              <a:off x="443322" y="2904020"/>
              <a:ext cx="2671135" cy="2970816"/>
              <a:chOff x="3799398" y="-212689"/>
              <a:chExt cx="5985556" cy="6657094"/>
            </a:xfrm>
          </p:grpSpPr>
          <p:sp>
            <p:nvSpPr>
              <p:cNvPr id="135" name="Rectangle 43">
                <a:extLst>
                  <a:ext uri="{FF2B5EF4-FFF2-40B4-BE49-F238E27FC236}">
                    <a16:creationId xmlns:a16="http://schemas.microsoft.com/office/drawing/2014/main" id="{B05E7ED7-58CE-4FD5-B40A-74C603A87F73}"/>
                  </a:ext>
                </a:extLst>
              </p:cNvPr>
              <p:cNvSpPr/>
              <p:nvPr/>
            </p:nvSpPr>
            <p:spPr>
              <a:xfrm>
                <a:off x="3799398" y="-212689"/>
                <a:ext cx="5985556" cy="710247"/>
              </a:xfrm>
              <a:prstGeom prst="rect">
                <a:avLst/>
              </a:prstGeom>
              <a:solidFill>
                <a:srgbClr val="FFC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b="1" dirty="0">
                    <a:solidFill>
                      <a:schemeClr val="tx1"/>
                    </a:solidFill>
                    <a:latin typeface="Arial" panose="020B0604020202020204" pitchFamily="34" charset="0"/>
                    <a:cs typeface="Arial" panose="020B0604020202020204" pitchFamily="34" charset="0"/>
                  </a:rPr>
                  <a:t>4 K</a:t>
                </a:r>
                <a:r>
                  <a:rPr lang="en-US" altLang="ko-KR" sz="1600" b="1" baseline="-25000" dirty="0">
                    <a:solidFill>
                      <a:schemeClr val="tx1"/>
                    </a:solidFill>
                    <a:latin typeface="Arial" panose="020B0604020202020204" pitchFamily="34" charset="0"/>
                    <a:cs typeface="Arial" panose="020B0604020202020204" pitchFamily="34" charset="0"/>
                  </a:rPr>
                  <a:t> </a:t>
                </a:r>
                <a:r>
                  <a:rPr lang="en-US" altLang="ko-KR" sz="1600" b="1" dirty="0">
                    <a:solidFill>
                      <a:schemeClr val="tx1"/>
                    </a:solidFill>
                    <a:latin typeface="Arial" panose="020B0604020202020204" pitchFamily="34" charset="0"/>
                    <a:cs typeface="Arial" panose="020B0604020202020204" pitchFamily="34" charset="0"/>
                  </a:rPr>
                  <a:t>cooler</a:t>
                </a:r>
                <a:endParaRPr lang="ko-KR" altLang="en-US" sz="1600" b="1" dirty="0">
                  <a:solidFill>
                    <a:schemeClr val="tx1"/>
                  </a:solidFill>
                  <a:latin typeface="Arial" panose="020B0604020202020204" pitchFamily="34" charset="0"/>
                  <a:cs typeface="Arial" panose="020B0604020202020204" pitchFamily="34" charset="0"/>
                </a:endParaRPr>
              </a:p>
            </p:txBody>
          </p:sp>
          <p:sp>
            <p:nvSpPr>
              <p:cNvPr id="136" name="Rectangle 42">
                <a:extLst>
                  <a:ext uri="{FF2B5EF4-FFF2-40B4-BE49-F238E27FC236}">
                    <a16:creationId xmlns:a16="http://schemas.microsoft.com/office/drawing/2014/main" id="{FF4CEFD6-F3A1-446E-8B65-FB347847C32D}"/>
                  </a:ext>
                </a:extLst>
              </p:cNvPr>
              <p:cNvSpPr/>
              <p:nvPr/>
            </p:nvSpPr>
            <p:spPr>
              <a:xfrm>
                <a:off x="4500438" y="5976054"/>
                <a:ext cx="1773044" cy="46835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37" name="Straight Connector 14">
                <a:extLst>
                  <a:ext uri="{FF2B5EF4-FFF2-40B4-BE49-F238E27FC236}">
                    <a16:creationId xmlns:a16="http://schemas.microsoft.com/office/drawing/2014/main" id="{842E1D9E-75A5-4CCC-A4A5-4991B5D91FCC}"/>
                  </a:ext>
                </a:extLst>
              </p:cNvPr>
              <p:cNvCxnSpPr>
                <a:cxnSpLocks/>
              </p:cNvCxnSpPr>
              <p:nvPr/>
            </p:nvCxnSpPr>
            <p:spPr>
              <a:xfrm>
                <a:off x="5296826" y="1625299"/>
                <a:ext cx="1" cy="2741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8" name="Group 17">
                <a:extLst>
                  <a:ext uri="{FF2B5EF4-FFF2-40B4-BE49-F238E27FC236}">
                    <a16:creationId xmlns:a16="http://schemas.microsoft.com/office/drawing/2014/main" id="{5805848D-E96F-4B17-B032-D9DC20FBD870}"/>
                  </a:ext>
                </a:extLst>
              </p:cNvPr>
              <p:cNvGrpSpPr/>
              <p:nvPr/>
            </p:nvGrpSpPr>
            <p:grpSpPr>
              <a:xfrm>
                <a:off x="4176748" y="2079829"/>
                <a:ext cx="395252" cy="2014412"/>
                <a:chOff x="4123161" y="1921968"/>
                <a:chExt cx="457200" cy="2330134"/>
              </a:xfrm>
            </p:grpSpPr>
            <p:sp>
              <p:nvSpPr>
                <p:cNvPr id="143" name="Rectangle 38">
                  <a:extLst>
                    <a:ext uri="{FF2B5EF4-FFF2-40B4-BE49-F238E27FC236}">
                      <a16:creationId xmlns:a16="http://schemas.microsoft.com/office/drawing/2014/main" id="{1B1308DC-4B9B-41AF-A6C8-E7282A403F0F}"/>
                    </a:ext>
                  </a:extLst>
                </p:cNvPr>
                <p:cNvSpPr/>
                <p:nvPr/>
              </p:nvSpPr>
              <p:spPr>
                <a:xfrm>
                  <a:off x="4123161" y="1921968"/>
                  <a:ext cx="457200" cy="2330134"/>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44" name="Straight Connector 39">
                  <a:extLst>
                    <a:ext uri="{FF2B5EF4-FFF2-40B4-BE49-F238E27FC236}">
                      <a16:creationId xmlns:a16="http://schemas.microsoft.com/office/drawing/2014/main" id="{A38528AE-29D4-4297-A298-F897ECB9089A}"/>
                    </a:ext>
                  </a:extLst>
                </p:cNvPr>
                <p:cNvCxnSpPr/>
                <p:nvPr/>
              </p:nvCxnSpPr>
              <p:spPr>
                <a:xfrm flipH="1">
                  <a:off x="4123161" y="1921968"/>
                  <a:ext cx="457200" cy="233013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40">
                  <a:extLst>
                    <a:ext uri="{FF2B5EF4-FFF2-40B4-BE49-F238E27FC236}">
                      <a16:creationId xmlns:a16="http://schemas.microsoft.com/office/drawing/2014/main" id="{DEA60169-1731-4BD4-A957-1DD861F108B6}"/>
                    </a:ext>
                  </a:extLst>
                </p:cNvPr>
                <p:cNvCxnSpPr/>
                <p:nvPr/>
              </p:nvCxnSpPr>
              <p:spPr>
                <a:xfrm>
                  <a:off x="4123161" y="1921968"/>
                  <a:ext cx="457200" cy="233013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9" name="Group 18">
                <a:extLst>
                  <a:ext uri="{FF2B5EF4-FFF2-40B4-BE49-F238E27FC236}">
                    <a16:creationId xmlns:a16="http://schemas.microsoft.com/office/drawing/2014/main" id="{77F25927-DDBA-40E1-B864-2054183E4835}"/>
                  </a:ext>
                </a:extLst>
              </p:cNvPr>
              <p:cNvGrpSpPr/>
              <p:nvPr/>
            </p:nvGrpSpPr>
            <p:grpSpPr>
              <a:xfrm>
                <a:off x="6021653" y="2079829"/>
                <a:ext cx="395252" cy="2014412"/>
                <a:chOff x="4123161" y="1921968"/>
                <a:chExt cx="457200" cy="2330134"/>
              </a:xfrm>
            </p:grpSpPr>
            <p:sp>
              <p:nvSpPr>
                <p:cNvPr id="140" name="Rectangle 35">
                  <a:extLst>
                    <a:ext uri="{FF2B5EF4-FFF2-40B4-BE49-F238E27FC236}">
                      <a16:creationId xmlns:a16="http://schemas.microsoft.com/office/drawing/2014/main" id="{CCAF7C18-88DA-484B-B03D-AC58C3C63858}"/>
                    </a:ext>
                  </a:extLst>
                </p:cNvPr>
                <p:cNvSpPr/>
                <p:nvPr/>
              </p:nvSpPr>
              <p:spPr>
                <a:xfrm>
                  <a:off x="4123161" y="1921968"/>
                  <a:ext cx="457200" cy="2330134"/>
                </a:xfrm>
                <a:prstGeom prst="rect">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41" name="Straight Connector 36">
                  <a:extLst>
                    <a:ext uri="{FF2B5EF4-FFF2-40B4-BE49-F238E27FC236}">
                      <a16:creationId xmlns:a16="http://schemas.microsoft.com/office/drawing/2014/main" id="{B62326BB-29FF-46F8-BDE7-C7E06A1C6FD3}"/>
                    </a:ext>
                  </a:extLst>
                </p:cNvPr>
                <p:cNvCxnSpPr/>
                <p:nvPr/>
              </p:nvCxnSpPr>
              <p:spPr>
                <a:xfrm flipH="1">
                  <a:off x="4123161" y="1921968"/>
                  <a:ext cx="457200" cy="233013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37">
                  <a:extLst>
                    <a:ext uri="{FF2B5EF4-FFF2-40B4-BE49-F238E27FC236}">
                      <a16:creationId xmlns:a16="http://schemas.microsoft.com/office/drawing/2014/main" id="{0F2FD3A4-57B4-4793-BF6A-DD5470A001EF}"/>
                    </a:ext>
                  </a:extLst>
                </p:cNvPr>
                <p:cNvCxnSpPr/>
                <p:nvPr/>
              </p:nvCxnSpPr>
              <p:spPr>
                <a:xfrm>
                  <a:off x="4123161" y="1921968"/>
                  <a:ext cx="457200" cy="233013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33" name="Oval 2">
              <a:extLst>
                <a:ext uri="{FF2B5EF4-FFF2-40B4-BE49-F238E27FC236}">
                  <a16:creationId xmlns:a16="http://schemas.microsoft.com/office/drawing/2014/main" id="{98B8E89E-FB89-4E96-AD91-9BA78EFD2832}"/>
                </a:ext>
              </a:extLst>
            </p:cNvPr>
            <p:cNvSpPr/>
            <p:nvPr/>
          </p:nvSpPr>
          <p:spPr>
            <a:xfrm>
              <a:off x="1085080" y="3539241"/>
              <a:ext cx="48826"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134" name="Oval 160">
              <a:extLst>
                <a:ext uri="{FF2B5EF4-FFF2-40B4-BE49-F238E27FC236}">
                  <a16:creationId xmlns:a16="http://schemas.microsoft.com/office/drawing/2014/main" id="{6BD65542-9CF8-45D0-90F2-A6742177DF19}"/>
                </a:ext>
              </a:extLst>
            </p:cNvPr>
            <p:cNvSpPr/>
            <p:nvPr/>
          </p:nvSpPr>
          <p:spPr>
            <a:xfrm>
              <a:off x="1087158" y="3684435"/>
              <a:ext cx="48826" cy="45719"/>
            </a:xfrm>
            <a:prstGeom prst="ellipse">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56" name="직사각형 155">
            <a:extLst>
              <a:ext uri="{FF2B5EF4-FFF2-40B4-BE49-F238E27FC236}">
                <a16:creationId xmlns:a16="http://schemas.microsoft.com/office/drawing/2014/main" id="{ABC5DF76-316E-4452-A5B5-CFBACEAECFD4}"/>
              </a:ext>
            </a:extLst>
          </p:cNvPr>
          <p:cNvSpPr/>
          <p:nvPr/>
        </p:nvSpPr>
        <p:spPr>
          <a:xfrm>
            <a:off x="5797838" y="2630517"/>
            <a:ext cx="262759" cy="1073626"/>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08" name="직사각형 207">
            <a:extLst>
              <a:ext uri="{FF2B5EF4-FFF2-40B4-BE49-F238E27FC236}">
                <a16:creationId xmlns:a16="http://schemas.microsoft.com/office/drawing/2014/main" id="{FD55A4BF-F4BD-4961-B347-800F3BF1CB87}"/>
              </a:ext>
            </a:extLst>
          </p:cNvPr>
          <p:cNvSpPr/>
          <p:nvPr/>
        </p:nvSpPr>
        <p:spPr>
          <a:xfrm>
            <a:off x="5797154" y="2631175"/>
            <a:ext cx="262759" cy="107296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209" name="직선 연결선 208">
            <a:extLst>
              <a:ext uri="{FF2B5EF4-FFF2-40B4-BE49-F238E27FC236}">
                <a16:creationId xmlns:a16="http://schemas.microsoft.com/office/drawing/2014/main" id="{CE5BD594-9084-487F-A961-C171DC7003E5}"/>
              </a:ext>
            </a:extLst>
          </p:cNvPr>
          <p:cNvCxnSpPr>
            <a:cxnSpLocks/>
          </p:cNvCxnSpPr>
          <p:nvPr/>
        </p:nvCxnSpPr>
        <p:spPr>
          <a:xfrm>
            <a:off x="5749029" y="2259885"/>
            <a:ext cx="0" cy="23889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Straight Connector 14">
            <a:extLst>
              <a:ext uri="{FF2B5EF4-FFF2-40B4-BE49-F238E27FC236}">
                <a16:creationId xmlns:a16="http://schemas.microsoft.com/office/drawing/2014/main" id="{2B376813-3414-4EBF-9BD0-F2DA2A467592}"/>
              </a:ext>
            </a:extLst>
          </p:cNvPr>
          <p:cNvCxnSpPr>
            <a:cxnSpLocks/>
          </p:cNvCxnSpPr>
          <p:nvPr/>
        </p:nvCxnSpPr>
        <p:spPr>
          <a:xfrm>
            <a:off x="5933763" y="1905843"/>
            <a:ext cx="6096" cy="36731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11" name="직사각형 210">
            <a:extLst>
              <a:ext uri="{FF2B5EF4-FFF2-40B4-BE49-F238E27FC236}">
                <a16:creationId xmlns:a16="http://schemas.microsoft.com/office/drawing/2014/main" id="{1D0FF335-93A4-48E1-A5D9-0D13C50E2EA2}"/>
              </a:ext>
            </a:extLst>
          </p:cNvPr>
          <p:cNvSpPr/>
          <p:nvPr/>
        </p:nvSpPr>
        <p:spPr>
          <a:xfrm rot="5400000" flipH="1" flipV="1">
            <a:off x="7601310" y="2198394"/>
            <a:ext cx="587575" cy="4765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2" name="직사각형 211">
            <a:extLst>
              <a:ext uri="{FF2B5EF4-FFF2-40B4-BE49-F238E27FC236}">
                <a16:creationId xmlns:a16="http://schemas.microsoft.com/office/drawing/2014/main" id="{6229297D-7529-48D9-8A84-0241149CF4CD}"/>
              </a:ext>
            </a:extLst>
          </p:cNvPr>
          <p:cNvSpPr/>
          <p:nvPr/>
        </p:nvSpPr>
        <p:spPr>
          <a:xfrm flipH="1" flipV="1">
            <a:off x="7560019" y="2466622"/>
            <a:ext cx="314079" cy="4938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3" name="직사각형 212">
            <a:extLst>
              <a:ext uri="{FF2B5EF4-FFF2-40B4-BE49-F238E27FC236}">
                <a16:creationId xmlns:a16="http://schemas.microsoft.com/office/drawing/2014/main" id="{361EFDCA-F337-4E15-80BD-9A88EB6810C6}"/>
              </a:ext>
            </a:extLst>
          </p:cNvPr>
          <p:cNvSpPr/>
          <p:nvPr/>
        </p:nvSpPr>
        <p:spPr>
          <a:xfrm rot="16200000" flipH="1">
            <a:off x="6906060" y="2377627"/>
            <a:ext cx="981914" cy="350136"/>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14" name="직선 연결선 213">
            <a:extLst>
              <a:ext uri="{FF2B5EF4-FFF2-40B4-BE49-F238E27FC236}">
                <a16:creationId xmlns:a16="http://schemas.microsoft.com/office/drawing/2014/main" id="{23B3BCCB-245E-4332-B417-1F3BA0492D2A}"/>
              </a:ext>
            </a:extLst>
          </p:cNvPr>
          <p:cNvCxnSpPr>
            <a:cxnSpLocks/>
          </p:cNvCxnSpPr>
          <p:nvPr/>
        </p:nvCxnSpPr>
        <p:spPr>
          <a:xfrm>
            <a:off x="7396874" y="3050019"/>
            <a:ext cx="1322" cy="11047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5" name="직선 연결선 214">
            <a:extLst>
              <a:ext uri="{FF2B5EF4-FFF2-40B4-BE49-F238E27FC236}">
                <a16:creationId xmlns:a16="http://schemas.microsoft.com/office/drawing/2014/main" id="{8FCC0BB1-E341-4936-93F6-BFA21150FAB4}"/>
              </a:ext>
            </a:extLst>
          </p:cNvPr>
          <p:cNvCxnSpPr>
            <a:cxnSpLocks/>
          </p:cNvCxnSpPr>
          <p:nvPr/>
        </p:nvCxnSpPr>
        <p:spPr>
          <a:xfrm>
            <a:off x="7346122" y="3043652"/>
            <a:ext cx="0" cy="10805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6" name="직사각형 215">
            <a:extLst>
              <a:ext uri="{FF2B5EF4-FFF2-40B4-BE49-F238E27FC236}">
                <a16:creationId xmlns:a16="http://schemas.microsoft.com/office/drawing/2014/main" id="{A4FEEAE4-4DBF-46EA-9B82-4B416B65C421}"/>
              </a:ext>
            </a:extLst>
          </p:cNvPr>
          <p:cNvSpPr/>
          <p:nvPr/>
        </p:nvSpPr>
        <p:spPr>
          <a:xfrm>
            <a:off x="7518797" y="3849015"/>
            <a:ext cx="47657" cy="2402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7" name="직사각형 216">
            <a:extLst>
              <a:ext uri="{FF2B5EF4-FFF2-40B4-BE49-F238E27FC236}">
                <a16:creationId xmlns:a16="http://schemas.microsoft.com/office/drawing/2014/main" id="{AE53A612-60EB-4C60-9D33-990410F84EBC}"/>
              </a:ext>
            </a:extLst>
          </p:cNvPr>
          <p:cNvSpPr/>
          <p:nvPr/>
        </p:nvSpPr>
        <p:spPr>
          <a:xfrm rot="5400000" flipH="1" flipV="1">
            <a:off x="7105219" y="2530186"/>
            <a:ext cx="990523" cy="4765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18" name="직사각형 217">
            <a:extLst>
              <a:ext uri="{FF2B5EF4-FFF2-40B4-BE49-F238E27FC236}">
                <a16:creationId xmlns:a16="http://schemas.microsoft.com/office/drawing/2014/main" id="{16F1037E-B3EC-49C5-A885-3E6DFF8BE064}"/>
              </a:ext>
            </a:extLst>
          </p:cNvPr>
          <p:cNvSpPr/>
          <p:nvPr/>
        </p:nvSpPr>
        <p:spPr>
          <a:xfrm flipH="1" flipV="1">
            <a:off x="7596747" y="1927555"/>
            <a:ext cx="580199" cy="62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19" name="직선 연결선 218">
            <a:extLst>
              <a:ext uri="{FF2B5EF4-FFF2-40B4-BE49-F238E27FC236}">
                <a16:creationId xmlns:a16="http://schemas.microsoft.com/office/drawing/2014/main" id="{1F9E4529-07D1-4DB9-B9F1-E258BF9D606D}"/>
              </a:ext>
            </a:extLst>
          </p:cNvPr>
          <p:cNvCxnSpPr>
            <a:cxnSpLocks/>
          </p:cNvCxnSpPr>
          <p:nvPr/>
        </p:nvCxnSpPr>
        <p:spPr>
          <a:xfrm>
            <a:off x="7372159" y="2988656"/>
            <a:ext cx="5853" cy="133296"/>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0" name="직선 연결선 219">
            <a:extLst>
              <a:ext uri="{FF2B5EF4-FFF2-40B4-BE49-F238E27FC236}">
                <a16:creationId xmlns:a16="http://schemas.microsoft.com/office/drawing/2014/main" id="{C35353FD-39E2-4306-B819-C540C9C3E34B}"/>
              </a:ext>
            </a:extLst>
          </p:cNvPr>
          <p:cNvCxnSpPr>
            <a:cxnSpLocks/>
          </p:cNvCxnSpPr>
          <p:nvPr/>
        </p:nvCxnSpPr>
        <p:spPr>
          <a:xfrm flipH="1">
            <a:off x="5967967" y="3700960"/>
            <a:ext cx="0" cy="6193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직선 연결선 220">
            <a:extLst>
              <a:ext uri="{FF2B5EF4-FFF2-40B4-BE49-F238E27FC236}">
                <a16:creationId xmlns:a16="http://schemas.microsoft.com/office/drawing/2014/main" id="{46C12E4D-0AD0-4677-9DE5-FEE8922A9EC0}"/>
              </a:ext>
            </a:extLst>
          </p:cNvPr>
          <p:cNvCxnSpPr>
            <a:cxnSpLocks/>
          </p:cNvCxnSpPr>
          <p:nvPr/>
        </p:nvCxnSpPr>
        <p:spPr>
          <a:xfrm>
            <a:off x="5869525" y="3700960"/>
            <a:ext cx="0" cy="6193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2" name="그룹 221">
            <a:extLst>
              <a:ext uri="{FF2B5EF4-FFF2-40B4-BE49-F238E27FC236}">
                <a16:creationId xmlns:a16="http://schemas.microsoft.com/office/drawing/2014/main" id="{9A4C3E5B-E97F-477D-9E94-DC10014358DF}"/>
              </a:ext>
            </a:extLst>
          </p:cNvPr>
          <p:cNvGrpSpPr/>
          <p:nvPr/>
        </p:nvGrpSpPr>
        <p:grpSpPr>
          <a:xfrm flipH="1">
            <a:off x="5893588" y="5146986"/>
            <a:ext cx="47657" cy="494992"/>
            <a:chOff x="4293449" y="3947808"/>
            <a:chExt cx="35008" cy="661448"/>
          </a:xfrm>
        </p:grpSpPr>
        <p:cxnSp>
          <p:nvCxnSpPr>
            <p:cNvPr id="223" name="직선 연결선 222">
              <a:extLst>
                <a:ext uri="{FF2B5EF4-FFF2-40B4-BE49-F238E27FC236}">
                  <a16:creationId xmlns:a16="http://schemas.microsoft.com/office/drawing/2014/main" id="{B56924BF-1325-4F2F-9B21-DF00C5B13435}"/>
                </a:ext>
              </a:extLst>
            </p:cNvPr>
            <p:cNvCxnSpPr>
              <a:cxnSpLocks/>
            </p:cNvCxnSpPr>
            <p:nvPr/>
          </p:nvCxnSpPr>
          <p:spPr>
            <a:xfrm>
              <a:off x="4293449" y="3950864"/>
              <a:ext cx="0" cy="6583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직선 연결선 223">
              <a:extLst>
                <a:ext uri="{FF2B5EF4-FFF2-40B4-BE49-F238E27FC236}">
                  <a16:creationId xmlns:a16="http://schemas.microsoft.com/office/drawing/2014/main" id="{31F7963A-BA6F-44E0-899D-5FECAF54C685}"/>
                </a:ext>
              </a:extLst>
            </p:cNvPr>
            <p:cNvCxnSpPr>
              <a:cxnSpLocks/>
            </p:cNvCxnSpPr>
            <p:nvPr/>
          </p:nvCxnSpPr>
          <p:spPr>
            <a:xfrm>
              <a:off x="4328457" y="3947808"/>
              <a:ext cx="0" cy="6301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25" name="직선 연결선 224">
            <a:extLst>
              <a:ext uri="{FF2B5EF4-FFF2-40B4-BE49-F238E27FC236}">
                <a16:creationId xmlns:a16="http://schemas.microsoft.com/office/drawing/2014/main" id="{2DDF128B-9D22-4060-AB30-D0E373380E01}"/>
              </a:ext>
            </a:extLst>
          </p:cNvPr>
          <p:cNvCxnSpPr>
            <a:cxnSpLocks/>
          </p:cNvCxnSpPr>
          <p:nvPr/>
        </p:nvCxnSpPr>
        <p:spPr>
          <a:xfrm>
            <a:off x="4124007" y="5641978"/>
            <a:ext cx="181953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6" name="직선 연결선 225">
            <a:extLst>
              <a:ext uri="{FF2B5EF4-FFF2-40B4-BE49-F238E27FC236}">
                <a16:creationId xmlns:a16="http://schemas.microsoft.com/office/drawing/2014/main" id="{FDA96495-E4FA-4A2D-956A-21A70F3E6187}"/>
              </a:ext>
            </a:extLst>
          </p:cNvPr>
          <p:cNvCxnSpPr>
            <a:cxnSpLocks/>
          </p:cNvCxnSpPr>
          <p:nvPr/>
        </p:nvCxnSpPr>
        <p:spPr>
          <a:xfrm>
            <a:off x="4165938" y="5608194"/>
            <a:ext cx="1723218"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27" name="그룹 226">
            <a:extLst>
              <a:ext uri="{FF2B5EF4-FFF2-40B4-BE49-F238E27FC236}">
                <a16:creationId xmlns:a16="http://schemas.microsoft.com/office/drawing/2014/main" id="{D930BCEA-33BB-4F85-BE2F-3D43817B1B97}"/>
              </a:ext>
            </a:extLst>
          </p:cNvPr>
          <p:cNvGrpSpPr/>
          <p:nvPr/>
        </p:nvGrpSpPr>
        <p:grpSpPr>
          <a:xfrm>
            <a:off x="4118281" y="4837246"/>
            <a:ext cx="45719" cy="804733"/>
            <a:chOff x="4301890" y="3918922"/>
            <a:chExt cx="5473" cy="725662"/>
          </a:xfrm>
        </p:grpSpPr>
        <p:cxnSp>
          <p:nvCxnSpPr>
            <p:cNvPr id="228" name="직선 연결선 227">
              <a:extLst>
                <a:ext uri="{FF2B5EF4-FFF2-40B4-BE49-F238E27FC236}">
                  <a16:creationId xmlns:a16="http://schemas.microsoft.com/office/drawing/2014/main" id="{AD38AA48-1A93-4F67-87EE-BFEBC8106AAC}"/>
                </a:ext>
              </a:extLst>
            </p:cNvPr>
            <p:cNvCxnSpPr>
              <a:cxnSpLocks/>
            </p:cNvCxnSpPr>
            <p:nvPr/>
          </p:nvCxnSpPr>
          <p:spPr>
            <a:xfrm flipH="1">
              <a:off x="4301890" y="3918923"/>
              <a:ext cx="0" cy="725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9" name="직선 연결선 228">
              <a:extLst>
                <a:ext uri="{FF2B5EF4-FFF2-40B4-BE49-F238E27FC236}">
                  <a16:creationId xmlns:a16="http://schemas.microsoft.com/office/drawing/2014/main" id="{534F0DB3-58A9-419F-B4BB-B0B566C37C37}"/>
                </a:ext>
              </a:extLst>
            </p:cNvPr>
            <p:cNvCxnSpPr>
              <a:cxnSpLocks/>
            </p:cNvCxnSpPr>
            <p:nvPr/>
          </p:nvCxnSpPr>
          <p:spPr>
            <a:xfrm>
              <a:off x="4307363" y="3918922"/>
              <a:ext cx="0" cy="6951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0" name="직사각형 229">
            <a:extLst>
              <a:ext uri="{FF2B5EF4-FFF2-40B4-BE49-F238E27FC236}">
                <a16:creationId xmlns:a16="http://schemas.microsoft.com/office/drawing/2014/main" id="{C0B05D82-ED80-440E-8A04-F157EA8C8C28}"/>
              </a:ext>
            </a:extLst>
          </p:cNvPr>
          <p:cNvSpPr/>
          <p:nvPr/>
        </p:nvSpPr>
        <p:spPr>
          <a:xfrm flipH="1">
            <a:off x="3600212" y="4342385"/>
            <a:ext cx="1099106" cy="49486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1" name="직사각형 230">
            <a:extLst>
              <a:ext uri="{FF2B5EF4-FFF2-40B4-BE49-F238E27FC236}">
                <a16:creationId xmlns:a16="http://schemas.microsoft.com/office/drawing/2014/main" id="{BA38A82F-0318-4001-AFCF-C2CE7AE39890}"/>
              </a:ext>
            </a:extLst>
          </p:cNvPr>
          <p:cNvSpPr/>
          <p:nvPr/>
        </p:nvSpPr>
        <p:spPr>
          <a:xfrm flipH="1">
            <a:off x="4078881" y="4084043"/>
            <a:ext cx="76175" cy="6994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232" name="직선 연결선 231">
            <a:extLst>
              <a:ext uri="{FF2B5EF4-FFF2-40B4-BE49-F238E27FC236}">
                <a16:creationId xmlns:a16="http://schemas.microsoft.com/office/drawing/2014/main" id="{64007771-9AA6-4F2F-9C61-E75AA8BD7CCF}"/>
              </a:ext>
            </a:extLst>
          </p:cNvPr>
          <p:cNvCxnSpPr>
            <a:cxnSpLocks/>
          </p:cNvCxnSpPr>
          <p:nvPr/>
        </p:nvCxnSpPr>
        <p:spPr>
          <a:xfrm flipH="1">
            <a:off x="5920660" y="5126469"/>
            <a:ext cx="0" cy="16960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33" name="직사각형 232">
            <a:extLst>
              <a:ext uri="{FF2B5EF4-FFF2-40B4-BE49-F238E27FC236}">
                <a16:creationId xmlns:a16="http://schemas.microsoft.com/office/drawing/2014/main" id="{F6E01C61-7645-4AD3-8FC7-9A737625D17D}"/>
              </a:ext>
            </a:extLst>
          </p:cNvPr>
          <p:cNvSpPr/>
          <p:nvPr/>
        </p:nvSpPr>
        <p:spPr>
          <a:xfrm flipH="1">
            <a:off x="5697816" y="4347808"/>
            <a:ext cx="456449" cy="78109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34" name="직사각형 233">
            <a:extLst>
              <a:ext uri="{FF2B5EF4-FFF2-40B4-BE49-F238E27FC236}">
                <a16:creationId xmlns:a16="http://schemas.microsoft.com/office/drawing/2014/main" id="{E5FA24D5-E01D-4032-90FE-244CAE97E79D}"/>
              </a:ext>
            </a:extLst>
          </p:cNvPr>
          <p:cNvSpPr/>
          <p:nvPr/>
        </p:nvSpPr>
        <p:spPr>
          <a:xfrm>
            <a:off x="7580108" y="3803897"/>
            <a:ext cx="47657" cy="2402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35" name="직선 연결선 234">
            <a:extLst>
              <a:ext uri="{FF2B5EF4-FFF2-40B4-BE49-F238E27FC236}">
                <a16:creationId xmlns:a16="http://schemas.microsoft.com/office/drawing/2014/main" id="{EBAD1DC1-9132-4A4F-8F22-0EFF53672039}"/>
              </a:ext>
            </a:extLst>
          </p:cNvPr>
          <p:cNvCxnSpPr>
            <a:cxnSpLocks/>
          </p:cNvCxnSpPr>
          <p:nvPr/>
        </p:nvCxnSpPr>
        <p:spPr>
          <a:xfrm flipH="1">
            <a:off x="6086587" y="4124247"/>
            <a:ext cx="0" cy="2225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0" name="직선 연결선 239">
            <a:extLst>
              <a:ext uri="{FF2B5EF4-FFF2-40B4-BE49-F238E27FC236}">
                <a16:creationId xmlns:a16="http://schemas.microsoft.com/office/drawing/2014/main" id="{53426D56-3551-49EE-9B1D-BF1DDDF6B413}"/>
              </a:ext>
            </a:extLst>
          </p:cNvPr>
          <p:cNvCxnSpPr>
            <a:cxnSpLocks/>
          </p:cNvCxnSpPr>
          <p:nvPr/>
        </p:nvCxnSpPr>
        <p:spPr>
          <a:xfrm flipH="1">
            <a:off x="6086588" y="4124247"/>
            <a:ext cx="125953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1" name="직선 연결선 240">
            <a:extLst>
              <a:ext uri="{FF2B5EF4-FFF2-40B4-BE49-F238E27FC236}">
                <a16:creationId xmlns:a16="http://schemas.microsoft.com/office/drawing/2014/main" id="{3C0EA52C-C8E9-43D8-A982-0E144E97A2B2}"/>
              </a:ext>
            </a:extLst>
          </p:cNvPr>
          <p:cNvCxnSpPr>
            <a:cxnSpLocks/>
          </p:cNvCxnSpPr>
          <p:nvPr/>
        </p:nvCxnSpPr>
        <p:spPr>
          <a:xfrm flipH="1">
            <a:off x="6130438" y="4154796"/>
            <a:ext cx="0" cy="1919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2" name="직선 연결선 241">
            <a:extLst>
              <a:ext uri="{FF2B5EF4-FFF2-40B4-BE49-F238E27FC236}">
                <a16:creationId xmlns:a16="http://schemas.microsoft.com/office/drawing/2014/main" id="{7A2C1905-FFD5-4EE5-A6E2-BE0F6DE4D687}"/>
              </a:ext>
            </a:extLst>
          </p:cNvPr>
          <p:cNvCxnSpPr>
            <a:cxnSpLocks/>
          </p:cNvCxnSpPr>
          <p:nvPr/>
        </p:nvCxnSpPr>
        <p:spPr>
          <a:xfrm flipH="1">
            <a:off x="6134779" y="4154796"/>
            <a:ext cx="12760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3" name="직사각형 242">
            <a:extLst>
              <a:ext uri="{FF2B5EF4-FFF2-40B4-BE49-F238E27FC236}">
                <a16:creationId xmlns:a16="http://schemas.microsoft.com/office/drawing/2014/main" id="{56528C56-E27D-4F9A-A50F-A053DD1CA69E}"/>
              </a:ext>
            </a:extLst>
          </p:cNvPr>
          <p:cNvSpPr/>
          <p:nvPr/>
        </p:nvSpPr>
        <p:spPr>
          <a:xfrm flipH="1">
            <a:off x="4841564" y="5125066"/>
            <a:ext cx="1045342" cy="9546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4" name="직사각형 243">
            <a:extLst>
              <a:ext uri="{FF2B5EF4-FFF2-40B4-BE49-F238E27FC236}">
                <a16:creationId xmlns:a16="http://schemas.microsoft.com/office/drawing/2014/main" id="{AD663D2E-5D80-4709-9DBE-649537EAADCC}"/>
              </a:ext>
            </a:extLst>
          </p:cNvPr>
          <p:cNvSpPr/>
          <p:nvPr/>
        </p:nvSpPr>
        <p:spPr>
          <a:xfrm rot="16200000" flipH="1" flipV="1">
            <a:off x="3962571" y="4292898"/>
            <a:ext cx="1742723" cy="76175"/>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47" name="직사각형 246">
            <a:extLst>
              <a:ext uri="{FF2B5EF4-FFF2-40B4-BE49-F238E27FC236}">
                <a16:creationId xmlns:a16="http://schemas.microsoft.com/office/drawing/2014/main" id="{AD99BE1A-C020-41F1-90EA-462649F5295F}"/>
              </a:ext>
            </a:extLst>
          </p:cNvPr>
          <p:cNvSpPr/>
          <p:nvPr/>
        </p:nvSpPr>
        <p:spPr>
          <a:xfrm rot="10800000" flipH="1">
            <a:off x="3127891" y="3459621"/>
            <a:ext cx="1744124" cy="9546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251" name="그룹 250">
            <a:extLst>
              <a:ext uri="{FF2B5EF4-FFF2-40B4-BE49-F238E27FC236}">
                <a16:creationId xmlns:a16="http://schemas.microsoft.com/office/drawing/2014/main" id="{37FE3DCA-237B-4CA9-BD02-87ED42861EA8}"/>
              </a:ext>
            </a:extLst>
          </p:cNvPr>
          <p:cNvGrpSpPr/>
          <p:nvPr/>
        </p:nvGrpSpPr>
        <p:grpSpPr>
          <a:xfrm flipH="1">
            <a:off x="3777203" y="3496249"/>
            <a:ext cx="758028" cy="835652"/>
            <a:chOff x="333700" y="3086068"/>
            <a:chExt cx="639484" cy="1161533"/>
          </a:xfrm>
        </p:grpSpPr>
        <p:sp>
          <p:nvSpPr>
            <p:cNvPr id="261" name="직사각형 260">
              <a:extLst>
                <a:ext uri="{FF2B5EF4-FFF2-40B4-BE49-F238E27FC236}">
                  <a16:creationId xmlns:a16="http://schemas.microsoft.com/office/drawing/2014/main" id="{36A01216-16B6-4770-A846-B06A92FD7333}"/>
                </a:ext>
              </a:extLst>
            </p:cNvPr>
            <p:cNvSpPr/>
            <p:nvPr/>
          </p:nvSpPr>
          <p:spPr>
            <a:xfrm>
              <a:off x="333700" y="3086068"/>
              <a:ext cx="639484" cy="963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2" name="직사각형 261">
              <a:extLst>
                <a:ext uri="{FF2B5EF4-FFF2-40B4-BE49-F238E27FC236}">
                  <a16:creationId xmlns:a16="http://schemas.microsoft.com/office/drawing/2014/main" id="{22DD4B57-1F11-4084-94DB-D1755E4ADC01}"/>
                </a:ext>
              </a:extLst>
            </p:cNvPr>
            <p:cNvSpPr/>
            <p:nvPr/>
          </p:nvSpPr>
          <p:spPr>
            <a:xfrm>
              <a:off x="633657" y="3109310"/>
              <a:ext cx="113201" cy="88259"/>
            </a:xfrm>
            <a:prstGeom prst="rect">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263" name="직선 연결선 262">
              <a:extLst>
                <a:ext uri="{FF2B5EF4-FFF2-40B4-BE49-F238E27FC236}">
                  <a16:creationId xmlns:a16="http://schemas.microsoft.com/office/drawing/2014/main" id="{FC745AE3-F461-40B5-BDCE-4E2526658914}"/>
                </a:ext>
              </a:extLst>
            </p:cNvPr>
            <p:cNvCxnSpPr>
              <a:cxnSpLocks/>
            </p:cNvCxnSpPr>
            <p:nvPr/>
          </p:nvCxnSpPr>
          <p:spPr>
            <a:xfrm flipV="1">
              <a:off x="639078" y="3182421"/>
              <a:ext cx="0" cy="106517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4" name="직선 연결선 263">
              <a:extLst>
                <a:ext uri="{FF2B5EF4-FFF2-40B4-BE49-F238E27FC236}">
                  <a16:creationId xmlns:a16="http://schemas.microsoft.com/office/drawing/2014/main" id="{82040B9B-B2B2-4B0B-A3D7-B5063C136444}"/>
                </a:ext>
              </a:extLst>
            </p:cNvPr>
            <p:cNvCxnSpPr>
              <a:cxnSpLocks/>
            </p:cNvCxnSpPr>
            <p:nvPr/>
          </p:nvCxnSpPr>
          <p:spPr>
            <a:xfrm flipV="1">
              <a:off x="741894" y="3139582"/>
              <a:ext cx="0" cy="109727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5" name="직사각형 264">
            <a:extLst>
              <a:ext uri="{FF2B5EF4-FFF2-40B4-BE49-F238E27FC236}">
                <a16:creationId xmlns:a16="http://schemas.microsoft.com/office/drawing/2014/main" id="{0D513C9D-469E-49BD-BB07-93DABB23F16B}"/>
              </a:ext>
            </a:extLst>
          </p:cNvPr>
          <p:cNvSpPr/>
          <p:nvPr/>
        </p:nvSpPr>
        <p:spPr>
          <a:xfrm flipH="1">
            <a:off x="5897800" y="4437903"/>
            <a:ext cx="45719" cy="6994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cxnSp>
        <p:nvCxnSpPr>
          <p:cNvPr id="266" name="직선 연결선 265">
            <a:extLst>
              <a:ext uri="{FF2B5EF4-FFF2-40B4-BE49-F238E27FC236}">
                <a16:creationId xmlns:a16="http://schemas.microsoft.com/office/drawing/2014/main" id="{F6A04BF0-FDB6-4E6A-B154-9F798051CA8F}"/>
              </a:ext>
            </a:extLst>
          </p:cNvPr>
          <p:cNvCxnSpPr>
            <a:cxnSpLocks/>
          </p:cNvCxnSpPr>
          <p:nvPr/>
        </p:nvCxnSpPr>
        <p:spPr>
          <a:xfrm flipV="1">
            <a:off x="3127891" y="3461366"/>
            <a:ext cx="0" cy="263193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7" name="직선 연결선 266">
            <a:extLst>
              <a:ext uri="{FF2B5EF4-FFF2-40B4-BE49-F238E27FC236}">
                <a16:creationId xmlns:a16="http://schemas.microsoft.com/office/drawing/2014/main" id="{3A75F97C-10E7-4F26-9219-101E01C6A97E}"/>
              </a:ext>
            </a:extLst>
          </p:cNvPr>
          <p:cNvCxnSpPr>
            <a:cxnSpLocks/>
          </p:cNvCxnSpPr>
          <p:nvPr/>
        </p:nvCxnSpPr>
        <p:spPr>
          <a:xfrm flipV="1">
            <a:off x="6079750" y="5126469"/>
            <a:ext cx="0" cy="966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8" name="직선 연결선 267">
            <a:extLst>
              <a:ext uri="{FF2B5EF4-FFF2-40B4-BE49-F238E27FC236}">
                <a16:creationId xmlns:a16="http://schemas.microsoft.com/office/drawing/2014/main" id="{E7AF934A-F41F-431C-B1AE-5F383D24704E}"/>
              </a:ext>
            </a:extLst>
          </p:cNvPr>
          <p:cNvCxnSpPr>
            <a:cxnSpLocks/>
          </p:cNvCxnSpPr>
          <p:nvPr/>
        </p:nvCxnSpPr>
        <p:spPr>
          <a:xfrm>
            <a:off x="3127891" y="6093296"/>
            <a:ext cx="295185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9" name="TextBox 268">
            <a:extLst>
              <a:ext uri="{FF2B5EF4-FFF2-40B4-BE49-F238E27FC236}">
                <a16:creationId xmlns:a16="http://schemas.microsoft.com/office/drawing/2014/main" id="{300436B7-9530-41CB-AB70-22539D469C26}"/>
              </a:ext>
            </a:extLst>
          </p:cNvPr>
          <p:cNvSpPr txBox="1"/>
          <p:nvPr/>
        </p:nvSpPr>
        <p:spPr>
          <a:xfrm>
            <a:off x="7880176" y="2819379"/>
            <a:ext cx="1304527" cy="338554"/>
          </a:xfrm>
          <a:prstGeom prst="rect">
            <a:avLst/>
          </a:prstGeom>
          <a:noFill/>
        </p:spPr>
        <p:txBody>
          <a:bodyPr wrap="square" rtlCol="0">
            <a:spAutoFit/>
          </a:bodyPr>
          <a:lstStyle/>
          <a:p>
            <a:r>
              <a:rPr lang="en-US" altLang="ko-KR" sz="1600" b="1" dirty="0">
                <a:solidFill>
                  <a:srgbClr val="FF0000"/>
                </a:solidFill>
                <a:latin typeface="Arial" panose="020B0604020202020204" pitchFamily="34" charset="0"/>
                <a:cs typeface="Arial" panose="020B0604020202020204" pitchFamily="34" charset="0"/>
              </a:rPr>
              <a:t>30 K → 5 K</a:t>
            </a:r>
            <a:endParaRPr lang="ko-KR" altLang="en-US" sz="1600" b="1" dirty="0">
              <a:solidFill>
                <a:srgbClr val="FF0000"/>
              </a:solidFill>
              <a:latin typeface="Arial" panose="020B0604020202020204" pitchFamily="34" charset="0"/>
              <a:cs typeface="Arial" panose="020B0604020202020204" pitchFamily="34" charset="0"/>
            </a:endParaRPr>
          </a:p>
        </p:txBody>
      </p:sp>
      <p:sp>
        <p:nvSpPr>
          <p:cNvPr id="284" name="직사각형 283">
            <a:extLst>
              <a:ext uri="{FF2B5EF4-FFF2-40B4-BE49-F238E27FC236}">
                <a16:creationId xmlns:a16="http://schemas.microsoft.com/office/drawing/2014/main" id="{74C9F40C-D32A-4FBB-817C-048293D0267D}"/>
              </a:ext>
            </a:extLst>
          </p:cNvPr>
          <p:cNvSpPr/>
          <p:nvPr/>
        </p:nvSpPr>
        <p:spPr>
          <a:xfrm flipH="1">
            <a:off x="5708288" y="4714161"/>
            <a:ext cx="446533" cy="409076"/>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288" name="타원 287">
            <a:extLst>
              <a:ext uri="{FF2B5EF4-FFF2-40B4-BE49-F238E27FC236}">
                <a16:creationId xmlns:a16="http://schemas.microsoft.com/office/drawing/2014/main" id="{2BF54158-FCA1-4004-A149-3F1D95315853}"/>
              </a:ext>
            </a:extLst>
          </p:cNvPr>
          <p:cNvSpPr/>
          <p:nvPr/>
        </p:nvSpPr>
        <p:spPr>
          <a:xfrm>
            <a:off x="5832960" y="4928761"/>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2" name="타원 291">
            <a:extLst>
              <a:ext uri="{FF2B5EF4-FFF2-40B4-BE49-F238E27FC236}">
                <a16:creationId xmlns:a16="http://schemas.microsoft.com/office/drawing/2014/main" id="{41890D26-99C7-4FC5-B80F-465700EA7C05}"/>
              </a:ext>
            </a:extLst>
          </p:cNvPr>
          <p:cNvSpPr/>
          <p:nvPr/>
        </p:nvSpPr>
        <p:spPr>
          <a:xfrm>
            <a:off x="6090704" y="4907509"/>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3" name="타원 292">
            <a:extLst>
              <a:ext uri="{FF2B5EF4-FFF2-40B4-BE49-F238E27FC236}">
                <a16:creationId xmlns:a16="http://schemas.microsoft.com/office/drawing/2014/main" id="{456010A5-9C57-4E96-88BE-823547D412B3}"/>
              </a:ext>
            </a:extLst>
          </p:cNvPr>
          <p:cNvSpPr/>
          <p:nvPr/>
        </p:nvSpPr>
        <p:spPr>
          <a:xfrm>
            <a:off x="5976103" y="4979888"/>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94" name="타원 293">
            <a:extLst>
              <a:ext uri="{FF2B5EF4-FFF2-40B4-BE49-F238E27FC236}">
                <a16:creationId xmlns:a16="http://schemas.microsoft.com/office/drawing/2014/main" id="{053A56B9-04CD-453B-A308-5A2A50DA5A7B}"/>
              </a:ext>
            </a:extLst>
          </p:cNvPr>
          <p:cNvSpPr/>
          <p:nvPr/>
        </p:nvSpPr>
        <p:spPr>
          <a:xfrm>
            <a:off x="5762803" y="5022908"/>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295" name="그룹 294">
            <a:extLst>
              <a:ext uri="{FF2B5EF4-FFF2-40B4-BE49-F238E27FC236}">
                <a16:creationId xmlns:a16="http://schemas.microsoft.com/office/drawing/2014/main" id="{02E3A6A1-5DB6-41F7-B393-2BEE1D0E4F06}"/>
              </a:ext>
            </a:extLst>
          </p:cNvPr>
          <p:cNvGrpSpPr/>
          <p:nvPr/>
        </p:nvGrpSpPr>
        <p:grpSpPr>
          <a:xfrm>
            <a:off x="3595860" y="4479539"/>
            <a:ext cx="1099007" cy="359917"/>
            <a:chOff x="6011862" y="3966493"/>
            <a:chExt cx="1099007" cy="359917"/>
          </a:xfrm>
        </p:grpSpPr>
        <p:sp>
          <p:nvSpPr>
            <p:cNvPr id="296" name="직사각형 295">
              <a:extLst>
                <a:ext uri="{FF2B5EF4-FFF2-40B4-BE49-F238E27FC236}">
                  <a16:creationId xmlns:a16="http://schemas.microsoft.com/office/drawing/2014/main" id="{D41F74AA-50E5-4B12-99B1-1E54E3A34BDD}"/>
                </a:ext>
              </a:extLst>
            </p:cNvPr>
            <p:cNvSpPr/>
            <p:nvPr/>
          </p:nvSpPr>
          <p:spPr>
            <a:xfrm flipH="1">
              <a:off x="6526306" y="4275493"/>
              <a:ext cx="47653"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nvGrpSpPr>
            <p:cNvPr id="297" name="그룹 296">
              <a:extLst>
                <a:ext uri="{FF2B5EF4-FFF2-40B4-BE49-F238E27FC236}">
                  <a16:creationId xmlns:a16="http://schemas.microsoft.com/office/drawing/2014/main" id="{E7E58923-5F06-43DE-8791-F2E7AF983148}"/>
                </a:ext>
              </a:extLst>
            </p:cNvPr>
            <p:cNvGrpSpPr/>
            <p:nvPr/>
          </p:nvGrpSpPr>
          <p:grpSpPr>
            <a:xfrm>
              <a:off x="6011862" y="3966493"/>
              <a:ext cx="1099007" cy="359917"/>
              <a:chOff x="9035008" y="4256469"/>
              <a:chExt cx="446534" cy="626110"/>
            </a:xfrm>
          </p:grpSpPr>
          <p:sp>
            <p:nvSpPr>
              <p:cNvPr id="338" name="직사각형 337">
                <a:extLst>
                  <a:ext uri="{FF2B5EF4-FFF2-40B4-BE49-F238E27FC236}">
                    <a16:creationId xmlns:a16="http://schemas.microsoft.com/office/drawing/2014/main" id="{52AAF7FF-9EAF-4272-AF2A-D447288F8018}"/>
                  </a:ext>
                </a:extLst>
              </p:cNvPr>
              <p:cNvSpPr/>
              <p:nvPr/>
            </p:nvSpPr>
            <p:spPr>
              <a:xfrm flipH="1">
                <a:off x="9035009" y="4635429"/>
                <a:ext cx="446533" cy="247150"/>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339" name="직사각형 338">
                <a:extLst>
                  <a:ext uri="{FF2B5EF4-FFF2-40B4-BE49-F238E27FC236}">
                    <a16:creationId xmlns:a16="http://schemas.microsoft.com/office/drawing/2014/main" id="{ECA45BD0-BE29-40A9-B1F0-31A496A76AAB}"/>
                  </a:ext>
                </a:extLst>
              </p:cNvPr>
              <p:cNvSpPr/>
              <p:nvPr/>
            </p:nvSpPr>
            <p:spPr>
              <a:xfrm flipH="1">
                <a:off x="9035008" y="4256469"/>
                <a:ext cx="446533" cy="378460"/>
              </a:xfrm>
              <a:prstGeom prst="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grpSp>
        <p:grpSp>
          <p:nvGrpSpPr>
            <p:cNvPr id="298" name="그룹 297">
              <a:extLst>
                <a:ext uri="{FF2B5EF4-FFF2-40B4-BE49-F238E27FC236}">
                  <a16:creationId xmlns:a16="http://schemas.microsoft.com/office/drawing/2014/main" id="{68E08C38-7720-4D24-ACD9-55EA9A7F120D}"/>
                </a:ext>
              </a:extLst>
            </p:cNvPr>
            <p:cNvGrpSpPr/>
            <p:nvPr/>
          </p:nvGrpSpPr>
          <p:grpSpPr>
            <a:xfrm rot="10800000">
              <a:off x="6299661" y="4019371"/>
              <a:ext cx="381201" cy="138493"/>
              <a:chOff x="5091690" y="4337252"/>
              <a:chExt cx="381201" cy="138493"/>
            </a:xfrm>
          </p:grpSpPr>
          <p:sp>
            <p:nvSpPr>
              <p:cNvPr id="329" name="타원 328">
                <a:extLst>
                  <a:ext uri="{FF2B5EF4-FFF2-40B4-BE49-F238E27FC236}">
                    <a16:creationId xmlns:a16="http://schemas.microsoft.com/office/drawing/2014/main" id="{89CAAE14-595E-4B6E-B727-D347A497907A}"/>
                  </a:ext>
                </a:extLst>
              </p:cNvPr>
              <p:cNvSpPr/>
              <p:nvPr/>
            </p:nvSpPr>
            <p:spPr>
              <a:xfrm>
                <a:off x="5177141" y="4337862"/>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0" name="타원 329">
                <a:extLst>
                  <a:ext uri="{FF2B5EF4-FFF2-40B4-BE49-F238E27FC236}">
                    <a16:creationId xmlns:a16="http://schemas.microsoft.com/office/drawing/2014/main" id="{9285A7EF-3B95-4661-8E4C-B5CA33F6C0B7}"/>
                  </a:ext>
                </a:extLst>
              </p:cNvPr>
              <p:cNvSpPr/>
              <p:nvPr/>
            </p:nvSpPr>
            <p:spPr>
              <a:xfrm>
                <a:off x="5091690" y="4341012"/>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1" name="타원 330">
                <a:extLst>
                  <a:ext uri="{FF2B5EF4-FFF2-40B4-BE49-F238E27FC236}">
                    <a16:creationId xmlns:a16="http://schemas.microsoft.com/office/drawing/2014/main" id="{EC61FB20-B895-4545-933E-43D69DC63196}"/>
                  </a:ext>
                </a:extLst>
              </p:cNvPr>
              <p:cNvSpPr/>
              <p:nvPr/>
            </p:nvSpPr>
            <p:spPr>
              <a:xfrm>
                <a:off x="5254943" y="4337252"/>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2" name="타원 331">
                <a:extLst>
                  <a:ext uri="{FF2B5EF4-FFF2-40B4-BE49-F238E27FC236}">
                    <a16:creationId xmlns:a16="http://schemas.microsoft.com/office/drawing/2014/main" id="{DD2C87EC-FAB1-45F7-A526-1FB540578D23}"/>
                  </a:ext>
                </a:extLst>
              </p:cNvPr>
              <p:cNvSpPr/>
              <p:nvPr/>
            </p:nvSpPr>
            <p:spPr>
              <a:xfrm>
                <a:off x="5340961" y="4337252"/>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3" name="타원 332">
                <a:extLst>
                  <a:ext uri="{FF2B5EF4-FFF2-40B4-BE49-F238E27FC236}">
                    <a16:creationId xmlns:a16="http://schemas.microsoft.com/office/drawing/2014/main" id="{99B71F2C-285A-427A-B011-6E34502154C9}"/>
                  </a:ext>
                </a:extLst>
              </p:cNvPr>
              <p:cNvSpPr/>
              <p:nvPr/>
            </p:nvSpPr>
            <p:spPr>
              <a:xfrm>
                <a:off x="5427172" y="4337252"/>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4" name="타원 333">
                <a:extLst>
                  <a:ext uri="{FF2B5EF4-FFF2-40B4-BE49-F238E27FC236}">
                    <a16:creationId xmlns:a16="http://schemas.microsoft.com/office/drawing/2014/main" id="{831BAE11-CA58-4B42-B7AB-34B29CED20AB}"/>
                  </a:ext>
                </a:extLst>
              </p:cNvPr>
              <p:cNvSpPr/>
              <p:nvPr/>
            </p:nvSpPr>
            <p:spPr>
              <a:xfrm>
                <a:off x="5132836" y="4430026"/>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5" name="타원 334">
                <a:extLst>
                  <a:ext uri="{FF2B5EF4-FFF2-40B4-BE49-F238E27FC236}">
                    <a16:creationId xmlns:a16="http://schemas.microsoft.com/office/drawing/2014/main" id="{2427CB22-961F-440C-A56B-2ACF8B889D25}"/>
                  </a:ext>
                </a:extLst>
              </p:cNvPr>
              <p:cNvSpPr/>
              <p:nvPr/>
            </p:nvSpPr>
            <p:spPr>
              <a:xfrm>
                <a:off x="5210638" y="4429416"/>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6" name="타원 335">
                <a:extLst>
                  <a:ext uri="{FF2B5EF4-FFF2-40B4-BE49-F238E27FC236}">
                    <a16:creationId xmlns:a16="http://schemas.microsoft.com/office/drawing/2014/main" id="{F4938CFB-5481-41F7-BD2A-1F014E0B15EB}"/>
                  </a:ext>
                </a:extLst>
              </p:cNvPr>
              <p:cNvSpPr/>
              <p:nvPr/>
            </p:nvSpPr>
            <p:spPr>
              <a:xfrm>
                <a:off x="5296656" y="4429416"/>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37" name="타원 336">
                <a:extLst>
                  <a:ext uri="{FF2B5EF4-FFF2-40B4-BE49-F238E27FC236}">
                    <a16:creationId xmlns:a16="http://schemas.microsoft.com/office/drawing/2014/main" id="{354AC74B-1F27-427A-A7C6-7D55B2F76B67}"/>
                  </a:ext>
                </a:extLst>
              </p:cNvPr>
              <p:cNvSpPr/>
              <p:nvPr/>
            </p:nvSpPr>
            <p:spPr>
              <a:xfrm>
                <a:off x="5382867" y="4429416"/>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299" name="타원 298">
              <a:extLst>
                <a:ext uri="{FF2B5EF4-FFF2-40B4-BE49-F238E27FC236}">
                  <a16:creationId xmlns:a16="http://schemas.microsoft.com/office/drawing/2014/main" id="{EC3D3C4C-C0F0-4883-AD43-096FA57A3C7B}"/>
                </a:ext>
              </a:extLst>
            </p:cNvPr>
            <p:cNvSpPr/>
            <p:nvPr/>
          </p:nvSpPr>
          <p:spPr>
            <a:xfrm>
              <a:off x="6241220" y="4238015"/>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2" name="타원 301">
              <a:extLst>
                <a:ext uri="{FF2B5EF4-FFF2-40B4-BE49-F238E27FC236}">
                  <a16:creationId xmlns:a16="http://schemas.microsoft.com/office/drawing/2014/main" id="{8FABBC38-4400-4FC4-B1ED-C0DDDB9E6458}"/>
                </a:ext>
              </a:extLst>
            </p:cNvPr>
            <p:cNvSpPr/>
            <p:nvPr/>
          </p:nvSpPr>
          <p:spPr>
            <a:xfrm>
              <a:off x="6498964" y="4216763"/>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08" name="타원 307">
              <a:extLst>
                <a:ext uri="{FF2B5EF4-FFF2-40B4-BE49-F238E27FC236}">
                  <a16:creationId xmlns:a16="http://schemas.microsoft.com/office/drawing/2014/main" id="{05E8F3CB-6A63-45DE-9CC7-DC48FBE40DBD}"/>
                </a:ext>
              </a:extLst>
            </p:cNvPr>
            <p:cNvSpPr/>
            <p:nvPr/>
          </p:nvSpPr>
          <p:spPr>
            <a:xfrm>
              <a:off x="6094903" y="4263456"/>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nvGrpSpPr>
            <p:cNvPr id="309" name="그룹 308">
              <a:extLst>
                <a:ext uri="{FF2B5EF4-FFF2-40B4-BE49-F238E27FC236}">
                  <a16:creationId xmlns:a16="http://schemas.microsoft.com/office/drawing/2014/main" id="{2870100A-DC3B-45A1-BD58-F070F2E54B71}"/>
                </a:ext>
              </a:extLst>
            </p:cNvPr>
            <p:cNvGrpSpPr/>
            <p:nvPr/>
          </p:nvGrpSpPr>
          <p:grpSpPr>
            <a:xfrm>
              <a:off x="6691708" y="4016919"/>
              <a:ext cx="381201" cy="138493"/>
              <a:chOff x="5091690" y="4337252"/>
              <a:chExt cx="381201" cy="138493"/>
            </a:xfrm>
          </p:grpSpPr>
          <p:sp>
            <p:nvSpPr>
              <p:cNvPr id="320" name="타원 319">
                <a:extLst>
                  <a:ext uri="{FF2B5EF4-FFF2-40B4-BE49-F238E27FC236}">
                    <a16:creationId xmlns:a16="http://schemas.microsoft.com/office/drawing/2014/main" id="{F288985F-84DA-499E-A379-E919DC81DE4B}"/>
                  </a:ext>
                </a:extLst>
              </p:cNvPr>
              <p:cNvSpPr/>
              <p:nvPr/>
            </p:nvSpPr>
            <p:spPr>
              <a:xfrm>
                <a:off x="5177141" y="4337862"/>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1" name="타원 320">
                <a:extLst>
                  <a:ext uri="{FF2B5EF4-FFF2-40B4-BE49-F238E27FC236}">
                    <a16:creationId xmlns:a16="http://schemas.microsoft.com/office/drawing/2014/main" id="{276527A7-A23F-48DA-B67F-18E6120F45AB}"/>
                  </a:ext>
                </a:extLst>
              </p:cNvPr>
              <p:cNvSpPr/>
              <p:nvPr/>
            </p:nvSpPr>
            <p:spPr>
              <a:xfrm>
                <a:off x="5091690" y="4341012"/>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2" name="타원 321">
                <a:extLst>
                  <a:ext uri="{FF2B5EF4-FFF2-40B4-BE49-F238E27FC236}">
                    <a16:creationId xmlns:a16="http://schemas.microsoft.com/office/drawing/2014/main" id="{85FA59EE-8E54-4138-AEEA-D7624B86B5DE}"/>
                  </a:ext>
                </a:extLst>
              </p:cNvPr>
              <p:cNvSpPr/>
              <p:nvPr/>
            </p:nvSpPr>
            <p:spPr>
              <a:xfrm>
                <a:off x="5254943" y="4337252"/>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3" name="타원 322">
                <a:extLst>
                  <a:ext uri="{FF2B5EF4-FFF2-40B4-BE49-F238E27FC236}">
                    <a16:creationId xmlns:a16="http://schemas.microsoft.com/office/drawing/2014/main" id="{18A1D1A4-9B61-4203-BC16-295450C3BFC1}"/>
                  </a:ext>
                </a:extLst>
              </p:cNvPr>
              <p:cNvSpPr/>
              <p:nvPr/>
            </p:nvSpPr>
            <p:spPr>
              <a:xfrm>
                <a:off x="5340961" y="4337252"/>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4" name="타원 323">
                <a:extLst>
                  <a:ext uri="{FF2B5EF4-FFF2-40B4-BE49-F238E27FC236}">
                    <a16:creationId xmlns:a16="http://schemas.microsoft.com/office/drawing/2014/main" id="{062DA261-27C0-456F-9A0D-D7EDF751462D}"/>
                  </a:ext>
                </a:extLst>
              </p:cNvPr>
              <p:cNvSpPr/>
              <p:nvPr/>
            </p:nvSpPr>
            <p:spPr>
              <a:xfrm>
                <a:off x="5427172" y="4337252"/>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5" name="타원 324">
                <a:extLst>
                  <a:ext uri="{FF2B5EF4-FFF2-40B4-BE49-F238E27FC236}">
                    <a16:creationId xmlns:a16="http://schemas.microsoft.com/office/drawing/2014/main" id="{AE150914-0C64-41B3-AF88-AA68B0B0B226}"/>
                  </a:ext>
                </a:extLst>
              </p:cNvPr>
              <p:cNvSpPr/>
              <p:nvPr/>
            </p:nvSpPr>
            <p:spPr>
              <a:xfrm>
                <a:off x="5132836" y="4430026"/>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6" name="타원 325">
                <a:extLst>
                  <a:ext uri="{FF2B5EF4-FFF2-40B4-BE49-F238E27FC236}">
                    <a16:creationId xmlns:a16="http://schemas.microsoft.com/office/drawing/2014/main" id="{2F9C6C7F-16D6-4076-9588-992D822B87EB}"/>
                  </a:ext>
                </a:extLst>
              </p:cNvPr>
              <p:cNvSpPr/>
              <p:nvPr/>
            </p:nvSpPr>
            <p:spPr>
              <a:xfrm>
                <a:off x="5210638" y="4429416"/>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7" name="타원 326">
                <a:extLst>
                  <a:ext uri="{FF2B5EF4-FFF2-40B4-BE49-F238E27FC236}">
                    <a16:creationId xmlns:a16="http://schemas.microsoft.com/office/drawing/2014/main" id="{FC451FDB-D4F0-4AD8-9D89-CC37739FE6DE}"/>
                  </a:ext>
                </a:extLst>
              </p:cNvPr>
              <p:cNvSpPr/>
              <p:nvPr/>
            </p:nvSpPr>
            <p:spPr>
              <a:xfrm>
                <a:off x="5296656" y="4429416"/>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28" name="타원 327">
                <a:extLst>
                  <a:ext uri="{FF2B5EF4-FFF2-40B4-BE49-F238E27FC236}">
                    <a16:creationId xmlns:a16="http://schemas.microsoft.com/office/drawing/2014/main" id="{0088B14C-15AA-4386-B72B-FC39AE1E470E}"/>
                  </a:ext>
                </a:extLst>
              </p:cNvPr>
              <p:cNvSpPr/>
              <p:nvPr/>
            </p:nvSpPr>
            <p:spPr>
              <a:xfrm>
                <a:off x="5382867" y="4429416"/>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310" name="그룹 309">
              <a:extLst>
                <a:ext uri="{FF2B5EF4-FFF2-40B4-BE49-F238E27FC236}">
                  <a16:creationId xmlns:a16="http://schemas.microsoft.com/office/drawing/2014/main" id="{64A55CB8-EF3A-46BE-929F-E21A890D0718}"/>
                </a:ext>
              </a:extLst>
            </p:cNvPr>
            <p:cNvGrpSpPr/>
            <p:nvPr/>
          </p:nvGrpSpPr>
          <p:grpSpPr>
            <a:xfrm>
              <a:off x="6018424" y="4019506"/>
              <a:ext cx="295750" cy="137883"/>
              <a:chOff x="5177141" y="4337252"/>
              <a:chExt cx="295750" cy="137883"/>
            </a:xfrm>
          </p:grpSpPr>
          <p:sp>
            <p:nvSpPr>
              <p:cNvPr id="313" name="타원 312">
                <a:extLst>
                  <a:ext uri="{FF2B5EF4-FFF2-40B4-BE49-F238E27FC236}">
                    <a16:creationId xmlns:a16="http://schemas.microsoft.com/office/drawing/2014/main" id="{E22F3367-510B-4F96-83F6-67C240B733AE}"/>
                  </a:ext>
                </a:extLst>
              </p:cNvPr>
              <p:cNvSpPr/>
              <p:nvPr/>
            </p:nvSpPr>
            <p:spPr>
              <a:xfrm>
                <a:off x="5177141" y="4337862"/>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4" name="타원 313">
                <a:extLst>
                  <a:ext uri="{FF2B5EF4-FFF2-40B4-BE49-F238E27FC236}">
                    <a16:creationId xmlns:a16="http://schemas.microsoft.com/office/drawing/2014/main" id="{187A42BC-9816-46DA-9A0D-D648BCE79412}"/>
                  </a:ext>
                </a:extLst>
              </p:cNvPr>
              <p:cNvSpPr/>
              <p:nvPr/>
            </p:nvSpPr>
            <p:spPr>
              <a:xfrm>
                <a:off x="5254943" y="4337252"/>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5" name="타원 314">
                <a:extLst>
                  <a:ext uri="{FF2B5EF4-FFF2-40B4-BE49-F238E27FC236}">
                    <a16:creationId xmlns:a16="http://schemas.microsoft.com/office/drawing/2014/main" id="{05EF3DEA-3577-4592-97DB-A6462F6B1A18}"/>
                  </a:ext>
                </a:extLst>
              </p:cNvPr>
              <p:cNvSpPr/>
              <p:nvPr/>
            </p:nvSpPr>
            <p:spPr>
              <a:xfrm>
                <a:off x="5340961" y="4337252"/>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6" name="타원 315">
                <a:extLst>
                  <a:ext uri="{FF2B5EF4-FFF2-40B4-BE49-F238E27FC236}">
                    <a16:creationId xmlns:a16="http://schemas.microsoft.com/office/drawing/2014/main" id="{A2680599-F20E-48F6-B300-BA94B172EB17}"/>
                  </a:ext>
                </a:extLst>
              </p:cNvPr>
              <p:cNvSpPr/>
              <p:nvPr/>
            </p:nvSpPr>
            <p:spPr>
              <a:xfrm>
                <a:off x="5427172" y="4337252"/>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7" name="타원 316">
                <a:extLst>
                  <a:ext uri="{FF2B5EF4-FFF2-40B4-BE49-F238E27FC236}">
                    <a16:creationId xmlns:a16="http://schemas.microsoft.com/office/drawing/2014/main" id="{5D06F747-9BFE-47A3-86EE-8D64EFEA24FA}"/>
                  </a:ext>
                </a:extLst>
              </p:cNvPr>
              <p:cNvSpPr/>
              <p:nvPr/>
            </p:nvSpPr>
            <p:spPr>
              <a:xfrm>
                <a:off x="5210638" y="4429416"/>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8" name="타원 317">
                <a:extLst>
                  <a:ext uri="{FF2B5EF4-FFF2-40B4-BE49-F238E27FC236}">
                    <a16:creationId xmlns:a16="http://schemas.microsoft.com/office/drawing/2014/main" id="{E8FF4A6A-9680-4AED-A745-43CE0062B451}"/>
                  </a:ext>
                </a:extLst>
              </p:cNvPr>
              <p:cNvSpPr/>
              <p:nvPr/>
            </p:nvSpPr>
            <p:spPr>
              <a:xfrm>
                <a:off x="5296656" y="4429416"/>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9" name="타원 318">
                <a:extLst>
                  <a:ext uri="{FF2B5EF4-FFF2-40B4-BE49-F238E27FC236}">
                    <a16:creationId xmlns:a16="http://schemas.microsoft.com/office/drawing/2014/main" id="{DADED20D-B9F6-488E-A1BF-DD25E1ABC537}"/>
                  </a:ext>
                </a:extLst>
              </p:cNvPr>
              <p:cNvSpPr/>
              <p:nvPr/>
            </p:nvSpPr>
            <p:spPr>
              <a:xfrm>
                <a:off x="5382867" y="4429416"/>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311" name="타원 310">
              <a:extLst>
                <a:ext uri="{FF2B5EF4-FFF2-40B4-BE49-F238E27FC236}">
                  <a16:creationId xmlns:a16="http://schemas.microsoft.com/office/drawing/2014/main" id="{D2737DEB-6C0A-42CC-8819-F41781690740}"/>
                </a:ext>
              </a:extLst>
            </p:cNvPr>
            <p:cNvSpPr/>
            <p:nvPr/>
          </p:nvSpPr>
          <p:spPr>
            <a:xfrm>
              <a:off x="6998937" y="4252960"/>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12" name="타원 311">
              <a:extLst>
                <a:ext uri="{FF2B5EF4-FFF2-40B4-BE49-F238E27FC236}">
                  <a16:creationId xmlns:a16="http://schemas.microsoft.com/office/drawing/2014/main" id="{A13BFD78-B5D4-4C17-A6E5-F11184093749}"/>
                </a:ext>
              </a:extLst>
            </p:cNvPr>
            <p:cNvSpPr/>
            <p:nvPr/>
          </p:nvSpPr>
          <p:spPr>
            <a:xfrm>
              <a:off x="6742213" y="4256094"/>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340" name="타원 339">
            <a:extLst>
              <a:ext uri="{FF2B5EF4-FFF2-40B4-BE49-F238E27FC236}">
                <a16:creationId xmlns:a16="http://schemas.microsoft.com/office/drawing/2014/main" id="{C84B69F3-F3DD-4D02-93A8-FE22D2975520}"/>
              </a:ext>
            </a:extLst>
          </p:cNvPr>
          <p:cNvSpPr/>
          <p:nvPr/>
        </p:nvSpPr>
        <p:spPr>
          <a:xfrm>
            <a:off x="7707076" y="4655433"/>
            <a:ext cx="132574" cy="132574"/>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1" name="TextBox 340">
            <a:extLst>
              <a:ext uri="{FF2B5EF4-FFF2-40B4-BE49-F238E27FC236}">
                <a16:creationId xmlns:a16="http://schemas.microsoft.com/office/drawing/2014/main" id="{0C3A8B33-85EF-4EF3-8C56-1E2CB6FDEDCE}"/>
              </a:ext>
            </a:extLst>
          </p:cNvPr>
          <p:cNvSpPr txBox="1"/>
          <p:nvPr/>
        </p:nvSpPr>
        <p:spPr>
          <a:xfrm>
            <a:off x="7871269" y="4573755"/>
            <a:ext cx="870011" cy="338554"/>
          </a:xfrm>
          <a:prstGeom prst="rect">
            <a:avLst/>
          </a:prstGeom>
          <a:noFill/>
        </p:spPr>
        <p:txBody>
          <a:bodyPr wrap="square" rtlCol="0">
            <a:spAutoFit/>
          </a:bodyPr>
          <a:lstStyle/>
          <a:p>
            <a:r>
              <a:rPr lang="en-US" altLang="ko-KR" sz="1600" dirty="0">
                <a:latin typeface="Arial" panose="020B0604020202020204" pitchFamily="34" charset="0"/>
                <a:cs typeface="Arial" panose="020B0604020202020204" pitchFamily="34" charset="0"/>
              </a:rPr>
              <a:t>3He</a:t>
            </a:r>
            <a:endParaRPr lang="ko-KR" altLang="en-US" sz="1600" dirty="0">
              <a:latin typeface="Arial" panose="020B0604020202020204" pitchFamily="34" charset="0"/>
              <a:cs typeface="Arial" panose="020B0604020202020204" pitchFamily="34" charset="0"/>
            </a:endParaRPr>
          </a:p>
        </p:txBody>
      </p:sp>
      <p:sp>
        <p:nvSpPr>
          <p:cNvPr id="342" name="TextBox 341">
            <a:extLst>
              <a:ext uri="{FF2B5EF4-FFF2-40B4-BE49-F238E27FC236}">
                <a16:creationId xmlns:a16="http://schemas.microsoft.com/office/drawing/2014/main" id="{C2E8DE38-A014-43AF-B74D-C922583B8CB7}"/>
              </a:ext>
            </a:extLst>
          </p:cNvPr>
          <p:cNvSpPr txBox="1"/>
          <p:nvPr/>
        </p:nvSpPr>
        <p:spPr>
          <a:xfrm>
            <a:off x="6158331" y="4742302"/>
            <a:ext cx="1076995" cy="584775"/>
          </a:xfrm>
          <a:prstGeom prst="rect">
            <a:avLst/>
          </a:prstGeom>
          <a:noFill/>
        </p:spPr>
        <p:txBody>
          <a:bodyPr wrap="square" rtlCol="0">
            <a:spAutoFit/>
          </a:bodyPr>
          <a:lstStyle/>
          <a:p>
            <a:pPr algn="ctr"/>
            <a:r>
              <a:rPr lang="en-US" altLang="ko-KR" sz="1600" b="1" dirty="0">
                <a:latin typeface="Arial" panose="020B0604020202020204" pitchFamily="34" charset="0"/>
                <a:cs typeface="Arial" panose="020B0604020202020204" pitchFamily="34" charset="0"/>
              </a:rPr>
              <a:t>Still</a:t>
            </a:r>
          </a:p>
          <a:p>
            <a:pPr algn="ctr"/>
            <a:r>
              <a:rPr lang="en-US" altLang="ko-KR" sz="1600" b="1" dirty="0">
                <a:solidFill>
                  <a:srgbClr val="00B0F0"/>
                </a:solidFill>
                <a:latin typeface="Arial" panose="020B0604020202020204" pitchFamily="34" charset="0"/>
                <a:cs typeface="Arial" panose="020B0604020202020204" pitchFamily="34" charset="0"/>
              </a:rPr>
              <a:t>0.7-0.8 K</a:t>
            </a:r>
            <a:endParaRPr lang="ko-KR" altLang="en-US" sz="1600" b="1" dirty="0">
              <a:solidFill>
                <a:srgbClr val="00B0F0"/>
              </a:solidFill>
              <a:latin typeface="Arial" panose="020B0604020202020204" pitchFamily="34" charset="0"/>
              <a:cs typeface="Arial" panose="020B0604020202020204" pitchFamily="34" charset="0"/>
            </a:endParaRPr>
          </a:p>
        </p:txBody>
      </p:sp>
      <p:sp>
        <p:nvSpPr>
          <p:cNvPr id="343" name="TextBox 342">
            <a:extLst>
              <a:ext uri="{FF2B5EF4-FFF2-40B4-BE49-F238E27FC236}">
                <a16:creationId xmlns:a16="http://schemas.microsoft.com/office/drawing/2014/main" id="{408178E8-90AE-4115-A6C1-C538A0DAE81A}"/>
              </a:ext>
            </a:extLst>
          </p:cNvPr>
          <p:cNvSpPr txBox="1"/>
          <p:nvPr/>
        </p:nvSpPr>
        <p:spPr>
          <a:xfrm>
            <a:off x="4117373" y="5004465"/>
            <a:ext cx="1534747" cy="584775"/>
          </a:xfrm>
          <a:prstGeom prst="rect">
            <a:avLst/>
          </a:prstGeom>
          <a:noFill/>
        </p:spPr>
        <p:txBody>
          <a:bodyPr wrap="square" rtlCol="0">
            <a:spAutoFit/>
          </a:bodyPr>
          <a:lstStyle/>
          <a:p>
            <a:r>
              <a:rPr lang="en-US" altLang="ko-KR" sz="1600" b="1" dirty="0">
                <a:latin typeface="Arial" panose="020B0604020202020204" pitchFamily="34" charset="0"/>
                <a:cs typeface="Arial" panose="020B0604020202020204" pitchFamily="34" charset="0"/>
              </a:rPr>
              <a:t>MXC</a:t>
            </a:r>
          </a:p>
          <a:p>
            <a:r>
              <a:rPr lang="en-US" altLang="ko-KR" sz="1600" b="1" dirty="0">
                <a:solidFill>
                  <a:srgbClr val="00B0F0"/>
                </a:solidFill>
                <a:latin typeface="Arial" panose="020B0604020202020204" pitchFamily="34" charset="0"/>
                <a:cs typeface="Arial" panose="020B0604020202020204" pitchFamily="34" charset="0"/>
              </a:rPr>
              <a:t>0.7 K </a:t>
            </a:r>
            <a:r>
              <a:rPr lang="en-US" altLang="ko-KR" sz="1600" b="1" dirty="0">
                <a:solidFill>
                  <a:srgbClr val="00B0F0"/>
                </a:solidFill>
                <a:latin typeface="Arial" panose="020B0604020202020204" pitchFamily="34" charset="0"/>
                <a:cs typeface="Arial" panose="020B0604020202020204" pitchFamily="34" charset="0"/>
                <a:sym typeface="Wingdings" panose="05000000000000000000" pitchFamily="2" charset="2"/>
              </a:rPr>
              <a:t> 0.1 K</a:t>
            </a:r>
            <a:endParaRPr lang="ko-KR" altLang="en-US" sz="1600" b="1" dirty="0">
              <a:solidFill>
                <a:srgbClr val="00B0F0"/>
              </a:solidFill>
              <a:latin typeface="Arial" panose="020B0604020202020204" pitchFamily="34" charset="0"/>
              <a:cs typeface="Arial" panose="020B0604020202020204" pitchFamily="34" charset="0"/>
            </a:endParaRPr>
          </a:p>
        </p:txBody>
      </p:sp>
      <p:sp>
        <p:nvSpPr>
          <p:cNvPr id="344" name="타원 343">
            <a:extLst>
              <a:ext uri="{FF2B5EF4-FFF2-40B4-BE49-F238E27FC236}">
                <a16:creationId xmlns:a16="http://schemas.microsoft.com/office/drawing/2014/main" id="{A0E43BC4-FF55-47C5-A7F8-2A92A513EA69}"/>
              </a:ext>
            </a:extLst>
          </p:cNvPr>
          <p:cNvSpPr/>
          <p:nvPr/>
        </p:nvSpPr>
        <p:spPr>
          <a:xfrm>
            <a:off x="5954880" y="4806841"/>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5" name="타원 344">
            <a:extLst>
              <a:ext uri="{FF2B5EF4-FFF2-40B4-BE49-F238E27FC236}">
                <a16:creationId xmlns:a16="http://schemas.microsoft.com/office/drawing/2014/main" id="{422DF902-30BC-4565-8E70-A336A823145B}"/>
              </a:ext>
            </a:extLst>
          </p:cNvPr>
          <p:cNvSpPr/>
          <p:nvPr/>
        </p:nvSpPr>
        <p:spPr>
          <a:xfrm>
            <a:off x="5812640" y="4781441"/>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6" name="타원 345">
            <a:extLst>
              <a:ext uri="{FF2B5EF4-FFF2-40B4-BE49-F238E27FC236}">
                <a16:creationId xmlns:a16="http://schemas.microsoft.com/office/drawing/2014/main" id="{8EBFA6F8-6ABA-4F75-843D-793344EA60E7}"/>
              </a:ext>
            </a:extLst>
          </p:cNvPr>
          <p:cNvSpPr/>
          <p:nvPr/>
        </p:nvSpPr>
        <p:spPr>
          <a:xfrm>
            <a:off x="5797567" y="4446919"/>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7" name="타원 346">
            <a:extLst>
              <a:ext uri="{FF2B5EF4-FFF2-40B4-BE49-F238E27FC236}">
                <a16:creationId xmlns:a16="http://schemas.microsoft.com/office/drawing/2014/main" id="{B9D3A6D9-E31D-4D45-B604-11A9A5A5B2F6}"/>
              </a:ext>
            </a:extLst>
          </p:cNvPr>
          <p:cNvSpPr/>
          <p:nvPr/>
        </p:nvSpPr>
        <p:spPr>
          <a:xfrm>
            <a:off x="6067844" y="4551074"/>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8" name="타원 347">
            <a:extLst>
              <a:ext uri="{FF2B5EF4-FFF2-40B4-BE49-F238E27FC236}">
                <a16:creationId xmlns:a16="http://schemas.microsoft.com/office/drawing/2014/main" id="{BB8DB11A-C631-4739-B31C-0BC43FB5159D}"/>
              </a:ext>
            </a:extLst>
          </p:cNvPr>
          <p:cNvSpPr/>
          <p:nvPr/>
        </p:nvSpPr>
        <p:spPr>
          <a:xfrm>
            <a:off x="6783420" y="4109612"/>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49" name="타원 348">
            <a:extLst>
              <a:ext uri="{FF2B5EF4-FFF2-40B4-BE49-F238E27FC236}">
                <a16:creationId xmlns:a16="http://schemas.microsoft.com/office/drawing/2014/main" id="{5B000DC1-37C3-49C3-BFBF-AACC090DFC9D}"/>
              </a:ext>
            </a:extLst>
          </p:cNvPr>
          <p:cNvSpPr/>
          <p:nvPr/>
        </p:nvSpPr>
        <p:spPr>
          <a:xfrm>
            <a:off x="7351155" y="3497862"/>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0" name="타원 349">
            <a:extLst>
              <a:ext uri="{FF2B5EF4-FFF2-40B4-BE49-F238E27FC236}">
                <a16:creationId xmlns:a16="http://schemas.microsoft.com/office/drawing/2014/main" id="{50C04DD1-81E8-4478-B557-95C2A9634FE7}"/>
              </a:ext>
            </a:extLst>
          </p:cNvPr>
          <p:cNvSpPr/>
          <p:nvPr/>
        </p:nvSpPr>
        <p:spPr>
          <a:xfrm>
            <a:off x="4121215" y="5276191"/>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1" name="타원 350">
            <a:extLst>
              <a:ext uri="{FF2B5EF4-FFF2-40B4-BE49-F238E27FC236}">
                <a16:creationId xmlns:a16="http://schemas.microsoft.com/office/drawing/2014/main" id="{87C65C36-7A6A-40FE-9BC7-4DC588C8CF6D}"/>
              </a:ext>
            </a:extLst>
          </p:cNvPr>
          <p:cNvSpPr/>
          <p:nvPr/>
        </p:nvSpPr>
        <p:spPr>
          <a:xfrm>
            <a:off x="5010215" y="5596231"/>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352" name="타원 351">
            <a:extLst>
              <a:ext uri="{FF2B5EF4-FFF2-40B4-BE49-F238E27FC236}">
                <a16:creationId xmlns:a16="http://schemas.microsoft.com/office/drawing/2014/main" id="{ECB71CF9-8A2B-47E4-AA8B-148CDB75D997}"/>
              </a:ext>
            </a:extLst>
          </p:cNvPr>
          <p:cNvSpPr/>
          <p:nvPr/>
        </p:nvSpPr>
        <p:spPr>
          <a:xfrm>
            <a:off x="5899215" y="5433671"/>
            <a:ext cx="45719"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353" name="직선 화살표 연결선 352">
            <a:extLst>
              <a:ext uri="{FF2B5EF4-FFF2-40B4-BE49-F238E27FC236}">
                <a16:creationId xmlns:a16="http://schemas.microsoft.com/office/drawing/2014/main" id="{CC3D9B94-5B64-4E0F-8165-D8DA3D352E67}"/>
              </a:ext>
            </a:extLst>
          </p:cNvPr>
          <p:cNvCxnSpPr/>
          <p:nvPr/>
        </p:nvCxnSpPr>
        <p:spPr>
          <a:xfrm>
            <a:off x="3457452" y="4549660"/>
            <a:ext cx="0" cy="309544"/>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54" name="TextBox 353">
            <a:extLst>
              <a:ext uri="{FF2B5EF4-FFF2-40B4-BE49-F238E27FC236}">
                <a16:creationId xmlns:a16="http://schemas.microsoft.com/office/drawing/2014/main" id="{FE2A9B77-EF73-4FF1-AC77-189A2C216082}"/>
              </a:ext>
            </a:extLst>
          </p:cNvPr>
          <p:cNvSpPr txBox="1"/>
          <p:nvPr/>
        </p:nvSpPr>
        <p:spPr>
          <a:xfrm>
            <a:off x="3088962" y="4205815"/>
            <a:ext cx="566606" cy="338554"/>
          </a:xfrm>
          <a:prstGeom prst="rect">
            <a:avLst/>
          </a:prstGeom>
          <a:noFill/>
        </p:spPr>
        <p:txBody>
          <a:bodyPr wrap="square" rtlCol="0">
            <a:spAutoFit/>
          </a:bodyPr>
          <a:lstStyle/>
          <a:p>
            <a:r>
              <a:rPr lang="en-US" altLang="ko-KR" sz="1600" dirty="0">
                <a:latin typeface="Arial" panose="020B0604020202020204" pitchFamily="34" charset="0"/>
                <a:cs typeface="Arial" panose="020B0604020202020204" pitchFamily="34" charset="0"/>
              </a:rPr>
              <a:t>3He</a:t>
            </a:r>
            <a:endParaRPr lang="ko-KR" altLang="en-US" sz="1600" dirty="0">
              <a:latin typeface="Arial" panose="020B0604020202020204" pitchFamily="34" charset="0"/>
              <a:cs typeface="Arial" panose="020B0604020202020204" pitchFamily="34" charset="0"/>
            </a:endParaRPr>
          </a:p>
        </p:txBody>
      </p:sp>
      <p:cxnSp>
        <p:nvCxnSpPr>
          <p:cNvPr id="355" name="직선 화살표 연결선 354">
            <a:extLst>
              <a:ext uri="{FF2B5EF4-FFF2-40B4-BE49-F238E27FC236}">
                <a16:creationId xmlns:a16="http://schemas.microsoft.com/office/drawing/2014/main" id="{BD44F761-28C7-4861-BD95-42B4BCC367D4}"/>
              </a:ext>
            </a:extLst>
          </p:cNvPr>
          <p:cNvCxnSpPr/>
          <p:nvPr/>
        </p:nvCxnSpPr>
        <p:spPr>
          <a:xfrm>
            <a:off x="3947959" y="5200933"/>
            <a:ext cx="0" cy="309544"/>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56" name="직선 화살표 연결선 355">
            <a:extLst>
              <a:ext uri="{FF2B5EF4-FFF2-40B4-BE49-F238E27FC236}">
                <a16:creationId xmlns:a16="http://schemas.microsoft.com/office/drawing/2014/main" id="{F45225CE-6856-4BDB-9499-83D2A0883E6A}"/>
              </a:ext>
            </a:extLst>
          </p:cNvPr>
          <p:cNvCxnSpPr>
            <a:cxnSpLocks/>
          </p:cNvCxnSpPr>
          <p:nvPr/>
        </p:nvCxnSpPr>
        <p:spPr>
          <a:xfrm rot="16200000">
            <a:off x="5148750" y="5630157"/>
            <a:ext cx="0" cy="309544"/>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57" name="직선 화살표 연결선 356">
            <a:extLst>
              <a:ext uri="{FF2B5EF4-FFF2-40B4-BE49-F238E27FC236}">
                <a16:creationId xmlns:a16="http://schemas.microsoft.com/office/drawing/2014/main" id="{26778428-285A-4A7C-A189-2F136420A1B2}"/>
              </a:ext>
            </a:extLst>
          </p:cNvPr>
          <p:cNvCxnSpPr>
            <a:cxnSpLocks/>
          </p:cNvCxnSpPr>
          <p:nvPr/>
        </p:nvCxnSpPr>
        <p:spPr>
          <a:xfrm rot="10800000">
            <a:off x="6180911" y="5286687"/>
            <a:ext cx="0" cy="309544"/>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58" name="직선 화살표 연결선 357">
            <a:extLst>
              <a:ext uri="{FF2B5EF4-FFF2-40B4-BE49-F238E27FC236}">
                <a16:creationId xmlns:a16="http://schemas.microsoft.com/office/drawing/2014/main" id="{8DD7DBB1-55C1-4336-A758-1AC816A5D106}"/>
              </a:ext>
            </a:extLst>
          </p:cNvPr>
          <p:cNvCxnSpPr>
            <a:cxnSpLocks/>
          </p:cNvCxnSpPr>
          <p:nvPr/>
        </p:nvCxnSpPr>
        <p:spPr>
          <a:xfrm rot="16200000">
            <a:off x="6772793" y="4096016"/>
            <a:ext cx="0" cy="309544"/>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359" name="직선 화살표 연결선 358">
            <a:extLst>
              <a:ext uri="{FF2B5EF4-FFF2-40B4-BE49-F238E27FC236}">
                <a16:creationId xmlns:a16="http://schemas.microsoft.com/office/drawing/2014/main" id="{0C0D1A66-79E6-42B2-BCBE-D487F7E086C8}"/>
              </a:ext>
            </a:extLst>
          </p:cNvPr>
          <p:cNvCxnSpPr>
            <a:cxnSpLocks/>
          </p:cNvCxnSpPr>
          <p:nvPr/>
        </p:nvCxnSpPr>
        <p:spPr>
          <a:xfrm rot="10800000">
            <a:off x="7525584" y="3388809"/>
            <a:ext cx="0" cy="309544"/>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60" name="직사각형 359">
            <a:extLst>
              <a:ext uri="{FF2B5EF4-FFF2-40B4-BE49-F238E27FC236}">
                <a16:creationId xmlns:a16="http://schemas.microsoft.com/office/drawing/2014/main" id="{4C43DD09-5743-47A3-B263-A55C4984550A}"/>
              </a:ext>
            </a:extLst>
          </p:cNvPr>
          <p:cNvSpPr/>
          <p:nvPr/>
        </p:nvSpPr>
        <p:spPr>
          <a:xfrm>
            <a:off x="7237681" y="2073388"/>
            <a:ext cx="378758" cy="981916"/>
          </a:xfrm>
          <a:prstGeom prst="rect">
            <a:avLst/>
          </a:prstGeom>
          <a:solidFill>
            <a:srgbClr val="FF0000">
              <a:alpha val="3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dirty="0"/>
          </a:p>
        </p:txBody>
      </p:sp>
      <p:sp>
        <p:nvSpPr>
          <p:cNvPr id="128" name="TextBox 127">
            <a:extLst>
              <a:ext uri="{FF2B5EF4-FFF2-40B4-BE49-F238E27FC236}">
                <a16:creationId xmlns:a16="http://schemas.microsoft.com/office/drawing/2014/main" id="{DF1DE50C-C39E-4BF3-8AD6-4EA7AA0546A5}"/>
              </a:ext>
            </a:extLst>
          </p:cNvPr>
          <p:cNvSpPr txBox="1"/>
          <p:nvPr/>
        </p:nvSpPr>
        <p:spPr>
          <a:xfrm>
            <a:off x="6006912" y="908720"/>
            <a:ext cx="2525528" cy="584775"/>
          </a:xfrm>
          <a:prstGeom prst="rect">
            <a:avLst/>
          </a:prstGeom>
          <a:noFill/>
        </p:spPr>
        <p:txBody>
          <a:bodyPr wrap="square" rtlCol="0">
            <a:spAutoFit/>
          </a:bodyPr>
          <a:lstStyle/>
          <a:p>
            <a:pPr algn="ctr"/>
            <a:r>
              <a:rPr lang="en-US" altLang="ko-KR" sz="1600" dirty="0">
                <a:latin typeface="Arial" panose="020B0604020202020204" pitchFamily="34" charset="0"/>
                <a:cs typeface="Arial" panose="020B0604020202020204" pitchFamily="34" charset="0"/>
              </a:rPr>
              <a:t>Sorption pump (5 ~ 30 K)</a:t>
            </a:r>
          </a:p>
          <a:p>
            <a:pPr algn="ctr"/>
            <a:r>
              <a:rPr lang="en-US" altLang="ko-KR" sz="1600" dirty="0">
                <a:latin typeface="Arial" panose="020B0604020202020204" pitchFamily="34" charset="0"/>
                <a:cs typeface="Arial" panose="020B0604020202020204" pitchFamily="34" charset="0"/>
              </a:rPr>
              <a:t>(</a:t>
            </a:r>
            <a:r>
              <a:rPr lang="en-US" altLang="ko-KR" sz="1600" dirty="0">
                <a:solidFill>
                  <a:srgbClr val="FF0000"/>
                </a:solidFill>
                <a:latin typeface="Arial" panose="020B0604020202020204" pitchFamily="34" charset="0"/>
                <a:cs typeface="Arial" panose="020B0604020202020204" pitchFamily="34" charset="0"/>
              </a:rPr>
              <a:t>3He pumping</a:t>
            </a:r>
            <a:r>
              <a:rPr lang="en-US" altLang="ko-KR" sz="1600" dirty="0">
                <a:latin typeface="Arial" panose="020B0604020202020204" pitchFamily="34" charset="0"/>
                <a:cs typeface="Arial" panose="020B0604020202020204" pitchFamily="34" charset="0"/>
              </a:rPr>
              <a:t>) </a:t>
            </a:r>
            <a:endParaRPr lang="ko-KR" altLang="en-US" sz="1600" dirty="0">
              <a:latin typeface="Arial" panose="020B0604020202020204" pitchFamily="34" charset="0"/>
              <a:cs typeface="Arial" panose="020B0604020202020204" pitchFamily="34" charset="0"/>
            </a:endParaRPr>
          </a:p>
        </p:txBody>
      </p:sp>
      <p:sp>
        <p:nvSpPr>
          <p:cNvPr id="130" name="타원 129">
            <a:extLst>
              <a:ext uri="{FF2B5EF4-FFF2-40B4-BE49-F238E27FC236}">
                <a16:creationId xmlns:a16="http://schemas.microsoft.com/office/drawing/2014/main" id="{AA43D7DA-F4B9-45A6-B77C-6D4C6A425AB1}"/>
              </a:ext>
            </a:extLst>
          </p:cNvPr>
          <p:cNvSpPr/>
          <p:nvPr/>
        </p:nvSpPr>
        <p:spPr>
          <a:xfrm>
            <a:off x="6892467" y="1789180"/>
            <a:ext cx="1085811" cy="147275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146" name="직선 화살표 연결선 145">
            <a:extLst>
              <a:ext uri="{FF2B5EF4-FFF2-40B4-BE49-F238E27FC236}">
                <a16:creationId xmlns:a16="http://schemas.microsoft.com/office/drawing/2014/main" id="{436AC66A-9A1F-4EE6-96E7-FFB9F165129F}"/>
              </a:ext>
            </a:extLst>
          </p:cNvPr>
          <p:cNvCxnSpPr>
            <a:cxnSpLocks/>
          </p:cNvCxnSpPr>
          <p:nvPr/>
        </p:nvCxnSpPr>
        <p:spPr>
          <a:xfrm flipH="1" flipV="1">
            <a:off x="7346122" y="1395646"/>
            <a:ext cx="151399" cy="37717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7" name="TextBox 146">
            <a:extLst>
              <a:ext uri="{FF2B5EF4-FFF2-40B4-BE49-F238E27FC236}">
                <a16:creationId xmlns:a16="http://schemas.microsoft.com/office/drawing/2014/main" id="{7E89E37B-CD3C-4D53-9F33-46AA6E3C2C14}"/>
              </a:ext>
            </a:extLst>
          </p:cNvPr>
          <p:cNvSpPr txBox="1"/>
          <p:nvPr/>
        </p:nvSpPr>
        <p:spPr>
          <a:xfrm>
            <a:off x="2267744" y="1340768"/>
            <a:ext cx="2808971" cy="584775"/>
          </a:xfrm>
          <a:prstGeom prst="rect">
            <a:avLst/>
          </a:prstGeom>
          <a:noFill/>
        </p:spPr>
        <p:txBody>
          <a:bodyPr wrap="square" rtlCol="0">
            <a:spAutoFit/>
          </a:bodyPr>
          <a:lstStyle/>
          <a:p>
            <a:pPr algn="ctr"/>
            <a:r>
              <a:rPr lang="en-US" altLang="ko-KR" sz="1600" dirty="0">
                <a:latin typeface="Arial" panose="020B0604020202020204" pitchFamily="34" charset="0"/>
                <a:cs typeface="Arial" panose="020B0604020202020204" pitchFamily="34" charset="0"/>
              </a:rPr>
              <a:t>ADR</a:t>
            </a:r>
          </a:p>
          <a:p>
            <a:pPr algn="ctr"/>
            <a:r>
              <a:rPr lang="en-US" altLang="ko-KR" sz="1600" dirty="0">
                <a:latin typeface="Arial" panose="020B0604020202020204" pitchFamily="34" charset="0"/>
                <a:cs typeface="Arial" panose="020B0604020202020204" pitchFamily="34" charset="0"/>
              </a:rPr>
              <a:t>(</a:t>
            </a:r>
            <a:r>
              <a:rPr lang="en-US" altLang="ko-KR" sz="1600" dirty="0">
                <a:solidFill>
                  <a:srgbClr val="FF0000"/>
                </a:solidFill>
                <a:latin typeface="Arial" panose="020B0604020202020204" pitchFamily="34" charset="0"/>
                <a:cs typeface="Arial" panose="020B0604020202020204" pitchFamily="34" charset="0"/>
              </a:rPr>
              <a:t>Liquefying 3He-4He mixture</a:t>
            </a:r>
            <a:r>
              <a:rPr lang="en-US" altLang="ko-KR" sz="1600" dirty="0">
                <a:latin typeface="Arial" panose="020B0604020202020204" pitchFamily="34" charset="0"/>
                <a:cs typeface="Arial" panose="020B0604020202020204" pitchFamily="34" charset="0"/>
              </a:rPr>
              <a:t>)</a:t>
            </a:r>
            <a:endParaRPr lang="ko-KR" altLang="en-US" sz="1600" dirty="0">
              <a:latin typeface="Arial" panose="020B0604020202020204" pitchFamily="34" charset="0"/>
              <a:cs typeface="Arial" panose="020B0604020202020204" pitchFamily="34" charset="0"/>
            </a:endParaRPr>
          </a:p>
        </p:txBody>
      </p:sp>
      <p:cxnSp>
        <p:nvCxnSpPr>
          <p:cNvPr id="148" name="직선 화살표 연결선 147">
            <a:extLst>
              <a:ext uri="{FF2B5EF4-FFF2-40B4-BE49-F238E27FC236}">
                <a16:creationId xmlns:a16="http://schemas.microsoft.com/office/drawing/2014/main" id="{CF179801-38ED-47A9-94E3-495C67E95C8E}"/>
              </a:ext>
            </a:extLst>
          </p:cNvPr>
          <p:cNvCxnSpPr>
            <a:cxnSpLocks/>
          </p:cNvCxnSpPr>
          <p:nvPr/>
        </p:nvCxnSpPr>
        <p:spPr>
          <a:xfrm flipH="1" flipV="1">
            <a:off x="4743379" y="1894204"/>
            <a:ext cx="425505" cy="72275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9" name="타원 148">
            <a:extLst>
              <a:ext uri="{FF2B5EF4-FFF2-40B4-BE49-F238E27FC236}">
                <a16:creationId xmlns:a16="http://schemas.microsoft.com/office/drawing/2014/main" id="{3D039216-70C8-49C1-B664-6412034F41F9}"/>
              </a:ext>
            </a:extLst>
          </p:cNvPr>
          <p:cNvSpPr/>
          <p:nvPr/>
        </p:nvSpPr>
        <p:spPr>
          <a:xfrm>
            <a:off x="4999246" y="2158724"/>
            <a:ext cx="1770943" cy="18463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Tree>
    <p:extLst>
      <p:ext uri="{BB962C8B-B14F-4D97-AF65-F5344CB8AC3E}">
        <p14:creationId xmlns:p14="http://schemas.microsoft.com/office/powerpoint/2010/main" val="2447400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mph" presetSubtype="0" fill="hold" grpId="0" nodeType="clickEffect">
                                  <p:stCondLst>
                                    <p:cond delay="0"/>
                                  </p:stCondLst>
                                  <p:childTnLst>
                                    <p:animClr clrSpc="rgb" dir="cw">
                                      <p:cBhvr override="childStyle">
                                        <p:cTn id="6" dur="2000" fill="hold"/>
                                        <p:tgtEl>
                                          <p:spTgt spid="360"/>
                                        </p:tgtEl>
                                        <p:attrNameLst>
                                          <p:attrName>style.color</p:attrName>
                                        </p:attrNameLst>
                                      </p:cBhvr>
                                      <p:to>
                                        <a:schemeClr val="hlink"/>
                                      </p:to>
                                    </p:animClr>
                                    <p:animClr clrSpc="rgb" dir="cw">
                                      <p:cBhvr>
                                        <p:cTn id="7" dur="2000" fill="hold"/>
                                        <p:tgtEl>
                                          <p:spTgt spid="360"/>
                                        </p:tgtEl>
                                        <p:attrNameLst>
                                          <p:attrName>fillcolor</p:attrName>
                                        </p:attrNameLst>
                                      </p:cBhvr>
                                      <p:to>
                                        <a:schemeClr val="hlink"/>
                                      </p:to>
                                    </p:animClr>
                                    <p:set>
                                      <p:cBhvr>
                                        <p:cTn id="8" dur="2000" fill="hold"/>
                                        <p:tgtEl>
                                          <p:spTgt spid="360"/>
                                        </p:tgtEl>
                                        <p:attrNameLst>
                                          <p:attrName>fill.type</p:attrName>
                                        </p:attrNameLst>
                                      </p:cBhvr>
                                      <p:to>
                                        <p:strVal val="solid"/>
                                      </p:to>
                                    </p:set>
                                    <p:set>
                                      <p:cBhvr>
                                        <p:cTn id="9" dur="2000" fill="hold"/>
                                        <p:tgtEl>
                                          <p:spTgt spid="360"/>
                                        </p:tgtEl>
                                        <p:attrNameLst>
                                          <p:attrName>fill.on</p:attrName>
                                        </p:attrNameLst>
                                      </p:cBhvr>
                                      <p:to>
                                        <p:strVal val="true"/>
                                      </p:to>
                                    </p:set>
                                  </p:childTnLst>
                                </p:cTn>
                              </p:par>
                              <p:par>
                                <p:cTn id="10" presetID="1" presetClass="entr" presetSubtype="0" fill="hold" nodeType="withEffect">
                                  <p:stCondLst>
                                    <p:cond delay="0"/>
                                  </p:stCondLst>
                                  <p:childTnLst>
                                    <p:set>
                                      <p:cBhvr>
                                        <p:cTn id="11" dur="1" fill="hold">
                                          <p:stCondLst>
                                            <p:cond delay="0"/>
                                          </p:stCondLst>
                                        </p:cTn>
                                        <p:tgtEl>
                                          <p:spTgt spid="269">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54"/>
                                        </p:tgtEl>
                                        <p:attrNameLst>
                                          <p:attrName>style.visibility</p:attrName>
                                        </p:attrNameLst>
                                      </p:cBhvr>
                                      <p:to>
                                        <p:strVal val="visible"/>
                                      </p:to>
                                    </p:set>
                                    <p:animEffect transition="in" filter="fade">
                                      <p:cBhvr>
                                        <p:cTn id="16" dur="500"/>
                                        <p:tgtEl>
                                          <p:spTgt spid="354"/>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353"/>
                                        </p:tgtEl>
                                        <p:attrNameLst>
                                          <p:attrName>style.visibility</p:attrName>
                                        </p:attrNameLst>
                                      </p:cBhvr>
                                      <p:to>
                                        <p:strVal val="visible"/>
                                      </p:to>
                                    </p:set>
                                    <p:animEffect transition="in" filter="fade">
                                      <p:cBhvr>
                                        <p:cTn id="20" dur="500"/>
                                        <p:tgtEl>
                                          <p:spTgt spid="353"/>
                                        </p:tgtEl>
                                      </p:cBhvr>
                                    </p:animEffec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355"/>
                                        </p:tgtEl>
                                        <p:attrNameLst>
                                          <p:attrName>style.visibility</p:attrName>
                                        </p:attrNameLst>
                                      </p:cBhvr>
                                      <p:to>
                                        <p:strVal val="visible"/>
                                      </p:to>
                                    </p:set>
                                    <p:animEffect transition="in" filter="fade">
                                      <p:cBhvr>
                                        <p:cTn id="24" dur="500"/>
                                        <p:tgtEl>
                                          <p:spTgt spid="355"/>
                                        </p:tgtEl>
                                      </p:cBhvr>
                                    </p:animEffect>
                                  </p:childTnLst>
                                </p:cTn>
                              </p:par>
                            </p:childTnLst>
                          </p:cTn>
                        </p:par>
                        <p:par>
                          <p:cTn id="25" fill="hold">
                            <p:stCondLst>
                              <p:cond delay="1500"/>
                            </p:stCondLst>
                            <p:childTnLst>
                              <p:par>
                                <p:cTn id="26" presetID="10" presetClass="entr" presetSubtype="0" fill="hold" nodeType="afterEffect">
                                  <p:stCondLst>
                                    <p:cond delay="0"/>
                                  </p:stCondLst>
                                  <p:childTnLst>
                                    <p:set>
                                      <p:cBhvr>
                                        <p:cTn id="27" dur="1" fill="hold">
                                          <p:stCondLst>
                                            <p:cond delay="0"/>
                                          </p:stCondLst>
                                        </p:cTn>
                                        <p:tgtEl>
                                          <p:spTgt spid="356"/>
                                        </p:tgtEl>
                                        <p:attrNameLst>
                                          <p:attrName>style.visibility</p:attrName>
                                        </p:attrNameLst>
                                      </p:cBhvr>
                                      <p:to>
                                        <p:strVal val="visible"/>
                                      </p:to>
                                    </p:set>
                                    <p:animEffect transition="in" filter="fade">
                                      <p:cBhvr>
                                        <p:cTn id="28" dur="500"/>
                                        <p:tgtEl>
                                          <p:spTgt spid="356"/>
                                        </p:tgtEl>
                                      </p:cBhvr>
                                    </p:animEffect>
                                  </p:childTnLst>
                                </p:cTn>
                              </p:par>
                            </p:childTnLst>
                          </p:cTn>
                        </p:par>
                        <p:par>
                          <p:cTn id="29" fill="hold">
                            <p:stCondLst>
                              <p:cond delay="2000"/>
                            </p:stCondLst>
                            <p:childTnLst>
                              <p:par>
                                <p:cTn id="30" presetID="10" presetClass="entr" presetSubtype="0" fill="hold" nodeType="afterEffect">
                                  <p:stCondLst>
                                    <p:cond delay="0"/>
                                  </p:stCondLst>
                                  <p:childTnLst>
                                    <p:set>
                                      <p:cBhvr>
                                        <p:cTn id="31" dur="1" fill="hold">
                                          <p:stCondLst>
                                            <p:cond delay="0"/>
                                          </p:stCondLst>
                                        </p:cTn>
                                        <p:tgtEl>
                                          <p:spTgt spid="357"/>
                                        </p:tgtEl>
                                        <p:attrNameLst>
                                          <p:attrName>style.visibility</p:attrName>
                                        </p:attrNameLst>
                                      </p:cBhvr>
                                      <p:to>
                                        <p:strVal val="visible"/>
                                      </p:to>
                                    </p:set>
                                    <p:animEffect transition="in" filter="fade">
                                      <p:cBhvr>
                                        <p:cTn id="32" dur="500"/>
                                        <p:tgtEl>
                                          <p:spTgt spid="357"/>
                                        </p:tgtEl>
                                      </p:cBhvr>
                                    </p:animEffect>
                                  </p:childTnLst>
                                </p:cTn>
                              </p:par>
                            </p:childTnLst>
                          </p:cTn>
                        </p:par>
                        <p:par>
                          <p:cTn id="33" fill="hold">
                            <p:stCondLst>
                              <p:cond delay="2500"/>
                            </p:stCondLst>
                            <p:childTnLst>
                              <p:par>
                                <p:cTn id="34" presetID="10" presetClass="entr" presetSubtype="0" fill="hold" nodeType="afterEffect">
                                  <p:stCondLst>
                                    <p:cond delay="0"/>
                                  </p:stCondLst>
                                  <p:childTnLst>
                                    <p:set>
                                      <p:cBhvr>
                                        <p:cTn id="35" dur="1" fill="hold">
                                          <p:stCondLst>
                                            <p:cond delay="0"/>
                                          </p:stCondLst>
                                        </p:cTn>
                                        <p:tgtEl>
                                          <p:spTgt spid="358"/>
                                        </p:tgtEl>
                                        <p:attrNameLst>
                                          <p:attrName>style.visibility</p:attrName>
                                        </p:attrNameLst>
                                      </p:cBhvr>
                                      <p:to>
                                        <p:strVal val="visible"/>
                                      </p:to>
                                    </p:set>
                                    <p:animEffect transition="in" filter="fade">
                                      <p:cBhvr>
                                        <p:cTn id="36" dur="500"/>
                                        <p:tgtEl>
                                          <p:spTgt spid="358"/>
                                        </p:tgtEl>
                                      </p:cBhvr>
                                    </p:animEffect>
                                  </p:childTnLst>
                                </p:cTn>
                              </p:par>
                            </p:childTnLst>
                          </p:cTn>
                        </p:par>
                        <p:par>
                          <p:cTn id="37" fill="hold">
                            <p:stCondLst>
                              <p:cond delay="3000"/>
                            </p:stCondLst>
                            <p:childTnLst>
                              <p:par>
                                <p:cTn id="38" presetID="10" presetClass="entr" presetSubtype="0" fill="hold" nodeType="afterEffect">
                                  <p:stCondLst>
                                    <p:cond delay="0"/>
                                  </p:stCondLst>
                                  <p:childTnLst>
                                    <p:set>
                                      <p:cBhvr>
                                        <p:cTn id="39" dur="1" fill="hold">
                                          <p:stCondLst>
                                            <p:cond delay="0"/>
                                          </p:stCondLst>
                                        </p:cTn>
                                        <p:tgtEl>
                                          <p:spTgt spid="359"/>
                                        </p:tgtEl>
                                        <p:attrNameLst>
                                          <p:attrName>style.visibility</p:attrName>
                                        </p:attrNameLst>
                                      </p:cBhvr>
                                      <p:to>
                                        <p:strVal val="visible"/>
                                      </p:to>
                                    </p:set>
                                    <p:animEffect transition="in" filter="fade">
                                      <p:cBhvr>
                                        <p:cTn id="40" dur="500"/>
                                        <p:tgtEl>
                                          <p:spTgt spid="3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 grpId="0"/>
      <p:bldP spid="36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3BCF9A1-EDEB-4BED-9EC3-05F8495F9596}"/>
              </a:ext>
            </a:extLst>
          </p:cNvPr>
          <p:cNvSpPr>
            <a:spLocks noGrp="1"/>
          </p:cNvSpPr>
          <p:nvPr>
            <p:ph type="title"/>
          </p:nvPr>
        </p:nvSpPr>
        <p:spPr>
          <a:xfrm>
            <a:off x="179512" y="44624"/>
            <a:ext cx="8507288" cy="792087"/>
          </a:xfrm>
        </p:spPr>
        <p:txBody>
          <a:bodyPr/>
          <a:lstStyle/>
          <a:p>
            <a:r>
              <a:rPr lang="en-US" altLang="ko-KR" dirty="0"/>
              <a:t>Sorption Pump 30 K </a:t>
            </a:r>
            <a:r>
              <a:rPr lang="ko-KR" altLang="en-US" dirty="0"/>
              <a:t>→ </a:t>
            </a:r>
            <a:r>
              <a:rPr lang="en-US" altLang="ko-KR" dirty="0"/>
              <a:t>5 K, </a:t>
            </a:r>
            <a:r>
              <a:rPr lang="en-US" altLang="ko-KR" dirty="0" err="1"/>
              <a:t>t_demag</a:t>
            </a:r>
            <a:r>
              <a:rPr lang="en-US" altLang="ko-KR" dirty="0"/>
              <a:t> = 200 s</a:t>
            </a:r>
            <a:endParaRPr lang="ko-KR" altLang="en-US" dirty="0"/>
          </a:p>
        </p:txBody>
      </p:sp>
      <p:sp>
        <p:nvSpPr>
          <p:cNvPr id="4" name="슬라이드 번호 개체 틀 3">
            <a:extLst>
              <a:ext uri="{FF2B5EF4-FFF2-40B4-BE49-F238E27FC236}">
                <a16:creationId xmlns:a16="http://schemas.microsoft.com/office/drawing/2014/main" id="{6B723D8F-5CD0-4090-8A92-9A04DB96E6A8}"/>
              </a:ext>
            </a:extLst>
          </p:cNvPr>
          <p:cNvSpPr>
            <a:spLocks noGrp="1"/>
          </p:cNvSpPr>
          <p:nvPr>
            <p:ph type="sldNum" sz="quarter" idx="12"/>
          </p:nvPr>
        </p:nvSpPr>
        <p:spPr/>
        <p:txBody>
          <a:bodyPr/>
          <a:lstStyle/>
          <a:p>
            <a:fld id="{4BEDD84E-25D4-4983-8AA1-2863C96F08D9}" type="slidenum">
              <a:rPr lang="ko-KR" altLang="en-US" smtClean="0"/>
              <a:pPr/>
              <a:t>15</a:t>
            </a:fld>
            <a:endParaRPr lang="ko-KR" altLang="en-US" dirty="0"/>
          </a:p>
        </p:txBody>
      </p:sp>
      <p:pic>
        <p:nvPicPr>
          <p:cNvPr id="3" name="그림 2">
            <a:extLst>
              <a:ext uri="{FF2B5EF4-FFF2-40B4-BE49-F238E27FC236}">
                <a16:creationId xmlns:a16="http://schemas.microsoft.com/office/drawing/2014/main" id="{34F8FAA4-92AF-4DBA-BB4D-6ECDBD5CD81F}"/>
              </a:ext>
            </a:extLst>
          </p:cNvPr>
          <p:cNvPicPr>
            <a:picLocks noChangeAspect="1"/>
          </p:cNvPicPr>
          <p:nvPr/>
        </p:nvPicPr>
        <p:blipFill>
          <a:blip r:embed="rId3"/>
          <a:stretch>
            <a:fillRect/>
          </a:stretch>
        </p:blipFill>
        <p:spPr>
          <a:xfrm>
            <a:off x="148153" y="913033"/>
            <a:ext cx="3968894" cy="5432552"/>
          </a:xfrm>
          <a:prstGeom prst="rect">
            <a:avLst/>
          </a:prstGeom>
        </p:spPr>
      </p:pic>
      <p:sp>
        <p:nvSpPr>
          <p:cNvPr id="70" name="TextBox 69">
            <a:extLst>
              <a:ext uri="{FF2B5EF4-FFF2-40B4-BE49-F238E27FC236}">
                <a16:creationId xmlns:a16="http://schemas.microsoft.com/office/drawing/2014/main" id="{44002544-1C8E-450B-8B8E-FBDB9B4D1000}"/>
              </a:ext>
            </a:extLst>
          </p:cNvPr>
          <p:cNvSpPr txBox="1"/>
          <p:nvPr/>
        </p:nvSpPr>
        <p:spPr>
          <a:xfrm>
            <a:off x="1835696" y="1268760"/>
            <a:ext cx="595035" cy="307777"/>
          </a:xfrm>
          <a:prstGeom prst="rect">
            <a:avLst/>
          </a:prstGeom>
          <a:noFill/>
        </p:spPr>
        <p:txBody>
          <a:bodyPr wrap="none" rtlCol="0">
            <a:spAutoFit/>
          </a:bodyPr>
          <a:lstStyle/>
          <a:p>
            <a:pPr algn="just"/>
            <a:r>
              <a:rPr lang="en-US" altLang="ko-KR" sz="1400">
                <a:solidFill>
                  <a:srgbClr val="FF0000"/>
                </a:solidFill>
                <a:latin typeface="Times New Roman" panose="02020603050405020304" pitchFamily="18" charset="0"/>
                <a:ea typeface="함초롬돋움" panose="02030504000101010101" pitchFamily="18" charset="-127"/>
                <a:cs typeface="Times New Roman" panose="02020603050405020304" pitchFamily="18" charset="0"/>
              </a:rPr>
              <a:t>MXC</a:t>
            </a:r>
            <a:endParaRPr lang="ko-KR" altLang="en-US" sz="1400" dirty="0">
              <a:solidFill>
                <a:srgbClr val="FF0000"/>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71" name="TextBox 70">
            <a:extLst>
              <a:ext uri="{FF2B5EF4-FFF2-40B4-BE49-F238E27FC236}">
                <a16:creationId xmlns:a16="http://schemas.microsoft.com/office/drawing/2014/main" id="{152D57E9-18BA-4A49-B357-768DA54F049F}"/>
              </a:ext>
            </a:extLst>
          </p:cNvPr>
          <p:cNvSpPr txBox="1"/>
          <p:nvPr/>
        </p:nvSpPr>
        <p:spPr>
          <a:xfrm>
            <a:off x="1852664" y="1815110"/>
            <a:ext cx="482824" cy="307777"/>
          </a:xfrm>
          <a:prstGeom prst="rect">
            <a:avLst/>
          </a:prstGeom>
          <a:noFill/>
        </p:spPr>
        <p:txBody>
          <a:bodyPr wrap="none" rtlCol="0">
            <a:spAutoFit/>
          </a:bodyPr>
          <a:lstStyle/>
          <a:p>
            <a:pPr algn="just"/>
            <a:r>
              <a:rPr lang="en-US" altLang="ko-KR" sz="1400">
                <a:solidFill>
                  <a:srgbClr val="0000FF"/>
                </a:solidFill>
                <a:latin typeface="Times New Roman" panose="02020603050405020304" pitchFamily="18" charset="0"/>
                <a:ea typeface="함초롬돋움" panose="02030504000101010101" pitchFamily="18" charset="-127"/>
                <a:cs typeface="Times New Roman" panose="02020603050405020304" pitchFamily="18" charset="0"/>
              </a:rPr>
              <a:t>Still</a:t>
            </a:r>
            <a:endParaRPr lang="ko-KR" altLang="en-US" sz="1400" dirty="0">
              <a:solidFill>
                <a:srgbClr val="0000FF"/>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72" name="TextBox 71">
            <a:extLst>
              <a:ext uri="{FF2B5EF4-FFF2-40B4-BE49-F238E27FC236}">
                <a16:creationId xmlns:a16="http://schemas.microsoft.com/office/drawing/2014/main" id="{CCAD0D76-A14F-4B5E-9DD7-1232A5167E50}"/>
              </a:ext>
            </a:extLst>
          </p:cNvPr>
          <p:cNvSpPr txBox="1"/>
          <p:nvPr/>
        </p:nvSpPr>
        <p:spPr>
          <a:xfrm>
            <a:off x="2077108" y="2252134"/>
            <a:ext cx="954107" cy="307777"/>
          </a:xfrm>
          <a:prstGeom prst="rect">
            <a:avLst/>
          </a:prstGeom>
          <a:noFill/>
        </p:spPr>
        <p:txBody>
          <a:bodyPr wrap="none" rtlCol="0">
            <a:spAutoFit/>
          </a:bodyPr>
          <a:lstStyle/>
          <a:p>
            <a:pPr algn="just"/>
            <a:r>
              <a:rPr lang="en-US" altLang="ko-KR" sz="1400">
                <a:solidFill>
                  <a:srgbClr val="FE43FE"/>
                </a:solidFill>
                <a:latin typeface="Times New Roman" panose="02020603050405020304" pitchFamily="18" charset="0"/>
                <a:ea typeface="함초롬돋움" panose="02030504000101010101" pitchFamily="18" charset="-127"/>
                <a:cs typeface="Times New Roman" panose="02020603050405020304" pitchFamily="18" charset="0"/>
              </a:rPr>
              <a:t>Condenser</a:t>
            </a:r>
            <a:endParaRPr lang="ko-KR" altLang="en-US" sz="1400" dirty="0">
              <a:solidFill>
                <a:srgbClr val="FE43FE"/>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73" name="TextBox 72">
            <a:extLst>
              <a:ext uri="{FF2B5EF4-FFF2-40B4-BE49-F238E27FC236}">
                <a16:creationId xmlns:a16="http://schemas.microsoft.com/office/drawing/2014/main" id="{DDE1B524-E1FE-4273-8362-C3688B14A8BF}"/>
              </a:ext>
            </a:extLst>
          </p:cNvPr>
          <p:cNvSpPr txBox="1"/>
          <p:nvPr/>
        </p:nvSpPr>
        <p:spPr>
          <a:xfrm>
            <a:off x="1924020" y="2731452"/>
            <a:ext cx="788999" cy="307777"/>
          </a:xfrm>
          <a:prstGeom prst="rect">
            <a:avLst/>
          </a:prstGeom>
          <a:noFill/>
        </p:spPr>
        <p:txBody>
          <a:bodyPr wrap="none" rtlCol="0">
            <a:spAutoFit/>
          </a:bodyPr>
          <a:lstStyle/>
          <a:p>
            <a:pPr algn="just"/>
            <a:r>
              <a:rPr lang="en-US" altLang="ko-KR" sz="1400">
                <a:solidFill>
                  <a:srgbClr val="7C00FF"/>
                </a:solidFill>
                <a:latin typeface="Times New Roman" panose="02020603050405020304" pitchFamily="18" charset="0"/>
                <a:ea typeface="함초롬돋움" panose="02030504000101010101" pitchFamily="18" charset="-127"/>
                <a:cs typeface="Times New Roman" panose="02020603050405020304" pitchFamily="18" charset="0"/>
              </a:rPr>
              <a:t>GM 2nd</a:t>
            </a:r>
            <a:endParaRPr lang="ko-KR" altLang="en-US" sz="1400" dirty="0">
              <a:solidFill>
                <a:srgbClr val="7C00FF"/>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74" name="TextBox 73">
            <a:extLst>
              <a:ext uri="{FF2B5EF4-FFF2-40B4-BE49-F238E27FC236}">
                <a16:creationId xmlns:a16="http://schemas.microsoft.com/office/drawing/2014/main" id="{16AF0750-B8FB-460A-B1F9-4B4BBA91A53D}"/>
              </a:ext>
            </a:extLst>
          </p:cNvPr>
          <p:cNvSpPr txBox="1"/>
          <p:nvPr/>
        </p:nvSpPr>
        <p:spPr>
          <a:xfrm>
            <a:off x="2180962" y="3690088"/>
            <a:ext cx="453329" cy="307777"/>
          </a:xfrm>
          <a:prstGeom prst="rect">
            <a:avLst/>
          </a:prstGeom>
          <a:noFill/>
        </p:spPr>
        <p:txBody>
          <a:bodyPr wrap="none" rtlCol="0">
            <a:spAutoFit/>
          </a:bodyPr>
          <a:lstStyle/>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S.P.</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75" name="TextBox 74">
            <a:extLst>
              <a:ext uri="{FF2B5EF4-FFF2-40B4-BE49-F238E27FC236}">
                <a16:creationId xmlns:a16="http://schemas.microsoft.com/office/drawing/2014/main" id="{8FFD4CFD-61C1-4282-B319-05CFB0C64B99}"/>
              </a:ext>
            </a:extLst>
          </p:cNvPr>
          <p:cNvSpPr txBox="1"/>
          <p:nvPr/>
        </p:nvSpPr>
        <p:spPr>
          <a:xfrm>
            <a:off x="1944759" y="4710059"/>
            <a:ext cx="734496" cy="307777"/>
          </a:xfrm>
          <a:prstGeom prst="rect">
            <a:avLst/>
          </a:prstGeom>
          <a:noFill/>
        </p:spPr>
        <p:txBody>
          <a:bodyPr wrap="none" rtlCol="0">
            <a:spAutoFit/>
          </a:bodyPr>
          <a:lstStyle/>
          <a:p>
            <a:pPr algn="just"/>
            <a:r>
              <a:rPr lang="en-US" altLang="ko-KR" sz="1400">
                <a:solidFill>
                  <a:srgbClr val="3B7000"/>
                </a:solidFill>
                <a:latin typeface="Times New Roman" panose="02020603050405020304" pitchFamily="18" charset="0"/>
                <a:ea typeface="함초롬돋움" panose="02030504000101010101" pitchFamily="18" charset="-127"/>
                <a:cs typeface="Times New Roman" panose="02020603050405020304" pitchFamily="18" charset="0"/>
              </a:rPr>
              <a:t>Magnet</a:t>
            </a:r>
            <a:endParaRPr lang="ko-KR" altLang="en-US" sz="1400" dirty="0">
              <a:solidFill>
                <a:srgbClr val="3B7000"/>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76" name="내용 개체 틀 2">
            <a:extLst>
              <a:ext uri="{FF2B5EF4-FFF2-40B4-BE49-F238E27FC236}">
                <a16:creationId xmlns:a16="http://schemas.microsoft.com/office/drawing/2014/main" id="{70D520A2-71B5-4E88-83BC-28294A1292FF}"/>
              </a:ext>
            </a:extLst>
          </p:cNvPr>
          <p:cNvSpPr>
            <a:spLocks noGrp="1"/>
          </p:cNvSpPr>
          <p:nvPr>
            <p:ph idx="1"/>
          </p:nvPr>
        </p:nvSpPr>
        <p:spPr>
          <a:xfrm>
            <a:off x="4358467" y="1052736"/>
            <a:ext cx="4402832" cy="4181125"/>
          </a:xfrm>
        </p:spPr>
        <p:txBody>
          <a:bodyPr>
            <a:noAutofit/>
          </a:bodyPr>
          <a:lstStyle/>
          <a:p>
            <a:pPr algn="l"/>
            <a:r>
              <a:rPr lang="en-US" altLang="ko-KR" sz="2000" dirty="0">
                <a:latin typeface="Arial" panose="020B0604020202020204" pitchFamily="34" charset="0"/>
                <a:cs typeface="Arial" panose="020B0604020202020204" pitchFamily="34" charset="0"/>
              </a:rPr>
              <a:t>Insufficient cooling power of GM cryocooler</a:t>
            </a:r>
          </a:p>
          <a:p>
            <a:pPr algn="l"/>
            <a:r>
              <a:rPr lang="en-US" altLang="ko-KR" sz="2000" dirty="0">
                <a:latin typeface="Arial" panose="020B0604020202020204" pitchFamily="34" charset="0"/>
                <a:cs typeface="Arial" panose="020B0604020202020204" pitchFamily="34" charset="0"/>
              </a:rPr>
              <a:t>Too slow cooling of MXC</a:t>
            </a:r>
          </a:p>
          <a:p>
            <a:pPr algn="l"/>
            <a:r>
              <a:rPr lang="en-US" altLang="ko-KR" sz="2000" dirty="0">
                <a:latin typeface="Arial" panose="020B0604020202020204" pitchFamily="34" charset="0"/>
                <a:cs typeface="Arial" panose="020B0604020202020204" pitchFamily="34" charset="0"/>
              </a:rPr>
              <a:t>Lowest Still temperature</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 3.64 K</a:t>
            </a:r>
          </a:p>
          <a:p>
            <a:pPr algn="l"/>
            <a:r>
              <a:rPr lang="en-US" altLang="ko-KR" sz="2000" dirty="0">
                <a:latin typeface="Arial" panose="020B0604020202020204" pitchFamily="34" charset="0"/>
                <a:cs typeface="Arial" panose="020B0604020202020204" pitchFamily="34" charset="0"/>
              </a:rPr>
              <a:t>Faster demagnetization is possible with magnetic shielding.</a:t>
            </a:r>
          </a:p>
          <a:p>
            <a:pPr algn="l"/>
            <a:r>
              <a:rPr lang="en-US" altLang="ko-KR" sz="2000" dirty="0">
                <a:latin typeface="Arial" panose="020B0604020202020204" pitchFamily="34" charset="0"/>
                <a:cs typeface="Arial" panose="020B0604020202020204" pitchFamily="34" charset="0"/>
              </a:rPr>
              <a:t>Too high heat ingress obsoletes CADR operation,</a:t>
            </a:r>
          </a:p>
          <a:p>
            <a:pPr algn="l"/>
            <a:endParaRPr lang="en-US" altLang="ko-KR" sz="2000" dirty="0">
              <a:latin typeface="Arial" panose="020B0604020202020204" pitchFamily="34" charset="0"/>
              <a:cs typeface="Arial" panose="020B0604020202020204" pitchFamily="34" charset="0"/>
            </a:endParaRPr>
          </a:p>
          <a:p>
            <a:pPr algn="l"/>
            <a:endParaRPr lang="en-US" altLang="ko-KR" sz="2000" dirty="0">
              <a:latin typeface="Arial" panose="020B0604020202020204" pitchFamily="34" charset="0"/>
              <a:cs typeface="Arial" panose="020B0604020202020204" pitchFamily="34" charset="0"/>
            </a:endParaRPr>
          </a:p>
          <a:p>
            <a:pPr algn="l"/>
            <a:endParaRPr lang="en-US" altLang="ko-KR" sz="2000" dirty="0">
              <a:latin typeface="Arial" panose="020B0604020202020204" pitchFamily="34" charset="0"/>
              <a:cs typeface="Arial" panose="020B0604020202020204" pitchFamily="34" charset="0"/>
            </a:endParaRPr>
          </a:p>
          <a:p>
            <a:pPr algn="l"/>
            <a:endParaRPr lang="en-US" altLang="ko-KR" sz="2000" dirty="0">
              <a:latin typeface="Arial" panose="020B0604020202020204" pitchFamily="34" charset="0"/>
              <a:cs typeface="Arial" panose="020B0604020202020204" pitchFamily="34" charset="0"/>
            </a:endParaRPr>
          </a:p>
          <a:p>
            <a:pPr algn="l"/>
            <a:endParaRPr lang="ko-KR" alt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966157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AF9FEDF-AC87-4438-A09E-8836DBE2B975}"/>
              </a:ext>
            </a:extLst>
          </p:cNvPr>
          <p:cNvSpPr>
            <a:spLocks noGrp="1"/>
          </p:cNvSpPr>
          <p:nvPr>
            <p:ph type="title"/>
          </p:nvPr>
        </p:nvSpPr>
        <p:spPr/>
        <p:txBody>
          <a:bodyPr/>
          <a:lstStyle/>
          <a:p>
            <a:r>
              <a:rPr lang="en-US" altLang="ko-KR" dirty="0"/>
              <a:t>Summary</a:t>
            </a:r>
            <a:endParaRPr lang="ko-KR" altLang="en-US" dirty="0"/>
          </a:p>
        </p:txBody>
      </p:sp>
      <p:sp>
        <p:nvSpPr>
          <p:cNvPr id="3" name="내용 개체 틀 2">
            <a:extLst>
              <a:ext uri="{FF2B5EF4-FFF2-40B4-BE49-F238E27FC236}">
                <a16:creationId xmlns:a16="http://schemas.microsoft.com/office/drawing/2014/main" id="{194F20D1-67C8-418B-B895-5AF4D011F825}"/>
              </a:ext>
            </a:extLst>
          </p:cNvPr>
          <p:cNvSpPr>
            <a:spLocks noGrp="1"/>
          </p:cNvSpPr>
          <p:nvPr>
            <p:ph idx="1"/>
          </p:nvPr>
        </p:nvSpPr>
        <p:spPr>
          <a:xfrm>
            <a:off x="457200" y="980728"/>
            <a:ext cx="8229600" cy="5328590"/>
          </a:xfrm>
        </p:spPr>
        <p:txBody>
          <a:bodyPr>
            <a:normAutofit/>
          </a:bodyPr>
          <a:lstStyle/>
          <a:p>
            <a:r>
              <a:rPr lang="en-US" altLang="ko-KR" sz="2400" b="1" dirty="0">
                <a:latin typeface="Arial" panose="020B0604020202020204" pitchFamily="34" charset="0"/>
                <a:cs typeface="Arial" panose="020B0604020202020204" pitchFamily="34" charset="0"/>
              </a:rPr>
              <a:t>CADR operation is successful.</a:t>
            </a:r>
          </a:p>
          <a:p>
            <a:r>
              <a:rPr lang="en-US" altLang="ko-KR" sz="2400" b="1" dirty="0">
                <a:latin typeface="Arial" panose="020B0604020202020204" pitchFamily="34" charset="0"/>
                <a:cs typeface="Arial" panose="020B0604020202020204" pitchFamily="34" charset="0"/>
              </a:rPr>
              <a:t>Cooling power of GM cooler is insufficient due to too much thermal mass.</a:t>
            </a:r>
          </a:p>
          <a:p>
            <a:r>
              <a:rPr lang="en-US" altLang="ko-KR" sz="2400" b="1" dirty="0">
                <a:latin typeface="Arial" panose="020B0604020202020204" pitchFamily="34" charset="0"/>
                <a:cs typeface="Arial" panose="020B0604020202020204" pitchFamily="34" charset="0"/>
              </a:rPr>
              <a:t>Tin heat switch performance needs improvement.</a:t>
            </a:r>
          </a:p>
          <a:p>
            <a:r>
              <a:rPr lang="en-US" altLang="ko-KR" sz="2400" b="1" dirty="0">
                <a:latin typeface="Arial" panose="020B0604020202020204" pitchFamily="34" charset="0"/>
                <a:cs typeface="Arial" panose="020B0604020202020204" pitchFamily="34" charset="0"/>
              </a:rPr>
              <a:t>Radiation (or molecular conduction) heat ingress is excessive.</a:t>
            </a:r>
          </a:p>
          <a:p>
            <a:r>
              <a:rPr lang="en-US" altLang="ko-KR" sz="2400" b="1" dirty="0">
                <a:latin typeface="Arial" panose="020B0604020202020204" pitchFamily="34" charset="0"/>
                <a:cs typeface="Arial" panose="020B0604020202020204" pitchFamily="34" charset="0"/>
              </a:rPr>
              <a:t>Eddy current heating needs to be reduced.</a:t>
            </a:r>
          </a:p>
          <a:p>
            <a:pPr marL="687388" lvl="1"/>
            <a:endParaRPr lang="en-US" altLang="ko-KR" sz="2400" b="1" dirty="0">
              <a:latin typeface="Arial" panose="020B0604020202020204" pitchFamily="34" charset="0"/>
              <a:cs typeface="Arial" panose="020B0604020202020204" pitchFamily="34" charset="0"/>
            </a:endParaRPr>
          </a:p>
        </p:txBody>
      </p:sp>
      <p:sp>
        <p:nvSpPr>
          <p:cNvPr id="4" name="슬라이드 번호 개체 틀 3">
            <a:extLst>
              <a:ext uri="{FF2B5EF4-FFF2-40B4-BE49-F238E27FC236}">
                <a16:creationId xmlns:a16="http://schemas.microsoft.com/office/drawing/2014/main" id="{73BE277A-C605-41DF-8431-C47D0C4F493F}"/>
              </a:ext>
            </a:extLst>
          </p:cNvPr>
          <p:cNvSpPr>
            <a:spLocks noGrp="1"/>
          </p:cNvSpPr>
          <p:nvPr>
            <p:ph type="sldNum" sz="quarter" idx="12"/>
          </p:nvPr>
        </p:nvSpPr>
        <p:spPr/>
        <p:txBody>
          <a:bodyPr/>
          <a:lstStyle/>
          <a:p>
            <a:fld id="{4BEDD84E-25D4-4983-8AA1-2863C96F08D9}" type="slidenum">
              <a:rPr lang="ko-KR" altLang="en-US" smtClean="0"/>
              <a:pPr/>
              <a:t>16</a:t>
            </a:fld>
            <a:endParaRPr lang="ko-KR" altLang="en-US" dirty="0"/>
          </a:p>
        </p:txBody>
      </p:sp>
    </p:spTree>
    <p:extLst>
      <p:ext uri="{BB962C8B-B14F-4D97-AF65-F5344CB8AC3E}">
        <p14:creationId xmlns:p14="http://schemas.microsoft.com/office/powerpoint/2010/main" val="23755442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a:extLst>
              <a:ext uri="{FF2B5EF4-FFF2-40B4-BE49-F238E27FC236}">
                <a16:creationId xmlns:a16="http://schemas.microsoft.com/office/drawing/2014/main" id="{7F3F5C34-04FE-46AF-A799-3629DAACCDF7}"/>
              </a:ext>
            </a:extLst>
          </p:cNvPr>
          <p:cNvSpPr>
            <a:spLocks noGrp="1"/>
          </p:cNvSpPr>
          <p:nvPr>
            <p:ph type="sldNum" sz="quarter" idx="12"/>
          </p:nvPr>
        </p:nvSpPr>
        <p:spPr/>
        <p:txBody>
          <a:bodyPr/>
          <a:lstStyle/>
          <a:p>
            <a:fld id="{4BEDD84E-25D4-4983-8AA1-2863C96F08D9}" type="slidenum">
              <a:rPr lang="ko-KR" altLang="en-US" smtClean="0"/>
              <a:pPr/>
              <a:t>17</a:t>
            </a:fld>
            <a:endParaRPr lang="ko-KR" altLang="en-US" dirty="0"/>
          </a:p>
        </p:txBody>
      </p:sp>
      <p:sp>
        <p:nvSpPr>
          <p:cNvPr id="130" name="TextBox 129">
            <a:extLst>
              <a:ext uri="{FF2B5EF4-FFF2-40B4-BE49-F238E27FC236}">
                <a16:creationId xmlns:a16="http://schemas.microsoft.com/office/drawing/2014/main" id="{2800712A-ACF7-4EE1-A034-D8CE948CD09A}"/>
              </a:ext>
            </a:extLst>
          </p:cNvPr>
          <p:cNvSpPr txBox="1"/>
          <p:nvPr/>
        </p:nvSpPr>
        <p:spPr>
          <a:xfrm>
            <a:off x="6006980" y="3633152"/>
            <a:ext cx="3088750" cy="2575577"/>
          </a:xfrm>
          <a:prstGeom prst="rect">
            <a:avLst/>
          </a:prstGeom>
          <a:noFill/>
        </p:spPr>
        <p:txBody>
          <a:bodyPr wrap="square" rtlCol="0">
            <a:spAutoFit/>
          </a:bodyPr>
          <a:lstStyle/>
          <a:p>
            <a:pPr fontAlgn="base">
              <a:lnSpc>
                <a:spcPct val="130000"/>
              </a:lnSpc>
              <a:spcBef>
                <a:spcPct val="0"/>
              </a:spcBef>
              <a:spcAft>
                <a:spcPct val="0"/>
              </a:spcAft>
            </a:pPr>
            <a:r>
              <a:rPr kumimoji="1" lang="en-US" altLang="ko-KR" dirty="0">
                <a:solidFill>
                  <a:prstClr val="black"/>
                </a:solidFill>
                <a:latin typeface="Arial" panose="020B0604020202020204" pitchFamily="34" charset="0"/>
                <a:ea typeface="굴림" pitchFamily="50" charset="-127"/>
                <a:cs typeface="Arial" panose="020B0604020202020204" pitchFamily="34" charset="0"/>
              </a:rPr>
              <a:t>- Two superconducting magnet operation in tandem mode : complex</a:t>
            </a:r>
          </a:p>
          <a:p>
            <a:pPr fontAlgn="base">
              <a:lnSpc>
                <a:spcPct val="130000"/>
              </a:lnSpc>
              <a:spcBef>
                <a:spcPct val="0"/>
              </a:spcBef>
              <a:spcAft>
                <a:spcPct val="0"/>
              </a:spcAft>
            </a:pPr>
            <a:r>
              <a:rPr kumimoji="1" lang="en-US" altLang="ko-KR" dirty="0">
                <a:solidFill>
                  <a:prstClr val="black"/>
                </a:solidFill>
                <a:latin typeface="Arial" panose="020B0604020202020204" pitchFamily="34" charset="0"/>
                <a:ea typeface="굴림" pitchFamily="50" charset="-127"/>
                <a:cs typeface="Arial" panose="020B0604020202020204" pitchFamily="34" charset="0"/>
              </a:rPr>
              <a:t>- Continuous heat exchanger in DR : more 3He inventory</a:t>
            </a:r>
          </a:p>
          <a:p>
            <a:pPr fontAlgn="base">
              <a:lnSpc>
                <a:spcPct val="130000"/>
              </a:lnSpc>
              <a:spcBef>
                <a:spcPct val="0"/>
              </a:spcBef>
              <a:spcAft>
                <a:spcPct val="0"/>
              </a:spcAft>
            </a:pPr>
            <a:r>
              <a:rPr kumimoji="1" lang="en-US" altLang="ko-KR" dirty="0">
                <a:solidFill>
                  <a:prstClr val="black"/>
                </a:solidFill>
                <a:latin typeface="Arial" panose="020B0604020202020204" pitchFamily="34" charset="0"/>
                <a:ea typeface="굴림" pitchFamily="50" charset="-127"/>
                <a:cs typeface="Arial" panose="020B0604020202020204" pitchFamily="34" charset="0"/>
              </a:rPr>
              <a:t>- No hydraulic valve</a:t>
            </a:r>
          </a:p>
        </p:txBody>
      </p:sp>
      <p:sp>
        <p:nvSpPr>
          <p:cNvPr id="131" name="제목 1">
            <a:extLst>
              <a:ext uri="{FF2B5EF4-FFF2-40B4-BE49-F238E27FC236}">
                <a16:creationId xmlns:a16="http://schemas.microsoft.com/office/drawing/2014/main" id="{7601DCA9-45C8-46D6-A300-B056EE49DB9E}"/>
              </a:ext>
            </a:extLst>
          </p:cNvPr>
          <p:cNvSpPr txBox="1">
            <a:spLocks/>
          </p:cNvSpPr>
          <p:nvPr/>
        </p:nvSpPr>
        <p:spPr>
          <a:xfrm>
            <a:off x="257130" y="193205"/>
            <a:ext cx="9001000" cy="613631"/>
          </a:xfrm>
          <a:prstGeom prst="rect">
            <a:avLst/>
          </a:prstGeom>
        </p:spPr>
        <p:txBody>
          <a:bodyPr>
            <a:noAutofit/>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algn="l" fontAlgn="base">
              <a:spcAft>
                <a:spcPct val="0"/>
              </a:spcAft>
            </a:pPr>
            <a:r>
              <a:rPr kumimoji="1" lang="en-US" altLang="ko-KR" sz="2400" b="1" dirty="0">
                <a:solidFill>
                  <a:prstClr val="black"/>
                </a:solidFill>
                <a:latin typeface="Arial" panose="020B0604020202020204" pitchFamily="34" charset="0"/>
                <a:ea typeface="맑은 고딕" panose="020B0503020000020004" pitchFamily="50" charset="-127"/>
                <a:cs typeface="Arial" panose="020B0604020202020204" pitchFamily="34" charset="0"/>
              </a:rPr>
              <a:t>Cold Cycle Dilution Refrigerator (CCDR) with tandem CADR </a:t>
            </a:r>
            <a:endParaRPr kumimoji="1" lang="ko-KR" altLang="en-US" sz="2400" dirty="0">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grpSp>
        <p:nvGrpSpPr>
          <p:cNvPr id="132" name="그룹 131">
            <a:extLst>
              <a:ext uri="{FF2B5EF4-FFF2-40B4-BE49-F238E27FC236}">
                <a16:creationId xmlns:a16="http://schemas.microsoft.com/office/drawing/2014/main" id="{CD96CB6B-4865-4E49-86CA-6EE9CD82DBC8}"/>
              </a:ext>
            </a:extLst>
          </p:cNvPr>
          <p:cNvGrpSpPr/>
          <p:nvPr/>
        </p:nvGrpSpPr>
        <p:grpSpPr>
          <a:xfrm>
            <a:off x="318339" y="2258923"/>
            <a:ext cx="3711230" cy="2017309"/>
            <a:chOff x="-3944605" y="2183881"/>
            <a:chExt cx="6093727" cy="3312361"/>
          </a:xfrm>
        </p:grpSpPr>
        <p:grpSp>
          <p:nvGrpSpPr>
            <p:cNvPr id="133" name="그룹 132">
              <a:extLst>
                <a:ext uri="{FF2B5EF4-FFF2-40B4-BE49-F238E27FC236}">
                  <a16:creationId xmlns:a16="http://schemas.microsoft.com/office/drawing/2014/main" id="{799A9C4C-A1FA-49C0-B891-6D7B9E19DEF0}"/>
                </a:ext>
              </a:extLst>
            </p:cNvPr>
            <p:cNvGrpSpPr/>
            <p:nvPr/>
          </p:nvGrpSpPr>
          <p:grpSpPr>
            <a:xfrm>
              <a:off x="-510990" y="2183882"/>
              <a:ext cx="2640567" cy="2787020"/>
              <a:chOff x="554077" y="1054469"/>
              <a:chExt cx="2211189" cy="2333829"/>
            </a:xfrm>
          </p:grpSpPr>
          <p:grpSp>
            <p:nvGrpSpPr>
              <p:cNvPr id="186" name="그룹 185">
                <a:extLst>
                  <a:ext uri="{FF2B5EF4-FFF2-40B4-BE49-F238E27FC236}">
                    <a16:creationId xmlns:a16="http://schemas.microsoft.com/office/drawing/2014/main" id="{DF8D70FB-CA17-4FC1-90A4-E13C2809A70A}"/>
                  </a:ext>
                </a:extLst>
              </p:cNvPr>
              <p:cNvGrpSpPr/>
              <p:nvPr/>
            </p:nvGrpSpPr>
            <p:grpSpPr>
              <a:xfrm>
                <a:off x="554077" y="1054469"/>
                <a:ext cx="2211189" cy="2333829"/>
                <a:chOff x="5866092" y="1849666"/>
                <a:chExt cx="1707133" cy="1801816"/>
              </a:xfrm>
            </p:grpSpPr>
            <p:sp>
              <p:nvSpPr>
                <p:cNvPr id="188" name="직사각형 187">
                  <a:extLst>
                    <a:ext uri="{FF2B5EF4-FFF2-40B4-BE49-F238E27FC236}">
                      <a16:creationId xmlns:a16="http://schemas.microsoft.com/office/drawing/2014/main" id="{94A55287-52A3-483C-B711-46BF310C0950}"/>
                    </a:ext>
                  </a:extLst>
                </p:cNvPr>
                <p:cNvSpPr/>
                <p:nvPr/>
              </p:nvSpPr>
              <p:spPr>
                <a:xfrm rot="16200000" flipV="1">
                  <a:off x="7006112" y="1969098"/>
                  <a:ext cx="270804"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sp>
              <p:nvSpPr>
                <p:cNvPr id="189" name="직사각형 188">
                  <a:extLst>
                    <a:ext uri="{FF2B5EF4-FFF2-40B4-BE49-F238E27FC236}">
                      <a16:creationId xmlns:a16="http://schemas.microsoft.com/office/drawing/2014/main" id="{F78D83E7-0E93-41F3-90D5-339109077976}"/>
                    </a:ext>
                  </a:extLst>
                </p:cNvPr>
                <p:cNvSpPr/>
                <p:nvPr/>
              </p:nvSpPr>
              <p:spPr>
                <a:xfrm rot="16200000" flipV="1">
                  <a:off x="7202618" y="2082837"/>
                  <a:ext cx="301306"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cxnSp>
              <p:nvCxnSpPr>
                <p:cNvPr id="190" name="직선 연결선 189">
                  <a:extLst>
                    <a:ext uri="{FF2B5EF4-FFF2-40B4-BE49-F238E27FC236}">
                      <a16:creationId xmlns:a16="http://schemas.microsoft.com/office/drawing/2014/main" id="{3FE5FC00-08B9-4F29-BD5C-0EEBA10E14F1}"/>
                    </a:ext>
                  </a:extLst>
                </p:cNvPr>
                <p:cNvCxnSpPr>
                  <a:cxnSpLocks/>
                </p:cNvCxnSpPr>
                <p:nvPr/>
              </p:nvCxnSpPr>
              <p:spPr>
                <a:xfrm>
                  <a:off x="6325149" y="2126075"/>
                  <a:ext cx="0" cy="8998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1" name="직선 연결선 190">
                  <a:extLst>
                    <a:ext uri="{FF2B5EF4-FFF2-40B4-BE49-F238E27FC236}">
                      <a16:creationId xmlns:a16="http://schemas.microsoft.com/office/drawing/2014/main" id="{547FF950-E96A-4C11-BF18-EE9D3941778B}"/>
                    </a:ext>
                  </a:extLst>
                </p:cNvPr>
                <p:cNvCxnSpPr>
                  <a:cxnSpLocks/>
                </p:cNvCxnSpPr>
                <p:nvPr/>
              </p:nvCxnSpPr>
              <p:spPr>
                <a:xfrm>
                  <a:off x="6807920" y="2126075"/>
                  <a:ext cx="0" cy="14165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2" name="직선 연결선 191">
                  <a:extLst>
                    <a:ext uri="{FF2B5EF4-FFF2-40B4-BE49-F238E27FC236}">
                      <a16:creationId xmlns:a16="http://schemas.microsoft.com/office/drawing/2014/main" id="{67DF47D9-2098-4483-B82F-FF76B5B07DB0}"/>
                    </a:ext>
                  </a:extLst>
                </p:cNvPr>
                <p:cNvCxnSpPr>
                  <a:cxnSpLocks/>
                </p:cNvCxnSpPr>
                <p:nvPr/>
              </p:nvCxnSpPr>
              <p:spPr>
                <a:xfrm>
                  <a:off x="6807920" y="2401162"/>
                  <a:ext cx="0" cy="62479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직선 연결선 192">
                  <a:extLst>
                    <a:ext uri="{FF2B5EF4-FFF2-40B4-BE49-F238E27FC236}">
                      <a16:creationId xmlns:a16="http://schemas.microsoft.com/office/drawing/2014/main" id="{8025A9B4-C0AD-4DB1-AC48-3FB45B6C6342}"/>
                    </a:ext>
                  </a:extLst>
                </p:cNvPr>
                <p:cNvCxnSpPr>
                  <a:cxnSpLocks/>
                </p:cNvCxnSpPr>
                <p:nvPr/>
              </p:nvCxnSpPr>
              <p:spPr>
                <a:xfrm>
                  <a:off x="6325149" y="2792274"/>
                  <a:ext cx="4827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94" name="직사각형 193">
                  <a:extLst>
                    <a:ext uri="{FF2B5EF4-FFF2-40B4-BE49-F238E27FC236}">
                      <a16:creationId xmlns:a16="http://schemas.microsoft.com/office/drawing/2014/main" id="{8AC51EEE-3FBF-4539-A0B5-4F666E0A485E}"/>
                    </a:ext>
                  </a:extLst>
                </p:cNvPr>
                <p:cNvSpPr/>
                <p:nvPr/>
              </p:nvSpPr>
              <p:spPr>
                <a:xfrm>
                  <a:off x="6341280" y="2984285"/>
                  <a:ext cx="456905" cy="571253"/>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grpSp>
              <p:nvGrpSpPr>
                <p:cNvPr id="195" name="그룹 194">
                  <a:extLst>
                    <a:ext uri="{FF2B5EF4-FFF2-40B4-BE49-F238E27FC236}">
                      <a16:creationId xmlns:a16="http://schemas.microsoft.com/office/drawing/2014/main" id="{319EAC79-E94A-4D79-98EB-733D75B9DFB3}"/>
                    </a:ext>
                  </a:extLst>
                </p:cNvPr>
                <p:cNvGrpSpPr/>
                <p:nvPr/>
              </p:nvGrpSpPr>
              <p:grpSpPr>
                <a:xfrm>
                  <a:off x="5915648" y="2933657"/>
                  <a:ext cx="335902" cy="717825"/>
                  <a:chOff x="6990300" y="1677601"/>
                  <a:chExt cx="335902" cy="1140098"/>
                </a:xfrm>
              </p:grpSpPr>
              <p:sp>
                <p:nvSpPr>
                  <p:cNvPr id="214" name="직사각형 213">
                    <a:extLst>
                      <a:ext uri="{FF2B5EF4-FFF2-40B4-BE49-F238E27FC236}">
                        <a16:creationId xmlns:a16="http://schemas.microsoft.com/office/drawing/2014/main" id="{CD90353E-2805-4BD5-A839-C59C251B5DDF}"/>
                      </a:ext>
                    </a:extLst>
                  </p:cNvPr>
                  <p:cNvSpPr/>
                  <p:nvPr/>
                </p:nvSpPr>
                <p:spPr>
                  <a:xfrm>
                    <a:off x="6990300" y="1682871"/>
                    <a:ext cx="335902" cy="113482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cxnSp>
                <p:nvCxnSpPr>
                  <p:cNvPr id="215" name="직선 연결선 214">
                    <a:extLst>
                      <a:ext uri="{FF2B5EF4-FFF2-40B4-BE49-F238E27FC236}">
                        <a16:creationId xmlns:a16="http://schemas.microsoft.com/office/drawing/2014/main" id="{4CC36A81-A0C7-4558-9E25-159E1493657F}"/>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6" name="직선 연결선 215">
                    <a:extLst>
                      <a:ext uri="{FF2B5EF4-FFF2-40B4-BE49-F238E27FC236}">
                        <a16:creationId xmlns:a16="http://schemas.microsoft.com/office/drawing/2014/main" id="{3962FFE1-1BE8-4CB0-89AE-677640639004}"/>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6" name="TextBox 195">
                  <a:extLst>
                    <a:ext uri="{FF2B5EF4-FFF2-40B4-BE49-F238E27FC236}">
                      <a16:creationId xmlns:a16="http://schemas.microsoft.com/office/drawing/2014/main" id="{EE1B1FD4-F1D4-4C92-8AEE-48E70D648F46}"/>
                    </a:ext>
                  </a:extLst>
                </p:cNvPr>
                <p:cNvSpPr txBox="1"/>
                <p:nvPr/>
              </p:nvSpPr>
              <p:spPr>
                <a:xfrm>
                  <a:off x="5866092" y="1849666"/>
                  <a:ext cx="1307179" cy="294045"/>
                </a:xfrm>
                <a:prstGeom prst="rect">
                  <a:avLst/>
                </a:prstGeom>
                <a:noFill/>
              </p:spPr>
              <p:txBody>
                <a:bodyPr wrap="square" rtlCol="0">
                  <a:spAutoFit/>
                </a:bodyPr>
                <a:lstStyle/>
                <a:p>
                  <a:pPr algn="ctr" fontAlgn="base">
                    <a:spcBef>
                      <a:spcPct val="0"/>
                    </a:spcBef>
                    <a:spcAft>
                      <a:spcPct val="0"/>
                    </a:spcAft>
                  </a:pPr>
                  <a:r>
                    <a:rPr kumimoji="1" lang="en-US" altLang="ko-KR" sz="1200">
                      <a:solidFill>
                        <a:prstClr val="black"/>
                      </a:solidFill>
                      <a:latin typeface="Arial" panose="020B0604020202020204" pitchFamily="34" charset="0"/>
                      <a:ea typeface="굴림" pitchFamily="50" charset="-127"/>
                      <a:cs typeface="Arial" panose="020B0604020202020204" pitchFamily="34" charset="0"/>
                    </a:rPr>
                    <a:t>4 K</a:t>
                  </a:r>
                  <a:endParaRPr kumimoji="1" lang="ko-KR" altLang="en-US" sz="1200">
                    <a:solidFill>
                      <a:prstClr val="black"/>
                    </a:solidFill>
                    <a:latin typeface="Arial" panose="020B0604020202020204" pitchFamily="34" charset="0"/>
                    <a:ea typeface="굴림" pitchFamily="50" charset="-127"/>
                    <a:cs typeface="Arial" panose="020B0604020202020204" pitchFamily="34" charset="0"/>
                  </a:endParaRPr>
                </a:p>
              </p:txBody>
            </p:sp>
            <p:sp>
              <p:nvSpPr>
                <p:cNvPr id="197" name="직사각형 196">
                  <a:extLst>
                    <a:ext uri="{FF2B5EF4-FFF2-40B4-BE49-F238E27FC236}">
                      <a16:creationId xmlns:a16="http://schemas.microsoft.com/office/drawing/2014/main" id="{1AF0E156-AAF4-4C21-9B8E-C669FA17BCE9}"/>
                    </a:ext>
                  </a:extLst>
                </p:cNvPr>
                <p:cNvSpPr/>
                <p:nvPr/>
              </p:nvSpPr>
              <p:spPr>
                <a:xfrm>
                  <a:off x="5938101" y="1856557"/>
                  <a:ext cx="1176198" cy="2723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sp>
              <p:nvSpPr>
                <p:cNvPr id="198" name="직사각형 197">
                  <a:extLst>
                    <a:ext uri="{FF2B5EF4-FFF2-40B4-BE49-F238E27FC236}">
                      <a16:creationId xmlns:a16="http://schemas.microsoft.com/office/drawing/2014/main" id="{DA6FB091-5370-47A9-A9B2-6B9D8E1227F1}"/>
                    </a:ext>
                  </a:extLst>
                </p:cNvPr>
                <p:cNvSpPr/>
                <p:nvPr/>
              </p:nvSpPr>
              <p:spPr>
                <a:xfrm flipV="1">
                  <a:off x="7161526" y="1951742"/>
                  <a:ext cx="210258"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sp>
              <p:nvSpPr>
                <p:cNvPr id="199" name="직사각형 198">
                  <a:extLst>
                    <a:ext uri="{FF2B5EF4-FFF2-40B4-BE49-F238E27FC236}">
                      <a16:creationId xmlns:a16="http://schemas.microsoft.com/office/drawing/2014/main" id="{7E9CAF62-6042-4060-AC5D-E4CAB06A93E6}"/>
                    </a:ext>
                  </a:extLst>
                </p:cNvPr>
                <p:cNvSpPr/>
                <p:nvPr/>
              </p:nvSpPr>
              <p:spPr>
                <a:xfrm flipV="1">
                  <a:off x="7126954" y="2174127"/>
                  <a:ext cx="446271" cy="5686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cxnSp>
              <p:nvCxnSpPr>
                <p:cNvPr id="200" name="직선 연결선 199">
                  <a:extLst>
                    <a:ext uri="{FF2B5EF4-FFF2-40B4-BE49-F238E27FC236}">
                      <a16:creationId xmlns:a16="http://schemas.microsoft.com/office/drawing/2014/main" id="{42CC6168-3F15-4C62-9F2E-94E012C09F51}"/>
                    </a:ext>
                  </a:extLst>
                </p:cNvPr>
                <p:cNvCxnSpPr>
                  <a:cxnSpLocks/>
                </p:cNvCxnSpPr>
                <p:nvPr/>
              </p:nvCxnSpPr>
              <p:spPr>
                <a:xfrm>
                  <a:off x="6806068" y="2251067"/>
                  <a:ext cx="41467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1" name="직선 연결선 200">
                  <a:extLst>
                    <a:ext uri="{FF2B5EF4-FFF2-40B4-BE49-F238E27FC236}">
                      <a16:creationId xmlns:a16="http://schemas.microsoft.com/office/drawing/2014/main" id="{C2AF3BFA-BCFC-40E3-AAD2-F5096039A7B4}"/>
                    </a:ext>
                  </a:extLst>
                </p:cNvPr>
                <p:cNvCxnSpPr>
                  <a:cxnSpLocks/>
                </p:cNvCxnSpPr>
                <p:nvPr/>
              </p:nvCxnSpPr>
              <p:spPr>
                <a:xfrm>
                  <a:off x="6807920" y="2401162"/>
                  <a:ext cx="4241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2" name="직사각형 201">
                  <a:extLst>
                    <a:ext uri="{FF2B5EF4-FFF2-40B4-BE49-F238E27FC236}">
                      <a16:creationId xmlns:a16="http://schemas.microsoft.com/office/drawing/2014/main" id="{A4286E83-7CDD-492C-AC85-6BC73549E976}"/>
                    </a:ext>
                  </a:extLst>
                </p:cNvPr>
                <p:cNvSpPr/>
                <p:nvPr/>
              </p:nvSpPr>
              <p:spPr>
                <a:xfrm flipV="1">
                  <a:off x="6807921" y="2876332"/>
                  <a:ext cx="424194" cy="505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sp>
              <p:nvSpPr>
                <p:cNvPr id="203" name="직사각형 202">
                  <a:extLst>
                    <a:ext uri="{FF2B5EF4-FFF2-40B4-BE49-F238E27FC236}">
                      <a16:creationId xmlns:a16="http://schemas.microsoft.com/office/drawing/2014/main" id="{EF9418A8-A312-4E01-808A-D9A410121D1A}"/>
                    </a:ext>
                  </a:extLst>
                </p:cNvPr>
                <p:cNvSpPr/>
                <p:nvPr/>
              </p:nvSpPr>
              <p:spPr>
                <a:xfrm flipV="1">
                  <a:off x="5890546" y="2879269"/>
                  <a:ext cx="423095" cy="543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sp>
              <p:nvSpPr>
                <p:cNvPr id="204" name="직사각형 203">
                  <a:extLst>
                    <a:ext uri="{FF2B5EF4-FFF2-40B4-BE49-F238E27FC236}">
                      <a16:creationId xmlns:a16="http://schemas.microsoft.com/office/drawing/2014/main" id="{B360A5EF-E4C4-4584-B6AD-D676B942DD57}"/>
                    </a:ext>
                  </a:extLst>
                </p:cNvPr>
                <p:cNvSpPr/>
                <p:nvPr/>
              </p:nvSpPr>
              <p:spPr>
                <a:xfrm rot="16200000">
                  <a:off x="5736247" y="2532229"/>
                  <a:ext cx="743592"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cxnSp>
              <p:nvCxnSpPr>
                <p:cNvPr id="205" name="직선 연결선 204">
                  <a:extLst>
                    <a:ext uri="{FF2B5EF4-FFF2-40B4-BE49-F238E27FC236}">
                      <a16:creationId xmlns:a16="http://schemas.microsoft.com/office/drawing/2014/main" id="{0977B946-ABBB-43E8-B637-68A81BBF075B}"/>
                    </a:ext>
                  </a:extLst>
                </p:cNvPr>
                <p:cNvCxnSpPr>
                  <a:cxnSpLocks/>
                </p:cNvCxnSpPr>
                <p:nvPr/>
              </p:nvCxnSpPr>
              <p:spPr>
                <a:xfrm>
                  <a:off x="7088099" y="2340864"/>
                  <a:ext cx="11825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06" name="직사각형 205">
                  <a:extLst>
                    <a:ext uri="{FF2B5EF4-FFF2-40B4-BE49-F238E27FC236}">
                      <a16:creationId xmlns:a16="http://schemas.microsoft.com/office/drawing/2014/main" id="{989CCCDA-A922-490A-9322-76BDFC1D997A}"/>
                    </a:ext>
                  </a:extLst>
                </p:cNvPr>
                <p:cNvSpPr/>
                <p:nvPr/>
              </p:nvSpPr>
              <p:spPr>
                <a:xfrm flipV="1">
                  <a:off x="5938267" y="2118574"/>
                  <a:ext cx="334191" cy="62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sp>
              <p:nvSpPr>
                <p:cNvPr id="207" name="직사각형 206">
                  <a:extLst>
                    <a:ext uri="{FF2B5EF4-FFF2-40B4-BE49-F238E27FC236}">
                      <a16:creationId xmlns:a16="http://schemas.microsoft.com/office/drawing/2014/main" id="{C472C9EE-4222-4DD5-A5B2-196CFCA6B05B}"/>
                    </a:ext>
                  </a:extLst>
                </p:cNvPr>
                <p:cNvSpPr/>
                <p:nvPr/>
              </p:nvSpPr>
              <p:spPr>
                <a:xfrm>
                  <a:off x="7127461" y="2230990"/>
                  <a:ext cx="441488" cy="266336"/>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sp>
              <p:nvSpPr>
                <p:cNvPr id="208" name="TextBox 207">
                  <a:extLst>
                    <a:ext uri="{FF2B5EF4-FFF2-40B4-BE49-F238E27FC236}">
                      <a16:creationId xmlns:a16="http://schemas.microsoft.com/office/drawing/2014/main" id="{D1EC4050-DDD5-4E90-8D9D-ED920231E796}"/>
                    </a:ext>
                  </a:extLst>
                </p:cNvPr>
                <p:cNvSpPr txBox="1"/>
                <p:nvPr/>
              </p:nvSpPr>
              <p:spPr>
                <a:xfrm>
                  <a:off x="6291580" y="3086599"/>
                  <a:ext cx="556305" cy="294045"/>
                </a:xfrm>
                <a:prstGeom prst="rect">
                  <a:avLst/>
                </a:prstGeom>
                <a:noFill/>
              </p:spPr>
              <p:txBody>
                <a:bodyPr wrap="square" rtlCol="0">
                  <a:spAutoFit/>
                </a:bodyPr>
                <a:lstStyle/>
                <a:p>
                  <a:pPr algn="ctr" fontAlgn="base">
                    <a:spcBef>
                      <a:spcPct val="0"/>
                    </a:spcBef>
                    <a:spcAft>
                      <a:spcPct val="0"/>
                    </a:spcAft>
                  </a:pPr>
                  <a:r>
                    <a:rPr kumimoji="1" lang="en-US" altLang="ko-KR" sz="1200">
                      <a:solidFill>
                        <a:prstClr val="black"/>
                      </a:solidFill>
                      <a:latin typeface="Arial" panose="020B0604020202020204" pitchFamily="34" charset="0"/>
                      <a:ea typeface="굴림" pitchFamily="50" charset="-127"/>
                      <a:cs typeface="Arial" panose="020B0604020202020204" pitchFamily="34" charset="0"/>
                    </a:rPr>
                    <a:t>MR</a:t>
                  </a:r>
                  <a:endParaRPr kumimoji="1" lang="ko-KR" altLang="en-US" sz="1200">
                    <a:solidFill>
                      <a:prstClr val="black"/>
                    </a:solidFill>
                    <a:latin typeface="Arial" panose="020B0604020202020204" pitchFamily="34" charset="0"/>
                    <a:ea typeface="굴림" pitchFamily="50" charset="-127"/>
                    <a:cs typeface="Arial" panose="020B0604020202020204" pitchFamily="34" charset="0"/>
                  </a:endParaRPr>
                </a:p>
              </p:txBody>
            </p:sp>
            <p:grpSp>
              <p:nvGrpSpPr>
                <p:cNvPr id="209" name="그룹 208">
                  <a:extLst>
                    <a:ext uri="{FF2B5EF4-FFF2-40B4-BE49-F238E27FC236}">
                      <a16:creationId xmlns:a16="http://schemas.microsoft.com/office/drawing/2014/main" id="{6E04FAF7-CB1E-400E-843C-5756C93F4804}"/>
                    </a:ext>
                  </a:extLst>
                </p:cNvPr>
                <p:cNvGrpSpPr/>
                <p:nvPr/>
              </p:nvGrpSpPr>
              <p:grpSpPr>
                <a:xfrm>
                  <a:off x="6884841" y="2933657"/>
                  <a:ext cx="335902" cy="717825"/>
                  <a:chOff x="6990300" y="1677601"/>
                  <a:chExt cx="335902" cy="1140098"/>
                </a:xfrm>
              </p:grpSpPr>
              <p:sp>
                <p:nvSpPr>
                  <p:cNvPr id="211" name="직사각형 210">
                    <a:extLst>
                      <a:ext uri="{FF2B5EF4-FFF2-40B4-BE49-F238E27FC236}">
                        <a16:creationId xmlns:a16="http://schemas.microsoft.com/office/drawing/2014/main" id="{12D7ECAF-DAB0-4695-B2D1-55EDEFF6486D}"/>
                      </a:ext>
                    </a:extLst>
                  </p:cNvPr>
                  <p:cNvSpPr/>
                  <p:nvPr/>
                </p:nvSpPr>
                <p:spPr>
                  <a:xfrm>
                    <a:off x="6990300" y="1682871"/>
                    <a:ext cx="335902" cy="113482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cxnSp>
                <p:nvCxnSpPr>
                  <p:cNvPr id="212" name="직선 연결선 211">
                    <a:extLst>
                      <a:ext uri="{FF2B5EF4-FFF2-40B4-BE49-F238E27FC236}">
                        <a16:creationId xmlns:a16="http://schemas.microsoft.com/office/drawing/2014/main" id="{8D7F17EC-E87F-4282-BC8F-F380BEEE5517}"/>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3" name="직선 연결선 212">
                    <a:extLst>
                      <a:ext uri="{FF2B5EF4-FFF2-40B4-BE49-F238E27FC236}">
                        <a16:creationId xmlns:a16="http://schemas.microsoft.com/office/drawing/2014/main" id="{B95D8C55-D593-4E66-B763-1125D8BEA565}"/>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0" name="TextBox 209">
                  <a:extLst>
                    <a:ext uri="{FF2B5EF4-FFF2-40B4-BE49-F238E27FC236}">
                      <a16:creationId xmlns:a16="http://schemas.microsoft.com/office/drawing/2014/main" id="{8840D0F4-BE9D-4245-BBA1-92D4968FFA38}"/>
                    </a:ext>
                  </a:extLst>
                </p:cNvPr>
                <p:cNvSpPr txBox="1"/>
                <p:nvPr/>
              </p:nvSpPr>
              <p:spPr>
                <a:xfrm>
                  <a:off x="6332247" y="2780274"/>
                  <a:ext cx="476890" cy="490075"/>
                </a:xfrm>
                <a:prstGeom prst="rect">
                  <a:avLst/>
                </a:prstGeom>
                <a:noFill/>
              </p:spPr>
              <p:txBody>
                <a:bodyPr wrap="square" rtlCol="0">
                  <a:spAutoFit/>
                </a:bodyPr>
                <a:lstStyle/>
                <a:p>
                  <a:pPr algn="ctr" fontAlgn="base">
                    <a:spcBef>
                      <a:spcPct val="0"/>
                    </a:spcBef>
                    <a:spcAft>
                      <a:spcPct val="0"/>
                    </a:spcAft>
                  </a:pPr>
                  <a:r>
                    <a:rPr kumimoji="1" lang="en-US" altLang="ko-KR" sz="1200">
                      <a:solidFill>
                        <a:prstClr val="black"/>
                      </a:solidFill>
                      <a:latin typeface="Arial" panose="020B0604020202020204" pitchFamily="34" charset="0"/>
                      <a:ea typeface="굴림" pitchFamily="50" charset="-127"/>
                      <a:cs typeface="Arial" panose="020B0604020202020204" pitchFamily="34" charset="0"/>
                    </a:rPr>
                    <a:t>LHe</a:t>
                  </a:r>
                  <a:endParaRPr kumimoji="1" lang="ko-KR" altLang="en-US" sz="1200">
                    <a:solidFill>
                      <a:prstClr val="black"/>
                    </a:solidFill>
                    <a:latin typeface="Arial" panose="020B0604020202020204" pitchFamily="34" charset="0"/>
                    <a:ea typeface="굴림" pitchFamily="50" charset="-127"/>
                    <a:cs typeface="Arial" panose="020B0604020202020204" pitchFamily="34" charset="0"/>
                  </a:endParaRPr>
                </a:p>
              </p:txBody>
            </p:sp>
          </p:grpSp>
          <p:sp>
            <p:nvSpPr>
              <p:cNvPr id="187" name="직사각형 186">
                <a:extLst>
                  <a:ext uri="{FF2B5EF4-FFF2-40B4-BE49-F238E27FC236}">
                    <a16:creationId xmlns:a16="http://schemas.microsoft.com/office/drawing/2014/main" id="{EA8B7BFB-5328-4E88-842D-D0601C323792}"/>
                  </a:ext>
                </a:extLst>
              </p:cNvPr>
              <p:cNvSpPr/>
              <p:nvPr/>
            </p:nvSpPr>
            <p:spPr>
              <a:xfrm>
                <a:off x="1141046" y="2300677"/>
                <a:ext cx="622502" cy="216095"/>
              </a:xfrm>
              <a:prstGeom prst="rect">
                <a:avLst/>
              </a:prstGeom>
              <a:solidFill>
                <a:schemeClr val="tx2">
                  <a:lumMod val="20000"/>
                  <a:lumOff val="80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2100">
                  <a:solidFill>
                    <a:prstClr val="white"/>
                  </a:solidFill>
                  <a:latin typeface="맑은 고딕"/>
                  <a:ea typeface="맑은 고딕" panose="020B0503020000020004" pitchFamily="50" charset="-127"/>
                </a:endParaRPr>
              </a:p>
            </p:txBody>
          </p:sp>
        </p:grpSp>
        <p:grpSp>
          <p:nvGrpSpPr>
            <p:cNvPr id="134" name="그룹 133">
              <a:extLst>
                <a:ext uri="{FF2B5EF4-FFF2-40B4-BE49-F238E27FC236}">
                  <a16:creationId xmlns:a16="http://schemas.microsoft.com/office/drawing/2014/main" id="{9BA42E71-05D2-455B-9EBB-BD02BB814C92}"/>
                </a:ext>
              </a:extLst>
            </p:cNvPr>
            <p:cNvGrpSpPr/>
            <p:nvPr/>
          </p:nvGrpSpPr>
          <p:grpSpPr>
            <a:xfrm flipH="1">
              <a:off x="-3944605" y="2183881"/>
              <a:ext cx="2661563" cy="2787020"/>
              <a:chOff x="5866092" y="1849666"/>
              <a:chExt cx="1707133" cy="1801816"/>
            </a:xfrm>
          </p:grpSpPr>
          <p:sp>
            <p:nvSpPr>
              <p:cNvPr id="159" name="직사각형 158">
                <a:extLst>
                  <a:ext uri="{FF2B5EF4-FFF2-40B4-BE49-F238E27FC236}">
                    <a16:creationId xmlns:a16="http://schemas.microsoft.com/office/drawing/2014/main" id="{29F2D4CC-0817-4053-9632-388C0DA508D3}"/>
                  </a:ext>
                </a:extLst>
              </p:cNvPr>
              <p:cNvSpPr/>
              <p:nvPr/>
            </p:nvSpPr>
            <p:spPr>
              <a:xfrm rot="16200000" flipV="1">
                <a:off x="7006112" y="1969098"/>
                <a:ext cx="270804"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sp>
            <p:nvSpPr>
              <p:cNvPr id="160" name="직사각형 159">
                <a:extLst>
                  <a:ext uri="{FF2B5EF4-FFF2-40B4-BE49-F238E27FC236}">
                    <a16:creationId xmlns:a16="http://schemas.microsoft.com/office/drawing/2014/main" id="{8C95C589-2FA3-47AA-A008-0FD6219ABA8B}"/>
                  </a:ext>
                </a:extLst>
              </p:cNvPr>
              <p:cNvSpPr/>
              <p:nvPr/>
            </p:nvSpPr>
            <p:spPr>
              <a:xfrm rot="16200000" flipV="1">
                <a:off x="7202618" y="2082837"/>
                <a:ext cx="301306"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cxnSp>
            <p:nvCxnSpPr>
              <p:cNvPr id="161" name="직선 연결선 160">
                <a:extLst>
                  <a:ext uri="{FF2B5EF4-FFF2-40B4-BE49-F238E27FC236}">
                    <a16:creationId xmlns:a16="http://schemas.microsoft.com/office/drawing/2014/main" id="{7FC52997-5ECE-44A9-9228-8B240DE541A3}"/>
                  </a:ext>
                </a:extLst>
              </p:cNvPr>
              <p:cNvCxnSpPr>
                <a:cxnSpLocks/>
              </p:cNvCxnSpPr>
              <p:nvPr/>
            </p:nvCxnSpPr>
            <p:spPr>
              <a:xfrm>
                <a:off x="6325149" y="2126075"/>
                <a:ext cx="0" cy="8998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2" name="직선 연결선 161">
                <a:extLst>
                  <a:ext uri="{FF2B5EF4-FFF2-40B4-BE49-F238E27FC236}">
                    <a16:creationId xmlns:a16="http://schemas.microsoft.com/office/drawing/2014/main" id="{F46DBD77-6A40-47B8-BE0B-EED215B5C5DD}"/>
                  </a:ext>
                </a:extLst>
              </p:cNvPr>
              <p:cNvCxnSpPr>
                <a:cxnSpLocks/>
              </p:cNvCxnSpPr>
              <p:nvPr/>
            </p:nvCxnSpPr>
            <p:spPr>
              <a:xfrm>
                <a:off x="6807920" y="2126075"/>
                <a:ext cx="0" cy="14165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직선 연결선 162">
                <a:extLst>
                  <a:ext uri="{FF2B5EF4-FFF2-40B4-BE49-F238E27FC236}">
                    <a16:creationId xmlns:a16="http://schemas.microsoft.com/office/drawing/2014/main" id="{6218A920-BB73-4E0E-99C0-B490573FC08E}"/>
                  </a:ext>
                </a:extLst>
              </p:cNvPr>
              <p:cNvCxnSpPr>
                <a:cxnSpLocks/>
              </p:cNvCxnSpPr>
              <p:nvPr/>
            </p:nvCxnSpPr>
            <p:spPr>
              <a:xfrm>
                <a:off x="6807920" y="2401162"/>
                <a:ext cx="0" cy="62479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4" name="직사각형 163">
                <a:extLst>
                  <a:ext uri="{FF2B5EF4-FFF2-40B4-BE49-F238E27FC236}">
                    <a16:creationId xmlns:a16="http://schemas.microsoft.com/office/drawing/2014/main" id="{4187A15B-F469-41C9-8A8E-59473D170983}"/>
                  </a:ext>
                </a:extLst>
              </p:cNvPr>
              <p:cNvSpPr/>
              <p:nvPr/>
            </p:nvSpPr>
            <p:spPr>
              <a:xfrm>
                <a:off x="6341280" y="2984285"/>
                <a:ext cx="456905" cy="571253"/>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grpSp>
            <p:nvGrpSpPr>
              <p:cNvPr id="165" name="그룹 164">
                <a:extLst>
                  <a:ext uri="{FF2B5EF4-FFF2-40B4-BE49-F238E27FC236}">
                    <a16:creationId xmlns:a16="http://schemas.microsoft.com/office/drawing/2014/main" id="{A6D4D89A-4287-4C77-BAEB-786598407548}"/>
                  </a:ext>
                </a:extLst>
              </p:cNvPr>
              <p:cNvGrpSpPr/>
              <p:nvPr/>
            </p:nvGrpSpPr>
            <p:grpSpPr>
              <a:xfrm>
                <a:off x="5915648" y="2933657"/>
                <a:ext cx="335902" cy="717825"/>
                <a:chOff x="6990300" y="1677601"/>
                <a:chExt cx="335902" cy="1140098"/>
              </a:xfrm>
            </p:grpSpPr>
            <p:sp>
              <p:nvSpPr>
                <p:cNvPr id="183" name="직사각형 182">
                  <a:extLst>
                    <a:ext uri="{FF2B5EF4-FFF2-40B4-BE49-F238E27FC236}">
                      <a16:creationId xmlns:a16="http://schemas.microsoft.com/office/drawing/2014/main" id="{FECA79F3-563D-472E-89D8-FCBFBEFC06DF}"/>
                    </a:ext>
                  </a:extLst>
                </p:cNvPr>
                <p:cNvSpPr/>
                <p:nvPr/>
              </p:nvSpPr>
              <p:spPr>
                <a:xfrm>
                  <a:off x="6990300" y="1682871"/>
                  <a:ext cx="335902" cy="113482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cxnSp>
              <p:nvCxnSpPr>
                <p:cNvPr id="184" name="직선 연결선 183">
                  <a:extLst>
                    <a:ext uri="{FF2B5EF4-FFF2-40B4-BE49-F238E27FC236}">
                      <a16:creationId xmlns:a16="http://schemas.microsoft.com/office/drawing/2014/main" id="{7BC4E085-AABF-4040-9A95-02D4F3FBB16A}"/>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5" name="직선 연결선 184">
                  <a:extLst>
                    <a:ext uri="{FF2B5EF4-FFF2-40B4-BE49-F238E27FC236}">
                      <a16:creationId xmlns:a16="http://schemas.microsoft.com/office/drawing/2014/main" id="{66DFB4FE-CE63-44FA-9F73-BA4E72AE48C7}"/>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6" name="TextBox 165">
                <a:extLst>
                  <a:ext uri="{FF2B5EF4-FFF2-40B4-BE49-F238E27FC236}">
                    <a16:creationId xmlns:a16="http://schemas.microsoft.com/office/drawing/2014/main" id="{DAB21914-4A56-4BB5-B688-344E39618F11}"/>
                  </a:ext>
                </a:extLst>
              </p:cNvPr>
              <p:cNvSpPr txBox="1"/>
              <p:nvPr/>
            </p:nvSpPr>
            <p:spPr>
              <a:xfrm>
                <a:off x="5866092" y="1849666"/>
                <a:ext cx="1307179" cy="294045"/>
              </a:xfrm>
              <a:prstGeom prst="rect">
                <a:avLst/>
              </a:prstGeom>
              <a:noFill/>
            </p:spPr>
            <p:txBody>
              <a:bodyPr wrap="square" rtlCol="0">
                <a:spAutoFit/>
              </a:bodyPr>
              <a:lstStyle/>
              <a:p>
                <a:pPr algn="ctr" fontAlgn="base">
                  <a:spcBef>
                    <a:spcPct val="0"/>
                  </a:spcBef>
                  <a:spcAft>
                    <a:spcPct val="0"/>
                  </a:spcAft>
                </a:pPr>
                <a:r>
                  <a:rPr kumimoji="1" lang="en-US" altLang="ko-KR" sz="1200">
                    <a:solidFill>
                      <a:prstClr val="black"/>
                    </a:solidFill>
                    <a:latin typeface="Arial" panose="020B0604020202020204" pitchFamily="34" charset="0"/>
                    <a:ea typeface="굴림" pitchFamily="50" charset="-127"/>
                    <a:cs typeface="Arial" panose="020B0604020202020204" pitchFamily="34" charset="0"/>
                  </a:rPr>
                  <a:t>4 K</a:t>
                </a:r>
                <a:endParaRPr kumimoji="1" lang="ko-KR" altLang="en-US" sz="1200">
                  <a:solidFill>
                    <a:prstClr val="black"/>
                  </a:solidFill>
                  <a:latin typeface="Arial" panose="020B0604020202020204" pitchFamily="34" charset="0"/>
                  <a:ea typeface="굴림" pitchFamily="50" charset="-127"/>
                  <a:cs typeface="Arial" panose="020B0604020202020204" pitchFamily="34" charset="0"/>
                </a:endParaRPr>
              </a:p>
            </p:txBody>
          </p:sp>
          <p:sp>
            <p:nvSpPr>
              <p:cNvPr id="167" name="직사각형 166">
                <a:extLst>
                  <a:ext uri="{FF2B5EF4-FFF2-40B4-BE49-F238E27FC236}">
                    <a16:creationId xmlns:a16="http://schemas.microsoft.com/office/drawing/2014/main" id="{4C506852-B979-4871-A2D9-F36F6D790B07}"/>
                  </a:ext>
                </a:extLst>
              </p:cNvPr>
              <p:cNvSpPr/>
              <p:nvPr/>
            </p:nvSpPr>
            <p:spPr>
              <a:xfrm>
                <a:off x="5938101" y="1856557"/>
                <a:ext cx="1176198" cy="2723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sp>
            <p:nvSpPr>
              <p:cNvPr id="168" name="직사각형 167">
                <a:extLst>
                  <a:ext uri="{FF2B5EF4-FFF2-40B4-BE49-F238E27FC236}">
                    <a16:creationId xmlns:a16="http://schemas.microsoft.com/office/drawing/2014/main" id="{DEAE2B1D-C95F-455E-AFAE-39C433B5D9ED}"/>
                  </a:ext>
                </a:extLst>
              </p:cNvPr>
              <p:cNvSpPr/>
              <p:nvPr/>
            </p:nvSpPr>
            <p:spPr>
              <a:xfrm flipV="1">
                <a:off x="7161526" y="1951742"/>
                <a:ext cx="210258"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sp>
            <p:nvSpPr>
              <p:cNvPr id="169" name="직사각형 168">
                <a:extLst>
                  <a:ext uri="{FF2B5EF4-FFF2-40B4-BE49-F238E27FC236}">
                    <a16:creationId xmlns:a16="http://schemas.microsoft.com/office/drawing/2014/main" id="{3A572A68-E1B9-4BC6-991D-4E75ABBA69F2}"/>
                  </a:ext>
                </a:extLst>
              </p:cNvPr>
              <p:cNvSpPr/>
              <p:nvPr/>
            </p:nvSpPr>
            <p:spPr>
              <a:xfrm flipV="1">
                <a:off x="7126954" y="2174127"/>
                <a:ext cx="446271" cy="5686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cxnSp>
            <p:nvCxnSpPr>
              <p:cNvPr id="170" name="직선 연결선 169">
                <a:extLst>
                  <a:ext uri="{FF2B5EF4-FFF2-40B4-BE49-F238E27FC236}">
                    <a16:creationId xmlns:a16="http://schemas.microsoft.com/office/drawing/2014/main" id="{AACD0EE2-36EA-4749-A737-B6BB1D06BECF}"/>
                  </a:ext>
                </a:extLst>
              </p:cNvPr>
              <p:cNvCxnSpPr>
                <a:cxnSpLocks/>
              </p:cNvCxnSpPr>
              <p:nvPr/>
            </p:nvCxnSpPr>
            <p:spPr>
              <a:xfrm>
                <a:off x="6806068" y="2251067"/>
                <a:ext cx="41467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1" name="직선 연결선 170">
                <a:extLst>
                  <a:ext uri="{FF2B5EF4-FFF2-40B4-BE49-F238E27FC236}">
                    <a16:creationId xmlns:a16="http://schemas.microsoft.com/office/drawing/2014/main" id="{AEE6D8E9-56EC-4CA5-B8AE-CA6E47B32E57}"/>
                  </a:ext>
                </a:extLst>
              </p:cNvPr>
              <p:cNvCxnSpPr>
                <a:cxnSpLocks/>
              </p:cNvCxnSpPr>
              <p:nvPr/>
            </p:nvCxnSpPr>
            <p:spPr>
              <a:xfrm>
                <a:off x="6807920" y="2401162"/>
                <a:ext cx="4241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2" name="직사각형 171">
                <a:extLst>
                  <a:ext uri="{FF2B5EF4-FFF2-40B4-BE49-F238E27FC236}">
                    <a16:creationId xmlns:a16="http://schemas.microsoft.com/office/drawing/2014/main" id="{9BD888FF-45AD-44E7-9821-EB8FB19DA8A4}"/>
                  </a:ext>
                </a:extLst>
              </p:cNvPr>
              <p:cNvSpPr/>
              <p:nvPr/>
            </p:nvSpPr>
            <p:spPr>
              <a:xfrm flipV="1">
                <a:off x="6807921" y="2876332"/>
                <a:ext cx="424194" cy="505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sp>
            <p:nvSpPr>
              <p:cNvPr id="173" name="직사각형 172">
                <a:extLst>
                  <a:ext uri="{FF2B5EF4-FFF2-40B4-BE49-F238E27FC236}">
                    <a16:creationId xmlns:a16="http://schemas.microsoft.com/office/drawing/2014/main" id="{CD65B311-DE4F-4A65-AA8D-72D61C5E1DA2}"/>
                  </a:ext>
                </a:extLst>
              </p:cNvPr>
              <p:cNvSpPr/>
              <p:nvPr/>
            </p:nvSpPr>
            <p:spPr>
              <a:xfrm flipV="1">
                <a:off x="5890546" y="2879269"/>
                <a:ext cx="423095" cy="543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sp>
            <p:nvSpPr>
              <p:cNvPr id="174" name="직사각형 173">
                <a:extLst>
                  <a:ext uri="{FF2B5EF4-FFF2-40B4-BE49-F238E27FC236}">
                    <a16:creationId xmlns:a16="http://schemas.microsoft.com/office/drawing/2014/main" id="{81F77CCA-D5E3-4073-BD83-EB6E52D39CFB}"/>
                  </a:ext>
                </a:extLst>
              </p:cNvPr>
              <p:cNvSpPr/>
              <p:nvPr/>
            </p:nvSpPr>
            <p:spPr>
              <a:xfrm rot="16200000">
                <a:off x="5736247" y="2532229"/>
                <a:ext cx="743592"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cxnSp>
            <p:nvCxnSpPr>
              <p:cNvPr id="175" name="직선 연결선 174">
                <a:extLst>
                  <a:ext uri="{FF2B5EF4-FFF2-40B4-BE49-F238E27FC236}">
                    <a16:creationId xmlns:a16="http://schemas.microsoft.com/office/drawing/2014/main" id="{3C0749F0-9557-4135-85FF-BEEA161E150D}"/>
                  </a:ext>
                </a:extLst>
              </p:cNvPr>
              <p:cNvCxnSpPr>
                <a:cxnSpLocks/>
              </p:cNvCxnSpPr>
              <p:nvPr/>
            </p:nvCxnSpPr>
            <p:spPr>
              <a:xfrm>
                <a:off x="7088099" y="2340864"/>
                <a:ext cx="11825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76" name="직사각형 175">
                <a:extLst>
                  <a:ext uri="{FF2B5EF4-FFF2-40B4-BE49-F238E27FC236}">
                    <a16:creationId xmlns:a16="http://schemas.microsoft.com/office/drawing/2014/main" id="{A6A378D4-2284-48A6-9907-FECF2337FEBE}"/>
                  </a:ext>
                </a:extLst>
              </p:cNvPr>
              <p:cNvSpPr/>
              <p:nvPr/>
            </p:nvSpPr>
            <p:spPr>
              <a:xfrm flipV="1">
                <a:off x="5938267" y="2118574"/>
                <a:ext cx="334191" cy="62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sp>
            <p:nvSpPr>
              <p:cNvPr id="177" name="직사각형 176">
                <a:extLst>
                  <a:ext uri="{FF2B5EF4-FFF2-40B4-BE49-F238E27FC236}">
                    <a16:creationId xmlns:a16="http://schemas.microsoft.com/office/drawing/2014/main" id="{FBF08265-A52C-41CF-9237-DD3BEFFD94FF}"/>
                  </a:ext>
                </a:extLst>
              </p:cNvPr>
              <p:cNvSpPr/>
              <p:nvPr/>
            </p:nvSpPr>
            <p:spPr>
              <a:xfrm>
                <a:off x="7127461" y="2230990"/>
                <a:ext cx="441488" cy="266336"/>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sp>
            <p:nvSpPr>
              <p:cNvPr id="178" name="TextBox 177">
                <a:extLst>
                  <a:ext uri="{FF2B5EF4-FFF2-40B4-BE49-F238E27FC236}">
                    <a16:creationId xmlns:a16="http://schemas.microsoft.com/office/drawing/2014/main" id="{931C3CD9-E214-4C0A-8868-02301ABCB61E}"/>
                  </a:ext>
                </a:extLst>
              </p:cNvPr>
              <p:cNvSpPr txBox="1"/>
              <p:nvPr/>
            </p:nvSpPr>
            <p:spPr>
              <a:xfrm>
                <a:off x="6291580" y="3086599"/>
                <a:ext cx="556305" cy="294045"/>
              </a:xfrm>
              <a:prstGeom prst="rect">
                <a:avLst/>
              </a:prstGeom>
              <a:noFill/>
            </p:spPr>
            <p:txBody>
              <a:bodyPr wrap="square" rtlCol="0">
                <a:spAutoFit/>
              </a:bodyPr>
              <a:lstStyle/>
              <a:p>
                <a:pPr algn="ctr" fontAlgn="base">
                  <a:spcBef>
                    <a:spcPct val="0"/>
                  </a:spcBef>
                  <a:spcAft>
                    <a:spcPct val="0"/>
                  </a:spcAft>
                </a:pPr>
                <a:r>
                  <a:rPr kumimoji="1" lang="en-US" altLang="ko-KR" sz="1200">
                    <a:solidFill>
                      <a:prstClr val="black"/>
                    </a:solidFill>
                    <a:latin typeface="Arial" panose="020B0604020202020204" pitchFamily="34" charset="0"/>
                    <a:ea typeface="굴림" pitchFamily="50" charset="-127"/>
                    <a:cs typeface="Arial" panose="020B0604020202020204" pitchFamily="34" charset="0"/>
                  </a:rPr>
                  <a:t>MR</a:t>
                </a:r>
                <a:endParaRPr kumimoji="1" lang="ko-KR" altLang="en-US" sz="1200">
                  <a:solidFill>
                    <a:prstClr val="black"/>
                  </a:solidFill>
                  <a:latin typeface="Arial" panose="020B0604020202020204" pitchFamily="34" charset="0"/>
                  <a:ea typeface="굴림" pitchFamily="50" charset="-127"/>
                  <a:cs typeface="Arial" panose="020B0604020202020204" pitchFamily="34" charset="0"/>
                </a:endParaRPr>
              </a:p>
            </p:txBody>
          </p:sp>
          <p:grpSp>
            <p:nvGrpSpPr>
              <p:cNvPr id="179" name="그룹 178">
                <a:extLst>
                  <a:ext uri="{FF2B5EF4-FFF2-40B4-BE49-F238E27FC236}">
                    <a16:creationId xmlns:a16="http://schemas.microsoft.com/office/drawing/2014/main" id="{006B18C5-DFA7-4FCB-83BA-9B5F430C5C8B}"/>
                  </a:ext>
                </a:extLst>
              </p:cNvPr>
              <p:cNvGrpSpPr/>
              <p:nvPr/>
            </p:nvGrpSpPr>
            <p:grpSpPr>
              <a:xfrm>
                <a:off x="6884841" y="2933657"/>
                <a:ext cx="335902" cy="717825"/>
                <a:chOff x="6990300" y="1677601"/>
                <a:chExt cx="335902" cy="1140098"/>
              </a:xfrm>
            </p:grpSpPr>
            <p:sp>
              <p:nvSpPr>
                <p:cNvPr id="180" name="직사각형 179">
                  <a:extLst>
                    <a:ext uri="{FF2B5EF4-FFF2-40B4-BE49-F238E27FC236}">
                      <a16:creationId xmlns:a16="http://schemas.microsoft.com/office/drawing/2014/main" id="{12EAB846-C839-4D85-8E1D-2C13AC44AFE9}"/>
                    </a:ext>
                  </a:extLst>
                </p:cNvPr>
                <p:cNvSpPr/>
                <p:nvPr/>
              </p:nvSpPr>
              <p:spPr>
                <a:xfrm>
                  <a:off x="6990300" y="1682871"/>
                  <a:ext cx="335902" cy="113482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200">
                    <a:solidFill>
                      <a:prstClr val="white"/>
                    </a:solidFill>
                    <a:latin typeface="맑은 고딕"/>
                    <a:ea typeface="맑은 고딕" panose="020B0503020000020004" pitchFamily="50" charset="-127"/>
                  </a:endParaRPr>
                </a:p>
              </p:txBody>
            </p:sp>
            <p:cxnSp>
              <p:nvCxnSpPr>
                <p:cNvPr id="181" name="직선 연결선 180">
                  <a:extLst>
                    <a:ext uri="{FF2B5EF4-FFF2-40B4-BE49-F238E27FC236}">
                      <a16:creationId xmlns:a16="http://schemas.microsoft.com/office/drawing/2014/main" id="{907C0F48-4B13-4FA7-94FB-22809CB2E477}"/>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2" name="직선 연결선 181">
                  <a:extLst>
                    <a:ext uri="{FF2B5EF4-FFF2-40B4-BE49-F238E27FC236}">
                      <a16:creationId xmlns:a16="http://schemas.microsoft.com/office/drawing/2014/main" id="{97AD2598-150F-4BDD-9591-82EF51FDDAD7}"/>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35" name="그룹 134">
              <a:extLst>
                <a:ext uri="{FF2B5EF4-FFF2-40B4-BE49-F238E27FC236}">
                  <a16:creationId xmlns:a16="http://schemas.microsoft.com/office/drawing/2014/main" id="{80FC4EC7-F4DE-4A00-BC4E-69FF363A9A9B}"/>
                </a:ext>
              </a:extLst>
            </p:cNvPr>
            <p:cNvGrpSpPr/>
            <p:nvPr/>
          </p:nvGrpSpPr>
          <p:grpSpPr>
            <a:xfrm>
              <a:off x="-2437348" y="4830279"/>
              <a:ext cx="126158" cy="665963"/>
              <a:chOff x="412426" y="3623730"/>
              <a:chExt cx="127126" cy="934532"/>
            </a:xfrm>
          </p:grpSpPr>
          <p:cxnSp>
            <p:nvCxnSpPr>
              <p:cNvPr id="154" name="직선 연결선 153">
                <a:extLst>
                  <a:ext uri="{FF2B5EF4-FFF2-40B4-BE49-F238E27FC236}">
                    <a16:creationId xmlns:a16="http://schemas.microsoft.com/office/drawing/2014/main" id="{E287D5D3-D7C2-404D-BA21-041ECF6DE722}"/>
                  </a:ext>
                </a:extLst>
              </p:cNvPr>
              <p:cNvCxnSpPr/>
              <p:nvPr/>
            </p:nvCxnSpPr>
            <p:spPr>
              <a:xfrm>
                <a:off x="467544" y="3623730"/>
                <a:ext cx="0" cy="2373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5" name="타원 154">
                <a:extLst>
                  <a:ext uri="{FF2B5EF4-FFF2-40B4-BE49-F238E27FC236}">
                    <a16:creationId xmlns:a16="http://schemas.microsoft.com/office/drawing/2014/main" id="{5642D55A-8DC5-4248-91F7-0B62DE81E1C4}"/>
                  </a:ext>
                </a:extLst>
              </p:cNvPr>
              <p:cNvSpPr/>
              <p:nvPr/>
            </p:nvSpPr>
            <p:spPr>
              <a:xfrm>
                <a:off x="412426" y="3861048"/>
                <a:ext cx="127126" cy="12712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500">
                  <a:solidFill>
                    <a:prstClr val="white"/>
                  </a:solidFill>
                  <a:latin typeface="맑은 고딕"/>
                  <a:ea typeface="맑은 고딕" panose="020B0503020000020004" pitchFamily="50" charset="-127"/>
                </a:endParaRPr>
              </a:p>
            </p:txBody>
          </p:sp>
          <p:grpSp>
            <p:nvGrpSpPr>
              <p:cNvPr id="156" name="그룹 155">
                <a:extLst>
                  <a:ext uri="{FF2B5EF4-FFF2-40B4-BE49-F238E27FC236}">
                    <a16:creationId xmlns:a16="http://schemas.microsoft.com/office/drawing/2014/main" id="{211D652D-2AD6-46F5-A795-0B020DD7EDD7}"/>
                  </a:ext>
                </a:extLst>
              </p:cNvPr>
              <p:cNvGrpSpPr/>
              <p:nvPr/>
            </p:nvGrpSpPr>
            <p:grpSpPr>
              <a:xfrm rot="10800000">
                <a:off x="412426" y="4193818"/>
                <a:ext cx="127126" cy="364444"/>
                <a:chOff x="564826" y="3776130"/>
                <a:chExt cx="127126" cy="364444"/>
              </a:xfrm>
            </p:grpSpPr>
            <p:cxnSp>
              <p:nvCxnSpPr>
                <p:cNvPr id="157" name="직선 연결선 156">
                  <a:extLst>
                    <a:ext uri="{FF2B5EF4-FFF2-40B4-BE49-F238E27FC236}">
                      <a16:creationId xmlns:a16="http://schemas.microsoft.com/office/drawing/2014/main" id="{1785E2B2-03B4-464C-BDBF-428C9CCA38FB}"/>
                    </a:ext>
                  </a:extLst>
                </p:cNvPr>
                <p:cNvCxnSpPr/>
                <p:nvPr/>
              </p:nvCxnSpPr>
              <p:spPr>
                <a:xfrm>
                  <a:off x="619944" y="3776130"/>
                  <a:ext cx="0" cy="2373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8" name="타원 157">
                  <a:extLst>
                    <a:ext uri="{FF2B5EF4-FFF2-40B4-BE49-F238E27FC236}">
                      <a16:creationId xmlns:a16="http://schemas.microsoft.com/office/drawing/2014/main" id="{378C1FCD-82BA-4156-BEFE-252466DA8C4D}"/>
                    </a:ext>
                  </a:extLst>
                </p:cNvPr>
                <p:cNvSpPr/>
                <p:nvPr/>
              </p:nvSpPr>
              <p:spPr>
                <a:xfrm>
                  <a:off x="564826" y="4013448"/>
                  <a:ext cx="127126" cy="12712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500">
                    <a:solidFill>
                      <a:prstClr val="white"/>
                    </a:solidFill>
                    <a:latin typeface="맑은 고딕"/>
                    <a:ea typeface="맑은 고딕" panose="020B0503020000020004" pitchFamily="50" charset="-127"/>
                  </a:endParaRPr>
                </a:p>
              </p:txBody>
            </p:sp>
          </p:grpSp>
        </p:grpSp>
        <p:cxnSp>
          <p:nvCxnSpPr>
            <p:cNvPr id="136" name="직선 연결선 135">
              <a:extLst>
                <a:ext uri="{FF2B5EF4-FFF2-40B4-BE49-F238E27FC236}">
                  <a16:creationId xmlns:a16="http://schemas.microsoft.com/office/drawing/2014/main" id="{25CBCD2C-1EAF-456E-96C0-3985A564D840}"/>
                </a:ext>
              </a:extLst>
            </p:cNvPr>
            <p:cNvCxnSpPr>
              <a:cxnSpLocks/>
              <a:stCxn id="158" idx="2"/>
            </p:cNvCxnSpPr>
            <p:nvPr/>
          </p:nvCxnSpPr>
          <p:spPr>
            <a:xfrm flipV="1">
              <a:off x="-2311190" y="5038603"/>
              <a:ext cx="9147" cy="24322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7" name="그룹 136">
              <a:extLst>
                <a:ext uri="{FF2B5EF4-FFF2-40B4-BE49-F238E27FC236}">
                  <a16:creationId xmlns:a16="http://schemas.microsoft.com/office/drawing/2014/main" id="{E09E70F0-276F-4D22-9741-DEC17D275443}"/>
                </a:ext>
              </a:extLst>
            </p:cNvPr>
            <p:cNvGrpSpPr/>
            <p:nvPr/>
          </p:nvGrpSpPr>
          <p:grpSpPr>
            <a:xfrm>
              <a:off x="524928" y="4811190"/>
              <a:ext cx="126158" cy="665963"/>
              <a:chOff x="412426" y="3623730"/>
              <a:chExt cx="127126" cy="934532"/>
            </a:xfrm>
          </p:grpSpPr>
          <p:cxnSp>
            <p:nvCxnSpPr>
              <p:cNvPr id="149" name="직선 연결선 148">
                <a:extLst>
                  <a:ext uri="{FF2B5EF4-FFF2-40B4-BE49-F238E27FC236}">
                    <a16:creationId xmlns:a16="http://schemas.microsoft.com/office/drawing/2014/main" id="{89AB7807-5519-441D-91AA-EA1117480986}"/>
                  </a:ext>
                </a:extLst>
              </p:cNvPr>
              <p:cNvCxnSpPr/>
              <p:nvPr/>
            </p:nvCxnSpPr>
            <p:spPr>
              <a:xfrm>
                <a:off x="467544" y="3623730"/>
                <a:ext cx="0" cy="2373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0" name="타원 149">
                <a:extLst>
                  <a:ext uri="{FF2B5EF4-FFF2-40B4-BE49-F238E27FC236}">
                    <a16:creationId xmlns:a16="http://schemas.microsoft.com/office/drawing/2014/main" id="{E1DF2EE6-A7EE-4DD1-BCD5-BE45915838B9}"/>
                  </a:ext>
                </a:extLst>
              </p:cNvPr>
              <p:cNvSpPr/>
              <p:nvPr/>
            </p:nvSpPr>
            <p:spPr>
              <a:xfrm>
                <a:off x="412426" y="3861048"/>
                <a:ext cx="127126" cy="12712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500">
                  <a:solidFill>
                    <a:prstClr val="white"/>
                  </a:solidFill>
                  <a:latin typeface="맑은 고딕"/>
                  <a:ea typeface="맑은 고딕" panose="020B0503020000020004" pitchFamily="50" charset="-127"/>
                </a:endParaRPr>
              </a:p>
            </p:txBody>
          </p:sp>
          <p:grpSp>
            <p:nvGrpSpPr>
              <p:cNvPr id="151" name="그룹 150">
                <a:extLst>
                  <a:ext uri="{FF2B5EF4-FFF2-40B4-BE49-F238E27FC236}">
                    <a16:creationId xmlns:a16="http://schemas.microsoft.com/office/drawing/2014/main" id="{84F95844-468F-4C14-B3D3-D1F97A7DADDE}"/>
                  </a:ext>
                </a:extLst>
              </p:cNvPr>
              <p:cNvGrpSpPr/>
              <p:nvPr/>
            </p:nvGrpSpPr>
            <p:grpSpPr>
              <a:xfrm rot="10800000">
                <a:off x="412426" y="4193818"/>
                <a:ext cx="127126" cy="364444"/>
                <a:chOff x="564826" y="3776130"/>
                <a:chExt cx="127126" cy="364444"/>
              </a:xfrm>
            </p:grpSpPr>
            <p:cxnSp>
              <p:nvCxnSpPr>
                <p:cNvPr id="152" name="직선 연결선 151">
                  <a:extLst>
                    <a:ext uri="{FF2B5EF4-FFF2-40B4-BE49-F238E27FC236}">
                      <a16:creationId xmlns:a16="http://schemas.microsoft.com/office/drawing/2014/main" id="{37F546A6-9175-40C8-8B3F-7433195986EF}"/>
                    </a:ext>
                  </a:extLst>
                </p:cNvPr>
                <p:cNvCxnSpPr/>
                <p:nvPr/>
              </p:nvCxnSpPr>
              <p:spPr>
                <a:xfrm>
                  <a:off x="619944" y="3776130"/>
                  <a:ext cx="0" cy="2373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53" name="타원 152">
                  <a:extLst>
                    <a:ext uri="{FF2B5EF4-FFF2-40B4-BE49-F238E27FC236}">
                      <a16:creationId xmlns:a16="http://schemas.microsoft.com/office/drawing/2014/main" id="{ECFCF240-62EA-4009-B3AB-5FF647753E13}"/>
                    </a:ext>
                  </a:extLst>
                </p:cNvPr>
                <p:cNvSpPr/>
                <p:nvPr/>
              </p:nvSpPr>
              <p:spPr>
                <a:xfrm>
                  <a:off x="564826" y="4013448"/>
                  <a:ext cx="127126" cy="127126"/>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500">
                    <a:solidFill>
                      <a:prstClr val="white"/>
                    </a:solidFill>
                    <a:latin typeface="맑은 고딕"/>
                    <a:ea typeface="맑은 고딕" panose="020B0503020000020004" pitchFamily="50" charset="-127"/>
                  </a:endParaRPr>
                </a:p>
              </p:txBody>
            </p:sp>
          </p:grpSp>
        </p:grpSp>
        <p:cxnSp>
          <p:nvCxnSpPr>
            <p:cNvPr id="138" name="직선 연결선 137">
              <a:extLst>
                <a:ext uri="{FF2B5EF4-FFF2-40B4-BE49-F238E27FC236}">
                  <a16:creationId xmlns:a16="http://schemas.microsoft.com/office/drawing/2014/main" id="{FCD579AD-9C2D-4164-9BC5-91E322CDA2CD}"/>
                </a:ext>
              </a:extLst>
            </p:cNvPr>
            <p:cNvCxnSpPr>
              <a:cxnSpLocks/>
            </p:cNvCxnSpPr>
            <p:nvPr/>
          </p:nvCxnSpPr>
          <p:spPr>
            <a:xfrm flipH="1" flipV="1">
              <a:off x="620080" y="4994902"/>
              <a:ext cx="124921" cy="24163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9" name="직사각형 138">
              <a:extLst>
                <a:ext uri="{FF2B5EF4-FFF2-40B4-BE49-F238E27FC236}">
                  <a16:creationId xmlns:a16="http://schemas.microsoft.com/office/drawing/2014/main" id="{F792D022-D2C8-4930-B543-8369A6E89E02}"/>
                </a:ext>
              </a:extLst>
            </p:cNvPr>
            <p:cNvSpPr/>
            <p:nvPr/>
          </p:nvSpPr>
          <p:spPr>
            <a:xfrm>
              <a:off x="1462629" y="2778840"/>
              <a:ext cx="686493" cy="406831"/>
            </a:xfrm>
            <a:prstGeom prst="rect">
              <a:avLst/>
            </a:prstGeom>
            <a:solidFill>
              <a:srgbClr val="FF0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2100">
                <a:solidFill>
                  <a:prstClr val="white"/>
                </a:solidFill>
                <a:latin typeface="맑은 고딕"/>
                <a:ea typeface="맑은 고딕" panose="020B0503020000020004" pitchFamily="50" charset="-127"/>
              </a:endParaRPr>
            </a:p>
          </p:txBody>
        </p:sp>
        <p:sp>
          <p:nvSpPr>
            <p:cNvPr id="140" name="자유형: 도형 139">
              <a:extLst>
                <a:ext uri="{FF2B5EF4-FFF2-40B4-BE49-F238E27FC236}">
                  <a16:creationId xmlns:a16="http://schemas.microsoft.com/office/drawing/2014/main" id="{A03AED7F-A57D-4928-B229-BF501712FAAA}"/>
                </a:ext>
              </a:extLst>
            </p:cNvPr>
            <p:cNvSpPr/>
            <p:nvPr/>
          </p:nvSpPr>
          <p:spPr>
            <a:xfrm>
              <a:off x="411660" y="3231580"/>
              <a:ext cx="151491" cy="282743"/>
            </a:xfrm>
            <a:custGeom>
              <a:avLst/>
              <a:gdLst>
                <a:gd name="connsiteX0" fmla="*/ 279860 w 279860"/>
                <a:gd name="connsiteY0" fmla="*/ 958850 h 958850"/>
                <a:gd name="connsiteX1" fmla="*/ 460 w 279860"/>
                <a:gd name="connsiteY1" fmla="*/ 488950 h 958850"/>
                <a:gd name="connsiteX2" fmla="*/ 210010 w 279860"/>
                <a:gd name="connsiteY2" fmla="*/ 184150 h 958850"/>
                <a:gd name="connsiteX3" fmla="*/ 51260 w 279860"/>
                <a:gd name="connsiteY3" fmla="*/ 0 h 958850"/>
              </a:gdLst>
              <a:ahLst/>
              <a:cxnLst>
                <a:cxn ang="0">
                  <a:pos x="connsiteX0" y="connsiteY0"/>
                </a:cxn>
                <a:cxn ang="0">
                  <a:pos x="connsiteX1" y="connsiteY1"/>
                </a:cxn>
                <a:cxn ang="0">
                  <a:pos x="connsiteX2" y="connsiteY2"/>
                </a:cxn>
                <a:cxn ang="0">
                  <a:pos x="connsiteX3" y="connsiteY3"/>
                </a:cxn>
              </a:cxnLst>
              <a:rect l="l" t="t" r="r" b="b"/>
              <a:pathLst>
                <a:path w="279860" h="958850">
                  <a:moveTo>
                    <a:pt x="279860" y="958850"/>
                  </a:moveTo>
                  <a:cubicBezTo>
                    <a:pt x="145981" y="788458"/>
                    <a:pt x="12102" y="618067"/>
                    <a:pt x="460" y="488950"/>
                  </a:cubicBezTo>
                  <a:cubicBezTo>
                    <a:pt x="-11182" y="359833"/>
                    <a:pt x="201543" y="265642"/>
                    <a:pt x="210010" y="184150"/>
                  </a:cubicBezTo>
                  <a:cubicBezTo>
                    <a:pt x="218477" y="102658"/>
                    <a:pt x="66077" y="3175"/>
                    <a:pt x="51260" y="0"/>
                  </a:cubicBezTo>
                </a:path>
              </a:pathLst>
            </a:custGeom>
            <a:noFill/>
            <a:ln w="19050">
              <a:solidFill>
                <a:srgbClr val="0027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2100">
                <a:solidFill>
                  <a:prstClr val="white"/>
                </a:solidFill>
                <a:latin typeface="맑은 고딕"/>
                <a:ea typeface="맑은 고딕" panose="020B0503020000020004" pitchFamily="50" charset="-127"/>
              </a:endParaRPr>
            </a:p>
          </p:txBody>
        </p:sp>
        <p:sp>
          <p:nvSpPr>
            <p:cNvPr id="141" name="자유형: 도형 140">
              <a:extLst>
                <a:ext uri="{FF2B5EF4-FFF2-40B4-BE49-F238E27FC236}">
                  <a16:creationId xmlns:a16="http://schemas.microsoft.com/office/drawing/2014/main" id="{80576117-6573-48D1-AFBE-E7AD546D96A8}"/>
                </a:ext>
              </a:extLst>
            </p:cNvPr>
            <p:cNvSpPr/>
            <p:nvPr/>
          </p:nvSpPr>
          <p:spPr>
            <a:xfrm>
              <a:off x="579626" y="3242368"/>
              <a:ext cx="151491" cy="282743"/>
            </a:xfrm>
            <a:custGeom>
              <a:avLst/>
              <a:gdLst>
                <a:gd name="connsiteX0" fmla="*/ 279860 w 279860"/>
                <a:gd name="connsiteY0" fmla="*/ 958850 h 958850"/>
                <a:gd name="connsiteX1" fmla="*/ 460 w 279860"/>
                <a:gd name="connsiteY1" fmla="*/ 488950 h 958850"/>
                <a:gd name="connsiteX2" fmla="*/ 210010 w 279860"/>
                <a:gd name="connsiteY2" fmla="*/ 184150 h 958850"/>
                <a:gd name="connsiteX3" fmla="*/ 51260 w 279860"/>
                <a:gd name="connsiteY3" fmla="*/ 0 h 958850"/>
              </a:gdLst>
              <a:ahLst/>
              <a:cxnLst>
                <a:cxn ang="0">
                  <a:pos x="connsiteX0" y="connsiteY0"/>
                </a:cxn>
                <a:cxn ang="0">
                  <a:pos x="connsiteX1" y="connsiteY1"/>
                </a:cxn>
                <a:cxn ang="0">
                  <a:pos x="connsiteX2" y="connsiteY2"/>
                </a:cxn>
                <a:cxn ang="0">
                  <a:pos x="connsiteX3" y="connsiteY3"/>
                </a:cxn>
              </a:cxnLst>
              <a:rect l="l" t="t" r="r" b="b"/>
              <a:pathLst>
                <a:path w="279860" h="958850">
                  <a:moveTo>
                    <a:pt x="279860" y="958850"/>
                  </a:moveTo>
                  <a:cubicBezTo>
                    <a:pt x="145981" y="788458"/>
                    <a:pt x="12102" y="618067"/>
                    <a:pt x="460" y="488950"/>
                  </a:cubicBezTo>
                  <a:cubicBezTo>
                    <a:pt x="-11182" y="359833"/>
                    <a:pt x="201543" y="265642"/>
                    <a:pt x="210010" y="184150"/>
                  </a:cubicBezTo>
                  <a:cubicBezTo>
                    <a:pt x="218477" y="102658"/>
                    <a:pt x="66077" y="3175"/>
                    <a:pt x="51260" y="0"/>
                  </a:cubicBezTo>
                </a:path>
              </a:pathLst>
            </a:custGeom>
            <a:noFill/>
            <a:ln w="19050">
              <a:solidFill>
                <a:srgbClr val="0027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2100">
                <a:solidFill>
                  <a:prstClr val="white"/>
                </a:solidFill>
                <a:latin typeface="맑은 고딕"/>
                <a:ea typeface="맑은 고딕" panose="020B0503020000020004" pitchFamily="50" charset="-127"/>
              </a:endParaRPr>
            </a:p>
          </p:txBody>
        </p:sp>
        <p:sp>
          <p:nvSpPr>
            <p:cNvPr id="142" name="직사각형 141">
              <a:extLst>
                <a:ext uri="{FF2B5EF4-FFF2-40B4-BE49-F238E27FC236}">
                  <a16:creationId xmlns:a16="http://schemas.microsoft.com/office/drawing/2014/main" id="{C7D4B4D8-430E-4941-8792-26F6C1132456}"/>
                </a:ext>
              </a:extLst>
            </p:cNvPr>
            <p:cNvSpPr/>
            <p:nvPr/>
          </p:nvSpPr>
          <p:spPr>
            <a:xfrm>
              <a:off x="-3909285" y="2757653"/>
              <a:ext cx="686493" cy="406831"/>
            </a:xfrm>
            <a:prstGeom prst="rect">
              <a:avLst/>
            </a:prstGeom>
            <a:solidFill>
              <a:srgbClr val="00B0F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2100">
                <a:solidFill>
                  <a:prstClr val="white"/>
                </a:solidFill>
                <a:latin typeface="맑은 고딕"/>
                <a:ea typeface="맑은 고딕" panose="020B0503020000020004" pitchFamily="50" charset="-127"/>
              </a:endParaRPr>
            </a:p>
          </p:txBody>
        </p:sp>
        <p:grpSp>
          <p:nvGrpSpPr>
            <p:cNvPr id="143" name="그룹 142">
              <a:extLst>
                <a:ext uri="{FF2B5EF4-FFF2-40B4-BE49-F238E27FC236}">
                  <a16:creationId xmlns:a16="http://schemas.microsoft.com/office/drawing/2014/main" id="{3D761853-E13B-4112-BDA4-505C9D14BE17}"/>
                </a:ext>
              </a:extLst>
            </p:cNvPr>
            <p:cNvGrpSpPr/>
            <p:nvPr/>
          </p:nvGrpSpPr>
          <p:grpSpPr>
            <a:xfrm>
              <a:off x="-110913" y="3570142"/>
              <a:ext cx="1384797" cy="1770652"/>
              <a:chOff x="713322" y="4120273"/>
              <a:chExt cx="1384797" cy="1770652"/>
            </a:xfrm>
          </p:grpSpPr>
          <p:cxnSp>
            <p:nvCxnSpPr>
              <p:cNvPr id="146" name="직선 화살표 연결선 145">
                <a:extLst>
                  <a:ext uri="{FF2B5EF4-FFF2-40B4-BE49-F238E27FC236}">
                    <a16:creationId xmlns:a16="http://schemas.microsoft.com/office/drawing/2014/main" id="{8B402414-B3C0-4428-96E5-7AF0D9EE6B66}"/>
                  </a:ext>
                </a:extLst>
              </p:cNvPr>
              <p:cNvCxnSpPr>
                <a:cxnSpLocks/>
              </p:cNvCxnSpPr>
              <p:nvPr/>
            </p:nvCxnSpPr>
            <p:spPr>
              <a:xfrm flipV="1">
                <a:off x="1408222" y="4120993"/>
                <a:ext cx="0" cy="1769932"/>
              </a:xfrm>
              <a:prstGeom prst="straightConnector1">
                <a:avLst/>
              </a:prstGeom>
              <a:ln w="95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7" name="자유형: 도형 146">
                <a:extLst>
                  <a:ext uri="{FF2B5EF4-FFF2-40B4-BE49-F238E27FC236}">
                    <a16:creationId xmlns:a16="http://schemas.microsoft.com/office/drawing/2014/main" id="{432B79E9-0978-4CB4-AC27-DD9659115832}"/>
                  </a:ext>
                </a:extLst>
              </p:cNvPr>
              <p:cNvSpPr/>
              <p:nvPr/>
            </p:nvSpPr>
            <p:spPr>
              <a:xfrm>
                <a:off x="713322" y="4120273"/>
                <a:ext cx="406440" cy="1597542"/>
              </a:xfrm>
              <a:custGeom>
                <a:avLst/>
                <a:gdLst>
                  <a:gd name="connsiteX0" fmla="*/ 0 w 732077"/>
                  <a:gd name="connsiteY0" fmla="*/ 0 h 2982685"/>
                  <a:gd name="connsiteX1" fmla="*/ 620485 w 732077"/>
                  <a:gd name="connsiteY1" fmla="*/ 642257 h 2982685"/>
                  <a:gd name="connsiteX2" fmla="*/ 674914 w 732077"/>
                  <a:gd name="connsiteY2" fmla="*/ 2198914 h 2982685"/>
                  <a:gd name="connsiteX3" fmla="*/ 10885 w 732077"/>
                  <a:gd name="connsiteY3" fmla="*/ 2982685 h 2982685"/>
                </a:gdLst>
                <a:ahLst/>
                <a:cxnLst>
                  <a:cxn ang="0">
                    <a:pos x="connsiteX0" y="connsiteY0"/>
                  </a:cxn>
                  <a:cxn ang="0">
                    <a:pos x="connsiteX1" y="connsiteY1"/>
                  </a:cxn>
                  <a:cxn ang="0">
                    <a:pos x="connsiteX2" y="connsiteY2"/>
                  </a:cxn>
                  <a:cxn ang="0">
                    <a:pos x="connsiteX3" y="connsiteY3"/>
                  </a:cxn>
                </a:cxnLst>
                <a:rect l="l" t="t" r="r" b="b"/>
                <a:pathLst>
                  <a:path w="732077" h="2982685">
                    <a:moveTo>
                      <a:pt x="0" y="0"/>
                    </a:moveTo>
                    <a:cubicBezTo>
                      <a:pt x="253999" y="137885"/>
                      <a:pt x="507999" y="275771"/>
                      <a:pt x="620485" y="642257"/>
                    </a:cubicBezTo>
                    <a:cubicBezTo>
                      <a:pt x="732971" y="1008743"/>
                      <a:pt x="776514" y="1808843"/>
                      <a:pt x="674914" y="2198914"/>
                    </a:cubicBezTo>
                    <a:cubicBezTo>
                      <a:pt x="573314" y="2588985"/>
                      <a:pt x="292099" y="2785835"/>
                      <a:pt x="10885" y="2982685"/>
                    </a:cubicBezTo>
                  </a:path>
                </a:pathLst>
              </a:custGeom>
              <a:noFill/>
              <a:ln w="9525">
                <a:solidFill>
                  <a:srgbClr val="FF0000"/>
                </a:solidFill>
                <a:head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2100">
                  <a:solidFill>
                    <a:prstClr val="white"/>
                  </a:solidFill>
                  <a:latin typeface="맑은 고딕"/>
                  <a:ea typeface="맑은 고딕" panose="020B0503020000020004" pitchFamily="50" charset="-127"/>
                </a:endParaRPr>
              </a:p>
            </p:txBody>
          </p:sp>
          <p:sp>
            <p:nvSpPr>
              <p:cNvPr id="148" name="자유형: 도형 147">
                <a:extLst>
                  <a:ext uri="{FF2B5EF4-FFF2-40B4-BE49-F238E27FC236}">
                    <a16:creationId xmlns:a16="http://schemas.microsoft.com/office/drawing/2014/main" id="{98CD39DE-90AC-463A-B71E-19E5D19ED2C6}"/>
                  </a:ext>
                </a:extLst>
              </p:cNvPr>
              <p:cNvSpPr/>
              <p:nvPr/>
            </p:nvSpPr>
            <p:spPr>
              <a:xfrm flipH="1">
                <a:off x="1691679" y="4150460"/>
                <a:ext cx="406440" cy="1625868"/>
              </a:xfrm>
              <a:custGeom>
                <a:avLst/>
                <a:gdLst>
                  <a:gd name="connsiteX0" fmla="*/ 0 w 732077"/>
                  <a:gd name="connsiteY0" fmla="*/ 0 h 2982685"/>
                  <a:gd name="connsiteX1" fmla="*/ 620485 w 732077"/>
                  <a:gd name="connsiteY1" fmla="*/ 642257 h 2982685"/>
                  <a:gd name="connsiteX2" fmla="*/ 674914 w 732077"/>
                  <a:gd name="connsiteY2" fmla="*/ 2198914 h 2982685"/>
                  <a:gd name="connsiteX3" fmla="*/ 10885 w 732077"/>
                  <a:gd name="connsiteY3" fmla="*/ 2982685 h 2982685"/>
                </a:gdLst>
                <a:ahLst/>
                <a:cxnLst>
                  <a:cxn ang="0">
                    <a:pos x="connsiteX0" y="connsiteY0"/>
                  </a:cxn>
                  <a:cxn ang="0">
                    <a:pos x="connsiteX1" y="connsiteY1"/>
                  </a:cxn>
                  <a:cxn ang="0">
                    <a:pos x="connsiteX2" y="connsiteY2"/>
                  </a:cxn>
                  <a:cxn ang="0">
                    <a:pos x="connsiteX3" y="connsiteY3"/>
                  </a:cxn>
                </a:cxnLst>
                <a:rect l="l" t="t" r="r" b="b"/>
                <a:pathLst>
                  <a:path w="732077" h="2982685">
                    <a:moveTo>
                      <a:pt x="0" y="0"/>
                    </a:moveTo>
                    <a:cubicBezTo>
                      <a:pt x="253999" y="137885"/>
                      <a:pt x="507999" y="275771"/>
                      <a:pt x="620485" y="642257"/>
                    </a:cubicBezTo>
                    <a:cubicBezTo>
                      <a:pt x="732971" y="1008743"/>
                      <a:pt x="776514" y="1808843"/>
                      <a:pt x="674914" y="2198914"/>
                    </a:cubicBezTo>
                    <a:cubicBezTo>
                      <a:pt x="573314" y="2588985"/>
                      <a:pt x="292099" y="2785835"/>
                      <a:pt x="10885" y="2982685"/>
                    </a:cubicBezTo>
                  </a:path>
                </a:pathLst>
              </a:custGeom>
              <a:noFill/>
              <a:ln w="9525">
                <a:solidFill>
                  <a:srgbClr val="FF0000"/>
                </a:solidFill>
                <a:headEnd type="triangle"/>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2100">
                  <a:solidFill>
                    <a:prstClr val="white"/>
                  </a:solidFill>
                  <a:latin typeface="맑은 고딕"/>
                  <a:ea typeface="맑은 고딕" panose="020B0503020000020004" pitchFamily="50" charset="-127"/>
                </a:endParaRPr>
              </a:p>
            </p:txBody>
          </p:sp>
        </p:grpSp>
        <p:sp>
          <p:nvSpPr>
            <p:cNvPr id="144" name="TextBox 143">
              <a:extLst>
                <a:ext uri="{FF2B5EF4-FFF2-40B4-BE49-F238E27FC236}">
                  <a16:creationId xmlns:a16="http://schemas.microsoft.com/office/drawing/2014/main" id="{046C9A97-4995-4CBE-8348-CF63BF6082DA}"/>
                </a:ext>
              </a:extLst>
            </p:cNvPr>
            <p:cNvSpPr txBox="1"/>
            <p:nvPr/>
          </p:nvSpPr>
          <p:spPr>
            <a:xfrm>
              <a:off x="-3122666" y="4927152"/>
              <a:ext cx="487166" cy="530627"/>
            </a:xfrm>
            <a:prstGeom prst="rect">
              <a:avLst/>
            </a:prstGeom>
            <a:noFill/>
          </p:spPr>
          <p:txBody>
            <a:bodyPr wrap="square" rtlCol="0">
              <a:spAutoFit/>
            </a:bodyPr>
            <a:lstStyle/>
            <a:p>
              <a:pPr fontAlgn="base">
                <a:spcBef>
                  <a:spcPct val="0"/>
                </a:spcBef>
                <a:spcAft>
                  <a:spcPct val="0"/>
                </a:spcAft>
              </a:pPr>
              <a:r>
                <a:rPr kumimoji="1" lang="en-US" altLang="ko-KR" sz="1500" b="1" dirty="0">
                  <a:solidFill>
                    <a:srgbClr val="00B0F0"/>
                  </a:solidFill>
                  <a:latin typeface="맑은 고딕" panose="020B0503020000020004" pitchFamily="50" charset="-127"/>
                  <a:ea typeface="맑은 고딕" panose="020B0503020000020004" pitchFamily="50" charset="-127"/>
                </a:rPr>
                <a:t>Q</a:t>
              </a:r>
              <a:endParaRPr kumimoji="1" lang="ko-KR" altLang="en-US" sz="1500" b="1" dirty="0">
                <a:solidFill>
                  <a:srgbClr val="00B0F0"/>
                </a:solidFill>
                <a:latin typeface="맑은 고딕" panose="020B0503020000020004" pitchFamily="50" charset="-127"/>
                <a:ea typeface="맑은 고딕" panose="020B0503020000020004" pitchFamily="50" charset="-127"/>
              </a:endParaRPr>
            </a:p>
          </p:txBody>
        </p:sp>
        <p:cxnSp>
          <p:nvCxnSpPr>
            <p:cNvPr id="145" name="직선 화살표 연결선 144">
              <a:extLst>
                <a:ext uri="{FF2B5EF4-FFF2-40B4-BE49-F238E27FC236}">
                  <a16:creationId xmlns:a16="http://schemas.microsoft.com/office/drawing/2014/main" id="{E6E2A40E-7B08-4689-9EE1-E2EC8BD975E1}"/>
                </a:ext>
              </a:extLst>
            </p:cNvPr>
            <p:cNvCxnSpPr>
              <a:cxnSpLocks/>
            </p:cNvCxnSpPr>
            <p:nvPr/>
          </p:nvCxnSpPr>
          <p:spPr>
            <a:xfrm flipV="1">
              <a:off x="-2635500" y="4994903"/>
              <a:ext cx="0" cy="355289"/>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17" name="그룹 216">
            <a:extLst>
              <a:ext uri="{FF2B5EF4-FFF2-40B4-BE49-F238E27FC236}">
                <a16:creationId xmlns:a16="http://schemas.microsoft.com/office/drawing/2014/main" id="{E5B6A95D-3F4F-442F-A898-FBF45AAD1CBF}"/>
              </a:ext>
            </a:extLst>
          </p:cNvPr>
          <p:cNvGrpSpPr/>
          <p:nvPr/>
        </p:nvGrpSpPr>
        <p:grpSpPr>
          <a:xfrm>
            <a:off x="1166611" y="1283353"/>
            <a:ext cx="4761823" cy="3420141"/>
            <a:chOff x="1849166" y="1344274"/>
            <a:chExt cx="6349097" cy="4560188"/>
          </a:xfrm>
        </p:grpSpPr>
        <p:grpSp>
          <p:nvGrpSpPr>
            <p:cNvPr id="218" name="그룹 217">
              <a:extLst>
                <a:ext uri="{FF2B5EF4-FFF2-40B4-BE49-F238E27FC236}">
                  <a16:creationId xmlns:a16="http://schemas.microsoft.com/office/drawing/2014/main" id="{EB9CE940-6B43-4FC8-A2BE-96C780B322B1}"/>
                </a:ext>
              </a:extLst>
            </p:cNvPr>
            <p:cNvGrpSpPr/>
            <p:nvPr/>
          </p:nvGrpSpPr>
          <p:grpSpPr>
            <a:xfrm>
              <a:off x="5912033" y="2235855"/>
              <a:ext cx="2286230" cy="3668607"/>
              <a:chOff x="-3003236" y="2702442"/>
              <a:chExt cx="2286230" cy="3668607"/>
            </a:xfrm>
          </p:grpSpPr>
          <p:sp>
            <p:nvSpPr>
              <p:cNvPr id="222" name="TextBox 221">
                <a:extLst>
                  <a:ext uri="{FF2B5EF4-FFF2-40B4-BE49-F238E27FC236}">
                    <a16:creationId xmlns:a16="http://schemas.microsoft.com/office/drawing/2014/main" id="{9008B0AC-17E3-4C06-87F2-589C89B3A5CF}"/>
                  </a:ext>
                </a:extLst>
              </p:cNvPr>
              <p:cNvSpPr txBox="1"/>
              <p:nvPr/>
            </p:nvSpPr>
            <p:spPr>
              <a:xfrm>
                <a:off x="-2211186" y="4156133"/>
                <a:ext cx="1494180" cy="369332"/>
              </a:xfrm>
              <a:prstGeom prst="rect">
                <a:avLst/>
              </a:prstGeom>
              <a:noFill/>
            </p:spPr>
            <p:txBody>
              <a:bodyPr wrap="square" rtlCol="0">
                <a:spAutoFit/>
              </a:bodyPr>
              <a:lstStyle/>
              <a:p>
                <a:pPr algn="ctr" fontAlgn="base">
                  <a:spcBef>
                    <a:spcPct val="0"/>
                  </a:spcBef>
                  <a:spcAft>
                    <a:spcPct val="0"/>
                  </a:spcAft>
                </a:pPr>
                <a:r>
                  <a:rPr kumimoji="1" lang="en-US" altLang="ko-KR" sz="1200">
                    <a:solidFill>
                      <a:prstClr val="black"/>
                    </a:solidFill>
                    <a:latin typeface="Arial" panose="020B0604020202020204" pitchFamily="34" charset="0"/>
                    <a:ea typeface="굴림" pitchFamily="50" charset="-127"/>
                    <a:cs typeface="Arial" panose="020B0604020202020204" pitchFamily="34" charset="0"/>
                  </a:rPr>
                  <a:t>Still</a:t>
                </a:r>
                <a:endParaRPr kumimoji="1" lang="ko-KR" altLang="en-US" sz="1200">
                  <a:solidFill>
                    <a:prstClr val="black"/>
                  </a:solidFill>
                  <a:latin typeface="Arial" panose="020B0604020202020204" pitchFamily="34" charset="0"/>
                  <a:ea typeface="굴림" pitchFamily="50" charset="-127"/>
                  <a:cs typeface="Arial" panose="020B0604020202020204" pitchFamily="34" charset="0"/>
                </a:endParaRPr>
              </a:p>
            </p:txBody>
          </p:sp>
          <p:sp>
            <p:nvSpPr>
              <p:cNvPr id="223" name="TextBox 222">
                <a:extLst>
                  <a:ext uri="{FF2B5EF4-FFF2-40B4-BE49-F238E27FC236}">
                    <a16:creationId xmlns:a16="http://schemas.microsoft.com/office/drawing/2014/main" id="{97976AF3-4C67-4511-AEFE-5E893D1D5252}"/>
                  </a:ext>
                </a:extLst>
              </p:cNvPr>
              <p:cNvSpPr txBox="1"/>
              <p:nvPr/>
            </p:nvSpPr>
            <p:spPr>
              <a:xfrm>
                <a:off x="-2566109" y="5844692"/>
                <a:ext cx="1494180" cy="369332"/>
              </a:xfrm>
              <a:prstGeom prst="rect">
                <a:avLst/>
              </a:prstGeom>
              <a:noFill/>
            </p:spPr>
            <p:txBody>
              <a:bodyPr wrap="square" rtlCol="0">
                <a:spAutoFit/>
              </a:bodyPr>
              <a:lstStyle/>
              <a:p>
                <a:pPr algn="ctr" fontAlgn="base">
                  <a:spcBef>
                    <a:spcPct val="0"/>
                  </a:spcBef>
                  <a:spcAft>
                    <a:spcPct val="0"/>
                  </a:spcAft>
                </a:pPr>
                <a:r>
                  <a:rPr kumimoji="1" lang="en-US" altLang="ko-KR" sz="1200">
                    <a:solidFill>
                      <a:prstClr val="black"/>
                    </a:solidFill>
                    <a:latin typeface="Arial" panose="020B0604020202020204" pitchFamily="34" charset="0"/>
                    <a:ea typeface="굴림" pitchFamily="50" charset="-127"/>
                    <a:cs typeface="Arial" panose="020B0604020202020204" pitchFamily="34" charset="0"/>
                  </a:rPr>
                  <a:t>MXC</a:t>
                </a:r>
                <a:endParaRPr kumimoji="1" lang="ko-KR" altLang="en-US" sz="1200">
                  <a:solidFill>
                    <a:prstClr val="black"/>
                  </a:solidFill>
                  <a:latin typeface="Arial" panose="020B0604020202020204" pitchFamily="34" charset="0"/>
                  <a:ea typeface="굴림" pitchFamily="50" charset="-127"/>
                  <a:cs typeface="Arial" panose="020B0604020202020204" pitchFamily="34" charset="0"/>
                </a:endParaRPr>
              </a:p>
            </p:txBody>
          </p:sp>
          <p:sp>
            <p:nvSpPr>
              <p:cNvPr id="224" name="직사각형 223">
                <a:extLst>
                  <a:ext uri="{FF2B5EF4-FFF2-40B4-BE49-F238E27FC236}">
                    <a16:creationId xmlns:a16="http://schemas.microsoft.com/office/drawing/2014/main" id="{3EDC1565-3ADF-4640-97F7-09B019B59B74}"/>
                  </a:ext>
                </a:extLst>
              </p:cNvPr>
              <p:cNvSpPr/>
              <p:nvPr/>
            </p:nvSpPr>
            <p:spPr>
              <a:xfrm>
                <a:off x="-2346223" y="5572099"/>
                <a:ext cx="1054408" cy="79895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25" name="직사각형 224">
                <a:extLst>
                  <a:ext uri="{FF2B5EF4-FFF2-40B4-BE49-F238E27FC236}">
                    <a16:creationId xmlns:a16="http://schemas.microsoft.com/office/drawing/2014/main" id="{6BB1B225-636D-472F-9982-3CCDE85593E1}"/>
                  </a:ext>
                </a:extLst>
              </p:cNvPr>
              <p:cNvSpPr/>
              <p:nvPr/>
            </p:nvSpPr>
            <p:spPr>
              <a:xfrm>
                <a:off x="-1692696" y="3925516"/>
                <a:ext cx="437886" cy="78109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grpSp>
            <p:nvGrpSpPr>
              <p:cNvPr id="226" name="그룹 225">
                <a:extLst>
                  <a:ext uri="{FF2B5EF4-FFF2-40B4-BE49-F238E27FC236}">
                    <a16:creationId xmlns:a16="http://schemas.microsoft.com/office/drawing/2014/main" id="{4D2AA750-5642-4E23-9269-2BB43009BCDB}"/>
                  </a:ext>
                </a:extLst>
              </p:cNvPr>
              <p:cNvGrpSpPr/>
              <p:nvPr/>
            </p:nvGrpSpPr>
            <p:grpSpPr>
              <a:xfrm>
                <a:off x="-1529381" y="4692108"/>
                <a:ext cx="120707" cy="1579204"/>
                <a:chOff x="1603652" y="4429961"/>
                <a:chExt cx="72510" cy="797993"/>
              </a:xfrm>
            </p:grpSpPr>
            <p:cxnSp>
              <p:nvCxnSpPr>
                <p:cNvPr id="252" name="직선 연결선 251">
                  <a:extLst>
                    <a:ext uri="{FF2B5EF4-FFF2-40B4-BE49-F238E27FC236}">
                      <a16:creationId xmlns:a16="http://schemas.microsoft.com/office/drawing/2014/main" id="{B87B442B-7E92-4EB3-ACEF-FDB6110CF93E}"/>
                    </a:ext>
                  </a:extLst>
                </p:cNvPr>
                <p:cNvCxnSpPr>
                  <a:cxnSpLocks/>
                </p:cNvCxnSpPr>
                <p:nvPr/>
              </p:nvCxnSpPr>
              <p:spPr>
                <a:xfrm flipV="1">
                  <a:off x="1603652" y="4429961"/>
                  <a:ext cx="0" cy="79799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3" name="직선 연결선 252">
                  <a:extLst>
                    <a:ext uri="{FF2B5EF4-FFF2-40B4-BE49-F238E27FC236}">
                      <a16:creationId xmlns:a16="http://schemas.microsoft.com/office/drawing/2014/main" id="{785C5FDC-9676-4A4F-A64A-E36A74F3A4B2}"/>
                    </a:ext>
                  </a:extLst>
                </p:cNvPr>
                <p:cNvCxnSpPr>
                  <a:cxnSpLocks/>
                </p:cNvCxnSpPr>
                <p:nvPr/>
              </p:nvCxnSpPr>
              <p:spPr>
                <a:xfrm flipV="1">
                  <a:off x="1676162" y="4429962"/>
                  <a:ext cx="0" cy="7979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7" name="직사각형 226">
                <a:extLst>
                  <a:ext uri="{FF2B5EF4-FFF2-40B4-BE49-F238E27FC236}">
                    <a16:creationId xmlns:a16="http://schemas.microsoft.com/office/drawing/2014/main" id="{729AA9B3-D260-418F-8DCD-6430308EFC96}"/>
                  </a:ext>
                </a:extLst>
              </p:cNvPr>
              <p:cNvSpPr/>
              <p:nvPr/>
            </p:nvSpPr>
            <p:spPr>
              <a:xfrm>
                <a:off x="-1507601" y="5541538"/>
                <a:ext cx="72000" cy="600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28" name="직사각형 227">
                <a:extLst>
                  <a:ext uri="{FF2B5EF4-FFF2-40B4-BE49-F238E27FC236}">
                    <a16:creationId xmlns:a16="http://schemas.microsoft.com/office/drawing/2014/main" id="{EC812127-C651-4E19-8DD4-25B26249E876}"/>
                  </a:ext>
                </a:extLst>
              </p:cNvPr>
              <p:cNvSpPr/>
              <p:nvPr/>
            </p:nvSpPr>
            <p:spPr>
              <a:xfrm>
                <a:off x="-1500095" y="4671617"/>
                <a:ext cx="72000" cy="600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29" name="직사각형 228">
                <a:extLst>
                  <a:ext uri="{FF2B5EF4-FFF2-40B4-BE49-F238E27FC236}">
                    <a16:creationId xmlns:a16="http://schemas.microsoft.com/office/drawing/2014/main" id="{78F5E04D-75D3-4613-8AEF-DA4CCCB95E32}"/>
                  </a:ext>
                </a:extLst>
              </p:cNvPr>
              <p:cNvSpPr/>
              <p:nvPr/>
            </p:nvSpPr>
            <p:spPr>
              <a:xfrm>
                <a:off x="-2144799" y="5541538"/>
                <a:ext cx="72000" cy="600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grpSp>
            <p:nvGrpSpPr>
              <p:cNvPr id="230" name="그룹 229">
                <a:extLst>
                  <a:ext uri="{FF2B5EF4-FFF2-40B4-BE49-F238E27FC236}">
                    <a16:creationId xmlns:a16="http://schemas.microsoft.com/office/drawing/2014/main" id="{E07F8F96-99C2-4192-A5EE-9187758FE362}"/>
                  </a:ext>
                </a:extLst>
              </p:cNvPr>
              <p:cNvGrpSpPr/>
              <p:nvPr/>
            </p:nvGrpSpPr>
            <p:grpSpPr>
              <a:xfrm>
                <a:off x="-2163950" y="3428999"/>
                <a:ext cx="112432" cy="2153811"/>
                <a:chOff x="1603652" y="4429961"/>
                <a:chExt cx="72510" cy="797993"/>
              </a:xfrm>
            </p:grpSpPr>
            <p:cxnSp>
              <p:nvCxnSpPr>
                <p:cNvPr id="250" name="직선 연결선 249">
                  <a:extLst>
                    <a:ext uri="{FF2B5EF4-FFF2-40B4-BE49-F238E27FC236}">
                      <a16:creationId xmlns:a16="http://schemas.microsoft.com/office/drawing/2014/main" id="{92AAEDC0-202C-43C8-A107-7B9303FD11AC}"/>
                    </a:ext>
                  </a:extLst>
                </p:cNvPr>
                <p:cNvCxnSpPr>
                  <a:cxnSpLocks/>
                </p:cNvCxnSpPr>
                <p:nvPr/>
              </p:nvCxnSpPr>
              <p:spPr>
                <a:xfrm flipV="1">
                  <a:off x="1603652" y="4429961"/>
                  <a:ext cx="0" cy="79799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1" name="직선 연결선 250">
                  <a:extLst>
                    <a:ext uri="{FF2B5EF4-FFF2-40B4-BE49-F238E27FC236}">
                      <a16:creationId xmlns:a16="http://schemas.microsoft.com/office/drawing/2014/main" id="{2E038E1C-09AE-47DB-9729-5067A5552F72}"/>
                    </a:ext>
                  </a:extLst>
                </p:cNvPr>
                <p:cNvCxnSpPr>
                  <a:cxnSpLocks/>
                </p:cNvCxnSpPr>
                <p:nvPr/>
              </p:nvCxnSpPr>
              <p:spPr>
                <a:xfrm flipV="1">
                  <a:off x="1676162" y="4429962"/>
                  <a:ext cx="0" cy="79799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1" name="직사각형 230">
                <a:extLst>
                  <a:ext uri="{FF2B5EF4-FFF2-40B4-BE49-F238E27FC236}">
                    <a16:creationId xmlns:a16="http://schemas.microsoft.com/office/drawing/2014/main" id="{A9CE4B76-06CA-4487-B074-AA06D040E0FA}"/>
                  </a:ext>
                </a:extLst>
              </p:cNvPr>
              <p:cNvSpPr/>
              <p:nvPr/>
            </p:nvSpPr>
            <p:spPr>
              <a:xfrm>
                <a:off x="-1509753" y="3900415"/>
                <a:ext cx="72000" cy="600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32" name="직사각형 231">
                <a:extLst>
                  <a:ext uri="{FF2B5EF4-FFF2-40B4-BE49-F238E27FC236}">
                    <a16:creationId xmlns:a16="http://schemas.microsoft.com/office/drawing/2014/main" id="{D14C29A3-CA62-40B2-9B9A-379BEDFBA4B1}"/>
                  </a:ext>
                </a:extLst>
              </p:cNvPr>
              <p:cNvSpPr/>
              <p:nvPr/>
            </p:nvSpPr>
            <p:spPr>
              <a:xfrm>
                <a:off x="-2251398" y="4951089"/>
                <a:ext cx="959579" cy="35913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kumimoji="1" lang="en-US" altLang="ko-KR" sz="1350">
                    <a:solidFill>
                      <a:prstClr val="black"/>
                    </a:solidFill>
                    <a:latin typeface="Arial" panose="020B0604020202020204" pitchFamily="34" charset="0"/>
                    <a:ea typeface="맑은 고딕" panose="020B0503020000020004" pitchFamily="50" charset="-127"/>
                    <a:cs typeface="Arial" panose="020B0604020202020204" pitchFamily="34" charset="0"/>
                  </a:rPr>
                  <a:t>HX</a:t>
                </a:r>
                <a:endParaRPr kumimoji="1" lang="ko-KR" altLang="en-US" sz="1350">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cxnSp>
            <p:nvCxnSpPr>
              <p:cNvPr id="233" name="직선 연결선 232">
                <a:extLst>
                  <a:ext uri="{FF2B5EF4-FFF2-40B4-BE49-F238E27FC236}">
                    <a16:creationId xmlns:a16="http://schemas.microsoft.com/office/drawing/2014/main" id="{381D2996-6BCF-496E-9254-5D7F2F8F696C}"/>
                  </a:ext>
                </a:extLst>
              </p:cNvPr>
              <p:cNvCxnSpPr/>
              <p:nvPr/>
            </p:nvCxnSpPr>
            <p:spPr>
              <a:xfrm flipH="1" flipV="1">
                <a:off x="-2412776" y="3090446"/>
                <a:ext cx="248826" cy="3361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직선 연결선 233">
                <a:extLst>
                  <a:ext uri="{FF2B5EF4-FFF2-40B4-BE49-F238E27FC236}">
                    <a16:creationId xmlns:a16="http://schemas.microsoft.com/office/drawing/2014/main" id="{8D660CE2-336D-476D-8D94-B7AC38A34446}"/>
                  </a:ext>
                </a:extLst>
              </p:cNvPr>
              <p:cNvCxnSpPr>
                <a:cxnSpLocks/>
              </p:cNvCxnSpPr>
              <p:nvPr/>
            </p:nvCxnSpPr>
            <p:spPr>
              <a:xfrm flipV="1">
                <a:off x="-2055823" y="3092835"/>
                <a:ext cx="248826" cy="33616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5" name="직선 연결선 234">
                <a:extLst>
                  <a:ext uri="{FF2B5EF4-FFF2-40B4-BE49-F238E27FC236}">
                    <a16:creationId xmlns:a16="http://schemas.microsoft.com/office/drawing/2014/main" id="{75456741-8F21-4832-83CC-F8B4680ABD18}"/>
                  </a:ext>
                </a:extLst>
              </p:cNvPr>
              <p:cNvCxnSpPr>
                <a:cxnSpLocks/>
              </p:cNvCxnSpPr>
              <p:nvPr/>
            </p:nvCxnSpPr>
            <p:spPr>
              <a:xfrm flipV="1">
                <a:off x="-2412776" y="2772596"/>
                <a:ext cx="0" cy="31785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6" name="직선 연결선 235">
                <a:extLst>
                  <a:ext uri="{FF2B5EF4-FFF2-40B4-BE49-F238E27FC236}">
                    <a16:creationId xmlns:a16="http://schemas.microsoft.com/office/drawing/2014/main" id="{12C93FFF-E4A9-4051-9454-7D53BE5BA243}"/>
                  </a:ext>
                </a:extLst>
              </p:cNvPr>
              <p:cNvCxnSpPr>
                <a:cxnSpLocks/>
              </p:cNvCxnSpPr>
              <p:nvPr/>
            </p:nvCxnSpPr>
            <p:spPr>
              <a:xfrm flipV="1">
                <a:off x="-1806997" y="2772596"/>
                <a:ext cx="0" cy="31785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37" name="그룹 236">
                <a:extLst>
                  <a:ext uri="{FF2B5EF4-FFF2-40B4-BE49-F238E27FC236}">
                    <a16:creationId xmlns:a16="http://schemas.microsoft.com/office/drawing/2014/main" id="{438D3C52-A55A-4C7B-9ECC-B3865A3E5DC3}"/>
                  </a:ext>
                </a:extLst>
              </p:cNvPr>
              <p:cNvGrpSpPr/>
              <p:nvPr/>
            </p:nvGrpSpPr>
            <p:grpSpPr>
              <a:xfrm>
                <a:off x="-1523506" y="2877844"/>
                <a:ext cx="89818" cy="1044251"/>
                <a:chOff x="1603652" y="4282172"/>
                <a:chExt cx="72510" cy="945783"/>
              </a:xfrm>
            </p:grpSpPr>
            <p:cxnSp>
              <p:nvCxnSpPr>
                <p:cNvPr id="248" name="직선 연결선 247">
                  <a:extLst>
                    <a:ext uri="{FF2B5EF4-FFF2-40B4-BE49-F238E27FC236}">
                      <a16:creationId xmlns:a16="http://schemas.microsoft.com/office/drawing/2014/main" id="{94EC0DD6-192A-47FF-A0F9-6E022055EE7F}"/>
                    </a:ext>
                  </a:extLst>
                </p:cNvPr>
                <p:cNvCxnSpPr>
                  <a:cxnSpLocks/>
                </p:cNvCxnSpPr>
                <p:nvPr/>
              </p:nvCxnSpPr>
              <p:spPr>
                <a:xfrm flipV="1">
                  <a:off x="1603652" y="4360901"/>
                  <a:ext cx="0" cy="86705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9" name="직선 연결선 248">
                  <a:extLst>
                    <a:ext uri="{FF2B5EF4-FFF2-40B4-BE49-F238E27FC236}">
                      <a16:creationId xmlns:a16="http://schemas.microsoft.com/office/drawing/2014/main" id="{6674B945-B8C8-4288-BE57-92D0527BFF51}"/>
                    </a:ext>
                  </a:extLst>
                </p:cNvPr>
                <p:cNvCxnSpPr>
                  <a:cxnSpLocks/>
                </p:cNvCxnSpPr>
                <p:nvPr/>
              </p:nvCxnSpPr>
              <p:spPr>
                <a:xfrm flipV="1">
                  <a:off x="1676162" y="4282172"/>
                  <a:ext cx="0" cy="94578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38" name="그룹 237">
                <a:extLst>
                  <a:ext uri="{FF2B5EF4-FFF2-40B4-BE49-F238E27FC236}">
                    <a16:creationId xmlns:a16="http://schemas.microsoft.com/office/drawing/2014/main" id="{1E31CBF8-7C3D-488B-9BF7-9272EBE3FA60}"/>
                  </a:ext>
                </a:extLst>
              </p:cNvPr>
              <p:cNvGrpSpPr/>
              <p:nvPr/>
            </p:nvGrpSpPr>
            <p:grpSpPr>
              <a:xfrm rot="16200000">
                <a:off x="-1665722" y="2741559"/>
                <a:ext cx="91764" cy="383502"/>
                <a:chOff x="1603652" y="4949511"/>
                <a:chExt cx="14328" cy="256495"/>
              </a:xfrm>
            </p:grpSpPr>
            <p:cxnSp>
              <p:nvCxnSpPr>
                <p:cNvPr id="246" name="직선 연결선 245">
                  <a:extLst>
                    <a:ext uri="{FF2B5EF4-FFF2-40B4-BE49-F238E27FC236}">
                      <a16:creationId xmlns:a16="http://schemas.microsoft.com/office/drawing/2014/main" id="{F5E5F7BD-A102-4170-8C28-1DCECB9BACD7}"/>
                    </a:ext>
                  </a:extLst>
                </p:cNvPr>
                <p:cNvCxnSpPr>
                  <a:cxnSpLocks/>
                </p:cNvCxnSpPr>
                <p:nvPr/>
              </p:nvCxnSpPr>
              <p:spPr>
                <a:xfrm rot="5400000" flipH="1">
                  <a:off x="1510813" y="5045425"/>
                  <a:ext cx="18567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7" name="직선 연결선 246">
                  <a:extLst>
                    <a:ext uri="{FF2B5EF4-FFF2-40B4-BE49-F238E27FC236}">
                      <a16:creationId xmlns:a16="http://schemas.microsoft.com/office/drawing/2014/main" id="{20671AA9-3E1D-422C-950B-B368A372382E}"/>
                    </a:ext>
                  </a:extLst>
                </p:cNvPr>
                <p:cNvCxnSpPr>
                  <a:cxnSpLocks/>
                </p:cNvCxnSpPr>
                <p:nvPr/>
              </p:nvCxnSpPr>
              <p:spPr>
                <a:xfrm rot="5400000" flipH="1">
                  <a:off x="1489732" y="5077759"/>
                  <a:ext cx="2564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9" name="직사각형 238">
                <a:extLst>
                  <a:ext uri="{FF2B5EF4-FFF2-40B4-BE49-F238E27FC236}">
                    <a16:creationId xmlns:a16="http://schemas.microsoft.com/office/drawing/2014/main" id="{077A7159-9295-47CE-835C-969903122B08}"/>
                  </a:ext>
                </a:extLst>
              </p:cNvPr>
              <p:cNvSpPr/>
              <p:nvPr/>
            </p:nvSpPr>
            <p:spPr>
              <a:xfrm>
                <a:off x="-1813263" y="2901857"/>
                <a:ext cx="72000" cy="6009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40" name="직사각형 239">
                <a:extLst>
                  <a:ext uri="{FF2B5EF4-FFF2-40B4-BE49-F238E27FC236}">
                    <a16:creationId xmlns:a16="http://schemas.microsoft.com/office/drawing/2014/main" id="{02136DE7-5C41-4197-9BDB-A3BD23986B4E}"/>
                  </a:ext>
                </a:extLst>
              </p:cNvPr>
              <p:cNvSpPr/>
              <p:nvPr/>
            </p:nvSpPr>
            <p:spPr>
              <a:xfrm>
                <a:off x="-3003236" y="2702442"/>
                <a:ext cx="1191641" cy="6602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41" name="직사각형 240">
                <a:extLst>
                  <a:ext uri="{FF2B5EF4-FFF2-40B4-BE49-F238E27FC236}">
                    <a16:creationId xmlns:a16="http://schemas.microsoft.com/office/drawing/2014/main" id="{2AD12946-9BF1-4B2E-933A-9D0BD4EE1F1F}"/>
                  </a:ext>
                </a:extLst>
              </p:cNvPr>
              <p:cNvSpPr/>
              <p:nvPr/>
            </p:nvSpPr>
            <p:spPr>
              <a:xfrm rot="16200000" flipV="1">
                <a:off x="-2433631" y="2855177"/>
                <a:ext cx="196511"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42" name="직사각형 241">
                <a:extLst>
                  <a:ext uri="{FF2B5EF4-FFF2-40B4-BE49-F238E27FC236}">
                    <a16:creationId xmlns:a16="http://schemas.microsoft.com/office/drawing/2014/main" id="{401AEF4B-83F4-4A22-8D77-B6BB86216008}"/>
                  </a:ext>
                </a:extLst>
              </p:cNvPr>
              <p:cNvSpPr/>
              <p:nvPr/>
            </p:nvSpPr>
            <p:spPr>
              <a:xfrm rot="16200000" flipV="1">
                <a:off x="-2313820" y="2856384"/>
                <a:ext cx="196511"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43" name="직사각형 242">
                <a:extLst>
                  <a:ext uri="{FF2B5EF4-FFF2-40B4-BE49-F238E27FC236}">
                    <a16:creationId xmlns:a16="http://schemas.microsoft.com/office/drawing/2014/main" id="{F89091E4-58AA-415C-878F-12EC2A2B6D30}"/>
                  </a:ext>
                </a:extLst>
              </p:cNvPr>
              <p:cNvSpPr/>
              <p:nvPr/>
            </p:nvSpPr>
            <p:spPr>
              <a:xfrm rot="16200000" flipV="1">
                <a:off x="-2200273" y="2856384"/>
                <a:ext cx="196511"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44" name="직사각형 243">
                <a:extLst>
                  <a:ext uri="{FF2B5EF4-FFF2-40B4-BE49-F238E27FC236}">
                    <a16:creationId xmlns:a16="http://schemas.microsoft.com/office/drawing/2014/main" id="{835B0541-44CA-4365-96F9-08ABCB8E8B7B}"/>
                  </a:ext>
                </a:extLst>
              </p:cNvPr>
              <p:cNvSpPr/>
              <p:nvPr/>
            </p:nvSpPr>
            <p:spPr>
              <a:xfrm rot="16200000" flipV="1">
                <a:off x="-2084570" y="2851564"/>
                <a:ext cx="196511"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45" name="직사각형 244">
                <a:extLst>
                  <a:ext uri="{FF2B5EF4-FFF2-40B4-BE49-F238E27FC236}">
                    <a16:creationId xmlns:a16="http://schemas.microsoft.com/office/drawing/2014/main" id="{72B7BD86-0130-42F6-AA63-C624A812F9C7}"/>
                  </a:ext>
                </a:extLst>
              </p:cNvPr>
              <p:cNvSpPr/>
              <p:nvPr/>
            </p:nvSpPr>
            <p:spPr>
              <a:xfrm rot="16200000" flipV="1">
                <a:off x="-1972470" y="2858054"/>
                <a:ext cx="196511"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grpSp>
        <p:sp>
          <p:nvSpPr>
            <p:cNvPr id="219" name="TextBox 218">
              <a:extLst>
                <a:ext uri="{FF2B5EF4-FFF2-40B4-BE49-F238E27FC236}">
                  <a16:creationId xmlns:a16="http://schemas.microsoft.com/office/drawing/2014/main" id="{12173748-E187-43DD-BE02-F1FB509E0543}"/>
                </a:ext>
              </a:extLst>
            </p:cNvPr>
            <p:cNvSpPr txBox="1"/>
            <p:nvPr/>
          </p:nvSpPr>
          <p:spPr>
            <a:xfrm>
              <a:off x="5645200" y="1344274"/>
              <a:ext cx="2280647" cy="779700"/>
            </a:xfrm>
            <a:prstGeom prst="rect">
              <a:avLst/>
            </a:prstGeom>
            <a:noFill/>
          </p:spPr>
          <p:txBody>
            <a:bodyPr wrap="square" rtlCol="0">
              <a:spAutoFit/>
            </a:bodyPr>
            <a:lstStyle/>
            <a:p>
              <a:pPr algn="ctr" fontAlgn="base">
                <a:spcBef>
                  <a:spcPct val="0"/>
                </a:spcBef>
                <a:spcAft>
                  <a:spcPct val="0"/>
                </a:spcAft>
              </a:pPr>
              <a:r>
                <a:rPr kumimoji="1" lang="en-US" altLang="ko-KR" sz="1600" b="1" dirty="0">
                  <a:solidFill>
                    <a:srgbClr val="FF0000"/>
                  </a:solidFill>
                  <a:latin typeface="Arial" panose="020B0604020202020204" pitchFamily="34" charset="0"/>
                  <a:ea typeface="굴림" pitchFamily="50" charset="-127"/>
                  <a:cs typeface="Arial" panose="020B0604020202020204" pitchFamily="34" charset="0"/>
                </a:rPr>
                <a:t>Condensation pump @ 0.7 K</a:t>
              </a:r>
              <a:endParaRPr kumimoji="1" lang="ko-KR" altLang="en-US" sz="1600" b="1" dirty="0">
                <a:solidFill>
                  <a:srgbClr val="FF0000"/>
                </a:solidFill>
                <a:latin typeface="Arial" panose="020B0604020202020204" pitchFamily="34" charset="0"/>
                <a:ea typeface="굴림" pitchFamily="50" charset="-127"/>
                <a:cs typeface="Arial" panose="020B0604020202020204" pitchFamily="34" charset="0"/>
              </a:endParaRPr>
            </a:p>
          </p:txBody>
        </p:sp>
        <p:sp>
          <p:nvSpPr>
            <p:cNvPr id="220" name="직사각형 219">
              <a:extLst>
                <a:ext uri="{FF2B5EF4-FFF2-40B4-BE49-F238E27FC236}">
                  <a16:creationId xmlns:a16="http://schemas.microsoft.com/office/drawing/2014/main" id="{0E950E83-CEBB-4942-A953-E22D9D91E867}"/>
                </a:ext>
              </a:extLst>
            </p:cNvPr>
            <p:cNvSpPr/>
            <p:nvPr/>
          </p:nvSpPr>
          <p:spPr>
            <a:xfrm rot="16200000">
              <a:off x="4364713" y="3795244"/>
              <a:ext cx="3184132" cy="8949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21" name="직사각형 220">
              <a:extLst>
                <a:ext uri="{FF2B5EF4-FFF2-40B4-BE49-F238E27FC236}">
                  <a16:creationId xmlns:a16="http://schemas.microsoft.com/office/drawing/2014/main" id="{69243314-90C3-43A0-A0F6-F0D7EEC157F7}"/>
                </a:ext>
              </a:extLst>
            </p:cNvPr>
            <p:cNvSpPr/>
            <p:nvPr/>
          </p:nvSpPr>
          <p:spPr>
            <a:xfrm>
              <a:off x="1849166" y="5334001"/>
              <a:ext cx="4079194" cy="96726"/>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grpSp>
      <p:sp>
        <p:nvSpPr>
          <p:cNvPr id="254" name="TextBox 253">
            <a:extLst>
              <a:ext uri="{FF2B5EF4-FFF2-40B4-BE49-F238E27FC236}">
                <a16:creationId xmlns:a16="http://schemas.microsoft.com/office/drawing/2014/main" id="{9D6F539E-E774-4AB3-9A46-261BC2D2EC9E}"/>
              </a:ext>
            </a:extLst>
          </p:cNvPr>
          <p:cNvSpPr txBox="1"/>
          <p:nvPr/>
        </p:nvSpPr>
        <p:spPr>
          <a:xfrm>
            <a:off x="311276" y="1773192"/>
            <a:ext cx="1120634" cy="338554"/>
          </a:xfrm>
          <a:prstGeom prst="rect">
            <a:avLst/>
          </a:prstGeom>
          <a:noFill/>
        </p:spPr>
        <p:txBody>
          <a:bodyPr wrap="square" rtlCol="0">
            <a:spAutoFit/>
          </a:bodyPr>
          <a:lstStyle/>
          <a:p>
            <a:pPr algn="ctr" fontAlgn="base">
              <a:spcBef>
                <a:spcPct val="0"/>
              </a:spcBef>
              <a:spcAft>
                <a:spcPct val="0"/>
              </a:spcAft>
            </a:pPr>
            <a:r>
              <a:rPr kumimoji="1" lang="en-US" altLang="ko-KR" sz="1600" b="1" dirty="0">
                <a:solidFill>
                  <a:srgbClr val="FF0000"/>
                </a:solidFill>
                <a:latin typeface="Arial" panose="020B0604020202020204" pitchFamily="34" charset="0"/>
                <a:ea typeface="굴림" pitchFamily="50" charset="-127"/>
                <a:cs typeface="Arial" panose="020B0604020202020204" pitchFamily="34" charset="0"/>
              </a:rPr>
              <a:t>CADR</a:t>
            </a:r>
            <a:endParaRPr kumimoji="1" lang="ko-KR" altLang="en-US" sz="1600" b="1" dirty="0">
              <a:solidFill>
                <a:srgbClr val="FF0000"/>
              </a:solidFill>
              <a:latin typeface="Arial" panose="020B0604020202020204" pitchFamily="34" charset="0"/>
              <a:ea typeface="굴림" pitchFamily="50" charset="-127"/>
              <a:cs typeface="Arial" panose="020B0604020202020204" pitchFamily="34" charset="0"/>
            </a:endParaRPr>
          </a:p>
        </p:txBody>
      </p:sp>
      <p:sp>
        <p:nvSpPr>
          <p:cNvPr id="255" name="TextBox 254">
            <a:extLst>
              <a:ext uri="{FF2B5EF4-FFF2-40B4-BE49-F238E27FC236}">
                <a16:creationId xmlns:a16="http://schemas.microsoft.com/office/drawing/2014/main" id="{AEF17438-876F-415E-9256-22F8602AE82E}"/>
              </a:ext>
            </a:extLst>
          </p:cNvPr>
          <p:cNvSpPr txBox="1"/>
          <p:nvPr/>
        </p:nvSpPr>
        <p:spPr>
          <a:xfrm>
            <a:off x="5424847" y="2325980"/>
            <a:ext cx="702077" cy="276999"/>
          </a:xfrm>
          <a:prstGeom prst="rect">
            <a:avLst/>
          </a:prstGeom>
          <a:noFill/>
        </p:spPr>
        <p:txBody>
          <a:bodyPr wrap="square" rtlCol="0">
            <a:spAutoFit/>
          </a:bodyPr>
          <a:lstStyle/>
          <a:p>
            <a:pPr fontAlgn="base">
              <a:spcBef>
                <a:spcPct val="0"/>
              </a:spcBef>
              <a:spcAft>
                <a:spcPct val="0"/>
              </a:spcAft>
            </a:pPr>
            <a:r>
              <a:rPr kumimoji="1" lang="en-US" altLang="ko-KR" sz="1200">
                <a:solidFill>
                  <a:prstClr val="black"/>
                </a:solidFill>
                <a:latin typeface="Arial" panose="020B0604020202020204" pitchFamily="34" charset="0"/>
                <a:ea typeface="굴림" pitchFamily="50" charset="-127"/>
                <a:cs typeface="Arial" panose="020B0604020202020204" pitchFamily="34" charset="0"/>
              </a:rPr>
              <a:t>3He</a:t>
            </a:r>
            <a:endParaRPr kumimoji="1" lang="ko-KR" altLang="en-US" sz="1200">
              <a:solidFill>
                <a:prstClr val="black"/>
              </a:solidFill>
              <a:latin typeface="Arial" panose="020B0604020202020204" pitchFamily="34" charset="0"/>
              <a:ea typeface="굴림" pitchFamily="50" charset="-127"/>
              <a:cs typeface="Arial" panose="020B0604020202020204" pitchFamily="34" charset="0"/>
            </a:endParaRPr>
          </a:p>
        </p:txBody>
      </p:sp>
      <p:sp>
        <p:nvSpPr>
          <p:cNvPr id="256" name="TextBox 255">
            <a:extLst>
              <a:ext uri="{FF2B5EF4-FFF2-40B4-BE49-F238E27FC236}">
                <a16:creationId xmlns:a16="http://schemas.microsoft.com/office/drawing/2014/main" id="{6AC55B0D-CD34-43B7-96FE-B8E213FE3A12}"/>
              </a:ext>
            </a:extLst>
          </p:cNvPr>
          <p:cNvSpPr txBox="1"/>
          <p:nvPr/>
        </p:nvSpPr>
        <p:spPr>
          <a:xfrm>
            <a:off x="2171360" y="4394607"/>
            <a:ext cx="1301432" cy="276999"/>
          </a:xfrm>
          <a:prstGeom prst="rect">
            <a:avLst/>
          </a:prstGeom>
          <a:noFill/>
        </p:spPr>
        <p:txBody>
          <a:bodyPr wrap="square" rtlCol="0">
            <a:spAutoFit/>
          </a:bodyPr>
          <a:lstStyle/>
          <a:p>
            <a:pPr fontAlgn="base">
              <a:spcBef>
                <a:spcPct val="0"/>
              </a:spcBef>
              <a:spcAft>
                <a:spcPct val="0"/>
              </a:spcAft>
            </a:pPr>
            <a:r>
              <a:rPr kumimoji="1" lang="en-US" altLang="ko-KR" sz="1200" b="1" i="1" dirty="0">
                <a:solidFill>
                  <a:prstClr val="black"/>
                </a:solidFill>
                <a:latin typeface="Arial" panose="020B0604020202020204" pitchFamily="34" charset="0"/>
                <a:ea typeface="굴림" pitchFamily="50" charset="-127"/>
                <a:cs typeface="Arial" panose="020B0604020202020204" pitchFamily="34" charset="0"/>
              </a:rPr>
              <a:t>~ 0.7 K</a:t>
            </a:r>
            <a:endParaRPr kumimoji="1" lang="ko-KR" altLang="en-US" sz="1200" b="1" i="1" dirty="0">
              <a:solidFill>
                <a:prstClr val="black"/>
              </a:solidFill>
              <a:latin typeface="Arial" panose="020B0604020202020204" pitchFamily="34" charset="0"/>
              <a:ea typeface="굴림" pitchFamily="50" charset="-127"/>
              <a:cs typeface="Arial" panose="020B0604020202020204" pitchFamily="34" charset="0"/>
            </a:endParaRPr>
          </a:p>
        </p:txBody>
      </p:sp>
      <p:cxnSp>
        <p:nvCxnSpPr>
          <p:cNvPr id="257" name="직선 화살표 연결선 256">
            <a:extLst>
              <a:ext uri="{FF2B5EF4-FFF2-40B4-BE49-F238E27FC236}">
                <a16:creationId xmlns:a16="http://schemas.microsoft.com/office/drawing/2014/main" id="{36DFDEBC-437B-4AC3-AFE5-5C4DAA605AC8}"/>
              </a:ext>
            </a:extLst>
          </p:cNvPr>
          <p:cNvCxnSpPr/>
          <p:nvPr/>
        </p:nvCxnSpPr>
        <p:spPr>
          <a:xfrm flipV="1">
            <a:off x="5358271" y="2369105"/>
            <a:ext cx="0" cy="18719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8" name="직선 화살표 연결선 257">
            <a:extLst>
              <a:ext uri="{FF2B5EF4-FFF2-40B4-BE49-F238E27FC236}">
                <a16:creationId xmlns:a16="http://schemas.microsoft.com/office/drawing/2014/main" id="{AEDD42AC-6592-4157-8483-6C67B3E981CE}"/>
              </a:ext>
            </a:extLst>
          </p:cNvPr>
          <p:cNvCxnSpPr>
            <a:cxnSpLocks/>
          </p:cNvCxnSpPr>
          <p:nvPr/>
        </p:nvCxnSpPr>
        <p:spPr>
          <a:xfrm>
            <a:off x="4889674" y="2795857"/>
            <a:ext cx="0" cy="18709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9" name="직사각형 258">
            <a:extLst>
              <a:ext uri="{FF2B5EF4-FFF2-40B4-BE49-F238E27FC236}">
                <a16:creationId xmlns:a16="http://schemas.microsoft.com/office/drawing/2014/main" id="{01247D71-5F7B-4859-B22B-9B693D57B930}"/>
              </a:ext>
            </a:extLst>
          </p:cNvPr>
          <p:cNvSpPr/>
          <p:nvPr/>
        </p:nvSpPr>
        <p:spPr>
          <a:xfrm>
            <a:off x="251520" y="2081025"/>
            <a:ext cx="3844897" cy="2656083"/>
          </a:xfrm>
          <a:prstGeom prst="rect">
            <a:avLst/>
          </a:prstGeom>
          <a:noFill/>
          <a:ln>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60" name="직사각형 259">
            <a:extLst>
              <a:ext uri="{FF2B5EF4-FFF2-40B4-BE49-F238E27FC236}">
                <a16:creationId xmlns:a16="http://schemas.microsoft.com/office/drawing/2014/main" id="{DC77B00A-93A0-471A-A13C-727C503541E9}"/>
              </a:ext>
            </a:extLst>
          </p:cNvPr>
          <p:cNvSpPr/>
          <p:nvPr/>
        </p:nvSpPr>
        <p:spPr>
          <a:xfrm>
            <a:off x="4544446" y="1907489"/>
            <a:ext cx="662646" cy="713777"/>
          </a:xfrm>
          <a:prstGeom prst="rect">
            <a:avLst/>
          </a:prstGeom>
          <a:noFill/>
          <a:ln>
            <a:solidFill>
              <a:srgbClr val="FFC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61" name="TextBox 260">
            <a:extLst>
              <a:ext uri="{FF2B5EF4-FFF2-40B4-BE49-F238E27FC236}">
                <a16:creationId xmlns:a16="http://schemas.microsoft.com/office/drawing/2014/main" id="{E6C3E809-200E-490B-9F6A-7F4C375A2665}"/>
              </a:ext>
            </a:extLst>
          </p:cNvPr>
          <p:cNvSpPr txBox="1"/>
          <p:nvPr/>
        </p:nvSpPr>
        <p:spPr>
          <a:xfrm>
            <a:off x="5517970" y="3068821"/>
            <a:ext cx="702077" cy="276999"/>
          </a:xfrm>
          <a:prstGeom prst="rect">
            <a:avLst/>
          </a:prstGeom>
          <a:noFill/>
        </p:spPr>
        <p:txBody>
          <a:bodyPr wrap="square" rtlCol="0">
            <a:spAutoFit/>
          </a:bodyPr>
          <a:lstStyle/>
          <a:p>
            <a:pPr fontAlgn="base">
              <a:spcBef>
                <a:spcPct val="0"/>
              </a:spcBef>
              <a:spcAft>
                <a:spcPct val="0"/>
              </a:spcAft>
            </a:pPr>
            <a:r>
              <a:rPr kumimoji="1" lang="en-US" altLang="ko-KR" sz="1200" b="1" i="1">
                <a:solidFill>
                  <a:prstClr val="black"/>
                </a:solidFill>
                <a:latin typeface="Arial" panose="020B0604020202020204" pitchFamily="34" charset="0"/>
                <a:ea typeface="굴림" pitchFamily="50" charset="-127"/>
                <a:cs typeface="Arial" panose="020B0604020202020204" pitchFamily="34" charset="0"/>
              </a:rPr>
              <a:t>~ 0.8 K</a:t>
            </a:r>
            <a:endParaRPr kumimoji="1" lang="ko-KR" altLang="en-US" sz="1200" b="1" i="1">
              <a:solidFill>
                <a:prstClr val="black"/>
              </a:solidFill>
              <a:latin typeface="Arial" panose="020B0604020202020204" pitchFamily="34" charset="0"/>
              <a:ea typeface="굴림" pitchFamily="50" charset="-127"/>
              <a:cs typeface="Arial" panose="020B0604020202020204" pitchFamily="34" charset="0"/>
            </a:endParaRPr>
          </a:p>
        </p:txBody>
      </p:sp>
      <p:sp>
        <p:nvSpPr>
          <p:cNvPr id="262" name="TextBox 261">
            <a:extLst>
              <a:ext uri="{FF2B5EF4-FFF2-40B4-BE49-F238E27FC236}">
                <a16:creationId xmlns:a16="http://schemas.microsoft.com/office/drawing/2014/main" id="{5E1EFA15-AE10-4ABC-AD4A-23F44D972F80}"/>
              </a:ext>
            </a:extLst>
          </p:cNvPr>
          <p:cNvSpPr txBox="1"/>
          <p:nvPr/>
        </p:nvSpPr>
        <p:spPr>
          <a:xfrm>
            <a:off x="4777639" y="4737108"/>
            <a:ext cx="1301432" cy="276999"/>
          </a:xfrm>
          <a:prstGeom prst="rect">
            <a:avLst/>
          </a:prstGeom>
          <a:noFill/>
        </p:spPr>
        <p:txBody>
          <a:bodyPr wrap="square" rtlCol="0">
            <a:spAutoFit/>
          </a:bodyPr>
          <a:lstStyle/>
          <a:p>
            <a:pPr fontAlgn="base">
              <a:spcBef>
                <a:spcPct val="0"/>
              </a:spcBef>
              <a:spcAft>
                <a:spcPct val="0"/>
              </a:spcAft>
            </a:pPr>
            <a:r>
              <a:rPr kumimoji="1" lang="en-US" altLang="ko-KR" sz="1200" b="1" i="1" dirty="0">
                <a:solidFill>
                  <a:prstClr val="black"/>
                </a:solidFill>
                <a:latin typeface="Arial" panose="020B0604020202020204" pitchFamily="34" charset="0"/>
                <a:ea typeface="굴림" pitchFamily="50" charset="-127"/>
                <a:cs typeface="Arial" panose="020B0604020202020204" pitchFamily="34" charset="0"/>
              </a:rPr>
              <a:t>~ 0.1 K</a:t>
            </a:r>
            <a:endParaRPr kumimoji="1" lang="ko-KR" altLang="en-US" sz="1200" b="1" i="1" dirty="0">
              <a:solidFill>
                <a:prstClr val="black"/>
              </a:solidFill>
              <a:latin typeface="Arial" panose="020B0604020202020204" pitchFamily="34" charset="0"/>
              <a:ea typeface="굴림" pitchFamily="50" charset="-127"/>
              <a:cs typeface="Arial" panose="020B0604020202020204" pitchFamily="34" charset="0"/>
            </a:endParaRPr>
          </a:p>
        </p:txBody>
      </p:sp>
      <p:sp>
        <p:nvSpPr>
          <p:cNvPr id="263" name="직사각형 262">
            <a:extLst>
              <a:ext uri="{FF2B5EF4-FFF2-40B4-BE49-F238E27FC236}">
                <a16:creationId xmlns:a16="http://schemas.microsoft.com/office/drawing/2014/main" id="{D296C327-86DD-4090-A1D8-96F9AA1CA1B3}"/>
              </a:ext>
            </a:extLst>
          </p:cNvPr>
          <p:cNvSpPr/>
          <p:nvPr/>
        </p:nvSpPr>
        <p:spPr>
          <a:xfrm>
            <a:off x="6201940" y="1846846"/>
            <a:ext cx="2978572" cy="338554"/>
          </a:xfrm>
          <a:prstGeom prst="rect">
            <a:avLst/>
          </a:prstGeom>
        </p:spPr>
        <p:txBody>
          <a:bodyPr wrap="none">
            <a:spAutoFit/>
          </a:bodyPr>
          <a:lstStyle/>
          <a:p>
            <a:r>
              <a:rPr lang="en-US" altLang="ko-KR" sz="1600" dirty="0">
                <a:latin typeface="Arial" panose="020B0604020202020204" pitchFamily="34" charset="0"/>
                <a:cs typeface="Arial" panose="020B0604020202020204" pitchFamily="34" charset="0"/>
              </a:rPr>
              <a:t>: Tungsten passive heat switch</a:t>
            </a:r>
          </a:p>
        </p:txBody>
      </p:sp>
      <p:sp>
        <p:nvSpPr>
          <p:cNvPr id="264" name="순서도: 가산 접합 263">
            <a:extLst>
              <a:ext uri="{FF2B5EF4-FFF2-40B4-BE49-F238E27FC236}">
                <a16:creationId xmlns:a16="http://schemas.microsoft.com/office/drawing/2014/main" id="{DE4F4BF0-7BE4-4B35-BE51-D8C730280E68}"/>
              </a:ext>
            </a:extLst>
          </p:cNvPr>
          <p:cNvSpPr/>
          <p:nvPr/>
        </p:nvSpPr>
        <p:spPr>
          <a:xfrm>
            <a:off x="1166089" y="3962014"/>
            <a:ext cx="224504" cy="241959"/>
          </a:xfrm>
          <a:prstGeom prst="flowChartSummingJunction">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65" name="순서도: 가산 접합 264">
            <a:extLst>
              <a:ext uri="{FF2B5EF4-FFF2-40B4-BE49-F238E27FC236}">
                <a16:creationId xmlns:a16="http://schemas.microsoft.com/office/drawing/2014/main" id="{D846BF8E-ADEA-4140-96BF-4E9AFA17F112}"/>
              </a:ext>
            </a:extLst>
          </p:cNvPr>
          <p:cNvSpPr/>
          <p:nvPr/>
        </p:nvSpPr>
        <p:spPr>
          <a:xfrm>
            <a:off x="2962441" y="3941877"/>
            <a:ext cx="224504" cy="241959"/>
          </a:xfrm>
          <a:prstGeom prst="flowChartSummingJunction">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66" name="순서도: 가산 접합 265">
            <a:extLst>
              <a:ext uri="{FF2B5EF4-FFF2-40B4-BE49-F238E27FC236}">
                <a16:creationId xmlns:a16="http://schemas.microsoft.com/office/drawing/2014/main" id="{3D181695-8168-45DE-A231-3DA29F4D0605}"/>
              </a:ext>
            </a:extLst>
          </p:cNvPr>
          <p:cNvSpPr/>
          <p:nvPr/>
        </p:nvSpPr>
        <p:spPr>
          <a:xfrm>
            <a:off x="5995345" y="1875546"/>
            <a:ext cx="224504" cy="241959"/>
          </a:xfrm>
          <a:prstGeom prst="flowChartSummingJunction">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67" name="타원 266">
            <a:extLst>
              <a:ext uri="{FF2B5EF4-FFF2-40B4-BE49-F238E27FC236}">
                <a16:creationId xmlns:a16="http://schemas.microsoft.com/office/drawing/2014/main" id="{40445A94-5F27-4196-954C-F687D4760982}"/>
              </a:ext>
            </a:extLst>
          </p:cNvPr>
          <p:cNvSpPr/>
          <p:nvPr/>
        </p:nvSpPr>
        <p:spPr>
          <a:xfrm>
            <a:off x="4602662" y="3512806"/>
            <a:ext cx="1047428" cy="5193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Tree>
    <p:extLst>
      <p:ext uri="{BB962C8B-B14F-4D97-AF65-F5344CB8AC3E}">
        <p14:creationId xmlns:p14="http://schemas.microsoft.com/office/powerpoint/2010/main" val="2507403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67"/>
                                        </p:tgtEl>
                                        <p:attrNameLst>
                                          <p:attrName>style.visibility</p:attrName>
                                        </p:attrNameLst>
                                      </p:cBhvr>
                                      <p:to>
                                        <p:strVal val="visible"/>
                                      </p:to>
                                    </p:set>
                                    <p:animEffect transition="in" filter="fade">
                                      <p:cBhvr>
                                        <p:cTn id="7" dur="1000"/>
                                        <p:tgtEl>
                                          <p:spTgt spid="267"/>
                                        </p:tgtEl>
                                      </p:cBhvr>
                                    </p:animEffect>
                                    <p:anim calcmode="lin" valueType="num">
                                      <p:cBhvr>
                                        <p:cTn id="8" dur="1000" fill="hold"/>
                                        <p:tgtEl>
                                          <p:spTgt spid="267"/>
                                        </p:tgtEl>
                                        <p:attrNameLst>
                                          <p:attrName>ppt_x</p:attrName>
                                        </p:attrNameLst>
                                      </p:cBhvr>
                                      <p:tavLst>
                                        <p:tav tm="0">
                                          <p:val>
                                            <p:strVal val="#ppt_x"/>
                                          </p:val>
                                        </p:tav>
                                        <p:tav tm="100000">
                                          <p:val>
                                            <p:strVal val="#ppt_x"/>
                                          </p:val>
                                        </p:tav>
                                      </p:tavLst>
                                    </p:anim>
                                    <p:anim calcmode="lin" valueType="num">
                                      <p:cBhvr>
                                        <p:cTn id="9" dur="1000" fill="hold"/>
                                        <p:tgtEl>
                                          <p:spTgt spid="2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직사각형 5">
            <a:extLst>
              <a:ext uri="{FF2B5EF4-FFF2-40B4-BE49-F238E27FC236}">
                <a16:creationId xmlns:a16="http://schemas.microsoft.com/office/drawing/2014/main" id="{C6E13E65-668D-45E8-B760-5C7A08970AFB}"/>
              </a:ext>
            </a:extLst>
          </p:cNvPr>
          <p:cNvSpPr/>
          <p:nvPr/>
        </p:nvSpPr>
        <p:spPr>
          <a:xfrm rot="16200000" flipV="1">
            <a:off x="3111683" y="1763264"/>
            <a:ext cx="225980"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7" name="직선 연결선 6">
            <a:extLst>
              <a:ext uri="{FF2B5EF4-FFF2-40B4-BE49-F238E27FC236}">
                <a16:creationId xmlns:a16="http://schemas.microsoft.com/office/drawing/2014/main" id="{53CCFE0A-315C-4F8A-97F2-22EC30B57714}"/>
              </a:ext>
            </a:extLst>
          </p:cNvPr>
          <p:cNvCxnSpPr>
            <a:cxnSpLocks/>
          </p:cNvCxnSpPr>
          <p:nvPr/>
        </p:nvCxnSpPr>
        <p:spPr>
          <a:xfrm>
            <a:off x="2458130" y="1794475"/>
            <a:ext cx="0" cy="67491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직선 연결선 7">
            <a:extLst>
              <a:ext uri="{FF2B5EF4-FFF2-40B4-BE49-F238E27FC236}">
                <a16:creationId xmlns:a16="http://schemas.microsoft.com/office/drawing/2014/main" id="{B1E27988-87A7-42D5-A786-27FA287E9763}"/>
              </a:ext>
            </a:extLst>
          </p:cNvPr>
          <p:cNvCxnSpPr>
            <a:cxnSpLocks/>
          </p:cNvCxnSpPr>
          <p:nvPr/>
        </p:nvCxnSpPr>
        <p:spPr>
          <a:xfrm>
            <a:off x="2820209" y="1794475"/>
            <a:ext cx="0" cy="13913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직선 연결선 8">
            <a:extLst>
              <a:ext uri="{FF2B5EF4-FFF2-40B4-BE49-F238E27FC236}">
                <a16:creationId xmlns:a16="http://schemas.microsoft.com/office/drawing/2014/main" id="{DCBB78BD-3DC8-4168-A0E3-5971D9347DDD}"/>
              </a:ext>
            </a:extLst>
          </p:cNvPr>
          <p:cNvCxnSpPr>
            <a:cxnSpLocks/>
          </p:cNvCxnSpPr>
          <p:nvPr/>
        </p:nvCxnSpPr>
        <p:spPr>
          <a:xfrm>
            <a:off x="2820209" y="1966946"/>
            <a:ext cx="0" cy="5024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직선 연결선 9">
            <a:extLst>
              <a:ext uri="{FF2B5EF4-FFF2-40B4-BE49-F238E27FC236}">
                <a16:creationId xmlns:a16="http://schemas.microsoft.com/office/drawing/2014/main" id="{4C16A81A-9398-4983-A58F-8EF7DA676EE0}"/>
              </a:ext>
            </a:extLst>
          </p:cNvPr>
          <p:cNvCxnSpPr>
            <a:cxnSpLocks/>
          </p:cNvCxnSpPr>
          <p:nvPr/>
        </p:nvCxnSpPr>
        <p:spPr>
          <a:xfrm>
            <a:off x="2458131" y="2469387"/>
            <a:ext cx="36207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직사각형 10">
            <a:extLst>
              <a:ext uri="{FF2B5EF4-FFF2-40B4-BE49-F238E27FC236}">
                <a16:creationId xmlns:a16="http://schemas.microsoft.com/office/drawing/2014/main" id="{5F9D953B-5358-4D76-BC75-291D8E83EB8E}"/>
              </a:ext>
            </a:extLst>
          </p:cNvPr>
          <p:cNvSpPr/>
          <p:nvPr/>
        </p:nvSpPr>
        <p:spPr>
          <a:xfrm>
            <a:off x="3056997" y="1864040"/>
            <a:ext cx="331116" cy="199752"/>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12" name="직선 연결선 11">
            <a:extLst>
              <a:ext uri="{FF2B5EF4-FFF2-40B4-BE49-F238E27FC236}">
                <a16:creationId xmlns:a16="http://schemas.microsoft.com/office/drawing/2014/main" id="{7252C11A-4FEA-49B3-837C-BE24A168046D}"/>
              </a:ext>
            </a:extLst>
          </p:cNvPr>
          <p:cNvCxnSpPr>
            <a:cxnSpLocks/>
          </p:cNvCxnSpPr>
          <p:nvPr/>
        </p:nvCxnSpPr>
        <p:spPr>
          <a:xfrm>
            <a:off x="2458131" y="2326512"/>
            <a:ext cx="3620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직선 화살표 연결선 12">
            <a:extLst>
              <a:ext uri="{FF2B5EF4-FFF2-40B4-BE49-F238E27FC236}">
                <a16:creationId xmlns:a16="http://schemas.microsoft.com/office/drawing/2014/main" id="{9F674E6F-B900-43E5-9CA9-86760F80B0E1}"/>
              </a:ext>
            </a:extLst>
          </p:cNvPr>
          <p:cNvCxnSpPr>
            <a:cxnSpLocks/>
          </p:cNvCxnSpPr>
          <p:nvPr/>
        </p:nvCxnSpPr>
        <p:spPr>
          <a:xfrm flipV="1">
            <a:off x="2601788" y="1962183"/>
            <a:ext cx="0" cy="3197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직선 화살표 연결선 13">
            <a:extLst>
              <a:ext uri="{FF2B5EF4-FFF2-40B4-BE49-F238E27FC236}">
                <a16:creationId xmlns:a16="http://schemas.microsoft.com/office/drawing/2014/main" id="{581D3BB3-F2F3-4CEC-B911-D4BA12FABCF0}"/>
              </a:ext>
            </a:extLst>
          </p:cNvPr>
          <p:cNvCxnSpPr>
            <a:cxnSpLocks/>
          </p:cNvCxnSpPr>
          <p:nvPr/>
        </p:nvCxnSpPr>
        <p:spPr>
          <a:xfrm>
            <a:off x="2773760" y="1846179"/>
            <a:ext cx="0" cy="389334"/>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직선 화살표 연결선 14">
            <a:extLst>
              <a:ext uri="{FF2B5EF4-FFF2-40B4-BE49-F238E27FC236}">
                <a16:creationId xmlns:a16="http://schemas.microsoft.com/office/drawing/2014/main" id="{74F05402-BAEC-47C1-8169-EB443D824361}"/>
              </a:ext>
            </a:extLst>
          </p:cNvPr>
          <p:cNvCxnSpPr>
            <a:cxnSpLocks/>
          </p:cNvCxnSpPr>
          <p:nvPr/>
        </p:nvCxnSpPr>
        <p:spPr>
          <a:xfrm>
            <a:off x="2494110" y="1842607"/>
            <a:ext cx="0" cy="3893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직선 화살표 연결선 15">
            <a:extLst>
              <a:ext uri="{FF2B5EF4-FFF2-40B4-BE49-F238E27FC236}">
                <a16:creationId xmlns:a16="http://schemas.microsoft.com/office/drawing/2014/main" id="{BED574F1-21B4-42A1-BB3B-3FDB390DA531}"/>
              </a:ext>
            </a:extLst>
          </p:cNvPr>
          <p:cNvCxnSpPr>
            <a:cxnSpLocks/>
          </p:cNvCxnSpPr>
          <p:nvPr/>
        </p:nvCxnSpPr>
        <p:spPr>
          <a:xfrm flipV="1">
            <a:off x="2677059" y="1965842"/>
            <a:ext cx="0" cy="31611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직사각형 16">
            <a:extLst>
              <a:ext uri="{FF2B5EF4-FFF2-40B4-BE49-F238E27FC236}">
                <a16:creationId xmlns:a16="http://schemas.microsoft.com/office/drawing/2014/main" id="{45AA6377-DEA7-4E44-A8A7-EF4401328511}"/>
              </a:ext>
            </a:extLst>
          </p:cNvPr>
          <p:cNvSpPr/>
          <p:nvPr/>
        </p:nvSpPr>
        <p:spPr>
          <a:xfrm>
            <a:off x="2379684" y="2466134"/>
            <a:ext cx="550723" cy="682871"/>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825" dirty="0">
                <a:solidFill>
                  <a:schemeClr val="tx1"/>
                </a:solidFill>
                <a:latin typeface="Arial" panose="020B0604020202020204" pitchFamily="34" charset="0"/>
                <a:cs typeface="Arial" panose="020B0604020202020204" pitchFamily="34" charset="0"/>
              </a:rPr>
              <a:t>GGG</a:t>
            </a:r>
            <a:endParaRPr lang="ko-KR" altLang="en-US" sz="825" dirty="0">
              <a:solidFill>
                <a:schemeClr val="tx1"/>
              </a:solidFill>
              <a:latin typeface="Arial" panose="020B0604020202020204" pitchFamily="34" charset="0"/>
              <a:cs typeface="Arial" panose="020B0604020202020204" pitchFamily="34" charset="0"/>
            </a:endParaRPr>
          </a:p>
        </p:txBody>
      </p:sp>
      <p:grpSp>
        <p:nvGrpSpPr>
          <p:cNvPr id="18" name="그룹 17">
            <a:extLst>
              <a:ext uri="{FF2B5EF4-FFF2-40B4-BE49-F238E27FC236}">
                <a16:creationId xmlns:a16="http://schemas.microsoft.com/office/drawing/2014/main" id="{1E4435C9-F006-45AC-963F-56D72897F175}"/>
              </a:ext>
            </a:extLst>
          </p:cNvPr>
          <p:cNvGrpSpPr/>
          <p:nvPr/>
        </p:nvGrpSpPr>
        <p:grpSpPr>
          <a:xfrm>
            <a:off x="2032047" y="2403976"/>
            <a:ext cx="251927" cy="786930"/>
            <a:chOff x="6990300" y="1677601"/>
            <a:chExt cx="335902" cy="1140098"/>
          </a:xfrm>
        </p:grpSpPr>
        <p:sp>
          <p:nvSpPr>
            <p:cNvPr id="19" name="직사각형 18">
              <a:extLst>
                <a:ext uri="{FF2B5EF4-FFF2-40B4-BE49-F238E27FC236}">
                  <a16:creationId xmlns:a16="http://schemas.microsoft.com/office/drawing/2014/main" id="{0E2BD23F-DD8A-4DB0-9EA1-69B226ED752C}"/>
                </a:ext>
              </a:extLst>
            </p:cNvPr>
            <p:cNvSpPr/>
            <p:nvPr/>
          </p:nvSpPr>
          <p:spPr>
            <a:xfrm>
              <a:off x="6990300" y="1682871"/>
              <a:ext cx="335902" cy="113482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20" name="직선 연결선 19">
              <a:extLst>
                <a:ext uri="{FF2B5EF4-FFF2-40B4-BE49-F238E27FC236}">
                  <a16:creationId xmlns:a16="http://schemas.microsoft.com/office/drawing/2014/main" id="{EBE34FAD-1C57-4B3A-8F3C-A5C04726DE7C}"/>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직선 연결선 20">
              <a:extLst>
                <a:ext uri="{FF2B5EF4-FFF2-40B4-BE49-F238E27FC236}">
                  <a16:creationId xmlns:a16="http://schemas.microsoft.com/office/drawing/2014/main" id="{362203D5-E695-4F24-9089-B14C2993CA0E}"/>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 name="그룹 21">
            <a:extLst>
              <a:ext uri="{FF2B5EF4-FFF2-40B4-BE49-F238E27FC236}">
                <a16:creationId xmlns:a16="http://schemas.microsoft.com/office/drawing/2014/main" id="{99D4B743-1264-40C4-B58E-A9EC3D4C5584}"/>
              </a:ext>
            </a:extLst>
          </p:cNvPr>
          <p:cNvGrpSpPr/>
          <p:nvPr/>
        </p:nvGrpSpPr>
        <p:grpSpPr>
          <a:xfrm>
            <a:off x="2999166" y="2403975"/>
            <a:ext cx="251931" cy="794399"/>
            <a:chOff x="6990294" y="1677600"/>
            <a:chExt cx="335908" cy="1150920"/>
          </a:xfrm>
        </p:grpSpPr>
        <p:sp>
          <p:nvSpPr>
            <p:cNvPr id="23" name="직사각형 22">
              <a:extLst>
                <a:ext uri="{FF2B5EF4-FFF2-40B4-BE49-F238E27FC236}">
                  <a16:creationId xmlns:a16="http://schemas.microsoft.com/office/drawing/2014/main" id="{F0268E02-300A-4204-99BA-3F03E355B964}"/>
                </a:ext>
              </a:extLst>
            </p:cNvPr>
            <p:cNvSpPr/>
            <p:nvPr/>
          </p:nvSpPr>
          <p:spPr>
            <a:xfrm>
              <a:off x="6990300" y="1682871"/>
              <a:ext cx="335902" cy="1134829"/>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24" name="직선 연결선 23">
              <a:extLst>
                <a:ext uri="{FF2B5EF4-FFF2-40B4-BE49-F238E27FC236}">
                  <a16:creationId xmlns:a16="http://schemas.microsoft.com/office/drawing/2014/main" id="{58E5BADA-AAF9-4B00-90F6-743611918396}"/>
                </a:ext>
              </a:extLst>
            </p:cNvPr>
            <p:cNvCxnSpPr>
              <a:cxnSpLocks/>
            </p:cNvCxnSpPr>
            <p:nvPr/>
          </p:nvCxnSpPr>
          <p:spPr>
            <a:xfrm>
              <a:off x="6990298" y="1682869"/>
              <a:ext cx="335904" cy="11348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직선 연결선 24">
              <a:extLst>
                <a:ext uri="{FF2B5EF4-FFF2-40B4-BE49-F238E27FC236}">
                  <a16:creationId xmlns:a16="http://schemas.microsoft.com/office/drawing/2014/main" id="{56A4897B-DFC2-4AC3-8DB3-C51C3CBD3D55}"/>
                </a:ext>
              </a:extLst>
            </p:cNvPr>
            <p:cNvCxnSpPr>
              <a:cxnSpLocks/>
            </p:cNvCxnSpPr>
            <p:nvPr/>
          </p:nvCxnSpPr>
          <p:spPr>
            <a:xfrm flipH="1">
              <a:off x="6990294" y="1677600"/>
              <a:ext cx="331309" cy="11509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 name="TextBox 26">
            <a:extLst>
              <a:ext uri="{FF2B5EF4-FFF2-40B4-BE49-F238E27FC236}">
                <a16:creationId xmlns:a16="http://schemas.microsoft.com/office/drawing/2014/main" id="{DE7BC1A4-C640-4922-A441-FCD72E11D89D}"/>
              </a:ext>
            </a:extLst>
          </p:cNvPr>
          <p:cNvSpPr txBox="1"/>
          <p:nvPr/>
        </p:nvSpPr>
        <p:spPr>
          <a:xfrm>
            <a:off x="2628694" y="2107851"/>
            <a:ext cx="1120634" cy="219291"/>
          </a:xfrm>
          <a:prstGeom prst="rect">
            <a:avLst/>
          </a:prstGeom>
          <a:noFill/>
        </p:spPr>
        <p:txBody>
          <a:bodyPr wrap="square" rtlCol="0">
            <a:spAutoFit/>
          </a:bodyPr>
          <a:lstStyle/>
          <a:p>
            <a:pPr algn="ctr"/>
            <a:r>
              <a:rPr lang="en-US" altLang="ko-KR" sz="825">
                <a:latin typeface="Arial" panose="020B0604020202020204" pitchFamily="34" charset="0"/>
                <a:cs typeface="Arial" panose="020B0604020202020204" pitchFamily="34" charset="0"/>
              </a:rPr>
              <a:t>Thermosiphon</a:t>
            </a:r>
            <a:endParaRPr lang="ko-KR" altLang="en-US" sz="825">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F9FE45C6-E4CD-4194-8365-4CCD458F77CA}"/>
              </a:ext>
            </a:extLst>
          </p:cNvPr>
          <p:cNvSpPr txBox="1"/>
          <p:nvPr/>
        </p:nvSpPr>
        <p:spPr>
          <a:xfrm>
            <a:off x="3296969" y="1778133"/>
            <a:ext cx="640878" cy="346249"/>
          </a:xfrm>
          <a:prstGeom prst="rect">
            <a:avLst/>
          </a:prstGeom>
          <a:noFill/>
        </p:spPr>
        <p:txBody>
          <a:bodyPr wrap="square" rtlCol="0">
            <a:spAutoFit/>
          </a:bodyPr>
          <a:lstStyle/>
          <a:p>
            <a:pPr algn="ctr"/>
            <a:r>
              <a:rPr lang="en-US" altLang="ko-KR" sz="825">
                <a:latin typeface="Arial" panose="020B0604020202020204" pitchFamily="34" charset="0"/>
                <a:cs typeface="Arial" panose="020B0604020202020204" pitchFamily="34" charset="0"/>
              </a:rPr>
              <a:t>Sorption </a:t>
            </a:r>
          </a:p>
          <a:p>
            <a:pPr algn="ctr"/>
            <a:r>
              <a:rPr lang="en-US" altLang="ko-KR" sz="825">
                <a:latin typeface="Arial" panose="020B0604020202020204" pitchFamily="34" charset="0"/>
                <a:cs typeface="Arial" panose="020B0604020202020204" pitchFamily="34" charset="0"/>
              </a:rPr>
              <a:t>pump</a:t>
            </a:r>
            <a:endParaRPr lang="ko-KR" altLang="en-US" sz="825">
              <a:latin typeface="Arial" panose="020B0604020202020204" pitchFamily="34" charset="0"/>
              <a:cs typeface="Arial" panose="020B0604020202020204" pitchFamily="34" charset="0"/>
            </a:endParaRPr>
          </a:p>
        </p:txBody>
      </p:sp>
      <p:sp>
        <p:nvSpPr>
          <p:cNvPr id="30" name="직사각형 29">
            <a:extLst>
              <a:ext uri="{FF2B5EF4-FFF2-40B4-BE49-F238E27FC236}">
                <a16:creationId xmlns:a16="http://schemas.microsoft.com/office/drawing/2014/main" id="{C1F09DFC-482A-4D0F-A0C5-848A0789C097}"/>
              </a:ext>
            </a:extLst>
          </p:cNvPr>
          <p:cNvSpPr/>
          <p:nvPr/>
        </p:nvSpPr>
        <p:spPr>
          <a:xfrm>
            <a:off x="678388" y="1499191"/>
            <a:ext cx="3914312" cy="2937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31" name="직사각형 30">
            <a:extLst>
              <a:ext uri="{FF2B5EF4-FFF2-40B4-BE49-F238E27FC236}">
                <a16:creationId xmlns:a16="http://schemas.microsoft.com/office/drawing/2014/main" id="{6129558B-050F-46A7-B330-AC5E5D7CD799}"/>
              </a:ext>
            </a:extLst>
          </p:cNvPr>
          <p:cNvSpPr/>
          <p:nvPr/>
        </p:nvSpPr>
        <p:spPr>
          <a:xfrm flipV="1">
            <a:off x="2999497" y="1667420"/>
            <a:ext cx="225980"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35" name="직선 연결선 34">
            <a:extLst>
              <a:ext uri="{FF2B5EF4-FFF2-40B4-BE49-F238E27FC236}">
                <a16:creationId xmlns:a16="http://schemas.microsoft.com/office/drawing/2014/main" id="{5AD8F491-7E0E-4D16-B3C7-891B4AC0D5A2}"/>
              </a:ext>
            </a:extLst>
          </p:cNvPr>
          <p:cNvCxnSpPr>
            <a:cxnSpLocks/>
          </p:cNvCxnSpPr>
          <p:nvPr/>
        </p:nvCxnSpPr>
        <p:spPr>
          <a:xfrm>
            <a:off x="2852222" y="3151618"/>
            <a:ext cx="0" cy="4645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직선 연결선 35">
            <a:extLst>
              <a:ext uri="{FF2B5EF4-FFF2-40B4-BE49-F238E27FC236}">
                <a16:creationId xmlns:a16="http://schemas.microsoft.com/office/drawing/2014/main" id="{98676D88-67EB-4DBF-A98A-120A241B0D01}"/>
              </a:ext>
            </a:extLst>
          </p:cNvPr>
          <p:cNvCxnSpPr>
            <a:cxnSpLocks/>
          </p:cNvCxnSpPr>
          <p:nvPr/>
        </p:nvCxnSpPr>
        <p:spPr>
          <a:xfrm>
            <a:off x="2923051" y="3151618"/>
            <a:ext cx="0" cy="4645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7" name="그룹 36">
            <a:extLst>
              <a:ext uri="{FF2B5EF4-FFF2-40B4-BE49-F238E27FC236}">
                <a16:creationId xmlns:a16="http://schemas.microsoft.com/office/drawing/2014/main" id="{270B25D6-9F4D-44DC-90AD-A1F76BB46F34}"/>
              </a:ext>
            </a:extLst>
          </p:cNvPr>
          <p:cNvGrpSpPr/>
          <p:nvPr/>
        </p:nvGrpSpPr>
        <p:grpSpPr>
          <a:xfrm>
            <a:off x="2871449" y="4236137"/>
            <a:ext cx="34289" cy="371244"/>
            <a:chOff x="4293449" y="3947808"/>
            <a:chExt cx="35008" cy="661448"/>
          </a:xfrm>
        </p:grpSpPr>
        <p:cxnSp>
          <p:nvCxnSpPr>
            <p:cNvPr id="38" name="직선 연결선 37">
              <a:extLst>
                <a:ext uri="{FF2B5EF4-FFF2-40B4-BE49-F238E27FC236}">
                  <a16:creationId xmlns:a16="http://schemas.microsoft.com/office/drawing/2014/main" id="{F6D1A26A-B7ED-40BE-9CC9-083F67809D37}"/>
                </a:ext>
              </a:extLst>
            </p:cNvPr>
            <p:cNvCxnSpPr>
              <a:cxnSpLocks/>
            </p:cNvCxnSpPr>
            <p:nvPr/>
          </p:nvCxnSpPr>
          <p:spPr>
            <a:xfrm>
              <a:off x="4293449" y="3950864"/>
              <a:ext cx="0" cy="6583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직선 연결선 38">
              <a:extLst>
                <a:ext uri="{FF2B5EF4-FFF2-40B4-BE49-F238E27FC236}">
                  <a16:creationId xmlns:a16="http://schemas.microsoft.com/office/drawing/2014/main" id="{B21B6CE7-C593-4BB1-831D-AF549A0FDEBC}"/>
                </a:ext>
              </a:extLst>
            </p:cNvPr>
            <p:cNvCxnSpPr>
              <a:cxnSpLocks/>
            </p:cNvCxnSpPr>
            <p:nvPr/>
          </p:nvCxnSpPr>
          <p:spPr>
            <a:xfrm>
              <a:off x="4328457" y="3947808"/>
              <a:ext cx="0" cy="6301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0" name="직선 연결선 39">
            <a:extLst>
              <a:ext uri="{FF2B5EF4-FFF2-40B4-BE49-F238E27FC236}">
                <a16:creationId xmlns:a16="http://schemas.microsoft.com/office/drawing/2014/main" id="{7B2503CB-2778-4F63-B9C9-73642B5A3E4A}"/>
              </a:ext>
            </a:extLst>
          </p:cNvPr>
          <p:cNvCxnSpPr>
            <a:cxnSpLocks/>
          </p:cNvCxnSpPr>
          <p:nvPr/>
        </p:nvCxnSpPr>
        <p:spPr>
          <a:xfrm flipH="1">
            <a:off x="2869797" y="4607381"/>
            <a:ext cx="17913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직선 연결선 40">
            <a:extLst>
              <a:ext uri="{FF2B5EF4-FFF2-40B4-BE49-F238E27FC236}">
                <a16:creationId xmlns:a16="http://schemas.microsoft.com/office/drawing/2014/main" id="{FF8C83E8-BCC2-433E-BD21-59B094A249FB}"/>
              </a:ext>
            </a:extLst>
          </p:cNvPr>
          <p:cNvCxnSpPr>
            <a:cxnSpLocks/>
          </p:cNvCxnSpPr>
          <p:nvPr/>
        </p:nvCxnSpPr>
        <p:spPr>
          <a:xfrm flipH="1">
            <a:off x="2908927" y="4575434"/>
            <a:ext cx="1704014" cy="66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2" name="그룹 41">
            <a:extLst>
              <a:ext uri="{FF2B5EF4-FFF2-40B4-BE49-F238E27FC236}">
                <a16:creationId xmlns:a16="http://schemas.microsoft.com/office/drawing/2014/main" id="{D9CFED19-66EF-48FF-B98A-25F10ADDC097}"/>
              </a:ext>
            </a:extLst>
          </p:cNvPr>
          <p:cNvGrpSpPr/>
          <p:nvPr/>
        </p:nvGrpSpPr>
        <p:grpSpPr>
          <a:xfrm flipH="1">
            <a:off x="4613932" y="4268003"/>
            <a:ext cx="34289" cy="339379"/>
            <a:chOff x="4301890" y="3918923"/>
            <a:chExt cx="5473" cy="725661"/>
          </a:xfrm>
        </p:grpSpPr>
        <p:cxnSp>
          <p:nvCxnSpPr>
            <p:cNvPr id="43" name="직선 연결선 42">
              <a:extLst>
                <a:ext uri="{FF2B5EF4-FFF2-40B4-BE49-F238E27FC236}">
                  <a16:creationId xmlns:a16="http://schemas.microsoft.com/office/drawing/2014/main" id="{A60D9F4E-EC26-44A6-8E32-CD1896497624}"/>
                </a:ext>
              </a:extLst>
            </p:cNvPr>
            <p:cNvCxnSpPr>
              <a:cxnSpLocks/>
            </p:cNvCxnSpPr>
            <p:nvPr/>
          </p:nvCxnSpPr>
          <p:spPr>
            <a:xfrm flipH="1">
              <a:off x="4301890" y="3918923"/>
              <a:ext cx="0" cy="725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직선 연결선 43">
              <a:extLst>
                <a:ext uri="{FF2B5EF4-FFF2-40B4-BE49-F238E27FC236}">
                  <a16:creationId xmlns:a16="http://schemas.microsoft.com/office/drawing/2014/main" id="{C121D208-0F5A-4696-87C6-187DEBDD28E1}"/>
                </a:ext>
              </a:extLst>
            </p:cNvPr>
            <p:cNvCxnSpPr>
              <a:cxnSpLocks/>
            </p:cNvCxnSpPr>
            <p:nvPr/>
          </p:nvCxnSpPr>
          <p:spPr>
            <a:xfrm flipH="1">
              <a:off x="4307363" y="3944751"/>
              <a:ext cx="0" cy="6456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7" name="TextBox 46">
            <a:extLst>
              <a:ext uri="{FF2B5EF4-FFF2-40B4-BE49-F238E27FC236}">
                <a16:creationId xmlns:a16="http://schemas.microsoft.com/office/drawing/2014/main" id="{91707F3B-3133-44A4-876F-632E44089712}"/>
              </a:ext>
            </a:extLst>
          </p:cNvPr>
          <p:cNvSpPr txBox="1"/>
          <p:nvPr/>
        </p:nvSpPr>
        <p:spPr>
          <a:xfrm>
            <a:off x="2440097" y="4286028"/>
            <a:ext cx="467613" cy="276999"/>
          </a:xfrm>
          <a:prstGeom prst="rect">
            <a:avLst/>
          </a:prstGeom>
          <a:noFill/>
        </p:spPr>
        <p:txBody>
          <a:bodyPr wrap="square" rtlCol="0">
            <a:spAutoFit/>
          </a:bodyPr>
          <a:lstStyle/>
          <a:p>
            <a:pPr algn="ctr"/>
            <a:r>
              <a:rPr lang="en-US" altLang="ko-KR" sz="1200" dirty="0">
                <a:latin typeface="Arial" panose="020B0604020202020204" pitchFamily="34" charset="0"/>
                <a:cs typeface="Arial" panose="020B0604020202020204" pitchFamily="34" charset="0"/>
              </a:rPr>
              <a:t>Still</a:t>
            </a:r>
            <a:endParaRPr lang="ko-KR" altLang="en-US" sz="1200" dirty="0">
              <a:latin typeface="Arial" panose="020B0604020202020204" pitchFamily="34" charset="0"/>
              <a:cs typeface="Arial" panose="020B0604020202020204" pitchFamily="34" charset="0"/>
            </a:endParaRPr>
          </a:p>
        </p:txBody>
      </p:sp>
      <p:grpSp>
        <p:nvGrpSpPr>
          <p:cNvPr id="48" name="그룹 47">
            <a:extLst>
              <a:ext uri="{FF2B5EF4-FFF2-40B4-BE49-F238E27FC236}">
                <a16:creationId xmlns:a16="http://schemas.microsoft.com/office/drawing/2014/main" id="{CF8C4524-F3AF-4E42-B7D5-5C5B417F9632}"/>
              </a:ext>
            </a:extLst>
          </p:cNvPr>
          <p:cNvGrpSpPr/>
          <p:nvPr/>
        </p:nvGrpSpPr>
        <p:grpSpPr>
          <a:xfrm>
            <a:off x="4229331" y="3406500"/>
            <a:ext cx="793483" cy="877850"/>
            <a:chOff x="5758753" y="3754560"/>
            <a:chExt cx="363420" cy="402061"/>
          </a:xfrm>
        </p:grpSpPr>
        <p:grpSp>
          <p:nvGrpSpPr>
            <p:cNvPr id="49" name="그룹 48">
              <a:extLst>
                <a:ext uri="{FF2B5EF4-FFF2-40B4-BE49-F238E27FC236}">
                  <a16:creationId xmlns:a16="http://schemas.microsoft.com/office/drawing/2014/main" id="{23C3FD1C-AB20-4B4A-9632-2900E3877035}"/>
                </a:ext>
              </a:extLst>
            </p:cNvPr>
            <p:cNvGrpSpPr/>
            <p:nvPr/>
          </p:nvGrpSpPr>
          <p:grpSpPr>
            <a:xfrm>
              <a:off x="5759979" y="3874691"/>
              <a:ext cx="362194" cy="274443"/>
              <a:chOff x="3329587" y="3763410"/>
              <a:chExt cx="864630" cy="349085"/>
            </a:xfrm>
          </p:grpSpPr>
          <p:sp>
            <p:nvSpPr>
              <p:cNvPr id="53" name="직사각형 52">
                <a:extLst>
                  <a:ext uri="{FF2B5EF4-FFF2-40B4-BE49-F238E27FC236}">
                    <a16:creationId xmlns:a16="http://schemas.microsoft.com/office/drawing/2014/main" id="{5D14E5AB-E4CF-4323-8803-C242CAA95322}"/>
                  </a:ext>
                </a:extLst>
              </p:cNvPr>
              <p:cNvSpPr/>
              <p:nvPr/>
            </p:nvSpPr>
            <p:spPr>
              <a:xfrm>
                <a:off x="3329587" y="3763410"/>
                <a:ext cx="864630" cy="34908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54" name="직선 연결선 53">
                <a:extLst>
                  <a:ext uri="{FF2B5EF4-FFF2-40B4-BE49-F238E27FC236}">
                    <a16:creationId xmlns:a16="http://schemas.microsoft.com/office/drawing/2014/main" id="{78DFB66E-8DEF-4B8C-A67D-8CC0052721BE}"/>
                  </a:ext>
                </a:extLst>
              </p:cNvPr>
              <p:cNvCxnSpPr>
                <a:cxnSpLocks/>
              </p:cNvCxnSpPr>
              <p:nvPr/>
            </p:nvCxnSpPr>
            <p:spPr>
              <a:xfrm>
                <a:off x="3329587" y="3977501"/>
                <a:ext cx="8646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0" name="직사각형 49">
              <a:extLst>
                <a:ext uri="{FF2B5EF4-FFF2-40B4-BE49-F238E27FC236}">
                  <a16:creationId xmlns:a16="http://schemas.microsoft.com/office/drawing/2014/main" id="{CDFC886A-2B1E-4017-9E51-6BC7CA9A6F5A}"/>
                </a:ext>
              </a:extLst>
            </p:cNvPr>
            <p:cNvSpPr/>
            <p:nvPr/>
          </p:nvSpPr>
          <p:spPr>
            <a:xfrm>
              <a:off x="5912501" y="3754560"/>
              <a:ext cx="45719" cy="2402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51" name="직사각형 50">
              <a:extLst>
                <a:ext uri="{FF2B5EF4-FFF2-40B4-BE49-F238E27FC236}">
                  <a16:creationId xmlns:a16="http://schemas.microsoft.com/office/drawing/2014/main" id="{AB8BB577-4784-4364-A80B-484E08DABB3D}"/>
                </a:ext>
              </a:extLst>
            </p:cNvPr>
            <p:cNvSpPr/>
            <p:nvPr/>
          </p:nvSpPr>
          <p:spPr>
            <a:xfrm>
              <a:off x="5759517" y="4028605"/>
              <a:ext cx="360725" cy="128016"/>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52" name="직사각형 51">
              <a:extLst>
                <a:ext uri="{FF2B5EF4-FFF2-40B4-BE49-F238E27FC236}">
                  <a16:creationId xmlns:a16="http://schemas.microsoft.com/office/drawing/2014/main" id="{F12D79A3-AE00-40AD-A0D1-C5D9B696BCD7}"/>
                </a:ext>
              </a:extLst>
            </p:cNvPr>
            <p:cNvSpPr/>
            <p:nvPr/>
          </p:nvSpPr>
          <p:spPr>
            <a:xfrm>
              <a:off x="5758753" y="3855435"/>
              <a:ext cx="361493" cy="174150"/>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cxnSp>
        <p:nvCxnSpPr>
          <p:cNvPr id="55" name="직선 연결선 54">
            <a:extLst>
              <a:ext uri="{FF2B5EF4-FFF2-40B4-BE49-F238E27FC236}">
                <a16:creationId xmlns:a16="http://schemas.microsoft.com/office/drawing/2014/main" id="{BC86E0E6-42B9-4BC8-9C00-BBB12A8D3DEB}"/>
              </a:ext>
            </a:extLst>
          </p:cNvPr>
          <p:cNvCxnSpPr>
            <a:cxnSpLocks/>
          </p:cNvCxnSpPr>
          <p:nvPr/>
        </p:nvCxnSpPr>
        <p:spPr>
          <a:xfrm>
            <a:off x="2886260" y="4220749"/>
            <a:ext cx="0" cy="12720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6" name="그룹 55">
            <a:extLst>
              <a:ext uri="{FF2B5EF4-FFF2-40B4-BE49-F238E27FC236}">
                <a16:creationId xmlns:a16="http://schemas.microsoft.com/office/drawing/2014/main" id="{F8019A14-3F02-4269-A21B-76FA1D13F426}"/>
              </a:ext>
            </a:extLst>
          </p:cNvPr>
          <p:cNvGrpSpPr/>
          <p:nvPr/>
        </p:nvGrpSpPr>
        <p:grpSpPr>
          <a:xfrm>
            <a:off x="2713947" y="3635984"/>
            <a:ext cx="332646" cy="586201"/>
            <a:chOff x="5921629" y="2762747"/>
            <a:chExt cx="688511" cy="274622"/>
          </a:xfrm>
        </p:grpSpPr>
        <p:grpSp>
          <p:nvGrpSpPr>
            <p:cNvPr id="57" name="그룹 56">
              <a:extLst>
                <a:ext uri="{FF2B5EF4-FFF2-40B4-BE49-F238E27FC236}">
                  <a16:creationId xmlns:a16="http://schemas.microsoft.com/office/drawing/2014/main" id="{24999FCD-0A4A-415D-BB64-03E4BF3BC449}"/>
                </a:ext>
              </a:extLst>
            </p:cNvPr>
            <p:cNvGrpSpPr/>
            <p:nvPr/>
          </p:nvGrpSpPr>
          <p:grpSpPr>
            <a:xfrm>
              <a:off x="5921629" y="2762926"/>
              <a:ext cx="688511" cy="274443"/>
              <a:chOff x="3329587" y="3695002"/>
              <a:chExt cx="875770" cy="349085"/>
            </a:xfrm>
          </p:grpSpPr>
          <p:sp>
            <p:nvSpPr>
              <p:cNvPr id="60" name="직사각형 59">
                <a:extLst>
                  <a:ext uri="{FF2B5EF4-FFF2-40B4-BE49-F238E27FC236}">
                    <a16:creationId xmlns:a16="http://schemas.microsoft.com/office/drawing/2014/main" id="{586FFFE4-504E-4EC4-AE92-F7D985432A93}"/>
                  </a:ext>
                </a:extLst>
              </p:cNvPr>
              <p:cNvSpPr/>
              <p:nvPr/>
            </p:nvSpPr>
            <p:spPr>
              <a:xfrm>
                <a:off x="3340727" y="3695002"/>
                <a:ext cx="864630" cy="34908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61" name="직선 연결선 60">
                <a:extLst>
                  <a:ext uri="{FF2B5EF4-FFF2-40B4-BE49-F238E27FC236}">
                    <a16:creationId xmlns:a16="http://schemas.microsoft.com/office/drawing/2014/main" id="{B4E4F764-B545-4589-B9BC-B06EA0BDB92D}"/>
                  </a:ext>
                </a:extLst>
              </p:cNvPr>
              <p:cNvCxnSpPr>
                <a:cxnSpLocks/>
              </p:cNvCxnSpPr>
              <p:nvPr/>
            </p:nvCxnSpPr>
            <p:spPr>
              <a:xfrm>
                <a:off x="3329587" y="3832359"/>
                <a:ext cx="8646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8" name="직사각형 57">
              <a:extLst>
                <a:ext uri="{FF2B5EF4-FFF2-40B4-BE49-F238E27FC236}">
                  <a16:creationId xmlns:a16="http://schemas.microsoft.com/office/drawing/2014/main" id="{A2AD9E8E-D5EB-42C2-B89B-97FCF220EC9C}"/>
                </a:ext>
              </a:extLst>
            </p:cNvPr>
            <p:cNvSpPr/>
            <p:nvPr/>
          </p:nvSpPr>
          <p:spPr>
            <a:xfrm>
              <a:off x="5935894" y="2896560"/>
              <a:ext cx="668737" cy="140628"/>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59" name="직사각형 58">
              <a:extLst>
                <a:ext uri="{FF2B5EF4-FFF2-40B4-BE49-F238E27FC236}">
                  <a16:creationId xmlns:a16="http://schemas.microsoft.com/office/drawing/2014/main" id="{3571BDED-F6BC-466D-8DBE-6FB6FEDBD340}"/>
                </a:ext>
              </a:extLst>
            </p:cNvPr>
            <p:cNvSpPr/>
            <p:nvPr/>
          </p:nvSpPr>
          <p:spPr>
            <a:xfrm>
              <a:off x="5940150" y="2762747"/>
              <a:ext cx="661213" cy="141276"/>
            </a:xfrm>
            <a:prstGeom prst="rect">
              <a:avLst/>
            </a:prstGeom>
            <a:pattFill prst="pct10">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sp>
        <p:nvSpPr>
          <p:cNvPr id="63" name="TextBox 62">
            <a:extLst>
              <a:ext uri="{FF2B5EF4-FFF2-40B4-BE49-F238E27FC236}">
                <a16:creationId xmlns:a16="http://schemas.microsoft.com/office/drawing/2014/main" id="{A512AF18-90C7-457C-B27F-84C5EA30D8AC}"/>
              </a:ext>
            </a:extLst>
          </p:cNvPr>
          <p:cNvSpPr txBox="1"/>
          <p:nvPr/>
        </p:nvSpPr>
        <p:spPr>
          <a:xfrm>
            <a:off x="2792011" y="4013517"/>
            <a:ext cx="1120634" cy="219291"/>
          </a:xfrm>
          <a:prstGeom prst="rect">
            <a:avLst/>
          </a:prstGeom>
          <a:noFill/>
        </p:spPr>
        <p:txBody>
          <a:bodyPr wrap="square" rtlCol="0">
            <a:spAutoFit/>
          </a:bodyPr>
          <a:lstStyle/>
          <a:p>
            <a:pPr algn="ctr"/>
            <a:r>
              <a:rPr lang="en-US" altLang="ko-KR" sz="825">
                <a:latin typeface="Arial" panose="020B0604020202020204" pitchFamily="34" charset="0"/>
                <a:cs typeface="Arial" panose="020B0604020202020204" pitchFamily="34" charset="0"/>
              </a:rPr>
              <a:t>3He-dilute</a:t>
            </a:r>
            <a:endParaRPr lang="ko-KR" altLang="en-US" sz="825">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73A44C75-FF2D-4E92-B699-06FC638A3767}"/>
              </a:ext>
            </a:extLst>
          </p:cNvPr>
          <p:cNvSpPr txBox="1"/>
          <p:nvPr/>
        </p:nvSpPr>
        <p:spPr>
          <a:xfrm>
            <a:off x="2821782" y="3700390"/>
            <a:ext cx="1120634" cy="219291"/>
          </a:xfrm>
          <a:prstGeom prst="rect">
            <a:avLst/>
          </a:prstGeom>
          <a:noFill/>
        </p:spPr>
        <p:txBody>
          <a:bodyPr wrap="square" rtlCol="0">
            <a:spAutoFit/>
          </a:bodyPr>
          <a:lstStyle/>
          <a:p>
            <a:pPr algn="ctr"/>
            <a:r>
              <a:rPr lang="en-US" altLang="ko-KR" sz="825" dirty="0">
                <a:latin typeface="Arial" panose="020B0604020202020204" pitchFamily="34" charset="0"/>
                <a:cs typeface="Arial" panose="020B0604020202020204" pitchFamily="34" charset="0"/>
              </a:rPr>
              <a:t>3He-rich</a:t>
            </a:r>
            <a:endParaRPr lang="ko-KR" altLang="en-US" sz="825" dirty="0">
              <a:latin typeface="Arial" panose="020B0604020202020204" pitchFamily="34" charset="0"/>
              <a:cs typeface="Arial" panose="020B0604020202020204" pitchFamily="34" charset="0"/>
            </a:endParaRPr>
          </a:p>
        </p:txBody>
      </p:sp>
      <p:cxnSp>
        <p:nvCxnSpPr>
          <p:cNvPr id="65" name="직선 연결선 64">
            <a:extLst>
              <a:ext uri="{FF2B5EF4-FFF2-40B4-BE49-F238E27FC236}">
                <a16:creationId xmlns:a16="http://schemas.microsoft.com/office/drawing/2014/main" id="{19AB27C7-CA81-4CBB-8090-04F25ED49BF0}"/>
              </a:ext>
            </a:extLst>
          </p:cNvPr>
          <p:cNvCxnSpPr>
            <a:cxnSpLocks/>
          </p:cNvCxnSpPr>
          <p:nvPr/>
        </p:nvCxnSpPr>
        <p:spPr>
          <a:xfrm>
            <a:off x="3063411" y="3697076"/>
            <a:ext cx="82414" cy="776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직선 연결선 66">
            <a:extLst>
              <a:ext uri="{FF2B5EF4-FFF2-40B4-BE49-F238E27FC236}">
                <a16:creationId xmlns:a16="http://schemas.microsoft.com/office/drawing/2014/main" id="{CD87E8C1-0E8A-48A9-BD94-BA4F4230BF90}"/>
              </a:ext>
            </a:extLst>
          </p:cNvPr>
          <p:cNvCxnSpPr>
            <a:cxnSpLocks/>
          </p:cNvCxnSpPr>
          <p:nvPr/>
        </p:nvCxnSpPr>
        <p:spPr>
          <a:xfrm>
            <a:off x="3055611" y="4079079"/>
            <a:ext cx="69436" cy="325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직사각형 69">
            <a:extLst>
              <a:ext uri="{FF2B5EF4-FFF2-40B4-BE49-F238E27FC236}">
                <a16:creationId xmlns:a16="http://schemas.microsoft.com/office/drawing/2014/main" id="{85615865-B134-42C7-A920-001BC2159471}"/>
              </a:ext>
            </a:extLst>
          </p:cNvPr>
          <p:cNvSpPr/>
          <p:nvPr/>
        </p:nvSpPr>
        <p:spPr>
          <a:xfrm flipV="1">
            <a:off x="3059485" y="1830514"/>
            <a:ext cx="334703" cy="4264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73" name="직선 연결선 72">
            <a:extLst>
              <a:ext uri="{FF2B5EF4-FFF2-40B4-BE49-F238E27FC236}">
                <a16:creationId xmlns:a16="http://schemas.microsoft.com/office/drawing/2014/main" id="{23E341CB-B997-4002-95E0-A5A69338AC82}"/>
              </a:ext>
            </a:extLst>
          </p:cNvPr>
          <p:cNvCxnSpPr>
            <a:cxnSpLocks/>
          </p:cNvCxnSpPr>
          <p:nvPr/>
        </p:nvCxnSpPr>
        <p:spPr>
          <a:xfrm>
            <a:off x="2827352" y="1933606"/>
            <a:ext cx="3110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직선 연결선 73">
            <a:extLst>
              <a:ext uri="{FF2B5EF4-FFF2-40B4-BE49-F238E27FC236}">
                <a16:creationId xmlns:a16="http://schemas.microsoft.com/office/drawing/2014/main" id="{A83C2B70-FA3D-4921-AD98-B3F3BAC4C6E4}"/>
              </a:ext>
            </a:extLst>
          </p:cNvPr>
          <p:cNvCxnSpPr>
            <a:cxnSpLocks/>
          </p:cNvCxnSpPr>
          <p:nvPr/>
        </p:nvCxnSpPr>
        <p:spPr>
          <a:xfrm>
            <a:off x="2820209" y="1966946"/>
            <a:ext cx="31814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직사각형 74">
            <a:extLst>
              <a:ext uri="{FF2B5EF4-FFF2-40B4-BE49-F238E27FC236}">
                <a16:creationId xmlns:a16="http://schemas.microsoft.com/office/drawing/2014/main" id="{B0937615-FFEA-430F-827F-98A4F7C686AB}"/>
              </a:ext>
            </a:extLst>
          </p:cNvPr>
          <p:cNvSpPr/>
          <p:nvPr/>
        </p:nvSpPr>
        <p:spPr>
          <a:xfrm flipV="1">
            <a:off x="2820209" y="2355164"/>
            <a:ext cx="433894" cy="399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76" name="직사각형 75">
            <a:extLst>
              <a:ext uri="{FF2B5EF4-FFF2-40B4-BE49-F238E27FC236}">
                <a16:creationId xmlns:a16="http://schemas.microsoft.com/office/drawing/2014/main" id="{1E555B9A-14A1-45C0-B6DB-36C484BAC1CF}"/>
              </a:ext>
            </a:extLst>
          </p:cNvPr>
          <p:cNvSpPr/>
          <p:nvPr/>
        </p:nvSpPr>
        <p:spPr>
          <a:xfrm flipV="1">
            <a:off x="2032047" y="2353361"/>
            <a:ext cx="417453" cy="46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77" name="직사각형 76">
            <a:extLst>
              <a:ext uri="{FF2B5EF4-FFF2-40B4-BE49-F238E27FC236}">
                <a16:creationId xmlns:a16="http://schemas.microsoft.com/office/drawing/2014/main" id="{E41AFDFB-A268-458D-9918-7FE334572911}"/>
              </a:ext>
            </a:extLst>
          </p:cNvPr>
          <p:cNvSpPr/>
          <p:nvPr/>
        </p:nvSpPr>
        <p:spPr>
          <a:xfrm rot="16200000">
            <a:off x="1873216" y="2054799"/>
            <a:ext cx="557694"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79" name="직사각형 78">
            <a:extLst>
              <a:ext uri="{FF2B5EF4-FFF2-40B4-BE49-F238E27FC236}">
                <a16:creationId xmlns:a16="http://schemas.microsoft.com/office/drawing/2014/main" id="{152FD03B-3435-4570-B8C1-04F8E80DA06B}"/>
              </a:ext>
            </a:extLst>
          </p:cNvPr>
          <p:cNvSpPr/>
          <p:nvPr/>
        </p:nvSpPr>
        <p:spPr>
          <a:xfrm rot="16200000" flipV="1">
            <a:off x="2948541" y="1678061"/>
            <a:ext cx="162076"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80" name="직사각형 79">
            <a:extLst>
              <a:ext uri="{FF2B5EF4-FFF2-40B4-BE49-F238E27FC236}">
                <a16:creationId xmlns:a16="http://schemas.microsoft.com/office/drawing/2014/main" id="{F6C34BD7-460F-44B7-AA1F-E35559ED9035}"/>
              </a:ext>
            </a:extLst>
          </p:cNvPr>
          <p:cNvSpPr/>
          <p:nvPr/>
        </p:nvSpPr>
        <p:spPr>
          <a:xfrm flipV="1">
            <a:off x="2411385" y="1783568"/>
            <a:ext cx="417453" cy="46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82" name="직선 연결선 81">
            <a:extLst>
              <a:ext uri="{FF2B5EF4-FFF2-40B4-BE49-F238E27FC236}">
                <a16:creationId xmlns:a16="http://schemas.microsoft.com/office/drawing/2014/main" id="{E66F3BA0-8352-405E-9125-77D64849E252}"/>
              </a:ext>
            </a:extLst>
          </p:cNvPr>
          <p:cNvCxnSpPr>
            <a:cxnSpLocks/>
          </p:cNvCxnSpPr>
          <p:nvPr/>
        </p:nvCxnSpPr>
        <p:spPr>
          <a:xfrm>
            <a:off x="3045480" y="3518889"/>
            <a:ext cx="0" cy="1170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직선 연결선 82">
            <a:extLst>
              <a:ext uri="{FF2B5EF4-FFF2-40B4-BE49-F238E27FC236}">
                <a16:creationId xmlns:a16="http://schemas.microsoft.com/office/drawing/2014/main" id="{4ADFB5C5-48CE-4B16-A8C7-57381941AD38}"/>
              </a:ext>
            </a:extLst>
          </p:cNvPr>
          <p:cNvCxnSpPr>
            <a:cxnSpLocks/>
          </p:cNvCxnSpPr>
          <p:nvPr/>
        </p:nvCxnSpPr>
        <p:spPr>
          <a:xfrm>
            <a:off x="3012434" y="3477535"/>
            <a:ext cx="9883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직선 연결선 83">
            <a:extLst>
              <a:ext uri="{FF2B5EF4-FFF2-40B4-BE49-F238E27FC236}">
                <a16:creationId xmlns:a16="http://schemas.microsoft.com/office/drawing/2014/main" id="{16F6FB2D-7F0F-4C48-9FC7-385BC1E7720A}"/>
              </a:ext>
            </a:extLst>
          </p:cNvPr>
          <p:cNvCxnSpPr>
            <a:cxnSpLocks/>
          </p:cNvCxnSpPr>
          <p:nvPr/>
        </p:nvCxnSpPr>
        <p:spPr>
          <a:xfrm>
            <a:off x="3013930" y="3477535"/>
            <a:ext cx="0" cy="1584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직선 연결선 84">
            <a:extLst>
              <a:ext uri="{FF2B5EF4-FFF2-40B4-BE49-F238E27FC236}">
                <a16:creationId xmlns:a16="http://schemas.microsoft.com/office/drawing/2014/main" id="{7ECEDCD0-E5CC-48AE-8DDF-675A3FFECEA7}"/>
              </a:ext>
            </a:extLst>
          </p:cNvPr>
          <p:cNvCxnSpPr>
            <a:cxnSpLocks/>
          </p:cNvCxnSpPr>
          <p:nvPr/>
        </p:nvCxnSpPr>
        <p:spPr>
          <a:xfrm>
            <a:off x="3045480" y="3520937"/>
            <a:ext cx="9974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직사각형 85">
            <a:extLst>
              <a:ext uri="{FF2B5EF4-FFF2-40B4-BE49-F238E27FC236}">
                <a16:creationId xmlns:a16="http://schemas.microsoft.com/office/drawing/2014/main" id="{DDE66D33-1543-447E-AD0B-F336D801AC51}"/>
              </a:ext>
            </a:extLst>
          </p:cNvPr>
          <p:cNvSpPr/>
          <p:nvPr/>
        </p:nvSpPr>
        <p:spPr>
          <a:xfrm>
            <a:off x="2991787" y="4235241"/>
            <a:ext cx="1114118" cy="3594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87" name="직사각형 86">
            <a:extLst>
              <a:ext uri="{FF2B5EF4-FFF2-40B4-BE49-F238E27FC236}">
                <a16:creationId xmlns:a16="http://schemas.microsoft.com/office/drawing/2014/main" id="{F259DD6F-B5CE-4430-9F37-B5A700EA29A0}"/>
              </a:ext>
            </a:extLst>
          </p:cNvPr>
          <p:cNvSpPr/>
          <p:nvPr/>
        </p:nvSpPr>
        <p:spPr>
          <a:xfrm rot="5400000">
            <a:off x="3434134" y="3605887"/>
            <a:ext cx="1307042" cy="3650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88" name="직사각형 87">
            <a:extLst>
              <a:ext uri="{FF2B5EF4-FFF2-40B4-BE49-F238E27FC236}">
                <a16:creationId xmlns:a16="http://schemas.microsoft.com/office/drawing/2014/main" id="{74E61C6C-D004-4872-8F2C-B9F8A880C40B}"/>
              </a:ext>
            </a:extLst>
          </p:cNvPr>
          <p:cNvSpPr/>
          <p:nvPr/>
        </p:nvSpPr>
        <p:spPr>
          <a:xfrm rot="10800000">
            <a:off x="4105905" y="2968133"/>
            <a:ext cx="1071535"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89" name="직사각형 88">
            <a:extLst>
              <a:ext uri="{FF2B5EF4-FFF2-40B4-BE49-F238E27FC236}">
                <a16:creationId xmlns:a16="http://schemas.microsoft.com/office/drawing/2014/main" id="{57B30D49-7809-4BE9-98D4-27CF87E7DE6D}"/>
              </a:ext>
            </a:extLst>
          </p:cNvPr>
          <p:cNvSpPr/>
          <p:nvPr/>
        </p:nvSpPr>
        <p:spPr>
          <a:xfrm rot="5400000">
            <a:off x="4503721" y="4548446"/>
            <a:ext cx="595658" cy="4336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90" name="직사각형 89">
            <a:extLst>
              <a:ext uri="{FF2B5EF4-FFF2-40B4-BE49-F238E27FC236}">
                <a16:creationId xmlns:a16="http://schemas.microsoft.com/office/drawing/2014/main" id="{00B8C2FE-D206-493D-8358-6A55419ED2F1}"/>
              </a:ext>
            </a:extLst>
          </p:cNvPr>
          <p:cNvSpPr/>
          <p:nvPr/>
        </p:nvSpPr>
        <p:spPr>
          <a:xfrm>
            <a:off x="170528" y="5113516"/>
            <a:ext cx="5006912" cy="5042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91" name="직사각형 90">
            <a:extLst>
              <a:ext uri="{FF2B5EF4-FFF2-40B4-BE49-F238E27FC236}">
                <a16:creationId xmlns:a16="http://schemas.microsoft.com/office/drawing/2014/main" id="{40A5AFA9-CBED-478A-ACF2-7D80D340E7C2}"/>
              </a:ext>
            </a:extLst>
          </p:cNvPr>
          <p:cNvSpPr/>
          <p:nvPr/>
        </p:nvSpPr>
        <p:spPr>
          <a:xfrm rot="5400000">
            <a:off x="4078981" y="4063431"/>
            <a:ext cx="2161115" cy="3580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nvGrpSpPr>
          <p:cNvPr id="92" name="그룹 91">
            <a:extLst>
              <a:ext uri="{FF2B5EF4-FFF2-40B4-BE49-F238E27FC236}">
                <a16:creationId xmlns:a16="http://schemas.microsoft.com/office/drawing/2014/main" id="{61FD18D1-AF1B-40CE-B5BE-69A7D6A787C3}"/>
              </a:ext>
            </a:extLst>
          </p:cNvPr>
          <p:cNvGrpSpPr/>
          <p:nvPr/>
        </p:nvGrpSpPr>
        <p:grpSpPr>
          <a:xfrm>
            <a:off x="4388453" y="3018082"/>
            <a:ext cx="545401" cy="625371"/>
            <a:chOff x="881424" y="2479823"/>
            <a:chExt cx="1161840" cy="1854871"/>
          </a:xfrm>
        </p:grpSpPr>
        <p:grpSp>
          <p:nvGrpSpPr>
            <p:cNvPr id="93" name="그룹 92">
              <a:extLst>
                <a:ext uri="{FF2B5EF4-FFF2-40B4-BE49-F238E27FC236}">
                  <a16:creationId xmlns:a16="http://schemas.microsoft.com/office/drawing/2014/main" id="{B38B3749-0F16-4CEB-A4AB-2ECD6D20F4C1}"/>
                </a:ext>
              </a:extLst>
            </p:cNvPr>
            <p:cNvGrpSpPr/>
            <p:nvPr/>
          </p:nvGrpSpPr>
          <p:grpSpPr>
            <a:xfrm>
              <a:off x="881424" y="2479823"/>
              <a:ext cx="1161840" cy="1854871"/>
              <a:chOff x="333700" y="3105928"/>
              <a:chExt cx="639484" cy="1158998"/>
            </a:xfrm>
          </p:grpSpPr>
          <p:sp>
            <p:nvSpPr>
              <p:cNvPr id="96" name="직사각형 95">
                <a:extLst>
                  <a:ext uri="{FF2B5EF4-FFF2-40B4-BE49-F238E27FC236}">
                    <a16:creationId xmlns:a16="http://schemas.microsoft.com/office/drawing/2014/main" id="{939E72D8-D47C-4E0D-AB4C-373F58E71F9D}"/>
                  </a:ext>
                </a:extLst>
              </p:cNvPr>
              <p:cNvSpPr/>
              <p:nvPr/>
            </p:nvSpPr>
            <p:spPr>
              <a:xfrm>
                <a:off x="333700" y="3105928"/>
                <a:ext cx="639484" cy="963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97" name="직사각형 96">
                <a:extLst>
                  <a:ext uri="{FF2B5EF4-FFF2-40B4-BE49-F238E27FC236}">
                    <a16:creationId xmlns:a16="http://schemas.microsoft.com/office/drawing/2014/main" id="{B4BAC1FD-CF67-4492-B1EB-EAA2CB9401E4}"/>
                  </a:ext>
                </a:extLst>
              </p:cNvPr>
              <p:cNvSpPr/>
              <p:nvPr/>
            </p:nvSpPr>
            <p:spPr>
              <a:xfrm>
                <a:off x="401885" y="3142467"/>
                <a:ext cx="469850" cy="29139"/>
              </a:xfrm>
              <a:prstGeom prst="rect">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cxnSp>
            <p:nvCxnSpPr>
              <p:cNvPr id="98" name="직선 연결선 97">
                <a:extLst>
                  <a:ext uri="{FF2B5EF4-FFF2-40B4-BE49-F238E27FC236}">
                    <a16:creationId xmlns:a16="http://schemas.microsoft.com/office/drawing/2014/main" id="{5E7EC6B9-7267-43C1-9ACE-6AEBE6962452}"/>
                  </a:ext>
                </a:extLst>
              </p:cNvPr>
              <p:cNvCxnSpPr>
                <a:cxnSpLocks/>
              </p:cNvCxnSpPr>
              <p:nvPr/>
            </p:nvCxnSpPr>
            <p:spPr>
              <a:xfrm flipV="1">
                <a:off x="390756" y="3199747"/>
                <a:ext cx="0" cy="106517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직선 연결선 98">
                <a:extLst>
                  <a:ext uri="{FF2B5EF4-FFF2-40B4-BE49-F238E27FC236}">
                    <a16:creationId xmlns:a16="http://schemas.microsoft.com/office/drawing/2014/main" id="{662CFCA4-48E5-4B39-83C5-0A46E82BD58D}"/>
                  </a:ext>
                </a:extLst>
              </p:cNvPr>
              <p:cNvCxnSpPr>
                <a:cxnSpLocks/>
              </p:cNvCxnSpPr>
              <p:nvPr/>
            </p:nvCxnSpPr>
            <p:spPr>
              <a:xfrm flipV="1">
                <a:off x="438491" y="3199746"/>
                <a:ext cx="0" cy="106517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직선 연결선 99">
                <a:extLst>
                  <a:ext uri="{FF2B5EF4-FFF2-40B4-BE49-F238E27FC236}">
                    <a16:creationId xmlns:a16="http://schemas.microsoft.com/office/drawing/2014/main" id="{A7A6EC20-4280-4EBB-9462-457C6105CE99}"/>
                  </a:ext>
                </a:extLst>
              </p:cNvPr>
              <p:cNvCxnSpPr>
                <a:cxnSpLocks/>
              </p:cNvCxnSpPr>
              <p:nvPr/>
            </p:nvCxnSpPr>
            <p:spPr>
              <a:xfrm flipV="1">
                <a:off x="830188" y="3202282"/>
                <a:ext cx="0" cy="10626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직선 연결선 100">
                <a:extLst>
                  <a:ext uri="{FF2B5EF4-FFF2-40B4-BE49-F238E27FC236}">
                    <a16:creationId xmlns:a16="http://schemas.microsoft.com/office/drawing/2014/main" id="{787AE2C0-162B-4962-802E-7382A9EBFB64}"/>
                  </a:ext>
                </a:extLst>
              </p:cNvPr>
              <p:cNvCxnSpPr>
                <a:cxnSpLocks/>
              </p:cNvCxnSpPr>
              <p:nvPr/>
            </p:nvCxnSpPr>
            <p:spPr>
              <a:xfrm flipV="1">
                <a:off x="871738" y="3202282"/>
                <a:ext cx="0" cy="10542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4" name="직선 연결선 93">
              <a:extLst>
                <a:ext uri="{FF2B5EF4-FFF2-40B4-BE49-F238E27FC236}">
                  <a16:creationId xmlns:a16="http://schemas.microsoft.com/office/drawing/2014/main" id="{F05C8E34-7C26-4846-878B-BA0AF9C87E0F}"/>
                </a:ext>
              </a:extLst>
            </p:cNvPr>
            <p:cNvCxnSpPr>
              <a:cxnSpLocks/>
            </p:cNvCxnSpPr>
            <p:nvPr/>
          </p:nvCxnSpPr>
          <p:spPr>
            <a:xfrm flipV="1">
              <a:off x="1031243" y="2545794"/>
              <a:ext cx="0" cy="14274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5" name="직선 연결선 94">
              <a:extLst>
                <a:ext uri="{FF2B5EF4-FFF2-40B4-BE49-F238E27FC236}">
                  <a16:creationId xmlns:a16="http://schemas.microsoft.com/office/drawing/2014/main" id="{0983F4B8-FB93-44A4-9FB1-B883A57F0804}"/>
                </a:ext>
              </a:extLst>
            </p:cNvPr>
            <p:cNvCxnSpPr>
              <a:cxnSpLocks/>
            </p:cNvCxnSpPr>
            <p:nvPr/>
          </p:nvCxnSpPr>
          <p:spPr>
            <a:xfrm flipV="1">
              <a:off x="1821821" y="2558602"/>
              <a:ext cx="0" cy="129934"/>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02" name="TextBox 101">
            <a:extLst>
              <a:ext uri="{FF2B5EF4-FFF2-40B4-BE49-F238E27FC236}">
                <a16:creationId xmlns:a16="http://schemas.microsoft.com/office/drawing/2014/main" id="{93C5B980-1B16-4726-A645-6F21F9D1733F}"/>
              </a:ext>
            </a:extLst>
          </p:cNvPr>
          <p:cNvSpPr txBox="1"/>
          <p:nvPr/>
        </p:nvSpPr>
        <p:spPr>
          <a:xfrm>
            <a:off x="4142709" y="3718290"/>
            <a:ext cx="994949" cy="276999"/>
          </a:xfrm>
          <a:prstGeom prst="rect">
            <a:avLst/>
          </a:prstGeom>
          <a:noFill/>
        </p:spPr>
        <p:txBody>
          <a:bodyPr wrap="square" rtlCol="0">
            <a:spAutoFit/>
          </a:bodyPr>
          <a:lstStyle/>
          <a:p>
            <a:pPr algn="ctr"/>
            <a:r>
              <a:rPr lang="en-US" altLang="ko-KR" sz="1200" dirty="0">
                <a:latin typeface="Arial" panose="020B0604020202020204" pitchFamily="34" charset="0"/>
                <a:cs typeface="Arial" panose="020B0604020202020204" pitchFamily="34" charset="0"/>
              </a:rPr>
              <a:t>MXC</a:t>
            </a:r>
            <a:endParaRPr lang="ko-KR" altLang="en-US" sz="1200" dirty="0">
              <a:latin typeface="Arial" panose="020B0604020202020204" pitchFamily="34" charset="0"/>
              <a:cs typeface="Arial" panose="020B0604020202020204" pitchFamily="34" charset="0"/>
            </a:endParaRPr>
          </a:p>
        </p:txBody>
      </p:sp>
      <p:sp>
        <p:nvSpPr>
          <p:cNvPr id="105" name="TextBox 104">
            <a:extLst>
              <a:ext uri="{FF2B5EF4-FFF2-40B4-BE49-F238E27FC236}">
                <a16:creationId xmlns:a16="http://schemas.microsoft.com/office/drawing/2014/main" id="{A403716F-070F-4A0B-8B05-80E92F1E09B5}"/>
              </a:ext>
            </a:extLst>
          </p:cNvPr>
          <p:cNvSpPr txBox="1"/>
          <p:nvPr/>
        </p:nvSpPr>
        <p:spPr>
          <a:xfrm>
            <a:off x="2175713" y="1099173"/>
            <a:ext cx="2358484" cy="338554"/>
          </a:xfrm>
          <a:prstGeom prst="rect">
            <a:avLst/>
          </a:prstGeom>
          <a:noFill/>
        </p:spPr>
        <p:txBody>
          <a:bodyPr wrap="square" rtlCol="0">
            <a:spAutoFit/>
          </a:bodyPr>
          <a:lstStyle/>
          <a:p>
            <a:pPr algn="ctr"/>
            <a:r>
              <a:rPr lang="en-US" altLang="ko-KR" sz="1600" b="1" dirty="0">
                <a:solidFill>
                  <a:srgbClr val="FF0000"/>
                </a:solidFill>
                <a:latin typeface="Arial" panose="020B0604020202020204" pitchFamily="34" charset="0"/>
                <a:cs typeface="Arial" panose="020B0604020202020204" pitchFamily="34" charset="0"/>
              </a:rPr>
              <a:t>4He sorption cooler</a:t>
            </a:r>
            <a:endParaRPr lang="ko-KR" altLang="en-US" sz="1600" b="1" dirty="0">
              <a:solidFill>
                <a:srgbClr val="FF0000"/>
              </a:solidFill>
              <a:latin typeface="Arial" panose="020B0604020202020204" pitchFamily="34" charset="0"/>
              <a:cs typeface="Arial" panose="020B0604020202020204" pitchFamily="34" charset="0"/>
            </a:endParaRPr>
          </a:p>
        </p:txBody>
      </p:sp>
      <p:sp>
        <p:nvSpPr>
          <p:cNvPr id="106" name="TextBox 105">
            <a:extLst>
              <a:ext uri="{FF2B5EF4-FFF2-40B4-BE49-F238E27FC236}">
                <a16:creationId xmlns:a16="http://schemas.microsoft.com/office/drawing/2014/main" id="{C5E8D9A5-6C1F-40A6-BCB7-4CE02DC4D663}"/>
              </a:ext>
            </a:extLst>
          </p:cNvPr>
          <p:cNvSpPr txBox="1"/>
          <p:nvPr/>
        </p:nvSpPr>
        <p:spPr>
          <a:xfrm>
            <a:off x="1153313" y="1439264"/>
            <a:ext cx="1212862" cy="338554"/>
          </a:xfrm>
          <a:prstGeom prst="rect">
            <a:avLst/>
          </a:prstGeom>
          <a:noFill/>
        </p:spPr>
        <p:txBody>
          <a:bodyPr wrap="square" rtlCol="0">
            <a:spAutoFit/>
          </a:bodyPr>
          <a:lstStyle/>
          <a:p>
            <a:pPr algn="ctr"/>
            <a:r>
              <a:rPr lang="en-US" altLang="ko-KR" sz="1600" b="1" dirty="0">
                <a:solidFill>
                  <a:srgbClr val="FF0000"/>
                </a:solidFill>
                <a:latin typeface="Arial" panose="020B0604020202020204" pitchFamily="34" charset="0"/>
                <a:cs typeface="Arial" panose="020B0604020202020204" pitchFamily="34" charset="0"/>
              </a:rPr>
              <a:t>4 K G-M</a:t>
            </a:r>
            <a:endParaRPr lang="ko-KR" altLang="en-US" sz="1600" b="1" dirty="0">
              <a:solidFill>
                <a:srgbClr val="FF0000"/>
              </a:solidFill>
              <a:latin typeface="Arial" panose="020B0604020202020204" pitchFamily="34" charset="0"/>
              <a:cs typeface="Arial" panose="020B0604020202020204" pitchFamily="34" charset="0"/>
            </a:endParaRPr>
          </a:p>
        </p:txBody>
      </p:sp>
      <p:sp>
        <p:nvSpPr>
          <p:cNvPr id="212" name="직사각형 211">
            <a:extLst>
              <a:ext uri="{FF2B5EF4-FFF2-40B4-BE49-F238E27FC236}">
                <a16:creationId xmlns:a16="http://schemas.microsoft.com/office/drawing/2014/main" id="{280C72BC-CF7D-441F-BD9F-F71ADBD60E7F}"/>
              </a:ext>
            </a:extLst>
          </p:cNvPr>
          <p:cNvSpPr/>
          <p:nvPr/>
        </p:nvSpPr>
        <p:spPr>
          <a:xfrm rot="5400000" flipH="1" flipV="1">
            <a:off x="4181054" y="2008925"/>
            <a:ext cx="440681"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13" name="직사각형 212">
            <a:extLst>
              <a:ext uri="{FF2B5EF4-FFF2-40B4-BE49-F238E27FC236}">
                <a16:creationId xmlns:a16="http://schemas.microsoft.com/office/drawing/2014/main" id="{3A9CD863-D85D-49E3-86A3-566B545588C2}"/>
              </a:ext>
            </a:extLst>
          </p:cNvPr>
          <p:cNvSpPr/>
          <p:nvPr/>
        </p:nvSpPr>
        <p:spPr>
          <a:xfrm flipH="1" flipV="1">
            <a:off x="4160305" y="2209369"/>
            <a:ext cx="225980" cy="3704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14" name="직사각형 213">
            <a:extLst>
              <a:ext uri="{FF2B5EF4-FFF2-40B4-BE49-F238E27FC236}">
                <a16:creationId xmlns:a16="http://schemas.microsoft.com/office/drawing/2014/main" id="{ECC494D6-0DC6-4971-B007-9E0806268A18}"/>
              </a:ext>
            </a:extLst>
          </p:cNvPr>
          <p:cNvSpPr/>
          <p:nvPr/>
        </p:nvSpPr>
        <p:spPr>
          <a:xfrm rot="16200000" flipH="1">
            <a:off x="3674808" y="2147963"/>
            <a:ext cx="736436" cy="251923"/>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215" name="직선 연결선 214">
            <a:extLst>
              <a:ext uri="{FF2B5EF4-FFF2-40B4-BE49-F238E27FC236}">
                <a16:creationId xmlns:a16="http://schemas.microsoft.com/office/drawing/2014/main" id="{2C48D306-D251-434F-9826-28A758B50278}"/>
              </a:ext>
            </a:extLst>
          </p:cNvPr>
          <p:cNvCxnSpPr>
            <a:cxnSpLocks/>
          </p:cNvCxnSpPr>
          <p:nvPr/>
        </p:nvCxnSpPr>
        <p:spPr>
          <a:xfrm flipH="1">
            <a:off x="4043874" y="2580094"/>
            <a:ext cx="0" cy="9387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6" name="직선 연결선 215">
            <a:extLst>
              <a:ext uri="{FF2B5EF4-FFF2-40B4-BE49-F238E27FC236}">
                <a16:creationId xmlns:a16="http://schemas.microsoft.com/office/drawing/2014/main" id="{38630F5C-3C34-4AA5-A3A3-7ED7503F630F}"/>
              </a:ext>
            </a:extLst>
          </p:cNvPr>
          <p:cNvCxnSpPr>
            <a:cxnSpLocks/>
          </p:cNvCxnSpPr>
          <p:nvPr/>
        </p:nvCxnSpPr>
        <p:spPr>
          <a:xfrm>
            <a:off x="4006407" y="2567751"/>
            <a:ext cx="0" cy="9212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7" name="직사각형 216">
            <a:extLst>
              <a:ext uri="{FF2B5EF4-FFF2-40B4-BE49-F238E27FC236}">
                <a16:creationId xmlns:a16="http://schemas.microsoft.com/office/drawing/2014/main" id="{B6591191-B489-46DE-AC92-F3530D01AC25}"/>
              </a:ext>
            </a:extLst>
          </p:cNvPr>
          <p:cNvSpPr/>
          <p:nvPr/>
        </p:nvSpPr>
        <p:spPr>
          <a:xfrm>
            <a:off x="4595797" y="3246163"/>
            <a:ext cx="34289" cy="1801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18" name="직사각형 217">
            <a:extLst>
              <a:ext uri="{FF2B5EF4-FFF2-40B4-BE49-F238E27FC236}">
                <a16:creationId xmlns:a16="http://schemas.microsoft.com/office/drawing/2014/main" id="{6513E498-A59C-4C33-A3CB-12B6EEB0B6C0}"/>
              </a:ext>
            </a:extLst>
          </p:cNvPr>
          <p:cNvSpPr/>
          <p:nvPr/>
        </p:nvSpPr>
        <p:spPr>
          <a:xfrm rot="5400000" flipH="1" flipV="1">
            <a:off x="3817972" y="2257769"/>
            <a:ext cx="742892"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19" name="직사각형 218">
            <a:extLst>
              <a:ext uri="{FF2B5EF4-FFF2-40B4-BE49-F238E27FC236}">
                <a16:creationId xmlns:a16="http://schemas.microsoft.com/office/drawing/2014/main" id="{12075582-F693-4A48-97AC-114B52A4799E}"/>
              </a:ext>
            </a:extLst>
          </p:cNvPr>
          <p:cNvSpPr/>
          <p:nvPr/>
        </p:nvSpPr>
        <p:spPr>
          <a:xfrm flipH="1" flipV="1">
            <a:off x="4186731" y="1805068"/>
            <a:ext cx="417453" cy="46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220" name="직선 연결선 219">
            <a:extLst>
              <a:ext uri="{FF2B5EF4-FFF2-40B4-BE49-F238E27FC236}">
                <a16:creationId xmlns:a16="http://schemas.microsoft.com/office/drawing/2014/main" id="{82238B81-D975-4CF8-BE26-4A13BF7CBBAC}"/>
              </a:ext>
            </a:extLst>
          </p:cNvPr>
          <p:cNvCxnSpPr>
            <a:cxnSpLocks/>
          </p:cNvCxnSpPr>
          <p:nvPr/>
        </p:nvCxnSpPr>
        <p:spPr>
          <a:xfrm>
            <a:off x="4025141" y="2600894"/>
            <a:ext cx="4211" cy="9997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32" name="직사각형 231">
            <a:extLst>
              <a:ext uri="{FF2B5EF4-FFF2-40B4-BE49-F238E27FC236}">
                <a16:creationId xmlns:a16="http://schemas.microsoft.com/office/drawing/2014/main" id="{1A63E506-B1AA-4736-BFC2-1197C76ACD52}"/>
              </a:ext>
            </a:extLst>
          </p:cNvPr>
          <p:cNvSpPr/>
          <p:nvPr/>
        </p:nvSpPr>
        <p:spPr>
          <a:xfrm>
            <a:off x="485243" y="4834157"/>
            <a:ext cx="4358415" cy="19877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33" name="순서도: 가산 접합 232">
            <a:extLst>
              <a:ext uri="{FF2B5EF4-FFF2-40B4-BE49-F238E27FC236}">
                <a16:creationId xmlns:a16="http://schemas.microsoft.com/office/drawing/2014/main" id="{407B1ED2-036B-4233-BD20-88B6680DE648}"/>
              </a:ext>
            </a:extLst>
          </p:cNvPr>
          <p:cNvSpPr/>
          <p:nvPr/>
        </p:nvSpPr>
        <p:spPr>
          <a:xfrm>
            <a:off x="4701686" y="4428457"/>
            <a:ext cx="224504" cy="241959"/>
          </a:xfrm>
          <a:prstGeom prst="flowChartSummingJunction">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35" name="순서도: 가산 접합 234">
            <a:extLst>
              <a:ext uri="{FF2B5EF4-FFF2-40B4-BE49-F238E27FC236}">
                <a16:creationId xmlns:a16="http://schemas.microsoft.com/office/drawing/2014/main" id="{3EF69092-8141-4C6E-92C4-96732CA4151C}"/>
              </a:ext>
            </a:extLst>
          </p:cNvPr>
          <p:cNvSpPr/>
          <p:nvPr/>
        </p:nvSpPr>
        <p:spPr>
          <a:xfrm>
            <a:off x="5940152" y="2514016"/>
            <a:ext cx="224504" cy="241959"/>
          </a:xfrm>
          <a:prstGeom prst="flowChartSummingJunction">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cxnSp>
        <p:nvCxnSpPr>
          <p:cNvPr id="248" name="직선 연결선 247">
            <a:extLst>
              <a:ext uri="{FF2B5EF4-FFF2-40B4-BE49-F238E27FC236}">
                <a16:creationId xmlns:a16="http://schemas.microsoft.com/office/drawing/2014/main" id="{DE1E22D3-F26E-4946-908C-342B15AC8623}"/>
              </a:ext>
            </a:extLst>
          </p:cNvPr>
          <p:cNvCxnSpPr>
            <a:cxnSpLocks/>
          </p:cNvCxnSpPr>
          <p:nvPr/>
        </p:nvCxnSpPr>
        <p:spPr>
          <a:xfrm flipH="1">
            <a:off x="2456252" y="3155604"/>
            <a:ext cx="0" cy="4645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9" name="직선 연결선 248">
            <a:extLst>
              <a:ext uri="{FF2B5EF4-FFF2-40B4-BE49-F238E27FC236}">
                <a16:creationId xmlns:a16="http://schemas.microsoft.com/office/drawing/2014/main" id="{D2DF0C5E-2656-40DE-AED0-E45D8684B57B}"/>
              </a:ext>
            </a:extLst>
          </p:cNvPr>
          <p:cNvCxnSpPr>
            <a:cxnSpLocks/>
          </p:cNvCxnSpPr>
          <p:nvPr/>
        </p:nvCxnSpPr>
        <p:spPr>
          <a:xfrm flipH="1">
            <a:off x="2385422" y="3155604"/>
            <a:ext cx="0" cy="4645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0" name="그룹 249">
            <a:extLst>
              <a:ext uri="{FF2B5EF4-FFF2-40B4-BE49-F238E27FC236}">
                <a16:creationId xmlns:a16="http://schemas.microsoft.com/office/drawing/2014/main" id="{9B3B0CD9-2E5B-446C-99F5-709FACB104F0}"/>
              </a:ext>
            </a:extLst>
          </p:cNvPr>
          <p:cNvGrpSpPr/>
          <p:nvPr/>
        </p:nvGrpSpPr>
        <p:grpSpPr>
          <a:xfrm flipH="1">
            <a:off x="2402736" y="4240123"/>
            <a:ext cx="34289" cy="371244"/>
            <a:chOff x="4293449" y="3947808"/>
            <a:chExt cx="35008" cy="661448"/>
          </a:xfrm>
        </p:grpSpPr>
        <p:cxnSp>
          <p:nvCxnSpPr>
            <p:cNvPr id="251" name="직선 연결선 250">
              <a:extLst>
                <a:ext uri="{FF2B5EF4-FFF2-40B4-BE49-F238E27FC236}">
                  <a16:creationId xmlns:a16="http://schemas.microsoft.com/office/drawing/2014/main" id="{352DE5D1-7069-497F-8193-A578D75C65FF}"/>
                </a:ext>
              </a:extLst>
            </p:cNvPr>
            <p:cNvCxnSpPr>
              <a:cxnSpLocks/>
            </p:cNvCxnSpPr>
            <p:nvPr/>
          </p:nvCxnSpPr>
          <p:spPr>
            <a:xfrm>
              <a:off x="4293449" y="3950864"/>
              <a:ext cx="0" cy="6583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2" name="직선 연결선 251">
              <a:extLst>
                <a:ext uri="{FF2B5EF4-FFF2-40B4-BE49-F238E27FC236}">
                  <a16:creationId xmlns:a16="http://schemas.microsoft.com/office/drawing/2014/main" id="{A242F204-7365-4248-9081-4347081DC4E6}"/>
                </a:ext>
              </a:extLst>
            </p:cNvPr>
            <p:cNvCxnSpPr>
              <a:cxnSpLocks/>
            </p:cNvCxnSpPr>
            <p:nvPr/>
          </p:nvCxnSpPr>
          <p:spPr>
            <a:xfrm>
              <a:off x="4328457" y="3947808"/>
              <a:ext cx="0" cy="6301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53" name="직선 연결선 252">
            <a:extLst>
              <a:ext uri="{FF2B5EF4-FFF2-40B4-BE49-F238E27FC236}">
                <a16:creationId xmlns:a16="http://schemas.microsoft.com/office/drawing/2014/main" id="{48D5F77C-605C-48DC-8905-D468D9C05509}"/>
              </a:ext>
            </a:extLst>
          </p:cNvPr>
          <p:cNvCxnSpPr>
            <a:cxnSpLocks/>
          </p:cNvCxnSpPr>
          <p:nvPr/>
        </p:nvCxnSpPr>
        <p:spPr>
          <a:xfrm>
            <a:off x="647321" y="4611367"/>
            <a:ext cx="17913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4" name="직선 연결선 253">
            <a:extLst>
              <a:ext uri="{FF2B5EF4-FFF2-40B4-BE49-F238E27FC236}">
                <a16:creationId xmlns:a16="http://schemas.microsoft.com/office/drawing/2014/main" id="{6579A715-CE12-499A-8373-56CE43A99300}"/>
              </a:ext>
            </a:extLst>
          </p:cNvPr>
          <p:cNvCxnSpPr>
            <a:cxnSpLocks/>
          </p:cNvCxnSpPr>
          <p:nvPr/>
        </p:nvCxnSpPr>
        <p:spPr>
          <a:xfrm>
            <a:off x="695533" y="4579421"/>
            <a:ext cx="1704014" cy="66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5" name="그룹 254">
            <a:extLst>
              <a:ext uri="{FF2B5EF4-FFF2-40B4-BE49-F238E27FC236}">
                <a16:creationId xmlns:a16="http://schemas.microsoft.com/office/drawing/2014/main" id="{5831F15E-923E-4052-AA4D-E42EBE6C458D}"/>
              </a:ext>
            </a:extLst>
          </p:cNvPr>
          <p:cNvGrpSpPr/>
          <p:nvPr/>
        </p:nvGrpSpPr>
        <p:grpSpPr>
          <a:xfrm>
            <a:off x="660253" y="4271990"/>
            <a:ext cx="34289" cy="339379"/>
            <a:chOff x="4301890" y="3918923"/>
            <a:chExt cx="5473" cy="725661"/>
          </a:xfrm>
        </p:grpSpPr>
        <p:cxnSp>
          <p:nvCxnSpPr>
            <p:cNvPr id="256" name="직선 연결선 255">
              <a:extLst>
                <a:ext uri="{FF2B5EF4-FFF2-40B4-BE49-F238E27FC236}">
                  <a16:creationId xmlns:a16="http://schemas.microsoft.com/office/drawing/2014/main" id="{C74B28CF-05F9-4C9D-A858-55F18C0DDEE5}"/>
                </a:ext>
              </a:extLst>
            </p:cNvPr>
            <p:cNvCxnSpPr>
              <a:cxnSpLocks/>
            </p:cNvCxnSpPr>
            <p:nvPr/>
          </p:nvCxnSpPr>
          <p:spPr>
            <a:xfrm flipH="1">
              <a:off x="4301890" y="3918923"/>
              <a:ext cx="0" cy="725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7" name="직선 연결선 256">
              <a:extLst>
                <a:ext uri="{FF2B5EF4-FFF2-40B4-BE49-F238E27FC236}">
                  <a16:creationId xmlns:a16="http://schemas.microsoft.com/office/drawing/2014/main" id="{47F7CD59-4AA7-4602-9828-BCB4D63F0F27}"/>
                </a:ext>
              </a:extLst>
            </p:cNvPr>
            <p:cNvCxnSpPr>
              <a:cxnSpLocks/>
            </p:cNvCxnSpPr>
            <p:nvPr/>
          </p:nvCxnSpPr>
          <p:spPr>
            <a:xfrm flipH="1">
              <a:off x="4307363" y="3944751"/>
              <a:ext cx="0" cy="6456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8" name="그룹 257">
            <a:extLst>
              <a:ext uri="{FF2B5EF4-FFF2-40B4-BE49-F238E27FC236}">
                <a16:creationId xmlns:a16="http://schemas.microsoft.com/office/drawing/2014/main" id="{27E0C094-2F37-4BD4-AA15-1BEAA5D42B20}"/>
              </a:ext>
            </a:extLst>
          </p:cNvPr>
          <p:cNvGrpSpPr/>
          <p:nvPr/>
        </p:nvGrpSpPr>
        <p:grpSpPr>
          <a:xfrm flipH="1">
            <a:off x="285660" y="3410487"/>
            <a:ext cx="793483" cy="877850"/>
            <a:chOff x="5758753" y="3754560"/>
            <a:chExt cx="363420" cy="402061"/>
          </a:xfrm>
        </p:grpSpPr>
        <p:grpSp>
          <p:nvGrpSpPr>
            <p:cNvPr id="259" name="그룹 258">
              <a:extLst>
                <a:ext uri="{FF2B5EF4-FFF2-40B4-BE49-F238E27FC236}">
                  <a16:creationId xmlns:a16="http://schemas.microsoft.com/office/drawing/2014/main" id="{95FAD867-1CC4-46DF-89BC-DAD05CC2E370}"/>
                </a:ext>
              </a:extLst>
            </p:cNvPr>
            <p:cNvGrpSpPr/>
            <p:nvPr/>
          </p:nvGrpSpPr>
          <p:grpSpPr>
            <a:xfrm>
              <a:off x="5759979" y="3874691"/>
              <a:ext cx="362194" cy="274443"/>
              <a:chOff x="3329587" y="3763410"/>
              <a:chExt cx="864630" cy="349085"/>
            </a:xfrm>
          </p:grpSpPr>
          <p:sp>
            <p:nvSpPr>
              <p:cNvPr id="263" name="직사각형 262">
                <a:extLst>
                  <a:ext uri="{FF2B5EF4-FFF2-40B4-BE49-F238E27FC236}">
                    <a16:creationId xmlns:a16="http://schemas.microsoft.com/office/drawing/2014/main" id="{A13D098B-CC9D-4FC6-BFCF-A1226C79562E}"/>
                  </a:ext>
                </a:extLst>
              </p:cNvPr>
              <p:cNvSpPr/>
              <p:nvPr/>
            </p:nvSpPr>
            <p:spPr>
              <a:xfrm>
                <a:off x="3329587" y="3763410"/>
                <a:ext cx="864630" cy="34908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264" name="직선 연결선 263">
                <a:extLst>
                  <a:ext uri="{FF2B5EF4-FFF2-40B4-BE49-F238E27FC236}">
                    <a16:creationId xmlns:a16="http://schemas.microsoft.com/office/drawing/2014/main" id="{56E49FA0-9A9D-46A4-A4B8-E03DC68DEE7D}"/>
                  </a:ext>
                </a:extLst>
              </p:cNvPr>
              <p:cNvCxnSpPr>
                <a:cxnSpLocks/>
              </p:cNvCxnSpPr>
              <p:nvPr/>
            </p:nvCxnSpPr>
            <p:spPr>
              <a:xfrm>
                <a:off x="3329587" y="3977501"/>
                <a:ext cx="8646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0" name="직사각형 259">
              <a:extLst>
                <a:ext uri="{FF2B5EF4-FFF2-40B4-BE49-F238E27FC236}">
                  <a16:creationId xmlns:a16="http://schemas.microsoft.com/office/drawing/2014/main" id="{A26A5B39-D1AF-4B68-8661-4853E6E56B5A}"/>
                </a:ext>
              </a:extLst>
            </p:cNvPr>
            <p:cNvSpPr/>
            <p:nvPr/>
          </p:nvSpPr>
          <p:spPr>
            <a:xfrm>
              <a:off x="5912501" y="3754560"/>
              <a:ext cx="45719" cy="2402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61" name="직사각형 260">
              <a:extLst>
                <a:ext uri="{FF2B5EF4-FFF2-40B4-BE49-F238E27FC236}">
                  <a16:creationId xmlns:a16="http://schemas.microsoft.com/office/drawing/2014/main" id="{0E70C07A-5897-4C8B-A89E-89F694DEF959}"/>
                </a:ext>
              </a:extLst>
            </p:cNvPr>
            <p:cNvSpPr/>
            <p:nvPr/>
          </p:nvSpPr>
          <p:spPr>
            <a:xfrm>
              <a:off x="5759517" y="4028605"/>
              <a:ext cx="360725" cy="128016"/>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62" name="직사각형 261">
              <a:extLst>
                <a:ext uri="{FF2B5EF4-FFF2-40B4-BE49-F238E27FC236}">
                  <a16:creationId xmlns:a16="http://schemas.microsoft.com/office/drawing/2014/main" id="{6734310B-9CE1-44E1-AB18-5DA528FF1F33}"/>
                </a:ext>
              </a:extLst>
            </p:cNvPr>
            <p:cNvSpPr/>
            <p:nvPr/>
          </p:nvSpPr>
          <p:spPr>
            <a:xfrm>
              <a:off x="5758753" y="3855435"/>
              <a:ext cx="361493" cy="174150"/>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cxnSp>
        <p:nvCxnSpPr>
          <p:cNvPr id="265" name="직선 연결선 264">
            <a:extLst>
              <a:ext uri="{FF2B5EF4-FFF2-40B4-BE49-F238E27FC236}">
                <a16:creationId xmlns:a16="http://schemas.microsoft.com/office/drawing/2014/main" id="{A824206D-D5D3-48FC-A518-BD9B1214E9D7}"/>
              </a:ext>
            </a:extLst>
          </p:cNvPr>
          <p:cNvCxnSpPr>
            <a:cxnSpLocks/>
          </p:cNvCxnSpPr>
          <p:nvPr/>
        </p:nvCxnSpPr>
        <p:spPr>
          <a:xfrm flipH="1">
            <a:off x="2422214" y="4224735"/>
            <a:ext cx="0" cy="12720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66" name="그룹 265">
            <a:extLst>
              <a:ext uri="{FF2B5EF4-FFF2-40B4-BE49-F238E27FC236}">
                <a16:creationId xmlns:a16="http://schemas.microsoft.com/office/drawing/2014/main" id="{632A54D2-4B69-4434-AD34-75BE0413809B}"/>
              </a:ext>
            </a:extLst>
          </p:cNvPr>
          <p:cNvGrpSpPr/>
          <p:nvPr/>
        </p:nvGrpSpPr>
        <p:grpSpPr>
          <a:xfrm flipH="1">
            <a:off x="2261880" y="3639970"/>
            <a:ext cx="332646" cy="586201"/>
            <a:chOff x="5921629" y="2762747"/>
            <a:chExt cx="688511" cy="274622"/>
          </a:xfrm>
        </p:grpSpPr>
        <p:grpSp>
          <p:nvGrpSpPr>
            <p:cNvPr id="267" name="그룹 266">
              <a:extLst>
                <a:ext uri="{FF2B5EF4-FFF2-40B4-BE49-F238E27FC236}">
                  <a16:creationId xmlns:a16="http://schemas.microsoft.com/office/drawing/2014/main" id="{465375F3-D2F9-48C8-A498-BE35FD65A8B1}"/>
                </a:ext>
              </a:extLst>
            </p:cNvPr>
            <p:cNvGrpSpPr/>
            <p:nvPr/>
          </p:nvGrpSpPr>
          <p:grpSpPr>
            <a:xfrm>
              <a:off x="5921629" y="2762926"/>
              <a:ext cx="688511" cy="274443"/>
              <a:chOff x="3329587" y="3695002"/>
              <a:chExt cx="875770" cy="349085"/>
            </a:xfrm>
          </p:grpSpPr>
          <p:sp>
            <p:nvSpPr>
              <p:cNvPr id="270" name="직사각형 269">
                <a:extLst>
                  <a:ext uri="{FF2B5EF4-FFF2-40B4-BE49-F238E27FC236}">
                    <a16:creationId xmlns:a16="http://schemas.microsoft.com/office/drawing/2014/main" id="{2EC18B86-79A3-4B78-824E-F871610F563A}"/>
                  </a:ext>
                </a:extLst>
              </p:cNvPr>
              <p:cNvSpPr/>
              <p:nvPr/>
            </p:nvSpPr>
            <p:spPr>
              <a:xfrm>
                <a:off x="3340727" y="3695002"/>
                <a:ext cx="864630" cy="34908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271" name="직선 연결선 270">
                <a:extLst>
                  <a:ext uri="{FF2B5EF4-FFF2-40B4-BE49-F238E27FC236}">
                    <a16:creationId xmlns:a16="http://schemas.microsoft.com/office/drawing/2014/main" id="{66D56C9B-D152-4CE9-98DD-BA58B2EA0AA4}"/>
                  </a:ext>
                </a:extLst>
              </p:cNvPr>
              <p:cNvCxnSpPr>
                <a:cxnSpLocks/>
              </p:cNvCxnSpPr>
              <p:nvPr/>
            </p:nvCxnSpPr>
            <p:spPr>
              <a:xfrm>
                <a:off x="3329587" y="3832359"/>
                <a:ext cx="8646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8" name="직사각형 267">
              <a:extLst>
                <a:ext uri="{FF2B5EF4-FFF2-40B4-BE49-F238E27FC236}">
                  <a16:creationId xmlns:a16="http://schemas.microsoft.com/office/drawing/2014/main" id="{C9AC1C5B-6D51-4721-A2C1-ADD70280275F}"/>
                </a:ext>
              </a:extLst>
            </p:cNvPr>
            <p:cNvSpPr/>
            <p:nvPr/>
          </p:nvSpPr>
          <p:spPr>
            <a:xfrm>
              <a:off x="5935894" y="2896560"/>
              <a:ext cx="668737" cy="140628"/>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69" name="직사각형 268">
              <a:extLst>
                <a:ext uri="{FF2B5EF4-FFF2-40B4-BE49-F238E27FC236}">
                  <a16:creationId xmlns:a16="http://schemas.microsoft.com/office/drawing/2014/main" id="{2493818F-4A3C-41FC-99EE-78BFE839D3B1}"/>
                </a:ext>
              </a:extLst>
            </p:cNvPr>
            <p:cNvSpPr/>
            <p:nvPr/>
          </p:nvSpPr>
          <p:spPr>
            <a:xfrm>
              <a:off x="5940150" y="2762747"/>
              <a:ext cx="661213" cy="141276"/>
            </a:xfrm>
            <a:prstGeom prst="rect">
              <a:avLst/>
            </a:prstGeom>
            <a:pattFill prst="pct10">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sp>
        <p:nvSpPr>
          <p:cNvPr id="272" name="TextBox 271">
            <a:extLst>
              <a:ext uri="{FF2B5EF4-FFF2-40B4-BE49-F238E27FC236}">
                <a16:creationId xmlns:a16="http://schemas.microsoft.com/office/drawing/2014/main" id="{9817B621-2ED9-4D6E-BCC8-F91904F4D461}"/>
              </a:ext>
            </a:extLst>
          </p:cNvPr>
          <p:cNvSpPr txBox="1"/>
          <p:nvPr/>
        </p:nvSpPr>
        <p:spPr>
          <a:xfrm flipH="1">
            <a:off x="1395829" y="4017504"/>
            <a:ext cx="1120634" cy="219291"/>
          </a:xfrm>
          <a:prstGeom prst="rect">
            <a:avLst/>
          </a:prstGeom>
          <a:noFill/>
        </p:spPr>
        <p:txBody>
          <a:bodyPr wrap="square" rtlCol="0">
            <a:spAutoFit/>
          </a:bodyPr>
          <a:lstStyle/>
          <a:p>
            <a:pPr algn="ctr"/>
            <a:r>
              <a:rPr lang="en-US" altLang="ko-KR" sz="825">
                <a:latin typeface="Arial" panose="020B0604020202020204" pitchFamily="34" charset="0"/>
                <a:cs typeface="Arial" panose="020B0604020202020204" pitchFamily="34" charset="0"/>
              </a:rPr>
              <a:t>3He-dilute</a:t>
            </a:r>
            <a:endParaRPr lang="ko-KR" altLang="en-US" sz="825">
              <a:latin typeface="Arial" panose="020B0604020202020204" pitchFamily="34" charset="0"/>
              <a:cs typeface="Arial" panose="020B0604020202020204" pitchFamily="34" charset="0"/>
            </a:endParaRPr>
          </a:p>
        </p:txBody>
      </p:sp>
      <p:sp>
        <p:nvSpPr>
          <p:cNvPr id="273" name="TextBox 272">
            <a:extLst>
              <a:ext uri="{FF2B5EF4-FFF2-40B4-BE49-F238E27FC236}">
                <a16:creationId xmlns:a16="http://schemas.microsoft.com/office/drawing/2014/main" id="{D423B73F-8490-4BA5-AD17-80D72F426394}"/>
              </a:ext>
            </a:extLst>
          </p:cNvPr>
          <p:cNvSpPr txBox="1"/>
          <p:nvPr/>
        </p:nvSpPr>
        <p:spPr>
          <a:xfrm flipH="1">
            <a:off x="1366058" y="3704376"/>
            <a:ext cx="1120634" cy="219291"/>
          </a:xfrm>
          <a:prstGeom prst="rect">
            <a:avLst/>
          </a:prstGeom>
          <a:noFill/>
        </p:spPr>
        <p:txBody>
          <a:bodyPr wrap="square" rtlCol="0">
            <a:spAutoFit/>
          </a:bodyPr>
          <a:lstStyle/>
          <a:p>
            <a:pPr algn="ctr"/>
            <a:r>
              <a:rPr lang="en-US" altLang="ko-KR" sz="825" dirty="0">
                <a:latin typeface="Arial" panose="020B0604020202020204" pitchFamily="34" charset="0"/>
                <a:cs typeface="Arial" panose="020B0604020202020204" pitchFamily="34" charset="0"/>
              </a:rPr>
              <a:t>3He-rich</a:t>
            </a:r>
            <a:endParaRPr lang="ko-KR" altLang="en-US" sz="825" dirty="0">
              <a:latin typeface="Arial" panose="020B0604020202020204" pitchFamily="34" charset="0"/>
              <a:cs typeface="Arial" panose="020B0604020202020204" pitchFamily="34" charset="0"/>
            </a:endParaRPr>
          </a:p>
        </p:txBody>
      </p:sp>
      <p:cxnSp>
        <p:nvCxnSpPr>
          <p:cNvPr id="274" name="직선 연결선 273">
            <a:extLst>
              <a:ext uri="{FF2B5EF4-FFF2-40B4-BE49-F238E27FC236}">
                <a16:creationId xmlns:a16="http://schemas.microsoft.com/office/drawing/2014/main" id="{CC84E887-4387-4D1A-9FED-E63081A44AD1}"/>
              </a:ext>
            </a:extLst>
          </p:cNvPr>
          <p:cNvCxnSpPr>
            <a:cxnSpLocks/>
          </p:cNvCxnSpPr>
          <p:nvPr/>
        </p:nvCxnSpPr>
        <p:spPr>
          <a:xfrm flipH="1">
            <a:off x="2162649" y="3701062"/>
            <a:ext cx="82414" cy="776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6" name="직선 연결선 275">
            <a:extLst>
              <a:ext uri="{FF2B5EF4-FFF2-40B4-BE49-F238E27FC236}">
                <a16:creationId xmlns:a16="http://schemas.microsoft.com/office/drawing/2014/main" id="{BB7C1489-434C-4771-ABFC-99979FEEAD1F}"/>
              </a:ext>
            </a:extLst>
          </p:cNvPr>
          <p:cNvCxnSpPr>
            <a:cxnSpLocks/>
          </p:cNvCxnSpPr>
          <p:nvPr/>
        </p:nvCxnSpPr>
        <p:spPr>
          <a:xfrm flipH="1">
            <a:off x="2183427" y="4083065"/>
            <a:ext cx="69436" cy="325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2" name="직선 연결선 281">
            <a:extLst>
              <a:ext uri="{FF2B5EF4-FFF2-40B4-BE49-F238E27FC236}">
                <a16:creationId xmlns:a16="http://schemas.microsoft.com/office/drawing/2014/main" id="{B98A3585-C280-483E-B1A0-EB0FCD4E62FB}"/>
              </a:ext>
            </a:extLst>
          </p:cNvPr>
          <p:cNvCxnSpPr>
            <a:cxnSpLocks/>
          </p:cNvCxnSpPr>
          <p:nvPr/>
        </p:nvCxnSpPr>
        <p:spPr>
          <a:xfrm flipH="1">
            <a:off x="2262993" y="3522875"/>
            <a:ext cx="0" cy="1170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3" name="직선 연결선 282">
            <a:extLst>
              <a:ext uri="{FF2B5EF4-FFF2-40B4-BE49-F238E27FC236}">
                <a16:creationId xmlns:a16="http://schemas.microsoft.com/office/drawing/2014/main" id="{BA00A856-0A3A-4F14-BF7D-338DC4990C60}"/>
              </a:ext>
            </a:extLst>
          </p:cNvPr>
          <p:cNvCxnSpPr>
            <a:cxnSpLocks/>
          </p:cNvCxnSpPr>
          <p:nvPr/>
        </p:nvCxnSpPr>
        <p:spPr>
          <a:xfrm flipH="1">
            <a:off x="1307713" y="3481522"/>
            <a:ext cx="9883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4" name="직선 연결선 283">
            <a:extLst>
              <a:ext uri="{FF2B5EF4-FFF2-40B4-BE49-F238E27FC236}">
                <a16:creationId xmlns:a16="http://schemas.microsoft.com/office/drawing/2014/main" id="{0BE1E7E6-B198-4AF8-86F0-83D4F12187AE}"/>
              </a:ext>
            </a:extLst>
          </p:cNvPr>
          <p:cNvCxnSpPr>
            <a:cxnSpLocks/>
          </p:cNvCxnSpPr>
          <p:nvPr/>
        </p:nvCxnSpPr>
        <p:spPr>
          <a:xfrm flipH="1">
            <a:off x="2294543" y="3481522"/>
            <a:ext cx="0" cy="1584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5" name="직선 연결선 284">
            <a:extLst>
              <a:ext uri="{FF2B5EF4-FFF2-40B4-BE49-F238E27FC236}">
                <a16:creationId xmlns:a16="http://schemas.microsoft.com/office/drawing/2014/main" id="{580FD6C6-ED56-4633-B88C-A136270687E4}"/>
              </a:ext>
            </a:extLst>
          </p:cNvPr>
          <p:cNvCxnSpPr>
            <a:cxnSpLocks/>
          </p:cNvCxnSpPr>
          <p:nvPr/>
        </p:nvCxnSpPr>
        <p:spPr>
          <a:xfrm flipH="1">
            <a:off x="1265494" y="3524923"/>
            <a:ext cx="9974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6" name="직사각형 285">
            <a:extLst>
              <a:ext uri="{FF2B5EF4-FFF2-40B4-BE49-F238E27FC236}">
                <a16:creationId xmlns:a16="http://schemas.microsoft.com/office/drawing/2014/main" id="{345AD902-0910-4663-A205-CFE29013BBD6}"/>
              </a:ext>
            </a:extLst>
          </p:cNvPr>
          <p:cNvSpPr/>
          <p:nvPr/>
        </p:nvSpPr>
        <p:spPr>
          <a:xfrm flipH="1">
            <a:off x="1233225" y="4239228"/>
            <a:ext cx="1083460"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87" name="직사각형 286">
            <a:extLst>
              <a:ext uri="{FF2B5EF4-FFF2-40B4-BE49-F238E27FC236}">
                <a16:creationId xmlns:a16="http://schemas.microsoft.com/office/drawing/2014/main" id="{81B5B271-26C3-4B58-B5DF-6FD9E2009FB5}"/>
              </a:ext>
            </a:extLst>
          </p:cNvPr>
          <p:cNvSpPr/>
          <p:nvPr/>
        </p:nvSpPr>
        <p:spPr>
          <a:xfrm rot="16200000" flipH="1">
            <a:off x="567298" y="3609873"/>
            <a:ext cx="1307042" cy="3650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88" name="직사각형 287">
            <a:extLst>
              <a:ext uri="{FF2B5EF4-FFF2-40B4-BE49-F238E27FC236}">
                <a16:creationId xmlns:a16="http://schemas.microsoft.com/office/drawing/2014/main" id="{FCD19433-24C9-4E82-ACCC-0CECDD2105EA}"/>
              </a:ext>
            </a:extLst>
          </p:cNvPr>
          <p:cNvSpPr/>
          <p:nvPr/>
        </p:nvSpPr>
        <p:spPr>
          <a:xfrm rot="10800000" flipH="1">
            <a:off x="131034" y="2972119"/>
            <a:ext cx="1071535"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89" name="직사각형 288">
            <a:extLst>
              <a:ext uri="{FF2B5EF4-FFF2-40B4-BE49-F238E27FC236}">
                <a16:creationId xmlns:a16="http://schemas.microsoft.com/office/drawing/2014/main" id="{BE50E651-ED27-4996-B1B6-DDD3F15C3ED5}"/>
              </a:ext>
            </a:extLst>
          </p:cNvPr>
          <p:cNvSpPr/>
          <p:nvPr/>
        </p:nvSpPr>
        <p:spPr>
          <a:xfrm rot="16200000" flipH="1">
            <a:off x="209095" y="4552432"/>
            <a:ext cx="595658" cy="4336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90" name="직사각형 289">
            <a:extLst>
              <a:ext uri="{FF2B5EF4-FFF2-40B4-BE49-F238E27FC236}">
                <a16:creationId xmlns:a16="http://schemas.microsoft.com/office/drawing/2014/main" id="{043C33F3-40CE-4A29-A978-6E9A81DBC6FC}"/>
              </a:ext>
            </a:extLst>
          </p:cNvPr>
          <p:cNvSpPr/>
          <p:nvPr/>
        </p:nvSpPr>
        <p:spPr>
          <a:xfrm rot="16200000" flipH="1">
            <a:off x="-931623" y="4067418"/>
            <a:ext cx="2161115" cy="3580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nvGrpSpPr>
          <p:cNvPr id="291" name="그룹 290">
            <a:extLst>
              <a:ext uri="{FF2B5EF4-FFF2-40B4-BE49-F238E27FC236}">
                <a16:creationId xmlns:a16="http://schemas.microsoft.com/office/drawing/2014/main" id="{799E6A87-67E2-46A5-9736-F8B291197DFB}"/>
              </a:ext>
            </a:extLst>
          </p:cNvPr>
          <p:cNvGrpSpPr/>
          <p:nvPr/>
        </p:nvGrpSpPr>
        <p:grpSpPr>
          <a:xfrm flipH="1">
            <a:off x="374620" y="3022069"/>
            <a:ext cx="545401" cy="625371"/>
            <a:chOff x="881424" y="2479823"/>
            <a:chExt cx="1161840" cy="1854871"/>
          </a:xfrm>
        </p:grpSpPr>
        <p:grpSp>
          <p:nvGrpSpPr>
            <p:cNvPr id="292" name="그룹 291">
              <a:extLst>
                <a:ext uri="{FF2B5EF4-FFF2-40B4-BE49-F238E27FC236}">
                  <a16:creationId xmlns:a16="http://schemas.microsoft.com/office/drawing/2014/main" id="{6C1A4558-BEBB-4649-AC84-EEEF6636C57C}"/>
                </a:ext>
              </a:extLst>
            </p:cNvPr>
            <p:cNvGrpSpPr/>
            <p:nvPr/>
          </p:nvGrpSpPr>
          <p:grpSpPr>
            <a:xfrm>
              <a:off x="881424" y="2479823"/>
              <a:ext cx="1161840" cy="1854871"/>
              <a:chOff x="333700" y="3105928"/>
              <a:chExt cx="639484" cy="1158998"/>
            </a:xfrm>
          </p:grpSpPr>
          <p:sp>
            <p:nvSpPr>
              <p:cNvPr id="295" name="직사각형 294">
                <a:extLst>
                  <a:ext uri="{FF2B5EF4-FFF2-40B4-BE49-F238E27FC236}">
                    <a16:creationId xmlns:a16="http://schemas.microsoft.com/office/drawing/2014/main" id="{E456C782-FE0A-4887-AB2F-CE3C1C506AAE}"/>
                  </a:ext>
                </a:extLst>
              </p:cNvPr>
              <p:cNvSpPr/>
              <p:nvPr/>
            </p:nvSpPr>
            <p:spPr>
              <a:xfrm>
                <a:off x="333700" y="3105928"/>
                <a:ext cx="639484" cy="963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96" name="직사각형 295">
                <a:extLst>
                  <a:ext uri="{FF2B5EF4-FFF2-40B4-BE49-F238E27FC236}">
                    <a16:creationId xmlns:a16="http://schemas.microsoft.com/office/drawing/2014/main" id="{CE05C6F7-B5A0-43BF-B421-74FDA5AC0F30}"/>
                  </a:ext>
                </a:extLst>
              </p:cNvPr>
              <p:cNvSpPr/>
              <p:nvPr/>
            </p:nvSpPr>
            <p:spPr>
              <a:xfrm>
                <a:off x="401885" y="3142467"/>
                <a:ext cx="469850" cy="29139"/>
              </a:xfrm>
              <a:prstGeom prst="rect">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cxnSp>
            <p:nvCxnSpPr>
              <p:cNvPr id="297" name="직선 연결선 296">
                <a:extLst>
                  <a:ext uri="{FF2B5EF4-FFF2-40B4-BE49-F238E27FC236}">
                    <a16:creationId xmlns:a16="http://schemas.microsoft.com/office/drawing/2014/main" id="{EB43929C-BCB7-4FCA-B76B-27FEE39B2340}"/>
                  </a:ext>
                </a:extLst>
              </p:cNvPr>
              <p:cNvCxnSpPr>
                <a:cxnSpLocks/>
              </p:cNvCxnSpPr>
              <p:nvPr/>
            </p:nvCxnSpPr>
            <p:spPr>
              <a:xfrm flipV="1">
                <a:off x="390756" y="3199747"/>
                <a:ext cx="0" cy="106517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8" name="직선 연결선 297">
                <a:extLst>
                  <a:ext uri="{FF2B5EF4-FFF2-40B4-BE49-F238E27FC236}">
                    <a16:creationId xmlns:a16="http://schemas.microsoft.com/office/drawing/2014/main" id="{FA8E0A57-AA58-4376-A798-870FE2043528}"/>
                  </a:ext>
                </a:extLst>
              </p:cNvPr>
              <p:cNvCxnSpPr>
                <a:cxnSpLocks/>
              </p:cNvCxnSpPr>
              <p:nvPr/>
            </p:nvCxnSpPr>
            <p:spPr>
              <a:xfrm flipV="1">
                <a:off x="438491" y="3199746"/>
                <a:ext cx="0" cy="106517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9" name="직선 연결선 298">
                <a:extLst>
                  <a:ext uri="{FF2B5EF4-FFF2-40B4-BE49-F238E27FC236}">
                    <a16:creationId xmlns:a16="http://schemas.microsoft.com/office/drawing/2014/main" id="{415CA2A4-52E9-42B4-AA86-5301D98C55F9}"/>
                  </a:ext>
                </a:extLst>
              </p:cNvPr>
              <p:cNvCxnSpPr>
                <a:cxnSpLocks/>
              </p:cNvCxnSpPr>
              <p:nvPr/>
            </p:nvCxnSpPr>
            <p:spPr>
              <a:xfrm flipV="1">
                <a:off x="830188" y="3202282"/>
                <a:ext cx="0" cy="10626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0" name="직선 연결선 299">
                <a:extLst>
                  <a:ext uri="{FF2B5EF4-FFF2-40B4-BE49-F238E27FC236}">
                    <a16:creationId xmlns:a16="http://schemas.microsoft.com/office/drawing/2014/main" id="{B4228D0F-4E0D-45D6-9E3D-21BEC6820437}"/>
                  </a:ext>
                </a:extLst>
              </p:cNvPr>
              <p:cNvCxnSpPr>
                <a:cxnSpLocks/>
              </p:cNvCxnSpPr>
              <p:nvPr/>
            </p:nvCxnSpPr>
            <p:spPr>
              <a:xfrm flipV="1">
                <a:off x="871738" y="3202282"/>
                <a:ext cx="0" cy="10542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93" name="직선 연결선 292">
              <a:extLst>
                <a:ext uri="{FF2B5EF4-FFF2-40B4-BE49-F238E27FC236}">
                  <a16:creationId xmlns:a16="http://schemas.microsoft.com/office/drawing/2014/main" id="{5EE2DF85-3BD7-49FC-A0B9-11D5C4E85CF9}"/>
                </a:ext>
              </a:extLst>
            </p:cNvPr>
            <p:cNvCxnSpPr>
              <a:cxnSpLocks/>
            </p:cNvCxnSpPr>
            <p:nvPr/>
          </p:nvCxnSpPr>
          <p:spPr>
            <a:xfrm flipV="1">
              <a:off x="1031243" y="2545794"/>
              <a:ext cx="0" cy="14274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4" name="직선 연결선 293">
              <a:extLst>
                <a:ext uri="{FF2B5EF4-FFF2-40B4-BE49-F238E27FC236}">
                  <a16:creationId xmlns:a16="http://schemas.microsoft.com/office/drawing/2014/main" id="{9B88A1F5-4DA4-4913-91C7-F8841DCC1BCF}"/>
                </a:ext>
              </a:extLst>
            </p:cNvPr>
            <p:cNvCxnSpPr>
              <a:cxnSpLocks/>
            </p:cNvCxnSpPr>
            <p:nvPr/>
          </p:nvCxnSpPr>
          <p:spPr>
            <a:xfrm flipV="1">
              <a:off x="1821821" y="2558602"/>
              <a:ext cx="0" cy="129934"/>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01" name="TextBox 300">
            <a:extLst>
              <a:ext uri="{FF2B5EF4-FFF2-40B4-BE49-F238E27FC236}">
                <a16:creationId xmlns:a16="http://schemas.microsoft.com/office/drawing/2014/main" id="{1D61AF9E-378D-4034-9F15-44AED00178A9}"/>
              </a:ext>
            </a:extLst>
          </p:cNvPr>
          <p:cNvSpPr txBox="1"/>
          <p:nvPr/>
        </p:nvSpPr>
        <p:spPr>
          <a:xfrm flipH="1">
            <a:off x="107504" y="3717032"/>
            <a:ext cx="1095117" cy="276999"/>
          </a:xfrm>
          <a:prstGeom prst="rect">
            <a:avLst/>
          </a:prstGeom>
          <a:noFill/>
        </p:spPr>
        <p:txBody>
          <a:bodyPr wrap="square" rtlCol="0">
            <a:spAutoFit/>
          </a:bodyPr>
          <a:lstStyle/>
          <a:p>
            <a:pPr algn="ctr"/>
            <a:r>
              <a:rPr lang="en-US" altLang="ko-KR" sz="1200" dirty="0">
                <a:latin typeface="Arial" panose="020B0604020202020204" pitchFamily="34" charset="0"/>
                <a:cs typeface="Arial" panose="020B0604020202020204" pitchFamily="34" charset="0"/>
              </a:rPr>
              <a:t>MXC</a:t>
            </a:r>
            <a:endParaRPr lang="ko-KR" altLang="en-US" sz="1200" dirty="0">
              <a:latin typeface="Arial" panose="020B0604020202020204" pitchFamily="34" charset="0"/>
              <a:cs typeface="Arial" panose="020B0604020202020204" pitchFamily="34" charset="0"/>
            </a:endParaRPr>
          </a:p>
        </p:txBody>
      </p:sp>
      <p:sp>
        <p:nvSpPr>
          <p:cNvPr id="302" name="직사각형 301">
            <a:extLst>
              <a:ext uri="{FF2B5EF4-FFF2-40B4-BE49-F238E27FC236}">
                <a16:creationId xmlns:a16="http://schemas.microsoft.com/office/drawing/2014/main" id="{99A9F6B4-6A28-4939-8B17-16684E03372C}"/>
              </a:ext>
            </a:extLst>
          </p:cNvPr>
          <p:cNvSpPr/>
          <p:nvPr/>
        </p:nvSpPr>
        <p:spPr>
          <a:xfrm rot="16200000" flipV="1">
            <a:off x="686739" y="2012911"/>
            <a:ext cx="440681"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303" name="직사각형 302">
            <a:extLst>
              <a:ext uri="{FF2B5EF4-FFF2-40B4-BE49-F238E27FC236}">
                <a16:creationId xmlns:a16="http://schemas.microsoft.com/office/drawing/2014/main" id="{2F455578-279C-4777-A5DA-9C1B9C00DA21}"/>
              </a:ext>
            </a:extLst>
          </p:cNvPr>
          <p:cNvSpPr/>
          <p:nvPr/>
        </p:nvSpPr>
        <p:spPr>
          <a:xfrm flipV="1">
            <a:off x="922188" y="2213355"/>
            <a:ext cx="225980" cy="3704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304" name="직사각형 303">
            <a:extLst>
              <a:ext uri="{FF2B5EF4-FFF2-40B4-BE49-F238E27FC236}">
                <a16:creationId xmlns:a16="http://schemas.microsoft.com/office/drawing/2014/main" id="{08C85A61-B521-4DAE-8187-268778FC16BE}"/>
              </a:ext>
            </a:extLst>
          </p:cNvPr>
          <p:cNvSpPr/>
          <p:nvPr/>
        </p:nvSpPr>
        <p:spPr>
          <a:xfrm rot="5400000">
            <a:off x="897229" y="2151949"/>
            <a:ext cx="736436" cy="251923"/>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305" name="직선 연결선 304">
            <a:extLst>
              <a:ext uri="{FF2B5EF4-FFF2-40B4-BE49-F238E27FC236}">
                <a16:creationId xmlns:a16="http://schemas.microsoft.com/office/drawing/2014/main" id="{5F5CCF72-040B-442C-B364-6E8814D9E34E}"/>
              </a:ext>
            </a:extLst>
          </p:cNvPr>
          <p:cNvCxnSpPr>
            <a:cxnSpLocks/>
          </p:cNvCxnSpPr>
          <p:nvPr/>
        </p:nvCxnSpPr>
        <p:spPr>
          <a:xfrm>
            <a:off x="1264599" y="2584080"/>
            <a:ext cx="0" cy="9387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6" name="직선 연결선 305">
            <a:extLst>
              <a:ext uri="{FF2B5EF4-FFF2-40B4-BE49-F238E27FC236}">
                <a16:creationId xmlns:a16="http://schemas.microsoft.com/office/drawing/2014/main" id="{63B8071F-5CFB-4731-8470-91FA0970D7DF}"/>
              </a:ext>
            </a:extLst>
          </p:cNvPr>
          <p:cNvCxnSpPr>
            <a:cxnSpLocks/>
          </p:cNvCxnSpPr>
          <p:nvPr/>
        </p:nvCxnSpPr>
        <p:spPr>
          <a:xfrm flipH="1">
            <a:off x="1302066" y="2571737"/>
            <a:ext cx="0" cy="9212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7" name="직사각형 306">
            <a:extLst>
              <a:ext uri="{FF2B5EF4-FFF2-40B4-BE49-F238E27FC236}">
                <a16:creationId xmlns:a16="http://schemas.microsoft.com/office/drawing/2014/main" id="{4E04EFCF-727D-4022-B7BA-F01F4C6F13A1}"/>
              </a:ext>
            </a:extLst>
          </p:cNvPr>
          <p:cNvSpPr/>
          <p:nvPr/>
        </p:nvSpPr>
        <p:spPr>
          <a:xfrm flipH="1">
            <a:off x="678388" y="3250149"/>
            <a:ext cx="34289" cy="1801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308" name="직사각형 307">
            <a:extLst>
              <a:ext uri="{FF2B5EF4-FFF2-40B4-BE49-F238E27FC236}">
                <a16:creationId xmlns:a16="http://schemas.microsoft.com/office/drawing/2014/main" id="{E66E8395-B192-481F-BB0F-8924A6D89193}"/>
              </a:ext>
            </a:extLst>
          </p:cNvPr>
          <p:cNvSpPr/>
          <p:nvPr/>
        </p:nvSpPr>
        <p:spPr>
          <a:xfrm rot="16200000" flipV="1">
            <a:off x="747610" y="2261755"/>
            <a:ext cx="742892"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309" name="직사각형 308">
            <a:extLst>
              <a:ext uri="{FF2B5EF4-FFF2-40B4-BE49-F238E27FC236}">
                <a16:creationId xmlns:a16="http://schemas.microsoft.com/office/drawing/2014/main" id="{50AD4670-E8C9-40B9-BBC2-3345840AC6D4}"/>
              </a:ext>
            </a:extLst>
          </p:cNvPr>
          <p:cNvSpPr/>
          <p:nvPr/>
        </p:nvSpPr>
        <p:spPr>
          <a:xfrm flipV="1">
            <a:off x="704289" y="1809055"/>
            <a:ext cx="417453" cy="46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310" name="직선 연결선 309">
            <a:extLst>
              <a:ext uri="{FF2B5EF4-FFF2-40B4-BE49-F238E27FC236}">
                <a16:creationId xmlns:a16="http://schemas.microsoft.com/office/drawing/2014/main" id="{76AA5304-0049-4279-AA50-9CF351840166}"/>
              </a:ext>
            </a:extLst>
          </p:cNvPr>
          <p:cNvCxnSpPr>
            <a:cxnSpLocks/>
          </p:cNvCxnSpPr>
          <p:nvPr/>
        </p:nvCxnSpPr>
        <p:spPr>
          <a:xfrm flipH="1">
            <a:off x="1279122" y="2604880"/>
            <a:ext cx="4211" cy="9997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11" name="순서도: 가산 접합 310">
            <a:extLst>
              <a:ext uri="{FF2B5EF4-FFF2-40B4-BE49-F238E27FC236}">
                <a16:creationId xmlns:a16="http://schemas.microsoft.com/office/drawing/2014/main" id="{0AFB436F-B20F-4AF5-A1AC-6F180339C375}"/>
              </a:ext>
            </a:extLst>
          </p:cNvPr>
          <p:cNvSpPr/>
          <p:nvPr/>
        </p:nvSpPr>
        <p:spPr>
          <a:xfrm flipH="1">
            <a:off x="382283" y="4432443"/>
            <a:ext cx="224504" cy="241959"/>
          </a:xfrm>
          <a:prstGeom prst="flowChartSummingJunction">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317" name="TextBox 316">
            <a:extLst>
              <a:ext uri="{FF2B5EF4-FFF2-40B4-BE49-F238E27FC236}">
                <a16:creationId xmlns:a16="http://schemas.microsoft.com/office/drawing/2014/main" id="{A8F1DE63-07FB-4294-B4FA-F43F0F2F5B07}"/>
              </a:ext>
            </a:extLst>
          </p:cNvPr>
          <p:cNvSpPr txBox="1"/>
          <p:nvPr/>
        </p:nvSpPr>
        <p:spPr>
          <a:xfrm>
            <a:off x="6124912" y="2492896"/>
            <a:ext cx="3049489" cy="338554"/>
          </a:xfrm>
          <a:prstGeom prst="rect">
            <a:avLst/>
          </a:prstGeom>
          <a:noFill/>
        </p:spPr>
        <p:txBody>
          <a:bodyPr wrap="square" rtlCol="0">
            <a:spAutoFit/>
          </a:bodyPr>
          <a:lstStyle/>
          <a:p>
            <a:r>
              <a:rPr lang="en-US" altLang="ko-KR" sz="1600" dirty="0">
                <a:latin typeface="Arial" panose="020B0604020202020204" pitchFamily="34" charset="0"/>
                <a:cs typeface="Arial" panose="020B0604020202020204" pitchFamily="34" charset="0"/>
              </a:rPr>
              <a:t>: superconducting heat switch</a:t>
            </a:r>
            <a:endParaRPr lang="ko-KR" altLang="en-US" sz="1600" dirty="0">
              <a:latin typeface="Arial" panose="020B0604020202020204" pitchFamily="34" charset="0"/>
              <a:cs typeface="Arial" panose="020B0604020202020204" pitchFamily="34" charset="0"/>
            </a:endParaRPr>
          </a:p>
        </p:txBody>
      </p:sp>
      <p:sp>
        <p:nvSpPr>
          <p:cNvPr id="318" name="TextBox 317">
            <a:extLst>
              <a:ext uri="{FF2B5EF4-FFF2-40B4-BE49-F238E27FC236}">
                <a16:creationId xmlns:a16="http://schemas.microsoft.com/office/drawing/2014/main" id="{0871F031-9B23-46E8-A93E-54D857B45CCB}"/>
              </a:ext>
            </a:extLst>
          </p:cNvPr>
          <p:cNvSpPr txBox="1"/>
          <p:nvPr/>
        </p:nvSpPr>
        <p:spPr>
          <a:xfrm>
            <a:off x="1141246" y="2663909"/>
            <a:ext cx="1120634" cy="323165"/>
          </a:xfrm>
          <a:prstGeom prst="rect">
            <a:avLst/>
          </a:prstGeom>
          <a:noFill/>
        </p:spPr>
        <p:txBody>
          <a:bodyPr wrap="square" rtlCol="0">
            <a:spAutoFit/>
          </a:bodyPr>
          <a:lstStyle/>
          <a:p>
            <a:pPr algn="ctr" fontAlgn="base">
              <a:spcBef>
                <a:spcPct val="0"/>
              </a:spcBef>
              <a:spcAft>
                <a:spcPct val="0"/>
              </a:spcAft>
            </a:pPr>
            <a:r>
              <a:rPr kumimoji="1" lang="en-US" altLang="ko-KR" sz="1500" b="1" dirty="0">
                <a:solidFill>
                  <a:srgbClr val="FF0000"/>
                </a:solidFill>
                <a:latin typeface="Arial" panose="020B0604020202020204" pitchFamily="34" charset="0"/>
                <a:ea typeface="굴림" pitchFamily="50" charset="-127"/>
                <a:cs typeface="Arial" panose="020B0604020202020204" pitchFamily="34" charset="0"/>
              </a:rPr>
              <a:t>CADR</a:t>
            </a:r>
            <a:endParaRPr kumimoji="1" lang="ko-KR" altLang="en-US" sz="1500" b="1" dirty="0">
              <a:solidFill>
                <a:srgbClr val="FF0000"/>
              </a:solidFill>
              <a:latin typeface="Arial" panose="020B0604020202020204" pitchFamily="34" charset="0"/>
              <a:ea typeface="굴림" pitchFamily="50" charset="-127"/>
              <a:cs typeface="Arial" panose="020B0604020202020204" pitchFamily="34" charset="0"/>
            </a:endParaRPr>
          </a:p>
        </p:txBody>
      </p:sp>
      <p:sp>
        <p:nvSpPr>
          <p:cNvPr id="319" name="제목 1">
            <a:extLst>
              <a:ext uri="{FF2B5EF4-FFF2-40B4-BE49-F238E27FC236}">
                <a16:creationId xmlns:a16="http://schemas.microsoft.com/office/drawing/2014/main" id="{68AD0777-B17E-4214-B170-4A0842564726}"/>
              </a:ext>
            </a:extLst>
          </p:cNvPr>
          <p:cNvSpPr txBox="1">
            <a:spLocks/>
          </p:cNvSpPr>
          <p:nvPr/>
        </p:nvSpPr>
        <p:spPr>
          <a:xfrm>
            <a:off x="233650" y="139192"/>
            <a:ext cx="8694926" cy="613631"/>
          </a:xfrm>
          <a:prstGeom prst="rect">
            <a:avLst/>
          </a:prstGeom>
        </p:spPr>
        <p:txBody>
          <a:bodyPr>
            <a:noAutofit/>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algn="l" fontAlgn="base">
              <a:spcAft>
                <a:spcPct val="0"/>
              </a:spcAft>
            </a:pPr>
            <a:r>
              <a:rPr kumimoji="1" lang="en-US" altLang="ko-KR" sz="2400" b="1" dirty="0">
                <a:solidFill>
                  <a:prstClr val="black"/>
                </a:solidFill>
                <a:latin typeface="Arial" panose="020B0604020202020204" pitchFamily="34" charset="0"/>
                <a:cs typeface="Arial" panose="020B0604020202020204" pitchFamily="34" charset="0"/>
              </a:rPr>
              <a:t>CADR with tandem Single-shot Dilution Refrigerator (SDR)</a:t>
            </a:r>
            <a:endParaRPr kumimoji="1" lang="ko-KR" altLang="en-US" sz="2400" dirty="0">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sp>
        <p:nvSpPr>
          <p:cNvPr id="320" name="TextBox 319">
            <a:extLst>
              <a:ext uri="{FF2B5EF4-FFF2-40B4-BE49-F238E27FC236}">
                <a16:creationId xmlns:a16="http://schemas.microsoft.com/office/drawing/2014/main" id="{5088BF87-505E-41B3-8D5F-64C9444B1261}"/>
              </a:ext>
            </a:extLst>
          </p:cNvPr>
          <p:cNvSpPr txBox="1"/>
          <p:nvPr/>
        </p:nvSpPr>
        <p:spPr>
          <a:xfrm>
            <a:off x="6013045" y="3599360"/>
            <a:ext cx="3028337" cy="1855380"/>
          </a:xfrm>
          <a:prstGeom prst="rect">
            <a:avLst/>
          </a:prstGeom>
          <a:noFill/>
        </p:spPr>
        <p:txBody>
          <a:bodyPr wrap="square" rtlCol="0">
            <a:spAutoFit/>
          </a:bodyPr>
          <a:lstStyle/>
          <a:p>
            <a:pPr fontAlgn="base">
              <a:lnSpc>
                <a:spcPct val="130000"/>
              </a:lnSpc>
              <a:spcBef>
                <a:spcPct val="0"/>
              </a:spcBef>
              <a:spcAft>
                <a:spcPct val="0"/>
              </a:spcAft>
            </a:pPr>
            <a:r>
              <a:rPr kumimoji="1" lang="en-US" altLang="ko-KR" dirty="0">
                <a:solidFill>
                  <a:prstClr val="black"/>
                </a:solidFill>
                <a:latin typeface="Arial" panose="020B0604020202020204" pitchFamily="34" charset="0"/>
                <a:ea typeface="굴림" pitchFamily="50" charset="-127"/>
                <a:cs typeface="Arial" panose="020B0604020202020204" pitchFamily="34" charset="0"/>
              </a:rPr>
              <a:t>- Single superconducting magnet operation : simple</a:t>
            </a:r>
          </a:p>
          <a:p>
            <a:pPr fontAlgn="base">
              <a:lnSpc>
                <a:spcPct val="130000"/>
              </a:lnSpc>
              <a:spcBef>
                <a:spcPct val="0"/>
              </a:spcBef>
              <a:spcAft>
                <a:spcPct val="0"/>
              </a:spcAft>
            </a:pPr>
            <a:r>
              <a:rPr kumimoji="1" lang="en-US" altLang="ko-KR" dirty="0">
                <a:solidFill>
                  <a:prstClr val="black"/>
                </a:solidFill>
                <a:latin typeface="Arial" panose="020B0604020202020204" pitchFamily="34" charset="0"/>
                <a:ea typeface="굴림" pitchFamily="50" charset="-127"/>
                <a:cs typeface="Arial" panose="020B0604020202020204" pitchFamily="34" charset="0"/>
              </a:rPr>
              <a:t>- No continuous heat exchanger in DR : less 3He inventory</a:t>
            </a:r>
          </a:p>
        </p:txBody>
      </p:sp>
      <p:sp>
        <p:nvSpPr>
          <p:cNvPr id="322" name="TextBox 321">
            <a:extLst>
              <a:ext uri="{FF2B5EF4-FFF2-40B4-BE49-F238E27FC236}">
                <a16:creationId xmlns:a16="http://schemas.microsoft.com/office/drawing/2014/main" id="{8EC267A4-84F6-4CE2-A0D0-F10DCCC224B7}"/>
              </a:ext>
            </a:extLst>
          </p:cNvPr>
          <p:cNvSpPr txBox="1"/>
          <p:nvPr/>
        </p:nvSpPr>
        <p:spPr>
          <a:xfrm>
            <a:off x="2261880" y="4796116"/>
            <a:ext cx="945647" cy="276999"/>
          </a:xfrm>
          <a:prstGeom prst="rect">
            <a:avLst/>
          </a:prstGeom>
          <a:noFill/>
        </p:spPr>
        <p:txBody>
          <a:bodyPr wrap="square" rtlCol="0">
            <a:spAutoFit/>
          </a:bodyPr>
          <a:lstStyle/>
          <a:p>
            <a:pPr fontAlgn="base">
              <a:spcBef>
                <a:spcPct val="0"/>
              </a:spcBef>
              <a:spcAft>
                <a:spcPct val="0"/>
              </a:spcAft>
            </a:pPr>
            <a:r>
              <a:rPr kumimoji="1" lang="en-US" altLang="ko-KR" sz="1200" b="1" i="1" dirty="0">
                <a:solidFill>
                  <a:prstClr val="black"/>
                </a:solidFill>
                <a:latin typeface="Arial" panose="020B0604020202020204" pitchFamily="34" charset="0"/>
                <a:ea typeface="굴림" pitchFamily="50" charset="-127"/>
                <a:cs typeface="Arial" panose="020B0604020202020204" pitchFamily="34" charset="0"/>
              </a:rPr>
              <a:t>~ 0.1 K</a:t>
            </a:r>
            <a:endParaRPr kumimoji="1" lang="ko-KR" altLang="en-US" sz="1200" b="1" i="1" dirty="0">
              <a:solidFill>
                <a:prstClr val="black"/>
              </a:solidFill>
              <a:latin typeface="Arial" panose="020B0604020202020204" pitchFamily="34" charset="0"/>
              <a:ea typeface="굴림" pitchFamily="50" charset="-127"/>
              <a:cs typeface="Arial" panose="020B0604020202020204" pitchFamily="34" charset="0"/>
            </a:endParaRPr>
          </a:p>
        </p:txBody>
      </p:sp>
    </p:spTree>
    <p:extLst>
      <p:ext uri="{BB962C8B-B14F-4D97-AF65-F5344CB8AC3E}">
        <p14:creationId xmlns:p14="http://schemas.microsoft.com/office/powerpoint/2010/main" val="3454914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4E3190-14C2-193A-C17D-8D323512DA4E}"/>
            </a:ext>
          </a:extLst>
        </p:cNvPr>
        <p:cNvGrpSpPr/>
        <p:nvPr/>
      </p:nvGrpSpPr>
      <p:grpSpPr>
        <a:xfrm>
          <a:off x="0" y="0"/>
          <a:ext cx="0" cy="0"/>
          <a:chOff x="0" y="0"/>
          <a:chExt cx="0" cy="0"/>
        </a:xfrm>
      </p:grpSpPr>
      <p:sp>
        <p:nvSpPr>
          <p:cNvPr id="4" name="슬라이드 번호 개체 틀 3">
            <a:extLst>
              <a:ext uri="{FF2B5EF4-FFF2-40B4-BE49-F238E27FC236}">
                <a16:creationId xmlns:a16="http://schemas.microsoft.com/office/drawing/2014/main" id="{B633810B-EACF-E985-BD39-09F8FDD50004}"/>
              </a:ext>
            </a:extLst>
          </p:cNvPr>
          <p:cNvSpPr>
            <a:spLocks noGrp="1"/>
          </p:cNvSpPr>
          <p:nvPr>
            <p:ph type="sldNum" sz="quarter" idx="12"/>
          </p:nvPr>
        </p:nvSpPr>
        <p:spPr>
          <a:xfrm>
            <a:off x="3059832" y="6459478"/>
            <a:ext cx="2133600" cy="365125"/>
          </a:xfrm>
        </p:spPr>
        <p:txBody>
          <a:bodyPr/>
          <a:lstStyle/>
          <a:p>
            <a:fld id="{4BEDD84E-25D4-4983-8AA1-2863C96F08D9}" type="slidenum">
              <a:rPr lang="ko-KR" altLang="en-US" smtClean="0">
                <a:latin typeface="Arial" panose="020B0604020202020204" pitchFamily="34" charset="0"/>
                <a:cs typeface="Arial" panose="020B0604020202020204" pitchFamily="34" charset="0"/>
              </a:rPr>
              <a:pPr/>
              <a:t>1</a:t>
            </a:fld>
            <a:endParaRPr lang="ko-KR" altLang="en-US" dirty="0">
              <a:latin typeface="Arial" panose="020B0604020202020204" pitchFamily="34" charset="0"/>
              <a:cs typeface="Arial" panose="020B0604020202020204" pitchFamily="34" charset="0"/>
            </a:endParaRPr>
          </a:p>
        </p:txBody>
      </p:sp>
      <p:sp>
        <p:nvSpPr>
          <p:cNvPr id="27" name="TextBox 26">
            <a:extLst>
              <a:ext uri="{FF2B5EF4-FFF2-40B4-BE49-F238E27FC236}">
                <a16:creationId xmlns:a16="http://schemas.microsoft.com/office/drawing/2014/main" id="{6C75F038-8618-4BDD-7FD0-4B61670A093E}"/>
              </a:ext>
            </a:extLst>
          </p:cNvPr>
          <p:cNvSpPr txBox="1"/>
          <p:nvPr/>
        </p:nvSpPr>
        <p:spPr>
          <a:xfrm>
            <a:off x="521213" y="1156050"/>
            <a:ext cx="1822056" cy="338554"/>
          </a:xfrm>
          <a:prstGeom prst="rect">
            <a:avLst/>
          </a:prstGeom>
          <a:noFill/>
        </p:spPr>
        <p:txBody>
          <a:bodyPr wrap="square" rtlCol="0">
            <a:spAutoFit/>
          </a:bodyPr>
          <a:lstStyle/>
          <a:p>
            <a:r>
              <a:rPr lang="en-US" altLang="ko-KR" sz="1600" dirty="0">
                <a:latin typeface="Arial" panose="020B0604020202020204" pitchFamily="34" charset="0"/>
                <a:ea typeface="함초롬돋움" panose="02030504000101010101" pitchFamily="18" charset="-127"/>
                <a:cs typeface="Arial" panose="020B0604020202020204" pitchFamily="34" charset="0"/>
              </a:rPr>
              <a:t>4 K : Liquid 4He</a:t>
            </a:r>
            <a:endParaRPr lang="ko-KR" altLang="en-US" sz="1600" dirty="0">
              <a:latin typeface="Arial" panose="020B0604020202020204" pitchFamily="34" charset="0"/>
              <a:ea typeface="함초롬돋움" panose="02030504000101010101" pitchFamily="18" charset="-127"/>
              <a:cs typeface="Arial" panose="020B0604020202020204" pitchFamily="34" charset="0"/>
            </a:endParaRPr>
          </a:p>
        </p:txBody>
      </p:sp>
      <p:sp>
        <p:nvSpPr>
          <p:cNvPr id="29" name="TextBox 28">
            <a:extLst>
              <a:ext uri="{FF2B5EF4-FFF2-40B4-BE49-F238E27FC236}">
                <a16:creationId xmlns:a16="http://schemas.microsoft.com/office/drawing/2014/main" id="{7ADFF8FB-D0D4-6C5C-9120-E23E4A17D5FF}"/>
              </a:ext>
            </a:extLst>
          </p:cNvPr>
          <p:cNvSpPr txBox="1"/>
          <p:nvPr/>
        </p:nvSpPr>
        <p:spPr>
          <a:xfrm>
            <a:off x="521210" y="4800969"/>
            <a:ext cx="3825279" cy="338554"/>
          </a:xfrm>
          <a:prstGeom prst="rect">
            <a:avLst/>
          </a:prstGeom>
          <a:noFill/>
        </p:spPr>
        <p:txBody>
          <a:bodyPr wrap="square" rtlCol="0">
            <a:spAutoFit/>
          </a:bodyPr>
          <a:lstStyle/>
          <a:p>
            <a:r>
              <a:rPr lang="ko-KR" altLang="en-US" sz="1600" b="1" dirty="0">
                <a:latin typeface="Arial" panose="020B0604020202020204" pitchFamily="34" charset="0"/>
                <a:ea typeface="함초롬돋움" panose="02030504000101010101" pitchFamily="18" charset="-127"/>
                <a:cs typeface="Arial" panose="020B0604020202020204" pitchFamily="34" charset="0"/>
              </a:rPr>
              <a:t>↓</a:t>
            </a:r>
            <a:r>
              <a:rPr lang="en-US" altLang="ko-KR" sz="1600" b="1" dirty="0">
                <a:latin typeface="Arial" panose="020B0604020202020204" pitchFamily="34" charset="0"/>
                <a:ea typeface="함초롬돋움" panose="02030504000101010101" pitchFamily="18" charset="-127"/>
                <a:cs typeface="Arial" panose="020B0604020202020204" pitchFamily="34" charset="0"/>
              </a:rPr>
              <a:t>0.7 ~ 0.1 K : Dilution Refrigerator</a:t>
            </a:r>
            <a:endParaRPr lang="ko-KR" altLang="en-US" sz="1600" b="1" dirty="0">
              <a:latin typeface="Arial" panose="020B0604020202020204" pitchFamily="34" charset="0"/>
              <a:ea typeface="함초롬돋움" panose="02030504000101010101" pitchFamily="18" charset="-127"/>
              <a:cs typeface="Arial" panose="020B0604020202020204" pitchFamily="34" charset="0"/>
            </a:endParaRPr>
          </a:p>
        </p:txBody>
      </p:sp>
      <p:cxnSp>
        <p:nvCxnSpPr>
          <p:cNvPr id="31" name="직선 화살표 연결선 30">
            <a:extLst>
              <a:ext uri="{FF2B5EF4-FFF2-40B4-BE49-F238E27FC236}">
                <a16:creationId xmlns:a16="http://schemas.microsoft.com/office/drawing/2014/main" id="{8535D447-BB0B-FB07-FF60-F4BCB553AB84}"/>
              </a:ext>
            </a:extLst>
          </p:cNvPr>
          <p:cNvCxnSpPr>
            <a:cxnSpLocks/>
          </p:cNvCxnSpPr>
          <p:nvPr/>
        </p:nvCxnSpPr>
        <p:spPr>
          <a:xfrm>
            <a:off x="784166" y="1628800"/>
            <a:ext cx="0" cy="3080007"/>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280558A8-6EE7-10A1-91C9-99F950A00D82}"/>
              </a:ext>
            </a:extLst>
          </p:cNvPr>
          <p:cNvSpPr txBox="1"/>
          <p:nvPr/>
        </p:nvSpPr>
        <p:spPr>
          <a:xfrm>
            <a:off x="922820" y="1988840"/>
            <a:ext cx="2312036" cy="2554545"/>
          </a:xfrm>
          <a:prstGeom prst="rect">
            <a:avLst/>
          </a:prstGeom>
          <a:noFill/>
        </p:spPr>
        <p:txBody>
          <a:bodyPr wrap="square" rtlCol="0">
            <a:spAutoFit/>
          </a:bodyPr>
          <a:lstStyle/>
          <a:p>
            <a:endParaRPr lang="en-US" altLang="ko-KR" sz="1600" dirty="0">
              <a:latin typeface="Arial" panose="020B0604020202020204" pitchFamily="34" charset="0"/>
              <a:ea typeface="함초롬돋움" panose="02030504000101010101" pitchFamily="18" charset="-127"/>
              <a:cs typeface="Arial" panose="020B0604020202020204" pitchFamily="34" charset="0"/>
            </a:endParaRPr>
          </a:p>
          <a:p>
            <a:r>
              <a:rPr lang="en-US" altLang="ko-KR" sz="1600" dirty="0">
                <a:latin typeface="Arial" panose="020B0604020202020204" pitchFamily="34" charset="0"/>
                <a:ea typeface="함초롬돋움" panose="02030504000101010101" pitchFamily="18" charset="-127"/>
                <a:cs typeface="Arial" panose="020B0604020202020204" pitchFamily="34" charset="0"/>
              </a:rPr>
              <a:t>Evaporator</a:t>
            </a:r>
          </a:p>
          <a:p>
            <a:endParaRPr lang="en-US" altLang="ko-KR" sz="1600" dirty="0">
              <a:latin typeface="Arial" panose="020B0604020202020204" pitchFamily="34" charset="0"/>
              <a:ea typeface="함초롬돋움" panose="02030504000101010101" pitchFamily="18" charset="-127"/>
              <a:cs typeface="Arial" panose="020B0604020202020204" pitchFamily="34" charset="0"/>
            </a:endParaRPr>
          </a:p>
          <a:p>
            <a:r>
              <a:rPr lang="en-US" altLang="ko-KR" sz="1600" dirty="0">
                <a:latin typeface="Arial" panose="020B0604020202020204" pitchFamily="34" charset="0"/>
                <a:ea typeface="함초롬돋움" panose="02030504000101010101" pitchFamily="18" charset="-127"/>
                <a:cs typeface="Arial" panose="020B0604020202020204" pitchFamily="34" charset="0"/>
              </a:rPr>
              <a:t>Charcoal sorption</a:t>
            </a:r>
          </a:p>
          <a:p>
            <a:endParaRPr lang="en-US" altLang="ko-KR" sz="1600" dirty="0">
              <a:latin typeface="Arial" panose="020B0604020202020204" pitchFamily="34" charset="0"/>
              <a:ea typeface="함초롬돋움" panose="02030504000101010101" pitchFamily="18" charset="-127"/>
              <a:cs typeface="Arial" panose="020B0604020202020204" pitchFamily="34" charset="0"/>
            </a:endParaRPr>
          </a:p>
          <a:p>
            <a:endParaRPr lang="en-US" altLang="ko-KR" sz="1600" dirty="0">
              <a:latin typeface="Arial" panose="020B0604020202020204" pitchFamily="34" charset="0"/>
              <a:ea typeface="함초롬돋움" panose="02030504000101010101" pitchFamily="18" charset="-127"/>
              <a:cs typeface="Arial" panose="020B0604020202020204" pitchFamily="34" charset="0"/>
            </a:endParaRPr>
          </a:p>
          <a:p>
            <a:r>
              <a:rPr lang="en-US" altLang="ko-KR" sz="1600" b="1" dirty="0">
                <a:latin typeface="Arial" panose="020B0604020202020204" pitchFamily="34" charset="0"/>
                <a:ea typeface="함초롬돋움" panose="02030504000101010101" pitchFamily="18" charset="-127"/>
                <a:cs typeface="Arial" panose="020B0604020202020204" pitchFamily="34" charset="0"/>
              </a:rPr>
              <a:t>Adiabatic Demagnetization</a:t>
            </a:r>
          </a:p>
          <a:p>
            <a:r>
              <a:rPr lang="en-US" altLang="ko-KR" sz="1600" b="1" dirty="0">
                <a:latin typeface="Arial" panose="020B0604020202020204" pitchFamily="34" charset="0"/>
                <a:ea typeface="함초롬돋움" panose="02030504000101010101" pitchFamily="18" charset="-127"/>
                <a:cs typeface="Arial" panose="020B0604020202020204" pitchFamily="34" charset="0"/>
              </a:rPr>
              <a:t>Refrigerator </a:t>
            </a:r>
          </a:p>
          <a:p>
            <a:r>
              <a:rPr lang="en-US" altLang="ko-KR" sz="1600" b="1" dirty="0">
                <a:latin typeface="Arial" panose="020B0604020202020204" pitchFamily="34" charset="0"/>
                <a:ea typeface="함초롬돋움" panose="02030504000101010101" pitchFamily="18" charset="-127"/>
                <a:cs typeface="Arial" panose="020B0604020202020204" pitchFamily="34" charset="0"/>
              </a:rPr>
              <a:t>(~0.7 K)</a:t>
            </a:r>
          </a:p>
        </p:txBody>
      </p:sp>
      <p:sp>
        <p:nvSpPr>
          <p:cNvPr id="5" name="직사각형 4">
            <a:extLst>
              <a:ext uri="{FF2B5EF4-FFF2-40B4-BE49-F238E27FC236}">
                <a16:creationId xmlns:a16="http://schemas.microsoft.com/office/drawing/2014/main" id="{882DFA81-9686-AFC6-6C19-E44552C81BE0}"/>
              </a:ext>
            </a:extLst>
          </p:cNvPr>
          <p:cNvSpPr/>
          <p:nvPr/>
        </p:nvSpPr>
        <p:spPr>
          <a:xfrm rot="5400000">
            <a:off x="2567198" y="2285717"/>
            <a:ext cx="1027845" cy="584775"/>
          </a:xfrm>
          <a:prstGeom prst="rect">
            <a:avLst/>
          </a:prstGeom>
        </p:spPr>
        <p:txBody>
          <a:bodyPr wrap="none">
            <a:spAutoFit/>
          </a:bodyPr>
          <a:lstStyle/>
          <a:p>
            <a:r>
              <a:rPr lang="en-US" altLang="ko-KR" sz="1600" b="1" dirty="0">
                <a:latin typeface="Arial" panose="020B0604020202020204" pitchFamily="34" charset="0"/>
                <a:ea typeface="함초롬돋움" panose="02030504000101010101" pitchFamily="18" charset="-127"/>
                <a:cs typeface="Arial" panose="020B0604020202020204" pitchFamily="34" charset="0"/>
              </a:rPr>
              <a:t>Sorption</a:t>
            </a:r>
          </a:p>
          <a:p>
            <a:pPr algn="ctr"/>
            <a:r>
              <a:rPr lang="en-US" altLang="ko-KR" sz="1600" b="1" dirty="0">
                <a:latin typeface="Arial" panose="020B0604020202020204" pitchFamily="34" charset="0"/>
                <a:ea typeface="함초롬돋움" panose="02030504000101010101" pitchFamily="18" charset="-127"/>
                <a:cs typeface="Arial" panose="020B0604020202020204" pitchFamily="34" charset="0"/>
              </a:rPr>
              <a:t>cooler</a:t>
            </a:r>
            <a:endParaRPr lang="ko-KR" altLang="en-US" sz="1600" b="1" dirty="0">
              <a:latin typeface="Arial" panose="020B0604020202020204" pitchFamily="34" charset="0"/>
              <a:ea typeface="함초롬돋움" panose="02030504000101010101" pitchFamily="18" charset="-127"/>
              <a:cs typeface="Arial" panose="020B0604020202020204" pitchFamily="34" charset="0"/>
            </a:endParaRPr>
          </a:p>
        </p:txBody>
      </p:sp>
      <p:sp>
        <p:nvSpPr>
          <p:cNvPr id="11" name="오른쪽 중괄호 10">
            <a:extLst>
              <a:ext uri="{FF2B5EF4-FFF2-40B4-BE49-F238E27FC236}">
                <a16:creationId xmlns:a16="http://schemas.microsoft.com/office/drawing/2014/main" id="{6E45AFFA-6477-A3CF-B624-FAA71181FAE0}"/>
              </a:ext>
            </a:extLst>
          </p:cNvPr>
          <p:cNvSpPr/>
          <p:nvPr/>
        </p:nvSpPr>
        <p:spPr>
          <a:xfrm>
            <a:off x="2661493" y="2231138"/>
            <a:ext cx="127240" cy="661705"/>
          </a:xfrm>
          <a:prstGeom prst="rightBrace">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ko-KR" altLang="en-US">
              <a:latin typeface="Arial" panose="020B0604020202020204" pitchFamily="34" charset="0"/>
              <a:cs typeface="Arial" panose="020B0604020202020204" pitchFamily="34" charset="0"/>
            </a:endParaRPr>
          </a:p>
        </p:txBody>
      </p:sp>
      <p:pic>
        <p:nvPicPr>
          <p:cNvPr id="30" name="그림 29">
            <a:extLst>
              <a:ext uri="{FF2B5EF4-FFF2-40B4-BE49-F238E27FC236}">
                <a16:creationId xmlns:a16="http://schemas.microsoft.com/office/drawing/2014/main" id="{ECBC2191-9D00-022D-007C-3085188EB615}"/>
              </a:ext>
            </a:extLst>
          </p:cNvPr>
          <p:cNvPicPr>
            <a:picLocks noChangeAspect="1"/>
          </p:cNvPicPr>
          <p:nvPr/>
        </p:nvPicPr>
        <p:blipFill>
          <a:blip r:embed="rId3"/>
          <a:stretch>
            <a:fillRect/>
          </a:stretch>
        </p:blipFill>
        <p:spPr>
          <a:xfrm>
            <a:off x="1631226" y="5144886"/>
            <a:ext cx="1711414" cy="1175885"/>
          </a:xfrm>
          <a:prstGeom prst="rect">
            <a:avLst/>
          </a:prstGeom>
        </p:spPr>
      </p:pic>
      <p:pic>
        <p:nvPicPr>
          <p:cNvPr id="15" name="그림 14">
            <a:extLst>
              <a:ext uri="{FF2B5EF4-FFF2-40B4-BE49-F238E27FC236}">
                <a16:creationId xmlns:a16="http://schemas.microsoft.com/office/drawing/2014/main" id="{AC387C7D-2DD7-3672-2C41-3EFA5D205AC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88733" y="3092713"/>
            <a:ext cx="1557758" cy="1498194"/>
          </a:xfrm>
          <a:prstGeom prst="rect">
            <a:avLst/>
          </a:prstGeom>
        </p:spPr>
      </p:pic>
      <p:pic>
        <p:nvPicPr>
          <p:cNvPr id="18" name="Picture 2" descr="RDK-415D2 4K Cryocooler Series - SHI Cryogenics Group">
            <a:extLst>
              <a:ext uri="{FF2B5EF4-FFF2-40B4-BE49-F238E27FC236}">
                <a16:creationId xmlns:a16="http://schemas.microsoft.com/office/drawing/2014/main" id="{33C03A45-347D-A668-F784-1F7193580700}"/>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6433798" y="884954"/>
            <a:ext cx="2108986" cy="255921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EF13D9D-E93E-E5A6-B0CD-C3C375916A5B}"/>
              </a:ext>
            </a:extLst>
          </p:cNvPr>
          <p:cNvSpPr txBox="1"/>
          <p:nvPr/>
        </p:nvSpPr>
        <p:spPr>
          <a:xfrm>
            <a:off x="4683390" y="1814638"/>
            <a:ext cx="2209259" cy="584775"/>
          </a:xfrm>
          <a:prstGeom prst="rect">
            <a:avLst/>
          </a:prstGeom>
          <a:noFill/>
        </p:spPr>
        <p:txBody>
          <a:bodyPr wrap="none" rtlCol="0">
            <a:spAutoFit/>
          </a:bodyPr>
          <a:lstStyle/>
          <a:p>
            <a:pPr algn="ctr"/>
            <a:r>
              <a:rPr lang="en-US" altLang="ko-KR" sz="1600" dirty="0">
                <a:latin typeface="Arial" panose="020B0604020202020204" pitchFamily="34" charset="0"/>
                <a:ea typeface="함초롬돋움" panose="02030504000101010101" pitchFamily="18" charset="-127"/>
                <a:cs typeface="Arial" panose="020B0604020202020204" pitchFamily="34" charset="0"/>
              </a:rPr>
              <a:t>He Liquefaction ~ 4 K,</a:t>
            </a:r>
          </a:p>
          <a:p>
            <a:pPr algn="ctr"/>
            <a:r>
              <a:rPr lang="en-US" altLang="ko-KR" sz="1600" dirty="0">
                <a:latin typeface="Arial" panose="020B0604020202020204" pitchFamily="34" charset="0"/>
                <a:ea typeface="함초롬돋움" panose="02030504000101010101" pitchFamily="18" charset="-127"/>
                <a:cs typeface="Arial" panose="020B0604020202020204" pitchFamily="34" charset="0"/>
              </a:rPr>
              <a:t>Heat sink</a:t>
            </a:r>
            <a:endParaRPr lang="ko-KR" altLang="en-US" sz="1600" dirty="0">
              <a:latin typeface="Arial" panose="020B0604020202020204" pitchFamily="34" charset="0"/>
              <a:ea typeface="함초롬돋움" panose="02030504000101010101" pitchFamily="18" charset="-127"/>
              <a:cs typeface="Arial" panose="020B0604020202020204" pitchFamily="34" charset="0"/>
            </a:endParaRPr>
          </a:p>
        </p:txBody>
      </p:sp>
      <p:sp>
        <p:nvSpPr>
          <p:cNvPr id="23" name="TextBox 22">
            <a:extLst>
              <a:ext uri="{FF2B5EF4-FFF2-40B4-BE49-F238E27FC236}">
                <a16:creationId xmlns:a16="http://schemas.microsoft.com/office/drawing/2014/main" id="{A0ED6392-47DD-4117-9536-480EEC8F73E1}"/>
              </a:ext>
            </a:extLst>
          </p:cNvPr>
          <p:cNvSpPr txBox="1"/>
          <p:nvPr/>
        </p:nvSpPr>
        <p:spPr>
          <a:xfrm>
            <a:off x="6527723" y="3975953"/>
            <a:ext cx="1075936"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300 K~ 4 K</a:t>
            </a:r>
          </a:p>
        </p:txBody>
      </p:sp>
      <p:sp>
        <p:nvSpPr>
          <p:cNvPr id="24" name="TextBox 23">
            <a:extLst>
              <a:ext uri="{FF2B5EF4-FFF2-40B4-BE49-F238E27FC236}">
                <a16:creationId xmlns:a16="http://schemas.microsoft.com/office/drawing/2014/main" id="{75809B8D-2516-46C1-AF40-6E9F77EC8A9C}"/>
              </a:ext>
            </a:extLst>
          </p:cNvPr>
          <p:cNvSpPr txBox="1"/>
          <p:nvPr/>
        </p:nvSpPr>
        <p:spPr>
          <a:xfrm>
            <a:off x="6522914" y="4546890"/>
            <a:ext cx="1175322"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4.0 K~ 1.5 K</a:t>
            </a:r>
          </a:p>
        </p:txBody>
      </p:sp>
      <p:sp>
        <p:nvSpPr>
          <p:cNvPr id="33" name="TextBox 32">
            <a:extLst>
              <a:ext uri="{FF2B5EF4-FFF2-40B4-BE49-F238E27FC236}">
                <a16:creationId xmlns:a16="http://schemas.microsoft.com/office/drawing/2014/main" id="{4133C4C7-6FB6-42F7-9298-F31C4016B663}"/>
              </a:ext>
            </a:extLst>
          </p:cNvPr>
          <p:cNvSpPr txBox="1"/>
          <p:nvPr/>
        </p:nvSpPr>
        <p:spPr>
          <a:xfrm>
            <a:off x="6522914" y="5133450"/>
            <a:ext cx="1175322" cy="307777"/>
          </a:xfrm>
          <a:prstGeom prst="rect">
            <a:avLst/>
          </a:prstGeom>
          <a:noFill/>
        </p:spPr>
        <p:txBody>
          <a:bodyPr wrap="none" rtlCol="0">
            <a:spAutoFit/>
          </a:bodyPr>
          <a:lstStyle/>
          <a:p>
            <a:pPr algn="just"/>
            <a:r>
              <a:rPr lang="en-US" altLang="ko-KR" sz="1400" dirty="0">
                <a:latin typeface="Arial" panose="020B0604020202020204" pitchFamily="34" charset="0"/>
                <a:ea typeface="함초롬돋움" panose="02030504000101010101" pitchFamily="18" charset="-127"/>
                <a:cs typeface="Arial" panose="020B0604020202020204" pitchFamily="34" charset="0"/>
              </a:rPr>
              <a:t>1.5 K~ 0.7 K</a:t>
            </a:r>
          </a:p>
        </p:txBody>
      </p:sp>
      <p:sp>
        <p:nvSpPr>
          <p:cNvPr id="34" name="TextBox 33">
            <a:extLst>
              <a:ext uri="{FF2B5EF4-FFF2-40B4-BE49-F238E27FC236}">
                <a16:creationId xmlns:a16="http://schemas.microsoft.com/office/drawing/2014/main" id="{664C790D-B89B-4F6A-B8B9-37FEFF8B4238}"/>
              </a:ext>
            </a:extLst>
          </p:cNvPr>
          <p:cNvSpPr txBox="1"/>
          <p:nvPr/>
        </p:nvSpPr>
        <p:spPr>
          <a:xfrm>
            <a:off x="6522914" y="5693891"/>
            <a:ext cx="1175322" cy="307777"/>
          </a:xfrm>
          <a:prstGeom prst="rect">
            <a:avLst/>
          </a:prstGeom>
          <a:noFill/>
        </p:spPr>
        <p:txBody>
          <a:bodyPr wrap="none" rtlCol="0">
            <a:spAutoFit/>
          </a:bodyPr>
          <a:lstStyle/>
          <a:p>
            <a:pPr algn="just"/>
            <a:r>
              <a:rPr lang="en-US" altLang="ko-KR" sz="1400" dirty="0">
                <a:latin typeface="Arial" panose="020B0604020202020204" pitchFamily="34" charset="0"/>
                <a:ea typeface="함초롬돋움" panose="02030504000101010101" pitchFamily="18" charset="-127"/>
                <a:cs typeface="Arial" panose="020B0604020202020204" pitchFamily="34" charset="0"/>
              </a:rPr>
              <a:t>0.7 K~ 0.1 K</a:t>
            </a:r>
          </a:p>
        </p:txBody>
      </p:sp>
      <p:sp>
        <p:nvSpPr>
          <p:cNvPr id="6" name="직사각형 5">
            <a:extLst>
              <a:ext uri="{FF2B5EF4-FFF2-40B4-BE49-F238E27FC236}">
                <a16:creationId xmlns:a16="http://schemas.microsoft.com/office/drawing/2014/main" id="{0091E341-C63F-43D1-8257-7CE4CFE2944B}"/>
              </a:ext>
            </a:extLst>
          </p:cNvPr>
          <p:cNvSpPr/>
          <p:nvPr/>
        </p:nvSpPr>
        <p:spPr>
          <a:xfrm>
            <a:off x="4838915" y="3841810"/>
            <a:ext cx="1625766" cy="57606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dirty="0">
                <a:solidFill>
                  <a:schemeClr val="tx1"/>
                </a:solidFill>
                <a:latin typeface="Arial" panose="020B0604020202020204" pitchFamily="34" charset="0"/>
                <a:cs typeface="Arial" panose="020B0604020202020204" pitchFamily="34" charset="0"/>
              </a:rPr>
              <a:t>He</a:t>
            </a:r>
            <a:r>
              <a:rPr lang="ko-KR" altLang="en-US" sz="1600" dirty="0">
                <a:solidFill>
                  <a:schemeClr val="tx1"/>
                </a:solidFill>
                <a:latin typeface="Arial" panose="020B0604020202020204" pitchFamily="34" charset="0"/>
                <a:cs typeface="Arial" panose="020B0604020202020204" pitchFamily="34" charset="0"/>
              </a:rPr>
              <a:t> </a:t>
            </a:r>
            <a:r>
              <a:rPr lang="en-US" altLang="ko-KR" sz="1600" dirty="0">
                <a:solidFill>
                  <a:schemeClr val="tx1"/>
                </a:solidFill>
                <a:latin typeface="Arial" panose="020B0604020202020204" pitchFamily="34" charset="0"/>
                <a:cs typeface="Arial" panose="020B0604020202020204" pitchFamily="34" charset="0"/>
              </a:rPr>
              <a:t>liquefaction</a:t>
            </a:r>
          </a:p>
          <a:p>
            <a:pPr algn="ctr"/>
            <a:r>
              <a:rPr lang="en-US" altLang="ko-KR" sz="1600" dirty="0">
                <a:solidFill>
                  <a:schemeClr val="tx1"/>
                </a:solidFill>
                <a:latin typeface="Arial" panose="020B0604020202020204" pitchFamily="34" charset="0"/>
                <a:cs typeface="Arial" panose="020B0604020202020204" pitchFamily="34" charset="0"/>
              </a:rPr>
              <a:t>(Heat sink)</a:t>
            </a:r>
            <a:endParaRPr lang="ko-KR" altLang="en-US" sz="1600" dirty="0">
              <a:solidFill>
                <a:schemeClr val="tx1"/>
              </a:solidFill>
              <a:latin typeface="Arial" panose="020B0604020202020204" pitchFamily="34" charset="0"/>
              <a:cs typeface="Arial" panose="020B0604020202020204" pitchFamily="34" charset="0"/>
            </a:endParaRPr>
          </a:p>
        </p:txBody>
      </p:sp>
      <p:sp>
        <p:nvSpPr>
          <p:cNvPr id="20" name="직사각형 19">
            <a:extLst>
              <a:ext uri="{FF2B5EF4-FFF2-40B4-BE49-F238E27FC236}">
                <a16:creationId xmlns:a16="http://schemas.microsoft.com/office/drawing/2014/main" id="{05D0B8D1-9340-449E-B5E9-0B179188EF3D}"/>
              </a:ext>
            </a:extLst>
          </p:cNvPr>
          <p:cNvSpPr/>
          <p:nvPr/>
        </p:nvSpPr>
        <p:spPr>
          <a:xfrm>
            <a:off x="4970070" y="4412747"/>
            <a:ext cx="1380256" cy="57606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dirty="0">
                <a:solidFill>
                  <a:schemeClr val="tx1"/>
                </a:solidFill>
                <a:latin typeface="Arial" panose="020B0604020202020204" pitchFamily="34" charset="0"/>
                <a:cs typeface="Arial" panose="020B0604020202020204" pitchFamily="34" charset="0"/>
              </a:rPr>
              <a:t>Evaporative </a:t>
            </a:r>
          </a:p>
          <a:p>
            <a:pPr algn="ctr"/>
            <a:r>
              <a:rPr lang="en-US" altLang="ko-KR" sz="1600" dirty="0">
                <a:solidFill>
                  <a:schemeClr val="tx1"/>
                </a:solidFill>
                <a:latin typeface="Arial" panose="020B0604020202020204" pitchFamily="34" charset="0"/>
                <a:cs typeface="Arial" panose="020B0604020202020204" pitchFamily="34" charset="0"/>
              </a:rPr>
              <a:t>Cooler</a:t>
            </a:r>
            <a:endParaRPr lang="ko-KR" altLang="en-US" sz="1600" dirty="0">
              <a:solidFill>
                <a:schemeClr val="tx1"/>
              </a:solidFill>
              <a:latin typeface="Arial" panose="020B0604020202020204" pitchFamily="34" charset="0"/>
              <a:cs typeface="Arial" panose="020B0604020202020204" pitchFamily="34" charset="0"/>
            </a:endParaRPr>
          </a:p>
        </p:txBody>
      </p:sp>
      <p:sp>
        <p:nvSpPr>
          <p:cNvPr id="21" name="직사각형 20">
            <a:extLst>
              <a:ext uri="{FF2B5EF4-FFF2-40B4-BE49-F238E27FC236}">
                <a16:creationId xmlns:a16="http://schemas.microsoft.com/office/drawing/2014/main" id="{94FBC92C-3716-4F7C-9A80-4E502858E264}"/>
              </a:ext>
            </a:extLst>
          </p:cNvPr>
          <p:cNvSpPr/>
          <p:nvPr/>
        </p:nvSpPr>
        <p:spPr>
          <a:xfrm>
            <a:off x="5168044" y="4988811"/>
            <a:ext cx="853152" cy="57606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a:solidFill>
                  <a:schemeClr val="tx1"/>
                </a:solidFill>
                <a:latin typeface="Arial" panose="020B0604020202020204" pitchFamily="34" charset="0"/>
                <a:cs typeface="Arial" panose="020B0604020202020204" pitchFamily="34" charset="0"/>
              </a:rPr>
              <a:t>ADR</a:t>
            </a:r>
            <a:endParaRPr lang="ko-KR" altLang="en-US" sz="1600" dirty="0">
              <a:solidFill>
                <a:schemeClr val="tx1"/>
              </a:solidFill>
              <a:latin typeface="Arial" panose="020B0604020202020204" pitchFamily="34" charset="0"/>
              <a:cs typeface="Arial" panose="020B0604020202020204" pitchFamily="34" charset="0"/>
            </a:endParaRPr>
          </a:p>
        </p:txBody>
      </p:sp>
      <p:sp>
        <p:nvSpPr>
          <p:cNvPr id="22" name="직사각형 21">
            <a:extLst>
              <a:ext uri="{FF2B5EF4-FFF2-40B4-BE49-F238E27FC236}">
                <a16:creationId xmlns:a16="http://schemas.microsoft.com/office/drawing/2014/main" id="{36D13D6D-624D-4A17-A00A-1741B5848AF8}"/>
              </a:ext>
            </a:extLst>
          </p:cNvPr>
          <p:cNvSpPr/>
          <p:nvPr/>
        </p:nvSpPr>
        <p:spPr>
          <a:xfrm>
            <a:off x="5336896" y="5559748"/>
            <a:ext cx="529741" cy="57606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a:solidFill>
                  <a:schemeClr val="tx1"/>
                </a:solidFill>
                <a:latin typeface="Arial" panose="020B0604020202020204" pitchFamily="34" charset="0"/>
                <a:cs typeface="Arial" panose="020B0604020202020204" pitchFamily="34" charset="0"/>
              </a:rPr>
              <a:t>DR</a:t>
            </a:r>
            <a:endParaRPr lang="ko-KR" altLang="en-US" sz="1600" dirty="0">
              <a:solidFill>
                <a:schemeClr val="tx1"/>
              </a:solidFill>
              <a:latin typeface="Arial" panose="020B0604020202020204" pitchFamily="34" charset="0"/>
              <a:cs typeface="Arial" panose="020B0604020202020204" pitchFamily="34" charset="0"/>
            </a:endParaRPr>
          </a:p>
        </p:txBody>
      </p:sp>
      <p:sp>
        <p:nvSpPr>
          <p:cNvPr id="7" name="직사각형 6">
            <a:extLst>
              <a:ext uri="{FF2B5EF4-FFF2-40B4-BE49-F238E27FC236}">
                <a16:creationId xmlns:a16="http://schemas.microsoft.com/office/drawing/2014/main" id="{DF3B6940-2BC5-4792-ABE8-30E4F1B7DD3C}"/>
              </a:ext>
            </a:extLst>
          </p:cNvPr>
          <p:cNvSpPr/>
          <p:nvPr/>
        </p:nvSpPr>
        <p:spPr>
          <a:xfrm>
            <a:off x="4645738" y="3690637"/>
            <a:ext cx="1902011" cy="186911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5" name="TextBox 34">
            <a:extLst>
              <a:ext uri="{FF2B5EF4-FFF2-40B4-BE49-F238E27FC236}">
                <a16:creationId xmlns:a16="http://schemas.microsoft.com/office/drawing/2014/main" id="{A85E9E50-79E6-4EE9-974E-40CB83F8350A}"/>
              </a:ext>
            </a:extLst>
          </p:cNvPr>
          <p:cNvSpPr txBox="1"/>
          <p:nvPr/>
        </p:nvSpPr>
        <p:spPr>
          <a:xfrm>
            <a:off x="4792184" y="3402285"/>
            <a:ext cx="1625766"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Intergrated Cooler</a:t>
            </a:r>
          </a:p>
        </p:txBody>
      </p:sp>
      <p:sp>
        <p:nvSpPr>
          <p:cNvPr id="36" name="TextBox 35">
            <a:extLst>
              <a:ext uri="{FF2B5EF4-FFF2-40B4-BE49-F238E27FC236}">
                <a16:creationId xmlns:a16="http://schemas.microsoft.com/office/drawing/2014/main" id="{2394EF62-DF94-4CA4-9170-348D2B4237CE}"/>
              </a:ext>
            </a:extLst>
          </p:cNvPr>
          <p:cNvSpPr txBox="1"/>
          <p:nvPr/>
        </p:nvSpPr>
        <p:spPr>
          <a:xfrm>
            <a:off x="7764730" y="3986449"/>
            <a:ext cx="1140056"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Commercial</a:t>
            </a:r>
          </a:p>
        </p:txBody>
      </p:sp>
      <p:sp>
        <p:nvSpPr>
          <p:cNvPr id="37" name="TextBox 36">
            <a:extLst>
              <a:ext uri="{FF2B5EF4-FFF2-40B4-BE49-F238E27FC236}">
                <a16:creationId xmlns:a16="http://schemas.microsoft.com/office/drawing/2014/main" id="{D3562BAF-7232-4302-A26B-262682578284}"/>
              </a:ext>
            </a:extLst>
          </p:cNvPr>
          <p:cNvSpPr txBox="1"/>
          <p:nvPr/>
        </p:nvSpPr>
        <p:spPr>
          <a:xfrm>
            <a:off x="7814424" y="4554918"/>
            <a:ext cx="1040670"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Developed</a:t>
            </a:r>
          </a:p>
        </p:txBody>
      </p:sp>
      <p:sp>
        <p:nvSpPr>
          <p:cNvPr id="38" name="TextBox 37">
            <a:extLst>
              <a:ext uri="{FF2B5EF4-FFF2-40B4-BE49-F238E27FC236}">
                <a16:creationId xmlns:a16="http://schemas.microsoft.com/office/drawing/2014/main" id="{1AA1A35C-CB64-4B93-BDCE-1CB70E370CF2}"/>
              </a:ext>
            </a:extLst>
          </p:cNvPr>
          <p:cNvSpPr txBox="1"/>
          <p:nvPr/>
        </p:nvSpPr>
        <p:spPr>
          <a:xfrm>
            <a:off x="7814423" y="5133450"/>
            <a:ext cx="1040670"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Developed</a:t>
            </a:r>
          </a:p>
        </p:txBody>
      </p:sp>
      <p:sp>
        <p:nvSpPr>
          <p:cNvPr id="39" name="TextBox 38">
            <a:extLst>
              <a:ext uri="{FF2B5EF4-FFF2-40B4-BE49-F238E27FC236}">
                <a16:creationId xmlns:a16="http://schemas.microsoft.com/office/drawing/2014/main" id="{A4D4D76B-2A62-4CDF-86C5-6691D84222EE}"/>
              </a:ext>
            </a:extLst>
          </p:cNvPr>
          <p:cNvSpPr txBox="1"/>
          <p:nvPr/>
        </p:nvSpPr>
        <p:spPr>
          <a:xfrm>
            <a:off x="8032431" y="5693890"/>
            <a:ext cx="604653"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NEW</a:t>
            </a:r>
          </a:p>
        </p:txBody>
      </p:sp>
      <p:sp>
        <p:nvSpPr>
          <p:cNvPr id="40" name="직사각형 39">
            <a:extLst>
              <a:ext uri="{FF2B5EF4-FFF2-40B4-BE49-F238E27FC236}">
                <a16:creationId xmlns:a16="http://schemas.microsoft.com/office/drawing/2014/main" id="{31A09A89-AA95-43DC-B3DD-4F904332D0D7}"/>
              </a:ext>
            </a:extLst>
          </p:cNvPr>
          <p:cNvSpPr/>
          <p:nvPr/>
        </p:nvSpPr>
        <p:spPr>
          <a:xfrm>
            <a:off x="4643614" y="3694592"/>
            <a:ext cx="1902011" cy="2532801"/>
          </a:xfrm>
          <a:prstGeom prst="rect">
            <a:avLst/>
          </a:prstGeom>
          <a:noFill/>
          <a:ln w="1905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41" name="제목 1">
            <a:extLst>
              <a:ext uri="{FF2B5EF4-FFF2-40B4-BE49-F238E27FC236}">
                <a16:creationId xmlns:a16="http://schemas.microsoft.com/office/drawing/2014/main" id="{D11D587A-3E59-4057-BAAC-CE38A566E28B}"/>
              </a:ext>
            </a:extLst>
          </p:cNvPr>
          <p:cNvSpPr>
            <a:spLocks noGrp="1"/>
          </p:cNvSpPr>
          <p:nvPr>
            <p:ph type="title"/>
          </p:nvPr>
        </p:nvSpPr>
        <p:spPr>
          <a:xfrm>
            <a:off x="179512" y="44624"/>
            <a:ext cx="8507288" cy="792087"/>
          </a:xfrm>
        </p:spPr>
        <p:txBody>
          <a:bodyPr/>
          <a:lstStyle/>
          <a:p>
            <a:r>
              <a:rPr lang="en-US" altLang="ko-KR" dirty="0"/>
              <a:t>1. Introduction</a:t>
            </a:r>
            <a:endParaRPr lang="ko-KR" altLang="en-US" dirty="0"/>
          </a:p>
        </p:txBody>
      </p:sp>
    </p:spTree>
    <p:extLst>
      <p:ext uri="{BB962C8B-B14F-4D97-AF65-F5344CB8AC3E}">
        <p14:creationId xmlns:p14="http://schemas.microsoft.com/office/powerpoint/2010/main" val="11962489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p14:dur="300">
        <p159:morph option="byObject"/>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1594C9E-E26F-4D6D-A480-208EA8084C10}"/>
              </a:ext>
            </a:extLst>
          </p:cNvPr>
          <p:cNvSpPr>
            <a:spLocks noGrp="1"/>
          </p:cNvSpPr>
          <p:nvPr>
            <p:ph type="title"/>
          </p:nvPr>
        </p:nvSpPr>
        <p:spPr/>
        <p:txBody>
          <a:bodyPr/>
          <a:lstStyle/>
          <a:p>
            <a:endParaRPr lang="ko-KR" altLang="en-US"/>
          </a:p>
        </p:txBody>
      </p:sp>
      <p:sp>
        <p:nvSpPr>
          <p:cNvPr id="4" name="슬라이드 번호 개체 틀 3">
            <a:extLst>
              <a:ext uri="{FF2B5EF4-FFF2-40B4-BE49-F238E27FC236}">
                <a16:creationId xmlns:a16="http://schemas.microsoft.com/office/drawing/2014/main" id="{8F22226C-2D98-4DCE-AB46-306647F17107}"/>
              </a:ext>
            </a:extLst>
          </p:cNvPr>
          <p:cNvSpPr>
            <a:spLocks noGrp="1"/>
          </p:cNvSpPr>
          <p:nvPr>
            <p:ph type="sldNum" sz="quarter" idx="12"/>
          </p:nvPr>
        </p:nvSpPr>
        <p:spPr/>
        <p:txBody>
          <a:bodyPr/>
          <a:lstStyle/>
          <a:p>
            <a:fld id="{4BEDD84E-25D4-4983-8AA1-2863C96F08D9}" type="slidenum">
              <a:rPr lang="ko-KR" altLang="en-US" smtClean="0"/>
              <a:pPr/>
              <a:t>19</a:t>
            </a:fld>
            <a:endParaRPr lang="ko-KR" altLang="en-US" dirty="0"/>
          </a:p>
        </p:txBody>
      </p:sp>
      <p:sp>
        <p:nvSpPr>
          <p:cNvPr id="5" name="제목 1">
            <a:extLst>
              <a:ext uri="{FF2B5EF4-FFF2-40B4-BE49-F238E27FC236}">
                <a16:creationId xmlns:a16="http://schemas.microsoft.com/office/drawing/2014/main" id="{68BAD3D5-5945-4746-A4C2-D8D933212C0E}"/>
              </a:ext>
            </a:extLst>
          </p:cNvPr>
          <p:cNvSpPr txBox="1">
            <a:spLocks/>
          </p:cNvSpPr>
          <p:nvPr/>
        </p:nvSpPr>
        <p:spPr>
          <a:xfrm>
            <a:off x="467544" y="2204864"/>
            <a:ext cx="8507288" cy="2232248"/>
          </a:xfrm>
          <a:prstGeom prst="rect">
            <a:avLst/>
          </a:prstGeom>
        </p:spPr>
        <p:txBody>
          <a:bodyPr vert="horz" lIns="91440" tIns="45720" rIns="91440" bIns="45720" rtlCol="0" anchor="ctr">
            <a:normAutofit/>
          </a:bodyPr>
          <a:lstStyle>
            <a:lvl1pPr algn="l" defTabSz="914400" rtl="0" eaLnBrk="1" latinLnBrk="1" hangingPunct="1">
              <a:spcBef>
                <a:spcPct val="0"/>
              </a:spcBef>
              <a:buNone/>
              <a:defRPr sz="2700" kern="1200">
                <a:solidFill>
                  <a:schemeClr val="tx1"/>
                </a:solidFill>
                <a:latin typeface="HY견고딕" pitchFamily="18" charset="-127"/>
                <a:ea typeface="HY견고딕" pitchFamily="18" charset="-127"/>
                <a:cs typeface="+mj-cs"/>
              </a:defRPr>
            </a:lvl1pPr>
          </a:lstStyle>
          <a:p>
            <a:pPr algn="ctr"/>
            <a:r>
              <a:rPr lang="en-US" altLang="ko-KR" sz="5400" dirty="0"/>
              <a:t>&lt;Back-up&gt;</a:t>
            </a:r>
            <a:endParaRPr lang="ko-KR" altLang="en-US" sz="5400" dirty="0"/>
          </a:p>
        </p:txBody>
      </p:sp>
    </p:spTree>
    <p:extLst>
      <p:ext uri="{BB962C8B-B14F-4D97-AF65-F5344CB8AC3E}">
        <p14:creationId xmlns:p14="http://schemas.microsoft.com/office/powerpoint/2010/main" val="37370473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a:extLst>
              <a:ext uri="{FF2B5EF4-FFF2-40B4-BE49-F238E27FC236}">
                <a16:creationId xmlns:a16="http://schemas.microsoft.com/office/drawing/2014/main" id="{8F22226C-2D98-4DCE-AB46-306647F17107}"/>
              </a:ext>
            </a:extLst>
          </p:cNvPr>
          <p:cNvSpPr>
            <a:spLocks noGrp="1"/>
          </p:cNvSpPr>
          <p:nvPr>
            <p:ph type="sldNum" sz="quarter" idx="12"/>
          </p:nvPr>
        </p:nvSpPr>
        <p:spPr/>
        <p:txBody>
          <a:bodyPr/>
          <a:lstStyle/>
          <a:p>
            <a:fld id="{4BEDD84E-25D4-4983-8AA1-2863C96F08D9}" type="slidenum">
              <a:rPr lang="ko-KR" altLang="en-US" smtClean="0"/>
              <a:pPr/>
              <a:t>20</a:t>
            </a:fld>
            <a:endParaRPr lang="ko-KR" altLang="en-US" dirty="0"/>
          </a:p>
        </p:txBody>
      </p:sp>
      <p:pic>
        <p:nvPicPr>
          <p:cNvPr id="3" name="그림 2">
            <a:extLst>
              <a:ext uri="{FF2B5EF4-FFF2-40B4-BE49-F238E27FC236}">
                <a16:creationId xmlns:a16="http://schemas.microsoft.com/office/drawing/2014/main" id="{FCCB5DD7-E5D3-443F-A03D-AC4F6AB1D140}"/>
              </a:ext>
            </a:extLst>
          </p:cNvPr>
          <p:cNvPicPr>
            <a:picLocks noChangeAspect="1"/>
          </p:cNvPicPr>
          <p:nvPr/>
        </p:nvPicPr>
        <p:blipFill>
          <a:blip r:embed="rId2"/>
          <a:stretch>
            <a:fillRect/>
          </a:stretch>
        </p:blipFill>
        <p:spPr>
          <a:xfrm>
            <a:off x="1697219" y="-99392"/>
            <a:ext cx="7411285" cy="6912768"/>
          </a:xfrm>
          <a:prstGeom prst="rect">
            <a:avLst/>
          </a:prstGeom>
        </p:spPr>
      </p:pic>
      <p:sp>
        <p:nvSpPr>
          <p:cNvPr id="2" name="제목 1">
            <a:extLst>
              <a:ext uri="{FF2B5EF4-FFF2-40B4-BE49-F238E27FC236}">
                <a16:creationId xmlns:a16="http://schemas.microsoft.com/office/drawing/2014/main" id="{61594C9E-E26F-4D6D-A480-208EA8084C10}"/>
              </a:ext>
            </a:extLst>
          </p:cNvPr>
          <p:cNvSpPr>
            <a:spLocks noGrp="1"/>
          </p:cNvSpPr>
          <p:nvPr>
            <p:ph type="title"/>
          </p:nvPr>
        </p:nvSpPr>
        <p:spPr>
          <a:xfrm>
            <a:off x="35496" y="44624"/>
            <a:ext cx="3024336" cy="792087"/>
          </a:xfrm>
        </p:spPr>
        <p:txBody>
          <a:bodyPr>
            <a:normAutofit/>
          </a:bodyPr>
          <a:lstStyle/>
          <a:p>
            <a:r>
              <a:rPr lang="en-US" altLang="ko-KR" dirty="0"/>
              <a:t>0.223 mol, 50%</a:t>
            </a:r>
            <a:endParaRPr lang="ko-KR" altLang="en-US" dirty="0"/>
          </a:p>
        </p:txBody>
      </p:sp>
    </p:spTree>
    <p:extLst>
      <p:ext uri="{BB962C8B-B14F-4D97-AF65-F5344CB8AC3E}">
        <p14:creationId xmlns:p14="http://schemas.microsoft.com/office/powerpoint/2010/main" val="8642969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1594C9E-E26F-4D6D-A480-208EA8084C10}"/>
              </a:ext>
            </a:extLst>
          </p:cNvPr>
          <p:cNvSpPr>
            <a:spLocks noGrp="1"/>
          </p:cNvSpPr>
          <p:nvPr>
            <p:ph type="title"/>
          </p:nvPr>
        </p:nvSpPr>
        <p:spPr/>
        <p:txBody>
          <a:bodyPr/>
          <a:lstStyle/>
          <a:p>
            <a:endParaRPr lang="ko-KR" altLang="en-US"/>
          </a:p>
        </p:txBody>
      </p:sp>
      <p:sp>
        <p:nvSpPr>
          <p:cNvPr id="4" name="슬라이드 번호 개체 틀 3">
            <a:extLst>
              <a:ext uri="{FF2B5EF4-FFF2-40B4-BE49-F238E27FC236}">
                <a16:creationId xmlns:a16="http://schemas.microsoft.com/office/drawing/2014/main" id="{8F22226C-2D98-4DCE-AB46-306647F17107}"/>
              </a:ext>
            </a:extLst>
          </p:cNvPr>
          <p:cNvSpPr>
            <a:spLocks noGrp="1"/>
          </p:cNvSpPr>
          <p:nvPr>
            <p:ph type="sldNum" sz="quarter" idx="12"/>
          </p:nvPr>
        </p:nvSpPr>
        <p:spPr/>
        <p:txBody>
          <a:bodyPr/>
          <a:lstStyle/>
          <a:p>
            <a:fld id="{4BEDD84E-25D4-4983-8AA1-2863C96F08D9}" type="slidenum">
              <a:rPr lang="ko-KR" altLang="en-US" smtClean="0"/>
              <a:pPr/>
              <a:t>21</a:t>
            </a:fld>
            <a:endParaRPr lang="ko-KR" altLang="en-US" dirty="0"/>
          </a:p>
        </p:txBody>
      </p:sp>
      <p:pic>
        <p:nvPicPr>
          <p:cNvPr id="3" name="그림 2">
            <a:extLst>
              <a:ext uri="{FF2B5EF4-FFF2-40B4-BE49-F238E27FC236}">
                <a16:creationId xmlns:a16="http://schemas.microsoft.com/office/drawing/2014/main" id="{2CD4C1F4-0FAF-4B6F-AE0A-9BD747846CE0}"/>
              </a:ext>
            </a:extLst>
          </p:cNvPr>
          <p:cNvPicPr>
            <a:picLocks noChangeAspect="1"/>
          </p:cNvPicPr>
          <p:nvPr/>
        </p:nvPicPr>
        <p:blipFill>
          <a:blip r:embed="rId2"/>
          <a:stretch>
            <a:fillRect/>
          </a:stretch>
        </p:blipFill>
        <p:spPr>
          <a:xfrm>
            <a:off x="-36512" y="308345"/>
            <a:ext cx="9244020" cy="5921006"/>
          </a:xfrm>
          <a:prstGeom prst="rect">
            <a:avLst/>
          </a:prstGeom>
        </p:spPr>
      </p:pic>
    </p:spTree>
    <p:extLst>
      <p:ext uri="{BB962C8B-B14F-4D97-AF65-F5344CB8AC3E}">
        <p14:creationId xmlns:p14="http://schemas.microsoft.com/office/powerpoint/2010/main" val="28937466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1594C9E-E26F-4D6D-A480-208EA8084C10}"/>
              </a:ext>
            </a:extLst>
          </p:cNvPr>
          <p:cNvSpPr>
            <a:spLocks noGrp="1"/>
          </p:cNvSpPr>
          <p:nvPr>
            <p:ph type="title"/>
          </p:nvPr>
        </p:nvSpPr>
        <p:spPr/>
        <p:txBody>
          <a:bodyPr/>
          <a:lstStyle/>
          <a:p>
            <a:endParaRPr lang="ko-KR" altLang="en-US"/>
          </a:p>
        </p:txBody>
      </p:sp>
      <p:sp>
        <p:nvSpPr>
          <p:cNvPr id="4" name="슬라이드 번호 개체 틀 3">
            <a:extLst>
              <a:ext uri="{FF2B5EF4-FFF2-40B4-BE49-F238E27FC236}">
                <a16:creationId xmlns:a16="http://schemas.microsoft.com/office/drawing/2014/main" id="{8F22226C-2D98-4DCE-AB46-306647F17107}"/>
              </a:ext>
            </a:extLst>
          </p:cNvPr>
          <p:cNvSpPr>
            <a:spLocks noGrp="1"/>
          </p:cNvSpPr>
          <p:nvPr>
            <p:ph type="sldNum" sz="quarter" idx="12"/>
          </p:nvPr>
        </p:nvSpPr>
        <p:spPr/>
        <p:txBody>
          <a:bodyPr/>
          <a:lstStyle/>
          <a:p>
            <a:fld id="{4BEDD84E-25D4-4983-8AA1-2863C96F08D9}" type="slidenum">
              <a:rPr lang="ko-KR" altLang="en-US" smtClean="0"/>
              <a:pPr/>
              <a:t>22</a:t>
            </a:fld>
            <a:endParaRPr lang="ko-KR" altLang="en-US" dirty="0"/>
          </a:p>
        </p:txBody>
      </p:sp>
      <p:pic>
        <p:nvPicPr>
          <p:cNvPr id="3" name="그림 2">
            <a:extLst>
              <a:ext uri="{FF2B5EF4-FFF2-40B4-BE49-F238E27FC236}">
                <a16:creationId xmlns:a16="http://schemas.microsoft.com/office/drawing/2014/main" id="{A6DF4BDE-C405-4CFD-B2D5-374402DFD53E}"/>
              </a:ext>
            </a:extLst>
          </p:cNvPr>
          <p:cNvPicPr>
            <a:picLocks noChangeAspect="1"/>
          </p:cNvPicPr>
          <p:nvPr/>
        </p:nvPicPr>
        <p:blipFill>
          <a:blip r:embed="rId2"/>
          <a:stretch>
            <a:fillRect/>
          </a:stretch>
        </p:blipFill>
        <p:spPr>
          <a:xfrm>
            <a:off x="-36512" y="476672"/>
            <a:ext cx="9286549" cy="6336704"/>
          </a:xfrm>
          <a:prstGeom prst="rect">
            <a:avLst/>
          </a:prstGeom>
        </p:spPr>
      </p:pic>
    </p:spTree>
    <p:extLst>
      <p:ext uri="{BB962C8B-B14F-4D97-AF65-F5344CB8AC3E}">
        <p14:creationId xmlns:p14="http://schemas.microsoft.com/office/powerpoint/2010/main" val="25003380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7CF1C55-77F0-4FCF-9722-E726EEEC1617}"/>
              </a:ext>
            </a:extLst>
          </p:cNvPr>
          <p:cNvSpPr>
            <a:spLocks noGrp="1"/>
          </p:cNvSpPr>
          <p:nvPr>
            <p:ph type="title"/>
          </p:nvPr>
        </p:nvSpPr>
        <p:spPr/>
        <p:txBody>
          <a:bodyPr/>
          <a:lstStyle/>
          <a:p>
            <a:endParaRPr lang="ko-KR" altLang="en-US"/>
          </a:p>
        </p:txBody>
      </p:sp>
      <p:sp>
        <p:nvSpPr>
          <p:cNvPr id="4" name="슬라이드 번호 개체 틀 3">
            <a:extLst>
              <a:ext uri="{FF2B5EF4-FFF2-40B4-BE49-F238E27FC236}">
                <a16:creationId xmlns:a16="http://schemas.microsoft.com/office/drawing/2014/main" id="{9AEA86C6-9BFC-410A-95AB-A60A7FF5CA88}"/>
              </a:ext>
            </a:extLst>
          </p:cNvPr>
          <p:cNvSpPr>
            <a:spLocks noGrp="1"/>
          </p:cNvSpPr>
          <p:nvPr>
            <p:ph type="sldNum" sz="quarter" idx="12"/>
          </p:nvPr>
        </p:nvSpPr>
        <p:spPr/>
        <p:txBody>
          <a:bodyPr/>
          <a:lstStyle/>
          <a:p>
            <a:fld id="{4BEDD84E-25D4-4983-8AA1-2863C96F08D9}" type="slidenum">
              <a:rPr lang="ko-KR" altLang="en-US" smtClean="0"/>
              <a:pPr/>
              <a:t>23</a:t>
            </a:fld>
            <a:endParaRPr lang="ko-KR" altLang="en-US" dirty="0"/>
          </a:p>
        </p:txBody>
      </p:sp>
      <p:pic>
        <p:nvPicPr>
          <p:cNvPr id="5" name="그림 4">
            <a:extLst>
              <a:ext uri="{FF2B5EF4-FFF2-40B4-BE49-F238E27FC236}">
                <a16:creationId xmlns:a16="http://schemas.microsoft.com/office/drawing/2014/main" id="{A35A60F8-5983-479E-8EA3-AB3D9E520E7E}"/>
              </a:ext>
            </a:extLst>
          </p:cNvPr>
          <p:cNvPicPr>
            <a:picLocks noChangeAspect="1"/>
          </p:cNvPicPr>
          <p:nvPr/>
        </p:nvPicPr>
        <p:blipFill>
          <a:blip r:embed="rId2"/>
          <a:stretch>
            <a:fillRect/>
          </a:stretch>
        </p:blipFill>
        <p:spPr>
          <a:xfrm>
            <a:off x="0" y="1710014"/>
            <a:ext cx="9144000" cy="3437972"/>
          </a:xfrm>
          <a:prstGeom prst="rect">
            <a:avLst/>
          </a:prstGeom>
        </p:spPr>
      </p:pic>
    </p:spTree>
    <p:extLst>
      <p:ext uri="{BB962C8B-B14F-4D97-AF65-F5344CB8AC3E}">
        <p14:creationId xmlns:p14="http://schemas.microsoft.com/office/powerpoint/2010/main" val="6759897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61594C9E-E26F-4D6D-A480-208EA8084C10}"/>
              </a:ext>
            </a:extLst>
          </p:cNvPr>
          <p:cNvSpPr>
            <a:spLocks noGrp="1"/>
          </p:cNvSpPr>
          <p:nvPr>
            <p:ph type="title"/>
          </p:nvPr>
        </p:nvSpPr>
        <p:spPr/>
        <p:txBody>
          <a:bodyPr/>
          <a:lstStyle/>
          <a:p>
            <a:endParaRPr lang="ko-KR" altLang="en-US"/>
          </a:p>
        </p:txBody>
      </p:sp>
      <p:sp>
        <p:nvSpPr>
          <p:cNvPr id="4" name="슬라이드 번호 개체 틀 3">
            <a:extLst>
              <a:ext uri="{FF2B5EF4-FFF2-40B4-BE49-F238E27FC236}">
                <a16:creationId xmlns:a16="http://schemas.microsoft.com/office/drawing/2014/main" id="{8F22226C-2D98-4DCE-AB46-306647F17107}"/>
              </a:ext>
            </a:extLst>
          </p:cNvPr>
          <p:cNvSpPr>
            <a:spLocks noGrp="1"/>
          </p:cNvSpPr>
          <p:nvPr>
            <p:ph type="sldNum" sz="quarter" idx="12"/>
          </p:nvPr>
        </p:nvSpPr>
        <p:spPr/>
        <p:txBody>
          <a:bodyPr/>
          <a:lstStyle/>
          <a:p>
            <a:fld id="{4BEDD84E-25D4-4983-8AA1-2863C96F08D9}" type="slidenum">
              <a:rPr lang="ko-KR" altLang="en-US" smtClean="0"/>
              <a:pPr/>
              <a:t>24</a:t>
            </a:fld>
            <a:endParaRPr lang="ko-KR" altLang="en-US" dirty="0"/>
          </a:p>
        </p:txBody>
      </p:sp>
      <p:pic>
        <p:nvPicPr>
          <p:cNvPr id="7" name="그림 6">
            <a:extLst>
              <a:ext uri="{FF2B5EF4-FFF2-40B4-BE49-F238E27FC236}">
                <a16:creationId xmlns:a16="http://schemas.microsoft.com/office/drawing/2014/main" id="{16BA1DE2-0599-4F61-867F-DDAC3BEFFA8B}"/>
              </a:ext>
            </a:extLst>
          </p:cNvPr>
          <p:cNvPicPr>
            <a:picLocks noChangeAspect="1"/>
          </p:cNvPicPr>
          <p:nvPr/>
        </p:nvPicPr>
        <p:blipFill>
          <a:blip r:embed="rId2"/>
          <a:stretch>
            <a:fillRect/>
          </a:stretch>
        </p:blipFill>
        <p:spPr>
          <a:xfrm>
            <a:off x="0" y="1455783"/>
            <a:ext cx="9144000" cy="3946433"/>
          </a:xfrm>
          <a:prstGeom prst="rect">
            <a:avLst/>
          </a:prstGeom>
        </p:spPr>
      </p:pic>
    </p:spTree>
    <p:extLst>
      <p:ext uri="{BB962C8B-B14F-4D97-AF65-F5344CB8AC3E}">
        <p14:creationId xmlns:p14="http://schemas.microsoft.com/office/powerpoint/2010/main" val="11291754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직사각형 5">
            <a:extLst>
              <a:ext uri="{FF2B5EF4-FFF2-40B4-BE49-F238E27FC236}">
                <a16:creationId xmlns:a16="http://schemas.microsoft.com/office/drawing/2014/main" id="{C6E13E65-668D-45E8-B760-5C7A08970AFB}"/>
              </a:ext>
            </a:extLst>
          </p:cNvPr>
          <p:cNvSpPr/>
          <p:nvPr/>
        </p:nvSpPr>
        <p:spPr>
          <a:xfrm rot="16200000" flipV="1">
            <a:off x="3111683" y="1763264"/>
            <a:ext cx="225980"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7" name="직선 연결선 6">
            <a:extLst>
              <a:ext uri="{FF2B5EF4-FFF2-40B4-BE49-F238E27FC236}">
                <a16:creationId xmlns:a16="http://schemas.microsoft.com/office/drawing/2014/main" id="{53CCFE0A-315C-4F8A-97F2-22EC30B57714}"/>
              </a:ext>
            </a:extLst>
          </p:cNvPr>
          <p:cNvCxnSpPr>
            <a:cxnSpLocks/>
          </p:cNvCxnSpPr>
          <p:nvPr/>
        </p:nvCxnSpPr>
        <p:spPr>
          <a:xfrm>
            <a:off x="2458130" y="1794475"/>
            <a:ext cx="0" cy="67491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직선 연결선 7">
            <a:extLst>
              <a:ext uri="{FF2B5EF4-FFF2-40B4-BE49-F238E27FC236}">
                <a16:creationId xmlns:a16="http://schemas.microsoft.com/office/drawing/2014/main" id="{B1E27988-87A7-42D5-A786-27FA287E9763}"/>
              </a:ext>
            </a:extLst>
          </p:cNvPr>
          <p:cNvCxnSpPr>
            <a:cxnSpLocks/>
          </p:cNvCxnSpPr>
          <p:nvPr/>
        </p:nvCxnSpPr>
        <p:spPr>
          <a:xfrm>
            <a:off x="2820209" y="1794475"/>
            <a:ext cx="0" cy="13913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직선 연결선 8">
            <a:extLst>
              <a:ext uri="{FF2B5EF4-FFF2-40B4-BE49-F238E27FC236}">
                <a16:creationId xmlns:a16="http://schemas.microsoft.com/office/drawing/2014/main" id="{DCBB78BD-3DC8-4168-A0E3-5971D9347DDD}"/>
              </a:ext>
            </a:extLst>
          </p:cNvPr>
          <p:cNvCxnSpPr>
            <a:cxnSpLocks/>
          </p:cNvCxnSpPr>
          <p:nvPr/>
        </p:nvCxnSpPr>
        <p:spPr>
          <a:xfrm>
            <a:off x="2820209" y="1966946"/>
            <a:ext cx="0" cy="5024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직선 연결선 9">
            <a:extLst>
              <a:ext uri="{FF2B5EF4-FFF2-40B4-BE49-F238E27FC236}">
                <a16:creationId xmlns:a16="http://schemas.microsoft.com/office/drawing/2014/main" id="{4C16A81A-9398-4983-A58F-8EF7DA676EE0}"/>
              </a:ext>
            </a:extLst>
          </p:cNvPr>
          <p:cNvCxnSpPr>
            <a:cxnSpLocks/>
          </p:cNvCxnSpPr>
          <p:nvPr/>
        </p:nvCxnSpPr>
        <p:spPr>
          <a:xfrm>
            <a:off x="2458131" y="2469387"/>
            <a:ext cx="36207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 name="직사각형 10">
            <a:extLst>
              <a:ext uri="{FF2B5EF4-FFF2-40B4-BE49-F238E27FC236}">
                <a16:creationId xmlns:a16="http://schemas.microsoft.com/office/drawing/2014/main" id="{5F9D953B-5358-4D76-BC75-291D8E83EB8E}"/>
              </a:ext>
            </a:extLst>
          </p:cNvPr>
          <p:cNvSpPr/>
          <p:nvPr/>
        </p:nvSpPr>
        <p:spPr>
          <a:xfrm>
            <a:off x="3056997" y="1864040"/>
            <a:ext cx="331116" cy="199752"/>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12" name="직선 연결선 11">
            <a:extLst>
              <a:ext uri="{FF2B5EF4-FFF2-40B4-BE49-F238E27FC236}">
                <a16:creationId xmlns:a16="http://schemas.microsoft.com/office/drawing/2014/main" id="{7252C11A-4FEA-49B3-837C-BE24A168046D}"/>
              </a:ext>
            </a:extLst>
          </p:cNvPr>
          <p:cNvCxnSpPr>
            <a:cxnSpLocks/>
          </p:cNvCxnSpPr>
          <p:nvPr/>
        </p:nvCxnSpPr>
        <p:spPr>
          <a:xfrm>
            <a:off x="2458131" y="2326512"/>
            <a:ext cx="36207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직선 화살표 연결선 12">
            <a:extLst>
              <a:ext uri="{FF2B5EF4-FFF2-40B4-BE49-F238E27FC236}">
                <a16:creationId xmlns:a16="http://schemas.microsoft.com/office/drawing/2014/main" id="{9F674E6F-B900-43E5-9CA9-86760F80B0E1}"/>
              </a:ext>
            </a:extLst>
          </p:cNvPr>
          <p:cNvCxnSpPr>
            <a:cxnSpLocks/>
          </p:cNvCxnSpPr>
          <p:nvPr/>
        </p:nvCxnSpPr>
        <p:spPr>
          <a:xfrm flipV="1">
            <a:off x="2601788" y="1962183"/>
            <a:ext cx="0" cy="31976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직선 화살표 연결선 13">
            <a:extLst>
              <a:ext uri="{FF2B5EF4-FFF2-40B4-BE49-F238E27FC236}">
                <a16:creationId xmlns:a16="http://schemas.microsoft.com/office/drawing/2014/main" id="{581D3BB3-F2F3-4CEC-B911-D4BA12FABCF0}"/>
              </a:ext>
            </a:extLst>
          </p:cNvPr>
          <p:cNvCxnSpPr>
            <a:cxnSpLocks/>
          </p:cNvCxnSpPr>
          <p:nvPr/>
        </p:nvCxnSpPr>
        <p:spPr>
          <a:xfrm>
            <a:off x="2773760" y="1846179"/>
            <a:ext cx="0" cy="389334"/>
          </a:xfrm>
          <a:prstGeom prst="straightConnector1">
            <a:avLst/>
          </a:prstGeom>
          <a:ln w="63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직선 화살표 연결선 14">
            <a:extLst>
              <a:ext uri="{FF2B5EF4-FFF2-40B4-BE49-F238E27FC236}">
                <a16:creationId xmlns:a16="http://schemas.microsoft.com/office/drawing/2014/main" id="{74F05402-BAEC-47C1-8169-EB443D824361}"/>
              </a:ext>
            </a:extLst>
          </p:cNvPr>
          <p:cNvCxnSpPr>
            <a:cxnSpLocks/>
          </p:cNvCxnSpPr>
          <p:nvPr/>
        </p:nvCxnSpPr>
        <p:spPr>
          <a:xfrm>
            <a:off x="2494110" y="1842607"/>
            <a:ext cx="0" cy="3893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직선 화살표 연결선 15">
            <a:extLst>
              <a:ext uri="{FF2B5EF4-FFF2-40B4-BE49-F238E27FC236}">
                <a16:creationId xmlns:a16="http://schemas.microsoft.com/office/drawing/2014/main" id="{BED574F1-21B4-42A1-BB3B-3FDB390DA531}"/>
              </a:ext>
            </a:extLst>
          </p:cNvPr>
          <p:cNvCxnSpPr>
            <a:cxnSpLocks/>
          </p:cNvCxnSpPr>
          <p:nvPr/>
        </p:nvCxnSpPr>
        <p:spPr>
          <a:xfrm flipV="1">
            <a:off x="2677059" y="1965842"/>
            <a:ext cx="0" cy="31611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직사각형 16">
            <a:extLst>
              <a:ext uri="{FF2B5EF4-FFF2-40B4-BE49-F238E27FC236}">
                <a16:creationId xmlns:a16="http://schemas.microsoft.com/office/drawing/2014/main" id="{45AA6377-DEA7-4E44-A8A7-EF4401328511}"/>
              </a:ext>
            </a:extLst>
          </p:cNvPr>
          <p:cNvSpPr/>
          <p:nvPr/>
        </p:nvSpPr>
        <p:spPr>
          <a:xfrm>
            <a:off x="2357834" y="2466134"/>
            <a:ext cx="562669" cy="682871"/>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825" dirty="0">
                <a:solidFill>
                  <a:schemeClr val="tx1"/>
                </a:solidFill>
                <a:latin typeface="Arial" panose="020B0604020202020204" pitchFamily="34" charset="0"/>
                <a:cs typeface="Arial" panose="020B0604020202020204" pitchFamily="34" charset="0"/>
              </a:rPr>
              <a:t>Magnetic material</a:t>
            </a:r>
            <a:endParaRPr lang="ko-KR" altLang="en-US" sz="825" dirty="0">
              <a:solidFill>
                <a:schemeClr val="tx1"/>
              </a:solidFill>
              <a:latin typeface="Arial" panose="020B0604020202020204" pitchFamily="34" charset="0"/>
              <a:cs typeface="Arial" panose="020B0604020202020204" pitchFamily="34" charset="0"/>
            </a:endParaRPr>
          </a:p>
        </p:txBody>
      </p:sp>
      <p:grpSp>
        <p:nvGrpSpPr>
          <p:cNvPr id="18" name="그룹 17">
            <a:extLst>
              <a:ext uri="{FF2B5EF4-FFF2-40B4-BE49-F238E27FC236}">
                <a16:creationId xmlns:a16="http://schemas.microsoft.com/office/drawing/2014/main" id="{1E4435C9-F006-45AC-963F-56D72897F175}"/>
              </a:ext>
            </a:extLst>
          </p:cNvPr>
          <p:cNvGrpSpPr/>
          <p:nvPr/>
        </p:nvGrpSpPr>
        <p:grpSpPr>
          <a:xfrm>
            <a:off x="2032047" y="2403976"/>
            <a:ext cx="251927" cy="786930"/>
            <a:chOff x="6990300" y="1677601"/>
            <a:chExt cx="335902" cy="1140098"/>
          </a:xfrm>
        </p:grpSpPr>
        <p:sp>
          <p:nvSpPr>
            <p:cNvPr id="19" name="직사각형 18">
              <a:extLst>
                <a:ext uri="{FF2B5EF4-FFF2-40B4-BE49-F238E27FC236}">
                  <a16:creationId xmlns:a16="http://schemas.microsoft.com/office/drawing/2014/main" id="{0E2BD23F-DD8A-4DB0-9EA1-69B226ED752C}"/>
                </a:ext>
              </a:extLst>
            </p:cNvPr>
            <p:cNvSpPr/>
            <p:nvPr/>
          </p:nvSpPr>
          <p:spPr>
            <a:xfrm>
              <a:off x="6990300" y="1682871"/>
              <a:ext cx="335902" cy="1134828"/>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20" name="직선 연결선 19">
              <a:extLst>
                <a:ext uri="{FF2B5EF4-FFF2-40B4-BE49-F238E27FC236}">
                  <a16:creationId xmlns:a16="http://schemas.microsoft.com/office/drawing/2014/main" id="{EBE34FAD-1C57-4B3A-8F3C-A5C04726DE7C}"/>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직선 연결선 20">
              <a:extLst>
                <a:ext uri="{FF2B5EF4-FFF2-40B4-BE49-F238E27FC236}">
                  <a16:creationId xmlns:a16="http://schemas.microsoft.com/office/drawing/2014/main" id="{362203D5-E695-4F24-9089-B14C2993CA0E}"/>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 name="그룹 21">
            <a:extLst>
              <a:ext uri="{FF2B5EF4-FFF2-40B4-BE49-F238E27FC236}">
                <a16:creationId xmlns:a16="http://schemas.microsoft.com/office/drawing/2014/main" id="{99D4B743-1264-40C4-B58E-A9EC3D4C5584}"/>
              </a:ext>
            </a:extLst>
          </p:cNvPr>
          <p:cNvGrpSpPr/>
          <p:nvPr/>
        </p:nvGrpSpPr>
        <p:grpSpPr>
          <a:xfrm>
            <a:off x="2999166" y="2403975"/>
            <a:ext cx="251931" cy="794399"/>
            <a:chOff x="6990294" y="1677600"/>
            <a:chExt cx="335908" cy="1150920"/>
          </a:xfrm>
        </p:grpSpPr>
        <p:sp>
          <p:nvSpPr>
            <p:cNvPr id="23" name="직사각형 22">
              <a:extLst>
                <a:ext uri="{FF2B5EF4-FFF2-40B4-BE49-F238E27FC236}">
                  <a16:creationId xmlns:a16="http://schemas.microsoft.com/office/drawing/2014/main" id="{F0268E02-300A-4204-99BA-3F03E355B964}"/>
                </a:ext>
              </a:extLst>
            </p:cNvPr>
            <p:cNvSpPr/>
            <p:nvPr/>
          </p:nvSpPr>
          <p:spPr>
            <a:xfrm>
              <a:off x="6990300" y="1682871"/>
              <a:ext cx="335902" cy="1134829"/>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24" name="직선 연결선 23">
              <a:extLst>
                <a:ext uri="{FF2B5EF4-FFF2-40B4-BE49-F238E27FC236}">
                  <a16:creationId xmlns:a16="http://schemas.microsoft.com/office/drawing/2014/main" id="{58E5BADA-AAF9-4B00-90F6-743611918396}"/>
                </a:ext>
              </a:extLst>
            </p:cNvPr>
            <p:cNvCxnSpPr>
              <a:cxnSpLocks/>
            </p:cNvCxnSpPr>
            <p:nvPr/>
          </p:nvCxnSpPr>
          <p:spPr>
            <a:xfrm>
              <a:off x="6990298" y="1682869"/>
              <a:ext cx="335904" cy="113483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직선 연결선 24">
              <a:extLst>
                <a:ext uri="{FF2B5EF4-FFF2-40B4-BE49-F238E27FC236}">
                  <a16:creationId xmlns:a16="http://schemas.microsoft.com/office/drawing/2014/main" id="{56A4897B-DFC2-4AC3-8DB3-C51C3CBD3D55}"/>
                </a:ext>
              </a:extLst>
            </p:cNvPr>
            <p:cNvCxnSpPr>
              <a:cxnSpLocks/>
            </p:cNvCxnSpPr>
            <p:nvPr/>
          </p:nvCxnSpPr>
          <p:spPr>
            <a:xfrm flipH="1">
              <a:off x="6990294" y="1677600"/>
              <a:ext cx="331309" cy="11509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7" name="TextBox 26">
            <a:extLst>
              <a:ext uri="{FF2B5EF4-FFF2-40B4-BE49-F238E27FC236}">
                <a16:creationId xmlns:a16="http://schemas.microsoft.com/office/drawing/2014/main" id="{DE7BC1A4-C640-4922-A441-FCD72E11D89D}"/>
              </a:ext>
            </a:extLst>
          </p:cNvPr>
          <p:cNvSpPr txBox="1"/>
          <p:nvPr/>
        </p:nvSpPr>
        <p:spPr>
          <a:xfrm>
            <a:off x="2628694" y="2107851"/>
            <a:ext cx="1120634" cy="219291"/>
          </a:xfrm>
          <a:prstGeom prst="rect">
            <a:avLst/>
          </a:prstGeom>
          <a:noFill/>
        </p:spPr>
        <p:txBody>
          <a:bodyPr wrap="square" rtlCol="0">
            <a:spAutoFit/>
          </a:bodyPr>
          <a:lstStyle/>
          <a:p>
            <a:pPr algn="ctr"/>
            <a:r>
              <a:rPr lang="en-US" altLang="ko-KR" sz="825">
                <a:latin typeface="Arial" panose="020B0604020202020204" pitchFamily="34" charset="0"/>
                <a:cs typeface="Arial" panose="020B0604020202020204" pitchFamily="34" charset="0"/>
              </a:rPr>
              <a:t>Thermosiphon</a:t>
            </a:r>
            <a:endParaRPr lang="ko-KR" altLang="en-US" sz="825">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F9FE45C6-E4CD-4194-8365-4CCD458F77CA}"/>
              </a:ext>
            </a:extLst>
          </p:cNvPr>
          <p:cNvSpPr txBox="1"/>
          <p:nvPr/>
        </p:nvSpPr>
        <p:spPr>
          <a:xfrm>
            <a:off x="3296969" y="1778133"/>
            <a:ext cx="640878" cy="346249"/>
          </a:xfrm>
          <a:prstGeom prst="rect">
            <a:avLst/>
          </a:prstGeom>
          <a:noFill/>
        </p:spPr>
        <p:txBody>
          <a:bodyPr wrap="square" rtlCol="0">
            <a:spAutoFit/>
          </a:bodyPr>
          <a:lstStyle/>
          <a:p>
            <a:pPr algn="ctr"/>
            <a:r>
              <a:rPr lang="en-US" altLang="ko-KR" sz="825">
                <a:latin typeface="Arial" panose="020B0604020202020204" pitchFamily="34" charset="0"/>
                <a:cs typeface="Arial" panose="020B0604020202020204" pitchFamily="34" charset="0"/>
              </a:rPr>
              <a:t>Sorption </a:t>
            </a:r>
          </a:p>
          <a:p>
            <a:pPr algn="ctr"/>
            <a:r>
              <a:rPr lang="en-US" altLang="ko-KR" sz="825">
                <a:latin typeface="Arial" panose="020B0604020202020204" pitchFamily="34" charset="0"/>
                <a:cs typeface="Arial" panose="020B0604020202020204" pitchFamily="34" charset="0"/>
              </a:rPr>
              <a:t>pump</a:t>
            </a:r>
            <a:endParaRPr lang="ko-KR" altLang="en-US" sz="825">
              <a:latin typeface="Arial" panose="020B0604020202020204" pitchFamily="34" charset="0"/>
              <a:cs typeface="Arial" panose="020B0604020202020204" pitchFamily="34" charset="0"/>
            </a:endParaRPr>
          </a:p>
        </p:txBody>
      </p:sp>
      <p:sp>
        <p:nvSpPr>
          <p:cNvPr id="30" name="직사각형 29">
            <a:extLst>
              <a:ext uri="{FF2B5EF4-FFF2-40B4-BE49-F238E27FC236}">
                <a16:creationId xmlns:a16="http://schemas.microsoft.com/office/drawing/2014/main" id="{C1F09DFC-482A-4D0F-A0C5-848A0789C097}"/>
              </a:ext>
            </a:extLst>
          </p:cNvPr>
          <p:cNvSpPr/>
          <p:nvPr/>
        </p:nvSpPr>
        <p:spPr>
          <a:xfrm>
            <a:off x="678388" y="1499191"/>
            <a:ext cx="3914312" cy="2937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31" name="직사각형 30">
            <a:extLst>
              <a:ext uri="{FF2B5EF4-FFF2-40B4-BE49-F238E27FC236}">
                <a16:creationId xmlns:a16="http://schemas.microsoft.com/office/drawing/2014/main" id="{6129558B-050F-46A7-B330-AC5E5D7CD799}"/>
              </a:ext>
            </a:extLst>
          </p:cNvPr>
          <p:cNvSpPr/>
          <p:nvPr/>
        </p:nvSpPr>
        <p:spPr>
          <a:xfrm flipV="1">
            <a:off x="2999497" y="1667420"/>
            <a:ext cx="225980"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35" name="직선 연결선 34">
            <a:extLst>
              <a:ext uri="{FF2B5EF4-FFF2-40B4-BE49-F238E27FC236}">
                <a16:creationId xmlns:a16="http://schemas.microsoft.com/office/drawing/2014/main" id="{5AD8F491-7E0E-4D16-B3C7-891B4AC0D5A2}"/>
              </a:ext>
            </a:extLst>
          </p:cNvPr>
          <p:cNvCxnSpPr>
            <a:cxnSpLocks/>
          </p:cNvCxnSpPr>
          <p:nvPr/>
        </p:nvCxnSpPr>
        <p:spPr>
          <a:xfrm>
            <a:off x="2852222" y="3151618"/>
            <a:ext cx="0" cy="4645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직선 연결선 35">
            <a:extLst>
              <a:ext uri="{FF2B5EF4-FFF2-40B4-BE49-F238E27FC236}">
                <a16:creationId xmlns:a16="http://schemas.microsoft.com/office/drawing/2014/main" id="{98676D88-67EB-4DBF-A98A-120A241B0D01}"/>
              </a:ext>
            </a:extLst>
          </p:cNvPr>
          <p:cNvCxnSpPr>
            <a:cxnSpLocks/>
          </p:cNvCxnSpPr>
          <p:nvPr/>
        </p:nvCxnSpPr>
        <p:spPr>
          <a:xfrm>
            <a:off x="2923051" y="3151618"/>
            <a:ext cx="0" cy="4645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7" name="그룹 36">
            <a:extLst>
              <a:ext uri="{FF2B5EF4-FFF2-40B4-BE49-F238E27FC236}">
                <a16:creationId xmlns:a16="http://schemas.microsoft.com/office/drawing/2014/main" id="{270B25D6-9F4D-44DC-90AD-A1F76BB46F34}"/>
              </a:ext>
            </a:extLst>
          </p:cNvPr>
          <p:cNvGrpSpPr/>
          <p:nvPr/>
        </p:nvGrpSpPr>
        <p:grpSpPr>
          <a:xfrm>
            <a:off x="2871449" y="4236137"/>
            <a:ext cx="34289" cy="371244"/>
            <a:chOff x="4293449" y="3947808"/>
            <a:chExt cx="35008" cy="661448"/>
          </a:xfrm>
        </p:grpSpPr>
        <p:cxnSp>
          <p:nvCxnSpPr>
            <p:cNvPr id="38" name="직선 연결선 37">
              <a:extLst>
                <a:ext uri="{FF2B5EF4-FFF2-40B4-BE49-F238E27FC236}">
                  <a16:creationId xmlns:a16="http://schemas.microsoft.com/office/drawing/2014/main" id="{F6D1A26A-B7ED-40BE-9CC9-083F67809D37}"/>
                </a:ext>
              </a:extLst>
            </p:cNvPr>
            <p:cNvCxnSpPr>
              <a:cxnSpLocks/>
            </p:cNvCxnSpPr>
            <p:nvPr/>
          </p:nvCxnSpPr>
          <p:spPr>
            <a:xfrm>
              <a:off x="4293449" y="3950864"/>
              <a:ext cx="0" cy="6583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직선 연결선 38">
              <a:extLst>
                <a:ext uri="{FF2B5EF4-FFF2-40B4-BE49-F238E27FC236}">
                  <a16:creationId xmlns:a16="http://schemas.microsoft.com/office/drawing/2014/main" id="{B21B6CE7-C593-4BB1-831D-AF549A0FDEBC}"/>
                </a:ext>
              </a:extLst>
            </p:cNvPr>
            <p:cNvCxnSpPr>
              <a:cxnSpLocks/>
            </p:cNvCxnSpPr>
            <p:nvPr/>
          </p:nvCxnSpPr>
          <p:spPr>
            <a:xfrm>
              <a:off x="4328457" y="3947808"/>
              <a:ext cx="0" cy="6301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0" name="직선 연결선 39">
            <a:extLst>
              <a:ext uri="{FF2B5EF4-FFF2-40B4-BE49-F238E27FC236}">
                <a16:creationId xmlns:a16="http://schemas.microsoft.com/office/drawing/2014/main" id="{7B2503CB-2778-4F63-B9C9-73642B5A3E4A}"/>
              </a:ext>
            </a:extLst>
          </p:cNvPr>
          <p:cNvCxnSpPr>
            <a:cxnSpLocks/>
          </p:cNvCxnSpPr>
          <p:nvPr/>
        </p:nvCxnSpPr>
        <p:spPr>
          <a:xfrm flipH="1">
            <a:off x="2869797" y="4607381"/>
            <a:ext cx="17913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직선 연결선 40">
            <a:extLst>
              <a:ext uri="{FF2B5EF4-FFF2-40B4-BE49-F238E27FC236}">
                <a16:creationId xmlns:a16="http://schemas.microsoft.com/office/drawing/2014/main" id="{FF8C83E8-BCC2-433E-BD21-59B094A249FB}"/>
              </a:ext>
            </a:extLst>
          </p:cNvPr>
          <p:cNvCxnSpPr>
            <a:cxnSpLocks/>
          </p:cNvCxnSpPr>
          <p:nvPr/>
        </p:nvCxnSpPr>
        <p:spPr>
          <a:xfrm flipH="1">
            <a:off x="2908927" y="4575434"/>
            <a:ext cx="1704014" cy="66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42" name="그룹 41">
            <a:extLst>
              <a:ext uri="{FF2B5EF4-FFF2-40B4-BE49-F238E27FC236}">
                <a16:creationId xmlns:a16="http://schemas.microsoft.com/office/drawing/2014/main" id="{D9CFED19-66EF-48FF-B98A-25F10ADDC097}"/>
              </a:ext>
            </a:extLst>
          </p:cNvPr>
          <p:cNvGrpSpPr/>
          <p:nvPr/>
        </p:nvGrpSpPr>
        <p:grpSpPr>
          <a:xfrm flipH="1">
            <a:off x="4613932" y="4268003"/>
            <a:ext cx="34289" cy="339379"/>
            <a:chOff x="4301890" y="3918923"/>
            <a:chExt cx="5473" cy="725661"/>
          </a:xfrm>
        </p:grpSpPr>
        <p:cxnSp>
          <p:nvCxnSpPr>
            <p:cNvPr id="43" name="직선 연결선 42">
              <a:extLst>
                <a:ext uri="{FF2B5EF4-FFF2-40B4-BE49-F238E27FC236}">
                  <a16:creationId xmlns:a16="http://schemas.microsoft.com/office/drawing/2014/main" id="{A60D9F4E-EC26-44A6-8E32-CD1896497624}"/>
                </a:ext>
              </a:extLst>
            </p:cNvPr>
            <p:cNvCxnSpPr>
              <a:cxnSpLocks/>
            </p:cNvCxnSpPr>
            <p:nvPr/>
          </p:nvCxnSpPr>
          <p:spPr>
            <a:xfrm flipH="1">
              <a:off x="4301890" y="3918923"/>
              <a:ext cx="0" cy="725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직선 연결선 43">
              <a:extLst>
                <a:ext uri="{FF2B5EF4-FFF2-40B4-BE49-F238E27FC236}">
                  <a16:creationId xmlns:a16="http://schemas.microsoft.com/office/drawing/2014/main" id="{C121D208-0F5A-4696-87C6-187DEBDD28E1}"/>
                </a:ext>
              </a:extLst>
            </p:cNvPr>
            <p:cNvCxnSpPr>
              <a:cxnSpLocks/>
            </p:cNvCxnSpPr>
            <p:nvPr/>
          </p:nvCxnSpPr>
          <p:spPr>
            <a:xfrm flipH="1">
              <a:off x="4307363" y="3944751"/>
              <a:ext cx="0" cy="6456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7" name="TextBox 46">
            <a:extLst>
              <a:ext uri="{FF2B5EF4-FFF2-40B4-BE49-F238E27FC236}">
                <a16:creationId xmlns:a16="http://schemas.microsoft.com/office/drawing/2014/main" id="{91707F3B-3133-44A4-876F-632E44089712}"/>
              </a:ext>
            </a:extLst>
          </p:cNvPr>
          <p:cNvSpPr txBox="1"/>
          <p:nvPr/>
        </p:nvSpPr>
        <p:spPr>
          <a:xfrm>
            <a:off x="2440097" y="4286028"/>
            <a:ext cx="467613" cy="276999"/>
          </a:xfrm>
          <a:prstGeom prst="rect">
            <a:avLst/>
          </a:prstGeom>
          <a:noFill/>
        </p:spPr>
        <p:txBody>
          <a:bodyPr wrap="square" rtlCol="0">
            <a:spAutoFit/>
          </a:bodyPr>
          <a:lstStyle/>
          <a:p>
            <a:pPr algn="ctr"/>
            <a:r>
              <a:rPr lang="en-US" altLang="ko-KR" sz="1200" dirty="0">
                <a:latin typeface="Arial" panose="020B0604020202020204" pitchFamily="34" charset="0"/>
                <a:cs typeface="Arial" panose="020B0604020202020204" pitchFamily="34" charset="0"/>
              </a:rPr>
              <a:t>Still</a:t>
            </a:r>
            <a:endParaRPr lang="ko-KR" altLang="en-US" sz="1200" dirty="0">
              <a:latin typeface="Arial" panose="020B0604020202020204" pitchFamily="34" charset="0"/>
              <a:cs typeface="Arial" panose="020B0604020202020204" pitchFamily="34" charset="0"/>
            </a:endParaRPr>
          </a:p>
        </p:txBody>
      </p:sp>
      <p:grpSp>
        <p:nvGrpSpPr>
          <p:cNvPr id="48" name="그룹 47">
            <a:extLst>
              <a:ext uri="{FF2B5EF4-FFF2-40B4-BE49-F238E27FC236}">
                <a16:creationId xmlns:a16="http://schemas.microsoft.com/office/drawing/2014/main" id="{CF8C4524-F3AF-4E42-B7D5-5C5B417F9632}"/>
              </a:ext>
            </a:extLst>
          </p:cNvPr>
          <p:cNvGrpSpPr/>
          <p:nvPr/>
        </p:nvGrpSpPr>
        <p:grpSpPr>
          <a:xfrm>
            <a:off x="4229331" y="3406500"/>
            <a:ext cx="793483" cy="877850"/>
            <a:chOff x="5758753" y="3754560"/>
            <a:chExt cx="363420" cy="402061"/>
          </a:xfrm>
        </p:grpSpPr>
        <p:grpSp>
          <p:nvGrpSpPr>
            <p:cNvPr id="49" name="그룹 48">
              <a:extLst>
                <a:ext uri="{FF2B5EF4-FFF2-40B4-BE49-F238E27FC236}">
                  <a16:creationId xmlns:a16="http://schemas.microsoft.com/office/drawing/2014/main" id="{23C3FD1C-AB20-4B4A-9632-2900E3877035}"/>
                </a:ext>
              </a:extLst>
            </p:cNvPr>
            <p:cNvGrpSpPr/>
            <p:nvPr/>
          </p:nvGrpSpPr>
          <p:grpSpPr>
            <a:xfrm>
              <a:off x="5759979" y="3874691"/>
              <a:ext cx="362194" cy="274443"/>
              <a:chOff x="3329587" y="3763410"/>
              <a:chExt cx="864630" cy="349085"/>
            </a:xfrm>
          </p:grpSpPr>
          <p:sp>
            <p:nvSpPr>
              <p:cNvPr id="53" name="직사각형 52">
                <a:extLst>
                  <a:ext uri="{FF2B5EF4-FFF2-40B4-BE49-F238E27FC236}">
                    <a16:creationId xmlns:a16="http://schemas.microsoft.com/office/drawing/2014/main" id="{5D14E5AB-E4CF-4323-8803-C242CAA95322}"/>
                  </a:ext>
                </a:extLst>
              </p:cNvPr>
              <p:cNvSpPr/>
              <p:nvPr/>
            </p:nvSpPr>
            <p:spPr>
              <a:xfrm>
                <a:off x="3329587" y="3763410"/>
                <a:ext cx="864630" cy="34908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54" name="직선 연결선 53">
                <a:extLst>
                  <a:ext uri="{FF2B5EF4-FFF2-40B4-BE49-F238E27FC236}">
                    <a16:creationId xmlns:a16="http://schemas.microsoft.com/office/drawing/2014/main" id="{78DFB66E-8DEF-4B8C-A67D-8CC0052721BE}"/>
                  </a:ext>
                </a:extLst>
              </p:cNvPr>
              <p:cNvCxnSpPr>
                <a:cxnSpLocks/>
              </p:cNvCxnSpPr>
              <p:nvPr/>
            </p:nvCxnSpPr>
            <p:spPr>
              <a:xfrm>
                <a:off x="3329587" y="3977501"/>
                <a:ext cx="8646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0" name="직사각형 49">
              <a:extLst>
                <a:ext uri="{FF2B5EF4-FFF2-40B4-BE49-F238E27FC236}">
                  <a16:creationId xmlns:a16="http://schemas.microsoft.com/office/drawing/2014/main" id="{CDFC886A-2B1E-4017-9E51-6BC7CA9A6F5A}"/>
                </a:ext>
              </a:extLst>
            </p:cNvPr>
            <p:cNvSpPr/>
            <p:nvPr/>
          </p:nvSpPr>
          <p:spPr>
            <a:xfrm>
              <a:off x="5912501" y="3754560"/>
              <a:ext cx="45719" cy="2402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51" name="직사각형 50">
              <a:extLst>
                <a:ext uri="{FF2B5EF4-FFF2-40B4-BE49-F238E27FC236}">
                  <a16:creationId xmlns:a16="http://schemas.microsoft.com/office/drawing/2014/main" id="{AB8BB577-4784-4364-A80B-484E08DABB3D}"/>
                </a:ext>
              </a:extLst>
            </p:cNvPr>
            <p:cNvSpPr/>
            <p:nvPr/>
          </p:nvSpPr>
          <p:spPr>
            <a:xfrm>
              <a:off x="5759517" y="4028605"/>
              <a:ext cx="360725" cy="128016"/>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52" name="직사각형 51">
              <a:extLst>
                <a:ext uri="{FF2B5EF4-FFF2-40B4-BE49-F238E27FC236}">
                  <a16:creationId xmlns:a16="http://schemas.microsoft.com/office/drawing/2014/main" id="{F12D79A3-AE00-40AD-A0D1-C5D9B696BCD7}"/>
                </a:ext>
              </a:extLst>
            </p:cNvPr>
            <p:cNvSpPr/>
            <p:nvPr/>
          </p:nvSpPr>
          <p:spPr>
            <a:xfrm>
              <a:off x="5758753" y="3855435"/>
              <a:ext cx="361493" cy="174150"/>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cxnSp>
        <p:nvCxnSpPr>
          <p:cNvPr id="55" name="직선 연결선 54">
            <a:extLst>
              <a:ext uri="{FF2B5EF4-FFF2-40B4-BE49-F238E27FC236}">
                <a16:creationId xmlns:a16="http://schemas.microsoft.com/office/drawing/2014/main" id="{BC86E0E6-42B9-4BC8-9C00-BBB12A8D3DEB}"/>
              </a:ext>
            </a:extLst>
          </p:cNvPr>
          <p:cNvCxnSpPr>
            <a:cxnSpLocks/>
          </p:cNvCxnSpPr>
          <p:nvPr/>
        </p:nvCxnSpPr>
        <p:spPr>
          <a:xfrm>
            <a:off x="2886260" y="4220749"/>
            <a:ext cx="0" cy="12720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6" name="그룹 55">
            <a:extLst>
              <a:ext uri="{FF2B5EF4-FFF2-40B4-BE49-F238E27FC236}">
                <a16:creationId xmlns:a16="http://schemas.microsoft.com/office/drawing/2014/main" id="{F8019A14-3F02-4269-A21B-76FA1D13F426}"/>
              </a:ext>
            </a:extLst>
          </p:cNvPr>
          <p:cNvGrpSpPr/>
          <p:nvPr/>
        </p:nvGrpSpPr>
        <p:grpSpPr>
          <a:xfrm>
            <a:off x="2713947" y="3635984"/>
            <a:ext cx="332646" cy="586201"/>
            <a:chOff x="5921629" y="2762747"/>
            <a:chExt cx="688511" cy="274622"/>
          </a:xfrm>
        </p:grpSpPr>
        <p:grpSp>
          <p:nvGrpSpPr>
            <p:cNvPr id="57" name="그룹 56">
              <a:extLst>
                <a:ext uri="{FF2B5EF4-FFF2-40B4-BE49-F238E27FC236}">
                  <a16:creationId xmlns:a16="http://schemas.microsoft.com/office/drawing/2014/main" id="{24999FCD-0A4A-415D-BB64-03E4BF3BC449}"/>
                </a:ext>
              </a:extLst>
            </p:cNvPr>
            <p:cNvGrpSpPr/>
            <p:nvPr/>
          </p:nvGrpSpPr>
          <p:grpSpPr>
            <a:xfrm>
              <a:off x="5921629" y="2762926"/>
              <a:ext cx="688511" cy="274443"/>
              <a:chOff x="3329587" y="3695002"/>
              <a:chExt cx="875770" cy="349085"/>
            </a:xfrm>
          </p:grpSpPr>
          <p:sp>
            <p:nvSpPr>
              <p:cNvPr id="60" name="직사각형 59">
                <a:extLst>
                  <a:ext uri="{FF2B5EF4-FFF2-40B4-BE49-F238E27FC236}">
                    <a16:creationId xmlns:a16="http://schemas.microsoft.com/office/drawing/2014/main" id="{586FFFE4-504E-4EC4-AE92-F7D985432A93}"/>
                  </a:ext>
                </a:extLst>
              </p:cNvPr>
              <p:cNvSpPr/>
              <p:nvPr/>
            </p:nvSpPr>
            <p:spPr>
              <a:xfrm>
                <a:off x="3340727" y="3695002"/>
                <a:ext cx="864630" cy="34908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61" name="직선 연결선 60">
                <a:extLst>
                  <a:ext uri="{FF2B5EF4-FFF2-40B4-BE49-F238E27FC236}">
                    <a16:creationId xmlns:a16="http://schemas.microsoft.com/office/drawing/2014/main" id="{B4E4F764-B545-4589-B9BC-B06EA0BDB92D}"/>
                  </a:ext>
                </a:extLst>
              </p:cNvPr>
              <p:cNvCxnSpPr>
                <a:cxnSpLocks/>
              </p:cNvCxnSpPr>
              <p:nvPr/>
            </p:nvCxnSpPr>
            <p:spPr>
              <a:xfrm>
                <a:off x="3329587" y="3832359"/>
                <a:ext cx="8646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8" name="직사각형 57">
              <a:extLst>
                <a:ext uri="{FF2B5EF4-FFF2-40B4-BE49-F238E27FC236}">
                  <a16:creationId xmlns:a16="http://schemas.microsoft.com/office/drawing/2014/main" id="{A2AD9E8E-D5EB-42C2-B89B-97FCF220EC9C}"/>
                </a:ext>
              </a:extLst>
            </p:cNvPr>
            <p:cNvSpPr/>
            <p:nvPr/>
          </p:nvSpPr>
          <p:spPr>
            <a:xfrm>
              <a:off x="5935894" y="2896560"/>
              <a:ext cx="668737" cy="140628"/>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59" name="직사각형 58">
              <a:extLst>
                <a:ext uri="{FF2B5EF4-FFF2-40B4-BE49-F238E27FC236}">
                  <a16:creationId xmlns:a16="http://schemas.microsoft.com/office/drawing/2014/main" id="{3571BDED-F6BC-466D-8DBE-6FB6FEDBD340}"/>
                </a:ext>
              </a:extLst>
            </p:cNvPr>
            <p:cNvSpPr/>
            <p:nvPr/>
          </p:nvSpPr>
          <p:spPr>
            <a:xfrm>
              <a:off x="5940150" y="2762747"/>
              <a:ext cx="661213" cy="141276"/>
            </a:xfrm>
            <a:prstGeom prst="rect">
              <a:avLst/>
            </a:prstGeom>
            <a:pattFill prst="pct10">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sp>
        <p:nvSpPr>
          <p:cNvPr id="63" name="TextBox 62">
            <a:extLst>
              <a:ext uri="{FF2B5EF4-FFF2-40B4-BE49-F238E27FC236}">
                <a16:creationId xmlns:a16="http://schemas.microsoft.com/office/drawing/2014/main" id="{A512AF18-90C7-457C-B27F-84C5EA30D8AC}"/>
              </a:ext>
            </a:extLst>
          </p:cNvPr>
          <p:cNvSpPr txBox="1"/>
          <p:nvPr/>
        </p:nvSpPr>
        <p:spPr>
          <a:xfrm>
            <a:off x="2792011" y="4013517"/>
            <a:ext cx="1120634" cy="219291"/>
          </a:xfrm>
          <a:prstGeom prst="rect">
            <a:avLst/>
          </a:prstGeom>
          <a:noFill/>
        </p:spPr>
        <p:txBody>
          <a:bodyPr wrap="square" rtlCol="0">
            <a:spAutoFit/>
          </a:bodyPr>
          <a:lstStyle/>
          <a:p>
            <a:pPr algn="ctr"/>
            <a:r>
              <a:rPr lang="en-US" altLang="ko-KR" sz="825">
                <a:latin typeface="Arial" panose="020B0604020202020204" pitchFamily="34" charset="0"/>
                <a:cs typeface="Arial" panose="020B0604020202020204" pitchFamily="34" charset="0"/>
              </a:rPr>
              <a:t>3He-dilute</a:t>
            </a:r>
            <a:endParaRPr lang="ko-KR" altLang="en-US" sz="825">
              <a:latin typeface="Arial" panose="020B0604020202020204" pitchFamily="34" charset="0"/>
              <a:cs typeface="Arial" panose="020B0604020202020204" pitchFamily="34" charset="0"/>
            </a:endParaRPr>
          </a:p>
        </p:txBody>
      </p:sp>
      <p:sp>
        <p:nvSpPr>
          <p:cNvPr id="64" name="TextBox 63">
            <a:extLst>
              <a:ext uri="{FF2B5EF4-FFF2-40B4-BE49-F238E27FC236}">
                <a16:creationId xmlns:a16="http://schemas.microsoft.com/office/drawing/2014/main" id="{73A44C75-FF2D-4E92-B699-06FC638A3767}"/>
              </a:ext>
            </a:extLst>
          </p:cNvPr>
          <p:cNvSpPr txBox="1"/>
          <p:nvPr/>
        </p:nvSpPr>
        <p:spPr>
          <a:xfrm>
            <a:off x="2821782" y="3700390"/>
            <a:ext cx="1120634" cy="219291"/>
          </a:xfrm>
          <a:prstGeom prst="rect">
            <a:avLst/>
          </a:prstGeom>
          <a:noFill/>
        </p:spPr>
        <p:txBody>
          <a:bodyPr wrap="square" rtlCol="0">
            <a:spAutoFit/>
          </a:bodyPr>
          <a:lstStyle/>
          <a:p>
            <a:pPr algn="ctr"/>
            <a:r>
              <a:rPr lang="en-US" altLang="ko-KR" sz="825" dirty="0">
                <a:latin typeface="Arial" panose="020B0604020202020204" pitchFamily="34" charset="0"/>
                <a:cs typeface="Arial" panose="020B0604020202020204" pitchFamily="34" charset="0"/>
              </a:rPr>
              <a:t>3He-rich</a:t>
            </a:r>
            <a:endParaRPr lang="ko-KR" altLang="en-US" sz="825" dirty="0">
              <a:latin typeface="Arial" panose="020B0604020202020204" pitchFamily="34" charset="0"/>
              <a:cs typeface="Arial" panose="020B0604020202020204" pitchFamily="34" charset="0"/>
            </a:endParaRPr>
          </a:p>
        </p:txBody>
      </p:sp>
      <p:cxnSp>
        <p:nvCxnSpPr>
          <p:cNvPr id="65" name="직선 연결선 64">
            <a:extLst>
              <a:ext uri="{FF2B5EF4-FFF2-40B4-BE49-F238E27FC236}">
                <a16:creationId xmlns:a16="http://schemas.microsoft.com/office/drawing/2014/main" id="{19AB27C7-CA81-4CBB-8090-04F25ED49BF0}"/>
              </a:ext>
            </a:extLst>
          </p:cNvPr>
          <p:cNvCxnSpPr>
            <a:cxnSpLocks/>
          </p:cNvCxnSpPr>
          <p:nvPr/>
        </p:nvCxnSpPr>
        <p:spPr>
          <a:xfrm>
            <a:off x="3063411" y="3697076"/>
            <a:ext cx="82414" cy="776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직선 연결선 66">
            <a:extLst>
              <a:ext uri="{FF2B5EF4-FFF2-40B4-BE49-F238E27FC236}">
                <a16:creationId xmlns:a16="http://schemas.microsoft.com/office/drawing/2014/main" id="{CD87E8C1-0E8A-48A9-BD94-BA4F4230BF90}"/>
              </a:ext>
            </a:extLst>
          </p:cNvPr>
          <p:cNvCxnSpPr>
            <a:cxnSpLocks/>
          </p:cNvCxnSpPr>
          <p:nvPr/>
        </p:nvCxnSpPr>
        <p:spPr>
          <a:xfrm>
            <a:off x="3055611" y="4079079"/>
            <a:ext cx="69436" cy="325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직사각형 69">
            <a:extLst>
              <a:ext uri="{FF2B5EF4-FFF2-40B4-BE49-F238E27FC236}">
                <a16:creationId xmlns:a16="http://schemas.microsoft.com/office/drawing/2014/main" id="{85615865-B134-42C7-A920-001BC2159471}"/>
              </a:ext>
            </a:extLst>
          </p:cNvPr>
          <p:cNvSpPr/>
          <p:nvPr/>
        </p:nvSpPr>
        <p:spPr>
          <a:xfrm flipV="1">
            <a:off x="3059485" y="1830514"/>
            <a:ext cx="334703" cy="4264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73" name="직선 연결선 72">
            <a:extLst>
              <a:ext uri="{FF2B5EF4-FFF2-40B4-BE49-F238E27FC236}">
                <a16:creationId xmlns:a16="http://schemas.microsoft.com/office/drawing/2014/main" id="{23E341CB-B997-4002-95E0-A5A69338AC82}"/>
              </a:ext>
            </a:extLst>
          </p:cNvPr>
          <p:cNvCxnSpPr>
            <a:cxnSpLocks/>
          </p:cNvCxnSpPr>
          <p:nvPr/>
        </p:nvCxnSpPr>
        <p:spPr>
          <a:xfrm>
            <a:off x="2827352" y="1933606"/>
            <a:ext cx="3110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직선 연결선 73">
            <a:extLst>
              <a:ext uri="{FF2B5EF4-FFF2-40B4-BE49-F238E27FC236}">
                <a16:creationId xmlns:a16="http://schemas.microsoft.com/office/drawing/2014/main" id="{A83C2B70-FA3D-4921-AD98-B3F3BAC4C6E4}"/>
              </a:ext>
            </a:extLst>
          </p:cNvPr>
          <p:cNvCxnSpPr>
            <a:cxnSpLocks/>
          </p:cNvCxnSpPr>
          <p:nvPr/>
        </p:nvCxnSpPr>
        <p:spPr>
          <a:xfrm>
            <a:off x="2820209" y="1966946"/>
            <a:ext cx="31814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5" name="직사각형 74">
            <a:extLst>
              <a:ext uri="{FF2B5EF4-FFF2-40B4-BE49-F238E27FC236}">
                <a16:creationId xmlns:a16="http://schemas.microsoft.com/office/drawing/2014/main" id="{B0937615-FFEA-430F-827F-98A4F7C686AB}"/>
              </a:ext>
            </a:extLst>
          </p:cNvPr>
          <p:cNvSpPr/>
          <p:nvPr/>
        </p:nvSpPr>
        <p:spPr>
          <a:xfrm flipV="1">
            <a:off x="2820209" y="2355164"/>
            <a:ext cx="433894" cy="399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76" name="직사각형 75">
            <a:extLst>
              <a:ext uri="{FF2B5EF4-FFF2-40B4-BE49-F238E27FC236}">
                <a16:creationId xmlns:a16="http://schemas.microsoft.com/office/drawing/2014/main" id="{1E555B9A-14A1-45C0-B6DB-36C484BAC1CF}"/>
              </a:ext>
            </a:extLst>
          </p:cNvPr>
          <p:cNvSpPr/>
          <p:nvPr/>
        </p:nvSpPr>
        <p:spPr>
          <a:xfrm flipV="1">
            <a:off x="2032047" y="2353361"/>
            <a:ext cx="417453" cy="46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77" name="직사각형 76">
            <a:extLst>
              <a:ext uri="{FF2B5EF4-FFF2-40B4-BE49-F238E27FC236}">
                <a16:creationId xmlns:a16="http://schemas.microsoft.com/office/drawing/2014/main" id="{E41AFDFB-A268-458D-9918-7FE334572911}"/>
              </a:ext>
            </a:extLst>
          </p:cNvPr>
          <p:cNvSpPr/>
          <p:nvPr/>
        </p:nvSpPr>
        <p:spPr>
          <a:xfrm rot="16200000">
            <a:off x="1873216" y="2054799"/>
            <a:ext cx="557694"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79" name="직사각형 78">
            <a:extLst>
              <a:ext uri="{FF2B5EF4-FFF2-40B4-BE49-F238E27FC236}">
                <a16:creationId xmlns:a16="http://schemas.microsoft.com/office/drawing/2014/main" id="{152FD03B-3435-4570-B8C1-04F8E80DA06B}"/>
              </a:ext>
            </a:extLst>
          </p:cNvPr>
          <p:cNvSpPr/>
          <p:nvPr/>
        </p:nvSpPr>
        <p:spPr>
          <a:xfrm rot="16200000" flipV="1">
            <a:off x="2948541" y="1678061"/>
            <a:ext cx="162076"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80" name="직사각형 79">
            <a:extLst>
              <a:ext uri="{FF2B5EF4-FFF2-40B4-BE49-F238E27FC236}">
                <a16:creationId xmlns:a16="http://schemas.microsoft.com/office/drawing/2014/main" id="{F6C34BD7-460F-44B7-AA1F-E35559ED9035}"/>
              </a:ext>
            </a:extLst>
          </p:cNvPr>
          <p:cNvSpPr/>
          <p:nvPr/>
        </p:nvSpPr>
        <p:spPr>
          <a:xfrm flipV="1">
            <a:off x="2411385" y="1783568"/>
            <a:ext cx="417453" cy="46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82" name="직선 연결선 81">
            <a:extLst>
              <a:ext uri="{FF2B5EF4-FFF2-40B4-BE49-F238E27FC236}">
                <a16:creationId xmlns:a16="http://schemas.microsoft.com/office/drawing/2014/main" id="{E66F3BA0-8352-405E-9125-77D64849E252}"/>
              </a:ext>
            </a:extLst>
          </p:cNvPr>
          <p:cNvCxnSpPr>
            <a:cxnSpLocks/>
          </p:cNvCxnSpPr>
          <p:nvPr/>
        </p:nvCxnSpPr>
        <p:spPr>
          <a:xfrm>
            <a:off x="3045480" y="3518889"/>
            <a:ext cx="0" cy="1170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직선 연결선 82">
            <a:extLst>
              <a:ext uri="{FF2B5EF4-FFF2-40B4-BE49-F238E27FC236}">
                <a16:creationId xmlns:a16="http://schemas.microsoft.com/office/drawing/2014/main" id="{4ADFB5C5-48CE-4B16-A8C7-57381941AD38}"/>
              </a:ext>
            </a:extLst>
          </p:cNvPr>
          <p:cNvCxnSpPr>
            <a:cxnSpLocks/>
          </p:cNvCxnSpPr>
          <p:nvPr/>
        </p:nvCxnSpPr>
        <p:spPr>
          <a:xfrm>
            <a:off x="3012434" y="3477535"/>
            <a:ext cx="9883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직선 연결선 83">
            <a:extLst>
              <a:ext uri="{FF2B5EF4-FFF2-40B4-BE49-F238E27FC236}">
                <a16:creationId xmlns:a16="http://schemas.microsoft.com/office/drawing/2014/main" id="{16F6FB2D-7F0F-4C48-9FC7-385BC1E7720A}"/>
              </a:ext>
            </a:extLst>
          </p:cNvPr>
          <p:cNvCxnSpPr>
            <a:cxnSpLocks/>
          </p:cNvCxnSpPr>
          <p:nvPr/>
        </p:nvCxnSpPr>
        <p:spPr>
          <a:xfrm>
            <a:off x="3013930" y="3477535"/>
            <a:ext cx="0" cy="1584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직선 연결선 84">
            <a:extLst>
              <a:ext uri="{FF2B5EF4-FFF2-40B4-BE49-F238E27FC236}">
                <a16:creationId xmlns:a16="http://schemas.microsoft.com/office/drawing/2014/main" id="{7ECEDCD0-E5CC-48AE-8DDF-675A3FFECEA7}"/>
              </a:ext>
            </a:extLst>
          </p:cNvPr>
          <p:cNvCxnSpPr>
            <a:cxnSpLocks/>
          </p:cNvCxnSpPr>
          <p:nvPr/>
        </p:nvCxnSpPr>
        <p:spPr>
          <a:xfrm>
            <a:off x="3045480" y="3520937"/>
            <a:ext cx="9974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직사각형 85">
            <a:extLst>
              <a:ext uri="{FF2B5EF4-FFF2-40B4-BE49-F238E27FC236}">
                <a16:creationId xmlns:a16="http://schemas.microsoft.com/office/drawing/2014/main" id="{DDE66D33-1543-447E-AD0B-F336D801AC51}"/>
              </a:ext>
            </a:extLst>
          </p:cNvPr>
          <p:cNvSpPr/>
          <p:nvPr/>
        </p:nvSpPr>
        <p:spPr>
          <a:xfrm>
            <a:off x="2991787" y="4235241"/>
            <a:ext cx="1114118" cy="3594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87" name="직사각형 86">
            <a:extLst>
              <a:ext uri="{FF2B5EF4-FFF2-40B4-BE49-F238E27FC236}">
                <a16:creationId xmlns:a16="http://schemas.microsoft.com/office/drawing/2014/main" id="{F259DD6F-B5CE-4430-9F37-B5A700EA29A0}"/>
              </a:ext>
            </a:extLst>
          </p:cNvPr>
          <p:cNvSpPr/>
          <p:nvPr/>
        </p:nvSpPr>
        <p:spPr>
          <a:xfrm rot="5400000">
            <a:off x="3434134" y="3605887"/>
            <a:ext cx="1307042" cy="3650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88" name="직사각형 87">
            <a:extLst>
              <a:ext uri="{FF2B5EF4-FFF2-40B4-BE49-F238E27FC236}">
                <a16:creationId xmlns:a16="http://schemas.microsoft.com/office/drawing/2014/main" id="{74E61C6C-D004-4872-8F2C-B9F8A880C40B}"/>
              </a:ext>
            </a:extLst>
          </p:cNvPr>
          <p:cNvSpPr/>
          <p:nvPr/>
        </p:nvSpPr>
        <p:spPr>
          <a:xfrm rot="10800000">
            <a:off x="4105905" y="2968133"/>
            <a:ext cx="1071535"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89" name="직사각형 88">
            <a:extLst>
              <a:ext uri="{FF2B5EF4-FFF2-40B4-BE49-F238E27FC236}">
                <a16:creationId xmlns:a16="http://schemas.microsoft.com/office/drawing/2014/main" id="{57B30D49-7809-4BE9-98D4-27CF87E7DE6D}"/>
              </a:ext>
            </a:extLst>
          </p:cNvPr>
          <p:cNvSpPr/>
          <p:nvPr/>
        </p:nvSpPr>
        <p:spPr>
          <a:xfrm rot="5400000">
            <a:off x="4503721" y="4548446"/>
            <a:ext cx="595658" cy="4336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90" name="직사각형 89">
            <a:extLst>
              <a:ext uri="{FF2B5EF4-FFF2-40B4-BE49-F238E27FC236}">
                <a16:creationId xmlns:a16="http://schemas.microsoft.com/office/drawing/2014/main" id="{00B8C2FE-D206-493D-8358-6A55419ED2F1}"/>
              </a:ext>
            </a:extLst>
          </p:cNvPr>
          <p:cNvSpPr/>
          <p:nvPr/>
        </p:nvSpPr>
        <p:spPr>
          <a:xfrm>
            <a:off x="170528" y="5113516"/>
            <a:ext cx="5006912" cy="5042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91" name="직사각형 90">
            <a:extLst>
              <a:ext uri="{FF2B5EF4-FFF2-40B4-BE49-F238E27FC236}">
                <a16:creationId xmlns:a16="http://schemas.microsoft.com/office/drawing/2014/main" id="{40A5AFA9-CBED-478A-ACF2-7D80D340E7C2}"/>
              </a:ext>
            </a:extLst>
          </p:cNvPr>
          <p:cNvSpPr/>
          <p:nvPr/>
        </p:nvSpPr>
        <p:spPr>
          <a:xfrm rot="5400000">
            <a:off x="4078981" y="4063431"/>
            <a:ext cx="2161115" cy="3580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nvGrpSpPr>
          <p:cNvPr id="92" name="그룹 91">
            <a:extLst>
              <a:ext uri="{FF2B5EF4-FFF2-40B4-BE49-F238E27FC236}">
                <a16:creationId xmlns:a16="http://schemas.microsoft.com/office/drawing/2014/main" id="{61FD18D1-AF1B-40CE-B5BE-69A7D6A787C3}"/>
              </a:ext>
            </a:extLst>
          </p:cNvPr>
          <p:cNvGrpSpPr/>
          <p:nvPr/>
        </p:nvGrpSpPr>
        <p:grpSpPr>
          <a:xfrm>
            <a:off x="4388453" y="3018082"/>
            <a:ext cx="545401" cy="625371"/>
            <a:chOff x="881424" y="2479823"/>
            <a:chExt cx="1161840" cy="1854871"/>
          </a:xfrm>
        </p:grpSpPr>
        <p:grpSp>
          <p:nvGrpSpPr>
            <p:cNvPr id="93" name="그룹 92">
              <a:extLst>
                <a:ext uri="{FF2B5EF4-FFF2-40B4-BE49-F238E27FC236}">
                  <a16:creationId xmlns:a16="http://schemas.microsoft.com/office/drawing/2014/main" id="{B38B3749-0F16-4CEB-A4AB-2ECD6D20F4C1}"/>
                </a:ext>
              </a:extLst>
            </p:cNvPr>
            <p:cNvGrpSpPr/>
            <p:nvPr/>
          </p:nvGrpSpPr>
          <p:grpSpPr>
            <a:xfrm>
              <a:off x="881424" y="2479823"/>
              <a:ext cx="1161840" cy="1854871"/>
              <a:chOff x="333700" y="3105928"/>
              <a:chExt cx="639484" cy="1158998"/>
            </a:xfrm>
          </p:grpSpPr>
          <p:sp>
            <p:nvSpPr>
              <p:cNvPr id="96" name="직사각형 95">
                <a:extLst>
                  <a:ext uri="{FF2B5EF4-FFF2-40B4-BE49-F238E27FC236}">
                    <a16:creationId xmlns:a16="http://schemas.microsoft.com/office/drawing/2014/main" id="{939E72D8-D47C-4E0D-AB4C-373F58E71F9D}"/>
                  </a:ext>
                </a:extLst>
              </p:cNvPr>
              <p:cNvSpPr/>
              <p:nvPr/>
            </p:nvSpPr>
            <p:spPr>
              <a:xfrm>
                <a:off x="333700" y="3105928"/>
                <a:ext cx="639484" cy="963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97" name="직사각형 96">
                <a:extLst>
                  <a:ext uri="{FF2B5EF4-FFF2-40B4-BE49-F238E27FC236}">
                    <a16:creationId xmlns:a16="http://schemas.microsoft.com/office/drawing/2014/main" id="{B4BAC1FD-CF67-4492-B1EB-EAA2CB9401E4}"/>
                  </a:ext>
                </a:extLst>
              </p:cNvPr>
              <p:cNvSpPr/>
              <p:nvPr/>
            </p:nvSpPr>
            <p:spPr>
              <a:xfrm>
                <a:off x="401885" y="3142467"/>
                <a:ext cx="469850" cy="29139"/>
              </a:xfrm>
              <a:prstGeom prst="rect">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cxnSp>
            <p:nvCxnSpPr>
              <p:cNvPr id="98" name="직선 연결선 97">
                <a:extLst>
                  <a:ext uri="{FF2B5EF4-FFF2-40B4-BE49-F238E27FC236}">
                    <a16:creationId xmlns:a16="http://schemas.microsoft.com/office/drawing/2014/main" id="{5E7EC6B9-7267-43C1-9ACE-6AEBE6962452}"/>
                  </a:ext>
                </a:extLst>
              </p:cNvPr>
              <p:cNvCxnSpPr>
                <a:cxnSpLocks/>
              </p:cNvCxnSpPr>
              <p:nvPr/>
            </p:nvCxnSpPr>
            <p:spPr>
              <a:xfrm flipV="1">
                <a:off x="390756" y="3199747"/>
                <a:ext cx="0" cy="106517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직선 연결선 98">
                <a:extLst>
                  <a:ext uri="{FF2B5EF4-FFF2-40B4-BE49-F238E27FC236}">
                    <a16:creationId xmlns:a16="http://schemas.microsoft.com/office/drawing/2014/main" id="{662CFCA4-48E5-4B39-83C5-0A46E82BD58D}"/>
                  </a:ext>
                </a:extLst>
              </p:cNvPr>
              <p:cNvCxnSpPr>
                <a:cxnSpLocks/>
              </p:cNvCxnSpPr>
              <p:nvPr/>
            </p:nvCxnSpPr>
            <p:spPr>
              <a:xfrm flipV="1">
                <a:off x="438491" y="3199746"/>
                <a:ext cx="0" cy="106517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직선 연결선 99">
                <a:extLst>
                  <a:ext uri="{FF2B5EF4-FFF2-40B4-BE49-F238E27FC236}">
                    <a16:creationId xmlns:a16="http://schemas.microsoft.com/office/drawing/2014/main" id="{A7A6EC20-4280-4EBB-9462-457C6105CE99}"/>
                  </a:ext>
                </a:extLst>
              </p:cNvPr>
              <p:cNvCxnSpPr>
                <a:cxnSpLocks/>
              </p:cNvCxnSpPr>
              <p:nvPr/>
            </p:nvCxnSpPr>
            <p:spPr>
              <a:xfrm flipV="1">
                <a:off x="830188" y="3202282"/>
                <a:ext cx="0" cy="10626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직선 연결선 100">
                <a:extLst>
                  <a:ext uri="{FF2B5EF4-FFF2-40B4-BE49-F238E27FC236}">
                    <a16:creationId xmlns:a16="http://schemas.microsoft.com/office/drawing/2014/main" id="{787AE2C0-162B-4962-802E-7382A9EBFB64}"/>
                  </a:ext>
                </a:extLst>
              </p:cNvPr>
              <p:cNvCxnSpPr>
                <a:cxnSpLocks/>
              </p:cNvCxnSpPr>
              <p:nvPr/>
            </p:nvCxnSpPr>
            <p:spPr>
              <a:xfrm flipV="1">
                <a:off x="871738" y="3202282"/>
                <a:ext cx="0" cy="10542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94" name="직선 연결선 93">
              <a:extLst>
                <a:ext uri="{FF2B5EF4-FFF2-40B4-BE49-F238E27FC236}">
                  <a16:creationId xmlns:a16="http://schemas.microsoft.com/office/drawing/2014/main" id="{F05C8E34-7C26-4846-878B-BA0AF9C87E0F}"/>
                </a:ext>
              </a:extLst>
            </p:cNvPr>
            <p:cNvCxnSpPr>
              <a:cxnSpLocks/>
            </p:cNvCxnSpPr>
            <p:nvPr/>
          </p:nvCxnSpPr>
          <p:spPr>
            <a:xfrm flipV="1">
              <a:off x="1031243" y="2545794"/>
              <a:ext cx="0" cy="14274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5" name="직선 연결선 94">
              <a:extLst>
                <a:ext uri="{FF2B5EF4-FFF2-40B4-BE49-F238E27FC236}">
                  <a16:creationId xmlns:a16="http://schemas.microsoft.com/office/drawing/2014/main" id="{0983F4B8-FB93-44A4-9FB1-B883A57F0804}"/>
                </a:ext>
              </a:extLst>
            </p:cNvPr>
            <p:cNvCxnSpPr>
              <a:cxnSpLocks/>
            </p:cNvCxnSpPr>
            <p:nvPr/>
          </p:nvCxnSpPr>
          <p:spPr>
            <a:xfrm flipV="1">
              <a:off x="1821821" y="2558602"/>
              <a:ext cx="0" cy="129934"/>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02" name="TextBox 101">
            <a:extLst>
              <a:ext uri="{FF2B5EF4-FFF2-40B4-BE49-F238E27FC236}">
                <a16:creationId xmlns:a16="http://schemas.microsoft.com/office/drawing/2014/main" id="{93C5B980-1B16-4726-A645-6F21F9D1733F}"/>
              </a:ext>
            </a:extLst>
          </p:cNvPr>
          <p:cNvSpPr txBox="1"/>
          <p:nvPr/>
        </p:nvSpPr>
        <p:spPr>
          <a:xfrm>
            <a:off x="4142709" y="3718290"/>
            <a:ext cx="994949" cy="276999"/>
          </a:xfrm>
          <a:prstGeom prst="rect">
            <a:avLst/>
          </a:prstGeom>
          <a:noFill/>
        </p:spPr>
        <p:txBody>
          <a:bodyPr wrap="square" rtlCol="0">
            <a:spAutoFit/>
          </a:bodyPr>
          <a:lstStyle/>
          <a:p>
            <a:pPr algn="ctr"/>
            <a:r>
              <a:rPr lang="en-US" altLang="ko-KR" sz="1200" dirty="0">
                <a:latin typeface="Arial" panose="020B0604020202020204" pitchFamily="34" charset="0"/>
                <a:cs typeface="Arial" panose="020B0604020202020204" pitchFamily="34" charset="0"/>
              </a:rPr>
              <a:t>MXC</a:t>
            </a:r>
            <a:endParaRPr lang="ko-KR" altLang="en-US" sz="1200" dirty="0">
              <a:latin typeface="Arial" panose="020B0604020202020204" pitchFamily="34" charset="0"/>
              <a:cs typeface="Arial" panose="020B0604020202020204" pitchFamily="34" charset="0"/>
            </a:endParaRPr>
          </a:p>
        </p:txBody>
      </p:sp>
      <p:sp>
        <p:nvSpPr>
          <p:cNvPr id="105" name="TextBox 104">
            <a:extLst>
              <a:ext uri="{FF2B5EF4-FFF2-40B4-BE49-F238E27FC236}">
                <a16:creationId xmlns:a16="http://schemas.microsoft.com/office/drawing/2014/main" id="{A403716F-070F-4A0B-8B05-80E92F1E09B5}"/>
              </a:ext>
            </a:extLst>
          </p:cNvPr>
          <p:cNvSpPr txBox="1"/>
          <p:nvPr/>
        </p:nvSpPr>
        <p:spPr>
          <a:xfrm>
            <a:off x="2175713" y="1099173"/>
            <a:ext cx="2358484" cy="338554"/>
          </a:xfrm>
          <a:prstGeom prst="rect">
            <a:avLst/>
          </a:prstGeom>
          <a:noFill/>
        </p:spPr>
        <p:txBody>
          <a:bodyPr wrap="square" rtlCol="0">
            <a:spAutoFit/>
          </a:bodyPr>
          <a:lstStyle/>
          <a:p>
            <a:pPr algn="ctr"/>
            <a:r>
              <a:rPr lang="en-US" altLang="ko-KR" sz="1600" b="1" dirty="0">
                <a:solidFill>
                  <a:srgbClr val="FF0000"/>
                </a:solidFill>
                <a:latin typeface="Arial" panose="020B0604020202020204" pitchFamily="34" charset="0"/>
                <a:cs typeface="Arial" panose="020B0604020202020204" pitchFamily="34" charset="0"/>
              </a:rPr>
              <a:t>4He sorption cooler</a:t>
            </a:r>
            <a:endParaRPr lang="ko-KR" altLang="en-US" sz="1600" b="1" dirty="0">
              <a:solidFill>
                <a:srgbClr val="FF0000"/>
              </a:solidFill>
              <a:latin typeface="Arial" panose="020B0604020202020204" pitchFamily="34" charset="0"/>
              <a:cs typeface="Arial" panose="020B0604020202020204" pitchFamily="34" charset="0"/>
            </a:endParaRPr>
          </a:p>
        </p:txBody>
      </p:sp>
      <p:sp>
        <p:nvSpPr>
          <p:cNvPr id="106" name="TextBox 105">
            <a:extLst>
              <a:ext uri="{FF2B5EF4-FFF2-40B4-BE49-F238E27FC236}">
                <a16:creationId xmlns:a16="http://schemas.microsoft.com/office/drawing/2014/main" id="{C5E8D9A5-6C1F-40A6-BCB7-4CE02DC4D663}"/>
              </a:ext>
            </a:extLst>
          </p:cNvPr>
          <p:cNvSpPr txBox="1"/>
          <p:nvPr/>
        </p:nvSpPr>
        <p:spPr>
          <a:xfrm>
            <a:off x="1153313" y="1439264"/>
            <a:ext cx="1212862" cy="338554"/>
          </a:xfrm>
          <a:prstGeom prst="rect">
            <a:avLst/>
          </a:prstGeom>
          <a:noFill/>
        </p:spPr>
        <p:txBody>
          <a:bodyPr wrap="square" rtlCol="0">
            <a:spAutoFit/>
          </a:bodyPr>
          <a:lstStyle/>
          <a:p>
            <a:pPr algn="ctr"/>
            <a:r>
              <a:rPr lang="en-US" altLang="ko-KR" sz="1600" b="1" dirty="0">
                <a:solidFill>
                  <a:srgbClr val="FF0000"/>
                </a:solidFill>
                <a:latin typeface="Arial" panose="020B0604020202020204" pitchFamily="34" charset="0"/>
                <a:cs typeface="Arial" panose="020B0604020202020204" pitchFamily="34" charset="0"/>
              </a:rPr>
              <a:t>4 K G-M</a:t>
            </a:r>
            <a:endParaRPr lang="ko-KR" altLang="en-US" sz="1600" b="1" dirty="0">
              <a:solidFill>
                <a:srgbClr val="FF0000"/>
              </a:solidFill>
              <a:latin typeface="Arial" panose="020B0604020202020204" pitchFamily="34" charset="0"/>
              <a:cs typeface="Arial" panose="020B0604020202020204" pitchFamily="34" charset="0"/>
            </a:endParaRPr>
          </a:p>
        </p:txBody>
      </p:sp>
      <p:sp>
        <p:nvSpPr>
          <p:cNvPr id="212" name="직사각형 211">
            <a:extLst>
              <a:ext uri="{FF2B5EF4-FFF2-40B4-BE49-F238E27FC236}">
                <a16:creationId xmlns:a16="http://schemas.microsoft.com/office/drawing/2014/main" id="{280C72BC-CF7D-441F-BD9F-F71ADBD60E7F}"/>
              </a:ext>
            </a:extLst>
          </p:cNvPr>
          <p:cNvSpPr/>
          <p:nvPr/>
        </p:nvSpPr>
        <p:spPr>
          <a:xfrm rot="5400000" flipH="1" flipV="1">
            <a:off x="4181054" y="2008925"/>
            <a:ext cx="440681"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13" name="직사각형 212">
            <a:extLst>
              <a:ext uri="{FF2B5EF4-FFF2-40B4-BE49-F238E27FC236}">
                <a16:creationId xmlns:a16="http://schemas.microsoft.com/office/drawing/2014/main" id="{3A9CD863-D85D-49E3-86A3-566B545588C2}"/>
              </a:ext>
            </a:extLst>
          </p:cNvPr>
          <p:cNvSpPr/>
          <p:nvPr/>
        </p:nvSpPr>
        <p:spPr>
          <a:xfrm flipH="1" flipV="1">
            <a:off x="4160305" y="2209369"/>
            <a:ext cx="225980" cy="3704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14" name="직사각형 213">
            <a:extLst>
              <a:ext uri="{FF2B5EF4-FFF2-40B4-BE49-F238E27FC236}">
                <a16:creationId xmlns:a16="http://schemas.microsoft.com/office/drawing/2014/main" id="{ECC494D6-0DC6-4971-B007-9E0806268A18}"/>
              </a:ext>
            </a:extLst>
          </p:cNvPr>
          <p:cNvSpPr/>
          <p:nvPr/>
        </p:nvSpPr>
        <p:spPr>
          <a:xfrm rot="16200000" flipH="1">
            <a:off x="3674808" y="2147963"/>
            <a:ext cx="736436" cy="251923"/>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215" name="직선 연결선 214">
            <a:extLst>
              <a:ext uri="{FF2B5EF4-FFF2-40B4-BE49-F238E27FC236}">
                <a16:creationId xmlns:a16="http://schemas.microsoft.com/office/drawing/2014/main" id="{2C48D306-D251-434F-9826-28A758B50278}"/>
              </a:ext>
            </a:extLst>
          </p:cNvPr>
          <p:cNvCxnSpPr>
            <a:cxnSpLocks/>
          </p:cNvCxnSpPr>
          <p:nvPr/>
        </p:nvCxnSpPr>
        <p:spPr>
          <a:xfrm flipH="1">
            <a:off x="4043874" y="2580094"/>
            <a:ext cx="0" cy="9387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6" name="직선 연결선 215">
            <a:extLst>
              <a:ext uri="{FF2B5EF4-FFF2-40B4-BE49-F238E27FC236}">
                <a16:creationId xmlns:a16="http://schemas.microsoft.com/office/drawing/2014/main" id="{38630F5C-3C34-4AA5-A3A3-7ED7503F630F}"/>
              </a:ext>
            </a:extLst>
          </p:cNvPr>
          <p:cNvCxnSpPr>
            <a:cxnSpLocks/>
          </p:cNvCxnSpPr>
          <p:nvPr/>
        </p:nvCxnSpPr>
        <p:spPr>
          <a:xfrm>
            <a:off x="4006407" y="2567751"/>
            <a:ext cx="0" cy="9212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7" name="직사각형 216">
            <a:extLst>
              <a:ext uri="{FF2B5EF4-FFF2-40B4-BE49-F238E27FC236}">
                <a16:creationId xmlns:a16="http://schemas.microsoft.com/office/drawing/2014/main" id="{B6591191-B489-46DE-AC92-F3530D01AC25}"/>
              </a:ext>
            </a:extLst>
          </p:cNvPr>
          <p:cNvSpPr/>
          <p:nvPr/>
        </p:nvSpPr>
        <p:spPr>
          <a:xfrm>
            <a:off x="4595797" y="3246163"/>
            <a:ext cx="34289" cy="1801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18" name="직사각형 217">
            <a:extLst>
              <a:ext uri="{FF2B5EF4-FFF2-40B4-BE49-F238E27FC236}">
                <a16:creationId xmlns:a16="http://schemas.microsoft.com/office/drawing/2014/main" id="{6513E498-A59C-4C33-A3CB-12B6EEB0B6C0}"/>
              </a:ext>
            </a:extLst>
          </p:cNvPr>
          <p:cNvSpPr/>
          <p:nvPr/>
        </p:nvSpPr>
        <p:spPr>
          <a:xfrm rot="5400000" flipH="1" flipV="1">
            <a:off x="3817972" y="2257769"/>
            <a:ext cx="742892"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19" name="직사각형 218">
            <a:extLst>
              <a:ext uri="{FF2B5EF4-FFF2-40B4-BE49-F238E27FC236}">
                <a16:creationId xmlns:a16="http://schemas.microsoft.com/office/drawing/2014/main" id="{12075582-F693-4A48-97AC-114B52A4799E}"/>
              </a:ext>
            </a:extLst>
          </p:cNvPr>
          <p:cNvSpPr/>
          <p:nvPr/>
        </p:nvSpPr>
        <p:spPr>
          <a:xfrm flipH="1" flipV="1">
            <a:off x="4186731" y="1805068"/>
            <a:ext cx="417453" cy="46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220" name="직선 연결선 219">
            <a:extLst>
              <a:ext uri="{FF2B5EF4-FFF2-40B4-BE49-F238E27FC236}">
                <a16:creationId xmlns:a16="http://schemas.microsoft.com/office/drawing/2014/main" id="{82238B81-D975-4CF8-BE26-4A13BF7CBBAC}"/>
              </a:ext>
            </a:extLst>
          </p:cNvPr>
          <p:cNvCxnSpPr>
            <a:cxnSpLocks/>
          </p:cNvCxnSpPr>
          <p:nvPr/>
        </p:nvCxnSpPr>
        <p:spPr>
          <a:xfrm>
            <a:off x="4025141" y="2600894"/>
            <a:ext cx="4211" cy="9997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232" name="직사각형 231">
            <a:extLst>
              <a:ext uri="{FF2B5EF4-FFF2-40B4-BE49-F238E27FC236}">
                <a16:creationId xmlns:a16="http://schemas.microsoft.com/office/drawing/2014/main" id="{1A63E506-B1AA-4736-BFC2-1197C76ACD52}"/>
              </a:ext>
            </a:extLst>
          </p:cNvPr>
          <p:cNvSpPr/>
          <p:nvPr/>
        </p:nvSpPr>
        <p:spPr>
          <a:xfrm>
            <a:off x="485243" y="4834157"/>
            <a:ext cx="4358415" cy="19877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33" name="순서도: 가산 접합 232">
            <a:extLst>
              <a:ext uri="{FF2B5EF4-FFF2-40B4-BE49-F238E27FC236}">
                <a16:creationId xmlns:a16="http://schemas.microsoft.com/office/drawing/2014/main" id="{407B1ED2-036B-4233-BD20-88B6680DE648}"/>
              </a:ext>
            </a:extLst>
          </p:cNvPr>
          <p:cNvSpPr/>
          <p:nvPr/>
        </p:nvSpPr>
        <p:spPr>
          <a:xfrm>
            <a:off x="4701686" y="4428457"/>
            <a:ext cx="224504" cy="241959"/>
          </a:xfrm>
          <a:prstGeom prst="flowChartSummingJunction">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34" name="순서도: 가산 접합 233">
            <a:extLst>
              <a:ext uri="{FF2B5EF4-FFF2-40B4-BE49-F238E27FC236}">
                <a16:creationId xmlns:a16="http://schemas.microsoft.com/office/drawing/2014/main" id="{38AB0713-A87C-4090-BE26-C34648C349C3}"/>
              </a:ext>
            </a:extLst>
          </p:cNvPr>
          <p:cNvSpPr/>
          <p:nvPr/>
        </p:nvSpPr>
        <p:spPr>
          <a:xfrm>
            <a:off x="5981550" y="2712863"/>
            <a:ext cx="224504" cy="241959"/>
          </a:xfrm>
          <a:prstGeom prst="flowChartSummingJunction">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235" name="순서도: 가산 접합 234">
            <a:extLst>
              <a:ext uri="{FF2B5EF4-FFF2-40B4-BE49-F238E27FC236}">
                <a16:creationId xmlns:a16="http://schemas.microsoft.com/office/drawing/2014/main" id="{3EF69092-8141-4C6E-92C4-96732CA4151C}"/>
              </a:ext>
            </a:extLst>
          </p:cNvPr>
          <p:cNvSpPr/>
          <p:nvPr/>
        </p:nvSpPr>
        <p:spPr>
          <a:xfrm>
            <a:off x="5996978" y="3049491"/>
            <a:ext cx="224504" cy="241959"/>
          </a:xfrm>
          <a:prstGeom prst="flowChartSummingJunction">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600"/>
          </a:p>
        </p:txBody>
      </p:sp>
      <p:sp>
        <p:nvSpPr>
          <p:cNvPr id="238" name="순서도: 가산 접합 237">
            <a:extLst>
              <a:ext uri="{FF2B5EF4-FFF2-40B4-BE49-F238E27FC236}">
                <a16:creationId xmlns:a16="http://schemas.microsoft.com/office/drawing/2014/main" id="{CB397014-263C-4ED4-9095-28B795E5398B}"/>
              </a:ext>
            </a:extLst>
          </p:cNvPr>
          <p:cNvSpPr/>
          <p:nvPr/>
        </p:nvSpPr>
        <p:spPr>
          <a:xfrm>
            <a:off x="2778064" y="3242554"/>
            <a:ext cx="224504" cy="241959"/>
          </a:xfrm>
          <a:prstGeom prst="flowChartSummingJunction">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248" name="직선 연결선 247">
            <a:extLst>
              <a:ext uri="{FF2B5EF4-FFF2-40B4-BE49-F238E27FC236}">
                <a16:creationId xmlns:a16="http://schemas.microsoft.com/office/drawing/2014/main" id="{DE1E22D3-F26E-4946-908C-342B15AC8623}"/>
              </a:ext>
            </a:extLst>
          </p:cNvPr>
          <p:cNvCxnSpPr>
            <a:cxnSpLocks/>
          </p:cNvCxnSpPr>
          <p:nvPr/>
        </p:nvCxnSpPr>
        <p:spPr>
          <a:xfrm flipH="1">
            <a:off x="2456252" y="3155604"/>
            <a:ext cx="0" cy="4645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9" name="직선 연결선 248">
            <a:extLst>
              <a:ext uri="{FF2B5EF4-FFF2-40B4-BE49-F238E27FC236}">
                <a16:creationId xmlns:a16="http://schemas.microsoft.com/office/drawing/2014/main" id="{D2DF0C5E-2656-40DE-AED0-E45D8684B57B}"/>
              </a:ext>
            </a:extLst>
          </p:cNvPr>
          <p:cNvCxnSpPr>
            <a:cxnSpLocks/>
          </p:cNvCxnSpPr>
          <p:nvPr/>
        </p:nvCxnSpPr>
        <p:spPr>
          <a:xfrm flipH="1">
            <a:off x="2385422" y="3155604"/>
            <a:ext cx="0" cy="4645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0" name="그룹 249">
            <a:extLst>
              <a:ext uri="{FF2B5EF4-FFF2-40B4-BE49-F238E27FC236}">
                <a16:creationId xmlns:a16="http://schemas.microsoft.com/office/drawing/2014/main" id="{9B3B0CD9-2E5B-446C-99F5-709FACB104F0}"/>
              </a:ext>
            </a:extLst>
          </p:cNvPr>
          <p:cNvGrpSpPr/>
          <p:nvPr/>
        </p:nvGrpSpPr>
        <p:grpSpPr>
          <a:xfrm flipH="1">
            <a:off x="2402736" y="4240123"/>
            <a:ext cx="34289" cy="371244"/>
            <a:chOff x="4293449" y="3947808"/>
            <a:chExt cx="35008" cy="661448"/>
          </a:xfrm>
        </p:grpSpPr>
        <p:cxnSp>
          <p:nvCxnSpPr>
            <p:cNvPr id="251" name="직선 연결선 250">
              <a:extLst>
                <a:ext uri="{FF2B5EF4-FFF2-40B4-BE49-F238E27FC236}">
                  <a16:creationId xmlns:a16="http://schemas.microsoft.com/office/drawing/2014/main" id="{352DE5D1-7069-497F-8193-A578D75C65FF}"/>
                </a:ext>
              </a:extLst>
            </p:cNvPr>
            <p:cNvCxnSpPr>
              <a:cxnSpLocks/>
            </p:cNvCxnSpPr>
            <p:nvPr/>
          </p:nvCxnSpPr>
          <p:spPr>
            <a:xfrm>
              <a:off x="4293449" y="3950864"/>
              <a:ext cx="0" cy="6583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2" name="직선 연결선 251">
              <a:extLst>
                <a:ext uri="{FF2B5EF4-FFF2-40B4-BE49-F238E27FC236}">
                  <a16:creationId xmlns:a16="http://schemas.microsoft.com/office/drawing/2014/main" id="{A242F204-7365-4248-9081-4347081DC4E6}"/>
                </a:ext>
              </a:extLst>
            </p:cNvPr>
            <p:cNvCxnSpPr>
              <a:cxnSpLocks/>
            </p:cNvCxnSpPr>
            <p:nvPr/>
          </p:nvCxnSpPr>
          <p:spPr>
            <a:xfrm>
              <a:off x="4328457" y="3947808"/>
              <a:ext cx="0" cy="6301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53" name="직선 연결선 252">
            <a:extLst>
              <a:ext uri="{FF2B5EF4-FFF2-40B4-BE49-F238E27FC236}">
                <a16:creationId xmlns:a16="http://schemas.microsoft.com/office/drawing/2014/main" id="{48D5F77C-605C-48DC-8905-D468D9C05509}"/>
              </a:ext>
            </a:extLst>
          </p:cNvPr>
          <p:cNvCxnSpPr>
            <a:cxnSpLocks/>
          </p:cNvCxnSpPr>
          <p:nvPr/>
        </p:nvCxnSpPr>
        <p:spPr>
          <a:xfrm>
            <a:off x="647321" y="4611367"/>
            <a:ext cx="17913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4" name="직선 연결선 253">
            <a:extLst>
              <a:ext uri="{FF2B5EF4-FFF2-40B4-BE49-F238E27FC236}">
                <a16:creationId xmlns:a16="http://schemas.microsoft.com/office/drawing/2014/main" id="{6579A715-CE12-499A-8373-56CE43A99300}"/>
              </a:ext>
            </a:extLst>
          </p:cNvPr>
          <p:cNvCxnSpPr>
            <a:cxnSpLocks/>
          </p:cNvCxnSpPr>
          <p:nvPr/>
        </p:nvCxnSpPr>
        <p:spPr>
          <a:xfrm>
            <a:off x="695533" y="4579421"/>
            <a:ext cx="1704014" cy="66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55" name="그룹 254">
            <a:extLst>
              <a:ext uri="{FF2B5EF4-FFF2-40B4-BE49-F238E27FC236}">
                <a16:creationId xmlns:a16="http://schemas.microsoft.com/office/drawing/2014/main" id="{5831F15E-923E-4052-AA4D-E42EBE6C458D}"/>
              </a:ext>
            </a:extLst>
          </p:cNvPr>
          <p:cNvGrpSpPr/>
          <p:nvPr/>
        </p:nvGrpSpPr>
        <p:grpSpPr>
          <a:xfrm>
            <a:off x="660253" y="4271990"/>
            <a:ext cx="34289" cy="339379"/>
            <a:chOff x="4301890" y="3918923"/>
            <a:chExt cx="5473" cy="725661"/>
          </a:xfrm>
        </p:grpSpPr>
        <p:cxnSp>
          <p:nvCxnSpPr>
            <p:cNvPr id="256" name="직선 연결선 255">
              <a:extLst>
                <a:ext uri="{FF2B5EF4-FFF2-40B4-BE49-F238E27FC236}">
                  <a16:creationId xmlns:a16="http://schemas.microsoft.com/office/drawing/2014/main" id="{C74B28CF-05F9-4C9D-A858-55F18C0DDEE5}"/>
                </a:ext>
              </a:extLst>
            </p:cNvPr>
            <p:cNvCxnSpPr>
              <a:cxnSpLocks/>
            </p:cNvCxnSpPr>
            <p:nvPr/>
          </p:nvCxnSpPr>
          <p:spPr>
            <a:xfrm flipH="1">
              <a:off x="4301890" y="3918923"/>
              <a:ext cx="0" cy="725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7" name="직선 연결선 256">
              <a:extLst>
                <a:ext uri="{FF2B5EF4-FFF2-40B4-BE49-F238E27FC236}">
                  <a16:creationId xmlns:a16="http://schemas.microsoft.com/office/drawing/2014/main" id="{47F7CD59-4AA7-4602-9828-BCB4D63F0F27}"/>
                </a:ext>
              </a:extLst>
            </p:cNvPr>
            <p:cNvCxnSpPr>
              <a:cxnSpLocks/>
            </p:cNvCxnSpPr>
            <p:nvPr/>
          </p:nvCxnSpPr>
          <p:spPr>
            <a:xfrm flipH="1">
              <a:off x="4307363" y="3944751"/>
              <a:ext cx="0" cy="6456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8" name="그룹 257">
            <a:extLst>
              <a:ext uri="{FF2B5EF4-FFF2-40B4-BE49-F238E27FC236}">
                <a16:creationId xmlns:a16="http://schemas.microsoft.com/office/drawing/2014/main" id="{27E0C094-2F37-4BD4-AA15-1BEAA5D42B20}"/>
              </a:ext>
            </a:extLst>
          </p:cNvPr>
          <p:cNvGrpSpPr/>
          <p:nvPr/>
        </p:nvGrpSpPr>
        <p:grpSpPr>
          <a:xfrm flipH="1">
            <a:off x="285660" y="3410487"/>
            <a:ext cx="793483" cy="877850"/>
            <a:chOff x="5758753" y="3754560"/>
            <a:chExt cx="363420" cy="402061"/>
          </a:xfrm>
        </p:grpSpPr>
        <p:grpSp>
          <p:nvGrpSpPr>
            <p:cNvPr id="259" name="그룹 258">
              <a:extLst>
                <a:ext uri="{FF2B5EF4-FFF2-40B4-BE49-F238E27FC236}">
                  <a16:creationId xmlns:a16="http://schemas.microsoft.com/office/drawing/2014/main" id="{95FAD867-1CC4-46DF-89BC-DAD05CC2E370}"/>
                </a:ext>
              </a:extLst>
            </p:cNvPr>
            <p:cNvGrpSpPr/>
            <p:nvPr/>
          </p:nvGrpSpPr>
          <p:grpSpPr>
            <a:xfrm>
              <a:off x="5759979" y="3874691"/>
              <a:ext cx="362194" cy="274443"/>
              <a:chOff x="3329587" y="3763410"/>
              <a:chExt cx="864630" cy="349085"/>
            </a:xfrm>
          </p:grpSpPr>
          <p:sp>
            <p:nvSpPr>
              <p:cNvPr id="263" name="직사각형 262">
                <a:extLst>
                  <a:ext uri="{FF2B5EF4-FFF2-40B4-BE49-F238E27FC236}">
                    <a16:creationId xmlns:a16="http://schemas.microsoft.com/office/drawing/2014/main" id="{A13D098B-CC9D-4FC6-BFCF-A1226C79562E}"/>
                  </a:ext>
                </a:extLst>
              </p:cNvPr>
              <p:cNvSpPr/>
              <p:nvPr/>
            </p:nvSpPr>
            <p:spPr>
              <a:xfrm>
                <a:off x="3329587" y="3763410"/>
                <a:ext cx="864630" cy="34908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264" name="직선 연결선 263">
                <a:extLst>
                  <a:ext uri="{FF2B5EF4-FFF2-40B4-BE49-F238E27FC236}">
                    <a16:creationId xmlns:a16="http://schemas.microsoft.com/office/drawing/2014/main" id="{56E49FA0-9A9D-46A4-A4B8-E03DC68DEE7D}"/>
                  </a:ext>
                </a:extLst>
              </p:cNvPr>
              <p:cNvCxnSpPr>
                <a:cxnSpLocks/>
              </p:cNvCxnSpPr>
              <p:nvPr/>
            </p:nvCxnSpPr>
            <p:spPr>
              <a:xfrm>
                <a:off x="3329587" y="3977501"/>
                <a:ext cx="8646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0" name="직사각형 259">
              <a:extLst>
                <a:ext uri="{FF2B5EF4-FFF2-40B4-BE49-F238E27FC236}">
                  <a16:creationId xmlns:a16="http://schemas.microsoft.com/office/drawing/2014/main" id="{A26A5B39-D1AF-4B68-8661-4853E6E56B5A}"/>
                </a:ext>
              </a:extLst>
            </p:cNvPr>
            <p:cNvSpPr/>
            <p:nvPr/>
          </p:nvSpPr>
          <p:spPr>
            <a:xfrm>
              <a:off x="5912501" y="3754560"/>
              <a:ext cx="45719" cy="2402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61" name="직사각형 260">
              <a:extLst>
                <a:ext uri="{FF2B5EF4-FFF2-40B4-BE49-F238E27FC236}">
                  <a16:creationId xmlns:a16="http://schemas.microsoft.com/office/drawing/2014/main" id="{0E70C07A-5897-4C8B-A89E-89F694DEF959}"/>
                </a:ext>
              </a:extLst>
            </p:cNvPr>
            <p:cNvSpPr/>
            <p:nvPr/>
          </p:nvSpPr>
          <p:spPr>
            <a:xfrm>
              <a:off x="5759517" y="4028605"/>
              <a:ext cx="360725" cy="128016"/>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62" name="직사각형 261">
              <a:extLst>
                <a:ext uri="{FF2B5EF4-FFF2-40B4-BE49-F238E27FC236}">
                  <a16:creationId xmlns:a16="http://schemas.microsoft.com/office/drawing/2014/main" id="{6734310B-9CE1-44E1-AB18-5DA528FF1F33}"/>
                </a:ext>
              </a:extLst>
            </p:cNvPr>
            <p:cNvSpPr/>
            <p:nvPr/>
          </p:nvSpPr>
          <p:spPr>
            <a:xfrm>
              <a:off x="5758753" y="3855435"/>
              <a:ext cx="361493" cy="174150"/>
            </a:xfrm>
            <a:prstGeom prst="rect">
              <a:avLst/>
            </a:prstGeom>
            <a:solidFill>
              <a:schemeClr val="bg1">
                <a:lumMod val="6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cxnSp>
        <p:nvCxnSpPr>
          <p:cNvPr id="265" name="직선 연결선 264">
            <a:extLst>
              <a:ext uri="{FF2B5EF4-FFF2-40B4-BE49-F238E27FC236}">
                <a16:creationId xmlns:a16="http://schemas.microsoft.com/office/drawing/2014/main" id="{A824206D-D5D3-48FC-A518-BD9B1214E9D7}"/>
              </a:ext>
            </a:extLst>
          </p:cNvPr>
          <p:cNvCxnSpPr>
            <a:cxnSpLocks/>
          </p:cNvCxnSpPr>
          <p:nvPr/>
        </p:nvCxnSpPr>
        <p:spPr>
          <a:xfrm flipH="1">
            <a:off x="2422214" y="4224735"/>
            <a:ext cx="0" cy="12720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66" name="그룹 265">
            <a:extLst>
              <a:ext uri="{FF2B5EF4-FFF2-40B4-BE49-F238E27FC236}">
                <a16:creationId xmlns:a16="http://schemas.microsoft.com/office/drawing/2014/main" id="{632A54D2-4B69-4434-AD34-75BE0413809B}"/>
              </a:ext>
            </a:extLst>
          </p:cNvPr>
          <p:cNvGrpSpPr/>
          <p:nvPr/>
        </p:nvGrpSpPr>
        <p:grpSpPr>
          <a:xfrm flipH="1">
            <a:off x="2261880" y="3639970"/>
            <a:ext cx="332646" cy="586201"/>
            <a:chOff x="5921629" y="2762747"/>
            <a:chExt cx="688511" cy="274622"/>
          </a:xfrm>
        </p:grpSpPr>
        <p:grpSp>
          <p:nvGrpSpPr>
            <p:cNvPr id="267" name="그룹 266">
              <a:extLst>
                <a:ext uri="{FF2B5EF4-FFF2-40B4-BE49-F238E27FC236}">
                  <a16:creationId xmlns:a16="http://schemas.microsoft.com/office/drawing/2014/main" id="{465375F3-D2F9-48C8-A498-BE35FD65A8B1}"/>
                </a:ext>
              </a:extLst>
            </p:cNvPr>
            <p:cNvGrpSpPr/>
            <p:nvPr/>
          </p:nvGrpSpPr>
          <p:grpSpPr>
            <a:xfrm>
              <a:off x="5921629" y="2762926"/>
              <a:ext cx="688511" cy="274443"/>
              <a:chOff x="3329587" y="3695002"/>
              <a:chExt cx="875770" cy="349085"/>
            </a:xfrm>
          </p:grpSpPr>
          <p:sp>
            <p:nvSpPr>
              <p:cNvPr id="270" name="직사각형 269">
                <a:extLst>
                  <a:ext uri="{FF2B5EF4-FFF2-40B4-BE49-F238E27FC236}">
                    <a16:creationId xmlns:a16="http://schemas.microsoft.com/office/drawing/2014/main" id="{2EC18B86-79A3-4B78-824E-F871610F563A}"/>
                  </a:ext>
                </a:extLst>
              </p:cNvPr>
              <p:cNvSpPr/>
              <p:nvPr/>
            </p:nvSpPr>
            <p:spPr>
              <a:xfrm>
                <a:off x="3340727" y="3695002"/>
                <a:ext cx="864630" cy="34908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271" name="직선 연결선 270">
                <a:extLst>
                  <a:ext uri="{FF2B5EF4-FFF2-40B4-BE49-F238E27FC236}">
                    <a16:creationId xmlns:a16="http://schemas.microsoft.com/office/drawing/2014/main" id="{66D56C9B-D152-4CE9-98DD-BA58B2EA0AA4}"/>
                  </a:ext>
                </a:extLst>
              </p:cNvPr>
              <p:cNvCxnSpPr>
                <a:cxnSpLocks/>
              </p:cNvCxnSpPr>
              <p:nvPr/>
            </p:nvCxnSpPr>
            <p:spPr>
              <a:xfrm>
                <a:off x="3329587" y="3832359"/>
                <a:ext cx="8646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68" name="직사각형 267">
              <a:extLst>
                <a:ext uri="{FF2B5EF4-FFF2-40B4-BE49-F238E27FC236}">
                  <a16:creationId xmlns:a16="http://schemas.microsoft.com/office/drawing/2014/main" id="{C9AC1C5B-6D51-4721-A2C1-ADD70280275F}"/>
                </a:ext>
              </a:extLst>
            </p:cNvPr>
            <p:cNvSpPr/>
            <p:nvPr/>
          </p:nvSpPr>
          <p:spPr>
            <a:xfrm>
              <a:off x="5935894" y="2896560"/>
              <a:ext cx="668737" cy="140628"/>
            </a:xfrm>
            <a:prstGeom prst="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69" name="직사각형 268">
              <a:extLst>
                <a:ext uri="{FF2B5EF4-FFF2-40B4-BE49-F238E27FC236}">
                  <a16:creationId xmlns:a16="http://schemas.microsoft.com/office/drawing/2014/main" id="{2493818F-4A3C-41FC-99EE-78BFE839D3B1}"/>
                </a:ext>
              </a:extLst>
            </p:cNvPr>
            <p:cNvSpPr/>
            <p:nvPr/>
          </p:nvSpPr>
          <p:spPr>
            <a:xfrm>
              <a:off x="5940150" y="2762747"/>
              <a:ext cx="661213" cy="141276"/>
            </a:xfrm>
            <a:prstGeom prst="rect">
              <a:avLst/>
            </a:prstGeom>
            <a:pattFill prst="pct10">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sp>
        <p:nvSpPr>
          <p:cNvPr id="272" name="TextBox 271">
            <a:extLst>
              <a:ext uri="{FF2B5EF4-FFF2-40B4-BE49-F238E27FC236}">
                <a16:creationId xmlns:a16="http://schemas.microsoft.com/office/drawing/2014/main" id="{9817B621-2ED9-4D6E-BCC8-F91904F4D461}"/>
              </a:ext>
            </a:extLst>
          </p:cNvPr>
          <p:cNvSpPr txBox="1"/>
          <p:nvPr/>
        </p:nvSpPr>
        <p:spPr>
          <a:xfrm flipH="1">
            <a:off x="1395829" y="4017504"/>
            <a:ext cx="1120634" cy="219291"/>
          </a:xfrm>
          <a:prstGeom prst="rect">
            <a:avLst/>
          </a:prstGeom>
          <a:noFill/>
        </p:spPr>
        <p:txBody>
          <a:bodyPr wrap="square" rtlCol="0">
            <a:spAutoFit/>
          </a:bodyPr>
          <a:lstStyle/>
          <a:p>
            <a:pPr algn="ctr"/>
            <a:r>
              <a:rPr lang="en-US" altLang="ko-KR" sz="825">
                <a:latin typeface="Arial" panose="020B0604020202020204" pitchFamily="34" charset="0"/>
                <a:cs typeface="Arial" panose="020B0604020202020204" pitchFamily="34" charset="0"/>
              </a:rPr>
              <a:t>3He-dilute</a:t>
            </a:r>
            <a:endParaRPr lang="ko-KR" altLang="en-US" sz="825">
              <a:latin typeface="Arial" panose="020B0604020202020204" pitchFamily="34" charset="0"/>
              <a:cs typeface="Arial" panose="020B0604020202020204" pitchFamily="34" charset="0"/>
            </a:endParaRPr>
          </a:p>
        </p:txBody>
      </p:sp>
      <p:sp>
        <p:nvSpPr>
          <p:cNvPr id="273" name="TextBox 272">
            <a:extLst>
              <a:ext uri="{FF2B5EF4-FFF2-40B4-BE49-F238E27FC236}">
                <a16:creationId xmlns:a16="http://schemas.microsoft.com/office/drawing/2014/main" id="{D423B73F-8490-4BA5-AD17-80D72F426394}"/>
              </a:ext>
            </a:extLst>
          </p:cNvPr>
          <p:cNvSpPr txBox="1"/>
          <p:nvPr/>
        </p:nvSpPr>
        <p:spPr>
          <a:xfrm flipH="1">
            <a:off x="1366058" y="3704376"/>
            <a:ext cx="1120634" cy="219291"/>
          </a:xfrm>
          <a:prstGeom prst="rect">
            <a:avLst/>
          </a:prstGeom>
          <a:noFill/>
        </p:spPr>
        <p:txBody>
          <a:bodyPr wrap="square" rtlCol="0">
            <a:spAutoFit/>
          </a:bodyPr>
          <a:lstStyle/>
          <a:p>
            <a:pPr algn="ctr"/>
            <a:r>
              <a:rPr lang="en-US" altLang="ko-KR" sz="825" dirty="0">
                <a:latin typeface="Arial" panose="020B0604020202020204" pitchFamily="34" charset="0"/>
                <a:cs typeface="Arial" panose="020B0604020202020204" pitchFamily="34" charset="0"/>
              </a:rPr>
              <a:t>3He-rich</a:t>
            </a:r>
            <a:endParaRPr lang="ko-KR" altLang="en-US" sz="825" dirty="0">
              <a:latin typeface="Arial" panose="020B0604020202020204" pitchFamily="34" charset="0"/>
              <a:cs typeface="Arial" panose="020B0604020202020204" pitchFamily="34" charset="0"/>
            </a:endParaRPr>
          </a:p>
        </p:txBody>
      </p:sp>
      <p:cxnSp>
        <p:nvCxnSpPr>
          <p:cNvPr id="274" name="직선 연결선 273">
            <a:extLst>
              <a:ext uri="{FF2B5EF4-FFF2-40B4-BE49-F238E27FC236}">
                <a16:creationId xmlns:a16="http://schemas.microsoft.com/office/drawing/2014/main" id="{CC84E887-4387-4D1A-9FED-E63081A44AD1}"/>
              </a:ext>
            </a:extLst>
          </p:cNvPr>
          <p:cNvCxnSpPr>
            <a:cxnSpLocks/>
          </p:cNvCxnSpPr>
          <p:nvPr/>
        </p:nvCxnSpPr>
        <p:spPr>
          <a:xfrm flipH="1">
            <a:off x="2162649" y="3701062"/>
            <a:ext cx="82414" cy="776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6" name="직선 연결선 275">
            <a:extLst>
              <a:ext uri="{FF2B5EF4-FFF2-40B4-BE49-F238E27FC236}">
                <a16:creationId xmlns:a16="http://schemas.microsoft.com/office/drawing/2014/main" id="{BB7C1489-434C-4771-ABFC-99979FEEAD1F}"/>
              </a:ext>
            </a:extLst>
          </p:cNvPr>
          <p:cNvCxnSpPr>
            <a:cxnSpLocks/>
          </p:cNvCxnSpPr>
          <p:nvPr/>
        </p:nvCxnSpPr>
        <p:spPr>
          <a:xfrm flipH="1">
            <a:off x="2183427" y="4083065"/>
            <a:ext cx="69436" cy="3254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2" name="직선 연결선 281">
            <a:extLst>
              <a:ext uri="{FF2B5EF4-FFF2-40B4-BE49-F238E27FC236}">
                <a16:creationId xmlns:a16="http://schemas.microsoft.com/office/drawing/2014/main" id="{B98A3585-C280-483E-B1A0-EB0FCD4E62FB}"/>
              </a:ext>
            </a:extLst>
          </p:cNvPr>
          <p:cNvCxnSpPr>
            <a:cxnSpLocks/>
          </p:cNvCxnSpPr>
          <p:nvPr/>
        </p:nvCxnSpPr>
        <p:spPr>
          <a:xfrm flipH="1">
            <a:off x="2262993" y="3522875"/>
            <a:ext cx="0" cy="1170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3" name="직선 연결선 282">
            <a:extLst>
              <a:ext uri="{FF2B5EF4-FFF2-40B4-BE49-F238E27FC236}">
                <a16:creationId xmlns:a16="http://schemas.microsoft.com/office/drawing/2014/main" id="{BA00A856-0A3A-4F14-BF7D-338DC4990C60}"/>
              </a:ext>
            </a:extLst>
          </p:cNvPr>
          <p:cNvCxnSpPr>
            <a:cxnSpLocks/>
          </p:cNvCxnSpPr>
          <p:nvPr/>
        </p:nvCxnSpPr>
        <p:spPr>
          <a:xfrm flipH="1">
            <a:off x="1307713" y="3481522"/>
            <a:ext cx="98832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4" name="직선 연결선 283">
            <a:extLst>
              <a:ext uri="{FF2B5EF4-FFF2-40B4-BE49-F238E27FC236}">
                <a16:creationId xmlns:a16="http://schemas.microsoft.com/office/drawing/2014/main" id="{0BE1E7E6-B198-4AF8-86F0-83D4F12187AE}"/>
              </a:ext>
            </a:extLst>
          </p:cNvPr>
          <p:cNvCxnSpPr>
            <a:cxnSpLocks/>
          </p:cNvCxnSpPr>
          <p:nvPr/>
        </p:nvCxnSpPr>
        <p:spPr>
          <a:xfrm flipH="1">
            <a:off x="2294543" y="3481522"/>
            <a:ext cx="0" cy="1584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5" name="직선 연결선 284">
            <a:extLst>
              <a:ext uri="{FF2B5EF4-FFF2-40B4-BE49-F238E27FC236}">
                <a16:creationId xmlns:a16="http://schemas.microsoft.com/office/drawing/2014/main" id="{580FD6C6-ED56-4633-B88C-A136270687E4}"/>
              </a:ext>
            </a:extLst>
          </p:cNvPr>
          <p:cNvCxnSpPr>
            <a:cxnSpLocks/>
          </p:cNvCxnSpPr>
          <p:nvPr/>
        </p:nvCxnSpPr>
        <p:spPr>
          <a:xfrm flipH="1">
            <a:off x="1265494" y="3524923"/>
            <a:ext cx="99749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6" name="직사각형 285">
            <a:extLst>
              <a:ext uri="{FF2B5EF4-FFF2-40B4-BE49-F238E27FC236}">
                <a16:creationId xmlns:a16="http://schemas.microsoft.com/office/drawing/2014/main" id="{345AD902-0910-4663-A205-CFE29013BBD6}"/>
              </a:ext>
            </a:extLst>
          </p:cNvPr>
          <p:cNvSpPr/>
          <p:nvPr/>
        </p:nvSpPr>
        <p:spPr>
          <a:xfrm flipH="1">
            <a:off x="1233225" y="4239228"/>
            <a:ext cx="1083460"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87" name="직사각형 286">
            <a:extLst>
              <a:ext uri="{FF2B5EF4-FFF2-40B4-BE49-F238E27FC236}">
                <a16:creationId xmlns:a16="http://schemas.microsoft.com/office/drawing/2014/main" id="{81B5B271-26C3-4B58-B5DF-6FD9E2009FB5}"/>
              </a:ext>
            </a:extLst>
          </p:cNvPr>
          <p:cNvSpPr/>
          <p:nvPr/>
        </p:nvSpPr>
        <p:spPr>
          <a:xfrm rot="16200000" flipH="1">
            <a:off x="567298" y="3609873"/>
            <a:ext cx="1307042" cy="3650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88" name="직사각형 287">
            <a:extLst>
              <a:ext uri="{FF2B5EF4-FFF2-40B4-BE49-F238E27FC236}">
                <a16:creationId xmlns:a16="http://schemas.microsoft.com/office/drawing/2014/main" id="{FCD19433-24C9-4E82-ACCC-0CECDD2105EA}"/>
              </a:ext>
            </a:extLst>
          </p:cNvPr>
          <p:cNvSpPr/>
          <p:nvPr/>
        </p:nvSpPr>
        <p:spPr>
          <a:xfrm rot="10800000" flipH="1">
            <a:off x="131034" y="2972119"/>
            <a:ext cx="1071535"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89" name="직사각형 288">
            <a:extLst>
              <a:ext uri="{FF2B5EF4-FFF2-40B4-BE49-F238E27FC236}">
                <a16:creationId xmlns:a16="http://schemas.microsoft.com/office/drawing/2014/main" id="{BE50E651-ED27-4996-B1B6-DDD3F15C3ED5}"/>
              </a:ext>
            </a:extLst>
          </p:cNvPr>
          <p:cNvSpPr/>
          <p:nvPr/>
        </p:nvSpPr>
        <p:spPr>
          <a:xfrm rot="16200000" flipH="1">
            <a:off x="209095" y="4552432"/>
            <a:ext cx="595658" cy="4336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90" name="직사각형 289">
            <a:extLst>
              <a:ext uri="{FF2B5EF4-FFF2-40B4-BE49-F238E27FC236}">
                <a16:creationId xmlns:a16="http://schemas.microsoft.com/office/drawing/2014/main" id="{043C33F3-40CE-4A29-A978-6E9A81DBC6FC}"/>
              </a:ext>
            </a:extLst>
          </p:cNvPr>
          <p:cNvSpPr/>
          <p:nvPr/>
        </p:nvSpPr>
        <p:spPr>
          <a:xfrm rot="16200000" flipH="1">
            <a:off x="-931623" y="4067418"/>
            <a:ext cx="2161115" cy="3580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nvGrpSpPr>
          <p:cNvPr id="291" name="그룹 290">
            <a:extLst>
              <a:ext uri="{FF2B5EF4-FFF2-40B4-BE49-F238E27FC236}">
                <a16:creationId xmlns:a16="http://schemas.microsoft.com/office/drawing/2014/main" id="{799E6A87-67E2-46A5-9736-F8B291197DFB}"/>
              </a:ext>
            </a:extLst>
          </p:cNvPr>
          <p:cNvGrpSpPr/>
          <p:nvPr/>
        </p:nvGrpSpPr>
        <p:grpSpPr>
          <a:xfrm flipH="1">
            <a:off x="374620" y="3022069"/>
            <a:ext cx="545401" cy="625371"/>
            <a:chOff x="881424" y="2479823"/>
            <a:chExt cx="1161840" cy="1854871"/>
          </a:xfrm>
        </p:grpSpPr>
        <p:grpSp>
          <p:nvGrpSpPr>
            <p:cNvPr id="292" name="그룹 291">
              <a:extLst>
                <a:ext uri="{FF2B5EF4-FFF2-40B4-BE49-F238E27FC236}">
                  <a16:creationId xmlns:a16="http://schemas.microsoft.com/office/drawing/2014/main" id="{6C1A4558-BEBB-4649-AC84-EEEF6636C57C}"/>
                </a:ext>
              </a:extLst>
            </p:cNvPr>
            <p:cNvGrpSpPr/>
            <p:nvPr/>
          </p:nvGrpSpPr>
          <p:grpSpPr>
            <a:xfrm>
              <a:off x="881424" y="2479823"/>
              <a:ext cx="1161840" cy="1854871"/>
              <a:chOff x="333700" y="3105928"/>
              <a:chExt cx="639484" cy="1158998"/>
            </a:xfrm>
          </p:grpSpPr>
          <p:sp>
            <p:nvSpPr>
              <p:cNvPr id="295" name="직사각형 294">
                <a:extLst>
                  <a:ext uri="{FF2B5EF4-FFF2-40B4-BE49-F238E27FC236}">
                    <a16:creationId xmlns:a16="http://schemas.microsoft.com/office/drawing/2014/main" id="{E456C782-FE0A-4887-AB2F-CE3C1C506AAE}"/>
                  </a:ext>
                </a:extLst>
              </p:cNvPr>
              <p:cNvSpPr/>
              <p:nvPr/>
            </p:nvSpPr>
            <p:spPr>
              <a:xfrm>
                <a:off x="333700" y="3105928"/>
                <a:ext cx="639484" cy="963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96" name="직사각형 295">
                <a:extLst>
                  <a:ext uri="{FF2B5EF4-FFF2-40B4-BE49-F238E27FC236}">
                    <a16:creationId xmlns:a16="http://schemas.microsoft.com/office/drawing/2014/main" id="{CE05C6F7-B5A0-43BF-B421-74FDA5AC0F30}"/>
                  </a:ext>
                </a:extLst>
              </p:cNvPr>
              <p:cNvSpPr/>
              <p:nvPr/>
            </p:nvSpPr>
            <p:spPr>
              <a:xfrm>
                <a:off x="401885" y="3142467"/>
                <a:ext cx="469850" cy="29139"/>
              </a:xfrm>
              <a:prstGeom prst="rect">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cxnSp>
            <p:nvCxnSpPr>
              <p:cNvPr id="297" name="직선 연결선 296">
                <a:extLst>
                  <a:ext uri="{FF2B5EF4-FFF2-40B4-BE49-F238E27FC236}">
                    <a16:creationId xmlns:a16="http://schemas.microsoft.com/office/drawing/2014/main" id="{EB43929C-BCB7-4FCA-B76B-27FEE39B2340}"/>
                  </a:ext>
                </a:extLst>
              </p:cNvPr>
              <p:cNvCxnSpPr>
                <a:cxnSpLocks/>
              </p:cNvCxnSpPr>
              <p:nvPr/>
            </p:nvCxnSpPr>
            <p:spPr>
              <a:xfrm flipV="1">
                <a:off x="390756" y="3199747"/>
                <a:ext cx="0" cy="106517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8" name="직선 연결선 297">
                <a:extLst>
                  <a:ext uri="{FF2B5EF4-FFF2-40B4-BE49-F238E27FC236}">
                    <a16:creationId xmlns:a16="http://schemas.microsoft.com/office/drawing/2014/main" id="{FA8E0A57-AA58-4376-A798-870FE2043528}"/>
                  </a:ext>
                </a:extLst>
              </p:cNvPr>
              <p:cNvCxnSpPr>
                <a:cxnSpLocks/>
              </p:cNvCxnSpPr>
              <p:nvPr/>
            </p:nvCxnSpPr>
            <p:spPr>
              <a:xfrm flipV="1">
                <a:off x="438491" y="3199746"/>
                <a:ext cx="0" cy="106517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9" name="직선 연결선 298">
                <a:extLst>
                  <a:ext uri="{FF2B5EF4-FFF2-40B4-BE49-F238E27FC236}">
                    <a16:creationId xmlns:a16="http://schemas.microsoft.com/office/drawing/2014/main" id="{415CA2A4-52E9-42B4-AA86-5301D98C55F9}"/>
                  </a:ext>
                </a:extLst>
              </p:cNvPr>
              <p:cNvCxnSpPr>
                <a:cxnSpLocks/>
              </p:cNvCxnSpPr>
              <p:nvPr/>
            </p:nvCxnSpPr>
            <p:spPr>
              <a:xfrm flipV="1">
                <a:off x="830188" y="3202282"/>
                <a:ext cx="0" cy="1062644"/>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0" name="직선 연결선 299">
                <a:extLst>
                  <a:ext uri="{FF2B5EF4-FFF2-40B4-BE49-F238E27FC236}">
                    <a16:creationId xmlns:a16="http://schemas.microsoft.com/office/drawing/2014/main" id="{B4228D0F-4E0D-45D6-9E3D-21BEC6820437}"/>
                  </a:ext>
                </a:extLst>
              </p:cNvPr>
              <p:cNvCxnSpPr>
                <a:cxnSpLocks/>
              </p:cNvCxnSpPr>
              <p:nvPr/>
            </p:nvCxnSpPr>
            <p:spPr>
              <a:xfrm flipV="1">
                <a:off x="871738" y="3202282"/>
                <a:ext cx="0" cy="105426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93" name="직선 연결선 292">
              <a:extLst>
                <a:ext uri="{FF2B5EF4-FFF2-40B4-BE49-F238E27FC236}">
                  <a16:creationId xmlns:a16="http://schemas.microsoft.com/office/drawing/2014/main" id="{5EE2DF85-3BD7-49FC-A0B9-11D5C4E85CF9}"/>
                </a:ext>
              </a:extLst>
            </p:cNvPr>
            <p:cNvCxnSpPr>
              <a:cxnSpLocks/>
            </p:cNvCxnSpPr>
            <p:nvPr/>
          </p:nvCxnSpPr>
          <p:spPr>
            <a:xfrm flipV="1">
              <a:off x="1031243" y="2545794"/>
              <a:ext cx="0" cy="14274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4" name="직선 연결선 293">
              <a:extLst>
                <a:ext uri="{FF2B5EF4-FFF2-40B4-BE49-F238E27FC236}">
                  <a16:creationId xmlns:a16="http://schemas.microsoft.com/office/drawing/2014/main" id="{9B88A1F5-4DA4-4913-91C7-F8841DCC1BCF}"/>
                </a:ext>
              </a:extLst>
            </p:cNvPr>
            <p:cNvCxnSpPr>
              <a:cxnSpLocks/>
            </p:cNvCxnSpPr>
            <p:nvPr/>
          </p:nvCxnSpPr>
          <p:spPr>
            <a:xfrm flipV="1">
              <a:off x="1821821" y="2558602"/>
              <a:ext cx="0" cy="129934"/>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301" name="TextBox 300">
            <a:extLst>
              <a:ext uri="{FF2B5EF4-FFF2-40B4-BE49-F238E27FC236}">
                <a16:creationId xmlns:a16="http://schemas.microsoft.com/office/drawing/2014/main" id="{1D61AF9E-378D-4034-9F15-44AED00178A9}"/>
              </a:ext>
            </a:extLst>
          </p:cNvPr>
          <p:cNvSpPr txBox="1"/>
          <p:nvPr/>
        </p:nvSpPr>
        <p:spPr>
          <a:xfrm flipH="1">
            <a:off x="107504" y="3717032"/>
            <a:ext cx="1095117" cy="276999"/>
          </a:xfrm>
          <a:prstGeom prst="rect">
            <a:avLst/>
          </a:prstGeom>
          <a:noFill/>
        </p:spPr>
        <p:txBody>
          <a:bodyPr wrap="square" rtlCol="0">
            <a:spAutoFit/>
          </a:bodyPr>
          <a:lstStyle/>
          <a:p>
            <a:pPr algn="ctr"/>
            <a:r>
              <a:rPr lang="en-US" altLang="ko-KR" sz="1200" dirty="0">
                <a:latin typeface="Arial" panose="020B0604020202020204" pitchFamily="34" charset="0"/>
                <a:cs typeface="Arial" panose="020B0604020202020204" pitchFamily="34" charset="0"/>
              </a:rPr>
              <a:t>MXC</a:t>
            </a:r>
            <a:endParaRPr lang="ko-KR" altLang="en-US" sz="1200" dirty="0">
              <a:latin typeface="Arial" panose="020B0604020202020204" pitchFamily="34" charset="0"/>
              <a:cs typeface="Arial" panose="020B0604020202020204" pitchFamily="34" charset="0"/>
            </a:endParaRPr>
          </a:p>
        </p:txBody>
      </p:sp>
      <p:sp>
        <p:nvSpPr>
          <p:cNvPr id="302" name="직사각형 301">
            <a:extLst>
              <a:ext uri="{FF2B5EF4-FFF2-40B4-BE49-F238E27FC236}">
                <a16:creationId xmlns:a16="http://schemas.microsoft.com/office/drawing/2014/main" id="{99A9F6B4-6A28-4939-8B17-16684E03372C}"/>
              </a:ext>
            </a:extLst>
          </p:cNvPr>
          <p:cNvSpPr/>
          <p:nvPr/>
        </p:nvSpPr>
        <p:spPr>
          <a:xfrm rot="16200000" flipV="1">
            <a:off x="686739" y="2012911"/>
            <a:ext cx="440681"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303" name="직사각형 302">
            <a:extLst>
              <a:ext uri="{FF2B5EF4-FFF2-40B4-BE49-F238E27FC236}">
                <a16:creationId xmlns:a16="http://schemas.microsoft.com/office/drawing/2014/main" id="{2F455578-279C-4777-A5DA-9C1B9C00DA21}"/>
              </a:ext>
            </a:extLst>
          </p:cNvPr>
          <p:cNvSpPr/>
          <p:nvPr/>
        </p:nvSpPr>
        <p:spPr>
          <a:xfrm flipV="1">
            <a:off x="922188" y="2213355"/>
            <a:ext cx="225980" cy="3704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304" name="직사각형 303">
            <a:extLst>
              <a:ext uri="{FF2B5EF4-FFF2-40B4-BE49-F238E27FC236}">
                <a16:creationId xmlns:a16="http://schemas.microsoft.com/office/drawing/2014/main" id="{08C85A61-B521-4DAE-8187-268778FC16BE}"/>
              </a:ext>
            </a:extLst>
          </p:cNvPr>
          <p:cNvSpPr/>
          <p:nvPr/>
        </p:nvSpPr>
        <p:spPr>
          <a:xfrm rot="5400000">
            <a:off x="897229" y="2151949"/>
            <a:ext cx="736436" cy="251923"/>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305" name="직선 연결선 304">
            <a:extLst>
              <a:ext uri="{FF2B5EF4-FFF2-40B4-BE49-F238E27FC236}">
                <a16:creationId xmlns:a16="http://schemas.microsoft.com/office/drawing/2014/main" id="{5F5CCF72-040B-442C-B364-6E8814D9E34E}"/>
              </a:ext>
            </a:extLst>
          </p:cNvPr>
          <p:cNvCxnSpPr>
            <a:cxnSpLocks/>
          </p:cNvCxnSpPr>
          <p:nvPr/>
        </p:nvCxnSpPr>
        <p:spPr>
          <a:xfrm>
            <a:off x="1264599" y="2584080"/>
            <a:ext cx="0" cy="9387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6" name="직선 연결선 305">
            <a:extLst>
              <a:ext uri="{FF2B5EF4-FFF2-40B4-BE49-F238E27FC236}">
                <a16:creationId xmlns:a16="http://schemas.microsoft.com/office/drawing/2014/main" id="{63B8071F-5CFB-4731-8470-91FA0970D7DF}"/>
              </a:ext>
            </a:extLst>
          </p:cNvPr>
          <p:cNvCxnSpPr>
            <a:cxnSpLocks/>
          </p:cNvCxnSpPr>
          <p:nvPr/>
        </p:nvCxnSpPr>
        <p:spPr>
          <a:xfrm flipH="1">
            <a:off x="1302066" y="2571737"/>
            <a:ext cx="0" cy="92124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7" name="직사각형 306">
            <a:extLst>
              <a:ext uri="{FF2B5EF4-FFF2-40B4-BE49-F238E27FC236}">
                <a16:creationId xmlns:a16="http://schemas.microsoft.com/office/drawing/2014/main" id="{4E04EFCF-727D-4022-B7BA-F01F4C6F13A1}"/>
              </a:ext>
            </a:extLst>
          </p:cNvPr>
          <p:cNvSpPr/>
          <p:nvPr/>
        </p:nvSpPr>
        <p:spPr>
          <a:xfrm flipH="1">
            <a:off x="678388" y="3250149"/>
            <a:ext cx="34289" cy="18019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308" name="직사각형 307">
            <a:extLst>
              <a:ext uri="{FF2B5EF4-FFF2-40B4-BE49-F238E27FC236}">
                <a16:creationId xmlns:a16="http://schemas.microsoft.com/office/drawing/2014/main" id="{E66E8395-B192-481F-BB0F-8924A6D89193}"/>
              </a:ext>
            </a:extLst>
          </p:cNvPr>
          <p:cNvSpPr/>
          <p:nvPr/>
        </p:nvSpPr>
        <p:spPr>
          <a:xfrm rot="16200000" flipV="1">
            <a:off x="747610" y="2261755"/>
            <a:ext cx="742892" cy="342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309" name="직사각형 308">
            <a:extLst>
              <a:ext uri="{FF2B5EF4-FFF2-40B4-BE49-F238E27FC236}">
                <a16:creationId xmlns:a16="http://schemas.microsoft.com/office/drawing/2014/main" id="{50AD4670-E8C9-40B9-BBC2-3345840AC6D4}"/>
              </a:ext>
            </a:extLst>
          </p:cNvPr>
          <p:cNvSpPr/>
          <p:nvPr/>
        </p:nvSpPr>
        <p:spPr>
          <a:xfrm flipV="1">
            <a:off x="704289" y="1809055"/>
            <a:ext cx="417453" cy="46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310" name="직선 연결선 309">
            <a:extLst>
              <a:ext uri="{FF2B5EF4-FFF2-40B4-BE49-F238E27FC236}">
                <a16:creationId xmlns:a16="http://schemas.microsoft.com/office/drawing/2014/main" id="{76AA5304-0049-4279-AA50-9CF351840166}"/>
              </a:ext>
            </a:extLst>
          </p:cNvPr>
          <p:cNvCxnSpPr>
            <a:cxnSpLocks/>
          </p:cNvCxnSpPr>
          <p:nvPr/>
        </p:nvCxnSpPr>
        <p:spPr>
          <a:xfrm flipH="1">
            <a:off x="1279122" y="2604880"/>
            <a:ext cx="4211" cy="99972"/>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311" name="순서도: 가산 접합 310">
            <a:extLst>
              <a:ext uri="{FF2B5EF4-FFF2-40B4-BE49-F238E27FC236}">
                <a16:creationId xmlns:a16="http://schemas.microsoft.com/office/drawing/2014/main" id="{0AFB436F-B20F-4AF5-A1AC-6F180339C375}"/>
              </a:ext>
            </a:extLst>
          </p:cNvPr>
          <p:cNvSpPr/>
          <p:nvPr/>
        </p:nvSpPr>
        <p:spPr>
          <a:xfrm flipH="1">
            <a:off x="382283" y="4432443"/>
            <a:ext cx="224504" cy="241959"/>
          </a:xfrm>
          <a:prstGeom prst="flowChartSummingJunction">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312" name="순서도: 가산 접합 311">
            <a:extLst>
              <a:ext uri="{FF2B5EF4-FFF2-40B4-BE49-F238E27FC236}">
                <a16:creationId xmlns:a16="http://schemas.microsoft.com/office/drawing/2014/main" id="{8618C428-BAF3-4538-917E-8014862E5645}"/>
              </a:ext>
            </a:extLst>
          </p:cNvPr>
          <p:cNvSpPr/>
          <p:nvPr/>
        </p:nvSpPr>
        <p:spPr>
          <a:xfrm flipH="1">
            <a:off x="2305906" y="3246541"/>
            <a:ext cx="224504" cy="241959"/>
          </a:xfrm>
          <a:prstGeom prst="flowChartSummingJunction">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316" name="TextBox 315">
            <a:extLst>
              <a:ext uri="{FF2B5EF4-FFF2-40B4-BE49-F238E27FC236}">
                <a16:creationId xmlns:a16="http://schemas.microsoft.com/office/drawing/2014/main" id="{1AE82C51-325C-4F91-805E-1067B9511293}"/>
              </a:ext>
            </a:extLst>
          </p:cNvPr>
          <p:cNvSpPr txBox="1"/>
          <p:nvPr/>
        </p:nvSpPr>
        <p:spPr>
          <a:xfrm>
            <a:off x="6181738" y="2700867"/>
            <a:ext cx="2317309" cy="338554"/>
          </a:xfrm>
          <a:prstGeom prst="rect">
            <a:avLst/>
          </a:prstGeom>
          <a:noFill/>
        </p:spPr>
        <p:txBody>
          <a:bodyPr wrap="square" rtlCol="0">
            <a:spAutoFit/>
          </a:bodyPr>
          <a:lstStyle/>
          <a:p>
            <a:r>
              <a:rPr lang="en-US" altLang="ko-KR" sz="1600" dirty="0">
                <a:latin typeface="Arial" panose="020B0604020202020204" pitchFamily="34" charset="0"/>
                <a:cs typeface="Arial" panose="020B0604020202020204" pitchFamily="34" charset="0"/>
              </a:rPr>
              <a:t>: on/off valve for 3He</a:t>
            </a:r>
            <a:endParaRPr lang="ko-KR" altLang="en-US" sz="1600" dirty="0">
              <a:latin typeface="Arial" panose="020B0604020202020204" pitchFamily="34" charset="0"/>
              <a:cs typeface="Arial" panose="020B0604020202020204" pitchFamily="34" charset="0"/>
            </a:endParaRPr>
          </a:p>
        </p:txBody>
      </p:sp>
      <p:sp>
        <p:nvSpPr>
          <p:cNvPr id="317" name="TextBox 316">
            <a:extLst>
              <a:ext uri="{FF2B5EF4-FFF2-40B4-BE49-F238E27FC236}">
                <a16:creationId xmlns:a16="http://schemas.microsoft.com/office/drawing/2014/main" id="{A8F1DE63-07FB-4294-B4FA-F43F0F2F5B07}"/>
              </a:ext>
            </a:extLst>
          </p:cNvPr>
          <p:cNvSpPr txBox="1"/>
          <p:nvPr/>
        </p:nvSpPr>
        <p:spPr>
          <a:xfrm>
            <a:off x="6181738" y="3028371"/>
            <a:ext cx="3049489" cy="338554"/>
          </a:xfrm>
          <a:prstGeom prst="rect">
            <a:avLst/>
          </a:prstGeom>
          <a:noFill/>
        </p:spPr>
        <p:txBody>
          <a:bodyPr wrap="square" rtlCol="0">
            <a:spAutoFit/>
          </a:bodyPr>
          <a:lstStyle/>
          <a:p>
            <a:r>
              <a:rPr lang="en-US" altLang="ko-KR" sz="1600" dirty="0">
                <a:latin typeface="Arial" panose="020B0604020202020204" pitchFamily="34" charset="0"/>
                <a:cs typeface="Arial" panose="020B0604020202020204" pitchFamily="34" charset="0"/>
              </a:rPr>
              <a:t>: superconducting heat switch</a:t>
            </a:r>
            <a:endParaRPr lang="ko-KR" altLang="en-US" sz="1600" dirty="0">
              <a:latin typeface="Arial" panose="020B0604020202020204" pitchFamily="34" charset="0"/>
              <a:cs typeface="Arial" panose="020B0604020202020204" pitchFamily="34" charset="0"/>
            </a:endParaRPr>
          </a:p>
        </p:txBody>
      </p:sp>
      <p:sp>
        <p:nvSpPr>
          <p:cNvPr id="318" name="TextBox 317">
            <a:extLst>
              <a:ext uri="{FF2B5EF4-FFF2-40B4-BE49-F238E27FC236}">
                <a16:creationId xmlns:a16="http://schemas.microsoft.com/office/drawing/2014/main" id="{0871F031-9B23-46E8-A93E-54D857B45CCB}"/>
              </a:ext>
            </a:extLst>
          </p:cNvPr>
          <p:cNvSpPr txBox="1"/>
          <p:nvPr/>
        </p:nvSpPr>
        <p:spPr>
          <a:xfrm>
            <a:off x="1141246" y="2663909"/>
            <a:ext cx="1120634" cy="323165"/>
          </a:xfrm>
          <a:prstGeom prst="rect">
            <a:avLst/>
          </a:prstGeom>
          <a:noFill/>
        </p:spPr>
        <p:txBody>
          <a:bodyPr wrap="square" rtlCol="0">
            <a:spAutoFit/>
          </a:bodyPr>
          <a:lstStyle/>
          <a:p>
            <a:pPr algn="ctr" fontAlgn="base">
              <a:spcBef>
                <a:spcPct val="0"/>
              </a:spcBef>
              <a:spcAft>
                <a:spcPct val="0"/>
              </a:spcAft>
            </a:pPr>
            <a:r>
              <a:rPr kumimoji="1" lang="en-US" altLang="ko-KR" sz="1500" b="1" dirty="0">
                <a:solidFill>
                  <a:srgbClr val="FF0000"/>
                </a:solidFill>
                <a:latin typeface="Arial" panose="020B0604020202020204" pitchFamily="34" charset="0"/>
                <a:ea typeface="굴림" pitchFamily="50" charset="-127"/>
                <a:cs typeface="Arial" panose="020B0604020202020204" pitchFamily="34" charset="0"/>
              </a:rPr>
              <a:t>CADR</a:t>
            </a:r>
            <a:endParaRPr kumimoji="1" lang="ko-KR" altLang="en-US" sz="1500" b="1" dirty="0">
              <a:solidFill>
                <a:srgbClr val="FF0000"/>
              </a:solidFill>
              <a:latin typeface="Arial" panose="020B0604020202020204" pitchFamily="34" charset="0"/>
              <a:ea typeface="굴림" pitchFamily="50" charset="-127"/>
              <a:cs typeface="Arial" panose="020B0604020202020204" pitchFamily="34" charset="0"/>
            </a:endParaRPr>
          </a:p>
        </p:txBody>
      </p:sp>
      <p:sp>
        <p:nvSpPr>
          <p:cNvPr id="319" name="제목 1">
            <a:extLst>
              <a:ext uri="{FF2B5EF4-FFF2-40B4-BE49-F238E27FC236}">
                <a16:creationId xmlns:a16="http://schemas.microsoft.com/office/drawing/2014/main" id="{68AD0777-B17E-4214-B170-4A0842564726}"/>
              </a:ext>
            </a:extLst>
          </p:cNvPr>
          <p:cNvSpPr txBox="1">
            <a:spLocks/>
          </p:cNvSpPr>
          <p:nvPr/>
        </p:nvSpPr>
        <p:spPr>
          <a:xfrm>
            <a:off x="233650" y="139192"/>
            <a:ext cx="8694926" cy="613631"/>
          </a:xfrm>
          <a:prstGeom prst="rect">
            <a:avLst/>
          </a:prstGeom>
        </p:spPr>
        <p:txBody>
          <a:bodyPr>
            <a:noAutofit/>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algn="l" fontAlgn="base">
              <a:spcAft>
                <a:spcPct val="0"/>
              </a:spcAft>
            </a:pPr>
            <a:r>
              <a:rPr kumimoji="1" lang="en-US" altLang="ko-KR" sz="2400" b="1" dirty="0">
                <a:solidFill>
                  <a:prstClr val="black"/>
                </a:solidFill>
                <a:latin typeface="Arial" panose="020B0604020202020204" pitchFamily="34" charset="0"/>
                <a:cs typeface="Arial" panose="020B0604020202020204" pitchFamily="34" charset="0"/>
              </a:rPr>
              <a:t>CADR with tandem Single-shot Dilution Refrigerator (SDR)</a:t>
            </a:r>
            <a:endParaRPr kumimoji="1" lang="ko-KR" altLang="en-US" sz="2400" dirty="0">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sp>
        <p:nvSpPr>
          <p:cNvPr id="320" name="TextBox 319">
            <a:extLst>
              <a:ext uri="{FF2B5EF4-FFF2-40B4-BE49-F238E27FC236}">
                <a16:creationId xmlns:a16="http://schemas.microsoft.com/office/drawing/2014/main" id="{5088BF87-505E-41B3-8D5F-64C9444B1261}"/>
              </a:ext>
            </a:extLst>
          </p:cNvPr>
          <p:cNvSpPr txBox="1"/>
          <p:nvPr/>
        </p:nvSpPr>
        <p:spPr>
          <a:xfrm>
            <a:off x="6013045" y="3599360"/>
            <a:ext cx="3028337" cy="2215478"/>
          </a:xfrm>
          <a:prstGeom prst="rect">
            <a:avLst/>
          </a:prstGeom>
          <a:noFill/>
        </p:spPr>
        <p:txBody>
          <a:bodyPr wrap="square" rtlCol="0">
            <a:spAutoFit/>
          </a:bodyPr>
          <a:lstStyle/>
          <a:p>
            <a:pPr fontAlgn="base">
              <a:lnSpc>
                <a:spcPct val="130000"/>
              </a:lnSpc>
              <a:spcBef>
                <a:spcPct val="0"/>
              </a:spcBef>
              <a:spcAft>
                <a:spcPct val="0"/>
              </a:spcAft>
            </a:pPr>
            <a:r>
              <a:rPr kumimoji="1" lang="en-US" altLang="ko-KR" dirty="0">
                <a:solidFill>
                  <a:prstClr val="black"/>
                </a:solidFill>
                <a:latin typeface="Arial" panose="020B0604020202020204" pitchFamily="34" charset="0"/>
                <a:ea typeface="굴림" pitchFamily="50" charset="-127"/>
                <a:cs typeface="Arial" panose="020B0604020202020204" pitchFamily="34" charset="0"/>
              </a:rPr>
              <a:t>- Single superconducting magnet operation : simple</a:t>
            </a:r>
          </a:p>
          <a:p>
            <a:pPr fontAlgn="base">
              <a:lnSpc>
                <a:spcPct val="130000"/>
              </a:lnSpc>
              <a:spcBef>
                <a:spcPct val="0"/>
              </a:spcBef>
              <a:spcAft>
                <a:spcPct val="0"/>
              </a:spcAft>
            </a:pPr>
            <a:r>
              <a:rPr kumimoji="1" lang="en-US" altLang="ko-KR" dirty="0">
                <a:solidFill>
                  <a:prstClr val="black"/>
                </a:solidFill>
                <a:latin typeface="Arial" panose="020B0604020202020204" pitchFamily="34" charset="0"/>
                <a:ea typeface="굴림" pitchFamily="50" charset="-127"/>
                <a:cs typeface="Arial" panose="020B0604020202020204" pitchFamily="34" charset="0"/>
              </a:rPr>
              <a:t>- No continuous heat exchanger in DR : less 3He inventory</a:t>
            </a:r>
          </a:p>
          <a:p>
            <a:pPr fontAlgn="base">
              <a:lnSpc>
                <a:spcPct val="130000"/>
              </a:lnSpc>
              <a:spcBef>
                <a:spcPct val="0"/>
              </a:spcBef>
              <a:spcAft>
                <a:spcPct val="0"/>
              </a:spcAft>
            </a:pPr>
            <a:r>
              <a:rPr kumimoji="1" lang="en-US" altLang="ko-KR" dirty="0">
                <a:solidFill>
                  <a:prstClr val="black"/>
                </a:solidFill>
                <a:latin typeface="Arial" panose="020B0604020202020204" pitchFamily="34" charset="0"/>
                <a:ea typeface="굴림" pitchFamily="50" charset="-127"/>
                <a:cs typeface="Arial" panose="020B0604020202020204" pitchFamily="34" charset="0"/>
              </a:rPr>
              <a:t>- Two hydraulic valves</a:t>
            </a:r>
          </a:p>
        </p:txBody>
      </p:sp>
      <p:sp>
        <p:nvSpPr>
          <p:cNvPr id="322" name="TextBox 321">
            <a:extLst>
              <a:ext uri="{FF2B5EF4-FFF2-40B4-BE49-F238E27FC236}">
                <a16:creationId xmlns:a16="http://schemas.microsoft.com/office/drawing/2014/main" id="{8EC267A4-84F6-4CE2-A0D0-F10DCCC224B7}"/>
              </a:ext>
            </a:extLst>
          </p:cNvPr>
          <p:cNvSpPr txBox="1"/>
          <p:nvPr/>
        </p:nvSpPr>
        <p:spPr>
          <a:xfrm>
            <a:off x="2261880" y="4796116"/>
            <a:ext cx="945647" cy="276999"/>
          </a:xfrm>
          <a:prstGeom prst="rect">
            <a:avLst/>
          </a:prstGeom>
          <a:noFill/>
        </p:spPr>
        <p:txBody>
          <a:bodyPr wrap="square" rtlCol="0">
            <a:spAutoFit/>
          </a:bodyPr>
          <a:lstStyle/>
          <a:p>
            <a:pPr fontAlgn="base">
              <a:spcBef>
                <a:spcPct val="0"/>
              </a:spcBef>
              <a:spcAft>
                <a:spcPct val="0"/>
              </a:spcAft>
            </a:pPr>
            <a:r>
              <a:rPr kumimoji="1" lang="en-US" altLang="ko-KR" sz="1200" b="1" i="1" dirty="0">
                <a:solidFill>
                  <a:prstClr val="black"/>
                </a:solidFill>
                <a:latin typeface="Arial" panose="020B0604020202020204" pitchFamily="34" charset="0"/>
                <a:ea typeface="굴림" pitchFamily="50" charset="-127"/>
                <a:cs typeface="Arial" panose="020B0604020202020204" pitchFamily="34" charset="0"/>
              </a:rPr>
              <a:t>~ 0.1 K</a:t>
            </a:r>
            <a:endParaRPr kumimoji="1" lang="ko-KR" altLang="en-US" sz="1200" b="1" i="1" dirty="0">
              <a:solidFill>
                <a:prstClr val="black"/>
              </a:solidFill>
              <a:latin typeface="Arial" panose="020B0604020202020204" pitchFamily="34" charset="0"/>
              <a:ea typeface="굴림" pitchFamily="50" charset="-127"/>
              <a:cs typeface="Arial" panose="020B0604020202020204" pitchFamily="34" charset="0"/>
            </a:endParaRPr>
          </a:p>
        </p:txBody>
      </p:sp>
    </p:spTree>
    <p:extLst>
      <p:ext uri="{BB962C8B-B14F-4D97-AF65-F5344CB8AC3E}">
        <p14:creationId xmlns:p14="http://schemas.microsoft.com/office/powerpoint/2010/main" val="322796158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D8F8BEE-EDC8-4A88-BF2F-54162D66A635}"/>
              </a:ext>
            </a:extLst>
          </p:cNvPr>
          <p:cNvSpPr txBox="1"/>
          <p:nvPr/>
        </p:nvSpPr>
        <p:spPr>
          <a:xfrm>
            <a:off x="446714" y="1587092"/>
            <a:ext cx="1956732" cy="300082"/>
          </a:xfrm>
          <a:prstGeom prst="rect">
            <a:avLst/>
          </a:prstGeom>
          <a:noFill/>
        </p:spPr>
        <p:txBody>
          <a:bodyPr wrap="square" rtlCol="0">
            <a:spAutoFit/>
          </a:bodyPr>
          <a:lstStyle/>
          <a:p>
            <a:r>
              <a:rPr lang="en-US" altLang="ko-KR" sz="1350"/>
              <a:t>x=0.5, n=0.223 mol</a:t>
            </a:r>
            <a:endParaRPr lang="ko-KR" altLang="en-US" sz="1350"/>
          </a:p>
        </p:txBody>
      </p:sp>
      <p:sp>
        <p:nvSpPr>
          <p:cNvPr id="6" name="TextBox 5">
            <a:extLst>
              <a:ext uri="{FF2B5EF4-FFF2-40B4-BE49-F238E27FC236}">
                <a16:creationId xmlns:a16="http://schemas.microsoft.com/office/drawing/2014/main" id="{8BCDD1C3-A849-45C6-B282-62A130081578}"/>
              </a:ext>
            </a:extLst>
          </p:cNvPr>
          <p:cNvSpPr txBox="1"/>
          <p:nvPr/>
        </p:nvSpPr>
        <p:spPr>
          <a:xfrm>
            <a:off x="182461" y="1046002"/>
            <a:ext cx="8653244" cy="300082"/>
          </a:xfrm>
          <a:prstGeom prst="rect">
            <a:avLst/>
          </a:prstGeom>
          <a:noFill/>
        </p:spPr>
        <p:txBody>
          <a:bodyPr wrap="square" rtlCol="0">
            <a:spAutoFit/>
          </a:bodyPr>
          <a:lstStyle/>
          <a:p>
            <a:r>
              <a:rPr lang="en-US" altLang="ko-KR" sz="1350" b="1"/>
              <a:t>[MIT Thesis] Thermodynamic properties of liquid 3He-4He mixtures between 0.15 K and 1.8 K</a:t>
            </a:r>
            <a:endParaRPr lang="ko-KR" altLang="en-US" sz="1350" b="1"/>
          </a:p>
        </p:txBody>
      </p:sp>
      <p:pic>
        <p:nvPicPr>
          <p:cNvPr id="10" name="그림 9">
            <a:extLst>
              <a:ext uri="{FF2B5EF4-FFF2-40B4-BE49-F238E27FC236}">
                <a16:creationId xmlns:a16="http://schemas.microsoft.com/office/drawing/2014/main" id="{A5224D99-A3AB-4122-8D0B-52A5B6EFCB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077" y="2013506"/>
            <a:ext cx="6880218" cy="3736001"/>
          </a:xfrm>
          <a:prstGeom prst="rect">
            <a:avLst/>
          </a:prstGeom>
        </p:spPr>
      </p:pic>
      <p:cxnSp>
        <p:nvCxnSpPr>
          <p:cNvPr id="13" name="직선 연결선 12">
            <a:extLst>
              <a:ext uri="{FF2B5EF4-FFF2-40B4-BE49-F238E27FC236}">
                <a16:creationId xmlns:a16="http://schemas.microsoft.com/office/drawing/2014/main" id="{50C21F85-5286-4292-874D-7885F3D98B7A}"/>
              </a:ext>
            </a:extLst>
          </p:cNvPr>
          <p:cNvCxnSpPr>
            <a:cxnSpLocks/>
          </p:cNvCxnSpPr>
          <p:nvPr/>
        </p:nvCxnSpPr>
        <p:spPr>
          <a:xfrm>
            <a:off x="2617365" y="1794720"/>
            <a:ext cx="0" cy="3051495"/>
          </a:xfrm>
          <a:prstGeom prst="line">
            <a:avLst/>
          </a:prstGeom>
          <a:ln w="19050">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15" name="별: 꼭짓점 5개 14">
            <a:extLst>
              <a:ext uri="{FF2B5EF4-FFF2-40B4-BE49-F238E27FC236}">
                <a16:creationId xmlns:a16="http://schemas.microsoft.com/office/drawing/2014/main" id="{1E585C8B-2339-4AC5-81B8-293A18F1CF76}"/>
              </a:ext>
            </a:extLst>
          </p:cNvPr>
          <p:cNvSpPr/>
          <p:nvPr/>
        </p:nvSpPr>
        <p:spPr>
          <a:xfrm>
            <a:off x="2545010" y="2468304"/>
            <a:ext cx="144710" cy="144710"/>
          </a:xfrm>
          <a:prstGeom prst="star5">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59" name="별: 꼭짓점 5개 58">
            <a:extLst>
              <a:ext uri="{FF2B5EF4-FFF2-40B4-BE49-F238E27FC236}">
                <a16:creationId xmlns:a16="http://schemas.microsoft.com/office/drawing/2014/main" id="{D77BABEB-C999-4DFB-B318-753006D1B5F0}"/>
              </a:ext>
            </a:extLst>
          </p:cNvPr>
          <p:cNvSpPr/>
          <p:nvPr/>
        </p:nvSpPr>
        <p:spPr>
          <a:xfrm>
            <a:off x="2545009" y="3084733"/>
            <a:ext cx="144710" cy="144710"/>
          </a:xfrm>
          <a:prstGeom prst="star5">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61" name="별: 꼭짓점 5개 60">
            <a:extLst>
              <a:ext uri="{FF2B5EF4-FFF2-40B4-BE49-F238E27FC236}">
                <a16:creationId xmlns:a16="http://schemas.microsoft.com/office/drawing/2014/main" id="{C6D2B86A-A988-46F7-AE03-3ADBF38D7545}"/>
              </a:ext>
            </a:extLst>
          </p:cNvPr>
          <p:cNvSpPr/>
          <p:nvPr/>
        </p:nvSpPr>
        <p:spPr>
          <a:xfrm>
            <a:off x="2545009" y="3684488"/>
            <a:ext cx="144710" cy="144710"/>
          </a:xfrm>
          <a:prstGeom prst="star5">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16" name="TextBox 15">
            <a:extLst>
              <a:ext uri="{FF2B5EF4-FFF2-40B4-BE49-F238E27FC236}">
                <a16:creationId xmlns:a16="http://schemas.microsoft.com/office/drawing/2014/main" id="{16EB48B7-A29E-4B9A-8DF6-CEBC8C2B07D7}"/>
              </a:ext>
            </a:extLst>
          </p:cNvPr>
          <p:cNvSpPr txBox="1"/>
          <p:nvPr/>
        </p:nvSpPr>
        <p:spPr>
          <a:xfrm>
            <a:off x="4571996" y="2412761"/>
            <a:ext cx="4374861" cy="1338828"/>
          </a:xfrm>
          <a:prstGeom prst="rect">
            <a:avLst/>
          </a:prstGeom>
          <a:noFill/>
        </p:spPr>
        <p:txBody>
          <a:bodyPr wrap="square" rtlCol="0">
            <a:spAutoFit/>
          </a:bodyPr>
          <a:lstStyle/>
          <a:p>
            <a:pPr marL="257175" indent="-257175">
              <a:buAutoNum type="arabicParenR"/>
            </a:pPr>
            <a:r>
              <a:rPr lang="en-US" altLang="ko-KR" sz="1350">
                <a:latin typeface="Arial" panose="020B0604020202020204" pitchFamily="34" charset="0"/>
                <a:cs typeface="Arial" panose="020B0604020202020204" pitchFamily="34" charset="0"/>
              </a:rPr>
              <a:t>Lambda line : Eq. (A.3) → Lambda Temp. 1.3 K</a:t>
            </a:r>
          </a:p>
          <a:p>
            <a:pPr marL="257175" indent="-257175">
              <a:buAutoNum type="arabicParenR"/>
            </a:pPr>
            <a:r>
              <a:rPr lang="en-US" altLang="ko-KR" sz="1350">
                <a:latin typeface="Arial" panose="020B0604020202020204" pitchFamily="34" charset="0"/>
                <a:cs typeface="Arial" panose="020B0604020202020204" pitchFamily="34" charset="0"/>
              </a:rPr>
              <a:t>Phase separation curve: Eq. (A.2)</a:t>
            </a:r>
          </a:p>
          <a:p>
            <a:r>
              <a:rPr lang="en-US" altLang="ko-KR" sz="1350">
                <a:latin typeface="Arial" panose="020B0604020202020204" pitchFamily="34" charset="0"/>
                <a:cs typeface="Arial" panose="020B0604020202020204" pitchFamily="34" charset="0"/>
              </a:rPr>
              <a:t>    x</a:t>
            </a:r>
            <a:r>
              <a:rPr lang="en-US" altLang="ko-KR" sz="1350" baseline="-25000">
                <a:latin typeface="Arial" panose="020B0604020202020204" pitchFamily="34" charset="0"/>
                <a:cs typeface="Arial" panose="020B0604020202020204" pitchFamily="34" charset="0"/>
              </a:rPr>
              <a:t>d</a:t>
            </a:r>
            <a:r>
              <a:rPr lang="en-US" altLang="ko-KR" sz="1350">
                <a:latin typeface="Arial" panose="020B0604020202020204" pitchFamily="34" charset="0"/>
                <a:cs typeface="Arial" panose="020B0604020202020204" pitchFamily="34" charset="0"/>
              </a:rPr>
              <a:t> 0.5 </a:t>
            </a:r>
            <a:r>
              <a:rPr lang="ko-KR" altLang="en-US" sz="1350">
                <a:latin typeface="Arial" panose="020B0604020202020204" pitchFamily="34" charset="0"/>
                <a:cs typeface="Arial" panose="020B0604020202020204" pitchFamily="34" charset="0"/>
              </a:rPr>
              <a:t>일 때 </a:t>
            </a:r>
            <a:r>
              <a:rPr lang="en-US" altLang="ko-KR" sz="1350">
                <a:latin typeface="Arial" panose="020B0604020202020204" pitchFamily="34" charset="0"/>
                <a:cs typeface="Arial" panose="020B0604020202020204" pitchFamily="34" charset="0"/>
              </a:rPr>
              <a:t>T</a:t>
            </a:r>
            <a:r>
              <a:rPr lang="en-US" altLang="ko-KR" sz="1350" baseline="-25000">
                <a:latin typeface="Arial" panose="020B0604020202020204" pitchFamily="34" charset="0"/>
                <a:cs typeface="Arial" panose="020B0604020202020204" pitchFamily="34" charset="0"/>
              </a:rPr>
              <a:t>d</a:t>
            </a:r>
            <a:r>
              <a:rPr lang="en-US" altLang="ko-KR" sz="1350">
                <a:latin typeface="Arial" panose="020B0604020202020204" pitchFamily="34" charset="0"/>
                <a:cs typeface="Arial" panose="020B0604020202020204" pitchFamily="34" charset="0"/>
              </a:rPr>
              <a:t> 0.8 K</a:t>
            </a:r>
          </a:p>
          <a:p>
            <a:endParaRPr lang="en-US" altLang="ko-KR" sz="1350">
              <a:latin typeface="Arial" panose="020B0604020202020204" pitchFamily="34" charset="0"/>
              <a:cs typeface="Arial" panose="020B0604020202020204" pitchFamily="34" charset="0"/>
            </a:endParaRPr>
          </a:p>
          <a:p>
            <a:r>
              <a:rPr lang="ko-KR" altLang="en-US" sz="1350">
                <a:latin typeface="Arial" panose="020B0604020202020204" pitchFamily="34" charset="0"/>
                <a:cs typeface="Arial" panose="020B0604020202020204" pitchFamily="34" charset="0"/>
              </a:rPr>
              <a:t>따라서</a:t>
            </a:r>
            <a:r>
              <a:rPr lang="en-US" altLang="ko-KR" sz="1350">
                <a:latin typeface="Arial" panose="020B0604020202020204" pitchFamily="34" charset="0"/>
                <a:cs typeface="Arial" panose="020B0604020202020204" pitchFamily="34" charset="0"/>
              </a:rPr>
              <a:t>, 1.8 K ~ 1.3 K </a:t>
            </a:r>
            <a:r>
              <a:rPr lang="ko-KR" altLang="en-US" sz="1350">
                <a:latin typeface="Arial" panose="020B0604020202020204" pitchFamily="34" charset="0"/>
                <a:cs typeface="Arial" panose="020B0604020202020204" pitchFamily="34" charset="0"/>
              </a:rPr>
              <a:t>일 때는 </a:t>
            </a:r>
            <a:r>
              <a:rPr lang="en-US" altLang="ko-KR" sz="1350">
                <a:latin typeface="Arial" panose="020B0604020202020204" pitchFamily="34" charset="0"/>
                <a:cs typeface="Arial" panose="020B0604020202020204" pitchFamily="34" charset="0"/>
              </a:rPr>
              <a:t>Single-phase He-I (A.16)</a:t>
            </a:r>
          </a:p>
          <a:p>
            <a:r>
              <a:rPr lang="en-US" altLang="ko-KR" sz="1350">
                <a:latin typeface="Arial" panose="020B0604020202020204" pitchFamily="34" charset="0"/>
                <a:cs typeface="Arial" panose="020B0604020202020204" pitchFamily="34" charset="0"/>
              </a:rPr>
              <a:t>1.3 K ~ 0.8 K </a:t>
            </a:r>
            <a:r>
              <a:rPr lang="ko-KR" altLang="en-US" sz="1350">
                <a:latin typeface="Arial" panose="020B0604020202020204" pitchFamily="34" charset="0"/>
                <a:cs typeface="Arial" panose="020B0604020202020204" pitchFamily="34" charset="0"/>
              </a:rPr>
              <a:t>일 때는 </a:t>
            </a:r>
            <a:r>
              <a:rPr lang="en-US" altLang="ko-KR" sz="1350">
                <a:latin typeface="Arial" panose="020B0604020202020204" pitchFamily="34" charset="0"/>
                <a:cs typeface="Arial" panose="020B0604020202020204" pitchFamily="34" charset="0"/>
              </a:rPr>
              <a:t>Single-phase He-II (A.18)</a:t>
            </a:r>
            <a:endParaRPr lang="ko-KR" altLang="en-US" sz="1350"/>
          </a:p>
        </p:txBody>
      </p:sp>
      <p:cxnSp>
        <p:nvCxnSpPr>
          <p:cNvPr id="3" name="직선 화살표 연결선 2">
            <a:extLst>
              <a:ext uri="{FF2B5EF4-FFF2-40B4-BE49-F238E27FC236}">
                <a16:creationId xmlns:a16="http://schemas.microsoft.com/office/drawing/2014/main" id="{FCF03AC0-55C5-43D7-BFBD-8A59268E779C}"/>
              </a:ext>
            </a:extLst>
          </p:cNvPr>
          <p:cNvCxnSpPr/>
          <p:nvPr/>
        </p:nvCxnSpPr>
        <p:spPr>
          <a:xfrm flipV="1">
            <a:off x="2689718" y="2568605"/>
            <a:ext cx="1882278" cy="61659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직선 화살표 연결선 11">
            <a:extLst>
              <a:ext uri="{FF2B5EF4-FFF2-40B4-BE49-F238E27FC236}">
                <a16:creationId xmlns:a16="http://schemas.microsoft.com/office/drawing/2014/main" id="{092B63AB-7632-4B6B-8354-18E66E900779}"/>
              </a:ext>
            </a:extLst>
          </p:cNvPr>
          <p:cNvCxnSpPr>
            <a:cxnSpLocks/>
          </p:cNvCxnSpPr>
          <p:nvPr/>
        </p:nvCxnSpPr>
        <p:spPr>
          <a:xfrm flipV="1">
            <a:off x="2634047" y="2876899"/>
            <a:ext cx="1937948" cy="87994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716644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그룹 1">
            <a:extLst>
              <a:ext uri="{FF2B5EF4-FFF2-40B4-BE49-F238E27FC236}">
                <a16:creationId xmlns:a16="http://schemas.microsoft.com/office/drawing/2014/main" id="{9A4CAE99-BD67-4194-A429-6B7ED7092966}"/>
              </a:ext>
            </a:extLst>
          </p:cNvPr>
          <p:cNvGrpSpPr/>
          <p:nvPr/>
        </p:nvGrpSpPr>
        <p:grpSpPr>
          <a:xfrm>
            <a:off x="1848613" y="2143990"/>
            <a:ext cx="4162363" cy="2570699"/>
            <a:chOff x="7361029" y="2321385"/>
            <a:chExt cx="1171465" cy="971249"/>
          </a:xfrm>
        </p:grpSpPr>
        <p:cxnSp>
          <p:nvCxnSpPr>
            <p:cNvPr id="186" name="직선 연결선 185">
              <a:extLst>
                <a:ext uri="{FF2B5EF4-FFF2-40B4-BE49-F238E27FC236}">
                  <a16:creationId xmlns:a16="http://schemas.microsoft.com/office/drawing/2014/main" id="{9088900B-4A01-49E3-8AA2-2F6AB21C3DE4}"/>
                </a:ext>
              </a:extLst>
            </p:cNvPr>
            <p:cNvCxnSpPr>
              <a:cxnSpLocks/>
            </p:cNvCxnSpPr>
            <p:nvPr/>
          </p:nvCxnSpPr>
          <p:spPr>
            <a:xfrm>
              <a:off x="7361029" y="2321475"/>
              <a:ext cx="1171465"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87" name="직선 연결선 186">
              <a:extLst>
                <a:ext uri="{FF2B5EF4-FFF2-40B4-BE49-F238E27FC236}">
                  <a16:creationId xmlns:a16="http://schemas.microsoft.com/office/drawing/2014/main" id="{C94C837B-0956-49DC-A582-29E228B81619}"/>
                </a:ext>
              </a:extLst>
            </p:cNvPr>
            <p:cNvCxnSpPr>
              <a:cxnSpLocks/>
            </p:cNvCxnSpPr>
            <p:nvPr/>
          </p:nvCxnSpPr>
          <p:spPr>
            <a:xfrm>
              <a:off x="7361029" y="3279363"/>
              <a:ext cx="1171465"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91" name="직선 연결선 190">
              <a:extLst>
                <a:ext uri="{FF2B5EF4-FFF2-40B4-BE49-F238E27FC236}">
                  <a16:creationId xmlns:a16="http://schemas.microsoft.com/office/drawing/2014/main" id="{C5ADBAF4-22D4-479C-B5E6-AE0D6187EA33}"/>
                </a:ext>
              </a:extLst>
            </p:cNvPr>
            <p:cNvCxnSpPr>
              <a:cxnSpLocks/>
            </p:cNvCxnSpPr>
            <p:nvPr/>
          </p:nvCxnSpPr>
          <p:spPr>
            <a:xfrm flipV="1">
              <a:off x="8532494" y="2325160"/>
              <a:ext cx="0" cy="957662"/>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92" name="직선 연결선 191">
              <a:extLst>
                <a:ext uri="{FF2B5EF4-FFF2-40B4-BE49-F238E27FC236}">
                  <a16:creationId xmlns:a16="http://schemas.microsoft.com/office/drawing/2014/main" id="{EE21A754-2AE9-4BF7-B5DB-53F221DE6085}"/>
                </a:ext>
              </a:extLst>
            </p:cNvPr>
            <p:cNvCxnSpPr>
              <a:cxnSpLocks/>
            </p:cNvCxnSpPr>
            <p:nvPr/>
          </p:nvCxnSpPr>
          <p:spPr>
            <a:xfrm flipH="1" flipV="1">
              <a:off x="7361029" y="2321385"/>
              <a:ext cx="1609" cy="971249"/>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151" name="직사각형 150">
            <a:extLst>
              <a:ext uri="{FF2B5EF4-FFF2-40B4-BE49-F238E27FC236}">
                <a16:creationId xmlns:a16="http://schemas.microsoft.com/office/drawing/2014/main" id="{C116F7DC-66CE-4F35-8FDD-BB645D42B738}"/>
              </a:ext>
            </a:extLst>
          </p:cNvPr>
          <p:cNvSpPr/>
          <p:nvPr/>
        </p:nvSpPr>
        <p:spPr>
          <a:xfrm>
            <a:off x="3637958" y="5699540"/>
            <a:ext cx="276587" cy="267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50">
              <a:solidFill>
                <a:prstClr val="white"/>
              </a:solidFill>
              <a:latin typeface="맑은 고딕" panose="020F0502020204030204"/>
              <a:ea typeface="맑은 고딕" panose="020B0503020000020004" pitchFamily="50" charset="-127"/>
            </a:endParaRPr>
          </a:p>
        </p:txBody>
      </p:sp>
      <p:sp>
        <p:nvSpPr>
          <p:cNvPr id="5" name="직사각형 4">
            <a:extLst>
              <a:ext uri="{FF2B5EF4-FFF2-40B4-BE49-F238E27FC236}">
                <a16:creationId xmlns:a16="http://schemas.microsoft.com/office/drawing/2014/main" id="{2F32A67F-A85A-4D80-8DCE-536F8BC79C32}"/>
              </a:ext>
            </a:extLst>
          </p:cNvPr>
          <p:cNvSpPr/>
          <p:nvPr/>
        </p:nvSpPr>
        <p:spPr>
          <a:xfrm>
            <a:off x="1962084" y="4660496"/>
            <a:ext cx="3934355" cy="101619"/>
          </a:xfrm>
          <a:prstGeom prst="rect">
            <a:avLst/>
          </a:prstGeom>
          <a:pattFill prst="wdUpDiag">
            <a:fgClr>
              <a:srgbClr val="0070C0"/>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50">
              <a:solidFill>
                <a:prstClr val="white"/>
              </a:solidFill>
              <a:latin typeface="맑은 고딕" panose="020F0502020204030204"/>
              <a:ea typeface="맑은 고딕" panose="020B0503020000020004" pitchFamily="50" charset="-127"/>
            </a:endParaRPr>
          </a:p>
        </p:txBody>
      </p:sp>
      <p:sp>
        <p:nvSpPr>
          <p:cNvPr id="6" name="직사각형 5">
            <a:extLst>
              <a:ext uri="{FF2B5EF4-FFF2-40B4-BE49-F238E27FC236}">
                <a16:creationId xmlns:a16="http://schemas.microsoft.com/office/drawing/2014/main" id="{7A8CFFF0-56E2-482C-9B4E-F35AD3A38890}"/>
              </a:ext>
            </a:extLst>
          </p:cNvPr>
          <p:cNvSpPr/>
          <p:nvPr/>
        </p:nvSpPr>
        <p:spPr>
          <a:xfrm>
            <a:off x="3746536" y="4982173"/>
            <a:ext cx="717977" cy="102891"/>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50">
              <a:solidFill>
                <a:prstClr val="white"/>
              </a:solidFill>
              <a:latin typeface="맑은 고딕" panose="020F0502020204030204"/>
              <a:ea typeface="맑은 고딕" panose="020B0503020000020004" pitchFamily="50" charset="-127"/>
            </a:endParaRPr>
          </a:p>
        </p:txBody>
      </p:sp>
      <p:sp>
        <p:nvSpPr>
          <p:cNvPr id="8" name="직사각형 7">
            <a:extLst>
              <a:ext uri="{FF2B5EF4-FFF2-40B4-BE49-F238E27FC236}">
                <a16:creationId xmlns:a16="http://schemas.microsoft.com/office/drawing/2014/main" id="{F1C3C937-1BB4-4A2E-BA5A-11E4FD15211A}"/>
              </a:ext>
            </a:extLst>
          </p:cNvPr>
          <p:cNvSpPr/>
          <p:nvPr/>
        </p:nvSpPr>
        <p:spPr>
          <a:xfrm>
            <a:off x="3679162" y="4912724"/>
            <a:ext cx="1175825" cy="71965"/>
          </a:xfrm>
          <a:prstGeom prst="rect">
            <a:avLst/>
          </a:prstGeom>
          <a:pattFill prst="wdDnDiag">
            <a:fgClr>
              <a:schemeClr val="accent6">
                <a:lumMod val="75000"/>
              </a:schemeClr>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50">
              <a:solidFill>
                <a:prstClr val="white"/>
              </a:solidFill>
              <a:latin typeface="맑은 고딕" panose="020F0502020204030204"/>
              <a:ea typeface="맑은 고딕" panose="020B0503020000020004" pitchFamily="50" charset="-127"/>
            </a:endParaRPr>
          </a:p>
        </p:txBody>
      </p:sp>
      <p:sp>
        <p:nvSpPr>
          <p:cNvPr id="9" name="직사각형 8">
            <a:extLst>
              <a:ext uri="{FF2B5EF4-FFF2-40B4-BE49-F238E27FC236}">
                <a16:creationId xmlns:a16="http://schemas.microsoft.com/office/drawing/2014/main" id="{B1751B35-129D-4B7C-86D3-FA889C1605D9}"/>
              </a:ext>
            </a:extLst>
          </p:cNvPr>
          <p:cNvSpPr/>
          <p:nvPr/>
        </p:nvSpPr>
        <p:spPr>
          <a:xfrm rot="5400000">
            <a:off x="3562882" y="3605465"/>
            <a:ext cx="2658496" cy="84263"/>
          </a:xfrm>
          <a:prstGeom prst="rect">
            <a:avLst/>
          </a:prstGeom>
          <a:pattFill prst="wdDnDiag">
            <a:fgClr>
              <a:schemeClr val="accent6">
                <a:lumMod val="75000"/>
              </a:schemeClr>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13">
              <a:solidFill>
                <a:prstClr val="white"/>
              </a:solidFill>
              <a:latin typeface="맑은 고딕" panose="020F0502020204030204"/>
              <a:ea typeface="맑은 고딕" panose="020B0503020000020004" pitchFamily="50" charset="-127"/>
            </a:endParaRPr>
          </a:p>
        </p:txBody>
      </p:sp>
      <p:sp>
        <p:nvSpPr>
          <p:cNvPr id="10" name="직사각형 9">
            <a:extLst>
              <a:ext uri="{FF2B5EF4-FFF2-40B4-BE49-F238E27FC236}">
                <a16:creationId xmlns:a16="http://schemas.microsoft.com/office/drawing/2014/main" id="{89C3BD9A-1B84-40B2-A4E8-926F4461EFBA}"/>
              </a:ext>
            </a:extLst>
          </p:cNvPr>
          <p:cNvSpPr/>
          <p:nvPr/>
        </p:nvSpPr>
        <p:spPr>
          <a:xfrm>
            <a:off x="4236869" y="2254129"/>
            <a:ext cx="696081" cy="69551"/>
          </a:xfrm>
          <a:prstGeom prst="rect">
            <a:avLst/>
          </a:prstGeom>
          <a:pattFill prst="wdDnDiag">
            <a:fgClr>
              <a:schemeClr val="accent6">
                <a:lumMod val="75000"/>
              </a:schemeClr>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13">
              <a:solidFill>
                <a:prstClr val="white"/>
              </a:solidFill>
              <a:latin typeface="맑은 고딕" panose="020F0502020204030204"/>
              <a:ea typeface="맑은 고딕" panose="020B0503020000020004" pitchFamily="50" charset="-127"/>
            </a:endParaRPr>
          </a:p>
        </p:txBody>
      </p:sp>
      <p:sp>
        <p:nvSpPr>
          <p:cNvPr id="81" name="TextBox 80">
            <a:extLst>
              <a:ext uri="{FF2B5EF4-FFF2-40B4-BE49-F238E27FC236}">
                <a16:creationId xmlns:a16="http://schemas.microsoft.com/office/drawing/2014/main" id="{D1200D0A-4D78-460F-A771-45F9D4647DC9}"/>
              </a:ext>
            </a:extLst>
          </p:cNvPr>
          <p:cNvSpPr txBox="1"/>
          <p:nvPr/>
        </p:nvSpPr>
        <p:spPr>
          <a:xfrm>
            <a:off x="2103952" y="1635416"/>
            <a:ext cx="1636673" cy="415498"/>
          </a:xfrm>
          <a:prstGeom prst="rect">
            <a:avLst/>
          </a:prstGeom>
          <a:noFill/>
        </p:spPr>
        <p:txBody>
          <a:bodyPr wrap="square" rtlCol="0">
            <a:spAutoFit/>
          </a:bodyPr>
          <a:lstStyle/>
          <a:p>
            <a:pPr algn="ctr" defTabSz="514350"/>
            <a:r>
              <a:rPr lang="en-US" altLang="ko-KR" sz="1050" b="1">
                <a:solidFill>
                  <a:prstClr val="black"/>
                </a:solidFill>
                <a:latin typeface="Arial" panose="020B0604020202020204" pitchFamily="34" charset="0"/>
                <a:ea typeface="맑은 고딕" panose="020B0503020000020004" pitchFamily="50" charset="-127"/>
                <a:cs typeface="Arial" panose="020B0604020202020204" pitchFamily="34" charset="0"/>
              </a:rPr>
              <a:t>300 K </a:t>
            </a:r>
            <a:r>
              <a:rPr lang="en-US" altLang="ko-KR" sz="1050">
                <a:solidFill>
                  <a:prstClr val="black"/>
                </a:solidFill>
                <a:latin typeface="Arial" panose="020B0604020202020204" pitchFamily="34" charset="0"/>
                <a:ea typeface="맑은 고딕" panose="020B0503020000020004" pitchFamily="50" charset="-127"/>
                <a:cs typeface="Arial" panose="020B0604020202020204" pitchFamily="34" charset="0"/>
              </a:rPr>
              <a:t>(Vacuum chamber)</a:t>
            </a:r>
            <a:endParaRPr lang="ko-KR" altLang="en-US" sz="1050">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sp>
        <p:nvSpPr>
          <p:cNvPr id="86" name="TextBox 85">
            <a:extLst>
              <a:ext uri="{FF2B5EF4-FFF2-40B4-BE49-F238E27FC236}">
                <a16:creationId xmlns:a16="http://schemas.microsoft.com/office/drawing/2014/main" id="{2D97A0A2-C15E-47D2-AB73-201618E9CB40}"/>
              </a:ext>
            </a:extLst>
          </p:cNvPr>
          <p:cNvSpPr txBox="1"/>
          <p:nvPr/>
        </p:nvSpPr>
        <p:spPr>
          <a:xfrm>
            <a:off x="2450610" y="5077518"/>
            <a:ext cx="1260712" cy="415498"/>
          </a:xfrm>
          <a:prstGeom prst="rect">
            <a:avLst/>
          </a:prstGeom>
          <a:noFill/>
        </p:spPr>
        <p:txBody>
          <a:bodyPr wrap="square" rtlCol="0">
            <a:spAutoFit/>
          </a:bodyPr>
          <a:lstStyle/>
          <a:p>
            <a:pPr algn="ctr" defTabSz="514350"/>
            <a:r>
              <a:rPr lang="en-US" altLang="ko-KR" sz="1050" b="1">
                <a:solidFill>
                  <a:prstClr val="black"/>
                </a:solidFill>
                <a:latin typeface="Arial" panose="020B0604020202020204" pitchFamily="34" charset="0"/>
                <a:ea typeface="맑은 고딕" panose="020B0503020000020004" pitchFamily="50" charset="-127"/>
                <a:cs typeface="Arial" panose="020B0604020202020204" pitchFamily="34" charset="0"/>
              </a:rPr>
              <a:t>4 K </a:t>
            </a:r>
            <a:r>
              <a:rPr lang="en-US" altLang="ko-KR" sz="1050">
                <a:solidFill>
                  <a:prstClr val="black"/>
                </a:solidFill>
                <a:latin typeface="Arial" panose="020B0604020202020204" pitchFamily="34" charset="0"/>
                <a:ea typeface="맑은 고딕" panose="020B0503020000020004" pitchFamily="50" charset="-127"/>
                <a:cs typeface="Arial" panose="020B0604020202020204" pitchFamily="34" charset="0"/>
              </a:rPr>
              <a:t>(G-M 2</a:t>
            </a:r>
            <a:r>
              <a:rPr lang="en-US" altLang="ko-KR" sz="1050" baseline="30000">
                <a:solidFill>
                  <a:prstClr val="black"/>
                </a:solidFill>
                <a:latin typeface="Arial" panose="020B0604020202020204" pitchFamily="34" charset="0"/>
                <a:ea typeface="맑은 고딕" panose="020B0503020000020004" pitchFamily="50" charset="-127"/>
                <a:cs typeface="Arial" panose="020B0604020202020204" pitchFamily="34" charset="0"/>
              </a:rPr>
              <a:t>nd</a:t>
            </a:r>
            <a:r>
              <a:rPr lang="en-US" altLang="ko-KR" sz="1050">
                <a:solidFill>
                  <a:prstClr val="black"/>
                </a:solidFill>
                <a:latin typeface="Arial" panose="020B0604020202020204" pitchFamily="34" charset="0"/>
                <a:ea typeface="맑은 고딕" panose="020B0503020000020004" pitchFamily="50" charset="-127"/>
                <a:cs typeface="Arial" panose="020B0604020202020204" pitchFamily="34" charset="0"/>
              </a:rPr>
              <a:t> stage)</a:t>
            </a:r>
          </a:p>
        </p:txBody>
      </p:sp>
      <p:sp>
        <p:nvSpPr>
          <p:cNvPr id="154" name="직사각형 153">
            <a:extLst>
              <a:ext uri="{FF2B5EF4-FFF2-40B4-BE49-F238E27FC236}">
                <a16:creationId xmlns:a16="http://schemas.microsoft.com/office/drawing/2014/main" id="{C1930013-CD01-4509-BA8A-AE6B5E538E68}"/>
              </a:ext>
            </a:extLst>
          </p:cNvPr>
          <p:cNvSpPr/>
          <p:nvPr/>
        </p:nvSpPr>
        <p:spPr>
          <a:xfrm>
            <a:off x="3859496" y="5088601"/>
            <a:ext cx="494796" cy="281525"/>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50">
              <a:solidFill>
                <a:prstClr val="white"/>
              </a:solidFill>
              <a:latin typeface="맑은 고딕" panose="020F0502020204030204"/>
              <a:ea typeface="맑은 고딕" panose="020B0503020000020004" pitchFamily="50" charset="-127"/>
            </a:endParaRPr>
          </a:p>
        </p:txBody>
      </p:sp>
      <p:sp>
        <p:nvSpPr>
          <p:cNvPr id="181" name="직사각형 180">
            <a:extLst>
              <a:ext uri="{FF2B5EF4-FFF2-40B4-BE49-F238E27FC236}">
                <a16:creationId xmlns:a16="http://schemas.microsoft.com/office/drawing/2014/main" id="{712EFB15-47B9-4E78-80B6-C43AB49DCE7D}"/>
              </a:ext>
            </a:extLst>
          </p:cNvPr>
          <p:cNvSpPr/>
          <p:nvPr/>
        </p:nvSpPr>
        <p:spPr>
          <a:xfrm>
            <a:off x="3518338" y="5364044"/>
            <a:ext cx="1175824" cy="102216"/>
          </a:xfrm>
          <a:prstGeom prst="rect">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50">
              <a:solidFill>
                <a:prstClr val="white"/>
              </a:solidFill>
              <a:latin typeface="맑은 고딕" panose="020F0502020204030204"/>
              <a:ea typeface="맑은 고딕" panose="020B0503020000020004" pitchFamily="50" charset="-127"/>
            </a:endParaRPr>
          </a:p>
        </p:txBody>
      </p:sp>
      <p:sp>
        <p:nvSpPr>
          <p:cNvPr id="182" name="직사각형 181">
            <a:extLst>
              <a:ext uri="{FF2B5EF4-FFF2-40B4-BE49-F238E27FC236}">
                <a16:creationId xmlns:a16="http://schemas.microsoft.com/office/drawing/2014/main" id="{87DA0E49-066F-4D9D-B87E-74FC040C0BB1}"/>
              </a:ext>
            </a:extLst>
          </p:cNvPr>
          <p:cNvSpPr/>
          <p:nvPr/>
        </p:nvSpPr>
        <p:spPr>
          <a:xfrm>
            <a:off x="3721307" y="5467975"/>
            <a:ext cx="785198" cy="287969"/>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50">
              <a:solidFill>
                <a:prstClr val="white"/>
              </a:solidFill>
              <a:latin typeface="맑은 고딕" panose="020F0502020204030204"/>
              <a:ea typeface="맑은 고딕" panose="020B0503020000020004" pitchFamily="50" charset="-127"/>
            </a:endParaRPr>
          </a:p>
        </p:txBody>
      </p:sp>
      <p:sp>
        <p:nvSpPr>
          <p:cNvPr id="75" name="직사각형 74">
            <a:extLst>
              <a:ext uri="{FF2B5EF4-FFF2-40B4-BE49-F238E27FC236}">
                <a16:creationId xmlns:a16="http://schemas.microsoft.com/office/drawing/2014/main" id="{ADE93B74-E349-4323-8EBB-C216A3AB877A}"/>
              </a:ext>
            </a:extLst>
          </p:cNvPr>
          <p:cNvSpPr/>
          <p:nvPr/>
        </p:nvSpPr>
        <p:spPr>
          <a:xfrm>
            <a:off x="1679029" y="2062230"/>
            <a:ext cx="4518220" cy="330789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185" name="직사각형 184">
            <a:extLst>
              <a:ext uri="{FF2B5EF4-FFF2-40B4-BE49-F238E27FC236}">
                <a16:creationId xmlns:a16="http://schemas.microsoft.com/office/drawing/2014/main" id="{2A279A5D-8E11-4633-A66B-3933EEAAE00A}"/>
              </a:ext>
            </a:extLst>
          </p:cNvPr>
          <p:cNvSpPr/>
          <p:nvPr/>
        </p:nvSpPr>
        <p:spPr>
          <a:xfrm rot="16200000">
            <a:off x="1865390" y="1381755"/>
            <a:ext cx="3981647" cy="4950633"/>
          </a:xfrm>
          <a:prstGeom prst="rect">
            <a:avLst/>
          </a:prstGeom>
          <a:no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dirty="0">
              <a:solidFill>
                <a:prstClr val="white"/>
              </a:solidFill>
              <a:latin typeface="Arial" panose="020B0604020202020204" pitchFamily="34" charset="0"/>
              <a:ea typeface="맑은 고딕" panose="020B0503020000020004" pitchFamily="50" charset="-127"/>
              <a:cs typeface="Arial" panose="020B0604020202020204" pitchFamily="34" charset="0"/>
            </a:endParaRPr>
          </a:p>
        </p:txBody>
      </p:sp>
      <p:grpSp>
        <p:nvGrpSpPr>
          <p:cNvPr id="104" name="그룹 103">
            <a:extLst>
              <a:ext uri="{FF2B5EF4-FFF2-40B4-BE49-F238E27FC236}">
                <a16:creationId xmlns:a16="http://schemas.microsoft.com/office/drawing/2014/main" id="{C8CC0CE4-30B9-4C8D-819B-C9D0B51E9674}"/>
              </a:ext>
            </a:extLst>
          </p:cNvPr>
          <p:cNvGrpSpPr/>
          <p:nvPr/>
        </p:nvGrpSpPr>
        <p:grpSpPr>
          <a:xfrm>
            <a:off x="3906559" y="4759157"/>
            <a:ext cx="397932" cy="153992"/>
            <a:chOff x="7015028" y="4313193"/>
            <a:chExt cx="2037964" cy="811747"/>
          </a:xfrm>
        </p:grpSpPr>
        <p:grpSp>
          <p:nvGrpSpPr>
            <p:cNvPr id="241" name="그룹 240">
              <a:extLst>
                <a:ext uri="{FF2B5EF4-FFF2-40B4-BE49-F238E27FC236}">
                  <a16:creationId xmlns:a16="http://schemas.microsoft.com/office/drawing/2014/main" id="{116DC0A8-875C-428F-B491-EB31E32FBD18}"/>
                </a:ext>
              </a:extLst>
            </p:cNvPr>
            <p:cNvGrpSpPr/>
            <p:nvPr/>
          </p:nvGrpSpPr>
          <p:grpSpPr>
            <a:xfrm>
              <a:off x="7015028" y="4339234"/>
              <a:ext cx="665726" cy="785706"/>
              <a:chOff x="368300" y="2997200"/>
              <a:chExt cx="610356" cy="1079500"/>
            </a:xfrm>
          </p:grpSpPr>
          <p:sp>
            <p:nvSpPr>
              <p:cNvPr id="242" name="자유형: 도형 241">
                <a:extLst>
                  <a:ext uri="{FF2B5EF4-FFF2-40B4-BE49-F238E27FC236}">
                    <a16:creationId xmlns:a16="http://schemas.microsoft.com/office/drawing/2014/main" id="{CBCA3E4E-6EA3-4BB1-9396-9EB2D8741289}"/>
                  </a:ext>
                </a:extLst>
              </p:cNvPr>
              <p:cNvSpPr/>
              <p:nvPr/>
            </p:nvSpPr>
            <p:spPr>
              <a:xfrm>
                <a:off x="368300" y="2997200"/>
                <a:ext cx="299373" cy="1079500"/>
              </a:xfrm>
              <a:custGeom>
                <a:avLst/>
                <a:gdLst>
                  <a:gd name="connsiteX0" fmla="*/ 0 w 299373"/>
                  <a:gd name="connsiteY0" fmla="*/ 0 h 1079500"/>
                  <a:gd name="connsiteX1" fmla="*/ 298450 w 299373"/>
                  <a:gd name="connsiteY1" fmla="*/ 431800 h 1079500"/>
                  <a:gd name="connsiteX2" fmla="*/ 95250 w 299373"/>
                  <a:gd name="connsiteY2" fmla="*/ 838200 h 1079500"/>
                  <a:gd name="connsiteX3" fmla="*/ 146050 w 299373"/>
                  <a:gd name="connsiteY3" fmla="*/ 1079500 h 1079500"/>
                </a:gdLst>
                <a:ahLst/>
                <a:cxnLst>
                  <a:cxn ang="0">
                    <a:pos x="connsiteX0" y="connsiteY0"/>
                  </a:cxn>
                  <a:cxn ang="0">
                    <a:pos x="connsiteX1" y="connsiteY1"/>
                  </a:cxn>
                  <a:cxn ang="0">
                    <a:pos x="connsiteX2" y="connsiteY2"/>
                  </a:cxn>
                  <a:cxn ang="0">
                    <a:pos x="connsiteX3" y="connsiteY3"/>
                  </a:cxn>
                </a:cxnLst>
                <a:rect l="l" t="t" r="r" b="b"/>
                <a:pathLst>
                  <a:path w="299373" h="1079500">
                    <a:moveTo>
                      <a:pt x="0" y="0"/>
                    </a:moveTo>
                    <a:cubicBezTo>
                      <a:pt x="141287" y="146050"/>
                      <a:pt x="282575" y="292100"/>
                      <a:pt x="298450" y="431800"/>
                    </a:cubicBezTo>
                    <a:cubicBezTo>
                      <a:pt x="314325" y="571500"/>
                      <a:pt x="120650" y="730250"/>
                      <a:pt x="95250" y="838200"/>
                    </a:cubicBezTo>
                    <a:cubicBezTo>
                      <a:pt x="69850" y="946150"/>
                      <a:pt x="107950" y="1012825"/>
                      <a:pt x="146050" y="1079500"/>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050">
                  <a:solidFill>
                    <a:prstClr val="white"/>
                  </a:solidFill>
                  <a:latin typeface="맑은 고딕"/>
                  <a:ea typeface="맑은 고딕" panose="020B0503020000020004" pitchFamily="50" charset="-127"/>
                </a:endParaRPr>
              </a:p>
            </p:txBody>
          </p:sp>
          <p:sp>
            <p:nvSpPr>
              <p:cNvPr id="243" name="자유형: 도형 242">
                <a:extLst>
                  <a:ext uri="{FF2B5EF4-FFF2-40B4-BE49-F238E27FC236}">
                    <a16:creationId xmlns:a16="http://schemas.microsoft.com/office/drawing/2014/main" id="{BC25440D-5033-412B-978A-E0430D89892C}"/>
                  </a:ext>
                </a:extLst>
              </p:cNvPr>
              <p:cNvSpPr/>
              <p:nvPr/>
            </p:nvSpPr>
            <p:spPr>
              <a:xfrm>
                <a:off x="679283" y="2997200"/>
                <a:ext cx="299373" cy="1079500"/>
              </a:xfrm>
              <a:custGeom>
                <a:avLst/>
                <a:gdLst>
                  <a:gd name="connsiteX0" fmla="*/ 0 w 299373"/>
                  <a:gd name="connsiteY0" fmla="*/ 0 h 1079500"/>
                  <a:gd name="connsiteX1" fmla="*/ 298450 w 299373"/>
                  <a:gd name="connsiteY1" fmla="*/ 431800 h 1079500"/>
                  <a:gd name="connsiteX2" fmla="*/ 95250 w 299373"/>
                  <a:gd name="connsiteY2" fmla="*/ 838200 h 1079500"/>
                  <a:gd name="connsiteX3" fmla="*/ 146050 w 299373"/>
                  <a:gd name="connsiteY3" fmla="*/ 1079500 h 1079500"/>
                </a:gdLst>
                <a:ahLst/>
                <a:cxnLst>
                  <a:cxn ang="0">
                    <a:pos x="connsiteX0" y="connsiteY0"/>
                  </a:cxn>
                  <a:cxn ang="0">
                    <a:pos x="connsiteX1" y="connsiteY1"/>
                  </a:cxn>
                  <a:cxn ang="0">
                    <a:pos x="connsiteX2" y="connsiteY2"/>
                  </a:cxn>
                  <a:cxn ang="0">
                    <a:pos x="connsiteX3" y="connsiteY3"/>
                  </a:cxn>
                </a:cxnLst>
                <a:rect l="l" t="t" r="r" b="b"/>
                <a:pathLst>
                  <a:path w="299373" h="1079500">
                    <a:moveTo>
                      <a:pt x="0" y="0"/>
                    </a:moveTo>
                    <a:cubicBezTo>
                      <a:pt x="141287" y="146050"/>
                      <a:pt x="282575" y="292100"/>
                      <a:pt x="298450" y="431800"/>
                    </a:cubicBezTo>
                    <a:cubicBezTo>
                      <a:pt x="314325" y="571500"/>
                      <a:pt x="120650" y="730250"/>
                      <a:pt x="95250" y="838200"/>
                    </a:cubicBezTo>
                    <a:cubicBezTo>
                      <a:pt x="69850" y="946150"/>
                      <a:pt x="107950" y="1012825"/>
                      <a:pt x="146050" y="1079500"/>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050">
                  <a:solidFill>
                    <a:prstClr val="white"/>
                  </a:solidFill>
                  <a:latin typeface="맑은 고딕"/>
                  <a:ea typeface="맑은 고딕" panose="020B0503020000020004" pitchFamily="50" charset="-127"/>
                </a:endParaRPr>
              </a:p>
            </p:txBody>
          </p:sp>
        </p:grpSp>
        <p:grpSp>
          <p:nvGrpSpPr>
            <p:cNvPr id="244" name="그룹 243">
              <a:extLst>
                <a:ext uri="{FF2B5EF4-FFF2-40B4-BE49-F238E27FC236}">
                  <a16:creationId xmlns:a16="http://schemas.microsoft.com/office/drawing/2014/main" id="{AAA48A3F-DE30-4504-B2AB-2430D1CB82CF}"/>
                </a:ext>
              </a:extLst>
            </p:cNvPr>
            <p:cNvGrpSpPr/>
            <p:nvPr/>
          </p:nvGrpSpPr>
          <p:grpSpPr>
            <a:xfrm>
              <a:off x="7710416" y="4339234"/>
              <a:ext cx="665726" cy="785706"/>
              <a:chOff x="368300" y="2997200"/>
              <a:chExt cx="610356" cy="1079500"/>
            </a:xfrm>
          </p:grpSpPr>
          <p:sp>
            <p:nvSpPr>
              <p:cNvPr id="245" name="자유형: 도형 244">
                <a:extLst>
                  <a:ext uri="{FF2B5EF4-FFF2-40B4-BE49-F238E27FC236}">
                    <a16:creationId xmlns:a16="http://schemas.microsoft.com/office/drawing/2014/main" id="{7E6A8C2A-A178-4525-962D-77F46AA8D53B}"/>
                  </a:ext>
                </a:extLst>
              </p:cNvPr>
              <p:cNvSpPr/>
              <p:nvPr/>
            </p:nvSpPr>
            <p:spPr>
              <a:xfrm>
                <a:off x="368300" y="2997200"/>
                <a:ext cx="299373" cy="1079500"/>
              </a:xfrm>
              <a:custGeom>
                <a:avLst/>
                <a:gdLst>
                  <a:gd name="connsiteX0" fmla="*/ 0 w 299373"/>
                  <a:gd name="connsiteY0" fmla="*/ 0 h 1079500"/>
                  <a:gd name="connsiteX1" fmla="*/ 298450 w 299373"/>
                  <a:gd name="connsiteY1" fmla="*/ 431800 h 1079500"/>
                  <a:gd name="connsiteX2" fmla="*/ 95250 w 299373"/>
                  <a:gd name="connsiteY2" fmla="*/ 838200 h 1079500"/>
                  <a:gd name="connsiteX3" fmla="*/ 146050 w 299373"/>
                  <a:gd name="connsiteY3" fmla="*/ 1079500 h 1079500"/>
                </a:gdLst>
                <a:ahLst/>
                <a:cxnLst>
                  <a:cxn ang="0">
                    <a:pos x="connsiteX0" y="connsiteY0"/>
                  </a:cxn>
                  <a:cxn ang="0">
                    <a:pos x="connsiteX1" y="connsiteY1"/>
                  </a:cxn>
                  <a:cxn ang="0">
                    <a:pos x="connsiteX2" y="connsiteY2"/>
                  </a:cxn>
                  <a:cxn ang="0">
                    <a:pos x="connsiteX3" y="connsiteY3"/>
                  </a:cxn>
                </a:cxnLst>
                <a:rect l="l" t="t" r="r" b="b"/>
                <a:pathLst>
                  <a:path w="299373" h="1079500">
                    <a:moveTo>
                      <a:pt x="0" y="0"/>
                    </a:moveTo>
                    <a:cubicBezTo>
                      <a:pt x="141287" y="146050"/>
                      <a:pt x="282575" y="292100"/>
                      <a:pt x="298450" y="431800"/>
                    </a:cubicBezTo>
                    <a:cubicBezTo>
                      <a:pt x="314325" y="571500"/>
                      <a:pt x="120650" y="730250"/>
                      <a:pt x="95250" y="838200"/>
                    </a:cubicBezTo>
                    <a:cubicBezTo>
                      <a:pt x="69850" y="946150"/>
                      <a:pt x="107950" y="1012825"/>
                      <a:pt x="146050" y="1079500"/>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050">
                  <a:solidFill>
                    <a:prstClr val="white"/>
                  </a:solidFill>
                  <a:latin typeface="맑은 고딕"/>
                  <a:ea typeface="맑은 고딕" panose="020B0503020000020004" pitchFamily="50" charset="-127"/>
                </a:endParaRPr>
              </a:p>
            </p:txBody>
          </p:sp>
          <p:sp>
            <p:nvSpPr>
              <p:cNvPr id="246" name="자유형: 도형 245">
                <a:extLst>
                  <a:ext uri="{FF2B5EF4-FFF2-40B4-BE49-F238E27FC236}">
                    <a16:creationId xmlns:a16="http://schemas.microsoft.com/office/drawing/2014/main" id="{02794822-290F-4998-860C-8015E0A7C648}"/>
                  </a:ext>
                </a:extLst>
              </p:cNvPr>
              <p:cNvSpPr/>
              <p:nvPr/>
            </p:nvSpPr>
            <p:spPr>
              <a:xfrm>
                <a:off x="679283" y="2997200"/>
                <a:ext cx="299373" cy="1079500"/>
              </a:xfrm>
              <a:custGeom>
                <a:avLst/>
                <a:gdLst>
                  <a:gd name="connsiteX0" fmla="*/ 0 w 299373"/>
                  <a:gd name="connsiteY0" fmla="*/ 0 h 1079500"/>
                  <a:gd name="connsiteX1" fmla="*/ 298450 w 299373"/>
                  <a:gd name="connsiteY1" fmla="*/ 431800 h 1079500"/>
                  <a:gd name="connsiteX2" fmla="*/ 95250 w 299373"/>
                  <a:gd name="connsiteY2" fmla="*/ 838200 h 1079500"/>
                  <a:gd name="connsiteX3" fmla="*/ 146050 w 299373"/>
                  <a:gd name="connsiteY3" fmla="*/ 1079500 h 1079500"/>
                </a:gdLst>
                <a:ahLst/>
                <a:cxnLst>
                  <a:cxn ang="0">
                    <a:pos x="connsiteX0" y="connsiteY0"/>
                  </a:cxn>
                  <a:cxn ang="0">
                    <a:pos x="connsiteX1" y="connsiteY1"/>
                  </a:cxn>
                  <a:cxn ang="0">
                    <a:pos x="connsiteX2" y="connsiteY2"/>
                  </a:cxn>
                  <a:cxn ang="0">
                    <a:pos x="connsiteX3" y="connsiteY3"/>
                  </a:cxn>
                </a:cxnLst>
                <a:rect l="l" t="t" r="r" b="b"/>
                <a:pathLst>
                  <a:path w="299373" h="1079500">
                    <a:moveTo>
                      <a:pt x="0" y="0"/>
                    </a:moveTo>
                    <a:cubicBezTo>
                      <a:pt x="141287" y="146050"/>
                      <a:pt x="282575" y="292100"/>
                      <a:pt x="298450" y="431800"/>
                    </a:cubicBezTo>
                    <a:cubicBezTo>
                      <a:pt x="314325" y="571500"/>
                      <a:pt x="120650" y="730250"/>
                      <a:pt x="95250" y="838200"/>
                    </a:cubicBezTo>
                    <a:cubicBezTo>
                      <a:pt x="69850" y="946150"/>
                      <a:pt x="107950" y="1012825"/>
                      <a:pt x="146050" y="1079500"/>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050">
                  <a:solidFill>
                    <a:prstClr val="white"/>
                  </a:solidFill>
                  <a:latin typeface="맑은 고딕"/>
                  <a:ea typeface="맑은 고딕" panose="020B0503020000020004" pitchFamily="50" charset="-127"/>
                </a:endParaRPr>
              </a:p>
            </p:txBody>
          </p:sp>
        </p:grpSp>
        <p:grpSp>
          <p:nvGrpSpPr>
            <p:cNvPr id="247" name="그룹 246">
              <a:extLst>
                <a:ext uri="{FF2B5EF4-FFF2-40B4-BE49-F238E27FC236}">
                  <a16:creationId xmlns:a16="http://schemas.microsoft.com/office/drawing/2014/main" id="{9E1DC68F-28A4-409C-B357-0E882952FF84}"/>
                </a:ext>
              </a:extLst>
            </p:cNvPr>
            <p:cNvGrpSpPr/>
            <p:nvPr/>
          </p:nvGrpSpPr>
          <p:grpSpPr>
            <a:xfrm>
              <a:off x="8387266" y="4313193"/>
              <a:ext cx="665726" cy="785706"/>
              <a:chOff x="368300" y="2997200"/>
              <a:chExt cx="610356" cy="1079500"/>
            </a:xfrm>
          </p:grpSpPr>
          <p:sp>
            <p:nvSpPr>
              <p:cNvPr id="248" name="자유형: 도형 247">
                <a:extLst>
                  <a:ext uri="{FF2B5EF4-FFF2-40B4-BE49-F238E27FC236}">
                    <a16:creationId xmlns:a16="http://schemas.microsoft.com/office/drawing/2014/main" id="{2153E3C9-00BB-4046-AE89-C149A3C7F6CD}"/>
                  </a:ext>
                </a:extLst>
              </p:cNvPr>
              <p:cNvSpPr/>
              <p:nvPr/>
            </p:nvSpPr>
            <p:spPr>
              <a:xfrm>
                <a:off x="368300" y="2997200"/>
                <a:ext cx="299373" cy="1079500"/>
              </a:xfrm>
              <a:custGeom>
                <a:avLst/>
                <a:gdLst>
                  <a:gd name="connsiteX0" fmla="*/ 0 w 299373"/>
                  <a:gd name="connsiteY0" fmla="*/ 0 h 1079500"/>
                  <a:gd name="connsiteX1" fmla="*/ 298450 w 299373"/>
                  <a:gd name="connsiteY1" fmla="*/ 431800 h 1079500"/>
                  <a:gd name="connsiteX2" fmla="*/ 95250 w 299373"/>
                  <a:gd name="connsiteY2" fmla="*/ 838200 h 1079500"/>
                  <a:gd name="connsiteX3" fmla="*/ 146050 w 299373"/>
                  <a:gd name="connsiteY3" fmla="*/ 1079500 h 1079500"/>
                </a:gdLst>
                <a:ahLst/>
                <a:cxnLst>
                  <a:cxn ang="0">
                    <a:pos x="connsiteX0" y="connsiteY0"/>
                  </a:cxn>
                  <a:cxn ang="0">
                    <a:pos x="connsiteX1" y="connsiteY1"/>
                  </a:cxn>
                  <a:cxn ang="0">
                    <a:pos x="connsiteX2" y="connsiteY2"/>
                  </a:cxn>
                  <a:cxn ang="0">
                    <a:pos x="connsiteX3" y="connsiteY3"/>
                  </a:cxn>
                </a:cxnLst>
                <a:rect l="l" t="t" r="r" b="b"/>
                <a:pathLst>
                  <a:path w="299373" h="1079500">
                    <a:moveTo>
                      <a:pt x="0" y="0"/>
                    </a:moveTo>
                    <a:cubicBezTo>
                      <a:pt x="141287" y="146050"/>
                      <a:pt x="282575" y="292100"/>
                      <a:pt x="298450" y="431800"/>
                    </a:cubicBezTo>
                    <a:cubicBezTo>
                      <a:pt x="314325" y="571500"/>
                      <a:pt x="120650" y="730250"/>
                      <a:pt x="95250" y="838200"/>
                    </a:cubicBezTo>
                    <a:cubicBezTo>
                      <a:pt x="69850" y="946150"/>
                      <a:pt x="107950" y="1012825"/>
                      <a:pt x="146050" y="1079500"/>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050">
                  <a:solidFill>
                    <a:prstClr val="white"/>
                  </a:solidFill>
                  <a:latin typeface="맑은 고딕"/>
                  <a:ea typeface="맑은 고딕" panose="020B0503020000020004" pitchFamily="50" charset="-127"/>
                </a:endParaRPr>
              </a:p>
            </p:txBody>
          </p:sp>
          <p:sp>
            <p:nvSpPr>
              <p:cNvPr id="249" name="자유형: 도형 248">
                <a:extLst>
                  <a:ext uri="{FF2B5EF4-FFF2-40B4-BE49-F238E27FC236}">
                    <a16:creationId xmlns:a16="http://schemas.microsoft.com/office/drawing/2014/main" id="{6BABEC7C-34C1-4A17-A5C5-ED904E8D1798}"/>
                  </a:ext>
                </a:extLst>
              </p:cNvPr>
              <p:cNvSpPr/>
              <p:nvPr/>
            </p:nvSpPr>
            <p:spPr>
              <a:xfrm>
                <a:off x="679283" y="2997200"/>
                <a:ext cx="299373" cy="1079500"/>
              </a:xfrm>
              <a:custGeom>
                <a:avLst/>
                <a:gdLst>
                  <a:gd name="connsiteX0" fmla="*/ 0 w 299373"/>
                  <a:gd name="connsiteY0" fmla="*/ 0 h 1079500"/>
                  <a:gd name="connsiteX1" fmla="*/ 298450 w 299373"/>
                  <a:gd name="connsiteY1" fmla="*/ 431800 h 1079500"/>
                  <a:gd name="connsiteX2" fmla="*/ 95250 w 299373"/>
                  <a:gd name="connsiteY2" fmla="*/ 838200 h 1079500"/>
                  <a:gd name="connsiteX3" fmla="*/ 146050 w 299373"/>
                  <a:gd name="connsiteY3" fmla="*/ 1079500 h 1079500"/>
                </a:gdLst>
                <a:ahLst/>
                <a:cxnLst>
                  <a:cxn ang="0">
                    <a:pos x="connsiteX0" y="connsiteY0"/>
                  </a:cxn>
                  <a:cxn ang="0">
                    <a:pos x="connsiteX1" y="connsiteY1"/>
                  </a:cxn>
                  <a:cxn ang="0">
                    <a:pos x="connsiteX2" y="connsiteY2"/>
                  </a:cxn>
                  <a:cxn ang="0">
                    <a:pos x="connsiteX3" y="connsiteY3"/>
                  </a:cxn>
                </a:cxnLst>
                <a:rect l="l" t="t" r="r" b="b"/>
                <a:pathLst>
                  <a:path w="299373" h="1079500">
                    <a:moveTo>
                      <a:pt x="0" y="0"/>
                    </a:moveTo>
                    <a:cubicBezTo>
                      <a:pt x="141287" y="146050"/>
                      <a:pt x="282575" y="292100"/>
                      <a:pt x="298450" y="431800"/>
                    </a:cubicBezTo>
                    <a:cubicBezTo>
                      <a:pt x="314325" y="571500"/>
                      <a:pt x="120650" y="730250"/>
                      <a:pt x="95250" y="838200"/>
                    </a:cubicBezTo>
                    <a:cubicBezTo>
                      <a:pt x="69850" y="946150"/>
                      <a:pt x="107950" y="1012825"/>
                      <a:pt x="146050" y="1079500"/>
                    </a:cubicBezTo>
                  </a:path>
                </a:pathLst>
              </a:cu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050">
                  <a:solidFill>
                    <a:prstClr val="white"/>
                  </a:solidFill>
                  <a:latin typeface="맑은 고딕"/>
                  <a:ea typeface="맑은 고딕" panose="020B0503020000020004" pitchFamily="50" charset="-127"/>
                </a:endParaRPr>
              </a:p>
            </p:txBody>
          </p:sp>
        </p:grpSp>
      </p:grpSp>
      <p:sp>
        <p:nvSpPr>
          <p:cNvPr id="251" name="TextBox 250">
            <a:extLst>
              <a:ext uri="{FF2B5EF4-FFF2-40B4-BE49-F238E27FC236}">
                <a16:creationId xmlns:a16="http://schemas.microsoft.com/office/drawing/2014/main" id="{59F1FA3D-0060-4421-A835-DF0591DD9AE3}"/>
              </a:ext>
            </a:extLst>
          </p:cNvPr>
          <p:cNvSpPr txBox="1"/>
          <p:nvPr/>
        </p:nvSpPr>
        <p:spPr>
          <a:xfrm>
            <a:off x="2024804" y="5507039"/>
            <a:ext cx="1594964" cy="253916"/>
          </a:xfrm>
          <a:prstGeom prst="rect">
            <a:avLst/>
          </a:prstGeom>
          <a:noFill/>
        </p:spPr>
        <p:txBody>
          <a:bodyPr wrap="square" rtlCol="0">
            <a:spAutoFit/>
          </a:bodyPr>
          <a:lstStyle/>
          <a:p>
            <a:pPr algn="ctr" defTabSz="514350"/>
            <a:r>
              <a:rPr lang="en-US" altLang="ko-KR" sz="1050" b="1">
                <a:solidFill>
                  <a:prstClr val="black"/>
                </a:solidFill>
                <a:latin typeface="Arial" panose="020B0604020202020204" pitchFamily="34" charset="0"/>
                <a:ea typeface="맑은 고딕" panose="020B0503020000020004" pitchFamily="50" charset="-127"/>
                <a:cs typeface="Arial" panose="020B0604020202020204" pitchFamily="34" charset="0"/>
              </a:rPr>
              <a:t>45 K </a:t>
            </a:r>
            <a:r>
              <a:rPr lang="en-US" altLang="ko-KR" sz="1050">
                <a:solidFill>
                  <a:prstClr val="black"/>
                </a:solidFill>
                <a:latin typeface="Arial" panose="020B0604020202020204" pitchFamily="34" charset="0"/>
                <a:ea typeface="맑은 고딕" panose="020B0503020000020004" pitchFamily="50" charset="-127"/>
                <a:cs typeface="Arial" panose="020B0604020202020204" pitchFamily="34" charset="0"/>
              </a:rPr>
              <a:t>(G-M 1</a:t>
            </a:r>
            <a:r>
              <a:rPr lang="en-US" altLang="ko-KR" sz="1050" baseline="30000">
                <a:solidFill>
                  <a:prstClr val="black"/>
                </a:solidFill>
                <a:latin typeface="Arial" panose="020B0604020202020204" pitchFamily="34" charset="0"/>
                <a:ea typeface="맑은 고딕" panose="020B0503020000020004" pitchFamily="50" charset="-127"/>
                <a:cs typeface="Arial" panose="020B0604020202020204" pitchFamily="34" charset="0"/>
              </a:rPr>
              <a:t>st</a:t>
            </a:r>
            <a:r>
              <a:rPr lang="en-US" altLang="ko-KR" sz="1050">
                <a:solidFill>
                  <a:prstClr val="black"/>
                </a:solidFill>
                <a:latin typeface="Arial" panose="020B0604020202020204" pitchFamily="34" charset="0"/>
                <a:ea typeface="맑은 고딕" panose="020B0503020000020004" pitchFamily="50" charset="-127"/>
                <a:cs typeface="Arial" panose="020B0604020202020204" pitchFamily="34" charset="0"/>
              </a:rPr>
              <a:t> stage)</a:t>
            </a:r>
          </a:p>
        </p:txBody>
      </p:sp>
      <p:sp>
        <p:nvSpPr>
          <p:cNvPr id="252" name="TextBox 251">
            <a:extLst>
              <a:ext uri="{FF2B5EF4-FFF2-40B4-BE49-F238E27FC236}">
                <a16:creationId xmlns:a16="http://schemas.microsoft.com/office/drawing/2014/main" id="{05ADBA92-795F-4065-BB88-91C1AE7EC35F}"/>
              </a:ext>
            </a:extLst>
          </p:cNvPr>
          <p:cNvSpPr txBox="1"/>
          <p:nvPr/>
        </p:nvSpPr>
        <p:spPr>
          <a:xfrm>
            <a:off x="2365816" y="1869737"/>
            <a:ext cx="1751468" cy="253916"/>
          </a:xfrm>
          <a:prstGeom prst="rect">
            <a:avLst/>
          </a:prstGeom>
          <a:noFill/>
        </p:spPr>
        <p:txBody>
          <a:bodyPr wrap="square" rtlCol="0">
            <a:spAutoFit/>
          </a:bodyPr>
          <a:lstStyle/>
          <a:p>
            <a:pPr algn="ctr" defTabSz="514350"/>
            <a:r>
              <a:rPr lang="en-US" altLang="ko-KR" sz="1050" b="1">
                <a:solidFill>
                  <a:prstClr val="black"/>
                </a:solidFill>
                <a:latin typeface="Arial" panose="020B0604020202020204" pitchFamily="34" charset="0"/>
                <a:ea typeface="맑은 고딕" panose="020B0503020000020004" pitchFamily="50" charset="-127"/>
                <a:cs typeface="Arial" panose="020B0604020202020204" pitchFamily="34" charset="0"/>
              </a:rPr>
              <a:t>55 K </a:t>
            </a:r>
            <a:r>
              <a:rPr lang="en-US" altLang="ko-KR" sz="1050">
                <a:solidFill>
                  <a:prstClr val="black"/>
                </a:solidFill>
                <a:latin typeface="Arial" panose="020B0604020202020204" pitchFamily="34" charset="0"/>
                <a:ea typeface="맑은 고딕" panose="020B0503020000020004" pitchFamily="50" charset="-127"/>
                <a:cs typeface="Arial" panose="020B0604020202020204" pitchFamily="34" charset="0"/>
              </a:rPr>
              <a:t>(Aluminium shield)</a:t>
            </a:r>
          </a:p>
        </p:txBody>
      </p:sp>
      <p:sp>
        <p:nvSpPr>
          <p:cNvPr id="351" name="TextBox 350">
            <a:extLst>
              <a:ext uri="{FF2B5EF4-FFF2-40B4-BE49-F238E27FC236}">
                <a16:creationId xmlns:a16="http://schemas.microsoft.com/office/drawing/2014/main" id="{087C9D08-EF38-4202-B50A-6933ABA5C58F}"/>
              </a:ext>
            </a:extLst>
          </p:cNvPr>
          <p:cNvSpPr txBox="1"/>
          <p:nvPr/>
        </p:nvSpPr>
        <p:spPr>
          <a:xfrm>
            <a:off x="2463796" y="4756873"/>
            <a:ext cx="1263536" cy="253916"/>
          </a:xfrm>
          <a:prstGeom prst="rect">
            <a:avLst/>
          </a:prstGeom>
          <a:noFill/>
        </p:spPr>
        <p:txBody>
          <a:bodyPr wrap="square" rtlCol="0">
            <a:spAutoFit/>
          </a:bodyPr>
          <a:lstStyle/>
          <a:p>
            <a:pPr algn="ctr" fontAlgn="base">
              <a:spcBef>
                <a:spcPct val="0"/>
              </a:spcBef>
              <a:spcAft>
                <a:spcPct val="0"/>
              </a:spcAft>
            </a:pPr>
            <a:r>
              <a:rPr kumimoji="1" lang="en-US" altLang="ko-KR" sz="1050" b="1">
                <a:solidFill>
                  <a:prstClr val="black"/>
                </a:solidFill>
                <a:latin typeface="Arial" panose="020B0604020202020204" pitchFamily="34" charset="0"/>
                <a:ea typeface="굴림" pitchFamily="50" charset="-127"/>
                <a:cs typeface="Arial" panose="020B0604020202020204" pitchFamily="34" charset="0"/>
              </a:rPr>
              <a:t>4 K </a:t>
            </a:r>
            <a:r>
              <a:rPr kumimoji="1" lang="en-US" altLang="ko-KR" sz="1050">
                <a:solidFill>
                  <a:prstClr val="black"/>
                </a:solidFill>
                <a:latin typeface="Arial" panose="020B0604020202020204" pitchFamily="34" charset="0"/>
                <a:ea typeface="굴림" pitchFamily="50" charset="-127"/>
                <a:cs typeface="Arial" panose="020B0604020202020204" pitchFamily="34" charset="0"/>
              </a:rPr>
              <a:t>(Copper plate)</a:t>
            </a:r>
          </a:p>
        </p:txBody>
      </p:sp>
      <p:grpSp>
        <p:nvGrpSpPr>
          <p:cNvPr id="16" name="그룹 15">
            <a:extLst>
              <a:ext uri="{FF2B5EF4-FFF2-40B4-BE49-F238E27FC236}">
                <a16:creationId xmlns:a16="http://schemas.microsoft.com/office/drawing/2014/main" id="{07120FFD-43E6-462F-8B00-A4C7F4416AA1}"/>
              </a:ext>
            </a:extLst>
          </p:cNvPr>
          <p:cNvGrpSpPr/>
          <p:nvPr/>
        </p:nvGrpSpPr>
        <p:grpSpPr>
          <a:xfrm>
            <a:off x="3527005" y="2823561"/>
            <a:ext cx="316991" cy="1832935"/>
            <a:chOff x="4095982" y="2191446"/>
            <a:chExt cx="422654" cy="2443913"/>
          </a:xfrm>
        </p:grpSpPr>
        <p:grpSp>
          <p:nvGrpSpPr>
            <p:cNvPr id="360" name="그룹 359">
              <a:extLst>
                <a:ext uri="{FF2B5EF4-FFF2-40B4-BE49-F238E27FC236}">
                  <a16:creationId xmlns:a16="http://schemas.microsoft.com/office/drawing/2014/main" id="{3287F536-0612-43FB-8D1C-D39FEE4F2A0E}"/>
                </a:ext>
              </a:extLst>
            </p:cNvPr>
            <p:cNvGrpSpPr/>
            <p:nvPr/>
          </p:nvGrpSpPr>
          <p:grpSpPr>
            <a:xfrm>
              <a:off x="4095982" y="2191446"/>
              <a:ext cx="422654" cy="927359"/>
              <a:chOff x="1022350" y="1739900"/>
              <a:chExt cx="323851" cy="588047"/>
            </a:xfrm>
            <a:solidFill>
              <a:srgbClr val="FFC000"/>
            </a:solidFill>
          </p:grpSpPr>
          <p:sp>
            <p:nvSpPr>
              <p:cNvPr id="362" name="직사각형 361">
                <a:extLst>
                  <a:ext uri="{FF2B5EF4-FFF2-40B4-BE49-F238E27FC236}">
                    <a16:creationId xmlns:a16="http://schemas.microsoft.com/office/drawing/2014/main" id="{AD103900-D786-4A1B-9829-4D84E7C6564F}"/>
                  </a:ext>
                </a:extLst>
              </p:cNvPr>
              <p:cNvSpPr/>
              <p:nvPr/>
            </p:nvSpPr>
            <p:spPr>
              <a:xfrm>
                <a:off x="1022350" y="1739900"/>
                <a:ext cx="323850" cy="582605"/>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13">
                  <a:solidFill>
                    <a:prstClr val="white"/>
                  </a:solidFill>
                  <a:latin typeface="맑은 고딕" panose="020F0502020204030204"/>
                  <a:ea typeface="맑은 고딕" panose="020B0503020000020004" pitchFamily="50" charset="-127"/>
                </a:endParaRPr>
              </a:p>
            </p:txBody>
          </p:sp>
          <p:cxnSp>
            <p:nvCxnSpPr>
              <p:cNvPr id="363" name="직선 연결선 362">
                <a:extLst>
                  <a:ext uri="{FF2B5EF4-FFF2-40B4-BE49-F238E27FC236}">
                    <a16:creationId xmlns:a16="http://schemas.microsoft.com/office/drawing/2014/main" id="{DB05EC83-2AB3-448B-A5AF-941B8B001FE4}"/>
                  </a:ext>
                </a:extLst>
              </p:cNvPr>
              <p:cNvCxnSpPr>
                <a:cxnSpLocks/>
              </p:cNvCxnSpPr>
              <p:nvPr/>
            </p:nvCxnSpPr>
            <p:spPr>
              <a:xfrm flipH="1">
                <a:off x="1022350" y="1739900"/>
                <a:ext cx="323851" cy="581065"/>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4" name="직선 연결선 363">
                <a:extLst>
                  <a:ext uri="{FF2B5EF4-FFF2-40B4-BE49-F238E27FC236}">
                    <a16:creationId xmlns:a16="http://schemas.microsoft.com/office/drawing/2014/main" id="{3DE6D9B2-8D65-4883-9799-5B85AEC71496}"/>
                  </a:ext>
                </a:extLst>
              </p:cNvPr>
              <p:cNvCxnSpPr>
                <a:cxnSpLocks/>
              </p:cNvCxnSpPr>
              <p:nvPr/>
            </p:nvCxnSpPr>
            <p:spPr>
              <a:xfrm flipH="1" flipV="1">
                <a:off x="1022351" y="1739900"/>
                <a:ext cx="322044" cy="58804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1" name="직사각형 360">
              <a:extLst>
                <a:ext uri="{FF2B5EF4-FFF2-40B4-BE49-F238E27FC236}">
                  <a16:creationId xmlns:a16="http://schemas.microsoft.com/office/drawing/2014/main" id="{E98372D1-896F-44C1-A212-5EA5F0D51B00}"/>
                </a:ext>
              </a:extLst>
            </p:cNvPr>
            <p:cNvSpPr/>
            <p:nvPr/>
          </p:nvSpPr>
          <p:spPr>
            <a:xfrm>
              <a:off x="4187394" y="3112508"/>
              <a:ext cx="227901" cy="1522851"/>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13">
                <a:solidFill>
                  <a:prstClr val="white"/>
                </a:solidFill>
                <a:latin typeface="맑은 고딕" panose="020F0502020204030204"/>
                <a:ea typeface="맑은 고딕" panose="020B0503020000020004" pitchFamily="50" charset="-127"/>
              </a:endParaRPr>
            </a:p>
          </p:txBody>
        </p:sp>
      </p:grpSp>
      <p:cxnSp>
        <p:nvCxnSpPr>
          <p:cNvPr id="378" name="직선 연결선 377">
            <a:extLst>
              <a:ext uri="{FF2B5EF4-FFF2-40B4-BE49-F238E27FC236}">
                <a16:creationId xmlns:a16="http://schemas.microsoft.com/office/drawing/2014/main" id="{D97C10EF-5FCF-4DBD-94F9-D5FC367AC365}"/>
              </a:ext>
            </a:extLst>
          </p:cNvPr>
          <p:cNvCxnSpPr>
            <a:cxnSpLocks/>
            <a:endCxn id="351" idx="1"/>
          </p:cNvCxnSpPr>
          <p:nvPr/>
        </p:nvCxnSpPr>
        <p:spPr>
          <a:xfrm>
            <a:off x="2394156" y="4796509"/>
            <a:ext cx="69640" cy="87322"/>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79" name="타원 378">
            <a:extLst>
              <a:ext uri="{FF2B5EF4-FFF2-40B4-BE49-F238E27FC236}">
                <a16:creationId xmlns:a16="http://schemas.microsoft.com/office/drawing/2014/main" id="{A556C943-9387-412E-95EE-BB7D896E7155}"/>
              </a:ext>
            </a:extLst>
          </p:cNvPr>
          <p:cNvSpPr/>
          <p:nvPr/>
        </p:nvSpPr>
        <p:spPr>
          <a:xfrm flipV="1">
            <a:off x="2348143" y="4765876"/>
            <a:ext cx="51434" cy="51434"/>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050">
              <a:solidFill>
                <a:prstClr val="white"/>
              </a:solidFill>
              <a:latin typeface="맑은 고딕"/>
              <a:ea typeface="맑은 고딕" panose="020B0503020000020004" pitchFamily="50" charset="-127"/>
            </a:endParaRPr>
          </a:p>
        </p:txBody>
      </p:sp>
      <p:cxnSp>
        <p:nvCxnSpPr>
          <p:cNvPr id="382" name="직선 연결선 381">
            <a:extLst>
              <a:ext uri="{FF2B5EF4-FFF2-40B4-BE49-F238E27FC236}">
                <a16:creationId xmlns:a16="http://schemas.microsoft.com/office/drawing/2014/main" id="{A5B3A067-7F8C-44B0-9698-DFD67ABD1B5B}"/>
              </a:ext>
            </a:extLst>
          </p:cNvPr>
          <p:cNvCxnSpPr>
            <a:cxnSpLocks/>
          </p:cNvCxnSpPr>
          <p:nvPr/>
        </p:nvCxnSpPr>
        <p:spPr>
          <a:xfrm flipH="1">
            <a:off x="3724095" y="5053301"/>
            <a:ext cx="389014" cy="112707"/>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83" name="타원 382">
            <a:extLst>
              <a:ext uri="{FF2B5EF4-FFF2-40B4-BE49-F238E27FC236}">
                <a16:creationId xmlns:a16="http://schemas.microsoft.com/office/drawing/2014/main" id="{13394239-A47F-4ADD-B0C1-54DD02F8F747}"/>
              </a:ext>
            </a:extLst>
          </p:cNvPr>
          <p:cNvSpPr/>
          <p:nvPr/>
        </p:nvSpPr>
        <p:spPr>
          <a:xfrm flipV="1">
            <a:off x="4101597" y="5018843"/>
            <a:ext cx="51434" cy="51434"/>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050">
              <a:solidFill>
                <a:prstClr val="white"/>
              </a:solidFill>
              <a:latin typeface="맑은 고딕"/>
              <a:ea typeface="맑은 고딕" panose="020B0503020000020004" pitchFamily="50" charset="-127"/>
            </a:endParaRPr>
          </a:p>
        </p:txBody>
      </p:sp>
      <p:cxnSp>
        <p:nvCxnSpPr>
          <p:cNvPr id="384" name="직선 연결선 383">
            <a:extLst>
              <a:ext uri="{FF2B5EF4-FFF2-40B4-BE49-F238E27FC236}">
                <a16:creationId xmlns:a16="http://schemas.microsoft.com/office/drawing/2014/main" id="{7E5F1D0C-B045-4547-A8D6-EEF708F9EFE1}"/>
              </a:ext>
            </a:extLst>
          </p:cNvPr>
          <p:cNvCxnSpPr>
            <a:cxnSpLocks/>
          </p:cNvCxnSpPr>
          <p:nvPr/>
        </p:nvCxnSpPr>
        <p:spPr>
          <a:xfrm flipH="1">
            <a:off x="3460926" y="5449473"/>
            <a:ext cx="644327" cy="145977"/>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85" name="타원 384">
            <a:extLst>
              <a:ext uri="{FF2B5EF4-FFF2-40B4-BE49-F238E27FC236}">
                <a16:creationId xmlns:a16="http://schemas.microsoft.com/office/drawing/2014/main" id="{3AD59013-B722-4529-96F9-8FA0871F9416}"/>
              </a:ext>
            </a:extLst>
          </p:cNvPr>
          <p:cNvSpPr/>
          <p:nvPr/>
        </p:nvSpPr>
        <p:spPr>
          <a:xfrm flipV="1">
            <a:off x="4095774" y="5398198"/>
            <a:ext cx="51434" cy="51434"/>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050">
              <a:solidFill>
                <a:prstClr val="white"/>
              </a:solidFill>
              <a:latin typeface="맑은 고딕"/>
              <a:ea typeface="맑은 고딕" panose="020B0503020000020004" pitchFamily="50" charset="-127"/>
            </a:endParaRPr>
          </a:p>
        </p:txBody>
      </p:sp>
      <p:sp>
        <p:nvSpPr>
          <p:cNvPr id="396" name="타원 395">
            <a:extLst>
              <a:ext uri="{FF2B5EF4-FFF2-40B4-BE49-F238E27FC236}">
                <a16:creationId xmlns:a16="http://schemas.microsoft.com/office/drawing/2014/main" id="{97185183-E95F-4662-86C5-85ADA01F0BC9}"/>
              </a:ext>
            </a:extLst>
          </p:cNvPr>
          <p:cNvSpPr/>
          <p:nvPr/>
        </p:nvSpPr>
        <p:spPr>
          <a:xfrm flipV="1">
            <a:off x="4287851" y="2768819"/>
            <a:ext cx="51434" cy="51434"/>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397" name="직선 연결선 396">
            <a:extLst>
              <a:ext uri="{FF2B5EF4-FFF2-40B4-BE49-F238E27FC236}">
                <a16:creationId xmlns:a16="http://schemas.microsoft.com/office/drawing/2014/main" id="{29DB6B2B-EBE4-4496-9EC0-31247E87665C}"/>
              </a:ext>
            </a:extLst>
          </p:cNvPr>
          <p:cNvCxnSpPr>
            <a:cxnSpLocks/>
            <a:stCxn id="398" idx="3"/>
          </p:cNvCxnSpPr>
          <p:nvPr/>
        </p:nvCxnSpPr>
        <p:spPr>
          <a:xfrm flipV="1">
            <a:off x="2196108" y="1980340"/>
            <a:ext cx="267688" cy="40952"/>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98" name="타원 397">
            <a:extLst>
              <a:ext uri="{FF2B5EF4-FFF2-40B4-BE49-F238E27FC236}">
                <a16:creationId xmlns:a16="http://schemas.microsoft.com/office/drawing/2014/main" id="{006AFEAD-5E57-4577-B4CC-70EA65A1D7B9}"/>
              </a:ext>
            </a:extLst>
          </p:cNvPr>
          <p:cNvSpPr/>
          <p:nvPr/>
        </p:nvSpPr>
        <p:spPr>
          <a:xfrm flipV="1">
            <a:off x="2188574" y="2013760"/>
            <a:ext cx="51434" cy="51434"/>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401" name="직선 연결선 400">
            <a:extLst>
              <a:ext uri="{FF2B5EF4-FFF2-40B4-BE49-F238E27FC236}">
                <a16:creationId xmlns:a16="http://schemas.microsoft.com/office/drawing/2014/main" id="{76A8D55F-DCD6-41E2-A136-E39B6876BC08}"/>
              </a:ext>
            </a:extLst>
          </p:cNvPr>
          <p:cNvCxnSpPr>
            <a:cxnSpLocks/>
            <a:stCxn id="402" idx="3"/>
            <a:endCxn id="81" idx="1"/>
          </p:cNvCxnSpPr>
          <p:nvPr/>
        </p:nvCxnSpPr>
        <p:spPr>
          <a:xfrm>
            <a:off x="1860088" y="1804965"/>
            <a:ext cx="243864" cy="382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402" name="타원 401">
            <a:extLst>
              <a:ext uri="{FF2B5EF4-FFF2-40B4-BE49-F238E27FC236}">
                <a16:creationId xmlns:a16="http://schemas.microsoft.com/office/drawing/2014/main" id="{71B90C75-A0D5-4C62-9D65-5131B73B8E8A}"/>
              </a:ext>
            </a:extLst>
          </p:cNvPr>
          <p:cNvSpPr/>
          <p:nvPr/>
        </p:nvSpPr>
        <p:spPr>
          <a:xfrm flipV="1">
            <a:off x="1852556" y="1797433"/>
            <a:ext cx="51434" cy="51434"/>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178" name="TextBox 177">
            <a:extLst>
              <a:ext uri="{FF2B5EF4-FFF2-40B4-BE49-F238E27FC236}">
                <a16:creationId xmlns:a16="http://schemas.microsoft.com/office/drawing/2014/main" id="{5352809F-9CE3-4F55-8B45-872A3FD4BF08}"/>
              </a:ext>
            </a:extLst>
          </p:cNvPr>
          <p:cNvSpPr txBox="1"/>
          <p:nvPr/>
        </p:nvSpPr>
        <p:spPr>
          <a:xfrm>
            <a:off x="682678" y="4276160"/>
            <a:ext cx="378944" cy="253916"/>
          </a:xfrm>
          <a:prstGeom prst="rect">
            <a:avLst/>
          </a:prstGeom>
          <a:noFill/>
        </p:spPr>
        <p:txBody>
          <a:bodyPr wrap="square" rtlCol="0">
            <a:spAutoFit/>
          </a:bodyPr>
          <a:lstStyle/>
          <a:p>
            <a:pPr algn="ctr" defTabSz="514350"/>
            <a:r>
              <a:rPr lang="en-US" altLang="ko-KR" sz="1050" dirty="0">
                <a:solidFill>
                  <a:prstClr val="black"/>
                </a:solidFill>
                <a:latin typeface="Arial" panose="020B0604020202020204" pitchFamily="34" charset="0"/>
                <a:ea typeface="맑은 고딕" panose="020B0503020000020004" pitchFamily="50" charset="-127"/>
                <a:cs typeface="Arial" panose="020B0604020202020204" pitchFamily="34" charset="0"/>
              </a:rPr>
              <a:t>Tin</a:t>
            </a:r>
          </a:p>
        </p:txBody>
      </p:sp>
      <p:sp>
        <p:nvSpPr>
          <p:cNvPr id="179" name="타원 178">
            <a:extLst>
              <a:ext uri="{FF2B5EF4-FFF2-40B4-BE49-F238E27FC236}">
                <a16:creationId xmlns:a16="http://schemas.microsoft.com/office/drawing/2014/main" id="{6AA2547A-952D-4A87-8865-AB5DD5C11C1C}"/>
              </a:ext>
            </a:extLst>
          </p:cNvPr>
          <p:cNvSpPr/>
          <p:nvPr/>
        </p:nvSpPr>
        <p:spPr>
          <a:xfrm flipV="1">
            <a:off x="2099768" y="4401853"/>
            <a:ext cx="51434" cy="51434"/>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180" name="직선 연결선 179">
            <a:extLst>
              <a:ext uri="{FF2B5EF4-FFF2-40B4-BE49-F238E27FC236}">
                <a16:creationId xmlns:a16="http://schemas.microsoft.com/office/drawing/2014/main" id="{A1061011-7367-4495-89D4-41FD4C0056AF}"/>
              </a:ext>
            </a:extLst>
          </p:cNvPr>
          <p:cNvCxnSpPr>
            <a:cxnSpLocks/>
            <a:stCxn id="178" idx="3"/>
            <a:endCxn id="179" idx="2"/>
          </p:cNvCxnSpPr>
          <p:nvPr/>
        </p:nvCxnSpPr>
        <p:spPr>
          <a:xfrm>
            <a:off x="1061622" y="4403118"/>
            <a:ext cx="1038146" cy="24452"/>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423" name="직선 연결선 422">
            <a:extLst>
              <a:ext uri="{FF2B5EF4-FFF2-40B4-BE49-F238E27FC236}">
                <a16:creationId xmlns:a16="http://schemas.microsoft.com/office/drawing/2014/main" id="{EE0B4D68-C2DE-4ED2-B49F-17ED069E2625}"/>
              </a:ext>
            </a:extLst>
          </p:cNvPr>
          <p:cNvCxnSpPr>
            <a:cxnSpLocks/>
          </p:cNvCxnSpPr>
          <p:nvPr/>
        </p:nvCxnSpPr>
        <p:spPr>
          <a:xfrm>
            <a:off x="2575047" y="2243532"/>
            <a:ext cx="0" cy="188312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4" name="직선 연결선 423">
            <a:extLst>
              <a:ext uri="{FF2B5EF4-FFF2-40B4-BE49-F238E27FC236}">
                <a16:creationId xmlns:a16="http://schemas.microsoft.com/office/drawing/2014/main" id="{D2A2E3DD-1C5A-4CB5-997B-591660128C5F}"/>
              </a:ext>
            </a:extLst>
          </p:cNvPr>
          <p:cNvCxnSpPr>
            <a:cxnSpLocks/>
          </p:cNvCxnSpPr>
          <p:nvPr/>
        </p:nvCxnSpPr>
        <p:spPr>
          <a:xfrm>
            <a:off x="2605227" y="2274166"/>
            <a:ext cx="0" cy="1947506"/>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5" name="직선 연결선 424">
            <a:extLst>
              <a:ext uri="{FF2B5EF4-FFF2-40B4-BE49-F238E27FC236}">
                <a16:creationId xmlns:a16="http://schemas.microsoft.com/office/drawing/2014/main" id="{A6558467-92C9-46EF-AD32-94DCAC533541}"/>
              </a:ext>
            </a:extLst>
          </p:cNvPr>
          <p:cNvCxnSpPr>
            <a:cxnSpLocks/>
          </p:cNvCxnSpPr>
          <p:nvPr/>
        </p:nvCxnSpPr>
        <p:spPr>
          <a:xfrm flipH="1">
            <a:off x="2575048" y="2243532"/>
            <a:ext cx="129180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6" name="직선 연결선 425">
            <a:extLst>
              <a:ext uri="{FF2B5EF4-FFF2-40B4-BE49-F238E27FC236}">
                <a16:creationId xmlns:a16="http://schemas.microsoft.com/office/drawing/2014/main" id="{949D1EA9-6D8C-4130-9C96-ADF1E1DD7B67}"/>
              </a:ext>
            </a:extLst>
          </p:cNvPr>
          <p:cNvCxnSpPr>
            <a:cxnSpLocks/>
          </p:cNvCxnSpPr>
          <p:nvPr/>
        </p:nvCxnSpPr>
        <p:spPr>
          <a:xfrm flipH="1">
            <a:off x="2605227" y="2267070"/>
            <a:ext cx="126469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2" name="직선 연결선 441">
            <a:extLst>
              <a:ext uri="{FF2B5EF4-FFF2-40B4-BE49-F238E27FC236}">
                <a16:creationId xmlns:a16="http://schemas.microsoft.com/office/drawing/2014/main" id="{0EF755E3-3944-4CF5-86F6-3A84BCD20BD6}"/>
              </a:ext>
            </a:extLst>
          </p:cNvPr>
          <p:cNvCxnSpPr>
            <a:cxnSpLocks/>
          </p:cNvCxnSpPr>
          <p:nvPr/>
        </p:nvCxnSpPr>
        <p:spPr>
          <a:xfrm flipH="1">
            <a:off x="5420128" y="4699455"/>
            <a:ext cx="191802" cy="299225"/>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444" name="TextBox 443">
            <a:extLst>
              <a:ext uri="{FF2B5EF4-FFF2-40B4-BE49-F238E27FC236}">
                <a16:creationId xmlns:a16="http://schemas.microsoft.com/office/drawing/2014/main" id="{62C9A5A6-8E2D-449E-AAEB-6D7D9522D532}"/>
              </a:ext>
            </a:extLst>
          </p:cNvPr>
          <p:cNvSpPr txBox="1"/>
          <p:nvPr/>
        </p:nvSpPr>
        <p:spPr>
          <a:xfrm>
            <a:off x="5190639" y="4928335"/>
            <a:ext cx="820337" cy="415498"/>
          </a:xfrm>
          <a:prstGeom prst="rect">
            <a:avLst/>
          </a:prstGeom>
          <a:solidFill>
            <a:schemeClr val="bg1"/>
          </a:solidFill>
        </p:spPr>
        <p:txBody>
          <a:bodyPr wrap="square" rtlCol="0">
            <a:spAutoFit/>
          </a:bodyPr>
          <a:lstStyle/>
          <a:p>
            <a:pPr algn="ctr" defTabSz="514350"/>
            <a:r>
              <a:rPr lang="en-US" altLang="ko-KR" sz="1050">
                <a:solidFill>
                  <a:prstClr val="black"/>
                </a:solidFill>
                <a:latin typeface="Arial" panose="020B0604020202020204" pitchFamily="34" charset="0"/>
                <a:ea typeface="맑은 고딕" panose="020B0503020000020004" pitchFamily="50" charset="-127"/>
                <a:cs typeface="Arial" panose="020B0604020202020204" pitchFamily="34" charset="0"/>
              </a:rPr>
              <a:t>Gas-gap</a:t>
            </a:r>
          </a:p>
          <a:p>
            <a:pPr algn="ctr" defTabSz="514350"/>
            <a:r>
              <a:rPr lang="en-US" altLang="ko-KR" sz="1050">
                <a:solidFill>
                  <a:prstClr val="black"/>
                </a:solidFill>
                <a:latin typeface="Arial" panose="020B0604020202020204" pitchFamily="34" charset="0"/>
                <a:ea typeface="맑은 고딕" panose="020B0503020000020004" pitchFamily="50" charset="-127"/>
                <a:cs typeface="Arial" panose="020B0604020202020204" pitchFamily="34" charset="0"/>
              </a:rPr>
              <a:t>HSW</a:t>
            </a:r>
          </a:p>
        </p:txBody>
      </p:sp>
      <p:sp>
        <p:nvSpPr>
          <p:cNvPr id="453" name="제목 1">
            <a:extLst>
              <a:ext uri="{FF2B5EF4-FFF2-40B4-BE49-F238E27FC236}">
                <a16:creationId xmlns:a16="http://schemas.microsoft.com/office/drawing/2014/main" id="{63174CF4-8668-46C0-A044-657E93B22522}"/>
              </a:ext>
            </a:extLst>
          </p:cNvPr>
          <p:cNvSpPr txBox="1">
            <a:spLocks/>
          </p:cNvSpPr>
          <p:nvPr/>
        </p:nvSpPr>
        <p:spPr>
          <a:xfrm>
            <a:off x="431063" y="989940"/>
            <a:ext cx="5957886" cy="857250"/>
          </a:xfrm>
          <a:prstGeom prst="rect">
            <a:avLst/>
          </a:prstGeom>
        </p:spPr>
        <p:txBody>
          <a:bodyPr>
            <a:normAutofit/>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algn="l" fontAlgn="base">
              <a:spcAft>
                <a:spcPct val="0"/>
              </a:spcAft>
              <a:defRPr/>
            </a:pPr>
            <a:r>
              <a:rPr kumimoji="1" lang="en-US" altLang="ko-KR" sz="2700" b="1">
                <a:solidFill>
                  <a:prstClr val="black"/>
                </a:solidFill>
                <a:latin typeface="Arial" panose="020B0604020202020204" pitchFamily="34" charset="0"/>
                <a:ea typeface="맑은 고딕" panose="020B0503020000020004" pitchFamily="50" charset="-127"/>
                <a:cs typeface="Arial" panose="020B0604020202020204" pitchFamily="34" charset="0"/>
              </a:rPr>
              <a:t>Single-shot DR configuration</a:t>
            </a:r>
            <a:endParaRPr kumimoji="1" lang="ko-KR" altLang="en-US" sz="1800" b="1" dirty="0">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grpSp>
        <p:nvGrpSpPr>
          <p:cNvPr id="15" name="그룹 14">
            <a:extLst>
              <a:ext uri="{FF2B5EF4-FFF2-40B4-BE49-F238E27FC236}">
                <a16:creationId xmlns:a16="http://schemas.microsoft.com/office/drawing/2014/main" id="{5F1DB98E-C5D3-461E-92F4-4A1F1F8A075E}"/>
              </a:ext>
            </a:extLst>
          </p:cNvPr>
          <p:cNvGrpSpPr/>
          <p:nvPr/>
        </p:nvGrpSpPr>
        <p:grpSpPr>
          <a:xfrm>
            <a:off x="4265333" y="2823559"/>
            <a:ext cx="316991" cy="1825253"/>
            <a:chOff x="5213244" y="2186144"/>
            <a:chExt cx="422654" cy="2433670"/>
          </a:xfrm>
        </p:grpSpPr>
        <p:grpSp>
          <p:nvGrpSpPr>
            <p:cNvPr id="156" name="그룹 155">
              <a:extLst>
                <a:ext uri="{FF2B5EF4-FFF2-40B4-BE49-F238E27FC236}">
                  <a16:creationId xmlns:a16="http://schemas.microsoft.com/office/drawing/2014/main" id="{E16A7985-9720-4DCF-9807-D6A192A604C5}"/>
                </a:ext>
              </a:extLst>
            </p:cNvPr>
            <p:cNvGrpSpPr/>
            <p:nvPr/>
          </p:nvGrpSpPr>
          <p:grpSpPr>
            <a:xfrm>
              <a:off x="5213244" y="2186144"/>
              <a:ext cx="422654" cy="922643"/>
              <a:chOff x="1022350" y="1739900"/>
              <a:chExt cx="323851" cy="585057"/>
            </a:xfrm>
            <a:solidFill>
              <a:srgbClr val="FFC000"/>
            </a:solidFill>
          </p:grpSpPr>
          <p:sp>
            <p:nvSpPr>
              <p:cNvPr id="157" name="직사각형 156">
                <a:extLst>
                  <a:ext uri="{FF2B5EF4-FFF2-40B4-BE49-F238E27FC236}">
                    <a16:creationId xmlns:a16="http://schemas.microsoft.com/office/drawing/2014/main" id="{3438CA1D-7C4B-4691-BCDF-0681EFE0859B}"/>
                  </a:ext>
                </a:extLst>
              </p:cNvPr>
              <p:cNvSpPr/>
              <p:nvPr/>
            </p:nvSpPr>
            <p:spPr>
              <a:xfrm>
                <a:off x="1022350" y="1739900"/>
                <a:ext cx="323850" cy="585057"/>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13">
                  <a:solidFill>
                    <a:prstClr val="white"/>
                  </a:solidFill>
                  <a:latin typeface="맑은 고딕" panose="020F0502020204030204"/>
                  <a:ea typeface="맑은 고딕" panose="020B0503020000020004" pitchFamily="50" charset="-127"/>
                </a:endParaRPr>
              </a:p>
            </p:txBody>
          </p:sp>
          <p:cxnSp>
            <p:nvCxnSpPr>
              <p:cNvPr id="158" name="직선 연결선 157">
                <a:extLst>
                  <a:ext uri="{FF2B5EF4-FFF2-40B4-BE49-F238E27FC236}">
                    <a16:creationId xmlns:a16="http://schemas.microsoft.com/office/drawing/2014/main" id="{4F0E081A-04A2-47D1-B64A-5C3C490656D4}"/>
                  </a:ext>
                </a:extLst>
              </p:cNvPr>
              <p:cNvCxnSpPr>
                <a:cxnSpLocks/>
              </p:cNvCxnSpPr>
              <p:nvPr/>
            </p:nvCxnSpPr>
            <p:spPr>
              <a:xfrm flipH="1">
                <a:off x="1022350" y="1739900"/>
                <a:ext cx="323851" cy="582605"/>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직선 연결선 158">
                <a:extLst>
                  <a:ext uri="{FF2B5EF4-FFF2-40B4-BE49-F238E27FC236}">
                    <a16:creationId xmlns:a16="http://schemas.microsoft.com/office/drawing/2014/main" id="{1BC5DC44-0A6F-4325-9228-44BB2DBFC687}"/>
                  </a:ext>
                </a:extLst>
              </p:cNvPr>
              <p:cNvCxnSpPr>
                <a:cxnSpLocks/>
              </p:cNvCxnSpPr>
              <p:nvPr/>
            </p:nvCxnSpPr>
            <p:spPr>
              <a:xfrm flipH="1" flipV="1">
                <a:off x="1022351" y="1739900"/>
                <a:ext cx="323849" cy="582605"/>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0" name="직사각형 159">
              <a:extLst>
                <a:ext uri="{FF2B5EF4-FFF2-40B4-BE49-F238E27FC236}">
                  <a16:creationId xmlns:a16="http://schemas.microsoft.com/office/drawing/2014/main" id="{76496FB6-64AD-4B8C-9AAB-5C753FA6603E}"/>
                </a:ext>
              </a:extLst>
            </p:cNvPr>
            <p:cNvSpPr/>
            <p:nvPr/>
          </p:nvSpPr>
          <p:spPr>
            <a:xfrm>
              <a:off x="5304656" y="3113504"/>
              <a:ext cx="227901" cy="150631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13">
                <a:solidFill>
                  <a:prstClr val="white"/>
                </a:solidFill>
                <a:latin typeface="맑은 고딕" panose="020F0502020204030204"/>
                <a:ea typeface="맑은 고딕" panose="020B0503020000020004" pitchFamily="50" charset="-127"/>
              </a:endParaRPr>
            </a:p>
          </p:txBody>
        </p:sp>
      </p:grpSp>
      <p:sp>
        <p:nvSpPr>
          <p:cNvPr id="357" name="TextBox 356">
            <a:extLst>
              <a:ext uri="{FF2B5EF4-FFF2-40B4-BE49-F238E27FC236}">
                <a16:creationId xmlns:a16="http://schemas.microsoft.com/office/drawing/2014/main" id="{27F74B6B-414B-453B-A0BC-2D42F707A059}"/>
              </a:ext>
            </a:extLst>
          </p:cNvPr>
          <p:cNvSpPr txBox="1"/>
          <p:nvPr/>
        </p:nvSpPr>
        <p:spPr>
          <a:xfrm>
            <a:off x="4124213" y="2468731"/>
            <a:ext cx="915478" cy="415498"/>
          </a:xfrm>
          <a:prstGeom prst="rect">
            <a:avLst/>
          </a:prstGeom>
          <a:solidFill>
            <a:schemeClr val="bg1"/>
          </a:solidFill>
        </p:spPr>
        <p:txBody>
          <a:bodyPr wrap="square" rtlCol="0">
            <a:spAutoFit/>
          </a:bodyPr>
          <a:lstStyle/>
          <a:p>
            <a:pPr algn="ctr" defTabSz="514350"/>
            <a:r>
              <a:rPr lang="en-US" altLang="ko-KR" sz="1050" dirty="0">
                <a:solidFill>
                  <a:prstClr val="black"/>
                </a:solidFill>
                <a:latin typeface="Arial" panose="020B0604020202020204" pitchFamily="34" charset="0"/>
                <a:ea typeface="맑은 고딕" panose="020B0503020000020004" pitchFamily="50" charset="-127"/>
                <a:cs typeface="Arial" panose="020B0604020202020204" pitchFamily="34" charset="0"/>
              </a:rPr>
              <a:t>HTS magnet</a:t>
            </a:r>
          </a:p>
        </p:txBody>
      </p:sp>
      <p:cxnSp>
        <p:nvCxnSpPr>
          <p:cNvPr id="366" name="직선 연결선 365">
            <a:extLst>
              <a:ext uri="{FF2B5EF4-FFF2-40B4-BE49-F238E27FC236}">
                <a16:creationId xmlns:a16="http://schemas.microsoft.com/office/drawing/2014/main" id="{00EF1F14-6815-4908-905B-730E3D9D9E81}"/>
              </a:ext>
            </a:extLst>
          </p:cNvPr>
          <p:cNvCxnSpPr>
            <a:cxnSpLocks/>
          </p:cNvCxnSpPr>
          <p:nvPr/>
        </p:nvCxnSpPr>
        <p:spPr>
          <a:xfrm>
            <a:off x="4147277" y="3614100"/>
            <a:ext cx="4840" cy="35723"/>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sp>
        <p:nvSpPr>
          <p:cNvPr id="193" name="타원 192">
            <a:extLst>
              <a:ext uri="{FF2B5EF4-FFF2-40B4-BE49-F238E27FC236}">
                <a16:creationId xmlns:a16="http://schemas.microsoft.com/office/drawing/2014/main" id="{D26EF2AE-81B2-4F04-A84B-96CC1AC1C0CF}"/>
              </a:ext>
            </a:extLst>
          </p:cNvPr>
          <p:cNvSpPr/>
          <p:nvPr/>
        </p:nvSpPr>
        <p:spPr>
          <a:xfrm flipV="1">
            <a:off x="5094816" y="2102548"/>
            <a:ext cx="51434" cy="51434"/>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194" name="직선 연결선 193">
            <a:extLst>
              <a:ext uri="{FF2B5EF4-FFF2-40B4-BE49-F238E27FC236}">
                <a16:creationId xmlns:a16="http://schemas.microsoft.com/office/drawing/2014/main" id="{77707B26-3379-40CC-B00D-8B4CBC81B497}"/>
              </a:ext>
            </a:extLst>
          </p:cNvPr>
          <p:cNvCxnSpPr>
            <a:cxnSpLocks/>
          </p:cNvCxnSpPr>
          <p:nvPr/>
        </p:nvCxnSpPr>
        <p:spPr>
          <a:xfrm flipH="1">
            <a:off x="5121306" y="1993998"/>
            <a:ext cx="218344" cy="125923"/>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197" name="TextBox 196">
            <a:extLst>
              <a:ext uri="{FF2B5EF4-FFF2-40B4-BE49-F238E27FC236}">
                <a16:creationId xmlns:a16="http://schemas.microsoft.com/office/drawing/2014/main" id="{51D2ADE4-29AD-4292-A1B8-05E3A9DFD329}"/>
              </a:ext>
            </a:extLst>
          </p:cNvPr>
          <p:cNvSpPr txBox="1"/>
          <p:nvPr/>
        </p:nvSpPr>
        <p:spPr>
          <a:xfrm>
            <a:off x="5216504" y="1849066"/>
            <a:ext cx="980745" cy="253916"/>
          </a:xfrm>
          <a:prstGeom prst="rect">
            <a:avLst/>
          </a:prstGeom>
          <a:noFill/>
        </p:spPr>
        <p:txBody>
          <a:bodyPr wrap="square" rtlCol="0">
            <a:spAutoFit/>
          </a:bodyPr>
          <a:lstStyle/>
          <a:p>
            <a:pPr algn="ctr" fontAlgn="base">
              <a:spcBef>
                <a:spcPct val="0"/>
              </a:spcBef>
              <a:spcAft>
                <a:spcPct val="0"/>
              </a:spcAft>
            </a:pPr>
            <a:r>
              <a:rPr kumimoji="1" lang="en-US" altLang="ko-KR" sz="1050" b="1">
                <a:solidFill>
                  <a:prstClr val="black"/>
                </a:solidFill>
                <a:latin typeface="Arial" panose="020B0604020202020204" pitchFamily="34" charset="0"/>
                <a:ea typeface="굴림" pitchFamily="50" charset="-127"/>
                <a:cs typeface="Arial" panose="020B0604020202020204" pitchFamily="34" charset="0"/>
              </a:rPr>
              <a:t>4 K shield</a:t>
            </a:r>
            <a:endParaRPr kumimoji="1" lang="en-US" altLang="ko-KR" sz="825">
              <a:solidFill>
                <a:prstClr val="black"/>
              </a:solidFill>
              <a:latin typeface="Arial" panose="020B0604020202020204" pitchFamily="34" charset="0"/>
              <a:ea typeface="굴림" pitchFamily="50" charset="-127"/>
              <a:cs typeface="Arial" panose="020B0604020202020204" pitchFamily="34" charset="0"/>
            </a:endParaRPr>
          </a:p>
        </p:txBody>
      </p:sp>
      <p:sp>
        <p:nvSpPr>
          <p:cNvPr id="30" name="자유형: 도형 29">
            <a:extLst>
              <a:ext uri="{FF2B5EF4-FFF2-40B4-BE49-F238E27FC236}">
                <a16:creationId xmlns:a16="http://schemas.microsoft.com/office/drawing/2014/main" id="{FDC3ED11-EFA6-445C-B1C0-163CA43575BB}"/>
              </a:ext>
            </a:extLst>
          </p:cNvPr>
          <p:cNvSpPr/>
          <p:nvPr/>
        </p:nvSpPr>
        <p:spPr>
          <a:xfrm>
            <a:off x="2118290" y="4180660"/>
            <a:ext cx="123044" cy="518126"/>
          </a:xfrm>
          <a:custGeom>
            <a:avLst/>
            <a:gdLst>
              <a:gd name="connsiteX0" fmla="*/ 440532 w 440532"/>
              <a:gd name="connsiteY0" fmla="*/ 0 h 416719"/>
              <a:gd name="connsiteX1" fmla="*/ 152400 w 440532"/>
              <a:gd name="connsiteY1" fmla="*/ 83344 h 416719"/>
              <a:gd name="connsiteX2" fmla="*/ 192882 w 440532"/>
              <a:gd name="connsiteY2" fmla="*/ 307182 h 416719"/>
              <a:gd name="connsiteX3" fmla="*/ 0 w 440532"/>
              <a:gd name="connsiteY3" fmla="*/ 416719 h 416719"/>
            </a:gdLst>
            <a:ahLst/>
            <a:cxnLst>
              <a:cxn ang="0">
                <a:pos x="connsiteX0" y="connsiteY0"/>
              </a:cxn>
              <a:cxn ang="0">
                <a:pos x="connsiteX1" y="connsiteY1"/>
              </a:cxn>
              <a:cxn ang="0">
                <a:pos x="connsiteX2" y="connsiteY2"/>
              </a:cxn>
              <a:cxn ang="0">
                <a:pos x="connsiteX3" y="connsiteY3"/>
              </a:cxn>
            </a:cxnLst>
            <a:rect l="l" t="t" r="r" b="b"/>
            <a:pathLst>
              <a:path w="440532" h="416719">
                <a:moveTo>
                  <a:pt x="440532" y="0"/>
                </a:moveTo>
                <a:cubicBezTo>
                  <a:pt x="317103" y="16073"/>
                  <a:pt x="193675" y="32147"/>
                  <a:pt x="152400" y="83344"/>
                </a:cubicBezTo>
                <a:cubicBezTo>
                  <a:pt x="111125" y="134541"/>
                  <a:pt x="218282" y="251620"/>
                  <a:pt x="192882" y="307182"/>
                </a:cubicBezTo>
                <a:cubicBezTo>
                  <a:pt x="167482" y="362745"/>
                  <a:pt x="27781" y="406797"/>
                  <a:pt x="0" y="41671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grpSp>
        <p:nvGrpSpPr>
          <p:cNvPr id="46" name="그룹 45">
            <a:extLst>
              <a:ext uri="{FF2B5EF4-FFF2-40B4-BE49-F238E27FC236}">
                <a16:creationId xmlns:a16="http://schemas.microsoft.com/office/drawing/2014/main" id="{1ACBCCEC-998B-4CB8-9DBB-3A63C6B23C70}"/>
              </a:ext>
            </a:extLst>
          </p:cNvPr>
          <p:cNvGrpSpPr/>
          <p:nvPr/>
        </p:nvGrpSpPr>
        <p:grpSpPr>
          <a:xfrm>
            <a:off x="2417042" y="4271065"/>
            <a:ext cx="169002" cy="397106"/>
            <a:chOff x="2378080" y="4536090"/>
            <a:chExt cx="225336" cy="529474"/>
          </a:xfrm>
        </p:grpSpPr>
        <p:sp>
          <p:nvSpPr>
            <p:cNvPr id="34" name="직사각형 33">
              <a:extLst>
                <a:ext uri="{FF2B5EF4-FFF2-40B4-BE49-F238E27FC236}">
                  <a16:creationId xmlns:a16="http://schemas.microsoft.com/office/drawing/2014/main" id="{9CCD0E85-C115-4C8F-8A81-90F0CA7E4AFA}"/>
                </a:ext>
              </a:extLst>
            </p:cNvPr>
            <p:cNvSpPr/>
            <p:nvPr/>
          </p:nvSpPr>
          <p:spPr>
            <a:xfrm>
              <a:off x="2380334" y="4536090"/>
              <a:ext cx="214479" cy="529474"/>
            </a:xfrm>
            <a:prstGeom prst="rect">
              <a:avLst/>
            </a:prstGeom>
            <a:solidFill>
              <a:srgbClr val="92D05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40" name="직선 연결선 39">
              <a:extLst>
                <a:ext uri="{FF2B5EF4-FFF2-40B4-BE49-F238E27FC236}">
                  <a16:creationId xmlns:a16="http://schemas.microsoft.com/office/drawing/2014/main" id="{242C5BAA-5389-4005-B099-E3510CBA4FB5}"/>
                </a:ext>
              </a:extLst>
            </p:cNvPr>
            <p:cNvCxnSpPr>
              <a:cxnSpLocks/>
            </p:cNvCxnSpPr>
            <p:nvPr/>
          </p:nvCxnSpPr>
          <p:spPr>
            <a:xfrm>
              <a:off x="2391837" y="4590525"/>
              <a:ext cx="1601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7" name="직선 연결선 226">
              <a:extLst>
                <a:ext uri="{FF2B5EF4-FFF2-40B4-BE49-F238E27FC236}">
                  <a16:creationId xmlns:a16="http://schemas.microsoft.com/office/drawing/2014/main" id="{2F991ACC-7C4F-4109-B462-768B5BD76CCF}"/>
                </a:ext>
              </a:extLst>
            </p:cNvPr>
            <p:cNvCxnSpPr>
              <a:cxnSpLocks/>
            </p:cNvCxnSpPr>
            <p:nvPr/>
          </p:nvCxnSpPr>
          <p:spPr>
            <a:xfrm>
              <a:off x="2434688" y="4652014"/>
              <a:ext cx="1601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8" name="직선 연결선 227">
              <a:extLst>
                <a:ext uri="{FF2B5EF4-FFF2-40B4-BE49-F238E27FC236}">
                  <a16:creationId xmlns:a16="http://schemas.microsoft.com/office/drawing/2014/main" id="{19058299-4428-4FEE-B95D-3BD0D0805AE5}"/>
                </a:ext>
              </a:extLst>
            </p:cNvPr>
            <p:cNvCxnSpPr>
              <a:cxnSpLocks/>
            </p:cNvCxnSpPr>
            <p:nvPr/>
          </p:nvCxnSpPr>
          <p:spPr>
            <a:xfrm>
              <a:off x="2387235" y="4711083"/>
              <a:ext cx="1601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9" name="직선 연결선 228">
              <a:extLst>
                <a:ext uri="{FF2B5EF4-FFF2-40B4-BE49-F238E27FC236}">
                  <a16:creationId xmlns:a16="http://schemas.microsoft.com/office/drawing/2014/main" id="{C0E49DCA-4620-4F34-9927-3891825E97AE}"/>
                </a:ext>
              </a:extLst>
            </p:cNvPr>
            <p:cNvCxnSpPr>
              <a:cxnSpLocks/>
            </p:cNvCxnSpPr>
            <p:nvPr/>
          </p:nvCxnSpPr>
          <p:spPr>
            <a:xfrm>
              <a:off x="2443291" y="4775040"/>
              <a:ext cx="1601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1" name="직선 연결선 230">
              <a:extLst>
                <a:ext uri="{FF2B5EF4-FFF2-40B4-BE49-F238E27FC236}">
                  <a16:creationId xmlns:a16="http://schemas.microsoft.com/office/drawing/2014/main" id="{8D3E0563-6E20-4268-8059-9A3A5DFE3665}"/>
                </a:ext>
              </a:extLst>
            </p:cNvPr>
            <p:cNvCxnSpPr>
              <a:cxnSpLocks/>
            </p:cNvCxnSpPr>
            <p:nvPr/>
          </p:nvCxnSpPr>
          <p:spPr>
            <a:xfrm>
              <a:off x="2378080" y="4839415"/>
              <a:ext cx="1601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2" name="직선 연결선 231">
              <a:extLst>
                <a:ext uri="{FF2B5EF4-FFF2-40B4-BE49-F238E27FC236}">
                  <a16:creationId xmlns:a16="http://schemas.microsoft.com/office/drawing/2014/main" id="{025107F9-93A6-4A7B-9D8C-3880889659A0}"/>
                </a:ext>
              </a:extLst>
            </p:cNvPr>
            <p:cNvCxnSpPr>
              <a:cxnSpLocks/>
            </p:cNvCxnSpPr>
            <p:nvPr/>
          </p:nvCxnSpPr>
          <p:spPr>
            <a:xfrm>
              <a:off x="2432099" y="4908569"/>
              <a:ext cx="1601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4" name="직선 연결선 253">
              <a:extLst>
                <a:ext uri="{FF2B5EF4-FFF2-40B4-BE49-F238E27FC236}">
                  <a16:creationId xmlns:a16="http://schemas.microsoft.com/office/drawing/2014/main" id="{94A9DC7D-0FA5-4971-A66C-351915EE4DE0}"/>
                </a:ext>
              </a:extLst>
            </p:cNvPr>
            <p:cNvCxnSpPr>
              <a:cxnSpLocks/>
            </p:cNvCxnSpPr>
            <p:nvPr/>
          </p:nvCxnSpPr>
          <p:spPr>
            <a:xfrm>
              <a:off x="2380334" y="4965199"/>
              <a:ext cx="1601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5" name="직선 연결선 254">
              <a:extLst>
                <a:ext uri="{FF2B5EF4-FFF2-40B4-BE49-F238E27FC236}">
                  <a16:creationId xmlns:a16="http://schemas.microsoft.com/office/drawing/2014/main" id="{F9CFCD88-5B69-43D2-92E3-FABE65F19011}"/>
                </a:ext>
              </a:extLst>
            </p:cNvPr>
            <p:cNvCxnSpPr>
              <a:cxnSpLocks/>
            </p:cNvCxnSpPr>
            <p:nvPr/>
          </p:nvCxnSpPr>
          <p:spPr>
            <a:xfrm>
              <a:off x="2434688" y="5013176"/>
              <a:ext cx="160125"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19" name="그룹 18">
            <a:extLst>
              <a:ext uri="{FF2B5EF4-FFF2-40B4-BE49-F238E27FC236}">
                <a16:creationId xmlns:a16="http://schemas.microsoft.com/office/drawing/2014/main" id="{EC2C5848-028A-463B-BDFA-A07F7745D54A}"/>
              </a:ext>
            </a:extLst>
          </p:cNvPr>
          <p:cNvGrpSpPr/>
          <p:nvPr/>
        </p:nvGrpSpPr>
        <p:grpSpPr>
          <a:xfrm>
            <a:off x="4135794" y="3737371"/>
            <a:ext cx="997099" cy="200441"/>
            <a:chOff x="8918809" y="2306593"/>
            <a:chExt cx="967206" cy="340125"/>
          </a:xfrm>
        </p:grpSpPr>
        <p:sp>
          <p:nvSpPr>
            <p:cNvPr id="18" name="직사각형 17">
              <a:extLst>
                <a:ext uri="{FF2B5EF4-FFF2-40B4-BE49-F238E27FC236}">
                  <a16:creationId xmlns:a16="http://schemas.microsoft.com/office/drawing/2014/main" id="{B0B3057B-B798-44C5-975A-707A50097941}"/>
                </a:ext>
              </a:extLst>
            </p:cNvPr>
            <p:cNvSpPr/>
            <p:nvPr/>
          </p:nvSpPr>
          <p:spPr>
            <a:xfrm>
              <a:off x="8934118" y="2306593"/>
              <a:ext cx="77084" cy="34012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88" name="직사각형 287">
              <a:extLst>
                <a:ext uri="{FF2B5EF4-FFF2-40B4-BE49-F238E27FC236}">
                  <a16:creationId xmlns:a16="http://schemas.microsoft.com/office/drawing/2014/main" id="{5E54FCEB-0A34-497D-B513-96D21E19A7C0}"/>
                </a:ext>
              </a:extLst>
            </p:cNvPr>
            <p:cNvSpPr/>
            <p:nvPr/>
          </p:nvSpPr>
          <p:spPr>
            <a:xfrm>
              <a:off x="8927603" y="2328156"/>
              <a:ext cx="939984" cy="767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nvGrpSpPr>
            <p:cNvPr id="14" name="그룹 13">
              <a:extLst>
                <a:ext uri="{FF2B5EF4-FFF2-40B4-BE49-F238E27FC236}">
                  <a16:creationId xmlns:a16="http://schemas.microsoft.com/office/drawing/2014/main" id="{86868E11-2C0B-498B-BAC4-33DD69ACD602}"/>
                </a:ext>
              </a:extLst>
            </p:cNvPr>
            <p:cNvGrpSpPr/>
            <p:nvPr/>
          </p:nvGrpSpPr>
          <p:grpSpPr>
            <a:xfrm>
              <a:off x="8918809" y="2335786"/>
              <a:ext cx="967206" cy="52858"/>
              <a:chOff x="5888435" y="3824594"/>
              <a:chExt cx="967206" cy="52858"/>
            </a:xfrm>
          </p:grpSpPr>
          <p:cxnSp>
            <p:nvCxnSpPr>
              <p:cNvPr id="204" name="직선 연결선 203">
                <a:extLst>
                  <a:ext uri="{FF2B5EF4-FFF2-40B4-BE49-F238E27FC236}">
                    <a16:creationId xmlns:a16="http://schemas.microsoft.com/office/drawing/2014/main" id="{7B00EBA0-68A3-4BAA-89D0-D4CCD6536584}"/>
                  </a:ext>
                </a:extLst>
              </p:cNvPr>
              <p:cNvCxnSpPr>
                <a:cxnSpLocks/>
              </p:cNvCxnSpPr>
              <p:nvPr/>
            </p:nvCxnSpPr>
            <p:spPr>
              <a:xfrm flipH="1">
                <a:off x="5888435" y="3824594"/>
                <a:ext cx="959121"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9" name="직선 연결선 258">
                <a:extLst>
                  <a:ext uri="{FF2B5EF4-FFF2-40B4-BE49-F238E27FC236}">
                    <a16:creationId xmlns:a16="http://schemas.microsoft.com/office/drawing/2014/main" id="{15688F82-27E7-439A-B4A4-9603EAF846B8}"/>
                  </a:ext>
                </a:extLst>
              </p:cNvPr>
              <p:cNvCxnSpPr>
                <a:cxnSpLocks/>
              </p:cNvCxnSpPr>
              <p:nvPr/>
            </p:nvCxnSpPr>
            <p:spPr>
              <a:xfrm flipH="1">
                <a:off x="5897230" y="3877452"/>
                <a:ext cx="958411"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11" name="그룹 210">
            <a:extLst>
              <a:ext uri="{FF2B5EF4-FFF2-40B4-BE49-F238E27FC236}">
                <a16:creationId xmlns:a16="http://schemas.microsoft.com/office/drawing/2014/main" id="{4F7C9060-2EBB-45A0-B622-1E7235DC1576}"/>
              </a:ext>
            </a:extLst>
          </p:cNvPr>
          <p:cNvGrpSpPr/>
          <p:nvPr/>
        </p:nvGrpSpPr>
        <p:grpSpPr>
          <a:xfrm>
            <a:off x="3768962" y="2245244"/>
            <a:ext cx="566811" cy="1914006"/>
            <a:chOff x="7924726" y="3881859"/>
            <a:chExt cx="755748" cy="3102344"/>
          </a:xfrm>
        </p:grpSpPr>
        <p:grpSp>
          <p:nvGrpSpPr>
            <p:cNvPr id="221" name="그룹 220">
              <a:extLst>
                <a:ext uri="{FF2B5EF4-FFF2-40B4-BE49-F238E27FC236}">
                  <a16:creationId xmlns:a16="http://schemas.microsoft.com/office/drawing/2014/main" id="{16435743-E264-463F-9DD1-4B02A926A1AF}"/>
                </a:ext>
              </a:extLst>
            </p:cNvPr>
            <p:cNvGrpSpPr/>
            <p:nvPr/>
          </p:nvGrpSpPr>
          <p:grpSpPr>
            <a:xfrm>
              <a:off x="7924726" y="3881859"/>
              <a:ext cx="755748" cy="1836830"/>
              <a:chOff x="1173578" y="4774415"/>
              <a:chExt cx="632296" cy="1251945"/>
            </a:xfrm>
          </p:grpSpPr>
          <p:sp>
            <p:nvSpPr>
              <p:cNvPr id="292" name="직사각형 291">
                <a:extLst>
                  <a:ext uri="{FF2B5EF4-FFF2-40B4-BE49-F238E27FC236}">
                    <a16:creationId xmlns:a16="http://schemas.microsoft.com/office/drawing/2014/main" id="{3264397A-D3FE-4566-92B1-DD432B03654E}"/>
                  </a:ext>
                </a:extLst>
              </p:cNvPr>
              <p:cNvSpPr/>
              <p:nvPr/>
            </p:nvSpPr>
            <p:spPr>
              <a:xfrm flipH="1">
                <a:off x="1285748" y="4774415"/>
                <a:ext cx="411346" cy="117078"/>
              </a:xfrm>
              <a:prstGeom prst="rect">
                <a:avLst/>
              </a:prstGeom>
              <a:pattFill prst="dkVert">
                <a:fgClr>
                  <a:srgbClr val="FF0000"/>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13">
                  <a:solidFill>
                    <a:prstClr val="white"/>
                  </a:solidFill>
                  <a:latin typeface="맑은 고딕" panose="020F0502020204030204"/>
                  <a:ea typeface="맑은 고딕" panose="020B0503020000020004" pitchFamily="50" charset="-127"/>
                </a:endParaRPr>
              </a:p>
            </p:txBody>
          </p:sp>
          <p:sp>
            <p:nvSpPr>
              <p:cNvPr id="293" name="직사각형 292">
                <a:extLst>
                  <a:ext uri="{FF2B5EF4-FFF2-40B4-BE49-F238E27FC236}">
                    <a16:creationId xmlns:a16="http://schemas.microsoft.com/office/drawing/2014/main" id="{86C9E5E7-547F-4E03-8AD4-425E2817F6FB}"/>
                  </a:ext>
                </a:extLst>
              </p:cNvPr>
              <p:cNvSpPr/>
              <p:nvPr/>
            </p:nvSpPr>
            <p:spPr>
              <a:xfrm flipH="1">
                <a:off x="1301854" y="4896844"/>
                <a:ext cx="379711" cy="96996"/>
              </a:xfrm>
              <a:prstGeom prst="rect">
                <a:avLst/>
              </a:prstGeom>
              <a:pattFill prst="dkVert">
                <a:fgClr>
                  <a:srgbClr val="FF0000"/>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13">
                  <a:solidFill>
                    <a:prstClr val="white"/>
                  </a:solidFill>
                  <a:latin typeface="맑은 고딕" panose="020F0502020204030204"/>
                  <a:ea typeface="맑은 고딕" panose="020B0503020000020004" pitchFamily="50" charset="-127"/>
                </a:endParaRPr>
              </a:p>
            </p:txBody>
          </p:sp>
          <p:sp>
            <p:nvSpPr>
              <p:cNvPr id="294" name="직사각형 293">
                <a:extLst>
                  <a:ext uri="{FF2B5EF4-FFF2-40B4-BE49-F238E27FC236}">
                    <a16:creationId xmlns:a16="http://schemas.microsoft.com/office/drawing/2014/main" id="{80711FFB-7CF7-4690-87FA-6BF9FBCB364F}"/>
                  </a:ext>
                </a:extLst>
              </p:cNvPr>
              <p:cNvSpPr/>
              <p:nvPr/>
            </p:nvSpPr>
            <p:spPr>
              <a:xfrm flipH="1">
                <a:off x="1299648" y="5588535"/>
                <a:ext cx="388168" cy="437825"/>
              </a:xfrm>
              <a:prstGeom prst="rect">
                <a:avLst/>
              </a:prstGeom>
              <a:pattFill prst="divot">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13">
                  <a:solidFill>
                    <a:prstClr val="white"/>
                  </a:solidFill>
                  <a:latin typeface="맑은 고딕" panose="020F0502020204030204"/>
                  <a:ea typeface="맑은 고딕" panose="020B0503020000020004" pitchFamily="50" charset="-127"/>
                </a:endParaRPr>
              </a:p>
            </p:txBody>
          </p:sp>
          <p:sp>
            <p:nvSpPr>
              <p:cNvPr id="295" name="TextBox 294">
                <a:extLst>
                  <a:ext uri="{FF2B5EF4-FFF2-40B4-BE49-F238E27FC236}">
                    <a16:creationId xmlns:a16="http://schemas.microsoft.com/office/drawing/2014/main" id="{65C512A8-D56D-4BC7-ADC9-5D8EEF51A089}"/>
                  </a:ext>
                </a:extLst>
              </p:cNvPr>
              <p:cNvSpPr txBox="1"/>
              <p:nvPr/>
            </p:nvSpPr>
            <p:spPr>
              <a:xfrm flipH="1">
                <a:off x="1173578" y="5658216"/>
                <a:ext cx="632296" cy="242261"/>
              </a:xfrm>
              <a:prstGeom prst="rect">
                <a:avLst/>
              </a:prstGeom>
              <a:noFill/>
            </p:spPr>
            <p:txBody>
              <a:bodyPr wrap="square" rtlCol="0">
                <a:spAutoFit/>
              </a:bodyPr>
              <a:lstStyle/>
              <a:p>
                <a:pPr algn="ctr" defTabSz="514350"/>
                <a:r>
                  <a:rPr lang="en-US" altLang="ko-KR" sz="825" b="1" dirty="0">
                    <a:solidFill>
                      <a:prstClr val="black"/>
                    </a:solidFill>
                    <a:latin typeface="Arial" panose="020B0604020202020204" pitchFamily="34" charset="0"/>
                    <a:ea typeface="맑은 고딕" panose="020B0503020000020004" pitchFamily="50" charset="-127"/>
                    <a:cs typeface="Arial" panose="020B0604020202020204" pitchFamily="34" charset="0"/>
                  </a:rPr>
                  <a:t>GGG</a:t>
                </a:r>
              </a:p>
            </p:txBody>
          </p:sp>
          <p:grpSp>
            <p:nvGrpSpPr>
              <p:cNvPr id="322" name="그룹 321">
                <a:extLst>
                  <a:ext uri="{FF2B5EF4-FFF2-40B4-BE49-F238E27FC236}">
                    <a16:creationId xmlns:a16="http://schemas.microsoft.com/office/drawing/2014/main" id="{8C9A8D01-D5F6-4F53-88EE-F67A12C3FB65}"/>
                  </a:ext>
                </a:extLst>
              </p:cNvPr>
              <p:cNvGrpSpPr/>
              <p:nvPr/>
            </p:nvGrpSpPr>
            <p:grpSpPr>
              <a:xfrm>
                <a:off x="1293801" y="5413143"/>
                <a:ext cx="397879" cy="246222"/>
                <a:chOff x="1293801" y="5315301"/>
                <a:chExt cx="397879" cy="344064"/>
              </a:xfrm>
            </p:grpSpPr>
            <p:cxnSp>
              <p:nvCxnSpPr>
                <p:cNvPr id="332" name="직선 연결선 331">
                  <a:extLst>
                    <a:ext uri="{FF2B5EF4-FFF2-40B4-BE49-F238E27FC236}">
                      <a16:creationId xmlns:a16="http://schemas.microsoft.com/office/drawing/2014/main" id="{B6B56C8C-30F7-4FE5-B0E5-5E2EF42CB073}"/>
                    </a:ext>
                  </a:extLst>
                </p:cNvPr>
                <p:cNvCxnSpPr>
                  <a:cxnSpLocks/>
                </p:cNvCxnSpPr>
                <p:nvPr/>
              </p:nvCxnSpPr>
              <p:spPr>
                <a:xfrm>
                  <a:off x="1293802" y="5445224"/>
                  <a:ext cx="0" cy="2141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3" name="직선 연결선 332">
                  <a:extLst>
                    <a:ext uri="{FF2B5EF4-FFF2-40B4-BE49-F238E27FC236}">
                      <a16:creationId xmlns:a16="http://schemas.microsoft.com/office/drawing/2014/main" id="{D8F4AAE6-3EAD-4D17-906F-B65B91BDD808}"/>
                    </a:ext>
                  </a:extLst>
                </p:cNvPr>
                <p:cNvCxnSpPr>
                  <a:cxnSpLocks/>
                </p:cNvCxnSpPr>
                <p:nvPr/>
              </p:nvCxnSpPr>
              <p:spPr>
                <a:xfrm>
                  <a:off x="1691680" y="5445224"/>
                  <a:ext cx="0" cy="2141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4" name="직선 연결선 333">
                  <a:extLst>
                    <a:ext uri="{FF2B5EF4-FFF2-40B4-BE49-F238E27FC236}">
                      <a16:creationId xmlns:a16="http://schemas.microsoft.com/office/drawing/2014/main" id="{10827938-3760-4AE7-99B2-358BA4D336F2}"/>
                    </a:ext>
                  </a:extLst>
                </p:cNvPr>
                <p:cNvCxnSpPr>
                  <a:cxnSpLocks/>
                </p:cNvCxnSpPr>
                <p:nvPr/>
              </p:nvCxnSpPr>
              <p:spPr>
                <a:xfrm flipH="1">
                  <a:off x="1293801" y="5315301"/>
                  <a:ext cx="144016" cy="14213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5" name="직선 연결선 334">
                  <a:extLst>
                    <a:ext uri="{FF2B5EF4-FFF2-40B4-BE49-F238E27FC236}">
                      <a16:creationId xmlns:a16="http://schemas.microsoft.com/office/drawing/2014/main" id="{7F91BB65-86F8-465C-8F0F-7385E4B901BF}"/>
                    </a:ext>
                  </a:extLst>
                </p:cNvPr>
                <p:cNvCxnSpPr>
                  <a:cxnSpLocks/>
                </p:cNvCxnSpPr>
                <p:nvPr/>
              </p:nvCxnSpPr>
              <p:spPr>
                <a:xfrm>
                  <a:off x="1547664" y="5315301"/>
                  <a:ext cx="144016" cy="14213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3" name="그룹 322">
                <a:extLst>
                  <a:ext uri="{FF2B5EF4-FFF2-40B4-BE49-F238E27FC236}">
                    <a16:creationId xmlns:a16="http://schemas.microsoft.com/office/drawing/2014/main" id="{32FBFF17-1BA5-4CDB-89D9-2E20647E1A22}"/>
                  </a:ext>
                </a:extLst>
              </p:cNvPr>
              <p:cNvGrpSpPr/>
              <p:nvPr/>
            </p:nvGrpSpPr>
            <p:grpSpPr>
              <a:xfrm rot="10800000">
                <a:off x="1293801" y="4886450"/>
                <a:ext cx="397879" cy="246222"/>
                <a:chOff x="1293801" y="5315301"/>
                <a:chExt cx="397879" cy="344064"/>
              </a:xfrm>
            </p:grpSpPr>
            <p:cxnSp>
              <p:nvCxnSpPr>
                <p:cNvPr id="328" name="직선 연결선 327">
                  <a:extLst>
                    <a:ext uri="{FF2B5EF4-FFF2-40B4-BE49-F238E27FC236}">
                      <a16:creationId xmlns:a16="http://schemas.microsoft.com/office/drawing/2014/main" id="{F92D32FB-BDDE-4E81-90B9-B5CAFF760E04}"/>
                    </a:ext>
                  </a:extLst>
                </p:cNvPr>
                <p:cNvCxnSpPr>
                  <a:cxnSpLocks/>
                </p:cNvCxnSpPr>
                <p:nvPr/>
              </p:nvCxnSpPr>
              <p:spPr>
                <a:xfrm>
                  <a:off x="1293802" y="5445224"/>
                  <a:ext cx="0" cy="2141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9" name="직선 연결선 328">
                  <a:extLst>
                    <a:ext uri="{FF2B5EF4-FFF2-40B4-BE49-F238E27FC236}">
                      <a16:creationId xmlns:a16="http://schemas.microsoft.com/office/drawing/2014/main" id="{D48A5557-B4E3-452D-A492-0C6E87CA3287}"/>
                    </a:ext>
                  </a:extLst>
                </p:cNvPr>
                <p:cNvCxnSpPr>
                  <a:cxnSpLocks/>
                </p:cNvCxnSpPr>
                <p:nvPr/>
              </p:nvCxnSpPr>
              <p:spPr>
                <a:xfrm>
                  <a:off x="1691680" y="5445224"/>
                  <a:ext cx="0" cy="2141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0" name="직선 연결선 329">
                  <a:extLst>
                    <a:ext uri="{FF2B5EF4-FFF2-40B4-BE49-F238E27FC236}">
                      <a16:creationId xmlns:a16="http://schemas.microsoft.com/office/drawing/2014/main" id="{3C8F518D-4234-4F29-B5BC-D9E9F6D69AFF}"/>
                    </a:ext>
                  </a:extLst>
                </p:cNvPr>
                <p:cNvCxnSpPr>
                  <a:cxnSpLocks/>
                </p:cNvCxnSpPr>
                <p:nvPr/>
              </p:nvCxnSpPr>
              <p:spPr>
                <a:xfrm flipH="1">
                  <a:off x="1293801" y="5315301"/>
                  <a:ext cx="144016" cy="14213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1" name="직선 연결선 330">
                  <a:extLst>
                    <a:ext uri="{FF2B5EF4-FFF2-40B4-BE49-F238E27FC236}">
                      <a16:creationId xmlns:a16="http://schemas.microsoft.com/office/drawing/2014/main" id="{5DD06EB5-C668-4BD7-9D73-404977E1EA99}"/>
                    </a:ext>
                  </a:extLst>
                </p:cNvPr>
                <p:cNvCxnSpPr>
                  <a:cxnSpLocks/>
                </p:cNvCxnSpPr>
                <p:nvPr/>
              </p:nvCxnSpPr>
              <p:spPr>
                <a:xfrm>
                  <a:off x="1547664" y="5315301"/>
                  <a:ext cx="144016" cy="14213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24" name="직선 연결선 323">
                <a:extLst>
                  <a:ext uri="{FF2B5EF4-FFF2-40B4-BE49-F238E27FC236}">
                    <a16:creationId xmlns:a16="http://schemas.microsoft.com/office/drawing/2014/main" id="{A0A6B9EA-4C20-4AEF-B2C5-95FCF02EF985}"/>
                  </a:ext>
                </a:extLst>
              </p:cNvPr>
              <p:cNvCxnSpPr>
                <a:cxnSpLocks/>
              </p:cNvCxnSpPr>
              <p:nvPr/>
            </p:nvCxnSpPr>
            <p:spPr>
              <a:xfrm>
                <a:off x="1437817" y="5132672"/>
                <a:ext cx="0" cy="28047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직선 연결선 324">
                <a:extLst>
                  <a:ext uri="{FF2B5EF4-FFF2-40B4-BE49-F238E27FC236}">
                    <a16:creationId xmlns:a16="http://schemas.microsoft.com/office/drawing/2014/main" id="{816AEAFD-5EFC-4F44-B1B8-8C4B2C7DF295}"/>
                  </a:ext>
                </a:extLst>
              </p:cNvPr>
              <p:cNvCxnSpPr>
                <a:cxnSpLocks/>
              </p:cNvCxnSpPr>
              <p:nvPr/>
            </p:nvCxnSpPr>
            <p:spPr>
              <a:xfrm>
                <a:off x="1547664" y="5132672"/>
                <a:ext cx="0" cy="28047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6" name="TextBox 325">
                <a:extLst>
                  <a:ext uri="{FF2B5EF4-FFF2-40B4-BE49-F238E27FC236}">
                    <a16:creationId xmlns:a16="http://schemas.microsoft.com/office/drawing/2014/main" id="{D72782F9-DF9F-4D0D-9D9A-61F84C75A885}"/>
                  </a:ext>
                </a:extLst>
              </p:cNvPr>
              <p:cNvSpPr txBox="1"/>
              <p:nvPr/>
            </p:nvSpPr>
            <p:spPr>
              <a:xfrm flipH="1">
                <a:off x="1276944" y="5427101"/>
                <a:ext cx="418598" cy="229510"/>
              </a:xfrm>
              <a:prstGeom prst="rect">
                <a:avLst/>
              </a:prstGeom>
              <a:noFill/>
            </p:spPr>
            <p:txBody>
              <a:bodyPr wrap="square" rtlCol="0">
                <a:spAutoFit/>
              </a:bodyPr>
              <a:lstStyle/>
              <a:p>
                <a:pPr algn="ctr" defTabSz="514350"/>
                <a:r>
                  <a:rPr lang="en-US" altLang="ko-KR" sz="750" baseline="30000">
                    <a:solidFill>
                      <a:prstClr val="black"/>
                    </a:solidFill>
                    <a:latin typeface="Arial" panose="020B0604020202020204" pitchFamily="34" charset="0"/>
                    <a:ea typeface="맑은 고딕" panose="020B0503020000020004" pitchFamily="50" charset="-127"/>
                    <a:cs typeface="Arial" panose="020B0604020202020204" pitchFamily="34" charset="0"/>
                  </a:rPr>
                  <a:t>4</a:t>
                </a:r>
                <a:r>
                  <a:rPr lang="en-US" altLang="ko-KR" sz="750">
                    <a:solidFill>
                      <a:prstClr val="black"/>
                    </a:solidFill>
                    <a:latin typeface="Arial" panose="020B0604020202020204" pitchFamily="34" charset="0"/>
                    <a:ea typeface="맑은 고딕" panose="020B0503020000020004" pitchFamily="50" charset="-127"/>
                    <a:cs typeface="Arial" panose="020B0604020202020204" pitchFamily="34" charset="0"/>
                  </a:rPr>
                  <a:t>He</a:t>
                </a:r>
                <a:endParaRPr lang="ko-KR" altLang="en-US" sz="750" baseline="30000">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cxnSp>
            <p:nvCxnSpPr>
              <p:cNvPr id="327" name="직선 연결선 326">
                <a:extLst>
                  <a:ext uri="{FF2B5EF4-FFF2-40B4-BE49-F238E27FC236}">
                    <a16:creationId xmlns:a16="http://schemas.microsoft.com/office/drawing/2014/main" id="{2CE9051B-DFE8-404A-881E-2B917EE9B0E9}"/>
                  </a:ext>
                </a:extLst>
              </p:cNvPr>
              <p:cNvCxnSpPr>
                <a:cxnSpLocks/>
              </p:cNvCxnSpPr>
              <p:nvPr/>
            </p:nvCxnSpPr>
            <p:spPr>
              <a:xfrm flipH="1">
                <a:off x="1379622" y="5451399"/>
                <a:ext cx="2247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6" name="그룹 225">
              <a:extLst>
                <a:ext uri="{FF2B5EF4-FFF2-40B4-BE49-F238E27FC236}">
                  <a16:creationId xmlns:a16="http://schemas.microsoft.com/office/drawing/2014/main" id="{40DC519E-3F3E-4B5C-A595-B8A779DDFED3}"/>
                </a:ext>
              </a:extLst>
            </p:cNvPr>
            <p:cNvGrpSpPr/>
            <p:nvPr/>
          </p:nvGrpSpPr>
          <p:grpSpPr>
            <a:xfrm rot="10800000">
              <a:off x="8073039" y="5588792"/>
              <a:ext cx="466451" cy="1395411"/>
              <a:chOff x="8548112" y="4554330"/>
              <a:chExt cx="466451" cy="1395411"/>
            </a:xfrm>
          </p:grpSpPr>
          <p:cxnSp>
            <p:nvCxnSpPr>
              <p:cNvPr id="230" name="직선 연결선 229">
                <a:extLst>
                  <a:ext uri="{FF2B5EF4-FFF2-40B4-BE49-F238E27FC236}">
                    <a16:creationId xmlns:a16="http://schemas.microsoft.com/office/drawing/2014/main" id="{21A0F8E7-66B8-4A00-A26B-AE83E30ADC66}"/>
                  </a:ext>
                </a:extLst>
              </p:cNvPr>
              <p:cNvCxnSpPr>
                <a:cxnSpLocks/>
              </p:cNvCxnSpPr>
              <p:nvPr/>
            </p:nvCxnSpPr>
            <p:spPr>
              <a:xfrm>
                <a:off x="8548112" y="5724902"/>
                <a:ext cx="0" cy="22483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7" name="직선 연결선 266">
                <a:extLst>
                  <a:ext uri="{FF2B5EF4-FFF2-40B4-BE49-F238E27FC236}">
                    <a16:creationId xmlns:a16="http://schemas.microsoft.com/office/drawing/2014/main" id="{623D1A68-542B-45A0-856B-4492A5F0D433}"/>
                  </a:ext>
                </a:extLst>
              </p:cNvPr>
              <p:cNvCxnSpPr>
                <a:cxnSpLocks/>
              </p:cNvCxnSpPr>
              <p:nvPr/>
            </p:nvCxnSpPr>
            <p:spPr>
              <a:xfrm>
                <a:off x="9011121" y="5720704"/>
                <a:ext cx="0" cy="22483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8" name="직선 연결선 267">
                <a:extLst>
                  <a:ext uri="{FF2B5EF4-FFF2-40B4-BE49-F238E27FC236}">
                    <a16:creationId xmlns:a16="http://schemas.microsoft.com/office/drawing/2014/main" id="{A93AF591-C1C2-4249-9DC7-5A5410F9A174}"/>
                  </a:ext>
                </a:extLst>
              </p:cNvPr>
              <p:cNvCxnSpPr>
                <a:cxnSpLocks/>
              </p:cNvCxnSpPr>
              <p:nvPr/>
            </p:nvCxnSpPr>
            <p:spPr>
              <a:xfrm rot="10800000" flipV="1">
                <a:off x="8558299" y="5567564"/>
                <a:ext cx="196219" cy="16302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9" name="직선 연결선 288">
                <a:extLst>
                  <a:ext uri="{FF2B5EF4-FFF2-40B4-BE49-F238E27FC236}">
                    <a16:creationId xmlns:a16="http://schemas.microsoft.com/office/drawing/2014/main" id="{AD9CD8B5-CB43-48F2-A3A3-212530CB6A55}"/>
                  </a:ext>
                </a:extLst>
              </p:cNvPr>
              <p:cNvCxnSpPr>
                <a:cxnSpLocks/>
              </p:cNvCxnSpPr>
              <p:nvPr/>
            </p:nvCxnSpPr>
            <p:spPr>
              <a:xfrm rot="10800000" flipH="1" flipV="1">
                <a:off x="8802786" y="5569395"/>
                <a:ext cx="211777" cy="16375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0" name="직선 연결선 289">
                <a:extLst>
                  <a:ext uri="{FF2B5EF4-FFF2-40B4-BE49-F238E27FC236}">
                    <a16:creationId xmlns:a16="http://schemas.microsoft.com/office/drawing/2014/main" id="{10CB9BD2-8982-479D-961E-F6A603A73909}"/>
                  </a:ext>
                </a:extLst>
              </p:cNvPr>
              <p:cNvCxnSpPr>
                <a:cxnSpLocks/>
              </p:cNvCxnSpPr>
              <p:nvPr/>
            </p:nvCxnSpPr>
            <p:spPr>
              <a:xfrm rot="10800000" flipV="1">
                <a:off x="8746851" y="4554330"/>
                <a:ext cx="0" cy="102958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1" name="직선 연결선 290">
                <a:extLst>
                  <a:ext uri="{FF2B5EF4-FFF2-40B4-BE49-F238E27FC236}">
                    <a16:creationId xmlns:a16="http://schemas.microsoft.com/office/drawing/2014/main" id="{A3CC399A-97D2-4AD7-A7E5-D58C3DEBACE2}"/>
                  </a:ext>
                </a:extLst>
              </p:cNvPr>
              <p:cNvCxnSpPr>
                <a:cxnSpLocks/>
              </p:cNvCxnSpPr>
              <p:nvPr/>
            </p:nvCxnSpPr>
            <p:spPr>
              <a:xfrm rot="10800000" flipV="1">
                <a:off x="8818616" y="4554330"/>
                <a:ext cx="0" cy="102958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83" name="직선 연결선 182">
            <a:extLst>
              <a:ext uri="{FF2B5EF4-FFF2-40B4-BE49-F238E27FC236}">
                <a16:creationId xmlns:a16="http://schemas.microsoft.com/office/drawing/2014/main" id="{D4207BEF-D692-4EA4-A090-B37377AAFA1C}"/>
              </a:ext>
            </a:extLst>
          </p:cNvPr>
          <p:cNvCxnSpPr>
            <a:cxnSpLocks/>
            <a:endCxn id="396" idx="4"/>
          </p:cNvCxnSpPr>
          <p:nvPr/>
        </p:nvCxnSpPr>
        <p:spPr>
          <a:xfrm flipH="1">
            <a:off x="4313568" y="2669372"/>
            <a:ext cx="77831" cy="99448"/>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470" name="직사각형 469">
            <a:extLst>
              <a:ext uri="{FF2B5EF4-FFF2-40B4-BE49-F238E27FC236}">
                <a16:creationId xmlns:a16="http://schemas.microsoft.com/office/drawing/2014/main" id="{5CE94C61-6A15-46F9-BE5E-57D932EA11DA}"/>
              </a:ext>
            </a:extLst>
          </p:cNvPr>
          <p:cNvSpPr/>
          <p:nvPr/>
        </p:nvSpPr>
        <p:spPr>
          <a:xfrm>
            <a:off x="2793896" y="4373206"/>
            <a:ext cx="1510596" cy="2473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422" name="TextBox 421">
            <a:extLst>
              <a:ext uri="{FF2B5EF4-FFF2-40B4-BE49-F238E27FC236}">
                <a16:creationId xmlns:a16="http://schemas.microsoft.com/office/drawing/2014/main" id="{932FAE58-7B6C-400E-A63F-F670662D6ABF}"/>
              </a:ext>
            </a:extLst>
          </p:cNvPr>
          <p:cNvSpPr txBox="1"/>
          <p:nvPr/>
        </p:nvSpPr>
        <p:spPr>
          <a:xfrm>
            <a:off x="1406232" y="2552909"/>
            <a:ext cx="1110189" cy="669414"/>
          </a:xfrm>
          <a:prstGeom prst="rect">
            <a:avLst/>
          </a:prstGeom>
          <a:solidFill>
            <a:schemeClr val="bg1"/>
          </a:solidFill>
        </p:spPr>
        <p:txBody>
          <a:bodyPr wrap="square" rtlCol="0">
            <a:spAutoFit/>
          </a:bodyPr>
          <a:lstStyle/>
          <a:p>
            <a:pPr algn="ctr" fontAlgn="base">
              <a:spcBef>
                <a:spcPct val="0"/>
              </a:spcBef>
              <a:spcAft>
                <a:spcPct val="0"/>
              </a:spcAft>
            </a:pPr>
            <a:r>
              <a:rPr kumimoji="1" lang="en-US" altLang="ko-KR" sz="1050" b="1" dirty="0">
                <a:solidFill>
                  <a:prstClr val="black"/>
                </a:solidFill>
                <a:latin typeface="Arial" panose="020B0604020202020204" pitchFamily="34" charset="0"/>
                <a:ea typeface="굴림" pitchFamily="50" charset="-127"/>
                <a:cs typeface="Arial" panose="020B0604020202020204" pitchFamily="34" charset="0"/>
              </a:rPr>
              <a:t>0.8 K </a:t>
            </a:r>
          </a:p>
          <a:p>
            <a:pPr algn="ctr" fontAlgn="base">
              <a:spcBef>
                <a:spcPct val="0"/>
              </a:spcBef>
              <a:spcAft>
                <a:spcPct val="0"/>
              </a:spcAft>
            </a:pPr>
            <a:r>
              <a:rPr kumimoji="1" lang="en-US" altLang="ko-KR" sz="1050" dirty="0">
                <a:solidFill>
                  <a:prstClr val="black"/>
                </a:solidFill>
                <a:latin typeface="Arial" panose="020B0604020202020204" pitchFamily="34" charset="0"/>
                <a:ea typeface="굴림" pitchFamily="50" charset="-127"/>
                <a:cs typeface="Arial" panose="020B0604020202020204" pitchFamily="34" charset="0"/>
              </a:rPr>
              <a:t>(Still shield)</a:t>
            </a:r>
          </a:p>
          <a:p>
            <a:pPr algn="ctr" fontAlgn="base">
              <a:spcBef>
                <a:spcPct val="0"/>
              </a:spcBef>
              <a:spcAft>
                <a:spcPct val="0"/>
              </a:spcAft>
            </a:pPr>
            <a:r>
              <a:rPr kumimoji="1" lang="en-US" altLang="ko-KR" sz="825" dirty="0">
                <a:solidFill>
                  <a:prstClr val="black"/>
                </a:solidFill>
                <a:latin typeface="Arial" panose="020B0604020202020204" pitchFamily="34" charset="0"/>
                <a:ea typeface="굴림" pitchFamily="50" charset="-127"/>
                <a:cs typeface="Arial" panose="020B0604020202020204" pitchFamily="34" charset="0"/>
              </a:rPr>
              <a:t>* Kevlar suspension</a:t>
            </a:r>
          </a:p>
        </p:txBody>
      </p:sp>
      <p:sp>
        <p:nvSpPr>
          <p:cNvPr id="355" name="타원 354">
            <a:extLst>
              <a:ext uri="{FF2B5EF4-FFF2-40B4-BE49-F238E27FC236}">
                <a16:creationId xmlns:a16="http://schemas.microsoft.com/office/drawing/2014/main" id="{EF951204-D85F-4A14-89A4-11D7FD5796BE}"/>
              </a:ext>
            </a:extLst>
          </p:cNvPr>
          <p:cNvSpPr/>
          <p:nvPr/>
        </p:nvSpPr>
        <p:spPr>
          <a:xfrm flipV="1">
            <a:off x="2657900" y="2885882"/>
            <a:ext cx="51434" cy="51434"/>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356" name="직선 연결선 355">
            <a:extLst>
              <a:ext uri="{FF2B5EF4-FFF2-40B4-BE49-F238E27FC236}">
                <a16:creationId xmlns:a16="http://schemas.microsoft.com/office/drawing/2014/main" id="{B1A56751-490F-4A8B-8FDC-F5F58ABACC34}"/>
              </a:ext>
            </a:extLst>
          </p:cNvPr>
          <p:cNvCxnSpPr>
            <a:cxnSpLocks/>
          </p:cNvCxnSpPr>
          <p:nvPr/>
        </p:nvCxnSpPr>
        <p:spPr>
          <a:xfrm>
            <a:off x="2258521" y="2708198"/>
            <a:ext cx="406509" cy="18674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58" name="직선 연결선 357">
            <a:extLst>
              <a:ext uri="{FF2B5EF4-FFF2-40B4-BE49-F238E27FC236}">
                <a16:creationId xmlns:a16="http://schemas.microsoft.com/office/drawing/2014/main" id="{9D9779AF-E646-4208-9808-3CF98650C38B}"/>
              </a:ext>
            </a:extLst>
          </p:cNvPr>
          <p:cNvCxnSpPr>
            <a:cxnSpLocks/>
          </p:cNvCxnSpPr>
          <p:nvPr/>
        </p:nvCxnSpPr>
        <p:spPr>
          <a:xfrm flipV="1">
            <a:off x="2922289" y="3893135"/>
            <a:ext cx="0" cy="7562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9" name="직선 연결선 358">
            <a:extLst>
              <a:ext uri="{FF2B5EF4-FFF2-40B4-BE49-F238E27FC236}">
                <a16:creationId xmlns:a16="http://schemas.microsoft.com/office/drawing/2014/main" id="{D642DA54-0CDB-4237-92BA-BEACBCB34A32}"/>
              </a:ext>
            </a:extLst>
          </p:cNvPr>
          <p:cNvCxnSpPr>
            <a:cxnSpLocks/>
          </p:cNvCxnSpPr>
          <p:nvPr/>
        </p:nvCxnSpPr>
        <p:spPr>
          <a:xfrm flipV="1">
            <a:off x="3197323" y="3892967"/>
            <a:ext cx="0" cy="7562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5" name="직선 연결선 364">
            <a:extLst>
              <a:ext uri="{FF2B5EF4-FFF2-40B4-BE49-F238E27FC236}">
                <a16:creationId xmlns:a16="http://schemas.microsoft.com/office/drawing/2014/main" id="{3F55CAAF-09ED-41D4-AE13-E5FB9D3CF420}"/>
              </a:ext>
            </a:extLst>
          </p:cNvPr>
          <p:cNvCxnSpPr>
            <a:cxnSpLocks/>
          </p:cNvCxnSpPr>
          <p:nvPr/>
        </p:nvCxnSpPr>
        <p:spPr>
          <a:xfrm flipV="1">
            <a:off x="2919212" y="2901302"/>
            <a:ext cx="0" cy="7562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7" name="직선 연결선 366">
            <a:extLst>
              <a:ext uri="{FF2B5EF4-FFF2-40B4-BE49-F238E27FC236}">
                <a16:creationId xmlns:a16="http://schemas.microsoft.com/office/drawing/2014/main" id="{24D28B48-CC99-438C-82AB-75A50F268CAA}"/>
              </a:ext>
            </a:extLst>
          </p:cNvPr>
          <p:cNvCxnSpPr>
            <a:cxnSpLocks/>
          </p:cNvCxnSpPr>
          <p:nvPr/>
        </p:nvCxnSpPr>
        <p:spPr>
          <a:xfrm flipV="1">
            <a:off x="3196526" y="2891953"/>
            <a:ext cx="0" cy="75627"/>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7" name="직선 연결선 56">
            <a:extLst>
              <a:ext uri="{FF2B5EF4-FFF2-40B4-BE49-F238E27FC236}">
                <a16:creationId xmlns:a16="http://schemas.microsoft.com/office/drawing/2014/main" id="{2FE65DC6-FD50-44E5-87FC-80CA1CDCB2B1}"/>
              </a:ext>
            </a:extLst>
          </p:cNvPr>
          <p:cNvCxnSpPr/>
          <p:nvPr/>
        </p:nvCxnSpPr>
        <p:spPr>
          <a:xfrm flipV="1">
            <a:off x="3619768" y="2588890"/>
            <a:ext cx="0" cy="24601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9" name="직선 연결선 268">
            <a:extLst>
              <a:ext uri="{FF2B5EF4-FFF2-40B4-BE49-F238E27FC236}">
                <a16:creationId xmlns:a16="http://schemas.microsoft.com/office/drawing/2014/main" id="{0AA642FA-8335-468E-A82B-C42550F55150}"/>
              </a:ext>
            </a:extLst>
          </p:cNvPr>
          <p:cNvCxnSpPr>
            <a:cxnSpLocks/>
          </p:cNvCxnSpPr>
          <p:nvPr/>
        </p:nvCxnSpPr>
        <p:spPr>
          <a:xfrm flipH="1" flipV="1">
            <a:off x="2723858" y="2592321"/>
            <a:ext cx="919163" cy="1"/>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직선 연결선 61">
            <a:extLst>
              <a:ext uri="{FF2B5EF4-FFF2-40B4-BE49-F238E27FC236}">
                <a16:creationId xmlns:a16="http://schemas.microsoft.com/office/drawing/2014/main" id="{B38A8D19-5DA3-4D39-8F06-53AA80BD80EA}"/>
              </a:ext>
            </a:extLst>
          </p:cNvPr>
          <p:cNvCxnSpPr>
            <a:cxnSpLocks/>
            <a:endCxn id="45" idx="1"/>
          </p:cNvCxnSpPr>
          <p:nvPr/>
        </p:nvCxnSpPr>
        <p:spPr>
          <a:xfrm>
            <a:off x="2793711" y="2588890"/>
            <a:ext cx="72233" cy="348243"/>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71" name="직선 연결선 270">
            <a:extLst>
              <a:ext uri="{FF2B5EF4-FFF2-40B4-BE49-F238E27FC236}">
                <a16:creationId xmlns:a16="http://schemas.microsoft.com/office/drawing/2014/main" id="{04E5F809-3E73-4555-ACFD-9615002EAE67}"/>
              </a:ext>
            </a:extLst>
          </p:cNvPr>
          <p:cNvCxnSpPr>
            <a:cxnSpLocks/>
            <a:endCxn id="45" idx="3"/>
          </p:cNvCxnSpPr>
          <p:nvPr/>
        </p:nvCxnSpPr>
        <p:spPr>
          <a:xfrm flipH="1">
            <a:off x="3206493" y="2593068"/>
            <a:ext cx="93105" cy="344065"/>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371" name="TextBox 370">
            <a:extLst>
              <a:ext uri="{FF2B5EF4-FFF2-40B4-BE49-F238E27FC236}">
                <a16:creationId xmlns:a16="http://schemas.microsoft.com/office/drawing/2014/main" id="{5CC98A4E-34A2-4E39-81F1-823ED00037FA}"/>
              </a:ext>
            </a:extLst>
          </p:cNvPr>
          <p:cNvSpPr txBox="1"/>
          <p:nvPr/>
        </p:nvSpPr>
        <p:spPr>
          <a:xfrm>
            <a:off x="6662464" y="3802400"/>
            <a:ext cx="1107582" cy="877163"/>
          </a:xfrm>
          <a:prstGeom prst="rect">
            <a:avLst/>
          </a:prstGeom>
          <a:noFill/>
        </p:spPr>
        <p:txBody>
          <a:bodyPr wrap="square" rtlCol="0">
            <a:spAutoFit/>
          </a:bodyPr>
          <a:lstStyle/>
          <a:p>
            <a:r>
              <a:rPr lang="en-US" altLang="ko-KR" sz="1500" b="1">
                <a:latin typeface="Arial" panose="020B0604020202020204" pitchFamily="34" charset="0"/>
                <a:cs typeface="Arial" panose="020B0604020202020204" pitchFamily="34" charset="0"/>
              </a:rPr>
              <a:t>Still</a:t>
            </a:r>
          </a:p>
          <a:p>
            <a:r>
              <a:rPr lang="en-US" altLang="ko-KR" sz="1200">
                <a:latin typeface="Arial" panose="020B0604020202020204" pitchFamily="34" charset="0"/>
                <a:cs typeface="Arial" panose="020B0604020202020204" pitchFamily="34" charset="0"/>
              </a:rPr>
              <a:t>D. 10 mm, </a:t>
            </a:r>
          </a:p>
          <a:p>
            <a:r>
              <a:rPr lang="en-US" altLang="ko-KR" sz="1200">
                <a:latin typeface="Arial" panose="020B0604020202020204" pitchFamily="34" charset="0"/>
                <a:cs typeface="Arial" panose="020B0604020202020204" pitchFamily="34" charset="0"/>
              </a:rPr>
              <a:t>H. 40 mm,</a:t>
            </a:r>
          </a:p>
          <a:p>
            <a:r>
              <a:rPr lang="en-US" altLang="ko-KR" sz="1200">
                <a:latin typeface="Arial" panose="020B0604020202020204" pitchFamily="34" charset="0"/>
                <a:cs typeface="Arial" panose="020B0604020202020204" pitchFamily="34" charset="0"/>
              </a:rPr>
              <a:t> </a:t>
            </a:r>
            <a:endParaRPr lang="ko-KR" altLang="en-US" sz="1200">
              <a:latin typeface="Arial" panose="020B0604020202020204" pitchFamily="34" charset="0"/>
              <a:cs typeface="Arial" panose="020B0604020202020204" pitchFamily="34" charset="0"/>
            </a:endParaRPr>
          </a:p>
        </p:txBody>
      </p:sp>
      <p:sp>
        <p:nvSpPr>
          <p:cNvPr id="372" name="TextBox 371">
            <a:extLst>
              <a:ext uri="{FF2B5EF4-FFF2-40B4-BE49-F238E27FC236}">
                <a16:creationId xmlns:a16="http://schemas.microsoft.com/office/drawing/2014/main" id="{CD12FE52-0F23-4193-9864-3DB9CBAF5345}"/>
              </a:ext>
            </a:extLst>
          </p:cNvPr>
          <p:cNvSpPr txBox="1"/>
          <p:nvPr/>
        </p:nvSpPr>
        <p:spPr>
          <a:xfrm>
            <a:off x="7766549" y="3816561"/>
            <a:ext cx="1107582" cy="877163"/>
          </a:xfrm>
          <a:prstGeom prst="rect">
            <a:avLst/>
          </a:prstGeom>
          <a:noFill/>
        </p:spPr>
        <p:txBody>
          <a:bodyPr wrap="square" rtlCol="0">
            <a:spAutoFit/>
          </a:bodyPr>
          <a:lstStyle/>
          <a:p>
            <a:r>
              <a:rPr lang="en-US" altLang="ko-KR" sz="1500" b="1">
                <a:latin typeface="Arial" panose="020B0604020202020204" pitchFamily="34" charset="0"/>
                <a:cs typeface="Arial" panose="020B0604020202020204" pitchFamily="34" charset="0"/>
              </a:rPr>
              <a:t>MXC</a:t>
            </a:r>
          </a:p>
          <a:p>
            <a:r>
              <a:rPr lang="en-US" altLang="ko-KR" sz="1200">
                <a:latin typeface="Arial" panose="020B0604020202020204" pitchFamily="34" charset="0"/>
                <a:cs typeface="Arial" panose="020B0604020202020204" pitchFamily="34" charset="0"/>
              </a:rPr>
              <a:t>D. 25 mm, </a:t>
            </a:r>
          </a:p>
          <a:p>
            <a:r>
              <a:rPr lang="en-US" altLang="ko-KR" sz="1200">
                <a:latin typeface="Arial" panose="020B0604020202020204" pitchFamily="34" charset="0"/>
                <a:cs typeface="Arial" panose="020B0604020202020204" pitchFamily="34" charset="0"/>
              </a:rPr>
              <a:t>H. 9 mm,</a:t>
            </a:r>
          </a:p>
          <a:p>
            <a:r>
              <a:rPr lang="en-US" altLang="ko-KR" sz="1200">
                <a:latin typeface="Arial" panose="020B0604020202020204" pitchFamily="34" charset="0"/>
                <a:cs typeface="Arial" panose="020B0604020202020204" pitchFamily="34" charset="0"/>
              </a:rPr>
              <a:t> </a:t>
            </a:r>
            <a:endParaRPr lang="ko-KR" altLang="en-US" sz="1200">
              <a:latin typeface="Arial" panose="020B0604020202020204" pitchFamily="34" charset="0"/>
              <a:cs typeface="Arial" panose="020B0604020202020204" pitchFamily="34" charset="0"/>
            </a:endParaRPr>
          </a:p>
        </p:txBody>
      </p:sp>
      <p:grpSp>
        <p:nvGrpSpPr>
          <p:cNvPr id="17" name="그룹 16">
            <a:extLst>
              <a:ext uri="{FF2B5EF4-FFF2-40B4-BE49-F238E27FC236}">
                <a16:creationId xmlns:a16="http://schemas.microsoft.com/office/drawing/2014/main" id="{D6BB5541-8727-4480-A0F9-4DB0873466B5}"/>
              </a:ext>
            </a:extLst>
          </p:cNvPr>
          <p:cNvGrpSpPr/>
          <p:nvPr/>
        </p:nvGrpSpPr>
        <p:grpSpPr>
          <a:xfrm>
            <a:off x="2692961" y="2879676"/>
            <a:ext cx="1619432" cy="1749205"/>
            <a:chOff x="3608206" y="2592424"/>
            <a:chExt cx="2159243" cy="2332273"/>
          </a:xfrm>
        </p:grpSpPr>
        <p:grpSp>
          <p:nvGrpSpPr>
            <p:cNvPr id="50" name="그룹 49">
              <a:extLst>
                <a:ext uri="{FF2B5EF4-FFF2-40B4-BE49-F238E27FC236}">
                  <a16:creationId xmlns:a16="http://schemas.microsoft.com/office/drawing/2014/main" id="{A6A9D45A-84BC-48A9-944A-36CFE84A7267}"/>
                </a:ext>
              </a:extLst>
            </p:cNvPr>
            <p:cNvGrpSpPr/>
            <p:nvPr/>
          </p:nvGrpSpPr>
          <p:grpSpPr>
            <a:xfrm>
              <a:off x="3608206" y="2592424"/>
              <a:ext cx="2159243" cy="2332273"/>
              <a:chOff x="-703095" y="2757525"/>
              <a:chExt cx="2159243" cy="2332273"/>
            </a:xfrm>
          </p:grpSpPr>
          <p:grpSp>
            <p:nvGrpSpPr>
              <p:cNvPr id="48" name="그룹 47">
                <a:extLst>
                  <a:ext uri="{FF2B5EF4-FFF2-40B4-BE49-F238E27FC236}">
                    <a16:creationId xmlns:a16="http://schemas.microsoft.com/office/drawing/2014/main" id="{2633CDA5-640E-42A4-A30C-0D7A06C560FB}"/>
                  </a:ext>
                </a:extLst>
              </p:cNvPr>
              <p:cNvGrpSpPr/>
              <p:nvPr/>
            </p:nvGrpSpPr>
            <p:grpSpPr>
              <a:xfrm>
                <a:off x="-703095" y="2757525"/>
                <a:ext cx="2159243" cy="2332273"/>
                <a:chOff x="-703095" y="2757525"/>
                <a:chExt cx="2159243" cy="2332273"/>
              </a:xfrm>
            </p:grpSpPr>
            <p:grpSp>
              <p:nvGrpSpPr>
                <p:cNvPr id="35" name="그룹 34">
                  <a:extLst>
                    <a:ext uri="{FF2B5EF4-FFF2-40B4-BE49-F238E27FC236}">
                      <a16:creationId xmlns:a16="http://schemas.microsoft.com/office/drawing/2014/main" id="{7E62C1CA-6275-47B8-B421-BCF3AEF54292}"/>
                    </a:ext>
                  </a:extLst>
                </p:cNvPr>
                <p:cNvGrpSpPr/>
                <p:nvPr/>
              </p:nvGrpSpPr>
              <p:grpSpPr>
                <a:xfrm>
                  <a:off x="-703095" y="2757525"/>
                  <a:ext cx="2159243" cy="2332273"/>
                  <a:chOff x="-703095" y="2757525"/>
                  <a:chExt cx="2159243" cy="2332273"/>
                </a:xfrm>
              </p:grpSpPr>
              <p:grpSp>
                <p:nvGrpSpPr>
                  <p:cNvPr id="23" name="그룹 22">
                    <a:extLst>
                      <a:ext uri="{FF2B5EF4-FFF2-40B4-BE49-F238E27FC236}">
                        <a16:creationId xmlns:a16="http://schemas.microsoft.com/office/drawing/2014/main" id="{2421DE8D-6467-4A9F-A5C6-AA666D5F3185}"/>
                      </a:ext>
                    </a:extLst>
                  </p:cNvPr>
                  <p:cNvGrpSpPr/>
                  <p:nvPr/>
                </p:nvGrpSpPr>
                <p:grpSpPr>
                  <a:xfrm>
                    <a:off x="-252439" y="4867060"/>
                    <a:ext cx="1381822" cy="186643"/>
                    <a:chOff x="327805" y="5530184"/>
                    <a:chExt cx="893887" cy="165090"/>
                  </a:xfrm>
                </p:grpSpPr>
                <p:grpSp>
                  <p:nvGrpSpPr>
                    <p:cNvPr id="13" name="그룹 12">
                      <a:extLst>
                        <a:ext uri="{FF2B5EF4-FFF2-40B4-BE49-F238E27FC236}">
                          <a16:creationId xmlns:a16="http://schemas.microsoft.com/office/drawing/2014/main" id="{C863769B-99D1-4680-A02D-ACFBF8F15E7F}"/>
                        </a:ext>
                      </a:extLst>
                    </p:cNvPr>
                    <p:cNvGrpSpPr/>
                    <p:nvPr/>
                  </p:nvGrpSpPr>
                  <p:grpSpPr>
                    <a:xfrm>
                      <a:off x="443845" y="5530184"/>
                      <a:ext cx="665942" cy="165090"/>
                      <a:chOff x="741339" y="5532616"/>
                      <a:chExt cx="364146" cy="165090"/>
                    </a:xfrm>
                  </p:grpSpPr>
                  <p:grpSp>
                    <p:nvGrpSpPr>
                      <p:cNvPr id="234" name="그룹 233">
                        <a:extLst>
                          <a:ext uri="{FF2B5EF4-FFF2-40B4-BE49-F238E27FC236}">
                            <a16:creationId xmlns:a16="http://schemas.microsoft.com/office/drawing/2014/main" id="{F9399959-6B68-4DCF-8DF4-732900092FFB}"/>
                          </a:ext>
                        </a:extLst>
                      </p:cNvPr>
                      <p:cNvGrpSpPr/>
                      <p:nvPr/>
                    </p:nvGrpSpPr>
                    <p:grpSpPr>
                      <a:xfrm rot="10800000">
                        <a:off x="939867" y="5534130"/>
                        <a:ext cx="165618" cy="162061"/>
                        <a:chOff x="2582257" y="1604356"/>
                        <a:chExt cx="1894372" cy="914400"/>
                      </a:xfrm>
                    </p:grpSpPr>
                    <p:sp>
                      <p:nvSpPr>
                        <p:cNvPr id="262" name="원호 261">
                          <a:extLst>
                            <a:ext uri="{FF2B5EF4-FFF2-40B4-BE49-F238E27FC236}">
                              <a16:creationId xmlns:a16="http://schemas.microsoft.com/office/drawing/2014/main" id="{1BD8B2D6-7C95-4EC4-8840-DC2523F7A040}"/>
                            </a:ext>
                          </a:extLst>
                        </p:cNvPr>
                        <p:cNvSpPr/>
                        <p:nvPr/>
                      </p:nvSpPr>
                      <p:spPr>
                        <a:xfrm>
                          <a:off x="2582257" y="1604356"/>
                          <a:ext cx="770543" cy="914400"/>
                        </a:xfrm>
                        <a:prstGeom prst="arc">
                          <a:avLst>
                            <a:gd name="adj1" fmla="val 10790851"/>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63" name="원호 262">
                          <a:extLst>
                            <a:ext uri="{FF2B5EF4-FFF2-40B4-BE49-F238E27FC236}">
                              <a16:creationId xmlns:a16="http://schemas.microsoft.com/office/drawing/2014/main" id="{FE357F73-1D45-4DF4-B059-82372585E272}"/>
                            </a:ext>
                          </a:extLst>
                        </p:cNvPr>
                        <p:cNvSpPr/>
                        <p:nvPr/>
                      </p:nvSpPr>
                      <p:spPr>
                        <a:xfrm>
                          <a:off x="2975956" y="1604356"/>
                          <a:ext cx="958963" cy="914400"/>
                        </a:xfrm>
                        <a:prstGeom prst="arc">
                          <a:avLst>
                            <a:gd name="adj1" fmla="val 10790851"/>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64" name="원호 263">
                          <a:extLst>
                            <a:ext uri="{FF2B5EF4-FFF2-40B4-BE49-F238E27FC236}">
                              <a16:creationId xmlns:a16="http://schemas.microsoft.com/office/drawing/2014/main" id="{B35BA554-84BE-430C-974E-3D04CC415F83}"/>
                            </a:ext>
                          </a:extLst>
                        </p:cNvPr>
                        <p:cNvSpPr/>
                        <p:nvPr/>
                      </p:nvSpPr>
                      <p:spPr>
                        <a:xfrm rot="10800000">
                          <a:off x="2975957" y="1604356"/>
                          <a:ext cx="376843" cy="757844"/>
                        </a:xfrm>
                        <a:prstGeom prst="arc">
                          <a:avLst>
                            <a:gd name="adj1" fmla="val 10745099"/>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65" name="원호 264">
                          <a:extLst>
                            <a:ext uri="{FF2B5EF4-FFF2-40B4-BE49-F238E27FC236}">
                              <a16:creationId xmlns:a16="http://schemas.microsoft.com/office/drawing/2014/main" id="{54BE2D07-0395-4F24-804A-944F9015926B}"/>
                            </a:ext>
                          </a:extLst>
                        </p:cNvPr>
                        <p:cNvSpPr/>
                        <p:nvPr/>
                      </p:nvSpPr>
                      <p:spPr>
                        <a:xfrm>
                          <a:off x="3556982" y="1604356"/>
                          <a:ext cx="919647" cy="914400"/>
                        </a:xfrm>
                        <a:prstGeom prst="arc">
                          <a:avLst>
                            <a:gd name="adj1" fmla="val 10790851"/>
                            <a:gd name="adj2" fmla="val 21502516"/>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66" name="원호 265">
                          <a:extLst>
                            <a:ext uri="{FF2B5EF4-FFF2-40B4-BE49-F238E27FC236}">
                              <a16:creationId xmlns:a16="http://schemas.microsoft.com/office/drawing/2014/main" id="{7012E547-5DFB-44B0-B987-EF77805F8CDF}"/>
                            </a:ext>
                          </a:extLst>
                        </p:cNvPr>
                        <p:cNvSpPr/>
                        <p:nvPr/>
                      </p:nvSpPr>
                      <p:spPr>
                        <a:xfrm rot="10800000">
                          <a:off x="3558077" y="1682634"/>
                          <a:ext cx="376843" cy="679566"/>
                        </a:xfrm>
                        <a:prstGeom prst="arc">
                          <a:avLst>
                            <a:gd name="adj1" fmla="val 10745099"/>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grpSp>
                  <p:sp>
                    <p:nvSpPr>
                      <p:cNvPr id="235" name="원호 234">
                        <a:extLst>
                          <a:ext uri="{FF2B5EF4-FFF2-40B4-BE49-F238E27FC236}">
                            <a16:creationId xmlns:a16="http://schemas.microsoft.com/office/drawing/2014/main" id="{D59F0693-5497-4B92-A1B2-BD3293A74734}"/>
                          </a:ext>
                        </a:extLst>
                      </p:cNvPr>
                      <p:cNvSpPr/>
                      <p:nvPr/>
                    </p:nvSpPr>
                    <p:spPr>
                      <a:xfrm>
                        <a:off x="939867" y="5561877"/>
                        <a:ext cx="31275" cy="120441"/>
                      </a:xfrm>
                      <a:prstGeom prst="arc">
                        <a:avLst>
                          <a:gd name="adj1" fmla="val 10745099"/>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36" name="원호 235">
                        <a:extLst>
                          <a:ext uri="{FF2B5EF4-FFF2-40B4-BE49-F238E27FC236}">
                            <a16:creationId xmlns:a16="http://schemas.microsoft.com/office/drawing/2014/main" id="{81B781C1-C30F-4EF2-9BEC-C22065E45D25}"/>
                          </a:ext>
                        </a:extLst>
                      </p:cNvPr>
                      <p:cNvSpPr/>
                      <p:nvPr/>
                    </p:nvSpPr>
                    <p:spPr>
                      <a:xfrm rot="10800000">
                        <a:off x="889729" y="5535645"/>
                        <a:ext cx="80401" cy="162061"/>
                      </a:xfrm>
                      <a:prstGeom prst="arc">
                        <a:avLst>
                          <a:gd name="adj1" fmla="val 10790851"/>
                          <a:gd name="adj2" fmla="val 21502516"/>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37" name="원호 236">
                        <a:extLst>
                          <a:ext uri="{FF2B5EF4-FFF2-40B4-BE49-F238E27FC236}">
                            <a16:creationId xmlns:a16="http://schemas.microsoft.com/office/drawing/2014/main" id="{E520797B-7EA3-406F-9113-03B155AC13A0}"/>
                          </a:ext>
                        </a:extLst>
                      </p:cNvPr>
                      <p:cNvSpPr/>
                      <p:nvPr/>
                    </p:nvSpPr>
                    <p:spPr>
                      <a:xfrm>
                        <a:off x="889633" y="5554780"/>
                        <a:ext cx="29514" cy="126308"/>
                      </a:xfrm>
                      <a:prstGeom prst="arc">
                        <a:avLst>
                          <a:gd name="adj1" fmla="val 10757259"/>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38" name="원호 237">
                        <a:extLst>
                          <a:ext uri="{FF2B5EF4-FFF2-40B4-BE49-F238E27FC236}">
                            <a16:creationId xmlns:a16="http://schemas.microsoft.com/office/drawing/2014/main" id="{1E8B64CE-2654-4B7C-9E7D-0EA37C5222EE}"/>
                          </a:ext>
                        </a:extLst>
                      </p:cNvPr>
                      <p:cNvSpPr/>
                      <p:nvPr/>
                    </p:nvSpPr>
                    <p:spPr>
                      <a:xfrm rot="10800000">
                        <a:off x="839591" y="5534130"/>
                        <a:ext cx="80401" cy="162061"/>
                      </a:xfrm>
                      <a:prstGeom prst="arc">
                        <a:avLst>
                          <a:gd name="adj1" fmla="val 10790851"/>
                          <a:gd name="adj2" fmla="val 21502516"/>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39" name="원호 238">
                        <a:extLst>
                          <a:ext uri="{FF2B5EF4-FFF2-40B4-BE49-F238E27FC236}">
                            <a16:creationId xmlns:a16="http://schemas.microsoft.com/office/drawing/2014/main" id="{95D65B5C-86D8-4664-91F5-3127B1964886}"/>
                          </a:ext>
                        </a:extLst>
                      </p:cNvPr>
                      <p:cNvSpPr/>
                      <p:nvPr/>
                    </p:nvSpPr>
                    <p:spPr>
                      <a:xfrm>
                        <a:off x="839592" y="5558849"/>
                        <a:ext cx="31275" cy="121955"/>
                      </a:xfrm>
                      <a:prstGeom prst="arc">
                        <a:avLst>
                          <a:gd name="adj1" fmla="val 10745099"/>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40" name="원호 239">
                        <a:extLst>
                          <a:ext uri="{FF2B5EF4-FFF2-40B4-BE49-F238E27FC236}">
                            <a16:creationId xmlns:a16="http://schemas.microsoft.com/office/drawing/2014/main" id="{6A9D4EE9-AA7B-4BA4-9354-194D6A510033}"/>
                          </a:ext>
                        </a:extLst>
                      </p:cNvPr>
                      <p:cNvSpPr/>
                      <p:nvPr/>
                    </p:nvSpPr>
                    <p:spPr>
                      <a:xfrm rot="10800000">
                        <a:off x="790465" y="5532616"/>
                        <a:ext cx="80401" cy="162061"/>
                      </a:xfrm>
                      <a:prstGeom prst="arc">
                        <a:avLst>
                          <a:gd name="adj1" fmla="val 10790851"/>
                          <a:gd name="adj2" fmla="val 21502516"/>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50" name="원호 249">
                        <a:extLst>
                          <a:ext uri="{FF2B5EF4-FFF2-40B4-BE49-F238E27FC236}">
                            <a16:creationId xmlns:a16="http://schemas.microsoft.com/office/drawing/2014/main" id="{F7F0470C-B29C-465B-B5A6-63A6A92405B5}"/>
                          </a:ext>
                        </a:extLst>
                      </p:cNvPr>
                      <p:cNvSpPr/>
                      <p:nvPr/>
                    </p:nvSpPr>
                    <p:spPr>
                      <a:xfrm>
                        <a:off x="790465" y="5560363"/>
                        <a:ext cx="31275" cy="120441"/>
                      </a:xfrm>
                      <a:prstGeom prst="arc">
                        <a:avLst>
                          <a:gd name="adj1" fmla="val 10745099"/>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53" name="원호 252">
                        <a:extLst>
                          <a:ext uri="{FF2B5EF4-FFF2-40B4-BE49-F238E27FC236}">
                            <a16:creationId xmlns:a16="http://schemas.microsoft.com/office/drawing/2014/main" id="{E59CF116-5C23-4B43-9E0B-78B860D449AE}"/>
                          </a:ext>
                        </a:extLst>
                      </p:cNvPr>
                      <p:cNvSpPr/>
                      <p:nvPr/>
                    </p:nvSpPr>
                    <p:spPr>
                      <a:xfrm rot="10800000">
                        <a:off x="741339" y="5534130"/>
                        <a:ext cx="80401" cy="162061"/>
                      </a:xfrm>
                      <a:prstGeom prst="arc">
                        <a:avLst>
                          <a:gd name="adj1" fmla="val 10790851"/>
                          <a:gd name="adj2" fmla="val 21502516"/>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grpSp>
                <p:cxnSp>
                  <p:nvCxnSpPr>
                    <p:cNvPr id="260" name="직선 연결선 259">
                      <a:extLst>
                        <a:ext uri="{FF2B5EF4-FFF2-40B4-BE49-F238E27FC236}">
                          <a16:creationId xmlns:a16="http://schemas.microsoft.com/office/drawing/2014/main" id="{F7ACFA71-367C-4CD2-AFC1-6FC44179FABB}"/>
                        </a:ext>
                      </a:extLst>
                    </p:cNvPr>
                    <p:cNvCxnSpPr>
                      <a:cxnSpLocks/>
                    </p:cNvCxnSpPr>
                    <p:nvPr/>
                  </p:nvCxnSpPr>
                  <p:spPr>
                    <a:xfrm flipH="1">
                      <a:off x="327805" y="5620844"/>
                      <a:ext cx="12245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1" name="직선 연결선 260">
                      <a:extLst>
                        <a:ext uri="{FF2B5EF4-FFF2-40B4-BE49-F238E27FC236}">
                          <a16:creationId xmlns:a16="http://schemas.microsoft.com/office/drawing/2014/main" id="{D2C24138-4C11-49B7-B054-8CB558A602C9}"/>
                        </a:ext>
                      </a:extLst>
                    </p:cNvPr>
                    <p:cNvCxnSpPr>
                      <a:cxnSpLocks/>
                    </p:cNvCxnSpPr>
                    <p:nvPr/>
                  </p:nvCxnSpPr>
                  <p:spPr>
                    <a:xfrm flipH="1">
                      <a:off x="1105488" y="5615161"/>
                      <a:ext cx="11620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3" name="직사각형 222">
                    <a:extLst>
                      <a:ext uri="{FF2B5EF4-FFF2-40B4-BE49-F238E27FC236}">
                        <a16:creationId xmlns:a16="http://schemas.microsoft.com/office/drawing/2014/main" id="{7AED1F4E-890C-4F86-940D-6B44B42036EF}"/>
                      </a:ext>
                    </a:extLst>
                  </p:cNvPr>
                  <p:cNvSpPr/>
                  <p:nvPr/>
                </p:nvSpPr>
                <p:spPr>
                  <a:xfrm flipH="1">
                    <a:off x="-562349" y="4065648"/>
                    <a:ext cx="611439" cy="52694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24" name="TextBox 223">
                    <a:extLst>
                      <a:ext uri="{FF2B5EF4-FFF2-40B4-BE49-F238E27FC236}">
                        <a16:creationId xmlns:a16="http://schemas.microsoft.com/office/drawing/2014/main" id="{B0809583-5B9C-4298-945C-4866948B67F1}"/>
                      </a:ext>
                    </a:extLst>
                  </p:cNvPr>
                  <p:cNvSpPr txBox="1"/>
                  <p:nvPr/>
                </p:nvSpPr>
                <p:spPr>
                  <a:xfrm flipH="1">
                    <a:off x="-632966" y="4154405"/>
                    <a:ext cx="745673" cy="338555"/>
                  </a:xfrm>
                  <a:prstGeom prst="rect">
                    <a:avLst/>
                  </a:prstGeom>
                  <a:noFill/>
                </p:spPr>
                <p:txBody>
                  <a:bodyPr wrap="square" rtlCol="0">
                    <a:spAutoFit/>
                  </a:bodyPr>
                  <a:lstStyle/>
                  <a:p>
                    <a:pPr algn="ctr" defTabSz="514350"/>
                    <a:r>
                      <a:rPr lang="en-US" altLang="ko-KR" sz="1050" b="1" dirty="0">
                        <a:solidFill>
                          <a:prstClr val="black"/>
                        </a:solidFill>
                        <a:latin typeface="Arial" panose="020B0604020202020204" pitchFamily="34" charset="0"/>
                        <a:ea typeface="맑은 고딕" panose="020B0503020000020004" pitchFamily="50" charset="-127"/>
                        <a:cs typeface="Arial" panose="020B0604020202020204" pitchFamily="34" charset="0"/>
                      </a:rPr>
                      <a:t>MXC</a:t>
                    </a:r>
                  </a:p>
                </p:txBody>
              </p:sp>
              <p:sp>
                <p:nvSpPr>
                  <p:cNvPr id="225" name="직사각형 224">
                    <a:extLst>
                      <a:ext uri="{FF2B5EF4-FFF2-40B4-BE49-F238E27FC236}">
                        <a16:creationId xmlns:a16="http://schemas.microsoft.com/office/drawing/2014/main" id="{C7A05E0A-5446-45BB-8369-8527DEA195EA}"/>
                      </a:ext>
                    </a:extLst>
                  </p:cNvPr>
                  <p:cNvSpPr/>
                  <p:nvPr/>
                </p:nvSpPr>
                <p:spPr>
                  <a:xfrm flipH="1">
                    <a:off x="1000113" y="3895060"/>
                    <a:ext cx="221863" cy="93956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56" name="TextBox 255">
                    <a:extLst>
                      <a:ext uri="{FF2B5EF4-FFF2-40B4-BE49-F238E27FC236}">
                        <a16:creationId xmlns:a16="http://schemas.microsoft.com/office/drawing/2014/main" id="{FB48D8D2-8D9D-4470-93B5-CA7DE169E5B0}"/>
                      </a:ext>
                    </a:extLst>
                  </p:cNvPr>
                  <p:cNvSpPr txBox="1"/>
                  <p:nvPr/>
                </p:nvSpPr>
                <p:spPr>
                  <a:xfrm flipH="1">
                    <a:off x="794632" y="4217149"/>
                    <a:ext cx="661516" cy="338555"/>
                  </a:xfrm>
                  <a:prstGeom prst="rect">
                    <a:avLst/>
                  </a:prstGeom>
                  <a:noFill/>
                </p:spPr>
                <p:txBody>
                  <a:bodyPr wrap="square" rtlCol="0">
                    <a:spAutoFit/>
                  </a:bodyPr>
                  <a:lstStyle/>
                  <a:p>
                    <a:pPr algn="ctr" defTabSz="514350"/>
                    <a:r>
                      <a:rPr lang="en-US" altLang="ko-KR" sz="1050" b="1">
                        <a:solidFill>
                          <a:prstClr val="black"/>
                        </a:solidFill>
                        <a:latin typeface="Arial" panose="020B0604020202020204" pitchFamily="34" charset="0"/>
                        <a:ea typeface="맑은 고딕" panose="020B0503020000020004" pitchFamily="50" charset="-127"/>
                        <a:cs typeface="Arial" panose="020B0604020202020204" pitchFamily="34" charset="0"/>
                      </a:rPr>
                      <a:t>S.</a:t>
                    </a:r>
                    <a:endParaRPr lang="en-US" altLang="ko-KR" sz="1050" b="1" dirty="0">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cxnSp>
                <p:nvCxnSpPr>
                  <p:cNvPr id="296" name="직선 연결선 295">
                    <a:extLst>
                      <a:ext uri="{FF2B5EF4-FFF2-40B4-BE49-F238E27FC236}">
                        <a16:creationId xmlns:a16="http://schemas.microsoft.com/office/drawing/2014/main" id="{81CBF069-F45F-417C-B7E0-31FE63D2B703}"/>
                      </a:ext>
                    </a:extLst>
                  </p:cNvPr>
                  <p:cNvCxnSpPr>
                    <a:cxnSpLocks/>
                    <a:endCxn id="223" idx="2"/>
                  </p:cNvCxnSpPr>
                  <p:nvPr/>
                </p:nvCxnSpPr>
                <p:spPr>
                  <a:xfrm flipV="1">
                    <a:off x="-256678" y="4592590"/>
                    <a:ext cx="48" cy="38459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7" name="직선 연결선 296">
                    <a:extLst>
                      <a:ext uri="{FF2B5EF4-FFF2-40B4-BE49-F238E27FC236}">
                        <a16:creationId xmlns:a16="http://schemas.microsoft.com/office/drawing/2014/main" id="{370D1062-AF5D-49A0-B77B-090E84F8778A}"/>
                      </a:ext>
                    </a:extLst>
                  </p:cNvPr>
                  <p:cNvCxnSpPr>
                    <a:cxnSpLocks/>
                  </p:cNvCxnSpPr>
                  <p:nvPr/>
                </p:nvCxnSpPr>
                <p:spPr>
                  <a:xfrm flipV="1">
                    <a:off x="1119681" y="4826939"/>
                    <a:ext cx="0" cy="1387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직선 연결선 26">
                    <a:extLst>
                      <a:ext uri="{FF2B5EF4-FFF2-40B4-BE49-F238E27FC236}">
                        <a16:creationId xmlns:a16="http://schemas.microsoft.com/office/drawing/2014/main" id="{3641E6EF-C3B9-485D-93F6-59B16CC2D6D4}"/>
                      </a:ext>
                    </a:extLst>
                  </p:cNvPr>
                  <p:cNvCxnSpPr>
                    <a:cxnSpLocks/>
                  </p:cNvCxnSpPr>
                  <p:nvPr/>
                </p:nvCxnSpPr>
                <p:spPr>
                  <a:xfrm flipH="1">
                    <a:off x="303266" y="4826938"/>
                    <a:ext cx="1039961"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0" name="직선 연결선 339">
                    <a:extLst>
                      <a:ext uri="{FF2B5EF4-FFF2-40B4-BE49-F238E27FC236}">
                        <a16:creationId xmlns:a16="http://schemas.microsoft.com/office/drawing/2014/main" id="{D0ABA183-BF2F-46AF-A4E8-5510A83034A8}"/>
                      </a:ext>
                    </a:extLst>
                  </p:cNvPr>
                  <p:cNvCxnSpPr>
                    <a:cxnSpLocks/>
                  </p:cNvCxnSpPr>
                  <p:nvPr/>
                </p:nvCxnSpPr>
                <p:spPr>
                  <a:xfrm>
                    <a:off x="215603" y="2757525"/>
                    <a:ext cx="0" cy="1125679"/>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1" name="직선 연결선 340">
                    <a:extLst>
                      <a:ext uri="{FF2B5EF4-FFF2-40B4-BE49-F238E27FC236}">
                        <a16:creationId xmlns:a16="http://schemas.microsoft.com/office/drawing/2014/main" id="{154F3CCD-0EAD-41FF-8547-37DE5B3B1C73}"/>
                      </a:ext>
                    </a:extLst>
                  </p:cNvPr>
                  <p:cNvCxnSpPr>
                    <a:cxnSpLocks/>
                  </p:cNvCxnSpPr>
                  <p:nvPr/>
                </p:nvCxnSpPr>
                <p:spPr>
                  <a:xfrm>
                    <a:off x="-703095" y="2789449"/>
                    <a:ext cx="0" cy="2300349"/>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2" name="직선 연결선 341">
                    <a:extLst>
                      <a:ext uri="{FF2B5EF4-FFF2-40B4-BE49-F238E27FC236}">
                        <a16:creationId xmlns:a16="http://schemas.microsoft.com/office/drawing/2014/main" id="{E813ADCB-C6DE-47BA-B7E3-F9752E98C8C8}"/>
                      </a:ext>
                    </a:extLst>
                  </p:cNvPr>
                  <p:cNvCxnSpPr>
                    <a:cxnSpLocks/>
                  </p:cNvCxnSpPr>
                  <p:nvPr/>
                </p:nvCxnSpPr>
                <p:spPr>
                  <a:xfrm flipH="1">
                    <a:off x="-703094" y="2771775"/>
                    <a:ext cx="918697"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3" name="직선 연결선 342">
                    <a:extLst>
                      <a:ext uri="{FF2B5EF4-FFF2-40B4-BE49-F238E27FC236}">
                        <a16:creationId xmlns:a16="http://schemas.microsoft.com/office/drawing/2014/main" id="{68FB05C4-7997-4013-8E7E-67CEF30E5EC8}"/>
                      </a:ext>
                    </a:extLst>
                  </p:cNvPr>
                  <p:cNvCxnSpPr>
                    <a:cxnSpLocks/>
                  </p:cNvCxnSpPr>
                  <p:nvPr/>
                </p:nvCxnSpPr>
                <p:spPr>
                  <a:xfrm flipH="1">
                    <a:off x="-703095" y="5089798"/>
                    <a:ext cx="2055485"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4" name="직선 연결선 343">
                    <a:extLst>
                      <a:ext uri="{FF2B5EF4-FFF2-40B4-BE49-F238E27FC236}">
                        <a16:creationId xmlns:a16="http://schemas.microsoft.com/office/drawing/2014/main" id="{EFB7F594-3478-4E6D-83F1-FC44C0B1CF63}"/>
                      </a:ext>
                    </a:extLst>
                  </p:cNvPr>
                  <p:cNvCxnSpPr>
                    <a:cxnSpLocks/>
                  </p:cNvCxnSpPr>
                  <p:nvPr/>
                </p:nvCxnSpPr>
                <p:spPr>
                  <a:xfrm>
                    <a:off x="1343444" y="4812609"/>
                    <a:ext cx="0" cy="277189"/>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53" name="그룹 52">
                    <a:extLst>
                      <a:ext uri="{FF2B5EF4-FFF2-40B4-BE49-F238E27FC236}">
                        <a16:creationId xmlns:a16="http://schemas.microsoft.com/office/drawing/2014/main" id="{8E7ED415-4784-4DCB-B3F6-856BDFB7DCA8}"/>
                      </a:ext>
                    </a:extLst>
                  </p:cNvPr>
                  <p:cNvGrpSpPr/>
                  <p:nvPr/>
                </p:nvGrpSpPr>
                <p:grpSpPr>
                  <a:xfrm>
                    <a:off x="-472451" y="2789456"/>
                    <a:ext cx="454066" cy="1286453"/>
                    <a:chOff x="530096" y="3107330"/>
                    <a:chExt cx="353787" cy="1137893"/>
                  </a:xfrm>
                </p:grpSpPr>
                <p:sp>
                  <p:nvSpPr>
                    <p:cNvPr id="45" name="직사각형 44">
                      <a:extLst>
                        <a:ext uri="{FF2B5EF4-FFF2-40B4-BE49-F238E27FC236}">
                          <a16:creationId xmlns:a16="http://schemas.microsoft.com/office/drawing/2014/main" id="{406EF4EE-ADEF-4098-A030-A99F9C8D8C87}"/>
                        </a:ext>
                      </a:extLst>
                    </p:cNvPr>
                    <p:cNvSpPr/>
                    <p:nvPr/>
                  </p:nvSpPr>
                  <p:spPr>
                    <a:xfrm>
                      <a:off x="530096" y="3107330"/>
                      <a:ext cx="353787" cy="79039"/>
                    </a:xfrm>
                    <a:prstGeom prst="rect">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47" name="직사각형 46">
                      <a:extLst>
                        <a:ext uri="{FF2B5EF4-FFF2-40B4-BE49-F238E27FC236}">
                          <a16:creationId xmlns:a16="http://schemas.microsoft.com/office/drawing/2014/main" id="{76033C3E-2D3F-4F6C-B7DF-D74C1215ECA8}"/>
                        </a:ext>
                      </a:extLst>
                    </p:cNvPr>
                    <p:cNvSpPr/>
                    <p:nvPr/>
                  </p:nvSpPr>
                  <p:spPr>
                    <a:xfrm flipH="1">
                      <a:off x="683962" y="4172268"/>
                      <a:ext cx="35622" cy="72955"/>
                    </a:xfrm>
                    <a:prstGeom prst="rect">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grpSp>
            </p:grpSp>
            <p:cxnSp>
              <p:nvCxnSpPr>
                <p:cNvPr id="218" name="직선 연결선 217">
                  <a:extLst>
                    <a:ext uri="{FF2B5EF4-FFF2-40B4-BE49-F238E27FC236}">
                      <a16:creationId xmlns:a16="http://schemas.microsoft.com/office/drawing/2014/main" id="{75E586BF-B56C-4126-ACE3-6C592EB40D37}"/>
                    </a:ext>
                  </a:extLst>
                </p:cNvPr>
                <p:cNvCxnSpPr>
                  <a:cxnSpLocks/>
                </p:cNvCxnSpPr>
                <p:nvPr/>
              </p:nvCxnSpPr>
              <p:spPr>
                <a:xfrm flipV="1">
                  <a:off x="-216228" y="2887197"/>
                  <a:ext cx="0" cy="118871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직선 연결선 218">
                  <a:extLst>
                    <a:ext uri="{FF2B5EF4-FFF2-40B4-BE49-F238E27FC236}">
                      <a16:creationId xmlns:a16="http://schemas.microsoft.com/office/drawing/2014/main" id="{1482D6CF-E0E0-4B3E-8F0B-8A7461E3099E}"/>
                    </a:ext>
                  </a:extLst>
                </p:cNvPr>
                <p:cNvCxnSpPr>
                  <a:cxnSpLocks/>
                </p:cNvCxnSpPr>
                <p:nvPr/>
              </p:nvCxnSpPr>
              <p:spPr>
                <a:xfrm flipV="1">
                  <a:off x="-287993" y="2887197"/>
                  <a:ext cx="0" cy="117845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3" name="직사각형 232">
                <a:extLst>
                  <a:ext uri="{FF2B5EF4-FFF2-40B4-BE49-F238E27FC236}">
                    <a16:creationId xmlns:a16="http://schemas.microsoft.com/office/drawing/2014/main" id="{8AB62C43-C27F-407F-95C0-46F02BA36679}"/>
                  </a:ext>
                </a:extLst>
              </p:cNvPr>
              <p:cNvSpPr/>
              <p:nvPr/>
            </p:nvSpPr>
            <p:spPr>
              <a:xfrm flipH="1">
                <a:off x="1088138" y="3848781"/>
                <a:ext cx="45719" cy="82480"/>
              </a:xfrm>
              <a:prstGeom prst="rect">
                <a:avLst/>
              </a:prstGeom>
              <a:solidFill>
                <a:schemeClr val="bg1"/>
              </a:solid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dirty="0"/>
              </a:p>
            </p:txBody>
          </p:sp>
        </p:grpSp>
        <p:cxnSp>
          <p:nvCxnSpPr>
            <p:cNvPr id="257" name="직선 연결선 256">
              <a:extLst>
                <a:ext uri="{FF2B5EF4-FFF2-40B4-BE49-F238E27FC236}">
                  <a16:creationId xmlns:a16="http://schemas.microsoft.com/office/drawing/2014/main" id="{92A2AD62-0BB7-4C07-A351-CD8F8F6F85A0}"/>
                </a:ext>
              </a:extLst>
            </p:cNvPr>
            <p:cNvCxnSpPr>
              <a:cxnSpLocks/>
            </p:cNvCxnSpPr>
            <p:nvPr/>
          </p:nvCxnSpPr>
          <p:spPr>
            <a:xfrm>
              <a:off x="4614567" y="2766906"/>
              <a:ext cx="0" cy="1916714"/>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타원 11">
              <a:extLst>
                <a:ext uri="{FF2B5EF4-FFF2-40B4-BE49-F238E27FC236}">
                  <a16:creationId xmlns:a16="http://schemas.microsoft.com/office/drawing/2014/main" id="{04B2125D-1398-4DAC-885C-18DEA9D70171}"/>
                </a:ext>
              </a:extLst>
            </p:cNvPr>
            <p:cNvSpPr/>
            <p:nvPr/>
          </p:nvSpPr>
          <p:spPr>
            <a:xfrm>
              <a:off x="4528685" y="2997267"/>
              <a:ext cx="76022" cy="7602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58" name="타원 257">
              <a:extLst>
                <a:ext uri="{FF2B5EF4-FFF2-40B4-BE49-F238E27FC236}">
                  <a16:creationId xmlns:a16="http://schemas.microsoft.com/office/drawing/2014/main" id="{E2A724BB-D28B-4FC6-AAF3-BFECD3B0BDCC}"/>
                </a:ext>
              </a:extLst>
            </p:cNvPr>
            <p:cNvSpPr/>
            <p:nvPr/>
          </p:nvSpPr>
          <p:spPr>
            <a:xfrm>
              <a:off x="4533393" y="3376999"/>
              <a:ext cx="76022" cy="7602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sp>
        <p:nvSpPr>
          <p:cNvPr id="270" name="TextBox 269">
            <a:extLst>
              <a:ext uri="{FF2B5EF4-FFF2-40B4-BE49-F238E27FC236}">
                <a16:creationId xmlns:a16="http://schemas.microsoft.com/office/drawing/2014/main" id="{A8120DCD-6A47-4E54-A248-E62860E3BB11}"/>
              </a:ext>
            </a:extLst>
          </p:cNvPr>
          <p:cNvSpPr txBox="1"/>
          <p:nvPr/>
        </p:nvSpPr>
        <p:spPr>
          <a:xfrm>
            <a:off x="231473" y="3163438"/>
            <a:ext cx="1197695" cy="276999"/>
          </a:xfrm>
          <a:prstGeom prst="rect">
            <a:avLst/>
          </a:prstGeom>
          <a:noFill/>
        </p:spPr>
        <p:txBody>
          <a:bodyPr wrap="square" rtlCol="0">
            <a:spAutoFit/>
          </a:bodyPr>
          <a:lstStyle/>
          <a:p>
            <a:r>
              <a:rPr lang="ko-KR" altLang="en-US" sz="1200" b="1">
                <a:latin typeface="Arial" panose="020B0604020202020204" pitchFamily="34" charset="0"/>
                <a:cs typeface="Arial" panose="020B0604020202020204" pitchFamily="34" charset="0"/>
              </a:rPr>
              <a:t>높이 조절 가능</a:t>
            </a:r>
            <a:endParaRPr lang="ko-KR" altLang="en-US" sz="900">
              <a:latin typeface="Arial" panose="020B0604020202020204" pitchFamily="34" charset="0"/>
              <a:cs typeface="Arial" panose="020B0604020202020204" pitchFamily="34" charset="0"/>
            </a:endParaRPr>
          </a:p>
        </p:txBody>
      </p:sp>
      <p:cxnSp>
        <p:nvCxnSpPr>
          <p:cNvPr id="273" name="직선 연결선 272">
            <a:extLst>
              <a:ext uri="{FF2B5EF4-FFF2-40B4-BE49-F238E27FC236}">
                <a16:creationId xmlns:a16="http://schemas.microsoft.com/office/drawing/2014/main" id="{49AC5801-98AB-482C-81B5-6D920473A925}"/>
              </a:ext>
            </a:extLst>
          </p:cNvPr>
          <p:cNvCxnSpPr>
            <a:cxnSpLocks/>
          </p:cNvCxnSpPr>
          <p:nvPr/>
        </p:nvCxnSpPr>
        <p:spPr>
          <a:xfrm flipH="1" flipV="1">
            <a:off x="1471705" y="3264495"/>
            <a:ext cx="1842189" cy="66774"/>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12" name="타원 311">
            <a:extLst>
              <a:ext uri="{FF2B5EF4-FFF2-40B4-BE49-F238E27FC236}">
                <a16:creationId xmlns:a16="http://schemas.microsoft.com/office/drawing/2014/main" id="{D7C2F3B8-FA77-4D93-97A0-4BCB2681E997}"/>
              </a:ext>
            </a:extLst>
          </p:cNvPr>
          <p:cNvSpPr/>
          <p:nvPr/>
        </p:nvSpPr>
        <p:spPr>
          <a:xfrm flipV="1">
            <a:off x="3310847" y="3296395"/>
            <a:ext cx="51434" cy="51434"/>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3" name="직사각형 2">
            <a:extLst>
              <a:ext uri="{FF2B5EF4-FFF2-40B4-BE49-F238E27FC236}">
                <a16:creationId xmlns:a16="http://schemas.microsoft.com/office/drawing/2014/main" id="{6DDC47F1-A2DA-46F2-82F7-F58AE8E44441}"/>
              </a:ext>
            </a:extLst>
          </p:cNvPr>
          <p:cNvSpPr/>
          <p:nvPr/>
        </p:nvSpPr>
        <p:spPr>
          <a:xfrm>
            <a:off x="7256335" y="4637153"/>
            <a:ext cx="1468672" cy="253916"/>
          </a:xfrm>
          <a:prstGeom prst="rect">
            <a:avLst/>
          </a:prstGeom>
        </p:spPr>
        <p:txBody>
          <a:bodyPr wrap="none">
            <a:spAutoFit/>
          </a:bodyPr>
          <a:lstStyle/>
          <a:p>
            <a:r>
              <a:rPr lang="en-US" altLang="ko-KR" sz="1050" b="1" i="1">
                <a:solidFill>
                  <a:srgbClr val="002060"/>
                </a:solidFill>
                <a:latin typeface="Arial" panose="020B0604020202020204" pitchFamily="34" charset="0"/>
                <a:cs typeface="Arial" panose="020B0604020202020204" pitchFamily="34" charset="0"/>
              </a:rPr>
              <a:t>* Internal dimension</a:t>
            </a:r>
          </a:p>
        </p:txBody>
      </p:sp>
      <p:cxnSp>
        <p:nvCxnSpPr>
          <p:cNvPr id="369" name="직선 연결선 368">
            <a:extLst>
              <a:ext uri="{FF2B5EF4-FFF2-40B4-BE49-F238E27FC236}">
                <a16:creationId xmlns:a16="http://schemas.microsoft.com/office/drawing/2014/main" id="{7CB866B0-D0E9-4A33-9D4D-C6ABC4B7D54C}"/>
              </a:ext>
            </a:extLst>
          </p:cNvPr>
          <p:cNvCxnSpPr>
            <a:cxnSpLocks/>
          </p:cNvCxnSpPr>
          <p:nvPr/>
        </p:nvCxnSpPr>
        <p:spPr>
          <a:xfrm>
            <a:off x="4110485" y="3769448"/>
            <a:ext cx="5061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
        <p:nvSpPr>
          <p:cNvPr id="413" name="직사각형 412">
            <a:extLst>
              <a:ext uri="{FF2B5EF4-FFF2-40B4-BE49-F238E27FC236}">
                <a16:creationId xmlns:a16="http://schemas.microsoft.com/office/drawing/2014/main" id="{48926AC0-D543-4B96-8995-EC99107347C9}"/>
              </a:ext>
            </a:extLst>
          </p:cNvPr>
          <p:cNvSpPr/>
          <p:nvPr/>
        </p:nvSpPr>
        <p:spPr>
          <a:xfrm flipH="1">
            <a:off x="2085175" y="3693955"/>
            <a:ext cx="552516" cy="566372"/>
          </a:xfrm>
          <a:prstGeom prst="rect">
            <a:avLst/>
          </a:prstGeom>
          <a:pattFill prst="smGri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414" name="TextBox 413">
            <a:extLst>
              <a:ext uri="{FF2B5EF4-FFF2-40B4-BE49-F238E27FC236}">
                <a16:creationId xmlns:a16="http://schemas.microsoft.com/office/drawing/2014/main" id="{41F1470F-483B-483F-B0C0-4AC6F4FD9B01}"/>
              </a:ext>
            </a:extLst>
          </p:cNvPr>
          <p:cNvSpPr txBox="1"/>
          <p:nvPr/>
        </p:nvSpPr>
        <p:spPr>
          <a:xfrm>
            <a:off x="2172661" y="3845054"/>
            <a:ext cx="392615" cy="369332"/>
          </a:xfrm>
          <a:prstGeom prst="rect">
            <a:avLst/>
          </a:prstGeom>
          <a:solidFill>
            <a:schemeClr val="bg1"/>
          </a:solidFill>
        </p:spPr>
        <p:txBody>
          <a:bodyPr wrap="square" rtlCol="0">
            <a:spAutoFit/>
          </a:bodyPr>
          <a:lstStyle/>
          <a:p>
            <a:pPr algn="ctr" defTabSz="514350"/>
            <a:r>
              <a:rPr lang="en-US" altLang="ko-KR" sz="900">
                <a:solidFill>
                  <a:prstClr val="black"/>
                </a:solidFill>
                <a:latin typeface="Arial" panose="020B0604020202020204" pitchFamily="34" charset="0"/>
                <a:ea typeface="맑은 고딕" panose="020B0503020000020004" pitchFamily="50" charset="-127"/>
                <a:cs typeface="Arial" panose="020B0604020202020204" pitchFamily="34" charset="0"/>
              </a:rPr>
              <a:t>SP1</a:t>
            </a:r>
            <a:endParaRPr lang="en-US" altLang="ko-KR" sz="900" dirty="0">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grpSp>
        <p:nvGrpSpPr>
          <p:cNvPr id="56" name="그룹 55">
            <a:extLst>
              <a:ext uri="{FF2B5EF4-FFF2-40B4-BE49-F238E27FC236}">
                <a16:creationId xmlns:a16="http://schemas.microsoft.com/office/drawing/2014/main" id="{6FB720A0-7632-4C0A-A85E-EA8DAE8F4AEE}"/>
              </a:ext>
            </a:extLst>
          </p:cNvPr>
          <p:cNvGrpSpPr/>
          <p:nvPr/>
        </p:nvGrpSpPr>
        <p:grpSpPr>
          <a:xfrm>
            <a:off x="4974084" y="3095200"/>
            <a:ext cx="928105" cy="1573025"/>
            <a:chOff x="6613125" y="2067522"/>
            <a:chExt cx="1219589" cy="3013776"/>
          </a:xfrm>
        </p:grpSpPr>
        <p:sp>
          <p:nvSpPr>
            <p:cNvPr id="443" name="타원 442">
              <a:extLst>
                <a:ext uri="{FF2B5EF4-FFF2-40B4-BE49-F238E27FC236}">
                  <a16:creationId xmlns:a16="http://schemas.microsoft.com/office/drawing/2014/main" id="{08568A85-B9AB-466B-A5A9-038AFE76328E}"/>
                </a:ext>
              </a:extLst>
            </p:cNvPr>
            <p:cNvSpPr/>
            <p:nvPr/>
          </p:nvSpPr>
          <p:spPr>
            <a:xfrm flipV="1">
              <a:off x="7437643" y="4994122"/>
              <a:ext cx="68578" cy="68578"/>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416" name="직사각형 415">
              <a:extLst>
                <a:ext uri="{FF2B5EF4-FFF2-40B4-BE49-F238E27FC236}">
                  <a16:creationId xmlns:a16="http://schemas.microsoft.com/office/drawing/2014/main" id="{938198EE-5966-4CF7-813D-25B9F76C1274}"/>
                </a:ext>
              </a:extLst>
            </p:cNvPr>
            <p:cNvSpPr/>
            <p:nvPr/>
          </p:nvSpPr>
          <p:spPr>
            <a:xfrm flipH="1">
              <a:off x="7112845" y="4400034"/>
              <a:ext cx="60885" cy="51590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388" name="직사각형 387">
              <a:extLst>
                <a:ext uri="{FF2B5EF4-FFF2-40B4-BE49-F238E27FC236}">
                  <a16:creationId xmlns:a16="http://schemas.microsoft.com/office/drawing/2014/main" id="{74067246-32A4-4D22-8121-0A12AD70AE7C}"/>
                </a:ext>
              </a:extLst>
            </p:cNvPr>
            <p:cNvSpPr/>
            <p:nvPr/>
          </p:nvSpPr>
          <p:spPr>
            <a:xfrm flipH="1">
              <a:off x="7351581" y="2509680"/>
              <a:ext cx="295344" cy="25515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408" name="직사각형 407">
              <a:extLst>
                <a:ext uri="{FF2B5EF4-FFF2-40B4-BE49-F238E27FC236}">
                  <a16:creationId xmlns:a16="http://schemas.microsoft.com/office/drawing/2014/main" id="{2E943912-D166-46A2-8EC2-A0628F544163}"/>
                </a:ext>
              </a:extLst>
            </p:cNvPr>
            <p:cNvSpPr/>
            <p:nvPr/>
          </p:nvSpPr>
          <p:spPr>
            <a:xfrm rot="10800000" flipH="1">
              <a:off x="6719589" y="2523976"/>
              <a:ext cx="926848" cy="82878"/>
            </a:xfrm>
            <a:prstGeom prst="rect">
              <a:avLst/>
            </a:prstGeom>
            <a:pattFill prst="wdUpDiag">
              <a:fgClr>
                <a:srgbClr val="FF000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409" name="직사각형 408">
              <a:extLst>
                <a:ext uri="{FF2B5EF4-FFF2-40B4-BE49-F238E27FC236}">
                  <a16:creationId xmlns:a16="http://schemas.microsoft.com/office/drawing/2014/main" id="{A6C9E63C-2CAC-44BC-947A-2092AD4936C4}"/>
                </a:ext>
              </a:extLst>
            </p:cNvPr>
            <p:cNvSpPr/>
            <p:nvPr/>
          </p:nvSpPr>
          <p:spPr>
            <a:xfrm rot="10800000" flipH="1">
              <a:off x="7462230" y="2602380"/>
              <a:ext cx="80234" cy="2284146"/>
            </a:xfrm>
            <a:prstGeom prst="rect">
              <a:avLst/>
            </a:prstGeom>
            <a:pattFill prst="wdUpDiag">
              <a:fgClr>
                <a:srgbClr val="FF000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410" name="직사각형 409">
              <a:extLst>
                <a:ext uri="{FF2B5EF4-FFF2-40B4-BE49-F238E27FC236}">
                  <a16:creationId xmlns:a16="http://schemas.microsoft.com/office/drawing/2014/main" id="{2742BD03-809B-4FAE-B093-80A233493FE2}"/>
                </a:ext>
              </a:extLst>
            </p:cNvPr>
            <p:cNvSpPr/>
            <p:nvPr/>
          </p:nvSpPr>
          <p:spPr>
            <a:xfrm flipH="1">
              <a:off x="7354855" y="4978777"/>
              <a:ext cx="291582" cy="102521"/>
            </a:xfrm>
            <a:prstGeom prst="rect">
              <a:avLst/>
            </a:prstGeom>
            <a:pattFill prst="wdDnDiag">
              <a:fgClr>
                <a:srgbClr val="0070C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411" name="직사각형 410">
              <a:extLst>
                <a:ext uri="{FF2B5EF4-FFF2-40B4-BE49-F238E27FC236}">
                  <a16:creationId xmlns:a16="http://schemas.microsoft.com/office/drawing/2014/main" id="{E45F4FF7-789B-481C-BE6B-7C1A230EFC2C}"/>
                </a:ext>
              </a:extLst>
            </p:cNvPr>
            <p:cNvSpPr/>
            <p:nvPr/>
          </p:nvSpPr>
          <p:spPr>
            <a:xfrm flipH="1">
              <a:off x="7372564" y="2642693"/>
              <a:ext cx="51659" cy="2428454"/>
            </a:xfrm>
            <a:prstGeom prst="rect">
              <a:avLst/>
            </a:prstGeom>
            <a:pattFill prst="wdDnDiag">
              <a:fgClr>
                <a:srgbClr val="0070C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412" name="직사각형 411">
              <a:extLst>
                <a:ext uri="{FF2B5EF4-FFF2-40B4-BE49-F238E27FC236}">
                  <a16:creationId xmlns:a16="http://schemas.microsoft.com/office/drawing/2014/main" id="{1AFE9760-9F4D-4F3E-88C0-07EF4502661C}"/>
                </a:ext>
              </a:extLst>
            </p:cNvPr>
            <p:cNvSpPr/>
            <p:nvPr/>
          </p:nvSpPr>
          <p:spPr>
            <a:xfrm flipH="1">
              <a:off x="7584888" y="2638898"/>
              <a:ext cx="51659" cy="2428454"/>
            </a:xfrm>
            <a:prstGeom prst="rect">
              <a:avLst/>
            </a:prstGeom>
            <a:pattFill prst="wdDnDiag">
              <a:fgClr>
                <a:srgbClr val="0070C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415" name="타원 414">
              <a:extLst>
                <a:ext uri="{FF2B5EF4-FFF2-40B4-BE49-F238E27FC236}">
                  <a16:creationId xmlns:a16="http://schemas.microsoft.com/office/drawing/2014/main" id="{A0F7900D-2204-4FD5-9A7F-4933E5E75B3D}"/>
                </a:ext>
              </a:extLst>
            </p:cNvPr>
            <p:cNvSpPr/>
            <p:nvPr/>
          </p:nvSpPr>
          <p:spPr>
            <a:xfrm flipH="1">
              <a:off x="7030238" y="4206214"/>
              <a:ext cx="210827" cy="204188"/>
            </a:xfrm>
            <a:prstGeom prst="ellipse">
              <a:avLst/>
            </a:prstGeom>
            <a:pattFill prst="lgConfetti">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417" name="직사각형 416">
              <a:extLst>
                <a:ext uri="{FF2B5EF4-FFF2-40B4-BE49-F238E27FC236}">
                  <a16:creationId xmlns:a16="http://schemas.microsoft.com/office/drawing/2014/main" id="{2E11E7E3-5E7F-4A9F-B965-6988C1B611A9}"/>
                </a:ext>
              </a:extLst>
            </p:cNvPr>
            <p:cNvSpPr/>
            <p:nvPr/>
          </p:nvSpPr>
          <p:spPr>
            <a:xfrm rot="5400000" flipH="1">
              <a:off x="7251301" y="4784058"/>
              <a:ext cx="46249" cy="32481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418" name="직선 연결선 417">
              <a:extLst>
                <a:ext uri="{FF2B5EF4-FFF2-40B4-BE49-F238E27FC236}">
                  <a16:creationId xmlns:a16="http://schemas.microsoft.com/office/drawing/2014/main" id="{B4D7B532-F07A-4084-B08A-54CAB09D2BA9}"/>
                </a:ext>
              </a:extLst>
            </p:cNvPr>
            <p:cNvCxnSpPr>
              <a:cxnSpLocks/>
            </p:cNvCxnSpPr>
            <p:nvPr/>
          </p:nvCxnSpPr>
          <p:spPr>
            <a:xfrm flipH="1" flipV="1">
              <a:off x="6847275" y="5015882"/>
              <a:ext cx="194904" cy="1"/>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9" name="직선 연결선 418">
              <a:extLst>
                <a:ext uri="{FF2B5EF4-FFF2-40B4-BE49-F238E27FC236}">
                  <a16:creationId xmlns:a16="http://schemas.microsoft.com/office/drawing/2014/main" id="{8A44D2B0-E8A6-45E2-A10E-8A78B786B191}"/>
                </a:ext>
              </a:extLst>
            </p:cNvPr>
            <p:cNvCxnSpPr>
              <a:cxnSpLocks/>
            </p:cNvCxnSpPr>
            <p:nvPr/>
          </p:nvCxnSpPr>
          <p:spPr>
            <a:xfrm>
              <a:off x="7832714" y="4903433"/>
              <a:ext cx="0" cy="562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420" name="직사각형 419">
              <a:extLst>
                <a:ext uri="{FF2B5EF4-FFF2-40B4-BE49-F238E27FC236}">
                  <a16:creationId xmlns:a16="http://schemas.microsoft.com/office/drawing/2014/main" id="{B0AB8A2C-0E70-4454-8165-1D563D505705}"/>
                </a:ext>
              </a:extLst>
            </p:cNvPr>
            <p:cNvSpPr/>
            <p:nvPr/>
          </p:nvSpPr>
          <p:spPr>
            <a:xfrm flipH="1">
              <a:off x="6834850" y="2606854"/>
              <a:ext cx="392303" cy="1340962"/>
            </a:xfrm>
            <a:prstGeom prst="rect">
              <a:avLst/>
            </a:prstGeom>
            <a:pattFill prst="diagBrick">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427" name="TextBox 426">
              <a:extLst>
                <a:ext uri="{FF2B5EF4-FFF2-40B4-BE49-F238E27FC236}">
                  <a16:creationId xmlns:a16="http://schemas.microsoft.com/office/drawing/2014/main" id="{85549E7F-A723-4CFF-BFCB-EFF85E00C646}"/>
                </a:ext>
              </a:extLst>
            </p:cNvPr>
            <p:cNvSpPr txBox="1"/>
            <p:nvPr/>
          </p:nvSpPr>
          <p:spPr>
            <a:xfrm>
              <a:off x="6613125" y="2067522"/>
              <a:ext cx="716701" cy="442254"/>
            </a:xfrm>
            <a:prstGeom prst="rect">
              <a:avLst/>
            </a:prstGeom>
            <a:solidFill>
              <a:schemeClr val="bg1"/>
            </a:solidFill>
          </p:spPr>
          <p:txBody>
            <a:bodyPr wrap="square" rtlCol="0">
              <a:spAutoFit/>
            </a:bodyPr>
            <a:lstStyle/>
            <a:p>
              <a:pPr algn="ctr" defTabSz="514350"/>
              <a:r>
                <a:rPr lang="en-US" altLang="ko-KR" sz="900">
                  <a:solidFill>
                    <a:prstClr val="black"/>
                  </a:solidFill>
                  <a:latin typeface="Arial" panose="020B0604020202020204" pitchFamily="34" charset="0"/>
                  <a:ea typeface="맑은 고딕" panose="020B0503020000020004" pitchFamily="50" charset="-127"/>
                  <a:cs typeface="Arial" panose="020B0604020202020204" pitchFamily="34" charset="0"/>
                </a:rPr>
                <a:t>SP2</a:t>
              </a:r>
              <a:endParaRPr lang="en-US" altLang="ko-KR" sz="900" dirty="0">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cxnSp>
          <p:nvCxnSpPr>
            <p:cNvPr id="428" name="직선 연결선 427">
              <a:extLst>
                <a:ext uri="{FF2B5EF4-FFF2-40B4-BE49-F238E27FC236}">
                  <a16:creationId xmlns:a16="http://schemas.microsoft.com/office/drawing/2014/main" id="{F6B27ADC-4594-4EA6-A662-6F8ABDC46DBE}"/>
                </a:ext>
              </a:extLst>
            </p:cNvPr>
            <p:cNvCxnSpPr>
              <a:cxnSpLocks/>
            </p:cNvCxnSpPr>
            <p:nvPr/>
          </p:nvCxnSpPr>
          <p:spPr>
            <a:xfrm>
              <a:off x="7143287" y="4890239"/>
              <a:ext cx="0" cy="562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29" name="직선 연결선 428">
              <a:extLst>
                <a:ext uri="{FF2B5EF4-FFF2-40B4-BE49-F238E27FC236}">
                  <a16:creationId xmlns:a16="http://schemas.microsoft.com/office/drawing/2014/main" id="{608080AC-DF1F-41DE-9864-B3B57E7FF618}"/>
                </a:ext>
              </a:extLst>
            </p:cNvPr>
            <p:cNvCxnSpPr>
              <a:cxnSpLocks/>
            </p:cNvCxnSpPr>
            <p:nvPr/>
          </p:nvCxnSpPr>
          <p:spPr>
            <a:xfrm>
              <a:off x="7438937" y="4913364"/>
              <a:ext cx="0" cy="56225"/>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430" name="자유형: 도형 429">
              <a:extLst>
                <a:ext uri="{FF2B5EF4-FFF2-40B4-BE49-F238E27FC236}">
                  <a16:creationId xmlns:a16="http://schemas.microsoft.com/office/drawing/2014/main" id="{222E1737-84BA-484F-AB8B-9DD55498C345}"/>
                </a:ext>
              </a:extLst>
            </p:cNvPr>
            <p:cNvSpPr/>
            <p:nvPr/>
          </p:nvSpPr>
          <p:spPr>
            <a:xfrm>
              <a:off x="6914097" y="4390394"/>
              <a:ext cx="164059" cy="690834"/>
            </a:xfrm>
            <a:custGeom>
              <a:avLst/>
              <a:gdLst>
                <a:gd name="connsiteX0" fmla="*/ 440532 w 440532"/>
                <a:gd name="connsiteY0" fmla="*/ 0 h 416719"/>
                <a:gd name="connsiteX1" fmla="*/ 152400 w 440532"/>
                <a:gd name="connsiteY1" fmla="*/ 83344 h 416719"/>
                <a:gd name="connsiteX2" fmla="*/ 192882 w 440532"/>
                <a:gd name="connsiteY2" fmla="*/ 307182 h 416719"/>
                <a:gd name="connsiteX3" fmla="*/ 0 w 440532"/>
                <a:gd name="connsiteY3" fmla="*/ 416719 h 416719"/>
              </a:gdLst>
              <a:ahLst/>
              <a:cxnLst>
                <a:cxn ang="0">
                  <a:pos x="connsiteX0" y="connsiteY0"/>
                </a:cxn>
                <a:cxn ang="0">
                  <a:pos x="connsiteX1" y="connsiteY1"/>
                </a:cxn>
                <a:cxn ang="0">
                  <a:pos x="connsiteX2" y="connsiteY2"/>
                </a:cxn>
                <a:cxn ang="0">
                  <a:pos x="connsiteX3" y="connsiteY3"/>
                </a:cxn>
              </a:cxnLst>
              <a:rect l="l" t="t" r="r" b="b"/>
              <a:pathLst>
                <a:path w="440532" h="416719">
                  <a:moveTo>
                    <a:pt x="440532" y="0"/>
                  </a:moveTo>
                  <a:cubicBezTo>
                    <a:pt x="317103" y="16073"/>
                    <a:pt x="193675" y="32147"/>
                    <a:pt x="152400" y="83344"/>
                  </a:cubicBezTo>
                  <a:cubicBezTo>
                    <a:pt x="111125" y="134541"/>
                    <a:pt x="218282" y="251620"/>
                    <a:pt x="192882" y="307182"/>
                  </a:cubicBezTo>
                  <a:cubicBezTo>
                    <a:pt x="167482" y="362745"/>
                    <a:pt x="27781" y="406797"/>
                    <a:pt x="0" y="416719"/>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grpSp>
      <p:sp>
        <p:nvSpPr>
          <p:cNvPr id="431" name="TextBox 430">
            <a:extLst>
              <a:ext uri="{FF2B5EF4-FFF2-40B4-BE49-F238E27FC236}">
                <a16:creationId xmlns:a16="http://schemas.microsoft.com/office/drawing/2014/main" id="{F62D1102-0887-44ED-8149-B7AB409A8172}"/>
              </a:ext>
            </a:extLst>
          </p:cNvPr>
          <p:cNvSpPr txBox="1"/>
          <p:nvPr/>
        </p:nvSpPr>
        <p:spPr>
          <a:xfrm>
            <a:off x="4994824" y="2544892"/>
            <a:ext cx="980745" cy="577081"/>
          </a:xfrm>
          <a:prstGeom prst="rect">
            <a:avLst/>
          </a:prstGeom>
          <a:noFill/>
        </p:spPr>
        <p:txBody>
          <a:bodyPr wrap="square" rtlCol="0">
            <a:spAutoFit/>
          </a:bodyPr>
          <a:lstStyle/>
          <a:p>
            <a:pPr algn="ctr" fontAlgn="base">
              <a:spcBef>
                <a:spcPct val="0"/>
              </a:spcBef>
              <a:spcAft>
                <a:spcPct val="0"/>
              </a:spcAft>
            </a:pPr>
            <a:r>
              <a:rPr kumimoji="1" lang="en-US" altLang="ko-KR" sz="1050" b="1">
                <a:solidFill>
                  <a:prstClr val="black"/>
                </a:solidFill>
                <a:latin typeface="Arial" panose="020B0604020202020204" pitchFamily="34" charset="0"/>
                <a:ea typeface="굴림" pitchFamily="50" charset="-127"/>
                <a:cs typeface="Arial" panose="020B0604020202020204" pitchFamily="34" charset="0"/>
              </a:rPr>
              <a:t>4 K</a:t>
            </a:r>
          </a:p>
          <a:p>
            <a:pPr algn="ctr" fontAlgn="base">
              <a:spcBef>
                <a:spcPct val="0"/>
              </a:spcBef>
              <a:spcAft>
                <a:spcPct val="0"/>
              </a:spcAft>
            </a:pPr>
            <a:r>
              <a:rPr kumimoji="1" lang="en-US" altLang="ko-KR" sz="1050">
                <a:solidFill>
                  <a:prstClr val="black"/>
                </a:solidFill>
                <a:latin typeface="Arial" panose="020B0604020202020204" pitchFamily="34" charset="0"/>
                <a:ea typeface="굴림" pitchFamily="50" charset="-127"/>
                <a:cs typeface="Arial" panose="020B0604020202020204" pitchFamily="34" charset="0"/>
              </a:rPr>
              <a:t>copper connector</a:t>
            </a:r>
            <a:endParaRPr kumimoji="1" lang="en-US" altLang="ko-KR" sz="825">
              <a:solidFill>
                <a:prstClr val="black"/>
              </a:solidFill>
              <a:latin typeface="Arial" panose="020B0604020202020204" pitchFamily="34" charset="0"/>
              <a:ea typeface="굴림" pitchFamily="50" charset="-127"/>
              <a:cs typeface="Arial" panose="020B0604020202020204" pitchFamily="34" charset="0"/>
            </a:endParaRPr>
          </a:p>
        </p:txBody>
      </p:sp>
      <p:cxnSp>
        <p:nvCxnSpPr>
          <p:cNvPr id="432" name="직선 연결선 431">
            <a:extLst>
              <a:ext uri="{FF2B5EF4-FFF2-40B4-BE49-F238E27FC236}">
                <a16:creationId xmlns:a16="http://schemas.microsoft.com/office/drawing/2014/main" id="{9E5DF9C9-B2F2-4807-BC2D-2D46C8D439D8}"/>
              </a:ext>
            </a:extLst>
          </p:cNvPr>
          <p:cNvCxnSpPr>
            <a:cxnSpLocks/>
            <a:stCxn id="434" idx="3"/>
          </p:cNvCxnSpPr>
          <p:nvPr/>
        </p:nvCxnSpPr>
        <p:spPr>
          <a:xfrm flipV="1">
            <a:off x="4894869" y="2752691"/>
            <a:ext cx="365122" cy="110864"/>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434" name="타원 433">
            <a:extLst>
              <a:ext uri="{FF2B5EF4-FFF2-40B4-BE49-F238E27FC236}">
                <a16:creationId xmlns:a16="http://schemas.microsoft.com/office/drawing/2014/main" id="{651E1065-6951-451C-86D5-E2342FA3E11D}"/>
              </a:ext>
            </a:extLst>
          </p:cNvPr>
          <p:cNvSpPr/>
          <p:nvPr/>
        </p:nvSpPr>
        <p:spPr>
          <a:xfrm flipV="1">
            <a:off x="4887337" y="2856022"/>
            <a:ext cx="51434" cy="51434"/>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435" name="타원 434">
            <a:extLst>
              <a:ext uri="{FF2B5EF4-FFF2-40B4-BE49-F238E27FC236}">
                <a16:creationId xmlns:a16="http://schemas.microsoft.com/office/drawing/2014/main" id="{6C3D3D18-FB17-4F15-AE0A-6936779DD916}"/>
              </a:ext>
            </a:extLst>
          </p:cNvPr>
          <p:cNvSpPr/>
          <p:nvPr/>
        </p:nvSpPr>
        <p:spPr>
          <a:xfrm flipV="1">
            <a:off x="5594533" y="4665457"/>
            <a:ext cx="51434" cy="51434"/>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050">
              <a:solidFill>
                <a:prstClr val="white"/>
              </a:solidFill>
              <a:latin typeface="맑은 고딕"/>
              <a:ea typeface="맑은 고딕" panose="020B0503020000020004" pitchFamily="50" charset="-127"/>
            </a:endParaRPr>
          </a:p>
        </p:txBody>
      </p:sp>
    </p:spTree>
    <p:extLst>
      <p:ext uri="{BB962C8B-B14F-4D97-AF65-F5344CB8AC3E}">
        <p14:creationId xmlns:p14="http://schemas.microsoft.com/office/powerpoint/2010/main" val="8136633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직사각형 150">
            <a:extLst>
              <a:ext uri="{FF2B5EF4-FFF2-40B4-BE49-F238E27FC236}">
                <a16:creationId xmlns:a16="http://schemas.microsoft.com/office/drawing/2014/main" id="{C116F7DC-66CE-4F35-8FDD-BB645D42B738}"/>
              </a:ext>
            </a:extLst>
          </p:cNvPr>
          <p:cNvSpPr/>
          <p:nvPr/>
        </p:nvSpPr>
        <p:spPr>
          <a:xfrm>
            <a:off x="4003310" y="5539668"/>
            <a:ext cx="276587" cy="267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50">
              <a:solidFill>
                <a:prstClr val="white"/>
              </a:solidFill>
              <a:latin typeface="맑은 고딕" panose="020F0502020204030204"/>
              <a:ea typeface="맑은 고딕" panose="020B0503020000020004" pitchFamily="50" charset="-127"/>
            </a:endParaRPr>
          </a:p>
        </p:txBody>
      </p:sp>
      <p:sp>
        <p:nvSpPr>
          <p:cNvPr id="453" name="제목 1">
            <a:extLst>
              <a:ext uri="{FF2B5EF4-FFF2-40B4-BE49-F238E27FC236}">
                <a16:creationId xmlns:a16="http://schemas.microsoft.com/office/drawing/2014/main" id="{63174CF4-8668-46C0-A044-657E93B22522}"/>
              </a:ext>
            </a:extLst>
          </p:cNvPr>
          <p:cNvSpPr txBox="1">
            <a:spLocks/>
          </p:cNvSpPr>
          <p:nvPr/>
        </p:nvSpPr>
        <p:spPr>
          <a:xfrm>
            <a:off x="431063" y="957721"/>
            <a:ext cx="5957886" cy="857250"/>
          </a:xfrm>
          <a:prstGeom prst="rect">
            <a:avLst/>
          </a:prstGeom>
        </p:spPr>
        <p:txBody>
          <a:bodyPr>
            <a:normAutofit/>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algn="l" fontAlgn="base">
              <a:spcAft>
                <a:spcPct val="0"/>
              </a:spcAft>
              <a:defRPr/>
            </a:pPr>
            <a:r>
              <a:rPr kumimoji="1" lang="en-US" altLang="ko-KR" sz="2700" b="1" dirty="0">
                <a:solidFill>
                  <a:prstClr val="black"/>
                </a:solidFill>
                <a:latin typeface="Arial" panose="020B0604020202020204" pitchFamily="34" charset="0"/>
                <a:ea typeface="맑은 고딕" panose="020B0503020000020004" pitchFamily="50" charset="-127"/>
                <a:cs typeface="Arial" panose="020B0604020202020204" pitchFamily="34" charset="0"/>
              </a:rPr>
              <a:t>Dimensions</a:t>
            </a:r>
            <a:endParaRPr kumimoji="1" lang="ko-KR" altLang="en-US" sz="1800" b="1" dirty="0">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sp>
        <p:nvSpPr>
          <p:cNvPr id="5" name="직사각형 4">
            <a:extLst>
              <a:ext uri="{FF2B5EF4-FFF2-40B4-BE49-F238E27FC236}">
                <a16:creationId xmlns:a16="http://schemas.microsoft.com/office/drawing/2014/main" id="{2F32A67F-A85A-4D80-8DCE-536F8BC79C32}"/>
              </a:ext>
            </a:extLst>
          </p:cNvPr>
          <p:cNvSpPr/>
          <p:nvPr/>
        </p:nvSpPr>
        <p:spPr>
          <a:xfrm>
            <a:off x="2120461" y="5375760"/>
            <a:ext cx="4159481" cy="155757"/>
          </a:xfrm>
          <a:prstGeom prst="rect">
            <a:avLst/>
          </a:prstGeom>
          <a:pattFill prst="wdUpDiag">
            <a:fgClr>
              <a:srgbClr val="0070C0"/>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50">
              <a:solidFill>
                <a:prstClr val="white"/>
              </a:solidFill>
              <a:latin typeface="맑은 고딕" panose="020F0502020204030204"/>
              <a:ea typeface="맑은 고딕" panose="020B0503020000020004" pitchFamily="50" charset="-127"/>
            </a:endParaRPr>
          </a:p>
        </p:txBody>
      </p:sp>
      <p:grpSp>
        <p:nvGrpSpPr>
          <p:cNvPr id="16" name="그룹 15">
            <a:extLst>
              <a:ext uri="{FF2B5EF4-FFF2-40B4-BE49-F238E27FC236}">
                <a16:creationId xmlns:a16="http://schemas.microsoft.com/office/drawing/2014/main" id="{07120FFD-43E6-462F-8B00-A4C7F4416AA1}"/>
              </a:ext>
            </a:extLst>
          </p:cNvPr>
          <p:cNvGrpSpPr/>
          <p:nvPr/>
        </p:nvGrpSpPr>
        <p:grpSpPr>
          <a:xfrm>
            <a:off x="3735707" y="2489069"/>
            <a:ext cx="484782" cy="2886689"/>
            <a:chOff x="4095982" y="2191446"/>
            <a:chExt cx="422654" cy="2516741"/>
          </a:xfrm>
        </p:grpSpPr>
        <p:grpSp>
          <p:nvGrpSpPr>
            <p:cNvPr id="360" name="그룹 359">
              <a:extLst>
                <a:ext uri="{FF2B5EF4-FFF2-40B4-BE49-F238E27FC236}">
                  <a16:creationId xmlns:a16="http://schemas.microsoft.com/office/drawing/2014/main" id="{3287F536-0612-43FB-8D1C-D39FEE4F2A0E}"/>
                </a:ext>
              </a:extLst>
            </p:cNvPr>
            <p:cNvGrpSpPr/>
            <p:nvPr/>
          </p:nvGrpSpPr>
          <p:grpSpPr>
            <a:xfrm>
              <a:off x="4095982" y="2191446"/>
              <a:ext cx="422654" cy="927359"/>
              <a:chOff x="1022350" y="1739900"/>
              <a:chExt cx="323851" cy="588047"/>
            </a:xfrm>
            <a:solidFill>
              <a:srgbClr val="FFC000"/>
            </a:solidFill>
          </p:grpSpPr>
          <p:sp>
            <p:nvSpPr>
              <p:cNvPr id="362" name="직사각형 361">
                <a:extLst>
                  <a:ext uri="{FF2B5EF4-FFF2-40B4-BE49-F238E27FC236}">
                    <a16:creationId xmlns:a16="http://schemas.microsoft.com/office/drawing/2014/main" id="{AD103900-D786-4A1B-9829-4D84E7C6564F}"/>
                  </a:ext>
                </a:extLst>
              </p:cNvPr>
              <p:cNvSpPr/>
              <p:nvPr/>
            </p:nvSpPr>
            <p:spPr>
              <a:xfrm>
                <a:off x="1022350" y="1739900"/>
                <a:ext cx="323850" cy="582605"/>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13">
                  <a:solidFill>
                    <a:prstClr val="white"/>
                  </a:solidFill>
                  <a:latin typeface="맑은 고딕" panose="020F0502020204030204"/>
                  <a:ea typeface="맑은 고딕" panose="020B0503020000020004" pitchFamily="50" charset="-127"/>
                </a:endParaRPr>
              </a:p>
            </p:txBody>
          </p:sp>
          <p:cxnSp>
            <p:nvCxnSpPr>
              <p:cNvPr id="363" name="직선 연결선 362">
                <a:extLst>
                  <a:ext uri="{FF2B5EF4-FFF2-40B4-BE49-F238E27FC236}">
                    <a16:creationId xmlns:a16="http://schemas.microsoft.com/office/drawing/2014/main" id="{DB05EC83-2AB3-448B-A5AF-941B8B001FE4}"/>
                  </a:ext>
                </a:extLst>
              </p:cNvPr>
              <p:cNvCxnSpPr>
                <a:cxnSpLocks/>
              </p:cNvCxnSpPr>
              <p:nvPr/>
            </p:nvCxnSpPr>
            <p:spPr>
              <a:xfrm flipH="1">
                <a:off x="1022350" y="1739900"/>
                <a:ext cx="323851" cy="581065"/>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4" name="직선 연결선 363">
                <a:extLst>
                  <a:ext uri="{FF2B5EF4-FFF2-40B4-BE49-F238E27FC236}">
                    <a16:creationId xmlns:a16="http://schemas.microsoft.com/office/drawing/2014/main" id="{3DE6D9B2-8D65-4883-9799-5B85AEC71496}"/>
                  </a:ext>
                </a:extLst>
              </p:cNvPr>
              <p:cNvCxnSpPr>
                <a:cxnSpLocks/>
              </p:cNvCxnSpPr>
              <p:nvPr/>
            </p:nvCxnSpPr>
            <p:spPr>
              <a:xfrm flipH="1" flipV="1">
                <a:off x="1022351" y="1739900"/>
                <a:ext cx="322044" cy="588047"/>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1" name="직사각형 360">
              <a:extLst>
                <a:ext uri="{FF2B5EF4-FFF2-40B4-BE49-F238E27FC236}">
                  <a16:creationId xmlns:a16="http://schemas.microsoft.com/office/drawing/2014/main" id="{E98372D1-896F-44C1-A212-5EA5F0D51B00}"/>
                </a:ext>
              </a:extLst>
            </p:cNvPr>
            <p:cNvSpPr/>
            <p:nvPr/>
          </p:nvSpPr>
          <p:spPr>
            <a:xfrm>
              <a:off x="4187394" y="3112508"/>
              <a:ext cx="227901" cy="1595679"/>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13">
                <a:solidFill>
                  <a:prstClr val="white"/>
                </a:solidFill>
                <a:latin typeface="맑은 고딕" panose="020F0502020204030204"/>
                <a:ea typeface="맑은 고딕" panose="020B0503020000020004" pitchFamily="50" charset="-127"/>
              </a:endParaRPr>
            </a:p>
          </p:txBody>
        </p:sp>
      </p:grpSp>
      <p:grpSp>
        <p:nvGrpSpPr>
          <p:cNvPr id="15" name="그룹 14">
            <a:extLst>
              <a:ext uri="{FF2B5EF4-FFF2-40B4-BE49-F238E27FC236}">
                <a16:creationId xmlns:a16="http://schemas.microsoft.com/office/drawing/2014/main" id="{5F1DB98E-C5D3-461E-92F4-4A1F1F8A075E}"/>
              </a:ext>
            </a:extLst>
          </p:cNvPr>
          <p:cNvGrpSpPr/>
          <p:nvPr/>
        </p:nvGrpSpPr>
        <p:grpSpPr>
          <a:xfrm>
            <a:off x="4864851" y="2489065"/>
            <a:ext cx="484782" cy="2886693"/>
            <a:chOff x="5213244" y="2186144"/>
            <a:chExt cx="422654" cy="2516745"/>
          </a:xfrm>
        </p:grpSpPr>
        <p:grpSp>
          <p:nvGrpSpPr>
            <p:cNvPr id="156" name="그룹 155">
              <a:extLst>
                <a:ext uri="{FF2B5EF4-FFF2-40B4-BE49-F238E27FC236}">
                  <a16:creationId xmlns:a16="http://schemas.microsoft.com/office/drawing/2014/main" id="{E16A7985-9720-4DCF-9807-D6A192A604C5}"/>
                </a:ext>
              </a:extLst>
            </p:cNvPr>
            <p:cNvGrpSpPr/>
            <p:nvPr/>
          </p:nvGrpSpPr>
          <p:grpSpPr>
            <a:xfrm>
              <a:off x="5213244" y="2186144"/>
              <a:ext cx="422654" cy="922643"/>
              <a:chOff x="1022350" y="1739900"/>
              <a:chExt cx="323851" cy="585057"/>
            </a:xfrm>
            <a:solidFill>
              <a:srgbClr val="FFC000"/>
            </a:solidFill>
          </p:grpSpPr>
          <p:sp>
            <p:nvSpPr>
              <p:cNvPr id="157" name="직사각형 156">
                <a:extLst>
                  <a:ext uri="{FF2B5EF4-FFF2-40B4-BE49-F238E27FC236}">
                    <a16:creationId xmlns:a16="http://schemas.microsoft.com/office/drawing/2014/main" id="{3438CA1D-7C4B-4691-BCDF-0681EFE0859B}"/>
                  </a:ext>
                </a:extLst>
              </p:cNvPr>
              <p:cNvSpPr/>
              <p:nvPr/>
            </p:nvSpPr>
            <p:spPr>
              <a:xfrm>
                <a:off x="1022350" y="1739900"/>
                <a:ext cx="323850" cy="585057"/>
              </a:xfrm>
              <a:prstGeom prst="rect">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13">
                  <a:solidFill>
                    <a:prstClr val="white"/>
                  </a:solidFill>
                  <a:latin typeface="맑은 고딕" panose="020F0502020204030204"/>
                  <a:ea typeface="맑은 고딕" panose="020B0503020000020004" pitchFamily="50" charset="-127"/>
                </a:endParaRPr>
              </a:p>
            </p:txBody>
          </p:sp>
          <p:cxnSp>
            <p:nvCxnSpPr>
              <p:cNvPr id="158" name="직선 연결선 157">
                <a:extLst>
                  <a:ext uri="{FF2B5EF4-FFF2-40B4-BE49-F238E27FC236}">
                    <a16:creationId xmlns:a16="http://schemas.microsoft.com/office/drawing/2014/main" id="{4F0E081A-04A2-47D1-B64A-5C3C490656D4}"/>
                  </a:ext>
                </a:extLst>
              </p:cNvPr>
              <p:cNvCxnSpPr>
                <a:cxnSpLocks/>
              </p:cNvCxnSpPr>
              <p:nvPr/>
            </p:nvCxnSpPr>
            <p:spPr>
              <a:xfrm flipH="1">
                <a:off x="1022350" y="1739900"/>
                <a:ext cx="323851" cy="582605"/>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9" name="직선 연결선 158">
                <a:extLst>
                  <a:ext uri="{FF2B5EF4-FFF2-40B4-BE49-F238E27FC236}">
                    <a16:creationId xmlns:a16="http://schemas.microsoft.com/office/drawing/2014/main" id="{1BC5DC44-0A6F-4325-9228-44BB2DBFC687}"/>
                  </a:ext>
                </a:extLst>
              </p:cNvPr>
              <p:cNvCxnSpPr>
                <a:cxnSpLocks/>
              </p:cNvCxnSpPr>
              <p:nvPr/>
            </p:nvCxnSpPr>
            <p:spPr>
              <a:xfrm flipH="1" flipV="1">
                <a:off x="1022351" y="1739900"/>
                <a:ext cx="323849" cy="582605"/>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0" name="직사각형 159">
              <a:extLst>
                <a:ext uri="{FF2B5EF4-FFF2-40B4-BE49-F238E27FC236}">
                  <a16:creationId xmlns:a16="http://schemas.microsoft.com/office/drawing/2014/main" id="{76496FB6-64AD-4B8C-9AAB-5C753FA6603E}"/>
                </a:ext>
              </a:extLst>
            </p:cNvPr>
            <p:cNvSpPr/>
            <p:nvPr/>
          </p:nvSpPr>
          <p:spPr>
            <a:xfrm>
              <a:off x="5304656" y="3113504"/>
              <a:ext cx="227901" cy="1589385"/>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13">
                <a:solidFill>
                  <a:prstClr val="white"/>
                </a:solidFill>
                <a:latin typeface="맑은 고딕" panose="020F0502020204030204"/>
                <a:ea typeface="맑은 고딕" panose="020B0503020000020004" pitchFamily="50" charset="-127"/>
              </a:endParaRPr>
            </a:p>
          </p:txBody>
        </p:sp>
      </p:grpSp>
      <p:cxnSp>
        <p:nvCxnSpPr>
          <p:cNvPr id="366" name="직선 연결선 365">
            <a:extLst>
              <a:ext uri="{FF2B5EF4-FFF2-40B4-BE49-F238E27FC236}">
                <a16:creationId xmlns:a16="http://schemas.microsoft.com/office/drawing/2014/main" id="{00EF1F14-6815-4908-905B-730E3D9D9E81}"/>
              </a:ext>
            </a:extLst>
          </p:cNvPr>
          <p:cNvCxnSpPr>
            <a:cxnSpLocks/>
          </p:cNvCxnSpPr>
          <p:nvPr/>
        </p:nvCxnSpPr>
        <p:spPr>
          <a:xfrm>
            <a:off x="4684304" y="3698060"/>
            <a:ext cx="7402" cy="54632"/>
          </a:xfrm>
          <a:prstGeom prst="line">
            <a:avLst/>
          </a:prstGeom>
          <a:ln w="2222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9" name="그룹 18">
            <a:extLst>
              <a:ext uri="{FF2B5EF4-FFF2-40B4-BE49-F238E27FC236}">
                <a16:creationId xmlns:a16="http://schemas.microsoft.com/office/drawing/2014/main" id="{EC2C5848-028A-463B-BDFA-A07F7745D54A}"/>
              </a:ext>
            </a:extLst>
          </p:cNvPr>
          <p:cNvGrpSpPr/>
          <p:nvPr/>
        </p:nvGrpSpPr>
        <p:grpSpPr>
          <a:xfrm>
            <a:off x="4574486" y="3942466"/>
            <a:ext cx="1498281" cy="252287"/>
            <a:chOff x="8927603" y="2328156"/>
            <a:chExt cx="950329" cy="279928"/>
          </a:xfrm>
        </p:grpSpPr>
        <p:sp>
          <p:nvSpPr>
            <p:cNvPr id="288" name="직사각형 287">
              <a:extLst>
                <a:ext uri="{FF2B5EF4-FFF2-40B4-BE49-F238E27FC236}">
                  <a16:creationId xmlns:a16="http://schemas.microsoft.com/office/drawing/2014/main" id="{5E54FCEB-0A34-497D-B513-96D21E19A7C0}"/>
                </a:ext>
              </a:extLst>
            </p:cNvPr>
            <p:cNvSpPr/>
            <p:nvPr/>
          </p:nvSpPr>
          <p:spPr>
            <a:xfrm>
              <a:off x="8927603" y="2328156"/>
              <a:ext cx="939984" cy="5286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nvGrpSpPr>
            <p:cNvPr id="14" name="그룹 13">
              <a:extLst>
                <a:ext uri="{FF2B5EF4-FFF2-40B4-BE49-F238E27FC236}">
                  <a16:creationId xmlns:a16="http://schemas.microsoft.com/office/drawing/2014/main" id="{86868E11-2C0B-498B-BAC4-33DD69ACD602}"/>
                </a:ext>
              </a:extLst>
            </p:cNvPr>
            <p:cNvGrpSpPr/>
            <p:nvPr/>
          </p:nvGrpSpPr>
          <p:grpSpPr>
            <a:xfrm>
              <a:off x="8974779" y="2328156"/>
              <a:ext cx="903153" cy="279928"/>
              <a:chOff x="5944405" y="3816964"/>
              <a:chExt cx="903153" cy="279928"/>
            </a:xfrm>
          </p:grpSpPr>
          <p:grpSp>
            <p:nvGrpSpPr>
              <p:cNvPr id="201" name="그룹 200">
                <a:extLst>
                  <a:ext uri="{FF2B5EF4-FFF2-40B4-BE49-F238E27FC236}">
                    <a16:creationId xmlns:a16="http://schemas.microsoft.com/office/drawing/2014/main" id="{8CC49BAB-F30B-45EB-BA99-E0BBEEE76DD5}"/>
                  </a:ext>
                </a:extLst>
              </p:cNvPr>
              <p:cNvGrpSpPr/>
              <p:nvPr/>
            </p:nvGrpSpPr>
            <p:grpSpPr>
              <a:xfrm>
                <a:off x="5944405" y="3816964"/>
                <a:ext cx="903153" cy="279928"/>
                <a:chOff x="4057145" y="3490666"/>
                <a:chExt cx="1433705" cy="279928"/>
              </a:xfrm>
            </p:grpSpPr>
            <p:cxnSp>
              <p:nvCxnSpPr>
                <p:cNvPr id="203" name="직선 연결선 202">
                  <a:extLst>
                    <a:ext uri="{FF2B5EF4-FFF2-40B4-BE49-F238E27FC236}">
                      <a16:creationId xmlns:a16="http://schemas.microsoft.com/office/drawing/2014/main" id="{A1863340-E90E-445D-B1A5-B4DC5E9DB529}"/>
                    </a:ext>
                  </a:extLst>
                </p:cNvPr>
                <p:cNvCxnSpPr>
                  <a:cxnSpLocks/>
                </p:cNvCxnSpPr>
                <p:nvPr/>
              </p:nvCxnSpPr>
              <p:spPr>
                <a:xfrm flipV="1">
                  <a:off x="4057145" y="3490666"/>
                  <a:ext cx="0" cy="27992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4" name="직선 연결선 203">
                  <a:extLst>
                    <a:ext uri="{FF2B5EF4-FFF2-40B4-BE49-F238E27FC236}">
                      <a16:creationId xmlns:a16="http://schemas.microsoft.com/office/drawing/2014/main" id="{7B00EBA0-68A3-4BAA-89D0-D4CCD6536584}"/>
                    </a:ext>
                  </a:extLst>
                </p:cNvPr>
                <p:cNvCxnSpPr>
                  <a:cxnSpLocks/>
                </p:cNvCxnSpPr>
                <p:nvPr/>
              </p:nvCxnSpPr>
              <p:spPr>
                <a:xfrm flipH="1">
                  <a:off x="4057145" y="3498297"/>
                  <a:ext cx="1433705"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59" name="직선 연결선 258">
                <a:extLst>
                  <a:ext uri="{FF2B5EF4-FFF2-40B4-BE49-F238E27FC236}">
                    <a16:creationId xmlns:a16="http://schemas.microsoft.com/office/drawing/2014/main" id="{15688F82-27E7-439A-B4A4-9603EAF846B8}"/>
                  </a:ext>
                </a:extLst>
              </p:cNvPr>
              <p:cNvCxnSpPr>
                <a:cxnSpLocks/>
              </p:cNvCxnSpPr>
              <p:nvPr/>
            </p:nvCxnSpPr>
            <p:spPr>
              <a:xfrm flipH="1">
                <a:off x="5959647" y="3855335"/>
                <a:ext cx="87612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11" name="그룹 210">
            <a:extLst>
              <a:ext uri="{FF2B5EF4-FFF2-40B4-BE49-F238E27FC236}">
                <a16:creationId xmlns:a16="http://schemas.microsoft.com/office/drawing/2014/main" id="{4F7C9060-2EBB-45A0-B622-1E7235DC1576}"/>
              </a:ext>
            </a:extLst>
          </p:cNvPr>
          <p:cNvGrpSpPr/>
          <p:nvPr/>
        </p:nvGrpSpPr>
        <p:grpSpPr>
          <a:xfrm>
            <a:off x="4100962" y="1604633"/>
            <a:ext cx="866840" cy="2927141"/>
            <a:chOff x="7920563" y="3881859"/>
            <a:chExt cx="755748" cy="3102344"/>
          </a:xfrm>
        </p:grpSpPr>
        <p:grpSp>
          <p:nvGrpSpPr>
            <p:cNvPr id="221" name="그룹 220">
              <a:extLst>
                <a:ext uri="{FF2B5EF4-FFF2-40B4-BE49-F238E27FC236}">
                  <a16:creationId xmlns:a16="http://schemas.microsoft.com/office/drawing/2014/main" id="{16435743-E264-463F-9DD1-4B02A926A1AF}"/>
                </a:ext>
              </a:extLst>
            </p:cNvPr>
            <p:cNvGrpSpPr/>
            <p:nvPr/>
          </p:nvGrpSpPr>
          <p:grpSpPr>
            <a:xfrm>
              <a:off x="7920563" y="3881859"/>
              <a:ext cx="755748" cy="1836830"/>
              <a:chOff x="1170095" y="4774415"/>
              <a:chExt cx="632296" cy="1251945"/>
            </a:xfrm>
          </p:grpSpPr>
          <p:sp>
            <p:nvSpPr>
              <p:cNvPr id="292" name="직사각형 291">
                <a:extLst>
                  <a:ext uri="{FF2B5EF4-FFF2-40B4-BE49-F238E27FC236}">
                    <a16:creationId xmlns:a16="http://schemas.microsoft.com/office/drawing/2014/main" id="{3264397A-D3FE-4566-92B1-DD432B03654E}"/>
                  </a:ext>
                </a:extLst>
              </p:cNvPr>
              <p:cNvSpPr/>
              <p:nvPr/>
            </p:nvSpPr>
            <p:spPr>
              <a:xfrm flipH="1">
                <a:off x="1285748" y="4774415"/>
                <a:ext cx="417972" cy="117078"/>
              </a:xfrm>
              <a:prstGeom prst="rect">
                <a:avLst/>
              </a:prstGeom>
              <a:pattFill prst="dkVert">
                <a:fgClr>
                  <a:srgbClr val="FF0000"/>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13">
                  <a:solidFill>
                    <a:prstClr val="white"/>
                  </a:solidFill>
                  <a:latin typeface="맑은 고딕" panose="020F0502020204030204"/>
                  <a:ea typeface="맑은 고딕" panose="020B0503020000020004" pitchFamily="50" charset="-127"/>
                </a:endParaRPr>
              </a:p>
            </p:txBody>
          </p:sp>
          <p:sp>
            <p:nvSpPr>
              <p:cNvPr id="293" name="직사각형 292">
                <a:extLst>
                  <a:ext uri="{FF2B5EF4-FFF2-40B4-BE49-F238E27FC236}">
                    <a16:creationId xmlns:a16="http://schemas.microsoft.com/office/drawing/2014/main" id="{86C9E5E7-547F-4E03-8AD4-425E2817F6FB}"/>
                  </a:ext>
                </a:extLst>
              </p:cNvPr>
              <p:cNvSpPr/>
              <p:nvPr/>
            </p:nvSpPr>
            <p:spPr>
              <a:xfrm flipH="1">
                <a:off x="1301854" y="4896844"/>
                <a:ext cx="379711" cy="96996"/>
              </a:xfrm>
              <a:prstGeom prst="rect">
                <a:avLst/>
              </a:prstGeom>
              <a:pattFill prst="dkVert">
                <a:fgClr>
                  <a:srgbClr val="FF0000"/>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13">
                  <a:solidFill>
                    <a:prstClr val="white"/>
                  </a:solidFill>
                  <a:latin typeface="맑은 고딕" panose="020F0502020204030204"/>
                  <a:ea typeface="맑은 고딕" panose="020B0503020000020004" pitchFamily="50" charset="-127"/>
                </a:endParaRPr>
              </a:p>
            </p:txBody>
          </p:sp>
          <p:sp>
            <p:nvSpPr>
              <p:cNvPr id="294" name="직사각형 293">
                <a:extLst>
                  <a:ext uri="{FF2B5EF4-FFF2-40B4-BE49-F238E27FC236}">
                    <a16:creationId xmlns:a16="http://schemas.microsoft.com/office/drawing/2014/main" id="{80711FFB-7CF7-4690-87FA-6BF9FBCB364F}"/>
                  </a:ext>
                </a:extLst>
              </p:cNvPr>
              <p:cNvSpPr/>
              <p:nvPr/>
            </p:nvSpPr>
            <p:spPr>
              <a:xfrm flipH="1">
                <a:off x="1299648" y="5588535"/>
                <a:ext cx="388168" cy="437825"/>
              </a:xfrm>
              <a:prstGeom prst="rect">
                <a:avLst/>
              </a:prstGeom>
              <a:pattFill prst="divot">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defTabSz="514350"/>
                <a:endParaRPr lang="ko-KR" altLang="en-US" sz="1013">
                  <a:solidFill>
                    <a:prstClr val="white"/>
                  </a:solidFill>
                  <a:latin typeface="맑은 고딕" panose="020F0502020204030204"/>
                  <a:ea typeface="맑은 고딕" panose="020B0503020000020004" pitchFamily="50" charset="-127"/>
                </a:endParaRPr>
              </a:p>
            </p:txBody>
          </p:sp>
          <p:sp>
            <p:nvSpPr>
              <p:cNvPr id="295" name="TextBox 294">
                <a:extLst>
                  <a:ext uri="{FF2B5EF4-FFF2-40B4-BE49-F238E27FC236}">
                    <a16:creationId xmlns:a16="http://schemas.microsoft.com/office/drawing/2014/main" id="{65C512A8-D56D-4BC7-ADC9-5D8EEF51A089}"/>
                  </a:ext>
                </a:extLst>
              </p:cNvPr>
              <p:cNvSpPr txBox="1"/>
              <p:nvPr/>
            </p:nvSpPr>
            <p:spPr>
              <a:xfrm flipH="1">
                <a:off x="1170095" y="5678060"/>
                <a:ext cx="632296" cy="216772"/>
              </a:xfrm>
              <a:prstGeom prst="rect">
                <a:avLst/>
              </a:prstGeom>
              <a:noFill/>
            </p:spPr>
            <p:txBody>
              <a:bodyPr wrap="square" rtlCol="0">
                <a:spAutoFit/>
              </a:bodyPr>
              <a:lstStyle/>
              <a:p>
                <a:pPr algn="ctr" defTabSz="514350"/>
                <a:r>
                  <a:rPr lang="en-US" altLang="ko-KR" sz="1350" b="1" dirty="0">
                    <a:solidFill>
                      <a:prstClr val="black"/>
                    </a:solidFill>
                    <a:latin typeface="Arial" panose="020B0604020202020204" pitchFamily="34" charset="0"/>
                    <a:ea typeface="맑은 고딕" panose="020B0503020000020004" pitchFamily="50" charset="-127"/>
                    <a:cs typeface="Arial" panose="020B0604020202020204" pitchFamily="34" charset="0"/>
                  </a:rPr>
                  <a:t>GGG</a:t>
                </a:r>
              </a:p>
            </p:txBody>
          </p:sp>
          <p:grpSp>
            <p:nvGrpSpPr>
              <p:cNvPr id="322" name="그룹 321">
                <a:extLst>
                  <a:ext uri="{FF2B5EF4-FFF2-40B4-BE49-F238E27FC236}">
                    <a16:creationId xmlns:a16="http://schemas.microsoft.com/office/drawing/2014/main" id="{8C9A8D01-D5F6-4F53-88EE-F67A12C3FB65}"/>
                  </a:ext>
                </a:extLst>
              </p:cNvPr>
              <p:cNvGrpSpPr/>
              <p:nvPr/>
            </p:nvGrpSpPr>
            <p:grpSpPr>
              <a:xfrm>
                <a:off x="1293801" y="5413143"/>
                <a:ext cx="397879" cy="246222"/>
                <a:chOff x="1293801" y="5315301"/>
                <a:chExt cx="397879" cy="344064"/>
              </a:xfrm>
            </p:grpSpPr>
            <p:cxnSp>
              <p:nvCxnSpPr>
                <p:cNvPr id="332" name="직선 연결선 331">
                  <a:extLst>
                    <a:ext uri="{FF2B5EF4-FFF2-40B4-BE49-F238E27FC236}">
                      <a16:creationId xmlns:a16="http://schemas.microsoft.com/office/drawing/2014/main" id="{B6B56C8C-30F7-4FE5-B0E5-5E2EF42CB073}"/>
                    </a:ext>
                  </a:extLst>
                </p:cNvPr>
                <p:cNvCxnSpPr>
                  <a:cxnSpLocks/>
                </p:cNvCxnSpPr>
                <p:nvPr/>
              </p:nvCxnSpPr>
              <p:spPr>
                <a:xfrm>
                  <a:off x="1293802" y="5445224"/>
                  <a:ext cx="0" cy="2141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3" name="직선 연결선 332">
                  <a:extLst>
                    <a:ext uri="{FF2B5EF4-FFF2-40B4-BE49-F238E27FC236}">
                      <a16:creationId xmlns:a16="http://schemas.microsoft.com/office/drawing/2014/main" id="{D8F4AAE6-3EAD-4D17-906F-B65B91BDD808}"/>
                    </a:ext>
                  </a:extLst>
                </p:cNvPr>
                <p:cNvCxnSpPr>
                  <a:cxnSpLocks/>
                </p:cNvCxnSpPr>
                <p:nvPr/>
              </p:nvCxnSpPr>
              <p:spPr>
                <a:xfrm>
                  <a:off x="1691680" y="5445224"/>
                  <a:ext cx="0" cy="2141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4" name="직선 연결선 333">
                  <a:extLst>
                    <a:ext uri="{FF2B5EF4-FFF2-40B4-BE49-F238E27FC236}">
                      <a16:creationId xmlns:a16="http://schemas.microsoft.com/office/drawing/2014/main" id="{10827938-3760-4AE7-99B2-358BA4D336F2}"/>
                    </a:ext>
                  </a:extLst>
                </p:cNvPr>
                <p:cNvCxnSpPr>
                  <a:cxnSpLocks/>
                </p:cNvCxnSpPr>
                <p:nvPr/>
              </p:nvCxnSpPr>
              <p:spPr>
                <a:xfrm flipH="1">
                  <a:off x="1293801" y="5315301"/>
                  <a:ext cx="144016" cy="14213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5" name="직선 연결선 334">
                  <a:extLst>
                    <a:ext uri="{FF2B5EF4-FFF2-40B4-BE49-F238E27FC236}">
                      <a16:creationId xmlns:a16="http://schemas.microsoft.com/office/drawing/2014/main" id="{7F91BB65-86F8-465C-8F0F-7385E4B901BF}"/>
                    </a:ext>
                  </a:extLst>
                </p:cNvPr>
                <p:cNvCxnSpPr>
                  <a:cxnSpLocks/>
                </p:cNvCxnSpPr>
                <p:nvPr/>
              </p:nvCxnSpPr>
              <p:spPr>
                <a:xfrm>
                  <a:off x="1547664" y="5315301"/>
                  <a:ext cx="144016" cy="14213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3" name="그룹 322">
                <a:extLst>
                  <a:ext uri="{FF2B5EF4-FFF2-40B4-BE49-F238E27FC236}">
                    <a16:creationId xmlns:a16="http://schemas.microsoft.com/office/drawing/2014/main" id="{32FBFF17-1BA5-4CDB-89D9-2E20647E1A22}"/>
                  </a:ext>
                </a:extLst>
              </p:cNvPr>
              <p:cNvGrpSpPr/>
              <p:nvPr/>
            </p:nvGrpSpPr>
            <p:grpSpPr>
              <a:xfrm rot="10800000">
                <a:off x="1293801" y="4886450"/>
                <a:ext cx="397879" cy="246222"/>
                <a:chOff x="1293801" y="5315301"/>
                <a:chExt cx="397879" cy="344064"/>
              </a:xfrm>
            </p:grpSpPr>
            <p:cxnSp>
              <p:nvCxnSpPr>
                <p:cNvPr id="328" name="직선 연결선 327">
                  <a:extLst>
                    <a:ext uri="{FF2B5EF4-FFF2-40B4-BE49-F238E27FC236}">
                      <a16:creationId xmlns:a16="http://schemas.microsoft.com/office/drawing/2014/main" id="{F92D32FB-BDDE-4E81-90B9-B5CAFF760E04}"/>
                    </a:ext>
                  </a:extLst>
                </p:cNvPr>
                <p:cNvCxnSpPr>
                  <a:cxnSpLocks/>
                </p:cNvCxnSpPr>
                <p:nvPr/>
              </p:nvCxnSpPr>
              <p:spPr>
                <a:xfrm>
                  <a:off x="1293802" y="5445224"/>
                  <a:ext cx="0" cy="2141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9" name="직선 연결선 328">
                  <a:extLst>
                    <a:ext uri="{FF2B5EF4-FFF2-40B4-BE49-F238E27FC236}">
                      <a16:creationId xmlns:a16="http://schemas.microsoft.com/office/drawing/2014/main" id="{D48A5557-B4E3-452D-A492-0C6E87CA3287}"/>
                    </a:ext>
                  </a:extLst>
                </p:cNvPr>
                <p:cNvCxnSpPr>
                  <a:cxnSpLocks/>
                </p:cNvCxnSpPr>
                <p:nvPr/>
              </p:nvCxnSpPr>
              <p:spPr>
                <a:xfrm>
                  <a:off x="1691680" y="5445224"/>
                  <a:ext cx="0" cy="21414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0" name="직선 연결선 329">
                  <a:extLst>
                    <a:ext uri="{FF2B5EF4-FFF2-40B4-BE49-F238E27FC236}">
                      <a16:creationId xmlns:a16="http://schemas.microsoft.com/office/drawing/2014/main" id="{3C8F518D-4234-4F29-B5BC-D9E9F6D69AFF}"/>
                    </a:ext>
                  </a:extLst>
                </p:cNvPr>
                <p:cNvCxnSpPr>
                  <a:cxnSpLocks/>
                </p:cNvCxnSpPr>
                <p:nvPr/>
              </p:nvCxnSpPr>
              <p:spPr>
                <a:xfrm flipH="1">
                  <a:off x="1293801" y="5315301"/>
                  <a:ext cx="144016" cy="14213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1" name="직선 연결선 330">
                  <a:extLst>
                    <a:ext uri="{FF2B5EF4-FFF2-40B4-BE49-F238E27FC236}">
                      <a16:creationId xmlns:a16="http://schemas.microsoft.com/office/drawing/2014/main" id="{5DD06EB5-C668-4BD7-9D73-404977E1EA99}"/>
                    </a:ext>
                  </a:extLst>
                </p:cNvPr>
                <p:cNvCxnSpPr>
                  <a:cxnSpLocks/>
                </p:cNvCxnSpPr>
                <p:nvPr/>
              </p:nvCxnSpPr>
              <p:spPr>
                <a:xfrm>
                  <a:off x="1547664" y="5315301"/>
                  <a:ext cx="144016" cy="14213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24" name="직선 연결선 323">
                <a:extLst>
                  <a:ext uri="{FF2B5EF4-FFF2-40B4-BE49-F238E27FC236}">
                    <a16:creationId xmlns:a16="http://schemas.microsoft.com/office/drawing/2014/main" id="{A0A6B9EA-4C20-4AEF-B2C5-95FCF02EF985}"/>
                  </a:ext>
                </a:extLst>
              </p:cNvPr>
              <p:cNvCxnSpPr>
                <a:cxnSpLocks/>
              </p:cNvCxnSpPr>
              <p:nvPr/>
            </p:nvCxnSpPr>
            <p:spPr>
              <a:xfrm>
                <a:off x="1437817" y="5132672"/>
                <a:ext cx="0" cy="28047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5" name="직선 연결선 324">
                <a:extLst>
                  <a:ext uri="{FF2B5EF4-FFF2-40B4-BE49-F238E27FC236}">
                    <a16:creationId xmlns:a16="http://schemas.microsoft.com/office/drawing/2014/main" id="{816AEAFD-5EFC-4F44-B1B8-8C4B2C7DF295}"/>
                  </a:ext>
                </a:extLst>
              </p:cNvPr>
              <p:cNvCxnSpPr>
                <a:cxnSpLocks/>
              </p:cNvCxnSpPr>
              <p:nvPr/>
            </p:nvCxnSpPr>
            <p:spPr>
              <a:xfrm>
                <a:off x="1547664" y="5132672"/>
                <a:ext cx="0" cy="28047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6" name="TextBox 325">
                <a:extLst>
                  <a:ext uri="{FF2B5EF4-FFF2-40B4-BE49-F238E27FC236}">
                    <a16:creationId xmlns:a16="http://schemas.microsoft.com/office/drawing/2014/main" id="{D72782F9-DF9F-4D0D-9D9A-61F84C75A885}"/>
                  </a:ext>
                </a:extLst>
              </p:cNvPr>
              <p:cNvSpPr txBox="1"/>
              <p:nvPr/>
            </p:nvSpPr>
            <p:spPr>
              <a:xfrm flipH="1">
                <a:off x="1276944" y="5427101"/>
                <a:ext cx="418598" cy="183423"/>
              </a:xfrm>
              <a:prstGeom prst="rect">
                <a:avLst/>
              </a:prstGeom>
              <a:noFill/>
            </p:spPr>
            <p:txBody>
              <a:bodyPr wrap="square" rtlCol="0">
                <a:spAutoFit/>
              </a:bodyPr>
              <a:lstStyle/>
              <a:p>
                <a:pPr algn="ctr" defTabSz="514350"/>
                <a:r>
                  <a:rPr lang="en-US" altLang="ko-KR" sz="1050" baseline="30000" dirty="0">
                    <a:solidFill>
                      <a:prstClr val="black"/>
                    </a:solidFill>
                    <a:latin typeface="Arial" panose="020B0604020202020204" pitchFamily="34" charset="0"/>
                    <a:ea typeface="맑은 고딕" panose="020B0503020000020004" pitchFamily="50" charset="-127"/>
                    <a:cs typeface="Arial" panose="020B0604020202020204" pitchFamily="34" charset="0"/>
                  </a:rPr>
                  <a:t>4</a:t>
                </a:r>
                <a:r>
                  <a:rPr lang="en-US" altLang="ko-KR" sz="1050" dirty="0">
                    <a:solidFill>
                      <a:prstClr val="black"/>
                    </a:solidFill>
                    <a:latin typeface="Arial" panose="020B0604020202020204" pitchFamily="34" charset="0"/>
                    <a:ea typeface="맑은 고딕" panose="020B0503020000020004" pitchFamily="50" charset="-127"/>
                    <a:cs typeface="Arial" panose="020B0604020202020204" pitchFamily="34" charset="0"/>
                  </a:rPr>
                  <a:t>He</a:t>
                </a:r>
                <a:endParaRPr lang="ko-KR" altLang="en-US" sz="1050" baseline="30000" dirty="0">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cxnSp>
            <p:nvCxnSpPr>
              <p:cNvPr id="327" name="직선 연결선 326">
                <a:extLst>
                  <a:ext uri="{FF2B5EF4-FFF2-40B4-BE49-F238E27FC236}">
                    <a16:creationId xmlns:a16="http://schemas.microsoft.com/office/drawing/2014/main" id="{2CE9051B-DFE8-404A-881E-2B917EE9B0E9}"/>
                  </a:ext>
                </a:extLst>
              </p:cNvPr>
              <p:cNvCxnSpPr>
                <a:cxnSpLocks/>
              </p:cNvCxnSpPr>
              <p:nvPr/>
            </p:nvCxnSpPr>
            <p:spPr>
              <a:xfrm flipH="1">
                <a:off x="1379622" y="5451399"/>
                <a:ext cx="2247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6" name="그룹 225">
              <a:extLst>
                <a:ext uri="{FF2B5EF4-FFF2-40B4-BE49-F238E27FC236}">
                  <a16:creationId xmlns:a16="http://schemas.microsoft.com/office/drawing/2014/main" id="{40DC519E-3F3E-4B5C-A595-B8A779DDFED3}"/>
                </a:ext>
              </a:extLst>
            </p:cNvPr>
            <p:cNvGrpSpPr/>
            <p:nvPr/>
          </p:nvGrpSpPr>
          <p:grpSpPr>
            <a:xfrm rot="10800000">
              <a:off x="8073040" y="5588792"/>
              <a:ext cx="466450" cy="1395411"/>
              <a:chOff x="8548112" y="4554330"/>
              <a:chExt cx="466450" cy="1395411"/>
            </a:xfrm>
          </p:grpSpPr>
          <p:cxnSp>
            <p:nvCxnSpPr>
              <p:cNvPr id="230" name="직선 연결선 229">
                <a:extLst>
                  <a:ext uri="{FF2B5EF4-FFF2-40B4-BE49-F238E27FC236}">
                    <a16:creationId xmlns:a16="http://schemas.microsoft.com/office/drawing/2014/main" id="{21A0F8E7-66B8-4A00-A26B-AE83E30ADC66}"/>
                  </a:ext>
                </a:extLst>
              </p:cNvPr>
              <p:cNvCxnSpPr>
                <a:cxnSpLocks/>
              </p:cNvCxnSpPr>
              <p:nvPr/>
            </p:nvCxnSpPr>
            <p:spPr>
              <a:xfrm>
                <a:off x="8548112" y="5724902"/>
                <a:ext cx="0" cy="22483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7" name="직선 연결선 266">
                <a:extLst>
                  <a:ext uri="{FF2B5EF4-FFF2-40B4-BE49-F238E27FC236}">
                    <a16:creationId xmlns:a16="http://schemas.microsoft.com/office/drawing/2014/main" id="{623D1A68-542B-45A0-856B-4492A5F0D433}"/>
                  </a:ext>
                </a:extLst>
              </p:cNvPr>
              <p:cNvCxnSpPr>
                <a:cxnSpLocks/>
              </p:cNvCxnSpPr>
              <p:nvPr/>
            </p:nvCxnSpPr>
            <p:spPr>
              <a:xfrm>
                <a:off x="9011121" y="5720704"/>
                <a:ext cx="0" cy="22483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8" name="직선 연결선 267">
                <a:extLst>
                  <a:ext uri="{FF2B5EF4-FFF2-40B4-BE49-F238E27FC236}">
                    <a16:creationId xmlns:a16="http://schemas.microsoft.com/office/drawing/2014/main" id="{A93AF591-C1C2-4249-9DC7-5A5410F9A174}"/>
                  </a:ext>
                </a:extLst>
              </p:cNvPr>
              <p:cNvCxnSpPr>
                <a:cxnSpLocks/>
              </p:cNvCxnSpPr>
              <p:nvPr/>
            </p:nvCxnSpPr>
            <p:spPr>
              <a:xfrm rot="10800000" flipV="1">
                <a:off x="8558299" y="5554648"/>
                <a:ext cx="192279" cy="17593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9" name="직선 연결선 288">
                <a:extLst>
                  <a:ext uri="{FF2B5EF4-FFF2-40B4-BE49-F238E27FC236}">
                    <a16:creationId xmlns:a16="http://schemas.microsoft.com/office/drawing/2014/main" id="{AD9CD8B5-CB43-48F2-A3A3-212530CB6A55}"/>
                  </a:ext>
                </a:extLst>
              </p:cNvPr>
              <p:cNvCxnSpPr>
                <a:cxnSpLocks/>
              </p:cNvCxnSpPr>
              <p:nvPr/>
            </p:nvCxnSpPr>
            <p:spPr>
              <a:xfrm rot="10800000" flipH="1" flipV="1">
                <a:off x="8820213" y="5569791"/>
                <a:ext cx="194349" cy="16335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0" name="직선 연결선 289">
                <a:extLst>
                  <a:ext uri="{FF2B5EF4-FFF2-40B4-BE49-F238E27FC236}">
                    <a16:creationId xmlns:a16="http://schemas.microsoft.com/office/drawing/2014/main" id="{10CB9BD2-8982-479D-961E-F6A603A73909}"/>
                  </a:ext>
                </a:extLst>
              </p:cNvPr>
              <p:cNvCxnSpPr>
                <a:cxnSpLocks/>
              </p:cNvCxnSpPr>
              <p:nvPr/>
            </p:nvCxnSpPr>
            <p:spPr>
              <a:xfrm rot="10800000" flipV="1">
                <a:off x="8750578" y="4554330"/>
                <a:ext cx="0" cy="102958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1" name="직선 연결선 290">
                <a:extLst>
                  <a:ext uri="{FF2B5EF4-FFF2-40B4-BE49-F238E27FC236}">
                    <a16:creationId xmlns:a16="http://schemas.microsoft.com/office/drawing/2014/main" id="{A3CC399A-97D2-4AD7-A7E5-D58C3DEBACE2}"/>
                  </a:ext>
                </a:extLst>
              </p:cNvPr>
              <p:cNvCxnSpPr>
                <a:cxnSpLocks/>
              </p:cNvCxnSpPr>
              <p:nvPr/>
            </p:nvCxnSpPr>
            <p:spPr>
              <a:xfrm rot="10800000" flipV="1">
                <a:off x="8808173" y="4554330"/>
                <a:ext cx="0" cy="102958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354" name="직선 연결선 353">
            <a:extLst>
              <a:ext uri="{FF2B5EF4-FFF2-40B4-BE49-F238E27FC236}">
                <a16:creationId xmlns:a16="http://schemas.microsoft.com/office/drawing/2014/main" id="{6A72F352-A269-479C-87F0-CB13FBBA64E1}"/>
              </a:ext>
            </a:extLst>
          </p:cNvPr>
          <p:cNvCxnSpPr>
            <a:cxnSpLocks/>
          </p:cNvCxnSpPr>
          <p:nvPr/>
        </p:nvCxnSpPr>
        <p:spPr>
          <a:xfrm>
            <a:off x="4730024" y="4114076"/>
            <a:ext cx="0" cy="6958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8" name="직선 연결선 357">
            <a:extLst>
              <a:ext uri="{FF2B5EF4-FFF2-40B4-BE49-F238E27FC236}">
                <a16:creationId xmlns:a16="http://schemas.microsoft.com/office/drawing/2014/main" id="{9D9779AF-E646-4208-9808-3CF98650C38B}"/>
              </a:ext>
            </a:extLst>
          </p:cNvPr>
          <p:cNvCxnSpPr>
            <a:cxnSpLocks/>
          </p:cNvCxnSpPr>
          <p:nvPr/>
        </p:nvCxnSpPr>
        <p:spPr>
          <a:xfrm flipV="1">
            <a:off x="2810897" y="3988225"/>
            <a:ext cx="0" cy="11565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9" name="직선 연결선 358">
            <a:extLst>
              <a:ext uri="{FF2B5EF4-FFF2-40B4-BE49-F238E27FC236}">
                <a16:creationId xmlns:a16="http://schemas.microsoft.com/office/drawing/2014/main" id="{D642DA54-0CDB-4237-92BA-BEACBCB34A32}"/>
              </a:ext>
            </a:extLst>
          </p:cNvPr>
          <p:cNvCxnSpPr>
            <a:cxnSpLocks/>
          </p:cNvCxnSpPr>
          <p:nvPr/>
        </p:nvCxnSpPr>
        <p:spPr>
          <a:xfrm flipV="1">
            <a:off x="3231514" y="3998901"/>
            <a:ext cx="0" cy="11565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직사각형 19">
            <a:extLst>
              <a:ext uri="{FF2B5EF4-FFF2-40B4-BE49-F238E27FC236}">
                <a16:creationId xmlns:a16="http://schemas.microsoft.com/office/drawing/2014/main" id="{C2AABB76-6FA9-407D-BBF1-C39367EB6E55}"/>
              </a:ext>
            </a:extLst>
          </p:cNvPr>
          <p:cNvSpPr/>
          <p:nvPr/>
        </p:nvSpPr>
        <p:spPr>
          <a:xfrm>
            <a:off x="3340124" y="2428383"/>
            <a:ext cx="883010" cy="63476"/>
          </a:xfrm>
          <a:prstGeom prst="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33" name="직사각형 232">
            <a:extLst>
              <a:ext uri="{FF2B5EF4-FFF2-40B4-BE49-F238E27FC236}">
                <a16:creationId xmlns:a16="http://schemas.microsoft.com/office/drawing/2014/main" id="{720F4301-3EB8-454C-A4BE-E1D64FE2CE13}"/>
              </a:ext>
            </a:extLst>
          </p:cNvPr>
          <p:cNvSpPr/>
          <p:nvPr/>
        </p:nvSpPr>
        <p:spPr>
          <a:xfrm>
            <a:off x="3337477" y="3540115"/>
            <a:ext cx="883010" cy="63476"/>
          </a:xfrm>
          <a:prstGeom prst="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69" name="직사각형 268">
            <a:extLst>
              <a:ext uri="{FF2B5EF4-FFF2-40B4-BE49-F238E27FC236}">
                <a16:creationId xmlns:a16="http://schemas.microsoft.com/office/drawing/2014/main" id="{24E1AADD-8594-44D8-860C-A7B1E8CC936E}"/>
              </a:ext>
            </a:extLst>
          </p:cNvPr>
          <p:cNvSpPr/>
          <p:nvPr/>
        </p:nvSpPr>
        <p:spPr>
          <a:xfrm>
            <a:off x="4864851" y="2419081"/>
            <a:ext cx="883010" cy="63476"/>
          </a:xfrm>
          <a:prstGeom prst="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
        <p:nvSpPr>
          <p:cNvPr id="270" name="직사각형 269">
            <a:extLst>
              <a:ext uri="{FF2B5EF4-FFF2-40B4-BE49-F238E27FC236}">
                <a16:creationId xmlns:a16="http://schemas.microsoft.com/office/drawing/2014/main" id="{9231A740-A1FA-4ECE-9E25-993640839E2A}"/>
              </a:ext>
            </a:extLst>
          </p:cNvPr>
          <p:cNvSpPr/>
          <p:nvPr/>
        </p:nvSpPr>
        <p:spPr>
          <a:xfrm>
            <a:off x="4862305" y="3547612"/>
            <a:ext cx="883010" cy="63476"/>
          </a:xfrm>
          <a:prstGeom prst="rect">
            <a:avLst/>
          </a:prstGeom>
          <a:solidFill>
            <a:schemeClr val="accent6">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26" name="직선 화살표 연결선 25">
            <a:extLst>
              <a:ext uri="{FF2B5EF4-FFF2-40B4-BE49-F238E27FC236}">
                <a16:creationId xmlns:a16="http://schemas.microsoft.com/office/drawing/2014/main" id="{28E2AAB6-0FC2-496A-9AB2-4C8AA9DC5E55}"/>
              </a:ext>
            </a:extLst>
          </p:cNvPr>
          <p:cNvCxnSpPr/>
          <p:nvPr/>
        </p:nvCxnSpPr>
        <p:spPr>
          <a:xfrm>
            <a:off x="3337478" y="2207825"/>
            <a:ext cx="2430252" cy="0"/>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 name="직사각형 27">
            <a:extLst>
              <a:ext uri="{FF2B5EF4-FFF2-40B4-BE49-F238E27FC236}">
                <a16:creationId xmlns:a16="http://schemas.microsoft.com/office/drawing/2014/main" id="{AE91E69F-96E3-4740-BCFE-7A30D7161AC8}"/>
              </a:ext>
            </a:extLst>
          </p:cNvPr>
          <p:cNvSpPr/>
          <p:nvPr/>
        </p:nvSpPr>
        <p:spPr>
          <a:xfrm>
            <a:off x="4966617" y="1901298"/>
            <a:ext cx="1492716" cy="300082"/>
          </a:xfrm>
          <a:prstGeom prst="rect">
            <a:avLst/>
          </a:prstGeom>
        </p:spPr>
        <p:txBody>
          <a:bodyPr wrap="none">
            <a:spAutoFit/>
          </a:bodyPr>
          <a:lstStyle/>
          <a:p>
            <a:r>
              <a:rPr lang="en-US" altLang="ko-KR" sz="1350" b="1" dirty="0">
                <a:solidFill>
                  <a:srgbClr val="FF0000"/>
                </a:solidFill>
                <a:latin typeface="Arial" panose="020B0604020202020204" pitchFamily="34" charset="0"/>
                <a:cs typeface="Arial" panose="020B0604020202020204" pitchFamily="34" charset="0"/>
              </a:rPr>
              <a:t>Flange) 140 mm</a:t>
            </a:r>
            <a:endParaRPr lang="ko-KR" altLang="en-US" sz="1350" b="1" dirty="0">
              <a:solidFill>
                <a:srgbClr val="FF0000"/>
              </a:solidFill>
            </a:endParaRPr>
          </a:p>
        </p:txBody>
      </p:sp>
      <p:cxnSp>
        <p:nvCxnSpPr>
          <p:cNvPr id="273" name="직선 화살표 연결선 272">
            <a:extLst>
              <a:ext uri="{FF2B5EF4-FFF2-40B4-BE49-F238E27FC236}">
                <a16:creationId xmlns:a16="http://schemas.microsoft.com/office/drawing/2014/main" id="{43B2FAAD-9C9B-4498-BB6F-56AFA401F83B}"/>
              </a:ext>
            </a:extLst>
          </p:cNvPr>
          <p:cNvCxnSpPr>
            <a:cxnSpLocks/>
          </p:cNvCxnSpPr>
          <p:nvPr/>
        </p:nvCxnSpPr>
        <p:spPr>
          <a:xfrm flipV="1">
            <a:off x="5941871" y="3644555"/>
            <a:ext cx="0" cy="1629126"/>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직사각형 31">
            <a:extLst>
              <a:ext uri="{FF2B5EF4-FFF2-40B4-BE49-F238E27FC236}">
                <a16:creationId xmlns:a16="http://schemas.microsoft.com/office/drawing/2014/main" id="{7EF17963-40AB-4EDD-8D19-7D573334E845}"/>
              </a:ext>
            </a:extLst>
          </p:cNvPr>
          <p:cNvSpPr/>
          <p:nvPr/>
        </p:nvSpPr>
        <p:spPr>
          <a:xfrm>
            <a:off x="5951920" y="4231799"/>
            <a:ext cx="1050288" cy="300082"/>
          </a:xfrm>
          <a:prstGeom prst="rect">
            <a:avLst/>
          </a:prstGeom>
        </p:spPr>
        <p:txBody>
          <a:bodyPr wrap="none">
            <a:spAutoFit/>
          </a:bodyPr>
          <a:lstStyle/>
          <a:p>
            <a:r>
              <a:rPr lang="en-US" altLang="ko-KR" sz="1350" b="1" dirty="0">
                <a:solidFill>
                  <a:srgbClr val="FF0000"/>
                </a:solidFill>
                <a:latin typeface="Arial" panose="020B0604020202020204" pitchFamily="34" charset="0"/>
                <a:cs typeface="Arial" panose="020B0604020202020204" pitchFamily="34" charset="0"/>
              </a:rPr>
              <a:t>H</a:t>
            </a:r>
            <a:r>
              <a:rPr lang="en-US" altLang="ko-KR" sz="1350" b="1">
                <a:solidFill>
                  <a:srgbClr val="FF0000"/>
                </a:solidFill>
                <a:latin typeface="Arial" panose="020B0604020202020204" pitchFamily="34" charset="0"/>
                <a:cs typeface="Arial" panose="020B0604020202020204" pitchFamily="34" charset="0"/>
              </a:rPr>
              <a:t>. 125 </a:t>
            </a:r>
            <a:r>
              <a:rPr lang="en-US" altLang="ko-KR" sz="1350" b="1" dirty="0">
                <a:solidFill>
                  <a:srgbClr val="FF0000"/>
                </a:solidFill>
                <a:latin typeface="Arial" panose="020B0604020202020204" pitchFamily="34" charset="0"/>
                <a:cs typeface="Arial" panose="020B0604020202020204" pitchFamily="34" charset="0"/>
              </a:rPr>
              <a:t>mm</a:t>
            </a:r>
            <a:endParaRPr lang="ko-KR" altLang="en-US" sz="1350" dirty="0"/>
          </a:p>
        </p:txBody>
      </p:sp>
      <p:sp>
        <p:nvSpPr>
          <p:cNvPr id="470" name="직사각형 469">
            <a:extLst>
              <a:ext uri="{FF2B5EF4-FFF2-40B4-BE49-F238E27FC236}">
                <a16:creationId xmlns:a16="http://schemas.microsoft.com/office/drawing/2014/main" id="{5CE94C61-6A15-46F9-BE5E-57D932EA11DA}"/>
              </a:ext>
            </a:extLst>
          </p:cNvPr>
          <p:cNvSpPr/>
          <p:nvPr/>
        </p:nvSpPr>
        <p:spPr>
          <a:xfrm>
            <a:off x="2875907" y="4957474"/>
            <a:ext cx="1906962" cy="38710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grpSp>
        <p:nvGrpSpPr>
          <p:cNvPr id="23" name="그룹 22">
            <a:extLst>
              <a:ext uri="{FF2B5EF4-FFF2-40B4-BE49-F238E27FC236}">
                <a16:creationId xmlns:a16="http://schemas.microsoft.com/office/drawing/2014/main" id="{2421DE8D-6467-4A9F-A5C6-AA666D5F3185}"/>
              </a:ext>
            </a:extLst>
          </p:cNvPr>
          <p:cNvGrpSpPr/>
          <p:nvPr/>
        </p:nvGrpSpPr>
        <p:grpSpPr>
          <a:xfrm>
            <a:off x="2768511" y="4990597"/>
            <a:ext cx="1802441" cy="198158"/>
            <a:chOff x="327805" y="5530184"/>
            <a:chExt cx="846533" cy="165090"/>
          </a:xfrm>
        </p:grpSpPr>
        <p:grpSp>
          <p:nvGrpSpPr>
            <p:cNvPr id="13" name="그룹 12">
              <a:extLst>
                <a:ext uri="{FF2B5EF4-FFF2-40B4-BE49-F238E27FC236}">
                  <a16:creationId xmlns:a16="http://schemas.microsoft.com/office/drawing/2014/main" id="{C863769B-99D1-4680-A02D-ACFBF8F15E7F}"/>
                </a:ext>
              </a:extLst>
            </p:cNvPr>
            <p:cNvGrpSpPr/>
            <p:nvPr/>
          </p:nvGrpSpPr>
          <p:grpSpPr>
            <a:xfrm>
              <a:off x="443845" y="5530184"/>
              <a:ext cx="665942" cy="165090"/>
              <a:chOff x="741339" y="5532616"/>
              <a:chExt cx="364146" cy="165090"/>
            </a:xfrm>
          </p:grpSpPr>
          <p:grpSp>
            <p:nvGrpSpPr>
              <p:cNvPr id="234" name="그룹 233">
                <a:extLst>
                  <a:ext uri="{FF2B5EF4-FFF2-40B4-BE49-F238E27FC236}">
                    <a16:creationId xmlns:a16="http://schemas.microsoft.com/office/drawing/2014/main" id="{F9399959-6B68-4DCF-8DF4-732900092FFB}"/>
                  </a:ext>
                </a:extLst>
              </p:cNvPr>
              <p:cNvGrpSpPr/>
              <p:nvPr/>
            </p:nvGrpSpPr>
            <p:grpSpPr>
              <a:xfrm rot="10800000">
                <a:off x="939866" y="5534127"/>
                <a:ext cx="165619" cy="162063"/>
                <a:chOff x="2582250" y="1604356"/>
                <a:chExt cx="1894379" cy="914410"/>
              </a:xfrm>
            </p:grpSpPr>
            <p:sp>
              <p:nvSpPr>
                <p:cNvPr id="262" name="원호 261">
                  <a:extLst>
                    <a:ext uri="{FF2B5EF4-FFF2-40B4-BE49-F238E27FC236}">
                      <a16:creationId xmlns:a16="http://schemas.microsoft.com/office/drawing/2014/main" id="{1BD8B2D6-7C95-4EC4-8840-DC2523F7A040}"/>
                    </a:ext>
                  </a:extLst>
                </p:cNvPr>
                <p:cNvSpPr/>
                <p:nvPr/>
              </p:nvSpPr>
              <p:spPr>
                <a:xfrm>
                  <a:off x="2582250" y="1604367"/>
                  <a:ext cx="770542" cy="914399"/>
                </a:xfrm>
                <a:prstGeom prst="arc">
                  <a:avLst>
                    <a:gd name="adj1" fmla="val 10790851"/>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63" name="원호 262">
                  <a:extLst>
                    <a:ext uri="{FF2B5EF4-FFF2-40B4-BE49-F238E27FC236}">
                      <a16:creationId xmlns:a16="http://schemas.microsoft.com/office/drawing/2014/main" id="{FE357F73-1D45-4DF4-B059-82372585E272}"/>
                    </a:ext>
                  </a:extLst>
                </p:cNvPr>
                <p:cNvSpPr/>
                <p:nvPr/>
              </p:nvSpPr>
              <p:spPr>
                <a:xfrm>
                  <a:off x="2975956" y="1604356"/>
                  <a:ext cx="958963" cy="914400"/>
                </a:xfrm>
                <a:prstGeom prst="arc">
                  <a:avLst>
                    <a:gd name="adj1" fmla="val 10790851"/>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64" name="원호 263">
                  <a:extLst>
                    <a:ext uri="{FF2B5EF4-FFF2-40B4-BE49-F238E27FC236}">
                      <a16:creationId xmlns:a16="http://schemas.microsoft.com/office/drawing/2014/main" id="{B35BA554-84BE-430C-974E-3D04CC415F83}"/>
                    </a:ext>
                  </a:extLst>
                </p:cNvPr>
                <p:cNvSpPr/>
                <p:nvPr/>
              </p:nvSpPr>
              <p:spPr>
                <a:xfrm rot="10800000">
                  <a:off x="2975957" y="1604356"/>
                  <a:ext cx="376843" cy="757844"/>
                </a:xfrm>
                <a:prstGeom prst="arc">
                  <a:avLst>
                    <a:gd name="adj1" fmla="val 10745099"/>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65" name="원호 264">
                  <a:extLst>
                    <a:ext uri="{FF2B5EF4-FFF2-40B4-BE49-F238E27FC236}">
                      <a16:creationId xmlns:a16="http://schemas.microsoft.com/office/drawing/2014/main" id="{54BE2D07-0395-4F24-804A-944F9015926B}"/>
                    </a:ext>
                  </a:extLst>
                </p:cNvPr>
                <p:cNvSpPr/>
                <p:nvPr/>
              </p:nvSpPr>
              <p:spPr>
                <a:xfrm>
                  <a:off x="3556982" y="1604356"/>
                  <a:ext cx="919647" cy="914400"/>
                </a:xfrm>
                <a:prstGeom prst="arc">
                  <a:avLst>
                    <a:gd name="adj1" fmla="val 10790851"/>
                    <a:gd name="adj2" fmla="val 21502516"/>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66" name="원호 265">
                  <a:extLst>
                    <a:ext uri="{FF2B5EF4-FFF2-40B4-BE49-F238E27FC236}">
                      <a16:creationId xmlns:a16="http://schemas.microsoft.com/office/drawing/2014/main" id="{7012E547-5DFB-44B0-B987-EF77805F8CDF}"/>
                    </a:ext>
                  </a:extLst>
                </p:cNvPr>
                <p:cNvSpPr/>
                <p:nvPr/>
              </p:nvSpPr>
              <p:spPr>
                <a:xfrm rot="10800000">
                  <a:off x="3558077" y="1682634"/>
                  <a:ext cx="376843" cy="679566"/>
                </a:xfrm>
                <a:prstGeom prst="arc">
                  <a:avLst>
                    <a:gd name="adj1" fmla="val 10745099"/>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grpSp>
          <p:sp>
            <p:nvSpPr>
              <p:cNvPr id="235" name="원호 234">
                <a:extLst>
                  <a:ext uri="{FF2B5EF4-FFF2-40B4-BE49-F238E27FC236}">
                    <a16:creationId xmlns:a16="http://schemas.microsoft.com/office/drawing/2014/main" id="{D59F0693-5497-4B92-A1B2-BD3293A74734}"/>
                  </a:ext>
                </a:extLst>
              </p:cNvPr>
              <p:cNvSpPr/>
              <p:nvPr/>
            </p:nvSpPr>
            <p:spPr>
              <a:xfrm>
                <a:off x="939867" y="5561877"/>
                <a:ext cx="31275" cy="120441"/>
              </a:xfrm>
              <a:prstGeom prst="arc">
                <a:avLst>
                  <a:gd name="adj1" fmla="val 10745099"/>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36" name="원호 235">
                <a:extLst>
                  <a:ext uri="{FF2B5EF4-FFF2-40B4-BE49-F238E27FC236}">
                    <a16:creationId xmlns:a16="http://schemas.microsoft.com/office/drawing/2014/main" id="{81B781C1-C30F-4EF2-9BEC-C22065E45D25}"/>
                  </a:ext>
                </a:extLst>
              </p:cNvPr>
              <p:cNvSpPr/>
              <p:nvPr/>
            </p:nvSpPr>
            <p:spPr>
              <a:xfrm rot="10800000">
                <a:off x="889729" y="5535645"/>
                <a:ext cx="80401" cy="162061"/>
              </a:xfrm>
              <a:prstGeom prst="arc">
                <a:avLst>
                  <a:gd name="adj1" fmla="val 10790851"/>
                  <a:gd name="adj2" fmla="val 21502516"/>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37" name="원호 236">
                <a:extLst>
                  <a:ext uri="{FF2B5EF4-FFF2-40B4-BE49-F238E27FC236}">
                    <a16:creationId xmlns:a16="http://schemas.microsoft.com/office/drawing/2014/main" id="{E520797B-7EA3-406F-9113-03B155AC13A0}"/>
                  </a:ext>
                </a:extLst>
              </p:cNvPr>
              <p:cNvSpPr/>
              <p:nvPr/>
            </p:nvSpPr>
            <p:spPr>
              <a:xfrm>
                <a:off x="889633" y="5554780"/>
                <a:ext cx="29514" cy="126308"/>
              </a:xfrm>
              <a:prstGeom prst="arc">
                <a:avLst>
                  <a:gd name="adj1" fmla="val 10757259"/>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38" name="원호 237">
                <a:extLst>
                  <a:ext uri="{FF2B5EF4-FFF2-40B4-BE49-F238E27FC236}">
                    <a16:creationId xmlns:a16="http://schemas.microsoft.com/office/drawing/2014/main" id="{1E8B64CE-2654-4B7C-9E7D-0EA37C5222EE}"/>
                  </a:ext>
                </a:extLst>
              </p:cNvPr>
              <p:cNvSpPr/>
              <p:nvPr/>
            </p:nvSpPr>
            <p:spPr>
              <a:xfrm rot="10800000">
                <a:off x="839591" y="5534130"/>
                <a:ext cx="80401" cy="162061"/>
              </a:xfrm>
              <a:prstGeom prst="arc">
                <a:avLst>
                  <a:gd name="adj1" fmla="val 10790851"/>
                  <a:gd name="adj2" fmla="val 21502516"/>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39" name="원호 238">
                <a:extLst>
                  <a:ext uri="{FF2B5EF4-FFF2-40B4-BE49-F238E27FC236}">
                    <a16:creationId xmlns:a16="http://schemas.microsoft.com/office/drawing/2014/main" id="{95D65B5C-86D8-4664-91F5-3127B1964886}"/>
                  </a:ext>
                </a:extLst>
              </p:cNvPr>
              <p:cNvSpPr/>
              <p:nvPr/>
            </p:nvSpPr>
            <p:spPr>
              <a:xfrm>
                <a:off x="839592" y="5558849"/>
                <a:ext cx="31275" cy="121955"/>
              </a:xfrm>
              <a:prstGeom prst="arc">
                <a:avLst>
                  <a:gd name="adj1" fmla="val 10745099"/>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40" name="원호 239">
                <a:extLst>
                  <a:ext uri="{FF2B5EF4-FFF2-40B4-BE49-F238E27FC236}">
                    <a16:creationId xmlns:a16="http://schemas.microsoft.com/office/drawing/2014/main" id="{6A9D4EE9-AA7B-4BA4-9354-194D6A510033}"/>
                  </a:ext>
                </a:extLst>
              </p:cNvPr>
              <p:cNvSpPr/>
              <p:nvPr/>
            </p:nvSpPr>
            <p:spPr>
              <a:xfrm rot="10800000">
                <a:off x="790465" y="5532616"/>
                <a:ext cx="80401" cy="162061"/>
              </a:xfrm>
              <a:prstGeom prst="arc">
                <a:avLst>
                  <a:gd name="adj1" fmla="val 10790851"/>
                  <a:gd name="adj2" fmla="val 21502516"/>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50" name="원호 249">
                <a:extLst>
                  <a:ext uri="{FF2B5EF4-FFF2-40B4-BE49-F238E27FC236}">
                    <a16:creationId xmlns:a16="http://schemas.microsoft.com/office/drawing/2014/main" id="{F7F0470C-B29C-465B-B5A6-63A6A92405B5}"/>
                  </a:ext>
                </a:extLst>
              </p:cNvPr>
              <p:cNvSpPr/>
              <p:nvPr/>
            </p:nvSpPr>
            <p:spPr>
              <a:xfrm>
                <a:off x="790465" y="5560363"/>
                <a:ext cx="31275" cy="120441"/>
              </a:xfrm>
              <a:prstGeom prst="arc">
                <a:avLst>
                  <a:gd name="adj1" fmla="val 10745099"/>
                  <a:gd name="adj2" fmla="val 0"/>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sp>
            <p:nvSpPr>
              <p:cNvPr id="253" name="원호 252">
                <a:extLst>
                  <a:ext uri="{FF2B5EF4-FFF2-40B4-BE49-F238E27FC236}">
                    <a16:creationId xmlns:a16="http://schemas.microsoft.com/office/drawing/2014/main" id="{E59CF116-5C23-4B43-9E0B-78B860D449AE}"/>
                  </a:ext>
                </a:extLst>
              </p:cNvPr>
              <p:cNvSpPr/>
              <p:nvPr/>
            </p:nvSpPr>
            <p:spPr>
              <a:xfrm rot="10800000">
                <a:off x="741339" y="5534130"/>
                <a:ext cx="80401" cy="162061"/>
              </a:xfrm>
              <a:prstGeom prst="arc">
                <a:avLst>
                  <a:gd name="adj1" fmla="val 10790851"/>
                  <a:gd name="adj2" fmla="val 21502516"/>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fontAlgn="base">
                  <a:spcBef>
                    <a:spcPct val="0"/>
                  </a:spcBef>
                  <a:spcAft>
                    <a:spcPct val="0"/>
                  </a:spcAft>
                </a:pPr>
                <a:endParaRPr kumimoji="1" lang="ko-KR" altLang="en-US" sz="1350">
                  <a:solidFill>
                    <a:prstClr val="black"/>
                  </a:solidFill>
                  <a:latin typeface="맑은 고딕"/>
                  <a:ea typeface="맑은 고딕" panose="020B0503020000020004" pitchFamily="50" charset="-127"/>
                </a:endParaRPr>
              </a:p>
            </p:txBody>
          </p:sp>
        </p:grpSp>
        <p:cxnSp>
          <p:nvCxnSpPr>
            <p:cNvPr id="260" name="직선 연결선 259">
              <a:extLst>
                <a:ext uri="{FF2B5EF4-FFF2-40B4-BE49-F238E27FC236}">
                  <a16:creationId xmlns:a16="http://schemas.microsoft.com/office/drawing/2014/main" id="{F7ACFA71-367C-4CD2-AFC1-6FC44179FABB}"/>
                </a:ext>
              </a:extLst>
            </p:cNvPr>
            <p:cNvCxnSpPr>
              <a:cxnSpLocks/>
            </p:cNvCxnSpPr>
            <p:nvPr/>
          </p:nvCxnSpPr>
          <p:spPr>
            <a:xfrm flipH="1">
              <a:off x="327805" y="5620844"/>
              <a:ext cx="12245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1" name="직선 연결선 260">
              <a:extLst>
                <a:ext uri="{FF2B5EF4-FFF2-40B4-BE49-F238E27FC236}">
                  <a16:creationId xmlns:a16="http://schemas.microsoft.com/office/drawing/2014/main" id="{D2C24138-4C11-49B7-B054-8CB558A602C9}"/>
                </a:ext>
              </a:extLst>
            </p:cNvPr>
            <p:cNvCxnSpPr>
              <a:cxnSpLocks/>
            </p:cNvCxnSpPr>
            <p:nvPr/>
          </p:nvCxnSpPr>
          <p:spPr>
            <a:xfrm rot="16200000" flipV="1">
              <a:off x="1139913" y="5580735"/>
              <a:ext cx="0" cy="6885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23" name="직사각형 222">
            <a:extLst>
              <a:ext uri="{FF2B5EF4-FFF2-40B4-BE49-F238E27FC236}">
                <a16:creationId xmlns:a16="http://schemas.microsoft.com/office/drawing/2014/main" id="{7AED1F4E-890C-4F86-940D-6B44B42036EF}"/>
              </a:ext>
            </a:extLst>
          </p:cNvPr>
          <p:cNvSpPr/>
          <p:nvPr/>
        </p:nvSpPr>
        <p:spPr>
          <a:xfrm flipH="1">
            <a:off x="2343364" y="4120983"/>
            <a:ext cx="596602" cy="51042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24" name="TextBox 223">
            <a:extLst>
              <a:ext uri="{FF2B5EF4-FFF2-40B4-BE49-F238E27FC236}">
                <a16:creationId xmlns:a16="http://schemas.microsoft.com/office/drawing/2014/main" id="{B0809583-5B9C-4298-945C-4866948B67F1}"/>
              </a:ext>
            </a:extLst>
          </p:cNvPr>
          <p:cNvSpPr txBox="1"/>
          <p:nvPr/>
        </p:nvSpPr>
        <p:spPr>
          <a:xfrm flipH="1">
            <a:off x="2263342" y="4225501"/>
            <a:ext cx="791678" cy="300082"/>
          </a:xfrm>
          <a:prstGeom prst="rect">
            <a:avLst/>
          </a:prstGeom>
          <a:noFill/>
        </p:spPr>
        <p:txBody>
          <a:bodyPr wrap="square" rtlCol="0">
            <a:spAutoFit/>
          </a:bodyPr>
          <a:lstStyle/>
          <a:p>
            <a:pPr algn="ctr" defTabSz="514350"/>
            <a:r>
              <a:rPr lang="en-US" altLang="ko-KR" sz="1350" b="1" dirty="0">
                <a:solidFill>
                  <a:prstClr val="black"/>
                </a:solidFill>
                <a:latin typeface="Arial" panose="020B0604020202020204" pitchFamily="34" charset="0"/>
                <a:ea typeface="맑은 고딕" panose="020B0503020000020004" pitchFamily="50" charset="-127"/>
                <a:cs typeface="Arial" panose="020B0604020202020204" pitchFamily="34" charset="0"/>
              </a:rPr>
              <a:t>MXC</a:t>
            </a:r>
          </a:p>
        </p:txBody>
      </p:sp>
      <p:cxnSp>
        <p:nvCxnSpPr>
          <p:cNvPr id="296" name="직선 연결선 295">
            <a:extLst>
              <a:ext uri="{FF2B5EF4-FFF2-40B4-BE49-F238E27FC236}">
                <a16:creationId xmlns:a16="http://schemas.microsoft.com/office/drawing/2014/main" id="{81CBF069-F45F-417C-B7E0-31FE63D2B703}"/>
              </a:ext>
            </a:extLst>
          </p:cNvPr>
          <p:cNvCxnSpPr>
            <a:cxnSpLocks/>
          </p:cNvCxnSpPr>
          <p:nvPr/>
        </p:nvCxnSpPr>
        <p:spPr>
          <a:xfrm flipV="1">
            <a:off x="2768511" y="4631410"/>
            <a:ext cx="0" cy="45935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7" name="직선 연결선 296">
            <a:extLst>
              <a:ext uri="{FF2B5EF4-FFF2-40B4-BE49-F238E27FC236}">
                <a16:creationId xmlns:a16="http://schemas.microsoft.com/office/drawing/2014/main" id="{370D1062-AF5D-49A0-B77B-090E84F8778A}"/>
              </a:ext>
            </a:extLst>
          </p:cNvPr>
          <p:cNvCxnSpPr>
            <a:cxnSpLocks/>
          </p:cNvCxnSpPr>
          <p:nvPr/>
        </p:nvCxnSpPr>
        <p:spPr>
          <a:xfrm flipV="1">
            <a:off x="4558306" y="4907388"/>
            <a:ext cx="0" cy="1858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9" name="직선 연결선 338">
            <a:extLst>
              <a:ext uri="{FF2B5EF4-FFF2-40B4-BE49-F238E27FC236}">
                <a16:creationId xmlns:a16="http://schemas.microsoft.com/office/drawing/2014/main" id="{8C773B61-16BE-4738-AE07-B5A3354B7B2C}"/>
              </a:ext>
            </a:extLst>
          </p:cNvPr>
          <p:cNvCxnSpPr>
            <a:cxnSpLocks/>
          </p:cNvCxnSpPr>
          <p:nvPr/>
        </p:nvCxnSpPr>
        <p:spPr>
          <a:xfrm>
            <a:off x="2634037" y="4073316"/>
            <a:ext cx="6181" cy="100443"/>
          </a:xfrm>
          <a:prstGeom prst="line">
            <a:avLst/>
          </a:prstGeom>
          <a:ln w="571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직선 연결선 26">
            <a:extLst>
              <a:ext uri="{FF2B5EF4-FFF2-40B4-BE49-F238E27FC236}">
                <a16:creationId xmlns:a16="http://schemas.microsoft.com/office/drawing/2014/main" id="{3641E6EF-C3B9-485D-93F6-59B16CC2D6D4}"/>
              </a:ext>
            </a:extLst>
          </p:cNvPr>
          <p:cNvCxnSpPr>
            <a:cxnSpLocks/>
          </p:cNvCxnSpPr>
          <p:nvPr/>
        </p:nvCxnSpPr>
        <p:spPr>
          <a:xfrm flipH="1" flipV="1">
            <a:off x="2980964" y="4909790"/>
            <a:ext cx="1829763" cy="597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0" name="직선 연결선 339">
            <a:extLst>
              <a:ext uri="{FF2B5EF4-FFF2-40B4-BE49-F238E27FC236}">
                <a16:creationId xmlns:a16="http://schemas.microsoft.com/office/drawing/2014/main" id="{D0ABA183-BF2F-46AF-A4E8-5510A83034A8}"/>
              </a:ext>
            </a:extLst>
          </p:cNvPr>
          <p:cNvCxnSpPr>
            <a:cxnSpLocks/>
          </p:cNvCxnSpPr>
          <p:nvPr/>
        </p:nvCxnSpPr>
        <p:spPr>
          <a:xfrm>
            <a:off x="2986038" y="2731502"/>
            <a:ext cx="0" cy="219568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1" name="직선 연결선 340">
            <a:extLst>
              <a:ext uri="{FF2B5EF4-FFF2-40B4-BE49-F238E27FC236}">
                <a16:creationId xmlns:a16="http://schemas.microsoft.com/office/drawing/2014/main" id="{154F3CCD-0EAD-41FF-8547-37DE5B3B1C73}"/>
              </a:ext>
            </a:extLst>
          </p:cNvPr>
          <p:cNvCxnSpPr>
            <a:cxnSpLocks/>
          </p:cNvCxnSpPr>
          <p:nvPr/>
        </p:nvCxnSpPr>
        <p:spPr>
          <a:xfrm>
            <a:off x="2295443" y="2723619"/>
            <a:ext cx="0" cy="2581419"/>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2" name="직선 연결선 341">
            <a:extLst>
              <a:ext uri="{FF2B5EF4-FFF2-40B4-BE49-F238E27FC236}">
                <a16:creationId xmlns:a16="http://schemas.microsoft.com/office/drawing/2014/main" id="{E813ADCB-C6DE-47BA-B7E3-F9752E98C8C8}"/>
              </a:ext>
            </a:extLst>
          </p:cNvPr>
          <p:cNvCxnSpPr>
            <a:cxnSpLocks/>
          </p:cNvCxnSpPr>
          <p:nvPr/>
        </p:nvCxnSpPr>
        <p:spPr>
          <a:xfrm flipH="1">
            <a:off x="2295443" y="2725265"/>
            <a:ext cx="74171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3" name="직선 연결선 342">
            <a:extLst>
              <a:ext uri="{FF2B5EF4-FFF2-40B4-BE49-F238E27FC236}">
                <a16:creationId xmlns:a16="http://schemas.microsoft.com/office/drawing/2014/main" id="{68FB05C4-7997-4013-8E7E-67CEF30E5EC8}"/>
              </a:ext>
            </a:extLst>
          </p:cNvPr>
          <p:cNvCxnSpPr>
            <a:cxnSpLocks/>
          </p:cNvCxnSpPr>
          <p:nvPr/>
        </p:nvCxnSpPr>
        <p:spPr>
          <a:xfrm flipH="1">
            <a:off x="2289694" y="5313188"/>
            <a:ext cx="2509397"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4" name="직선 연결선 343">
            <a:extLst>
              <a:ext uri="{FF2B5EF4-FFF2-40B4-BE49-F238E27FC236}">
                <a16:creationId xmlns:a16="http://schemas.microsoft.com/office/drawing/2014/main" id="{EFB7F594-3478-4E6D-83F1-FC44C0B1CF63}"/>
              </a:ext>
            </a:extLst>
          </p:cNvPr>
          <p:cNvCxnSpPr>
            <a:cxnSpLocks/>
          </p:cNvCxnSpPr>
          <p:nvPr/>
        </p:nvCxnSpPr>
        <p:spPr>
          <a:xfrm>
            <a:off x="4805022" y="4904738"/>
            <a:ext cx="5705" cy="40845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53" name="그룹 52">
            <a:extLst>
              <a:ext uri="{FF2B5EF4-FFF2-40B4-BE49-F238E27FC236}">
                <a16:creationId xmlns:a16="http://schemas.microsoft.com/office/drawing/2014/main" id="{8E7ED415-4784-4DCB-B3F6-856BDFB7DCA8}"/>
              </a:ext>
            </a:extLst>
          </p:cNvPr>
          <p:cNvGrpSpPr/>
          <p:nvPr/>
        </p:nvGrpSpPr>
        <p:grpSpPr>
          <a:xfrm>
            <a:off x="2315401" y="2736133"/>
            <a:ext cx="716759" cy="1390151"/>
            <a:chOff x="398941" y="3121836"/>
            <a:chExt cx="528196" cy="1133178"/>
          </a:xfrm>
        </p:grpSpPr>
        <p:sp>
          <p:nvSpPr>
            <p:cNvPr id="45" name="직사각형 44">
              <a:extLst>
                <a:ext uri="{FF2B5EF4-FFF2-40B4-BE49-F238E27FC236}">
                  <a16:creationId xmlns:a16="http://schemas.microsoft.com/office/drawing/2014/main" id="{406EF4EE-ADEF-4098-A030-A99F9C8D8C87}"/>
                </a:ext>
              </a:extLst>
            </p:cNvPr>
            <p:cNvSpPr/>
            <p:nvPr/>
          </p:nvSpPr>
          <p:spPr>
            <a:xfrm>
              <a:off x="398941" y="3121836"/>
              <a:ext cx="528196" cy="72546"/>
            </a:xfrm>
            <a:prstGeom prst="rect">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cxnSp>
          <p:nvCxnSpPr>
            <p:cNvPr id="349" name="직선 연결선 348">
              <a:extLst>
                <a:ext uri="{FF2B5EF4-FFF2-40B4-BE49-F238E27FC236}">
                  <a16:creationId xmlns:a16="http://schemas.microsoft.com/office/drawing/2014/main" id="{DBEE0DDA-67BC-453C-9BAE-CE19F85A71B1}"/>
                </a:ext>
              </a:extLst>
            </p:cNvPr>
            <p:cNvCxnSpPr>
              <a:cxnSpLocks/>
            </p:cNvCxnSpPr>
            <p:nvPr/>
          </p:nvCxnSpPr>
          <p:spPr>
            <a:xfrm flipV="1">
              <a:off x="603706" y="3202282"/>
              <a:ext cx="0" cy="1048409"/>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0" name="직선 연결선 349">
              <a:extLst>
                <a:ext uri="{FF2B5EF4-FFF2-40B4-BE49-F238E27FC236}">
                  <a16:creationId xmlns:a16="http://schemas.microsoft.com/office/drawing/2014/main" id="{90185B81-2421-443F-ADD4-75E447605595}"/>
                </a:ext>
              </a:extLst>
            </p:cNvPr>
            <p:cNvCxnSpPr>
              <a:cxnSpLocks/>
            </p:cNvCxnSpPr>
            <p:nvPr/>
          </p:nvCxnSpPr>
          <p:spPr>
            <a:xfrm flipV="1">
              <a:off x="666024" y="3202281"/>
              <a:ext cx="0" cy="1052733"/>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5" name="그룹 34">
            <a:extLst>
              <a:ext uri="{FF2B5EF4-FFF2-40B4-BE49-F238E27FC236}">
                <a16:creationId xmlns:a16="http://schemas.microsoft.com/office/drawing/2014/main" id="{035ECB7C-FB59-4565-9923-C9BC545D33EC}"/>
              </a:ext>
            </a:extLst>
          </p:cNvPr>
          <p:cNvGrpSpPr/>
          <p:nvPr/>
        </p:nvGrpSpPr>
        <p:grpSpPr>
          <a:xfrm>
            <a:off x="4221816" y="3863711"/>
            <a:ext cx="651747" cy="1043676"/>
            <a:chOff x="10547484" y="4284298"/>
            <a:chExt cx="1011674" cy="1391568"/>
          </a:xfrm>
        </p:grpSpPr>
        <p:sp>
          <p:nvSpPr>
            <p:cNvPr id="275" name="직사각형 274">
              <a:extLst>
                <a:ext uri="{FF2B5EF4-FFF2-40B4-BE49-F238E27FC236}">
                  <a16:creationId xmlns:a16="http://schemas.microsoft.com/office/drawing/2014/main" id="{33FF56A0-06EF-4127-BA8F-9316DAA5BA15}"/>
                </a:ext>
              </a:extLst>
            </p:cNvPr>
            <p:cNvSpPr/>
            <p:nvPr/>
          </p:nvSpPr>
          <p:spPr>
            <a:xfrm flipH="1">
              <a:off x="10868391" y="4301456"/>
              <a:ext cx="393574" cy="137441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sp>
          <p:nvSpPr>
            <p:cNvPr id="276" name="TextBox 275">
              <a:extLst>
                <a:ext uri="{FF2B5EF4-FFF2-40B4-BE49-F238E27FC236}">
                  <a16:creationId xmlns:a16="http://schemas.microsoft.com/office/drawing/2014/main" id="{BC86A72F-776D-49A2-8C5D-B3E1467EA259}"/>
                </a:ext>
              </a:extLst>
            </p:cNvPr>
            <p:cNvSpPr txBox="1"/>
            <p:nvPr/>
          </p:nvSpPr>
          <p:spPr>
            <a:xfrm flipH="1">
              <a:off x="10547484" y="4893509"/>
              <a:ext cx="1011674" cy="400109"/>
            </a:xfrm>
            <a:prstGeom prst="rect">
              <a:avLst/>
            </a:prstGeom>
            <a:noFill/>
          </p:spPr>
          <p:txBody>
            <a:bodyPr wrap="square" rtlCol="0">
              <a:spAutoFit/>
            </a:bodyPr>
            <a:lstStyle/>
            <a:p>
              <a:pPr algn="ctr" defTabSz="514350"/>
              <a:r>
                <a:rPr lang="en-US" altLang="ko-KR" sz="1350" b="1">
                  <a:solidFill>
                    <a:prstClr val="black"/>
                  </a:solidFill>
                  <a:latin typeface="Arial" panose="020B0604020202020204" pitchFamily="34" charset="0"/>
                  <a:ea typeface="맑은 고딕" panose="020B0503020000020004" pitchFamily="50" charset="-127"/>
                  <a:cs typeface="Arial" panose="020B0604020202020204" pitchFamily="34" charset="0"/>
                </a:rPr>
                <a:t>S.</a:t>
              </a:r>
              <a:endParaRPr lang="en-US" altLang="ko-KR" sz="1350" b="1" dirty="0">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cxnSp>
          <p:nvCxnSpPr>
            <p:cNvPr id="279" name="직선 연결선 278">
              <a:extLst>
                <a:ext uri="{FF2B5EF4-FFF2-40B4-BE49-F238E27FC236}">
                  <a16:creationId xmlns:a16="http://schemas.microsoft.com/office/drawing/2014/main" id="{7C82F38F-E8B8-4415-B483-1CC72BA50F20}"/>
                </a:ext>
              </a:extLst>
            </p:cNvPr>
            <p:cNvCxnSpPr>
              <a:cxnSpLocks/>
            </p:cNvCxnSpPr>
            <p:nvPr/>
          </p:nvCxnSpPr>
          <p:spPr>
            <a:xfrm>
              <a:off x="11016045" y="4284298"/>
              <a:ext cx="71313" cy="17158"/>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280" name="직선 화살표 연결선 279">
            <a:extLst>
              <a:ext uri="{FF2B5EF4-FFF2-40B4-BE49-F238E27FC236}">
                <a16:creationId xmlns:a16="http://schemas.microsoft.com/office/drawing/2014/main" id="{0DF69C13-C2A3-48E2-9258-6A3999869FDA}"/>
              </a:ext>
            </a:extLst>
          </p:cNvPr>
          <p:cNvCxnSpPr>
            <a:cxnSpLocks/>
          </p:cNvCxnSpPr>
          <p:nvPr/>
        </p:nvCxnSpPr>
        <p:spPr>
          <a:xfrm>
            <a:off x="2253748" y="2629645"/>
            <a:ext cx="775495" cy="0"/>
          </a:xfrm>
          <a:prstGeom prst="straightConnector1">
            <a:avLst/>
          </a:prstGeom>
          <a:ln w="28575">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1" name="직사각형 280">
            <a:extLst>
              <a:ext uri="{FF2B5EF4-FFF2-40B4-BE49-F238E27FC236}">
                <a16:creationId xmlns:a16="http://schemas.microsoft.com/office/drawing/2014/main" id="{D4881499-57F9-4802-89EE-95D26FCD66BA}"/>
              </a:ext>
            </a:extLst>
          </p:cNvPr>
          <p:cNvSpPr/>
          <p:nvPr/>
        </p:nvSpPr>
        <p:spPr>
          <a:xfrm>
            <a:off x="2321434" y="2359960"/>
            <a:ext cx="732893" cy="300082"/>
          </a:xfrm>
          <a:prstGeom prst="rect">
            <a:avLst/>
          </a:prstGeom>
        </p:spPr>
        <p:txBody>
          <a:bodyPr wrap="none">
            <a:spAutoFit/>
          </a:bodyPr>
          <a:lstStyle/>
          <a:p>
            <a:pPr defTabSz="514350"/>
            <a:r>
              <a:rPr lang="en-US" altLang="ko-KR" sz="1350" b="1">
                <a:solidFill>
                  <a:srgbClr val="0070C0"/>
                </a:solidFill>
                <a:latin typeface="Arial" panose="020B0604020202020204" pitchFamily="34" charset="0"/>
                <a:cs typeface="Arial" panose="020B0604020202020204" pitchFamily="34" charset="0"/>
              </a:rPr>
              <a:t>35 </a:t>
            </a:r>
            <a:r>
              <a:rPr lang="en-US" altLang="ko-KR" sz="1350" b="1" dirty="0">
                <a:solidFill>
                  <a:srgbClr val="0070C0"/>
                </a:solidFill>
                <a:latin typeface="Arial" panose="020B0604020202020204" pitchFamily="34" charset="0"/>
                <a:cs typeface="Arial" panose="020B0604020202020204" pitchFamily="34" charset="0"/>
              </a:rPr>
              <a:t>mm</a:t>
            </a:r>
          </a:p>
        </p:txBody>
      </p:sp>
      <p:cxnSp>
        <p:nvCxnSpPr>
          <p:cNvPr id="282" name="직선 화살표 연결선 281">
            <a:extLst>
              <a:ext uri="{FF2B5EF4-FFF2-40B4-BE49-F238E27FC236}">
                <a16:creationId xmlns:a16="http://schemas.microsoft.com/office/drawing/2014/main" id="{519C1C26-94C7-4856-ABE9-3C56D43E9928}"/>
              </a:ext>
            </a:extLst>
          </p:cNvPr>
          <p:cNvCxnSpPr>
            <a:cxnSpLocks/>
          </p:cNvCxnSpPr>
          <p:nvPr/>
        </p:nvCxnSpPr>
        <p:spPr>
          <a:xfrm>
            <a:off x="3137365" y="2310063"/>
            <a:ext cx="226042" cy="0"/>
          </a:xfrm>
          <a:prstGeom prst="straightConnector1">
            <a:avLst/>
          </a:prstGeom>
          <a:ln w="28575">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83" name="직사각형 282">
            <a:extLst>
              <a:ext uri="{FF2B5EF4-FFF2-40B4-BE49-F238E27FC236}">
                <a16:creationId xmlns:a16="http://schemas.microsoft.com/office/drawing/2014/main" id="{70A9ABBB-5052-4E18-94CA-A484FBA7D892}"/>
              </a:ext>
            </a:extLst>
          </p:cNvPr>
          <p:cNvSpPr/>
          <p:nvPr/>
        </p:nvSpPr>
        <p:spPr>
          <a:xfrm>
            <a:off x="2350427" y="1879552"/>
            <a:ext cx="732893" cy="300082"/>
          </a:xfrm>
          <a:prstGeom prst="rect">
            <a:avLst/>
          </a:prstGeom>
        </p:spPr>
        <p:txBody>
          <a:bodyPr wrap="none">
            <a:spAutoFit/>
          </a:bodyPr>
          <a:lstStyle/>
          <a:p>
            <a:pPr defTabSz="514350"/>
            <a:r>
              <a:rPr lang="en-US" altLang="ko-KR" sz="1350" b="1">
                <a:solidFill>
                  <a:srgbClr val="0070C0"/>
                </a:solidFill>
                <a:latin typeface="Arial" panose="020B0604020202020204" pitchFamily="34" charset="0"/>
                <a:cs typeface="Arial" panose="020B0604020202020204" pitchFamily="34" charset="0"/>
              </a:rPr>
              <a:t>10 mm</a:t>
            </a:r>
            <a:endParaRPr lang="en-US" altLang="ko-KR" sz="1350" b="1" dirty="0">
              <a:solidFill>
                <a:srgbClr val="0070C0"/>
              </a:solidFill>
              <a:latin typeface="Arial" panose="020B0604020202020204" pitchFamily="34" charset="0"/>
              <a:cs typeface="Arial" panose="020B0604020202020204" pitchFamily="34" charset="0"/>
            </a:endParaRPr>
          </a:p>
        </p:txBody>
      </p:sp>
      <p:cxnSp>
        <p:nvCxnSpPr>
          <p:cNvPr id="285" name="직선 연결선 284">
            <a:extLst>
              <a:ext uri="{FF2B5EF4-FFF2-40B4-BE49-F238E27FC236}">
                <a16:creationId xmlns:a16="http://schemas.microsoft.com/office/drawing/2014/main" id="{6E6B3ED2-DD86-4167-9C8C-572D84C6F1CB}"/>
              </a:ext>
            </a:extLst>
          </p:cNvPr>
          <p:cNvCxnSpPr>
            <a:cxnSpLocks/>
          </p:cNvCxnSpPr>
          <p:nvPr/>
        </p:nvCxnSpPr>
        <p:spPr>
          <a:xfrm flipH="1" flipV="1">
            <a:off x="3053659" y="2030173"/>
            <a:ext cx="176310" cy="230507"/>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sp>
        <p:nvSpPr>
          <p:cNvPr id="336" name="타원 335">
            <a:extLst>
              <a:ext uri="{FF2B5EF4-FFF2-40B4-BE49-F238E27FC236}">
                <a16:creationId xmlns:a16="http://schemas.microsoft.com/office/drawing/2014/main" id="{50EA2A43-5126-4B80-A496-0372BFE7A1EA}"/>
              </a:ext>
            </a:extLst>
          </p:cNvPr>
          <p:cNvSpPr/>
          <p:nvPr/>
        </p:nvSpPr>
        <p:spPr>
          <a:xfrm flipV="1">
            <a:off x="5542818" y="3863382"/>
            <a:ext cx="51434" cy="51434"/>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345" name="직선 연결선 344">
            <a:extLst>
              <a:ext uri="{FF2B5EF4-FFF2-40B4-BE49-F238E27FC236}">
                <a16:creationId xmlns:a16="http://schemas.microsoft.com/office/drawing/2014/main" id="{B01D9737-17FB-40A7-A8A3-B7BA282018E3}"/>
              </a:ext>
            </a:extLst>
          </p:cNvPr>
          <p:cNvCxnSpPr>
            <a:cxnSpLocks/>
            <a:endCxn id="389" idx="1"/>
          </p:cNvCxnSpPr>
          <p:nvPr/>
        </p:nvCxnSpPr>
        <p:spPr>
          <a:xfrm>
            <a:off x="5568535" y="3888004"/>
            <a:ext cx="978456" cy="71539"/>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352" name="타원 351">
            <a:extLst>
              <a:ext uri="{FF2B5EF4-FFF2-40B4-BE49-F238E27FC236}">
                <a16:creationId xmlns:a16="http://schemas.microsoft.com/office/drawing/2014/main" id="{091A17AE-9F9A-4679-9380-A6956E1ED20B}"/>
              </a:ext>
            </a:extLst>
          </p:cNvPr>
          <p:cNvSpPr/>
          <p:nvPr/>
        </p:nvSpPr>
        <p:spPr>
          <a:xfrm flipV="1">
            <a:off x="4632654" y="3851958"/>
            <a:ext cx="51434" cy="51434"/>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353" name="직선 연결선 352">
            <a:extLst>
              <a:ext uri="{FF2B5EF4-FFF2-40B4-BE49-F238E27FC236}">
                <a16:creationId xmlns:a16="http://schemas.microsoft.com/office/drawing/2014/main" id="{936EE042-BC56-4799-9C7E-914EEA26476D}"/>
              </a:ext>
            </a:extLst>
          </p:cNvPr>
          <p:cNvCxnSpPr>
            <a:cxnSpLocks/>
            <a:endCxn id="388" idx="1"/>
          </p:cNvCxnSpPr>
          <p:nvPr/>
        </p:nvCxnSpPr>
        <p:spPr>
          <a:xfrm flipV="1">
            <a:off x="4658371" y="3452719"/>
            <a:ext cx="1837940" cy="42386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368" name="타원 367">
            <a:extLst>
              <a:ext uri="{FF2B5EF4-FFF2-40B4-BE49-F238E27FC236}">
                <a16:creationId xmlns:a16="http://schemas.microsoft.com/office/drawing/2014/main" id="{0925CD83-C9AB-4ACC-80BC-4A94C983448D}"/>
              </a:ext>
            </a:extLst>
          </p:cNvPr>
          <p:cNvSpPr/>
          <p:nvPr/>
        </p:nvSpPr>
        <p:spPr>
          <a:xfrm flipV="1">
            <a:off x="2549014" y="3450070"/>
            <a:ext cx="51434" cy="51434"/>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369" name="직선 연결선 368">
            <a:extLst>
              <a:ext uri="{FF2B5EF4-FFF2-40B4-BE49-F238E27FC236}">
                <a16:creationId xmlns:a16="http://schemas.microsoft.com/office/drawing/2014/main" id="{FCC0A6E9-78D7-47A6-8B15-F38EEDAE8CF6}"/>
              </a:ext>
            </a:extLst>
          </p:cNvPr>
          <p:cNvCxnSpPr>
            <a:cxnSpLocks/>
          </p:cNvCxnSpPr>
          <p:nvPr/>
        </p:nvCxnSpPr>
        <p:spPr>
          <a:xfrm flipH="1">
            <a:off x="1283805" y="3496025"/>
            <a:ext cx="1240223" cy="81956"/>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371" name="타원 370">
            <a:extLst>
              <a:ext uri="{FF2B5EF4-FFF2-40B4-BE49-F238E27FC236}">
                <a16:creationId xmlns:a16="http://schemas.microsoft.com/office/drawing/2014/main" id="{C3E1D704-621D-4311-9564-E89543705150}"/>
              </a:ext>
            </a:extLst>
          </p:cNvPr>
          <p:cNvSpPr/>
          <p:nvPr/>
        </p:nvSpPr>
        <p:spPr>
          <a:xfrm flipV="1">
            <a:off x="3072393" y="5184965"/>
            <a:ext cx="51434" cy="51434"/>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372" name="직선 연결선 371">
            <a:extLst>
              <a:ext uri="{FF2B5EF4-FFF2-40B4-BE49-F238E27FC236}">
                <a16:creationId xmlns:a16="http://schemas.microsoft.com/office/drawing/2014/main" id="{574CBDBF-F7C7-496D-88D8-3F335DE3E3C4}"/>
              </a:ext>
            </a:extLst>
          </p:cNvPr>
          <p:cNvCxnSpPr>
            <a:cxnSpLocks/>
            <a:stCxn id="371" idx="7"/>
          </p:cNvCxnSpPr>
          <p:nvPr/>
        </p:nvCxnSpPr>
        <p:spPr>
          <a:xfrm>
            <a:off x="3116294" y="5228867"/>
            <a:ext cx="125370" cy="461655"/>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373" name="타원 372">
            <a:extLst>
              <a:ext uri="{FF2B5EF4-FFF2-40B4-BE49-F238E27FC236}">
                <a16:creationId xmlns:a16="http://schemas.microsoft.com/office/drawing/2014/main" id="{F12EDAB7-31FF-41C1-9348-089EB2433BEC}"/>
              </a:ext>
            </a:extLst>
          </p:cNvPr>
          <p:cNvSpPr/>
          <p:nvPr/>
        </p:nvSpPr>
        <p:spPr>
          <a:xfrm flipV="1">
            <a:off x="2338133" y="4556221"/>
            <a:ext cx="51434" cy="51434"/>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374" name="직선 연결선 373">
            <a:extLst>
              <a:ext uri="{FF2B5EF4-FFF2-40B4-BE49-F238E27FC236}">
                <a16:creationId xmlns:a16="http://schemas.microsoft.com/office/drawing/2014/main" id="{B97A40D3-FCB3-4903-A23F-BE5A68395313}"/>
              </a:ext>
            </a:extLst>
          </p:cNvPr>
          <p:cNvCxnSpPr>
            <a:cxnSpLocks/>
            <a:stCxn id="373" idx="1"/>
          </p:cNvCxnSpPr>
          <p:nvPr/>
        </p:nvCxnSpPr>
        <p:spPr>
          <a:xfrm flipH="1">
            <a:off x="978695" y="4600123"/>
            <a:ext cx="1366971" cy="486909"/>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375" name="타원 374">
            <a:extLst>
              <a:ext uri="{FF2B5EF4-FFF2-40B4-BE49-F238E27FC236}">
                <a16:creationId xmlns:a16="http://schemas.microsoft.com/office/drawing/2014/main" id="{54C2783F-9458-4CA9-92F3-282DA5349445}"/>
              </a:ext>
            </a:extLst>
          </p:cNvPr>
          <p:cNvSpPr/>
          <p:nvPr/>
        </p:nvSpPr>
        <p:spPr>
          <a:xfrm flipV="1">
            <a:off x="4716379" y="4488676"/>
            <a:ext cx="51434" cy="51434"/>
          </a:xfrm>
          <a:prstGeom prst="ellipse">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380" name="직선 연결선 379">
            <a:extLst>
              <a:ext uri="{FF2B5EF4-FFF2-40B4-BE49-F238E27FC236}">
                <a16:creationId xmlns:a16="http://schemas.microsoft.com/office/drawing/2014/main" id="{8868EAFA-2A22-4490-9A45-1854BD3B5772}"/>
              </a:ext>
            </a:extLst>
          </p:cNvPr>
          <p:cNvCxnSpPr>
            <a:cxnSpLocks/>
          </p:cNvCxnSpPr>
          <p:nvPr/>
        </p:nvCxnSpPr>
        <p:spPr>
          <a:xfrm>
            <a:off x="4733614" y="4499298"/>
            <a:ext cx="1998656" cy="495461"/>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381" name="직사각형 380">
            <a:extLst>
              <a:ext uri="{FF2B5EF4-FFF2-40B4-BE49-F238E27FC236}">
                <a16:creationId xmlns:a16="http://schemas.microsoft.com/office/drawing/2014/main" id="{155B0B26-203F-4084-8673-6C8EECC2CE2E}"/>
              </a:ext>
            </a:extLst>
          </p:cNvPr>
          <p:cNvSpPr/>
          <p:nvPr/>
        </p:nvSpPr>
        <p:spPr>
          <a:xfrm>
            <a:off x="157432" y="3466894"/>
            <a:ext cx="1723549" cy="715581"/>
          </a:xfrm>
          <a:prstGeom prst="rect">
            <a:avLst/>
          </a:prstGeom>
        </p:spPr>
        <p:txBody>
          <a:bodyPr wrap="none">
            <a:spAutoFit/>
          </a:bodyPr>
          <a:lstStyle/>
          <a:p>
            <a:pPr defTabSz="514350"/>
            <a:r>
              <a:rPr lang="en-US" altLang="ko-KR" sz="1350" b="1" dirty="0">
                <a:solidFill>
                  <a:srgbClr val="7030A0"/>
                </a:solidFill>
                <a:latin typeface="Arial" panose="020B0604020202020204" pitchFamily="34" charset="0"/>
                <a:cs typeface="Arial" panose="020B0604020202020204" pitchFamily="34" charset="0"/>
              </a:rPr>
              <a:t>SS tube)</a:t>
            </a:r>
          </a:p>
          <a:p>
            <a:pPr defTabSz="514350"/>
            <a:r>
              <a:rPr lang="en-US" altLang="ko-KR" sz="1350" b="1" dirty="0">
                <a:solidFill>
                  <a:srgbClr val="7030A0"/>
                </a:solidFill>
                <a:latin typeface="Arial" panose="020B0604020202020204" pitchFamily="34" charset="0"/>
                <a:cs typeface="Arial" panose="020B0604020202020204" pitchFamily="34" charset="0"/>
              </a:rPr>
              <a:t>O.D</a:t>
            </a:r>
            <a:r>
              <a:rPr lang="en-US" altLang="ko-KR" sz="1350" b="1">
                <a:solidFill>
                  <a:srgbClr val="7030A0"/>
                </a:solidFill>
                <a:latin typeface="Arial" panose="020B0604020202020204" pitchFamily="34" charset="0"/>
                <a:cs typeface="Arial" panose="020B0604020202020204" pitchFamily="34" charset="0"/>
              </a:rPr>
              <a:t>. 4.5 mm, 0.15 t</a:t>
            </a:r>
            <a:endParaRPr lang="en-US" altLang="ko-KR" sz="1350" b="1" dirty="0">
              <a:solidFill>
                <a:srgbClr val="7030A0"/>
              </a:solidFill>
              <a:latin typeface="Arial" panose="020B0604020202020204" pitchFamily="34" charset="0"/>
              <a:cs typeface="Arial" panose="020B0604020202020204" pitchFamily="34" charset="0"/>
            </a:endParaRPr>
          </a:p>
          <a:p>
            <a:pPr defTabSz="514350"/>
            <a:endParaRPr lang="en-US" altLang="ko-KR" sz="1350" b="1" dirty="0">
              <a:solidFill>
                <a:srgbClr val="7030A0"/>
              </a:solidFill>
              <a:latin typeface="Arial" panose="020B0604020202020204" pitchFamily="34" charset="0"/>
              <a:cs typeface="Arial" panose="020B0604020202020204" pitchFamily="34" charset="0"/>
            </a:endParaRPr>
          </a:p>
        </p:txBody>
      </p:sp>
      <p:sp>
        <p:nvSpPr>
          <p:cNvPr id="386" name="직사각형 385">
            <a:extLst>
              <a:ext uri="{FF2B5EF4-FFF2-40B4-BE49-F238E27FC236}">
                <a16:creationId xmlns:a16="http://schemas.microsoft.com/office/drawing/2014/main" id="{C908D285-50A6-4685-9C16-E7AFC367A370}"/>
              </a:ext>
            </a:extLst>
          </p:cNvPr>
          <p:cNvSpPr/>
          <p:nvPr/>
        </p:nvSpPr>
        <p:spPr>
          <a:xfrm>
            <a:off x="125770" y="4955266"/>
            <a:ext cx="2820003" cy="1131079"/>
          </a:xfrm>
          <a:prstGeom prst="rect">
            <a:avLst/>
          </a:prstGeom>
        </p:spPr>
        <p:txBody>
          <a:bodyPr wrap="none">
            <a:spAutoFit/>
          </a:bodyPr>
          <a:lstStyle/>
          <a:p>
            <a:pPr defTabSz="514350"/>
            <a:r>
              <a:rPr lang="en-US" altLang="ko-KR" sz="1350" b="1" dirty="0">
                <a:solidFill>
                  <a:srgbClr val="7030A0"/>
                </a:solidFill>
                <a:latin typeface="Arial" panose="020B0604020202020204" pitchFamily="34" charset="0"/>
                <a:cs typeface="Arial" panose="020B0604020202020204" pitchFamily="34" charset="0"/>
              </a:rPr>
              <a:t>MXC)</a:t>
            </a:r>
          </a:p>
          <a:p>
            <a:pPr defTabSz="514350"/>
            <a:r>
              <a:rPr lang="en-US" altLang="ko-KR" sz="1350" b="1">
                <a:solidFill>
                  <a:srgbClr val="7030A0"/>
                </a:solidFill>
                <a:latin typeface="Arial" panose="020B0604020202020204" pitchFamily="34" charset="0"/>
                <a:cs typeface="Arial" panose="020B0604020202020204" pitchFamily="34" charset="0"/>
              </a:rPr>
              <a:t>I.D. </a:t>
            </a:r>
            <a:r>
              <a:rPr lang="en-US" altLang="ko-KR" sz="1350" b="1" dirty="0">
                <a:solidFill>
                  <a:srgbClr val="7030A0"/>
                </a:solidFill>
                <a:latin typeface="Arial" panose="020B0604020202020204" pitchFamily="34" charset="0"/>
                <a:cs typeface="Arial" panose="020B0604020202020204" pitchFamily="34" charset="0"/>
              </a:rPr>
              <a:t>25 mm</a:t>
            </a:r>
          </a:p>
          <a:p>
            <a:pPr defTabSz="514350"/>
            <a:r>
              <a:rPr lang="en-US" altLang="ko-KR" sz="1350" b="1" dirty="0">
                <a:solidFill>
                  <a:srgbClr val="7030A0"/>
                </a:solidFill>
                <a:latin typeface="Arial" panose="020B0604020202020204" pitchFamily="34" charset="0"/>
                <a:cs typeface="Arial" panose="020B0604020202020204" pitchFamily="34" charset="0"/>
              </a:rPr>
              <a:t>H</a:t>
            </a:r>
            <a:r>
              <a:rPr lang="en-US" altLang="ko-KR" sz="1350" b="1">
                <a:solidFill>
                  <a:srgbClr val="7030A0"/>
                </a:solidFill>
                <a:latin typeface="Arial" panose="020B0604020202020204" pitchFamily="34" charset="0"/>
                <a:cs typeface="Arial" panose="020B0604020202020204" pitchFamily="34" charset="0"/>
              </a:rPr>
              <a:t>. 9 mm  (~ 4.4 cc)</a:t>
            </a:r>
            <a:endParaRPr lang="en-US" altLang="ko-KR" sz="1350" b="1" dirty="0">
              <a:solidFill>
                <a:srgbClr val="7030A0"/>
              </a:solidFill>
              <a:latin typeface="Arial" panose="020B0604020202020204" pitchFamily="34" charset="0"/>
              <a:cs typeface="Arial" panose="020B0604020202020204" pitchFamily="34" charset="0"/>
            </a:endParaRPr>
          </a:p>
          <a:p>
            <a:pPr defTabSz="514350"/>
            <a:r>
              <a:rPr lang="en-US" altLang="ko-KR" sz="1350" b="1" dirty="0">
                <a:solidFill>
                  <a:srgbClr val="7030A0"/>
                </a:solidFill>
                <a:latin typeface="Arial" panose="020B0604020202020204" pitchFamily="34" charset="0"/>
                <a:cs typeface="Arial" panose="020B0604020202020204" pitchFamily="34" charset="0"/>
              </a:rPr>
              <a:t>Sintered silver powder: H. 1 mm</a:t>
            </a:r>
          </a:p>
          <a:p>
            <a:pPr defTabSz="514350"/>
            <a:endParaRPr lang="en-US" altLang="ko-KR" sz="1350" b="1" dirty="0">
              <a:solidFill>
                <a:srgbClr val="7030A0"/>
              </a:solidFill>
              <a:latin typeface="Arial" panose="020B0604020202020204" pitchFamily="34" charset="0"/>
              <a:cs typeface="Arial" panose="020B0604020202020204" pitchFamily="34" charset="0"/>
            </a:endParaRPr>
          </a:p>
        </p:txBody>
      </p:sp>
      <p:sp>
        <p:nvSpPr>
          <p:cNvPr id="387" name="직사각형 386">
            <a:extLst>
              <a:ext uri="{FF2B5EF4-FFF2-40B4-BE49-F238E27FC236}">
                <a16:creationId xmlns:a16="http://schemas.microsoft.com/office/drawing/2014/main" id="{8190DF80-1E7F-4E66-A60E-9B2D32F4B980}"/>
              </a:ext>
            </a:extLst>
          </p:cNvPr>
          <p:cNvSpPr/>
          <p:nvPr/>
        </p:nvSpPr>
        <p:spPr>
          <a:xfrm>
            <a:off x="3047019" y="5516815"/>
            <a:ext cx="3070071" cy="507831"/>
          </a:xfrm>
          <a:prstGeom prst="rect">
            <a:avLst/>
          </a:prstGeom>
        </p:spPr>
        <p:txBody>
          <a:bodyPr wrap="none">
            <a:spAutoFit/>
          </a:bodyPr>
          <a:lstStyle/>
          <a:p>
            <a:pPr defTabSz="514350"/>
            <a:r>
              <a:rPr lang="en-US" altLang="ko-KR" sz="1350" b="1" dirty="0">
                <a:solidFill>
                  <a:srgbClr val="7030A0"/>
                </a:solidFill>
                <a:latin typeface="Arial" panose="020B0604020202020204" pitchFamily="34" charset="0"/>
                <a:cs typeface="Arial" panose="020B0604020202020204" pitchFamily="34" charset="0"/>
              </a:rPr>
              <a:t>Cu-Ni tube)</a:t>
            </a:r>
          </a:p>
          <a:p>
            <a:pPr defTabSz="514350"/>
            <a:r>
              <a:rPr lang="en-US" altLang="ko-KR" sz="1350" b="1" dirty="0">
                <a:solidFill>
                  <a:srgbClr val="7030A0"/>
                </a:solidFill>
                <a:latin typeface="Arial" panose="020B0604020202020204" pitchFamily="34" charset="0"/>
                <a:cs typeface="Arial" panose="020B0604020202020204" pitchFamily="34" charset="0"/>
              </a:rPr>
              <a:t>O.D. 0.5 mm, t. 0.05 mm, L. 500 mm</a:t>
            </a:r>
          </a:p>
        </p:txBody>
      </p:sp>
      <p:sp>
        <p:nvSpPr>
          <p:cNvPr id="388" name="직사각형 387">
            <a:extLst>
              <a:ext uri="{FF2B5EF4-FFF2-40B4-BE49-F238E27FC236}">
                <a16:creationId xmlns:a16="http://schemas.microsoft.com/office/drawing/2014/main" id="{AD88DA8D-2013-494D-A05C-52EAC954AE6E}"/>
              </a:ext>
            </a:extLst>
          </p:cNvPr>
          <p:cNvSpPr/>
          <p:nvPr/>
        </p:nvSpPr>
        <p:spPr>
          <a:xfrm>
            <a:off x="6496311" y="3198803"/>
            <a:ext cx="1723549" cy="507831"/>
          </a:xfrm>
          <a:prstGeom prst="rect">
            <a:avLst/>
          </a:prstGeom>
        </p:spPr>
        <p:txBody>
          <a:bodyPr wrap="none">
            <a:spAutoFit/>
          </a:bodyPr>
          <a:lstStyle/>
          <a:p>
            <a:pPr defTabSz="514350"/>
            <a:r>
              <a:rPr lang="en-US" altLang="ko-KR" sz="1350" b="1" dirty="0">
                <a:solidFill>
                  <a:srgbClr val="7030A0"/>
                </a:solidFill>
                <a:latin typeface="Arial" panose="020B0604020202020204" pitchFamily="34" charset="0"/>
                <a:cs typeface="Arial" panose="020B0604020202020204" pitchFamily="34" charset="0"/>
              </a:rPr>
              <a:t>SS tube)</a:t>
            </a:r>
          </a:p>
          <a:p>
            <a:pPr defTabSz="514350"/>
            <a:r>
              <a:rPr lang="en-US" altLang="ko-KR" sz="1350" b="1" dirty="0">
                <a:solidFill>
                  <a:srgbClr val="7030A0"/>
                </a:solidFill>
                <a:latin typeface="Arial" panose="020B0604020202020204" pitchFamily="34" charset="0"/>
                <a:cs typeface="Arial" panose="020B0604020202020204" pitchFamily="34" charset="0"/>
              </a:rPr>
              <a:t>O.D</a:t>
            </a:r>
            <a:r>
              <a:rPr lang="en-US" altLang="ko-KR" sz="1350" b="1">
                <a:solidFill>
                  <a:srgbClr val="7030A0"/>
                </a:solidFill>
                <a:latin typeface="Arial" panose="020B0604020202020204" pitchFamily="34" charset="0"/>
                <a:cs typeface="Arial" panose="020B0604020202020204" pitchFamily="34" charset="0"/>
              </a:rPr>
              <a:t>. 4.5 mm,</a:t>
            </a:r>
            <a:r>
              <a:rPr lang="ko-KR" altLang="en-US" sz="1350" b="1">
                <a:solidFill>
                  <a:srgbClr val="7030A0"/>
                </a:solidFill>
                <a:latin typeface="Arial" panose="020B0604020202020204" pitchFamily="34" charset="0"/>
                <a:cs typeface="Arial" panose="020B0604020202020204" pitchFamily="34" charset="0"/>
              </a:rPr>
              <a:t> </a:t>
            </a:r>
            <a:r>
              <a:rPr lang="en-US" altLang="ko-KR" sz="1350" b="1">
                <a:solidFill>
                  <a:srgbClr val="7030A0"/>
                </a:solidFill>
                <a:latin typeface="Arial" panose="020B0604020202020204" pitchFamily="34" charset="0"/>
                <a:cs typeface="Arial" panose="020B0604020202020204" pitchFamily="34" charset="0"/>
              </a:rPr>
              <a:t>0.15</a:t>
            </a:r>
            <a:r>
              <a:rPr lang="ko-KR" altLang="en-US" sz="1350" b="1">
                <a:solidFill>
                  <a:srgbClr val="7030A0"/>
                </a:solidFill>
                <a:latin typeface="Arial" panose="020B0604020202020204" pitchFamily="34" charset="0"/>
                <a:cs typeface="Arial" panose="020B0604020202020204" pitchFamily="34" charset="0"/>
              </a:rPr>
              <a:t> </a:t>
            </a:r>
            <a:r>
              <a:rPr lang="en-US" altLang="ko-KR" sz="1350" b="1">
                <a:solidFill>
                  <a:srgbClr val="7030A0"/>
                </a:solidFill>
                <a:latin typeface="Arial" panose="020B0604020202020204" pitchFamily="34" charset="0"/>
                <a:cs typeface="Arial" panose="020B0604020202020204" pitchFamily="34" charset="0"/>
              </a:rPr>
              <a:t>t</a:t>
            </a:r>
            <a:endParaRPr lang="en-US" altLang="ko-KR" sz="1350" b="1" dirty="0">
              <a:solidFill>
                <a:srgbClr val="7030A0"/>
              </a:solidFill>
              <a:latin typeface="Arial" panose="020B0604020202020204" pitchFamily="34" charset="0"/>
              <a:cs typeface="Arial" panose="020B0604020202020204" pitchFamily="34" charset="0"/>
            </a:endParaRPr>
          </a:p>
        </p:txBody>
      </p:sp>
      <p:sp>
        <p:nvSpPr>
          <p:cNvPr id="389" name="직사각형 388">
            <a:extLst>
              <a:ext uri="{FF2B5EF4-FFF2-40B4-BE49-F238E27FC236}">
                <a16:creationId xmlns:a16="http://schemas.microsoft.com/office/drawing/2014/main" id="{8C41BD2A-ECF3-4D04-94A7-2E91D5E67975}"/>
              </a:ext>
            </a:extLst>
          </p:cNvPr>
          <p:cNvSpPr/>
          <p:nvPr/>
        </p:nvSpPr>
        <p:spPr>
          <a:xfrm>
            <a:off x="6546991" y="3705627"/>
            <a:ext cx="1329210" cy="507831"/>
          </a:xfrm>
          <a:prstGeom prst="rect">
            <a:avLst/>
          </a:prstGeom>
        </p:spPr>
        <p:txBody>
          <a:bodyPr wrap="none">
            <a:spAutoFit/>
          </a:bodyPr>
          <a:lstStyle/>
          <a:p>
            <a:pPr defTabSz="514350"/>
            <a:r>
              <a:rPr lang="en-US" altLang="ko-KR" sz="1350" b="1" dirty="0">
                <a:solidFill>
                  <a:srgbClr val="7030A0"/>
                </a:solidFill>
                <a:latin typeface="Arial" panose="020B0604020202020204" pitchFamily="34" charset="0"/>
                <a:cs typeface="Arial" panose="020B0604020202020204" pitchFamily="34" charset="0"/>
              </a:rPr>
              <a:t>SS tube)</a:t>
            </a:r>
          </a:p>
          <a:p>
            <a:pPr defTabSz="514350"/>
            <a:r>
              <a:rPr lang="en-US" altLang="ko-KR" sz="1350" b="1" dirty="0">
                <a:solidFill>
                  <a:srgbClr val="7030A0"/>
                </a:solidFill>
                <a:latin typeface="Arial" panose="020B0604020202020204" pitchFamily="34" charset="0"/>
                <a:cs typeface="Arial" panose="020B0604020202020204" pitchFamily="34" charset="0"/>
              </a:rPr>
              <a:t>O.D. 1/16 inch</a:t>
            </a:r>
          </a:p>
        </p:txBody>
      </p:sp>
      <p:sp>
        <p:nvSpPr>
          <p:cNvPr id="390" name="직사각형 389">
            <a:extLst>
              <a:ext uri="{FF2B5EF4-FFF2-40B4-BE49-F238E27FC236}">
                <a16:creationId xmlns:a16="http://schemas.microsoft.com/office/drawing/2014/main" id="{2D82E666-224C-4EA4-A4DC-B64D656ECCCB}"/>
              </a:ext>
            </a:extLst>
          </p:cNvPr>
          <p:cNvSpPr/>
          <p:nvPr/>
        </p:nvSpPr>
        <p:spPr>
          <a:xfrm>
            <a:off x="6850108" y="4729088"/>
            <a:ext cx="1915909" cy="715581"/>
          </a:xfrm>
          <a:prstGeom prst="rect">
            <a:avLst/>
          </a:prstGeom>
        </p:spPr>
        <p:txBody>
          <a:bodyPr wrap="none">
            <a:spAutoFit/>
          </a:bodyPr>
          <a:lstStyle/>
          <a:p>
            <a:pPr defTabSz="514350"/>
            <a:r>
              <a:rPr lang="en-US" altLang="ko-KR" sz="1350" b="1" dirty="0">
                <a:solidFill>
                  <a:srgbClr val="7030A0"/>
                </a:solidFill>
                <a:latin typeface="Arial" panose="020B0604020202020204" pitchFamily="34" charset="0"/>
                <a:cs typeface="Arial" panose="020B0604020202020204" pitchFamily="34" charset="0"/>
              </a:rPr>
              <a:t>Still)</a:t>
            </a:r>
          </a:p>
          <a:p>
            <a:pPr defTabSz="514350"/>
            <a:r>
              <a:rPr lang="en-US" altLang="ko-KR" sz="1350" b="1">
                <a:solidFill>
                  <a:srgbClr val="7030A0"/>
                </a:solidFill>
                <a:latin typeface="Arial" panose="020B0604020202020204" pitchFamily="34" charset="0"/>
                <a:cs typeface="Arial" panose="020B0604020202020204" pitchFamily="34" charset="0"/>
              </a:rPr>
              <a:t>I.D. </a:t>
            </a:r>
            <a:r>
              <a:rPr lang="en-US" altLang="ko-KR" sz="1350" b="1" dirty="0">
                <a:solidFill>
                  <a:srgbClr val="7030A0"/>
                </a:solidFill>
                <a:latin typeface="Arial" panose="020B0604020202020204" pitchFamily="34" charset="0"/>
                <a:cs typeface="Arial" panose="020B0604020202020204" pitchFamily="34" charset="0"/>
              </a:rPr>
              <a:t>10 mm, H</a:t>
            </a:r>
            <a:r>
              <a:rPr lang="en-US" altLang="ko-KR" sz="1350" b="1">
                <a:solidFill>
                  <a:srgbClr val="7030A0"/>
                </a:solidFill>
                <a:latin typeface="Arial" panose="020B0604020202020204" pitchFamily="34" charset="0"/>
                <a:cs typeface="Arial" panose="020B0604020202020204" pitchFamily="34" charset="0"/>
              </a:rPr>
              <a:t>. 40 mm</a:t>
            </a:r>
          </a:p>
          <a:p>
            <a:pPr defTabSz="514350"/>
            <a:r>
              <a:rPr lang="en-US" altLang="ko-KR" sz="1350" b="1">
                <a:solidFill>
                  <a:srgbClr val="7030A0"/>
                </a:solidFill>
                <a:latin typeface="Arial" panose="020B0604020202020204" pitchFamily="34" charset="0"/>
                <a:cs typeface="Arial" panose="020B0604020202020204" pitchFamily="34" charset="0"/>
              </a:rPr>
              <a:t>( ~ 3.1 cc)</a:t>
            </a:r>
            <a:endParaRPr lang="en-US" altLang="ko-KR" sz="1350" b="1" dirty="0">
              <a:solidFill>
                <a:srgbClr val="7030A0"/>
              </a:solidFill>
              <a:latin typeface="Arial" panose="020B0604020202020204" pitchFamily="34" charset="0"/>
              <a:cs typeface="Arial" panose="020B0604020202020204" pitchFamily="34" charset="0"/>
            </a:endParaRPr>
          </a:p>
        </p:txBody>
      </p:sp>
      <p:cxnSp>
        <p:nvCxnSpPr>
          <p:cNvPr id="464" name="직선 연결선 463">
            <a:extLst>
              <a:ext uri="{FF2B5EF4-FFF2-40B4-BE49-F238E27FC236}">
                <a16:creationId xmlns:a16="http://schemas.microsoft.com/office/drawing/2014/main" id="{21F3B8A0-95CD-4120-B6DD-5FA33A80B311}"/>
              </a:ext>
            </a:extLst>
          </p:cNvPr>
          <p:cNvCxnSpPr>
            <a:cxnSpLocks/>
          </p:cNvCxnSpPr>
          <p:nvPr/>
        </p:nvCxnSpPr>
        <p:spPr>
          <a:xfrm>
            <a:off x="2991113" y="3018198"/>
            <a:ext cx="297211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92" name="직선 화살표 연결선 391">
            <a:extLst>
              <a:ext uri="{FF2B5EF4-FFF2-40B4-BE49-F238E27FC236}">
                <a16:creationId xmlns:a16="http://schemas.microsoft.com/office/drawing/2014/main" id="{E12B30D4-D340-4A5D-9780-6A28367D5A0F}"/>
              </a:ext>
            </a:extLst>
          </p:cNvPr>
          <p:cNvCxnSpPr>
            <a:cxnSpLocks/>
          </p:cNvCxnSpPr>
          <p:nvPr/>
        </p:nvCxnSpPr>
        <p:spPr>
          <a:xfrm flipV="1">
            <a:off x="3554695" y="3018199"/>
            <a:ext cx="0" cy="1886540"/>
          </a:xfrm>
          <a:prstGeom prst="straightConnector1">
            <a:avLst/>
          </a:prstGeom>
          <a:ln w="28575">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93" name="직사각형 392">
            <a:extLst>
              <a:ext uri="{FF2B5EF4-FFF2-40B4-BE49-F238E27FC236}">
                <a16:creationId xmlns:a16="http://schemas.microsoft.com/office/drawing/2014/main" id="{91EE9EB5-6E1E-4A8E-B7D8-53913AF57E28}"/>
              </a:ext>
            </a:extLst>
          </p:cNvPr>
          <p:cNvSpPr/>
          <p:nvPr/>
        </p:nvSpPr>
        <p:spPr>
          <a:xfrm rot="16200000">
            <a:off x="2978753" y="3810198"/>
            <a:ext cx="819520" cy="300082"/>
          </a:xfrm>
          <a:prstGeom prst="rect">
            <a:avLst/>
          </a:prstGeom>
        </p:spPr>
        <p:txBody>
          <a:bodyPr wrap="none">
            <a:spAutoFit/>
          </a:bodyPr>
          <a:lstStyle/>
          <a:p>
            <a:pPr defTabSz="514350"/>
            <a:r>
              <a:rPr lang="en-US" altLang="ko-KR" sz="1350" b="1">
                <a:solidFill>
                  <a:srgbClr val="0070C0"/>
                </a:solidFill>
                <a:latin typeface="Arial" panose="020B0604020202020204" pitchFamily="34" charset="0"/>
                <a:cs typeface="Arial" panose="020B0604020202020204" pitchFamily="34" charset="0"/>
              </a:rPr>
              <a:t>112 mm</a:t>
            </a:r>
            <a:endParaRPr lang="en-US" altLang="ko-KR" sz="1350" b="1" dirty="0">
              <a:solidFill>
                <a:srgbClr val="0070C0"/>
              </a:solidFill>
              <a:latin typeface="Arial" panose="020B0604020202020204" pitchFamily="34" charset="0"/>
              <a:cs typeface="Arial" panose="020B0604020202020204" pitchFamily="34" charset="0"/>
            </a:endParaRPr>
          </a:p>
        </p:txBody>
      </p:sp>
      <p:cxnSp>
        <p:nvCxnSpPr>
          <p:cNvPr id="394" name="직선 화살표 연결선 393">
            <a:extLst>
              <a:ext uri="{FF2B5EF4-FFF2-40B4-BE49-F238E27FC236}">
                <a16:creationId xmlns:a16="http://schemas.microsoft.com/office/drawing/2014/main" id="{A733066F-C545-4F46-9A45-06C89C68B7C4}"/>
              </a:ext>
            </a:extLst>
          </p:cNvPr>
          <p:cNvCxnSpPr>
            <a:cxnSpLocks/>
          </p:cNvCxnSpPr>
          <p:nvPr/>
        </p:nvCxnSpPr>
        <p:spPr>
          <a:xfrm flipV="1">
            <a:off x="4873563" y="4905606"/>
            <a:ext cx="0" cy="362852"/>
          </a:xfrm>
          <a:prstGeom prst="straightConnector1">
            <a:avLst/>
          </a:prstGeom>
          <a:ln w="28575">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95" name="직사각형 394">
            <a:extLst>
              <a:ext uri="{FF2B5EF4-FFF2-40B4-BE49-F238E27FC236}">
                <a16:creationId xmlns:a16="http://schemas.microsoft.com/office/drawing/2014/main" id="{AE36BF21-1201-4509-A248-A0B37072E9F0}"/>
              </a:ext>
            </a:extLst>
          </p:cNvPr>
          <p:cNvSpPr/>
          <p:nvPr/>
        </p:nvSpPr>
        <p:spPr>
          <a:xfrm>
            <a:off x="4949544" y="4943520"/>
            <a:ext cx="683230" cy="507831"/>
          </a:xfrm>
          <a:prstGeom prst="rect">
            <a:avLst/>
          </a:prstGeom>
          <a:solidFill>
            <a:schemeClr val="bg1"/>
          </a:solidFill>
        </p:spPr>
        <p:txBody>
          <a:bodyPr wrap="square">
            <a:spAutoFit/>
          </a:bodyPr>
          <a:lstStyle/>
          <a:p>
            <a:pPr defTabSz="514350"/>
            <a:r>
              <a:rPr lang="en-US" altLang="ko-KR" sz="1350" b="1">
                <a:solidFill>
                  <a:srgbClr val="0070C0"/>
                </a:solidFill>
                <a:latin typeface="Arial" panose="020B0604020202020204" pitchFamily="34" charset="0"/>
                <a:cs typeface="Arial" panose="020B0604020202020204" pitchFamily="34" charset="0"/>
              </a:rPr>
              <a:t>35 </a:t>
            </a:r>
            <a:r>
              <a:rPr lang="en-US" altLang="ko-KR" sz="1350" b="1" dirty="0">
                <a:solidFill>
                  <a:srgbClr val="0070C0"/>
                </a:solidFill>
                <a:latin typeface="Arial" panose="020B0604020202020204" pitchFamily="34" charset="0"/>
                <a:cs typeface="Arial" panose="020B0604020202020204" pitchFamily="34" charset="0"/>
              </a:rPr>
              <a:t>mm</a:t>
            </a:r>
          </a:p>
        </p:txBody>
      </p:sp>
      <p:cxnSp>
        <p:nvCxnSpPr>
          <p:cNvPr id="399" name="직선 화살표 연결선 398">
            <a:extLst>
              <a:ext uri="{FF2B5EF4-FFF2-40B4-BE49-F238E27FC236}">
                <a16:creationId xmlns:a16="http://schemas.microsoft.com/office/drawing/2014/main" id="{DCA5D390-9CA4-4415-A856-373045F048C6}"/>
              </a:ext>
            </a:extLst>
          </p:cNvPr>
          <p:cNvCxnSpPr>
            <a:cxnSpLocks/>
          </p:cNvCxnSpPr>
          <p:nvPr/>
        </p:nvCxnSpPr>
        <p:spPr>
          <a:xfrm flipV="1">
            <a:off x="2085278" y="2773231"/>
            <a:ext cx="0" cy="1545418"/>
          </a:xfrm>
          <a:prstGeom prst="straightConnector1">
            <a:avLst/>
          </a:prstGeom>
          <a:ln w="28575">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00" name="직사각형 399">
            <a:extLst>
              <a:ext uri="{FF2B5EF4-FFF2-40B4-BE49-F238E27FC236}">
                <a16:creationId xmlns:a16="http://schemas.microsoft.com/office/drawing/2014/main" id="{45DB4740-0B33-4080-88A3-89577DF72920}"/>
              </a:ext>
            </a:extLst>
          </p:cNvPr>
          <p:cNvSpPr/>
          <p:nvPr/>
        </p:nvSpPr>
        <p:spPr>
          <a:xfrm rot="16200000">
            <a:off x="1507732" y="3016602"/>
            <a:ext cx="829073" cy="300082"/>
          </a:xfrm>
          <a:prstGeom prst="rect">
            <a:avLst/>
          </a:prstGeom>
        </p:spPr>
        <p:txBody>
          <a:bodyPr wrap="none">
            <a:spAutoFit/>
          </a:bodyPr>
          <a:lstStyle/>
          <a:p>
            <a:pPr defTabSz="514350"/>
            <a:r>
              <a:rPr lang="en-US" altLang="ko-KR" sz="1350" b="1">
                <a:solidFill>
                  <a:srgbClr val="0070C0"/>
                </a:solidFill>
                <a:latin typeface="Arial" panose="020B0604020202020204" pitchFamily="34" charset="0"/>
                <a:cs typeface="Arial" panose="020B0604020202020204" pitchFamily="34" charset="0"/>
              </a:rPr>
              <a:t>100 mm</a:t>
            </a:r>
            <a:endParaRPr lang="en-US" altLang="ko-KR" sz="1350" b="1" dirty="0">
              <a:solidFill>
                <a:srgbClr val="0070C0"/>
              </a:solidFill>
              <a:latin typeface="Arial" panose="020B0604020202020204" pitchFamily="34" charset="0"/>
              <a:cs typeface="Arial" panose="020B0604020202020204" pitchFamily="34" charset="0"/>
            </a:endParaRPr>
          </a:p>
        </p:txBody>
      </p:sp>
      <p:cxnSp>
        <p:nvCxnSpPr>
          <p:cNvPr id="403" name="직선 연결선 402">
            <a:extLst>
              <a:ext uri="{FF2B5EF4-FFF2-40B4-BE49-F238E27FC236}">
                <a16:creationId xmlns:a16="http://schemas.microsoft.com/office/drawing/2014/main" id="{8469C7FB-A073-4BA2-9EDA-9A29568A6B93}"/>
              </a:ext>
            </a:extLst>
          </p:cNvPr>
          <p:cNvCxnSpPr>
            <a:cxnSpLocks/>
          </p:cNvCxnSpPr>
          <p:nvPr/>
        </p:nvCxnSpPr>
        <p:spPr>
          <a:xfrm>
            <a:off x="1880235" y="4904738"/>
            <a:ext cx="380619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75" name="직선 화살표 연결선 174">
            <a:extLst>
              <a:ext uri="{FF2B5EF4-FFF2-40B4-BE49-F238E27FC236}">
                <a16:creationId xmlns:a16="http://schemas.microsoft.com/office/drawing/2014/main" id="{41AB1C24-4677-4089-8998-1DE26530DFE8}"/>
              </a:ext>
            </a:extLst>
          </p:cNvPr>
          <p:cNvCxnSpPr>
            <a:cxnSpLocks/>
          </p:cNvCxnSpPr>
          <p:nvPr/>
        </p:nvCxnSpPr>
        <p:spPr>
          <a:xfrm>
            <a:off x="5834715" y="2412514"/>
            <a:ext cx="0" cy="1213884"/>
          </a:xfrm>
          <a:prstGeom prst="straightConnector1">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0" name="직사각형 49">
            <a:extLst>
              <a:ext uri="{FF2B5EF4-FFF2-40B4-BE49-F238E27FC236}">
                <a16:creationId xmlns:a16="http://schemas.microsoft.com/office/drawing/2014/main" id="{64CB7E96-C927-45BE-95A4-C3C09A7D6017}"/>
              </a:ext>
            </a:extLst>
          </p:cNvPr>
          <p:cNvSpPr/>
          <p:nvPr/>
        </p:nvSpPr>
        <p:spPr>
          <a:xfrm>
            <a:off x="5880601" y="2882407"/>
            <a:ext cx="732893" cy="300082"/>
          </a:xfrm>
          <a:prstGeom prst="rect">
            <a:avLst/>
          </a:prstGeom>
        </p:spPr>
        <p:txBody>
          <a:bodyPr wrap="none">
            <a:spAutoFit/>
          </a:bodyPr>
          <a:lstStyle/>
          <a:p>
            <a:r>
              <a:rPr lang="en-US" altLang="ko-KR" sz="1350" b="1">
                <a:solidFill>
                  <a:srgbClr val="FF0000"/>
                </a:solidFill>
                <a:latin typeface="Arial" panose="020B0604020202020204" pitchFamily="34" charset="0"/>
                <a:cs typeface="Arial" panose="020B0604020202020204" pitchFamily="34" charset="0"/>
              </a:rPr>
              <a:t>64 mm</a:t>
            </a:r>
            <a:endParaRPr lang="ko-KR" altLang="en-US" sz="1350"/>
          </a:p>
        </p:txBody>
      </p:sp>
      <p:cxnSp>
        <p:nvCxnSpPr>
          <p:cNvPr id="181" name="직선 화살표 연결선 180">
            <a:extLst>
              <a:ext uri="{FF2B5EF4-FFF2-40B4-BE49-F238E27FC236}">
                <a16:creationId xmlns:a16="http://schemas.microsoft.com/office/drawing/2014/main" id="{59DC0C53-F187-49AE-A8D4-3388B2053BC3}"/>
              </a:ext>
            </a:extLst>
          </p:cNvPr>
          <p:cNvCxnSpPr>
            <a:cxnSpLocks/>
          </p:cNvCxnSpPr>
          <p:nvPr/>
        </p:nvCxnSpPr>
        <p:spPr>
          <a:xfrm flipH="1">
            <a:off x="2325284" y="5440638"/>
            <a:ext cx="2507246" cy="0"/>
          </a:xfrm>
          <a:prstGeom prst="straightConnector1">
            <a:avLst/>
          </a:prstGeom>
          <a:ln w="38100">
            <a:solidFill>
              <a:srgbClr val="0070C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2" name="직사각형 181">
            <a:extLst>
              <a:ext uri="{FF2B5EF4-FFF2-40B4-BE49-F238E27FC236}">
                <a16:creationId xmlns:a16="http://schemas.microsoft.com/office/drawing/2014/main" id="{CD219D58-3579-4494-8766-E21C13621D0A}"/>
              </a:ext>
            </a:extLst>
          </p:cNvPr>
          <p:cNvSpPr/>
          <p:nvPr/>
        </p:nvSpPr>
        <p:spPr>
          <a:xfrm>
            <a:off x="4304864" y="5494605"/>
            <a:ext cx="829073" cy="300082"/>
          </a:xfrm>
          <a:prstGeom prst="rect">
            <a:avLst/>
          </a:prstGeom>
          <a:solidFill>
            <a:schemeClr val="bg1"/>
          </a:solidFill>
        </p:spPr>
        <p:txBody>
          <a:bodyPr wrap="none">
            <a:spAutoFit/>
          </a:bodyPr>
          <a:lstStyle/>
          <a:p>
            <a:r>
              <a:rPr lang="en-US" altLang="ko-KR" sz="1350" b="1">
                <a:solidFill>
                  <a:srgbClr val="0070C0"/>
                </a:solidFill>
                <a:latin typeface="Arial" panose="020B0604020202020204" pitchFamily="34" charset="0"/>
                <a:cs typeface="Arial" panose="020B0604020202020204" pitchFamily="34" charset="0"/>
              </a:rPr>
              <a:t>150 mm</a:t>
            </a:r>
          </a:p>
        </p:txBody>
      </p:sp>
    </p:spTree>
    <p:extLst>
      <p:ext uri="{BB962C8B-B14F-4D97-AF65-F5344CB8AC3E}">
        <p14:creationId xmlns:p14="http://schemas.microsoft.com/office/powerpoint/2010/main" val="9376619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FD5264-4D49-357F-F831-F5C758195945}"/>
            </a:ext>
          </a:extLst>
        </p:cNvPr>
        <p:cNvGrpSpPr/>
        <p:nvPr/>
      </p:nvGrpSpPr>
      <p:grpSpPr>
        <a:xfrm>
          <a:off x="0" y="0"/>
          <a:ext cx="0" cy="0"/>
          <a:chOff x="0" y="0"/>
          <a:chExt cx="0" cy="0"/>
        </a:xfrm>
      </p:grpSpPr>
      <p:sp>
        <p:nvSpPr>
          <p:cNvPr id="2" name="제목 1">
            <a:extLst>
              <a:ext uri="{FF2B5EF4-FFF2-40B4-BE49-F238E27FC236}">
                <a16:creationId xmlns:a16="http://schemas.microsoft.com/office/drawing/2014/main" id="{BCC67279-C5B7-22D5-E09F-B7F8B6564591}"/>
              </a:ext>
            </a:extLst>
          </p:cNvPr>
          <p:cNvSpPr>
            <a:spLocks noGrp="1"/>
          </p:cNvSpPr>
          <p:nvPr>
            <p:ph type="title"/>
          </p:nvPr>
        </p:nvSpPr>
        <p:spPr/>
        <p:txBody>
          <a:bodyPr/>
          <a:lstStyle/>
          <a:p>
            <a:r>
              <a:rPr lang="en-US" altLang="ko-KR" dirty="0">
                <a:latin typeface="Arial" panose="020B0604020202020204" pitchFamily="34" charset="0"/>
                <a:cs typeface="Arial" panose="020B0604020202020204" pitchFamily="34" charset="0"/>
              </a:rPr>
              <a:t>1. Introduction</a:t>
            </a:r>
            <a:endParaRPr lang="ko-KR" altLang="en-US" dirty="0">
              <a:latin typeface="Arial" panose="020B0604020202020204" pitchFamily="34" charset="0"/>
              <a:cs typeface="Arial" panose="020B0604020202020204" pitchFamily="34" charset="0"/>
            </a:endParaRPr>
          </a:p>
        </p:txBody>
      </p:sp>
      <p:sp>
        <p:nvSpPr>
          <p:cNvPr id="4" name="슬라이드 번호 개체 틀 3">
            <a:extLst>
              <a:ext uri="{FF2B5EF4-FFF2-40B4-BE49-F238E27FC236}">
                <a16:creationId xmlns:a16="http://schemas.microsoft.com/office/drawing/2014/main" id="{D6E23B34-25A9-232A-CA87-93D4EF213488}"/>
              </a:ext>
            </a:extLst>
          </p:cNvPr>
          <p:cNvSpPr>
            <a:spLocks noGrp="1"/>
          </p:cNvSpPr>
          <p:nvPr>
            <p:ph type="sldNum" sz="quarter" idx="12"/>
          </p:nvPr>
        </p:nvSpPr>
        <p:spPr/>
        <p:txBody>
          <a:bodyPr/>
          <a:lstStyle/>
          <a:p>
            <a:fld id="{4BEDD84E-25D4-4983-8AA1-2863C96F08D9}" type="slidenum">
              <a:rPr lang="ko-KR" altLang="en-US" smtClean="0">
                <a:latin typeface="Arial" panose="020B0604020202020204" pitchFamily="34" charset="0"/>
                <a:cs typeface="Arial" panose="020B0604020202020204" pitchFamily="34" charset="0"/>
              </a:rPr>
              <a:pPr/>
              <a:t>2</a:t>
            </a:fld>
            <a:endParaRPr lang="ko-KR" altLang="en-US" dirty="0">
              <a:latin typeface="Arial" panose="020B0604020202020204" pitchFamily="34" charset="0"/>
              <a:cs typeface="Arial" panose="020B0604020202020204" pitchFamily="34" charset="0"/>
            </a:endParaRPr>
          </a:p>
        </p:txBody>
      </p:sp>
      <p:pic>
        <p:nvPicPr>
          <p:cNvPr id="278" name="그림 277">
            <a:extLst>
              <a:ext uri="{FF2B5EF4-FFF2-40B4-BE49-F238E27FC236}">
                <a16:creationId xmlns:a16="http://schemas.microsoft.com/office/drawing/2014/main" id="{2F7FE730-4B28-4603-9664-D14A685A8A6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3503" y="2025217"/>
            <a:ext cx="1678506" cy="3482951"/>
          </a:xfrm>
          <a:prstGeom prst="rect">
            <a:avLst/>
          </a:prstGeom>
        </p:spPr>
      </p:pic>
      <p:pic>
        <p:nvPicPr>
          <p:cNvPr id="279" name="그림 278">
            <a:extLst>
              <a:ext uri="{FF2B5EF4-FFF2-40B4-BE49-F238E27FC236}">
                <a16:creationId xmlns:a16="http://schemas.microsoft.com/office/drawing/2014/main" id="{182C9600-4BD6-4362-840F-18C1FABD782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2700" t="8942"/>
          <a:stretch/>
        </p:blipFill>
        <p:spPr>
          <a:xfrm>
            <a:off x="2353534" y="1412776"/>
            <a:ext cx="4082487" cy="4095392"/>
          </a:xfrm>
          <a:prstGeom prst="rect">
            <a:avLst/>
          </a:prstGeom>
        </p:spPr>
      </p:pic>
      <p:sp>
        <p:nvSpPr>
          <p:cNvPr id="280" name="TextBox 279">
            <a:extLst>
              <a:ext uri="{FF2B5EF4-FFF2-40B4-BE49-F238E27FC236}">
                <a16:creationId xmlns:a16="http://schemas.microsoft.com/office/drawing/2014/main" id="{C992C951-CD26-47FE-AF91-A0DB46814F5B}"/>
              </a:ext>
            </a:extLst>
          </p:cNvPr>
          <p:cNvSpPr txBox="1"/>
          <p:nvPr/>
        </p:nvSpPr>
        <p:spPr>
          <a:xfrm>
            <a:off x="5100159" y="2335133"/>
            <a:ext cx="1229198" cy="584775"/>
          </a:xfrm>
          <a:prstGeom prst="rect">
            <a:avLst/>
          </a:prstGeom>
          <a:solidFill>
            <a:schemeClr val="bg1"/>
          </a:solidFill>
        </p:spPr>
        <p:txBody>
          <a:bodyPr wrap="square" rtlCol="0">
            <a:spAutoFit/>
          </a:body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1" lang="en-US" altLang="ko-KR" sz="16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HTS magnet</a:t>
            </a:r>
            <a:endParaRPr kumimoji="1" lang="ko-KR" altLang="en-US" sz="16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cxnSp>
        <p:nvCxnSpPr>
          <p:cNvPr id="281" name="직선 연결선 280">
            <a:extLst>
              <a:ext uri="{FF2B5EF4-FFF2-40B4-BE49-F238E27FC236}">
                <a16:creationId xmlns:a16="http://schemas.microsoft.com/office/drawing/2014/main" id="{76BD7158-1287-4A44-9BBD-92FCD7123BF6}"/>
              </a:ext>
            </a:extLst>
          </p:cNvPr>
          <p:cNvCxnSpPr>
            <a:cxnSpLocks/>
            <a:stCxn id="283" idx="3"/>
            <a:endCxn id="284" idx="0"/>
          </p:cNvCxnSpPr>
          <p:nvPr/>
        </p:nvCxnSpPr>
        <p:spPr>
          <a:xfrm flipH="1">
            <a:off x="2898911" y="4083416"/>
            <a:ext cx="613029" cy="828843"/>
          </a:xfrm>
          <a:prstGeom prst="line">
            <a:avLst/>
          </a:prstGeom>
          <a:ln w="28575">
            <a:solidFill>
              <a:srgbClr val="57FFA3"/>
            </a:solidFill>
          </a:ln>
        </p:spPr>
        <p:style>
          <a:lnRef idx="1">
            <a:schemeClr val="accent1"/>
          </a:lnRef>
          <a:fillRef idx="0">
            <a:schemeClr val="accent1"/>
          </a:fillRef>
          <a:effectRef idx="0">
            <a:schemeClr val="accent1"/>
          </a:effectRef>
          <a:fontRef idx="minor">
            <a:schemeClr val="tx1"/>
          </a:fontRef>
        </p:style>
      </p:cxnSp>
      <p:sp>
        <p:nvSpPr>
          <p:cNvPr id="282" name="타원 281">
            <a:extLst>
              <a:ext uri="{FF2B5EF4-FFF2-40B4-BE49-F238E27FC236}">
                <a16:creationId xmlns:a16="http://schemas.microsoft.com/office/drawing/2014/main" id="{D0D32A61-6ACA-4AF6-9C81-10B8989256A9}"/>
              </a:ext>
            </a:extLst>
          </p:cNvPr>
          <p:cNvSpPr/>
          <p:nvPr/>
        </p:nvSpPr>
        <p:spPr>
          <a:xfrm>
            <a:off x="4160088" y="5209549"/>
            <a:ext cx="99803" cy="99803"/>
          </a:xfrm>
          <a:prstGeom prst="ellipse">
            <a:avLst/>
          </a:prstGeom>
          <a:solidFill>
            <a:srgbClr val="57FFA3"/>
          </a:solidFill>
          <a:ln>
            <a:solidFill>
              <a:srgbClr val="57FF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800" b="0" i="0" u="none" strike="noStrike" kern="1200" cap="none" spc="0" normalizeH="0" baseline="0" noProof="0">
              <a:ln>
                <a:noFill/>
              </a:ln>
              <a:solidFill>
                <a:prstClr val="white"/>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283" name="타원 282">
            <a:extLst>
              <a:ext uri="{FF2B5EF4-FFF2-40B4-BE49-F238E27FC236}">
                <a16:creationId xmlns:a16="http://schemas.microsoft.com/office/drawing/2014/main" id="{E4D87E5D-5231-47BD-A2FD-7E80A2CBE921}"/>
              </a:ext>
            </a:extLst>
          </p:cNvPr>
          <p:cNvSpPr/>
          <p:nvPr/>
        </p:nvSpPr>
        <p:spPr>
          <a:xfrm>
            <a:off x="3497324" y="3998229"/>
            <a:ext cx="99803" cy="99803"/>
          </a:xfrm>
          <a:prstGeom prst="ellipse">
            <a:avLst/>
          </a:prstGeom>
          <a:solidFill>
            <a:srgbClr val="57FFA3"/>
          </a:solidFill>
          <a:ln>
            <a:solidFill>
              <a:srgbClr val="57FF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800" b="0" i="0" u="none" strike="noStrike" kern="1200" cap="none" spc="0" normalizeH="0" baseline="0" noProof="0">
              <a:ln>
                <a:noFill/>
              </a:ln>
              <a:solidFill>
                <a:srgbClr val="FF0000"/>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284" name="TextBox 283">
            <a:extLst>
              <a:ext uri="{FF2B5EF4-FFF2-40B4-BE49-F238E27FC236}">
                <a16:creationId xmlns:a16="http://schemas.microsoft.com/office/drawing/2014/main" id="{4750290C-1916-4041-9372-4D6FE4055F67}"/>
              </a:ext>
            </a:extLst>
          </p:cNvPr>
          <p:cNvSpPr txBox="1"/>
          <p:nvPr/>
        </p:nvSpPr>
        <p:spPr>
          <a:xfrm>
            <a:off x="2411760" y="4912259"/>
            <a:ext cx="974302" cy="584775"/>
          </a:xfrm>
          <a:prstGeom prst="rect">
            <a:avLst/>
          </a:prstGeom>
          <a:solidFill>
            <a:schemeClr val="bg1"/>
          </a:solidFill>
        </p:spPr>
        <p:txBody>
          <a:bodyPr wrap="square" rtlCol="0">
            <a:spAutoFit/>
          </a:body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1" lang="en-US" altLang="ko-KR" sz="16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Sorption pump</a:t>
            </a:r>
            <a:endParaRPr kumimoji="1" lang="ko-KR" altLang="en-US" sz="16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285" name="TextBox 284">
            <a:extLst>
              <a:ext uri="{FF2B5EF4-FFF2-40B4-BE49-F238E27FC236}">
                <a16:creationId xmlns:a16="http://schemas.microsoft.com/office/drawing/2014/main" id="{0B6EFF76-CCA7-4DC6-AC20-133C24389919}"/>
              </a:ext>
            </a:extLst>
          </p:cNvPr>
          <p:cNvSpPr txBox="1"/>
          <p:nvPr/>
        </p:nvSpPr>
        <p:spPr>
          <a:xfrm>
            <a:off x="4938481" y="4852420"/>
            <a:ext cx="1449459" cy="584775"/>
          </a:xfrm>
          <a:prstGeom prst="rect">
            <a:avLst/>
          </a:prstGeom>
          <a:solidFill>
            <a:schemeClr val="bg1"/>
          </a:solidFill>
        </p:spPr>
        <p:txBody>
          <a:bodyPr wrap="square" rtlCol="0">
            <a:spAutoFit/>
          </a:bodyPr>
          <a:lstStyle/>
          <a:p>
            <a:pPr marL="0" marR="0" lvl="0" indent="0" algn="r" defTabSz="914400" rtl="0" eaLnBrk="1" fontAlgn="base" latinLnBrk="1" hangingPunct="1">
              <a:lnSpc>
                <a:spcPct val="100000"/>
              </a:lnSpc>
              <a:spcBef>
                <a:spcPct val="0"/>
              </a:spcBef>
              <a:spcAft>
                <a:spcPct val="0"/>
              </a:spcAft>
              <a:buClrTx/>
              <a:buSzTx/>
              <a:buFontTx/>
              <a:buNone/>
              <a:tabLst/>
              <a:defRPr/>
            </a:pPr>
            <a:r>
              <a:rPr kumimoji="1" lang="en-US" altLang="ko-KR" sz="16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Heat sink </a:t>
            </a:r>
          </a:p>
          <a:p>
            <a:pPr marL="0" marR="0" lvl="0" indent="0" algn="r" defTabSz="914400" rtl="0" eaLnBrk="1" fontAlgn="base" latinLnBrk="1" hangingPunct="1">
              <a:lnSpc>
                <a:spcPct val="100000"/>
              </a:lnSpc>
              <a:spcBef>
                <a:spcPct val="0"/>
              </a:spcBef>
              <a:spcAft>
                <a:spcPct val="0"/>
              </a:spcAft>
              <a:buClrTx/>
              <a:buSzTx/>
              <a:buFontTx/>
              <a:buNone/>
              <a:tabLst/>
              <a:defRPr/>
            </a:pPr>
            <a:r>
              <a:rPr kumimoji="1" lang="en-US" altLang="ko-KR" sz="16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(4 K G-M)</a:t>
            </a:r>
            <a:endParaRPr kumimoji="1" lang="ko-KR" altLang="en-US" sz="12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cxnSp>
        <p:nvCxnSpPr>
          <p:cNvPr id="286" name="직선 연결선 285">
            <a:extLst>
              <a:ext uri="{FF2B5EF4-FFF2-40B4-BE49-F238E27FC236}">
                <a16:creationId xmlns:a16="http://schemas.microsoft.com/office/drawing/2014/main" id="{CC83AA45-6D90-4187-871A-B1F5F3F839AE}"/>
              </a:ext>
            </a:extLst>
          </p:cNvPr>
          <p:cNvCxnSpPr>
            <a:cxnSpLocks/>
            <a:stCxn id="282" idx="7"/>
          </p:cNvCxnSpPr>
          <p:nvPr/>
        </p:nvCxnSpPr>
        <p:spPr>
          <a:xfrm flipV="1">
            <a:off x="4245275" y="5010733"/>
            <a:ext cx="854884" cy="213432"/>
          </a:xfrm>
          <a:prstGeom prst="line">
            <a:avLst/>
          </a:prstGeom>
          <a:ln w="28575">
            <a:solidFill>
              <a:srgbClr val="57FFA3"/>
            </a:solidFill>
          </a:ln>
        </p:spPr>
        <p:style>
          <a:lnRef idx="1">
            <a:schemeClr val="accent1"/>
          </a:lnRef>
          <a:fillRef idx="0">
            <a:schemeClr val="accent1"/>
          </a:fillRef>
          <a:effectRef idx="0">
            <a:schemeClr val="accent1"/>
          </a:effectRef>
          <a:fontRef idx="minor">
            <a:schemeClr val="tx1"/>
          </a:fontRef>
        </p:style>
      </p:cxnSp>
      <p:cxnSp>
        <p:nvCxnSpPr>
          <p:cNvPr id="287" name="직선 연결선 286">
            <a:extLst>
              <a:ext uri="{FF2B5EF4-FFF2-40B4-BE49-F238E27FC236}">
                <a16:creationId xmlns:a16="http://schemas.microsoft.com/office/drawing/2014/main" id="{72C0AEDC-5A3D-4C7A-BF13-C39AE4BEB5B2}"/>
              </a:ext>
            </a:extLst>
          </p:cNvPr>
          <p:cNvCxnSpPr>
            <a:cxnSpLocks/>
            <a:endCxn id="288" idx="7"/>
          </p:cNvCxnSpPr>
          <p:nvPr/>
        </p:nvCxnSpPr>
        <p:spPr>
          <a:xfrm flipH="1">
            <a:off x="4401998" y="2666009"/>
            <a:ext cx="588678" cy="434635"/>
          </a:xfrm>
          <a:prstGeom prst="line">
            <a:avLst/>
          </a:prstGeom>
          <a:ln w="28575">
            <a:solidFill>
              <a:srgbClr val="57FFA3"/>
            </a:solidFill>
          </a:ln>
        </p:spPr>
        <p:style>
          <a:lnRef idx="1">
            <a:schemeClr val="accent1"/>
          </a:lnRef>
          <a:fillRef idx="0">
            <a:schemeClr val="accent1"/>
          </a:fillRef>
          <a:effectRef idx="0">
            <a:schemeClr val="accent1"/>
          </a:effectRef>
          <a:fontRef idx="minor">
            <a:schemeClr val="tx1"/>
          </a:fontRef>
        </p:style>
      </p:cxnSp>
      <p:sp>
        <p:nvSpPr>
          <p:cNvPr id="288" name="타원 287">
            <a:extLst>
              <a:ext uri="{FF2B5EF4-FFF2-40B4-BE49-F238E27FC236}">
                <a16:creationId xmlns:a16="http://schemas.microsoft.com/office/drawing/2014/main" id="{818832E8-A1F5-4766-82C4-DFE912F72313}"/>
              </a:ext>
            </a:extLst>
          </p:cNvPr>
          <p:cNvSpPr/>
          <p:nvPr/>
        </p:nvSpPr>
        <p:spPr>
          <a:xfrm>
            <a:off x="4316811" y="3086028"/>
            <a:ext cx="99803" cy="99803"/>
          </a:xfrm>
          <a:prstGeom prst="ellipse">
            <a:avLst/>
          </a:prstGeom>
          <a:solidFill>
            <a:srgbClr val="57FFA3"/>
          </a:solidFill>
          <a:ln>
            <a:solidFill>
              <a:srgbClr val="57FFA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800" b="0" i="0" u="none" strike="noStrike" kern="1200" cap="none" spc="0" normalizeH="0" baseline="0" noProof="0">
              <a:ln>
                <a:noFill/>
              </a:ln>
              <a:solidFill>
                <a:prstClr val="white"/>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grpSp>
        <p:nvGrpSpPr>
          <p:cNvPr id="289" name="그룹 288">
            <a:extLst>
              <a:ext uri="{FF2B5EF4-FFF2-40B4-BE49-F238E27FC236}">
                <a16:creationId xmlns:a16="http://schemas.microsoft.com/office/drawing/2014/main" id="{AF6C30EF-06F8-4A0A-A359-29904D020C1D}"/>
              </a:ext>
            </a:extLst>
          </p:cNvPr>
          <p:cNvGrpSpPr/>
          <p:nvPr/>
        </p:nvGrpSpPr>
        <p:grpSpPr>
          <a:xfrm>
            <a:off x="6489291" y="980728"/>
            <a:ext cx="3120911" cy="4182487"/>
            <a:chOff x="6489291" y="2204864"/>
            <a:chExt cx="3120911" cy="4182487"/>
          </a:xfrm>
        </p:grpSpPr>
        <p:sp>
          <p:nvSpPr>
            <p:cNvPr id="290" name="직사각형 289">
              <a:extLst>
                <a:ext uri="{FF2B5EF4-FFF2-40B4-BE49-F238E27FC236}">
                  <a16:creationId xmlns:a16="http://schemas.microsoft.com/office/drawing/2014/main" id="{A386198A-CC95-43A6-B5BF-84A2F7D74447}"/>
                </a:ext>
              </a:extLst>
            </p:cNvPr>
            <p:cNvSpPr/>
            <p:nvPr/>
          </p:nvSpPr>
          <p:spPr>
            <a:xfrm>
              <a:off x="6489291" y="2354903"/>
              <a:ext cx="819013" cy="403244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800" b="0" i="0" u="none" strike="noStrike" kern="1200" cap="none" spc="0" normalizeH="0" baseline="0" noProof="0">
                <a:ln>
                  <a:noFill/>
                </a:ln>
                <a:solidFill>
                  <a:prstClr val="white"/>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cxnSp>
          <p:nvCxnSpPr>
            <p:cNvPr id="291" name="직선 연결선 290">
              <a:extLst>
                <a:ext uri="{FF2B5EF4-FFF2-40B4-BE49-F238E27FC236}">
                  <a16:creationId xmlns:a16="http://schemas.microsoft.com/office/drawing/2014/main" id="{1AA9FCFC-686E-414C-B386-671E9EDC8875}"/>
                </a:ext>
              </a:extLst>
            </p:cNvPr>
            <p:cNvCxnSpPr>
              <a:cxnSpLocks/>
            </p:cNvCxnSpPr>
            <p:nvPr/>
          </p:nvCxnSpPr>
          <p:spPr>
            <a:xfrm>
              <a:off x="6572306" y="2722513"/>
              <a:ext cx="0" cy="3493684"/>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92" name="직사각형 291">
              <a:extLst>
                <a:ext uri="{FF2B5EF4-FFF2-40B4-BE49-F238E27FC236}">
                  <a16:creationId xmlns:a16="http://schemas.microsoft.com/office/drawing/2014/main" id="{2155472B-802B-4D93-8DF3-9778822E5332}"/>
                </a:ext>
              </a:extLst>
            </p:cNvPr>
            <p:cNvSpPr/>
            <p:nvPr/>
          </p:nvSpPr>
          <p:spPr>
            <a:xfrm>
              <a:off x="6850118" y="6027310"/>
              <a:ext cx="869148" cy="338554"/>
            </a:xfrm>
            <a:prstGeom prst="rect">
              <a:avLst/>
            </a:prstGeom>
          </p:spPr>
          <p:txBody>
            <a:bodyPr wrap="none">
              <a:spAutoFit/>
            </a:body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1" lang="en-US" altLang="ko-KR" sz="16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magnet</a:t>
              </a:r>
              <a:endParaRPr kumimoji="1" lang="ko-KR" altLang="en-US" sz="16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293" name="TextBox 292">
              <a:extLst>
                <a:ext uri="{FF2B5EF4-FFF2-40B4-BE49-F238E27FC236}">
                  <a16:creationId xmlns:a16="http://schemas.microsoft.com/office/drawing/2014/main" id="{628A20E6-DC11-475C-9D4E-DEBE568E84F8}"/>
                </a:ext>
              </a:extLst>
            </p:cNvPr>
            <p:cNvSpPr txBox="1"/>
            <p:nvPr/>
          </p:nvSpPr>
          <p:spPr>
            <a:xfrm>
              <a:off x="6919290" y="2204864"/>
              <a:ext cx="2122043" cy="338554"/>
            </a:xfrm>
            <a:prstGeom prst="rect">
              <a:avLst/>
            </a:prstGeom>
            <a:noFill/>
          </p:spPr>
          <p:txBody>
            <a:bodyPr wrap="square" rtlCol="0">
              <a:spAutoFit/>
            </a:body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1" lang="en-US" altLang="ko-KR" sz="16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heat sink</a:t>
              </a:r>
              <a:endParaRPr kumimoji="1" lang="ko-KR" altLang="en-US" sz="16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294" name="TextBox 293">
              <a:extLst>
                <a:ext uri="{FF2B5EF4-FFF2-40B4-BE49-F238E27FC236}">
                  <a16:creationId xmlns:a16="http://schemas.microsoft.com/office/drawing/2014/main" id="{8E5C4568-75AB-4052-9839-269A9DC07368}"/>
                </a:ext>
              </a:extLst>
            </p:cNvPr>
            <p:cNvSpPr txBox="1"/>
            <p:nvPr/>
          </p:nvSpPr>
          <p:spPr>
            <a:xfrm rot="16200000">
              <a:off x="6049438" y="3385435"/>
              <a:ext cx="1885733" cy="584775"/>
            </a:xfrm>
            <a:prstGeom prst="rect">
              <a:avLst/>
            </a:prstGeom>
            <a:noFill/>
          </p:spPr>
          <p:txBody>
            <a:bodyPr wrap="square" rtlCol="0">
              <a:spAutoFit/>
            </a:body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1" lang="en-US" altLang="ko-KR" sz="16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gravity-assisted</a:t>
              </a:r>
            </a:p>
            <a:p>
              <a:pPr marL="0" marR="0" lvl="0" indent="0" algn="ctr" defTabSz="914400" rtl="0" eaLnBrk="1" fontAlgn="base" latinLnBrk="1" hangingPunct="1">
                <a:lnSpc>
                  <a:spcPct val="100000"/>
                </a:lnSpc>
                <a:spcBef>
                  <a:spcPct val="0"/>
                </a:spcBef>
                <a:spcAft>
                  <a:spcPct val="0"/>
                </a:spcAft>
                <a:buClrTx/>
                <a:buSzTx/>
                <a:buFontTx/>
                <a:buNone/>
                <a:tabLst/>
                <a:defRPr/>
              </a:pPr>
              <a:r>
                <a:rPr kumimoji="1" lang="en-US" altLang="ko-KR" sz="16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thermosiphon</a:t>
              </a:r>
              <a:endParaRPr kumimoji="1" lang="ko-KR" altLang="en-US" sz="16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295" name="TextBox 294">
              <a:extLst>
                <a:ext uri="{FF2B5EF4-FFF2-40B4-BE49-F238E27FC236}">
                  <a16:creationId xmlns:a16="http://schemas.microsoft.com/office/drawing/2014/main" id="{D54C1CFC-2F36-4E6E-A295-F5EABD8B24FF}"/>
                </a:ext>
              </a:extLst>
            </p:cNvPr>
            <p:cNvSpPr txBox="1"/>
            <p:nvPr/>
          </p:nvSpPr>
          <p:spPr>
            <a:xfrm>
              <a:off x="7706071" y="4019364"/>
              <a:ext cx="1761952" cy="584775"/>
            </a:xfrm>
            <a:prstGeom prst="rect">
              <a:avLst/>
            </a:prstGeom>
            <a:noFill/>
          </p:spPr>
          <p:txBody>
            <a:bodyPr wrap="square" rtlCol="0">
              <a:spAutoFit/>
            </a:body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1" lang="en-US" altLang="ko-KR" sz="16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sorption </a:t>
              </a:r>
            </a:p>
            <a:p>
              <a:pPr marL="0" marR="0" lvl="0" indent="0" algn="ctr" defTabSz="914400" rtl="0" eaLnBrk="1" fontAlgn="base" latinLnBrk="1" hangingPunct="1">
                <a:lnSpc>
                  <a:spcPct val="100000"/>
                </a:lnSpc>
                <a:spcBef>
                  <a:spcPct val="0"/>
                </a:spcBef>
                <a:spcAft>
                  <a:spcPct val="0"/>
                </a:spcAft>
                <a:buClrTx/>
                <a:buSzTx/>
                <a:buFontTx/>
                <a:buNone/>
                <a:tabLst/>
                <a:defRPr/>
              </a:pPr>
              <a:r>
                <a:rPr kumimoji="1" lang="en-US" altLang="ko-KR" sz="16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pump</a:t>
              </a:r>
              <a:endParaRPr kumimoji="1" lang="ko-KR" altLang="en-US" sz="16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296" name="TextBox 295">
              <a:extLst>
                <a:ext uri="{FF2B5EF4-FFF2-40B4-BE49-F238E27FC236}">
                  <a16:creationId xmlns:a16="http://schemas.microsoft.com/office/drawing/2014/main" id="{06CAB08C-A382-46D7-BEF0-3E4304187076}"/>
                </a:ext>
              </a:extLst>
            </p:cNvPr>
            <p:cNvSpPr txBox="1"/>
            <p:nvPr/>
          </p:nvSpPr>
          <p:spPr>
            <a:xfrm>
              <a:off x="7848250" y="3086641"/>
              <a:ext cx="1761952" cy="338554"/>
            </a:xfrm>
            <a:prstGeom prst="rect">
              <a:avLst/>
            </a:prstGeom>
            <a:noFill/>
          </p:spPr>
          <p:txBody>
            <a:bodyPr wrap="square" rtlCol="0">
              <a:spAutoFit/>
            </a:body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1" lang="en-US" altLang="ko-KR" sz="1600" dirty="0">
                  <a:solidFill>
                    <a:prstClr val="black"/>
                  </a:solidFill>
                  <a:latin typeface="Arial" panose="020B0604020202020204" pitchFamily="34" charset="0"/>
                  <a:ea typeface="맑은 고딕" panose="020B0503020000020004" pitchFamily="50" charset="-127"/>
                  <a:cs typeface="Arial" panose="020B0604020202020204" pitchFamily="34" charset="0"/>
                </a:rPr>
                <a:t>t</a:t>
              </a:r>
              <a:r>
                <a:rPr kumimoji="1" lang="en-US" altLang="ko-KR" sz="1600" b="0" i="0" u="none" strike="noStrike" kern="1200" cap="none" spc="0" normalizeH="0" baseline="0" noProof="0" dirty="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rPr>
                <a:t>in </a:t>
              </a:r>
            </a:p>
          </p:txBody>
        </p:sp>
        <p:grpSp>
          <p:nvGrpSpPr>
            <p:cNvPr id="297" name="그룹 296">
              <a:extLst>
                <a:ext uri="{FF2B5EF4-FFF2-40B4-BE49-F238E27FC236}">
                  <a16:creationId xmlns:a16="http://schemas.microsoft.com/office/drawing/2014/main" id="{B2F1C852-A46E-473C-BC15-B1F543AF4C93}"/>
                </a:ext>
              </a:extLst>
            </p:cNvPr>
            <p:cNvGrpSpPr/>
            <p:nvPr/>
          </p:nvGrpSpPr>
          <p:grpSpPr>
            <a:xfrm>
              <a:off x="6804241" y="2636912"/>
              <a:ext cx="2144326" cy="3484715"/>
              <a:chOff x="3231643" y="1688108"/>
              <a:chExt cx="3335793" cy="3577784"/>
            </a:xfrm>
          </p:grpSpPr>
          <p:sp>
            <p:nvSpPr>
              <p:cNvPr id="300" name="직사각형 299">
                <a:extLst>
                  <a:ext uri="{FF2B5EF4-FFF2-40B4-BE49-F238E27FC236}">
                    <a16:creationId xmlns:a16="http://schemas.microsoft.com/office/drawing/2014/main" id="{5785B340-6A13-49BB-AABB-2800F245468D}"/>
                  </a:ext>
                </a:extLst>
              </p:cNvPr>
              <p:cNvSpPr/>
              <p:nvPr/>
            </p:nvSpPr>
            <p:spPr>
              <a:xfrm>
                <a:off x="3839679" y="3692155"/>
                <a:ext cx="1402331" cy="1371441"/>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600" b="0" i="0" u="none" strike="noStrike" kern="1200" cap="none" spc="0" normalizeH="0" baseline="0" noProof="0">
                  <a:ln>
                    <a:noFill/>
                  </a:ln>
                  <a:solidFill>
                    <a:prstClr val="black"/>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grpSp>
            <p:nvGrpSpPr>
              <p:cNvPr id="301" name="그룹 300">
                <a:extLst>
                  <a:ext uri="{FF2B5EF4-FFF2-40B4-BE49-F238E27FC236}">
                    <a16:creationId xmlns:a16="http://schemas.microsoft.com/office/drawing/2014/main" id="{7219BD2C-6174-4659-81D2-2DEEA84760E8}"/>
                  </a:ext>
                </a:extLst>
              </p:cNvPr>
              <p:cNvGrpSpPr/>
              <p:nvPr/>
            </p:nvGrpSpPr>
            <p:grpSpPr>
              <a:xfrm>
                <a:off x="3231643" y="3685739"/>
                <a:ext cx="505962" cy="1461539"/>
                <a:chOff x="6973627" y="1763365"/>
                <a:chExt cx="335907" cy="1054334"/>
              </a:xfrm>
            </p:grpSpPr>
            <p:sp>
              <p:nvSpPr>
                <p:cNvPr id="341" name="직사각형 340">
                  <a:extLst>
                    <a:ext uri="{FF2B5EF4-FFF2-40B4-BE49-F238E27FC236}">
                      <a16:creationId xmlns:a16="http://schemas.microsoft.com/office/drawing/2014/main" id="{0612EC7E-6CDD-4248-A30E-EFEBD0042344}"/>
                    </a:ext>
                  </a:extLst>
                </p:cNvPr>
                <p:cNvSpPr/>
                <p:nvPr/>
              </p:nvSpPr>
              <p:spPr>
                <a:xfrm>
                  <a:off x="6973631" y="1763366"/>
                  <a:ext cx="335902" cy="1054333"/>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600" b="0" i="0" u="none" strike="noStrike" kern="1200" cap="none" spc="0" normalizeH="0" baseline="0" noProof="0">
                    <a:ln>
                      <a:noFill/>
                    </a:ln>
                    <a:solidFill>
                      <a:prstClr val="white"/>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cxnSp>
              <p:nvCxnSpPr>
                <p:cNvPr id="342" name="직선 연결선 341">
                  <a:extLst>
                    <a:ext uri="{FF2B5EF4-FFF2-40B4-BE49-F238E27FC236}">
                      <a16:creationId xmlns:a16="http://schemas.microsoft.com/office/drawing/2014/main" id="{A17CD8D3-56E4-4ADC-940A-F41B1364CA4B}"/>
                    </a:ext>
                  </a:extLst>
                </p:cNvPr>
                <p:cNvCxnSpPr/>
                <p:nvPr/>
              </p:nvCxnSpPr>
              <p:spPr>
                <a:xfrm>
                  <a:off x="6973632" y="1763366"/>
                  <a:ext cx="335902" cy="10543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3" name="직선 연결선 342">
                  <a:extLst>
                    <a:ext uri="{FF2B5EF4-FFF2-40B4-BE49-F238E27FC236}">
                      <a16:creationId xmlns:a16="http://schemas.microsoft.com/office/drawing/2014/main" id="{07B489BD-8BA7-4471-B1AA-0AFEE54577D9}"/>
                    </a:ext>
                  </a:extLst>
                </p:cNvPr>
                <p:cNvCxnSpPr>
                  <a:cxnSpLocks/>
                </p:cNvCxnSpPr>
                <p:nvPr/>
              </p:nvCxnSpPr>
              <p:spPr>
                <a:xfrm flipH="1">
                  <a:off x="6973627" y="1763365"/>
                  <a:ext cx="335902" cy="10543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02" name="그룹 301">
                <a:extLst>
                  <a:ext uri="{FF2B5EF4-FFF2-40B4-BE49-F238E27FC236}">
                    <a16:creationId xmlns:a16="http://schemas.microsoft.com/office/drawing/2014/main" id="{25697D06-E2A8-431B-805F-90F52C142DBB}"/>
                  </a:ext>
                </a:extLst>
              </p:cNvPr>
              <p:cNvGrpSpPr/>
              <p:nvPr/>
            </p:nvGrpSpPr>
            <p:grpSpPr>
              <a:xfrm>
                <a:off x="5302110" y="3685739"/>
                <a:ext cx="505964" cy="1461537"/>
                <a:chOff x="7026255" y="1763365"/>
                <a:chExt cx="335908" cy="1054334"/>
              </a:xfrm>
            </p:grpSpPr>
            <p:sp>
              <p:nvSpPr>
                <p:cNvPr id="338" name="직사각형 337">
                  <a:extLst>
                    <a:ext uri="{FF2B5EF4-FFF2-40B4-BE49-F238E27FC236}">
                      <a16:creationId xmlns:a16="http://schemas.microsoft.com/office/drawing/2014/main" id="{4A2859EE-DF2C-4F3C-97E9-570296CC3484}"/>
                    </a:ext>
                  </a:extLst>
                </p:cNvPr>
                <p:cNvSpPr/>
                <p:nvPr/>
              </p:nvSpPr>
              <p:spPr>
                <a:xfrm>
                  <a:off x="7026255" y="1763366"/>
                  <a:ext cx="335902" cy="1054333"/>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600" b="0" i="0" u="none" strike="noStrike" kern="1200" cap="none" spc="0" normalizeH="0" baseline="0" noProof="0">
                    <a:ln>
                      <a:noFill/>
                    </a:ln>
                    <a:solidFill>
                      <a:prstClr val="white"/>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cxnSp>
              <p:nvCxnSpPr>
                <p:cNvPr id="339" name="직선 연결선 338">
                  <a:extLst>
                    <a:ext uri="{FF2B5EF4-FFF2-40B4-BE49-F238E27FC236}">
                      <a16:creationId xmlns:a16="http://schemas.microsoft.com/office/drawing/2014/main" id="{4F4A0024-9B00-42D6-9DB9-A0519EB40197}"/>
                    </a:ext>
                  </a:extLst>
                </p:cNvPr>
                <p:cNvCxnSpPr/>
                <p:nvPr/>
              </p:nvCxnSpPr>
              <p:spPr>
                <a:xfrm>
                  <a:off x="7026255" y="1763366"/>
                  <a:ext cx="335902" cy="10543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0" name="직선 연결선 339">
                  <a:extLst>
                    <a:ext uri="{FF2B5EF4-FFF2-40B4-BE49-F238E27FC236}">
                      <a16:creationId xmlns:a16="http://schemas.microsoft.com/office/drawing/2014/main" id="{85593EF4-CBD3-4D52-9DB6-525EBD496814}"/>
                    </a:ext>
                  </a:extLst>
                </p:cNvPr>
                <p:cNvCxnSpPr>
                  <a:cxnSpLocks/>
                </p:cNvCxnSpPr>
                <p:nvPr/>
              </p:nvCxnSpPr>
              <p:spPr>
                <a:xfrm flipH="1">
                  <a:off x="7026261" y="1763365"/>
                  <a:ext cx="335902" cy="105433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03" name="타원 302">
                <a:extLst>
                  <a:ext uri="{FF2B5EF4-FFF2-40B4-BE49-F238E27FC236}">
                    <a16:creationId xmlns:a16="http://schemas.microsoft.com/office/drawing/2014/main" id="{2D439A69-87AC-4311-ADC8-752F96688B83}"/>
                  </a:ext>
                </a:extLst>
              </p:cNvPr>
              <p:cNvSpPr/>
              <p:nvPr/>
            </p:nvSpPr>
            <p:spPr>
              <a:xfrm>
                <a:off x="3263825" y="5147933"/>
                <a:ext cx="45719" cy="45719"/>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600" b="0" i="0" u="none" strike="noStrike" kern="1200" cap="none" spc="0" normalizeH="0" baseline="0" noProof="0">
                  <a:ln>
                    <a:noFill/>
                  </a:ln>
                  <a:solidFill>
                    <a:prstClr val="white"/>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cxnSp>
            <p:nvCxnSpPr>
              <p:cNvPr id="304" name="직선 연결선 303">
                <a:extLst>
                  <a:ext uri="{FF2B5EF4-FFF2-40B4-BE49-F238E27FC236}">
                    <a16:creationId xmlns:a16="http://schemas.microsoft.com/office/drawing/2014/main" id="{101ED2D8-6265-4E36-AA30-AF2EDB1516AA}"/>
                  </a:ext>
                </a:extLst>
              </p:cNvPr>
              <p:cNvCxnSpPr>
                <a:cxnSpLocks/>
              </p:cNvCxnSpPr>
              <p:nvPr/>
            </p:nvCxnSpPr>
            <p:spPr>
              <a:xfrm>
                <a:off x="3286022" y="5159392"/>
                <a:ext cx="170842" cy="106500"/>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grpSp>
            <p:nvGrpSpPr>
              <p:cNvPr id="305" name="그룹 304">
                <a:extLst>
                  <a:ext uri="{FF2B5EF4-FFF2-40B4-BE49-F238E27FC236}">
                    <a16:creationId xmlns:a16="http://schemas.microsoft.com/office/drawing/2014/main" id="{14B71341-727C-4441-BD17-D1732428F793}"/>
                  </a:ext>
                </a:extLst>
              </p:cNvPr>
              <p:cNvGrpSpPr/>
              <p:nvPr/>
            </p:nvGrpSpPr>
            <p:grpSpPr>
              <a:xfrm>
                <a:off x="3992314" y="1688108"/>
                <a:ext cx="2575122" cy="290094"/>
                <a:chOff x="6996112" y="819145"/>
                <a:chExt cx="2300288" cy="209555"/>
              </a:xfrm>
            </p:grpSpPr>
            <p:cxnSp>
              <p:nvCxnSpPr>
                <p:cNvPr id="322" name="직선 연결선 321">
                  <a:extLst>
                    <a:ext uri="{FF2B5EF4-FFF2-40B4-BE49-F238E27FC236}">
                      <a16:creationId xmlns:a16="http://schemas.microsoft.com/office/drawing/2014/main" id="{0832031E-6192-4B13-B347-6DE37240BF31}"/>
                    </a:ext>
                  </a:extLst>
                </p:cNvPr>
                <p:cNvCxnSpPr>
                  <a:cxnSpLocks/>
                </p:cNvCxnSpPr>
                <p:nvPr/>
              </p:nvCxnSpPr>
              <p:spPr>
                <a:xfrm>
                  <a:off x="7058935" y="1028700"/>
                  <a:ext cx="2237465"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23" name="그룹 322">
                  <a:extLst>
                    <a:ext uri="{FF2B5EF4-FFF2-40B4-BE49-F238E27FC236}">
                      <a16:creationId xmlns:a16="http://schemas.microsoft.com/office/drawing/2014/main" id="{419D82BB-3118-430C-80ED-5FE344B79EEF}"/>
                    </a:ext>
                  </a:extLst>
                </p:cNvPr>
                <p:cNvGrpSpPr/>
                <p:nvPr/>
              </p:nvGrpSpPr>
              <p:grpSpPr>
                <a:xfrm>
                  <a:off x="6996112" y="819148"/>
                  <a:ext cx="528637" cy="166918"/>
                  <a:chOff x="6919912" y="1276348"/>
                  <a:chExt cx="528637" cy="166918"/>
                </a:xfrm>
              </p:grpSpPr>
              <p:cxnSp>
                <p:nvCxnSpPr>
                  <p:cNvPr id="336" name="직선 연결선 335">
                    <a:extLst>
                      <a:ext uri="{FF2B5EF4-FFF2-40B4-BE49-F238E27FC236}">
                        <a16:creationId xmlns:a16="http://schemas.microsoft.com/office/drawing/2014/main" id="{ADD693CA-DE3C-4D24-98E5-780181C760D5}"/>
                      </a:ext>
                    </a:extLst>
                  </p:cNvPr>
                  <p:cNvCxnSpPr>
                    <a:cxnSpLocks/>
                  </p:cNvCxnSpPr>
                  <p:nvPr/>
                </p:nvCxnSpPr>
                <p:spPr>
                  <a:xfrm>
                    <a:off x="6919912" y="1276349"/>
                    <a:ext cx="352425" cy="1669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7" name="직선 연결선 336">
                    <a:extLst>
                      <a:ext uri="{FF2B5EF4-FFF2-40B4-BE49-F238E27FC236}">
                        <a16:creationId xmlns:a16="http://schemas.microsoft.com/office/drawing/2014/main" id="{18A31165-6BDE-4A8B-A017-85893B04C145}"/>
                      </a:ext>
                    </a:extLst>
                  </p:cNvPr>
                  <p:cNvCxnSpPr>
                    <a:cxnSpLocks/>
                  </p:cNvCxnSpPr>
                  <p:nvPr/>
                </p:nvCxnSpPr>
                <p:spPr>
                  <a:xfrm>
                    <a:off x="7096124" y="1276348"/>
                    <a:ext cx="352425" cy="1669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4" name="그룹 323">
                  <a:extLst>
                    <a:ext uri="{FF2B5EF4-FFF2-40B4-BE49-F238E27FC236}">
                      <a16:creationId xmlns:a16="http://schemas.microsoft.com/office/drawing/2014/main" id="{19E9FDE3-5358-471C-A712-154D6ABE4A03}"/>
                    </a:ext>
                  </a:extLst>
                </p:cNvPr>
                <p:cNvGrpSpPr/>
                <p:nvPr/>
              </p:nvGrpSpPr>
              <p:grpSpPr>
                <a:xfrm>
                  <a:off x="7377113" y="819147"/>
                  <a:ext cx="704849" cy="166919"/>
                  <a:chOff x="6743700" y="1276348"/>
                  <a:chExt cx="704849" cy="166919"/>
                </a:xfrm>
              </p:grpSpPr>
              <p:cxnSp>
                <p:nvCxnSpPr>
                  <p:cNvPr id="333" name="직선 연결선 332">
                    <a:extLst>
                      <a:ext uri="{FF2B5EF4-FFF2-40B4-BE49-F238E27FC236}">
                        <a16:creationId xmlns:a16="http://schemas.microsoft.com/office/drawing/2014/main" id="{AA14637F-377E-4B24-8AF4-9878467303DD}"/>
                      </a:ext>
                    </a:extLst>
                  </p:cNvPr>
                  <p:cNvCxnSpPr>
                    <a:cxnSpLocks/>
                  </p:cNvCxnSpPr>
                  <p:nvPr/>
                </p:nvCxnSpPr>
                <p:spPr>
                  <a:xfrm>
                    <a:off x="6743700" y="1276350"/>
                    <a:ext cx="352425" cy="1669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4" name="직선 연결선 333">
                    <a:extLst>
                      <a:ext uri="{FF2B5EF4-FFF2-40B4-BE49-F238E27FC236}">
                        <a16:creationId xmlns:a16="http://schemas.microsoft.com/office/drawing/2014/main" id="{8D72B5FE-AC6E-4063-A2E9-7082EA5079D6}"/>
                      </a:ext>
                    </a:extLst>
                  </p:cNvPr>
                  <p:cNvCxnSpPr>
                    <a:cxnSpLocks/>
                  </p:cNvCxnSpPr>
                  <p:nvPr/>
                </p:nvCxnSpPr>
                <p:spPr>
                  <a:xfrm>
                    <a:off x="6919912" y="1276349"/>
                    <a:ext cx="352425" cy="1669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5" name="직선 연결선 334">
                    <a:extLst>
                      <a:ext uri="{FF2B5EF4-FFF2-40B4-BE49-F238E27FC236}">
                        <a16:creationId xmlns:a16="http://schemas.microsoft.com/office/drawing/2014/main" id="{174DDD81-04A2-4B10-BFA8-7375D428A6F8}"/>
                      </a:ext>
                    </a:extLst>
                  </p:cNvPr>
                  <p:cNvCxnSpPr>
                    <a:cxnSpLocks/>
                  </p:cNvCxnSpPr>
                  <p:nvPr/>
                </p:nvCxnSpPr>
                <p:spPr>
                  <a:xfrm>
                    <a:off x="7096124" y="1276348"/>
                    <a:ext cx="352425" cy="1669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5" name="그룹 324">
                  <a:extLst>
                    <a:ext uri="{FF2B5EF4-FFF2-40B4-BE49-F238E27FC236}">
                      <a16:creationId xmlns:a16="http://schemas.microsoft.com/office/drawing/2014/main" id="{21475316-4110-450A-9114-DAAF999B5EF6}"/>
                    </a:ext>
                  </a:extLst>
                </p:cNvPr>
                <p:cNvGrpSpPr/>
                <p:nvPr/>
              </p:nvGrpSpPr>
              <p:grpSpPr>
                <a:xfrm>
                  <a:off x="7905749" y="819146"/>
                  <a:ext cx="704849" cy="166919"/>
                  <a:chOff x="6743700" y="1276348"/>
                  <a:chExt cx="704849" cy="166919"/>
                </a:xfrm>
              </p:grpSpPr>
              <p:cxnSp>
                <p:nvCxnSpPr>
                  <p:cNvPr id="330" name="직선 연결선 329">
                    <a:extLst>
                      <a:ext uri="{FF2B5EF4-FFF2-40B4-BE49-F238E27FC236}">
                        <a16:creationId xmlns:a16="http://schemas.microsoft.com/office/drawing/2014/main" id="{C5EDBB68-25C8-4781-B5E7-7493308BD04D}"/>
                      </a:ext>
                    </a:extLst>
                  </p:cNvPr>
                  <p:cNvCxnSpPr>
                    <a:cxnSpLocks/>
                  </p:cNvCxnSpPr>
                  <p:nvPr/>
                </p:nvCxnSpPr>
                <p:spPr>
                  <a:xfrm>
                    <a:off x="6743700" y="1276350"/>
                    <a:ext cx="352425" cy="1669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1" name="직선 연결선 330">
                    <a:extLst>
                      <a:ext uri="{FF2B5EF4-FFF2-40B4-BE49-F238E27FC236}">
                        <a16:creationId xmlns:a16="http://schemas.microsoft.com/office/drawing/2014/main" id="{0289C8BE-4CF8-43ED-9E6E-BD733CBFBEB6}"/>
                      </a:ext>
                    </a:extLst>
                  </p:cNvPr>
                  <p:cNvCxnSpPr>
                    <a:cxnSpLocks/>
                  </p:cNvCxnSpPr>
                  <p:nvPr/>
                </p:nvCxnSpPr>
                <p:spPr>
                  <a:xfrm>
                    <a:off x="6919912" y="1276349"/>
                    <a:ext cx="352425" cy="1669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2" name="직선 연결선 331">
                    <a:extLst>
                      <a:ext uri="{FF2B5EF4-FFF2-40B4-BE49-F238E27FC236}">
                        <a16:creationId xmlns:a16="http://schemas.microsoft.com/office/drawing/2014/main" id="{28D337CD-C4D5-4279-8043-BC6FFD0C8A1A}"/>
                      </a:ext>
                    </a:extLst>
                  </p:cNvPr>
                  <p:cNvCxnSpPr>
                    <a:cxnSpLocks/>
                  </p:cNvCxnSpPr>
                  <p:nvPr/>
                </p:nvCxnSpPr>
                <p:spPr>
                  <a:xfrm>
                    <a:off x="7096124" y="1276348"/>
                    <a:ext cx="352425" cy="1669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26" name="그룹 325">
                  <a:extLst>
                    <a:ext uri="{FF2B5EF4-FFF2-40B4-BE49-F238E27FC236}">
                      <a16:creationId xmlns:a16="http://schemas.microsoft.com/office/drawing/2014/main" id="{F81094D3-99FA-4D5B-9251-A91CBB10C63B}"/>
                    </a:ext>
                  </a:extLst>
                </p:cNvPr>
                <p:cNvGrpSpPr/>
                <p:nvPr/>
              </p:nvGrpSpPr>
              <p:grpSpPr>
                <a:xfrm>
                  <a:off x="8462962" y="819145"/>
                  <a:ext cx="704849" cy="166919"/>
                  <a:chOff x="6743700" y="1276348"/>
                  <a:chExt cx="704849" cy="166919"/>
                </a:xfrm>
              </p:grpSpPr>
              <p:cxnSp>
                <p:nvCxnSpPr>
                  <p:cNvPr id="327" name="직선 연결선 326">
                    <a:extLst>
                      <a:ext uri="{FF2B5EF4-FFF2-40B4-BE49-F238E27FC236}">
                        <a16:creationId xmlns:a16="http://schemas.microsoft.com/office/drawing/2014/main" id="{45730CEB-23FE-4FE9-8642-DD099D6AB3E9}"/>
                      </a:ext>
                    </a:extLst>
                  </p:cNvPr>
                  <p:cNvCxnSpPr>
                    <a:cxnSpLocks/>
                  </p:cNvCxnSpPr>
                  <p:nvPr/>
                </p:nvCxnSpPr>
                <p:spPr>
                  <a:xfrm>
                    <a:off x="6743700" y="1276350"/>
                    <a:ext cx="352425" cy="1669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8" name="직선 연결선 327">
                    <a:extLst>
                      <a:ext uri="{FF2B5EF4-FFF2-40B4-BE49-F238E27FC236}">
                        <a16:creationId xmlns:a16="http://schemas.microsoft.com/office/drawing/2014/main" id="{112CE4A0-3DAC-4524-ABD5-8A99F73A4AFD}"/>
                      </a:ext>
                    </a:extLst>
                  </p:cNvPr>
                  <p:cNvCxnSpPr>
                    <a:cxnSpLocks/>
                  </p:cNvCxnSpPr>
                  <p:nvPr/>
                </p:nvCxnSpPr>
                <p:spPr>
                  <a:xfrm>
                    <a:off x="6919912" y="1276349"/>
                    <a:ext cx="352425" cy="1669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9" name="직선 연결선 328">
                    <a:extLst>
                      <a:ext uri="{FF2B5EF4-FFF2-40B4-BE49-F238E27FC236}">
                        <a16:creationId xmlns:a16="http://schemas.microsoft.com/office/drawing/2014/main" id="{F6E77ACD-AF05-41EB-AD2B-0E1B1399C467}"/>
                      </a:ext>
                    </a:extLst>
                  </p:cNvPr>
                  <p:cNvCxnSpPr>
                    <a:cxnSpLocks/>
                  </p:cNvCxnSpPr>
                  <p:nvPr/>
                </p:nvCxnSpPr>
                <p:spPr>
                  <a:xfrm>
                    <a:off x="7096124" y="1276348"/>
                    <a:ext cx="352425" cy="16691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306" name="그룹 305">
                <a:extLst>
                  <a:ext uri="{FF2B5EF4-FFF2-40B4-BE49-F238E27FC236}">
                    <a16:creationId xmlns:a16="http://schemas.microsoft.com/office/drawing/2014/main" id="{B8D76869-9A48-4525-9F2A-5F7B13271AF0}"/>
                  </a:ext>
                </a:extLst>
              </p:cNvPr>
              <p:cNvGrpSpPr/>
              <p:nvPr/>
            </p:nvGrpSpPr>
            <p:grpSpPr>
              <a:xfrm>
                <a:off x="4916495" y="2494291"/>
                <a:ext cx="1599723" cy="489990"/>
                <a:chOff x="7572000" y="4293863"/>
                <a:chExt cx="999475" cy="306136"/>
              </a:xfrm>
            </p:grpSpPr>
            <p:sp>
              <p:nvSpPr>
                <p:cNvPr id="320" name="직사각형 319">
                  <a:extLst>
                    <a:ext uri="{FF2B5EF4-FFF2-40B4-BE49-F238E27FC236}">
                      <a16:creationId xmlns:a16="http://schemas.microsoft.com/office/drawing/2014/main" id="{3A58D61B-3F9B-440D-9B8E-F4D0D0997058}"/>
                    </a:ext>
                  </a:extLst>
                </p:cNvPr>
                <p:cNvSpPr/>
                <p:nvPr/>
              </p:nvSpPr>
              <p:spPr>
                <a:xfrm>
                  <a:off x="7572000" y="4388789"/>
                  <a:ext cx="998558" cy="10940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600" b="0" i="0" u="none" strike="noStrike" kern="1200" cap="none" spc="0" normalizeH="0" baseline="0" noProof="0">
                    <a:ln>
                      <a:noFill/>
                    </a:ln>
                    <a:solidFill>
                      <a:prstClr val="white"/>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321" name="직사각형 320">
                  <a:extLst>
                    <a:ext uri="{FF2B5EF4-FFF2-40B4-BE49-F238E27FC236}">
                      <a16:creationId xmlns:a16="http://schemas.microsoft.com/office/drawing/2014/main" id="{0A165246-E0D9-4F53-BBE7-7AC002A8CFAD}"/>
                    </a:ext>
                  </a:extLst>
                </p:cNvPr>
                <p:cNvSpPr/>
                <p:nvPr/>
              </p:nvSpPr>
              <p:spPr>
                <a:xfrm>
                  <a:off x="8016672" y="4293863"/>
                  <a:ext cx="554803" cy="306136"/>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600" b="0" i="0" u="none" strike="noStrike" kern="1200" cap="none" spc="0" normalizeH="0" baseline="0" noProof="0" dirty="0">
                    <a:ln>
                      <a:noFill/>
                    </a:ln>
                    <a:solidFill>
                      <a:prstClr val="white"/>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grpSp>
          <p:sp>
            <p:nvSpPr>
              <p:cNvPr id="307" name="자유형: 도형 306">
                <a:extLst>
                  <a:ext uri="{FF2B5EF4-FFF2-40B4-BE49-F238E27FC236}">
                    <a16:creationId xmlns:a16="http://schemas.microsoft.com/office/drawing/2014/main" id="{8028816B-B068-4176-8CD2-A20E8AE705E0}"/>
                  </a:ext>
                </a:extLst>
              </p:cNvPr>
              <p:cNvSpPr/>
              <p:nvPr/>
            </p:nvSpPr>
            <p:spPr>
              <a:xfrm>
                <a:off x="4101270" y="3101942"/>
                <a:ext cx="791733" cy="120605"/>
              </a:xfrm>
              <a:custGeom>
                <a:avLst/>
                <a:gdLst>
                  <a:gd name="connsiteX0" fmla="*/ 0 w 853440"/>
                  <a:gd name="connsiteY0" fmla="*/ 153073 h 210615"/>
                  <a:gd name="connsiteX1" fmla="*/ 259080 w 853440"/>
                  <a:gd name="connsiteY1" fmla="*/ 673 h 210615"/>
                  <a:gd name="connsiteX2" fmla="*/ 548640 w 853440"/>
                  <a:gd name="connsiteY2" fmla="*/ 206413 h 210615"/>
                  <a:gd name="connsiteX3" fmla="*/ 853440 w 853440"/>
                  <a:gd name="connsiteY3" fmla="*/ 160693 h 210615"/>
                </a:gdLst>
                <a:ahLst/>
                <a:cxnLst>
                  <a:cxn ang="0">
                    <a:pos x="connsiteX0" y="connsiteY0"/>
                  </a:cxn>
                  <a:cxn ang="0">
                    <a:pos x="connsiteX1" y="connsiteY1"/>
                  </a:cxn>
                  <a:cxn ang="0">
                    <a:pos x="connsiteX2" y="connsiteY2"/>
                  </a:cxn>
                  <a:cxn ang="0">
                    <a:pos x="connsiteX3" y="connsiteY3"/>
                  </a:cxn>
                </a:cxnLst>
                <a:rect l="l" t="t" r="r" b="b"/>
                <a:pathLst>
                  <a:path w="853440" h="210615">
                    <a:moveTo>
                      <a:pt x="0" y="153073"/>
                    </a:moveTo>
                    <a:cubicBezTo>
                      <a:pt x="83820" y="72428"/>
                      <a:pt x="167640" y="-8217"/>
                      <a:pt x="259080" y="673"/>
                    </a:cubicBezTo>
                    <a:cubicBezTo>
                      <a:pt x="350520" y="9563"/>
                      <a:pt x="449580" y="179743"/>
                      <a:pt x="548640" y="206413"/>
                    </a:cubicBezTo>
                    <a:cubicBezTo>
                      <a:pt x="647700" y="233083"/>
                      <a:pt x="786130" y="122593"/>
                      <a:pt x="853440" y="16069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600" b="0" i="0" u="none" strike="noStrike" kern="1200" cap="none" spc="0" normalizeH="0" baseline="0" noProof="0">
                  <a:ln>
                    <a:noFill/>
                  </a:ln>
                  <a:solidFill>
                    <a:prstClr val="white"/>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308" name="직사각형 307">
                <a:extLst>
                  <a:ext uri="{FF2B5EF4-FFF2-40B4-BE49-F238E27FC236}">
                    <a16:creationId xmlns:a16="http://schemas.microsoft.com/office/drawing/2014/main" id="{AE662F8D-93AD-4C5F-A223-10571F77C011}"/>
                  </a:ext>
                </a:extLst>
              </p:cNvPr>
              <p:cNvSpPr/>
              <p:nvPr/>
            </p:nvSpPr>
            <p:spPr>
              <a:xfrm>
                <a:off x="4903462" y="2666720"/>
                <a:ext cx="144016" cy="1228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600" b="0" i="0" u="none" strike="noStrike" kern="1200" cap="none" spc="0" normalizeH="0" baseline="0" noProof="0">
                  <a:ln>
                    <a:noFill/>
                  </a:ln>
                  <a:solidFill>
                    <a:prstClr val="white"/>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309" name="타원 308">
                <a:extLst>
                  <a:ext uri="{FF2B5EF4-FFF2-40B4-BE49-F238E27FC236}">
                    <a16:creationId xmlns:a16="http://schemas.microsoft.com/office/drawing/2014/main" id="{99441DC5-2A9F-40C9-B8BF-50AA09966B37}"/>
                  </a:ext>
                </a:extLst>
              </p:cNvPr>
              <p:cNvSpPr/>
              <p:nvPr/>
            </p:nvSpPr>
            <p:spPr>
              <a:xfrm>
                <a:off x="5980369" y="3007144"/>
                <a:ext cx="45719" cy="45719"/>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600" b="0" i="0" u="none" strike="noStrike" kern="1200" cap="none" spc="0" normalizeH="0" baseline="0" noProof="0">
                  <a:ln>
                    <a:noFill/>
                  </a:ln>
                  <a:solidFill>
                    <a:prstClr val="white"/>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cxnSp>
            <p:nvCxnSpPr>
              <p:cNvPr id="310" name="직선 연결선 309">
                <a:extLst>
                  <a:ext uri="{FF2B5EF4-FFF2-40B4-BE49-F238E27FC236}">
                    <a16:creationId xmlns:a16="http://schemas.microsoft.com/office/drawing/2014/main" id="{369BD2D1-96F3-4837-BE0D-A5503EFB3173}"/>
                  </a:ext>
                </a:extLst>
              </p:cNvPr>
              <p:cNvCxnSpPr>
                <a:cxnSpLocks/>
              </p:cNvCxnSpPr>
              <p:nvPr/>
            </p:nvCxnSpPr>
            <p:spPr>
              <a:xfrm>
                <a:off x="5985165" y="3024242"/>
                <a:ext cx="128783" cy="149318"/>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11" name="직사각형 310">
                <a:extLst>
                  <a:ext uri="{FF2B5EF4-FFF2-40B4-BE49-F238E27FC236}">
                    <a16:creationId xmlns:a16="http://schemas.microsoft.com/office/drawing/2014/main" id="{77486F97-1322-42C3-B7ED-FB8409C24089}"/>
                  </a:ext>
                </a:extLst>
              </p:cNvPr>
              <p:cNvSpPr/>
              <p:nvPr/>
            </p:nvSpPr>
            <p:spPr>
              <a:xfrm>
                <a:off x="4084399" y="1979769"/>
                <a:ext cx="810070" cy="17033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600" b="0" i="0" u="none" strike="noStrike" kern="1200" cap="none" spc="0" normalizeH="0" baseline="0" noProof="0">
                  <a:ln>
                    <a:noFill/>
                  </a:ln>
                  <a:solidFill>
                    <a:prstClr val="white"/>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cxnSp>
            <p:nvCxnSpPr>
              <p:cNvPr id="312" name="직선 화살표 연결선 311">
                <a:extLst>
                  <a:ext uri="{FF2B5EF4-FFF2-40B4-BE49-F238E27FC236}">
                    <a16:creationId xmlns:a16="http://schemas.microsoft.com/office/drawing/2014/main" id="{93B6EEEA-E1A6-4B81-A31A-A55F89D3D6D8}"/>
                  </a:ext>
                </a:extLst>
              </p:cNvPr>
              <p:cNvCxnSpPr/>
              <p:nvPr/>
            </p:nvCxnSpPr>
            <p:spPr>
              <a:xfrm flipV="1">
                <a:off x="4425108" y="2487061"/>
                <a:ext cx="0" cy="4725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3" name="직선 화살표 연결선 312">
                <a:extLst>
                  <a:ext uri="{FF2B5EF4-FFF2-40B4-BE49-F238E27FC236}">
                    <a16:creationId xmlns:a16="http://schemas.microsoft.com/office/drawing/2014/main" id="{F1939467-8A5F-431C-94D1-78F25A99C0B0}"/>
                  </a:ext>
                </a:extLst>
              </p:cNvPr>
              <p:cNvCxnSpPr/>
              <p:nvPr/>
            </p:nvCxnSpPr>
            <p:spPr>
              <a:xfrm flipV="1">
                <a:off x="4569124" y="2487061"/>
                <a:ext cx="0" cy="47257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4" name="직선 화살표 연결선 313">
                <a:extLst>
                  <a:ext uri="{FF2B5EF4-FFF2-40B4-BE49-F238E27FC236}">
                    <a16:creationId xmlns:a16="http://schemas.microsoft.com/office/drawing/2014/main" id="{29FCDCD4-30E8-4A4D-B53C-10C187D02B4A}"/>
                  </a:ext>
                </a:extLst>
              </p:cNvPr>
              <p:cNvCxnSpPr>
                <a:cxnSpLocks/>
              </p:cNvCxnSpPr>
              <p:nvPr/>
            </p:nvCxnSpPr>
            <p:spPr>
              <a:xfrm>
                <a:off x="4186040" y="2084867"/>
                <a:ext cx="0" cy="7046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5" name="직선 화살표 연결선 314">
                <a:extLst>
                  <a:ext uri="{FF2B5EF4-FFF2-40B4-BE49-F238E27FC236}">
                    <a16:creationId xmlns:a16="http://schemas.microsoft.com/office/drawing/2014/main" id="{D951895E-4D9F-4087-838F-CDB2D4E0254A}"/>
                  </a:ext>
                </a:extLst>
              </p:cNvPr>
              <p:cNvCxnSpPr>
                <a:cxnSpLocks/>
              </p:cNvCxnSpPr>
              <p:nvPr/>
            </p:nvCxnSpPr>
            <p:spPr>
              <a:xfrm>
                <a:off x="4800099" y="2092523"/>
                <a:ext cx="0" cy="7046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6" name="자유형: 도형 315">
                <a:extLst>
                  <a:ext uri="{FF2B5EF4-FFF2-40B4-BE49-F238E27FC236}">
                    <a16:creationId xmlns:a16="http://schemas.microsoft.com/office/drawing/2014/main" id="{AD914960-63BB-4339-8E72-CD2C8022D9EC}"/>
                  </a:ext>
                </a:extLst>
              </p:cNvPr>
              <p:cNvSpPr/>
              <p:nvPr/>
            </p:nvSpPr>
            <p:spPr>
              <a:xfrm rot="5400000">
                <a:off x="5633376" y="2164970"/>
                <a:ext cx="489991" cy="164470"/>
              </a:xfrm>
              <a:custGeom>
                <a:avLst/>
                <a:gdLst>
                  <a:gd name="connsiteX0" fmla="*/ 0 w 853440"/>
                  <a:gd name="connsiteY0" fmla="*/ 153073 h 210615"/>
                  <a:gd name="connsiteX1" fmla="*/ 259080 w 853440"/>
                  <a:gd name="connsiteY1" fmla="*/ 673 h 210615"/>
                  <a:gd name="connsiteX2" fmla="*/ 548640 w 853440"/>
                  <a:gd name="connsiteY2" fmla="*/ 206413 h 210615"/>
                  <a:gd name="connsiteX3" fmla="*/ 853440 w 853440"/>
                  <a:gd name="connsiteY3" fmla="*/ 160693 h 210615"/>
                </a:gdLst>
                <a:ahLst/>
                <a:cxnLst>
                  <a:cxn ang="0">
                    <a:pos x="connsiteX0" y="connsiteY0"/>
                  </a:cxn>
                  <a:cxn ang="0">
                    <a:pos x="connsiteX1" y="connsiteY1"/>
                  </a:cxn>
                  <a:cxn ang="0">
                    <a:pos x="connsiteX2" y="connsiteY2"/>
                  </a:cxn>
                  <a:cxn ang="0">
                    <a:pos x="connsiteX3" y="connsiteY3"/>
                  </a:cxn>
                </a:cxnLst>
                <a:rect l="l" t="t" r="r" b="b"/>
                <a:pathLst>
                  <a:path w="853440" h="210615">
                    <a:moveTo>
                      <a:pt x="0" y="153073"/>
                    </a:moveTo>
                    <a:cubicBezTo>
                      <a:pt x="83820" y="72428"/>
                      <a:pt x="167640" y="-8217"/>
                      <a:pt x="259080" y="673"/>
                    </a:cubicBezTo>
                    <a:cubicBezTo>
                      <a:pt x="350520" y="9563"/>
                      <a:pt x="449580" y="179743"/>
                      <a:pt x="548640" y="206413"/>
                    </a:cubicBezTo>
                    <a:cubicBezTo>
                      <a:pt x="647700" y="233083"/>
                      <a:pt x="786130" y="122593"/>
                      <a:pt x="853440" y="160693"/>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600" b="0" i="0" u="none" strike="noStrike" kern="1200" cap="none" spc="0" normalizeH="0" baseline="0" noProof="0">
                  <a:ln>
                    <a:noFill/>
                  </a:ln>
                  <a:solidFill>
                    <a:prstClr val="white"/>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sp>
            <p:nvSpPr>
              <p:cNvPr id="317" name="타원 316">
                <a:extLst>
                  <a:ext uri="{FF2B5EF4-FFF2-40B4-BE49-F238E27FC236}">
                    <a16:creationId xmlns:a16="http://schemas.microsoft.com/office/drawing/2014/main" id="{645C01B4-5D29-4CBD-848C-18259F498137}"/>
                  </a:ext>
                </a:extLst>
              </p:cNvPr>
              <p:cNvSpPr/>
              <p:nvPr/>
            </p:nvSpPr>
            <p:spPr>
              <a:xfrm>
                <a:off x="5934385" y="2101005"/>
                <a:ext cx="45719" cy="45719"/>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600" b="0" i="0" u="none" strike="noStrike" kern="1200" cap="none" spc="0" normalizeH="0" baseline="0" noProof="0">
                  <a:ln>
                    <a:noFill/>
                  </a:ln>
                  <a:solidFill>
                    <a:prstClr val="white"/>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cxnSp>
            <p:nvCxnSpPr>
              <p:cNvPr id="318" name="직선 연결선 317">
                <a:extLst>
                  <a:ext uri="{FF2B5EF4-FFF2-40B4-BE49-F238E27FC236}">
                    <a16:creationId xmlns:a16="http://schemas.microsoft.com/office/drawing/2014/main" id="{740B62B2-EE84-4F06-AF87-7B5F8D1A3345}"/>
                  </a:ext>
                </a:extLst>
              </p:cNvPr>
              <p:cNvCxnSpPr>
                <a:cxnSpLocks/>
              </p:cNvCxnSpPr>
              <p:nvPr/>
            </p:nvCxnSpPr>
            <p:spPr>
              <a:xfrm>
                <a:off x="5972556" y="2134872"/>
                <a:ext cx="153997" cy="110647"/>
              </a:xfrm>
              <a:prstGeom prst="line">
                <a:avLst/>
              </a:prstGeom>
              <a:ln>
                <a:solidFill>
                  <a:srgbClr val="00B0F0"/>
                </a:solidFill>
              </a:ln>
            </p:spPr>
            <p:style>
              <a:lnRef idx="1">
                <a:schemeClr val="accent1"/>
              </a:lnRef>
              <a:fillRef idx="0">
                <a:schemeClr val="accent1"/>
              </a:fillRef>
              <a:effectRef idx="0">
                <a:schemeClr val="accent1"/>
              </a:effectRef>
              <a:fontRef idx="minor">
                <a:schemeClr val="tx1"/>
              </a:fontRef>
            </p:style>
          </p:cxnSp>
          <p:sp>
            <p:nvSpPr>
              <p:cNvPr id="319" name="직사각형 318">
                <a:extLst>
                  <a:ext uri="{FF2B5EF4-FFF2-40B4-BE49-F238E27FC236}">
                    <a16:creationId xmlns:a16="http://schemas.microsoft.com/office/drawing/2014/main" id="{F5288C80-F174-4ADF-BBAD-9665AD7DE569}"/>
                  </a:ext>
                </a:extLst>
              </p:cNvPr>
              <p:cNvSpPr/>
              <p:nvPr/>
            </p:nvSpPr>
            <p:spPr>
              <a:xfrm>
                <a:off x="4868291" y="2675806"/>
                <a:ext cx="290570" cy="12284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1" hangingPunct="1">
                  <a:lnSpc>
                    <a:spcPct val="100000"/>
                  </a:lnSpc>
                  <a:spcBef>
                    <a:spcPct val="0"/>
                  </a:spcBef>
                  <a:spcAft>
                    <a:spcPct val="0"/>
                  </a:spcAft>
                  <a:buClrTx/>
                  <a:buSzTx/>
                  <a:buFontTx/>
                  <a:buNone/>
                  <a:tabLst/>
                  <a:defRPr/>
                </a:pPr>
                <a:endParaRPr kumimoji="1" lang="ko-KR" altLang="en-US" sz="1800" b="0" i="0" u="none" strike="noStrike" kern="1200" cap="none" spc="0" normalizeH="0" baseline="0" noProof="0">
                  <a:ln>
                    <a:noFill/>
                  </a:ln>
                  <a:solidFill>
                    <a:prstClr val="white"/>
                  </a:solidFill>
                  <a:effectLst/>
                  <a:uLnTx/>
                  <a:uFillTx/>
                  <a:latin typeface="Arial" panose="020B0604020202020204" pitchFamily="34" charset="0"/>
                  <a:ea typeface="맑은 고딕" panose="020B0503020000020004" pitchFamily="50" charset="-127"/>
                  <a:cs typeface="Arial" panose="020B0604020202020204" pitchFamily="34" charset="0"/>
                </a:endParaRPr>
              </a:p>
            </p:txBody>
          </p:sp>
        </p:grpSp>
        <p:cxnSp>
          <p:nvCxnSpPr>
            <p:cNvPr id="298" name="직선 연결선 297">
              <a:extLst>
                <a:ext uri="{FF2B5EF4-FFF2-40B4-BE49-F238E27FC236}">
                  <a16:creationId xmlns:a16="http://schemas.microsoft.com/office/drawing/2014/main" id="{1558A1C4-0B5F-4D95-91D4-7268A748CDE3}"/>
                </a:ext>
              </a:extLst>
            </p:cNvPr>
            <p:cNvCxnSpPr>
              <a:cxnSpLocks/>
            </p:cNvCxnSpPr>
            <p:nvPr/>
          </p:nvCxnSpPr>
          <p:spPr>
            <a:xfrm>
              <a:off x="6572306" y="2915915"/>
              <a:ext cx="0" cy="3300282"/>
            </a:xfrm>
            <a:prstGeom prst="line">
              <a:avLst/>
            </a:prstGeom>
            <a:ln>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299" name="직사각형 298">
              <a:extLst>
                <a:ext uri="{FF2B5EF4-FFF2-40B4-BE49-F238E27FC236}">
                  <a16:creationId xmlns:a16="http://schemas.microsoft.com/office/drawing/2014/main" id="{FFB52CFE-66FF-4810-B26E-5E2C413E319B}"/>
                </a:ext>
              </a:extLst>
            </p:cNvPr>
            <p:cNvSpPr/>
            <p:nvPr/>
          </p:nvSpPr>
          <p:spPr>
            <a:xfrm>
              <a:off x="7030127" y="4915325"/>
              <a:ext cx="1218506" cy="830997"/>
            </a:xfrm>
            <a:prstGeom prst="rect">
              <a:avLst/>
            </a:prstGeom>
          </p:spPr>
          <p:txBody>
            <a:bodyPr wrap="square">
              <a:spAutoFit/>
            </a:bodyPr>
            <a:lstStyle/>
            <a:p>
              <a:pPr marL="0" marR="0" lvl="0" indent="0" algn="ctr" defTabSz="914400" rtl="0" eaLnBrk="1" fontAlgn="base" latinLnBrk="1" hangingPunct="1">
                <a:lnSpc>
                  <a:spcPct val="100000"/>
                </a:lnSpc>
                <a:spcBef>
                  <a:spcPct val="0"/>
                </a:spcBef>
                <a:spcAft>
                  <a:spcPct val="0"/>
                </a:spcAft>
                <a:buClrTx/>
                <a:buSzTx/>
                <a:buFontTx/>
                <a:buNone/>
                <a:tabLst/>
                <a:defRPr/>
              </a:pPr>
              <a:r>
                <a:rPr kumimoji="1" lang="en-US" altLang="ko-KR"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GGG,</a:t>
              </a:r>
            </a:p>
            <a:p>
              <a:pPr marL="0" marR="0" lvl="0" indent="0" algn="ctr" defTabSz="914400" rtl="0" eaLnBrk="1" fontAlgn="base" latinLnBrk="1" hangingPunct="1">
                <a:lnSpc>
                  <a:spcPct val="100000"/>
                </a:lnSpc>
                <a:spcBef>
                  <a:spcPct val="0"/>
                </a:spcBef>
                <a:spcAft>
                  <a:spcPct val="0"/>
                </a:spcAft>
                <a:buClrTx/>
                <a:buSzTx/>
                <a:buFontTx/>
                <a:buNone/>
                <a:tabLst/>
                <a:defRPr/>
              </a:pPr>
              <a:r>
                <a:rPr kumimoji="1" lang="en-US" altLang="ko-KR"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magnetic </a:t>
              </a:r>
            </a:p>
            <a:p>
              <a:pPr marL="0" marR="0" lvl="0" indent="0" algn="ctr" defTabSz="914400" rtl="0" eaLnBrk="1" fontAlgn="base" latinLnBrk="1" hangingPunct="1">
                <a:lnSpc>
                  <a:spcPct val="100000"/>
                </a:lnSpc>
                <a:spcBef>
                  <a:spcPct val="0"/>
                </a:spcBef>
                <a:spcAft>
                  <a:spcPct val="0"/>
                </a:spcAft>
                <a:buClrTx/>
                <a:buSzTx/>
                <a:buFontTx/>
                <a:buNone/>
                <a:tabLst/>
                <a:defRPr/>
              </a:pPr>
              <a:r>
                <a:rPr kumimoji="1" lang="en-US" altLang="ko-KR"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material</a:t>
              </a:r>
              <a:endParaRPr kumimoji="1" lang="ko-KR" altLang="en-US"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grpSp>
      <p:cxnSp>
        <p:nvCxnSpPr>
          <p:cNvPr id="344" name="직선 화살표 연결선 343">
            <a:extLst>
              <a:ext uri="{FF2B5EF4-FFF2-40B4-BE49-F238E27FC236}">
                <a16:creationId xmlns:a16="http://schemas.microsoft.com/office/drawing/2014/main" id="{8FBC8C4F-A4DE-4D29-807E-369552DFD676}"/>
              </a:ext>
            </a:extLst>
          </p:cNvPr>
          <p:cNvCxnSpPr>
            <a:cxnSpLocks/>
          </p:cNvCxnSpPr>
          <p:nvPr/>
        </p:nvCxnSpPr>
        <p:spPr>
          <a:xfrm flipH="1">
            <a:off x="1757924" y="2559965"/>
            <a:ext cx="2169076" cy="1174567"/>
          </a:xfrm>
          <a:prstGeom prst="straightConnector1">
            <a:avLst/>
          </a:prstGeom>
          <a:ln w="38100">
            <a:solidFill>
              <a:srgbClr val="57FFA3"/>
            </a:solidFill>
            <a:tailEnd type="triangle"/>
          </a:ln>
        </p:spPr>
        <p:style>
          <a:lnRef idx="1">
            <a:schemeClr val="accent1"/>
          </a:lnRef>
          <a:fillRef idx="0">
            <a:schemeClr val="accent1"/>
          </a:fillRef>
          <a:effectRef idx="0">
            <a:schemeClr val="accent1"/>
          </a:effectRef>
          <a:fontRef idx="minor">
            <a:schemeClr val="tx1"/>
          </a:fontRef>
        </p:style>
      </p:cxnSp>
      <p:sp>
        <p:nvSpPr>
          <p:cNvPr id="1026" name="TextBox 1025">
            <a:extLst>
              <a:ext uri="{FF2B5EF4-FFF2-40B4-BE49-F238E27FC236}">
                <a16:creationId xmlns:a16="http://schemas.microsoft.com/office/drawing/2014/main" id="{6E923E1C-1B06-47CF-80CD-D9A1F6A60CA1}"/>
              </a:ext>
            </a:extLst>
          </p:cNvPr>
          <p:cNvSpPr txBox="1"/>
          <p:nvPr/>
        </p:nvSpPr>
        <p:spPr>
          <a:xfrm>
            <a:off x="5299321" y="5604187"/>
            <a:ext cx="3881191" cy="738664"/>
          </a:xfrm>
          <a:prstGeom prst="rect">
            <a:avLst/>
          </a:prstGeom>
          <a:noFill/>
        </p:spPr>
        <p:txBody>
          <a:bodyPr wrap="none" rtlCol="0">
            <a:spAutoFit/>
          </a:bodyPr>
          <a:lstStyle/>
          <a:p>
            <a:pPr algn="just"/>
            <a:r>
              <a:rPr lang="en-US" altLang="ko-KR" sz="1400" dirty="0">
                <a:latin typeface="Arial" panose="020B0604020202020204" pitchFamily="34" charset="0"/>
                <a:ea typeface="함초롬돋움" panose="02030504000101010101" pitchFamily="18" charset="-127"/>
                <a:cs typeface="Arial" panose="020B0604020202020204" pitchFamily="34" charset="0"/>
              </a:rPr>
              <a:t>300 K~ 4 K</a:t>
            </a:r>
            <a:r>
              <a:rPr lang="ko-KR" altLang="en-US" sz="1400" dirty="0">
                <a:latin typeface="Arial" panose="020B0604020202020204" pitchFamily="34" charset="0"/>
                <a:ea typeface="함초롬돋움" panose="02030504000101010101" pitchFamily="18" charset="-127"/>
                <a:cs typeface="Arial" panose="020B0604020202020204" pitchFamily="34" charset="0"/>
              </a:rPr>
              <a:t>    </a:t>
            </a:r>
            <a:r>
              <a:rPr lang="en-US" altLang="ko-KR" sz="1400" dirty="0">
                <a:latin typeface="Arial" panose="020B0604020202020204" pitchFamily="34" charset="0"/>
                <a:ea typeface="함초롬돋움" panose="02030504000101010101" pitchFamily="18" charset="-127"/>
                <a:cs typeface="Arial" panose="020B0604020202020204" pitchFamily="34" charset="0"/>
              </a:rPr>
              <a:t>:</a:t>
            </a:r>
            <a:r>
              <a:rPr lang="ko-KR" altLang="en-US" sz="1400" dirty="0">
                <a:latin typeface="Arial" panose="020B0604020202020204" pitchFamily="34" charset="0"/>
                <a:ea typeface="함초롬돋움" panose="02030504000101010101" pitchFamily="18" charset="-127"/>
                <a:cs typeface="Arial" panose="020B0604020202020204" pitchFamily="34" charset="0"/>
              </a:rPr>
              <a:t> </a:t>
            </a:r>
            <a:r>
              <a:rPr lang="en-US" altLang="ko-KR" sz="1400" dirty="0">
                <a:latin typeface="Arial" panose="020B0604020202020204" pitchFamily="34" charset="0"/>
                <a:ea typeface="함초롬돋움" panose="02030504000101010101" pitchFamily="18" charset="-127"/>
                <a:cs typeface="Arial" panose="020B0604020202020204" pitchFamily="34" charset="0"/>
              </a:rPr>
              <a:t>Commercial GM cooler </a:t>
            </a:r>
          </a:p>
          <a:p>
            <a:pPr algn="just"/>
            <a:r>
              <a:rPr lang="en-US" altLang="ko-KR" sz="1400" dirty="0">
                <a:latin typeface="Arial" panose="020B0604020202020204" pitchFamily="34" charset="0"/>
                <a:ea typeface="함초롬돋움" panose="02030504000101010101" pitchFamily="18" charset="-127"/>
                <a:cs typeface="Arial" panose="020B0604020202020204" pitchFamily="34" charset="0"/>
              </a:rPr>
              <a:t>4 K ~ 1.5 K    : Sorption cooling by evaporation</a:t>
            </a:r>
          </a:p>
          <a:p>
            <a:pPr algn="just"/>
            <a:r>
              <a:rPr lang="en-US" altLang="ko-KR" sz="1400" dirty="0">
                <a:latin typeface="Arial" panose="020B0604020202020204" pitchFamily="34" charset="0"/>
                <a:ea typeface="함초롬돋움" panose="02030504000101010101" pitchFamily="18" charset="-127"/>
                <a:cs typeface="Arial" panose="020B0604020202020204" pitchFamily="34" charset="0"/>
              </a:rPr>
              <a:t>1.5 K ~ 0.7 K : Adiabatic Demagnetization</a:t>
            </a:r>
          </a:p>
        </p:txBody>
      </p:sp>
      <p:pic>
        <p:nvPicPr>
          <p:cNvPr id="349" name="Picture 2" descr="RDK-415D2 4K Cryocooler Series - SHI Cryogenics Group">
            <a:extLst>
              <a:ext uri="{FF2B5EF4-FFF2-40B4-BE49-F238E27FC236}">
                <a16:creationId xmlns:a16="http://schemas.microsoft.com/office/drawing/2014/main" id="{533644FA-9DCD-42F8-AFA8-2620B64AF50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0800000" flipH="1">
            <a:off x="4885911" y="4860416"/>
            <a:ext cx="474998" cy="576403"/>
          </a:xfrm>
          <a:prstGeom prst="rect">
            <a:avLst/>
          </a:prstGeom>
          <a:noFill/>
          <a:extLst>
            <a:ext uri="{909E8E84-426E-40DD-AFC4-6F175D3DCCD1}">
              <a14:hiddenFill xmlns:a14="http://schemas.microsoft.com/office/drawing/2010/main">
                <a:solidFill>
                  <a:srgbClr val="FFFFFF"/>
                </a:solidFill>
              </a14:hiddenFill>
            </a:ext>
          </a:extLst>
        </p:spPr>
      </p:pic>
      <p:sp>
        <p:nvSpPr>
          <p:cNvPr id="354" name="내용 개체 틀 2">
            <a:extLst>
              <a:ext uri="{FF2B5EF4-FFF2-40B4-BE49-F238E27FC236}">
                <a16:creationId xmlns:a16="http://schemas.microsoft.com/office/drawing/2014/main" id="{3401EE3E-2D23-4CF7-B9BA-1D2166D414E3}"/>
              </a:ext>
            </a:extLst>
          </p:cNvPr>
          <p:cNvSpPr>
            <a:spLocks noGrp="1"/>
          </p:cNvSpPr>
          <p:nvPr>
            <p:ph idx="1"/>
          </p:nvPr>
        </p:nvSpPr>
        <p:spPr>
          <a:xfrm>
            <a:off x="457200" y="836711"/>
            <a:ext cx="8229600" cy="5472607"/>
          </a:xfrm>
        </p:spPr>
        <p:txBody>
          <a:bodyPr/>
          <a:lstStyle/>
          <a:p>
            <a:pPr marL="0" indent="0">
              <a:buNone/>
            </a:pPr>
            <a:r>
              <a:rPr lang="en-US" altLang="ko-KR" sz="2000" b="1" u="sng" dirty="0">
                <a:latin typeface="Arial" panose="020B0604020202020204" pitchFamily="34" charset="0"/>
                <a:cs typeface="Arial" panose="020B0604020202020204" pitchFamily="34" charset="0"/>
              </a:rPr>
              <a:t>300 K ~ 0.5 K by integrated sorption ADR</a:t>
            </a:r>
            <a:r>
              <a:rPr lang="ko-KR" altLang="en-US" sz="2000" b="1" u="sng" dirty="0">
                <a:latin typeface="Arial" panose="020B0604020202020204" pitchFamily="34" charset="0"/>
                <a:cs typeface="Arial" panose="020B0604020202020204" pitchFamily="34" charset="0"/>
              </a:rPr>
              <a:t> </a:t>
            </a:r>
            <a:endParaRPr lang="en-US" altLang="ko-KR" b="1" u="sng" dirty="0">
              <a:latin typeface="Arial" panose="020B0604020202020204" pitchFamily="34" charset="0"/>
              <a:cs typeface="Arial" panose="020B0604020202020204" pitchFamily="34" charset="0"/>
            </a:endParaRPr>
          </a:p>
        </p:txBody>
      </p:sp>
      <p:sp>
        <p:nvSpPr>
          <p:cNvPr id="77" name="직사각형 76">
            <a:extLst>
              <a:ext uri="{FF2B5EF4-FFF2-40B4-BE49-F238E27FC236}">
                <a16:creationId xmlns:a16="http://schemas.microsoft.com/office/drawing/2014/main" id="{CB27AB02-0D49-4750-9F16-C2701F6C6A26}"/>
              </a:ext>
            </a:extLst>
          </p:cNvPr>
          <p:cNvSpPr/>
          <p:nvPr/>
        </p:nvSpPr>
        <p:spPr>
          <a:xfrm>
            <a:off x="178962" y="2968357"/>
            <a:ext cx="1008662" cy="576064"/>
          </a:xfrm>
          <a:prstGeom prst="rect">
            <a:avLst/>
          </a:prstGeom>
          <a:solidFill>
            <a:srgbClr val="FFFFFF">
              <a:alpha val="89804"/>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dirty="0">
                <a:solidFill>
                  <a:schemeClr val="tx1"/>
                </a:solidFill>
                <a:latin typeface="Arial" panose="020B0604020202020204" pitchFamily="34" charset="0"/>
                <a:cs typeface="Arial" panose="020B0604020202020204" pitchFamily="34" charset="0"/>
              </a:rPr>
              <a:t>Sorption </a:t>
            </a:r>
          </a:p>
          <a:p>
            <a:pPr algn="ctr"/>
            <a:r>
              <a:rPr lang="en-US" altLang="ko-KR" sz="1600" dirty="0">
                <a:solidFill>
                  <a:schemeClr val="tx1"/>
                </a:solidFill>
                <a:latin typeface="Arial" panose="020B0604020202020204" pitchFamily="34" charset="0"/>
                <a:cs typeface="Arial" panose="020B0604020202020204" pitchFamily="34" charset="0"/>
              </a:rPr>
              <a:t>Cooler</a:t>
            </a:r>
            <a:endParaRPr lang="ko-KR" altLang="en-US" sz="1600" dirty="0">
              <a:solidFill>
                <a:schemeClr val="tx1"/>
              </a:solidFill>
              <a:latin typeface="Arial" panose="020B0604020202020204" pitchFamily="34" charset="0"/>
              <a:cs typeface="Arial" panose="020B0604020202020204" pitchFamily="34" charset="0"/>
            </a:endParaRPr>
          </a:p>
        </p:txBody>
      </p:sp>
      <p:sp>
        <p:nvSpPr>
          <p:cNvPr id="78" name="직사각형 77">
            <a:extLst>
              <a:ext uri="{FF2B5EF4-FFF2-40B4-BE49-F238E27FC236}">
                <a16:creationId xmlns:a16="http://schemas.microsoft.com/office/drawing/2014/main" id="{37678CA3-A793-4F81-922F-327222C8A054}"/>
              </a:ext>
            </a:extLst>
          </p:cNvPr>
          <p:cNvSpPr/>
          <p:nvPr/>
        </p:nvSpPr>
        <p:spPr>
          <a:xfrm>
            <a:off x="323882" y="4609459"/>
            <a:ext cx="853152" cy="576064"/>
          </a:xfrm>
          <a:prstGeom prst="rect">
            <a:avLst/>
          </a:prstGeom>
          <a:solidFill>
            <a:srgbClr val="FFFFFF">
              <a:alpha val="89804"/>
            </a:srgb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dirty="0">
                <a:solidFill>
                  <a:schemeClr val="tx1"/>
                </a:solidFill>
                <a:latin typeface="Arial" panose="020B0604020202020204" pitchFamily="34" charset="0"/>
                <a:cs typeface="Arial" panose="020B0604020202020204" pitchFamily="34" charset="0"/>
              </a:rPr>
              <a:t>GGG</a:t>
            </a:r>
            <a:endParaRPr lang="ko-KR" altLang="en-US" sz="16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677095"/>
      </p:ext>
    </p:extLst>
  </p:cSld>
  <p:clrMapOvr>
    <a:masterClrMapping/>
  </p:clrMapOvr>
  <mc:AlternateContent xmlns:mc="http://schemas.openxmlformats.org/markup-compatibility/2006" xmlns:p159="http://schemas.microsoft.com/office/powerpoint/2015/09/main">
    <mc:Choice Requires="p159">
      <p:transition spd="slow">
        <p159:morph option="byObject"/>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A0AA765C-6FA8-440B-AAE2-644439F764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299" y="1602923"/>
            <a:ext cx="7681305" cy="4232889"/>
          </a:xfrm>
          <a:prstGeom prst="rect">
            <a:avLst/>
          </a:prstGeom>
        </p:spPr>
      </p:pic>
      <p:sp>
        <p:nvSpPr>
          <p:cNvPr id="453" name="제목 1">
            <a:extLst>
              <a:ext uri="{FF2B5EF4-FFF2-40B4-BE49-F238E27FC236}">
                <a16:creationId xmlns:a16="http://schemas.microsoft.com/office/drawing/2014/main" id="{63174CF4-8668-46C0-A044-657E93B22522}"/>
              </a:ext>
            </a:extLst>
          </p:cNvPr>
          <p:cNvSpPr txBox="1">
            <a:spLocks/>
          </p:cNvSpPr>
          <p:nvPr/>
        </p:nvSpPr>
        <p:spPr>
          <a:xfrm>
            <a:off x="431063" y="957721"/>
            <a:ext cx="5957886" cy="857250"/>
          </a:xfrm>
          <a:prstGeom prst="rect">
            <a:avLst/>
          </a:prstGeom>
        </p:spPr>
        <p:txBody>
          <a:bodyPr>
            <a:normAutofit/>
          </a:bodyPr>
          <a:lstStyle>
            <a:lvl1pPr algn="ctr" defTabSz="914400" rtl="0" eaLnBrk="1" latinLnBrk="1" hangingPunct="1">
              <a:spcBef>
                <a:spcPct val="0"/>
              </a:spcBef>
              <a:buNone/>
              <a:defRPr sz="4400" kern="1200">
                <a:solidFill>
                  <a:schemeClr val="tx1"/>
                </a:solidFill>
                <a:latin typeface="+mj-lt"/>
                <a:ea typeface="+mj-ea"/>
                <a:cs typeface="+mj-cs"/>
              </a:defRPr>
            </a:lvl1pPr>
          </a:lstStyle>
          <a:p>
            <a:pPr algn="l" fontAlgn="base">
              <a:spcAft>
                <a:spcPct val="0"/>
              </a:spcAft>
              <a:defRPr/>
            </a:pPr>
            <a:r>
              <a:rPr kumimoji="1" lang="en-US" altLang="ko-KR" sz="2700" b="1">
                <a:solidFill>
                  <a:prstClr val="black"/>
                </a:solidFill>
                <a:latin typeface="Arial" panose="020B0604020202020204" pitchFamily="34" charset="0"/>
                <a:ea typeface="맑은 고딕" panose="020B0503020000020004" pitchFamily="50" charset="-127"/>
                <a:cs typeface="Arial" panose="020B0604020202020204" pitchFamily="34" charset="0"/>
              </a:rPr>
              <a:t>3D CAD</a:t>
            </a:r>
            <a:endParaRPr kumimoji="1" lang="ko-KR" altLang="en-US" sz="1800" b="1" dirty="0">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grpSp>
        <p:nvGrpSpPr>
          <p:cNvPr id="12" name="그룹 11">
            <a:extLst>
              <a:ext uri="{FF2B5EF4-FFF2-40B4-BE49-F238E27FC236}">
                <a16:creationId xmlns:a16="http://schemas.microsoft.com/office/drawing/2014/main" id="{40486CAE-1E1F-4DFA-A035-CF528354D39B}"/>
              </a:ext>
            </a:extLst>
          </p:cNvPr>
          <p:cNvGrpSpPr/>
          <p:nvPr/>
        </p:nvGrpSpPr>
        <p:grpSpPr>
          <a:xfrm>
            <a:off x="4444113" y="1579809"/>
            <a:ext cx="4918963" cy="4420941"/>
            <a:chOff x="5376208" y="963412"/>
            <a:chExt cx="6558617" cy="5894588"/>
          </a:xfrm>
        </p:grpSpPr>
        <p:pic>
          <p:nvPicPr>
            <p:cNvPr id="3" name="그림 2">
              <a:extLst>
                <a:ext uri="{FF2B5EF4-FFF2-40B4-BE49-F238E27FC236}">
                  <a16:creationId xmlns:a16="http://schemas.microsoft.com/office/drawing/2014/main" id="{FDC5C170-2E1E-472F-BBBF-BAE32D70689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73862" y="963412"/>
              <a:ext cx="4389363" cy="5894588"/>
            </a:xfrm>
            <a:prstGeom prst="rect">
              <a:avLst/>
            </a:prstGeom>
          </p:spPr>
        </p:pic>
        <p:sp>
          <p:nvSpPr>
            <p:cNvPr id="146" name="직사각형 145">
              <a:extLst>
                <a:ext uri="{FF2B5EF4-FFF2-40B4-BE49-F238E27FC236}">
                  <a16:creationId xmlns:a16="http://schemas.microsoft.com/office/drawing/2014/main" id="{D2F14B27-0FCA-4D14-961B-7B37E1FD42D0}"/>
                </a:ext>
              </a:extLst>
            </p:cNvPr>
            <p:cNvSpPr/>
            <p:nvPr/>
          </p:nvSpPr>
          <p:spPr>
            <a:xfrm>
              <a:off x="8774442" y="5957451"/>
              <a:ext cx="1772280" cy="400109"/>
            </a:xfrm>
            <a:prstGeom prst="rect">
              <a:avLst/>
            </a:prstGeom>
          </p:spPr>
          <p:txBody>
            <a:bodyPr wrap="none">
              <a:spAutoFit/>
            </a:bodyPr>
            <a:lstStyle/>
            <a:p>
              <a:r>
                <a:rPr lang="en-US" altLang="ko-KR" sz="1350" b="1">
                  <a:solidFill>
                    <a:srgbClr val="FF0000"/>
                  </a:solidFill>
                  <a:latin typeface="Arial" panose="020B0604020202020204" pitchFamily="34" charset="0"/>
                  <a:cs typeface="Arial" panose="020B0604020202020204" pitchFamily="34" charset="0"/>
                </a:rPr>
                <a:t>G-M coldhead</a:t>
              </a:r>
              <a:endParaRPr lang="ko-KR" altLang="en-US" sz="1350"/>
            </a:p>
          </p:txBody>
        </p:sp>
        <p:sp>
          <p:nvSpPr>
            <p:cNvPr id="147" name="직사각형 146">
              <a:extLst>
                <a:ext uri="{FF2B5EF4-FFF2-40B4-BE49-F238E27FC236}">
                  <a16:creationId xmlns:a16="http://schemas.microsoft.com/office/drawing/2014/main" id="{892EA7F3-B86C-416A-ACDC-D36D37F62D95}"/>
                </a:ext>
              </a:extLst>
            </p:cNvPr>
            <p:cNvSpPr/>
            <p:nvPr/>
          </p:nvSpPr>
          <p:spPr>
            <a:xfrm>
              <a:off x="9739588" y="5056901"/>
              <a:ext cx="1656864" cy="400109"/>
            </a:xfrm>
            <a:prstGeom prst="rect">
              <a:avLst/>
            </a:prstGeom>
          </p:spPr>
          <p:txBody>
            <a:bodyPr wrap="none">
              <a:spAutoFit/>
            </a:bodyPr>
            <a:lstStyle/>
            <a:p>
              <a:r>
                <a:rPr lang="en-US" altLang="ko-KR" sz="1350" b="1">
                  <a:solidFill>
                    <a:srgbClr val="FF0000"/>
                  </a:solidFill>
                  <a:latin typeface="Arial" panose="020B0604020202020204" pitchFamily="34" charset="0"/>
                  <a:cs typeface="Arial" panose="020B0604020202020204" pitchFamily="34" charset="0"/>
                </a:rPr>
                <a:t>Copper plate</a:t>
              </a:r>
              <a:endParaRPr lang="ko-KR" altLang="en-US" sz="1350"/>
            </a:p>
          </p:txBody>
        </p:sp>
        <p:sp>
          <p:nvSpPr>
            <p:cNvPr id="148" name="직사각형 147">
              <a:extLst>
                <a:ext uri="{FF2B5EF4-FFF2-40B4-BE49-F238E27FC236}">
                  <a16:creationId xmlns:a16="http://schemas.microsoft.com/office/drawing/2014/main" id="{D00B2190-2AE7-4594-BDAF-5A605F3F95F8}"/>
                </a:ext>
              </a:extLst>
            </p:cNvPr>
            <p:cNvSpPr/>
            <p:nvPr/>
          </p:nvSpPr>
          <p:spPr>
            <a:xfrm>
              <a:off x="5376208" y="2543531"/>
              <a:ext cx="1400384" cy="400109"/>
            </a:xfrm>
            <a:prstGeom prst="rect">
              <a:avLst/>
            </a:prstGeom>
          </p:spPr>
          <p:txBody>
            <a:bodyPr wrap="none">
              <a:spAutoFit/>
            </a:bodyPr>
            <a:lstStyle/>
            <a:p>
              <a:r>
                <a:rPr lang="en-US" altLang="ko-KR" sz="1350" b="1">
                  <a:solidFill>
                    <a:srgbClr val="FF0000"/>
                  </a:solidFill>
                  <a:latin typeface="Arial" panose="020B0604020202020204" pitchFamily="34" charset="0"/>
                  <a:cs typeface="Arial" panose="020B0604020202020204" pitchFamily="34" charset="0"/>
                </a:rPr>
                <a:t>Still shield</a:t>
              </a:r>
              <a:endParaRPr lang="ko-KR" altLang="en-US" sz="1350"/>
            </a:p>
          </p:txBody>
        </p:sp>
        <p:sp>
          <p:nvSpPr>
            <p:cNvPr id="149" name="직사각형 148">
              <a:extLst>
                <a:ext uri="{FF2B5EF4-FFF2-40B4-BE49-F238E27FC236}">
                  <a16:creationId xmlns:a16="http://schemas.microsoft.com/office/drawing/2014/main" id="{6F5A9D05-42F2-4CCB-85FB-86650F8E8C99}"/>
                </a:ext>
              </a:extLst>
            </p:cNvPr>
            <p:cNvSpPr/>
            <p:nvPr/>
          </p:nvSpPr>
          <p:spPr>
            <a:xfrm>
              <a:off x="5696808" y="4075791"/>
              <a:ext cx="759183" cy="400109"/>
            </a:xfrm>
            <a:prstGeom prst="rect">
              <a:avLst/>
            </a:prstGeom>
          </p:spPr>
          <p:txBody>
            <a:bodyPr wrap="none">
              <a:spAutoFit/>
            </a:bodyPr>
            <a:lstStyle/>
            <a:p>
              <a:r>
                <a:rPr lang="en-US" altLang="ko-KR" sz="1350" b="1">
                  <a:solidFill>
                    <a:srgbClr val="FF0000"/>
                  </a:solidFill>
                  <a:latin typeface="Arial" panose="020B0604020202020204" pitchFamily="34" charset="0"/>
                  <a:cs typeface="Arial" panose="020B0604020202020204" pitchFamily="34" charset="0"/>
                </a:rPr>
                <a:t>MXC</a:t>
              </a:r>
              <a:endParaRPr lang="ko-KR" altLang="en-US" sz="1350"/>
            </a:p>
          </p:txBody>
        </p:sp>
        <p:sp>
          <p:nvSpPr>
            <p:cNvPr id="150" name="직사각형 149">
              <a:extLst>
                <a:ext uri="{FF2B5EF4-FFF2-40B4-BE49-F238E27FC236}">
                  <a16:creationId xmlns:a16="http://schemas.microsoft.com/office/drawing/2014/main" id="{DF2BC874-33E7-4EC6-986B-F1A3D5AA96CA}"/>
                </a:ext>
              </a:extLst>
            </p:cNvPr>
            <p:cNvSpPr/>
            <p:nvPr/>
          </p:nvSpPr>
          <p:spPr>
            <a:xfrm>
              <a:off x="8548571" y="3891125"/>
              <a:ext cx="669415" cy="400109"/>
            </a:xfrm>
            <a:prstGeom prst="rect">
              <a:avLst/>
            </a:prstGeom>
          </p:spPr>
          <p:txBody>
            <a:bodyPr wrap="none">
              <a:spAutoFit/>
            </a:bodyPr>
            <a:lstStyle/>
            <a:p>
              <a:r>
                <a:rPr lang="en-US" altLang="ko-KR" sz="1350" b="1">
                  <a:solidFill>
                    <a:srgbClr val="FF0000"/>
                  </a:solidFill>
                  <a:latin typeface="Arial" panose="020B0604020202020204" pitchFamily="34" charset="0"/>
                  <a:cs typeface="Arial" panose="020B0604020202020204" pitchFamily="34" charset="0"/>
                </a:rPr>
                <a:t>Still</a:t>
              </a:r>
              <a:endParaRPr lang="ko-KR" altLang="en-US" sz="1350"/>
            </a:p>
          </p:txBody>
        </p:sp>
        <p:sp>
          <p:nvSpPr>
            <p:cNvPr id="153" name="직사각형 152">
              <a:extLst>
                <a:ext uri="{FF2B5EF4-FFF2-40B4-BE49-F238E27FC236}">
                  <a16:creationId xmlns:a16="http://schemas.microsoft.com/office/drawing/2014/main" id="{6C5A9E81-B920-408C-839E-2443199399C7}"/>
                </a:ext>
              </a:extLst>
            </p:cNvPr>
            <p:cNvSpPr/>
            <p:nvPr/>
          </p:nvSpPr>
          <p:spPr>
            <a:xfrm>
              <a:off x="9595516" y="2583719"/>
              <a:ext cx="2339309" cy="400109"/>
            </a:xfrm>
            <a:prstGeom prst="rect">
              <a:avLst/>
            </a:prstGeom>
          </p:spPr>
          <p:txBody>
            <a:bodyPr wrap="square">
              <a:spAutoFit/>
            </a:bodyPr>
            <a:lstStyle/>
            <a:p>
              <a:r>
                <a:rPr lang="en-US" altLang="ko-KR" sz="1350" b="1">
                  <a:solidFill>
                    <a:srgbClr val="FF0000"/>
                  </a:solidFill>
                  <a:latin typeface="Arial" panose="020B0604020202020204" pitchFamily="34" charset="0"/>
                  <a:cs typeface="Arial" panose="020B0604020202020204" pitchFamily="34" charset="0"/>
                </a:rPr>
                <a:t>Magnet</a:t>
              </a:r>
              <a:endParaRPr lang="ko-KR" altLang="en-US" sz="1350"/>
            </a:p>
          </p:txBody>
        </p:sp>
        <p:sp>
          <p:nvSpPr>
            <p:cNvPr id="154" name="직사각형 153">
              <a:extLst>
                <a:ext uri="{FF2B5EF4-FFF2-40B4-BE49-F238E27FC236}">
                  <a16:creationId xmlns:a16="http://schemas.microsoft.com/office/drawing/2014/main" id="{8D18B013-A70B-42A3-B97D-099E910A0E84}"/>
                </a:ext>
              </a:extLst>
            </p:cNvPr>
            <p:cNvSpPr/>
            <p:nvPr/>
          </p:nvSpPr>
          <p:spPr>
            <a:xfrm>
              <a:off x="6931107" y="1803745"/>
              <a:ext cx="2339309" cy="400109"/>
            </a:xfrm>
            <a:prstGeom prst="rect">
              <a:avLst/>
            </a:prstGeom>
          </p:spPr>
          <p:txBody>
            <a:bodyPr wrap="square">
              <a:spAutoFit/>
            </a:bodyPr>
            <a:lstStyle/>
            <a:p>
              <a:r>
                <a:rPr lang="en-US" altLang="ko-KR" sz="1350" b="1">
                  <a:solidFill>
                    <a:srgbClr val="FF0000"/>
                  </a:solidFill>
                  <a:latin typeface="Arial" panose="020B0604020202020204" pitchFamily="34" charset="0"/>
                  <a:cs typeface="Arial" panose="020B0604020202020204" pitchFamily="34" charset="0"/>
                </a:rPr>
                <a:t>GGG</a:t>
              </a:r>
              <a:endParaRPr lang="ko-KR" altLang="en-US" sz="1350"/>
            </a:p>
          </p:txBody>
        </p:sp>
        <p:sp>
          <p:nvSpPr>
            <p:cNvPr id="155" name="타원 154">
              <a:extLst>
                <a:ext uri="{FF2B5EF4-FFF2-40B4-BE49-F238E27FC236}">
                  <a16:creationId xmlns:a16="http://schemas.microsoft.com/office/drawing/2014/main" id="{D41ABF35-640A-469A-ADE9-4CF2434F2E31}"/>
                </a:ext>
              </a:extLst>
            </p:cNvPr>
            <p:cNvSpPr/>
            <p:nvPr/>
          </p:nvSpPr>
          <p:spPr>
            <a:xfrm flipV="1">
              <a:off x="8335933" y="3921941"/>
              <a:ext cx="68578" cy="68578"/>
            </a:xfrm>
            <a:prstGeom prst="ellipse">
              <a:avLst/>
            </a:prstGeom>
            <a:solidFill>
              <a:srgbClr val="FF00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161" name="직선 연결선 160">
              <a:extLst>
                <a:ext uri="{FF2B5EF4-FFF2-40B4-BE49-F238E27FC236}">
                  <a16:creationId xmlns:a16="http://schemas.microsoft.com/office/drawing/2014/main" id="{989D0560-4083-4DFC-BC8F-0E9104F03F45}"/>
                </a:ext>
              </a:extLst>
            </p:cNvPr>
            <p:cNvCxnSpPr>
              <a:cxnSpLocks/>
            </p:cNvCxnSpPr>
            <p:nvPr/>
          </p:nvCxnSpPr>
          <p:spPr>
            <a:xfrm>
              <a:off x="8370222" y="3954769"/>
              <a:ext cx="178348" cy="13616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62" name="타원 161">
              <a:extLst>
                <a:ext uri="{FF2B5EF4-FFF2-40B4-BE49-F238E27FC236}">
                  <a16:creationId xmlns:a16="http://schemas.microsoft.com/office/drawing/2014/main" id="{89F3080F-9DA9-431D-A56D-CF3ADE1D05CC}"/>
                </a:ext>
              </a:extLst>
            </p:cNvPr>
            <p:cNvSpPr/>
            <p:nvPr/>
          </p:nvSpPr>
          <p:spPr>
            <a:xfrm flipV="1">
              <a:off x="8932139" y="2778605"/>
              <a:ext cx="68578" cy="68578"/>
            </a:xfrm>
            <a:prstGeom prst="ellipse">
              <a:avLst/>
            </a:prstGeom>
            <a:solidFill>
              <a:srgbClr val="FF00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163" name="직선 연결선 162">
              <a:extLst>
                <a:ext uri="{FF2B5EF4-FFF2-40B4-BE49-F238E27FC236}">
                  <a16:creationId xmlns:a16="http://schemas.microsoft.com/office/drawing/2014/main" id="{C3573B31-5D28-42D1-A0CA-732690D1BDE1}"/>
                </a:ext>
              </a:extLst>
            </p:cNvPr>
            <p:cNvCxnSpPr>
              <a:cxnSpLocks/>
            </p:cNvCxnSpPr>
            <p:nvPr/>
          </p:nvCxnSpPr>
          <p:spPr>
            <a:xfrm flipV="1">
              <a:off x="8966428" y="2778605"/>
              <a:ext cx="688747" cy="3282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64" name="타원 163">
              <a:extLst>
                <a:ext uri="{FF2B5EF4-FFF2-40B4-BE49-F238E27FC236}">
                  <a16:creationId xmlns:a16="http://schemas.microsoft.com/office/drawing/2014/main" id="{669214EB-296F-4885-9501-04BE6C548FC8}"/>
                </a:ext>
              </a:extLst>
            </p:cNvPr>
            <p:cNvSpPr/>
            <p:nvPr/>
          </p:nvSpPr>
          <p:spPr>
            <a:xfrm flipV="1">
              <a:off x="8123296" y="2810427"/>
              <a:ext cx="68578" cy="68578"/>
            </a:xfrm>
            <a:prstGeom prst="ellipse">
              <a:avLst/>
            </a:prstGeom>
            <a:solidFill>
              <a:srgbClr val="FF00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165" name="직선 연결선 164">
              <a:extLst>
                <a:ext uri="{FF2B5EF4-FFF2-40B4-BE49-F238E27FC236}">
                  <a16:creationId xmlns:a16="http://schemas.microsoft.com/office/drawing/2014/main" id="{9248022A-E5E2-4103-A149-F2C5A92DECBF}"/>
                </a:ext>
              </a:extLst>
            </p:cNvPr>
            <p:cNvCxnSpPr>
              <a:cxnSpLocks/>
            </p:cNvCxnSpPr>
            <p:nvPr/>
          </p:nvCxnSpPr>
          <p:spPr>
            <a:xfrm flipH="1" flipV="1">
              <a:off x="7619293" y="2083308"/>
              <a:ext cx="538292" cy="75994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66" name="타원 165">
              <a:extLst>
                <a:ext uri="{FF2B5EF4-FFF2-40B4-BE49-F238E27FC236}">
                  <a16:creationId xmlns:a16="http://schemas.microsoft.com/office/drawing/2014/main" id="{6FE68971-67ED-42CD-9C63-3054AA56D002}"/>
                </a:ext>
              </a:extLst>
            </p:cNvPr>
            <p:cNvSpPr/>
            <p:nvPr/>
          </p:nvSpPr>
          <p:spPr>
            <a:xfrm flipV="1">
              <a:off x="6591573" y="3260003"/>
              <a:ext cx="68578" cy="68578"/>
            </a:xfrm>
            <a:prstGeom prst="ellipse">
              <a:avLst/>
            </a:prstGeom>
            <a:solidFill>
              <a:srgbClr val="FF00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167" name="직선 연결선 166">
              <a:extLst>
                <a:ext uri="{FF2B5EF4-FFF2-40B4-BE49-F238E27FC236}">
                  <a16:creationId xmlns:a16="http://schemas.microsoft.com/office/drawing/2014/main" id="{1CCB304F-A173-4039-A19B-EC254FA1484B}"/>
                </a:ext>
              </a:extLst>
            </p:cNvPr>
            <p:cNvCxnSpPr>
              <a:cxnSpLocks/>
            </p:cNvCxnSpPr>
            <p:nvPr/>
          </p:nvCxnSpPr>
          <p:spPr>
            <a:xfrm flipH="1" flipV="1">
              <a:off x="6334125" y="3022600"/>
              <a:ext cx="291737" cy="27023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68" name="타원 167">
              <a:extLst>
                <a:ext uri="{FF2B5EF4-FFF2-40B4-BE49-F238E27FC236}">
                  <a16:creationId xmlns:a16="http://schemas.microsoft.com/office/drawing/2014/main" id="{8A059166-1D99-4E00-B72F-DFD967D1A063}"/>
                </a:ext>
              </a:extLst>
            </p:cNvPr>
            <p:cNvSpPr/>
            <p:nvPr/>
          </p:nvSpPr>
          <p:spPr>
            <a:xfrm flipV="1">
              <a:off x="6659533" y="4074341"/>
              <a:ext cx="68578" cy="68578"/>
            </a:xfrm>
            <a:prstGeom prst="ellipse">
              <a:avLst/>
            </a:prstGeom>
            <a:solidFill>
              <a:srgbClr val="FF00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169" name="직선 연결선 168">
              <a:extLst>
                <a:ext uri="{FF2B5EF4-FFF2-40B4-BE49-F238E27FC236}">
                  <a16:creationId xmlns:a16="http://schemas.microsoft.com/office/drawing/2014/main" id="{28680676-B3A6-48EE-9808-8C0CEB8ED147}"/>
                </a:ext>
              </a:extLst>
            </p:cNvPr>
            <p:cNvCxnSpPr>
              <a:cxnSpLocks/>
            </p:cNvCxnSpPr>
            <p:nvPr/>
          </p:nvCxnSpPr>
          <p:spPr>
            <a:xfrm flipH="1">
              <a:off x="6428724" y="4107169"/>
              <a:ext cx="265098" cy="1532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70" name="타원 169">
              <a:extLst>
                <a:ext uri="{FF2B5EF4-FFF2-40B4-BE49-F238E27FC236}">
                  <a16:creationId xmlns:a16="http://schemas.microsoft.com/office/drawing/2014/main" id="{696AAF7F-6CCF-40CD-B162-7BC1E420E5F7}"/>
                </a:ext>
              </a:extLst>
            </p:cNvPr>
            <p:cNvSpPr/>
            <p:nvPr/>
          </p:nvSpPr>
          <p:spPr>
            <a:xfrm flipV="1">
              <a:off x="9595516" y="4960196"/>
              <a:ext cx="68578" cy="68578"/>
            </a:xfrm>
            <a:prstGeom prst="ellipse">
              <a:avLst/>
            </a:prstGeom>
            <a:solidFill>
              <a:srgbClr val="FF00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171" name="직선 연결선 170">
              <a:extLst>
                <a:ext uri="{FF2B5EF4-FFF2-40B4-BE49-F238E27FC236}">
                  <a16:creationId xmlns:a16="http://schemas.microsoft.com/office/drawing/2014/main" id="{CBFC2591-AACC-4F9B-AE21-C5DAD9CBECE0}"/>
                </a:ext>
              </a:extLst>
            </p:cNvPr>
            <p:cNvCxnSpPr>
              <a:cxnSpLocks/>
            </p:cNvCxnSpPr>
            <p:nvPr/>
          </p:nvCxnSpPr>
          <p:spPr>
            <a:xfrm>
              <a:off x="9629805" y="4993024"/>
              <a:ext cx="178348" cy="13616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72" name="타원 171">
              <a:extLst>
                <a:ext uri="{FF2B5EF4-FFF2-40B4-BE49-F238E27FC236}">
                  <a16:creationId xmlns:a16="http://schemas.microsoft.com/office/drawing/2014/main" id="{C3A6C5E3-9214-4C2C-A90D-182EB153D7EB}"/>
                </a:ext>
              </a:extLst>
            </p:cNvPr>
            <p:cNvSpPr/>
            <p:nvPr/>
          </p:nvSpPr>
          <p:spPr>
            <a:xfrm flipV="1">
              <a:off x="8488333" y="5896791"/>
              <a:ext cx="68578" cy="68578"/>
            </a:xfrm>
            <a:prstGeom prst="ellipse">
              <a:avLst/>
            </a:prstGeom>
            <a:solidFill>
              <a:srgbClr val="FF00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173" name="직선 연결선 172">
              <a:extLst>
                <a:ext uri="{FF2B5EF4-FFF2-40B4-BE49-F238E27FC236}">
                  <a16:creationId xmlns:a16="http://schemas.microsoft.com/office/drawing/2014/main" id="{06A23CE0-D8D3-4AFA-AE10-DD131AA6071D}"/>
                </a:ext>
              </a:extLst>
            </p:cNvPr>
            <p:cNvCxnSpPr>
              <a:cxnSpLocks/>
            </p:cNvCxnSpPr>
            <p:nvPr/>
          </p:nvCxnSpPr>
          <p:spPr>
            <a:xfrm>
              <a:off x="8522622" y="5929619"/>
              <a:ext cx="178348" cy="13616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9" name="직사각형 28">
            <a:extLst>
              <a:ext uri="{FF2B5EF4-FFF2-40B4-BE49-F238E27FC236}">
                <a16:creationId xmlns:a16="http://schemas.microsoft.com/office/drawing/2014/main" id="{5E648668-C994-468E-94C6-531121192FEA}"/>
              </a:ext>
            </a:extLst>
          </p:cNvPr>
          <p:cNvSpPr/>
          <p:nvPr/>
        </p:nvSpPr>
        <p:spPr>
          <a:xfrm>
            <a:off x="234562" y="3212955"/>
            <a:ext cx="1560042" cy="507831"/>
          </a:xfrm>
          <a:prstGeom prst="rect">
            <a:avLst/>
          </a:prstGeom>
        </p:spPr>
        <p:txBody>
          <a:bodyPr wrap="none">
            <a:spAutoFit/>
          </a:bodyPr>
          <a:lstStyle/>
          <a:p>
            <a:pPr algn="ctr"/>
            <a:r>
              <a:rPr lang="en-US" altLang="ko-KR" sz="1350" b="1">
                <a:solidFill>
                  <a:srgbClr val="FF0000"/>
                </a:solidFill>
                <a:latin typeface="Arial" panose="020B0604020202020204" pitchFamily="34" charset="0"/>
                <a:cs typeface="Arial" panose="020B0604020202020204" pitchFamily="34" charset="0"/>
              </a:rPr>
              <a:t>Sorption</a:t>
            </a:r>
            <a:r>
              <a:rPr lang="ko-KR" altLang="en-US" sz="1350" b="1">
                <a:solidFill>
                  <a:srgbClr val="FF0000"/>
                </a:solidFill>
                <a:latin typeface="Arial" panose="020B0604020202020204" pitchFamily="34" charset="0"/>
                <a:cs typeface="Arial" panose="020B0604020202020204" pitchFamily="34" charset="0"/>
              </a:rPr>
              <a:t> </a:t>
            </a:r>
            <a:r>
              <a:rPr lang="en-US" altLang="ko-KR" sz="1350" b="1">
                <a:solidFill>
                  <a:srgbClr val="FF0000"/>
                </a:solidFill>
                <a:latin typeface="Arial" panose="020B0604020202020204" pitchFamily="34" charset="0"/>
                <a:cs typeface="Arial" panose="020B0604020202020204" pitchFamily="34" charset="0"/>
              </a:rPr>
              <a:t>pump</a:t>
            </a:r>
            <a:r>
              <a:rPr lang="ko-KR" altLang="en-US" sz="1350" b="1">
                <a:solidFill>
                  <a:srgbClr val="FF0000"/>
                </a:solidFill>
                <a:latin typeface="Arial" panose="020B0604020202020204" pitchFamily="34" charset="0"/>
                <a:cs typeface="Arial" panose="020B0604020202020204" pitchFamily="34" charset="0"/>
              </a:rPr>
              <a:t> </a:t>
            </a:r>
            <a:r>
              <a:rPr lang="en-US" altLang="ko-KR" sz="1350" b="1">
                <a:solidFill>
                  <a:srgbClr val="FF0000"/>
                </a:solidFill>
                <a:latin typeface="Arial" panose="020B0604020202020204" pitchFamily="34" charset="0"/>
                <a:cs typeface="Arial" panose="020B0604020202020204" pitchFamily="34" charset="0"/>
              </a:rPr>
              <a:t>1</a:t>
            </a:r>
          </a:p>
          <a:p>
            <a:pPr algn="ctr"/>
            <a:r>
              <a:rPr lang="en-US" altLang="ko-KR" sz="1350" b="1">
                <a:solidFill>
                  <a:srgbClr val="FF0000"/>
                </a:solidFill>
                <a:latin typeface="Arial" panose="020B0604020202020204" pitchFamily="34" charset="0"/>
                <a:cs typeface="Arial" panose="020B0604020202020204" pitchFamily="34" charset="0"/>
              </a:rPr>
              <a:t>(SP1, for ADR)</a:t>
            </a:r>
            <a:endParaRPr lang="ko-KR" altLang="en-US" sz="1350"/>
          </a:p>
        </p:txBody>
      </p:sp>
      <p:sp>
        <p:nvSpPr>
          <p:cNvPr id="30" name="직사각형 29">
            <a:extLst>
              <a:ext uri="{FF2B5EF4-FFF2-40B4-BE49-F238E27FC236}">
                <a16:creationId xmlns:a16="http://schemas.microsoft.com/office/drawing/2014/main" id="{6E9700FB-CC67-46D6-9EE5-95E95B2BE242}"/>
              </a:ext>
            </a:extLst>
          </p:cNvPr>
          <p:cNvSpPr/>
          <p:nvPr/>
        </p:nvSpPr>
        <p:spPr>
          <a:xfrm>
            <a:off x="3147603" y="5444107"/>
            <a:ext cx="1560042" cy="507831"/>
          </a:xfrm>
          <a:prstGeom prst="rect">
            <a:avLst/>
          </a:prstGeom>
        </p:spPr>
        <p:txBody>
          <a:bodyPr wrap="none">
            <a:spAutoFit/>
          </a:bodyPr>
          <a:lstStyle/>
          <a:p>
            <a:pPr algn="ctr"/>
            <a:r>
              <a:rPr lang="en-US" altLang="ko-KR" sz="1350" b="1">
                <a:solidFill>
                  <a:srgbClr val="FF0000"/>
                </a:solidFill>
                <a:latin typeface="Arial" panose="020B0604020202020204" pitchFamily="34" charset="0"/>
                <a:cs typeface="Arial" panose="020B0604020202020204" pitchFamily="34" charset="0"/>
              </a:rPr>
              <a:t>Sorption</a:t>
            </a:r>
            <a:r>
              <a:rPr lang="ko-KR" altLang="en-US" sz="1350" b="1">
                <a:solidFill>
                  <a:srgbClr val="FF0000"/>
                </a:solidFill>
                <a:latin typeface="Arial" panose="020B0604020202020204" pitchFamily="34" charset="0"/>
                <a:cs typeface="Arial" panose="020B0604020202020204" pitchFamily="34" charset="0"/>
              </a:rPr>
              <a:t> </a:t>
            </a:r>
            <a:r>
              <a:rPr lang="en-US" altLang="ko-KR" sz="1350" b="1">
                <a:solidFill>
                  <a:srgbClr val="FF0000"/>
                </a:solidFill>
                <a:latin typeface="Arial" panose="020B0604020202020204" pitchFamily="34" charset="0"/>
                <a:cs typeface="Arial" panose="020B0604020202020204" pitchFamily="34" charset="0"/>
              </a:rPr>
              <a:t>pump</a:t>
            </a:r>
            <a:r>
              <a:rPr lang="ko-KR" altLang="en-US" sz="1350" b="1">
                <a:solidFill>
                  <a:srgbClr val="FF0000"/>
                </a:solidFill>
                <a:latin typeface="Arial" panose="020B0604020202020204" pitchFamily="34" charset="0"/>
                <a:cs typeface="Arial" panose="020B0604020202020204" pitchFamily="34" charset="0"/>
              </a:rPr>
              <a:t> </a:t>
            </a:r>
            <a:r>
              <a:rPr lang="en-US" altLang="ko-KR" sz="1350" b="1">
                <a:solidFill>
                  <a:srgbClr val="FF0000"/>
                </a:solidFill>
                <a:latin typeface="Arial" panose="020B0604020202020204" pitchFamily="34" charset="0"/>
                <a:cs typeface="Arial" panose="020B0604020202020204" pitchFamily="34" charset="0"/>
              </a:rPr>
              <a:t>2</a:t>
            </a:r>
          </a:p>
          <a:p>
            <a:pPr algn="ctr"/>
            <a:r>
              <a:rPr lang="en-US" altLang="ko-KR" sz="1350" b="1">
                <a:solidFill>
                  <a:srgbClr val="FF0000"/>
                </a:solidFill>
                <a:latin typeface="Arial" panose="020B0604020202020204" pitchFamily="34" charset="0"/>
                <a:cs typeface="Arial" panose="020B0604020202020204" pitchFamily="34" charset="0"/>
              </a:rPr>
              <a:t>(SP2, for DR)</a:t>
            </a:r>
            <a:endParaRPr lang="ko-KR" altLang="en-US" sz="1350"/>
          </a:p>
        </p:txBody>
      </p:sp>
      <p:sp>
        <p:nvSpPr>
          <p:cNvPr id="31" name="직사각형 30">
            <a:extLst>
              <a:ext uri="{FF2B5EF4-FFF2-40B4-BE49-F238E27FC236}">
                <a16:creationId xmlns:a16="http://schemas.microsoft.com/office/drawing/2014/main" id="{9AFEC23D-6808-4077-8830-F09BF50B7C01}"/>
              </a:ext>
            </a:extLst>
          </p:cNvPr>
          <p:cNvSpPr/>
          <p:nvPr/>
        </p:nvSpPr>
        <p:spPr>
          <a:xfrm>
            <a:off x="1309161" y="5076321"/>
            <a:ext cx="906018" cy="507831"/>
          </a:xfrm>
          <a:prstGeom prst="rect">
            <a:avLst/>
          </a:prstGeom>
        </p:spPr>
        <p:txBody>
          <a:bodyPr wrap="none">
            <a:spAutoFit/>
          </a:bodyPr>
          <a:lstStyle/>
          <a:p>
            <a:pPr algn="ctr"/>
            <a:r>
              <a:rPr lang="en-US" altLang="ko-KR" sz="1350" b="1">
                <a:solidFill>
                  <a:srgbClr val="FF0000"/>
                </a:solidFill>
                <a:latin typeface="Arial" panose="020B0604020202020204" pitchFamily="34" charset="0"/>
                <a:cs typeface="Arial" panose="020B0604020202020204" pitchFamily="34" charset="0"/>
              </a:rPr>
              <a:t>GGHS</a:t>
            </a:r>
          </a:p>
          <a:p>
            <a:pPr algn="ctr"/>
            <a:r>
              <a:rPr lang="en-US" altLang="ko-KR" sz="1350" b="1">
                <a:solidFill>
                  <a:srgbClr val="FF0000"/>
                </a:solidFill>
                <a:latin typeface="Arial" panose="020B0604020202020204" pitchFamily="34" charset="0"/>
                <a:cs typeface="Arial" panose="020B0604020202020204" pitchFamily="34" charset="0"/>
              </a:rPr>
              <a:t>(for SP2)</a:t>
            </a:r>
            <a:endParaRPr lang="ko-KR" altLang="en-US" sz="1350"/>
          </a:p>
        </p:txBody>
      </p:sp>
      <p:sp>
        <p:nvSpPr>
          <p:cNvPr id="32" name="타원 31">
            <a:extLst>
              <a:ext uri="{FF2B5EF4-FFF2-40B4-BE49-F238E27FC236}">
                <a16:creationId xmlns:a16="http://schemas.microsoft.com/office/drawing/2014/main" id="{12379769-EE83-4B0B-80A3-C2C2DADB81E9}"/>
              </a:ext>
            </a:extLst>
          </p:cNvPr>
          <p:cNvSpPr/>
          <p:nvPr/>
        </p:nvSpPr>
        <p:spPr>
          <a:xfrm flipV="1">
            <a:off x="1583083" y="3900424"/>
            <a:ext cx="51434" cy="51434"/>
          </a:xfrm>
          <a:prstGeom prst="ellipse">
            <a:avLst/>
          </a:prstGeom>
          <a:solidFill>
            <a:srgbClr val="FF00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33" name="직선 연결선 32">
            <a:extLst>
              <a:ext uri="{FF2B5EF4-FFF2-40B4-BE49-F238E27FC236}">
                <a16:creationId xmlns:a16="http://schemas.microsoft.com/office/drawing/2014/main" id="{F1F3816A-0903-4726-92D5-CF736D47A9E6}"/>
              </a:ext>
            </a:extLst>
          </p:cNvPr>
          <p:cNvCxnSpPr>
            <a:cxnSpLocks/>
          </p:cNvCxnSpPr>
          <p:nvPr/>
        </p:nvCxnSpPr>
        <p:spPr>
          <a:xfrm flipH="1" flipV="1">
            <a:off x="1389998" y="3722372"/>
            <a:ext cx="218803" cy="20267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4" name="타원 33">
            <a:extLst>
              <a:ext uri="{FF2B5EF4-FFF2-40B4-BE49-F238E27FC236}">
                <a16:creationId xmlns:a16="http://schemas.microsoft.com/office/drawing/2014/main" id="{1D87D717-2DF4-48FC-BFC4-C0797CE16DF0}"/>
              </a:ext>
            </a:extLst>
          </p:cNvPr>
          <p:cNvSpPr/>
          <p:nvPr/>
        </p:nvSpPr>
        <p:spPr>
          <a:xfrm flipV="1">
            <a:off x="2748943" y="4666942"/>
            <a:ext cx="51434" cy="51434"/>
          </a:xfrm>
          <a:prstGeom prst="ellipse">
            <a:avLst/>
          </a:prstGeom>
          <a:solidFill>
            <a:srgbClr val="FF00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35" name="직선 연결선 34">
            <a:extLst>
              <a:ext uri="{FF2B5EF4-FFF2-40B4-BE49-F238E27FC236}">
                <a16:creationId xmlns:a16="http://schemas.microsoft.com/office/drawing/2014/main" id="{6CCA5865-12B8-46AA-9927-5DAA424A8DE7}"/>
              </a:ext>
            </a:extLst>
          </p:cNvPr>
          <p:cNvCxnSpPr>
            <a:cxnSpLocks/>
          </p:cNvCxnSpPr>
          <p:nvPr/>
        </p:nvCxnSpPr>
        <p:spPr>
          <a:xfrm flipH="1">
            <a:off x="2170189" y="4691563"/>
            <a:ext cx="604472" cy="49079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37" name="타원 36">
            <a:extLst>
              <a:ext uri="{FF2B5EF4-FFF2-40B4-BE49-F238E27FC236}">
                <a16:creationId xmlns:a16="http://schemas.microsoft.com/office/drawing/2014/main" id="{E8C9AFDC-42D9-46F3-B341-37E72B60B0F5}"/>
              </a:ext>
            </a:extLst>
          </p:cNvPr>
          <p:cNvSpPr/>
          <p:nvPr/>
        </p:nvSpPr>
        <p:spPr>
          <a:xfrm flipV="1">
            <a:off x="3018150" y="4612723"/>
            <a:ext cx="51434" cy="51434"/>
          </a:xfrm>
          <a:prstGeom prst="ellipse">
            <a:avLst/>
          </a:prstGeom>
          <a:solidFill>
            <a:srgbClr val="FF0000"/>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맑은 고딕"/>
              <a:ea typeface="맑은 고딕" panose="020B0503020000020004" pitchFamily="50" charset="-127"/>
            </a:endParaRPr>
          </a:p>
        </p:txBody>
      </p:sp>
      <p:cxnSp>
        <p:nvCxnSpPr>
          <p:cNvPr id="38" name="직선 연결선 37">
            <a:extLst>
              <a:ext uri="{FF2B5EF4-FFF2-40B4-BE49-F238E27FC236}">
                <a16:creationId xmlns:a16="http://schemas.microsoft.com/office/drawing/2014/main" id="{DD0EEFC2-A1B3-498E-8A09-4C71747CE766}"/>
              </a:ext>
            </a:extLst>
          </p:cNvPr>
          <p:cNvCxnSpPr>
            <a:cxnSpLocks/>
          </p:cNvCxnSpPr>
          <p:nvPr/>
        </p:nvCxnSpPr>
        <p:spPr>
          <a:xfrm flipH="1" flipV="1">
            <a:off x="3056088" y="4635266"/>
            <a:ext cx="437458" cy="69601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59406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그룹 91">
            <a:extLst>
              <a:ext uri="{FF2B5EF4-FFF2-40B4-BE49-F238E27FC236}">
                <a16:creationId xmlns:a16="http://schemas.microsoft.com/office/drawing/2014/main" id="{F301E6CB-DE6B-4039-9AED-9215056E0050}"/>
              </a:ext>
            </a:extLst>
          </p:cNvPr>
          <p:cNvGrpSpPr/>
          <p:nvPr/>
        </p:nvGrpSpPr>
        <p:grpSpPr>
          <a:xfrm>
            <a:off x="1162003" y="1032506"/>
            <a:ext cx="2638381" cy="3971171"/>
            <a:chOff x="-682041" y="540468"/>
            <a:chExt cx="2771775" cy="4171950"/>
          </a:xfrm>
        </p:grpSpPr>
        <p:pic>
          <p:nvPicPr>
            <p:cNvPr id="90" name="그림 89">
              <a:extLst>
                <a:ext uri="{FF2B5EF4-FFF2-40B4-BE49-F238E27FC236}">
                  <a16:creationId xmlns:a16="http://schemas.microsoft.com/office/drawing/2014/main" id="{DA4A9A99-03C7-45AA-B8C0-0C48045422A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2041" y="540468"/>
              <a:ext cx="2771775" cy="4171950"/>
            </a:xfrm>
            <a:prstGeom prst="rect">
              <a:avLst/>
            </a:prstGeom>
          </p:spPr>
        </p:pic>
        <p:sp>
          <p:nvSpPr>
            <p:cNvPr id="91" name="직사각형 90">
              <a:extLst>
                <a:ext uri="{FF2B5EF4-FFF2-40B4-BE49-F238E27FC236}">
                  <a16:creationId xmlns:a16="http://schemas.microsoft.com/office/drawing/2014/main" id="{B418BE6B-C2A3-45A7-B993-019DA27D518D}"/>
                </a:ext>
              </a:extLst>
            </p:cNvPr>
            <p:cNvSpPr/>
            <p:nvPr/>
          </p:nvSpPr>
          <p:spPr>
            <a:xfrm>
              <a:off x="1059808" y="4086225"/>
              <a:ext cx="949962" cy="39948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endParaRPr lang="ko-KR" altLang="en-US" sz="1350">
                <a:solidFill>
                  <a:prstClr val="white"/>
                </a:solidFill>
                <a:latin typeface="맑은 고딕" panose="020F0502020204030204"/>
                <a:ea typeface="맑은 고딕" panose="020B0503020000020004" pitchFamily="50" charset="-127"/>
              </a:endParaRPr>
            </a:p>
          </p:txBody>
        </p:sp>
      </p:grpSp>
      <p:sp>
        <p:nvSpPr>
          <p:cNvPr id="4" name="직사각형 3">
            <a:extLst>
              <a:ext uri="{FF2B5EF4-FFF2-40B4-BE49-F238E27FC236}">
                <a16:creationId xmlns:a16="http://schemas.microsoft.com/office/drawing/2014/main" id="{DAC8D7FB-7AE2-4FE0-8F8D-3A470B1A5D09}"/>
              </a:ext>
            </a:extLst>
          </p:cNvPr>
          <p:cNvSpPr/>
          <p:nvPr/>
        </p:nvSpPr>
        <p:spPr>
          <a:xfrm>
            <a:off x="4108836" y="2915795"/>
            <a:ext cx="792760" cy="11891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altLang="ko-KR" sz="1350" b="1">
                <a:solidFill>
                  <a:prstClr val="black"/>
                </a:solidFill>
                <a:latin typeface="Arial" panose="020B0604020202020204" pitchFamily="34" charset="0"/>
                <a:ea typeface="맑은 고딕" panose="020B0503020000020004" pitchFamily="50" charset="-127"/>
                <a:cs typeface="Arial" panose="020B0604020202020204" pitchFamily="34" charset="0"/>
              </a:rPr>
              <a:t>GGG</a:t>
            </a:r>
            <a:endParaRPr lang="ko-KR" altLang="en-US" sz="1350" b="1">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cxnSp>
        <p:nvCxnSpPr>
          <p:cNvPr id="6" name="직선 연결선 5">
            <a:extLst>
              <a:ext uri="{FF2B5EF4-FFF2-40B4-BE49-F238E27FC236}">
                <a16:creationId xmlns:a16="http://schemas.microsoft.com/office/drawing/2014/main" id="{36650B27-0F0B-4CA0-AB4E-FF8747519290}"/>
              </a:ext>
            </a:extLst>
          </p:cNvPr>
          <p:cNvCxnSpPr/>
          <p:nvPr/>
        </p:nvCxnSpPr>
        <p:spPr>
          <a:xfrm>
            <a:off x="4108836" y="2302351"/>
            <a:ext cx="0" cy="1988191"/>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직선 연결선 6">
            <a:extLst>
              <a:ext uri="{FF2B5EF4-FFF2-40B4-BE49-F238E27FC236}">
                <a16:creationId xmlns:a16="http://schemas.microsoft.com/office/drawing/2014/main" id="{66FAC53B-9EE9-483E-B394-2309D915DC93}"/>
              </a:ext>
            </a:extLst>
          </p:cNvPr>
          <p:cNvCxnSpPr/>
          <p:nvPr/>
        </p:nvCxnSpPr>
        <p:spPr>
          <a:xfrm>
            <a:off x="4901596" y="2302351"/>
            <a:ext cx="0" cy="1988191"/>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23" name="그룹 22">
            <a:extLst>
              <a:ext uri="{FF2B5EF4-FFF2-40B4-BE49-F238E27FC236}">
                <a16:creationId xmlns:a16="http://schemas.microsoft.com/office/drawing/2014/main" id="{FBEB0A20-817D-4492-AD9E-7659509C3E4B}"/>
              </a:ext>
            </a:extLst>
          </p:cNvPr>
          <p:cNvGrpSpPr/>
          <p:nvPr/>
        </p:nvGrpSpPr>
        <p:grpSpPr>
          <a:xfrm>
            <a:off x="4120709" y="4104936"/>
            <a:ext cx="298901" cy="452495"/>
            <a:chOff x="3857800" y="4171950"/>
            <a:chExt cx="398535" cy="901967"/>
          </a:xfrm>
        </p:grpSpPr>
        <p:cxnSp>
          <p:nvCxnSpPr>
            <p:cNvPr id="9" name="직선 연결선 8">
              <a:extLst>
                <a:ext uri="{FF2B5EF4-FFF2-40B4-BE49-F238E27FC236}">
                  <a16:creationId xmlns:a16="http://schemas.microsoft.com/office/drawing/2014/main" id="{EEC35479-B02A-49A6-98A9-063DA811EEBF}"/>
                </a:ext>
              </a:extLst>
            </p:cNvPr>
            <p:cNvCxnSpPr>
              <a:cxnSpLocks/>
            </p:cNvCxnSpPr>
            <p:nvPr/>
          </p:nvCxnSpPr>
          <p:spPr>
            <a:xfrm>
              <a:off x="3867295" y="4171950"/>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직선 연결선 11">
              <a:extLst>
                <a:ext uri="{FF2B5EF4-FFF2-40B4-BE49-F238E27FC236}">
                  <a16:creationId xmlns:a16="http://schemas.microsoft.com/office/drawing/2014/main" id="{7FA1A610-109D-467A-A101-1CDA5A89FEBB}"/>
                </a:ext>
              </a:extLst>
            </p:cNvPr>
            <p:cNvCxnSpPr>
              <a:cxnSpLocks/>
            </p:cNvCxnSpPr>
            <p:nvPr/>
          </p:nvCxnSpPr>
          <p:spPr>
            <a:xfrm>
              <a:off x="4253159" y="4703926"/>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직선 연결선 16">
              <a:extLst>
                <a:ext uri="{FF2B5EF4-FFF2-40B4-BE49-F238E27FC236}">
                  <a16:creationId xmlns:a16="http://schemas.microsoft.com/office/drawing/2014/main" id="{3B015ECC-017B-48F6-8949-E74D7817243A}"/>
                </a:ext>
              </a:extLst>
            </p:cNvPr>
            <p:cNvCxnSpPr>
              <a:cxnSpLocks/>
            </p:cNvCxnSpPr>
            <p:nvPr/>
          </p:nvCxnSpPr>
          <p:spPr>
            <a:xfrm>
              <a:off x="3857800" y="4541924"/>
              <a:ext cx="398535" cy="17610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1" name="그룹 30">
            <a:extLst>
              <a:ext uri="{FF2B5EF4-FFF2-40B4-BE49-F238E27FC236}">
                <a16:creationId xmlns:a16="http://schemas.microsoft.com/office/drawing/2014/main" id="{F34E7122-CB94-4656-8EC4-6A43582BB5AA}"/>
              </a:ext>
            </a:extLst>
          </p:cNvPr>
          <p:cNvGrpSpPr/>
          <p:nvPr/>
        </p:nvGrpSpPr>
        <p:grpSpPr>
          <a:xfrm flipH="1">
            <a:off x="4587704" y="4104935"/>
            <a:ext cx="298901" cy="452495"/>
            <a:chOff x="3857800" y="4171950"/>
            <a:chExt cx="398535" cy="901967"/>
          </a:xfrm>
        </p:grpSpPr>
        <p:cxnSp>
          <p:nvCxnSpPr>
            <p:cNvPr id="32" name="직선 연결선 31">
              <a:extLst>
                <a:ext uri="{FF2B5EF4-FFF2-40B4-BE49-F238E27FC236}">
                  <a16:creationId xmlns:a16="http://schemas.microsoft.com/office/drawing/2014/main" id="{C2CAABCC-54CD-436F-A61D-659911FD62AA}"/>
                </a:ext>
              </a:extLst>
            </p:cNvPr>
            <p:cNvCxnSpPr>
              <a:cxnSpLocks/>
            </p:cNvCxnSpPr>
            <p:nvPr/>
          </p:nvCxnSpPr>
          <p:spPr>
            <a:xfrm>
              <a:off x="3867295" y="4171950"/>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직선 연결선 32">
              <a:extLst>
                <a:ext uri="{FF2B5EF4-FFF2-40B4-BE49-F238E27FC236}">
                  <a16:creationId xmlns:a16="http://schemas.microsoft.com/office/drawing/2014/main" id="{F902C24E-28C7-4D87-82D3-DDC04198C9C2}"/>
                </a:ext>
              </a:extLst>
            </p:cNvPr>
            <p:cNvCxnSpPr>
              <a:cxnSpLocks/>
            </p:cNvCxnSpPr>
            <p:nvPr/>
          </p:nvCxnSpPr>
          <p:spPr>
            <a:xfrm>
              <a:off x="4253159" y="4703926"/>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직선 연결선 33">
              <a:extLst>
                <a:ext uri="{FF2B5EF4-FFF2-40B4-BE49-F238E27FC236}">
                  <a16:creationId xmlns:a16="http://schemas.microsoft.com/office/drawing/2014/main" id="{E236856D-C07D-416B-BD54-97AD4F4C1850}"/>
                </a:ext>
              </a:extLst>
            </p:cNvPr>
            <p:cNvCxnSpPr>
              <a:cxnSpLocks/>
            </p:cNvCxnSpPr>
            <p:nvPr/>
          </p:nvCxnSpPr>
          <p:spPr>
            <a:xfrm>
              <a:off x="3857800" y="4541924"/>
              <a:ext cx="398535" cy="17610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8" name="그룹 47">
            <a:extLst>
              <a:ext uri="{FF2B5EF4-FFF2-40B4-BE49-F238E27FC236}">
                <a16:creationId xmlns:a16="http://schemas.microsoft.com/office/drawing/2014/main" id="{81FF12C3-6584-4D3C-9C6A-C3583D1AE494}"/>
              </a:ext>
            </a:extLst>
          </p:cNvPr>
          <p:cNvGrpSpPr/>
          <p:nvPr/>
        </p:nvGrpSpPr>
        <p:grpSpPr>
          <a:xfrm>
            <a:off x="4119518" y="2054865"/>
            <a:ext cx="771396" cy="447728"/>
            <a:chOff x="1901766" y="924174"/>
            <a:chExt cx="1028528" cy="596970"/>
          </a:xfrm>
        </p:grpSpPr>
        <p:grpSp>
          <p:nvGrpSpPr>
            <p:cNvPr id="35" name="그룹 34">
              <a:extLst>
                <a:ext uri="{FF2B5EF4-FFF2-40B4-BE49-F238E27FC236}">
                  <a16:creationId xmlns:a16="http://schemas.microsoft.com/office/drawing/2014/main" id="{C9D9A035-0847-4DC2-911E-1CBB7E67D2AF}"/>
                </a:ext>
              </a:extLst>
            </p:cNvPr>
            <p:cNvGrpSpPr/>
            <p:nvPr/>
          </p:nvGrpSpPr>
          <p:grpSpPr>
            <a:xfrm rot="10800000">
              <a:off x="2640832" y="924174"/>
              <a:ext cx="289462" cy="590625"/>
              <a:chOff x="3857800" y="4171950"/>
              <a:chExt cx="289462" cy="882979"/>
            </a:xfrm>
          </p:grpSpPr>
          <p:cxnSp>
            <p:nvCxnSpPr>
              <p:cNvPr id="36" name="직선 연결선 35">
                <a:extLst>
                  <a:ext uri="{FF2B5EF4-FFF2-40B4-BE49-F238E27FC236}">
                    <a16:creationId xmlns:a16="http://schemas.microsoft.com/office/drawing/2014/main" id="{5A666276-E5FC-4A76-93A7-A1309A118257}"/>
                  </a:ext>
                </a:extLst>
              </p:cNvPr>
              <p:cNvCxnSpPr>
                <a:cxnSpLocks/>
              </p:cNvCxnSpPr>
              <p:nvPr/>
            </p:nvCxnSpPr>
            <p:spPr>
              <a:xfrm>
                <a:off x="3867295" y="4171950"/>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직선 연결선 36">
                <a:extLst>
                  <a:ext uri="{FF2B5EF4-FFF2-40B4-BE49-F238E27FC236}">
                    <a16:creationId xmlns:a16="http://schemas.microsoft.com/office/drawing/2014/main" id="{E8A6C1A3-9E17-4E6D-8E1F-3B250822B35C}"/>
                  </a:ext>
                </a:extLst>
              </p:cNvPr>
              <p:cNvCxnSpPr>
                <a:cxnSpLocks/>
              </p:cNvCxnSpPr>
              <p:nvPr/>
            </p:nvCxnSpPr>
            <p:spPr>
              <a:xfrm>
                <a:off x="4144087" y="4684938"/>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8" name="직선 연결선 37">
                <a:extLst>
                  <a:ext uri="{FF2B5EF4-FFF2-40B4-BE49-F238E27FC236}">
                    <a16:creationId xmlns:a16="http://schemas.microsoft.com/office/drawing/2014/main" id="{ECE9BE1D-243C-4EA2-AA45-5F62D6E0DEDF}"/>
                  </a:ext>
                </a:extLst>
              </p:cNvPr>
              <p:cNvCxnSpPr>
                <a:cxnSpLocks/>
              </p:cNvCxnSpPr>
              <p:nvPr/>
            </p:nvCxnSpPr>
            <p:spPr>
              <a:xfrm>
                <a:off x="3857800" y="4541924"/>
                <a:ext cx="289462" cy="16200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44" name="그룹 43">
              <a:extLst>
                <a:ext uri="{FF2B5EF4-FFF2-40B4-BE49-F238E27FC236}">
                  <a16:creationId xmlns:a16="http://schemas.microsoft.com/office/drawing/2014/main" id="{AFE88F71-BC44-490E-AC4C-9F7050DE6C7A}"/>
                </a:ext>
              </a:extLst>
            </p:cNvPr>
            <p:cNvGrpSpPr/>
            <p:nvPr/>
          </p:nvGrpSpPr>
          <p:grpSpPr>
            <a:xfrm rot="10800000" flipH="1">
              <a:off x="1901766" y="930519"/>
              <a:ext cx="289462" cy="590625"/>
              <a:chOff x="3857800" y="4171950"/>
              <a:chExt cx="289462" cy="882979"/>
            </a:xfrm>
          </p:grpSpPr>
          <p:cxnSp>
            <p:nvCxnSpPr>
              <p:cNvPr id="45" name="직선 연결선 44">
                <a:extLst>
                  <a:ext uri="{FF2B5EF4-FFF2-40B4-BE49-F238E27FC236}">
                    <a16:creationId xmlns:a16="http://schemas.microsoft.com/office/drawing/2014/main" id="{F9DCE415-B5D1-4E74-8720-BE6B37804148}"/>
                  </a:ext>
                </a:extLst>
              </p:cNvPr>
              <p:cNvCxnSpPr>
                <a:cxnSpLocks/>
              </p:cNvCxnSpPr>
              <p:nvPr/>
            </p:nvCxnSpPr>
            <p:spPr>
              <a:xfrm>
                <a:off x="3867295" y="4171950"/>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직선 연결선 45">
                <a:extLst>
                  <a:ext uri="{FF2B5EF4-FFF2-40B4-BE49-F238E27FC236}">
                    <a16:creationId xmlns:a16="http://schemas.microsoft.com/office/drawing/2014/main" id="{F9ABA56D-47D5-4AEB-817F-C32D6AC7FD87}"/>
                  </a:ext>
                </a:extLst>
              </p:cNvPr>
              <p:cNvCxnSpPr>
                <a:cxnSpLocks/>
              </p:cNvCxnSpPr>
              <p:nvPr/>
            </p:nvCxnSpPr>
            <p:spPr>
              <a:xfrm>
                <a:off x="4144087" y="4684938"/>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직선 연결선 46">
                <a:extLst>
                  <a:ext uri="{FF2B5EF4-FFF2-40B4-BE49-F238E27FC236}">
                    <a16:creationId xmlns:a16="http://schemas.microsoft.com/office/drawing/2014/main" id="{7A3A4887-6A5A-43F5-A157-0BB230610AE6}"/>
                  </a:ext>
                </a:extLst>
              </p:cNvPr>
              <p:cNvCxnSpPr>
                <a:cxnSpLocks/>
              </p:cNvCxnSpPr>
              <p:nvPr/>
            </p:nvCxnSpPr>
            <p:spPr>
              <a:xfrm>
                <a:off x="3857800" y="4541924"/>
                <a:ext cx="289462" cy="16200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pic>
        <p:nvPicPr>
          <p:cNvPr id="50" name="그림 49">
            <a:extLst>
              <a:ext uri="{FF2B5EF4-FFF2-40B4-BE49-F238E27FC236}">
                <a16:creationId xmlns:a16="http://schemas.microsoft.com/office/drawing/2014/main" id="{979F8A20-6054-4E18-8FF0-69C770AE65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8401" y="854529"/>
            <a:ext cx="2363725" cy="2478880"/>
          </a:xfrm>
          <a:prstGeom prst="rect">
            <a:avLst/>
          </a:prstGeom>
        </p:spPr>
      </p:pic>
      <p:pic>
        <p:nvPicPr>
          <p:cNvPr id="52" name="그림 51">
            <a:extLst>
              <a:ext uri="{FF2B5EF4-FFF2-40B4-BE49-F238E27FC236}">
                <a16:creationId xmlns:a16="http://schemas.microsoft.com/office/drawing/2014/main" id="{F83C9D2C-FC6A-49AB-A218-F94CA78E5C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38401" y="3453487"/>
            <a:ext cx="2519800" cy="2547263"/>
          </a:xfrm>
          <a:prstGeom prst="rect">
            <a:avLst/>
          </a:prstGeom>
        </p:spPr>
      </p:pic>
      <p:cxnSp>
        <p:nvCxnSpPr>
          <p:cNvPr id="54" name="직선 화살표 연결선 53">
            <a:extLst>
              <a:ext uri="{FF2B5EF4-FFF2-40B4-BE49-F238E27FC236}">
                <a16:creationId xmlns:a16="http://schemas.microsoft.com/office/drawing/2014/main" id="{99209006-55AE-4D27-825E-8569EE5D5E4B}"/>
              </a:ext>
            </a:extLst>
          </p:cNvPr>
          <p:cNvCxnSpPr/>
          <p:nvPr/>
        </p:nvCxnSpPr>
        <p:spPr>
          <a:xfrm flipV="1">
            <a:off x="4492502" y="1672456"/>
            <a:ext cx="0" cy="22021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직선 화살표 연결선 54">
            <a:extLst>
              <a:ext uri="{FF2B5EF4-FFF2-40B4-BE49-F238E27FC236}">
                <a16:creationId xmlns:a16="http://schemas.microsoft.com/office/drawing/2014/main" id="{4BB478CA-0C99-4593-9652-50FAE4F42EEA}"/>
              </a:ext>
            </a:extLst>
          </p:cNvPr>
          <p:cNvCxnSpPr>
            <a:cxnSpLocks/>
          </p:cNvCxnSpPr>
          <p:nvPr/>
        </p:nvCxnSpPr>
        <p:spPr>
          <a:xfrm>
            <a:off x="4505216" y="4676785"/>
            <a:ext cx="0" cy="22021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E9B6335A-3095-4E06-BD38-172FE7D0C5B9}"/>
              </a:ext>
            </a:extLst>
          </p:cNvPr>
          <p:cNvSpPr txBox="1"/>
          <p:nvPr/>
        </p:nvSpPr>
        <p:spPr>
          <a:xfrm>
            <a:off x="3744886" y="1165545"/>
            <a:ext cx="1495232" cy="507831"/>
          </a:xfrm>
          <a:prstGeom prst="rect">
            <a:avLst/>
          </a:prstGeom>
          <a:noFill/>
        </p:spPr>
        <p:txBody>
          <a:bodyPr wrap="square" rtlCol="0">
            <a:spAutoFit/>
          </a:bodyPr>
          <a:lstStyle/>
          <a:p>
            <a:pPr algn="ctr" defTabSz="685800">
              <a:defRPr/>
            </a:pPr>
            <a:r>
              <a:rPr lang="en-US" altLang="ko-KR" sz="1350">
                <a:solidFill>
                  <a:prstClr val="black"/>
                </a:solidFill>
                <a:latin typeface="맑은 고딕" panose="020F0502020204030204"/>
                <a:ea typeface="맑은 고딕" panose="020B0503020000020004" pitchFamily="50" charset="-127"/>
              </a:rPr>
              <a:t>to ADR </a:t>
            </a:r>
          </a:p>
          <a:p>
            <a:pPr algn="ctr" defTabSz="685800">
              <a:defRPr/>
            </a:pPr>
            <a:r>
              <a:rPr lang="en-US" altLang="ko-KR" sz="1350">
                <a:solidFill>
                  <a:prstClr val="black"/>
                </a:solidFill>
                <a:latin typeface="맑은 고딕" panose="020F0502020204030204"/>
                <a:ea typeface="맑은 고딕" panose="020B0503020000020004" pitchFamily="50" charset="-127"/>
              </a:rPr>
              <a:t>thermosiphon</a:t>
            </a:r>
            <a:endParaRPr lang="ko-KR" altLang="en-US" sz="1350">
              <a:solidFill>
                <a:prstClr val="black"/>
              </a:solidFill>
              <a:latin typeface="맑은 고딕" panose="020F0502020204030204"/>
              <a:ea typeface="맑은 고딕" panose="020B0503020000020004" pitchFamily="50" charset="-127"/>
            </a:endParaRPr>
          </a:p>
        </p:txBody>
      </p:sp>
      <p:sp>
        <p:nvSpPr>
          <p:cNvPr id="57" name="TextBox 56">
            <a:extLst>
              <a:ext uri="{FF2B5EF4-FFF2-40B4-BE49-F238E27FC236}">
                <a16:creationId xmlns:a16="http://schemas.microsoft.com/office/drawing/2014/main" id="{B8E9616B-1A1D-4827-8CBB-935E237C8092}"/>
              </a:ext>
            </a:extLst>
          </p:cNvPr>
          <p:cNvSpPr txBox="1"/>
          <p:nvPr/>
        </p:nvSpPr>
        <p:spPr>
          <a:xfrm>
            <a:off x="3788023" y="5003677"/>
            <a:ext cx="1495232" cy="300082"/>
          </a:xfrm>
          <a:prstGeom prst="rect">
            <a:avLst/>
          </a:prstGeom>
          <a:noFill/>
        </p:spPr>
        <p:txBody>
          <a:bodyPr wrap="square" rtlCol="0">
            <a:spAutoFit/>
          </a:bodyPr>
          <a:lstStyle/>
          <a:p>
            <a:pPr algn="ctr" defTabSz="685800">
              <a:defRPr/>
            </a:pPr>
            <a:r>
              <a:rPr lang="en-US" altLang="ko-KR" sz="1350">
                <a:solidFill>
                  <a:prstClr val="black"/>
                </a:solidFill>
                <a:latin typeface="맑은 고딕" panose="020F0502020204030204"/>
                <a:ea typeface="맑은 고딕" panose="020B0503020000020004" pitchFamily="50" charset="-127"/>
              </a:rPr>
              <a:t>to still</a:t>
            </a:r>
            <a:endParaRPr lang="ko-KR" altLang="en-US" sz="1350">
              <a:solidFill>
                <a:prstClr val="black"/>
              </a:solidFill>
              <a:latin typeface="맑은 고딕" panose="020F0502020204030204"/>
              <a:ea typeface="맑은 고딕" panose="020B0503020000020004" pitchFamily="50" charset="-127"/>
            </a:endParaRPr>
          </a:p>
        </p:txBody>
      </p:sp>
      <p:cxnSp>
        <p:nvCxnSpPr>
          <p:cNvPr id="59" name="직선 화살표 연결선 58">
            <a:extLst>
              <a:ext uri="{FF2B5EF4-FFF2-40B4-BE49-F238E27FC236}">
                <a16:creationId xmlns:a16="http://schemas.microsoft.com/office/drawing/2014/main" id="{D90CD224-919C-40E7-A086-9A4152C19F57}"/>
              </a:ext>
            </a:extLst>
          </p:cNvPr>
          <p:cNvCxnSpPr>
            <a:cxnSpLocks/>
          </p:cNvCxnSpPr>
          <p:nvPr/>
        </p:nvCxnSpPr>
        <p:spPr>
          <a:xfrm flipV="1">
            <a:off x="4712361" y="1942579"/>
            <a:ext cx="1011325" cy="19500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직선 화살표 연결선 60">
            <a:extLst>
              <a:ext uri="{FF2B5EF4-FFF2-40B4-BE49-F238E27FC236}">
                <a16:creationId xmlns:a16="http://schemas.microsoft.com/office/drawing/2014/main" id="{D837BAB6-4F0C-4DC5-A691-47DDBED37D9F}"/>
              </a:ext>
            </a:extLst>
          </p:cNvPr>
          <p:cNvCxnSpPr>
            <a:cxnSpLocks/>
          </p:cNvCxnSpPr>
          <p:nvPr/>
        </p:nvCxnSpPr>
        <p:spPr>
          <a:xfrm>
            <a:off x="4782366" y="4416027"/>
            <a:ext cx="1068047" cy="17775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3" name="직선 화살표 연결선 62">
            <a:extLst>
              <a:ext uri="{FF2B5EF4-FFF2-40B4-BE49-F238E27FC236}">
                <a16:creationId xmlns:a16="http://schemas.microsoft.com/office/drawing/2014/main" id="{F2138042-0CF6-48BD-B844-C95814031B1E}"/>
              </a:ext>
            </a:extLst>
          </p:cNvPr>
          <p:cNvCxnSpPr>
            <a:cxnSpLocks/>
          </p:cNvCxnSpPr>
          <p:nvPr/>
        </p:nvCxnSpPr>
        <p:spPr>
          <a:xfrm>
            <a:off x="4815131" y="3487668"/>
            <a:ext cx="341192" cy="1369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02FCAFB6-7AF9-41AD-922C-711DB5202075}"/>
              </a:ext>
            </a:extLst>
          </p:cNvPr>
          <p:cNvSpPr txBox="1"/>
          <p:nvPr/>
        </p:nvSpPr>
        <p:spPr>
          <a:xfrm>
            <a:off x="5218024" y="3211113"/>
            <a:ext cx="1068047" cy="715581"/>
          </a:xfrm>
          <a:prstGeom prst="rect">
            <a:avLst/>
          </a:prstGeom>
          <a:noFill/>
        </p:spPr>
        <p:txBody>
          <a:bodyPr wrap="square" rtlCol="0">
            <a:spAutoFit/>
          </a:bodyPr>
          <a:lstStyle/>
          <a:p>
            <a:pPr algn="ctr" defTabSz="685800">
              <a:defRPr/>
            </a:pPr>
            <a:r>
              <a:rPr lang="en-US" altLang="ko-KR" sz="1350">
                <a:solidFill>
                  <a:prstClr val="black"/>
                </a:solidFill>
                <a:latin typeface="맑은 고딕" panose="020F0502020204030204"/>
                <a:ea typeface="맑은 고딕" panose="020B0503020000020004" pitchFamily="50" charset="-127"/>
              </a:rPr>
              <a:t>Dia. 20 mm</a:t>
            </a:r>
          </a:p>
          <a:p>
            <a:pPr algn="ctr" defTabSz="685800">
              <a:defRPr/>
            </a:pPr>
            <a:r>
              <a:rPr lang="en-US" altLang="ko-KR" sz="1350">
                <a:solidFill>
                  <a:prstClr val="black"/>
                </a:solidFill>
                <a:latin typeface="맑은 고딕" panose="020F0502020204030204"/>
                <a:ea typeface="맑은 고딕" panose="020B0503020000020004" pitchFamily="50" charset="-127"/>
              </a:rPr>
              <a:t>H. 30 mm</a:t>
            </a:r>
            <a:endParaRPr lang="ko-KR" altLang="en-US" sz="1350">
              <a:solidFill>
                <a:prstClr val="black"/>
              </a:solidFill>
              <a:latin typeface="맑은 고딕" panose="020F0502020204030204"/>
              <a:ea typeface="맑은 고딕" panose="020B0503020000020004" pitchFamily="50" charset="-127"/>
            </a:endParaRPr>
          </a:p>
        </p:txBody>
      </p:sp>
      <p:cxnSp>
        <p:nvCxnSpPr>
          <p:cNvPr id="67" name="직선 화살표 연결선 66">
            <a:extLst>
              <a:ext uri="{FF2B5EF4-FFF2-40B4-BE49-F238E27FC236}">
                <a16:creationId xmlns:a16="http://schemas.microsoft.com/office/drawing/2014/main" id="{5FA010BC-1F20-4C11-8E4B-DE5EBBE02A9D}"/>
              </a:ext>
            </a:extLst>
          </p:cNvPr>
          <p:cNvCxnSpPr>
            <a:cxnSpLocks/>
          </p:cNvCxnSpPr>
          <p:nvPr/>
        </p:nvCxnSpPr>
        <p:spPr>
          <a:xfrm flipH="1" flipV="1">
            <a:off x="3061350" y="2455466"/>
            <a:ext cx="974769" cy="17959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직선 화살표 연결선 73">
            <a:extLst>
              <a:ext uri="{FF2B5EF4-FFF2-40B4-BE49-F238E27FC236}">
                <a16:creationId xmlns:a16="http://schemas.microsoft.com/office/drawing/2014/main" id="{2D99D38A-63E5-4463-84CD-A246D3E810E9}"/>
              </a:ext>
            </a:extLst>
          </p:cNvPr>
          <p:cNvCxnSpPr>
            <a:cxnSpLocks/>
          </p:cNvCxnSpPr>
          <p:nvPr/>
        </p:nvCxnSpPr>
        <p:spPr>
          <a:xfrm>
            <a:off x="5052270" y="2336342"/>
            <a:ext cx="0" cy="59498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6" name="직선 화살표 연결선 75">
            <a:extLst>
              <a:ext uri="{FF2B5EF4-FFF2-40B4-BE49-F238E27FC236}">
                <a16:creationId xmlns:a16="http://schemas.microsoft.com/office/drawing/2014/main" id="{2562408C-4C12-4CB9-BDC8-64ED7B4D668F}"/>
              </a:ext>
            </a:extLst>
          </p:cNvPr>
          <p:cNvCxnSpPr>
            <a:cxnSpLocks/>
          </p:cNvCxnSpPr>
          <p:nvPr/>
        </p:nvCxnSpPr>
        <p:spPr>
          <a:xfrm>
            <a:off x="3933388" y="2892682"/>
            <a:ext cx="0" cy="116434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8" name="직선 화살표 연결선 77">
            <a:extLst>
              <a:ext uri="{FF2B5EF4-FFF2-40B4-BE49-F238E27FC236}">
                <a16:creationId xmlns:a16="http://schemas.microsoft.com/office/drawing/2014/main" id="{F08ABF40-9760-434D-B3E4-82C3AB5F818D}"/>
              </a:ext>
            </a:extLst>
          </p:cNvPr>
          <p:cNvCxnSpPr>
            <a:cxnSpLocks/>
          </p:cNvCxnSpPr>
          <p:nvPr/>
        </p:nvCxnSpPr>
        <p:spPr>
          <a:xfrm>
            <a:off x="5140833" y="4104935"/>
            <a:ext cx="0" cy="222627"/>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1" name="직사각형 80">
            <a:extLst>
              <a:ext uri="{FF2B5EF4-FFF2-40B4-BE49-F238E27FC236}">
                <a16:creationId xmlns:a16="http://schemas.microsoft.com/office/drawing/2014/main" id="{9B203B87-7B09-4DC6-AA50-D59FA2F074C0}"/>
              </a:ext>
            </a:extLst>
          </p:cNvPr>
          <p:cNvSpPr/>
          <p:nvPr/>
        </p:nvSpPr>
        <p:spPr>
          <a:xfrm>
            <a:off x="5067087" y="2511624"/>
            <a:ext cx="739305" cy="300082"/>
          </a:xfrm>
          <a:prstGeom prst="rect">
            <a:avLst/>
          </a:prstGeom>
        </p:spPr>
        <p:txBody>
          <a:bodyPr wrap="none">
            <a:spAutoFit/>
          </a:bodyPr>
          <a:lstStyle/>
          <a:p>
            <a:pPr defTabSz="685800">
              <a:defRPr/>
            </a:pPr>
            <a:r>
              <a:rPr lang="en-US" altLang="ko-KR" sz="1350">
                <a:solidFill>
                  <a:prstClr val="black"/>
                </a:solidFill>
                <a:latin typeface="맑은 고딕" panose="020F0502020204030204"/>
                <a:ea typeface="맑은 고딕" panose="020B0503020000020004" pitchFamily="50" charset="-127"/>
              </a:rPr>
              <a:t>15 mm</a:t>
            </a:r>
            <a:endParaRPr lang="ko-KR" altLang="en-US" sz="1350">
              <a:solidFill>
                <a:prstClr val="black"/>
              </a:solidFill>
              <a:latin typeface="맑은 고딕" panose="020F0502020204030204"/>
              <a:ea typeface="맑은 고딕" panose="020B0503020000020004" pitchFamily="50" charset="-127"/>
            </a:endParaRPr>
          </a:p>
        </p:txBody>
      </p:sp>
      <p:sp>
        <p:nvSpPr>
          <p:cNvPr id="82" name="직사각형 81">
            <a:extLst>
              <a:ext uri="{FF2B5EF4-FFF2-40B4-BE49-F238E27FC236}">
                <a16:creationId xmlns:a16="http://schemas.microsoft.com/office/drawing/2014/main" id="{9F1FE05B-3020-49D7-A92A-CE22644BE762}"/>
              </a:ext>
            </a:extLst>
          </p:cNvPr>
          <p:cNvSpPr/>
          <p:nvPr/>
        </p:nvSpPr>
        <p:spPr>
          <a:xfrm>
            <a:off x="5162065" y="4076285"/>
            <a:ext cx="644728" cy="300082"/>
          </a:xfrm>
          <a:prstGeom prst="rect">
            <a:avLst/>
          </a:prstGeom>
        </p:spPr>
        <p:txBody>
          <a:bodyPr wrap="none">
            <a:spAutoFit/>
          </a:bodyPr>
          <a:lstStyle/>
          <a:p>
            <a:pPr defTabSz="685800">
              <a:defRPr/>
            </a:pPr>
            <a:r>
              <a:rPr lang="en-US" altLang="ko-KR" sz="1350">
                <a:solidFill>
                  <a:prstClr val="black"/>
                </a:solidFill>
                <a:latin typeface="맑은 고딕" panose="020F0502020204030204"/>
                <a:ea typeface="맑은 고딕" panose="020B0503020000020004" pitchFamily="50" charset="-127"/>
              </a:rPr>
              <a:t>5 mm</a:t>
            </a:r>
            <a:endParaRPr lang="ko-KR" altLang="en-US" sz="1350">
              <a:solidFill>
                <a:prstClr val="black"/>
              </a:solidFill>
              <a:latin typeface="맑은 고딕" panose="020F0502020204030204"/>
              <a:ea typeface="맑은 고딕" panose="020B0503020000020004" pitchFamily="50" charset="-127"/>
            </a:endParaRPr>
          </a:p>
        </p:txBody>
      </p:sp>
      <p:sp>
        <p:nvSpPr>
          <p:cNvPr id="83" name="직사각형 82">
            <a:extLst>
              <a:ext uri="{FF2B5EF4-FFF2-40B4-BE49-F238E27FC236}">
                <a16:creationId xmlns:a16="http://schemas.microsoft.com/office/drawing/2014/main" id="{535764BD-BB6E-4946-993E-7325308A7AA1}"/>
              </a:ext>
            </a:extLst>
          </p:cNvPr>
          <p:cNvSpPr/>
          <p:nvPr/>
        </p:nvSpPr>
        <p:spPr>
          <a:xfrm>
            <a:off x="3263020" y="3333408"/>
            <a:ext cx="739305" cy="300082"/>
          </a:xfrm>
          <a:prstGeom prst="rect">
            <a:avLst/>
          </a:prstGeom>
        </p:spPr>
        <p:txBody>
          <a:bodyPr wrap="none">
            <a:spAutoFit/>
          </a:bodyPr>
          <a:lstStyle/>
          <a:p>
            <a:pPr defTabSz="685800">
              <a:defRPr/>
            </a:pPr>
            <a:r>
              <a:rPr lang="en-US" altLang="ko-KR" sz="1350">
                <a:solidFill>
                  <a:prstClr val="black"/>
                </a:solidFill>
                <a:latin typeface="맑은 고딕" panose="020F0502020204030204"/>
                <a:ea typeface="맑은 고딕" panose="020B0503020000020004" pitchFamily="50" charset="-127"/>
              </a:rPr>
              <a:t>30 mm</a:t>
            </a:r>
            <a:endParaRPr lang="ko-KR" altLang="en-US" sz="1350">
              <a:solidFill>
                <a:prstClr val="black"/>
              </a:solidFill>
              <a:latin typeface="맑은 고딕" panose="020F0502020204030204"/>
              <a:ea typeface="맑은 고딕" panose="020B0503020000020004" pitchFamily="50" charset="-127"/>
            </a:endParaRPr>
          </a:p>
        </p:txBody>
      </p:sp>
      <p:sp>
        <p:nvSpPr>
          <p:cNvPr id="84" name="직사각형 83">
            <a:extLst>
              <a:ext uri="{FF2B5EF4-FFF2-40B4-BE49-F238E27FC236}">
                <a16:creationId xmlns:a16="http://schemas.microsoft.com/office/drawing/2014/main" id="{A884FEC6-E898-4342-89EE-DA66FE4BC2BA}"/>
              </a:ext>
            </a:extLst>
          </p:cNvPr>
          <p:cNvSpPr/>
          <p:nvPr/>
        </p:nvSpPr>
        <p:spPr>
          <a:xfrm>
            <a:off x="4169634" y="2827083"/>
            <a:ext cx="659581" cy="93472"/>
          </a:xfrm>
          <a:prstGeom prst="rect">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altLang="ko-KR" sz="1050" b="1">
                <a:solidFill>
                  <a:prstClr val="black"/>
                </a:solidFill>
                <a:latin typeface="Arial" panose="020B0604020202020204" pitchFamily="34" charset="0"/>
                <a:ea typeface="맑은 고딕" panose="020B0503020000020004" pitchFamily="50" charset="-127"/>
                <a:cs typeface="Arial" panose="020B0604020202020204" pitchFamily="34" charset="0"/>
              </a:rPr>
              <a:t>GLF</a:t>
            </a:r>
            <a:endParaRPr lang="ko-KR" altLang="en-US" sz="1050" b="1">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sp>
        <p:nvSpPr>
          <p:cNvPr id="85" name="직사각형 84">
            <a:extLst>
              <a:ext uri="{FF2B5EF4-FFF2-40B4-BE49-F238E27FC236}">
                <a16:creationId xmlns:a16="http://schemas.microsoft.com/office/drawing/2014/main" id="{FBE1E071-E408-4B89-9494-F7298929EDED}"/>
              </a:ext>
            </a:extLst>
          </p:cNvPr>
          <p:cNvSpPr/>
          <p:nvPr/>
        </p:nvSpPr>
        <p:spPr>
          <a:xfrm>
            <a:off x="4173699" y="4111400"/>
            <a:ext cx="659581" cy="110134"/>
          </a:xfrm>
          <a:prstGeom prst="rect">
            <a:avLst/>
          </a:prstGeom>
          <a:solidFill>
            <a:schemeClr val="bg1"/>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altLang="ko-KR" sz="1050" b="1">
                <a:solidFill>
                  <a:prstClr val="black"/>
                </a:solidFill>
                <a:latin typeface="Arial" panose="020B0604020202020204" pitchFamily="34" charset="0"/>
                <a:ea typeface="맑은 고딕" panose="020B0503020000020004" pitchFamily="50" charset="-127"/>
                <a:cs typeface="Arial" panose="020B0604020202020204" pitchFamily="34" charset="0"/>
              </a:rPr>
              <a:t>GLF</a:t>
            </a:r>
            <a:endParaRPr lang="ko-KR" altLang="en-US" sz="1050" b="1">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cxnSp>
        <p:nvCxnSpPr>
          <p:cNvPr id="86" name="직선 화살표 연결선 85">
            <a:extLst>
              <a:ext uri="{FF2B5EF4-FFF2-40B4-BE49-F238E27FC236}">
                <a16:creationId xmlns:a16="http://schemas.microsoft.com/office/drawing/2014/main" id="{5E1D9248-98F5-47FE-88D9-AAA5A0CC997A}"/>
              </a:ext>
            </a:extLst>
          </p:cNvPr>
          <p:cNvCxnSpPr>
            <a:cxnSpLocks/>
          </p:cNvCxnSpPr>
          <p:nvPr/>
        </p:nvCxnSpPr>
        <p:spPr>
          <a:xfrm flipH="1">
            <a:off x="3575475" y="4202203"/>
            <a:ext cx="575123" cy="41931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AA71CC8A-4EEA-41DC-B52E-51E94649E929}"/>
              </a:ext>
            </a:extLst>
          </p:cNvPr>
          <p:cNvSpPr txBox="1"/>
          <p:nvPr/>
        </p:nvSpPr>
        <p:spPr>
          <a:xfrm>
            <a:off x="1805421" y="4718783"/>
            <a:ext cx="2274199" cy="715581"/>
          </a:xfrm>
          <a:prstGeom prst="rect">
            <a:avLst/>
          </a:prstGeom>
          <a:noFill/>
        </p:spPr>
        <p:txBody>
          <a:bodyPr wrap="square" rtlCol="0">
            <a:spAutoFit/>
          </a:bodyPr>
          <a:lstStyle/>
          <a:p>
            <a:pPr algn="ctr" defTabSz="685800">
              <a:defRPr/>
            </a:pPr>
            <a:r>
              <a:rPr lang="en-US" altLang="ko-KR" sz="1350">
                <a:solidFill>
                  <a:prstClr val="black"/>
                </a:solidFill>
                <a:latin typeface="맑은 고딕" panose="020F0502020204030204"/>
                <a:ea typeface="맑은 고딕" panose="020B0503020000020004" pitchFamily="50" charset="-127"/>
              </a:rPr>
              <a:t>GLF </a:t>
            </a:r>
            <a:r>
              <a:rPr lang="ko-KR" altLang="en-US" sz="1350">
                <a:solidFill>
                  <a:prstClr val="black"/>
                </a:solidFill>
                <a:latin typeface="맑은 고딕" panose="020F0502020204030204"/>
                <a:ea typeface="맑은 고딕" panose="020B0503020000020004" pitchFamily="50" charset="-127"/>
              </a:rPr>
              <a:t>디스크 추가 설치 가능</a:t>
            </a:r>
            <a:endParaRPr lang="en-US" altLang="ko-KR" sz="1350">
              <a:solidFill>
                <a:prstClr val="black"/>
              </a:solidFill>
              <a:latin typeface="맑은 고딕" panose="020F0502020204030204"/>
              <a:ea typeface="맑은 고딕" panose="020B0503020000020004" pitchFamily="50" charset="-127"/>
            </a:endParaRPr>
          </a:p>
          <a:p>
            <a:pPr algn="ctr" defTabSz="685800">
              <a:defRPr/>
            </a:pPr>
            <a:r>
              <a:rPr lang="en-US" altLang="ko-KR" sz="1350">
                <a:solidFill>
                  <a:prstClr val="black"/>
                </a:solidFill>
                <a:latin typeface="맑은 고딕" panose="020F0502020204030204"/>
                <a:ea typeface="맑은 고딕" panose="020B0503020000020004" pitchFamily="50" charset="-127"/>
              </a:rPr>
              <a:t>Dia. 18 mm</a:t>
            </a:r>
          </a:p>
          <a:p>
            <a:pPr algn="ctr" defTabSz="685800">
              <a:defRPr/>
            </a:pPr>
            <a:r>
              <a:rPr lang="en-US" altLang="ko-KR" sz="1350">
                <a:solidFill>
                  <a:prstClr val="black"/>
                </a:solidFill>
                <a:latin typeface="맑은 고딕" panose="020F0502020204030204"/>
                <a:ea typeface="맑은 고딕" panose="020B0503020000020004" pitchFamily="50" charset="-127"/>
              </a:rPr>
              <a:t>H. 1.8 mm</a:t>
            </a:r>
            <a:endParaRPr lang="ko-KR" altLang="en-US" sz="1350">
              <a:solidFill>
                <a:prstClr val="black"/>
              </a:solidFill>
              <a:latin typeface="맑은 고딕" panose="020F0502020204030204"/>
              <a:ea typeface="맑은 고딕" panose="020B0503020000020004" pitchFamily="50" charset="-127"/>
            </a:endParaRPr>
          </a:p>
        </p:txBody>
      </p:sp>
    </p:spTree>
    <p:extLst>
      <p:ext uri="{BB962C8B-B14F-4D97-AF65-F5344CB8AC3E}">
        <p14:creationId xmlns:p14="http://schemas.microsoft.com/office/powerpoint/2010/main" val="299869266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그룹 4">
            <a:extLst>
              <a:ext uri="{FF2B5EF4-FFF2-40B4-BE49-F238E27FC236}">
                <a16:creationId xmlns:a16="http://schemas.microsoft.com/office/drawing/2014/main" id="{C00B8ACE-CA59-4BD9-8189-8574CC82B48C}"/>
              </a:ext>
            </a:extLst>
          </p:cNvPr>
          <p:cNvGrpSpPr/>
          <p:nvPr/>
        </p:nvGrpSpPr>
        <p:grpSpPr>
          <a:xfrm>
            <a:off x="1449930" y="1766570"/>
            <a:ext cx="787048" cy="2255080"/>
            <a:chOff x="1523664" y="1212426"/>
            <a:chExt cx="1049397" cy="3006773"/>
          </a:xfrm>
        </p:grpSpPr>
        <p:cxnSp>
          <p:nvCxnSpPr>
            <p:cNvPr id="7" name="직선 연결선 6">
              <a:extLst>
                <a:ext uri="{FF2B5EF4-FFF2-40B4-BE49-F238E27FC236}">
                  <a16:creationId xmlns:a16="http://schemas.microsoft.com/office/drawing/2014/main" id="{66FAC53B-9EE9-483E-B394-2309D915DC93}"/>
                </a:ext>
              </a:extLst>
            </p:cNvPr>
            <p:cNvCxnSpPr/>
            <p:nvPr/>
          </p:nvCxnSpPr>
          <p:spPr>
            <a:xfrm>
              <a:off x="2573061" y="1212426"/>
              <a:ext cx="0" cy="2650921"/>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23" name="그룹 22">
              <a:extLst>
                <a:ext uri="{FF2B5EF4-FFF2-40B4-BE49-F238E27FC236}">
                  <a16:creationId xmlns:a16="http://schemas.microsoft.com/office/drawing/2014/main" id="{FBEB0A20-817D-4492-AD9E-7659509C3E4B}"/>
                </a:ext>
              </a:extLst>
            </p:cNvPr>
            <p:cNvGrpSpPr/>
            <p:nvPr/>
          </p:nvGrpSpPr>
          <p:grpSpPr>
            <a:xfrm>
              <a:off x="1531878" y="3615873"/>
              <a:ext cx="398535" cy="603326"/>
              <a:chOff x="3857800" y="4171950"/>
              <a:chExt cx="398535" cy="901967"/>
            </a:xfrm>
          </p:grpSpPr>
          <p:cxnSp>
            <p:nvCxnSpPr>
              <p:cNvPr id="9" name="직선 연결선 8">
                <a:extLst>
                  <a:ext uri="{FF2B5EF4-FFF2-40B4-BE49-F238E27FC236}">
                    <a16:creationId xmlns:a16="http://schemas.microsoft.com/office/drawing/2014/main" id="{EEC35479-B02A-49A6-98A9-063DA811EEBF}"/>
                  </a:ext>
                </a:extLst>
              </p:cNvPr>
              <p:cNvCxnSpPr>
                <a:cxnSpLocks/>
              </p:cNvCxnSpPr>
              <p:nvPr/>
            </p:nvCxnSpPr>
            <p:spPr>
              <a:xfrm>
                <a:off x="3867295" y="4171950"/>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직선 연결선 11">
                <a:extLst>
                  <a:ext uri="{FF2B5EF4-FFF2-40B4-BE49-F238E27FC236}">
                    <a16:creationId xmlns:a16="http://schemas.microsoft.com/office/drawing/2014/main" id="{7FA1A610-109D-467A-A101-1CDA5A89FEBB}"/>
                  </a:ext>
                </a:extLst>
              </p:cNvPr>
              <p:cNvCxnSpPr>
                <a:cxnSpLocks/>
              </p:cNvCxnSpPr>
              <p:nvPr/>
            </p:nvCxnSpPr>
            <p:spPr>
              <a:xfrm>
                <a:off x="4253159" y="4703926"/>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직선 연결선 16">
                <a:extLst>
                  <a:ext uri="{FF2B5EF4-FFF2-40B4-BE49-F238E27FC236}">
                    <a16:creationId xmlns:a16="http://schemas.microsoft.com/office/drawing/2014/main" id="{3B015ECC-017B-48F6-8949-E74D7817243A}"/>
                  </a:ext>
                </a:extLst>
              </p:cNvPr>
              <p:cNvCxnSpPr>
                <a:cxnSpLocks/>
              </p:cNvCxnSpPr>
              <p:nvPr/>
            </p:nvCxnSpPr>
            <p:spPr>
              <a:xfrm>
                <a:off x="3857800" y="4541924"/>
                <a:ext cx="398535" cy="17610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31" name="그룹 30">
              <a:extLst>
                <a:ext uri="{FF2B5EF4-FFF2-40B4-BE49-F238E27FC236}">
                  <a16:creationId xmlns:a16="http://schemas.microsoft.com/office/drawing/2014/main" id="{F34E7122-CB94-4656-8EC4-6A43582BB5AA}"/>
                </a:ext>
              </a:extLst>
            </p:cNvPr>
            <p:cNvGrpSpPr/>
            <p:nvPr/>
          </p:nvGrpSpPr>
          <p:grpSpPr>
            <a:xfrm flipH="1">
              <a:off x="2154538" y="3615872"/>
              <a:ext cx="398535" cy="603326"/>
              <a:chOff x="3857800" y="4171950"/>
              <a:chExt cx="398535" cy="901967"/>
            </a:xfrm>
          </p:grpSpPr>
          <p:cxnSp>
            <p:nvCxnSpPr>
              <p:cNvPr id="32" name="직선 연결선 31">
                <a:extLst>
                  <a:ext uri="{FF2B5EF4-FFF2-40B4-BE49-F238E27FC236}">
                    <a16:creationId xmlns:a16="http://schemas.microsoft.com/office/drawing/2014/main" id="{C2CAABCC-54CD-436F-A61D-659911FD62AA}"/>
                  </a:ext>
                </a:extLst>
              </p:cNvPr>
              <p:cNvCxnSpPr>
                <a:cxnSpLocks/>
              </p:cNvCxnSpPr>
              <p:nvPr/>
            </p:nvCxnSpPr>
            <p:spPr>
              <a:xfrm>
                <a:off x="3867295" y="4171950"/>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직선 연결선 32">
                <a:extLst>
                  <a:ext uri="{FF2B5EF4-FFF2-40B4-BE49-F238E27FC236}">
                    <a16:creationId xmlns:a16="http://schemas.microsoft.com/office/drawing/2014/main" id="{F902C24E-28C7-4D87-82D3-DDC04198C9C2}"/>
                  </a:ext>
                </a:extLst>
              </p:cNvPr>
              <p:cNvCxnSpPr>
                <a:cxnSpLocks/>
              </p:cNvCxnSpPr>
              <p:nvPr/>
            </p:nvCxnSpPr>
            <p:spPr>
              <a:xfrm>
                <a:off x="4253159" y="4703926"/>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4" name="직선 연결선 33">
                <a:extLst>
                  <a:ext uri="{FF2B5EF4-FFF2-40B4-BE49-F238E27FC236}">
                    <a16:creationId xmlns:a16="http://schemas.microsoft.com/office/drawing/2014/main" id="{E236856D-C07D-416B-BD54-97AD4F4C1850}"/>
                  </a:ext>
                </a:extLst>
              </p:cNvPr>
              <p:cNvCxnSpPr>
                <a:cxnSpLocks/>
              </p:cNvCxnSpPr>
              <p:nvPr/>
            </p:nvCxnSpPr>
            <p:spPr>
              <a:xfrm>
                <a:off x="3857800" y="4541924"/>
                <a:ext cx="398535" cy="17610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49" name="직선 연결선 48">
              <a:extLst>
                <a:ext uri="{FF2B5EF4-FFF2-40B4-BE49-F238E27FC236}">
                  <a16:creationId xmlns:a16="http://schemas.microsoft.com/office/drawing/2014/main" id="{D01D9385-B619-4277-970F-58B52963DAEE}"/>
                </a:ext>
              </a:extLst>
            </p:cNvPr>
            <p:cNvCxnSpPr/>
            <p:nvPr/>
          </p:nvCxnSpPr>
          <p:spPr>
            <a:xfrm>
              <a:off x="1523664" y="1212426"/>
              <a:ext cx="0" cy="2650921"/>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51" name="TextBox 50">
            <a:extLst>
              <a:ext uri="{FF2B5EF4-FFF2-40B4-BE49-F238E27FC236}">
                <a16:creationId xmlns:a16="http://schemas.microsoft.com/office/drawing/2014/main" id="{C784F4C6-6B51-436E-8C8D-FFC4D23D5BC1}"/>
              </a:ext>
            </a:extLst>
          </p:cNvPr>
          <p:cNvSpPr txBox="1"/>
          <p:nvPr/>
        </p:nvSpPr>
        <p:spPr>
          <a:xfrm>
            <a:off x="683042" y="4462581"/>
            <a:ext cx="2337211" cy="507831"/>
          </a:xfrm>
          <a:prstGeom prst="rect">
            <a:avLst/>
          </a:prstGeom>
          <a:noFill/>
        </p:spPr>
        <p:txBody>
          <a:bodyPr wrap="square" rtlCol="0">
            <a:spAutoFit/>
          </a:bodyPr>
          <a:lstStyle/>
          <a:p>
            <a:pPr algn="ctr" defTabSz="685800">
              <a:defRPr/>
            </a:pPr>
            <a:r>
              <a:rPr lang="en-US" altLang="ko-KR" sz="1350">
                <a:solidFill>
                  <a:prstClr val="black"/>
                </a:solidFill>
                <a:latin typeface="맑은 고딕" panose="020F0502020204030204"/>
                <a:ea typeface="맑은 고딕" panose="020B0503020000020004" pitchFamily="50" charset="-127"/>
              </a:rPr>
              <a:t>(1) SS pipe</a:t>
            </a:r>
            <a:r>
              <a:rPr lang="ko-KR" altLang="en-US" sz="1350">
                <a:solidFill>
                  <a:prstClr val="black"/>
                </a:solidFill>
                <a:latin typeface="맑은 고딕" panose="020F0502020204030204"/>
                <a:ea typeface="맑은 고딕" panose="020B0503020000020004" pitchFamily="50" charset="-127"/>
              </a:rPr>
              <a:t>와 </a:t>
            </a:r>
            <a:r>
              <a:rPr lang="en-US" altLang="ko-KR" sz="1350">
                <a:solidFill>
                  <a:prstClr val="black"/>
                </a:solidFill>
                <a:latin typeface="맑은 고딕" panose="020F0502020204030204"/>
                <a:ea typeface="맑은 고딕" panose="020B0503020000020004" pitchFamily="50" charset="-127"/>
              </a:rPr>
              <a:t>Still reducer soldering </a:t>
            </a:r>
            <a:r>
              <a:rPr lang="ko-KR" altLang="en-US" sz="1350">
                <a:solidFill>
                  <a:prstClr val="black"/>
                </a:solidFill>
                <a:latin typeface="맑은 고딕" panose="020F0502020204030204"/>
                <a:ea typeface="맑은 고딕" panose="020B0503020000020004" pitchFamily="50" charset="-127"/>
              </a:rPr>
              <a:t>접합</a:t>
            </a:r>
          </a:p>
        </p:txBody>
      </p:sp>
      <p:grpSp>
        <p:nvGrpSpPr>
          <p:cNvPr id="2" name="그룹 1">
            <a:extLst>
              <a:ext uri="{FF2B5EF4-FFF2-40B4-BE49-F238E27FC236}">
                <a16:creationId xmlns:a16="http://schemas.microsoft.com/office/drawing/2014/main" id="{1947328C-E369-4C79-901F-C190028DE37A}"/>
              </a:ext>
            </a:extLst>
          </p:cNvPr>
          <p:cNvGrpSpPr/>
          <p:nvPr/>
        </p:nvGrpSpPr>
        <p:grpSpPr>
          <a:xfrm>
            <a:off x="4007392" y="1766570"/>
            <a:ext cx="787048" cy="2255080"/>
            <a:chOff x="4562139" y="1212426"/>
            <a:chExt cx="1049397" cy="3006773"/>
          </a:xfrm>
        </p:grpSpPr>
        <p:cxnSp>
          <p:nvCxnSpPr>
            <p:cNvPr id="53" name="직선 연결선 52">
              <a:extLst>
                <a:ext uri="{FF2B5EF4-FFF2-40B4-BE49-F238E27FC236}">
                  <a16:creationId xmlns:a16="http://schemas.microsoft.com/office/drawing/2014/main" id="{76496B24-0FF8-445B-B76B-2EDD90E534B7}"/>
                </a:ext>
              </a:extLst>
            </p:cNvPr>
            <p:cNvCxnSpPr/>
            <p:nvPr/>
          </p:nvCxnSpPr>
          <p:spPr>
            <a:xfrm>
              <a:off x="5611536" y="1212426"/>
              <a:ext cx="0" cy="2650921"/>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58" name="그룹 57">
              <a:extLst>
                <a:ext uri="{FF2B5EF4-FFF2-40B4-BE49-F238E27FC236}">
                  <a16:creationId xmlns:a16="http://schemas.microsoft.com/office/drawing/2014/main" id="{112CB6EF-3050-4955-9504-6DAB2F2FB768}"/>
                </a:ext>
              </a:extLst>
            </p:cNvPr>
            <p:cNvGrpSpPr/>
            <p:nvPr/>
          </p:nvGrpSpPr>
          <p:grpSpPr>
            <a:xfrm>
              <a:off x="4570353" y="3615873"/>
              <a:ext cx="398535" cy="603326"/>
              <a:chOff x="3857800" y="4171950"/>
              <a:chExt cx="398535" cy="901967"/>
            </a:xfrm>
          </p:grpSpPr>
          <p:cxnSp>
            <p:nvCxnSpPr>
              <p:cNvPr id="60" name="직선 연결선 59">
                <a:extLst>
                  <a:ext uri="{FF2B5EF4-FFF2-40B4-BE49-F238E27FC236}">
                    <a16:creationId xmlns:a16="http://schemas.microsoft.com/office/drawing/2014/main" id="{23BBF0CD-0D02-4C8F-83DB-7922D91D1BA4}"/>
                  </a:ext>
                </a:extLst>
              </p:cNvPr>
              <p:cNvCxnSpPr>
                <a:cxnSpLocks/>
              </p:cNvCxnSpPr>
              <p:nvPr/>
            </p:nvCxnSpPr>
            <p:spPr>
              <a:xfrm>
                <a:off x="3867295" y="4171950"/>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2" name="직선 연결선 61">
                <a:extLst>
                  <a:ext uri="{FF2B5EF4-FFF2-40B4-BE49-F238E27FC236}">
                    <a16:creationId xmlns:a16="http://schemas.microsoft.com/office/drawing/2014/main" id="{BD283CAC-5F9B-4AD7-B77D-8FE38F6149C3}"/>
                  </a:ext>
                </a:extLst>
              </p:cNvPr>
              <p:cNvCxnSpPr>
                <a:cxnSpLocks/>
              </p:cNvCxnSpPr>
              <p:nvPr/>
            </p:nvCxnSpPr>
            <p:spPr>
              <a:xfrm>
                <a:off x="4253159" y="4703926"/>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4" name="직선 연결선 63">
                <a:extLst>
                  <a:ext uri="{FF2B5EF4-FFF2-40B4-BE49-F238E27FC236}">
                    <a16:creationId xmlns:a16="http://schemas.microsoft.com/office/drawing/2014/main" id="{A79C2997-307A-4A2F-AA87-353F69DE3F46}"/>
                  </a:ext>
                </a:extLst>
              </p:cNvPr>
              <p:cNvCxnSpPr>
                <a:cxnSpLocks/>
              </p:cNvCxnSpPr>
              <p:nvPr/>
            </p:nvCxnSpPr>
            <p:spPr>
              <a:xfrm>
                <a:off x="3857800" y="4541924"/>
                <a:ext cx="398535" cy="17610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65" name="그룹 64">
              <a:extLst>
                <a:ext uri="{FF2B5EF4-FFF2-40B4-BE49-F238E27FC236}">
                  <a16:creationId xmlns:a16="http://schemas.microsoft.com/office/drawing/2014/main" id="{507C1B0E-C2AD-4662-9200-D6814C1ABBDA}"/>
                </a:ext>
              </a:extLst>
            </p:cNvPr>
            <p:cNvGrpSpPr/>
            <p:nvPr/>
          </p:nvGrpSpPr>
          <p:grpSpPr>
            <a:xfrm flipH="1">
              <a:off x="5193013" y="3615872"/>
              <a:ext cx="398535" cy="603326"/>
              <a:chOff x="3857800" y="4171950"/>
              <a:chExt cx="398535" cy="901967"/>
            </a:xfrm>
          </p:grpSpPr>
          <p:cxnSp>
            <p:nvCxnSpPr>
              <p:cNvPr id="68" name="직선 연결선 67">
                <a:extLst>
                  <a:ext uri="{FF2B5EF4-FFF2-40B4-BE49-F238E27FC236}">
                    <a16:creationId xmlns:a16="http://schemas.microsoft.com/office/drawing/2014/main" id="{00E444CB-2711-4C09-B104-78C78F188E7B}"/>
                  </a:ext>
                </a:extLst>
              </p:cNvPr>
              <p:cNvCxnSpPr>
                <a:cxnSpLocks/>
              </p:cNvCxnSpPr>
              <p:nvPr/>
            </p:nvCxnSpPr>
            <p:spPr>
              <a:xfrm>
                <a:off x="3867295" y="4171950"/>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9" name="직선 연결선 68">
                <a:extLst>
                  <a:ext uri="{FF2B5EF4-FFF2-40B4-BE49-F238E27FC236}">
                    <a16:creationId xmlns:a16="http://schemas.microsoft.com/office/drawing/2014/main" id="{C91B40EE-48BA-4F08-A63C-97010389A6E9}"/>
                  </a:ext>
                </a:extLst>
              </p:cNvPr>
              <p:cNvCxnSpPr>
                <a:cxnSpLocks/>
              </p:cNvCxnSpPr>
              <p:nvPr/>
            </p:nvCxnSpPr>
            <p:spPr>
              <a:xfrm>
                <a:off x="4253159" y="4703926"/>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0" name="직선 연결선 69">
                <a:extLst>
                  <a:ext uri="{FF2B5EF4-FFF2-40B4-BE49-F238E27FC236}">
                    <a16:creationId xmlns:a16="http://schemas.microsoft.com/office/drawing/2014/main" id="{5C20D818-A91E-4609-8004-73CA4FDA65C4}"/>
                  </a:ext>
                </a:extLst>
              </p:cNvPr>
              <p:cNvCxnSpPr>
                <a:cxnSpLocks/>
              </p:cNvCxnSpPr>
              <p:nvPr/>
            </p:nvCxnSpPr>
            <p:spPr>
              <a:xfrm>
                <a:off x="3857800" y="4541924"/>
                <a:ext cx="398535" cy="17610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72" name="직선 연결선 71">
              <a:extLst>
                <a:ext uri="{FF2B5EF4-FFF2-40B4-BE49-F238E27FC236}">
                  <a16:creationId xmlns:a16="http://schemas.microsoft.com/office/drawing/2014/main" id="{B9F4291D-99A1-44F2-9EB6-435F047BFE79}"/>
                </a:ext>
              </a:extLst>
            </p:cNvPr>
            <p:cNvCxnSpPr/>
            <p:nvPr/>
          </p:nvCxnSpPr>
          <p:spPr>
            <a:xfrm>
              <a:off x="4562139" y="1212426"/>
              <a:ext cx="0" cy="2650921"/>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3" name="직사각형 92">
              <a:extLst>
                <a:ext uri="{FF2B5EF4-FFF2-40B4-BE49-F238E27FC236}">
                  <a16:creationId xmlns:a16="http://schemas.microsoft.com/office/drawing/2014/main" id="{1545979F-89A4-4241-9628-80F22BC88ADF}"/>
                </a:ext>
              </a:extLst>
            </p:cNvPr>
            <p:cNvSpPr/>
            <p:nvPr/>
          </p:nvSpPr>
          <p:spPr>
            <a:xfrm>
              <a:off x="4581767" y="2030352"/>
              <a:ext cx="1009780" cy="15855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altLang="ko-KR" sz="1350" b="1">
                  <a:solidFill>
                    <a:prstClr val="black"/>
                  </a:solidFill>
                  <a:latin typeface="Arial" panose="020B0604020202020204" pitchFamily="34" charset="0"/>
                  <a:ea typeface="맑은 고딕" panose="020B0503020000020004" pitchFamily="50" charset="-127"/>
                  <a:cs typeface="Arial" panose="020B0604020202020204" pitchFamily="34" charset="0"/>
                </a:rPr>
                <a:t>GGG</a:t>
              </a:r>
              <a:endParaRPr lang="ko-KR" altLang="en-US" sz="1350" b="1">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grpSp>
      <p:sp>
        <p:nvSpPr>
          <p:cNvPr id="94" name="TextBox 93">
            <a:extLst>
              <a:ext uri="{FF2B5EF4-FFF2-40B4-BE49-F238E27FC236}">
                <a16:creationId xmlns:a16="http://schemas.microsoft.com/office/drawing/2014/main" id="{69264AF9-3A42-48F8-98BF-51715F2D8422}"/>
              </a:ext>
            </a:extLst>
          </p:cNvPr>
          <p:cNvSpPr txBox="1"/>
          <p:nvPr/>
        </p:nvSpPr>
        <p:spPr>
          <a:xfrm>
            <a:off x="3413159" y="4462581"/>
            <a:ext cx="2194685" cy="507831"/>
          </a:xfrm>
          <a:prstGeom prst="rect">
            <a:avLst/>
          </a:prstGeom>
          <a:noFill/>
        </p:spPr>
        <p:txBody>
          <a:bodyPr wrap="square" rtlCol="0">
            <a:spAutoFit/>
          </a:bodyPr>
          <a:lstStyle/>
          <a:p>
            <a:pPr algn="ctr" defTabSz="685800">
              <a:defRPr/>
            </a:pPr>
            <a:r>
              <a:rPr lang="en-US" altLang="ko-KR" sz="1350">
                <a:solidFill>
                  <a:prstClr val="black"/>
                </a:solidFill>
                <a:latin typeface="맑은 고딕" panose="020F0502020204030204"/>
                <a:ea typeface="맑은 고딕" panose="020B0503020000020004" pitchFamily="50" charset="-127"/>
              </a:rPr>
              <a:t>(2) GGG</a:t>
            </a:r>
            <a:r>
              <a:rPr lang="ko-KR" altLang="en-US" sz="1350">
                <a:solidFill>
                  <a:prstClr val="black"/>
                </a:solidFill>
                <a:latin typeface="맑은 고딕" panose="020F0502020204030204"/>
                <a:ea typeface="맑은 고딕" panose="020B0503020000020004" pitchFamily="50" charset="-127"/>
              </a:rPr>
              <a:t>와 </a:t>
            </a:r>
            <a:r>
              <a:rPr lang="en-US" altLang="ko-KR" sz="1350">
                <a:solidFill>
                  <a:prstClr val="black"/>
                </a:solidFill>
                <a:latin typeface="맑은 고딕" panose="020F0502020204030204"/>
                <a:ea typeface="맑은 고딕" panose="020B0503020000020004" pitchFamily="50" charset="-127"/>
              </a:rPr>
              <a:t>SS pipe STYCAST </a:t>
            </a:r>
            <a:r>
              <a:rPr lang="ko-KR" altLang="en-US" sz="1350">
                <a:solidFill>
                  <a:prstClr val="black"/>
                </a:solidFill>
                <a:latin typeface="맑은 고딕" panose="020F0502020204030204"/>
                <a:ea typeface="맑은 고딕" panose="020B0503020000020004" pitchFamily="50" charset="-127"/>
              </a:rPr>
              <a:t>접합 및 밀봉</a:t>
            </a:r>
            <a:endParaRPr lang="en-US" altLang="ko-KR" sz="1350">
              <a:solidFill>
                <a:prstClr val="black"/>
              </a:solidFill>
              <a:latin typeface="맑은 고딕" panose="020F0502020204030204"/>
              <a:ea typeface="맑은 고딕" panose="020B0503020000020004" pitchFamily="50" charset="-127"/>
            </a:endParaRPr>
          </a:p>
        </p:txBody>
      </p:sp>
      <p:grpSp>
        <p:nvGrpSpPr>
          <p:cNvPr id="3" name="그룹 2">
            <a:extLst>
              <a:ext uri="{FF2B5EF4-FFF2-40B4-BE49-F238E27FC236}">
                <a16:creationId xmlns:a16="http://schemas.microsoft.com/office/drawing/2014/main" id="{854631E2-653F-4945-8AF7-4756219A761C}"/>
              </a:ext>
            </a:extLst>
          </p:cNvPr>
          <p:cNvGrpSpPr/>
          <p:nvPr/>
        </p:nvGrpSpPr>
        <p:grpSpPr>
          <a:xfrm>
            <a:off x="6710371" y="1582545"/>
            <a:ext cx="787048" cy="2519579"/>
            <a:chOff x="8004186" y="967059"/>
            <a:chExt cx="1049397" cy="3359439"/>
          </a:xfrm>
        </p:grpSpPr>
        <p:grpSp>
          <p:nvGrpSpPr>
            <p:cNvPr id="95" name="그룹 94">
              <a:extLst>
                <a:ext uri="{FF2B5EF4-FFF2-40B4-BE49-F238E27FC236}">
                  <a16:creationId xmlns:a16="http://schemas.microsoft.com/office/drawing/2014/main" id="{7B6FE134-D7D2-4CB4-915D-AFA7F157D0A5}"/>
                </a:ext>
              </a:extLst>
            </p:cNvPr>
            <p:cNvGrpSpPr/>
            <p:nvPr/>
          </p:nvGrpSpPr>
          <p:grpSpPr>
            <a:xfrm>
              <a:off x="8004186" y="1319725"/>
              <a:ext cx="1049397" cy="3006773"/>
              <a:chOff x="4562139" y="1212426"/>
              <a:chExt cx="1049397" cy="3006773"/>
            </a:xfrm>
          </p:grpSpPr>
          <p:cxnSp>
            <p:nvCxnSpPr>
              <p:cNvPr id="96" name="직선 연결선 95">
                <a:extLst>
                  <a:ext uri="{FF2B5EF4-FFF2-40B4-BE49-F238E27FC236}">
                    <a16:creationId xmlns:a16="http://schemas.microsoft.com/office/drawing/2014/main" id="{71D1963F-C2CE-4BA9-9651-6C86A050C4CE}"/>
                  </a:ext>
                </a:extLst>
              </p:cNvPr>
              <p:cNvCxnSpPr/>
              <p:nvPr/>
            </p:nvCxnSpPr>
            <p:spPr>
              <a:xfrm>
                <a:off x="5611536" y="1212426"/>
                <a:ext cx="0" cy="2650921"/>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nvGrpSpPr>
              <p:cNvPr id="97" name="그룹 96">
                <a:extLst>
                  <a:ext uri="{FF2B5EF4-FFF2-40B4-BE49-F238E27FC236}">
                    <a16:creationId xmlns:a16="http://schemas.microsoft.com/office/drawing/2014/main" id="{626FCD57-C8D9-4D32-80B2-714ABAF5A388}"/>
                  </a:ext>
                </a:extLst>
              </p:cNvPr>
              <p:cNvGrpSpPr/>
              <p:nvPr/>
            </p:nvGrpSpPr>
            <p:grpSpPr>
              <a:xfrm>
                <a:off x="4570353" y="3615873"/>
                <a:ext cx="398535" cy="603326"/>
                <a:chOff x="3857800" y="4171950"/>
                <a:chExt cx="398535" cy="901967"/>
              </a:xfrm>
            </p:grpSpPr>
            <p:cxnSp>
              <p:nvCxnSpPr>
                <p:cNvPr id="104" name="직선 연결선 103">
                  <a:extLst>
                    <a:ext uri="{FF2B5EF4-FFF2-40B4-BE49-F238E27FC236}">
                      <a16:creationId xmlns:a16="http://schemas.microsoft.com/office/drawing/2014/main" id="{E429C837-E531-4713-853B-91217D914F7A}"/>
                    </a:ext>
                  </a:extLst>
                </p:cNvPr>
                <p:cNvCxnSpPr>
                  <a:cxnSpLocks/>
                </p:cNvCxnSpPr>
                <p:nvPr/>
              </p:nvCxnSpPr>
              <p:spPr>
                <a:xfrm>
                  <a:off x="3867295" y="4171950"/>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5" name="직선 연결선 104">
                  <a:extLst>
                    <a:ext uri="{FF2B5EF4-FFF2-40B4-BE49-F238E27FC236}">
                      <a16:creationId xmlns:a16="http://schemas.microsoft.com/office/drawing/2014/main" id="{DED80C66-A201-4D1D-8E8F-AF3BEF6D986C}"/>
                    </a:ext>
                  </a:extLst>
                </p:cNvPr>
                <p:cNvCxnSpPr>
                  <a:cxnSpLocks/>
                </p:cNvCxnSpPr>
                <p:nvPr/>
              </p:nvCxnSpPr>
              <p:spPr>
                <a:xfrm>
                  <a:off x="4253159" y="4703926"/>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6" name="직선 연결선 105">
                  <a:extLst>
                    <a:ext uri="{FF2B5EF4-FFF2-40B4-BE49-F238E27FC236}">
                      <a16:creationId xmlns:a16="http://schemas.microsoft.com/office/drawing/2014/main" id="{8C516325-697E-4E5E-B212-F07FD28D4836}"/>
                    </a:ext>
                  </a:extLst>
                </p:cNvPr>
                <p:cNvCxnSpPr>
                  <a:cxnSpLocks/>
                </p:cNvCxnSpPr>
                <p:nvPr/>
              </p:nvCxnSpPr>
              <p:spPr>
                <a:xfrm>
                  <a:off x="3857800" y="4541924"/>
                  <a:ext cx="398535" cy="17610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98" name="그룹 97">
                <a:extLst>
                  <a:ext uri="{FF2B5EF4-FFF2-40B4-BE49-F238E27FC236}">
                    <a16:creationId xmlns:a16="http://schemas.microsoft.com/office/drawing/2014/main" id="{A91615AE-D348-4CAD-A4B2-28C79B83F671}"/>
                  </a:ext>
                </a:extLst>
              </p:cNvPr>
              <p:cNvGrpSpPr/>
              <p:nvPr/>
            </p:nvGrpSpPr>
            <p:grpSpPr>
              <a:xfrm flipH="1">
                <a:off x="5193013" y="3615872"/>
                <a:ext cx="398535" cy="603326"/>
                <a:chOff x="3857800" y="4171950"/>
                <a:chExt cx="398535" cy="901967"/>
              </a:xfrm>
            </p:grpSpPr>
            <p:cxnSp>
              <p:nvCxnSpPr>
                <p:cNvPr id="101" name="직선 연결선 100">
                  <a:extLst>
                    <a:ext uri="{FF2B5EF4-FFF2-40B4-BE49-F238E27FC236}">
                      <a16:creationId xmlns:a16="http://schemas.microsoft.com/office/drawing/2014/main" id="{A3DB05E3-998B-479E-B577-F06CD80BD48B}"/>
                    </a:ext>
                  </a:extLst>
                </p:cNvPr>
                <p:cNvCxnSpPr>
                  <a:cxnSpLocks/>
                </p:cNvCxnSpPr>
                <p:nvPr/>
              </p:nvCxnSpPr>
              <p:spPr>
                <a:xfrm>
                  <a:off x="3867295" y="4171950"/>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2" name="직선 연결선 101">
                  <a:extLst>
                    <a:ext uri="{FF2B5EF4-FFF2-40B4-BE49-F238E27FC236}">
                      <a16:creationId xmlns:a16="http://schemas.microsoft.com/office/drawing/2014/main" id="{228E4E33-5095-4904-8006-38F17A7E2D1D}"/>
                    </a:ext>
                  </a:extLst>
                </p:cNvPr>
                <p:cNvCxnSpPr>
                  <a:cxnSpLocks/>
                </p:cNvCxnSpPr>
                <p:nvPr/>
              </p:nvCxnSpPr>
              <p:spPr>
                <a:xfrm>
                  <a:off x="4253159" y="4703926"/>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3" name="직선 연결선 102">
                  <a:extLst>
                    <a:ext uri="{FF2B5EF4-FFF2-40B4-BE49-F238E27FC236}">
                      <a16:creationId xmlns:a16="http://schemas.microsoft.com/office/drawing/2014/main" id="{3401A7CF-17C7-4140-A390-7AECE06D630D}"/>
                    </a:ext>
                  </a:extLst>
                </p:cNvPr>
                <p:cNvCxnSpPr>
                  <a:cxnSpLocks/>
                </p:cNvCxnSpPr>
                <p:nvPr/>
              </p:nvCxnSpPr>
              <p:spPr>
                <a:xfrm>
                  <a:off x="3857800" y="4541924"/>
                  <a:ext cx="398535" cy="17610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99" name="직선 연결선 98">
                <a:extLst>
                  <a:ext uri="{FF2B5EF4-FFF2-40B4-BE49-F238E27FC236}">
                    <a16:creationId xmlns:a16="http://schemas.microsoft.com/office/drawing/2014/main" id="{5F6061A6-A908-473F-B70A-E1D6CA57F5FD}"/>
                  </a:ext>
                </a:extLst>
              </p:cNvPr>
              <p:cNvCxnSpPr/>
              <p:nvPr/>
            </p:nvCxnSpPr>
            <p:spPr>
              <a:xfrm>
                <a:off x="4562139" y="1212426"/>
                <a:ext cx="0" cy="2650921"/>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00" name="직사각형 99">
                <a:extLst>
                  <a:ext uri="{FF2B5EF4-FFF2-40B4-BE49-F238E27FC236}">
                    <a16:creationId xmlns:a16="http://schemas.microsoft.com/office/drawing/2014/main" id="{5DD083DD-70F2-4154-9C10-1C6869AE4DC6}"/>
                  </a:ext>
                </a:extLst>
              </p:cNvPr>
              <p:cNvSpPr/>
              <p:nvPr/>
            </p:nvSpPr>
            <p:spPr>
              <a:xfrm>
                <a:off x="4581767" y="2030352"/>
                <a:ext cx="1009780" cy="158552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altLang="ko-KR" sz="1350" b="1">
                    <a:solidFill>
                      <a:prstClr val="black"/>
                    </a:solidFill>
                    <a:latin typeface="Arial" panose="020B0604020202020204" pitchFamily="34" charset="0"/>
                    <a:ea typeface="맑은 고딕" panose="020B0503020000020004" pitchFamily="50" charset="-127"/>
                    <a:cs typeface="Arial" panose="020B0604020202020204" pitchFamily="34" charset="0"/>
                  </a:rPr>
                  <a:t>GGG</a:t>
                </a:r>
                <a:endParaRPr lang="ko-KR" altLang="en-US" sz="1350" b="1">
                  <a:solidFill>
                    <a:prstClr val="black"/>
                  </a:solidFill>
                  <a:latin typeface="Arial" panose="020B0604020202020204" pitchFamily="34" charset="0"/>
                  <a:ea typeface="맑은 고딕" panose="020B0503020000020004" pitchFamily="50" charset="-127"/>
                  <a:cs typeface="Arial" panose="020B0604020202020204" pitchFamily="34" charset="0"/>
                </a:endParaRPr>
              </a:p>
            </p:txBody>
          </p:sp>
        </p:grpSp>
        <p:grpSp>
          <p:nvGrpSpPr>
            <p:cNvPr id="107" name="그룹 106">
              <a:extLst>
                <a:ext uri="{FF2B5EF4-FFF2-40B4-BE49-F238E27FC236}">
                  <a16:creationId xmlns:a16="http://schemas.microsoft.com/office/drawing/2014/main" id="{3DD33877-90B0-4444-9107-321E4F0B3D99}"/>
                </a:ext>
              </a:extLst>
            </p:cNvPr>
            <p:cNvGrpSpPr/>
            <p:nvPr/>
          </p:nvGrpSpPr>
          <p:grpSpPr>
            <a:xfrm>
              <a:off x="8014591" y="967059"/>
              <a:ext cx="1028528" cy="596970"/>
              <a:chOff x="1901766" y="924174"/>
              <a:chExt cx="1028528" cy="596970"/>
            </a:xfrm>
          </p:grpSpPr>
          <p:grpSp>
            <p:nvGrpSpPr>
              <p:cNvPr id="108" name="그룹 107">
                <a:extLst>
                  <a:ext uri="{FF2B5EF4-FFF2-40B4-BE49-F238E27FC236}">
                    <a16:creationId xmlns:a16="http://schemas.microsoft.com/office/drawing/2014/main" id="{59459BFA-AC7D-46E1-970B-5DBEF0556450}"/>
                  </a:ext>
                </a:extLst>
              </p:cNvPr>
              <p:cNvGrpSpPr/>
              <p:nvPr/>
            </p:nvGrpSpPr>
            <p:grpSpPr>
              <a:xfrm rot="10800000">
                <a:off x="2640832" y="924174"/>
                <a:ext cx="289462" cy="590625"/>
                <a:chOff x="3857800" y="4171950"/>
                <a:chExt cx="289462" cy="882979"/>
              </a:xfrm>
            </p:grpSpPr>
            <p:cxnSp>
              <p:nvCxnSpPr>
                <p:cNvPr id="113" name="직선 연결선 112">
                  <a:extLst>
                    <a:ext uri="{FF2B5EF4-FFF2-40B4-BE49-F238E27FC236}">
                      <a16:creationId xmlns:a16="http://schemas.microsoft.com/office/drawing/2014/main" id="{9CF856AF-B035-49A4-B1A7-19AA653F54C3}"/>
                    </a:ext>
                  </a:extLst>
                </p:cNvPr>
                <p:cNvCxnSpPr>
                  <a:cxnSpLocks/>
                </p:cNvCxnSpPr>
                <p:nvPr/>
              </p:nvCxnSpPr>
              <p:spPr>
                <a:xfrm>
                  <a:off x="3867295" y="4171950"/>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4" name="직선 연결선 113">
                  <a:extLst>
                    <a:ext uri="{FF2B5EF4-FFF2-40B4-BE49-F238E27FC236}">
                      <a16:creationId xmlns:a16="http://schemas.microsoft.com/office/drawing/2014/main" id="{46098F8B-8D4C-44B6-8EC1-F39E52614EC3}"/>
                    </a:ext>
                  </a:extLst>
                </p:cNvPr>
                <p:cNvCxnSpPr>
                  <a:cxnSpLocks/>
                </p:cNvCxnSpPr>
                <p:nvPr/>
              </p:nvCxnSpPr>
              <p:spPr>
                <a:xfrm>
                  <a:off x="4144087" y="4684938"/>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5" name="직선 연결선 114">
                  <a:extLst>
                    <a:ext uri="{FF2B5EF4-FFF2-40B4-BE49-F238E27FC236}">
                      <a16:creationId xmlns:a16="http://schemas.microsoft.com/office/drawing/2014/main" id="{752DEC9F-C4D5-4C1A-A476-273105E3DFB6}"/>
                    </a:ext>
                  </a:extLst>
                </p:cNvPr>
                <p:cNvCxnSpPr>
                  <a:cxnSpLocks/>
                </p:cNvCxnSpPr>
                <p:nvPr/>
              </p:nvCxnSpPr>
              <p:spPr>
                <a:xfrm>
                  <a:off x="3857800" y="4541924"/>
                  <a:ext cx="289462" cy="16200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09" name="그룹 108">
                <a:extLst>
                  <a:ext uri="{FF2B5EF4-FFF2-40B4-BE49-F238E27FC236}">
                    <a16:creationId xmlns:a16="http://schemas.microsoft.com/office/drawing/2014/main" id="{907BB8F5-F6DF-4D56-91D9-389935D329FA}"/>
                  </a:ext>
                </a:extLst>
              </p:cNvPr>
              <p:cNvGrpSpPr/>
              <p:nvPr/>
            </p:nvGrpSpPr>
            <p:grpSpPr>
              <a:xfrm rot="10800000" flipH="1">
                <a:off x="1901766" y="930519"/>
                <a:ext cx="289462" cy="590625"/>
                <a:chOff x="3857800" y="4171950"/>
                <a:chExt cx="289462" cy="882979"/>
              </a:xfrm>
            </p:grpSpPr>
            <p:cxnSp>
              <p:nvCxnSpPr>
                <p:cNvPr id="110" name="직선 연결선 109">
                  <a:extLst>
                    <a:ext uri="{FF2B5EF4-FFF2-40B4-BE49-F238E27FC236}">
                      <a16:creationId xmlns:a16="http://schemas.microsoft.com/office/drawing/2014/main" id="{FFDA795A-A46B-4A77-AD81-09D95D90ED70}"/>
                    </a:ext>
                  </a:extLst>
                </p:cNvPr>
                <p:cNvCxnSpPr>
                  <a:cxnSpLocks/>
                </p:cNvCxnSpPr>
                <p:nvPr/>
              </p:nvCxnSpPr>
              <p:spPr>
                <a:xfrm>
                  <a:off x="3867295" y="4171950"/>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직선 연결선 110">
                  <a:extLst>
                    <a:ext uri="{FF2B5EF4-FFF2-40B4-BE49-F238E27FC236}">
                      <a16:creationId xmlns:a16="http://schemas.microsoft.com/office/drawing/2014/main" id="{6998B195-9678-4056-9681-B3B32FBA5E1F}"/>
                    </a:ext>
                  </a:extLst>
                </p:cNvPr>
                <p:cNvCxnSpPr>
                  <a:cxnSpLocks/>
                </p:cNvCxnSpPr>
                <p:nvPr/>
              </p:nvCxnSpPr>
              <p:spPr>
                <a:xfrm>
                  <a:off x="4144087" y="4684938"/>
                  <a:ext cx="0" cy="36999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2" name="직선 연결선 111">
                  <a:extLst>
                    <a:ext uri="{FF2B5EF4-FFF2-40B4-BE49-F238E27FC236}">
                      <a16:creationId xmlns:a16="http://schemas.microsoft.com/office/drawing/2014/main" id="{3DB4CE4A-CB69-47B9-B4C2-04904F4055CE}"/>
                    </a:ext>
                  </a:extLst>
                </p:cNvPr>
                <p:cNvCxnSpPr>
                  <a:cxnSpLocks/>
                </p:cNvCxnSpPr>
                <p:nvPr/>
              </p:nvCxnSpPr>
              <p:spPr>
                <a:xfrm>
                  <a:off x="3857800" y="4541924"/>
                  <a:ext cx="289462" cy="162002"/>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grpSp>
      <p:sp>
        <p:nvSpPr>
          <p:cNvPr id="116" name="TextBox 115">
            <a:extLst>
              <a:ext uri="{FF2B5EF4-FFF2-40B4-BE49-F238E27FC236}">
                <a16:creationId xmlns:a16="http://schemas.microsoft.com/office/drawing/2014/main" id="{78398278-74D4-4BC0-867B-A4F7DBF00731}"/>
              </a:ext>
            </a:extLst>
          </p:cNvPr>
          <p:cNvSpPr txBox="1"/>
          <p:nvPr/>
        </p:nvSpPr>
        <p:spPr>
          <a:xfrm>
            <a:off x="6003139" y="4462581"/>
            <a:ext cx="2194685" cy="507831"/>
          </a:xfrm>
          <a:prstGeom prst="rect">
            <a:avLst/>
          </a:prstGeom>
          <a:noFill/>
        </p:spPr>
        <p:txBody>
          <a:bodyPr wrap="square" rtlCol="0">
            <a:spAutoFit/>
          </a:bodyPr>
          <a:lstStyle/>
          <a:p>
            <a:pPr algn="ctr" defTabSz="685800">
              <a:defRPr/>
            </a:pPr>
            <a:r>
              <a:rPr lang="en-US" altLang="ko-KR" sz="1350">
                <a:solidFill>
                  <a:prstClr val="black"/>
                </a:solidFill>
                <a:latin typeface="맑은 고딕" panose="020F0502020204030204"/>
                <a:ea typeface="맑은 고딕" panose="020B0503020000020004" pitchFamily="50" charset="-127"/>
              </a:rPr>
              <a:t>(3) Thermosiphon reducer soldering </a:t>
            </a:r>
            <a:r>
              <a:rPr lang="ko-KR" altLang="en-US" sz="1350">
                <a:solidFill>
                  <a:prstClr val="black"/>
                </a:solidFill>
                <a:latin typeface="맑은 고딕" panose="020F0502020204030204"/>
                <a:ea typeface="맑은 고딕" panose="020B0503020000020004" pitchFamily="50" charset="-127"/>
              </a:rPr>
              <a:t>접합</a:t>
            </a:r>
            <a:endParaRPr lang="en-US" altLang="ko-KR" sz="1350">
              <a:solidFill>
                <a:prstClr val="black"/>
              </a:solidFill>
              <a:latin typeface="맑은 고딕" panose="020F0502020204030204"/>
              <a:ea typeface="맑은 고딕" panose="020B0503020000020004" pitchFamily="50" charset="-127"/>
            </a:endParaRPr>
          </a:p>
        </p:txBody>
      </p:sp>
    </p:spTree>
    <p:extLst>
      <p:ext uri="{BB962C8B-B14F-4D97-AF65-F5344CB8AC3E}">
        <p14:creationId xmlns:p14="http://schemas.microsoft.com/office/powerpoint/2010/main" val="17685715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 name="그룹 76">
            <a:extLst>
              <a:ext uri="{FF2B5EF4-FFF2-40B4-BE49-F238E27FC236}">
                <a16:creationId xmlns:a16="http://schemas.microsoft.com/office/drawing/2014/main" id="{BD84E802-2E6F-C4D0-4182-220D6C78D2AC}"/>
              </a:ext>
            </a:extLst>
          </p:cNvPr>
          <p:cNvGrpSpPr/>
          <p:nvPr/>
        </p:nvGrpSpPr>
        <p:grpSpPr>
          <a:xfrm>
            <a:off x="1556995" y="2480567"/>
            <a:ext cx="3146394" cy="3456384"/>
            <a:chOff x="304800" y="1883049"/>
            <a:chExt cx="4443730" cy="4838426"/>
          </a:xfrm>
        </p:grpSpPr>
        <p:pic>
          <p:nvPicPr>
            <p:cNvPr id="5" name="그림 4" descr="시계이(가) 표시된 사진&#10;&#10;자동 생성된 설명">
              <a:extLst>
                <a:ext uri="{FF2B5EF4-FFF2-40B4-BE49-F238E27FC236}">
                  <a16:creationId xmlns:a16="http://schemas.microsoft.com/office/drawing/2014/main" id="{C0B88191-DE54-B910-68A2-082CC54A95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883049"/>
              <a:ext cx="4443730" cy="4838426"/>
            </a:xfrm>
            <a:prstGeom prst="rect">
              <a:avLst/>
            </a:prstGeom>
          </p:spPr>
        </p:pic>
        <p:sp>
          <p:nvSpPr>
            <p:cNvPr id="35" name="직사각형 34">
              <a:extLst>
                <a:ext uri="{FF2B5EF4-FFF2-40B4-BE49-F238E27FC236}">
                  <a16:creationId xmlns:a16="http://schemas.microsoft.com/office/drawing/2014/main" id="{99F3F6C7-CD59-C5E8-D4BC-347B1F9D7F12}"/>
                </a:ext>
              </a:extLst>
            </p:cNvPr>
            <p:cNvSpPr/>
            <p:nvPr/>
          </p:nvSpPr>
          <p:spPr>
            <a:xfrm>
              <a:off x="339530" y="5031709"/>
              <a:ext cx="985276" cy="517010"/>
            </a:xfrm>
            <a:prstGeom prst="rect">
              <a:avLst/>
            </a:prstGeom>
          </p:spPr>
          <p:txBody>
            <a:bodyPr wrap="none">
              <a:spAutoFit/>
            </a:bodyPr>
            <a:lstStyle/>
            <a:p>
              <a:r>
                <a:rPr lang="en-US" altLang="ko-KR" b="1" dirty="0">
                  <a:solidFill>
                    <a:srgbClr val="FF0000"/>
                  </a:solidFill>
                  <a:latin typeface="Arial" panose="020B0604020202020204" pitchFamily="34" charset="0"/>
                  <a:cs typeface="Arial" panose="020B0604020202020204" pitchFamily="34" charset="0"/>
                </a:rPr>
                <a:t>MXC</a:t>
              </a:r>
              <a:endParaRPr lang="ko-KR" altLang="en-US" dirty="0"/>
            </a:p>
          </p:txBody>
        </p:sp>
        <p:sp>
          <p:nvSpPr>
            <p:cNvPr id="54" name="직사각형 53">
              <a:extLst>
                <a:ext uri="{FF2B5EF4-FFF2-40B4-BE49-F238E27FC236}">
                  <a16:creationId xmlns:a16="http://schemas.microsoft.com/office/drawing/2014/main" id="{DBBE8155-DCF4-7700-82EA-59A8C06DA640}"/>
                </a:ext>
              </a:extLst>
            </p:cNvPr>
            <p:cNvSpPr/>
            <p:nvPr/>
          </p:nvSpPr>
          <p:spPr>
            <a:xfrm>
              <a:off x="3076354" y="5287651"/>
              <a:ext cx="1558414" cy="1292525"/>
            </a:xfrm>
            <a:prstGeom prst="rect">
              <a:avLst/>
            </a:prstGeom>
          </p:spPr>
          <p:txBody>
            <a:bodyPr wrap="square">
              <a:spAutoFit/>
            </a:bodyPr>
            <a:lstStyle/>
            <a:p>
              <a:pPr algn="ctr"/>
              <a:r>
                <a:rPr lang="en-US" altLang="ko-KR" b="1" dirty="0">
                  <a:solidFill>
                    <a:srgbClr val="FF0000"/>
                  </a:solidFill>
                  <a:latin typeface="Arial" panose="020B0604020202020204" pitchFamily="34" charset="0"/>
                  <a:cs typeface="Arial" panose="020B0604020202020204" pitchFamily="34" charset="0"/>
                </a:rPr>
                <a:t>Sorption </a:t>
              </a:r>
            </a:p>
            <a:p>
              <a:pPr algn="ctr"/>
              <a:r>
                <a:rPr lang="en-US" altLang="ko-KR" b="1" dirty="0">
                  <a:solidFill>
                    <a:srgbClr val="FF0000"/>
                  </a:solidFill>
                  <a:latin typeface="Arial" panose="020B0604020202020204" pitchFamily="34" charset="0"/>
                  <a:cs typeface="Arial" panose="020B0604020202020204" pitchFamily="34" charset="0"/>
                </a:rPr>
                <a:t>pump</a:t>
              </a:r>
              <a:endParaRPr lang="ko-KR" altLang="en-US" dirty="0"/>
            </a:p>
          </p:txBody>
        </p:sp>
        <p:cxnSp>
          <p:nvCxnSpPr>
            <p:cNvPr id="55" name="직선 연결선 54">
              <a:extLst>
                <a:ext uri="{FF2B5EF4-FFF2-40B4-BE49-F238E27FC236}">
                  <a16:creationId xmlns:a16="http://schemas.microsoft.com/office/drawing/2014/main" id="{98F933F0-26EB-AA64-5EAC-634D43E2FDA3}"/>
                </a:ext>
              </a:extLst>
            </p:cNvPr>
            <p:cNvCxnSpPr>
              <a:cxnSpLocks/>
            </p:cNvCxnSpPr>
            <p:nvPr/>
          </p:nvCxnSpPr>
          <p:spPr>
            <a:xfrm>
              <a:off x="1158940" y="5262542"/>
              <a:ext cx="316716" cy="93325"/>
            </a:xfrm>
            <a:prstGeom prst="line">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9" name="직선 연결선 58">
              <a:extLst>
                <a:ext uri="{FF2B5EF4-FFF2-40B4-BE49-F238E27FC236}">
                  <a16:creationId xmlns:a16="http://schemas.microsoft.com/office/drawing/2014/main" id="{89C2B176-D7DB-8AD6-9DB2-9EC5B0CAC000}"/>
                </a:ext>
              </a:extLst>
            </p:cNvPr>
            <p:cNvCxnSpPr>
              <a:cxnSpLocks/>
            </p:cNvCxnSpPr>
            <p:nvPr/>
          </p:nvCxnSpPr>
          <p:spPr>
            <a:xfrm flipH="1">
              <a:off x="2884938" y="5715000"/>
              <a:ext cx="329437" cy="772"/>
            </a:xfrm>
            <a:prstGeom prst="line">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4" name="직사각형 63">
              <a:extLst>
                <a:ext uri="{FF2B5EF4-FFF2-40B4-BE49-F238E27FC236}">
                  <a16:creationId xmlns:a16="http://schemas.microsoft.com/office/drawing/2014/main" id="{720BE0DF-1031-A2D9-B6A2-1E3B92BF7D43}"/>
                </a:ext>
              </a:extLst>
            </p:cNvPr>
            <p:cNvSpPr/>
            <p:nvPr/>
          </p:nvSpPr>
          <p:spPr>
            <a:xfrm>
              <a:off x="3104600" y="4502026"/>
              <a:ext cx="858494" cy="517010"/>
            </a:xfrm>
            <a:prstGeom prst="rect">
              <a:avLst/>
            </a:prstGeom>
          </p:spPr>
          <p:txBody>
            <a:bodyPr wrap="none">
              <a:spAutoFit/>
            </a:bodyPr>
            <a:lstStyle/>
            <a:p>
              <a:r>
                <a:rPr lang="en-US" altLang="ko-KR" b="1" dirty="0">
                  <a:solidFill>
                    <a:srgbClr val="FF0000"/>
                  </a:solidFill>
                  <a:latin typeface="Arial" panose="020B0604020202020204" pitchFamily="34" charset="0"/>
                  <a:cs typeface="Arial" panose="020B0604020202020204" pitchFamily="34" charset="0"/>
                </a:rPr>
                <a:t>Still</a:t>
              </a:r>
              <a:endParaRPr lang="ko-KR" altLang="en-US" dirty="0"/>
            </a:p>
          </p:txBody>
        </p:sp>
        <p:cxnSp>
          <p:nvCxnSpPr>
            <p:cNvPr id="65" name="직선 연결선 64">
              <a:extLst>
                <a:ext uri="{FF2B5EF4-FFF2-40B4-BE49-F238E27FC236}">
                  <a16:creationId xmlns:a16="http://schemas.microsoft.com/office/drawing/2014/main" id="{DA4A9080-0FBC-8BD7-54C4-82ADA01EE4ED}"/>
                </a:ext>
              </a:extLst>
            </p:cNvPr>
            <p:cNvCxnSpPr>
              <a:cxnSpLocks/>
            </p:cNvCxnSpPr>
            <p:nvPr/>
          </p:nvCxnSpPr>
          <p:spPr>
            <a:xfrm flipH="1">
              <a:off x="2693394" y="4761393"/>
              <a:ext cx="438446" cy="0"/>
            </a:xfrm>
            <a:prstGeom prst="line">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67" name="직사각형 66">
              <a:extLst>
                <a:ext uri="{FF2B5EF4-FFF2-40B4-BE49-F238E27FC236}">
                  <a16:creationId xmlns:a16="http://schemas.microsoft.com/office/drawing/2014/main" id="{DFADE8ED-131A-4E0C-65F5-42567E41156B}"/>
                </a:ext>
              </a:extLst>
            </p:cNvPr>
            <p:cNvSpPr/>
            <p:nvPr/>
          </p:nvSpPr>
          <p:spPr>
            <a:xfrm>
              <a:off x="622536" y="3355823"/>
              <a:ext cx="967164" cy="517010"/>
            </a:xfrm>
            <a:prstGeom prst="rect">
              <a:avLst/>
            </a:prstGeom>
          </p:spPr>
          <p:txBody>
            <a:bodyPr wrap="none">
              <a:spAutoFit/>
            </a:bodyPr>
            <a:lstStyle/>
            <a:p>
              <a:r>
                <a:rPr lang="en-US" altLang="ko-KR" b="1" dirty="0">
                  <a:solidFill>
                    <a:srgbClr val="FF0000"/>
                  </a:solidFill>
                  <a:latin typeface="Arial" panose="020B0604020202020204" pitchFamily="34" charset="0"/>
                  <a:cs typeface="Arial" panose="020B0604020202020204" pitchFamily="34" charset="0"/>
                </a:rPr>
                <a:t>ADR</a:t>
              </a:r>
              <a:endParaRPr lang="ko-KR" altLang="en-US" dirty="0"/>
            </a:p>
          </p:txBody>
        </p:sp>
        <p:cxnSp>
          <p:nvCxnSpPr>
            <p:cNvPr id="68" name="직선 연결선 67">
              <a:extLst>
                <a:ext uri="{FF2B5EF4-FFF2-40B4-BE49-F238E27FC236}">
                  <a16:creationId xmlns:a16="http://schemas.microsoft.com/office/drawing/2014/main" id="{960CFA03-8DE4-1F72-3BFD-CF6B66FD1428}"/>
                </a:ext>
              </a:extLst>
            </p:cNvPr>
            <p:cNvCxnSpPr>
              <a:cxnSpLocks/>
            </p:cNvCxnSpPr>
            <p:nvPr/>
          </p:nvCxnSpPr>
          <p:spPr>
            <a:xfrm>
              <a:off x="1475656" y="3586655"/>
              <a:ext cx="650058" cy="0"/>
            </a:xfrm>
            <a:prstGeom prst="line">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2" name="슬라이드 번호 개체 틀 1">
            <a:extLst>
              <a:ext uri="{FF2B5EF4-FFF2-40B4-BE49-F238E27FC236}">
                <a16:creationId xmlns:a16="http://schemas.microsoft.com/office/drawing/2014/main" id="{4C4B5DA4-E830-BB77-3311-89366AD1A264}"/>
              </a:ext>
            </a:extLst>
          </p:cNvPr>
          <p:cNvSpPr>
            <a:spLocks noGrp="1"/>
          </p:cNvSpPr>
          <p:nvPr>
            <p:ph type="sldNum" sz="quarter" idx="12"/>
          </p:nvPr>
        </p:nvSpPr>
        <p:spPr/>
        <p:txBody>
          <a:bodyPr/>
          <a:lstStyle/>
          <a:p>
            <a:fld id="{916E7165-E037-433A-A4A0-9E21FD0F7920}" type="slidenum">
              <a:rPr lang="ko-KR" altLang="en-US" smtClean="0"/>
              <a:pPr/>
              <a:t>32</a:t>
            </a:fld>
            <a:endParaRPr lang="ko-KR" altLang="en-US" dirty="0"/>
          </a:p>
        </p:txBody>
      </p:sp>
      <p:sp>
        <p:nvSpPr>
          <p:cNvPr id="3" name="내용 개체 틀 2">
            <a:extLst>
              <a:ext uri="{FF2B5EF4-FFF2-40B4-BE49-F238E27FC236}">
                <a16:creationId xmlns:a16="http://schemas.microsoft.com/office/drawing/2014/main" id="{F17CB8B5-D305-8B7F-A8B0-12B300EBF2E6}"/>
              </a:ext>
            </a:extLst>
          </p:cNvPr>
          <p:cNvSpPr>
            <a:spLocks noGrp="1"/>
          </p:cNvSpPr>
          <p:nvPr>
            <p:ph idx="1"/>
          </p:nvPr>
        </p:nvSpPr>
        <p:spPr>
          <a:xfrm>
            <a:off x="1428750" y="1714500"/>
            <a:ext cx="6343650" cy="974266"/>
          </a:xfrm>
        </p:spPr>
        <p:txBody>
          <a:bodyPr/>
          <a:lstStyle/>
          <a:p>
            <a:r>
              <a:rPr lang="en-US" altLang="ko-KR" dirty="0"/>
              <a:t>Sorption pump assembly</a:t>
            </a:r>
          </a:p>
          <a:p>
            <a:pPr lvl="1"/>
            <a:r>
              <a:rPr lang="en-US" altLang="ko-KR" b="1" dirty="0"/>
              <a:t>Active gas-gap heat switch </a:t>
            </a:r>
            <a:r>
              <a:rPr lang="en-US" altLang="ko-KR" dirty="0"/>
              <a:t>from Chase Research Cryogenics</a:t>
            </a:r>
          </a:p>
          <a:p>
            <a:pPr lvl="1"/>
            <a:r>
              <a:rPr lang="en-US" altLang="ko-KR" dirty="0"/>
              <a:t>The </a:t>
            </a:r>
            <a:r>
              <a:rPr lang="en-US" altLang="ko-KR" b="1" dirty="0"/>
              <a:t>sorption pump </a:t>
            </a:r>
            <a:r>
              <a:rPr lang="en-US" altLang="ko-KR" dirty="0"/>
              <a:t>is designed in a cylindrical shape.</a:t>
            </a:r>
            <a:endParaRPr lang="ko-KR" altLang="en-US" dirty="0"/>
          </a:p>
        </p:txBody>
      </p:sp>
      <p:sp>
        <p:nvSpPr>
          <p:cNvPr id="4" name="내용 개체 틀 3">
            <a:extLst>
              <a:ext uri="{FF2B5EF4-FFF2-40B4-BE49-F238E27FC236}">
                <a16:creationId xmlns:a16="http://schemas.microsoft.com/office/drawing/2014/main" id="{E60E8B5D-BA46-36D3-FC01-89DF42ADA646}"/>
              </a:ext>
            </a:extLst>
          </p:cNvPr>
          <p:cNvSpPr>
            <a:spLocks noGrp="1"/>
          </p:cNvSpPr>
          <p:nvPr>
            <p:ph idx="13"/>
          </p:nvPr>
        </p:nvSpPr>
        <p:spPr/>
        <p:txBody>
          <a:bodyPr/>
          <a:lstStyle/>
          <a:p>
            <a:r>
              <a:rPr lang="en-US" altLang="ko-KR" dirty="0"/>
              <a:t>Introduction</a:t>
            </a:r>
            <a:endParaRPr lang="ko-KR" altLang="en-US" dirty="0"/>
          </a:p>
        </p:txBody>
      </p:sp>
      <p:grpSp>
        <p:nvGrpSpPr>
          <p:cNvPr id="78" name="그룹 77">
            <a:extLst>
              <a:ext uri="{FF2B5EF4-FFF2-40B4-BE49-F238E27FC236}">
                <a16:creationId xmlns:a16="http://schemas.microsoft.com/office/drawing/2014/main" id="{9B22894D-9A06-DE3D-7644-48CDFF284E41}"/>
              </a:ext>
            </a:extLst>
          </p:cNvPr>
          <p:cNvGrpSpPr/>
          <p:nvPr/>
        </p:nvGrpSpPr>
        <p:grpSpPr>
          <a:xfrm>
            <a:off x="4795098" y="2564905"/>
            <a:ext cx="3194542" cy="3243094"/>
            <a:chOff x="4869462" y="2140199"/>
            <a:chExt cx="4259389" cy="4324125"/>
          </a:xfrm>
        </p:grpSpPr>
        <p:pic>
          <p:nvPicPr>
            <p:cNvPr id="70" name="그림 69" descr="실린더이(가) 표시된 사진&#10;&#10;자동 생성된 설명">
              <a:extLst>
                <a:ext uri="{FF2B5EF4-FFF2-40B4-BE49-F238E27FC236}">
                  <a16:creationId xmlns:a16="http://schemas.microsoft.com/office/drawing/2014/main" id="{FFD826C3-9968-5887-EE08-371856616F5A}"/>
                </a:ext>
              </a:extLst>
            </p:cNvPr>
            <p:cNvPicPr>
              <a:picLocks noChangeAspect="1"/>
            </p:cNvPicPr>
            <p:nvPr/>
          </p:nvPicPr>
          <p:blipFill>
            <a:blip r:embed="rId3"/>
            <a:stretch>
              <a:fillRect/>
            </a:stretch>
          </p:blipFill>
          <p:spPr>
            <a:xfrm>
              <a:off x="5726807" y="2140199"/>
              <a:ext cx="1973515" cy="4324125"/>
            </a:xfrm>
            <a:prstGeom prst="rect">
              <a:avLst/>
            </a:prstGeom>
          </p:spPr>
        </p:pic>
        <p:sp>
          <p:nvSpPr>
            <p:cNvPr id="72" name="직사각형 71">
              <a:extLst>
                <a:ext uri="{FF2B5EF4-FFF2-40B4-BE49-F238E27FC236}">
                  <a16:creationId xmlns:a16="http://schemas.microsoft.com/office/drawing/2014/main" id="{9FD8BDD0-8985-3F06-2871-C59E9F25D2EE}"/>
                </a:ext>
              </a:extLst>
            </p:cNvPr>
            <p:cNvSpPr/>
            <p:nvPr/>
          </p:nvSpPr>
          <p:spPr>
            <a:xfrm>
              <a:off x="7285220" y="3713790"/>
              <a:ext cx="1843631" cy="861775"/>
            </a:xfrm>
            <a:prstGeom prst="rect">
              <a:avLst/>
            </a:prstGeom>
          </p:spPr>
          <p:txBody>
            <a:bodyPr wrap="square">
              <a:spAutoFit/>
            </a:bodyPr>
            <a:lstStyle/>
            <a:p>
              <a:pPr algn="ctr"/>
              <a:r>
                <a:rPr lang="en-US" altLang="ko-KR" b="1" dirty="0">
                  <a:solidFill>
                    <a:srgbClr val="FF0000"/>
                  </a:solidFill>
                  <a:latin typeface="Arial" panose="020B0604020202020204" pitchFamily="34" charset="0"/>
                  <a:cs typeface="Arial" panose="020B0604020202020204" pitchFamily="34" charset="0"/>
                </a:rPr>
                <a:t>Sorption </a:t>
              </a:r>
            </a:p>
            <a:p>
              <a:pPr algn="ctr"/>
              <a:r>
                <a:rPr lang="en-US" altLang="ko-KR" b="1" dirty="0">
                  <a:solidFill>
                    <a:srgbClr val="FF0000"/>
                  </a:solidFill>
                  <a:latin typeface="Arial" panose="020B0604020202020204" pitchFamily="34" charset="0"/>
                  <a:cs typeface="Arial" panose="020B0604020202020204" pitchFamily="34" charset="0"/>
                </a:rPr>
                <a:t>pump</a:t>
              </a:r>
            </a:p>
          </p:txBody>
        </p:sp>
        <p:sp>
          <p:nvSpPr>
            <p:cNvPr id="73" name="직사각형 72">
              <a:extLst>
                <a:ext uri="{FF2B5EF4-FFF2-40B4-BE49-F238E27FC236}">
                  <a16:creationId xmlns:a16="http://schemas.microsoft.com/office/drawing/2014/main" id="{CA02103A-F4AC-F72E-A0C2-5A1AEC9E98FE}"/>
                </a:ext>
              </a:extLst>
            </p:cNvPr>
            <p:cNvSpPr/>
            <p:nvPr/>
          </p:nvSpPr>
          <p:spPr>
            <a:xfrm>
              <a:off x="4869462" y="3501008"/>
              <a:ext cx="1558415" cy="861775"/>
            </a:xfrm>
            <a:prstGeom prst="rect">
              <a:avLst/>
            </a:prstGeom>
          </p:spPr>
          <p:txBody>
            <a:bodyPr wrap="square">
              <a:spAutoFit/>
            </a:bodyPr>
            <a:lstStyle/>
            <a:p>
              <a:pPr algn="ctr"/>
              <a:r>
                <a:rPr lang="en-US" altLang="ko-KR" b="1" dirty="0">
                  <a:solidFill>
                    <a:srgbClr val="FF0000"/>
                  </a:solidFill>
                  <a:latin typeface="Arial" panose="020B0604020202020204" pitchFamily="34" charset="0"/>
                  <a:cs typeface="Arial" panose="020B0604020202020204" pitchFamily="34" charset="0"/>
                </a:rPr>
                <a:t>Heat switch</a:t>
              </a:r>
              <a:endParaRPr lang="ko-KR" altLang="en-US" dirty="0"/>
            </a:p>
          </p:txBody>
        </p:sp>
        <p:cxnSp>
          <p:nvCxnSpPr>
            <p:cNvPr id="74" name="직선 연결선 73">
              <a:extLst>
                <a:ext uri="{FF2B5EF4-FFF2-40B4-BE49-F238E27FC236}">
                  <a16:creationId xmlns:a16="http://schemas.microsoft.com/office/drawing/2014/main" id="{A79B01A1-F184-74BE-0FF3-CEFF339936E1}"/>
                </a:ext>
              </a:extLst>
            </p:cNvPr>
            <p:cNvCxnSpPr>
              <a:cxnSpLocks/>
            </p:cNvCxnSpPr>
            <p:nvPr/>
          </p:nvCxnSpPr>
          <p:spPr>
            <a:xfrm flipH="1">
              <a:off x="7153980" y="4156423"/>
              <a:ext cx="438446" cy="0"/>
            </a:xfrm>
            <a:prstGeom prst="line">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5" name="직선 연결선 74">
              <a:extLst>
                <a:ext uri="{FF2B5EF4-FFF2-40B4-BE49-F238E27FC236}">
                  <a16:creationId xmlns:a16="http://schemas.microsoft.com/office/drawing/2014/main" id="{A2ED45EE-31C3-A1A7-AD72-913CA816319E}"/>
                </a:ext>
              </a:extLst>
            </p:cNvPr>
            <p:cNvCxnSpPr>
              <a:cxnSpLocks/>
            </p:cNvCxnSpPr>
            <p:nvPr/>
          </p:nvCxnSpPr>
          <p:spPr>
            <a:xfrm>
              <a:off x="6087367" y="3916506"/>
              <a:ext cx="340509" cy="0"/>
            </a:xfrm>
            <a:prstGeom prst="line">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
        <p:nvSpPr>
          <p:cNvPr id="79" name="직사각형 78">
            <a:extLst>
              <a:ext uri="{FF2B5EF4-FFF2-40B4-BE49-F238E27FC236}">
                <a16:creationId xmlns:a16="http://schemas.microsoft.com/office/drawing/2014/main" id="{DADA8647-2518-FEF6-7A87-4C7915C3FD17}"/>
              </a:ext>
            </a:extLst>
          </p:cNvPr>
          <p:cNvSpPr/>
          <p:nvPr/>
        </p:nvSpPr>
        <p:spPr>
          <a:xfrm>
            <a:off x="6449599" y="5404793"/>
            <a:ext cx="1168811" cy="369332"/>
          </a:xfrm>
          <a:prstGeom prst="rect">
            <a:avLst/>
          </a:prstGeom>
        </p:spPr>
        <p:txBody>
          <a:bodyPr wrap="square">
            <a:spAutoFit/>
          </a:bodyPr>
          <a:lstStyle/>
          <a:p>
            <a:pPr algn="ctr"/>
            <a:r>
              <a:rPr lang="en-US" altLang="ko-KR" b="1" dirty="0">
                <a:solidFill>
                  <a:srgbClr val="FF0000"/>
                </a:solidFill>
                <a:latin typeface="Arial" panose="020B0604020202020204" pitchFamily="34" charset="0"/>
                <a:cs typeface="Arial" panose="020B0604020202020204" pitchFamily="34" charset="0"/>
              </a:rPr>
              <a:t>4 K</a:t>
            </a:r>
            <a:endParaRPr lang="ko-KR" altLang="en-US" dirty="0"/>
          </a:p>
        </p:txBody>
      </p:sp>
      <p:sp>
        <p:nvSpPr>
          <p:cNvPr id="80" name="직사각형 79">
            <a:extLst>
              <a:ext uri="{FF2B5EF4-FFF2-40B4-BE49-F238E27FC236}">
                <a16:creationId xmlns:a16="http://schemas.microsoft.com/office/drawing/2014/main" id="{DC80AB25-A6B9-4886-AFA2-2362DBAAC884}"/>
              </a:ext>
            </a:extLst>
          </p:cNvPr>
          <p:cNvSpPr/>
          <p:nvPr/>
        </p:nvSpPr>
        <p:spPr>
          <a:xfrm>
            <a:off x="6672902" y="3071981"/>
            <a:ext cx="1382723" cy="369332"/>
          </a:xfrm>
          <a:prstGeom prst="rect">
            <a:avLst/>
          </a:prstGeom>
        </p:spPr>
        <p:txBody>
          <a:bodyPr wrap="square">
            <a:spAutoFit/>
          </a:bodyPr>
          <a:lstStyle/>
          <a:p>
            <a:pPr algn="ctr"/>
            <a:r>
              <a:rPr lang="en-US" altLang="ko-KR" b="1" dirty="0">
                <a:solidFill>
                  <a:srgbClr val="FF0000"/>
                </a:solidFill>
                <a:latin typeface="Arial" panose="020B0604020202020204" pitchFamily="34" charset="0"/>
                <a:cs typeface="Arial" panose="020B0604020202020204" pitchFamily="34" charset="0"/>
              </a:rPr>
              <a:t>4 K ~ 30 K</a:t>
            </a:r>
            <a:endParaRPr lang="ko-KR" altLang="en-US" dirty="0"/>
          </a:p>
        </p:txBody>
      </p:sp>
      <p:sp>
        <p:nvSpPr>
          <p:cNvPr id="81" name="타원 80">
            <a:extLst>
              <a:ext uri="{FF2B5EF4-FFF2-40B4-BE49-F238E27FC236}">
                <a16:creationId xmlns:a16="http://schemas.microsoft.com/office/drawing/2014/main" id="{6E535BFA-AEC4-5647-4451-6E74875A1576}"/>
              </a:ext>
            </a:extLst>
          </p:cNvPr>
          <p:cNvSpPr/>
          <p:nvPr/>
        </p:nvSpPr>
        <p:spPr>
          <a:xfrm>
            <a:off x="2772600" y="4603411"/>
            <a:ext cx="615404" cy="1183043"/>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ko-KR" altLang="en-US" sz="1350"/>
          </a:p>
        </p:txBody>
      </p:sp>
    </p:spTree>
    <p:extLst>
      <p:ext uri="{BB962C8B-B14F-4D97-AF65-F5344CB8AC3E}">
        <p14:creationId xmlns:p14="http://schemas.microsoft.com/office/powerpoint/2010/main" val="37045736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번호 개체 틀 1">
            <a:extLst>
              <a:ext uri="{FF2B5EF4-FFF2-40B4-BE49-F238E27FC236}">
                <a16:creationId xmlns:a16="http://schemas.microsoft.com/office/drawing/2014/main" id="{838024C7-09F1-7AD7-C295-F000E50C34E1}"/>
              </a:ext>
            </a:extLst>
          </p:cNvPr>
          <p:cNvSpPr>
            <a:spLocks noGrp="1"/>
          </p:cNvSpPr>
          <p:nvPr>
            <p:ph type="sldNum" sz="quarter" idx="12"/>
          </p:nvPr>
        </p:nvSpPr>
        <p:spPr/>
        <p:txBody>
          <a:bodyPr/>
          <a:lstStyle/>
          <a:p>
            <a:fld id="{916E7165-E037-433A-A4A0-9E21FD0F7920}" type="slidenum">
              <a:rPr lang="ko-KR" altLang="en-US" smtClean="0"/>
              <a:pPr/>
              <a:t>33</a:t>
            </a:fld>
            <a:endParaRPr lang="ko-KR" altLang="en-US" dirty="0"/>
          </a:p>
        </p:txBody>
      </p:sp>
      <p:sp>
        <p:nvSpPr>
          <p:cNvPr id="3" name="내용 개체 틀 2">
            <a:extLst>
              <a:ext uri="{FF2B5EF4-FFF2-40B4-BE49-F238E27FC236}">
                <a16:creationId xmlns:a16="http://schemas.microsoft.com/office/drawing/2014/main" id="{9A7420C8-3ABF-DF55-B4B0-0344B7DD211C}"/>
              </a:ext>
            </a:extLst>
          </p:cNvPr>
          <p:cNvSpPr>
            <a:spLocks noGrp="1"/>
          </p:cNvSpPr>
          <p:nvPr>
            <p:ph idx="1"/>
          </p:nvPr>
        </p:nvSpPr>
        <p:spPr/>
        <p:txBody>
          <a:bodyPr/>
          <a:lstStyle/>
          <a:p>
            <a:r>
              <a:rPr lang="en-US" altLang="ko-KR" dirty="0"/>
              <a:t>Sorption pump</a:t>
            </a:r>
          </a:p>
          <a:p>
            <a:pPr lvl="1"/>
            <a:r>
              <a:rPr lang="en-US" altLang="ko-KR" dirty="0"/>
              <a:t>Copper tube: H = 60 mm, D = 25.4 mm, Wall thickness = 1 mm</a:t>
            </a:r>
          </a:p>
          <a:p>
            <a:pPr lvl="1"/>
            <a:r>
              <a:rPr lang="en-US" altLang="ko-KR" dirty="0"/>
              <a:t>Mass of copper case: 100 g, mass of activated charcoal: 20 g</a:t>
            </a:r>
          </a:p>
          <a:p>
            <a:pPr lvl="1"/>
            <a:r>
              <a:rPr lang="en-US" altLang="ko-KR" dirty="0"/>
              <a:t>Temperature range: 4 K (adsorbing) ~ 30 K (desorbing)</a:t>
            </a:r>
            <a:endParaRPr lang="ko-KR" altLang="en-US" dirty="0"/>
          </a:p>
        </p:txBody>
      </p:sp>
      <p:sp>
        <p:nvSpPr>
          <p:cNvPr id="4" name="내용 개체 틀 3">
            <a:extLst>
              <a:ext uri="{FF2B5EF4-FFF2-40B4-BE49-F238E27FC236}">
                <a16:creationId xmlns:a16="http://schemas.microsoft.com/office/drawing/2014/main" id="{66265175-38CE-96B7-DBA3-B06CA034A0AE}"/>
              </a:ext>
            </a:extLst>
          </p:cNvPr>
          <p:cNvSpPr>
            <a:spLocks noGrp="1"/>
          </p:cNvSpPr>
          <p:nvPr>
            <p:ph idx="13"/>
          </p:nvPr>
        </p:nvSpPr>
        <p:spPr/>
        <p:txBody>
          <a:bodyPr/>
          <a:lstStyle/>
          <a:p>
            <a:r>
              <a:rPr lang="en-US" altLang="ko-KR" dirty="0"/>
              <a:t>Sorption pump design</a:t>
            </a:r>
            <a:endParaRPr lang="ko-KR" altLang="en-US" dirty="0"/>
          </a:p>
        </p:txBody>
      </p:sp>
      <p:grpSp>
        <p:nvGrpSpPr>
          <p:cNvPr id="36" name="그룹 35">
            <a:extLst>
              <a:ext uri="{FF2B5EF4-FFF2-40B4-BE49-F238E27FC236}">
                <a16:creationId xmlns:a16="http://schemas.microsoft.com/office/drawing/2014/main" id="{F3884920-B746-A8D7-1929-CD9026B7D463}"/>
              </a:ext>
            </a:extLst>
          </p:cNvPr>
          <p:cNvGrpSpPr/>
          <p:nvPr/>
        </p:nvGrpSpPr>
        <p:grpSpPr>
          <a:xfrm>
            <a:off x="2843809" y="2928167"/>
            <a:ext cx="3440290" cy="3050543"/>
            <a:chOff x="2483768" y="2761221"/>
            <a:chExt cx="4587053" cy="4067390"/>
          </a:xfrm>
        </p:grpSpPr>
        <p:pic>
          <p:nvPicPr>
            <p:cNvPr id="6" name="그림 5">
              <a:extLst>
                <a:ext uri="{FF2B5EF4-FFF2-40B4-BE49-F238E27FC236}">
                  <a16:creationId xmlns:a16="http://schemas.microsoft.com/office/drawing/2014/main" id="{F55F53A6-99A3-2AD1-C41F-62C0BFA4F3A2}"/>
                </a:ext>
              </a:extLst>
            </p:cNvPr>
            <p:cNvPicPr>
              <a:picLocks noChangeAspect="1"/>
            </p:cNvPicPr>
            <p:nvPr/>
          </p:nvPicPr>
          <p:blipFill>
            <a:blip r:embed="rId2"/>
            <a:stretch>
              <a:fillRect/>
            </a:stretch>
          </p:blipFill>
          <p:spPr>
            <a:xfrm>
              <a:off x="3995936" y="2761221"/>
              <a:ext cx="1395119" cy="3926780"/>
            </a:xfrm>
            <a:prstGeom prst="rect">
              <a:avLst/>
            </a:prstGeom>
          </p:spPr>
        </p:pic>
        <p:sp>
          <p:nvSpPr>
            <p:cNvPr id="7" name="직사각형 6">
              <a:extLst>
                <a:ext uri="{FF2B5EF4-FFF2-40B4-BE49-F238E27FC236}">
                  <a16:creationId xmlns:a16="http://schemas.microsoft.com/office/drawing/2014/main" id="{BD4714A6-F6B2-673F-3FCA-012B0C144CB3}"/>
                </a:ext>
              </a:extLst>
            </p:cNvPr>
            <p:cNvSpPr/>
            <p:nvPr/>
          </p:nvSpPr>
          <p:spPr>
            <a:xfrm>
              <a:off x="5486645" y="4182180"/>
              <a:ext cx="1584176" cy="861775"/>
            </a:xfrm>
            <a:prstGeom prst="rect">
              <a:avLst/>
            </a:prstGeom>
          </p:spPr>
          <p:txBody>
            <a:bodyPr wrap="square">
              <a:spAutoFit/>
            </a:bodyPr>
            <a:lstStyle/>
            <a:p>
              <a:pPr algn="ctr"/>
              <a:r>
                <a:rPr lang="en-US" altLang="ko-KR" b="1" dirty="0">
                  <a:solidFill>
                    <a:srgbClr val="FF0000"/>
                  </a:solidFill>
                  <a:latin typeface="Arial" panose="020B0604020202020204" pitchFamily="34" charset="0"/>
                  <a:cs typeface="Arial" panose="020B0604020202020204" pitchFamily="34" charset="0"/>
                </a:rPr>
                <a:t>Cartridge heaters</a:t>
              </a:r>
            </a:p>
          </p:txBody>
        </p:sp>
        <p:cxnSp>
          <p:nvCxnSpPr>
            <p:cNvPr id="9" name="직선 연결선 8">
              <a:extLst>
                <a:ext uri="{FF2B5EF4-FFF2-40B4-BE49-F238E27FC236}">
                  <a16:creationId xmlns:a16="http://schemas.microsoft.com/office/drawing/2014/main" id="{662A77ED-B1AB-DCEF-583E-516496C937D4}"/>
                </a:ext>
              </a:extLst>
            </p:cNvPr>
            <p:cNvCxnSpPr/>
            <p:nvPr/>
          </p:nvCxnSpPr>
          <p:spPr>
            <a:xfrm flipV="1">
              <a:off x="4355976" y="3068960"/>
              <a:ext cx="0" cy="43204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직선 연결선 9">
              <a:extLst>
                <a:ext uri="{FF2B5EF4-FFF2-40B4-BE49-F238E27FC236}">
                  <a16:creationId xmlns:a16="http://schemas.microsoft.com/office/drawing/2014/main" id="{A5B0BC90-0EC8-3883-6B4F-7C3124AC87E6}"/>
                </a:ext>
              </a:extLst>
            </p:cNvPr>
            <p:cNvCxnSpPr>
              <a:cxnSpLocks/>
            </p:cNvCxnSpPr>
            <p:nvPr/>
          </p:nvCxnSpPr>
          <p:spPr>
            <a:xfrm flipH="1">
              <a:off x="2483768" y="3075940"/>
              <a:ext cx="187220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직선 연결선 11">
              <a:extLst>
                <a:ext uri="{FF2B5EF4-FFF2-40B4-BE49-F238E27FC236}">
                  <a16:creationId xmlns:a16="http://schemas.microsoft.com/office/drawing/2014/main" id="{10E3294B-960E-A4E0-E323-B8CDAC740F4B}"/>
                </a:ext>
              </a:extLst>
            </p:cNvPr>
            <p:cNvCxnSpPr/>
            <p:nvPr/>
          </p:nvCxnSpPr>
          <p:spPr>
            <a:xfrm flipV="1">
              <a:off x="5004048" y="3140968"/>
              <a:ext cx="0" cy="432048"/>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3" name="직선 연결선 12">
              <a:extLst>
                <a:ext uri="{FF2B5EF4-FFF2-40B4-BE49-F238E27FC236}">
                  <a16:creationId xmlns:a16="http://schemas.microsoft.com/office/drawing/2014/main" id="{3E79896E-E270-4DDB-FF8F-2BB2364ECFD7}"/>
                </a:ext>
              </a:extLst>
            </p:cNvPr>
            <p:cNvCxnSpPr>
              <a:cxnSpLocks/>
            </p:cNvCxnSpPr>
            <p:nvPr/>
          </p:nvCxnSpPr>
          <p:spPr>
            <a:xfrm flipH="1">
              <a:off x="5004048" y="3140968"/>
              <a:ext cx="944488" cy="4192"/>
            </a:xfrm>
            <a:prstGeom prst="line">
              <a:avLst/>
            </a:prstGeom>
            <a:ln w="57150"/>
          </p:spPr>
          <p:style>
            <a:lnRef idx="1">
              <a:schemeClr val="accent1"/>
            </a:lnRef>
            <a:fillRef idx="0">
              <a:schemeClr val="accent1"/>
            </a:fillRef>
            <a:effectRef idx="0">
              <a:schemeClr val="accent1"/>
            </a:effectRef>
            <a:fontRef idx="minor">
              <a:schemeClr val="tx1"/>
            </a:fontRef>
          </p:style>
        </p:cxnSp>
        <p:grpSp>
          <p:nvGrpSpPr>
            <p:cNvPr id="19" name="그룹 18">
              <a:extLst>
                <a:ext uri="{FF2B5EF4-FFF2-40B4-BE49-F238E27FC236}">
                  <a16:creationId xmlns:a16="http://schemas.microsoft.com/office/drawing/2014/main" id="{AB0D9137-6CFF-C33D-2F52-05501CC900B1}"/>
                </a:ext>
              </a:extLst>
            </p:cNvPr>
            <p:cNvGrpSpPr/>
            <p:nvPr/>
          </p:nvGrpSpPr>
          <p:grpSpPr>
            <a:xfrm>
              <a:off x="5854851" y="3057750"/>
              <a:ext cx="173467" cy="166436"/>
              <a:chOff x="6819770" y="3914993"/>
              <a:chExt cx="173467" cy="166436"/>
            </a:xfrm>
          </p:grpSpPr>
          <p:sp>
            <p:nvSpPr>
              <p:cNvPr id="16" name="타원 15">
                <a:extLst>
                  <a:ext uri="{FF2B5EF4-FFF2-40B4-BE49-F238E27FC236}">
                    <a16:creationId xmlns:a16="http://schemas.microsoft.com/office/drawing/2014/main" id="{3AB1D5D7-1E38-5592-1EE7-5AE64E0689CC}"/>
                  </a:ext>
                </a:extLst>
              </p:cNvPr>
              <p:cNvSpPr/>
              <p:nvPr/>
            </p:nvSpPr>
            <p:spPr>
              <a:xfrm rot="5400000" flipH="1">
                <a:off x="6823286" y="3911477"/>
                <a:ext cx="166436" cy="173467"/>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kumimoji="1" lang="ko-KR" altLang="en-US" sz="1350">
                  <a:solidFill>
                    <a:prstClr val="white"/>
                  </a:solidFill>
                  <a:latin typeface="Arial" panose="020B0604020202020204" pitchFamily="34" charset="0"/>
                  <a:ea typeface="맑은 고딕" panose="020B0503020000020004" pitchFamily="50" charset="-127"/>
                  <a:cs typeface="Arial" panose="020B0604020202020204" pitchFamily="34" charset="0"/>
                </a:endParaRPr>
              </a:p>
            </p:txBody>
          </p:sp>
          <p:cxnSp>
            <p:nvCxnSpPr>
              <p:cNvPr id="17" name="직선 연결선 16">
                <a:extLst>
                  <a:ext uri="{FF2B5EF4-FFF2-40B4-BE49-F238E27FC236}">
                    <a16:creationId xmlns:a16="http://schemas.microsoft.com/office/drawing/2014/main" id="{A696F92F-55F8-0C3A-135F-785FCBCC9AC7}"/>
                  </a:ext>
                </a:extLst>
              </p:cNvPr>
              <p:cNvCxnSpPr>
                <a:cxnSpLocks/>
                <a:stCxn id="16" idx="7"/>
                <a:endCxn id="16" idx="3"/>
              </p:cNvCxnSpPr>
              <p:nvPr/>
            </p:nvCxnSpPr>
            <p:spPr>
              <a:xfrm rot="5400000">
                <a:off x="6847655" y="3936865"/>
                <a:ext cx="117688" cy="12265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직선 연결선 17">
                <a:extLst>
                  <a:ext uri="{FF2B5EF4-FFF2-40B4-BE49-F238E27FC236}">
                    <a16:creationId xmlns:a16="http://schemas.microsoft.com/office/drawing/2014/main" id="{D97B2AFD-2EBF-E9A5-6D67-F6466081B0A3}"/>
                  </a:ext>
                </a:extLst>
              </p:cNvPr>
              <p:cNvCxnSpPr>
                <a:cxnSpLocks/>
                <a:stCxn id="16" idx="1"/>
                <a:endCxn id="16" idx="5"/>
              </p:cNvCxnSpPr>
              <p:nvPr/>
            </p:nvCxnSpPr>
            <p:spPr>
              <a:xfrm rot="5400000" flipH="1">
                <a:off x="6845174" y="3939367"/>
                <a:ext cx="122660" cy="11768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1" name="직선 화살표 연결선 20">
              <a:extLst>
                <a:ext uri="{FF2B5EF4-FFF2-40B4-BE49-F238E27FC236}">
                  <a16:creationId xmlns:a16="http://schemas.microsoft.com/office/drawing/2014/main" id="{4D18021E-028C-8116-EA84-B09496AF2C60}"/>
                </a:ext>
              </a:extLst>
            </p:cNvPr>
            <p:cNvCxnSpPr/>
            <p:nvPr/>
          </p:nvCxnSpPr>
          <p:spPr>
            <a:xfrm>
              <a:off x="2956012" y="3284984"/>
              <a:ext cx="679884"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2" name="직사각형 21">
              <a:extLst>
                <a:ext uri="{FF2B5EF4-FFF2-40B4-BE49-F238E27FC236}">
                  <a16:creationId xmlns:a16="http://schemas.microsoft.com/office/drawing/2014/main" id="{9C5F7D2A-9E16-E0C1-AE19-735BCFB075A0}"/>
                </a:ext>
              </a:extLst>
            </p:cNvPr>
            <p:cNvSpPr/>
            <p:nvPr/>
          </p:nvSpPr>
          <p:spPr>
            <a:xfrm>
              <a:off x="2509723" y="3312053"/>
              <a:ext cx="1584176" cy="492443"/>
            </a:xfrm>
            <a:prstGeom prst="rect">
              <a:avLst/>
            </a:prstGeom>
          </p:spPr>
          <p:txBody>
            <a:bodyPr wrap="square">
              <a:spAutoFit/>
            </a:bodyPr>
            <a:lstStyle/>
            <a:p>
              <a:pPr algn="ctr"/>
              <a:r>
                <a:rPr lang="en-US" altLang="ko-KR" b="1" dirty="0">
                  <a:solidFill>
                    <a:srgbClr val="FF0000"/>
                  </a:solidFill>
                  <a:latin typeface="Arial" panose="020B0604020202020204" pitchFamily="34" charset="0"/>
                  <a:cs typeface="Arial" panose="020B0604020202020204" pitchFamily="34" charset="0"/>
                </a:rPr>
                <a:t>Pumping</a:t>
              </a:r>
            </a:p>
          </p:txBody>
        </p:sp>
        <p:cxnSp>
          <p:nvCxnSpPr>
            <p:cNvPr id="25" name="직선 화살표 연결선 24">
              <a:extLst>
                <a:ext uri="{FF2B5EF4-FFF2-40B4-BE49-F238E27FC236}">
                  <a16:creationId xmlns:a16="http://schemas.microsoft.com/office/drawing/2014/main" id="{2472FA61-61DC-A6E0-0962-A478854723AE}"/>
                </a:ext>
              </a:extLst>
            </p:cNvPr>
            <p:cNvCxnSpPr>
              <a:cxnSpLocks/>
            </p:cNvCxnSpPr>
            <p:nvPr/>
          </p:nvCxnSpPr>
          <p:spPr>
            <a:xfrm flipH="1" flipV="1">
              <a:off x="4603795" y="3573016"/>
              <a:ext cx="918297" cy="72008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직선 화살표 연결선 27">
              <a:extLst>
                <a:ext uri="{FF2B5EF4-FFF2-40B4-BE49-F238E27FC236}">
                  <a16:creationId xmlns:a16="http://schemas.microsoft.com/office/drawing/2014/main" id="{368AE41D-7A9F-3313-FA2C-FFA817442A2C}"/>
                </a:ext>
              </a:extLst>
            </p:cNvPr>
            <p:cNvCxnSpPr>
              <a:cxnSpLocks/>
            </p:cNvCxnSpPr>
            <p:nvPr/>
          </p:nvCxnSpPr>
          <p:spPr>
            <a:xfrm flipH="1">
              <a:off x="4586321" y="4941168"/>
              <a:ext cx="917921" cy="129418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직사각형 31">
              <a:extLst>
                <a:ext uri="{FF2B5EF4-FFF2-40B4-BE49-F238E27FC236}">
                  <a16:creationId xmlns:a16="http://schemas.microsoft.com/office/drawing/2014/main" id="{F7EC0DCA-7CB0-7FF6-2E06-B7E269B30CAD}"/>
                </a:ext>
              </a:extLst>
            </p:cNvPr>
            <p:cNvSpPr/>
            <p:nvPr/>
          </p:nvSpPr>
          <p:spPr>
            <a:xfrm>
              <a:off x="5476292" y="5966836"/>
              <a:ext cx="1584176" cy="861775"/>
            </a:xfrm>
            <a:prstGeom prst="rect">
              <a:avLst/>
            </a:prstGeom>
          </p:spPr>
          <p:txBody>
            <a:bodyPr wrap="square">
              <a:spAutoFit/>
            </a:bodyPr>
            <a:lstStyle/>
            <a:p>
              <a:pPr algn="ctr"/>
              <a:r>
                <a:rPr lang="en-US" altLang="ko-KR" b="1" dirty="0">
                  <a:solidFill>
                    <a:srgbClr val="FF0000"/>
                  </a:solidFill>
                  <a:latin typeface="Arial" panose="020B0604020202020204" pitchFamily="34" charset="0"/>
                  <a:cs typeface="Arial" panose="020B0604020202020204" pitchFamily="34" charset="0"/>
                </a:rPr>
                <a:t>Temp.</a:t>
              </a:r>
            </a:p>
            <a:p>
              <a:pPr algn="ctr"/>
              <a:r>
                <a:rPr lang="en-US" altLang="ko-KR" b="1" dirty="0">
                  <a:solidFill>
                    <a:srgbClr val="FF0000"/>
                  </a:solidFill>
                  <a:latin typeface="Arial" panose="020B0604020202020204" pitchFamily="34" charset="0"/>
                  <a:cs typeface="Arial" panose="020B0604020202020204" pitchFamily="34" charset="0"/>
                </a:rPr>
                <a:t>sensor</a:t>
              </a:r>
            </a:p>
          </p:txBody>
        </p:sp>
        <p:cxnSp>
          <p:nvCxnSpPr>
            <p:cNvPr id="33" name="직선 화살표 연결선 32">
              <a:extLst>
                <a:ext uri="{FF2B5EF4-FFF2-40B4-BE49-F238E27FC236}">
                  <a16:creationId xmlns:a16="http://schemas.microsoft.com/office/drawing/2014/main" id="{E8D6CB42-2336-B209-B151-EF76728BF616}"/>
                </a:ext>
              </a:extLst>
            </p:cNvPr>
            <p:cNvCxnSpPr>
              <a:cxnSpLocks/>
            </p:cNvCxnSpPr>
            <p:nvPr/>
          </p:nvCxnSpPr>
          <p:spPr>
            <a:xfrm flipH="1">
              <a:off x="4726247" y="6498945"/>
              <a:ext cx="900930"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462441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66CA1FC-2C2D-42D7-8992-06499B6839A4}"/>
              </a:ext>
            </a:extLst>
          </p:cNvPr>
          <p:cNvSpPr>
            <a:spLocks noGrp="1"/>
          </p:cNvSpPr>
          <p:nvPr>
            <p:ph type="title"/>
          </p:nvPr>
        </p:nvSpPr>
        <p:spPr/>
        <p:txBody>
          <a:bodyPr/>
          <a:lstStyle/>
          <a:p>
            <a:r>
              <a:rPr lang="en-US" altLang="ko-KR"/>
              <a:t>S.P. 13 K </a:t>
            </a:r>
            <a:r>
              <a:rPr lang="ko-KR" altLang="en-US"/>
              <a:t>→ </a:t>
            </a:r>
            <a:r>
              <a:rPr lang="en-US" altLang="ko-KR"/>
              <a:t>4 K, dt = 3 s</a:t>
            </a:r>
            <a:endParaRPr lang="ko-KR" altLang="en-US"/>
          </a:p>
        </p:txBody>
      </p:sp>
      <p:sp>
        <p:nvSpPr>
          <p:cNvPr id="4" name="슬라이드 번호 개체 틀 3">
            <a:extLst>
              <a:ext uri="{FF2B5EF4-FFF2-40B4-BE49-F238E27FC236}">
                <a16:creationId xmlns:a16="http://schemas.microsoft.com/office/drawing/2014/main" id="{66E96DD8-6FE6-4FB5-9FA9-9FFAADD9CEC6}"/>
              </a:ext>
            </a:extLst>
          </p:cNvPr>
          <p:cNvSpPr>
            <a:spLocks noGrp="1"/>
          </p:cNvSpPr>
          <p:nvPr>
            <p:ph type="sldNum" sz="quarter" idx="12"/>
          </p:nvPr>
        </p:nvSpPr>
        <p:spPr/>
        <p:txBody>
          <a:bodyPr/>
          <a:lstStyle/>
          <a:p>
            <a:fld id="{4BEDD84E-25D4-4983-8AA1-2863C96F08D9}" type="slidenum">
              <a:rPr lang="ko-KR" altLang="en-US" smtClean="0"/>
              <a:pPr/>
              <a:t>34</a:t>
            </a:fld>
            <a:endParaRPr lang="ko-KR" altLang="en-US" dirty="0"/>
          </a:p>
        </p:txBody>
      </p:sp>
      <p:pic>
        <p:nvPicPr>
          <p:cNvPr id="6" name="그림 5">
            <a:extLst>
              <a:ext uri="{FF2B5EF4-FFF2-40B4-BE49-F238E27FC236}">
                <a16:creationId xmlns:a16="http://schemas.microsoft.com/office/drawing/2014/main" id="{213DE850-58B4-4092-A96C-7DE317470E59}"/>
              </a:ext>
            </a:extLst>
          </p:cNvPr>
          <p:cNvPicPr>
            <a:picLocks noChangeAspect="1"/>
          </p:cNvPicPr>
          <p:nvPr/>
        </p:nvPicPr>
        <p:blipFill>
          <a:blip r:embed="rId2"/>
          <a:stretch>
            <a:fillRect/>
          </a:stretch>
        </p:blipFill>
        <p:spPr>
          <a:xfrm>
            <a:off x="107504" y="886394"/>
            <a:ext cx="3861116" cy="5489378"/>
          </a:xfrm>
          <a:prstGeom prst="rect">
            <a:avLst/>
          </a:prstGeom>
        </p:spPr>
      </p:pic>
      <p:pic>
        <p:nvPicPr>
          <p:cNvPr id="3" name="그림 2">
            <a:extLst>
              <a:ext uri="{FF2B5EF4-FFF2-40B4-BE49-F238E27FC236}">
                <a16:creationId xmlns:a16="http://schemas.microsoft.com/office/drawing/2014/main" id="{8CC250C7-20FB-4A0F-8FC9-0882A02E7013}"/>
              </a:ext>
            </a:extLst>
          </p:cNvPr>
          <p:cNvPicPr>
            <a:picLocks noChangeAspect="1"/>
          </p:cNvPicPr>
          <p:nvPr/>
        </p:nvPicPr>
        <p:blipFill>
          <a:blip r:embed="rId3"/>
          <a:stretch>
            <a:fillRect/>
          </a:stretch>
        </p:blipFill>
        <p:spPr>
          <a:xfrm>
            <a:off x="4572727" y="1399222"/>
            <a:ext cx="4383404" cy="4523624"/>
          </a:xfrm>
          <a:prstGeom prst="rect">
            <a:avLst/>
          </a:prstGeom>
        </p:spPr>
      </p:pic>
      <p:cxnSp>
        <p:nvCxnSpPr>
          <p:cNvPr id="67" name="직선 화살표 연결선 66">
            <a:extLst>
              <a:ext uri="{FF2B5EF4-FFF2-40B4-BE49-F238E27FC236}">
                <a16:creationId xmlns:a16="http://schemas.microsoft.com/office/drawing/2014/main" id="{E62EDAF7-9496-4D04-B3DB-167C7B5D7214}"/>
              </a:ext>
            </a:extLst>
          </p:cNvPr>
          <p:cNvCxnSpPr>
            <a:cxnSpLocks/>
          </p:cNvCxnSpPr>
          <p:nvPr/>
        </p:nvCxnSpPr>
        <p:spPr>
          <a:xfrm>
            <a:off x="3054827" y="3949901"/>
            <a:ext cx="504056" cy="0"/>
          </a:xfrm>
          <a:prstGeom prst="straightConnector1">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68" name="직선 화살표 연결선 67">
            <a:extLst>
              <a:ext uri="{FF2B5EF4-FFF2-40B4-BE49-F238E27FC236}">
                <a16:creationId xmlns:a16="http://schemas.microsoft.com/office/drawing/2014/main" id="{0DCF4D2C-A33C-4F08-BD15-067D2CD370F4}"/>
              </a:ext>
            </a:extLst>
          </p:cNvPr>
          <p:cNvCxnSpPr>
            <a:cxnSpLocks/>
          </p:cNvCxnSpPr>
          <p:nvPr/>
        </p:nvCxnSpPr>
        <p:spPr>
          <a:xfrm>
            <a:off x="842617" y="5747201"/>
            <a:ext cx="1425127" cy="0"/>
          </a:xfrm>
          <a:prstGeom prst="straightConnector1">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72F7CA66-D21B-4417-B11D-679B31640A9F}"/>
              </a:ext>
            </a:extLst>
          </p:cNvPr>
          <p:cNvSpPr txBox="1"/>
          <p:nvPr/>
        </p:nvSpPr>
        <p:spPr>
          <a:xfrm>
            <a:off x="1288119" y="5424297"/>
            <a:ext cx="534121" cy="307777"/>
          </a:xfrm>
          <a:prstGeom prst="rect">
            <a:avLst/>
          </a:prstGeom>
          <a:noFill/>
        </p:spPr>
        <p:txBody>
          <a:bodyPr wrap="none" rtlCol="0">
            <a:spAutoFit/>
          </a:bodyPr>
          <a:lstStyle/>
          <a:p>
            <a:pPr algn="just"/>
            <a:r>
              <a:rPr lang="ko-KR" altLang="en-US" sz="1400">
                <a:latin typeface="Times New Roman" panose="02020603050405020304" pitchFamily="18" charset="0"/>
                <a:ea typeface="함초롬돋움" panose="02030504000101010101" pitchFamily="18" charset="-127"/>
                <a:cs typeface="Times New Roman" panose="02020603050405020304" pitchFamily="18" charset="0"/>
              </a:rPr>
              <a:t>자화</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70" name="TextBox 69">
            <a:extLst>
              <a:ext uri="{FF2B5EF4-FFF2-40B4-BE49-F238E27FC236}">
                <a16:creationId xmlns:a16="http://schemas.microsoft.com/office/drawing/2014/main" id="{6D8D15B5-2EBD-460A-AEA3-296CF1B21C57}"/>
              </a:ext>
            </a:extLst>
          </p:cNvPr>
          <p:cNvSpPr txBox="1"/>
          <p:nvPr/>
        </p:nvSpPr>
        <p:spPr>
          <a:xfrm>
            <a:off x="2038062" y="3567044"/>
            <a:ext cx="1606530" cy="307777"/>
          </a:xfrm>
          <a:prstGeom prst="rect">
            <a:avLst/>
          </a:prstGeom>
          <a:solidFill>
            <a:schemeClr val="bg1"/>
          </a:solidFill>
        </p:spPr>
        <p:txBody>
          <a:bodyPr wrap="none" rtlCol="0">
            <a:spAutoFit/>
          </a:bodyPr>
          <a:lstStyle/>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evaporative cooling</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cxnSp>
        <p:nvCxnSpPr>
          <p:cNvPr id="71" name="직선 화살표 연결선 70">
            <a:extLst>
              <a:ext uri="{FF2B5EF4-FFF2-40B4-BE49-F238E27FC236}">
                <a16:creationId xmlns:a16="http://schemas.microsoft.com/office/drawing/2014/main" id="{55102E7D-D8A1-4306-9805-48FF6A272960}"/>
              </a:ext>
            </a:extLst>
          </p:cNvPr>
          <p:cNvCxnSpPr>
            <a:cxnSpLocks/>
          </p:cNvCxnSpPr>
          <p:nvPr/>
        </p:nvCxnSpPr>
        <p:spPr>
          <a:xfrm>
            <a:off x="3458433" y="5719150"/>
            <a:ext cx="372316" cy="0"/>
          </a:xfrm>
          <a:prstGeom prst="straightConnector1">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A2F4D641-D818-4007-88FE-49430017C553}"/>
              </a:ext>
            </a:extLst>
          </p:cNvPr>
          <p:cNvSpPr txBox="1"/>
          <p:nvPr/>
        </p:nvSpPr>
        <p:spPr>
          <a:xfrm>
            <a:off x="3377531" y="5353471"/>
            <a:ext cx="534121" cy="307777"/>
          </a:xfrm>
          <a:prstGeom prst="rect">
            <a:avLst/>
          </a:prstGeom>
          <a:noFill/>
        </p:spPr>
        <p:txBody>
          <a:bodyPr wrap="none" rtlCol="0">
            <a:spAutoFit/>
          </a:bodyPr>
          <a:lstStyle/>
          <a:p>
            <a:pPr algn="just"/>
            <a:r>
              <a:rPr lang="ko-KR" altLang="en-US" sz="1400">
                <a:latin typeface="Times New Roman" panose="02020603050405020304" pitchFamily="18" charset="0"/>
                <a:ea typeface="함초롬돋움" panose="02030504000101010101" pitchFamily="18" charset="-127"/>
                <a:cs typeface="Times New Roman" panose="02020603050405020304" pitchFamily="18" charset="0"/>
              </a:rPr>
              <a:t>탈자</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cxnSp>
        <p:nvCxnSpPr>
          <p:cNvPr id="73" name="직선 화살표 연결선 72">
            <a:extLst>
              <a:ext uri="{FF2B5EF4-FFF2-40B4-BE49-F238E27FC236}">
                <a16:creationId xmlns:a16="http://schemas.microsoft.com/office/drawing/2014/main" id="{05A41FD9-3843-47CE-948C-0C212F871536}"/>
              </a:ext>
            </a:extLst>
          </p:cNvPr>
          <p:cNvCxnSpPr>
            <a:cxnSpLocks/>
          </p:cNvCxnSpPr>
          <p:nvPr/>
        </p:nvCxnSpPr>
        <p:spPr>
          <a:xfrm>
            <a:off x="2434086" y="2564904"/>
            <a:ext cx="620741" cy="0"/>
          </a:xfrm>
          <a:prstGeom prst="straightConnector1">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DEFBE087-8763-4F4B-B236-15C9FDE6282E}"/>
              </a:ext>
            </a:extLst>
          </p:cNvPr>
          <p:cNvSpPr txBox="1"/>
          <p:nvPr/>
        </p:nvSpPr>
        <p:spPr>
          <a:xfrm>
            <a:off x="2477396" y="2257127"/>
            <a:ext cx="534121" cy="307777"/>
          </a:xfrm>
          <a:prstGeom prst="rect">
            <a:avLst/>
          </a:prstGeom>
          <a:noFill/>
        </p:spPr>
        <p:txBody>
          <a:bodyPr wrap="none" rtlCol="0">
            <a:spAutoFit/>
          </a:bodyPr>
          <a:lstStyle/>
          <a:p>
            <a:pPr algn="just"/>
            <a:r>
              <a:rPr lang="ko-KR" altLang="en-US" sz="1400">
                <a:latin typeface="Times New Roman" panose="02020603050405020304" pitchFamily="18" charset="0"/>
                <a:ea typeface="함초롬돋움" panose="02030504000101010101" pitchFamily="18" charset="-127"/>
                <a:cs typeface="Times New Roman" panose="02020603050405020304" pitchFamily="18" charset="0"/>
              </a:rPr>
              <a:t>재생</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spTree>
    <p:extLst>
      <p:ext uri="{BB962C8B-B14F-4D97-AF65-F5344CB8AC3E}">
        <p14:creationId xmlns:p14="http://schemas.microsoft.com/office/powerpoint/2010/main" val="31050145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66CA1FC-2C2D-42D7-8992-06499B6839A4}"/>
              </a:ext>
            </a:extLst>
          </p:cNvPr>
          <p:cNvSpPr>
            <a:spLocks noGrp="1"/>
          </p:cNvSpPr>
          <p:nvPr>
            <p:ph type="title"/>
          </p:nvPr>
        </p:nvSpPr>
        <p:spPr/>
        <p:txBody>
          <a:bodyPr/>
          <a:lstStyle/>
          <a:p>
            <a:r>
              <a:rPr lang="en-US" altLang="ko-KR"/>
              <a:t>S.P. 13 K </a:t>
            </a:r>
            <a:r>
              <a:rPr lang="ko-KR" altLang="en-US"/>
              <a:t>→ </a:t>
            </a:r>
            <a:r>
              <a:rPr lang="en-US" altLang="ko-KR"/>
              <a:t>4 K, dt = 3 s</a:t>
            </a:r>
            <a:endParaRPr lang="ko-KR" altLang="en-US"/>
          </a:p>
        </p:txBody>
      </p:sp>
      <p:sp>
        <p:nvSpPr>
          <p:cNvPr id="4" name="슬라이드 번호 개체 틀 3">
            <a:extLst>
              <a:ext uri="{FF2B5EF4-FFF2-40B4-BE49-F238E27FC236}">
                <a16:creationId xmlns:a16="http://schemas.microsoft.com/office/drawing/2014/main" id="{66E96DD8-6FE6-4FB5-9FA9-9FFAADD9CEC6}"/>
              </a:ext>
            </a:extLst>
          </p:cNvPr>
          <p:cNvSpPr>
            <a:spLocks noGrp="1"/>
          </p:cNvSpPr>
          <p:nvPr>
            <p:ph type="sldNum" sz="quarter" idx="12"/>
          </p:nvPr>
        </p:nvSpPr>
        <p:spPr/>
        <p:txBody>
          <a:bodyPr/>
          <a:lstStyle/>
          <a:p>
            <a:fld id="{4BEDD84E-25D4-4983-8AA1-2863C96F08D9}" type="slidenum">
              <a:rPr lang="ko-KR" altLang="en-US" smtClean="0"/>
              <a:pPr/>
              <a:t>35</a:t>
            </a:fld>
            <a:endParaRPr lang="ko-KR" altLang="en-US" dirty="0"/>
          </a:p>
        </p:txBody>
      </p:sp>
      <p:pic>
        <p:nvPicPr>
          <p:cNvPr id="6" name="그림 5">
            <a:extLst>
              <a:ext uri="{FF2B5EF4-FFF2-40B4-BE49-F238E27FC236}">
                <a16:creationId xmlns:a16="http://schemas.microsoft.com/office/drawing/2014/main" id="{213DE850-58B4-4092-A96C-7DE317470E59}"/>
              </a:ext>
            </a:extLst>
          </p:cNvPr>
          <p:cNvPicPr>
            <a:picLocks noChangeAspect="1"/>
          </p:cNvPicPr>
          <p:nvPr/>
        </p:nvPicPr>
        <p:blipFill>
          <a:blip r:embed="rId2"/>
          <a:stretch>
            <a:fillRect/>
          </a:stretch>
        </p:blipFill>
        <p:spPr>
          <a:xfrm>
            <a:off x="107504" y="886394"/>
            <a:ext cx="3861116" cy="5489378"/>
          </a:xfrm>
          <a:prstGeom prst="rect">
            <a:avLst/>
          </a:prstGeom>
        </p:spPr>
      </p:pic>
      <p:pic>
        <p:nvPicPr>
          <p:cNvPr id="5" name="그림 4">
            <a:extLst>
              <a:ext uri="{FF2B5EF4-FFF2-40B4-BE49-F238E27FC236}">
                <a16:creationId xmlns:a16="http://schemas.microsoft.com/office/drawing/2014/main" id="{005876CE-5705-4080-BFF9-FD43B8AD1693}"/>
              </a:ext>
            </a:extLst>
          </p:cNvPr>
          <p:cNvPicPr>
            <a:picLocks noChangeAspect="1"/>
          </p:cNvPicPr>
          <p:nvPr/>
        </p:nvPicPr>
        <p:blipFill>
          <a:blip r:embed="rId3"/>
          <a:stretch>
            <a:fillRect/>
          </a:stretch>
        </p:blipFill>
        <p:spPr>
          <a:xfrm>
            <a:off x="7064964" y="4244447"/>
            <a:ext cx="2016224" cy="2080720"/>
          </a:xfrm>
          <a:prstGeom prst="rect">
            <a:avLst/>
          </a:prstGeom>
        </p:spPr>
      </p:pic>
      <p:sp>
        <p:nvSpPr>
          <p:cNvPr id="59" name="내용 개체 틀 2">
            <a:extLst>
              <a:ext uri="{FF2B5EF4-FFF2-40B4-BE49-F238E27FC236}">
                <a16:creationId xmlns:a16="http://schemas.microsoft.com/office/drawing/2014/main" id="{7B564920-F64E-49B5-8F22-9BC878017845}"/>
              </a:ext>
            </a:extLst>
          </p:cNvPr>
          <p:cNvSpPr>
            <a:spLocks noGrp="1"/>
          </p:cNvSpPr>
          <p:nvPr>
            <p:ph idx="1"/>
          </p:nvPr>
        </p:nvSpPr>
        <p:spPr>
          <a:xfrm>
            <a:off x="4283968" y="836711"/>
            <a:ext cx="4402832" cy="5472607"/>
          </a:xfrm>
        </p:spPr>
        <p:txBody>
          <a:bodyPr>
            <a:normAutofit/>
          </a:bodyPr>
          <a:lstStyle/>
          <a:p>
            <a:r>
              <a:rPr lang="en-US" altLang="ko-KR"/>
              <a:t>S.P.</a:t>
            </a:r>
            <a:r>
              <a:rPr lang="ko-KR" altLang="en-US"/>
              <a:t>를 </a:t>
            </a:r>
            <a:r>
              <a:rPr lang="en-US" altLang="ko-KR"/>
              <a:t>13 K</a:t>
            </a:r>
            <a:r>
              <a:rPr lang="ko-KR" altLang="en-US"/>
              <a:t>에 고정해두면 </a:t>
            </a:r>
            <a:r>
              <a:rPr lang="en-US" altLang="ko-KR"/>
              <a:t>GGG </a:t>
            </a:r>
            <a:r>
              <a:rPr lang="ko-KR" altLang="en-US"/>
              <a:t>위 </a:t>
            </a:r>
            <a:r>
              <a:rPr lang="en-US" altLang="ko-KR"/>
              <a:t>condenser</a:t>
            </a:r>
            <a:r>
              <a:rPr lang="ko-KR" altLang="en-US"/>
              <a:t>에 액체 헬륨이 쌓임</a:t>
            </a:r>
            <a:endParaRPr lang="en-US" altLang="ko-KR"/>
          </a:p>
          <a:p>
            <a:r>
              <a:rPr lang="ko-KR" altLang="en-US"/>
              <a:t>자화 시 온도가 상승하지만</a:t>
            </a:r>
            <a:r>
              <a:rPr lang="en-US" altLang="ko-KR"/>
              <a:t>, </a:t>
            </a:r>
            <a:r>
              <a:rPr lang="ko-KR" altLang="en-US"/>
              <a:t>액체 헬륨이 기화되기에 온도가 쉽게 상승하지 않고</a:t>
            </a:r>
            <a:r>
              <a:rPr lang="en-US" altLang="ko-KR"/>
              <a:t>, </a:t>
            </a:r>
            <a:r>
              <a:rPr lang="ko-KR" altLang="en-US"/>
              <a:t>재생 시간동안 다시 액체가 쌓임</a:t>
            </a:r>
            <a:endParaRPr lang="en-US" altLang="ko-KR"/>
          </a:p>
          <a:p>
            <a:r>
              <a:rPr lang="ko-KR" altLang="en-US"/>
              <a:t>솝션 펌프를 </a:t>
            </a:r>
            <a:r>
              <a:rPr lang="en-US" altLang="ko-KR"/>
              <a:t>4 K</a:t>
            </a:r>
            <a:r>
              <a:rPr lang="ko-KR" altLang="en-US"/>
              <a:t>으로 냉각하면 흡착량이 늘어나면서 </a:t>
            </a:r>
            <a:r>
              <a:rPr lang="en-US" altLang="ko-KR"/>
              <a:t>evaporative cooling</a:t>
            </a:r>
            <a:r>
              <a:rPr lang="ko-KR" altLang="en-US"/>
              <a:t>이 발생하나</a:t>
            </a:r>
            <a:r>
              <a:rPr lang="en-US" altLang="ko-KR"/>
              <a:t>, </a:t>
            </a:r>
            <a:r>
              <a:rPr lang="ko-KR" altLang="en-US"/>
              <a:t>본 경우 흡착량이 매우 적어 온도변화가 적고</a:t>
            </a:r>
            <a:r>
              <a:rPr lang="en-US" altLang="ko-KR"/>
              <a:t>, </a:t>
            </a:r>
            <a:r>
              <a:rPr lang="ko-KR" altLang="en-US"/>
              <a:t>액화가 해제되어 오히려 온도 상승</a:t>
            </a:r>
            <a:endParaRPr lang="en-US" altLang="ko-KR"/>
          </a:p>
          <a:p>
            <a:r>
              <a:rPr lang="ko-KR" altLang="en-US"/>
              <a:t>이후 탈자화시 미미한 온도하강</a:t>
            </a:r>
            <a:endParaRPr lang="en-US" altLang="ko-KR"/>
          </a:p>
          <a:p>
            <a:r>
              <a:rPr lang="en-US" altLang="ko-KR"/>
              <a:t>ECH </a:t>
            </a:r>
            <a:r>
              <a:rPr lang="ko-KR" altLang="en-US"/>
              <a:t>영향이 보임</a:t>
            </a:r>
            <a:endParaRPr lang="en-US" altLang="ko-KR"/>
          </a:p>
          <a:p>
            <a:r>
              <a:rPr lang="ko-KR" altLang="en-US"/>
              <a:t>최저 </a:t>
            </a:r>
            <a:r>
              <a:rPr lang="en-US" altLang="ko-KR"/>
              <a:t>Still </a:t>
            </a:r>
            <a:r>
              <a:rPr lang="ko-KR" altLang="en-US"/>
              <a:t>온도 </a:t>
            </a:r>
            <a:r>
              <a:rPr lang="en-US" altLang="ko-KR"/>
              <a:t>= 5.32 K</a:t>
            </a:r>
          </a:p>
          <a:p>
            <a:endParaRPr lang="en-US" altLang="ko-KR"/>
          </a:p>
          <a:p>
            <a:endParaRPr lang="en-US" altLang="ko-KR"/>
          </a:p>
          <a:p>
            <a:endParaRPr lang="ko-KR" altLang="en-US"/>
          </a:p>
        </p:txBody>
      </p:sp>
      <p:cxnSp>
        <p:nvCxnSpPr>
          <p:cNvPr id="61" name="직선 화살표 연결선 60">
            <a:extLst>
              <a:ext uri="{FF2B5EF4-FFF2-40B4-BE49-F238E27FC236}">
                <a16:creationId xmlns:a16="http://schemas.microsoft.com/office/drawing/2014/main" id="{382D9B93-138F-46E2-9FAB-73BD290896F3}"/>
              </a:ext>
            </a:extLst>
          </p:cNvPr>
          <p:cNvCxnSpPr>
            <a:cxnSpLocks/>
          </p:cNvCxnSpPr>
          <p:nvPr/>
        </p:nvCxnSpPr>
        <p:spPr>
          <a:xfrm>
            <a:off x="3054827" y="3949901"/>
            <a:ext cx="504056" cy="0"/>
          </a:xfrm>
          <a:prstGeom prst="straightConnector1">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cxnSp>
        <p:nvCxnSpPr>
          <p:cNvPr id="63" name="직선 화살표 연결선 62">
            <a:extLst>
              <a:ext uri="{FF2B5EF4-FFF2-40B4-BE49-F238E27FC236}">
                <a16:creationId xmlns:a16="http://schemas.microsoft.com/office/drawing/2014/main" id="{32FD52F4-B606-45EA-A668-36DA683B04A8}"/>
              </a:ext>
            </a:extLst>
          </p:cNvPr>
          <p:cNvCxnSpPr>
            <a:cxnSpLocks/>
          </p:cNvCxnSpPr>
          <p:nvPr/>
        </p:nvCxnSpPr>
        <p:spPr>
          <a:xfrm>
            <a:off x="842617" y="5747201"/>
            <a:ext cx="1425127" cy="0"/>
          </a:xfrm>
          <a:prstGeom prst="straightConnector1">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69DBD78E-413B-484D-A430-94BC33B6E69D}"/>
              </a:ext>
            </a:extLst>
          </p:cNvPr>
          <p:cNvSpPr txBox="1"/>
          <p:nvPr/>
        </p:nvSpPr>
        <p:spPr>
          <a:xfrm>
            <a:off x="1288119" y="5424297"/>
            <a:ext cx="534121" cy="307777"/>
          </a:xfrm>
          <a:prstGeom prst="rect">
            <a:avLst/>
          </a:prstGeom>
          <a:noFill/>
        </p:spPr>
        <p:txBody>
          <a:bodyPr wrap="none" rtlCol="0">
            <a:spAutoFit/>
          </a:bodyPr>
          <a:lstStyle/>
          <a:p>
            <a:pPr algn="just"/>
            <a:r>
              <a:rPr lang="ko-KR" altLang="en-US" sz="1400">
                <a:latin typeface="Times New Roman" panose="02020603050405020304" pitchFamily="18" charset="0"/>
                <a:ea typeface="함초롬돋움" panose="02030504000101010101" pitchFamily="18" charset="-127"/>
                <a:cs typeface="Times New Roman" panose="02020603050405020304" pitchFamily="18" charset="0"/>
              </a:rPr>
              <a:t>자화</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65" name="TextBox 64">
            <a:extLst>
              <a:ext uri="{FF2B5EF4-FFF2-40B4-BE49-F238E27FC236}">
                <a16:creationId xmlns:a16="http://schemas.microsoft.com/office/drawing/2014/main" id="{A9929AFB-309F-4DAA-888E-74596A702F3C}"/>
              </a:ext>
            </a:extLst>
          </p:cNvPr>
          <p:cNvSpPr txBox="1"/>
          <p:nvPr/>
        </p:nvSpPr>
        <p:spPr>
          <a:xfrm>
            <a:off x="2038062" y="3567044"/>
            <a:ext cx="1606530" cy="307777"/>
          </a:xfrm>
          <a:prstGeom prst="rect">
            <a:avLst/>
          </a:prstGeom>
          <a:solidFill>
            <a:schemeClr val="bg1"/>
          </a:solidFill>
        </p:spPr>
        <p:txBody>
          <a:bodyPr wrap="none" rtlCol="0">
            <a:spAutoFit/>
          </a:bodyPr>
          <a:lstStyle/>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evaporative cooling</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cxnSp>
        <p:nvCxnSpPr>
          <p:cNvPr id="69" name="직선 화살표 연결선 68">
            <a:extLst>
              <a:ext uri="{FF2B5EF4-FFF2-40B4-BE49-F238E27FC236}">
                <a16:creationId xmlns:a16="http://schemas.microsoft.com/office/drawing/2014/main" id="{330CF99E-05A1-4451-B409-E437EBD98B6E}"/>
              </a:ext>
            </a:extLst>
          </p:cNvPr>
          <p:cNvCxnSpPr>
            <a:cxnSpLocks/>
          </p:cNvCxnSpPr>
          <p:nvPr/>
        </p:nvCxnSpPr>
        <p:spPr>
          <a:xfrm>
            <a:off x="3458433" y="5719150"/>
            <a:ext cx="372316" cy="0"/>
          </a:xfrm>
          <a:prstGeom prst="straightConnector1">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D5947197-386D-4047-82C9-4137374D939B}"/>
              </a:ext>
            </a:extLst>
          </p:cNvPr>
          <p:cNvSpPr txBox="1"/>
          <p:nvPr/>
        </p:nvSpPr>
        <p:spPr>
          <a:xfrm>
            <a:off x="3377531" y="5353471"/>
            <a:ext cx="534121" cy="307777"/>
          </a:xfrm>
          <a:prstGeom prst="rect">
            <a:avLst/>
          </a:prstGeom>
          <a:noFill/>
        </p:spPr>
        <p:txBody>
          <a:bodyPr wrap="none" rtlCol="0">
            <a:spAutoFit/>
          </a:bodyPr>
          <a:lstStyle/>
          <a:p>
            <a:pPr algn="just"/>
            <a:r>
              <a:rPr lang="ko-KR" altLang="en-US" sz="1400">
                <a:latin typeface="Times New Roman" panose="02020603050405020304" pitchFamily="18" charset="0"/>
                <a:ea typeface="함초롬돋움" panose="02030504000101010101" pitchFamily="18" charset="-127"/>
                <a:cs typeface="Times New Roman" panose="02020603050405020304" pitchFamily="18" charset="0"/>
              </a:rPr>
              <a:t>탈자</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cxnSp>
        <p:nvCxnSpPr>
          <p:cNvPr id="74" name="직선 화살표 연결선 73">
            <a:extLst>
              <a:ext uri="{FF2B5EF4-FFF2-40B4-BE49-F238E27FC236}">
                <a16:creationId xmlns:a16="http://schemas.microsoft.com/office/drawing/2014/main" id="{AB863219-1FA6-4E50-B912-9588B122835A}"/>
              </a:ext>
            </a:extLst>
          </p:cNvPr>
          <p:cNvCxnSpPr>
            <a:cxnSpLocks/>
          </p:cNvCxnSpPr>
          <p:nvPr/>
        </p:nvCxnSpPr>
        <p:spPr>
          <a:xfrm>
            <a:off x="2434086" y="2564904"/>
            <a:ext cx="620741" cy="0"/>
          </a:xfrm>
          <a:prstGeom prst="straightConnector1">
            <a:avLst/>
          </a:prstGeom>
          <a:ln w="9525">
            <a:solidFill>
              <a:schemeClr val="tx1"/>
            </a:solidFill>
            <a:headEnd type="none" w="med" len="med"/>
            <a:tailEnd type="triangle"/>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CD509AB4-BCEB-4E5C-A7AB-3E756335C10F}"/>
              </a:ext>
            </a:extLst>
          </p:cNvPr>
          <p:cNvSpPr txBox="1"/>
          <p:nvPr/>
        </p:nvSpPr>
        <p:spPr>
          <a:xfrm>
            <a:off x="2477396" y="2257127"/>
            <a:ext cx="534121" cy="307777"/>
          </a:xfrm>
          <a:prstGeom prst="rect">
            <a:avLst/>
          </a:prstGeom>
          <a:noFill/>
        </p:spPr>
        <p:txBody>
          <a:bodyPr wrap="none" rtlCol="0">
            <a:spAutoFit/>
          </a:bodyPr>
          <a:lstStyle/>
          <a:p>
            <a:pPr algn="just"/>
            <a:r>
              <a:rPr lang="ko-KR" altLang="en-US" sz="1400">
                <a:latin typeface="Times New Roman" panose="02020603050405020304" pitchFamily="18" charset="0"/>
                <a:ea typeface="함초롬돋움" panose="02030504000101010101" pitchFamily="18" charset="-127"/>
                <a:cs typeface="Times New Roman" panose="02020603050405020304" pitchFamily="18" charset="0"/>
              </a:rPr>
              <a:t>재생</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spTree>
    <p:extLst>
      <p:ext uri="{BB962C8B-B14F-4D97-AF65-F5344CB8AC3E}">
        <p14:creationId xmlns:p14="http://schemas.microsoft.com/office/powerpoint/2010/main" val="23516132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3BCF9A1-EDEB-4BED-9EC3-05F8495F9596}"/>
              </a:ext>
            </a:extLst>
          </p:cNvPr>
          <p:cNvSpPr>
            <a:spLocks noGrp="1"/>
          </p:cNvSpPr>
          <p:nvPr>
            <p:ph type="title"/>
          </p:nvPr>
        </p:nvSpPr>
        <p:spPr/>
        <p:txBody>
          <a:bodyPr/>
          <a:lstStyle/>
          <a:p>
            <a:r>
              <a:rPr lang="en-US" altLang="ko-KR"/>
              <a:t>S.P. 13 K </a:t>
            </a:r>
            <a:r>
              <a:rPr lang="ko-KR" altLang="en-US"/>
              <a:t>→ </a:t>
            </a:r>
            <a:r>
              <a:rPr lang="en-US" altLang="ko-KR"/>
              <a:t>4 K, dt = 400 s</a:t>
            </a:r>
            <a:endParaRPr lang="ko-KR" altLang="en-US"/>
          </a:p>
        </p:txBody>
      </p:sp>
      <p:sp>
        <p:nvSpPr>
          <p:cNvPr id="4" name="슬라이드 번호 개체 틀 3">
            <a:extLst>
              <a:ext uri="{FF2B5EF4-FFF2-40B4-BE49-F238E27FC236}">
                <a16:creationId xmlns:a16="http://schemas.microsoft.com/office/drawing/2014/main" id="{6B723D8F-5CD0-4090-8A92-9A04DB96E6A8}"/>
              </a:ext>
            </a:extLst>
          </p:cNvPr>
          <p:cNvSpPr>
            <a:spLocks noGrp="1"/>
          </p:cNvSpPr>
          <p:nvPr>
            <p:ph type="sldNum" sz="quarter" idx="12"/>
          </p:nvPr>
        </p:nvSpPr>
        <p:spPr/>
        <p:txBody>
          <a:bodyPr/>
          <a:lstStyle/>
          <a:p>
            <a:fld id="{4BEDD84E-25D4-4983-8AA1-2863C96F08D9}" type="slidenum">
              <a:rPr lang="ko-KR" altLang="en-US" smtClean="0"/>
              <a:pPr/>
              <a:t>36</a:t>
            </a:fld>
            <a:endParaRPr lang="ko-KR" altLang="en-US" dirty="0"/>
          </a:p>
        </p:txBody>
      </p:sp>
      <p:pic>
        <p:nvPicPr>
          <p:cNvPr id="5" name="그림 4">
            <a:extLst>
              <a:ext uri="{FF2B5EF4-FFF2-40B4-BE49-F238E27FC236}">
                <a16:creationId xmlns:a16="http://schemas.microsoft.com/office/drawing/2014/main" id="{A16D5762-DBFA-4A72-A039-39B545B5E634}"/>
              </a:ext>
            </a:extLst>
          </p:cNvPr>
          <p:cNvPicPr>
            <a:picLocks noChangeAspect="1"/>
          </p:cNvPicPr>
          <p:nvPr/>
        </p:nvPicPr>
        <p:blipFill>
          <a:blip r:embed="rId2"/>
          <a:stretch>
            <a:fillRect/>
          </a:stretch>
        </p:blipFill>
        <p:spPr>
          <a:xfrm>
            <a:off x="161444" y="960879"/>
            <a:ext cx="3744418" cy="5338772"/>
          </a:xfrm>
          <a:prstGeom prst="rect">
            <a:avLst/>
          </a:prstGeom>
        </p:spPr>
      </p:pic>
      <p:sp>
        <p:nvSpPr>
          <p:cNvPr id="58" name="내용 개체 틀 2">
            <a:extLst>
              <a:ext uri="{FF2B5EF4-FFF2-40B4-BE49-F238E27FC236}">
                <a16:creationId xmlns:a16="http://schemas.microsoft.com/office/drawing/2014/main" id="{AB4E6A22-D3D9-4893-83F9-A68434C4F902}"/>
              </a:ext>
            </a:extLst>
          </p:cNvPr>
          <p:cNvSpPr>
            <a:spLocks noGrp="1"/>
          </p:cNvSpPr>
          <p:nvPr>
            <p:ph idx="1"/>
          </p:nvPr>
        </p:nvSpPr>
        <p:spPr>
          <a:xfrm>
            <a:off x="4283968" y="836711"/>
            <a:ext cx="4402832" cy="5472607"/>
          </a:xfrm>
        </p:spPr>
        <p:txBody>
          <a:bodyPr>
            <a:normAutofit/>
          </a:bodyPr>
          <a:lstStyle/>
          <a:p>
            <a:r>
              <a:rPr lang="ko-KR" altLang="en-US"/>
              <a:t>느린 탈자화로 </a:t>
            </a:r>
            <a:r>
              <a:rPr lang="en-US" altLang="ko-KR"/>
              <a:t>ECH</a:t>
            </a:r>
            <a:r>
              <a:rPr lang="ko-KR" altLang="en-US"/>
              <a:t>∝</a:t>
            </a:r>
            <a:r>
              <a:rPr lang="en-US" altLang="ko-KR"/>
              <a:t>(dB/dt)</a:t>
            </a:r>
            <a:r>
              <a:rPr lang="en-US" altLang="ko-KR" baseline="30000"/>
              <a:t>2</a:t>
            </a:r>
            <a:r>
              <a:rPr lang="ko-KR" altLang="en-US"/>
              <a:t>에 의해 </a:t>
            </a:r>
            <a:r>
              <a:rPr lang="en-US" altLang="ko-KR"/>
              <a:t>ECH</a:t>
            </a:r>
            <a:r>
              <a:rPr lang="ko-KR" altLang="en-US"/>
              <a:t>가 크게 감소한 것을 확인</a:t>
            </a:r>
            <a:endParaRPr lang="en-US" altLang="ko-KR"/>
          </a:p>
          <a:p>
            <a:r>
              <a:rPr lang="ko-KR" altLang="en-US"/>
              <a:t>지금 </a:t>
            </a:r>
            <a:r>
              <a:rPr lang="en-US" altLang="ko-KR"/>
              <a:t>Still</a:t>
            </a:r>
            <a:r>
              <a:rPr lang="ko-KR" altLang="en-US"/>
              <a:t>과 </a:t>
            </a:r>
            <a:r>
              <a:rPr lang="en-US" altLang="ko-KR"/>
              <a:t>MXC</a:t>
            </a:r>
            <a:r>
              <a:rPr lang="ko-KR" altLang="en-US"/>
              <a:t>는 </a:t>
            </a:r>
            <a:r>
              <a:rPr lang="en-US" altLang="ko-KR"/>
              <a:t>radiation</a:t>
            </a:r>
            <a:r>
              <a:rPr lang="ko-KR" altLang="en-US"/>
              <a:t>에 의한 가열이 예상되는데</a:t>
            </a:r>
            <a:r>
              <a:rPr lang="en-US" altLang="ko-KR"/>
              <a:t>, dt</a:t>
            </a:r>
            <a:r>
              <a:rPr lang="ko-KR" altLang="en-US"/>
              <a:t>를 너무 크게 상승시키니 오히려 </a:t>
            </a:r>
            <a:r>
              <a:rPr lang="en-US" altLang="ko-KR"/>
              <a:t>radiation</a:t>
            </a:r>
            <a:r>
              <a:rPr lang="ko-KR" altLang="en-US"/>
              <a:t>을 받는 시간이 늘어서 온도 하강이 거의 없음</a:t>
            </a:r>
            <a:endParaRPr lang="en-US" altLang="ko-KR"/>
          </a:p>
          <a:p>
            <a:r>
              <a:rPr lang="ko-KR" altLang="en-US"/>
              <a:t>최저 </a:t>
            </a:r>
            <a:r>
              <a:rPr lang="en-US" altLang="ko-KR"/>
              <a:t>Still </a:t>
            </a:r>
            <a:r>
              <a:rPr lang="ko-KR" altLang="en-US"/>
              <a:t>온도 </a:t>
            </a:r>
            <a:r>
              <a:rPr lang="en-US" altLang="ko-KR"/>
              <a:t>= 6.56 K</a:t>
            </a:r>
          </a:p>
          <a:p>
            <a:endParaRPr lang="en-US" altLang="ko-KR"/>
          </a:p>
          <a:p>
            <a:r>
              <a:rPr lang="ko-KR" altLang="en-US"/>
              <a:t>응축 잠열을 해결하기 위해 </a:t>
            </a:r>
            <a:r>
              <a:rPr lang="en-US" altLang="ko-KR"/>
              <a:t>SP</a:t>
            </a:r>
            <a:r>
              <a:rPr lang="ko-KR" altLang="en-US"/>
              <a:t>를 </a:t>
            </a:r>
            <a:r>
              <a:rPr lang="en-US" altLang="ko-KR"/>
              <a:t>13 K</a:t>
            </a:r>
            <a:r>
              <a:rPr lang="ko-KR" altLang="en-US"/>
              <a:t>로 두어 </a:t>
            </a:r>
            <a:r>
              <a:rPr lang="en-US" altLang="ko-KR"/>
              <a:t>condenser </a:t>
            </a:r>
            <a:r>
              <a:rPr lang="ko-KR" altLang="en-US"/>
              <a:t>부분을 미리 응축하는 방법은 사실상 냉각 효과를 기대하기 어려움</a:t>
            </a:r>
            <a:endParaRPr lang="en-US" altLang="ko-KR"/>
          </a:p>
          <a:p>
            <a:endParaRPr lang="en-US" altLang="ko-KR"/>
          </a:p>
          <a:p>
            <a:endParaRPr lang="en-US" altLang="ko-KR"/>
          </a:p>
          <a:p>
            <a:endParaRPr lang="en-US" altLang="ko-KR"/>
          </a:p>
          <a:p>
            <a:endParaRPr lang="ko-KR" altLang="en-US"/>
          </a:p>
        </p:txBody>
      </p:sp>
      <p:sp>
        <p:nvSpPr>
          <p:cNvPr id="71" name="TextBox 70">
            <a:extLst>
              <a:ext uri="{FF2B5EF4-FFF2-40B4-BE49-F238E27FC236}">
                <a16:creationId xmlns:a16="http://schemas.microsoft.com/office/drawing/2014/main" id="{062739FD-AB53-4B48-BC14-07A10F6648B9}"/>
              </a:ext>
            </a:extLst>
          </p:cNvPr>
          <p:cNvSpPr txBox="1"/>
          <p:nvPr/>
        </p:nvSpPr>
        <p:spPr>
          <a:xfrm>
            <a:off x="1835696" y="1268760"/>
            <a:ext cx="595035" cy="307777"/>
          </a:xfrm>
          <a:prstGeom prst="rect">
            <a:avLst/>
          </a:prstGeom>
          <a:noFill/>
        </p:spPr>
        <p:txBody>
          <a:bodyPr wrap="none" rtlCol="0">
            <a:spAutoFit/>
          </a:bodyPr>
          <a:lstStyle/>
          <a:p>
            <a:pPr algn="just"/>
            <a:r>
              <a:rPr lang="en-US" altLang="ko-KR" sz="1400">
                <a:solidFill>
                  <a:srgbClr val="FF0000"/>
                </a:solidFill>
                <a:latin typeface="Times New Roman" panose="02020603050405020304" pitchFamily="18" charset="0"/>
                <a:ea typeface="함초롬돋움" panose="02030504000101010101" pitchFamily="18" charset="-127"/>
                <a:cs typeface="Times New Roman" panose="02020603050405020304" pitchFamily="18" charset="0"/>
              </a:rPr>
              <a:t>MXC</a:t>
            </a:r>
            <a:endParaRPr lang="ko-KR" altLang="en-US" sz="1400" dirty="0">
              <a:solidFill>
                <a:srgbClr val="FF0000"/>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72" name="TextBox 71">
            <a:extLst>
              <a:ext uri="{FF2B5EF4-FFF2-40B4-BE49-F238E27FC236}">
                <a16:creationId xmlns:a16="http://schemas.microsoft.com/office/drawing/2014/main" id="{E474491C-8FA8-4C50-A11A-667AD7D922D7}"/>
              </a:ext>
            </a:extLst>
          </p:cNvPr>
          <p:cNvSpPr txBox="1"/>
          <p:nvPr/>
        </p:nvSpPr>
        <p:spPr>
          <a:xfrm>
            <a:off x="1835696" y="1772816"/>
            <a:ext cx="482824" cy="307777"/>
          </a:xfrm>
          <a:prstGeom prst="rect">
            <a:avLst/>
          </a:prstGeom>
          <a:noFill/>
        </p:spPr>
        <p:txBody>
          <a:bodyPr wrap="none" rtlCol="0">
            <a:spAutoFit/>
          </a:bodyPr>
          <a:lstStyle/>
          <a:p>
            <a:pPr algn="just"/>
            <a:r>
              <a:rPr lang="en-US" altLang="ko-KR" sz="1400">
                <a:solidFill>
                  <a:srgbClr val="0000FF"/>
                </a:solidFill>
                <a:latin typeface="Times New Roman" panose="02020603050405020304" pitchFamily="18" charset="0"/>
                <a:ea typeface="함초롬돋움" panose="02030504000101010101" pitchFamily="18" charset="-127"/>
                <a:cs typeface="Times New Roman" panose="02020603050405020304" pitchFamily="18" charset="0"/>
              </a:rPr>
              <a:t>Still</a:t>
            </a:r>
            <a:endParaRPr lang="ko-KR" altLang="en-US" sz="1400" dirty="0">
              <a:solidFill>
                <a:srgbClr val="0000FF"/>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73" name="TextBox 72">
            <a:extLst>
              <a:ext uri="{FF2B5EF4-FFF2-40B4-BE49-F238E27FC236}">
                <a16:creationId xmlns:a16="http://schemas.microsoft.com/office/drawing/2014/main" id="{74D4597E-5B68-40AC-BE9C-AC37AA25C18E}"/>
              </a:ext>
            </a:extLst>
          </p:cNvPr>
          <p:cNvSpPr txBox="1"/>
          <p:nvPr/>
        </p:nvSpPr>
        <p:spPr>
          <a:xfrm>
            <a:off x="2013128" y="2348880"/>
            <a:ext cx="954107" cy="307777"/>
          </a:xfrm>
          <a:prstGeom prst="rect">
            <a:avLst/>
          </a:prstGeom>
          <a:noFill/>
        </p:spPr>
        <p:txBody>
          <a:bodyPr wrap="none" rtlCol="0">
            <a:spAutoFit/>
          </a:bodyPr>
          <a:lstStyle/>
          <a:p>
            <a:pPr algn="just"/>
            <a:r>
              <a:rPr lang="en-US" altLang="ko-KR" sz="1400">
                <a:solidFill>
                  <a:srgbClr val="FE43FE"/>
                </a:solidFill>
                <a:latin typeface="Times New Roman" panose="02020603050405020304" pitchFamily="18" charset="0"/>
                <a:ea typeface="함초롬돋움" panose="02030504000101010101" pitchFamily="18" charset="-127"/>
                <a:cs typeface="Times New Roman" panose="02020603050405020304" pitchFamily="18" charset="0"/>
              </a:rPr>
              <a:t>Condenser</a:t>
            </a:r>
            <a:endParaRPr lang="ko-KR" altLang="en-US" sz="1400" dirty="0">
              <a:solidFill>
                <a:srgbClr val="FE43FE"/>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74" name="TextBox 73">
            <a:extLst>
              <a:ext uri="{FF2B5EF4-FFF2-40B4-BE49-F238E27FC236}">
                <a16:creationId xmlns:a16="http://schemas.microsoft.com/office/drawing/2014/main" id="{AF850BA6-99E1-4501-9D45-46905E7E9587}"/>
              </a:ext>
            </a:extLst>
          </p:cNvPr>
          <p:cNvSpPr txBox="1"/>
          <p:nvPr/>
        </p:nvSpPr>
        <p:spPr>
          <a:xfrm>
            <a:off x="1924020" y="2852936"/>
            <a:ext cx="788999" cy="307777"/>
          </a:xfrm>
          <a:prstGeom prst="rect">
            <a:avLst/>
          </a:prstGeom>
          <a:noFill/>
        </p:spPr>
        <p:txBody>
          <a:bodyPr wrap="none" rtlCol="0">
            <a:spAutoFit/>
          </a:bodyPr>
          <a:lstStyle/>
          <a:p>
            <a:pPr algn="just"/>
            <a:r>
              <a:rPr lang="en-US" altLang="ko-KR" sz="1400">
                <a:solidFill>
                  <a:srgbClr val="7C00FF"/>
                </a:solidFill>
                <a:latin typeface="Times New Roman" panose="02020603050405020304" pitchFamily="18" charset="0"/>
                <a:ea typeface="함초롬돋움" panose="02030504000101010101" pitchFamily="18" charset="-127"/>
                <a:cs typeface="Times New Roman" panose="02020603050405020304" pitchFamily="18" charset="0"/>
              </a:rPr>
              <a:t>GM 2nd</a:t>
            </a:r>
            <a:endParaRPr lang="ko-KR" altLang="en-US" sz="1400" dirty="0">
              <a:solidFill>
                <a:srgbClr val="7C00FF"/>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75" name="TextBox 74">
            <a:extLst>
              <a:ext uri="{FF2B5EF4-FFF2-40B4-BE49-F238E27FC236}">
                <a16:creationId xmlns:a16="http://schemas.microsoft.com/office/drawing/2014/main" id="{F4F80EA2-4C44-49E5-B12A-6B1A4051D475}"/>
              </a:ext>
            </a:extLst>
          </p:cNvPr>
          <p:cNvSpPr txBox="1"/>
          <p:nvPr/>
        </p:nvSpPr>
        <p:spPr>
          <a:xfrm>
            <a:off x="2180963" y="3882344"/>
            <a:ext cx="453329" cy="307777"/>
          </a:xfrm>
          <a:prstGeom prst="rect">
            <a:avLst/>
          </a:prstGeom>
          <a:noFill/>
        </p:spPr>
        <p:txBody>
          <a:bodyPr wrap="none" rtlCol="0">
            <a:spAutoFit/>
          </a:bodyPr>
          <a:lstStyle/>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S.P.</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76" name="TextBox 75">
            <a:extLst>
              <a:ext uri="{FF2B5EF4-FFF2-40B4-BE49-F238E27FC236}">
                <a16:creationId xmlns:a16="http://schemas.microsoft.com/office/drawing/2014/main" id="{6B045EE4-2350-4611-B670-9A751EC9120B}"/>
              </a:ext>
            </a:extLst>
          </p:cNvPr>
          <p:cNvSpPr txBox="1"/>
          <p:nvPr/>
        </p:nvSpPr>
        <p:spPr>
          <a:xfrm>
            <a:off x="2040379" y="4757863"/>
            <a:ext cx="734496" cy="307777"/>
          </a:xfrm>
          <a:prstGeom prst="rect">
            <a:avLst/>
          </a:prstGeom>
          <a:noFill/>
        </p:spPr>
        <p:txBody>
          <a:bodyPr wrap="none" rtlCol="0">
            <a:spAutoFit/>
          </a:bodyPr>
          <a:lstStyle/>
          <a:p>
            <a:pPr algn="just"/>
            <a:r>
              <a:rPr lang="en-US" altLang="ko-KR" sz="1400">
                <a:solidFill>
                  <a:srgbClr val="00B050"/>
                </a:solidFill>
                <a:latin typeface="Times New Roman" panose="02020603050405020304" pitchFamily="18" charset="0"/>
                <a:ea typeface="함초롬돋움" panose="02030504000101010101" pitchFamily="18" charset="-127"/>
                <a:cs typeface="Times New Roman" panose="02020603050405020304" pitchFamily="18" charset="0"/>
              </a:rPr>
              <a:t>Magnet</a:t>
            </a:r>
            <a:endParaRPr lang="ko-KR" altLang="en-US" sz="1400" dirty="0">
              <a:solidFill>
                <a:srgbClr val="00B050"/>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Tree>
    <p:extLst>
      <p:ext uri="{BB962C8B-B14F-4D97-AF65-F5344CB8AC3E}">
        <p14:creationId xmlns:p14="http://schemas.microsoft.com/office/powerpoint/2010/main" val="20449821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3BCF9A1-EDEB-4BED-9EC3-05F8495F9596}"/>
              </a:ext>
            </a:extLst>
          </p:cNvPr>
          <p:cNvSpPr>
            <a:spLocks noGrp="1"/>
          </p:cNvSpPr>
          <p:nvPr>
            <p:ph type="title"/>
          </p:nvPr>
        </p:nvSpPr>
        <p:spPr>
          <a:xfrm>
            <a:off x="179512" y="44624"/>
            <a:ext cx="8507288" cy="792087"/>
          </a:xfrm>
        </p:spPr>
        <p:txBody>
          <a:bodyPr/>
          <a:lstStyle/>
          <a:p>
            <a:r>
              <a:rPr lang="en-US" altLang="ko-KR"/>
              <a:t>S.P. 30 K </a:t>
            </a:r>
            <a:r>
              <a:rPr lang="ko-KR" altLang="en-US"/>
              <a:t>→ </a:t>
            </a:r>
            <a:r>
              <a:rPr lang="en-US" altLang="ko-KR"/>
              <a:t>4 K, dt = 3 s</a:t>
            </a:r>
            <a:endParaRPr lang="ko-KR" altLang="en-US"/>
          </a:p>
        </p:txBody>
      </p:sp>
      <p:sp>
        <p:nvSpPr>
          <p:cNvPr id="4" name="슬라이드 번호 개체 틀 3">
            <a:extLst>
              <a:ext uri="{FF2B5EF4-FFF2-40B4-BE49-F238E27FC236}">
                <a16:creationId xmlns:a16="http://schemas.microsoft.com/office/drawing/2014/main" id="{6B723D8F-5CD0-4090-8A92-9A04DB96E6A8}"/>
              </a:ext>
            </a:extLst>
          </p:cNvPr>
          <p:cNvSpPr>
            <a:spLocks noGrp="1"/>
          </p:cNvSpPr>
          <p:nvPr>
            <p:ph type="sldNum" sz="quarter" idx="12"/>
          </p:nvPr>
        </p:nvSpPr>
        <p:spPr/>
        <p:txBody>
          <a:bodyPr/>
          <a:lstStyle/>
          <a:p>
            <a:fld id="{4BEDD84E-25D4-4983-8AA1-2863C96F08D9}" type="slidenum">
              <a:rPr lang="ko-KR" altLang="en-US" smtClean="0"/>
              <a:pPr/>
              <a:t>37</a:t>
            </a:fld>
            <a:endParaRPr lang="ko-KR" altLang="en-US" dirty="0"/>
          </a:p>
        </p:txBody>
      </p:sp>
      <p:pic>
        <p:nvPicPr>
          <p:cNvPr id="89" name="그림 88">
            <a:extLst>
              <a:ext uri="{FF2B5EF4-FFF2-40B4-BE49-F238E27FC236}">
                <a16:creationId xmlns:a16="http://schemas.microsoft.com/office/drawing/2014/main" id="{C8FA3029-24D9-4C02-972F-785F54EA7DFE}"/>
              </a:ext>
            </a:extLst>
          </p:cNvPr>
          <p:cNvPicPr>
            <a:picLocks noChangeAspect="1"/>
          </p:cNvPicPr>
          <p:nvPr/>
        </p:nvPicPr>
        <p:blipFill>
          <a:blip r:embed="rId2"/>
          <a:stretch>
            <a:fillRect/>
          </a:stretch>
        </p:blipFill>
        <p:spPr>
          <a:xfrm>
            <a:off x="145083" y="993770"/>
            <a:ext cx="3778845" cy="5192654"/>
          </a:xfrm>
          <a:prstGeom prst="rect">
            <a:avLst/>
          </a:prstGeom>
        </p:spPr>
      </p:pic>
      <p:sp>
        <p:nvSpPr>
          <p:cNvPr id="204" name="내용 개체 틀 2">
            <a:extLst>
              <a:ext uri="{FF2B5EF4-FFF2-40B4-BE49-F238E27FC236}">
                <a16:creationId xmlns:a16="http://schemas.microsoft.com/office/drawing/2014/main" id="{6B2A3128-DFEF-4898-87B6-FB2A39900F81}"/>
              </a:ext>
            </a:extLst>
          </p:cNvPr>
          <p:cNvSpPr>
            <a:spLocks noGrp="1"/>
          </p:cNvSpPr>
          <p:nvPr>
            <p:ph idx="1"/>
          </p:nvPr>
        </p:nvSpPr>
        <p:spPr>
          <a:xfrm>
            <a:off x="4283968" y="836711"/>
            <a:ext cx="4402832" cy="5472607"/>
          </a:xfrm>
        </p:spPr>
        <p:txBody>
          <a:bodyPr>
            <a:normAutofit/>
          </a:bodyPr>
          <a:lstStyle/>
          <a:p>
            <a:r>
              <a:rPr lang="en-US" altLang="ko-KR"/>
              <a:t>S.P.</a:t>
            </a:r>
            <a:r>
              <a:rPr lang="ko-KR" altLang="en-US"/>
              <a:t>를 </a:t>
            </a:r>
            <a:r>
              <a:rPr lang="en-US" altLang="ko-KR"/>
              <a:t>30 K</a:t>
            </a:r>
            <a:r>
              <a:rPr lang="ko-KR" altLang="en-US"/>
              <a:t>에서 시작하여 </a:t>
            </a:r>
            <a:r>
              <a:rPr lang="en-US" altLang="ko-KR"/>
              <a:t>4 K</a:t>
            </a:r>
            <a:r>
              <a:rPr lang="ko-KR" altLang="en-US"/>
              <a:t>까지 한 번에 냉각하며</a:t>
            </a:r>
            <a:r>
              <a:rPr lang="en-US" altLang="ko-KR"/>
              <a:t>, condenser </a:t>
            </a:r>
            <a:r>
              <a:rPr lang="ko-KR" altLang="en-US"/>
              <a:t>측은 약 </a:t>
            </a:r>
            <a:r>
              <a:rPr lang="en-US" altLang="ko-KR"/>
              <a:t>3,000 Torr</a:t>
            </a:r>
            <a:r>
              <a:rPr lang="ko-KR" altLang="en-US"/>
              <a:t>로 초임계 상태에서 시작 </a:t>
            </a:r>
            <a:r>
              <a:rPr lang="en-US" altLang="ko-KR"/>
              <a:t>(</a:t>
            </a:r>
            <a:r>
              <a:rPr lang="ko-KR" altLang="en-US"/>
              <a:t>종료시 약 </a:t>
            </a:r>
            <a:r>
              <a:rPr lang="en-US" altLang="ko-KR"/>
              <a:t>300 Torr)</a:t>
            </a:r>
          </a:p>
          <a:p>
            <a:r>
              <a:rPr lang="ko-KR" altLang="en-US"/>
              <a:t>응축에 의한 잠열이 있어 냉각 용량이 부족할 수 있지만</a:t>
            </a:r>
            <a:r>
              <a:rPr lang="en-US" altLang="ko-KR"/>
              <a:t>, case 1,2</a:t>
            </a:r>
            <a:r>
              <a:rPr lang="ko-KR" altLang="en-US"/>
              <a:t>보단 좋음</a:t>
            </a:r>
            <a:endParaRPr lang="en-US" altLang="ko-KR"/>
          </a:p>
          <a:p>
            <a:endParaRPr lang="en-US" altLang="ko-KR"/>
          </a:p>
          <a:p>
            <a:r>
              <a:rPr lang="ko-KR" altLang="en-US"/>
              <a:t>최저 </a:t>
            </a:r>
            <a:r>
              <a:rPr lang="en-US" altLang="ko-KR"/>
              <a:t>Still </a:t>
            </a:r>
            <a:r>
              <a:rPr lang="ko-KR" altLang="en-US"/>
              <a:t>온도 </a:t>
            </a:r>
            <a:r>
              <a:rPr lang="en-US" altLang="ko-KR"/>
              <a:t>= 3.85 K</a:t>
            </a:r>
          </a:p>
          <a:p>
            <a:endParaRPr lang="en-US" altLang="ko-KR"/>
          </a:p>
          <a:p>
            <a:r>
              <a:rPr lang="ko-KR" altLang="en-US"/>
              <a:t>시스템의 냉각을 확인할 수 있으나</a:t>
            </a:r>
            <a:r>
              <a:rPr lang="en-US" altLang="ko-KR"/>
              <a:t>, dt</a:t>
            </a:r>
            <a:r>
              <a:rPr lang="ko-KR" altLang="en-US"/>
              <a:t>가 짧아 </a:t>
            </a:r>
            <a:r>
              <a:rPr lang="en-US" altLang="ko-KR"/>
              <a:t>ECH</a:t>
            </a:r>
            <a:r>
              <a:rPr lang="ko-KR" altLang="en-US"/>
              <a:t>의 영향이 보임</a:t>
            </a:r>
            <a:endParaRPr lang="en-US" altLang="ko-KR"/>
          </a:p>
          <a:p>
            <a:endParaRPr lang="en-US" altLang="ko-KR"/>
          </a:p>
          <a:p>
            <a:endParaRPr lang="en-US" altLang="ko-KR"/>
          </a:p>
          <a:p>
            <a:endParaRPr lang="en-US" altLang="ko-KR"/>
          </a:p>
          <a:p>
            <a:endParaRPr lang="en-US" altLang="ko-KR"/>
          </a:p>
          <a:p>
            <a:endParaRPr lang="ko-KR" altLang="en-US"/>
          </a:p>
        </p:txBody>
      </p:sp>
      <p:sp>
        <p:nvSpPr>
          <p:cNvPr id="205" name="TextBox 204">
            <a:extLst>
              <a:ext uri="{FF2B5EF4-FFF2-40B4-BE49-F238E27FC236}">
                <a16:creationId xmlns:a16="http://schemas.microsoft.com/office/drawing/2014/main" id="{BCED3C57-E029-4754-A316-A23A0D6225BF}"/>
              </a:ext>
            </a:extLst>
          </p:cNvPr>
          <p:cNvSpPr txBox="1"/>
          <p:nvPr/>
        </p:nvSpPr>
        <p:spPr>
          <a:xfrm>
            <a:off x="1835696" y="1268760"/>
            <a:ext cx="595035" cy="307777"/>
          </a:xfrm>
          <a:prstGeom prst="rect">
            <a:avLst/>
          </a:prstGeom>
          <a:noFill/>
        </p:spPr>
        <p:txBody>
          <a:bodyPr wrap="none" rtlCol="0">
            <a:spAutoFit/>
          </a:bodyPr>
          <a:lstStyle/>
          <a:p>
            <a:pPr algn="just"/>
            <a:r>
              <a:rPr lang="en-US" altLang="ko-KR" sz="1400">
                <a:solidFill>
                  <a:srgbClr val="FF0000"/>
                </a:solidFill>
                <a:latin typeface="Times New Roman" panose="02020603050405020304" pitchFamily="18" charset="0"/>
                <a:ea typeface="함초롬돋움" panose="02030504000101010101" pitchFamily="18" charset="-127"/>
                <a:cs typeface="Times New Roman" panose="02020603050405020304" pitchFamily="18" charset="0"/>
              </a:rPr>
              <a:t>MXC</a:t>
            </a:r>
            <a:endParaRPr lang="ko-KR" altLang="en-US" sz="1400" dirty="0">
              <a:solidFill>
                <a:srgbClr val="FF0000"/>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206" name="TextBox 205">
            <a:extLst>
              <a:ext uri="{FF2B5EF4-FFF2-40B4-BE49-F238E27FC236}">
                <a16:creationId xmlns:a16="http://schemas.microsoft.com/office/drawing/2014/main" id="{5EE72505-CB48-49B9-86BE-0FD5BF400F43}"/>
              </a:ext>
            </a:extLst>
          </p:cNvPr>
          <p:cNvSpPr txBox="1"/>
          <p:nvPr/>
        </p:nvSpPr>
        <p:spPr>
          <a:xfrm>
            <a:off x="1835696" y="1772816"/>
            <a:ext cx="482824" cy="307777"/>
          </a:xfrm>
          <a:prstGeom prst="rect">
            <a:avLst/>
          </a:prstGeom>
          <a:noFill/>
        </p:spPr>
        <p:txBody>
          <a:bodyPr wrap="none" rtlCol="0">
            <a:spAutoFit/>
          </a:bodyPr>
          <a:lstStyle/>
          <a:p>
            <a:pPr algn="just"/>
            <a:r>
              <a:rPr lang="en-US" altLang="ko-KR" sz="1400">
                <a:solidFill>
                  <a:srgbClr val="0000FF"/>
                </a:solidFill>
                <a:latin typeface="Times New Roman" panose="02020603050405020304" pitchFamily="18" charset="0"/>
                <a:ea typeface="함초롬돋움" panose="02030504000101010101" pitchFamily="18" charset="-127"/>
                <a:cs typeface="Times New Roman" panose="02020603050405020304" pitchFamily="18" charset="0"/>
              </a:rPr>
              <a:t>Still</a:t>
            </a:r>
            <a:endParaRPr lang="ko-KR" altLang="en-US" sz="1400" dirty="0">
              <a:solidFill>
                <a:srgbClr val="0000FF"/>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207" name="TextBox 206">
            <a:extLst>
              <a:ext uri="{FF2B5EF4-FFF2-40B4-BE49-F238E27FC236}">
                <a16:creationId xmlns:a16="http://schemas.microsoft.com/office/drawing/2014/main" id="{9FF8703A-4288-4CEE-B0E8-6697BC6F54DA}"/>
              </a:ext>
            </a:extLst>
          </p:cNvPr>
          <p:cNvSpPr txBox="1"/>
          <p:nvPr/>
        </p:nvSpPr>
        <p:spPr>
          <a:xfrm>
            <a:off x="2077108" y="2252134"/>
            <a:ext cx="954107" cy="307777"/>
          </a:xfrm>
          <a:prstGeom prst="rect">
            <a:avLst/>
          </a:prstGeom>
          <a:noFill/>
        </p:spPr>
        <p:txBody>
          <a:bodyPr wrap="none" rtlCol="0">
            <a:spAutoFit/>
          </a:bodyPr>
          <a:lstStyle/>
          <a:p>
            <a:pPr algn="just"/>
            <a:r>
              <a:rPr lang="en-US" altLang="ko-KR" sz="1400">
                <a:solidFill>
                  <a:srgbClr val="FE43FE"/>
                </a:solidFill>
                <a:latin typeface="Times New Roman" panose="02020603050405020304" pitchFamily="18" charset="0"/>
                <a:ea typeface="함초롬돋움" panose="02030504000101010101" pitchFamily="18" charset="-127"/>
                <a:cs typeface="Times New Roman" panose="02020603050405020304" pitchFamily="18" charset="0"/>
              </a:rPr>
              <a:t>Condenser</a:t>
            </a:r>
            <a:endParaRPr lang="ko-KR" altLang="en-US" sz="1400" dirty="0">
              <a:solidFill>
                <a:srgbClr val="FE43FE"/>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208" name="TextBox 207">
            <a:extLst>
              <a:ext uri="{FF2B5EF4-FFF2-40B4-BE49-F238E27FC236}">
                <a16:creationId xmlns:a16="http://schemas.microsoft.com/office/drawing/2014/main" id="{A86934BD-8DC8-4E15-9579-1165BDEFAC1A}"/>
              </a:ext>
            </a:extLst>
          </p:cNvPr>
          <p:cNvSpPr txBox="1"/>
          <p:nvPr/>
        </p:nvSpPr>
        <p:spPr>
          <a:xfrm>
            <a:off x="1924020" y="2731452"/>
            <a:ext cx="788999" cy="307777"/>
          </a:xfrm>
          <a:prstGeom prst="rect">
            <a:avLst/>
          </a:prstGeom>
          <a:noFill/>
        </p:spPr>
        <p:txBody>
          <a:bodyPr wrap="none" rtlCol="0">
            <a:spAutoFit/>
          </a:bodyPr>
          <a:lstStyle/>
          <a:p>
            <a:pPr algn="just"/>
            <a:r>
              <a:rPr lang="en-US" altLang="ko-KR" sz="1400">
                <a:solidFill>
                  <a:srgbClr val="7C00FF"/>
                </a:solidFill>
                <a:latin typeface="Times New Roman" panose="02020603050405020304" pitchFamily="18" charset="0"/>
                <a:ea typeface="함초롬돋움" panose="02030504000101010101" pitchFamily="18" charset="-127"/>
                <a:cs typeface="Times New Roman" panose="02020603050405020304" pitchFamily="18" charset="0"/>
              </a:rPr>
              <a:t>GM 2nd</a:t>
            </a:r>
            <a:endParaRPr lang="ko-KR" altLang="en-US" sz="1400" dirty="0">
              <a:solidFill>
                <a:srgbClr val="7C00FF"/>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209" name="TextBox 208">
            <a:extLst>
              <a:ext uri="{FF2B5EF4-FFF2-40B4-BE49-F238E27FC236}">
                <a16:creationId xmlns:a16="http://schemas.microsoft.com/office/drawing/2014/main" id="{4500A7D2-D6C7-4CD4-A661-1AA3BDC2C26A}"/>
              </a:ext>
            </a:extLst>
          </p:cNvPr>
          <p:cNvSpPr txBox="1"/>
          <p:nvPr/>
        </p:nvSpPr>
        <p:spPr>
          <a:xfrm>
            <a:off x="2180962" y="3690088"/>
            <a:ext cx="453329" cy="307777"/>
          </a:xfrm>
          <a:prstGeom prst="rect">
            <a:avLst/>
          </a:prstGeom>
          <a:noFill/>
        </p:spPr>
        <p:txBody>
          <a:bodyPr wrap="none" rtlCol="0">
            <a:spAutoFit/>
          </a:bodyPr>
          <a:lstStyle/>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S.P.</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210" name="TextBox 209">
            <a:extLst>
              <a:ext uri="{FF2B5EF4-FFF2-40B4-BE49-F238E27FC236}">
                <a16:creationId xmlns:a16="http://schemas.microsoft.com/office/drawing/2014/main" id="{F31A0459-73B6-4234-A573-B20CEBC30947}"/>
              </a:ext>
            </a:extLst>
          </p:cNvPr>
          <p:cNvSpPr txBox="1"/>
          <p:nvPr/>
        </p:nvSpPr>
        <p:spPr>
          <a:xfrm>
            <a:off x="1944759" y="4678829"/>
            <a:ext cx="734496" cy="307777"/>
          </a:xfrm>
          <a:prstGeom prst="rect">
            <a:avLst/>
          </a:prstGeom>
          <a:noFill/>
        </p:spPr>
        <p:txBody>
          <a:bodyPr wrap="none" rtlCol="0">
            <a:spAutoFit/>
          </a:bodyPr>
          <a:lstStyle/>
          <a:p>
            <a:pPr algn="just"/>
            <a:r>
              <a:rPr lang="en-US" altLang="ko-KR" sz="1400">
                <a:solidFill>
                  <a:srgbClr val="3B7000"/>
                </a:solidFill>
                <a:latin typeface="Times New Roman" panose="02020603050405020304" pitchFamily="18" charset="0"/>
                <a:ea typeface="함초롬돋움" panose="02030504000101010101" pitchFamily="18" charset="-127"/>
                <a:cs typeface="Times New Roman" panose="02020603050405020304" pitchFamily="18" charset="0"/>
              </a:rPr>
              <a:t>Magnet</a:t>
            </a:r>
            <a:endParaRPr lang="ko-KR" altLang="en-US" sz="1400" dirty="0">
              <a:solidFill>
                <a:srgbClr val="3B7000"/>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Tree>
    <p:extLst>
      <p:ext uri="{BB962C8B-B14F-4D97-AF65-F5344CB8AC3E}">
        <p14:creationId xmlns:p14="http://schemas.microsoft.com/office/powerpoint/2010/main" val="127094631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295DD2C-3123-46CE-B6DC-9E66AFE43FD0}"/>
              </a:ext>
            </a:extLst>
          </p:cNvPr>
          <p:cNvSpPr>
            <a:spLocks noGrp="1"/>
          </p:cNvSpPr>
          <p:nvPr>
            <p:ph type="title"/>
          </p:nvPr>
        </p:nvSpPr>
        <p:spPr/>
        <p:txBody>
          <a:bodyPr/>
          <a:lstStyle/>
          <a:p>
            <a:r>
              <a:rPr lang="en-US" altLang="ko-KR"/>
              <a:t>S.P. 30 K </a:t>
            </a:r>
            <a:r>
              <a:rPr lang="ko-KR" altLang="en-US"/>
              <a:t>→ </a:t>
            </a:r>
            <a:r>
              <a:rPr lang="en-US" altLang="ko-KR"/>
              <a:t>4 K, dt = 400 s</a:t>
            </a:r>
            <a:endParaRPr lang="ko-KR" altLang="en-US"/>
          </a:p>
        </p:txBody>
      </p:sp>
      <p:sp>
        <p:nvSpPr>
          <p:cNvPr id="4" name="슬라이드 번호 개체 틀 3">
            <a:extLst>
              <a:ext uri="{FF2B5EF4-FFF2-40B4-BE49-F238E27FC236}">
                <a16:creationId xmlns:a16="http://schemas.microsoft.com/office/drawing/2014/main" id="{C492F572-6391-47E4-82EE-50006026F1CA}"/>
              </a:ext>
            </a:extLst>
          </p:cNvPr>
          <p:cNvSpPr>
            <a:spLocks noGrp="1"/>
          </p:cNvSpPr>
          <p:nvPr>
            <p:ph type="sldNum" sz="quarter" idx="12"/>
          </p:nvPr>
        </p:nvSpPr>
        <p:spPr/>
        <p:txBody>
          <a:bodyPr/>
          <a:lstStyle/>
          <a:p>
            <a:fld id="{4BEDD84E-25D4-4983-8AA1-2863C96F08D9}" type="slidenum">
              <a:rPr lang="ko-KR" altLang="en-US" smtClean="0"/>
              <a:pPr/>
              <a:t>38</a:t>
            </a:fld>
            <a:endParaRPr lang="ko-KR" altLang="en-US" dirty="0"/>
          </a:p>
        </p:txBody>
      </p:sp>
      <p:pic>
        <p:nvPicPr>
          <p:cNvPr id="5" name="그림 4">
            <a:extLst>
              <a:ext uri="{FF2B5EF4-FFF2-40B4-BE49-F238E27FC236}">
                <a16:creationId xmlns:a16="http://schemas.microsoft.com/office/drawing/2014/main" id="{547B7D14-A20A-4DC2-BCEC-48BCE7063170}"/>
              </a:ext>
            </a:extLst>
          </p:cNvPr>
          <p:cNvPicPr>
            <a:picLocks noChangeAspect="1"/>
          </p:cNvPicPr>
          <p:nvPr/>
        </p:nvPicPr>
        <p:blipFill>
          <a:blip r:embed="rId2"/>
          <a:stretch>
            <a:fillRect/>
          </a:stretch>
        </p:blipFill>
        <p:spPr>
          <a:xfrm>
            <a:off x="180632" y="906761"/>
            <a:ext cx="3915898" cy="5430857"/>
          </a:xfrm>
          <a:prstGeom prst="rect">
            <a:avLst/>
          </a:prstGeom>
        </p:spPr>
      </p:pic>
      <p:sp>
        <p:nvSpPr>
          <p:cNvPr id="59" name="TextBox 58">
            <a:extLst>
              <a:ext uri="{FF2B5EF4-FFF2-40B4-BE49-F238E27FC236}">
                <a16:creationId xmlns:a16="http://schemas.microsoft.com/office/drawing/2014/main" id="{2C7BCAD7-A629-4734-B157-181FABB38079}"/>
              </a:ext>
            </a:extLst>
          </p:cNvPr>
          <p:cNvSpPr txBox="1"/>
          <p:nvPr/>
        </p:nvSpPr>
        <p:spPr>
          <a:xfrm>
            <a:off x="1835696" y="1268760"/>
            <a:ext cx="595035" cy="307777"/>
          </a:xfrm>
          <a:prstGeom prst="rect">
            <a:avLst/>
          </a:prstGeom>
          <a:noFill/>
        </p:spPr>
        <p:txBody>
          <a:bodyPr wrap="none" rtlCol="0">
            <a:spAutoFit/>
          </a:bodyPr>
          <a:lstStyle/>
          <a:p>
            <a:pPr algn="just"/>
            <a:r>
              <a:rPr lang="en-US" altLang="ko-KR" sz="1400">
                <a:solidFill>
                  <a:srgbClr val="FF0000"/>
                </a:solidFill>
                <a:latin typeface="Times New Roman" panose="02020603050405020304" pitchFamily="18" charset="0"/>
                <a:ea typeface="함초롬돋움" panose="02030504000101010101" pitchFamily="18" charset="-127"/>
                <a:cs typeface="Times New Roman" panose="02020603050405020304" pitchFamily="18" charset="0"/>
              </a:rPr>
              <a:t>MXC</a:t>
            </a:r>
            <a:endParaRPr lang="ko-KR" altLang="en-US" sz="1400" dirty="0">
              <a:solidFill>
                <a:srgbClr val="FF0000"/>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60" name="TextBox 59">
            <a:extLst>
              <a:ext uri="{FF2B5EF4-FFF2-40B4-BE49-F238E27FC236}">
                <a16:creationId xmlns:a16="http://schemas.microsoft.com/office/drawing/2014/main" id="{9AE229D6-1970-4D31-8074-DB5B14AD9DAA}"/>
              </a:ext>
            </a:extLst>
          </p:cNvPr>
          <p:cNvSpPr txBox="1"/>
          <p:nvPr/>
        </p:nvSpPr>
        <p:spPr>
          <a:xfrm>
            <a:off x="1852664" y="1815110"/>
            <a:ext cx="482824" cy="307777"/>
          </a:xfrm>
          <a:prstGeom prst="rect">
            <a:avLst/>
          </a:prstGeom>
          <a:noFill/>
        </p:spPr>
        <p:txBody>
          <a:bodyPr wrap="none" rtlCol="0">
            <a:spAutoFit/>
          </a:bodyPr>
          <a:lstStyle/>
          <a:p>
            <a:pPr algn="just"/>
            <a:r>
              <a:rPr lang="en-US" altLang="ko-KR" sz="1400">
                <a:solidFill>
                  <a:srgbClr val="0000FF"/>
                </a:solidFill>
                <a:latin typeface="Times New Roman" panose="02020603050405020304" pitchFamily="18" charset="0"/>
                <a:ea typeface="함초롬돋움" panose="02030504000101010101" pitchFamily="18" charset="-127"/>
                <a:cs typeface="Times New Roman" panose="02020603050405020304" pitchFamily="18" charset="0"/>
              </a:rPr>
              <a:t>Still</a:t>
            </a:r>
            <a:endParaRPr lang="ko-KR" altLang="en-US" sz="1400" dirty="0">
              <a:solidFill>
                <a:srgbClr val="0000FF"/>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61" name="TextBox 60">
            <a:extLst>
              <a:ext uri="{FF2B5EF4-FFF2-40B4-BE49-F238E27FC236}">
                <a16:creationId xmlns:a16="http://schemas.microsoft.com/office/drawing/2014/main" id="{0D9F7F7C-3E76-4743-94AA-62AB1E49F61A}"/>
              </a:ext>
            </a:extLst>
          </p:cNvPr>
          <p:cNvSpPr txBox="1"/>
          <p:nvPr/>
        </p:nvSpPr>
        <p:spPr>
          <a:xfrm>
            <a:off x="2077108" y="2252134"/>
            <a:ext cx="954107" cy="307777"/>
          </a:xfrm>
          <a:prstGeom prst="rect">
            <a:avLst/>
          </a:prstGeom>
          <a:noFill/>
        </p:spPr>
        <p:txBody>
          <a:bodyPr wrap="none" rtlCol="0">
            <a:spAutoFit/>
          </a:bodyPr>
          <a:lstStyle/>
          <a:p>
            <a:pPr algn="just"/>
            <a:r>
              <a:rPr lang="en-US" altLang="ko-KR" sz="1400">
                <a:solidFill>
                  <a:srgbClr val="FE43FE"/>
                </a:solidFill>
                <a:latin typeface="Times New Roman" panose="02020603050405020304" pitchFamily="18" charset="0"/>
                <a:ea typeface="함초롬돋움" panose="02030504000101010101" pitchFamily="18" charset="-127"/>
                <a:cs typeface="Times New Roman" panose="02020603050405020304" pitchFamily="18" charset="0"/>
              </a:rPr>
              <a:t>Condenser</a:t>
            </a:r>
            <a:endParaRPr lang="ko-KR" altLang="en-US" sz="1400" dirty="0">
              <a:solidFill>
                <a:srgbClr val="FE43FE"/>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62" name="TextBox 61">
            <a:extLst>
              <a:ext uri="{FF2B5EF4-FFF2-40B4-BE49-F238E27FC236}">
                <a16:creationId xmlns:a16="http://schemas.microsoft.com/office/drawing/2014/main" id="{E83FF39F-414F-4ACC-AD69-E71C35F6B8BD}"/>
              </a:ext>
            </a:extLst>
          </p:cNvPr>
          <p:cNvSpPr txBox="1"/>
          <p:nvPr/>
        </p:nvSpPr>
        <p:spPr>
          <a:xfrm>
            <a:off x="1924020" y="2731452"/>
            <a:ext cx="788999" cy="307777"/>
          </a:xfrm>
          <a:prstGeom prst="rect">
            <a:avLst/>
          </a:prstGeom>
          <a:noFill/>
        </p:spPr>
        <p:txBody>
          <a:bodyPr wrap="none" rtlCol="0">
            <a:spAutoFit/>
          </a:bodyPr>
          <a:lstStyle/>
          <a:p>
            <a:pPr algn="just"/>
            <a:r>
              <a:rPr lang="en-US" altLang="ko-KR" sz="1400">
                <a:solidFill>
                  <a:srgbClr val="7C00FF"/>
                </a:solidFill>
                <a:latin typeface="Times New Roman" panose="02020603050405020304" pitchFamily="18" charset="0"/>
                <a:ea typeface="함초롬돋움" panose="02030504000101010101" pitchFamily="18" charset="-127"/>
                <a:cs typeface="Times New Roman" panose="02020603050405020304" pitchFamily="18" charset="0"/>
              </a:rPr>
              <a:t>GM 2nd</a:t>
            </a:r>
            <a:endParaRPr lang="ko-KR" altLang="en-US" sz="1400" dirty="0">
              <a:solidFill>
                <a:srgbClr val="7C00FF"/>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63" name="TextBox 62">
            <a:extLst>
              <a:ext uri="{FF2B5EF4-FFF2-40B4-BE49-F238E27FC236}">
                <a16:creationId xmlns:a16="http://schemas.microsoft.com/office/drawing/2014/main" id="{F4B742CB-CDC4-4B3A-8E5A-21023A94D186}"/>
              </a:ext>
            </a:extLst>
          </p:cNvPr>
          <p:cNvSpPr txBox="1"/>
          <p:nvPr/>
        </p:nvSpPr>
        <p:spPr>
          <a:xfrm>
            <a:off x="2180962" y="3690088"/>
            <a:ext cx="453329" cy="307777"/>
          </a:xfrm>
          <a:prstGeom prst="rect">
            <a:avLst/>
          </a:prstGeom>
          <a:noFill/>
        </p:spPr>
        <p:txBody>
          <a:bodyPr wrap="none" rtlCol="0">
            <a:spAutoFit/>
          </a:bodyPr>
          <a:lstStyle/>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S.P.</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64" name="TextBox 63">
            <a:extLst>
              <a:ext uri="{FF2B5EF4-FFF2-40B4-BE49-F238E27FC236}">
                <a16:creationId xmlns:a16="http://schemas.microsoft.com/office/drawing/2014/main" id="{DC40E595-9421-4F20-9C17-2F7EED3391A7}"/>
              </a:ext>
            </a:extLst>
          </p:cNvPr>
          <p:cNvSpPr txBox="1"/>
          <p:nvPr/>
        </p:nvSpPr>
        <p:spPr>
          <a:xfrm>
            <a:off x="1944759" y="4678829"/>
            <a:ext cx="734496" cy="307777"/>
          </a:xfrm>
          <a:prstGeom prst="rect">
            <a:avLst/>
          </a:prstGeom>
          <a:noFill/>
        </p:spPr>
        <p:txBody>
          <a:bodyPr wrap="none" rtlCol="0">
            <a:spAutoFit/>
          </a:bodyPr>
          <a:lstStyle/>
          <a:p>
            <a:pPr algn="just"/>
            <a:r>
              <a:rPr lang="en-US" altLang="ko-KR" sz="1400">
                <a:solidFill>
                  <a:srgbClr val="3B7000"/>
                </a:solidFill>
                <a:latin typeface="Times New Roman" panose="02020603050405020304" pitchFamily="18" charset="0"/>
                <a:ea typeface="함초롬돋움" panose="02030504000101010101" pitchFamily="18" charset="-127"/>
                <a:cs typeface="Times New Roman" panose="02020603050405020304" pitchFamily="18" charset="0"/>
              </a:rPr>
              <a:t>Magnet</a:t>
            </a:r>
            <a:endParaRPr lang="ko-KR" altLang="en-US" sz="1400" dirty="0">
              <a:solidFill>
                <a:srgbClr val="3B7000"/>
              </a:solidFill>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65" name="내용 개체 틀 2">
            <a:extLst>
              <a:ext uri="{FF2B5EF4-FFF2-40B4-BE49-F238E27FC236}">
                <a16:creationId xmlns:a16="http://schemas.microsoft.com/office/drawing/2014/main" id="{1F8F3CF4-4961-419B-A838-69E936CA8081}"/>
              </a:ext>
            </a:extLst>
          </p:cNvPr>
          <p:cNvSpPr>
            <a:spLocks noGrp="1"/>
          </p:cNvSpPr>
          <p:nvPr>
            <p:ph idx="1"/>
          </p:nvPr>
        </p:nvSpPr>
        <p:spPr>
          <a:xfrm>
            <a:off x="4283968" y="836711"/>
            <a:ext cx="4402832" cy="5472607"/>
          </a:xfrm>
        </p:spPr>
        <p:txBody>
          <a:bodyPr>
            <a:normAutofit/>
          </a:bodyPr>
          <a:lstStyle/>
          <a:p>
            <a:r>
              <a:rPr lang="ko-KR" altLang="en-US"/>
              <a:t>같은 조건이나</a:t>
            </a:r>
            <a:r>
              <a:rPr lang="en-US" altLang="ko-KR"/>
              <a:t>, </a:t>
            </a:r>
            <a:r>
              <a:rPr lang="ko-KR" altLang="en-US"/>
              <a:t>앞서 사이클을 한 번 돌린 상태라 </a:t>
            </a:r>
            <a:r>
              <a:rPr lang="en-US" altLang="ko-KR"/>
              <a:t>MXC</a:t>
            </a:r>
            <a:r>
              <a:rPr lang="ko-KR" altLang="en-US"/>
              <a:t>와 </a:t>
            </a:r>
            <a:r>
              <a:rPr lang="en-US" altLang="ko-KR"/>
              <a:t>Still</a:t>
            </a:r>
            <a:r>
              <a:rPr lang="ko-KR" altLang="en-US"/>
              <a:t>이 조금 낮은 온도에서 시작함</a:t>
            </a:r>
            <a:endParaRPr lang="en-US" altLang="ko-KR"/>
          </a:p>
          <a:p>
            <a:endParaRPr lang="en-US" altLang="ko-KR"/>
          </a:p>
          <a:p>
            <a:r>
              <a:rPr lang="en-US" altLang="ko-KR"/>
              <a:t>dt</a:t>
            </a:r>
            <a:r>
              <a:rPr lang="ko-KR" altLang="en-US"/>
              <a:t>를 </a:t>
            </a:r>
            <a:r>
              <a:rPr lang="en-US" altLang="ko-KR"/>
              <a:t>400</a:t>
            </a:r>
            <a:r>
              <a:rPr lang="ko-KR" altLang="en-US"/>
              <a:t>초로 늘리니 </a:t>
            </a:r>
            <a:r>
              <a:rPr lang="en-US" altLang="ko-KR"/>
              <a:t>ECH</a:t>
            </a:r>
            <a:r>
              <a:rPr lang="ko-KR" altLang="en-US"/>
              <a:t>에 의한 효과는 거의 사라짐</a:t>
            </a:r>
            <a:endParaRPr lang="en-US" altLang="ko-KR"/>
          </a:p>
          <a:p>
            <a:endParaRPr lang="en-US" altLang="ko-KR"/>
          </a:p>
          <a:p>
            <a:r>
              <a:rPr lang="ko-KR" altLang="en-US"/>
              <a:t>최저 </a:t>
            </a:r>
            <a:r>
              <a:rPr lang="en-US" altLang="ko-KR"/>
              <a:t>Still </a:t>
            </a:r>
            <a:r>
              <a:rPr lang="ko-KR" altLang="en-US"/>
              <a:t>온도 </a:t>
            </a:r>
            <a:r>
              <a:rPr lang="en-US" altLang="ko-KR"/>
              <a:t>= 3.93 K</a:t>
            </a:r>
          </a:p>
          <a:p>
            <a:endParaRPr lang="en-US" altLang="ko-KR"/>
          </a:p>
          <a:p>
            <a:r>
              <a:rPr lang="ko-KR" altLang="en-US"/>
              <a:t>낮은 온도에서 시작하고</a:t>
            </a:r>
            <a:r>
              <a:rPr lang="en-US" altLang="ko-KR"/>
              <a:t>, ECH</a:t>
            </a:r>
            <a:r>
              <a:rPr lang="ko-KR" altLang="en-US"/>
              <a:t>의 영향도 줄였지만 최종 온도는 더 높음</a:t>
            </a:r>
            <a:r>
              <a:rPr lang="en-US" altLang="ko-KR"/>
              <a:t>. </a:t>
            </a:r>
            <a:r>
              <a:rPr lang="ko-KR" altLang="en-US"/>
              <a:t>이는 </a:t>
            </a:r>
            <a:r>
              <a:rPr lang="en-US" altLang="ko-KR"/>
              <a:t>dt</a:t>
            </a:r>
            <a:r>
              <a:rPr lang="ko-KR" altLang="en-US"/>
              <a:t>가 너무 길어서 </a:t>
            </a:r>
            <a:r>
              <a:rPr lang="en-US" altLang="ko-KR"/>
              <a:t>still</a:t>
            </a:r>
            <a:r>
              <a:rPr lang="ko-KR" altLang="en-US"/>
              <a:t>이 </a:t>
            </a:r>
            <a:r>
              <a:rPr lang="en-US" altLang="ko-KR"/>
              <a:t>radiation</a:t>
            </a:r>
            <a:r>
              <a:rPr lang="ko-KR" altLang="en-US"/>
              <a:t>을 받는 시간이 늘었기 때문</a:t>
            </a:r>
            <a:endParaRPr lang="en-US" altLang="ko-KR"/>
          </a:p>
          <a:p>
            <a:endParaRPr lang="en-US" altLang="ko-KR"/>
          </a:p>
          <a:p>
            <a:endParaRPr lang="en-US" altLang="ko-KR"/>
          </a:p>
          <a:p>
            <a:endParaRPr lang="ko-KR" altLang="en-US"/>
          </a:p>
        </p:txBody>
      </p:sp>
    </p:spTree>
    <p:extLst>
      <p:ext uri="{BB962C8B-B14F-4D97-AF65-F5344CB8AC3E}">
        <p14:creationId xmlns:p14="http://schemas.microsoft.com/office/powerpoint/2010/main" val="3487877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A5E7137-3CDD-44B0-AA89-FBBC86B20E8D}"/>
              </a:ext>
            </a:extLst>
          </p:cNvPr>
          <p:cNvSpPr>
            <a:spLocks noGrp="1"/>
          </p:cNvSpPr>
          <p:nvPr>
            <p:ph type="title"/>
          </p:nvPr>
        </p:nvSpPr>
        <p:spPr/>
        <p:txBody>
          <a:bodyPr/>
          <a:lstStyle/>
          <a:p>
            <a:r>
              <a:rPr lang="en-US" altLang="ko-KR" dirty="0"/>
              <a:t>2. Overview</a:t>
            </a:r>
            <a:endParaRPr lang="ko-KR" altLang="en-US" dirty="0"/>
          </a:p>
        </p:txBody>
      </p:sp>
      <p:sp>
        <p:nvSpPr>
          <p:cNvPr id="3" name="내용 개체 틀 2">
            <a:extLst>
              <a:ext uri="{FF2B5EF4-FFF2-40B4-BE49-F238E27FC236}">
                <a16:creationId xmlns:a16="http://schemas.microsoft.com/office/drawing/2014/main" id="{9C131983-B516-471B-B968-0FB2A7EF75F0}"/>
              </a:ext>
            </a:extLst>
          </p:cNvPr>
          <p:cNvSpPr>
            <a:spLocks noGrp="1"/>
          </p:cNvSpPr>
          <p:nvPr>
            <p:ph idx="1"/>
          </p:nvPr>
        </p:nvSpPr>
        <p:spPr>
          <a:xfrm>
            <a:off x="452760" y="1141453"/>
            <a:ext cx="8229600" cy="5472607"/>
          </a:xfrm>
        </p:spPr>
        <p:txBody>
          <a:bodyPr>
            <a:noAutofit/>
          </a:bodyPr>
          <a:lstStyle/>
          <a:p>
            <a:pPr marL="0" indent="0">
              <a:lnSpc>
                <a:spcPct val="100000"/>
              </a:lnSpc>
              <a:buNone/>
            </a:pPr>
            <a:r>
              <a:rPr lang="en-US" altLang="ko-KR" sz="2000" b="1" u="sng" dirty="0">
                <a:latin typeface="Arial" panose="020B0604020202020204" pitchFamily="34" charset="0"/>
                <a:cs typeface="Arial" panose="020B0604020202020204" pitchFamily="34" charset="0"/>
              </a:rPr>
              <a:t>Develop an integrated cryocooler operating from 300 K to 0.1 K with small He3 inventory</a:t>
            </a:r>
          </a:p>
          <a:p>
            <a:pPr marL="0" indent="0">
              <a:lnSpc>
                <a:spcPct val="100000"/>
              </a:lnSpc>
              <a:buNone/>
            </a:pPr>
            <a:endParaRPr lang="en-US" altLang="ko-KR" sz="2000" b="1" u="sng" dirty="0">
              <a:latin typeface="Arial" panose="020B0604020202020204" pitchFamily="34" charset="0"/>
              <a:cs typeface="Arial" panose="020B0604020202020204" pitchFamily="34" charset="0"/>
            </a:endParaRPr>
          </a:p>
          <a:p>
            <a:pPr>
              <a:lnSpc>
                <a:spcPct val="100000"/>
              </a:lnSpc>
            </a:pPr>
            <a:r>
              <a:rPr lang="en-US" altLang="ko-KR" sz="2000" dirty="0">
                <a:latin typeface="Arial" panose="020B0604020202020204" pitchFamily="34" charset="0"/>
                <a:cs typeface="Arial" panose="020B0604020202020204" pitchFamily="34" charset="0"/>
              </a:rPr>
              <a:t>Sorption-integrated ADR is linked to</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DR for cooling at 0.1 K.</a:t>
            </a:r>
          </a:p>
          <a:p>
            <a:pPr>
              <a:lnSpc>
                <a:spcPct val="100000"/>
              </a:lnSpc>
            </a:pPr>
            <a:r>
              <a:rPr lang="en-US" altLang="ko-KR" sz="2000" dirty="0">
                <a:latin typeface="Arial" panose="020B0604020202020204" pitchFamily="34" charset="0"/>
                <a:cs typeface="Arial" panose="020B0604020202020204" pitchFamily="34" charset="0"/>
              </a:rPr>
              <a:t>ADR</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is</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an</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efficient</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precooler</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for</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DR.</a:t>
            </a:r>
          </a:p>
          <a:p>
            <a:pPr>
              <a:lnSpc>
                <a:spcPct val="100000"/>
              </a:lnSpc>
            </a:pPr>
            <a:r>
              <a:rPr lang="en-US" altLang="ko-KR" sz="2000" dirty="0">
                <a:latin typeface="Arial" panose="020B0604020202020204" pitchFamily="34" charset="0"/>
                <a:cs typeface="Arial" panose="020B0604020202020204" pitchFamily="34" charset="0"/>
              </a:rPr>
              <a:t>Single-shot DR</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necessary</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to cover temperature from 0.8 K to 0.1 K</a:t>
            </a:r>
          </a:p>
          <a:p>
            <a:pPr>
              <a:lnSpc>
                <a:spcPct val="100000"/>
              </a:lnSpc>
            </a:pPr>
            <a:endParaRPr lang="en-US" altLang="ko-KR" sz="2000" dirty="0">
              <a:latin typeface="Arial" panose="020B0604020202020204" pitchFamily="34" charset="0"/>
              <a:cs typeface="Arial" panose="020B0604020202020204" pitchFamily="34" charset="0"/>
            </a:endParaRPr>
          </a:p>
          <a:p>
            <a:pPr marL="0" indent="0" algn="l">
              <a:lnSpc>
                <a:spcPct val="100000"/>
              </a:lnSpc>
              <a:buNone/>
            </a:pPr>
            <a:r>
              <a:rPr lang="en-US" altLang="ko-KR" sz="2000" b="1" u="sng" dirty="0">
                <a:latin typeface="Arial" panose="020B0604020202020204" pitchFamily="34" charset="0"/>
                <a:cs typeface="Arial" panose="020B0604020202020204" pitchFamily="34" charset="0"/>
              </a:rPr>
              <a:t>Investigate critical issues at hybridizing ADR with</a:t>
            </a:r>
            <a:r>
              <a:rPr lang="ko-KR" altLang="en-US" sz="2000" b="1" u="sng" dirty="0">
                <a:latin typeface="Arial" panose="020B0604020202020204" pitchFamily="34" charset="0"/>
                <a:cs typeface="Arial" panose="020B0604020202020204" pitchFamily="34" charset="0"/>
              </a:rPr>
              <a:t> </a:t>
            </a:r>
            <a:r>
              <a:rPr lang="en-US" altLang="ko-KR" sz="2000" b="1" u="sng" dirty="0">
                <a:latin typeface="Arial" panose="020B0604020202020204" pitchFamily="34" charset="0"/>
                <a:cs typeface="Arial" panose="020B0604020202020204" pitchFamily="34" charset="0"/>
              </a:rPr>
              <a:t>DR components for cold cycle</a:t>
            </a:r>
          </a:p>
          <a:p>
            <a:pPr marL="0" indent="0">
              <a:lnSpc>
                <a:spcPct val="100000"/>
              </a:lnSpc>
              <a:buNone/>
            </a:pPr>
            <a:endParaRPr lang="en-US" altLang="ko-KR" sz="2000" b="1" u="sng" dirty="0">
              <a:latin typeface="Arial" panose="020B0604020202020204" pitchFamily="34" charset="0"/>
              <a:cs typeface="Arial" panose="020B0604020202020204" pitchFamily="34" charset="0"/>
            </a:endParaRPr>
          </a:p>
          <a:p>
            <a:pPr>
              <a:lnSpc>
                <a:spcPct val="100000"/>
              </a:lnSpc>
            </a:pPr>
            <a:r>
              <a:rPr lang="en-US" altLang="ko-KR" sz="2000" dirty="0">
                <a:latin typeface="Arial" panose="020B0604020202020204" pitchFamily="34" charset="0"/>
                <a:cs typeface="Arial" panose="020B0604020202020204" pitchFamily="34" charset="0"/>
              </a:rPr>
              <a:t>Performance check of heat switch in ADR</a:t>
            </a:r>
          </a:p>
          <a:p>
            <a:pPr>
              <a:lnSpc>
                <a:spcPct val="100000"/>
              </a:lnSpc>
            </a:pPr>
            <a:r>
              <a:rPr lang="en-US" altLang="ko-KR" sz="2000" dirty="0">
                <a:latin typeface="Arial" panose="020B0604020202020204" pitchFamily="34" charset="0"/>
                <a:cs typeface="Arial" panose="020B0604020202020204" pitchFamily="34" charset="0"/>
              </a:rPr>
              <a:t>Performance check of initial thermal conditioning of the Still by ADR and sorption pump</a:t>
            </a:r>
            <a:endParaRPr lang="ko-KR" altLang="en-US" sz="2000" dirty="0">
              <a:latin typeface="Arial" panose="020B0604020202020204" pitchFamily="34" charset="0"/>
              <a:cs typeface="Arial" panose="020B0604020202020204" pitchFamily="34" charset="0"/>
            </a:endParaRPr>
          </a:p>
        </p:txBody>
      </p:sp>
      <p:sp>
        <p:nvSpPr>
          <p:cNvPr id="4" name="슬라이드 번호 개체 틀 3">
            <a:extLst>
              <a:ext uri="{FF2B5EF4-FFF2-40B4-BE49-F238E27FC236}">
                <a16:creationId xmlns:a16="http://schemas.microsoft.com/office/drawing/2014/main" id="{3D93F322-E34E-46F3-9A4E-BFACCC3AFA83}"/>
              </a:ext>
            </a:extLst>
          </p:cNvPr>
          <p:cNvSpPr>
            <a:spLocks noGrp="1"/>
          </p:cNvSpPr>
          <p:nvPr>
            <p:ph type="sldNum" sz="quarter" idx="12"/>
          </p:nvPr>
        </p:nvSpPr>
        <p:spPr/>
        <p:txBody>
          <a:bodyPr/>
          <a:lstStyle/>
          <a:p>
            <a:fld id="{4BEDD84E-25D4-4983-8AA1-2863C96F08D9}" type="slidenum">
              <a:rPr lang="ko-KR" altLang="en-US" smtClean="0"/>
              <a:pPr/>
              <a:t>3</a:t>
            </a:fld>
            <a:endParaRPr lang="ko-KR" altLang="en-US" dirty="0"/>
          </a:p>
        </p:txBody>
      </p:sp>
    </p:spTree>
    <p:extLst>
      <p:ext uri="{BB962C8B-B14F-4D97-AF65-F5344CB8AC3E}">
        <p14:creationId xmlns:p14="http://schemas.microsoft.com/office/powerpoint/2010/main" val="35576946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AEE6907-218E-4727-9D27-0BA2410D13CB}"/>
              </a:ext>
            </a:extLst>
          </p:cNvPr>
          <p:cNvSpPr>
            <a:spLocks noGrp="1"/>
          </p:cNvSpPr>
          <p:nvPr>
            <p:ph type="title"/>
          </p:nvPr>
        </p:nvSpPr>
        <p:spPr/>
        <p:txBody>
          <a:bodyPr>
            <a:normAutofit/>
          </a:bodyPr>
          <a:lstStyle/>
          <a:p>
            <a:r>
              <a:rPr lang="ko-KR" altLang="en-US"/>
              <a:t>문제점 </a:t>
            </a:r>
            <a:r>
              <a:rPr lang="en-US" altLang="ko-KR"/>
              <a:t>1 </a:t>
            </a:r>
            <a:r>
              <a:rPr lang="ko-KR" altLang="en-US"/>
              <a:t>응축 잠열</a:t>
            </a:r>
          </a:p>
        </p:txBody>
      </p:sp>
      <p:sp>
        <p:nvSpPr>
          <p:cNvPr id="3" name="내용 개체 틀 2">
            <a:extLst>
              <a:ext uri="{FF2B5EF4-FFF2-40B4-BE49-F238E27FC236}">
                <a16:creationId xmlns:a16="http://schemas.microsoft.com/office/drawing/2014/main" id="{A557EE7B-B9C0-426A-B09B-0ABD5128A28F}"/>
              </a:ext>
            </a:extLst>
          </p:cNvPr>
          <p:cNvSpPr>
            <a:spLocks noGrp="1"/>
          </p:cNvSpPr>
          <p:nvPr>
            <p:ph idx="1"/>
          </p:nvPr>
        </p:nvSpPr>
        <p:spPr/>
        <p:txBody>
          <a:bodyPr>
            <a:normAutofit/>
          </a:bodyPr>
          <a:lstStyle/>
          <a:p>
            <a:pPr lvl="1"/>
            <a:endParaRPr lang="en-US" altLang="ko-KR"/>
          </a:p>
          <a:p>
            <a:pPr lvl="1"/>
            <a:endParaRPr lang="en-US" altLang="ko-KR"/>
          </a:p>
          <a:p>
            <a:pPr lvl="1"/>
            <a:endParaRPr lang="en-US" altLang="ko-KR"/>
          </a:p>
          <a:p>
            <a:pPr lvl="1"/>
            <a:endParaRPr lang="en-US" altLang="ko-KR"/>
          </a:p>
          <a:p>
            <a:pPr lvl="1"/>
            <a:endParaRPr lang="en-US" altLang="ko-KR"/>
          </a:p>
          <a:p>
            <a:pPr lvl="1"/>
            <a:endParaRPr lang="en-US" altLang="ko-KR"/>
          </a:p>
          <a:p>
            <a:pPr lvl="1"/>
            <a:endParaRPr lang="en-US" altLang="ko-KR"/>
          </a:p>
          <a:p>
            <a:pPr lvl="1"/>
            <a:endParaRPr lang="en-US" altLang="ko-KR"/>
          </a:p>
          <a:p>
            <a:pPr lvl="1"/>
            <a:r>
              <a:rPr lang="en-US" altLang="ko-KR"/>
              <a:t>GM</a:t>
            </a:r>
            <a:r>
              <a:rPr lang="ko-KR" altLang="en-US"/>
              <a:t>이 예냉으로 액체를 만들어야 응축 잠열을 이겨낼 수 있으나</a:t>
            </a:r>
            <a:r>
              <a:rPr lang="en-US" altLang="ko-KR"/>
              <a:t>, </a:t>
            </a:r>
            <a:r>
              <a:rPr lang="ko-KR" altLang="en-US"/>
              <a:t>현재 불가능</a:t>
            </a:r>
            <a:endParaRPr lang="en-US" altLang="ko-KR"/>
          </a:p>
          <a:p>
            <a:pPr lvl="1"/>
            <a:r>
              <a:rPr lang="ko-KR" altLang="en-US"/>
              <a:t>기존의 </a:t>
            </a:r>
            <a:r>
              <a:rPr lang="en-US" altLang="ko-KR"/>
              <a:t>ADR</a:t>
            </a:r>
            <a:r>
              <a:rPr lang="ko-KR" altLang="en-US"/>
              <a:t>에서 </a:t>
            </a:r>
            <a:r>
              <a:rPr lang="en-US" altLang="ko-KR"/>
              <a:t>GM 2nd plate</a:t>
            </a:r>
            <a:r>
              <a:rPr lang="ko-KR" altLang="en-US"/>
              <a:t>의 온도는 </a:t>
            </a:r>
            <a:r>
              <a:rPr lang="en-US" altLang="ko-KR"/>
              <a:t>3.6 K</a:t>
            </a:r>
            <a:r>
              <a:rPr lang="ko-KR" altLang="en-US"/>
              <a:t>로 수렴하고</a:t>
            </a:r>
            <a:r>
              <a:rPr lang="en-US" altLang="ko-KR"/>
              <a:t>, sorption pump</a:t>
            </a:r>
            <a:r>
              <a:rPr lang="ko-KR" altLang="en-US"/>
              <a:t>를 </a:t>
            </a:r>
            <a:r>
              <a:rPr lang="en-US" altLang="ko-KR"/>
              <a:t>30K</a:t>
            </a:r>
            <a:r>
              <a:rPr lang="ko-KR" altLang="en-US"/>
              <a:t>로 가열하면 </a:t>
            </a:r>
            <a:r>
              <a:rPr lang="en-US" altLang="ko-KR"/>
              <a:t>4.2 K</a:t>
            </a:r>
            <a:r>
              <a:rPr lang="ko-KR" altLang="en-US"/>
              <a:t>가 되고</a:t>
            </a:r>
            <a:r>
              <a:rPr lang="en-US" altLang="ko-KR"/>
              <a:t>, </a:t>
            </a:r>
            <a:r>
              <a:rPr lang="ko-KR" altLang="en-US"/>
              <a:t>응축을 일으키는 </a:t>
            </a:r>
            <a:r>
              <a:rPr lang="en-US" altLang="ko-KR"/>
              <a:t>condenser</a:t>
            </a:r>
            <a:r>
              <a:rPr lang="ko-KR" altLang="en-US"/>
              <a:t>는 </a:t>
            </a:r>
            <a:r>
              <a:rPr lang="en-US" altLang="ko-KR"/>
              <a:t>4.3 K. LHe</a:t>
            </a:r>
            <a:r>
              <a:rPr lang="ko-KR" altLang="en-US"/>
              <a:t>가 만들어짐</a:t>
            </a:r>
            <a:endParaRPr lang="en-US" altLang="ko-KR"/>
          </a:p>
          <a:p>
            <a:pPr lvl="1"/>
            <a:r>
              <a:rPr lang="ko-KR" altLang="en-US"/>
              <a:t>반면 </a:t>
            </a:r>
            <a:r>
              <a:rPr lang="en-US" altLang="ko-KR"/>
              <a:t>DR components</a:t>
            </a:r>
            <a:r>
              <a:rPr lang="ko-KR" altLang="en-US"/>
              <a:t>가 추가된 </a:t>
            </a:r>
            <a:r>
              <a:rPr lang="en-US" altLang="ko-KR"/>
              <a:t>ADR</a:t>
            </a:r>
            <a:r>
              <a:rPr lang="ko-KR" altLang="en-US"/>
              <a:t>의 </a:t>
            </a:r>
            <a:r>
              <a:rPr lang="en-US" altLang="ko-KR"/>
              <a:t>GM 2nd plate</a:t>
            </a:r>
            <a:r>
              <a:rPr lang="ko-KR" altLang="en-US"/>
              <a:t>의 온도는 </a:t>
            </a:r>
            <a:r>
              <a:rPr lang="en-US" altLang="ko-KR"/>
              <a:t>4.0 K</a:t>
            </a:r>
            <a:r>
              <a:rPr lang="ko-KR" altLang="en-US"/>
              <a:t>로 수렴하고</a:t>
            </a:r>
            <a:r>
              <a:rPr lang="en-US" altLang="ko-KR"/>
              <a:t>, sorption pump</a:t>
            </a:r>
            <a:r>
              <a:rPr lang="ko-KR" altLang="en-US"/>
              <a:t>를 </a:t>
            </a:r>
            <a:r>
              <a:rPr lang="en-US" altLang="ko-KR"/>
              <a:t>30 K</a:t>
            </a:r>
            <a:r>
              <a:rPr lang="ko-KR" altLang="en-US"/>
              <a:t>로 가열하면 </a:t>
            </a:r>
            <a:r>
              <a:rPr lang="en-US" altLang="ko-KR"/>
              <a:t>4.9 K</a:t>
            </a:r>
            <a:r>
              <a:rPr lang="ko-KR" altLang="en-US"/>
              <a:t>가 되고</a:t>
            </a:r>
            <a:r>
              <a:rPr lang="en-US" altLang="ko-KR"/>
              <a:t>, condenser</a:t>
            </a:r>
            <a:r>
              <a:rPr lang="ko-KR" altLang="en-US"/>
              <a:t>는 </a:t>
            </a:r>
            <a:r>
              <a:rPr lang="en-US" altLang="ko-KR"/>
              <a:t>5.2 K. </a:t>
            </a:r>
            <a:r>
              <a:rPr lang="ko-KR" altLang="en-US"/>
              <a:t>초임계라 </a:t>
            </a:r>
            <a:r>
              <a:rPr lang="en-US" altLang="ko-KR"/>
              <a:t>LHe </a:t>
            </a:r>
            <a:r>
              <a:rPr lang="ko-KR" altLang="en-US"/>
              <a:t>안됨</a:t>
            </a:r>
            <a:endParaRPr lang="en-US" altLang="ko-KR"/>
          </a:p>
          <a:p>
            <a:pPr lvl="1"/>
            <a:endParaRPr lang="ko-KR" altLang="en-US"/>
          </a:p>
        </p:txBody>
      </p:sp>
      <p:sp>
        <p:nvSpPr>
          <p:cNvPr id="4" name="슬라이드 번호 개체 틀 3">
            <a:extLst>
              <a:ext uri="{FF2B5EF4-FFF2-40B4-BE49-F238E27FC236}">
                <a16:creationId xmlns:a16="http://schemas.microsoft.com/office/drawing/2014/main" id="{3971333F-29C1-435E-B2AA-7B1C12328933}"/>
              </a:ext>
            </a:extLst>
          </p:cNvPr>
          <p:cNvSpPr>
            <a:spLocks noGrp="1"/>
          </p:cNvSpPr>
          <p:nvPr>
            <p:ph type="sldNum" sz="quarter" idx="12"/>
          </p:nvPr>
        </p:nvSpPr>
        <p:spPr/>
        <p:txBody>
          <a:bodyPr/>
          <a:lstStyle/>
          <a:p>
            <a:fld id="{4BEDD84E-25D4-4983-8AA1-2863C96F08D9}" type="slidenum">
              <a:rPr lang="ko-KR" altLang="en-US" smtClean="0"/>
              <a:pPr/>
              <a:t>39</a:t>
            </a:fld>
            <a:endParaRPr lang="ko-KR" altLang="en-US" dirty="0"/>
          </a:p>
        </p:txBody>
      </p:sp>
      <p:pic>
        <p:nvPicPr>
          <p:cNvPr id="55" name="그림 54">
            <a:extLst>
              <a:ext uri="{FF2B5EF4-FFF2-40B4-BE49-F238E27FC236}">
                <a16:creationId xmlns:a16="http://schemas.microsoft.com/office/drawing/2014/main" id="{2AD55799-45B6-4CD8-960F-9C56B8478FA5}"/>
              </a:ext>
            </a:extLst>
          </p:cNvPr>
          <p:cNvPicPr>
            <a:picLocks noChangeAspect="1"/>
          </p:cNvPicPr>
          <p:nvPr/>
        </p:nvPicPr>
        <p:blipFill>
          <a:blip r:embed="rId2"/>
          <a:stretch>
            <a:fillRect/>
          </a:stretch>
        </p:blipFill>
        <p:spPr>
          <a:xfrm>
            <a:off x="755576" y="1099906"/>
            <a:ext cx="2280089" cy="2304192"/>
          </a:xfrm>
          <a:prstGeom prst="rect">
            <a:avLst/>
          </a:prstGeom>
        </p:spPr>
      </p:pic>
      <p:pic>
        <p:nvPicPr>
          <p:cNvPr id="56" name="그림 55">
            <a:extLst>
              <a:ext uri="{FF2B5EF4-FFF2-40B4-BE49-F238E27FC236}">
                <a16:creationId xmlns:a16="http://schemas.microsoft.com/office/drawing/2014/main" id="{9E1D11B4-D1FB-4BEA-9AD8-0E620D5F7DB9}"/>
              </a:ext>
            </a:extLst>
          </p:cNvPr>
          <p:cNvPicPr>
            <a:picLocks noChangeAspect="1"/>
          </p:cNvPicPr>
          <p:nvPr/>
        </p:nvPicPr>
        <p:blipFill>
          <a:blip r:embed="rId3"/>
          <a:stretch>
            <a:fillRect/>
          </a:stretch>
        </p:blipFill>
        <p:spPr>
          <a:xfrm>
            <a:off x="3212750" y="836711"/>
            <a:ext cx="2984673" cy="2639394"/>
          </a:xfrm>
          <a:prstGeom prst="rect">
            <a:avLst/>
          </a:prstGeom>
        </p:spPr>
      </p:pic>
      <p:sp>
        <p:nvSpPr>
          <p:cNvPr id="5" name="TextBox 4">
            <a:extLst>
              <a:ext uri="{FF2B5EF4-FFF2-40B4-BE49-F238E27FC236}">
                <a16:creationId xmlns:a16="http://schemas.microsoft.com/office/drawing/2014/main" id="{43DB4005-D880-4450-8115-AB29C390DC65}"/>
              </a:ext>
            </a:extLst>
          </p:cNvPr>
          <p:cNvSpPr txBox="1"/>
          <p:nvPr/>
        </p:nvSpPr>
        <p:spPr>
          <a:xfrm>
            <a:off x="899592" y="3513404"/>
            <a:ext cx="1462003" cy="307777"/>
          </a:xfrm>
          <a:prstGeom prst="rect">
            <a:avLst/>
          </a:prstGeom>
          <a:noFill/>
        </p:spPr>
        <p:txBody>
          <a:bodyPr wrap="none" rtlCol="0">
            <a:spAutoFit/>
          </a:bodyPr>
          <a:lstStyle/>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a:t>
            </a:r>
            <a:r>
              <a:rPr lang="ko-KR" altLang="en-US" sz="1400">
                <a:latin typeface="Times New Roman" panose="02020603050405020304" pitchFamily="18" charset="0"/>
                <a:ea typeface="함초롬돋움" panose="02030504000101010101" pitchFamily="18" charset="-127"/>
                <a:cs typeface="Times New Roman" panose="02020603050405020304" pitchFamily="18" charset="0"/>
              </a:rPr>
              <a:t>기존 </a:t>
            </a:r>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ADR</a:t>
            </a:r>
            <a:r>
              <a:rPr lang="ko-KR" altLang="en-US" sz="1400">
                <a:latin typeface="Times New Roman" panose="02020603050405020304" pitchFamily="18" charset="0"/>
                <a:ea typeface="함초롬돋움" panose="02030504000101010101" pitchFamily="18" charset="-127"/>
                <a:cs typeface="Times New Roman" panose="02020603050405020304" pitchFamily="18" charset="0"/>
              </a:rPr>
              <a:t> 실험</a:t>
            </a:r>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8" name="TextBox 7">
            <a:extLst>
              <a:ext uri="{FF2B5EF4-FFF2-40B4-BE49-F238E27FC236}">
                <a16:creationId xmlns:a16="http://schemas.microsoft.com/office/drawing/2014/main" id="{BE97F689-5093-43BF-8256-F5F681B98BF1}"/>
              </a:ext>
            </a:extLst>
          </p:cNvPr>
          <p:cNvSpPr txBox="1"/>
          <p:nvPr/>
        </p:nvSpPr>
        <p:spPr>
          <a:xfrm>
            <a:off x="3928363" y="3518097"/>
            <a:ext cx="1287275" cy="307777"/>
          </a:xfrm>
          <a:prstGeom prst="rect">
            <a:avLst/>
          </a:prstGeom>
          <a:noFill/>
        </p:spPr>
        <p:txBody>
          <a:bodyPr wrap="none" rtlCol="0">
            <a:spAutoFit/>
          </a:bodyPr>
          <a:lstStyle/>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a:t>
            </a:r>
            <a:r>
              <a:rPr lang="ko-KR" altLang="en-US" sz="1400">
                <a:latin typeface="Times New Roman" panose="02020603050405020304" pitchFamily="18" charset="0"/>
                <a:ea typeface="함초롬돋움" panose="02030504000101010101" pitchFamily="18" charset="-127"/>
                <a:cs typeface="Times New Roman" panose="02020603050405020304" pitchFamily="18" charset="0"/>
              </a:rPr>
              <a:t>현 </a:t>
            </a:r>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ADR</a:t>
            </a:r>
            <a:r>
              <a:rPr lang="ko-KR" altLang="en-US" sz="1400">
                <a:latin typeface="Times New Roman" panose="02020603050405020304" pitchFamily="18" charset="0"/>
                <a:ea typeface="함초롬돋움" panose="02030504000101010101" pitchFamily="18" charset="-127"/>
                <a:cs typeface="Times New Roman" panose="02020603050405020304" pitchFamily="18" charset="0"/>
              </a:rPr>
              <a:t> 실험</a:t>
            </a:r>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11" name="TextBox 10">
            <a:extLst>
              <a:ext uri="{FF2B5EF4-FFF2-40B4-BE49-F238E27FC236}">
                <a16:creationId xmlns:a16="http://schemas.microsoft.com/office/drawing/2014/main" id="{A90A725E-AE48-4C11-AB14-AEF5C1C20AA8}"/>
              </a:ext>
            </a:extLst>
          </p:cNvPr>
          <p:cNvSpPr txBox="1"/>
          <p:nvPr/>
        </p:nvSpPr>
        <p:spPr>
          <a:xfrm>
            <a:off x="6744033" y="3513404"/>
            <a:ext cx="2075568" cy="307777"/>
          </a:xfrm>
          <a:prstGeom prst="rect">
            <a:avLst/>
          </a:prstGeom>
          <a:noFill/>
        </p:spPr>
        <p:txBody>
          <a:bodyPr wrap="none" rtlCol="0">
            <a:spAutoFit/>
          </a:bodyPr>
          <a:lstStyle/>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[S.P. vs Conndenser </a:t>
            </a:r>
            <a:r>
              <a:rPr lang="ko-KR" altLang="en-US" sz="1400">
                <a:latin typeface="Times New Roman" panose="02020603050405020304" pitchFamily="18" charset="0"/>
                <a:ea typeface="함초롬돋움" panose="02030504000101010101" pitchFamily="18" charset="-127"/>
                <a:cs typeface="Times New Roman" panose="02020603050405020304" pitchFamily="18" charset="0"/>
              </a:rPr>
              <a:t>온도</a:t>
            </a:r>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pic>
        <p:nvPicPr>
          <p:cNvPr id="9" name="그림 8">
            <a:extLst>
              <a:ext uri="{FF2B5EF4-FFF2-40B4-BE49-F238E27FC236}">
                <a16:creationId xmlns:a16="http://schemas.microsoft.com/office/drawing/2014/main" id="{E3F7A8AA-96F5-4031-8AAD-F6C742588EDA}"/>
              </a:ext>
            </a:extLst>
          </p:cNvPr>
          <p:cNvPicPr>
            <a:picLocks noChangeAspect="1"/>
          </p:cNvPicPr>
          <p:nvPr/>
        </p:nvPicPr>
        <p:blipFill>
          <a:blip r:embed="rId4"/>
          <a:stretch>
            <a:fillRect/>
          </a:stretch>
        </p:blipFill>
        <p:spPr>
          <a:xfrm>
            <a:off x="6197423" y="1183501"/>
            <a:ext cx="2798370" cy="2292604"/>
          </a:xfrm>
          <a:prstGeom prst="rect">
            <a:avLst/>
          </a:prstGeom>
        </p:spPr>
      </p:pic>
    </p:spTree>
    <p:extLst>
      <p:ext uri="{BB962C8B-B14F-4D97-AF65-F5344CB8AC3E}">
        <p14:creationId xmlns:p14="http://schemas.microsoft.com/office/powerpoint/2010/main" val="63029528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FB7C929-937A-47D2-820B-04E6E203E93D}"/>
              </a:ext>
            </a:extLst>
          </p:cNvPr>
          <p:cNvSpPr>
            <a:spLocks noGrp="1"/>
          </p:cNvSpPr>
          <p:nvPr>
            <p:ph type="title"/>
          </p:nvPr>
        </p:nvSpPr>
        <p:spPr/>
        <p:txBody>
          <a:bodyPr/>
          <a:lstStyle/>
          <a:p>
            <a:r>
              <a:rPr lang="ko-KR" altLang="en-US"/>
              <a:t>문제점 </a:t>
            </a:r>
            <a:r>
              <a:rPr lang="en-US" altLang="ko-KR"/>
              <a:t>2 Radiation</a:t>
            </a:r>
            <a:endParaRPr lang="ko-KR" altLang="en-US"/>
          </a:p>
        </p:txBody>
      </p:sp>
      <p:sp>
        <p:nvSpPr>
          <p:cNvPr id="3" name="내용 개체 틀 2">
            <a:extLst>
              <a:ext uri="{FF2B5EF4-FFF2-40B4-BE49-F238E27FC236}">
                <a16:creationId xmlns:a16="http://schemas.microsoft.com/office/drawing/2014/main" id="{3A36A0E8-2F07-4B12-920E-9A20C13D0877}"/>
              </a:ext>
            </a:extLst>
          </p:cNvPr>
          <p:cNvSpPr>
            <a:spLocks noGrp="1"/>
          </p:cNvSpPr>
          <p:nvPr>
            <p:ph idx="1"/>
          </p:nvPr>
        </p:nvSpPr>
        <p:spPr/>
        <p:txBody>
          <a:bodyPr/>
          <a:lstStyle/>
          <a:p>
            <a:r>
              <a:rPr lang="en-US" altLang="ko-KR"/>
              <a:t>Still-MXC</a:t>
            </a:r>
            <a:r>
              <a:rPr lang="ko-KR" altLang="en-US"/>
              <a:t>가 추가되면서 </a:t>
            </a:r>
            <a:r>
              <a:rPr lang="en-US" altLang="ko-KR"/>
              <a:t>Radiation</a:t>
            </a:r>
            <a:r>
              <a:rPr lang="ko-KR" altLang="en-US"/>
              <a:t>에 의한 가열이 매우 심함</a:t>
            </a:r>
            <a:endParaRPr lang="en-US" altLang="ko-KR"/>
          </a:p>
          <a:p>
            <a:endParaRPr lang="en-US" altLang="ko-KR"/>
          </a:p>
          <a:p>
            <a:endParaRPr lang="en-US" altLang="ko-KR"/>
          </a:p>
          <a:p>
            <a:endParaRPr lang="en-US" altLang="ko-KR"/>
          </a:p>
          <a:p>
            <a:endParaRPr lang="en-US" altLang="ko-KR"/>
          </a:p>
          <a:p>
            <a:endParaRPr lang="en-US" altLang="ko-KR"/>
          </a:p>
          <a:p>
            <a:endParaRPr lang="en-US" altLang="ko-KR"/>
          </a:p>
          <a:p>
            <a:r>
              <a:rPr lang="ko-KR" altLang="en-US"/>
              <a:t>계산 </a:t>
            </a:r>
            <a:r>
              <a:rPr lang="en-US" altLang="ko-KR"/>
              <a:t>radiation = 0.4 W, no load</a:t>
            </a:r>
            <a:r>
              <a:rPr lang="ko-KR" altLang="en-US"/>
              <a:t>의 </a:t>
            </a:r>
            <a:r>
              <a:rPr lang="en-US" altLang="ko-KR"/>
              <a:t>GM </a:t>
            </a:r>
            <a:r>
              <a:rPr lang="ko-KR" altLang="en-US"/>
              <a:t>냉동기의 온도는 각각 기존 </a:t>
            </a:r>
            <a:r>
              <a:rPr lang="en-US" altLang="ko-KR"/>
              <a:t>ADR 3.6 K, </a:t>
            </a:r>
            <a:r>
              <a:rPr lang="ko-KR" altLang="en-US"/>
              <a:t>현재 </a:t>
            </a:r>
            <a:r>
              <a:rPr lang="en-US" altLang="ko-KR"/>
              <a:t>ADR 4.0 K</a:t>
            </a:r>
            <a:r>
              <a:rPr lang="ko-KR" altLang="en-US"/>
              <a:t>임</a:t>
            </a:r>
            <a:endParaRPr lang="en-US" altLang="ko-KR"/>
          </a:p>
          <a:p>
            <a:r>
              <a:rPr lang="en-US" altLang="ko-KR"/>
              <a:t>RDK-415D</a:t>
            </a:r>
            <a:r>
              <a:rPr lang="ko-KR" altLang="en-US"/>
              <a:t>의 매뉴얼에 따르면 수렴온도 </a:t>
            </a:r>
            <a:r>
              <a:rPr lang="en-US" altLang="ko-KR"/>
              <a:t>3.6 K </a:t>
            </a:r>
            <a:r>
              <a:rPr lang="ko-KR" altLang="en-US"/>
              <a:t>→ </a:t>
            </a:r>
            <a:r>
              <a:rPr lang="en-US" altLang="ko-KR"/>
              <a:t>4.0 K</a:t>
            </a:r>
            <a:r>
              <a:rPr lang="ko-KR" altLang="en-US"/>
              <a:t>는 약 </a:t>
            </a:r>
            <a:r>
              <a:rPr lang="en-US" altLang="ko-KR"/>
              <a:t>0.5 W</a:t>
            </a:r>
            <a:r>
              <a:rPr lang="ko-KR" altLang="en-US"/>
              <a:t>의 열유입이 증가한 것</a:t>
            </a:r>
            <a:endParaRPr lang="en-US" altLang="ko-KR"/>
          </a:p>
          <a:p>
            <a:r>
              <a:rPr lang="en-US" altLang="ko-KR"/>
              <a:t>Still-MXC</a:t>
            </a:r>
            <a:r>
              <a:rPr lang="ko-KR" altLang="en-US"/>
              <a:t>의 대략적 </a:t>
            </a:r>
            <a:r>
              <a:rPr lang="en-US" altLang="ko-KR"/>
              <a:t>radiation</a:t>
            </a:r>
            <a:r>
              <a:rPr lang="ko-KR" altLang="en-US"/>
              <a:t>에 의한 열량은 </a:t>
            </a:r>
            <a:r>
              <a:rPr lang="en-US" altLang="ko-KR"/>
              <a:t>0.4 W</a:t>
            </a:r>
          </a:p>
          <a:p>
            <a:r>
              <a:rPr lang="ko-KR" altLang="en-US"/>
              <a:t>그래서 </a:t>
            </a:r>
            <a:r>
              <a:rPr lang="en-US" altLang="ko-KR"/>
              <a:t>Thermosiphon</a:t>
            </a:r>
            <a:r>
              <a:rPr lang="ko-KR" altLang="en-US"/>
              <a:t>에 의한 열차단도 안되고</a:t>
            </a:r>
            <a:r>
              <a:rPr lang="en-US" altLang="ko-KR"/>
              <a:t>, GGG </a:t>
            </a:r>
            <a:r>
              <a:rPr lang="ko-KR" altLang="en-US"/>
              <a:t>위 </a:t>
            </a:r>
            <a:r>
              <a:rPr lang="en-US" altLang="ko-KR"/>
              <a:t>condenser</a:t>
            </a:r>
            <a:r>
              <a:rPr lang="ko-KR" altLang="en-US"/>
              <a:t>에 액체가 쌓여도 </a:t>
            </a:r>
            <a:r>
              <a:rPr lang="en-US" altLang="ko-KR"/>
              <a:t>still</a:t>
            </a:r>
            <a:r>
              <a:rPr lang="ko-KR" altLang="en-US"/>
              <a:t>의 온도는 </a:t>
            </a:r>
            <a:r>
              <a:rPr lang="en-US" altLang="ko-KR"/>
              <a:t>6 K</a:t>
            </a:r>
            <a:r>
              <a:rPr lang="ko-KR" altLang="en-US"/>
              <a:t>보다 높음</a:t>
            </a:r>
          </a:p>
        </p:txBody>
      </p:sp>
      <p:sp>
        <p:nvSpPr>
          <p:cNvPr id="4" name="슬라이드 번호 개체 틀 3">
            <a:extLst>
              <a:ext uri="{FF2B5EF4-FFF2-40B4-BE49-F238E27FC236}">
                <a16:creationId xmlns:a16="http://schemas.microsoft.com/office/drawing/2014/main" id="{FB35EDAB-1F74-460A-9E04-01C8E53B8C83}"/>
              </a:ext>
            </a:extLst>
          </p:cNvPr>
          <p:cNvSpPr>
            <a:spLocks noGrp="1"/>
          </p:cNvSpPr>
          <p:nvPr>
            <p:ph type="sldNum" sz="quarter" idx="12"/>
          </p:nvPr>
        </p:nvSpPr>
        <p:spPr/>
        <p:txBody>
          <a:bodyPr/>
          <a:lstStyle/>
          <a:p>
            <a:fld id="{4BEDD84E-25D4-4983-8AA1-2863C96F08D9}" type="slidenum">
              <a:rPr lang="ko-KR" altLang="en-US" smtClean="0"/>
              <a:pPr/>
              <a:t>40</a:t>
            </a:fld>
            <a:endParaRPr lang="ko-KR" altLang="en-US" dirty="0"/>
          </a:p>
        </p:txBody>
      </p:sp>
      <p:graphicFrame>
        <p:nvGraphicFramePr>
          <p:cNvPr id="5" name="차트 4">
            <a:extLst>
              <a:ext uri="{FF2B5EF4-FFF2-40B4-BE49-F238E27FC236}">
                <a16:creationId xmlns:a16="http://schemas.microsoft.com/office/drawing/2014/main" id="{28D1CEDA-4FF3-4845-A25B-F5E7F98FE607}"/>
              </a:ext>
            </a:extLst>
          </p:cNvPr>
          <p:cNvGraphicFramePr>
            <a:graphicFrameLocks/>
          </p:cNvGraphicFramePr>
          <p:nvPr>
            <p:extLst/>
          </p:nvPr>
        </p:nvGraphicFramePr>
        <p:xfrm>
          <a:off x="179512" y="825104"/>
          <a:ext cx="4572000" cy="274320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AD8E2B1A-BE09-4532-B712-D55D3248F980}"/>
              </a:ext>
            </a:extLst>
          </p:cNvPr>
          <p:cNvSpPr txBox="1"/>
          <p:nvPr/>
        </p:nvSpPr>
        <p:spPr>
          <a:xfrm>
            <a:off x="3099341" y="2196704"/>
            <a:ext cx="1361142" cy="523220"/>
          </a:xfrm>
          <a:prstGeom prst="rect">
            <a:avLst/>
          </a:prstGeom>
          <a:noFill/>
        </p:spPr>
        <p:txBody>
          <a:bodyPr wrap="none" rtlCol="0">
            <a:spAutoFit/>
          </a:bodyPr>
          <a:lstStyle/>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0.74 W @ 3.6 K</a:t>
            </a:r>
          </a:p>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1.23 W @ 4.0 K</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pic>
        <p:nvPicPr>
          <p:cNvPr id="7" name="그림 6">
            <a:extLst>
              <a:ext uri="{FF2B5EF4-FFF2-40B4-BE49-F238E27FC236}">
                <a16:creationId xmlns:a16="http://schemas.microsoft.com/office/drawing/2014/main" id="{F3B3E7F0-4EE7-4800-B4C9-EF8C66CD2055}"/>
              </a:ext>
            </a:extLst>
          </p:cNvPr>
          <p:cNvPicPr>
            <a:picLocks noChangeAspect="1"/>
          </p:cNvPicPr>
          <p:nvPr/>
        </p:nvPicPr>
        <p:blipFill>
          <a:blip r:embed="rId3"/>
          <a:stretch>
            <a:fillRect/>
          </a:stretch>
        </p:blipFill>
        <p:spPr>
          <a:xfrm>
            <a:off x="5140660" y="1481459"/>
            <a:ext cx="3923928" cy="1874656"/>
          </a:xfrm>
          <a:prstGeom prst="rect">
            <a:avLst/>
          </a:prstGeom>
        </p:spPr>
      </p:pic>
    </p:spTree>
    <p:extLst>
      <p:ext uri="{BB962C8B-B14F-4D97-AF65-F5344CB8AC3E}">
        <p14:creationId xmlns:p14="http://schemas.microsoft.com/office/powerpoint/2010/main" val="34426047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5B11EA56-AE8A-4872-B2E0-1A99D458EA6F}"/>
              </a:ext>
            </a:extLst>
          </p:cNvPr>
          <p:cNvSpPr>
            <a:spLocks noGrp="1"/>
          </p:cNvSpPr>
          <p:nvPr>
            <p:ph type="title"/>
          </p:nvPr>
        </p:nvSpPr>
        <p:spPr/>
        <p:txBody>
          <a:bodyPr/>
          <a:lstStyle/>
          <a:p>
            <a:r>
              <a:rPr lang="ko-KR" altLang="en-US"/>
              <a:t>문제점 </a:t>
            </a:r>
            <a:r>
              <a:rPr lang="en-US" altLang="ko-KR"/>
              <a:t>3 Eddy current heating</a:t>
            </a:r>
            <a:endParaRPr lang="ko-KR" altLang="en-US"/>
          </a:p>
        </p:txBody>
      </p:sp>
      <mc:AlternateContent xmlns:mc="http://schemas.openxmlformats.org/markup-compatibility/2006" xmlns:a14="http://schemas.microsoft.com/office/drawing/2010/main">
        <mc:Choice Requires="a14">
          <p:sp>
            <p:nvSpPr>
              <p:cNvPr id="3" name="내용 개체 틀 2">
                <a:extLst>
                  <a:ext uri="{FF2B5EF4-FFF2-40B4-BE49-F238E27FC236}">
                    <a16:creationId xmlns:a16="http://schemas.microsoft.com/office/drawing/2014/main" id="{BD99A700-9D2A-4823-9354-496B4147D785}"/>
                  </a:ext>
                </a:extLst>
              </p:cNvPr>
              <p:cNvSpPr>
                <a:spLocks noGrp="1"/>
              </p:cNvSpPr>
              <p:nvPr>
                <p:ph idx="1"/>
              </p:nvPr>
            </p:nvSpPr>
            <p:spPr/>
            <p:txBody>
              <a:bodyPr/>
              <a:lstStyle/>
              <a:p>
                <a:r>
                  <a:rPr lang="en-US" altLang="ko-KR"/>
                  <a:t>Eddy current heating(ECH)</a:t>
                </a:r>
                <a:r>
                  <a:rPr lang="ko-KR" altLang="en-US"/>
                  <a:t>에 의한 가열량은 </a:t>
                </a:r>
                <a14:m>
                  <m:oMath xmlns:m="http://schemas.openxmlformats.org/officeDocument/2006/math">
                    <m:sSup>
                      <m:sSupPr>
                        <m:ctrlPr>
                          <a:rPr lang="en-US" altLang="ko-KR" b="0" i="1" smtClean="0">
                            <a:latin typeface="Cambria Math" panose="02040503050406030204" pitchFamily="18" charset="0"/>
                          </a:rPr>
                        </m:ctrlPr>
                      </m:sSupPr>
                      <m:e>
                        <m:d>
                          <m:dPr>
                            <m:ctrlPr>
                              <a:rPr lang="en-US" altLang="ko-KR" b="0" i="1" smtClean="0">
                                <a:latin typeface="Cambria Math" panose="02040503050406030204" pitchFamily="18" charset="0"/>
                              </a:rPr>
                            </m:ctrlPr>
                          </m:dPr>
                          <m:e>
                            <m:f>
                              <m:fPr>
                                <m:ctrlPr>
                                  <a:rPr lang="en-US" altLang="ko-KR" b="0" i="1" smtClean="0">
                                    <a:latin typeface="Cambria Math" panose="02040503050406030204" pitchFamily="18" charset="0"/>
                                  </a:rPr>
                                </m:ctrlPr>
                              </m:fPr>
                              <m:num>
                                <m:r>
                                  <a:rPr lang="en-US" altLang="ko-KR" b="0" i="1" smtClean="0">
                                    <a:latin typeface="Cambria Math" panose="02040503050406030204" pitchFamily="18" charset="0"/>
                                  </a:rPr>
                                  <m:t>𝑑𝐵</m:t>
                                </m:r>
                              </m:num>
                              <m:den>
                                <m:r>
                                  <a:rPr lang="en-US" altLang="ko-KR" b="0" i="1" smtClean="0">
                                    <a:latin typeface="Cambria Math" panose="02040503050406030204" pitchFamily="18" charset="0"/>
                                  </a:rPr>
                                  <m:t>𝑑𝑡</m:t>
                                </m:r>
                              </m:den>
                            </m:f>
                          </m:e>
                        </m:d>
                      </m:e>
                      <m:sup>
                        <m:r>
                          <a:rPr lang="en-US" altLang="ko-KR" b="0" i="1" smtClean="0">
                            <a:latin typeface="Cambria Math" panose="02040503050406030204" pitchFamily="18" charset="0"/>
                          </a:rPr>
                          <m:t>2</m:t>
                        </m:r>
                      </m:sup>
                    </m:sSup>
                  </m:oMath>
                </a14:m>
                <a:r>
                  <a:rPr lang="ko-KR" altLang="en-US"/>
                  <a:t>에 비례</a:t>
                </a:r>
                <a:endParaRPr lang="en-US" altLang="ko-KR"/>
              </a:p>
              <a:p>
                <a:endParaRPr lang="en-US" altLang="ko-KR"/>
              </a:p>
              <a:p>
                <a:endParaRPr lang="en-US" altLang="ko-KR"/>
              </a:p>
              <a:p>
                <a:endParaRPr lang="en-US" altLang="ko-KR"/>
              </a:p>
              <a:p>
                <a:endParaRPr lang="en-US" altLang="ko-KR"/>
              </a:p>
              <a:p>
                <a:endParaRPr lang="en-US" altLang="ko-KR"/>
              </a:p>
              <a:p>
                <a:r>
                  <a:rPr lang="en-US" altLang="ko-KR"/>
                  <a:t>ECH</a:t>
                </a:r>
                <a:r>
                  <a:rPr lang="ko-KR" altLang="en-US"/>
                  <a:t>의 영향이 큰 </a:t>
                </a:r>
                <a:r>
                  <a:rPr lang="en-US" altLang="ko-KR"/>
                  <a:t>GM 2nd</a:t>
                </a:r>
                <a:r>
                  <a:rPr lang="ko-KR" altLang="en-US"/>
                  <a:t>나 </a:t>
                </a:r>
                <a:r>
                  <a:rPr lang="en-US" altLang="ko-KR"/>
                  <a:t>condenser</a:t>
                </a:r>
                <a:r>
                  <a:rPr lang="ko-KR" altLang="en-US"/>
                  <a:t>의 온도를 보면</a:t>
                </a:r>
                <a:r>
                  <a:rPr lang="en-US" altLang="ko-KR"/>
                  <a:t> ECH</a:t>
                </a:r>
                <a:r>
                  <a:rPr lang="ko-KR" altLang="en-US"/>
                  <a:t>의 유무 판단이 가능</a:t>
                </a:r>
                <a:endParaRPr lang="en-US" altLang="ko-KR"/>
              </a:p>
              <a:p>
                <a:endParaRPr lang="en-US" altLang="ko-KR"/>
              </a:p>
              <a:p>
                <a:r>
                  <a:rPr lang="en-US" altLang="ko-KR"/>
                  <a:t>dt</a:t>
                </a:r>
                <a:r>
                  <a:rPr lang="ko-KR" altLang="en-US"/>
                  <a:t>를 증가시키면 </a:t>
                </a:r>
                <a:r>
                  <a:rPr lang="en-US" altLang="ko-KR"/>
                  <a:t>ECH</a:t>
                </a:r>
                <a:r>
                  <a:rPr lang="ko-KR" altLang="en-US"/>
                  <a:t>가 줄어드는 것을 확인</a:t>
                </a:r>
                <a:endParaRPr lang="en-US" altLang="ko-KR"/>
              </a:p>
              <a:p>
                <a:endParaRPr lang="en-US" altLang="ko-KR"/>
              </a:p>
              <a:p>
                <a:r>
                  <a:rPr lang="ko-KR" altLang="en-US"/>
                  <a:t>그러나 </a:t>
                </a:r>
                <a:r>
                  <a:rPr lang="en-US" altLang="ko-KR"/>
                  <a:t>dt</a:t>
                </a:r>
                <a:r>
                  <a:rPr lang="ko-KR" altLang="en-US"/>
                  <a:t>가 증가하면 </a:t>
                </a:r>
                <a:r>
                  <a:rPr lang="en-US" altLang="ko-KR"/>
                  <a:t>parasitic heat transfer</a:t>
                </a:r>
                <a:r>
                  <a:rPr lang="ko-KR" altLang="en-US"/>
                  <a:t>로 인한 가열 시간이 증가한다는 뜻이기에</a:t>
                </a:r>
                <a:r>
                  <a:rPr lang="en-US" altLang="ko-KR"/>
                  <a:t>, </a:t>
                </a:r>
                <a:r>
                  <a:rPr lang="ko-KR" altLang="en-US"/>
                  <a:t>무작정 늘리기 보다 적당한 </a:t>
                </a:r>
                <a:r>
                  <a:rPr lang="en-US" altLang="ko-KR"/>
                  <a:t>dt</a:t>
                </a:r>
                <a:r>
                  <a:rPr lang="ko-KR" altLang="en-US"/>
                  <a:t>를 선정해야함</a:t>
                </a:r>
                <a:r>
                  <a:rPr lang="en-US" altLang="ko-KR"/>
                  <a:t>. </a:t>
                </a:r>
                <a:r>
                  <a:rPr lang="ko-KR" altLang="en-US"/>
                  <a:t>본 경우 </a:t>
                </a:r>
                <a:r>
                  <a:rPr lang="en-US" altLang="ko-KR"/>
                  <a:t>200 s </a:t>
                </a:r>
                <a:r>
                  <a:rPr lang="ko-KR" altLang="en-US"/>
                  <a:t>정도</a:t>
                </a:r>
              </a:p>
            </p:txBody>
          </p:sp>
        </mc:Choice>
        <mc:Fallback xmlns="">
          <p:sp>
            <p:nvSpPr>
              <p:cNvPr id="3" name="내용 개체 틀 2">
                <a:extLst>
                  <a:ext uri="{FF2B5EF4-FFF2-40B4-BE49-F238E27FC236}">
                    <a16:creationId xmlns:a16="http://schemas.microsoft.com/office/drawing/2014/main" id="{BD99A700-9D2A-4823-9354-496B4147D785}"/>
                  </a:ext>
                </a:extLst>
              </p:cNvPr>
              <p:cNvSpPr>
                <a:spLocks noGrp="1" noRot="1" noChangeAspect="1" noMove="1" noResize="1" noEditPoints="1" noAdjustHandles="1" noChangeArrowheads="1" noChangeShapeType="1" noTextEdit="1"/>
              </p:cNvSpPr>
              <p:nvPr>
                <p:ph idx="1"/>
              </p:nvPr>
            </p:nvSpPr>
            <p:spPr>
              <a:blipFill>
                <a:blip r:embed="rId2"/>
                <a:stretch>
                  <a:fillRect l="-296" r="-370"/>
                </a:stretch>
              </a:blipFill>
            </p:spPr>
            <p:txBody>
              <a:bodyPr/>
              <a:lstStyle/>
              <a:p>
                <a:r>
                  <a:rPr lang="ko-KR" altLang="en-US">
                    <a:noFill/>
                  </a:rPr>
                  <a:t> </a:t>
                </a:r>
              </a:p>
            </p:txBody>
          </p:sp>
        </mc:Fallback>
      </mc:AlternateContent>
      <p:sp>
        <p:nvSpPr>
          <p:cNvPr id="4" name="슬라이드 번호 개체 틀 3">
            <a:extLst>
              <a:ext uri="{FF2B5EF4-FFF2-40B4-BE49-F238E27FC236}">
                <a16:creationId xmlns:a16="http://schemas.microsoft.com/office/drawing/2014/main" id="{34F5B916-6B37-4820-9E13-D257BFDD8F7F}"/>
              </a:ext>
            </a:extLst>
          </p:cNvPr>
          <p:cNvSpPr>
            <a:spLocks noGrp="1"/>
          </p:cNvSpPr>
          <p:nvPr>
            <p:ph type="sldNum" sz="quarter" idx="12"/>
          </p:nvPr>
        </p:nvSpPr>
        <p:spPr/>
        <p:txBody>
          <a:bodyPr/>
          <a:lstStyle/>
          <a:p>
            <a:fld id="{4BEDD84E-25D4-4983-8AA1-2863C96F08D9}" type="slidenum">
              <a:rPr lang="ko-KR" altLang="en-US" smtClean="0"/>
              <a:pPr/>
              <a:t>41</a:t>
            </a:fld>
            <a:endParaRPr lang="ko-KR" altLang="en-US" dirty="0"/>
          </a:p>
        </p:txBody>
      </p:sp>
      <p:pic>
        <p:nvPicPr>
          <p:cNvPr id="5" name="그림 4">
            <a:extLst>
              <a:ext uri="{FF2B5EF4-FFF2-40B4-BE49-F238E27FC236}">
                <a16:creationId xmlns:a16="http://schemas.microsoft.com/office/drawing/2014/main" id="{3738D851-3E23-4F0E-89E6-26C6633AAA70}"/>
              </a:ext>
            </a:extLst>
          </p:cNvPr>
          <p:cNvPicPr>
            <a:picLocks noChangeAspect="1"/>
          </p:cNvPicPr>
          <p:nvPr/>
        </p:nvPicPr>
        <p:blipFill>
          <a:blip r:embed="rId3"/>
          <a:stretch>
            <a:fillRect/>
          </a:stretch>
        </p:blipFill>
        <p:spPr>
          <a:xfrm>
            <a:off x="364853" y="1844824"/>
            <a:ext cx="3905795" cy="1247949"/>
          </a:xfrm>
          <a:prstGeom prst="rect">
            <a:avLst/>
          </a:prstGeom>
        </p:spPr>
      </p:pic>
      <p:pic>
        <p:nvPicPr>
          <p:cNvPr id="6" name="그림 5">
            <a:extLst>
              <a:ext uri="{FF2B5EF4-FFF2-40B4-BE49-F238E27FC236}">
                <a16:creationId xmlns:a16="http://schemas.microsoft.com/office/drawing/2014/main" id="{64F0F937-8DC8-41AA-A14C-F97710EB225F}"/>
              </a:ext>
            </a:extLst>
          </p:cNvPr>
          <p:cNvPicPr>
            <a:picLocks noChangeAspect="1"/>
          </p:cNvPicPr>
          <p:nvPr/>
        </p:nvPicPr>
        <p:blipFill>
          <a:blip r:embed="rId4"/>
          <a:stretch>
            <a:fillRect/>
          </a:stretch>
        </p:blipFill>
        <p:spPr>
          <a:xfrm>
            <a:off x="4657163" y="1844824"/>
            <a:ext cx="4029637" cy="1162212"/>
          </a:xfrm>
          <a:prstGeom prst="rect">
            <a:avLst/>
          </a:prstGeom>
        </p:spPr>
      </p:pic>
    </p:spTree>
    <p:extLst>
      <p:ext uri="{BB962C8B-B14F-4D97-AF65-F5344CB8AC3E}">
        <p14:creationId xmlns:p14="http://schemas.microsoft.com/office/powerpoint/2010/main" val="37367736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내용 개체 틀 2">
            <a:extLst>
              <a:ext uri="{FF2B5EF4-FFF2-40B4-BE49-F238E27FC236}">
                <a16:creationId xmlns:a16="http://schemas.microsoft.com/office/drawing/2014/main" id="{E26A657B-2BE0-4757-AFB5-847AD10F3680}"/>
              </a:ext>
            </a:extLst>
          </p:cNvPr>
          <p:cNvSpPr>
            <a:spLocks noGrp="1"/>
          </p:cNvSpPr>
          <p:nvPr>
            <p:ph idx="1"/>
          </p:nvPr>
        </p:nvSpPr>
        <p:spPr>
          <a:xfrm>
            <a:off x="457200" y="836711"/>
            <a:ext cx="8229600" cy="5472607"/>
          </a:xfrm>
        </p:spPr>
        <p:txBody>
          <a:bodyPr>
            <a:normAutofit/>
          </a:bodyPr>
          <a:lstStyle/>
          <a:p>
            <a:pPr marL="0" indent="0">
              <a:buNone/>
            </a:pPr>
            <a:endParaRPr lang="en-US" altLang="ko-KR" b="1" u="sng" dirty="0"/>
          </a:p>
          <a:p>
            <a:pPr marL="0" indent="0">
              <a:buNone/>
            </a:pPr>
            <a:endParaRPr lang="en-US" altLang="ko-KR" sz="1600" b="1" u="sng" dirty="0"/>
          </a:p>
          <a:p>
            <a:endParaRPr lang="en-US" altLang="ko-KR" dirty="0"/>
          </a:p>
          <a:p>
            <a:endParaRPr lang="en-US" altLang="ko-KR" dirty="0"/>
          </a:p>
          <a:p>
            <a:endParaRPr lang="en-US" altLang="ko-KR" dirty="0"/>
          </a:p>
          <a:p>
            <a:endParaRPr lang="en-US" altLang="ko-KR" dirty="0"/>
          </a:p>
          <a:p>
            <a:endParaRPr lang="en-US" altLang="ko-KR" dirty="0"/>
          </a:p>
          <a:p>
            <a:endParaRPr lang="en-US" altLang="ko-KR" dirty="0"/>
          </a:p>
          <a:p>
            <a:endParaRPr lang="en-US" altLang="ko-KR" dirty="0"/>
          </a:p>
          <a:p>
            <a:r>
              <a:rPr lang="en-US" altLang="ko-KR" dirty="0"/>
              <a:t>MXC and Still: Different liquid levels due to vapor pressure</a:t>
            </a:r>
          </a:p>
          <a:p>
            <a:r>
              <a:rPr lang="en-US" altLang="ko-KR" dirty="0"/>
              <a:t>Different cross-sectional areas: 3He in MXC determines cooling capacity</a:t>
            </a:r>
          </a:p>
          <a:p>
            <a:r>
              <a:rPr lang="en-US" altLang="ko-KR" dirty="0"/>
              <a:t>Small Still cross-sectional area: Risk of rapid exhaust</a:t>
            </a:r>
          </a:p>
          <a:p>
            <a:r>
              <a:rPr lang="en-US" altLang="ko-KR" dirty="0"/>
              <a:t>Goal: Optimize Still 3He content for operation without exhaust</a:t>
            </a:r>
          </a:p>
        </p:txBody>
      </p:sp>
      <p:sp>
        <p:nvSpPr>
          <p:cNvPr id="2" name="제목 1">
            <a:extLst>
              <a:ext uri="{FF2B5EF4-FFF2-40B4-BE49-F238E27FC236}">
                <a16:creationId xmlns:a16="http://schemas.microsoft.com/office/drawing/2014/main" id="{414DF138-6C53-4890-BA3E-811002AA9A93}"/>
              </a:ext>
            </a:extLst>
          </p:cNvPr>
          <p:cNvSpPr>
            <a:spLocks noGrp="1"/>
          </p:cNvSpPr>
          <p:nvPr>
            <p:ph type="title"/>
          </p:nvPr>
        </p:nvSpPr>
        <p:spPr/>
        <p:txBody>
          <a:bodyPr/>
          <a:lstStyle/>
          <a:p>
            <a:r>
              <a:rPr lang="en-US" altLang="ko-KR"/>
              <a:t>1. Introduction</a:t>
            </a:r>
            <a:endParaRPr lang="ko-KR" altLang="en-US"/>
          </a:p>
        </p:txBody>
      </p:sp>
      <p:sp>
        <p:nvSpPr>
          <p:cNvPr id="4" name="슬라이드 번호 개체 틀 3">
            <a:extLst>
              <a:ext uri="{FF2B5EF4-FFF2-40B4-BE49-F238E27FC236}">
                <a16:creationId xmlns:a16="http://schemas.microsoft.com/office/drawing/2014/main" id="{EBEDE48A-D97C-4708-9994-76F239DC3F2D}"/>
              </a:ext>
            </a:extLst>
          </p:cNvPr>
          <p:cNvSpPr>
            <a:spLocks noGrp="1"/>
          </p:cNvSpPr>
          <p:nvPr>
            <p:ph type="sldNum" sz="quarter" idx="12"/>
          </p:nvPr>
        </p:nvSpPr>
        <p:spPr/>
        <p:txBody>
          <a:bodyPr/>
          <a:lstStyle/>
          <a:p>
            <a:fld id="{4BEDD84E-25D4-4983-8AA1-2863C96F08D9}" type="slidenum">
              <a:rPr lang="ko-KR" altLang="en-US" smtClean="0"/>
              <a:pPr/>
              <a:t>42</a:t>
            </a:fld>
            <a:endParaRPr lang="ko-KR" altLang="en-US" dirty="0"/>
          </a:p>
        </p:txBody>
      </p:sp>
      <p:pic>
        <p:nvPicPr>
          <p:cNvPr id="138" name="그림 137">
            <a:extLst>
              <a:ext uri="{FF2B5EF4-FFF2-40B4-BE49-F238E27FC236}">
                <a16:creationId xmlns:a16="http://schemas.microsoft.com/office/drawing/2014/main" id="{B20C0D4E-332E-453C-ABDF-CF4A8221EF7D}"/>
              </a:ext>
            </a:extLst>
          </p:cNvPr>
          <p:cNvPicPr>
            <a:picLocks noChangeAspect="1"/>
          </p:cNvPicPr>
          <p:nvPr/>
        </p:nvPicPr>
        <p:blipFill>
          <a:blip r:embed="rId3"/>
          <a:stretch>
            <a:fillRect/>
          </a:stretch>
        </p:blipFill>
        <p:spPr>
          <a:xfrm>
            <a:off x="366830" y="1026408"/>
            <a:ext cx="3149529" cy="2973789"/>
          </a:xfrm>
          <a:prstGeom prst="rect">
            <a:avLst/>
          </a:prstGeom>
        </p:spPr>
      </p:pic>
      <p:cxnSp>
        <p:nvCxnSpPr>
          <p:cNvPr id="175" name="직선 화살표 연결선 174">
            <a:extLst>
              <a:ext uri="{FF2B5EF4-FFF2-40B4-BE49-F238E27FC236}">
                <a16:creationId xmlns:a16="http://schemas.microsoft.com/office/drawing/2014/main" id="{558F2C86-CB6A-4F5C-896E-302F97A12243}"/>
              </a:ext>
            </a:extLst>
          </p:cNvPr>
          <p:cNvCxnSpPr/>
          <p:nvPr/>
        </p:nvCxnSpPr>
        <p:spPr>
          <a:xfrm>
            <a:off x="355501" y="2216649"/>
            <a:ext cx="0" cy="1310867"/>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3" name="직사각형 262">
            <a:extLst>
              <a:ext uri="{FF2B5EF4-FFF2-40B4-BE49-F238E27FC236}">
                <a16:creationId xmlns:a16="http://schemas.microsoft.com/office/drawing/2014/main" id="{23A1EA1B-6417-458A-9484-B5D2840E8D80}"/>
              </a:ext>
            </a:extLst>
          </p:cNvPr>
          <p:cNvSpPr/>
          <p:nvPr/>
        </p:nvSpPr>
        <p:spPr>
          <a:xfrm>
            <a:off x="4487406" y="2334729"/>
            <a:ext cx="1504005" cy="150400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4" name="직사각형 263">
            <a:extLst>
              <a:ext uri="{FF2B5EF4-FFF2-40B4-BE49-F238E27FC236}">
                <a16:creationId xmlns:a16="http://schemas.microsoft.com/office/drawing/2014/main" id="{A227F11E-4E32-4CDB-902C-F193D7E1E7A9}"/>
              </a:ext>
            </a:extLst>
          </p:cNvPr>
          <p:cNvSpPr/>
          <p:nvPr/>
        </p:nvSpPr>
        <p:spPr>
          <a:xfrm>
            <a:off x="7057655" y="1446878"/>
            <a:ext cx="746487" cy="239185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65" name="TextBox 264">
            <a:extLst>
              <a:ext uri="{FF2B5EF4-FFF2-40B4-BE49-F238E27FC236}">
                <a16:creationId xmlns:a16="http://schemas.microsoft.com/office/drawing/2014/main" id="{E9595518-649D-4D9A-883C-1B77B60A01B5}"/>
              </a:ext>
            </a:extLst>
          </p:cNvPr>
          <p:cNvSpPr txBox="1"/>
          <p:nvPr/>
        </p:nvSpPr>
        <p:spPr>
          <a:xfrm>
            <a:off x="4404976" y="1969818"/>
            <a:ext cx="639919" cy="338554"/>
          </a:xfrm>
          <a:prstGeom prst="rect">
            <a:avLst/>
          </a:prstGeom>
          <a:noFill/>
        </p:spPr>
        <p:txBody>
          <a:bodyPr wrap="none" rtlCol="0">
            <a:spAutoFit/>
          </a:bodyPr>
          <a:lstStyle/>
          <a:p>
            <a:r>
              <a:rPr lang="en-US" altLang="ko-KR" sz="1600">
                <a:latin typeface="Arial" panose="020B0604020202020204" pitchFamily="34" charset="0"/>
                <a:cs typeface="Arial" panose="020B0604020202020204" pitchFamily="34" charset="0"/>
              </a:rPr>
              <a:t>MXC</a:t>
            </a:r>
            <a:endParaRPr lang="ko-KR" altLang="en-US" sz="1600">
              <a:latin typeface="Arial" panose="020B0604020202020204" pitchFamily="34" charset="0"/>
              <a:cs typeface="Arial" panose="020B0604020202020204" pitchFamily="34" charset="0"/>
            </a:endParaRPr>
          </a:p>
        </p:txBody>
      </p:sp>
      <p:sp>
        <p:nvSpPr>
          <p:cNvPr id="266" name="TextBox 265">
            <a:extLst>
              <a:ext uri="{FF2B5EF4-FFF2-40B4-BE49-F238E27FC236}">
                <a16:creationId xmlns:a16="http://schemas.microsoft.com/office/drawing/2014/main" id="{ADDBAF0B-3291-451D-A916-B2D8E0D75047}"/>
              </a:ext>
            </a:extLst>
          </p:cNvPr>
          <p:cNvSpPr txBox="1"/>
          <p:nvPr/>
        </p:nvSpPr>
        <p:spPr>
          <a:xfrm>
            <a:off x="7126946" y="1087390"/>
            <a:ext cx="513281" cy="338554"/>
          </a:xfrm>
          <a:prstGeom prst="rect">
            <a:avLst/>
          </a:prstGeom>
          <a:noFill/>
        </p:spPr>
        <p:txBody>
          <a:bodyPr wrap="none" rtlCol="0">
            <a:spAutoFit/>
          </a:bodyPr>
          <a:lstStyle/>
          <a:p>
            <a:pPr algn="ctr"/>
            <a:r>
              <a:rPr lang="en-US" altLang="ko-KR" sz="1600" dirty="0">
                <a:latin typeface="Arial" panose="020B0604020202020204" pitchFamily="34" charset="0"/>
                <a:cs typeface="Arial" panose="020B0604020202020204" pitchFamily="34" charset="0"/>
              </a:rPr>
              <a:t>Still</a:t>
            </a:r>
            <a:endParaRPr lang="ko-KR" altLang="en-US" sz="1600" dirty="0">
              <a:latin typeface="Arial" panose="020B0604020202020204" pitchFamily="34" charset="0"/>
              <a:cs typeface="Arial" panose="020B0604020202020204" pitchFamily="34" charset="0"/>
            </a:endParaRPr>
          </a:p>
        </p:txBody>
      </p:sp>
      <p:sp>
        <p:nvSpPr>
          <p:cNvPr id="267" name="TextBox 266">
            <a:extLst>
              <a:ext uri="{FF2B5EF4-FFF2-40B4-BE49-F238E27FC236}">
                <a16:creationId xmlns:a16="http://schemas.microsoft.com/office/drawing/2014/main" id="{2A2FC7D5-1A92-40F2-98DB-0ACF192363F8}"/>
              </a:ext>
            </a:extLst>
          </p:cNvPr>
          <p:cNvSpPr txBox="1"/>
          <p:nvPr/>
        </p:nvSpPr>
        <p:spPr>
          <a:xfrm>
            <a:off x="4737508" y="2790590"/>
            <a:ext cx="1003800" cy="584775"/>
          </a:xfrm>
          <a:prstGeom prst="rect">
            <a:avLst/>
          </a:prstGeom>
          <a:noFill/>
        </p:spPr>
        <p:txBody>
          <a:bodyPr wrap="none" rtlCol="0">
            <a:spAutoFit/>
          </a:bodyPr>
          <a:lstStyle/>
          <a:p>
            <a:pPr algn="ctr"/>
            <a:r>
              <a:rPr lang="en-US" altLang="ko-KR" sz="1600">
                <a:latin typeface="Arial" panose="020B0604020202020204" pitchFamily="34" charset="0"/>
                <a:cs typeface="Arial" panose="020B0604020202020204" pitchFamily="34" charset="0"/>
              </a:rPr>
              <a:t>3He-4He</a:t>
            </a:r>
          </a:p>
          <a:p>
            <a:pPr algn="ctr"/>
            <a:r>
              <a:rPr lang="en-US" altLang="ko-KR" sz="1600">
                <a:latin typeface="Arial" panose="020B0604020202020204" pitchFamily="34" charset="0"/>
                <a:cs typeface="Arial" panose="020B0604020202020204" pitchFamily="34" charset="0"/>
              </a:rPr>
              <a:t> Mixture</a:t>
            </a:r>
            <a:endParaRPr lang="ko-KR" altLang="en-US" sz="1600">
              <a:latin typeface="Arial" panose="020B0604020202020204" pitchFamily="34" charset="0"/>
              <a:cs typeface="Arial" panose="020B0604020202020204" pitchFamily="34" charset="0"/>
            </a:endParaRPr>
          </a:p>
        </p:txBody>
      </p:sp>
      <p:sp>
        <p:nvSpPr>
          <p:cNvPr id="268" name="TextBox 267">
            <a:extLst>
              <a:ext uri="{FF2B5EF4-FFF2-40B4-BE49-F238E27FC236}">
                <a16:creationId xmlns:a16="http://schemas.microsoft.com/office/drawing/2014/main" id="{0470C5E8-0CC2-46F9-AEEB-945161AB5B73}"/>
              </a:ext>
            </a:extLst>
          </p:cNvPr>
          <p:cNvSpPr txBox="1"/>
          <p:nvPr/>
        </p:nvSpPr>
        <p:spPr>
          <a:xfrm>
            <a:off x="6980490" y="2386381"/>
            <a:ext cx="821059" cy="738664"/>
          </a:xfrm>
          <a:prstGeom prst="rect">
            <a:avLst/>
          </a:prstGeom>
          <a:noFill/>
        </p:spPr>
        <p:txBody>
          <a:bodyPr wrap="none" rtlCol="0">
            <a:spAutoFit/>
          </a:bodyPr>
          <a:lstStyle/>
          <a:p>
            <a:pPr algn="ctr"/>
            <a:r>
              <a:rPr lang="en-US" altLang="ko-KR" sz="1400">
                <a:latin typeface="Arial" panose="020B0604020202020204" pitchFamily="34" charset="0"/>
                <a:cs typeface="Arial" panose="020B0604020202020204" pitchFamily="34" charset="0"/>
              </a:rPr>
              <a:t>3He</a:t>
            </a:r>
          </a:p>
          <a:p>
            <a:pPr algn="ctr"/>
            <a:r>
              <a:rPr lang="en-US" altLang="ko-KR" sz="1400">
                <a:latin typeface="Arial" panose="020B0604020202020204" pitchFamily="34" charset="0"/>
                <a:cs typeface="Arial" panose="020B0604020202020204" pitchFamily="34" charset="0"/>
              </a:rPr>
              <a:t>4He</a:t>
            </a:r>
          </a:p>
          <a:p>
            <a:pPr algn="ctr"/>
            <a:r>
              <a:rPr lang="en-US" altLang="ko-KR" sz="1400">
                <a:latin typeface="Arial" panose="020B0604020202020204" pitchFamily="34" charset="0"/>
                <a:cs typeface="Arial" panose="020B0604020202020204" pitchFamily="34" charset="0"/>
              </a:rPr>
              <a:t> Mixture</a:t>
            </a:r>
          </a:p>
        </p:txBody>
      </p:sp>
      <p:sp>
        <p:nvSpPr>
          <p:cNvPr id="269" name="직사각형 268">
            <a:extLst>
              <a:ext uri="{FF2B5EF4-FFF2-40B4-BE49-F238E27FC236}">
                <a16:creationId xmlns:a16="http://schemas.microsoft.com/office/drawing/2014/main" id="{B9118B67-9AB0-45B2-BA55-585E422910D7}"/>
              </a:ext>
            </a:extLst>
          </p:cNvPr>
          <p:cNvSpPr/>
          <p:nvPr/>
        </p:nvSpPr>
        <p:spPr>
          <a:xfrm>
            <a:off x="4525808" y="3806487"/>
            <a:ext cx="1489113" cy="28822"/>
          </a:xfrm>
          <a:prstGeom prst="rect">
            <a:avLst/>
          </a:prstGeom>
          <a:blipFill>
            <a:blip r:embed="rId4"/>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270" name="직사각형 269">
            <a:extLst>
              <a:ext uri="{FF2B5EF4-FFF2-40B4-BE49-F238E27FC236}">
                <a16:creationId xmlns:a16="http://schemas.microsoft.com/office/drawing/2014/main" id="{795C5FE7-822B-4743-ADF9-622539149FE1}"/>
              </a:ext>
            </a:extLst>
          </p:cNvPr>
          <p:cNvSpPr/>
          <p:nvPr/>
        </p:nvSpPr>
        <p:spPr>
          <a:xfrm>
            <a:off x="8233906" y="1446878"/>
            <a:ext cx="670562" cy="488643"/>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cxnSp>
        <p:nvCxnSpPr>
          <p:cNvPr id="271" name="직선 화살표 연결선 270">
            <a:extLst>
              <a:ext uri="{FF2B5EF4-FFF2-40B4-BE49-F238E27FC236}">
                <a16:creationId xmlns:a16="http://schemas.microsoft.com/office/drawing/2014/main" id="{DA5AF196-31F0-49CA-8DBA-6B6E4E6B51CE}"/>
              </a:ext>
            </a:extLst>
          </p:cNvPr>
          <p:cNvCxnSpPr>
            <a:cxnSpLocks/>
          </p:cNvCxnSpPr>
          <p:nvPr/>
        </p:nvCxnSpPr>
        <p:spPr>
          <a:xfrm>
            <a:off x="7804142" y="1691199"/>
            <a:ext cx="347573" cy="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2" name="TextBox 271">
            <a:extLst>
              <a:ext uri="{FF2B5EF4-FFF2-40B4-BE49-F238E27FC236}">
                <a16:creationId xmlns:a16="http://schemas.microsoft.com/office/drawing/2014/main" id="{46FED6B6-9693-44D2-8FF9-2A0478A30EE2}"/>
              </a:ext>
            </a:extLst>
          </p:cNvPr>
          <p:cNvSpPr txBox="1"/>
          <p:nvPr/>
        </p:nvSpPr>
        <p:spPr>
          <a:xfrm>
            <a:off x="8209152" y="1969818"/>
            <a:ext cx="720069" cy="338554"/>
          </a:xfrm>
          <a:prstGeom prst="rect">
            <a:avLst/>
          </a:prstGeom>
          <a:noFill/>
        </p:spPr>
        <p:txBody>
          <a:bodyPr wrap="none" rtlCol="0">
            <a:spAutoFit/>
          </a:bodyPr>
          <a:lstStyle/>
          <a:p>
            <a:pPr algn="ctr"/>
            <a:r>
              <a:rPr lang="en-US" altLang="ko-KR" sz="1600" dirty="0">
                <a:latin typeface="Arial" panose="020B0604020202020204" pitchFamily="34" charset="0"/>
                <a:cs typeface="Arial" panose="020B0604020202020204" pitchFamily="34" charset="0"/>
              </a:rPr>
              <a:t>Pump</a:t>
            </a:r>
            <a:endParaRPr lang="ko-KR" altLang="en-US" sz="1600" dirty="0">
              <a:latin typeface="Arial" panose="020B0604020202020204" pitchFamily="34" charset="0"/>
              <a:cs typeface="Arial" panose="020B0604020202020204" pitchFamily="34" charset="0"/>
            </a:endParaRPr>
          </a:p>
        </p:txBody>
      </p:sp>
      <p:sp>
        <p:nvSpPr>
          <p:cNvPr id="273" name="직사각형 272">
            <a:extLst>
              <a:ext uri="{FF2B5EF4-FFF2-40B4-BE49-F238E27FC236}">
                <a16:creationId xmlns:a16="http://schemas.microsoft.com/office/drawing/2014/main" id="{E857353A-7655-42EE-BDE1-C45F56FEE903}"/>
              </a:ext>
            </a:extLst>
          </p:cNvPr>
          <p:cNvSpPr/>
          <p:nvPr/>
        </p:nvSpPr>
        <p:spPr>
          <a:xfrm>
            <a:off x="5154887" y="1014760"/>
            <a:ext cx="169042" cy="131362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ko-KR" altLang="en-US"/>
          </a:p>
        </p:txBody>
      </p:sp>
      <p:cxnSp>
        <p:nvCxnSpPr>
          <p:cNvPr id="274" name="직선 연결선 273">
            <a:extLst>
              <a:ext uri="{FF2B5EF4-FFF2-40B4-BE49-F238E27FC236}">
                <a16:creationId xmlns:a16="http://schemas.microsoft.com/office/drawing/2014/main" id="{9E1D9827-DBC9-4B08-A0A1-53FED05E54EB}"/>
              </a:ext>
            </a:extLst>
          </p:cNvPr>
          <p:cNvCxnSpPr>
            <a:cxnSpLocks/>
          </p:cNvCxnSpPr>
          <p:nvPr/>
        </p:nvCxnSpPr>
        <p:spPr>
          <a:xfrm>
            <a:off x="4438936" y="1014760"/>
            <a:ext cx="185367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5" name="직선 연결선 274">
            <a:extLst>
              <a:ext uri="{FF2B5EF4-FFF2-40B4-BE49-F238E27FC236}">
                <a16:creationId xmlns:a16="http://schemas.microsoft.com/office/drawing/2014/main" id="{83492134-7A65-41D9-BE03-17B30CD104C7}"/>
              </a:ext>
            </a:extLst>
          </p:cNvPr>
          <p:cNvCxnSpPr>
            <a:cxnSpLocks/>
          </p:cNvCxnSpPr>
          <p:nvPr/>
        </p:nvCxnSpPr>
        <p:spPr>
          <a:xfrm>
            <a:off x="6292609" y="1014760"/>
            <a:ext cx="0" cy="283203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6" name="직선 연결선 275">
            <a:extLst>
              <a:ext uri="{FF2B5EF4-FFF2-40B4-BE49-F238E27FC236}">
                <a16:creationId xmlns:a16="http://schemas.microsoft.com/office/drawing/2014/main" id="{ABC0BF77-19C6-4173-8DFC-5B94471D6115}"/>
              </a:ext>
            </a:extLst>
          </p:cNvPr>
          <p:cNvCxnSpPr>
            <a:cxnSpLocks/>
          </p:cNvCxnSpPr>
          <p:nvPr/>
        </p:nvCxnSpPr>
        <p:spPr>
          <a:xfrm>
            <a:off x="6292609" y="3846797"/>
            <a:ext cx="151153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80" name="TextBox 279">
            <a:extLst>
              <a:ext uri="{FF2B5EF4-FFF2-40B4-BE49-F238E27FC236}">
                <a16:creationId xmlns:a16="http://schemas.microsoft.com/office/drawing/2014/main" id="{05B96C14-063A-46CB-8D9A-22BE7B2FCA1D}"/>
              </a:ext>
            </a:extLst>
          </p:cNvPr>
          <p:cNvSpPr txBox="1"/>
          <p:nvPr/>
        </p:nvSpPr>
        <p:spPr>
          <a:xfrm>
            <a:off x="5527341" y="1050597"/>
            <a:ext cx="752129" cy="338554"/>
          </a:xfrm>
          <a:prstGeom prst="rect">
            <a:avLst/>
          </a:prstGeom>
          <a:noFill/>
        </p:spPr>
        <p:txBody>
          <a:bodyPr wrap="none" rtlCol="0">
            <a:spAutoFit/>
          </a:bodyPr>
          <a:lstStyle/>
          <a:p>
            <a:r>
              <a:rPr lang="en-US" altLang="ko-KR" sz="1600" dirty="0">
                <a:latin typeface="Arial" panose="020B0604020202020204" pitchFamily="34" charset="0"/>
                <a:cs typeface="Arial" panose="020B0604020202020204" pitchFamily="34" charset="0"/>
              </a:rPr>
              <a:t>Shield</a:t>
            </a:r>
            <a:endParaRPr lang="ko-KR" altLang="en-US" sz="1600" dirty="0">
              <a:latin typeface="Arial" panose="020B0604020202020204" pitchFamily="34" charset="0"/>
              <a:cs typeface="Arial" panose="020B0604020202020204" pitchFamily="34" charset="0"/>
            </a:endParaRPr>
          </a:p>
        </p:txBody>
      </p:sp>
      <p:sp>
        <p:nvSpPr>
          <p:cNvPr id="281" name="TextBox 280">
            <a:extLst>
              <a:ext uri="{FF2B5EF4-FFF2-40B4-BE49-F238E27FC236}">
                <a16:creationId xmlns:a16="http://schemas.microsoft.com/office/drawing/2014/main" id="{C91D3C99-F1DC-43B6-B5AB-559FE9DCC60F}"/>
              </a:ext>
            </a:extLst>
          </p:cNvPr>
          <p:cNvSpPr txBox="1"/>
          <p:nvPr/>
        </p:nvSpPr>
        <p:spPr>
          <a:xfrm>
            <a:off x="4191458" y="1543291"/>
            <a:ext cx="992579" cy="338554"/>
          </a:xfrm>
          <a:prstGeom prst="rect">
            <a:avLst/>
          </a:prstGeom>
          <a:noFill/>
        </p:spPr>
        <p:txBody>
          <a:bodyPr wrap="none" rtlCol="0">
            <a:spAutoFit/>
          </a:bodyPr>
          <a:lstStyle/>
          <a:p>
            <a:r>
              <a:rPr lang="en-US" altLang="ko-KR" sz="1600" dirty="0">
                <a:latin typeface="Arial" panose="020B0604020202020204" pitchFamily="34" charset="0"/>
                <a:cs typeface="Arial" panose="020B0604020202020204" pitchFamily="34" charset="0"/>
              </a:rPr>
              <a:t>Chimney</a:t>
            </a:r>
            <a:endParaRPr lang="ko-KR" altLang="en-US" sz="1600" dirty="0">
              <a:latin typeface="Arial" panose="020B0604020202020204" pitchFamily="34" charset="0"/>
              <a:cs typeface="Arial" panose="020B0604020202020204" pitchFamily="34" charset="0"/>
            </a:endParaRPr>
          </a:p>
        </p:txBody>
      </p:sp>
      <p:cxnSp>
        <p:nvCxnSpPr>
          <p:cNvPr id="282" name="직선 연결선 281">
            <a:extLst>
              <a:ext uri="{FF2B5EF4-FFF2-40B4-BE49-F238E27FC236}">
                <a16:creationId xmlns:a16="http://schemas.microsoft.com/office/drawing/2014/main" id="{11A28E8F-6FB0-42FB-90A9-06E1467D999F}"/>
              </a:ext>
            </a:extLst>
          </p:cNvPr>
          <p:cNvCxnSpPr>
            <a:cxnSpLocks/>
          </p:cNvCxnSpPr>
          <p:nvPr/>
        </p:nvCxnSpPr>
        <p:spPr>
          <a:xfrm>
            <a:off x="5239409" y="3838736"/>
            <a:ext cx="0" cy="298262"/>
          </a:xfrm>
          <a:prstGeom prst="line">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83" name="직선 연결선 282">
            <a:extLst>
              <a:ext uri="{FF2B5EF4-FFF2-40B4-BE49-F238E27FC236}">
                <a16:creationId xmlns:a16="http://schemas.microsoft.com/office/drawing/2014/main" id="{079EA255-756B-483E-B990-BF061DEE521D}"/>
              </a:ext>
            </a:extLst>
          </p:cNvPr>
          <p:cNvCxnSpPr/>
          <p:nvPr/>
        </p:nvCxnSpPr>
        <p:spPr>
          <a:xfrm>
            <a:off x="5239409" y="4136998"/>
            <a:ext cx="219148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4" name="직선 화살표 연결선 283">
            <a:extLst>
              <a:ext uri="{FF2B5EF4-FFF2-40B4-BE49-F238E27FC236}">
                <a16:creationId xmlns:a16="http://schemas.microsoft.com/office/drawing/2014/main" id="{B69A4E57-186A-40D2-8808-847A2C6BC9E0}"/>
              </a:ext>
            </a:extLst>
          </p:cNvPr>
          <p:cNvCxnSpPr>
            <a:cxnSpLocks/>
          </p:cNvCxnSpPr>
          <p:nvPr/>
        </p:nvCxnSpPr>
        <p:spPr>
          <a:xfrm flipV="1">
            <a:off x="7430898" y="3838736"/>
            <a:ext cx="0" cy="29826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7" name="그룹 6">
            <a:extLst>
              <a:ext uri="{FF2B5EF4-FFF2-40B4-BE49-F238E27FC236}">
                <a16:creationId xmlns:a16="http://schemas.microsoft.com/office/drawing/2014/main" id="{CC6C096F-B2ED-7035-A1B9-3710812A4A0C}"/>
              </a:ext>
            </a:extLst>
          </p:cNvPr>
          <p:cNvGrpSpPr/>
          <p:nvPr/>
        </p:nvGrpSpPr>
        <p:grpSpPr>
          <a:xfrm>
            <a:off x="5002461" y="1188619"/>
            <a:ext cx="451499" cy="308497"/>
            <a:chOff x="4067727" y="1660618"/>
            <a:chExt cx="661040" cy="410610"/>
          </a:xfrm>
        </p:grpSpPr>
        <p:sp>
          <p:nvSpPr>
            <p:cNvPr id="5" name="자유형: 도형 4">
              <a:extLst>
                <a:ext uri="{FF2B5EF4-FFF2-40B4-BE49-F238E27FC236}">
                  <a16:creationId xmlns:a16="http://schemas.microsoft.com/office/drawing/2014/main" id="{53BF5AFD-DEB3-0669-69DD-63BFC2286219}"/>
                </a:ext>
              </a:extLst>
            </p:cNvPr>
            <p:cNvSpPr/>
            <p:nvPr/>
          </p:nvSpPr>
          <p:spPr>
            <a:xfrm>
              <a:off x="4067727" y="1660618"/>
              <a:ext cx="638736" cy="256430"/>
            </a:xfrm>
            <a:custGeom>
              <a:avLst/>
              <a:gdLst>
                <a:gd name="connsiteX0" fmla="*/ 0 w 638736"/>
                <a:gd name="connsiteY0" fmla="*/ 208832 h 256430"/>
                <a:gd name="connsiteX1" fmla="*/ 255495 w 638736"/>
                <a:gd name="connsiteY1" fmla="*/ 402 h 256430"/>
                <a:gd name="connsiteX2" fmla="*/ 484095 w 638736"/>
                <a:gd name="connsiteY2" fmla="*/ 255896 h 256430"/>
                <a:gd name="connsiteX3" fmla="*/ 638736 w 638736"/>
                <a:gd name="connsiteY3" fmla="*/ 54191 h 256430"/>
              </a:gdLst>
              <a:ahLst/>
              <a:cxnLst>
                <a:cxn ang="0">
                  <a:pos x="connsiteX0" y="connsiteY0"/>
                </a:cxn>
                <a:cxn ang="0">
                  <a:pos x="connsiteX1" y="connsiteY1"/>
                </a:cxn>
                <a:cxn ang="0">
                  <a:pos x="connsiteX2" y="connsiteY2"/>
                </a:cxn>
                <a:cxn ang="0">
                  <a:pos x="connsiteX3" y="connsiteY3"/>
                </a:cxn>
              </a:cxnLst>
              <a:rect l="l" t="t" r="r" b="b"/>
              <a:pathLst>
                <a:path w="638736" h="256430">
                  <a:moveTo>
                    <a:pt x="0" y="208832"/>
                  </a:moveTo>
                  <a:cubicBezTo>
                    <a:pt x="87406" y="100695"/>
                    <a:pt x="174813" y="-7442"/>
                    <a:pt x="255495" y="402"/>
                  </a:cubicBezTo>
                  <a:cubicBezTo>
                    <a:pt x="336178" y="8246"/>
                    <a:pt x="420222" y="246931"/>
                    <a:pt x="484095" y="255896"/>
                  </a:cubicBezTo>
                  <a:cubicBezTo>
                    <a:pt x="547969" y="264861"/>
                    <a:pt x="593352" y="159526"/>
                    <a:pt x="638736" y="54191"/>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sp>
          <p:nvSpPr>
            <p:cNvPr id="6" name="자유형: 도형 5">
              <a:extLst>
                <a:ext uri="{FF2B5EF4-FFF2-40B4-BE49-F238E27FC236}">
                  <a16:creationId xmlns:a16="http://schemas.microsoft.com/office/drawing/2014/main" id="{AE06AA32-C873-3B14-88E1-1F8AD358AA38}"/>
                </a:ext>
              </a:extLst>
            </p:cNvPr>
            <p:cNvSpPr/>
            <p:nvPr/>
          </p:nvSpPr>
          <p:spPr>
            <a:xfrm>
              <a:off x="4090031" y="1814798"/>
              <a:ext cx="638736" cy="256430"/>
            </a:xfrm>
            <a:custGeom>
              <a:avLst/>
              <a:gdLst>
                <a:gd name="connsiteX0" fmla="*/ 0 w 638736"/>
                <a:gd name="connsiteY0" fmla="*/ 208832 h 256430"/>
                <a:gd name="connsiteX1" fmla="*/ 255495 w 638736"/>
                <a:gd name="connsiteY1" fmla="*/ 402 h 256430"/>
                <a:gd name="connsiteX2" fmla="*/ 484095 w 638736"/>
                <a:gd name="connsiteY2" fmla="*/ 255896 h 256430"/>
                <a:gd name="connsiteX3" fmla="*/ 638736 w 638736"/>
                <a:gd name="connsiteY3" fmla="*/ 54191 h 256430"/>
              </a:gdLst>
              <a:ahLst/>
              <a:cxnLst>
                <a:cxn ang="0">
                  <a:pos x="connsiteX0" y="connsiteY0"/>
                </a:cxn>
                <a:cxn ang="0">
                  <a:pos x="connsiteX1" y="connsiteY1"/>
                </a:cxn>
                <a:cxn ang="0">
                  <a:pos x="connsiteX2" y="connsiteY2"/>
                </a:cxn>
                <a:cxn ang="0">
                  <a:pos x="connsiteX3" y="connsiteY3"/>
                </a:cxn>
              </a:cxnLst>
              <a:rect l="l" t="t" r="r" b="b"/>
              <a:pathLst>
                <a:path w="638736" h="256430">
                  <a:moveTo>
                    <a:pt x="0" y="208832"/>
                  </a:moveTo>
                  <a:cubicBezTo>
                    <a:pt x="87406" y="100695"/>
                    <a:pt x="174813" y="-7442"/>
                    <a:pt x="255495" y="402"/>
                  </a:cubicBezTo>
                  <a:cubicBezTo>
                    <a:pt x="336178" y="8246"/>
                    <a:pt x="420222" y="246931"/>
                    <a:pt x="484095" y="255896"/>
                  </a:cubicBezTo>
                  <a:cubicBezTo>
                    <a:pt x="547969" y="264861"/>
                    <a:pt x="593352" y="159526"/>
                    <a:pt x="638736" y="54191"/>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8" name="직사각형 7">
            <a:extLst>
              <a:ext uri="{FF2B5EF4-FFF2-40B4-BE49-F238E27FC236}">
                <a16:creationId xmlns:a16="http://schemas.microsoft.com/office/drawing/2014/main" id="{A72C8FF7-FC26-97C7-A9C0-4D71CAB27685}"/>
              </a:ext>
            </a:extLst>
          </p:cNvPr>
          <p:cNvSpPr/>
          <p:nvPr/>
        </p:nvSpPr>
        <p:spPr>
          <a:xfrm>
            <a:off x="5167616" y="2248022"/>
            <a:ext cx="141178" cy="144016"/>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ABC2C6E7-39EE-6CF4-1176-8562BC0BE073}"/>
              </a:ext>
            </a:extLst>
          </p:cNvPr>
          <p:cNvSpPr txBox="1"/>
          <p:nvPr/>
        </p:nvSpPr>
        <p:spPr>
          <a:xfrm>
            <a:off x="107504" y="4127925"/>
            <a:ext cx="3586786" cy="338554"/>
          </a:xfrm>
          <a:prstGeom prst="rect">
            <a:avLst/>
          </a:prstGeom>
          <a:noFill/>
        </p:spPr>
        <p:txBody>
          <a:bodyPr wrap="square">
            <a:spAutoFit/>
          </a:bodyPr>
          <a:lstStyle/>
          <a:p>
            <a:r>
              <a:rPr lang="en-US" altLang="ko-KR" sz="1600" dirty="0">
                <a:latin typeface="Times New Roman" panose="02020603050405020304" pitchFamily="18" charset="0"/>
                <a:cs typeface="Times New Roman" panose="02020603050405020304" pitchFamily="18" charset="0"/>
              </a:rPr>
              <a:t>[ADR cools the still, still cools the MXC] </a:t>
            </a:r>
            <a:endParaRPr lang="ko-KR" altLang="en-US" sz="1600" dirty="0">
              <a:latin typeface="Times New Roman" panose="02020603050405020304" pitchFamily="18" charset="0"/>
              <a:cs typeface="Times New Roman" panose="02020603050405020304" pitchFamily="18" charset="0"/>
            </a:endParaRPr>
          </a:p>
        </p:txBody>
      </p:sp>
      <p:sp>
        <p:nvSpPr>
          <p:cNvPr id="15" name="TextBox 14">
            <a:extLst>
              <a:ext uri="{FF2B5EF4-FFF2-40B4-BE49-F238E27FC236}">
                <a16:creationId xmlns:a16="http://schemas.microsoft.com/office/drawing/2014/main" id="{B228F84F-2494-5A31-4AC7-6255CCEA1C7E}"/>
              </a:ext>
            </a:extLst>
          </p:cNvPr>
          <p:cNvSpPr txBox="1"/>
          <p:nvPr/>
        </p:nvSpPr>
        <p:spPr>
          <a:xfrm>
            <a:off x="4499216" y="4125317"/>
            <a:ext cx="3586786" cy="338554"/>
          </a:xfrm>
          <a:prstGeom prst="rect">
            <a:avLst/>
          </a:prstGeom>
          <a:noFill/>
        </p:spPr>
        <p:txBody>
          <a:bodyPr wrap="square">
            <a:spAutoFit/>
          </a:bodyPr>
          <a:lstStyle/>
          <a:p>
            <a:pPr algn="ctr"/>
            <a:r>
              <a:rPr lang="en-US" altLang="ko-KR" sz="1600" dirty="0">
                <a:latin typeface="Times New Roman" panose="02020603050405020304" pitchFamily="18" charset="0"/>
                <a:cs typeface="Times New Roman" panose="02020603050405020304" pitchFamily="18" charset="0"/>
              </a:rPr>
              <a:t>[Schematic diagram of DR] </a:t>
            </a:r>
            <a:endParaRPr lang="ko-KR" alt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310405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2C52515A-7338-4B8E-9D25-A9D453F8981C}"/>
              </a:ext>
            </a:extLst>
          </p:cNvPr>
          <p:cNvSpPr>
            <a:spLocks noGrp="1"/>
          </p:cNvSpPr>
          <p:nvPr>
            <p:ph type="title"/>
          </p:nvPr>
        </p:nvSpPr>
        <p:spPr/>
        <p:txBody>
          <a:bodyPr/>
          <a:lstStyle/>
          <a:p>
            <a:r>
              <a:rPr lang="en-US" altLang="ko-KR" dirty="0"/>
              <a:t>2. Numerical analysis</a:t>
            </a:r>
            <a:endParaRPr lang="ko-KR" altLang="en-US" dirty="0"/>
          </a:p>
        </p:txBody>
      </p:sp>
      <p:sp>
        <p:nvSpPr>
          <p:cNvPr id="4" name="슬라이드 번호 개체 틀 3">
            <a:extLst>
              <a:ext uri="{FF2B5EF4-FFF2-40B4-BE49-F238E27FC236}">
                <a16:creationId xmlns:a16="http://schemas.microsoft.com/office/drawing/2014/main" id="{17D690FB-8F17-41B0-81FD-144B32CAE85D}"/>
              </a:ext>
            </a:extLst>
          </p:cNvPr>
          <p:cNvSpPr>
            <a:spLocks noGrp="1"/>
          </p:cNvSpPr>
          <p:nvPr>
            <p:ph type="sldNum" sz="quarter" idx="12"/>
          </p:nvPr>
        </p:nvSpPr>
        <p:spPr/>
        <p:txBody>
          <a:bodyPr/>
          <a:lstStyle/>
          <a:p>
            <a:fld id="{4BEDD84E-25D4-4983-8AA1-2863C96F08D9}" type="slidenum">
              <a:rPr lang="ko-KR" altLang="en-US" smtClean="0"/>
              <a:pPr/>
              <a:t>43</a:t>
            </a:fld>
            <a:endParaRPr lang="ko-KR" altLang="en-US" dirty="0"/>
          </a:p>
        </p:txBody>
      </p:sp>
      <p:graphicFrame>
        <p:nvGraphicFramePr>
          <p:cNvPr id="6" name="표 5">
            <a:extLst>
              <a:ext uri="{FF2B5EF4-FFF2-40B4-BE49-F238E27FC236}">
                <a16:creationId xmlns:a16="http://schemas.microsoft.com/office/drawing/2014/main" id="{5A869FB2-F164-4CFE-A3A3-11D97520FCD0}"/>
              </a:ext>
            </a:extLst>
          </p:cNvPr>
          <p:cNvGraphicFramePr>
            <a:graphicFrameLocks noGrp="1"/>
          </p:cNvGraphicFramePr>
          <p:nvPr>
            <p:extLst/>
          </p:nvPr>
        </p:nvGraphicFramePr>
        <p:xfrm>
          <a:off x="158986" y="957071"/>
          <a:ext cx="5709157" cy="5298815"/>
        </p:xfrm>
        <a:graphic>
          <a:graphicData uri="http://schemas.openxmlformats.org/drawingml/2006/table">
            <a:tbl>
              <a:tblPr firstRow="1" bandRow="1">
                <a:tableStyleId>{5940675A-B579-460E-94D1-54222C63F5DA}</a:tableStyleId>
              </a:tblPr>
              <a:tblGrid>
                <a:gridCol w="1126769">
                  <a:extLst>
                    <a:ext uri="{9D8B030D-6E8A-4147-A177-3AD203B41FA5}">
                      <a16:colId xmlns:a16="http://schemas.microsoft.com/office/drawing/2014/main" val="2851489602"/>
                    </a:ext>
                  </a:extLst>
                </a:gridCol>
                <a:gridCol w="3358253">
                  <a:extLst>
                    <a:ext uri="{9D8B030D-6E8A-4147-A177-3AD203B41FA5}">
                      <a16:colId xmlns:a16="http://schemas.microsoft.com/office/drawing/2014/main" val="788284572"/>
                    </a:ext>
                  </a:extLst>
                </a:gridCol>
                <a:gridCol w="1224135">
                  <a:extLst>
                    <a:ext uri="{9D8B030D-6E8A-4147-A177-3AD203B41FA5}">
                      <a16:colId xmlns:a16="http://schemas.microsoft.com/office/drawing/2014/main" val="863861326"/>
                    </a:ext>
                  </a:extLst>
                </a:gridCol>
              </a:tblGrid>
              <a:tr h="311695">
                <a:tc>
                  <a:txBody>
                    <a:bodyPr/>
                    <a:lstStyle/>
                    <a:p>
                      <a:pPr latinLnBrk="1"/>
                      <a:r>
                        <a:rPr lang="en-US" altLang="ko-KR" sz="1400" dirty="0"/>
                        <a:t>symbol</a:t>
                      </a:r>
                      <a:endParaRPr lang="ko-KR" altLang="en-US" sz="1400" dirty="0"/>
                    </a:p>
                  </a:txBody>
                  <a:tcPr>
                    <a:solidFill>
                      <a:schemeClr val="accent6">
                        <a:lumMod val="20000"/>
                        <a:lumOff val="80000"/>
                      </a:schemeClr>
                    </a:solidFill>
                  </a:tcPr>
                </a:tc>
                <a:tc>
                  <a:txBody>
                    <a:bodyPr/>
                    <a:lstStyle/>
                    <a:p>
                      <a:pPr latinLnBrk="1"/>
                      <a:r>
                        <a:rPr lang="en-US" altLang="ko-KR" sz="1400"/>
                        <a:t>meaning</a:t>
                      </a:r>
                      <a:endParaRPr lang="ko-KR" altLang="en-US" sz="1400"/>
                    </a:p>
                  </a:txBody>
                  <a:tcPr>
                    <a:solidFill>
                      <a:schemeClr val="accent6">
                        <a:lumMod val="20000"/>
                        <a:lumOff val="80000"/>
                      </a:schemeClr>
                    </a:solidFill>
                  </a:tcPr>
                </a:tc>
                <a:tc>
                  <a:txBody>
                    <a:bodyPr/>
                    <a:lstStyle/>
                    <a:p>
                      <a:pPr latinLnBrk="1"/>
                      <a:r>
                        <a:rPr lang="en-US" altLang="ko-KR" sz="1400"/>
                        <a:t>note</a:t>
                      </a:r>
                      <a:endParaRPr lang="ko-KR" altLang="en-US" sz="1400"/>
                    </a:p>
                  </a:txBody>
                  <a:tcPr>
                    <a:solidFill>
                      <a:schemeClr val="accent6">
                        <a:lumMod val="20000"/>
                        <a:lumOff val="80000"/>
                      </a:schemeClr>
                    </a:solidFill>
                  </a:tcPr>
                </a:tc>
                <a:extLst>
                  <a:ext uri="{0D108BD9-81ED-4DB2-BD59-A6C34878D82A}">
                    <a16:rowId xmlns:a16="http://schemas.microsoft.com/office/drawing/2014/main" val="106952947"/>
                  </a:ext>
                </a:extLst>
              </a:tr>
              <a:tr h="311695">
                <a:tc>
                  <a:txBody>
                    <a:bodyPr/>
                    <a:lstStyle/>
                    <a:p>
                      <a:pPr latinLnBrk="1"/>
                      <a:r>
                        <a:rPr lang="en-US" altLang="ko-KR" sz="1400"/>
                        <a:t>T</a:t>
                      </a:r>
                      <a:r>
                        <a:rPr lang="en-US" altLang="ko-KR" sz="1400" baseline="-25000"/>
                        <a:t>t</a:t>
                      </a:r>
                      <a:endParaRPr lang="ko-KR" altLang="en-US" sz="1400" baseline="-25000"/>
                    </a:p>
                  </a:txBody>
                  <a:tcPr>
                    <a:solidFill>
                      <a:schemeClr val="accent6">
                        <a:lumMod val="20000"/>
                        <a:lumOff val="80000"/>
                      </a:schemeClr>
                    </a:solidFill>
                  </a:tcPr>
                </a:tc>
                <a:tc>
                  <a:txBody>
                    <a:bodyPr/>
                    <a:lstStyle/>
                    <a:p>
                      <a:pPr latinLnBrk="1"/>
                      <a:r>
                        <a:rPr lang="en-US" altLang="ko-KR" sz="1400" dirty="0"/>
                        <a:t>Temp. of tricritical point</a:t>
                      </a:r>
                      <a:endParaRPr lang="ko-KR" altLang="en-US" sz="1400" dirty="0"/>
                    </a:p>
                  </a:txBody>
                  <a:tcPr/>
                </a:tc>
                <a:tc>
                  <a:txBody>
                    <a:bodyPr/>
                    <a:lstStyle/>
                    <a:p>
                      <a:pPr latinLnBrk="1"/>
                      <a:r>
                        <a:rPr lang="en-US" altLang="ko-KR" sz="1400"/>
                        <a:t>0.867 K</a:t>
                      </a:r>
                      <a:endParaRPr lang="ko-KR" altLang="en-US" sz="1400"/>
                    </a:p>
                  </a:txBody>
                  <a:tcPr/>
                </a:tc>
                <a:extLst>
                  <a:ext uri="{0D108BD9-81ED-4DB2-BD59-A6C34878D82A}">
                    <a16:rowId xmlns:a16="http://schemas.microsoft.com/office/drawing/2014/main" val="1017509744"/>
                  </a:ext>
                </a:extLst>
              </a:tr>
              <a:tr h="311695">
                <a:tc>
                  <a:txBody>
                    <a:bodyPr/>
                    <a:lstStyle/>
                    <a:p>
                      <a:pPr latinLnBrk="1"/>
                      <a:r>
                        <a:rPr lang="en-US" altLang="ko-KR" sz="1400"/>
                        <a:t>x</a:t>
                      </a:r>
                      <a:r>
                        <a:rPr lang="en-US" altLang="ko-KR" sz="1400" baseline="-25000"/>
                        <a:t>t</a:t>
                      </a:r>
                      <a:endParaRPr lang="ko-KR" altLang="en-US" sz="1400" baseline="-25000"/>
                    </a:p>
                  </a:txBody>
                  <a:tcPr>
                    <a:solidFill>
                      <a:schemeClr val="accent6">
                        <a:lumMod val="20000"/>
                        <a:lumOff val="80000"/>
                      </a:schemeClr>
                    </a:solidFill>
                  </a:tcPr>
                </a:tc>
                <a:tc>
                  <a:txBody>
                    <a:bodyPr/>
                    <a:lstStyle/>
                    <a:p>
                      <a:pPr latinLnBrk="1"/>
                      <a:r>
                        <a:rPr lang="en-US" altLang="ko-KR" sz="1400" dirty="0"/>
                        <a:t>concentration of tricritical point</a:t>
                      </a:r>
                      <a:endParaRPr lang="ko-KR" altLang="en-US" sz="1400" dirty="0"/>
                    </a:p>
                  </a:txBody>
                  <a:tcPr/>
                </a:tc>
                <a:tc>
                  <a:txBody>
                    <a:bodyPr/>
                    <a:lstStyle/>
                    <a:p>
                      <a:pPr latinLnBrk="1"/>
                      <a:r>
                        <a:rPr lang="en-US" altLang="ko-KR" sz="1400"/>
                        <a:t>0.674</a:t>
                      </a:r>
                      <a:endParaRPr lang="ko-KR" altLang="en-US" sz="1400"/>
                    </a:p>
                  </a:txBody>
                  <a:tcPr/>
                </a:tc>
                <a:extLst>
                  <a:ext uri="{0D108BD9-81ED-4DB2-BD59-A6C34878D82A}">
                    <a16:rowId xmlns:a16="http://schemas.microsoft.com/office/drawing/2014/main" val="3992442815"/>
                  </a:ext>
                </a:extLst>
              </a:tr>
              <a:tr h="311695">
                <a:tc>
                  <a:txBody>
                    <a:bodyPr/>
                    <a:lstStyle/>
                    <a:p>
                      <a:pPr latinLnBrk="1"/>
                      <a:r>
                        <a:rPr lang="en-US" altLang="ko-KR" sz="1400" kern="1200">
                          <a:solidFill>
                            <a:schemeClr val="tx1"/>
                          </a:solidFill>
                          <a:latin typeface="+mn-lt"/>
                          <a:ea typeface="+mn-ea"/>
                          <a:cs typeface="+mn-cs"/>
                        </a:rPr>
                        <a:t>g</a:t>
                      </a:r>
                      <a:endParaRPr lang="ko-KR" altLang="en-US" sz="1400" kern="1200">
                        <a:solidFill>
                          <a:schemeClr val="tx1"/>
                        </a:solidFill>
                        <a:latin typeface="+mn-lt"/>
                        <a:ea typeface="+mn-ea"/>
                        <a:cs typeface="+mn-cs"/>
                      </a:endParaRPr>
                    </a:p>
                  </a:txBody>
                  <a:tcPr>
                    <a:solidFill>
                      <a:schemeClr val="accent6">
                        <a:lumMod val="20000"/>
                        <a:lumOff val="80000"/>
                      </a:schemeClr>
                    </a:solidFill>
                  </a:tcPr>
                </a:tc>
                <a:tc>
                  <a:txBody>
                    <a:bodyPr/>
                    <a:lstStyle/>
                    <a:p>
                      <a:pPr latinLnBrk="1"/>
                      <a:r>
                        <a:rPr lang="en-US" altLang="ko-KR" sz="1400" kern="1200" dirty="0">
                          <a:solidFill>
                            <a:schemeClr val="tx1"/>
                          </a:solidFill>
                          <a:latin typeface="+mn-lt"/>
                          <a:ea typeface="+mn-ea"/>
                          <a:cs typeface="+mn-cs"/>
                        </a:rPr>
                        <a:t>gravitational acceleration</a:t>
                      </a:r>
                      <a:endParaRPr lang="ko-KR" altLang="en-US" sz="1400" kern="1200" dirty="0">
                        <a:solidFill>
                          <a:schemeClr val="tx1"/>
                        </a:solidFill>
                        <a:latin typeface="+mn-lt"/>
                        <a:ea typeface="+mn-ea"/>
                        <a:cs typeface="+mn-cs"/>
                      </a:endParaRPr>
                    </a:p>
                  </a:txBody>
                  <a:tcPr/>
                </a:tc>
                <a:tc>
                  <a:txBody>
                    <a:bodyPr/>
                    <a:lstStyle/>
                    <a:p>
                      <a:pPr marL="0" marR="0" lvl="0" indent="0" algn="l" defTabSz="914400" rtl="0" eaLnBrk="1" fontAlgn="auto" latinLnBrk="1" hangingPunct="1">
                        <a:lnSpc>
                          <a:spcPct val="100000"/>
                        </a:lnSpc>
                        <a:spcBef>
                          <a:spcPts val="0"/>
                        </a:spcBef>
                        <a:spcAft>
                          <a:spcPts val="0"/>
                        </a:spcAft>
                        <a:buClrTx/>
                        <a:buSzTx/>
                        <a:buFontTx/>
                        <a:buNone/>
                        <a:tabLst/>
                        <a:defRPr/>
                      </a:pPr>
                      <a:r>
                        <a:rPr lang="en-US" altLang="ko-KR" sz="1400"/>
                        <a:t>9.81 m/s²</a:t>
                      </a:r>
                      <a:endParaRPr lang="ko-KR" altLang="en-US" sz="1400"/>
                    </a:p>
                  </a:txBody>
                  <a:tcPr/>
                </a:tc>
                <a:extLst>
                  <a:ext uri="{0D108BD9-81ED-4DB2-BD59-A6C34878D82A}">
                    <a16:rowId xmlns:a16="http://schemas.microsoft.com/office/drawing/2014/main" val="1756634129"/>
                  </a:ext>
                </a:extLst>
              </a:tr>
              <a:tr h="311695">
                <a:tc>
                  <a:txBody>
                    <a:bodyPr/>
                    <a:lstStyle/>
                    <a:p>
                      <a:pPr latinLnBrk="1"/>
                      <a:r>
                        <a:rPr lang="en-US" altLang="ko-KR" sz="1400" kern="1200">
                          <a:solidFill>
                            <a:schemeClr val="tx1"/>
                          </a:solidFill>
                          <a:latin typeface="+mn-lt"/>
                          <a:ea typeface="+mn-ea"/>
                          <a:cs typeface="+mn-cs"/>
                        </a:rPr>
                        <a:t>rho</a:t>
                      </a:r>
                      <a:r>
                        <a:rPr lang="en-US" altLang="ko-KR" sz="1400" kern="1200" baseline="-25000">
                          <a:solidFill>
                            <a:schemeClr val="tx1"/>
                          </a:solidFill>
                          <a:latin typeface="+mn-lt"/>
                          <a:ea typeface="+mn-ea"/>
                          <a:cs typeface="+mn-cs"/>
                        </a:rPr>
                        <a:t>l</a:t>
                      </a:r>
                      <a:endParaRPr lang="ko-KR" altLang="en-US" sz="1400" kern="1200" baseline="-25000">
                        <a:solidFill>
                          <a:schemeClr val="tx1"/>
                        </a:solidFill>
                        <a:latin typeface="+mn-lt"/>
                        <a:ea typeface="+mn-ea"/>
                        <a:cs typeface="+mn-cs"/>
                      </a:endParaRPr>
                    </a:p>
                  </a:txBody>
                  <a:tcPr>
                    <a:solidFill>
                      <a:schemeClr val="accent6">
                        <a:lumMod val="20000"/>
                        <a:lumOff val="80000"/>
                      </a:schemeClr>
                    </a:solidFill>
                  </a:tcPr>
                </a:tc>
                <a:tc>
                  <a:txBody>
                    <a:bodyPr/>
                    <a:lstStyle/>
                    <a:p>
                      <a:pPr latinLnBrk="1"/>
                      <a:r>
                        <a:rPr lang="en-US" altLang="ko-KR" sz="1400" kern="1200" dirty="0">
                          <a:solidFill>
                            <a:schemeClr val="tx1"/>
                          </a:solidFill>
                          <a:latin typeface="+mn-lt"/>
                          <a:ea typeface="+mn-ea"/>
                          <a:cs typeface="+mn-cs"/>
                        </a:rPr>
                        <a:t>liquid density</a:t>
                      </a:r>
                      <a:endParaRPr lang="ko-KR" altLang="en-US" sz="1400" kern="1200" dirty="0">
                        <a:solidFill>
                          <a:schemeClr val="tx1"/>
                        </a:solidFill>
                        <a:latin typeface="+mn-lt"/>
                        <a:ea typeface="+mn-ea"/>
                        <a:cs typeface="+mn-cs"/>
                      </a:endParaRPr>
                    </a:p>
                  </a:txBody>
                  <a:tcPr/>
                </a:tc>
                <a:tc>
                  <a:txBody>
                    <a:bodyPr/>
                    <a:lstStyle/>
                    <a:p>
                      <a:pPr latinLnBrk="1"/>
                      <a:r>
                        <a:rPr lang="en-US" altLang="ko-KR" sz="1400" dirty="0"/>
                        <a:t> g/cm³</a:t>
                      </a:r>
                      <a:endParaRPr lang="ko-KR" altLang="en-US" sz="1400" dirty="0"/>
                    </a:p>
                  </a:txBody>
                  <a:tcPr/>
                </a:tc>
                <a:extLst>
                  <a:ext uri="{0D108BD9-81ED-4DB2-BD59-A6C34878D82A}">
                    <a16:rowId xmlns:a16="http://schemas.microsoft.com/office/drawing/2014/main" val="2313178572"/>
                  </a:ext>
                </a:extLst>
              </a:tr>
              <a:tr h="311695">
                <a:tc>
                  <a:txBody>
                    <a:bodyPr/>
                    <a:lstStyle/>
                    <a:p>
                      <a:pPr latinLnBrk="1"/>
                      <a:r>
                        <a:rPr lang="en-US" altLang="ko-KR" sz="1400"/>
                        <a:t>x</a:t>
                      </a:r>
                      <a:r>
                        <a:rPr lang="en-US" altLang="ko-KR" sz="1400" baseline="-25000"/>
                        <a:t>initial</a:t>
                      </a:r>
                      <a:endParaRPr lang="ko-KR" altLang="en-US" sz="1400" baseline="-25000"/>
                    </a:p>
                  </a:txBody>
                  <a:tcPr>
                    <a:solidFill>
                      <a:schemeClr val="accent6">
                        <a:lumMod val="20000"/>
                        <a:lumOff val="80000"/>
                      </a:schemeClr>
                    </a:solidFill>
                  </a:tcPr>
                </a:tc>
                <a:tc>
                  <a:txBody>
                    <a:bodyPr/>
                    <a:lstStyle/>
                    <a:p>
                      <a:pPr latinLnBrk="1"/>
                      <a:r>
                        <a:rPr lang="en-US" altLang="ko-KR" sz="1400"/>
                        <a:t>initial</a:t>
                      </a:r>
                      <a:r>
                        <a:rPr lang="ko-KR" altLang="en-US" sz="1400"/>
                        <a:t> </a:t>
                      </a:r>
                      <a:r>
                        <a:rPr lang="en-US" altLang="ko-KR" sz="1400"/>
                        <a:t>concentration</a:t>
                      </a:r>
                      <a:endParaRPr lang="ko-KR" altLang="en-US" sz="1400"/>
                    </a:p>
                  </a:txBody>
                  <a:tcPr/>
                </a:tc>
                <a:tc>
                  <a:txBody>
                    <a:bodyPr/>
                    <a:lstStyle/>
                    <a:p>
                      <a:pPr latinLnBrk="1"/>
                      <a:r>
                        <a:rPr lang="en-US" altLang="ko-KR" sz="1400"/>
                        <a:t>0.4</a:t>
                      </a:r>
                      <a:endParaRPr lang="ko-KR" altLang="en-US" sz="1400"/>
                    </a:p>
                  </a:txBody>
                  <a:tcPr/>
                </a:tc>
                <a:extLst>
                  <a:ext uri="{0D108BD9-81ED-4DB2-BD59-A6C34878D82A}">
                    <a16:rowId xmlns:a16="http://schemas.microsoft.com/office/drawing/2014/main" val="3022616212"/>
                  </a:ext>
                </a:extLst>
              </a:tr>
              <a:tr h="311695">
                <a:tc>
                  <a:txBody>
                    <a:bodyPr/>
                    <a:lstStyle/>
                    <a:p>
                      <a:pPr latinLnBrk="1"/>
                      <a:r>
                        <a:rPr lang="en-US" altLang="ko-KR" sz="1400"/>
                        <a:t>h</a:t>
                      </a:r>
                      <a:endParaRPr lang="ko-KR" altLang="en-US" sz="1400"/>
                    </a:p>
                  </a:txBody>
                  <a:tcPr>
                    <a:solidFill>
                      <a:schemeClr val="accent6">
                        <a:lumMod val="20000"/>
                        <a:lumOff val="80000"/>
                      </a:schemeClr>
                    </a:solidFill>
                  </a:tcPr>
                </a:tc>
                <a:tc>
                  <a:txBody>
                    <a:bodyPr/>
                    <a:lstStyle/>
                    <a:p>
                      <a:pPr latinLnBrk="1"/>
                      <a:r>
                        <a:rPr lang="en-US" altLang="ko-KR" sz="1400" dirty="0"/>
                        <a:t>height</a:t>
                      </a:r>
                      <a:endParaRPr lang="ko-KR" altLang="en-US" sz="1400" dirty="0"/>
                    </a:p>
                  </a:txBody>
                  <a:tcPr/>
                </a:tc>
                <a:tc>
                  <a:txBody>
                    <a:bodyPr/>
                    <a:lstStyle/>
                    <a:p>
                      <a:pPr latinLnBrk="1"/>
                      <a:r>
                        <a:rPr lang="en-US" altLang="ko-KR" sz="1400" dirty="0"/>
                        <a:t>cm</a:t>
                      </a:r>
                      <a:endParaRPr lang="ko-KR" altLang="en-US" sz="1400" dirty="0"/>
                    </a:p>
                  </a:txBody>
                  <a:tcPr/>
                </a:tc>
                <a:extLst>
                  <a:ext uri="{0D108BD9-81ED-4DB2-BD59-A6C34878D82A}">
                    <a16:rowId xmlns:a16="http://schemas.microsoft.com/office/drawing/2014/main" val="2393823725"/>
                  </a:ext>
                </a:extLst>
              </a:tr>
              <a:tr h="311695">
                <a:tc>
                  <a:txBody>
                    <a:bodyPr/>
                    <a:lstStyle/>
                    <a:p>
                      <a:r>
                        <a:rPr lang="en-US" altLang="ko-KR" sz="1400"/>
                        <a:t>dh</a:t>
                      </a:r>
                      <a:r>
                        <a:rPr lang="en-US" altLang="ko-KR" sz="1400" baseline="-25000"/>
                        <a:t>1</a:t>
                      </a:r>
                      <a:endParaRPr lang="ko-KR" altLang="en-US" sz="1400" baseline="-25000"/>
                    </a:p>
                  </a:txBody>
                  <a:tcPr>
                    <a:solidFill>
                      <a:schemeClr val="accent6">
                        <a:lumMod val="20000"/>
                        <a:lumOff val="80000"/>
                      </a:schemeClr>
                    </a:solidFill>
                  </a:tcPr>
                </a:tc>
                <a:tc>
                  <a:txBody>
                    <a:bodyPr/>
                    <a:lstStyle/>
                    <a:p>
                      <a:r>
                        <a:rPr lang="en-US" altLang="ko-KR" sz="1400"/>
                        <a:t>lift of MXC</a:t>
                      </a:r>
                      <a:endParaRPr lang="ko-KR" altLang="en-US" sz="1400"/>
                    </a:p>
                  </a:txBody>
                  <a:tcPr/>
                </a:tc>
                <a:tc>
                  <a:txBody>
                    <a:bodyPr/>
                    <a:lstStyle/>
                    <a:p>
                      <a:pPr latinLnBrk="1"/>
                      <a:r>
                        <a:rPr lang="en-US" altLang="ko-KR" sz="1400"/>
                        <a:t>0 cm</a:t>
                      </a:r>
                      <a:endParaRPr lang="ko-KR" altLang="en-US" sz="1400"/>
                    </a:p>
                  </a:txBody>
                  <a:tcPr/>
                </a:tc>
                <a:extLst>
                  <a:ext uri="{0D108BD9-81ED-4DB2-BD59-A6C34878D82A}">
                    <a16:rowId xmlns:a16="http://schemas.microsoft.com/office/drawing/2014/main" val="859119771"/>
                  </a:ext>
                </a:extLst>
              </a:tr>
              <a:tr h="311695">
                <a:tc>
                  <a:txBody>
                    <a:bodyPr/>
                    <a:lstStyle/>
                    <a:p>
                      <a:pPr latinLnBrk="1"/>
                      <a:r>
                        <a:rPr lang="en-US" altLang="ko-KR" sz="1400"/>
                        <a:t>m</a:t>
                      </a:r>
                      <a:endParaRPr lang="ko-KR" altLang="en-US" sz="1400"/>
                    </a:p>
                  </a:txBody>
                  <a:tcPr>
                    <a:solidFill>
                      <a:schemeClr val="accent6">
                        <a:lumMod val="20000"/>
                        <a:lumOff val="80000"/>
                      </a:schemeClr>
                    </a:solidFill>
                  </a:tcPr>
                </a:tc>
                <a:tc>
                  <a:txBody>
                    <a:bodyPr/>
                    <a:lstStyle/>
                    <a:p>
                      <a:pPr latinLnBrk="1"/>
                      <a:r>
                        <a:rPr lang="en-US" altLang="ko-KR" sz="1400" dirty="0"/>
                        <a:t>the number of moles</a:t>
                      </a:r>
                      <a:endParaRPr lang="ko-KR" altLang="en-US" sz="1400" dirty="0"/>
                    </a:p>
                  </a:txBody>
                  <a:tcPr/>
                </a:tc>
                <a:tc>
                  <a:txBody>
                    <a:bodyPr/>
                    <a:lstStyle/>
                    <a:p>
                      <a:pPr latinLnBrk="1"/>
                      <a:r>
                        <a:rPr lang="en-US" altLang="ko-KR" sz="1400" dirty="0"/>
                        <a:t>mol</a:t>
                      </a:r>
                      <a:endParaRPr lang="ko-KR" altLang="en-US" sz="1400" dirty="0"/>
                    </a:p>
                  </a:txBody>
                  <a:tcPr/>
                </a:tc>
                <a:extLst>
                  <a:ext uri="{0D108BD9-81ED-4DB2-BD59-A6C34878D82A}">
                    <a16:rowId xmlns:a16="http://schemas.microsoft.com/office/drawing/2014/main" val="4173788304"/>
                  </a:ext>
                </a:extLst>
              </a:tr>
              <a:tr h="311695">
                <a:tc>
                  <a:txBody>
                    <a:bodyPr/>
                    <a:lstStyle/>
                    <a:p>
                      <a:pPr latinLnBrk="1"/>
                      <a:r>
                        <a:rPr lang="en-US" altLang="ko-KR" sz="1400"/>
                        <a:t>chem</a:t>
                      </a:r>
                      <a:endParaRPr lang="ko-KR" altLang="en-US" sz="1400"/>
                    </a:p>
                  </a:txBody>
                  <a:tcPr>
                    <a:solidFill>
                      <a:schemeClr val="accent6">
                        <a:lumMod val="20000"/>
                        <a:lumOff val="80000"/>
                      </a:schemeClr>
                    </a:solidFill>
                  </a:tcPr>
                </a:tc>
                <a:tc>
                  <a:txBody>
                    <a:bodyPr/>
                    <a:lstStyle/>
                    <a:p>
                      <a:pPr latinLnBrk="1"/>
                      <a:r>
                        <a:rPr lang="en-US" altLang="ko-KR" sz="1400" dirty="0"/>
                        <a:t>chemical potential</a:t>
                      </a:r>
                      <a:endParaRPr lang="ko-KR" altLang="en-US" sz="1400" dirty="0"/>
                    </a:p>
                  </a:txBody>
                  <a:tcPr/>
                </a:tc>
                <a:tc>
                  <a:txBody>
                    <a:bodyPr/>
                    <a:lstStyle/>
                    <a:p>
                      <a:pPr latinLnBrk="1"/>
                      <a:r>
                        <a:rPr lang="en-US" altLang="ko-KR" sz="1400" dirty="0"/>
                        <a:t>J/mol-4He</a:t>
                      </a:r>
                      <a:endParaRPr lang="ko-KR" altLang="en-US" sz="1400" dirty="0"/>
                    </a:p>
                  </a:txBody>
                  <a:tcPr/>
                </a:tc>
                <a:extLst>
                  <a:ext uri="{0D108BD9-81ED-4DB2-BD59-A6C34878D82A}">
                    <a16:rowId xmlns:a16="http://schemas.microsoft.com/office/drawing/2014/main" val="51921302"/>
                  </a:ext>
                </a:extLst>
              </a:tr>
              <a:tr h="311695">
                <a:tc>
                  <a:txBody>
                    <a:bodyPr/>
                    <a:lstStyle/>
                    <a:p>
                      <a:pPr latinLnBrk="1"/>
                      <a:r>
                        <a:rPr lang="en-US" altLang="ko-KR" sz="1400"/>
                        <a:t>x</a:t>
                      </a:r>
                      <a:endParaRPr lang="ko-KR" altLang="en-US" sz="1400"/>
                    </a:p>
                  </a:txBody>
                  <a:tcPr>
                    <a:solidFill>
                      <a:schemeClr val="accent6">
                        <a:lumMod val="20000"/>
                        <a:lumOff val="80000"/>
                      </a:schemeClr>
                    </a:solidFill>
                  </a:tcPr>
                </a:tc>
                <a:tc>
                  <a:txBody>
                    <a:bodyPr/>
                    <a:lstStyle/>
                    <a:p>
                      <a:pPr latinLnBrk="1"/>
                      <a:r>
                        <a:rPr lang="en-US" altLang="ko-KR" sz="1400" dirty="0"/>
                        <a:t>concentration</a:t>
                      </a:r>
                      <a:endParaRPr lang="ko-KR" altLang="en-US" sz="1400" dirty="0"/>
                    </a:p>
                  </a:txBody>
                  <a:tcPr/>
                </a:tc>
                <a:tc>
                  <a:txBody>
                    <a:bodyPr/>
                    <a:lstStyle/>
                    <a:p>
                      <a:pPr latinLnBrk="1"/>
                      <a:endParaRPr lang="ko-KR" altLang="en-US" sz="1400"/>
                    </a:p>
                  </a:txBody>
                  <a:tcPr/>
                </a:tc>
                <a:extLst>
                  <a:ext uri="{0D108BD9-81ED-4DB2-BD59-A6C34878D82A}">
                    <a16:rowId xmlns:a16="http://schemas.microsoft.com/office/drawing/2014/main" val="2686663721"/>
                  </a:ext>
                </a:extLst>
              </a:tr>
              <a:tr h="311695">
                <a:tc>
                  <a:txBody>
                    <a:bodyPr/>
                    <a:lstStyle/>
                    <a:p>
                      <a:pPr latinLnBrk="1"/>
                      <a:r>
                        <a:rPr lang="en-US" altLang="ko-KR" sz="1400"/>
                        <a:t>Cp</a:t>
                      </a:r>
                      <a:endParaRPr lang="ko-KR" altLang="en-US" sz="1400"/>
                    </a:p>
                  </a:txBody>
                  <a:tcPr>
                    <a:solidFill>
                      <a:schemeClr val="accent6">
                        <a:lumMod val="20000"/>
                        <a:lumOff val="80000"/>
                      </a:schemeClr>
                    </a:solidFill>
                  </a:tcPr>
                </a:tc>
                <a:tc>
                  <a:txBody>
                    <a:bodyPr/>
                    <a:lstStyle/>
                    <a:p>
                      <a:pPr latinLnBrk="1"/>
                      <a:r>
                        <a:rPr lang="en-US" altLang="ko-KR" sz="1400" dirty="0"/>
                        <a:t>specific heat at constant pressure</a:t>
                      </a:r>
                      <a:endParaRPr lang="ko-KR" altLang="en-US" sz="1400" dirty="0"/>
                    </a:p>
                  </a:txBody>
                  <a:tcPr/>
                </a:tc>
                <a:tc>
                  <a:txBody>
                    <a:bodyPr/>
                    <a:lstStyle/>
                    <a:p>
                      <a:pPr latinLnBrk="1"/>
                      <a:r>
                        <a:rPr lang="en-US" altLang="ko-KR" sz="1400" dirty="0"/>
                        <a:t>J/mol-K</a:t>
                      </a:r>
                      <a:endParaRPr lang="ko-KR" altLang="en-US" sz="1400" dirty="0"/>
                    </a:p>
                  </a:txBody>
                  <a:tcPr/>
                </a:tc>
                <a:extLst>
                  <a:ext uri="{0D108BD9-81ED-4DB2-BD59-A6C34878D82A}">
                    <a16:rowId xmlns:a16="http://schemas.microsoft.com/office/drawing/2014/main" val="1726017686"/>
                  </a:ext>
                </a:extLst>
              </a:tr>
              <a:tr h="311695">
                <a:tc>
                  <a:txBody>
                    <a:bodyPr/>
                    <a:lstStyle/>
                    <a:p>
                      <a:pPr latinLnBrk="1"/>
                      <a:r>
                        <a:rPr lang="en-US" altLang="ko-KR" sz="1400"/>
                        <a:t>Δh</a:t>
                      </a:r>
                      <a:endParaRPr lang="ko-KR" altLang="en-US" sz="1400"/>
                    </a:p>
                  </a:txBody>
                  <a:tcPr>
                    <a:solidFill>
                      <a:schemeClr val="accent6">
                        <a:lumMod val="20000"/>
                        <a:lumOff val="80000"/>
                      </a:schemeClr>
                    </a:solidFill>
                  </a:tcPr>
                </a:tc>
                <a:tc>
                  <a:txBody>
                    <a:bodyPr/>
                    <a:lstStyle/>
                    <a:p>
                      <a:pPr latinLnBrk="1"/>
                      <a:r>
                        <a:rPr lang="en-US" altLang="ko-KR" sz="1400" dirty="0"/>
                        <a:t>height difference</a:t>
                      </a:r>
                      <a:endParaRPr lang="ko-KR" altLang="en-US" sz="1400" dirty="0"/>
                    </a:p>
                  </a:txBody>
                  <a:tcPr/>
                </a:tc>
                <a:tc>
                  <a:txBody>
                    <a:bodyPr/>
                    <a:lstStyle/>
                    <a:p>
                      <a:pPr latinLnBrk="1"/>
                      <a:r>
                        <a:rPr lang="en-US" altLang="ko-KR" sz="1400"/>
                        <a:t>cm</a:t>
                      </a:r>
                      <a:endParaRPr lang="ko-KR" altLang="en-US" sz="1400"/>
                    </a:p>
                  </a:txBody>
                  <a:tcPr/>
                </a:tc>
                <a:extLst>
                  <a:ext uri="{0D108BD9-81ED-4DB2-BD59-A6C34878D82A}">
                    <a16:rowId xmlns:a16="http://schemas.microsoft.com/office/drawing/2014/main" val="3124387232"/>
                  </a:ext>
                </a:extLst>
              </a:tr>
              <a:tr h="311695">
                <a:tc>
                  <a:txBody>
                    <a:bodyPr/>
                    <a:lstStyle/>
                    <a:p>
                      <a:pPr latinLnBrk="1"/>
                      <a:r>
                        <a:rPr lang="en-US" altLang="ko-KR" sz="1400"/>
                        <a:t>h</a:t>
                      </a:r>
                      <a:r>
                        <a:rPr lang="en-US" altLang="ko-KR" sz="1400" baseline="-25000"/>
                        <a:t>sp</a:t>
                      </a:r>
                      <a:endParaRPr lang="ko-KR" altLang="en-US" sz="1400" baseline="-25000"/>
                    </a:p>
                  </a:txBody>
                  <a:tcPr>
                    <a:solidFill>
                      <a:schemeClr val="accent6">
                        <a:lumMod val="20000"/>
                        <a:lumOff val="80000"/>
                      </a:schemeClr>
                    </a:solidFill>
                  </a:tcPr>
                </a:tc>
                <a:tc>
                  <a:txBody>
                    <a:bodyPr/>
                    <a:lstStyle/>
                    <a:p>
                      <a:pPr latinLnBrk="1"/>
                      <a:r>
                        <a:rPr lang="en-US" altLang="ko-KR" sz="1400" dirty="0"/>
                        <a:t>liquid level of still by pressure</a:t>
                      </a:r>
                      <a:endParaRPr lang="ko-KR" altLang="en-US" sz="1400" dirty="0"/>
                    </a:p>
                  </a:txBody>
                  <a:tcPr/>
                </a:tc>
                <a:tc>
                  <a:txBody>
                    <a:bodyPr/>
                    <a:lstStyle/>
                    <a:p>
                      <a:pPr latinLnBrk="1"/>
                      <a:r>
                        <a:rPr lang="en-US" altLang="ko-KR" sz="1400"/>
                        <a:t>cm</a:t>
                      </a:r>
                      <a:endParaRPr lang="ko-KR" altLang="en-US" sz="1400"/>
                    </a:p>
                  </a:txBody>
                  <a:tcPr/>
                </a:tc>
                <a:extLst>
                  <a:ext uri="{0D108BD9-81ED-4DB2-BD59-A6C34878D82A}">
                    <a16:rowId xmlns:a16="http://schemas.microsoft.com/office/drawing/2014/main" val="980153901"/>
                  </a:ext>
                </a:extLst>
              </a:tr>
              <a:tr h="311695">
                <a:tc>
                  <a:txBody>
                    <a:bodyPr/>
                    <a:lstStyle/>
                    <a:p>
                      <a:pPr latinLnBrk="1"/>
                      <a:r>
                        <a:rPr lang="en-US" altLang="ko-KR" sz="1400"/>
                        <a:t>h</a:t>
                      </a:r>
                      <a:r>
                        <a:rPr lang="en-US" altLang="ko-KR" sz="1400" baseline="-25000"/>
                        <a:t>sv</a:t>
                      </a:r>
                      <a:endParaRPr lang="ko-KR" altLang="en-US" sz="1400" baseline="-25000"/>
                    </a:p>
                  </a:txBody>
                  <a:tcPr>
                    <a:solidFill>
                      <a:schemeClr val="accent6">
                        <a:lumMod val="20000"/>
                        <a:lumOff val="80000"/>
                      </a:schemeClr>
                    </a:solidFill>
                  </a:tcPr>
                </a:tc>
                <a:tc>
                  <a:txBody>
                    <a:bodyPr/>
                    <a:lstStyle/>
                    <a:p>
                      <a:pPr latinLnBrk="1"/>
                      <a:r>
                        <a:rPr lang="en-US" altLang="ko-KR" sz="1400" dirty="0"/>
                        <a:t>liquid level of still by volume</a:t>
                      </a:r>
                      <a:endParaRPr lang="ko-KR" altLang="en-US" sz="1400" dirty="0"/>
                    </a:p>
                  </a:txBody>
                  <a:tcPr/>
                </a:tc>
                <a:tc>
                  <a:txBody>
                    <a:bodyPr/>
                    <a:lstStyle/>
                    <a:p>
                      <a:pPr latinLnBrk="1"/>
                      <a:r>
                        <a:rPr lang="en-US" altLang="ko-KR" sz="1400"/>
                        <a:t>cm</a:t>
                      </a:r>
                      <a:endParaRPr lang="ko-KR" altLang="en-US" sz="1400"/>
                    </a:p>
                  </a:txBody>
                  <a:tcPr/>
                </a:tc>
                <a:extLst>
                  <a:ext uri="{0D108BD9-81ED-4DB2-BD59-A6C34878D82A}">
                    <a16:rowId xmlns:a16="http://schemas.microsoft.com/office/drawing/2014/main" val="2598169146"/>
                  </a:ext>
                </a:extLst>
              </a:tr>
              <a:tr h="311695">
                <a:tc>
                  <a:txBody>
                    <a:bodyPr/>
                    <a:lstStyle/>
                    <a:p>
                      <a:pPr latinLnBrk="1"/>
                      <a:r>
                        <a:rPr lang="en-US" altLang="ko-KR" sz="1400"/>
                        <a:t>Q</a:t>
                      </a:r>
                      <a:r>
                        <a:rPr lang="en-US" altLang="ko-KR" sz="1400" baseline="-25000"/>
                        <a:t>M</a:t>
                      </a:r>
                      <a:endParaRPr lang="ko-KR" altLang="en-US" sz="1400" baseline="-25000"/>
                    </a:p>
                  </a:txBody>
                  <a:tcPr>
                    <a:solidFill>
                      <a:schemeClr val="accent6">
                        <a:lumMod val="20000"/>
                        <a:lumOff val="80000"/>
                      </a:schemeClr>
                    </a:solidFill>
                  </a:tcPr>
                </a:tc>
                <a:tc>
                  <a:txBody>
                    <a:bodyPr/>
                    <a:lstStyle/>
                    <a:p>
                      <a:pPr latinLnBrk="1"/>
                      <a:r>
                        <a:rPr lang="en-US" altLang="ko-KR" sz="1400" dirty="0"/>
                        <a:t>cooling cap. of MXC</a:t>
                      </a:r>
                      <a:endParaRPr lang="ko-KR" altLang="en-US" sz="1400" dirty="0"/>
                    </a:p>
                  </a:txBody>
                  <a:tcPr/>
                </a:tc>
                <a:tc>
                  <a:txBody>
                    <a:bodyPr/>
                    <a:lstStyle/>
                    <a:p>
                      <a:pPr latinLnBrk="1"/>
                      <a:r>
                        <a:rPr lang="en-US" altLang="ko-KR" sz="1400"/>
                        <a:t>J</a:t>
                      </a:r>
                      <a:endParaRPr lang="ko-KR" altLang="en-US" sz="1400"/>
                    </a:p>
                  </a:txBody>
                  <a:tcPr/>
                </a:tc>
                <a:extLst>
                  <a:ext uri="{0D108BD9-81ED-4DB2-BD59-A6C34878D82A}">
                    <a16:rowId xmlns:a16="http://schemas.microsoft.com/office/drawing/2014/main" val="4097475935"/>
                  </a:ext>
                </a:extLst>
              </a:tr>
              <a:tr h="311695">
                <a:tc>
                  <a:txBody>
                    <a:bodyPr/>
                    <a:lstStyle/>
                    <a:p>
                      <a:pPr latinLnBrk="1"/>
                      <a:r>
                        <a:rPr lang="en-US" altLang="ko-KR" sz="1400"/>
                        <a:t>u</a:t>
                      </a:r>
                      <a:endParaRPr lang="ko-KR" altLang="en-US" sz="1400"/>
                    </a:p>
                  </a:txBody>
                  <a:tcPr>
                    <a:solidFill>
                      <a:schemeClr val="accent6">
                        <a:lumMod val="20000"/>
                        <a:lumOff val="80000"/>
                      </a:schemeClr>
                    </a:solidFill>
                  </a:tcPr>
                </a:tc>
                <a:tc>
                  <a:txBody>
                    <a:bodyPr/>
                    <a:lstStyle/>
                    <a:p>
                      <a:pPr latinLnBrk="1"/>
                      <a:r>
                        <a:rPr lang="en-US" altLang="ko-KR" sz="1400" dirty="0"/>
                        <a:t>internal energy</a:t>
                      </a:r>
                      <a:endParaRPr lang="ko-KR" altLang="en-US" sz="1400" dirty="0"/>
                    </a:p>
                  </a:txBody>
                  <a:tcPr/>
                </a:tc>
                <a:tc>
                  <a:txBody>
                    <a:bodyPr/>
                    <a:lstStyle/>
                    <a:p>
                      <a:pPr latinLnBrk="1"/>
                      <a:r>
                        <a:rPr lang="en-US" altLang="ko-KR" sz="1400" dirty="0"/>
                        <a:t>J/mol-K</a:t>
                      </a:r>
                      <a:endParaRPr lang="ko-KR" altLang="en-US" sz="1400" dirty="0"/>
                    </a:p>
                  </a:txBody>
                  <a:tcPr/>
                </a:tc>
                <a:extLst>
                  <a:ext uri="{0D108BD9-81ED-4DB2-BD59-A6C34878D82A}">
                    <a16:rowId xmlns:a16="http://schemas.microsoft.com/office/drawing/2014/main" val="2044866544"/>
                  </a:ext>
                </a:extLst>
              </a:tr>
            </a:tbl>
          </a:graphicData>
        </a:graphic>
      </p:graphicFrame>
      <p:graphicFrame>
        <p:nvGraphicFramePr>
          <p:cNvPr id="9" name="표 8">
            <a:extLst>
              <a:ext uri="{FF2B5EF4-FFF2-40B4-BE49-F238E27FC236}">
                <a16:creationId xmlns:a16="http://schemas.microsoft.com/office/drawing/2014/main" id="{53B48D94-8687-4026-A2CC-D6E0A4388B13}"/>
              </a:ext>
            </a:extLst>
          </p:cNvPr>
          <p:cNvGraphicFramePr>
            <a:graphicFrameLocks noGrp="1"/>
          </p:cNvGraphicFramePr>
          <p:nvPr>
            <p:extLst/>
          </p:nvPr>
        </p:nvGraphicFramePr>
        <p:xfrm>
          <a:off x="6012160" y="2697346"/>
          <a:ext cx="3012696" cy="3558540"/>
        </p:xfrm>
        <a:graphic>
          <a:graphicData uri="http://schemas.openxmlformats.org/drawingml/2006/table">
            <a:tbl>
              <a:tblPr firstRow="1" bandRow="1">
                <a:tableStyleId>{5940675A-B579-460E-94D1-54222C63F5DA}</a:tableStyleId>
              </a:tblPr>
              <a:tblGrid>
                <a:gridCol w="809903">
                  <a:extLst>
                    <a:ext uri="{9D8B030D-6E8A-4147-A177-3AD203B41FA5}">
                      <a16:colId xmlns:a16="http://schemas.microsoft.com/office/drawing/2014/main" val="2851489602"/>
                    </a:ext>
                  </a:extLst>
                </a:gridCol>
                <a:gridCol w="2202793">
                  <a:extLst>
                    <a:ext uri="{9D8B030D-6E8A-4147-A177-3AD203B41FA5}">
                      <a16:colId xmlns:a16="http://schemas.microsoft.com/office/drawing/2014/main" val="788284572"/>
                    </a:ext>
                  </a:extLst>
                </a:gridCol>
              </a:tblGrid>
              <a:tr h="192683">
                <a:tc gridSpan="2">
                  <a:txBody>
                    <a:bodyPr/>
                    <a:lstStyle/>
                    <a:p>
                      <a:pPr latinLnBrk="1"/>
                      <a:r>
                        <a:rPr lang="en-US" altLang="ko-KR" sz="1100" dirty="0"/>
                        <a:t>subscript</a:t>
                      </a:r>
                      <a:endParaRPr lang="ko-KR" altLang="en-US" sz="1100" dirty="0"/>
                    </a:p>
                  </a:txBody>
                  <a:tcPr>
                    <a:solidFill>
                      <a:schemeClr val="accent6">
                        <a:lumMod val="20000"/>
                        <a:lumOff val="80000"/>
                      </a:schemeClr>
                    </a:solidFill>
                  </a:tcPr>
                </a:tc>
                <a:tc hMerge="1">
                  <a:txBody>
                    <a:bodyPr/>
                    <a:lstStyle/>
                    <a:p>
                      <a:pPr latinLnBrk="1"/>
                      <a:endParaRPr lang="ko-KR" altLang="en-US" dirty="0"/>
                    </a:p>
                  </a:txBody>
                  <a:tcPr/>
                </a:tc>
                <a:extLst>
                  <a:ext uri="{0D108BD9-81ED-4DB2-BD59-A6C34878D82A}">
                    <a16:rowId xmlns:a16="http://schemas.microsoft.com/office/drawing/2014/main" val="1611192600"/>
                  </a:ext>
                </a:extLst>
              </a:tr>
              <a:tr h="226686">
                <a:tc>
                  <a:txBody>
                    <a:bodyPr/>
                    <a:lstStyle/>
                    <a:p>
                      <a:pPr latinLnBrk="1"/>
                      <a:r>
                        <a:rPr lang="en-US" altLang="ko-KR" sz="1400" dirty="0"/>
                        <a:t>t</a:t>
                      </a:r>
                      <a:endParaRPr lang="ko-KR" altLang="en-US" sz="1400" dirty="0"/>
                    </a:p>
                  </a:txBody>
                  <a:tcPr>
                    <a:solidFill>
                      <a:schemeClr val="accent6">
                        <a:lumMod val="20000"/>
                        <a:lumOff val="80000"/>
                      </a:schemeClr>
                    </a:solidFill>
                  </a:tcPr>
                </a:tc>
                <a:tc>
                  <a:txBody>
                    <a:bodyPr/>
                    <a:lstStyle/>
                    <a:p>
                      <a:pPr latinLnBrk="1"/>
                      <a:r>
                        <a:rPr lang="en-US" altLang="ko-KR" sz="1400" dirty="0"/>
                        <a:t>at tricritical point</a:t>
                      </a:r>
                      <a:endParaRPr lang="ko-KR" altLang="en-US" sz="1400" dirty="0"/>
                    </a:p>
                  </a:txBody>
                  <a:tcPr/>
                </a:tc>
                <a:extLst>
                  <a:ext uri="{0D108BD9-81ED-4DB2-BD59-A6C34878D82A}">
                    <a16:rowId xmlns:a16="http://schemas.microsoft.com/office/drawing/2014/main" val="106952947"/>
                  </a:ext>
                </a:extLst>
              </a:tr>
              <a:tr h="226686">
                <a:tc>
                  <a:txBody>
                    <a:bodyPr/>
                    <a:lstStyle/>
                    <a:p>
                      <a:pPr latinLnBrk="1"/>
                      <a:r>
                        <a:rPr lang="en-US" altLang="ko-KR" sz="1400"/>
                        <a:t>M</a:t>
                      </a:r>
                      <a:endParaRPr lang="ko-KR" altLang="en-US" sz="1400"/>
                    </a:p>
                  </a:txBody>
                  <a:tcPr>
                    <a:solidFill>
                      <a:schemeClr val="accent6">
                        <a:lumMod val="20000"/>
                        <a:lumOff val="80000"/>
                      </a:schemeClr>
                    </a:solidFill>
                  </a:tcPr>
                </a:tc>
                <a:tc>
                  <a:txBody>
                    <a:bodyPr/>
                    <a:lstStyle/>
                    <a:p>
                      <a:pPr latinLnBrk="1"/>
                      <a:r>
                        <a:rPr lang="en-US" altLang="ko-KR" sz="1400" dirty="0"/>
                        <a:t>Mixing chamber</a:t>
                      </a:r>
                      <a:endParaRPr lang="ko-KR" altLang="en-US" sz="1400" dirty="0"/>
                    </a:p>
                  </a:txBody>
                  <a:tcPr/>
                </a:tc>
                <a:extLst>
                  <a:ext uri="{0D108BD9-81ED-4DB2-BD59-A6C34878D82A}">
                    <a16:rowId xmlns:a16="http://schemas.microsoft.com/office/drawing/2014/main" val="1017509744"/>
                  </a:ext>
                </a:extLst>
              </a:tr>
              <a:tr h="226686">
                <a:tc>
                  <a:txBody>
                    <a:bodyPr/>
                    <a:lstStyle/>
                    <a:p>
                      <a:pPr latinLnBrk="1"/>
                      <a:r>
                        <a:rPr lang="en-US" altLang="ko-KR" sz="1400"/>
                        <a:t>cn</a:t>
                      </a:r>
                      <a:endParaRPr lang="ko-KR" altLang="en-US" sz="1400"/>
                    </a:p>
                  </a:txBody>
                  <a:tcPr>
                    <a:solidFill>
                      <a:schemeClr val="accent6">
                        <a:lumMod val="20000"/>
                        <a:lumOff val="80000"/>
                      </a:schemeClr>
                    </a:solidFill>
                  </a:tcPr>
                </a:tc>
                <a:tc>
                  <a:txBody>
                    <a:bodyPr/>
                    <a:lstStyle/>
                    <a:p>
                      <a:pPr latinLnBrk="1"/>
                      <a:r>
                        <a:rPr lang="en-US" altLang="ko-KR" sz="1400" dirty="0"/>
                        <a:t>chimney</a:t>
                      </a:r>
                      <a:endParaRPr lang="ko-KR" altLang="en-US" sz="1400" dirty="0"/>
                    </a:p>
                  </a:txBody>
                  <a:tcPr/>
                </a:tc>
                <a:extLst>
                  <a:ext uri="{0D108BD9-81ED-4DB2-BD59-A6C34878D82A}">
                    <a16:rowId xmlns:a16="http://schemas.microsoft.com/office/drawing/2014/main" val="3992442815"/>
                  </a:ext>
                </a:extLst>
              </a:tr>
              <a:tr h="226686">
                <a:tc>
                  <a:txBody>
                    <a:bodyPr/>
                    <a:lstStyle/>
                    <a:p>
                      <a:pPr latinLnBrk="1"/>
                      <a:r>
                        <a:rPr lang="en-US" altLang="ko-KR" sz="1400" kern="1200">
                          <a:solidFill>
                            <a:schemeClr val="tx1"/>
                          </a:solidFill>
                          <a:latin typeface="+mn-lt"/>
                          <a:ea typeface="+mn-ea"/>
                          <a:cs typeface="+mn-cs"/>
                        </a:rPr>
                        <a:t>s</a:t>
                      </a:r>
                      <a:endParaRPr lang="ko-KR" altLang="en-US" sz="1400" kern="1200">
                        <a:solidFill>
                          <a:schemeClr val="tx1"/>
                        </a:solidFill>
                        <a:latin typeface="+mn-lt"/>
                        <a:ea typeface="+mn-ea"/>
                        <a:cs typeface="+mn-cs"/>
                      </a:endParaRPr>
                    </a:p>
                  </a:txBody>
                  <a:tcPr>
                    <a:solidFill>
                      <a:schemeClr val="accent6">
                        <a:lumMod val="20000"/>
                        <a:lumOff val="80000"/>
                      </a:schemeClr>
                    </a:solidFill>
                  </a:tcPr>
                </a:tc>
                <a:tc>
                  <a:txBody>
                    <a:bodyPr/>
                    <a:lstStyle/>
                    <a:p>
                      <a:pPr latinLnBrk="1"/>
                      <a:r>
                        <a:rPr lang="en-US" altLang="ko-KR" sz="1400" kern="1200">
                          <a:solidFill>
                            <a:schemeClr val="tx1"/>
                          </a:solidFill>
                          <a:latin typeface="+mn-lt"/>
                          <a:ea typeface="+mn-ea"/>
                          <a:cs typeface="+mn-cs"/>
                        </a:rPr>
                        <a:t>still</a:t>
                      </a:r>
                      <a:endParaRPr lang="ko-KR" altLang="en-US" sz="1400" kern="1200">
                        <a:solidFill>
                          <a:schemeClr val="tx1"/>
                        </a:solidFill>
                        <a:latin typeface="+mn-lt"/>
                        <a:ea typeface="+mn-ea"/>
                        <a:cs typeface="+mn-cs"/>
                      </a:endParaRPr>
                    </a:p>
                  </a:txBody>
                  <a:tcPr/>
                </a:tc>
                <a:extLst>
                  <a:ext uri="{0D108BD9-81ED-4DB2-BD59-A6C34878D82A}">
                    <a16:rowId xmlns:a16="http://schemas.microsoft.com/office/drawing/2014/main" val="1756634129"/>
                  </a:ext>
                </a:extLst>
              </a:tr>
              <a:tr h="226686">
                <a:tc>
                  <a:txBody>
                    <a:bodyPr/>
                    <a:lstStyle/>
                    <a:p>
                      <a:pPr latinLnBrk="1"/>
                      <a:r>
                        <a:rPr lang="en-US" altLang="ko-KR" sz="1400" kern="1200">
                          <a:solidFill>
                            <a:schemeClr val="tx1"/>
                          </a:solidFill>
                          <a:latin typeface="+mn-lt"/>
                          <a:ea typeface="+mn-ea"/>
                          <a:cs typeface="+mn-cs"/>
                        </a:rPr>
                        <a:t>3He</a:t>
                      </a:r>
                      <a:endParaRPr lang="ko-KR" altLang="en-US" sz="1400" kern="1200">
                        <a:solidFill>
                          <a:schemeClr val="tx1"/>
                        </a:solidFill>
                        <a:latin typeface="+mn-lt"/>
                        <a:ea typeface="+mn-ea"/>
                        <a:cs typeface="+mn-cs"/>
                      </a:endParaRPr>
                    </a:p>
                  </a:txBody>
                  <a:tcPr>
                    <a:solidFill>
                      <a:schemeClr val="accent6">
                        <a:lumMod val="20000"/>
                        <a:lumOff val="80000"/>
                      </a:schemeClr>
                    </a:solidFill>
                  </a:tcPr>
                </a:tc>
                <a:tc>
                  <a:txBody>
                    <a:bodyPr/>
                    <a:lstStyle/>
                    <a:p>
                      <a:pPr latinLnBrk="1"/>
                      <a:r>
                        <a:rPr lang="en-US" altLang="ko-KR" sz="1400" kern="1200">
                          <a:solidFill>
                            <a:schemeClr val="tx1"/>
                          </a:solidFill>
                          <a:latin typeface="+mn-lt"/>
                          <a:ea typeface="+mn-ea"/>
                          <a:cs typeface="+mn-cs"/>
                        </a:rPr>
                        <a:t>helium-3</a:t>
                      </a:r>
                      <a:endParaRPr lang="ko-KR" altLang="en-US" sz="1400" kern="1200">
                        <a:solidFill>
                          <a:schemeClr val="tx1"/>
                        </a:solidFill>
                        <a:latin typeface="+mn-lt"/>
                        <a:ea typeface="+mn-ea"/>
                        <a:cs typeface="+mn-cs"/>
                      </a:endParaRPr>
                    </a:p>
                  </a:txBody>
                  <a:tcPr/>
                </a:tc>
                <a:extLst>
                  <a:ext uri="{0D108BD9-81ED-4DB2-BD59-A6C34878D82A}">
                    <a16:rowId xmlns:a16="http://schemas.microsoft.com/office/drawing/2014/main" val="2313178572"/>
                  </a:ext>
                </a:extLst>
              </a:tr>
              <a:tr h="226686">
                <a:tc>
                  <a:txBody>
                    <a:bodyPr/>
                    <a:lstStyle/>
                    <a:p>
                      <a:pPr latinLnBrk="1"/>
                      <a:r>
                        <a:rPr lang="en-US" altLang="ko-KR" sz="1400"/>
                        <a:t>4He</a:t>
                      </a:r>
                      <a:endParaRPr lang="ko-KR" altLang="en-US" sz="1400"/>
                    </a:p>
                  </a:txBody>
                  <a:tcPr>
                    <a:solidFill>
                      <a:schemeClr val="accent6">
                        <a:lumMod val="20000"/>
                        <a:lumOff val="80000"/>
                      </a:schemeClr>
                    </a:solidFill>
                  </a:tcPr>
                </a:tc>
                <a:tc>
                  <a:txBody>
                    <a:bodyPr/>
                    <a:lstStyle/>
                    <a:p>
                      <a:pPr latinLnBrk="1"/>
                      <a:r>
                        <a:rPr lang="en-US" altLang="ko-KR" sz="1400" dirty="0"/>
                        <a:t>helium-4</a:t>
                      </a:r>
                      <a:endParaRPr lang="ko-KR" altLang="en-US" sz="1400" dirty="0"/>
                    </a:p>
                  </a:txBody>
                  <a:tcPr/>
                </a:tc>
                <a:extLst>
                  <a:ext uri="{0D108BD9-81ED-4DB2-BD59-A6C34878D82A}">
                    <a16:rowId xmlns:a16="http://schemas.microsoft.com/office/drawing/2014/main" val="3022616212"/>
                  </a:ext>
                </a:extLst>
              </a:tr>
              <a:tr h="226686">
                <a:tc>
                  <a:txBody>
                    <a:bodyPr/>
                    <a:lstStyle/>
                    <a:p>
                      <a:pPr latinLnBrk="1"/>
                      <a:r>
                        <a:rPr lang="en-US" altLang="ko-KR" sz="1400"/>
                        <a:t>d</a:t>
                      </a:r>
                      <a:endParaRPr lang="ko-KR" altLang="en-US" sz="1400"/>
                    </a:p>
                  </a:txBody>
                  <a:tcPr>
                    <a:solidFill>
                      <a:schemeClr val="accent6">
                        <a:lumMod val="20000"/>
                        <a:lumOff val="80000"/>
                      </a:schemeClr>
                    </a:solidFill>
                  </a:tcPr>
                </a:tc>
                <a:tc>
                  <a:txBody>
                    <a:bodyPr/>
                    <a:lstStyle/>
                    <a:p>
                      <a:pPr latinLnBrk="1"/>
                      <a:r>
                        <a:rPr lang="en-US" altLang="ko-KR" sz="1400"/>
                        <a:t>dilute phase</a:t>
                      </a:r>
                      <a:endParaRPr lang="ko-KR" altLang="en-US" sz="1400"/>
                    </a:p>
                  </a:txBody>
                  <a:tcPr/>
                </a:tc>
                <a:extLst>
                  <a:ext uri="{0D108BD9-81ED-4DB2-BD59-A6C34878D82A}">
                    <a16:rowId xmlns:a16="http://schemas.microsoft.com/office/drawing/2014/main" val="1321586422"/>
                  </a:ext>
                </a:extLst>
              </a:tr>
              <a:tr h="226686">
                <a:tc>
                  <a:txBody>
                    <a:bodyPr/>
                    <a:lstStyle/>
                    <a:p>
                      <a:pPr latinLnBrk="1"/>
                      <a:r>
                        <a:rPr lang="en-US" altLang="ko-KR" sz="1400"/>
                        <a:t>c</a:t>
                      </a:r>
                      <a:endParaRPr lang="ko-KR" altLang="en-US" sz="1400"/>
                    </a:p>
                  </a:txBody>
                  <a:tcPr>
                    <a:solidFill>
                      <a:schemeClr val="accent6">
                        <a:lumMod val="20000"/>
                        <a:lumOff val="80000"/>
                      </a:schemeClr>
                    </a:solidFill>
                  </a:tcPr>
                </a:tc>
                <a:tc>
                  <a:txBody>
                    <a:bodyPr/>
                    <a:lstStyle/>
                    <a:p>
                      <a:pPr latinLnBrk="1"/>
                      <a:r>
                        <a:rPr lang="en-US" altLang="ko-KR" sz="1400" dirty="0"/>
                        <a:t>concentrated phase</a:t>
                      </a:r>
                      <a:endParaRPr lang="ko-KR" altLang="en-US" sz="1400" dirty="0"/>
                    </a:p>
                  </a:txBody>
                  <a:tcPr/>
                </a:tc>
                <a:extLst>
                  <a:ext uri="{0D108BD9-81ED-4DB2-BD59-A6C34878D82A}">
                    <a16:rowId xmlns:a16="http://schemas.microsoft.com/office/drawing/2014/main" val="2393823725"/>
                  </a:ext>
                </a:extLst>
              </a:tr>
              <a:tr h="226686">
                <a:tc>
                  <a:txBody>
                    <a:bodyPr/>
                    <a:lstStyle/>
                    <a:p>
                      <a:pPr latinLnBrk="1"/>
                      <a:r>
                        <a:rPr lang="en-US" altLang="ko-KR" sz="1400"/>
                        <a:t>12345</a:t>
                      </a:r>
                      <a:endParaRPr lang="ko-KR" altLang="en-US" sz="1400"/>
                    </a:p>
                  </a:txBody>
                  <a:tcPr>
                    <a:solidFill>
                      <a:schemeClr val="accent6">
                        <a:lumMod val="20000"/>
                        <a:lumOff val="80000"/>
                      </a:schemeClr>
                    </a:solidFill>
                  </a:tcPr>
                </a:tc>
                <a:tc>
                  <a:txBody>
                    <a:bodyPr/>
                    <a:lstStyle/>
                    <a:p>
                      <a:pPr latinLnBrk="1"/>
                      <a:r>
                        <a:rPr lang="en-US" altLang="ko-KR" sz="1400"/>
                        <a:t>in 1,2,3,4,5</a:t>
                      </a:r>
                      <a:endParaRPr lang="ko-KR" altLang="en-US" sz="1400"/>
                    </a:p>
                  </a:txBody>
                  <a:tcPr/>
                </a:tc>
                <a:extLst>
                  <a:ext uri="{0D108BD9-81ED-4DB2-BD59-A6C34878D82A}">
                    <a16:rowId xmlns:a16="http://schemas.microsoft.com/office/drawing/2014/main" val="859119771"/>
                  </a:ext>
                </a:extLst>
              </a:tr>
              <a:tr h="226686">
                <a:tc>
                  <a:txBody>
                    <a:bodyPr/>
                    <a:lstStyle/>
                    <a:p>
                      <a:pPr latinLnBrk="1"/>
                      <a:r>
                        <a:rPr lang="en-US" altLang="ko-KR" sz="1400"/>
                        <a:t>i</a:t>
                      </a:r>
                      <a:endParaRPr lang="ko-KR" altLang="en-US" sz="1400"/>
                    </a:p>
                  </a:txBody>
                  <a:tcPr>
                    <a:solidFill>
                      <a:schemeClr val="accent6">
                        <a:lumMod val="20000"/>
                        <a:lumOff val="80000"/>
                      </a:schemeClr>
                    </a:solidFill>
                  </a:tcPr>
                </a:tc>
                <a:tc>
                  <a:txBody>
                    <a:bodyPr/>
                    <a:lstStyle/>
                    <a:p>
                      <a:pPr latinLnBrk="1"/>
                      <a:r>
                        <a:rPr lang="en-US" altLang="ko-KR" sz="1400"/>
                        <a:t>step</a:t>
                      </a:r>
                      <a:endParaRPr lang="ko-KR" altLang="en-US" sz="1400" dirty="0"/>
                    </a:p>
                  </a:txBody>
                  <a:tcPr/>
                </a:tc>
                <a:extLst>
                  <a:ext uri="{0D108BD9-81ED-4DB2-BD59-A6C34878D82A}">
                    <a16:rowId xmlns:a16="http://schemas.microsoft.com/office/drawing/2014/main" val="1269428974"/>
                  </a:ext>
                </a:extLst>
              </a:tr>
              <a:tr h="187016">
                <a:tc gridSpan="2">
                  <a:txBody>
                    <a:bodyPr/>
                    <a:lstStyle/>
                    <a:p>
                      <a:pPr latinLnBrk="1"/>
                      <a:r>
                        <a:rPr lang="en-US" altLang="ko-KR" sz="1050" dirty="0"/>
                        <a:t>e.g. m</a:t>
                      </a:r>
                      <a:r>
                        <a:rPr lang="en-US" altLang="ko-KR" sz="1050" baseline="-25000" dirty="0"/>
                        <a:t>23,3He</a:t>
                      </a:r>
                      <a:r>
                        <a:rPr lang="en-US" altLang="ko-KR" sz="1050" dirty="0"/>
                        <a:t>=moved 3He from s2 to s3</a:t>
                      </a:r>
                      <a:endParaRPr lang="ko-KR" altLang="en-US" sz="1050" dirty="0"/>
                    </a:p>
                  </a:txBody>
                  <a:tcPr/>
                </a:tc>
                <a:tc hMerge="1">
                  <a:txBody>
                    <a:bodyPr/>
                    <a:lstStyle/>
                    <a:p>
                      <a:pPr latinLnBrk="1"/>
                      <a:endParaRPr lang="ko-KR" altLang="en-US"/>
                    </a:p>
                  </a:txBody>
                  <a:tcPr/>
                </a:tc>
                <a:extLst>
                  <a:ext uri="{0D108BD9-81ED-4DB2-BD59-A6C34878D82A}">
                    <a16:rowId xmlns:a16="http://schemas.microsoft.com/office/drawing/2014/main" val="4173788304"/>
                  </a:ext>
                </a:extLst>
              </a:tr>
            </a:tbl>
          </a:graphicData>
        </a:graphic>
      </p:graphicFrame>
      <p:pic>
        <p:nvPicPr>
          <p:cNvPr id="14" name="그림 13">
            <a:extLst>
              <a:ext uri="{FF2B5EF4-FFF2-40B4-BE49-F238E27FC236}">
                <a16:creationId xmlns:a16="http://schemas.microsoft.com/office/drawing/2014/main" id="{F080E565-FCBE-4FE1-8D38-7F78B19D3043}"/>
              </a:ext>
            </a:extLst>
          </p:cNvPr>
          <p:cNvPicPr>
            <a:picLocks noChangeAspect="1"/>
          </p:cNvPicPr>
          <p:nvPr/>
        </p:nvPicPr>
        <p:blipFill>
          <a:blip r:embed="rId3"/>
          <a:stretch>
            <a:fillRect/>
          </a:stretch>
        </p:blipFill>
        <p:spPr>
          <a:xfrm>
            <a:off x="6613942" y="929649"/>
            <a:ext cx="2049800" cy="1674758"/>
          </a:xfrm>
          <a:prstGeom prst="rect">
            <a:avLst/>
          </a:prstGeom>
        </p:spPr>
      </p:pic>
      <p:sp>
        <p:nvSpPr>
          <p:cNvPr id="15" name="TextBox 14">
            <a:extLst>
              <a:ext uri="{FF2B5EF4-FFF2-40B4-BE49-F238E27FC236}">
                <a16:creationId xmlns:a16="http://schemas.microsoft.com/office/drawing/2014/main" id="{3C0B8546-2732-476F-86F8-6D3425AAC8CA}"/>
              </a:ext>
            </a:extLst>
          </p:cNvPr>
          <p:cNvSpPr txBox="1"/>
          <p:nvPr/>
        </p:nvSpPr>
        <p:spPr>
          <a:xfrm>
            <a:off x="6256921" y="1678932"/>
            <a:ext cx="333746" cy="307777"/>
          </a:xfrm>
          <a:prstGeom prst="rect">
            <a:avLst/>
          </a:prstGeom>
          <a:noFill/>
        </p:spPr>
        <p:txBody>
          <a:bodyPr wrap="none" rtlCol="0">
            <a:spAutoFit/>
          </a:bodyPr>
          <a:lstStyle/>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h</a:t>
            </a:r>
            <a:r>
              <a:rPr lang="en-US" altLang="ko-KR" sz="1400" baseline="-25000">
                <a:latin typeface="Times New Roman" panose="02020603050405020304" pitchFamily="18" charset="0"/>
                <a:ea typeface="함초롬돋움" panose="02030504000101010101" pitchFamily="18" charset="-127"/>
                <a:cs typeface="Times New Roman" panose="02020603050405020304" pitchFamily="18" charset="0"/>
              </a:rPr>
              <a:t>2</a:t>
            </a:r>
          </a:p>
        </p:txBody>
      </p:sp>
      <p:sp>
        <p:nvSpPr>
          <p:cNvPr id="16" name="TextBox 15">
            <a:extLst>
              <a:ext uri="{FF2B5EF4-FFF2-40B4-BE49-F238E27FC236}">
                <a16:creationId xmlns:a16="http://schemas.microsoft.com/office/drawing/2014/main" id="{57D39848-39A4-4A79-B3CB-6413EFF79DFD}"/>
              </a:ext>
            </a:extLst>
          </p:cNvPr>
          <p:cNvSpPr txBox="1"/>
          <p:nvPr/>
        </p:nvSpPr>
        <p:spPr>
          <a:xfrm>
            <a:off x="6257138" y="2225251"/>
            <a:ext cx="333746" cy="307777"/>
          </a:xfrm>
          <a:prstGeom prst="rect">
            <a:avLst/>
          </a:prstGeom>
          <a:noFill/>
        </p:spPr>
        <p:txBody>
          <a:bodyPr wrap="none" rtlCol="0">
            <a:spAutoFit/>
          </a:bodyPr>
          <a:lstStyle/>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h</a:t>
            </a:r>
            <a:r>
              <a:rPr lang="en-US" altLang="ko-KR" sz="1400" baseline="-25000">
                <a:latin typeface="Times New Roman" panose="02020603050405020304" pitchFamily="18" charset="0"/>
                <a:ea typeface="함초롬돋움" panose="02030504000101010101" pitchFamily="18" charset="-127"/>
                <a:cs typeface="Times New Roman" panose="02020603050405020304" pitchFamily="18" charset="0"/>
              </a:rPr>
              <a:t>3</a:t>
            </a:r>
            <a:endParaRPr lang="ko-KR" altLang="en-US" sz="1400" baseline="-25000" dirty="0">
              <a:latin typeface="Times New Roman" panose="02020603050405020304" pitchFamily="18" charset="0"/>
              <a:ea typeface="함초롬돋움" panose="02030504000101010101" pitchFamily="18" charset="-127"/>
              <a:cs typeface="Times New Roman" panose="02020603050405020304" pitchFamily="18" charset="0"/>
            </a:endParaRPr>
          </a:p>
        </p:txBody>
      </p:sp>
      <p:sp>
        <p:nvSpPr>
          <p:cNvPr id="17" name="TextBox 16">
            <a:extLst>
              <a:ext uri="{FF2B5EF4-FFF2-40B4-BE49-F238E27FC236}">
                <a16:creationId xmlns:a16="http://schemas.microsoft.com/office/drawing/2014/main" id="{540F6BFC-6632-4B58-8550-9C6D71D3B1ED}"/>
              </a:ext>
            </a:extLst>
          </p:cNvPr>
          <p:cNvSpPr txBox="1"/>
          <p:nvPr/>
        </p:nvSpPr>
        <p:spPr>
          <a:xfrm>
            <a:off x="8460432" y="2034250"/>
            <a:ext cx="333746" cy="307777"/>
          </a:xfrm>
          <a:prstGeom prst="rect">
            <a:avLst/>
          </a:prstGeom>
          <a:noFill/>
        </p:spPr>
        <p:txBody>
          <a:bodyPr wrap="none" rtlCol="0">
            <a:spAutoFit/>
          </a:bodyPr>
          <a:lstStyle/>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h</a:t>
            </a:r>
            <a:r>
              <a:rPr lang="en-US" altLang="ko-KR" sz="1400" baseline="-25000">
                <a:latin typeface="Times New Roman" panose="02020603050405020304" pitchFamily="18" charset="0"/>
                <a:ea typeface="함초롬돋움" panose="02030504000101010101" pitchFamily="18" charset="-127"/>
                <a:cs typeface="Times New Roman" panose="02020603050405020304" pitchFamily="18" charset="0"/>
              </a:rPr>
              <a:t>4</a:t>
            </a:r>
          </a:p>
        </p:txBody>
      </p:sp>
      <p:cxnSp>
        <p:nvCxnSpPr>
          <p:cNvPr id="19" name="직선 화살표 연결선 18">
            <a:extLst>
              <a:ext uri="{FF2B5EF4-FFF2-40B4-BE49-F238E27FC236}">
                <a16:creationId xmlns:a16="http://schemas.microsoft.com/office/drawing/2014/main" id="{4476B754-1E35-4EEA-9830-0614B052A1A5}"/>
              </a:ext>
            </a:extLst>
          </p:cNvPr>
          <p:cNvCxnSpPr>
            <a:cxnSpLocks/>
          </p:cNvCxnSpPr>
          <p:nvPr/>
        </p:nvCxnSpPr>
        <p:spPr>
          <a:xfrm flipH="1">
            <a:off x="6590667" y="2269704"/>
            <a:ext cx="1" cy="222070"/>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직선 화살표 연결선 20">
            <a:extLst>
              <a:ext uri="{FF2B5EF4-FFF2-40B4-BE49-F238E27FC236}">
                <a16:creationId xmlns:a16="http://schemas.microsoft.com/office/drawing/2014/main" id="{1089C375-77A3-455A-B526-7B4563E8316C}"/>
              </a:ext>
            </a:extLst>
          </p:cNvPr>
          <p:cNvCxnSpPr>
            <a:cxnSpLocks/>
          </p:cNvCxnSpPr>
          <p:nvPr/>
        </p:nvCxnSpPr>
        <p:spPr>
          <a:xfrm>
            <a:off x="6613942" y="1547348"/>
            <a:ext cx="1" cy="703148"/>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 name="직선 화살표 연결선 22">
            <a:extLst>
              <a:ext uri="{FF2B5EF4-FFF2-40B4-BE49-F238E27FC236}">
                <a16:creationId xmlns:a16="http://schemas.microsoft.com/office/drawing/2014/main" id="{6F3D7AFC-F780-4DF8-AACB-C2173A1652A5}"/>
              </a:ext>
            </a:extLst>
          </p:cNvPr>
          <p:cNvCxnSpPr>
            <a:cxnSpLocks/>
          </p:cNvCxnSpPr>
          <p:nvPr/>
        </p:nvCxnSpPr>
        <p:spPr>
          <a:xfrm>
            <a:off x="8481064" y="1916832"/>
            <a:ext cx="0" cy="578389"/>
          </a:xfrm>
          <a:prstGeom prst="straightConnector1">
            <a:avLst/>
          </a:prstGeom>
          <a:ln w="95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918355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EB02A79-504E-4F24-90E9-6EBDD0CB5883}"/>
              </a:ext>
            </a:extLst>
          </p:cNvPr>
          <p:cNvSpPr>
            <a:spLocks noGrp="1"/>
          </p:cNvSpPr>
          <p:nvPr>
            <p:ph type="title"/>
          </p:nvPr>
        </p:nvSpPr>
        <p:spPr/>
        <p:txBody>
          <a:bodyPr/>
          <a:lstStyle/>
          <a:p>
            <a:r>
              <a:rPr lang="en-US" altLang="ko-KR" dirty="0"/>
              <a:t>2. Numerical analysis</a:t>
            </a:r>
            <a:endParaRPr lang="ko-KR" altLang="en-US" dirty="0"/>
          </a:p>
        </p:txBody>
      </p:sp>
      <p:sp>
        <p:nvSpPr>
          <p:cNvPr id="3" name="내용 개체 틀 2">
            <a:extLst>
              <a:ext uri="{FF2B5EF4-FFF2-40B4-BE49-F238E27FC236}">
                <a16:creationId xmlns:a16="http://schemas.microsoft.com/office/drawing/2014/main" id="{399873D4-EC62-4BD2-B667-58320D1E32AB}"/>
              </a:ext>
            </a:extLst>
          </p:cNvPr>
          <p:cNvSpPr>
            <a:spLocks noGrp="1"/>
          </p:cNvSpPr>
          <p:nvPr>
            <p:ph idx="1"/>
          </p:nvPr>
        </p:nvSpPr>
        <p:spPr/>
        <p:txBody>
          <a:bodyPr/>
          <a:lstStyle/>
          <a:p>
            <a:pPr marL="0" indent="0">
              <a:buNone/>
            </a:pPr>
            <a:r>
              <a:rPr lang="en-US" altLang="ko-KR" b="1" dirty="0"/>
              <a:t>Assumptions:</a:t>
            </a:r>
          </a:p>
          <a:p>
            <a:pPr>
              <a:buFont typeface="Arial" panose="020B0604020202020204" pitchFamily="34" charset="0"/>
              <a:buChar char="•"/>
            </a:pPr>
            <a:r>
              <a:rPr lang="en-US" altLang="ko-KR" dirty="0"/>
              <a:t>Always reaches thermodynamic equilibrium (especially chemical potential quickly reaches equilibrium)</a:t>
            </a:r>
          </a:p>
          <a:p>
            <a:pPr>
              <a:buFont typeface="Arial" panose="020B0604020202020204" pitchFamily="34" charset="0"/>
              <a:buChar char="•"/>
            </a:pPr>
            <a:endParaRPr lang="en-US" altLang="ko-KR" dirty="0"/>
          </a:p>
          <a:p>
            <a:pPr>
              <a:buFont typeface="Arial" panose="020B0604020202020204" pitchFamily="34" charset="0"/>
              <a:buChar char="•"/>
            </a:pPr>
            <a:r>
              <a:rPr lang="en-US" altLang="ko-KR" dirty="0"/>
              <a:t>Still temperature controllable above MXC temperature; Still temperature set just before phase separation</a:t>
            </a:r>
          </a:p>
          <a:p>
            <a:pPr>
              <a:buFont typeface="Arial" panose="020B0604020202020204" pitchFamily="34" charset="0"/>
              <a:buChar char="•"/>
            </a:pPr>
            <a:endParaRPr lang="en-US" altLang="ko-KR" dirty="0"/>
          </a:p>
          <a:p>
            <a:pPr>
              <a:buFont typeface="Arial" panose="020B0604020202020204" pitchFamily="34" charset="0"/>
              <a:buChar char="•"/>
            </a:pPr>
            <a:r>
              <a:rPr lang="en-US" altLang="ko-KR" dirty="0"/>
              <a:t>The number of vapor moles is negligible</a:t>
            </a:r>
          </a:p>
          <a:p>
            <a:pPr>
              <a:buFont typeface="Arial" panose="020B0604020202020204" pitchFamily="34" charset="0"/>
              <a:buChar char="•"/>
            </a:pPr>
            <a:endParaRPr lang="en-US" altLang="ko-KR" dirty="0"/>
          </a:p>
          <a:p>
            <a:pPr>
              <a:buFont typeface="Arial" panose="020B0604020202020204" pitchFamily="34" charset="0"/>
              <a:buChar char="•"/>
            </a:pPr>
            <a:r>
              <a:rPr lang="en-US" altLang="ko-KR" dirty="0"/>
              <a:t>MXC vapor pressure determined by the vapor pressure of the concentrated phase (located above the dilute phase) in MXC</a:t>
            </a:r>
          </a:p>
        </p:txBody>
      </p:sp>
      <p:sp>
        <p:nvSpPr>
          <p:cNvPr id="4" name="슬라이드 번호 개체 틀 3">
            <a:extLst>
              <a:ext uri="{FF2B5EF4-FFF2-40B4-BE49-F238E27FC236}">
                <a16:creationId xmlns:a16="http://schemas.microsoft.com/office/drawing/2014/main" id="{DA92EBD0-1C92-4929-99C4-72E731360450}"/>
              </a:ext>
            </a:extLst>
          </p:cNvPr>
          <p:cNvSpPr>
            <a:spLocks noGrp="1"/>
          </p:cNvSpPr>
          <p:nvPr>
            <p:ph type="sldNum" sz="quarter" idx="12"/>
          </p:nvPr>
        </p:nvSpPr>
        <p:spPr/>
        <p:txBody>
          <a:bodyPr/>
          <a:lstStyle/>
          <a:p>
            <a:fld id="{4BEDD84E-25D4-4983-8AA1-2863C96F08D9}" type="slidenum">
              <a:rPr lang="ko-KR" altLang="en-US" smtClean="0"/>
              <a:pPr/>
              <a:t>44</a:t>
            </a:fld>
            <a:endParaRPr lang="ko-KR" altLang="en-US" dirty="0"/>
          </a:p>
        </p:txBody>
      </p:sp>
    </p:spTree>
    <p:extLst>
      <p:ext uri="{BB962C8B-B14F-4D97-AF65-F5344CB8AC3E}">
        <p14:creationId xmlns:p14="http://schemas.microsoft.com/office/powerpoint/2010/main" val="332164989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B3AF03D-0877-4AC5-BEF2-49C589FE3A37}"/>
              </a:ext>
            </a:extLst>
          </p:cNvPr>
          <p:cNvSpPr>
            <a:spLocks noGrp="1"/>
          </p:cNvSpPr>
          <p:nvPr>
            <p:ph type="title"/>
          </p:nvPr>
        </p:nvSpPr>
        <p:spPr/>
        <p:txBody>
          <a:bodyPr/>
          <a:lstStyle/>
          <a:p>
            <a:r>
              <a:rPr lang="en-US" altLang="ko-KR" dirty="0"/>
              <a:t>2. Numerical analysis</a:t>
            </a:r>
            <a:endParaRPr lang="ko-KR" altLang="en-US" dirty="0"/>
          </a:p>
        </p:txBody>
      </p:sp>
      <p:sp>
        <p:nvSpPr>
          <p:cNvPr id="4" name="슬라이드 번호 개체 틀 3">
            <a:extLst>
              <a:ext uri="{FF2B5EF4-FFF2-40B4-BE49-F238E27FC236}">
                <a16:creationId xmlns:a16="http://schemas.microsoft.com/office/drawing/2014/main" id="{0B950B0A-23AA-4980-BE59-E4A8C787C4F0}"/>
              </a:ext>
            </a:extLst>
          </p:cNvPr>
          <p:cNvSpPr>
            <a:spLocks noGrp="1"/>
          </p:cNvSpPr>
          <p:nvPr>
            <p:ph type="sldNum" sz="quarter" idx="12"/>
          </p:nvPr>
        </p:nvSpPr>
        <p:spPr/>
        <p:txBody>
          <a:bodyPr/>
          <a:lstStyle/>
          <a:p>
            <a:fld id="{4BEDD84E-25D4-4983-8AA1-2863C96F08D9}" type="slidenum">
              <a:rPr lang="ko-KR" altLang="en-US" smtClean="0"/>
              <a:pPr/>
              <a:t>45</a:t>
            </a:fld>
            <a:endParaRPr lang="ko-KR" altLang="en-US" dirty="0"/>
          </a:p>
        </p:txBody>
      </p:sp>
      <p:cxnSp>
        <p:nvCxnSpPr>
          <p:cNvPr id="5" name="직선 화살표 연결선 4">
            <a:extLst>
              <a:ext uri="{FF2B5EF4-FFF2-40B4-BE49-F238E27FC236}">
                <a16:creationId xmlns:a16="http://schemas.microsoft.com/office/drawing/2014/main" id="{E8798F9C-28C3-415B-842D-796B5F40BB74}"/>
              </a:ext>
            </a:extLst>
          </p:cNvPr>
          <p:cNvCxnSpPr>
            <a:cxnSpLocks/>
          </p:cNvCxnSpPr>
          <p:nvPr/>
        </p:nvCxnSpPr>
        <p:spPr>
          <a:xfrm>
            <a:off x="5934036" y="3099678"/>
            <a:ext cx="0" cy="22091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 name="순서도: 판단 5">
            <a:extLst>
              <a:ext uri="{FF2B5EF4-FFF2-40B4-BE49-F238E27FC236}">
                <a16:creationId xmlns:a16="http://schemas.microsoft.com/office/drawing/2014/main" id="{77445B55-604E-4489-BC4C-74E147F28925}"/>
              </a:ext>
            </a:extLst>
          </p:cNvPr>
          <p:cNvSpPr/>
          <p:nvPr/>
        </p:nvSpPr>
        <p:spPr>
          <a:xfrm>
            <a:off x="4692821" y="4410642"/>
            <a:ext cx="2601766" cy="551345"/>
          </a:xfrm>
          <a:prstGeom prst="flowChartDecision">
            <a:avLst/>
          </a:prstGeom>
          <a:solidFill>
            <a:schemeClr val="bg1"/>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Times New Roman" panose="02020603050405020304" pitchFamily="18" charset="0"/>
              <a:cs typeface="Times New Roman" panose="02020603050405020304" pitchFamily="18" charset="0"/>
            </a:endParaRPr>
          </a:p>
        </p:txBody>
      </p:sp>
      <p:cxnSp>
        <p:nvCxnSpPr>
          <p:cNvPr id="7" name="직선 화살표 연결선 6">
            <a:extLst>
              <a:ext uri="{FF2B5EF4-FFF2-40B4-BE49-F238E27FC236}">
                <a16:creationId xmlns:a16="http://schemas.microsoft.com/office/drawing/2014/main" id="{8BAF8EEC-F915-4B5E-9B15-C8B5B48747D7}"/>
              </a:ext>
            </a:extLst>
          </p:cNvPr>
          <p:cNvCxnSpPr>
            <a:cxnSpLocks/>
          </p:cNvCxnSpPr>
          <p:nvPr/>
        </p:nvCxnSpPr>
        <p:spPr>
          <a:xfrm>
            <a:off x="3000342" y="2354893"/>
            <a:ext cx="0" cy="3314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직사각형 7">
            <a:extLst>
              <a:ext uri="{FF2B5EF4-FFF2-40B4-BE49-F238E27FC236}">
                <a16:creationId xmlns:a16="http://schemas.microsoft.com/office/drawing/2014/main" id="{E6071B9D-2DBB-4D72-9B80-6782326D05CF}"/>
              </a:ext>
            </a:extLst>
          </p:cNvPr>
          <p:cNvSpPr/>
          <p:nvPr/>
        </p:nvSpPr>
        <p:spPr>
          <a:xfrm>
            <a:off x="1578634" y="1700808"/>
            <a:ext cx="2843407" cy="63835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Input constant*</a:t>
            </a:r>
          </a:p>
        </p:txBody>
      </p:sp>
      <p:sp>
        <p:nvSpPr>
          <p:cNvPr id="9" name="직사각형 8">
            <a:extLst>
              <a:ext uri="{FF2B5EF4-FFF2-40B4-BE49-F238E27FC236}">
                <a16:creationId xmlns:a16="http://schemas.microsoft.com/office/drawing/2014/main" id="{7F5A1AB1-4CA6-45C7-85DD-33CB66677C5F}"/>
              </a:ext>
            </a:extLst>
          </p:cNvPr>
          <p:cNvSpPr/>
          <p:nvPr/>
        </p:nvSpPr>
        <p:spPr>
          <a:xfrm>
            <a:off x="1578634" y="2613461"/>
            <a:ext cx="2843407" cy="98091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Set Initial independent variable*</a:t>
            </a:r>
          </a:p>
          <a:p>
            <a:pPr algn="ctr"/>
            <a:r>
              <a:rPr lang="en-US" altLang="ko-KR" dirty="0">
                <a:solidFill>
                  <a:schemeClr val="tx1"/>
                </a:solidFill>
                <a:latin typeface="Times New Roman" panose="02020603050405020304" pitchFamily="18" charset="0"/>
                <a:cs typeface="Times New Roman" panose="02020603050405020304" pitchFamily="18" charset="0"/>
              </a:rPr>
              <a:t>(T, </a:t>
            </a:r>
            <a:r>
              <a:rPr lang="en-US" altLang="ko-KR" dirty="0" err="1">
                <a:solidFill>
                  <a:schemeClr val="tx1"/>
                </a:solidFill>
                <a:latin typeface="Times New Roman" panose="02020603050405020304" pitchFamily="18" charset="0"/>
                <a:cs typeface="Times New Roman" panose="02020603050405020304" pitchFamily="18" charset="0"/>
              </a:rPr>
              <a:t>m</a:t>
            </a:r>
            <a:r>
              <a:rPr lang="en-US" altLang="ko-KR" baseline="-25000" dirty="0" err="1">
                <a:solidFill>
                  <a:schemeClr val="tx1"/>
                </a:solidFill>
                <a:latin typeface="Times New Roman" panose="02020603050405020304" pitchFamily="18" charset="0"/>
                <a:cs typeface="Times New Roman" panose="02020603050405020304" pitchFamily="18" charset="0"/>
              </a:rPr>
              <a:t>total</a:t>
            </a:r>
            <a:r>
              <a:rPr lang="en-US" altLang="ko-KR" dirty="0">
                <a:solidFill>
                  <a:schemeClr val="tx1"/>
                </a:solidFill>
                <a:latin typeface="Times New Roman" panose="02020603050405020304" pitchFamily="18" charset="0"/>
                <a:cs typeface="Times New Roman" panose="02020603050405020304" pitchFamily="18" charset="0"/>
              </a:rPr>
              <a:t>, </a:t>
            </a:r>
            <a:r>
              <a:rPr lang="en-US" altLang="ko-KR" dirty="0" err="1">
                <a:solidFill>
                  <a:schemeClr val="tx1"/>
                </a:solidFill>
                <a:latin typeface="Times New Roman" panose="02020603050405020304" pitchFamily="18" charset="0"/>
                <a:cs typeface="Times New Roman" panose="02020603050405020304" pitchFamily="18" charset="0"/>
              </a:rPr>
              <a:t>x</a:t>
            </a:r>
            <a:r>
              <a:rPr lang="en-US" altLang="ko-KR" baseline="-25000" dirty="0" err="1">
                <a:solidFill>
                  <a:schemeClr val="tx1"/>
                </a:solidFill>
                <a:latin typeface="Times New Roman" panose="02020603050405020304" pitchFamily="18" charset="0"/>
                <a:cs typeface="Times New Roman" panose="02020603050405020304" pitchFamily="18" charset="0"/>
              </a:rPr>
              <a:t>initial</a:t>
            </a:r>
            <a:r>
              <a:rPr lang="en-US" altLang="ko-KR" dirty="0">
                <a:solidFill>
                  <a:schemeClr val="tx1"/>
                </a:solidFill>
                <a:latin typeface="Times New Roman" panose="02020603050405020304" pitchFamily="18" charset="0"/>
                <a:cs typeface="Times New Roman" panose="02020603050405020304" pitchFamily="18" charset="0"/>
              </a:rPr>
              <a:t>, dimension)</a:t>
            </a:r>
          </a:p>
        </p:txBody>
      </p:sp>
      <p:sp>
        <p:nvSpPr>
          <p:cNvPr id="10" name="직사각형 9">
            <a:extLst>
              <a:ext uri="{FF2B5EF4-FFF2-40B4-BE49-F238E27FC236}">
                <a16:creationId xmlns:a16="http://schemas.microsoft.com/office/drawing/2014/main" id="{7C652D18-42A2-45A5-A94E-836FE4A69855}"/>
              </a:ext>
            </a:extLst>
          </p:cNvPr>
          <p:cNvSpPr/>
          <p:nvPr/>
        </p:nvSpPr>
        <p:spPr>
          <a:xfrm>
            <a:off x="1578632" y="3844035"/>
            <a:ext cx="2843407" cy="63835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Initial dependent variable calculation*</a:t>
            </a:r>
          </a:p>
        </p:txBody>
      </p:sp>
      <p:sp>
        <p:nvSpPr>
          <p:cNvPr id="11" name="직사각형 10">
            <a:extLst>
              <a:ext uri="{FF2B5EF4-FFF2-40B4-BE49-F238E27FC236}">
                <a16:creationId xmlns:a16="http://schemas.microsoft.com/office/drawing/2014/main" id="{AB9C5220-A8C8-4436-B8DB-37F701718C99}"/>
              </a:ext>
            </a:extLst>
          </p:cNvPr>
          <p:cNvSpPr/>
          <p:nvPr/>
        </p:nvSpPr>
        <p:spPr>
          <a:xfrm>
            <a:off x="1578632" y="4806841"/>
            <a:ext cx="2843407" cy="638355"/>
          </a:xfrm>
          <a:prstGeom prst="rect">
            <a:avLst/>
          </a:prstGeom>
          <a:solidFill>
            <a:schemeClr val="bg1"/>
          </a:solidFill>
          <a:ln w="1905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Assume m</a:t>
            </a:r>
            <a:r>
              <a:rPr lang="en-US" altLang="ko-KR" baseline="-25000" dirty="0">
                <a:solidFill>
                  <a:schemeClr val="tx1"/>
                </a:solidFill>
                <a:latin typeface="Times New Roman" panose="02020603050405020304" pitchFamily="18" charset="0"/>
                <a:cs typeface="Times New Roman" panose="02020603050405020304" pitchFamily="18" charset="0"/>
              </a:rPr>
              <a:t>4,4He</a:t>
            </a:r>
            <a:endParaRPr lang="en-US" altLang="ko-KR" dirty="0">
              <a:solidFill>
                <a:schemeClr val="tx1"/>
              </a:solidFill>
              <a:latin typeface="Times New Roman" panose="02020603050405020304" pitchFamily="18" charset="0"/>
              <a:cs typeface="Times New Roman" panose="02020603050405020304" pitchFamily="18" charset="0"/>
            </a:endParaRPr>
          </a:p>
        </p:txBody>
      </p:sp>
      <p:sp>
        <p:nvSpPr>
          <p:cNvPr id="12" name="직사각형 11">
            <a:extLst>
              <a:ext uri="{FF2B5EF4-FFF2-40B4-BE49-F238E27FC236}">
                <a16:creationId xmlns:a16="http://schemas.microsoft.com/office/drawing/2014/main" id="{83E196BB-D437-4E2C-8778-8F09F4AE4E65}"/>
              </a:ext>
            </a:extLst>
          </p:cNvPr>
          <p:cNvSpPr/>
          <p:nvPr/>
        </p:nvSpPr>
        <p:spPr>
          <a:xfrm>
            <a:off x="4474352" y="4358648"/>
            <a:ext cx="2958861" cy="638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a:t>
            </a:r>
            <a:r>
              <a:rPr lang="en-US" altLang="ko-KR" dirty="0" err="1">
                <a:solidFill>
                  <a:schemeClr val="tx1"/>
                </a:solidFill>
                <a:latin typeface="Times New Roman" panose="02020603050405020304" pitchFamily="18" charset="0"/>
                <a:cs typeface="Times New Roman" panose="02020603050405020304" pitchFamily="18" charset="0"/>
              </a:rPr>
              <a:t>P</a:t>
            </a:r>
            <a:r>
              <a:rPr lang="en-US" altLang="ko-KR" baseline="-25000" dirty="0" err="1">
                <a:solidFill>
                  <a:schemeClr val="tx1"/>
                </a:solidFill>
                <a:latin typeface="Times New Roman" panose="02020603050405020304" pitchFamily="18" charset="0"/>
                <a:cs typeface="Times New Roman" panose="02020603050405020304" pitchFamily="18" charset="0"/>
              </a:rPr>
              <a:t>M,bot</a:t>
            </a:r>
            <a:r>
              <a:rPr lang="en-US" altLang="ko-KR" dirty="0">
                <a:solidFill>
                  <a:schemeClr val="tx1"/>
                </a:solidFill>
                <a:latin typeface="Times New Roman" panose="02020603050405020304" pitchFamily="18" charset="0"/>
                <a:cs typeface="Times New Roman" panose="02020603050405020304" pitchFamily="18" charset="0"/>
              </a:rPr>
              <a:t> = </a:t>
            </a:r>
            <a:r>
              <a:rPr lang="en-US" altLang="ko-KR" dirty="0" err="1">
                <a:solidFill>
                  <a:schemeClr val="tx1"/>
                </a:solidFill>
                <a:latin typeface="Times New Roman" panose="02020603050405020304" pitchFamily="18" charset="0"/>
                <a:cs typeface="Times New Roman" panose="02020603050405020304" pitchFamily="18" charset="0"/>
              </a:rPr>
              <a:t>P</a:t>
            </a:r>
            <a:r>
              <a:rPr lang="en-US" altLang="ko-KR" baseline="-25000" dirty="0" err="1">
                <a:solidFill>
                  <a:schemeClr val="tx1"/>
                </a:solidFill>
                <a:latin typeface="Times New Roman" panose="02020603050405020304" pitchFamily="18" charset="0"/>
                <a:cs typeface="Times New Roman" panose="02020603050405020304" pitchFamily="18" charset="0"/>
              </a:rPr>
              <a:t>s,bot</a:t>
            </a:r>
            <a:r>
              <a:rPr lang="en-US" altLang="ko-KR" dirty="0">
                <a:solidFill>
                  <a:schemeClr val="tx1"/>
                </a:solidFill>
                <a:latin typeface="Times New Roman" panose="02020603050405020304" pitchFamily="18" charset="0"/>
                <a:cs typeface="Times New Roman" panose="02020603050405020304" pitchFamily="18" charset="0"/>
              </a:rPr>
              <a:t>)</a:t>
            </a:r>
          </a:p>
        </p:txBody>
      </p:sp>
      <p:sp>
        <p:nvSpPr>
          <p:cNvPr id="13" name="TextBox 12">
            <a:extLst>
              <a:ext uri="{FF2B5EF4-FFF2-40B4-BE49-F238E27FC236}">
                <a16:creationId xmlns:a16="http://schemas.microsoft.com/office/drawing/2014/main" id="{174F96E2-BE95-4D86-B190-0F4E4E78E528}"/>
              </a:ext>
            </a:extLst>
          </p:cNvPr>
          <p:cNvSpPr txBox="1"/>
          <p:nvPr/>
        </p:nvSpPr>
        <p:spPr>
          <a:xfrm>
            <a:off x="4724633" y="4918892"/>
            <a:ext cx="372218" cy="276999"/>
          </a:xfrm>
          <a:prstGeom prst="rect">
            <a:avLst/>
          </a:prstGeom>
          <a:noFill/>
        </p:spPr>
        <p:txBody>
          <a:bodyPr wrap="none" rtlCol="0">
            <a:spAutoFit/>
          </a:bodyPr>
          <a:lstStyle/>
          <a:p>
            <a:r>
              <a:rPr lang="en-US" altLang="ko-KR" sz="1200" dirty="0">
                <a:latin typeface="Times New Roman" panose="02020603050405020304" pitchFamily="18" charset="0"/>
                <a:cs typeface="Times New Roman" panose="02020603050405020304" pitchFamily="18" charset="0"/>
              </a:rPr>
              <a:t>No</a:t>
            </a:r>
            <a:endParaRPr lang="ko-KR" altLang="en-US" sz="1200" dirty="0">
              <a:latin typeface="Times New Roman" panose="02020603050405020304" pitchFamily="18" charset="0"/>
              <a:cs typeface="Times New Roman" panose="02020603050405020304" pitchFamily="18" charset="0"/>
            </a:endParaRPr>
          </a:p>
        </p:txBody>
      </p:sp>
      <p:sp>
        <p:nvSpPr>
          <p:cNvPr id="14" name="TextBox 13">
            <a:extLst>
              <a:ext uri="{FF2B5EF4-FFF2-40B4-BE49-F238E27FC236}">
                <a16:creationId xmlns:a16="http://schemas.microsoft.com/office/drawing/2014/main" id="{8AAFD8E2-8DAF-42AB-9AC8-E24E9B65013D}"/>
              </a:ext>
            </a:extLst>
          </p:cNvPr>
          <p:cNvSpPr txBox="1"/>
          <p:nvPr/>
        </p:nvSpPr>
        <p:spPr>
          <a:xfrm>
            <a:off x="6223005" y="4961987"/>
            <a:ext cx="389594" cy="276999"/>
          </a:xfrm>
          <a:prstGeom prst="rect">
            <a:avLst/>
          </a:prstGeom>
          <a:noFill/>
        </p:spPr>
        <p:txBody>
          <a:bodyPr wrap="none" rtlCol="0">
            <a:spAutoFit/>
          </a:bodyPr>
          <a:lstStyle/>
          <a:p>
            <a:r>
              <a:rPr lang="en-US" altLang="ko-KR" sz="1200">
                <a:latin typeface="Times New Roman" panose="02020603050405020304" pitchFamily="18" charset="0"/>
                <a:cs typeface="Times New Roman" panose="02020603050405020304" pitchFamily="18" charset="0"/>
              </a:rPr>
              <a:t>yes</a:t>
            </a:r>
            <a:endParaRPr lang="ko-KR" altLang="en-US" sz="1200">
              <a:latin typeface="Times New Roman" panose="02020603050405020304" pitchFamily="18" charset="0"/>
              <a:cs typeface="Times New Roman" panose="02020603050405020304" pitchFamily="18" charset="0"/>
            </a:endParaRPr>
          </a:p>
        </p:txBody>
      </p:sp>
      <p:cxnSp>
        <p:nvCxnSpPr>
          <p:cNvPr id="15" name="직선 화살표 연결선 14">
            <a:extLst>
              <a:ext uri="{FF2B5EF4-FFF2-40B4-BE49-F238E27FC236}">
                <a16:creationId xmlns:a16="http://schemas.microsoft.com/office/drawing/2014/main" id="{39343F09-02F8-436D-8FB1-82651FC0C013}"/>
              </a:ext>
            </a:extLst>
          </p:cNvPr>
          <p:cNvCxnSpPr>
            <a:cxnSpLocks/>
          </p:cNvCxnSpPr>
          <p:nvPr/>
        </p:nvCxnSpPr>
        <p:spPr>
          <a:xfrm flipV="1">
            <a:off x="4477061" y="2019985"/>
            <a:ext cx="0" cy="364920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직선 화살표 연결선 15">
            <a:extLst>
              <a:ext uri="{FF2B5EF4-FFF2-40B4-BE49-F238E27FC236}">
                <a16:creationId xmlns:a16="http://schemas.microsoft.com/office/drawing/2014/main" id="{EAD03855-9B4B-4437-8A55-9411F487413D}"/>
              </a:ext>
            </a:extLst>
          </p:cNvPr>
          <p:cNvCxnSpPr>
            <a:cxnSpLocks/>
          </p:cNvCxnSpPr>
          <p:nvPr/>
        </p:nvCxnSpPr>
        <p:spPr>
          <a:xfrm>
            <a:off x="4479771" y="2035715"/>
            <a:ext cx="10368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89B0B41E-35AD-4456-989D-88CA0618EA54}"/>
              </a:ext>
            </a:extLst>
          </p:cNvPr>
          <p:cNvSpPr txBox="1"/>
          <p:nvPr/>
        </p:nvSpPr>
        <p:spPr>
          <a:xfrm>
            <a:off x="1578632" y="1143825"/>
            <a:ext cx="1672253" cy="369332"/>
          </a:xfrm>
          <a:prstGeom prst="rect">
            <a:avLst/>
          </a:prstGeom>
          <a:noFill/>
        </p:spPr>
        <p:txBody>
          <a:bodyPr wrap="none" rtlCol="0">
            <a:spAutoFit/>
          </a:bodyPr>
          <a:lstStyle/>
          <a:p>
            <a:r>
              <a:rPr lang="en-US" altLang="ko-KR" dirty="0">
                <a:latin typeface="Times New Roman" panose="02020603050405020304" pitchFamily="18" charset="0"/>
                <a:cs typeface="Times New Roman" panose="02020603050405020304" pitchFamily="18" charset="0"/>
              </a:rPr>
              <a:t>For Initial value</a:t>
            </a:r>
            <a:endParaRPr lang="ko-KR" altLang="en-US" dirty="0">
              <a:latin typeface="Times New Roman" panose="02020603050405020304" pitchFamily="18" charset="0"/>
              <a:cs typeface="Times New Roman" panose="02020603050405020304" pitchFamily="18" charset="0"/>
            </a:endParaRPr>
          </a:p>
        </p:txBody>
      </p:sp>
      <p:sp>
        <p:nvSpPr>
          <p:cNvPr id="18" name="직사각형 17">
            <a:extLst>
              <a:ext uri="{FF2B5EF4-FFF2-40B4-BE49-F238E27FC236}">
                <a16:creationId xmlns:a16="http://schemas.microsoft.com/office/drawing/2014/main" id="{EE038886-228F-4522-BC6E-D3FAB87AE30E}"/>
              </a:ext>
            </a:extLst>
          </p:cNvPr>
          <p:cNvSpPr/>
          <p:nvPr/>
        </p:nvSpPr>
        <p:spPr>
          <a:xfrm>
            <a:off x="4572000" y="1700808"/>
            <a:ext cx="2843407" cy="145883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Compute</a:t>
            </a:r>
          </a:p>
          <a:p>
            <a:pPr algn="ctr"/>
            <a:r>
              <a:rPr lang="en-US" altLang="ko-KR" dirty="0">
                <a:solidFill>
                  <a:schemeClr val="tx1"/>
                </a:solidFill>
                <a:latin typeface="Times New Roman" panose="02020603050405020304" pitchFamily="18" charset="0"/>
                <a:cs typeface="Times New Roman" panose="02020603050405020304" pitchFamily="18" charset="0"/>
              </a:rPr>
              <a:t>m</a:t>
            </a:r>
            <a:r>
              <a:rPr lang="en-US" altLang="ko-KR" baseline="-25000" dirty="0">
                <a:solidFill>
                  <a:schemeClr val="tx1"/>
                </a:solidFill>
                <a:latin typeface="Times New Roman" panose="02020603050405020304" pitchFamily="18" charset="0"/>
                <a:cs typeface="Times New Roman" panose="02020603050405020304" pitchFamily="18" charset="0"/>
              </a:rPr>
              <a:t>4,3He</a:t>
            </a:r>
            <a:r>
              <a:rPr lang="en-US" altLang="ko-KR" dirty="0">
                <a:solidFill>
                  <a:schemeClr val="tx1"/>
                </a:solidFill>
                <a:latin typeface="Times New Roman" panose="02020603050405020304" pitchFamily="18" charset="0"/>
                <a:cs typeface="Times New Roman" panose="02020603050405020304" pitchFamily="18" charset="0"/>
              </a:rPr>
              <a:t>,  m</a:t>
            </a:r>
            <a:r>
              <a:rPr lang="en-US" altLang="ko-KR" baseline="-25000" dirty="0">
                <a:solidFill>
                  <a:schemeClr val="tx1"/>
                </a:solidFill>
                <a:latin typeface="Times New Roman" panose="02020603050405020304" pitchFamily="18" charset="0"/>
                <a:cs typeface="Times New Roman" panose="02020603050405020304" pitchFamily="18" charset="0"/>
              </a:rPr>
              <a:t>5,3H3</a:t>
            </a:r>
            <a:r>
              <a:rPr lang="en-US" altLang="ko-KR" dirty="0">
                <a:solidFill>
                  <a:schemeClr val="tx1"/>
                </a:solidFill>
                <a:latin typeface="Times New Roman" panose="02020603050405020304" pitchFamily="18" charset="0"/>
                <a:cs typeface="Times New Roman" panose="02020603050405020304" pitchFamily="18" charset="0"/>
              </a:rPr>
              <a:t>, m</a:t>
            </a:r>
            <a:r>
              <a:rPr lang="en-US" altLang="ko-KR" baseline="-25000" dirty="0">
                <a:solidFill>
                  <a:schemeClr val="tx1"/>
                </a:solidFill>
                <a:latin typeface="Times New Roman" panose="02020603050405020304" pitchFamily="18" charset="0"/>
                <a:cs typeface="Times New Roman" panose="02020603050405020304" pitchFamily="18" charset="0"/>
              </a:rPr>
              <a:t>3,3He</a:t>
            </a:r>
            <a:r>
              <a:rPr lang="en-US" altLang="ko-KR" dirty="0">
                <a:solidFill>
                  <a:schemeClr val="tx1"/>
                </a:solidFill>
                <a:latin typeface="Times New Roman" panose="02020603050405020304" pitchFamily="18" charset="0"/>
                <a:cs typeface="Times New Roman" panose="02020603050405020304" pitchFamily="18" charset="0"/>
              </a:rPr>
              <a:t>, m</a:t>
            </a:r>
            <a:r>
              <a:rPr lang="en-US" altLang="ko-KR" baseline="-25000" dirty="0">
                <a:solidFill>
                  <a:schemeClr val="tx1"/>
                </a:solidFill>
                <a:latin typeface="Times New Roman" panose="02020603050405020304" pitchFamily="18" charset="0"/>
                <a:cs typeface="Times New Roman" panose="02020603050405020304" pitchFamily="18" charset="0"/>
              </a:rPr>
              <a:t>3,4He</a:t>
            </a:r>
            <a:r>
              <a:rPr lang="en-US" altLang="ko-KR" dirty="0">
                <a:solidFill>
                  <a:schemeClr val="tx1"/>
                </a:solidFill>
                <a:latin typeface="Times New Roman" panose="02020603050405020304" pitchFamily="18" charset="0"/>
                <a:cs typeface="Times New Roman" panose="02020603050405020304" pitchFamily="18" charset="0"/>
              </a:rPr>
              <a:t>, m</a:t>
            </a:r>
            <a:r>
              <a:rPr lang="en-US" altLang="ko-KR" baseline="-25000" dirty="0">
                <a:solidFill>
                  <a:schemeClr val="tx1"/>
                </a:solidFill>
                <a:latin typeface="Times New Roman" panose="02020603050405020304" pitchFamily="18" charset="0"/>
                <a:cs typeface="Times New Roman" panose="02020603050405020304" pitchFamily="18" charset="0"/>
              </a:rPr>
              <a:t>2,4He</a:t>
            </a:r>
            <a:r>
              <a:rPr lang="en-US" altLang="ko-KR" dirty="0">
                <a:solidFill>
                  <a:schemeClr val="tx1"/>
                </a:solidFill>
                <a:latin typeface="Times New Roman" panose="02020603050405020304" pitchFamily="18" charset="0"/>
                <a:cs typeface="Times New Roman" panose="02020603050405020304" pitchFamily="18" charset="0"/>
              </a:rPr>
              <a:t>, m</a:t>
            </a:r>
            <a:r>
              <a:rPr lang="en-US" altLang="ko-KR" baseline="-25000" dirty="0">
                <a:solidFill>
                  <a:schemeClr val="tx1"/>
                </a:solidFill>
                <a:latin typeface="Times New Roman" panose="02020603050405020304" pitchFamily="18" charset="0"/>
                <a:cs typeface="Times New Roman" panose="02020603050405020304" pitchFamily="18" charset="0"/>
              </a:rPr>
              <a:t>2,3He</a:t>
            </a:r>
            <a:r>
              <a:rPr lang="en-US" altLang="ko-KR" dirty="0">
                <a:solidFill>
                  <a:schemeClr val="tx1"/>
                </a:solidFill>
                <a:latin typeface="Times New Roman" panose="02020603050405020304" pitchFamily="18" charset="0"/>
                <a:cs typeface="Times New Roman" panose="02020603050405020304" pitchFamily="18" charset="0"/>
              </a:rPr>
              <a:t>, m</a:t>
            </a:r>
            <a:r>
              <a:rPr lang="en-US" altLang="ko-KR" baseline="-25000" dirty="0">
                <a:solidFill>
                  <a:schemeClr val="tx1"/>
                </a:solidFill>
                <a:latin typeface="Times New Roman" panose="02020603050405020304" pitchFamily="18" charset="0"/>
                <a:cs typeface="Times New Roman" panose="02020603050405020304" pitchFamily="18" charset="0"/>
              </a:rPr>
              <a:t>1,3He</a:t>
            </a:r>
            <a:r>
              <a:rPr lang="en-US" altLang="ko-KR" dirty="0">
                <a:solidFill>
                  <a:schemeClr val="tx1"/>
                </a:solidFill>
                <a:latin typeface="Times New Roman" panose="02020603050405020304" pitchFamily="18" charset="0"/>
                <a:cs typeface="Times New Roman" panose="02020603050405020304" pitchFamily="18" charset="0"/>
              </a:rPr>
              <a:t>,</a:t>
            </a:r>
            <a:r>
              <a:rPr lang="ko-KR" altLang="en-US" dirty="0">
                <a:solidFill>
                  <a:schemeClr val="tx1"/>
                </a:solidFill>
                <a:latin typeface="Times New Roman" panose="02020603050405020304" pitchFamily="18" charset="0"/>
                <a:cs typeface="Times New Roman" panose="02020603050405020304" pitchFamily="18" charset="0"/>
              </a:rPr>
              <a:t> </a:t>
            </a:r>
            <a:r>
              <a:rPr lang="en-US" altLang="ko-KR" dirty="0">
                <a:solidFill>
                  <a:schemeClr val="tx1"/>
                </a:solidFill>
                <a:latin typeface="Times New Roman" panose="02020603050405020304" pitchFamily="18" charset="0"/>
                <a:cs typeface="Times New Roman" panose="02020603050405020304" pitchFamily="18" charset="0"/>
              </a:rPr>
              <a:t>rho, h</a:t>
            </a:r>
            <a:r>
              <a:rPr lang="en-US" altLang="ko-KR" baseline="-25000" dirty="0">
                <a:solidFill>
                  <a:schemeClr val="tx1"/>
                </a:solidFill>
                <a:latin typeface="Times New Roman" panose="02020603050405020304" pitchFamily="18" charset="0"/>
                <a:cs typeface="Times New Roman" panose="02020603050405020304" pitchFamily="18" charset="0"/>
              </a:rPr>
              <a:t>2</a:t>
            </a:r>
            <a:r>
              <a:rPr lang="en-US" altLang="ko-KR" dirty="0">
                <a:solidFill>
                  <a:schemeClr val="tx1"/>
                </a:solidFill>
                <a:latin typeface="Times New Roman" panose="02020603050405020304" pitchFamily="18" charset="0"/>
                <a:cs typeface="Times New Roman" panose="02020603050405020304" pitchFamily="18" charset="0"/>
              </a:rPr>
              <a:t>, h</a:t>
            </a:r>
            <a:r>
              <a:rPr lang="en-US" altLang="ko-KR" baseline="-25000" dirty="0">
                <a:solidFill>
                  <a:schemeClr val="tx1"/>
                </a:solidFill>
                <a:latin typeface="Times New Roman" panose="02020603050405020304" pitchFamily="18" charset="0"/>
                <a:cs typeface="Times New Roman" panose="02020603050405020304" pitchFamily="18" charset="0"/>
              </a:rPr>
              <a:t>3</a:t>
            </a:r>
            <a:r>
              <a:rPr lang="en-US" altLang="ko-KR" dirty="0">
                <a:solidFill>
                  <a:schemeClr val="tx1"/>
                </a:solidFill>
                <a:latin typeface="Times New Roman" panose="02020603050405020304" pitchFamily="18" charset="0"/>
                <a:cs typeface="Times New Roman" panose="02020603050405020304" pitchFamily="18" charset="0"/>
              </a:rPr>
              <a:t>, h</a:t>
            </a:r>
            <a:r>
              <a:rPr lang="en-US" altLang="ko-KR" baseline="-25000" dirty="0">
                <a:solidFill>
                  <a:schemeClr val="tx1"/>
                </a:solidFill>
                <a:latin typeface="Times New Roman" panose="02020603050405020304" pitchFamily="18" charset="0"/>
                <a:cs typeface="Times New Roman" panose="02020603050405020304" pitchFamily="18" charset="0"/>
              </a:rPr>
              <a:t>4</a:t>
            </a:r>
            <a:endParaRPr lang="en-US" altLang="ko-KR" dirty="0">
              <a:solidFill>
                <a:schemeClr val="tx1"/>
              </a:solidFill>
              <a:latin typeface="Times New Roman" panose="02020603050405020304" pitchFamily="18" charset="0"/>
              <a:cs typeface="Times New Roman" panose="02020603050405020304" pitchFamily="18" charset="0"/>
            </a:endParaRPr>
          </a:p>
        </p:txBody>
      </p:sp>
      <p:cxnSp>
        <p:nvCxnSpPr>
          <p:cNvPr id="19" name="직선 화살표 연결선 18">
            <a:extLst>
              <a:ext uri="{FF2B5EF4-FFF2-40B4-BE49-F238E27FC236}">
                <a16:creationId xmlns:a16="http://schemas.microsoft.com/office/drawing/2014/main" id="{2032C713-638C-4390-A331-F50781F14379}"/>
              </a:ext>
            </a:extLst>
          </p:cNvPr>
          <p:cNvCxnSpPr>
            <a:cxnSpLocks/>
          </p:cNvCxnSpPr>
          <p:nvPr/>
        </p:nvCxnSpPr>
        <p:spPr>
          <a:xfrm>
            <a:off x="3000342" y="5652852"/>
            <a:ext cx="14767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직사각형 19">
            <a:extLst>
              <a:ext uri="{FF2B5EF4-FFF2-40B4-BE49-F238E27FC236}">
                <a16:creationId xmlns:a16="http://schemas.microsoft.com/office/drawing/2014/main" id="{2303AEB8-4323-4D71-8802-E8767283D9DD}"/>
              </a:ext>
            </a:extLst>
          </p:cNvPr>
          <p:cNvSpPr/>
          <p:nvPr/>
        </p:nvSpPr>
        <p:spPr>
          <a:xfrm>
            <a:off x="4571999" y="3453209"/>
            <a:ext cx="2843407" cy="63835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Compute </a:t>
            </a:r>
            <a:r>
              <a:rPr lang="en-US" altLang="ko-KR" dirty="0" err="1">
                <a:solidFill>
                  <a:schemeClr val="tx1"/>
                </a:solidFill>
                <a:latin typeface="Times New Roman" panose="02020603050405020304" pitchFamily="18" charset="0"/>
                <a:cs typeface="Times New Roman" panose="02020603050405020304" pitchFamily="18" charset="0"/>
              </a:rPr>
              <a:t>P</a:t>
            </a:r>
            <a:r>
              <a:rPr lang="en-US" altLang="ko-KR" baseline="-25000" dirty="0" err="1">
                <a:solidFill>
                  <a:schemeClr val="tx1"/>
                </a:solidFill>
                <a:latin typeface="Times New Roman" panose="02020603050405020304" pitchFamily="18" charset="0"/>
                <a:cs typeface="Times New Roman" panose="02020603050405020304" pitchFamily="18" charset="0"/>
              </a:rPr>
              <a:t>M,bot</a:t>
            </a:r>
            <a:r>
              <a:rPr lang="en-US" altLang="ko-KR" dirty="0">
                <a:solidFill>
                  <a:schemeClr val="tx1"/>
                </a:solidFill>
                <a:latin typeface="Times New Roman" panose="02020603050405020304" pitchFamily="18" charset="0"/>
                <a:cs typeface="Times New Roman" panose="02020603050405020304" pitchFamily="18" charset="0"/>
              </a:rPr>
              <a:t> , </a:t>
            </a:r>
            <a:r>
              <a:rPr lang="en-US" altLang="ko-KR" dirty="0" err="1">
                <a:solidFill>
                  <a:schemeClr val="tx1"/>
                </a:solidFill>
                <a:latin typeface="Times New Roman" panose="02020603050405020304" pitchFamily="18" charset="0"/>
                <a:cs typeface="Times New Roman" panose="02020603050405020304" pitchFamily="18" charset="0"/>
              </a:rPr>
              <a:t>P</a:t>
            </a:r>
            <a:r>
              <a:rPr lang="en-US" altLang="ko-KR" baseline="-25000" dirty="0" err="1">
                <a:solidFill>
                  <a:schemeClr val="tx1"/>
                </a:solidFill>
                <a:latin typeface="Times New Roman" panose="02020603050405020304" pitchFamily="18" charset="0"/>
                <a:cs typeface="Times New Roman" panose="02020603050405020304" pitchFamily="18" charset="0"/>
              </a:rPr>
              <a:t>s,bot</a:t>
            </a:r>
            <a:endParaRPr lang="en-US" altLang="ko-KR" dirty="0">
              <a:solidFill>
                <a:schemeClr val="tx1"/>
              </a:solidFill>
              <a:latin typeface="Times New Roman" panose="02020603050405020304" pitchFamily="18" charset="0"/>
              <a:cs typeface="Times New Roman" panose="02020603050405020304" pitchFamily="18" charset="0"/>
            </a:endParaRPr>
          </a:p>
        </p:txBody>
      </p:sp>
      <p:sp>
        <p:nvSpPr>
          <p:cNvPr id="21" name="직사각형 20">
            <a:extLst>
              <a:ext uri="{FF2B5EF4-FFF2-40B4-BE49-F238E27FC236}">
                <a16:creationId xmlns:a16="http://schemas.microsoft.com/office/drawing/2014/main" id="{9F344156-1E45-4634-A515-93B1A2E2F908}"/>
              </a:ext>
            </a:extLst>
          </p:cNvPr>
          <p:cNvSpPr/>
          <p:nvPr/>
        </p:nvSpPr>
        <p:spPr>
          <a:xfrm>
            <a:off x="5131521" y="5308858"/>
            <a:ext cx="1605029" cy="36033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Print results</a:t>
            </a:r>
          </a:p>
        </p:txBody>
      </p:sp>
      <p:cxnSp>
        <p:nvCxnSpPr>
          <p:cNvPr id="22" name="직선 화살표 연결선 21">
            <a:extLst>
              <a:ext uri="{FF2B5EF4-FFF2-40B4-BE49-F238E27FC236}">
                <a16:creationId xmlns:a16="http://schemas.microsoft.com/office/drawing/2014/main" id="{E2B2600C-6FD0-4F56-ACD2-E0C1D92E7291}"/>
              </a:ext>
            </a:extLst>
          </p:cNvPr>
          <p:cNvCxnSpPr>
            <a:cxnSpLocks/>
            <a:endCxn id="11" idx="3"/>
          </p:cNvCxnSpPr>
          <p:nvPr/>
        </p:nvCxnSpPr>
        <p:spPr>
          <a:xfrm flipH="1">
            <a:off x="4422039" y="4751563"/>
            <a:ext cx="533692" cy="3744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73163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9993E1A8-B327-40BE-8304-AE5631F9FFAB}"/>
              </a:ext>
            </a:extLst>
          </p:cNvPr>
          <p:cNvSpPr>
            <a:spLocks noGrp="1"/>
          </p:cNvSpPr>
          <p:nvPr>
            <p:ph type="title"/>
          </p:nvPr>
        </p:nvSpPr>
        <p:spPr/>
        <p:txBody>
          <a:bodyPr/>
          <a:lstStyle/>
          <a:p>
            <a:r>
              <a:rPr lang="en-US" altLang="ko-KR" dirty="0"/>
              <a:t>2. Numerical analysis</a:t>
            </a:r>
            <a:endParaRPr lang="ko-KR" altLang="en-US" dirty="0"/>
          </a:p>
        </p:txBody>
      </p:sp>
      <p:sp>
        <p:nvSpPr>
          <p:cNvPr id="3" name="내용 개체 틀 2">
            <a:extLst>
              <a:ext uri="{FF2B5EF4-FFF2-40B4-BE49-F238E27FC236}">
                <a16:creationId xmlns:a16="http://schemas.microsoft.com/office/drawing/2014/main" id="{BDE693D6-3889-41EC-B708-1547107A007F}"/>
              </a:ext>
            </a:extLst>
          </p:cNvPr>
          <p:cNvSpPr>
            <a:spLocks noGrp="1"/>
          </p:cNvSpPr>
          <p:nvPr>
            <p:ph idx="1"/>
          </p:nvPr>
        </p:nvSpPr>
        <p:spPr/>
        <p:txBody>
          <a:bodyPr/>
          <a:lstStyle/>
          <a:p>
            <a:pPr latinLnBrk="0"/>
            <a:r>
              <a:rPr lang="en-US" altLang="ko-KR" dirty="0"/>
              <a:t>Constant input: tricritical point, gravitational acceleration, specific heat coefficients</a:t>
            </a:r>
          </a:p>
          <a:p>
            <a:pPr latinLnBrk="0"/>
            <a:r>
              <a:rPr lang="en-US" altLang="ko-KR" dirty="0"/>
              <a:t>Initial independent variables: Initial values or constants we can control</a:t>
            </a:r>
          </a:p>
          <a:p>
            <a:pPr lvl="1" latinLnBrk="0"/>
            <a:r>
              <a:rPr lang="en-US" altLang="ko-KR" dirty="0"/>
              <a:t>Still temperature, mixing chamber temperature, total mols, concentration, chamber size</a:t>
            </a:r>
          </a:p>
          <a:p>
            <a:pPr latinLnBrk="0"/>
            <a:r>
              <a:rPr lang="en-US" altLang="ko-KR" dirty="0"/>
              <a:t>Initial dependent variables: Initial values calculated from other independent variables</a:t>
            </a:r>
          </a:p>
          <a:p>
            <a:pPr lvl="1"/>
            <a:r>
              <a:rPr lang="en-US" altLang="ko-KR" sz="1600" dirty="0"/>
              <a:t>Concentration, specific heat, vapor pressure, etc.</a:t>
            </a:r>
          </a:p>
          <a:p>
            <a:r>
              <a:rPr lang="en-US" altLang="ko-KR" dirty="0"/>
              <a:t>Initial mol calculation  : </a:t>
            </a:r>
          </a:p>
          <a:p>
            <a:pPr lvl="1"/>
            <a:r>
              <a:rPr lang="en-US" altLang="ko-KR" sz="1400" dirty="0"/>
              <a:t> m4_4He = </a:t>
            </a:r>
            <a:r>
              <a:rPr lang="en-US" altLang="ko-KR" sz="1400" dirty="0" err="1"/>
              <a:t>i</a:t>
            </a:r>
            <a:r>
              <a:rPr lang="en-US" altLang="ko-KR" sz="1400" dirty="0"/>
              <a:t>*1e-8 </a:t>
            </a:r>
            <a:r>
              <a:rPr lang="ko-KR" altLang="en-US" sz="1400" dirty="0"/>
              <a:t>가정</a:t>
            </a:r>
            <a:endParaRPr lang="en-US" altLang="ko-KR" sz="1400" dirty="0"/>
          </a:p>
          <a:p>
            <a:pPr lvl="1"/>
            <a:r>
              <a:rPr lang="en-US" altLang="ko-KR" sz="1400" dirty="0"/>
              <a:t> m4_3He = (m4_4He*</a:t>
            </a:r>
            <a:r>
              <a:rPr lang="en-US" altLang="ko-KR" sz="1400" dirty="0" err="1"/>
              <a:t>x_s</a:t>
            </a:r>
            <a:r>
              <a:rPr lang="en-US" altLang="ko-KR" sz="1400" dirty="0"/>
              <a:t>)/(1-x_s) </a:t>
            </a:r>
            <a:r>
              <a:rPr lang="ko-KR" altLang="en-US" sz="1400" dirty="0"/>
              <a:t>계산</a:t>
            </a:r>
            <a:endParaRPr lang="en-US" altLang="ko-KR" sz="1400" dirty="0"/>
          </a:p>
          <a:p>
            <a:pPr lvl="1"/>
            <a:r>
              <a:rPr lang="en-US" altLang="ko-KR" sz="1400" dirty="0"/>
              <a:t> m3_3He = </a:t>
            </a:r>
            <a:r>
              <a:rPr lang="en-US" altLang="ko-KR" sz="1400" dirty="0" err="1"/>
              <a:t>x_d</a:t>
            </a:r>
            <a:r>
              <a:rPr lang="en-US" altLang="ko-KR" sz="1400" dirty="0"/>
              <a:t>*(m_3He-(m4_3He+m5_3He)-</a:t>
            </a:r>
            <a:r>
              <a:rPr lang="en-US" altLang="ko-KR" sz="1400" dirty="0" err="1"/>
              <a:t>x_c</a:t>
            </a:r>
            <a:r>
              <a:rPr lang="en-US" altLang="ko-KR" sz="1400" dirty="0"/>
              <a:t>*(</a:t>
            </a:r>
            <a:r>
              <a:rPr lang="en-US" altLang="ko-KR" sz="1400" dirty="0" err="1"/>
              <a:t>m_total-m_still</a:t>
            </a:r>
            <a:r>
              <a:rPr lang="en-US" altLang="ko-KR" sz="1400" dirty="0"/>
              <a:t>))/(</a:t>
            </a:r>
            <a:r>
              <a:rPr lang="en-US" altLang="ko-KR" sz="1400" dirty="0" err="1"/>
              <a:t>x_d-x_c</a:t>
            </a:r>
            <a:r>
              <a:rPr lang="en-US" altLang="ko-KR" sz="1400" dirty="0"/>
              <a:t>)</a:t>
            </a:r>
          </a:p>
          <a:p>
            <a:pPr lvl="1"/>
            <a:r>
              <a:rPr lang="en-US" altLang="ko-KR" sz="1400" dirty="0"/>
              <a:t> m3_4He = (1-x_d)*(m_3He-(m4_3He+m5_3He)-</a:t>
            </a:r>
            <a:r>
              <a:rPr lang="en-US" altLang="ko-KR" sz="1400" dirty="0" err="1"/>
              <a:t>x_c</a:t>
            </a:r>
            <a:r>
              <a:rPr lang="en-US" altLang="ko-KR" sz="1400" dirty="0"/>
              <a:t>*mM)/(</a:t>
            </a:r>
            <a:r>
              <a:rPr lang="en-US" altLang="ko-KR" sz="1400" dirty="0" err="1"/>
              <a:t>x_d-x_c</a:t>
            </a:r>
            <a:r>
              <a:rPr lang="en-US" altLang="ko-KR" sz="1400" dirty="0"/>
              <a:t>)</a:t>
            </a:r>
          </a:p>
          <a:p>
            <a:pPr lvl="1"/>
            <a:r>
              <a:rPr lang="en-US" altLang="ko-KR" sz="1400" dirty="0"/>
              <a:t>m2_4He = m_4He - m4_4He - m3_4He</a:t>
            </a:r>
          </a:p>
          <a:p>
            <a:pPr lvl="1"/>
            <a:r>
              <a:rPr lang="en-US" altLang="ko-KR" sz="1400" dirty="0"/>
              <a:t>m2_3He = (m2_4He/(1-x_c))*</a:t>
            </a:r>
            <a:r>
              <a:rPr lang="en-US" altLang="ko-KR" sz="1400" dirty="0" err="1"/>
              <a:t>x_c</a:t>
            </a:r>
            <a:endParaRPr lang="en-US" altLang="ko-KR" sz="1400" dirty="0"/>
          </a:p>
          <a:p>
            <a:pPr lvl="1"/>
            <a:r>
              <a:rPr lang="en-US" altLang="ko-KR" sz="1600" dirty="0"/>
              <a:t>Calculate height using specific volume, then compare Still bottom pressure and MXC bottom pressure</a:t>
            </a:r>
            <a:endParaRPr lang="ko-KR" altLang="en-US" dirty="0"/>
          </a:p>
        </p:txBody>
      </p:sp>
      <p:sp>
        <p:nvSpPr>
          <p:cNvPr id="4" name="슬라이드 번호 개체 틀 3">
            <a:extLst>
              <a:ext uri="{FF2B5EF4-FFF2-40B4-BE49-F238E27FC236}">
                <a16:creationId xmlns:a16="http://schemas.microsoft.com/office/drawing/2014/main" id="{C0D1C275-8820-466A-BF08-B15160E92AE3}"/>
              </a:ext>
            </a:extLst>
          </p:cNvPr>
          <p:cNvSpPr>
            <a:spLocks noGrp="1"/>
          </p:cNvSpPr>
          <p:nvPr>
            <p:ph type="sldNum" sz="quarter" idx="12"/>
          </p:nvPr>
        </p:nvSpPr>
        <p:spPr/>
        <p:txBody>
          <a:bodyPr/>
          <a:lstStyle/>
          <a:p>
            <a:fld id="{4BEDD84E-25D4-4983-8AA1-2863C96F08D9}" type="slidenum">
              <a:rPr lang="ko-KR" altLang="en-US" smtClean="0"/>
              <a:pPr/>
              <a:t>46</a:t>
            </a:fld>
            <a:endParaRPr lang="ko-KR" altLang="en-US" dirty="0"/>
          </a:p>
        </p:txBody>
      </p:sp>
    </p:spTree>
    <p:extLst>
      <p:ext uri="{BB962C8B-B14F-4D97-AF65-F5344CB8AC3E}">
        <p14:creationId xmlns:p14="http://schemas.microsoft.com/office/powerpoint/2010/main" val="150597426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5D5060F-DB96-4FA9-A46A-6E2E8AE1E346}"/>
              </a:ext>
            </a:extLst>
          </p:cNvPr>
          <p:cNvSpPr>
            <a:spLocks noGrp="1"/>
          </p:cNvSpPr>
          <p:nvPr>
            <p:ph type="title"/>
          </p:nvPr>
        </p:nvSpPr>
        <p:spPr/>
        <p:txBody>
          <a:bodyPr/>
          <a:lstStyle/>
          <a:p>
            <a:r>
              <a:rPr lang="en-US" altLang="ko-KR" dirty="0"/>
              <a:t>2. Numerical analysis</a:t>
            </a:r>
            <a:endParaRPr lang="ko-KR" altLang="en-US" dirty="0"/>
          </a:p>
        </p:txBody>
      </p:sp>
      <p:sp>
        <p:nvSpPr>
          <p:cNvPr id="4" name="슬라이드 번호 개체 틀 3">
            <a:extLst>
              <a:ext uri="{FF2B5EF4-FFF2-40B4-BE49-F238E27FC236}">
                <a16:creationId xmlns:a16="http://schemas.microsoft.com/office/drawing/2014/main" id="{FBE7E761-14E7-4B5D-8EFB-103917A38531}"/>
              </a:ext>
            </a:extLst>
          </p:cNvPr>
          <p:cNvSpPr>
            <a:spLocks noGrp="1"/>
          </p:cNvSpPr>
          <p:nvPr>
            <p:ph type="sldNum" sz="quarter" idx="12"/>
          </p:nvPr>
        </p:nvSpPr>
        <p:spPr/>
        <p:txBody>
          <a:bodyPr/>
          <a:lstStyle/>
          <a:p>
            <a:fld id="{4BEDD84E-25D4-4983-8AA1-2863C96F08D9}" type="slidenum">
              <a:rPr lang="ko-KR" altLang="en-US" smtClean="0"/>
              <a:pPr/>
              <a:t>47</a:t>
            </a:fld>
            <a:endParaRPr lang="ko-KR" altLang="en-US" dirty="0"/>
          </a:p>
        </p:txBody>
      </p:sp>
      <p:cxnSp>
        <p:nvCxnSpPr>
          <p:cNvPr id="5" name="직선 화살표 연결선 4">
            <a:extLst>
              <a:ext uri="{FF2B5EF4-FFF2-40B4-BE49-F238E27FC236}">
                <a16:creationId xmlns:a16="http://schemas.microsoft.com/office/drawing/2014/main" id="{2185A92C-9C9C-4C04-9AAB-F72962C71197}"/>
              </a:ext>
            </a:extLst>
          </p:cNvPr>
          <p:cNvCxnSpPr>
            <a:cxnSpLocks/>
          </p:cNvCxnSpPr>
          <p:nvPr/>
        </p:nvCxnSpPr>
        <p:spPr>
          <a:xfrm flipH="1" flipV="1">
            <a:off x="5909777" y="1532236"/>
            <a:ext cx="672178" cy="18158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 name="직선 화살표 연결선 5">
            <a:extLst>
              <a:ext uri="{FF2B5EF4-FFF2-40B4-BE49-F238E27FC236}">
                <a16:creationId xmlns:a16="http://schemas.microsoft.com/office/drawing/2014/main" id="{A4ABF3D8-6D8E-4E2E-9B3E-1000A1511B1E}"/>
              </a:ext>
            </a:extLst>
          </p:cNvPr>
          <p:cNvCxnSpPr>
            <a:cxnSpLocks/>
          </p:cNvCxnSpPr>
          <p:nvPr/>
        </p:nvCxnSpPr>
        <p:spPr>
          <a:xfrm>
            <a:off x="7568538" y="1554470"/>
            <a:ext cx="0" cy="288021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순서도: 판단 6">
            <a:extLst>
              <a:ext uri="{FF2B5EF4-FFF2-40B4-BE49-F238E27FC236}">
                <a16:creationId xmlns:a16="http://schemas.microsoft.com/office/drawing/2014/main" id="{14658173-A342-480E-8947-E2B959AD0564}"/>
              </a:ext>
            </a:extLst>
          </p:cNvPr>
          <p:cNvSpPr/>
          <p:nvPr/>
        </p:nvSpPr>
        <p:spPr>
          <a:xfrm>
            <a:off x="6149363" y="2978098"/>
            <a:ext cx="2861943" cy="999220"/>
          </a:xfrm>
          <a:prstGeom prst="flowChartDecision">
            <a:avLst/>
          </a:prstGeom>
          <a:solidFill>
            <a:schemeClr val="bg1"/>
          </a:solid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Times New Roman" panose="02020603050405020304" pitchFamily="18" charset="0"/>
              <a:cs typeface="Times New Roman" panose="02020603050405020304" pitchFamily="18" charset="0"/>
            </a:endParaRPr>
          </a:p>
        </p:txBody>
      </p:sp>
      <p:cxnSp>
        <p:nvCxnSpPr>
          <p:cNvPr id="8" name="직선 화살표 연결선 7">
            <a:extLst>
              <a:ext uri="{FF2B5EF4-FFF2-40B4-BE49-F238E27FC236}">
                <a16:creationId xmlns:a16="http://schemas.microsoft.com/office/drawing/2014/main" id="{3FA35BC3-4DE1-4158-8C29-91AAAFE273DA}"/>
              </a:ext>
            </a:extLst>
          </p:cNvPr>
          <p:cNvCxnSpPr>
            <a:cxnSpLocks/>
          </p:cNvCxnSpPr>
          <p:nvPr/>
        </p:nvCxnSpPr>
        <p:spPr>
          <a:xfrm>
            <a:off x="4516104" y="1551937"/>
            <a:ext cx="0" cy="39092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직선 화살표 연결선 8">
            <a:extLst>
              <a:ext uri="{FF2B5EF4-FFF2-40B4-BE49-F238E27FC236}">
                <a16:creationId xmlns:a16="http://schemas.microsoft.com/office/drawing/2014/main" id="{C196425B-9746-4D0E-A681-A47DB87B81A6}"/>
              </a:ext>
            </a:extLst>
          </p:cNvPr>
          <p:cNvCxnSpPr>
            <a:cxnSpLocks/>
          </p:cNvCxnSpPr>
          <p:nvPr/>
        </p:nvCxnSpPr>
        <p:spPr>
          <a:xfrm flipV="1">
            <a:off x="5493116" y="3445519"/>
            <a:ext cx="0" cy="22065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직선 화살표 연결선 9">
            <a:extLst>
              <a:ext uri="{FF2B5EF4-FFF2-40B4-BE49-F238E27FC236}">
                <a16:creationId xmlns:a16="http://schemas.microsoft.com/office/drawing/2014/main" id="{831C52F0-4FA7-45FB-BC5B-79BC411DE375}"/>
              </a:ext>
            </a:extLst>
          </p:cNvPr>
          <p:cNvCxnSpPr>
            <a:cxnSpLocks/>
          </p:cNvCxnSpPr>
          <p:nvPr/>
        </p:nvCxnSpPr>
        <p:spPr>
          <a:xfrm>
            <a:off x="1578638" y="1551937"/>
            <a:ext cx="0" cy="30100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직사각형 10">
            <a:extLst>
              <a:ext uri="{FF2B5EF4-FFF2-40B4-BE49-F238E27FC236}">
                <a16:creationId xmlns:a16="http://schemas.microsoft.com/office/drawing/2014/main" id="{6AC66C7F-5780-4D9E-B721-093DE55FC5DF}"/>
              </a:ext>
            </a:extLst>
          </p:cNvPr>
          <p:cNvSpPr/>
          <p:nvPr/>
        </p:nvSpPr>
        <p:spPr>
          <a:xfrm>
            <a:off x="156930" y="897852"/>
            <a:ext cx="2843407" cy="63835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Input Initial values</a:t>
            </a:r>
          </a:p>
        </p:txBody>
      </p:sp>
      <p:sp>
        <p:nvSpPr>
          <p:cNvPr id="12" name="직사각형 11">
            <a:extLst>
              <a:ext uri="{FF2B5EF4-FFF2-40B4-BE49-F238E27FC236}">
                <a16:creationId xmlns:a16="http://schemas.microsoft.com/office/drawing/2014/main" id="{64C0F3D4-74D8-4533-9A79-567C539E467A}"/>
              </a:ext>
            </a:extLst>
          </p:cNvPr>
          <p:cNvSpPr/>
          <p:nvPr/>
        </p:nvSpPr>
        <p:spPr>
          <a:xfrm>
            <a:off x="156930" y="1852508"/>
            <a:ext cx="2843407" cy="63835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Reduce P</a:t>
            </a:r>
            <a:r>
              <a:rPr lang="en-US" altLang="ko-KR" baseline="-25000" dirty="0">
                <a:solidFill>
                  <a:schemeClr val="tx1"/>
                </a:solidFill>
                <a:latin typeface="Times New Roman" panose="02020603050405020304" pitchFamily="18" charset="0"/>
                <a:cs typeface="Times New Roman" panose="02020603050405020304" pitchFamily="18" charset="0"/>
              </a:rPr>
              <a:t>s</a:t>
            </a:r>
            <a:r>
              <a:rPr lang="en-US" altLang="ko-KR" dirty="0">
                <a:solidFill>
                  <a:schemeClr val="tx1"/>
                </a:solidFill>
                <a:latin typeface="Times New Roman" panose="02020603050405020304" pitchFamily="18" charset="0"/>
                <a:cs typeface="Times New Roman" panose="02020603050405020304" pitchFamily="18" charset="0"/>
              </a:rPr>
              <a:t> </a:t>
            </a:r>
          </a:p>
        </p:txBody>
      </p:sp>
      <p:sp>
        <p:nvSpPr>
          <p:cNvPr id="13" name="직사각형 12">
            <a:extLst>
              <a:ext uri="{FF2B5EF4-FFF2-40B4-BE49-F238E27FC236}">
                <a16:creationId xmlns:a16="http://schemas.microsoft.com/office/drawing/2014/main" id="{88C2A375-FA30-445A-AA69-B333B7D36C73}"/>
              </a:ext>
            </a:extLst>
          </p:cNvPr>
          <p:cNvSpPr/>
          <p:nvPr/>
        </p:nvSpPr>
        <p:spPr>
          <a:xfrm>
            <a:off x="156928" y="2807164"/>
            <a:ext cx="2843407" cy="63835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err="1">
                <a:solidFill>
                  <a:schemeClr val="tx1"/>
                </a:solidFill>
                <a:latin typeface="Times New Roman" panose="02020603050405020304" pitchFamily="18" charset="0"/>
                <a:cs typeface="Times New Roman" panose="02020603050405020304" pitchFamily="18" charset="0"/>
              </a:rPr>
              <a:t>x</a:t>
            </a:r>
            <a:r>
              <a:rPr lang="en-US" altLang="ko-KR" baseline="-25000" dirty="0" err="1">
                <a:solidFill>
                  <a:schemeClr val="tx1"/>
                </a:solidFill>
                <a:latin typeface="Times New Roman" panose="02020603050405020304" pitchFamily="18" charset="0"/>
                <a:cs typeface="Times New Roman" panose="02020603050405020304" pitchFamily="18" charset="0"/>
              </a:rPr>
              <a:t>s</a:t>
            </a:r>
            <a:r>
              <a:rPr lang="ko-KR" altLang="en-US" dirty="0">
                <a:solidFill>
                  <a:schemeClr val="tx1"/>
                </a:solidFill>
                <a:latin typeface="Times New Roman" panose="02020603050405020304" pitchFamily="18" charset="0"/>
                <a:cs typeface="Times New Roman" panose="02020603050405020304" pitchFamily="18" charset="0"/>
              </a:rPr>
              <a:t> </a:t>
            </a:r>
            <a:r>
              <a:rPr lang="en-US" altLang="ko-KR" dirty="0">
                <a:solidFill>
                  <a:schemeClr val="tx1"/>
                </a:solidFill>
                <a:latin typeface="Times New Roman" panose="02020603050405020304" pitchFamily="18" charset="0"/>
                <a:cs typeface="Times New Roman" panose="02020603050405020304" pitchFamily="18" charset="0"/>
              </a:rPr>
              <a:t>calculation</a:t>
            </a:r>
            <a:r>
              <a:rPr lang="ko-KR" altLang="en-US" dirty="0">
                <a:solidFill>
                  <a:schemeClr val="tx1"/>
                </a:solidFill>
                <a:latin typeface="Times New Roman" panose="02020603050405020304" pitchFamily="18" charset="0"/>
                <a:cs typeface="Times New Roman" panose="02020603050405020304" pitchFamily="18" charset="0"/>
              </a:rPr>
              <a:t> </a:t>
            </a:r>
            <a:r>
              <a:rPr lang="en-US" altLang="ko-KR" dirty="0">
                <a:solidFill>
                  <a:schemeClr val="tx1"/>
                </a:solidFill>
                <a:latin typeface="Times New Roman" panose="02020603050405020304" pitchFamily="18" charset="0"/>
                <a:cs typeface="Times New Roman" panose="02020603050405020304" pitchFamily="18" charset="0"/>
              </a:rPr>
              <a:t>(f1)</a:t>
            </a:r>
          </a:p>
          <a:p>
            <a:pPr algn="ctr"/>
            <a:r>
              <a:rPr lang="en-US" altLang="ko-KR" dirty="0" err="1">
                <a:solidFill>
                  <a:schemeClr val="tx1"/>
                </a:solidFill>
                <a:latin typeface="Times New Roman" panose="02020603050405020304" pitchFamily="18" charset="0"/>
                <a:cs typeface="Times New Roman" panose="02020603050405020304" pitchFamily="18" charset="0"/>
              </a:rPr>
              <a:t>μ</a:t>
            </a:r>
            <a:r>
              <a:rPr lang="en-US" altLang="ko-KR" baseline="-25000" dirty="0" err="1">
                <a:solidFill>
                  <a:schemeClr val="tx1"/>
                </a:solidFill>
                <a:latin typeface="Times New Roman" panose="02020603050405020304" pitchFamily="18" charset="0"/>
                <a:cs typeface="Times New Roman" panose="02020603050405020304" pitchFamily="18" charset="0"/>
              </a:rPr>
              <a:t>s</a:t>
            </a:r>
            <a:r>
              <a:rPr lang="en-US" altLang="ko-KR" dirty="0">
                <a:solidFill>
                  <a:schemeClr val="tx1"/>
                </a:solidFill>
                <a:latin typeface="Times New Roman" panose="02020603050405020304" pitchFamily="18" charset="0"/>
                <a:cs typeface="Times New Roman" panose="02020603050405020304" pitchFamily="18" charset="0"/>
              </a:rPr>
              <a:t> calculation</a:t>
            </a:r>
            <a:r>
              <a:rPr lang="ko-KR" altLang="en-US" dirty="0">
                <a:solidFill>
                  <a:schemeClr val="tx1"/>
                </a:solidFill>
                <a:latin typeface="Times New Roman" panose="02020603050405020304" pitchFamily="18" charset="0"/>
                <a:cs typeface="Times New Roman" panose="02020603050405020304" pitchFamily="18" charset="0"/>
              </a:rPr>
              <a:t> </a:t>
            </a:r>
            <a:r>
              <a:rPr lang="en-US" altLang="ko-KR" dirty="0">
                <a:solidFill>
                  <a:schemeClr val="tx1"/>
                </a:solidFill>
                <a:latin typeface="Times New Roman" panose="02020603050405020304" pitchFamily="18" charset="0"/>
                <a:cs typeface="Times New Roman" panose="02020603050405020304" pitchFamily="18" charset="0"/>
              </a:rPr>
              <a:t>(f2)</a:t>
            </a:r>
          </a:p>
        </p:txBody>
      </p:sp>
      <p:sp>
        <p:nvSpPr>
          <p:cNvPr id="14" name="직사각형 13">
            <a:extLst>
              <a:ext uri="{FF2B5EF4-FFF2-40B4-BE49-F238E27FC236}">
                <a16:creationId xmlns:a16="http://schemas.microsoft.com/office/drawing/2014/main" id="{D8FE713E-D72B-443D-8D2D-0A536372145F}"/>
              </a:ext>
            </a:extLst>
          </p:cNvPr>
          <p:cNvSpPr/>
          <p:nvPr/>
        </p:nvSpPr>
        <p:spPr>
          <a:xfrm>
            <a:off x="99202" y="4518442"/>
            <a:ext cx="2958861" cy="638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a:t>
            </a:r>
            <a:r>
              <a:rPr lang="en-US" altLang="ko-KR" dirty="0" err="1">
                <a:solidFill>
                  <a:schemeClr val="tx1"/>
                </a:solidFill>
                <a:latin typeface="Times New Roman" panose="02020603050405020304" pitchFamily="18" charset="0"/>
                <a:cs typeface="Times New Roman" panose="02020603050405020304" pitchFamily="18" charset="0"/>
              </a:rPr>
              <a:t>μ</a:t>
            </a:r>
            <a:r>
              <a:rPr lang="en-US" altLang="ko-KR" baseline="-25000" dirty="0" err="1">
                <a:solidFill>
                  <a:schemeClr val="tx1"/>
                </a:solidFill>
                <a:latin typeface="Times New Roman" panose="02020603050405020304" pitchFamily="18" charset="0"/>
                <a:cs typeface="Times New Roman" panose="02020603050405020304" pitchFamily="18" charset="0"/>
              </a:rPr>
              <a:t>m</a:t>
            </a:r>
            <a:r>
              <a:rPr lang="en-US" altLang="ko-KR" dirty="0">
                <a:solidFill>
                  <a:schemeClr val="tx1"/>
                </a:solidFill>
                <a:latin typeface="Times New Roman" panose="02020603050405020304" pitchFamily="18" charset="0"/>
                <a:cs typeface="Times New Roman" panose="02020603050405020304" pitchFamily="18" charset="0"/>
              </a:rPr>
              <a:t>=</a:t>
            </a:r>
            <a:r>
              <a:rPr lang="en-US" altLang="ko-KR" dirty="0" err="1">
                <a:solidFill>
                  <a:schemeClr val="tx1"/>
                </a:solidFill>
                <a:latin typeface="Times New Roman" panose="02020603050405020304" pitchFamily="18" charset="0"/>
                <a:cs typeface="Times New Roman" panose="02020603050405020304" pitchFamily="18" charset="0"/>
              </a:rPr>
              <a:t>μ</a:t>
            </a:r>
            <a:r>
              <a:rPr lang="en-US" altLang="ko-KR" baseline="-25000" dirty="0" err="1">
                <a:solidFill>
                  <a:schemeClr val="tx1"/>
                </a:solidFill>
                <a:latin typeface="Times New Roman" panose="02020603050405020304" pitchFamily="18" charset="0"/>
                <a:cs typeface="Times New Roman" panose="02020603050405020304" pitchFamily="18" charset="0"/>
              </a:rPr>
              <a:t>s</a:t>
            </a:r>
            <a:r>
              <a:rPr lang="en-US" altLang="ko-KR" dirty="0">
                <a:solidFill>
                  <a:schemeClr val="tx1"/>
                </a:solidFill>
                <a:latin typeface="Times New Roman" panose="02020603050405020304" pitchFamily="18" charset="0"/>
                <a:cs typeface="Times New Roman" panose="02020603050405020304" pitchFamily="18" charset="0"/>
              </a:rPr>
              <a:t>)</a:t>
            </a:r>
          </a:p>
        </p:txBody>
      </p:sp>
      <p:sp>
        <p:nvSpPr>
          <p:cNvPr id="15" name="직사각형 14">
            <a:extLst>
              <a:ext uri="{FF2B5EF4-FFF2-40B4-BE49-F238E27FC236}">
                <a16:creationId xmlns:a16="http://schemas.microsoft.com/office/drawing/2014/main" id="{FC116BB5-6E65-4D39-B95B-48B238AA56A0}"/>
              </a:ext>
            </a:extLst>
          </p:cNvPr>
          <p:cNvSpPr/>
          <p:nvPr/>
        </p:nvSpPr>
        <p:spPr>
          <a:xfrm>
            <a:off x="156928" y="3735942"/>
            <a:ext cx="2843407" cy="63835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Input T</a:t>
            </a:r>
            <a:r>
              <a:rPr lang="en-US" altLang="ko-KR" baseline="-25000" dirty="0">
                <a:solidFill>
                  <a:schemeClr val="tx1"/>
                </a:solidFill>
                <a:latin typeface="Times New Roman" panose="02020603050405020304" pitchFamily="18" charset="0"/>
                <a:cs typeface="Times New Roman" panose="02020603050405020304" pitchFamily="18" charset="0"/>
              </a:rPr>
              <a:t>M</a:t>
            </a:r>
            <a:r>
              <a:rPr lang="en-US" altLang="ko-KR" dirty="0">
                <a:solidFill>
                  <a:schemeClr val="tx1"/>
                </a:solidFill>
                <a:latin typeface="Times New Roman" panose="02020603050405020304" pitchFamily="18" charset="0"/>
                <a:cs typeface="Times New Roman" panose="02020603050405020304" pitchFamily="18" charset="0"/>
              </a:rPr>
              <a:t>, calculation </a:t>
            </a:r>
            <a:r>
              <a:rPr lang="en-US" altLang="ko-KR" dirty="0" err="1">
                <a:solidFill>
                  <a:schemeClr val="tx1"/>
                </a:solidFill>
                <a:latin typeface="Times New Roman" panose="02020603050405020304" pitchFamily="18" charset="0"/>
                <a:cs typeface="Times New Roman" panose="02020603050405020304" pitchFamily="18" charset="0"/>
              </a:rPr>
              <a:t>μ</a:t>
            </a:r>
            <a:r>
              <a:rPr lang="en-US" altLang="ko-KR" baseline="-25000" dirty="0" err="1">
                <a:solidFill>
                  <a:schemeClr val="tx1"/>
                </a:solidFill>
                <a:latin typeface="Times New Roman" panose="02020603050405020304" pitchFamily="18" charset="0"/>
                <a:cs typeface="Times New Roman" panose="02020603050405020304" pitchFamily="18" charset="0"/>
              </a:rPr>
              <a:t>M</a:t>
            </a:r>
            <a:r>
              <a:rPr lang="en-US" altLang="ko-KR" dirty="0">
                <a:solidFill>
                  <a:schemeClr val="tx1"/>
                </a:solidFill>
                <a:latin typeface="Times New Roman" panose="02020603050405020304" pitchFamily="18" charset="0"/>
                <a:cs typeface="Times New Roman" panose="02020603050405020304" pitchFamily="18" charset="0"/>
              </a:rPr>
              <a:t>(f3)</a:t>
            </a:r>
          </a:p>
        </p:txBody>
      </p:sp>
      <p:sp>
        <p:nvSpPr>
          <p:cNvPr id="16" name="순서도: 판단 15">
            <a:extLst>
              <a:ext uri="{FF2B5EF4-FFF2-40B4-BE49-F238E27FC236}">
                <a16:creationId xmlns:a16="http://schemas.microsoft.com/office/drawing/2014/main" id="{78F8B8B7-4A29-4C1B-80C6-41B44D9768C0}"/>
              </a:ext>
            </a:extLst>
          </p:cNvPr>
          <p:cNvSpPr/>
          <p:nvPr/>
        </p:nvSpPr>
        <p:spPr>
          <a:xfrm>
            <a:off x="251871" y="4561948"/>
            <a:ext cx="2601766" cy="551345"/>
          </a:xfrm>
          <a:prstGeom prst="flowChartDecision">
            <a:avLst/>
          </a:prstGeom>
          <a:no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Times New Roman" panose="02020603050405020304" pitchFamily="18" charset="0"/>
              <a:cs typeface="Times New Roman" panose="02020603050405020304" pitchFamily="18" charset="0"/>
            </a:endParaRPr>
          </a:p>
        </p:txBody>
      </p:sp>
      <p:sp>
        <p:nvSpPr>
          <p:cNvPr id="17" name="직사각형 16">
            <a:extLst>
              <a:ext uri="{FF2B5EF4-FFF2-40B4-BE49-F238E27FC236}">
                <a16:creationId xmlns:a16="http://schemas.microsoft.com/office/drawing/2014/main" id="{2AE4781B-D961-4BE7-8BAE-A4016C308E0E}"/>
              </a:ext>
            </a:extLst>
          </p:cNvPr>
          <p:cNvSpPr/>
          <p:nvPr/>
        </p:nvSpPr>
        <p:spPr>
          <a:xfrm>
            <a:off x="2021238" y="5156797"/>
            <a:ext cx="979097" cy="3274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a:solidFill>
                  <a:schemeClr val="tx1"/>
                </a:solidFill>
                <a:latin typeface="Times New Roman" panose="02020603050405020304" pitchFamily="18" charset="0"/>
                <a:cs typeface="Times New Roman" panose="02020603050405020304" pitchFamily="18" charset="0"/>
              </a:rPr>
              <a:t>T</a:t>
            </a:r>
            <a:r>
              <a:rPr lang="en-US" altLang="ko-KR" baseline="-25000">
                <a:solidFill>
                  <a:schemeClr val="tx1"/>
                </a:solidFill>
                <a:latin typeface="Times New Roman" panose="02020603050405020304" pitchFamily="18" charset="0"/>
                <a:cs typeface="Times New Roman" panose="02020603050405020304" pitchFamily="18" charset="0"/>
              </a:rPr>
              <a:t>M</a:t>
            </a:r>
            <a:r>
              <a:rPr lang="en-US" altLang="ko-KR">
                <a:solidFill>
                  <a:schemeClr val="tx1"/>
                </a:solidFill>
                <a:latin typeface="Times New Roman" panose="02020603050405020304" pitchFamily="18" charset="0"/>
                <a:cs typeface="Times New Roman" panose="02020603050405020304" pitchFamily="18" charset="0"/>
              </a:rPr>
              <a:t>-dT</a:t>
            </a:r>
          </a:p>
        </p:txBody>
      </p:sp>
      <p:sp>
        <p:nvSpPr>
          <p:cNvPr id="18" name="TextBox 17">
            <a:extLst>
              <a:ext uri="{FF2B5EF4-FFF2-40B4-BE49-F238E27FC236}">
                <a16:creationId xmlns:a16="http://schemas.microsoft.com/office/drawing/2014/main" id="{48990F2A-B7D4-4ADF-A935-DE85D791BC3E}"/>
              </a:ext>
            </a:extLst>
          </p:cNvPr>
          <p:cNvSpPr txBox="1"/>
          <p:nvPr/>
        </p:nvSpPr>
        <p:spPr>
          <a:xfrm>
            <a:off x="2360407" y="4947459"/>
            <a:ext cx="372218" cy="276999"/>
          </a:xfrm>
          <a:prstGeom prst="rect">
            <a:avLst/>
          </a:prstGeom>
          <a:noFill/>
        </p:spPr>
        <p:txBody>
          <a:bodyPr wrap="none" rtlCol="0">
            <a:spAutoFit/>
          </a:bodyPr>
          <a:lstStyle/>
          <a:p>
            <a:r>
              <a:rPr lang="en-US" altLang="ko-KR" sz="1200">
                <a:latin typeface="Times New Roman" panose="02020603050405020304" pitchFamily="18" charset="0"/>
                <a:cs typeface="Times New Roman" panose="02020603050405020304" pitchFamily="18" charset="0"/>
              </a:rPr>
              <a:t>No</a:t>
            </a:r>
            <a:endParaRPr lang="ko-KR" altLang="en-US" sz="1200">
              <a:latin typeface="Times New Roman" panose="02020603050405020304" pitchFamily="18" charset="0"/>
              <a:cs typeface="Times New Roman" panose="02020603050405020304" pitchFamily="18" charset="0"/>
            </a:endParaRPr>
          </a:p>
        </p:txBody>
      </p:sp>
      <p:sp>
        <p:nvSpPr>
          <p:cNvPr id="19" name="TextBox 18">
            <a:extLst>
              <a:ext uri="{FF2B5EF4-FFF2-40B4-BE49-F238E27FC236}">
                <a16:creationId xmlns:a16="http://schemas.microsoft.com/office/drawing/2014/main" id="{615FBDFD-A638-4466-9D0B-E4BFBD5A87C0}"/>
              </a:ext>
            </a:extLst>
          </p:cNvPr>
          <p:cNvSpPr txBox="1"/>
          <p:nvPr/>
        </p:nvSpPr>
        <p:spPr>
          <a:xfrm>
            <a:off x="1099046" y="5128033"/>
            <a:ext cx="389594" cy="276999"/>
          </a:xfrm>
          <a:prstGeom prst="rect">
            <a:avLst/>
          </a:prstGeom>
          <a:noFill/>
        </p:spPr>
        <p:txBody>
          <a:bodyPr wrap="none" rtlCol="0">
            <a:spAutoFit/>
          </a:bodyPr>
          <a:lstStyle/>
          <a:p>
            <a:r>
              <a:rPr lang="en-US" altLang="ko-KR" sz="1200">
                <a:latin typeface="Times New Roman" panose="02020603050405020304" pitchFamily="18" charset="0"/>
                <a:cs typeface="Times New Roman" panose="02020603050405020304" pitchFamily="18" charset="0"/>
              </a:rPr>
              <a:t>yes</a:t>
            </a:r>
            <a:endParaRPr lang="ko-KR" altLang="en-US" sz="1200">
              <a:latin typeface="Times New Roman" panose="02020603050405020304" pitchFamily="18" charset="0"/>
              <a:cs typeface="Times New Roman" panose="02020603050405020304" pitchFamily="18" charset="0"/>
            </a:endParaRPr>
          </a:p>
        </p:txBody>
      </p:sp>
      <p:cxnSp>
        <p:nvCxnSpPr>
          <p:cNvPr id="20" name="직선 화살표 연결선 19">
            <a:extLst>
              <a:ext uri="{FF2B5EF4-FFF2-40B4-BE49-F238E27FC236}">
                <a16:creationId xmlns:a16="http://schemas.microsoft.com/office/drawing/2014/main" id="{9E216F84-F12B-4E93-9D54-84BC6BD6E1F3}"/>
              </a:ext>
            </a:extLst>
          </p:cNvPr>
          <p:cNvCxnSpPr/>
          <p:nvPr/>
        </p:nvCxnSpPr>
        <p:spPr>
          <a:xfrm>
            <a:off x="2360407" y="4982524"/>
            <a:ext cx="0" cy="2016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직선 화살표 연결선 20">
            <a:extLst>
              <a:ext uri="{FF2B5EF4-FFF2-40B4-BE49-F238E27FC236}">
                <a16:creationId xmlns:a16="http://schemas.microsoft.com/office/drawing/2014/main" id="{8AF48123-CC6A-4097-A314-3D5496386D14}"/>
              </a:ext>
            </a:extLst>
          </p:cNvPr>
          <p:cNvCxnSpPr>
            <a:cxnSpLocks/>
          </p:cNvCxnSpPr>
          <p:nvPr/>
        </p:nvCxnSpPr>
        <p:spPr>
          <a:xfrm>
            <a:off x="1554194" y="5117266"/>
            <a:ext cx="0" cy="4104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직사각형 21">
            <a:extLst>
              <a:ext uri="{FF2B5EF4-FFF2-40B4-BE49-F238E27FC236}">
                <a16:creationId xmlns:a16="http://schemas.microsoft.com/office/drawing/2014/main" id="{41DAAA11-6042-4BB6-9DC7-E493D4FC691B}"/>
              </a:ext>
            </a:extLst>
          </p:cNvPr>
          <p:cNvSpPr/>
          <p:nvPr/>
        </p:nvSpPr>
        <p:spPr>
          <a:xfrm>
            <a:off x="156928" y="5539554"/>
            <a:ext cx="2843407" cy="6383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x</a:t>
            </a:r>
            <a:r>
              <a:rPr lang="en-US" altLang="ko-KR" baseline="-25000" dirty="0">
                <a:solidFill>
                  <a:schemeClr val="tx1"/>
                </a:solidFill>
                <a:latin typeface="Times New Roman" panose="02020603050405020304" pitchFamily="18" charset="0"/>
                <a:cs typeface="Times New Roman" panose="02020603050405020304" pitchFamily="18" charset="0"/>
              </a:rPr>
              <a:t>d</a:t>
            </a:r>
            <a:r>
              <a:rPr lang="en-US" altLang="ko-KR" dirty="0">
                <a:solidFill>
                  <a:schemeClr val="tx1"/>
                </a:solidFill>
                <a:latin typeface="Times New Roman" panose="02020603050405020304" pitchFamily="18" charset="0"/>
                <a:cs typeface="Times New Roman" panose="02020603050405020304" pitchFamily="18" charset="0"/>
              </a:rPr>
              <a:t>, x</a:t>
            </a:r>
            <a:r>
              <a:rPr lang="en-US" altLang="ko-KR" baseline="-25000" dirty="0">
                <a:solidFill>
                  <a:schemeClr val="tx1"/>
                </a:solidFill>
                <a:latin typeface="Times New Roman" panose="02020603050405020304" pitchFamily="18" charset="0"/>
                <a:cs typeface="Times New Roman" panose="02020603050405020304" pitchFamily="18" charset="0"/>
              </a:rPr>
              <a:t>c</a:t>
            </a:r>
            <a:r>
              <a:rPr lang="en-US" altLang="ko-KR">
                <a:solidFill>
                  <a:schemeClr val="tx1"/>
                </a:solidFill>
                <a:latin typeface="Times New Roman" panose="02020603050405020304" pitchFamily="18" charset="0"/>
                <a:cs typeface="Times New Roman" panose="02020603050405020304" pitchFamily="18" charset="0"/>
              </a:rPr>
              <a:t>, Cp</a:t>
            </a:r>
            <a:r>
              <a:rPr lang="en-US" altLang="ko-KR" baseline="-25000">
                <a:solidFill>
                  <a:schemeClr val="tx1"/>
                </a:solidFill>
                <a:latin typeface="Times New Roman" panose="02020603050405020304" pitchFamily="18" charset="0"/>
                <a:cs typeface="Times New Roman" panose="02020603050405020304" pitchFamily="18" charset="0"/>
              </a:rPr>
              <a:t>2,3,4</a:t>
            </a:r>
            <a:r>
              <a:rPr lang="en-US" altLang="ko-KR" dirty="0">
                <a:solidFill>
                  <a:schemeClr val="tx1"/>
                </a:solidFill>
                <a:latin typeface="Times New Roman" panose="02020603050405020304" pitchFamily="18" charset="0"/>
                <a:cs typeface="Times New Roman" panose="02020603050405020304" pitchFamily="18" charset="0"/>
              </a:rPr>
              <a:t>,</a:t>
            </a:r>
            <a:r>
              <a:rPr lang="ko-KR" altLang="en-US" dirty="0">
                <a:solidFill>
                  <a:schemeClr val="tx1"/>
                </a:solidFill>
                <a:latin typeface="Times New Roman" panose="02020603050405020304" pitchFamily="18" charset="0"/>
                <a:cs typeface="Times New Roman" panose="02020603050405020304" pitchFamily="18" charset="0"/>
              </a:rPr>
              <a:t> </a:t>
            </a:r>
            <a:r>
              <a:rPr lang="en-US" altLang="ko-KR" dirty="0">
                <a:solidFill>
                  <a:schemeClr val="tx1"/>
                </a:solidFill>
                <a:latin typeface="Times New Roman" panose="02020603050405020304" pitchFamily="18" charset="0"/>
                <a:cs typeface="Times New Roman" panose="02020603050405020304" pitchFamily="18" charset="0"/>
              </a:rPr>
              <a:t>P</a:t>
            </a:r>
            <a:r>
              <a:rPr lang="en-US" altLang="ko-KR" baseline="-25000" dirty="0">
                <a:solidFill>
                  <a:schemeClr val="tx1"/>
                </a:solidFill>
                <a:latin typeface="Times New Roman" panose="02020603050405020304" pitchFamily="18" charset="0"/>
                <a:cs typeface="Times New Roman" panose="02020603050405020304" pitchFamily="18" charset="0"/>
              </a:rPr>
              <a:t>M</a:t>
            </a:r>
            <a:r>
              <a:rPr lang="en-US" altLang="ko-KR" dirty="0">
                <a:solidFill>
                  <a:schemeClr val="tx1"/>
                </a:solidFill>
                <a:latin typeface="Times New Roman" panose="02020603050405020304" pitchFamily="18" charset="0"/>
                <a:cs typeface="Times New Roman" panose="02020603050405020304" pitchFamily="18" charset="0"/>
              </a:rPr>
              <a:t> </a:t>
            </a:r>
            <a:r>
              <a:rPr lang="ko-KR" altLang="en-US" dirty="0">
                <a:solidFill>
                  <a:schemeClr val="tx1"/>
                </a:solidFill>
                <a:latin typeface="Times New Roman" panose="02020603050405020304" pitchFamily="18" charset="0"/>
                <a:cs typeface="Times New Roman" panose="02020603050405020304" pitchFamily="18" charset="0"/>
              </a:rPr>
              <a:t> </a:t>
            </a:r>
            <a:endParaRPr lang="en-US" altLang="ko-KR" dirty="0">
              <a:solidFill>
                <a:schemeClr val="tx1"/>
              </a:solidFill>
              <a:latin typeface="Times New Roman" panose="02020603050405020304" pitchFamily="18" charset="0"/>
              <a:cs typeface="Times New Roman" panose="02020603050405020304" pitchFamily="18" charset="0"/>
            </a:endParaRPr>
          </a:p>
          <a:p>
            <a:pPr algn="ctr"/>
            <a:r>
              <a:rPr lang="en-US" altLang="ko-KR" dirty="0">
                <a:solidFill>
                  <a:schemeClr val="tx1"/>
                </a:solidFill>
                <a:latin typeface="Times New Roman" panose="02020603050405020304" pitchFamily="18" charset="0"/>
                <a:cs typeface="Times New Roman" panose="02020603050405020304" pitchFamily="18" charset="0"/>
              </a:rPr>
              <a:t>(eq 1~4, f4)</a:t>
            </a:r>
          </a:p>
        </p:txBody>
      </p:sp>
      <p:cxnSp>
        <p:nvCxnSpPr>
          <p:cNvPr id="23" name="직선 화살표 연결선 22">
            <a:extLst>
              <a:ext uri="{FF2B5EF4-FFF2-40B4-BE49-F238E27FC236}">
                <a16:creationId xmlns:a16="http://schemas.microsoft.com/office/drawing/2014/main" id="{B7935ECA-96F1-4BB8-97C0-7698A18478DA}"/>
              </a:ext>
            </a:extLst>
          </p:cNvPr>
          <p:cNvCxnSpPr>
            <a:cxnSpLocks/>
          </p:cNvCxnSpPr>
          <p:nvPr/>
        </p:nvCxnSpPr>
        <p:spPr>
          <a:xfrm flipV="1">
            <a:off x="2934780" y="4434680"/>
            <a:ext cx="0" cy="6825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직사각형 23">
            <a:extLst>
              <a:ext uri="{FF2B5EF4-FFF2-40B4-BE49-F238E27FC236}">
                <a16:creationId xmlns:a16="http://schemas.microsoft.com/office/drawing/2014/main" id="{A8076575-B97D-439D-9270-D86684CA2823}"/>
              </a:ext>
            </a:extLst>
          </p:cNvPr>
          <p:cNvSpPr/>
          <p:nvPr/>
        </p:nvSpPr>
        <p:spPr>
          <a:xfrm>
            <a:off x="3161756" y="915803"/>
            <a:ext cx="2843407" cy="638355"/>
          </a:xfrm>
          <a:prstGeom prst="rect">
            <a:avLst/>
          </a:prstGeom>
          <a:noFill/>
          <a:ln w="1905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Assume m</a:t>
            </a:r>
            <a:r>
              <a:rPr lang="en-US" altLang="ko-KR" baseline="-25000" dirty="0">
                <a:solidFill>
                  <a:schemeClr val="tx1"/>
                </a:solidFill>
                <a:latin typeface="Times New Roman" panose="02020603050405020304" pitchFamily="18" charset="0"/>
                <a:cs typeface="Times New Roman" panose="02020603050405020304" pitchFamily="18" charset="0"/>
              </a:rPr>
              <a:t>23,3He</a:t>
            </a:r>
            <a:r>
              <a:rPr lang="en-US" altLang="ko-KR" dirty="0">
                <a:solidFill>
                  <a:schemeClr val="tx1"/>
                </a:solidFill>
                <a:latin typeface="Times New Roman" panose="02020603050405020304" pitchFamily="18" charset="0"/>
                <a:cs typeface="Times New Roman" panose="02020603050405020304" pitchFamily="18" charset="0"/>
              </a:rPr>
              <a:t>  (</a:t>
            </a:r>
            <a:r>
              <a:rPr lang="en-US" altLang="ko-KR" dirty="0" err="1">
                <a:solidFill>
                  <a:schemeClr val="tx1"/>
                </a:solidFill>
                <a:latin typeface="Times New Roman" panose="02020603050405020304" pitchFamily="18" charset="0"/>
                <a:cs typeface="Times New Roman" panose="02020603050405020304" pitchFamily="18" charset="0"/>
              </a:rPr>
              <a:t>i</a:t>
            </a:r>
            <a:r>
              <a:rPr lang="en-US" altLang="ko-KR" dirty="0">
                <a:solidFill>
                  <a:schemeClr val="tx1"/>
                </a:solidFill>
                <a:latin typeface="Times New Roman" panose="02020603050405020304" pitchFamily="18" charset="0"/>
                <a:cs typeface="Times New Roman" panose="02020603050405020304" pitchFamily="18" charset="0"/>
              </a:rPr>
              <a:t>)</a:t>
            </a:r>
          </a:p>
          <a:p>
            <a:pPr algn="ctr"/>
            <a:r>
              <a:rPr lang="en-US" altLang="ko-KR" dirty="0">
                <a:solidFill>
                  <a:schemeClr val="tx1"/>
                </a:solidFill>
                <a:latin typeface="Times New Roman" panose="02020603050405020304" pitchFamily="18" charset="0"/>
                <a:cs typeface="Times New Roman" panose="02020603050405020304" pitchFamily="18" charset="0"/>
              </a:rPr>
              <a:t>Calculate Q</a:t>
            </a:r>
            <a:r>
              <a:rPr lang="en-US" altLang="ko-KR" baseline="-25000" dirty="0">
                <a:solidFill>
                  <a:schemeClr val="tx1"/>
                </a:solidFill>
                <a:latin typeface="Times New Roman" panose="02020603050405020304" pitchFamily="18" charset="0"/>
                <a:cs typeface="Times New Roman" panose="02020603050405020304" pitchFamily="18" charset="0"/>
              </a:rPr>
              <a:t>M</a:t>
            </a:r>
            <a:r>
              <a:rPr lang="ko-KR" altLang="en-US" dirty="0">
                <a:solidFill>
                  <a:schemeClr val="tx1"/>
                </a:solidFill>
                <a:latin typeface="Times New Roman" panose="02020603050405020304" pitchFamily="18" charset="0"/>
                <a:cs typeface="Times New Roman" panose="02020603050405020304" pitchFamily="18" charset="0"/>
              </a:rPr>
              <a:t> </a:t>
            </a:r>
            <a:r>
              <a:rPr lang="en-US" altLang="ko-KR" dirty="0">
                <a:solidFill>
                  <a:schemeClr val="tx1"/>
                </a:solidFill>
                <a:latin typeface="Times New Roman" panose="02020603050405020304" pitchFamily="18" charset="0"/>
                <a:cs typeface="Times New Roman" panose="02020603050405020304" pitchFamily="18" charset="0"/>
              </a:rPr>
              <a:t>(eq5)</a:t>
            </a:r>
          </a:p>
        </p:txBody>
      </p:sp>
      <p:sp>
        <p:nvSpPr>
          <p:cNvPr id="25" name="직사각형 24">
            <a:extLst>
              <a:ext uri="{FF2B5EF4-FFF2-40B4-BE49-F238E27FC236}">
                <a16:creationId xmlns:a16="http://schemas.microsoft.com/office/drawing/2014/main" id="{5C519386-8AB3-4696-A751-ADA500663148}"/>
              </a:ext>
            </a:extLst>
          </p:cNvPr>
          <p:cNvSpPr/>
          <p:nvPr/>
        </p:nvSpPr>
        <p:spPr>
          <a:xfrm>
            <a:off x="3161757" y="1856310"/>
            <a:ext cx="2843407" cy="63835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a:solidFill>
                  <a:schemeClr val="tx1"/>
                </a:solidFill>
                <a:latin typeface="Times New Roman" panose="02020603050405020304" pitchFamily="18" charset="0"/>
                <a:cs typeface="Times New Roman" panose="02020603050405020304" pitchFamily="18" charset="0"/>
              </a:rPr>
              <a:t>m</a:t>
            </a:r>
            <a:r>
              <a:rPr lang="en-US" altLang="ko-KR" baseline="-25000">
                <a:solidFill>
                  <a:schemeClr val="tx1"/>
                </a:solidFill>
                <a:latin typeface="Times New Roman" panose="02020603050405020304" pitchFamily="18" charset="0"/>
                <a:cs typeface="Times New Roman" panose="02020603050405020304" pitchFamily="18" charset="0"/>
              </a:rPr>
              <a:t>2,3He</a:t>
            </a:r>
            <a:r>
              <a:rPr lang="en-US" altLang="ko-KR">
                <a:solidFill>
                  <a:schemeClr val="tx1"/>
                </a:solidFill>
                <a:latin typeface="Times New Roman" panose="02020603050405020304" pitchFamily="18" charset="0"/>
                <a:cs typeface="Times New Roman" panose="02020603050405020304" pitchFamily="18" charset="0"/>
              </a:rPr>
              <a:t>, m</a:t>
            </a:r>
            <a:r>
              <a:rPr lang="en-US" altLang="ko-KR" baseline="-25000">
                <a:solidFill>
                  <a:schemeClr val="tx1"/>
                </a:solidFill>
                <a:latin typeface="Times New Roman" panose="02020603050405020304" pitchFamily="18" charset="0"/>
                <a:cs typeface="Times New Roman" panose="02020603050405020304" pitchFamily="18" charset="0"/>
              </a:rPr>
              <a:t>2,4He</a:t>
            </a:r>
            <a:r>
              <a:rPr lang="en-US" altLang="ko-KR">
                <a:solidFill>
                  <a:schemeClr val="tx1"/>
                </a:solidFill>
                <a:latin typeface="Times New Roman" panose="02020603050405020304" pitchFamily="18" charset="0"/>
                <a:cs typeface="Times New Roman" panose="02020603050405020304" pitchFamily="18" charset="0"/>
              </a:rPr>
              <a:t>, h</a:t>
            </a:r>
            <a:r>
              <a:rPr lang="en-US" altLang="ko-KR" baseline="-25000">
                <a:solidFill>
                  <a:schemeClr val="tx1"/>
                </a:solidFill>
                <a:latin typeface="Times New Roman" panose="02020603050405020304" pitchFamily="18" charset="0"/>
                <a:cs typeface="Times New Roman" panose="02020603050405020304" pitchFamily="18" charset="0"/>
              </a:rPr>
              <a:t>c</a:t>
            </a:r>
            <a:r>
              <a:rPr lang="en-US" altLang="ko-KR">
                <a:solidFill>
                  <a:schemeClr val="tx1"/>
                </a:solidFill>
                <a:latin typeface="Times New Roman" panose="02020603050405020304" pitchFamily="18" charset="0"/>
                <a:cs typeface="Times New Roman" panose="02020603050405020304" pitchFamily="18" charset="0"/>
              </a:rPr>
              <a:t> (eq6~8) </a:t>
            </a:r>
          </a:p>
        </p:txBody>
      </p:sp>
      <p:sp>
        <p:nvSpPr>
          <p:cNvPr id="26" name="직사각형 25">
            <a:extLst>
              <a:ext uri="{FF2B5EF4-FFF2-40B4-BE49-F238E27FC236}">
                <a16:creationId xmlns:a16="http://schemas.microsoft.com/office/drawing/2014/main" id="{8528E429-D549-4891-9E1D-D188FA70412B}"/>
              </a:ext>
            </a:extLst>
          </p:cNvPr>
          <p:cNvSpPr/>
          <p:nvPr/>
        </p:nvSpPr>
        <p:spPr>
          <a:xfrm>
            <a:off x="3161757" y="2810966"/>
            <a:ext cx="2843407" cy="638355"/>
          </a:xfrm>
          <a:prstGeom prst="rect">
            <a:avLst/>
          </a:prstGeom>
          <a:solidFill>
            <a:schemeClr val="bg1"/>
          </a:solidFill>
          <a:ln w="1905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Assume m</a:t>
            </a:r>
            <a:r>
              <a:rPr lang="en-US" altLang="ko-KR" baseline="-25000" dirty="0">
                <a:solidFill>
                  <a:schemeClr val="tx1"/>
                </a:solidFill>
                <a:latin typeface="Times New Roman" panose="02020603050405020304" pitchFamily="18" charset="0"/>
                <a:cs typeface="Times New Roman" panose="02020603050405020304" pitchFamily="18" charset="0"/>
              </a:rPr>
              <a:t>34,3He</a:t>
            </a:r>
            <a:r>
              <a:rPr lang="en-US" altLang="ko-KR" dirty="0">
                <a:solidFill>
                  <a:schemeClr val="tx1"/>
                </a:solidFill>
                <a:latin typeface="Times New Roman" panose="02020603050405020304" pitchFamily="18" charset="0"/>
                <a:cs typeface="Times New Roman" panose="02020603050405020304" pitchFamily="18" charset="0"/>
              </a:rPr>
              <a:t>  (j)</a:t>
            </a:r>
          </a:p>
        </p:txBody>
      </p:sp>
      <p:sp>
        <p:nvSpPr>
          <p:cNvPr id="27" name="직사각형 26">
            <a:extLst>
              <a:ext uri="{FF2B5EF4-FFF2-40B4-BE49-F238E27FC236}">
                <a16:creationId xmlns:a16="http://schemas.microsoft.com/office/drawing/2014/main" id="{FC51A32A-19DB-4832-975A-72BF870A3CD9}"/>
              </a:ext>
            </a:extLst>
          </p:cNvPr>
          <p:cNvSpPr/>
          <p:nvPr/>
        </p:nvSpPr>
        <p:spPr>
          <a:xfrm>
            <a:off x="3161757" y="3765622"/>
            <a:ext cx="2843407" cy="145883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m</a:t>
            </a:r>
            <a:r>
              <a:rPr lang="en-US" altLang="ko-KR" baseline="-25000" dirty="0">
                <a:solidFill>
                  <a:schemeClr val="tx1"/>
                </a:solidFill>
                <a:latin typeface="Times New Roman" panose="02020603050405020304" pitchFamily="18" charset="0"/>
                <a:cs typeface="Times New Roman" panose="02020603050405020304" pitchFamily="18" charset="0"/>
              </a:rPr>
              <a:t>3,3He</a:t>
            </a:r>
            <a:r>
              <a:rPr lang="en-US" altLang="ko-KR" dirty="0">
                <a:solidFill>
                  <a:schemeClr val="tx1"/>
                </a:solidFill>
                <a:latin typeface="Times New Roman" panose="02020603050405020304" pitchFamily="18" charset="0"/>
                <a:cs typeface="Times New Roman" panose="02020603050405020304" pitchFamily="18" charset="0"/>
              </a:rPr>
              <a:t>, m</a:t>
            </a:r>
            <a:r>
              <a:rPr lang="en-US" altLang="ko-KR" baseline="-25000" dirty="0">
                <a:solidFill>
                  <a:schemeClr val="tx1"/>
                </a:solidFill>
                <a:latin typeface="Times New Roman" panose="02020603050405020304" pitchFamily="18" charset="0"/>
                <a:cs typeface="Times New Roman" panose="02020603050405020304" pitchFamily="18" charset="0"/>
              </a:rPr>
              <a:t>3,4He</a:t>
            </a:r>
            <a:r>
              <a:rPr lang="en-US" altLang="ko-KR" dirty="0">
                <a:solidFill>
                  <a:schemeClr val="tx1"/>
                </a:solidFill>
                <a:latin typeface="Times New Roman" panose="02020603050405020304" pitchFamily="18" charset="0"/>
                <a:cs typeface="Times New Roman" panose="02020603050405020304" pitchFamily="18" charset="0"/>
              </a:rPr>
              <a:t>, </a:t>
            </a:r>
            <a:r>
              <a:rPr lang="en-US" altLang="ko-KR" dirty="0" err="1">
                <a:solidFill>
                  <a:schemeClr val="tx1"/>
                </a:solidFill>
                <a:latin typeface="Times New Roman" panose="02020603050405020304" pitchFamily="18" charset="0"/>
                <a:cs typeface="Times New Roman" panose="02020603050405020304" pitchFamily="18" charset="0"/>
              </a:rPr>
              <a:t>h</a:t>
            </a:r>
            <a:r>
              <a:rPr lang="en-US" altLang="ko-KR" baseline="-25000" dirty="0" err="1">
                <a:solidFill>
                  <a:schemeClr val="tx1"/>
                </a:solidFill>
                <a:latin typeface="Times New Roman" panose="02020603050405020304" pitchFamily="18" charset="0"/>
                <a:cs typeface="Times New Roman" panose="02020603050405020304" pitchFamily="18" charset="0"/>
              </a:rPr>
              <a:t>d</a:t>
            </a:r>
            <a:r>
              <a:rPr lang="en-US" altLang="ko-KR" dirty="0">
                <a:solidFill>
                  <a:schemeClr val="tx1"/>
                </a:solidFill>
                <a:latin typeface="Times New Roman" panose="02020603050405020304" pitchFamily="18" charset="0"/>
                <a:cs typeface="Times New Roman" panose="02020603050405020304" pitchFamily="18" charset="0"/>
              </a:rPr>
              <a:t>,</a:t>
            </a:r>
          </a:p>
          <a:p>
            <a:pPr algn="ctr"/>
            <a:r>
              <a:rPr lang="en-US" altLang="ko-KR" dirty="0">
                <a:solidFill>
                  <a:schemeClr val="tx1"/>
                </a:solidFill>
                <a:latin typeface="Times New Roman" panose="02020603050405020304" pitchFamily="18" charset="0"/>
                <a:cs typeface="Times New Roman" panose="02020603050405020304" pitchFamily="18" charset="0"/>
              </a:rPr>
              <a:t>m</a:t>
            </a:r>
            <a:r>
              <a:rPr lang="en-US" altLang="ko-KR" baseline="-25000" dirty="0">
                <a:solidFill>
                  <a:schemeClr val="tx1"/>
                </a:solidFill>
                <a:latin typeface="Times New Roman" panose="02020603050405020304" pitchFamily="18" charset="0"/>
                <a:cs typeface="Times New Roman" panose="02020603050405020304" pitchFamily="18" charset="0"/>
              </a:rPr>
              <a:t>43,4He</a:t>
            </a:r>
            <a:r>
              <a:rPr lang="en-US" altLang="ko-KR" dirty="0">
                <a:solidFill>
                  <a:schemeClr val="tx1"/>
                </a:solidFill>
                <a:latin typeface="Times New Roman" panose="02020603050405020304" pitchFamily="18" charset="0"/>
                <a:cs typeface="Times New Roman" panose="02020603050405020304" pitchFamily="18" charset="0"/>
              </a:rPr>
              <a:t>, m</a:t>
            </a:r>
            <a:r>
              <a:rPr lang="en-US" altLang="ko-KR" baseline="-25000" dirty="0">
                <a:solidFill>
                  <a:schemeClr val="tx1"/>
                </a:solidFill>
                <a:latin typeface="Times New Roman" panose="02020603050405020304" pitchFamily="18" charset="0"/>
                <a:cs typeface="Times New Roman" panose="02020603050405020304" pitchFamily="18" charset="0"/>
              </a:rPr>
              <a:t>4,4He</a:t>
            </a:r>
            <a:r>
              <a:rPr lang="en-US" altLang="ko-KR" dirty="0">
                <a:solidFill>
                  <a:schemeClr val="tx1"/>
                </a:solidFill>
                <a:latin typeface="Times New Roman" panose="02020603050405020304" pitchFamily="18" charset="0"/>
                <a:cs typeface="Times New Roman" panose="02020603050405020304" pitchFamily="18" charset="0"/>
              </a:rPr>
              <a:t>,</a:t>
            </a:r>
          </a:p>
          <a:p>
            <a:pPr algn="ctr"/>
            <a:r>
              <a:rPr lang="en-US" altLang="ko-KR" dirty="0">
                <a:solidFill>
                  <a:schemeClr val="tx1"/>
                </a:solidFill>
                <a:latin typeface="Times New Roman" panose="02020603050405020304" pitchFamily="18" charset="0"/>
                <a:cs typeface="Times New Roman" panose="02020603050405020304" pitchFamily="18" charset="0"/>
              </a:rPr>
              <a:t>m</a:t>
            </a:r>
            <a:r>
              <a:rPr lang="en-US" altLang="ko-KR" baseline="-25000" dirty="0">
                <a:solidFill>
                  <a:schemeClr val="tx1"/>
                </a:solidFill>
                <a:latin typeface="Times New Roman" panose="02020603050405020304" pitchFamily="18" charset="0"/>
                <a:cs typeface="Times New Roman" panose="02020603050405020304" pitchFamily="18" charset="0"/>
              </a:rPr>
              <a:t>4,3He</a:t>
            </a:r>
            <a:r>
              <a:rPr lang="en-US" altLang="ko-KR">
                <a:solidFill>
                  <a:schemeClr val="tx1"/>
                </a:solidFill>
                <a:latin typeface="Times New Roman" panose="02020603050405020304" pitchFamily="18" charset="0"/>
                <a:cs typeface="Times New Roman" panose="02020603050405020304" pitchFamily="18" charset="0"/>
              </a:rPr>
              <a:t>, h</a:t>
            </a:r>
            <a:r>
              <a:rPr lang="en-US" altLang="ko-KR" baseline="-25000">
                <a:solidFill>
                  <a:schemeClr val="tx1"/>
                </a:solidFill>
                <a:latin typeface="Times New Roman" panose="02020603050405020304" pitchFamily="18" charset="0"/>
                <a:cs typeface="Times New Roman" panose="02020603050405020304" pitchFamily="18" charset="0"/>
              </a:rPr>
              <a:t>4p</a:t>
            </a:r>
            <a:r>
              <a:rPr lang="en-US" altLang="ko-KR" dirty="0">
                <a:solidFill>
                  <a:schemeClr val="tx1"/>
                </a:solidFill>
                <a:latin typeface="Times New Roman" panose="02020603050405020304" pitchFamily="18" charset="0"/>
                <a:cs typeface="Times New Roman" panose="02020603050405020304" pitchFamily="18" charset="0"/>
              </a:rPr>
              <a:t>, h</a:t>
            </a:r>
            <a:r>
              <a:rPr lang="en-US" altLang="ko-KR" baseline="-25000" dirty="0">
                <a:solidFill>
                  <a:schemeClr val="tx1"/>
                </a:solidFill>
                <a:latin typeface="Times New Roman" panose="02020603050405020304" pitchFamily="18" charset="0"/>
                <a:cs typeface="Times New Roman" panose="02020603050405020304" pitchFamily="18" charset="0"/>
              </a:rPr>
              <a:t>4v</a:t>
            </a:r>
          </a:p>
          <a:p>
            <a:pPr algn="ctr"/>
            <a:r>
              <a:rPr lang="en-US" altLang="ko-KR" dirty="0">
                <a:solidFill>
                  <a:schemeClr val="tx1"/>
                </a:solidFill>
                <a:latin typeface="Times New Roman" panose="02020603050405020304" pitchFamily="18" charset="0"/>
                <a:cs typeface="Times New Roman" panose="02020603050405020304" pitchFamily="18" charset="0"/>
              </a:rPr>
              <a:t>m</a:t>
            </a:r>
            <a:r>
              <a:rPr lang="en-US" altLang="ko-KR" baseline="-25000" dirty="0">
                <a:solidFill>
                  <a:schemeClr val="tx1"/>
                </a:solidFill>
                <a:latin typeface="Times New Roman" panose="02020603050405020304" pitchFamily="18" charset="0"/>
                <a:cs typeface="Times New Roman" panose="02020603050405020304" pitchFamily="18" charset="0"/>
              </a:rPr>
              <a:t>56,3He</a:t>
            </a:r>
          </a:p>
          <a:p>
            <a:pPr algn="ctr"/>
            <a:r>
              <a:rPr lang="en-US" altLang="ko-KR" dirty="0">
                <a:solidFill>
                  <a:schemeClr val="tx1"/>
                </a:solidFill>
                <a:latin typeface="Times New Roman" panose="02020603050405020304" pitchFamily="18" charset="0"/>
                <a:cs typeface="Times New Roman" panose="02020603050405020304" pitchFamily="18" charset="0"/>
              </a:rPr>
              <a:t>(eq9~18)</a:t>
            </a:r>
          </a:p>
        </p:txBody>
      </p:sp>
      <p:sp>
        <p:nvSpPr>
          <p:cNvPr id="28" name="직사각형 27">
            <a:extLst>
              <a:ext uri="{FF2B5EF4-FFF2-40B4-BE49-F238E27FC236}">
                <a16:creationId xmlns:a16="http://schemas.microsoft.com/office/drawing/2014/main" id="{23B1EFCA-CB8C-481B-A68B-C0EACB961B36}"/>
              </a:ext>
            </a:extLst>
          </p:cNvPr>
          <p:cNvSpPr/>
          <p:nvPr/>
        </p:nvSpPr>
        <p:spPr>
          <a:xfrm>
            <a:off x="3055357" y="5417684"/>
            <a:ext cx="2958861" cy="638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a:solidFill>
                  <a:schemeClr val="tx1"/>
                </a:solidFill>
                <a:latin typeface="Times New Roman" panose="02020603050405020304" pitchFamily="18" charset="0"/>
                <a:cs typeface="Times New Roman" panose="02020603050405020304" pitchFamily="18" charset="0"/>
              </a:rPr>
              <a:t>h</a:t>
            </a:r>
            <a:r>
              <a:rPr lang="en-US" altLang="ko-KR" baseline="-25000">
                <a:solidFill>
                  <a:schemeClr val="tx1"/>
                </a:solidFill>
                <a:latin typeface="Times New Roman" panose="02020603050405020304" pitchFamily="18" charset="0"/>
                <a:cs typeface="Times New Roman" panose="02020603050405020304" pitchFamily="18" charset="0"/>
              </a:rPr>
              <a:t>4p</a:t>
            </a:r>
            <a:r>
              <a:rPr lang="en-US" altLang="ko-KR">
                <a:solidFill>
                  <a:schemeClr val="tx1"/>
                </a:solidFill>
                <a:latin typeface="Times New Roman" panose="02020603050405020304" pitchFamily="18" charset="0"/>
                <a:cs typeface="Times New Roman" panose="02020603050405020304" pitchFamily="18" charset="0"/>
              </a:rPr>
              <a:t>-h</a:t>
            </a:r>
            <a:r>
              <a:rPr lang="en-US" altLang="ko-KR" baseline="-25000">
                <a:solidFill>
                  <a:schemeClr val="tx1"/>
                </a:solidFill>
                <a:latin typeface="Times New Roman" panose="02020603050405020304" pitchFamily="18" charset="0"/>
                <a:cs typeface="Times New Roman" panose="02020603050405020304" pitchFamily="18" charset="0"/>
              </a:rPr>
              <a:t>4v</a:t>
            </a:r>
            <a:r>
              <a:rPr lang="en-US" altLang="ko-KR">
                <a:solidFill>
                  <a:schemeClr val="tx1"/>
                </a:solidFill>
                <a:latin typeface="Times New Roman" panose="02020603050405020304" pitchFamily="18" charset="0"/>
                <a:cs typeface="Times New Roman" panose="02020603050405020304" pitchFamily="18" charset="0"/>
              </a:rPr>
              <a:t>&lt;ε</a:t>
            </a:r>
            <a:endParaRPr lang="en-US" altLang="ko-KR" dirty="0">
              <a:solidFill>
                <a:schemeClr val="tx1"/>
              </a:solidFill>
              <a:latin typeface="Times New Roman" panose="02020603050405020304" pitchFamily="18" charset="0"/>
              <a:cs typeface="Times New Roman" panose="02020603050405020304" pitchFamily="18" charset="0"/>
            </a:endParaRPr>
          </a:p>
        </p:txBody>
      </p:sp>
      <p:sp>
        <p:nvSpPr>
          <p:cNvPr id="29" name="순서도: 판단 28">
            <a:extLst>
              <a:ext uri="{FF2B5EF4-FFF2-40B4-BE49-F238E27FC236}">
                <a16:creationId xmlns:a16="http://schemas.microsoft.com/office/drawing/2014/main" id="{01C44A9A-E175-4C73-B518-DAB86BEC6F59}"/>
              </a:ext>
            </a:extLst>
          </p:cNvPr>
          <p:cNvSpPr/>
          <p:nvPr/>
        </p:nvSpPr>
        <p:spPr>
          <a:xfrm>
            <a:off x="3208026" y="5461190"/>
            <a:ext cx="2601766" cy="551345"/>
          </a:xfrm>
          <a:prstGeom prst="flowChartDecision">
            <a:avLst/>
          </a:prstGeom>
          <a:noFill/>
          <a:ln>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latin typeface="Times New Roman" panose="02020603050405020304" pitchFamily="18" charset="0"/>
              <a:cs typeface="Times New Roman" panose="02020603050405020304" pitchFamily="18" charset="0"/>
            </a:endParaRPr>
          </a:p>
        </p:txBody>
      </p:sp>
      <p:sp>
        <p:nvSpPr>
          <p:cNvPr id="30" name="TextBox 29">
            <a:extLst>
              <a:ext uri="{FF2B5EF4-FFF2-40B4-BE49-F238E27FC236}">
                <a16:creationId xmlns:a16="http://schemas.microsoft.com/office/drawing/2014/main" id="{7785C924-1DC5-403A-9604-B04965A3C65F}"/>
              </a:ext>
            </a:extLst>
          </p:cNvPr>
          <p:cNvSpPr txBox="1"/>
          <p:nvPr/>
        </p:nvSpPr>
        <p:spPr>
          <a:xfrm>
            <a:off x="5099821" y="5862803"/>
            <a:ext cx="372218" cy="276999"/>
          </a:xfrm>
          <a:prstGeom prst="rect">
            <a:avLst/>
          </a:prstGeom>
          <a:noFill/>
        </p:spPr>
        <p:txBody>
          <a:bodyPr wrap="none" rtlCol="0">
            <a:spAutoFit/>
          </a:bodyPr>
          <a:lstStyle/>
          <a:p>
            <a:r>
              <a:rPr lang="en-US" altLang="ko-KR" sz="1200">
                <a:latin typeface="Times New Roman" panose="02020603050405020304" pitchFamily="18" charset="0"/>
                <a:cs typeface="Times New Roman" panose="02020603050405020304" pitchFamily="18" charset="0"/>
              </a:rPr>
              <a:t>No</a:t>
            </a:r>
            <a:endParaRPr lang="ko-KR" altLang="en-US" sz="1200">
              <a:latin typeface="Times New Roman" panose="02020603050405020304" pitchFamily="18" charset="0"/>
              <a:cs typeface="Times New Roman" panose="02020603050405020304" pitchFamily="18" charset="0"/>
            </a:endParaRPr>
          </a:p>
        </p:txBody>
      </p:sp>
      <p:sp>
        <p:nvSpPr>
          <p:cNvPr id="31" name="TextBox 30">
            <a:extLst>
              <a:ext uri="{FF2B5EF4-FFF2-40B4-BE49-F238E27FC236}">
                <a16:creationId xmlns:a16="http://schemas.microsoft.com/office/drawing/2014/main" id="{09AC6F84-3AC8-4E7F-AA1B-95E11EC7C457}"/>
              </a:ext>
            </a:extLst>
          </p:cNvPr>
          <p:cNvSpPr txBox="1"/>
          <p:nvPr/>
        </p:nvSpPr>
        <p:spPr>
          <a:xfrm>
            <a:off x="3882792" y="5897868"/>
            <a:ext cx="389594" cy="276999"/>
          </a:xfrm>
          <a:prstGeom prst="rect">
            <a:avLst/>
          </a:prstGeom>
          <a:noFill/>
        </p:spPr>
        <p:txBody>
          <a:bodyPr wrap="none" rtlCol="0">
            <a:spAutoFit/>
          </a:bodyPr>
          <a:lstStyle/>
          <a:p>
            <a:r>
              <a:rPr lang="en-US" altLang="ko-KR" sz="1200">
                <a:latin typeface="Times New Roman" panose="02020603050405020304" pitchFamily="18" charset="0"/>
                <a:cs typeface="Times New Roman" panose="02020603050405020304" pitchFamily="18" charset="0"/>
              </a:rPr>
              <a:t>yes</a:t>
            </a:r>
            <a:endParaRPr lang="ko-KR" altLang="en-US" sz="1200">
              <a:latin typeface="Times New Roman" panose="02020603050405020304" pitchFamily="18" charset="0"/>
              <a:cs typeface="Times New Roman" panose="02020603050405020304" pitchFamily="18" charset="0"/>
            </a:endParaRPr>
          </a:p>
        </p:txBody>
      </p:sp>
      <p:cxnSp>
        <p:nvCxnSpPr>
          <p:cNvPr id="32" name="직선 화살표 연결선 31">
            <a:extLst>
              <a:ext uri="{FF2B5EF4-FFF2-40B4-BE49-F238E27FC236}">
                <a16:creationId xmlns:a16="http://schemas.microsoft.com/office/drawing/2014/main" id="{09D0BC31-6320-4F56-998C-D3D4251ED1D0}"/>
              </a:ext>
            </a:extLst>
          </p:cNvPr>
          <p:cNvCxnSpPr>
            <a:cxnSpLocks/>
          </p:cNvCxnSpPr>
          <p:nvPr/>
        </p:nvCxnSpPr>
        <p:spPr>
          <a:xfrm>
            <a:off x="4510349" y="6016508"/>
            <a:ext cx="0" cy="3138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직선 화살표 연결선 32">
            <a:extLst>
              <a:ext uri="{FF2B5EF4-FFF2-40B4-BE49-F238E27FC236}">
                <a16:creationId xmlns:a16="http://schemas.microsoft.com/office/drawing/2014/main" id="{A13F8E58-7DF9-465E-8BFB-09A46D1393D3}"/>
              </a:ext>
            </a:extLst>
          </p:cNvPr>
          <p:cNvCxnSpPr>
            <a:cxnSpLocks/>
          </p:cNvCxnSpPr>
          <p:nvPr/>
        </p:nvCxnSpPr>
        <p:spPr>
          <a:xfrm>
            <a:off x="1578637" y="6177909"/>
            <a:ext cx="0" cy="172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4" name="직사각형 33">
            <a:extLst>
              <a:ext uri="{FF2B5EF4-FFF2-40B4-BE49-F238E27FC236}">
                <a16:creationId xmlns:a16="http://schemas.microsoft.com/office/drawing/2014/main" id="{8C881076-627C-49E3-BE44-4DBF83E8A3FF}"/>
              </a:ext>
            </a:extLst>
          </p:cNvPr>
          <p:cNvSpPr/>
          <p:nvPr/>
        </p:nvSpPr>
        <p:spPr>
          <a:xfrm>
            <a:off x="6184508" y="913582"/>
            <a:ext cx="2843407" cy="6383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a:solidFill>
                  <a:schemeClr val="tx1"/>
                </a:solidFill>
                <a:latin typeface="Times New Roman" panose="02020603050405020304" pitchFamily="18" charset="0"/>
                <a:cs typeface="Times New Roman" panose="02020603050405020304" pitchFamily="18" charset="0"/>
              </a:rPr>
              <a:t>m</a:t>
            </a:r>
            <a:r>
              <a:rPr lang="en-US" altLang="ko-KR" baseline="-25000">
                <a:solidFill>
                  <a:schemeClr val="tx1"/>
                </a:solidFill>
                <a:latin typeface="Times New Roman" panose="02020603050405020304" pitchFamily="18" charset="0"/>
                <a:cs typeface="Times New Roman" panose="02020603050405020304" pitchFamily="18" charset="0"/>
              </a:rPr>
              <a:t>34</a:t>
            </a:r>
            <a:r>
              <a:rPr lang="en-US" altLang="ko-KR">
                <a:solidFill>
                  <a:schemeClr val="tx1"/>
                </a:solidFill>
                <a:latin typeface="Times New Roman" panose="02020603050405020304" pitchFamily="18" charset="0"/>
                <a:cs typeface="Times New Roman" panose="02020603050405020304" pitchFamily="18" charset="0"/>
              </a:rPr>
              <a:t>h</a:t>
            </a:r>
            <a:r>
              <a:rPr lang="en-US" altLang="ko-KR" baseline="-25000">
                <a:solidFill>
                  <a:schemeClr val="tx1"/>
                </a:solidFill>
                <a:latin typeface="Times New Roman" panose="02020603050405020304" pitchFamily="18" charset="0"/>
                <a:cs typeface="Times New Roman" panose="02020603050405020304" pitchFamily="18" charset="0"/>
              </a:rPr>
              <a:t>3</a:t>
            </a:r>
            <a:r>
              <a:rPr lang="en-US" altLang="ko-KR">
                <a:solidFill>
                  <a:schemeClr val="tx1"/>
                </a:solidFill>
                <a:latin typeface="Times New Roman" panose="02020603050405020304" pitchFamily="18" charset="0"/>
                <a:cs typeface="Times New Roman" panose="02020603050405020304" pitchFamily="18" charset="0"/>
              </a:rPr>
              <a:t>, m</a:t>
            </a:r>
            <a:r>
              <a:rPr lang="en-US" altLang="ko-KR" baseline="-25000">
                <a:solidFill>
                  <a:schemeClr val="tx1"/>
                </a:solidFill>
                <a:latin typeface="Times New Roman" panose="02020603050405020304" pitchFamily="18" charset="0"/>
                <a:cs typeface="Times New Roman" panose="02020603050405020304" pitchFamily="18" charset="0"/>
              </a:rPr>
              <a:t>43</a:t>
            </a:r>
            <a:r>
              <a:rPr lang="en-US" altLang="ko-KR">
                <a:solidFill>
                  <a:schemeClr val="tx1"/>
                </a:solidFill>
                <a:latin typeface="Times New Roman" panose="02020603050405020304" pitchFamily="18" charset="0"/>
                <a:cs typeface="Times New Roman" panose="02020603050405020304" pitchFamily="18" charset="0"/>
              </a:rPr>
              <a:t>h</a:t>
            </a:r>
            <a:r>
              <a:rPr lang="en-US" altLang="ko-KR" baseline="-25000">
                <a:solidFill>
                  <a:schemeClr val="tx1"/>
                </a:solidFill>
                <a:latin typeface="Times New Roman" panose="02020603050405020304" pitchFamily="18" charset="0"/>
                <a:cs typeface="Times New Roman" panose="02020603050405020304" pitchFamily="18" charset="0"/>
              </a:rPr>
              <a:t>4</a:t>
            </a:r>
            <a:r>
              <a:rPr lang="en-US" altLang="ko-KR">
                <a:solidFill>
                  <a:schemeClr val="tx1"/>
                </a:solidFill>
                <a:latin typeface="Times New Roman" panose="02020603050405020304" pitchFamily="18" charset="0"/>
                <a:cs typeface="Times New Roman" panose="02020603050405020304" pitchFamily="18" charset="0"/>
              </a:rPr>
              <a:t> (eq19, f5)</a:t>
            </a:r>
          </a:p>
        </p:txBody>
      </p:sp>
      <p:sp>
        <p:nvSpPr>
          <p:cNvPr id="35" name="직사각형 34">
            <a:extLst>
              <a:ext uri="{FF2B5EF4-FFF2-40B4-BE49-F238E27FC236}">
                <a16:creationId xmlns:a16="http://schemas.microsoft.com/office/drawing/2014/main" id="{859672C8-79A1-4302-A2B3-9D3490C6A7FF}"/>
              </a:ext>
            </a:extLst>
          </p:cNvPr>
          <p:cNvSpPr/>
          <p:nvPr/>
        </p:nvSpPr>
        <p:spPr>
          <a:xfrm>
            <a:off x="6184509" y="1852508"/>
            <a:ext cx="2843407" cy="84965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a:solidFill>
                  <a:schemeClr val="tx1"/>
                </a:solidFill>
                <a:latin typeface="Times New Roman" panose="02020603050405020304" pitchFamily="18" charset="0"/>
                <a:cs typeface="Times New Roman" panose="02020603050405020304" pitchFamily="18" charset="0"/>
              </a:rPr>
              <a:t>(m</a:t>
            </a:r>
            <a:r>
              <a:rPr lang="en-US" altLang="ko-KR" baseline="-25000">
                <a:solidFill>
                  <a:schemeClr val="tx1"/>
                </a:solidFill>
                <a:latin typeface="Times New Roman" panose="02020603050405020304" pitchFamily="18" charset="0"/>
                <a:cs typeface="Times New Roman" panose="02020603050405020304" pitchFamily="18" charset="0"/>
              </a:rPr>
              <a:t>I</a:t>
            </a:r>
            <a:r>
              <a:rPr lang="en-US" altLang="ko-KR">
                <a:solidFill>
                  <a:schemeClr val="tx1"/>
                </a:solidFill>
                <a:latin typeface="Times New Roman" panose="02020603050405020304" pitchFamily="18" charset="0"/>
                <a:cs typeface="Times New Roman" panose="02020603050405020304" pitchFamily="18" charset="0"/>
              </a:rPr>
              <a:t>u</a:t>
            </a:r>
            <a:r>
              <a:rPr lang="en-US" altLang="ko-KR" baseline="-25000">
                <a:solidFill>
                  <a:schemeClr val="tx1"/>
                </a:solidFill>
                <a:latin typeface="Times New Roman" panose="02020603050405020304" pitchFamily="18" charset="0"/>
                <a:cs typeface="Times New Roman" panose="02020603050405020304" pitchFamily="18" charset="0"/>
              </a:rPr>
              <a:t>I</a:t>
            </a:r>
            <a:r>
              <a:rPr lang="en-US" altLang="ko-KR">
                <a:solidFill>
                  <a:schemeClr val="tx1"/>
                </a:solidFill>
                <a:latin typeface="Times New Roman" panose="02020603050405020304" pitchFamily="18" charset="0"/>
                <a:cs typeface="Times New Roman" panose="02020603050405020304" pitchFamily="18" charset="0"/>
              </a:rPr>
              <a:t>)</a:t>
            </a:r>
            <a:r>
              <a:rPr lang="en-US" altLang="ko-KR" baseline="-25000">
                <a:solidFill>
                  <a:schemeClr val="tx1"/>
                </a:solidFill>
                <a:latin typeface="Times New Roman" panose="02020603050405020304" pitchFamily="18" charset="0"/>
                <a:cs typeface="Times New Roman" panose="02020603050405020304" pitchFamily="18" charset="0"/>
              </a:rPr>
              <a:t>3</a:t>
            </a:r>
            <a:r>
              <a:rPr lang="en-US" altLang="ko-KR">
                <a:solidFill>
                  <a:schemeClr val="tx1"/>
                </a:solidFill>
                <a:latin typeface="Times New Roman" panose="02020603050405020304" pitchFamily="18" charset="0"/>
                <a:cs typeface="Times New Roman" panose="02020603050405020304" pitchFamily="18" charset="0"/>
              </a:rPr>
              <a:t>, (m</a:t>
            </a:r>
            <a:r>
              <a:rPr lang="en-US" altLang="ko-KR" baseline="-25000">
                <a:solidFill>
                  <a:schemeClr val="tx1"/>
                </a:solidFill>
                <a:latin typeface="Times New Roman" panose="02020603050405020304" pitchFamily="18" charset="0"/>
                <a:cs typeface="Times New Roman" panose="02020603050405020304" pitchFamily="18" charset="0"/>
              </a:rPr>
              <a:t>I</a:t>
            </a:r>
            <a:r>
              <a:rPr lang="en-US" altLang="ko-KR">
                <a:solidFill>
                  <a:schemeClr val="tx1"/>
                </a:solidFill>
                <a:latin typeface="Times New Roman" panose="02020603050405020304" pitchFamily="18" charset="0"/>
                <a:cs typeface="Times New Roman" panose="02020603050405020304" pitchFamily="18" charset="0"/>
              </a:rPr>
              <a:t>u</a:t>
            </a:r>
            <a:r>
              <a:rPr lang="en-US" altLang="ko-KR" baseline="-25000">
                <a:solidFill>
                  <a:schemeClr val="tx1"/>
                </a:solidFill>
                <a:latin typeface="Times New Roman" panose="02020603050405020304" pitchFamily="18" charset="0"/>
                <a:cs typeface="Times New Roman" panose="02020603050405020304" pitchFamily="18" charset="0"/>
              </a:rPr>
              <a:t>I</a:t>
            </a:r>
            <a:r>
              <a:rPr lang="en-US" altLang="ko-KR">
                <a:solidFill>
                  <a:schemeClr val="tx1"/>
                </a:solidFill>
                <a:latin typeface="Times New Roman" panose="02020603050405020304" pitchFamily="18" charset="0"/>
                <a:cs typeface="Times New Roman" panose="02020603050405020304" pitchFamily="18" charset="0"/>
              </a:rPr>
              <a:t>)</a:t>
            </a:r>
            <a:r>
              <a:rPr lang="en-US" altLang="ko-KR" baseline="-25000">
                <a:solidFill>
                  <a:schemeClr val="tx1"/>
                </a:solidFill>
                <a:latin typeface="Times New Roman" panose="02020603050405020304" pitchFamily="18" charset="0"/>
                <a:cs typeface="Times New Roman" panose="02020603050405020304" pitchFamily="18" charset="0"/>
              </a:rPr>
              <a:t>4</a:t>
            </a:r>
            <a:r>
              <a:rPr lang="en-US" altLang="ko-KR">
                <a:solidFill>
                  <a:schemeClr val="tx1"/>
                </a:solidFill>
                <a:latin typeface="Times New Roman" panose="02020603050405020304" pitchFamily="18" charset="0"/>
                <a:cs typeface="Times New Roman" panose="02020603050405020304" pitchFamily="18" charset="0"/>
              </a:rPr>
              <a:t> </a:t>
            </a:r>
          </a:p>
          <a:p>
            <a:pPr algn="ctr"/>
            <a:r>
              <a:rPr lang="en-US" altLang="ko-KR">
                <a:solidFill>
                  <a:schemeClr val="tx1"/>
                </a:solidFill>
                <a:latin typeface="Times New Roman" panose="02020603050405020304" pitchFamily="18" charset="0"/>
                <a:cs typeface="Times New Roman" panose="02020603050405020304" pitchFamily="18" charset="0"/>
              </a:rPr>
              <a:t>(m</a:t>
            </a:r>
            <a:r>
              <a:rPr lang="en-US" altLang="ko-KR" baseline="-25000">
                <a:solidFill>
                  <a:schemeClr val="tx1"/>
                </a:solidFill>
                <a:latin typeface="Times New Roman" panose="02020603050405020304" pitchFamily="18" charset="0"/>
                <a:cs typeface="Times New Roman" panose="02020603050405020304" pitchFamily="18" charset="0"/>
              </a:rPr>
              <a:t>II</a:t>
            </a:r>
            <a:r>
              <a:rPr lang="en-US" altLang="ko-KR">
                <a:solidFill>
                  <a:schemeClr val="tx1"/>
                </a:solidFill>
                <a:latin typeface="Times New Roman" panose="02020603050405020304" pitchFamily="18" charset="0"/>
                <a:cs typeface="Times New Roman" panose="02020603050405020304" pitchFamily="18" charset="0"/>
              </a:rPr>
              <a:t>u</a:t>
            </a:r>
            <a:r>
              <a:rPr lang="en-US" altLang="ko-KR" baseline="-25000">
                <a:solidFill>
                  <a:schemeClr val="tx1"/>
                </a:solidFill>
                <a:latin typeface="Times New Roman" panose="02020603050405020304" pitchFamily="18" charset="0"/>
                <a:cs typeface="Times New Roman" panose="02020603050405020304" pitchFamily="18" charset="0"/>
              </a:rPr>
              <a:t>II</a:t>
            </a:r>
            <a:r>
              <a:rPr lang="en-US" altLang="ko-KR">
                <a:solidFill>
                  <a:schemeClr val="tx1"/>
                </a:solidFill>
                <a:latin typeface="Times New Roman" panose="02020603050405020304" pitchFamily="18" charset="0"/>
                <a:cs typeface="Times New Roman" panose="02020603050405020304" pitchFamily="18" charset="0"/>
              </a:rPr>
              <a:t>)</a:t>
            </a:r>
            <a:r>
              <a:rPr lang="en-US" altLang="ko-KR" baseline="-25000">
                <a:solidFill>
                  <a:schemeClr val="tx1"/>
                </a:solidFill>
                <a:latin typeface="Times New Roman" panose="02020603050405020304" pitchFamily="18" charset="0"/>
                <a:cs typeface="Times New Roman" panose="02020603050405020304" pitchFamily="18" charset="0"/>
              </a:rPr>
              <a:t>3</a:t>
            </a:r>
            <a:r>
              <a:rPr lang="en-US" altLang="ko-KR">
                <a:solidFill>
                  <a:schemeClr val="tx1"/>
                </a:solidFill>
                <a:latin typeface="Times New Roman" panose="02020603050405020304" pitchFamily="18" charset="0"/>
                <a:cs typeface="Times New Roman" panose="02020603050405020304" pitchFamily="18" charset="0"/>
              </a:rPr>
              <a:t>, (m</a:t>
            </a:r>
            <a:r>
              <a:rPr lang="en-US" altLang="ko-KR" baseline="-25000">
                <a:solidFill>
                  <a:schemeClr val="tx1"/>
                </a:solidFill>
                <a:latin typeface="Times New Roman" panose="02020603050405020304" pitchFamily="18" charset="0"/>
                <a:cs typeface="Times New Roman" panose="02020603050405020304" pitchFamily="18" charset="0"/>
              </a:rPr>
              <a:t>II</a:t>
            </a:r>
            <a:r>
              <a:rPr lang="en-US" altLang="ko-KR">
                <a:solidFill>
                  <a:schemeClr val="tx1"/>
                </a:solidFill>
                <a:latin typeface="Times New Roman" panose="02020603050405020304" pitchFamily="18" charset="0"/>
                <a:cs typeface="Times New Roman" panose="02020603050405020304" pitchFamily="18" charset="0"/>
              </a:rPr>
              <a:t>u</a:t>
            </a:r>
            <a:r>
              <a:rPr lang="en-US" altLang="ko-KR" baseline="-25000">
                <a:solidFill>
                  <a:schemeClr val="tx1"/>
                </a:solidFill>
                <a:latin typeface="Times New Roman" panose="02020603050405020304" pitchFamily="18" charset="0"/>
                <a:cs typeface="Times New Roman" panose="02020603050405020304" pitchFamily="18" charset="0"/>
              </a:rPr>
              <a:t>II</a:t>
            </a:r>
            <a:r>
              <a:rPr lang="en-US" altLang="ko-KR">
                <a:solidFill>
                  <a:schemeClr val="tx1"/>
                </a:solidFill>
                <a:latin typeface="Times New Roman" panose="02020603050405020304" pitchFamily="18" charset="0"/>
                <a:cs typeface="Times New Roman" panose="02020603050405020304" pitchFamily="18" charset="0"/>
              </a:rPr>
              <a:t>)</a:t>
            </a:r>
            <a:r>
              <a:rPr lang="en-US" altLang="ko-KR" baseline="-25000">
                <a:solidFill>
                  <a:schemeClr val="tx1"/>
                </a:solidFill>
                <a:latin typeface="Times New Roman" panose="02020603050405020304" pitchFamily="18" charset="0"/>
                <a:cs typeface="Times New Roman" panose="02020603050405020304" pitchFamily="18" charset="0"/>
              </a:rPr>
              <a:t>4</a:t>
            </a:r>
            <a:r>
              <a:rPr lang="en-US" altLang="ko-KR">
                <a:solidFill>
                  <a:schemeClr val="tx1"/>
                </a:solidFill>
                <a:latin typeface="Times New Roman" panose="02020603050405020304" pitchFamily="18" charset="0"/>
                <a:cs typeface="Times New Roman" panose="02020603050405020304" pitchFamily="18" charset="0"/>
              </a:rPr>
              <a:t> </a:t>
            </a:r>
          </a:p>
          <a:p>
            <a:pPr algn="ctr"/>
            <a:r>
              <a:rPr lang="en-US" altLang="ko-KR">
                <a:solidFill>
                  <a:schemeClr val="tx1"/>
                </a:solidFill>
                <a:latin typeface="Times New Roman" panose="02020603050405020304" pitchFamily="18" charset="0"/>
                <a:cs typeface="Times New Roman" panose="02020603050405020304" pitchFamily="18" charset="0"/>
              </a:rPr>
              <a:t>(eq19, f5)</a:t>
            </a:r>
          </a:p>
        </p:txBody>
      </p:sp>
      <p:sp>
        <p:nvSpPr>
          <p:cNvPr id="36" name="직사각형 35">
            <a:extLst>
              <a:ext uri="{FF2B5EF4-FFF2-40B4-BE49-F238E27FC236}">
                <a16:creationId xmlns:a16="http://schemas.microsoft.com/office/drawing/2014/main" id="{BE61A59B-6C9B-404F-8912-DCA6C143890D}"/>
              </a:ext>
            </a:extLst>
          </p:cNvPr>
          <p:cNvSpPr/>
          <p:nvPr/>
        </p:nvSpPr>
        <p:spPr>
          <a:xfrm>
            <a:off x="6126782" y="3158529"/>
            <a:ext cx="2958861" cy="6383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energy balance (eq.19)</a:t>
            </a:r>
          </a:p>
        </p:txBody>
      </p:sp>
      <p:sp>
        <p:nvSpPr>
          <p:cNvPr id="37" name="TextBox 36">
            <a:extLst>
              <a:ext uri="{FF2B5EF4-FFF2-40B4-BE49-F238E27FC236}">
                <a16:creationId xmlns:a16="http://schemas.microsoft.com/office/drawing/2014/main" id="{148116FF-AE51-4204-BC8F-B2F05B023F8C}"/>
              </a:ext>
            </a:extLst>
          </p:cNvPr>
          <p:cNvSpPr txBox="1"/>
          <p:nvPr/>
        </p:nvSpPr>
        <p:spPr>
          <a:xfrm>
            <a:off x="6173397" y="2971694"/>
            <a:ext cx="372218" cy="276999"/>
          </a:xfrm>
          <a:prstGeom prst="rect">
            <a:avLst/>
          </a:prstGeom>
          <a:noFill/>
        </p:spPr>
        <p:txBody>
          <a:bodyPr wrap="none" rtlCol="0">
            <a:spAutoFit/>
          </a:bodyPr>
          <a:lstStyle/>
          <a:p>
            <a:r>
              <a:rPr lang="en-US" altLang="ko-KR" sz="1200">
                <a:latin typeface="Times New Roman" panose="02020603050405020304" pitchFamily="18" charset="0"/>
                <a:cs typeface="Times New Roman" panose="02020603050405020304" pitchFamily="18" charset="0"/>
              </a:rPr>
              <a:t>No</a:t>
            </a:r>
            <a:endParaRPr lang="ko-KR" altLang="en-US" sz="1200">
              <a:latin typeface="Times New Roman" panose="02020603050405020304" pitchFamily="18" charset="0"/>
              <a:cs typeface="Times New Roman" panose="02020603050405020304" pitchFamily="18" charset="0"/>
            </a:endParaRPr>
          </a:p>
        </p:txBody>
      </p:sp>
      <p:sp>
        <p:nvSpPr>
          <p:cNvPr id="38" name="TextBox 37">
            <a:extLst>
              <a:ext uri="{FF2B5EF4-FFF2-40B4-BE49-F238E27FC236}">
                <a16:creationId xmlns:a16="http://schemas.microsoft.com/office/drawing/2014/main" id="{A5589FEB-7F01-41A4-8752-4C1737C12B35}"/>
              </a:ext>
            </a:extLst>
          </p:cNvPr>
          <p:cNvSpPr txBox="1"/>
          <p:nvPr/>
        </p:nvSpPr>
        <p:spPr>
          <a:xfrm>
            <a:off x="7230906" y="3930219"/>
            <a:ext cx="389594" cy="276999"/>
          </a:xfrm>
          <a:prstGeom prst="rect">
            <a:avLst/>
          </a:prstGeom>
          <a:noFill/>
        </p:spPr>
        <p:txBody>
          <a:bodyPr wrap="none" rtlCol="0">
            <a:spAutoFit/>
          </a:bodyPr>
          <a:lstStyle/>
          <a:p>
            <a:r>
              <a:rPr lang="en-US" altLang="ko-KR" sz="1200">
                <a:latin typeface="Times New Roman" panose="02020603050405020304" pitchFamily="18" charset="0"/>
                <a:cs typeface="Times New Roman" panose="02020603050405020304" pitchFamily="18" charset="0"/>
              </a:rPr>
              <a:t>yes</a:t>
            </a:r>
            <a:endParaRPr lang="ko-KR" altLang="en-US" sz="1200">
              <a:latin typeface="Times New Roman" panose="02020603050405020304" pitchFamily="18" charset="0"/>
              <a:cs typeface="Times New Roman" panose="02020603050405020304" pitchFamily="18" charset="0"/>
            </a:endParaRPr>
          </a:p>
        </p:txBody>
      </p:sp>
      <p:sp>
        <p:nvSpPr>
          <p:cNvPr id="39" name="직사각형 38">
            <a:extLst>
              <a:ext uri="{FF2B5EF4-FFF2-40B4-BE49-F238E27FC236}">
                <a16:creationId xmlns:a16="http://schemas.microsoft.com/office/drawing/2014/main" id="{6E6C7822-C54D-45D4-AE06-2B7CBFCDCF1E}"/>
              </a:ext>
            </a:extLst>
          </p:cNvPr>
          <p:cNvSpPr/>
          <p:nvPr/>
        </p:nvSpPr>
        <p:spPr>
          <a:xfrm>
            <a:off x="6146835" y="4456795"/>
            <a:ext cx="2843407" cy="63835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dirty="0">
                <a:solidFill>
                  <a:schemeClr val="tx1"/>
                </a:solidFill>
                <a:latin typeface="Times New Roman" panose="02020603050405020304" pitchFamily="18" charset="0"/>
                <a:cs typeface="Times New Roman" panose="02020603050405020304" pitchFamily="18" charset="0"/>
              </a:rPr>
              <a:t>Reduce P</a:t>
            </a:r>
            <a:r>
              <a:rPr lang="en-US" altLang="ko-KR" baseline="-25000" dirty="0">
                <a:solidFill>
                  <a:schemeClr val="tx1"/>
                </a:solidFill>
                <a:latin typeface="Times New Roman" panose="02020603050405020304" pitchFamily="18" charset="0"/>
                <a:cs typeface="Times New Roman" panose="02020603050405020304" pitchFamily="18" charset="0"/>
              </a:rPr>
              <a:t>s</a:t>
            </a:r>
            <a:r>
              <a:rPr lang="en-US" altLang="ko-KR" dirty="0">
                <a:solidFill>
                  <a:schemeClr val="tx1"/>
                </a:solidFill>
                <a:latin typeface="Times New Roman" panose="02020603050405020304" pitchFamily="18" charset="0"/>
                <a:cs typeface="Times New Roman" panose="02020603050405020304" pitchFamily="18" charset="0"/>
              </a:rPr>
              <a:t> &amp; repeat (k)</a:t>
            </a:r>
          </a:p>
        </p:txBody>
      </p:sp>
      <p:cxnSp>
        <p:nvCxnSpPr>
          <p:cNvPr id="40" name="직선 화살표 연결선 39">
            <a:extLst>
              <a:ext uri="{FF2B5EF4-FFF2-40B4-BE49-F238E27FC236}">
                <a16:creationId xmlns:a16="http://schemas.microsoft.com/office/drawing/2014/main" id="{0C5803C5-B0B0-429E-A53C-EC8E4A1AD4C0}"/>
              </a:ext>
            </a:extLst>
          </p:cNvPr>
          <p:cNvCxnSpPr>
            <a:cxnSpLocks/>
          </p:cNvCxnSpPr>
          <p:nvPr/>
        </p:nvCxnSpPr>
        <p:spPr>
          <a:xfrm>
            <a:off x="1578637" y="6350834"/>
            <a:ext cx="14767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직선 화살표 연결선 40">
            <a:extLst>
              <a:ext uri="{FF2B5EF4-FFF2-40B4-BE49-F238E27FC236}">
                <a16:creationId xmlns:a16="http://schemas.microsoft.com/office/drawing/2014/main" id="{764BEA88-2D41-42E8-9756-C1F212EA9732}"/>
              </a:ext>
            </a:extLst>
          </p:cNvPr>
          <p:cNvCxnSpPr>
            <a:cxnSpLocks/>
          </p:cNvCxnSpPr>
          <p:nvPr/>
        </p:nvCxnSpPr>
        <p:spPr>
          <a:xfrm flipV="1">
            <a:off x="3055357" y="1217029"/>
            <a:ext cx="0" cy="51473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직선 화살표 연결선 41">
            <a:extLst>
              <a:ext uri="{FF2B5EF4-FFF2-40B4-BE49-F238E27FC236}">
                <a16:creationId xmlns:a16="http://schemas.microsoft.com/office/drawing/2014/main" id="{2073976B-8DFB-4977-9963-E685CEB754CB}"/>
              </a:ext>
            </a:extLst>
          </p:cNvPr>
          <p:cNvCxnSpPr>
            <a:cxnSpLocks/>
          </p:cNvCxnSpPr>
          <p:nvPr/>
        </p:nvCxnSpPr>
        <p:spPr>
          <a:xfrm>
            <a:off x="3058067" y="1232759"/>
            <a:ext cx="10368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직선 화살표 연결선 42">
            <a:extLst>
              <a:ext uri="{FF2B5EF4-FFF2-40B4-BE49-F238E27FC236}">
                <a16:creationId xmlns:a16="http://schemas.microsoft.com/office/drawing/2014/main" id="{310755C8-7D0E-448A-8389-2A40B37C2D2B}"/>
              </a:ext>
            </a:extLst>
          </p:cNvPr>
          <p:cNvCxnSpPr>
            <a:cxnSpLocks/>
          </p:cNvCxnSpPr>
          <p:nvPr/>
        </p:nvCxnSpPr>
        <p:spPr>
          <a:xfrm>
            <a:off x="4494848" y="6330370"/>
            <a:ext cx="159895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4" name="직선 화살표 연결선 43">
            <a:extLst>
              <a:ext uri="{FF2B5EF4-FFF2-40B4-BE49-F238E27FC236}">
                <a16:creationId xmlns:a16="http://schemas.microsoft.com/office/drawing/2014/main" id="{4DC00F7D-4013-460C-BAC4-F0B56861B31C}"/>
              </a:ext>
            </a:extLst>
          </p:cNvPr>
          <p:cNvCxnSpPr>
            <a:cxnSpLocks/>
          </p:cNvCxnSpPr>
          <p:nvPr/>
        </p:nvCxnSpPr>
        <p:spPr>
          <a:xfrm flipV="1">
            <a:off x="6076555" y="1232759"/>
            <a:ext cx="0" cy="5097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5" name="직선 화살표 연결선 44">
            <a:extLst>
              <a:ext uri="{FF2B5EF4-FFF2-40B4-BE49-F238E27FC236}">
                <a16:creationId xmlns:a16="http://schemas.microsoft.com/office/drawing/2014/main" id="{7D950C53-0B93-4416-93DA-41F26312D415}"/>
              </a:ext>
            </a:extLst>
          </p:cNvPr>
          <p:cNvCxnSpPr>
            <a:cxnSpLocks/>
          </p:cNvCxnSpPr>
          <p:nvPr/>
        </p:nvCxnSpPr>
        <p:spPr>
          <a:xfrm>
            <a:off x="6093807" y="1232759"/>
            <a:ext cx="9070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DBD1FD49-2E8C-4059-9C78-00B1C3CE4215}"/>
              </a:ext>
            </a:extLst>
          </p:cNvPr>
          <p:cNvSpPr txBox="1"/>
          <p:nvPr/>
        </p:nvSpPr>
        <p:spPr>
          <a:xfrm>
            <a:off x="7230906" y="3930219"/>
            <a:ext cx="389594" cy="276999"/>
          </a:xfrm>
          <a:prstGeom prst="rect">
            <a:avLst/>
          </a:prstGeom>
          <a:noFill/>
        </p:spPr>
        <p:txBody>
          <a:bodyPr wrap="none" rtlCol="0">
            <a:spAutoFit/>
          </a:bodyPr>
          <a:lstStyle/>
          <a:p>
            <a:r>
              <a:rPr lang="en-US" altLang="ko-KR" sz="1200">
                <a:latin typeface="Times New Roman" panose="02020603050405020304" pitchFamily="18" charset="0"/>
                <a:cs typeface="Times New Roman" panose="02020603050405020304" pitchFamily="18" charset="0"/>
              </a:rPr>
              <a:t>yes</a:t>
            </a:r>
            <a:endParaRPr lang="ko-KR" altLang="en-US" sz="1200">
              <a:latin typeface="Times New Roman" panose="02020603050405020304" pitchFamily="18" charset="0"/>
              <a:cs typeface="Times New Roman" panose="02020603050405020304" pitchFamily="18" charset="0"/>
            </a:endParaRPr>
          </a:p>
        </p:txBody>
      </p:sp>
      <p:sp>
        <p:nvSpPr>
          <p:cNvPr id="47" name="TextBox 46">
            <a:extLst>
              <a:ext uri="{FF2B5EF4-FFF2-40B4-BE49-F238E27FC236}">
                <a16:creationId xmlns:a16="http://schemas.microsoft.com/office/drawing/2014/main" id="{ACE379D6-0364-4ED2-9EFD-D23A21D282A0}"/>
              </a:ext>
            </a:extLst>
          </p:cNvPr>
          <p:cNvSpPr txBox="1"/>
          <p:nvPr/>
        </p:nvSpPr>
        <p:spPr>
          <a:xfrm>
            <a:off x="6541338" y="5461190"/>
            <a:ext cx="2202847" cy="523220"/>
          </a:xfrm>
          <a:prstGeom prst="rect">
            <a:avLst/>
          </a:prstGeom>
          <a:noFill/>
        </p:spPr>
        <p:txBody>
          <a:bodyPr wrap="none" rtlCol="0">
            <a:spAutoFit/>
          </a:bodyPr>
          <a:lstStyle/>
          <a:p>
            <a:pPr algn="just"/>
            <a:r>
              <a:rPr lang="en-US" altLang="ko-KR" sz="1400" dirty="0">
                <a:latin typeface="Times New Roman" panose="02020603050405020304" pitchFamily="18" charset="0"/>
                <a:ea typeface="함초롬돋움" panose="02030504000101010101" pitchFamily="18" charset="-127"/>
                <a:cs typeface="Times New Roman" panose="02020603050405020304" pitchFamily="18" charset="0"/>
              </a:rPr>
              <a:t>f </a:t>
            </a:r>
            <a:r>
              <a:rPr lang="en-US" altLang="ko-KR" sz="1400" dirty="0"/>
              <a:t>: Property function</a:t>
            </a:r>
          </a:p>
          <a:p>
            <a:pPr algn="just"/>
            <a:r>
              <a:rPr lang="en-US" altLang="ko-KR" sz="1400" dirty="0">
                <a:latin typeface="Times New Roman" panose="02020603050405020304" pitchFamily="18" charset="0"/>
                <a:ea typeface="함초롬돋움" panose="02030504000101010101" pitchFamily="18" charset="-127"/>
                <a:cs typeface="Times New Roman" panose="02020603050405020304" pitchFamily="18" charset="0"/>
              </a:rPr>
              <a:t>Eq : </a:t>
            </a:r>
            <a:r>
              <a:rPr lang="en-US" altLang="ko-KR" sz="1400" dirty="0"/>
              <a:t>Calculation equation</a:t>
            </a:r>
            <a:endParaRPr lang="en-US" altLang="ko-KR"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spTree>
    <p:extLst>
      <p:ext uri="{BB962C8B-B14F-4D97-AF65-F5344CB8AC3E}">
        <p14:creationId xmlns:p14="http://schemas.microsoft.com/office/powerpoint/2010/main" val="256219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AA5E7137-3CDD-44B0-AA89-FBBC86B20E8D}"/>
              </a:ext>
            </a:extLst>
          </p:cNvPr>
          <p:cNvSpPr>
            <a:spLocks noGrp="1"/>
          </p:cNvSpPr>
          <p:nvPr>
            <p:ph type="title"/>
          </p:nvPr>
        </p:nvSpPr>
        <p:spPr/>
        <p:txBody>
          <a:bodyPr/>
          <a:lstStyle/>
          <a:p>
            <a:r>
              <a:rPr lang="en-US" altLang="ko-KR" dirty="0"/>
              <a:t>2. Overview</a:t>
            </a:r>
            <a:endParaRPr lang="ko-KR" altLang="en-US" dirty="0"/>
          </a:p>
        </p:txBody>
      </p:sp>
      <p:sp>
        <p:nvSpPr>
          <p:cNvPr id="3" name="내용 개체 틀 2">
            <a:extLst>
              <a:ext uri="{FF2B5EF4-FFF2-40B4-BE49-F238E27FC236}">
                <a16:creationId xmlns:a16="http://schemas.microsoft.com/office/drawing/2014/main" id="{9C131983-B516-471B-B968-0FB2A7EF75F0}"/>
              </a:ext>
            </a:extLst>
          </p:cNvPr>
          <p:cNvSpPr>
            <a:spLocks noGrp="1"/>
          </p:cNvSpPr>
          <p:nvPr>
            <p:ph idx="1"/>
          </p:nvPr>
        </p:nvSpPr>
        <p:spPr>
          <a:xfrm>
            <a:off x="452760" y="1141453"/>
            <a:ext cx="8229600" cy="5472607"/>
          </a:xfrm>
        </p:spPr>
        <p:txBody>
          <a:bodyPr>
            <a:noAutofit/>
          </a:bodyPr>
          <a:lstStyle/>
          <a:p>
            <a:pPr marL="0" indent="0">
              <a:lnSpc>
                <a:spcPct val="100000"/>
              </a:lnSpc>
              <a:buNone/>
            </a:pPr>
            <a:r>
              <a:rPr lang="en-US" altLang="ko-KR" sz="2000" b="1" u="sng" dirty="0">
                <a:latin typeface="Arial" panose="020B0604020202020204" pitchFamily="34" charset="0"/>
                <a:cs typeface="Arial" panose="020B0604020202020204" pitchFamily="34" charset="0"/>
              </a:rPr>
              <a:t>Develop an integrated cryocooler operating from 300 K to 0.1 K with small He3 inventory</a:t>
            </a:r>
          </a:p>
          <a:p>
            <a:pPr marL="0" indent="0">
              <a:lnSpc>
                <a:spcPct val="100000"/>
              </a:lnSpc>
              <a:buNone/>
            </a:pPr>
            <a:endParaRPr lang="en-US" altLang="ko-KR" sz="2000" b="1" u="sng" dirty="0">
              <a:latin typeface="Arial" panose="020B0604020202020204" pitchFamily="34" charset="0"/>
              <a:cs typeface="Arial" panose="020B0604020202020204" pitchFamily="34" charset="0"/>
            </a:endParaRPr>
          </a:p>
          <a:p>
            <a:pPr>
              <a:lnSpc>
                <a:spcPct val="100000"/>
              </a:lnSpc>
            </a:pPr>
            <a:r>
              <a:rPr lang="en-US" altLang="ko-KR" sz="2000" b="1" dirty="0">
                <a:solidFill>
                  <a:srgbClr val="FF0000"/>
                </a:solidFill>
                <a:latin typeface="Arial" panose="020B0604020202020204" pitchFamily="34" charset="0"/>
                <a:cs typeface="Arial" panose="020B0604020202020204" pitchFamily="34" charset="0"/>
              </a:rPr>
              <a:t>Sorption-integrated ADR </a:t>
            </a:r>
            <a:r>
              <a:rPr lang="en-US" altLang="ko-KR" sz="2000" dirty="0">
                <a:latin typeface="Arial" panose="020B0604020202020204" pitchFamily="34" charset="0"/>
                <a:cs typeface="Arial" panose="020B0604020202020204" pitchFamily="34" charset="0"/>
              </a:rPr>
              <a:t>is linked to</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DR for cooling at 0.1 K.</a:t>
            </a:r>
          </a:p>
          <a:p>
            <a:pPr>
              <a:lnSpc>
                <a:spcPct val="100000"/>
              </a:lnSpc>
            </a:pPr>
            <a:r>
              <a:rPr lang="en-US" altLang="ko-KR" sz="2000" dirty="0">
                <a:latin typeface="Arial" panose="020B0604020202020204" pitchFamily="34" charset="0"/>
                <a:cs typeface="Arial" panose="020B0604020202020204" pitchFamily="34" charset="0"/>
              </a:rPr>
              <a:t>ADR</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is</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an</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efficient</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precooler</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for</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DR.</a:t>
            </a:r>
          </a:p>
          <a:p>
            <a:pPr>
              <a:lnSpc>
                <a:spcPct val="100000"/>
              </a:lnSpc>
            </a:pPr>
            <a:r>
              <a:rPr lang="en-US" altLang="ko-KR" sz="2000" dirty="0">
                <a:latin typeface="Arial" panose="020B0604020202020204" pitchFamily="34" charset="0"/>
                <a:cs typeface="Arial" panose="020B0604020202020204" pitchFamily="34" charset="0"/>
              </a:rPr>
              <a:t>Single-shot DR</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necessary</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to cover from 0.8 K to 0.1 K</a:t>
            </a:r>
          </a:p>
          <a:p>
            <a:pPr>
              <a:lnSpc>
                <a:spcPct val="100000"/>
              </a:lnSpc>
            </a:pPr>
            <a:endParaRPr lang="en-US" altLang="ko-KR" sz="2000" dirty="0">
              <a:latin typeface="Arial" panose="020B0604020202020204" pitchFamily="34" charset="0"/>
              <a:cs typeface="Arial" panose="020B0604020202020204" pitchFamily="34" charset="0"/>
            </a:endParaRPr>
          </a:p>
          <a:p>
            <a:pPr marL="0" indent="0" algn="l">
              <a:lnSpc>
                <a:spcPct val="100000"/>
              </a:lnSpc>
              <a:buNone/>
            </a:pPr>
            <a:r>
              <a:rPr lang="en-US" altLang="ko-KR" sz="2000" b="1" u="sng" dirty="0">
                <a:latin typeface="Arial" panose="020B0604020202020204" pitchFamily="34" charset="0"/>
                <a:cs typeface="Arial" panose="020B0604020202020204" pitchFamily="34" charset="0"/>
              </a:rPr>
              <a:t>Investigate critical issues at hybridizing ADR with</a:t>
            </a:r>
            <a:r>
              <a:rPr lang="ko-KR" altLang="en-US" sz="2000" b="1" u="sng" dirty="0">
                <a:latin typeface="Arial" panose="020B0604020202020204" pitchFamily="34" charset="0"/>
                <a:cs typeface="Arial" panose="020B0604020202020204" pitchFamily="34" charset="0"/>
              </a:rPr>
              <a:t> </a:t>
            </a:r>
            <a:r>
              <a:rPr lang="en-US" altLang="ko-KR" sz="2000" b="1" u="sng" dirty="0">
                <a:latin typeface="Arial" panose="020B0604020202020204" pitchFamily="34" charset="0"/>
                <a:cs typeface="Arial" panose="020B0604020202020204" pitchFamily="34" charset="0"/>
              </a:rPr>
              <a:t>DR components for cold cycle</a:t>
            </a:r>
          </a:p>
          <a:p>
            <a:pPr marL="0" indent="0">
              <a:lnSpc>
                <a:spcPct val="100000"/>
              </a:lnSpc>
              <a:buNone/>
            </a:pPr>
            <a:endParaRPr lang="en-US" altLang="ko-KR" sz="2000" b="1" u="sng" dirty="0">
              <a:latin typeface="Arial" panose="020B0604020202020204" pitchFamily="34" charset="0"/>
              <a:cs typeface="Arial" panose="020B0604020202020204" pitchFamily="34" charset="0"/>
            </a:endParaRPr>
          </a:p>
          <a:p>
            <a:pPr>
              <a:lnSpc>
                <a:spcPct val="100000"/>
              </a:lnSpc>
            </a:pPr>
            <a:r>
              <a:rPr lang="en-US" altLang="ko-KR" sz="2000" dirty="0">
                <a:latin typeface="Arial" panose="020B0604020202020204" pitchFamily="34" charset="0"/>
                <a:cs typeface="Arial" panose="020B0604020202020204" pitchFamily="34" charset="0"/>
              </a:rPr>
              <a:t>Performance check of heat switch in ADR</a:t>
            </a:r>
          </a:p>
          <a:p>
            <a:pPr>
              <a:lnSpc>
                <a:spcPct val="100000"/>
              </a:lnSpc>
            </a:pPr>
            <a:r>
              <a:rPr lang="en-US" altLang="ko-KR" sz="2000" dirty="0">
                <a:latin typeface="Arial" panose="020B0604020202020204" pitchFamily="34" charset="0"/>
                <a:cs typeface="Arial" panose="020B0604020202020204" pitchFamily="34" charset="0"/>
              </a:rPr>
              <a:t>Performance check of initial thermal conditioning of the Still</a:t>
            </a:r>
            <a:r>
              <a:rPr lang="ko-KR" altLang="en-US" sz="2000" dirty="0">
                <a:latin typeface="Arial" panose="020B0604020202020204" pitchFamily="34" charset="0"/>
                <a:cs typeface="Arial" panose="020B0604020202020204" pitchFamily="34" charset="0"/>
              </a:rPr>
              <a:t> </a:t>
            </a:r>
            <a:r>
              <a:rPr lang="en-US" altLang="ko-KR" sz="2000" dirty="0">
                <a:latin typeface="Arial" panose="020B0604020202020204" pitchFamily="34" charset="0"/>
                <a:cs typeface="Arial" panose="020B0604020202020204" pitchFamily="34" charset="0"/>
              </a:rPr>
              <a:t>in DR by ADR (sorption pump)</a:t>
            </a:r>
            <a:endParaRPr lang="ko-KR" altLang="en-US" sz="2000" dirty="0">
              <a:latin typeface="Arial" panose="020B0604020202020204" pitchFamily="34" charset="0"/>
              <a:cs typeface="Arial" panose="020B0604020202020204" pitchFamily="34" charset="0"/>
            </a:endParaRPr>
          </a:p>
        </p:txBody>
      </p:sp>
      <p:sp>
        <p:nvSpPr>
          <p:cNvPr id="4" name="슬라이드 번호 개체 틀 3">
            <a:extLst>
              <a:ext uri="{FF2B5EF4-FFF2-40B4-BE49-F238E27FC236}">
                <a16:creationId xmlns:a16="http://schemas.microsoft.com/office/drawing/2014/main" id="{3D93F322-E34E-46F3-9A4E-BFACCC3AFA83}"/>
              </a:ext>
            </a:extLst>
          </p:cNvPr>
          <p:cNvSpPr>
            <a:spLocks noGrp="1"/>
          </p:cNvSpPr>
          <p:nvPr>
            <p:ph type="sldNum" sz="quarter" idx="12"/>
          </p:nvPr>
        </p:nvSpPr>
        <p:spPr/>
        <p:txBody>
          <a:bodyPr/>
          <a:lstStyle/>
          <a:p>
            <a:fld id="{4BEDD84E-25D4-4983-8AA1-2863C96F08D9}" type="slidenum">
              <a:rPr lang="ko-KR" altLang="en-US" smtClean="0"/>
              <a:pPr/>
              <a:t>4</a:t>
            </a:fld>
            <a:endParaRPr lang="ko-KR" altLang="en-US" dirty="0"/>
          </a:p>
        </p:txBody>
      </p:sp>
    </p:spTree>
    <p:extLst>
      <p:ext uri="{BB962C8B-B14F-4D97-AF65-F5344CB8AC3E}">
        <p14:creationId xmlns:p14="http://schemas.microsoft.com/office/powerpoint/2010/main" val="91997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2538A87-ADEE-4CD7-BABB-5874BFD1BFCA}"/>
              </a:ext>
            </a:extLst>
          </p:cNvPr>
          <p:cNvSpPr>
            <a:spLocks noGrp="1"/>
          </p:cNvSpPr>
          <p:nvPr>
            <p:ph type="title"/>
          </p:nvPr>
        </p:nvSpPr>
        <p:spPr/>
        <p:txBody>
          <a:bodyPr/>
          <a:lstStyle/>
          <a:p>
            <a:r>
              <a:rPr lang="en-US" altLang="ko-KR" dirty="0"/>
              <a:t>Process : Sorption-integrated ADR</a:t>
            </a:r>
            <a:endParaRPr lang="ko-KR" altLang="en-US" dirty="0"/>
          </a:p>
        </p:txBody>
      </p:sp>
      <p:sp>
        <p:nvSpPr>
          <p:cNvPr id="3" name="내용 개체 틀 2">
            <a:extLst>
              <a:ext uri="{FF2B5EF4-FFF2-40B4-BE49-F238E27FC236}">
                <a16:creationId xmlns:a16="http://schemas.microsoft.com/office/drawing/2014/main" id="{8CF678C1-EACD-4E55-9DBD-CFB80308B02A}"/>
              </a:ext>
            </a:extLst>
          </p:cNvPr>
          <p:cNvSpPr>
            <a:spLocks noGrp="1"/>
          </p:cNvSpPr>
          <p:nvPr>
            <p:ph idx="1"/>
          </p:nvPr>
        </p:nvSpPr>
        <p:spPr>
          <a:xfrm>
            <a:off x="457200" y="764704"/>
            <a:ext cx="8229600" cy="5472607"/>
          </a:xfrm>
        </p:spPr>
        <p:txBody>
          <a:bodyPr>
            <a:noAutofit/>
          </a:bodyPr>
          <a:lstStyle/>
          <a:p>
            <a:endParaRPr lang="en-US" altLang="ko-KR" sz="1800" dirty="0">
              <a:latin typeface="Arial" panose="020B0604020202020204" pitchFamily="34" charset="0"/>
              <a:cs typeface="Arial" panose="020B0604020202020204" pitchFamily="34" charset="0"/>
            </a:endParaRPr>
          </a:p>
          <a:p>
            <a:endParaRPr lang="en-US" altLang="ko-KR" sz="1800" dirty="0">
              <a:latin typeface="Arial" panose="020B0604020202020204" pitchFamily="34" charset="0"/>
              <a:cs typeface="Arial" panose="020B0604020202020204" pitchFamily="34" charset="0"/>
            </a:endParaRPr>
          </a:p>
          <a:p>
            <a:endParaRPr lang="en-US" altLang="ko-KR" sz="1800" dirty="0">
              <a:latin typeface="Arial" panose="020B0604020202020204" pitchFamily="34" charset="0"/>
              <a:cs typeface="Arial" panose="020B0604020202020204" pitchFamily="34" charset="0"/>
            </a:endParaRPr>
          </a:p>
          <a:p>
            <a:endParaRPr lang="en-US" altLang="ko-KR" sz="1800" dirty="0">
              <a:latin typeface="Arial" panose="020B0604020202020204" pitchFamily="34" charset="0"/>
              <a:cs typeface="Arial" panose="020B0604020202020204" pitchFamily="34" charset="0"/>
            </a:endParaRPr>
          </a:p>
          <a:p>
            <a:endParaRPr lang="en-US" altLang="ko-KR" sz="1800" dirty="0">
              <a:latin typeface="Arial" panose="020B0604020202020204" pitchFamily="34" charset="0"/>
              <a:cs typeface="Arial" panose="020B0604020202020204" pitchFamily="34" charset="0"/>
            </a:endParaRPr>
          </a:p>
          <a:p>
            <a:endParaRPr lang="en-US" altLang="ko-KR" sz="1800" dirty="0">
              <a:latin typeface="Arial" panose="020B0604020202020204" pitchFamily="34" charset="0"/>
              <a:cs typeface="Arial" panose="020B0604020202020204" pitchFamily="34" charset="0"/>
            </a:endParaRPr>
          </a:p>
          <a:p>
            <a:endParaRPr lang="en-US" altLang="ko-KR" sz="1800" dirty="0">
              <a:latin typeface="Arial" panose="020B0604020202020204" pitchFamily="34" charset="0"/>
              <a:cs typeface="Arial" panose="020B0604020202020204" pitchFamily="34" charset="0"/>
            </a:endParaRPr>
          </a:p>
          <a:p>
            <a:endParaRPr lang="en-US" altLang="ko-KR" sz="1800" dirty="0">
              <a:latin typeface="Arial" panose="020B0604020202020204" pitchFamily="34" charset="0"/>
              <a:cs typeface="Arial" panose="020B0604020202020204" pitchFamily="34" charset="0"/>
            </a:endParaRPr>
          </a:p>
          <a:p>
            <a:pPr marL="0" indent="0">
              <a:buNone/>
            </a:pPr>
            <a:endParaRPr lang="en-US" altLang="ko-KR" sz="1800" dirty="0">
              <a:latin typeface="Arial" panose="020B0604020202020204" pitchFamily="34" charset="0"/>
              <a:cs typeface="Arial" panose="020B0604020202020204" pitchFamily="34" charset="0"/>
            </a:endParaRPr>
          </a:p>
          <a:p>
            <a:pPr>
              <a:lnSpc>
                <a:spcPct val="100000"/>
              </a:lnSpc>
            </a:pPr>
            <a:r>
              <a:rPr lang="en-US" altLang="ko-KR" sz="1800" dirty="0">
                <a:latin typeface="Arial" panose="020B0604020202020204" pitchFamily="34" charset="0"/>
                <a:cs typeface="Arial" panose="020B0604020202020204" pitchFamily="34" charset="0"/>
              </a:rPr>
              <a:t>Helium condensation by GM with warm sorption pump during magnetization up to 4 T</a:t>
            </a:r>
          </a:p>
          <a:p>
            <a:pPr>
              <a:lnSpc>
                <a:spcPct val="100000"/>
              </a:lnSpc>
            </a:pPr>
            <a:r>
              <a:rPr lang="en-US" altLang="ko-KR" sz="1800" dirty="0">
                <a:latin typeface="Arial" panose="020B0604020202020204" pitchFamily="34" charset="0"/>
                <a:cs typeface="Arial" panose="020B0604020202020204" pitchFamily="34" charset="0"/>
              </a:rPr>
              <a:t>Evaporation cooling due to helium adsorption by sorption pump</a:t>
            </a:r>
          </a:p>
          <a:p>
            <a:pPr>
              <a:lnSpc>
                <a:spcPct val="100000"/>
              </a:lnSpc>
            </a:pPr>
            <a:r>
              <a:rPr lang="en-US" altLang="ko-KR" sz="1800" dirty="0">
                <a:latin typeface="Arial" panose="020B0604020202020204" pitchFamily="34" charset="0"/>
                <a:cs typeface="Arial" panose="020B0604020202020204" pitchFamily="34" charset="0"/>
              </a:rPr>
              <a:t>Cooling up to 0.5 K (below 0.8 K) by demagnetization</a:t>
            </a:r>
            <a:endParaRPr lang="ko-KR" altLang="en-US" sz="1800" dirty="0">
              <a:latin typeface="Arial" panose="020B0604020202020204" pitchFamily="34" charset="0"/>
              <a:cs typeface="Arial" panose="020B0604020202020204" pitchFamily="34" charset="0"/>
            </a:endParaRPr>
          </a:p>
        </p:txBody>
      </p:sp>
      <p:sp>
        <p:nvSpPr>
          <p:cNvPr id="4" name="슬라이드 번호 개체 틀 3">
            <a:extLst>
              <a:ext uri="{FF2B5EF4-FFF2-40B4-BE49-F238E27FC236}">
                <a16:creationId xmlns:a16="http://schemas.microsoft.com/office/drawing/2014/main" id="{0A734C36-E661-46E9-A368-A8AF481F7780}"/>
              </a:ext>
            </a:extLst>
          </p:cNvPr>
          <p:cNvSpPr>
            <a:spLocks noGrp="1"/>
          </p:cNvSpPr>
          <p:nvPr>
            <p:ph type="sldNum" sz="quarter" idx="12"/>
          </p:nvPr>
        </p:nvSpPr>
        <p:spPr>
          <a:xfrm>
            <a:off x="3203848" y="6170595"/>
            <a:ext cx="2133600" cy="365125"/>
          </a:xfrm>
        </p:spPr>
        <p:txBody>
          <a:bodyPr/>
          <a:lstStyle/>
          <a:p>
            <a:fld id="{4BEDD84E-25D4-4983-8AA1-2863C96F08D9}" type="slidenum">
              <a:rPr lang="ko-KR" altLang="en-US" smtClean="0"/>
              <a:pPr/>
              <a:t>5</a:t>
            </a:fld>
            <a:endParaRPr lang="ko-KR" altLang="en-US" dirty="0"/>
          </a:p>
        </p:txBody>
      </p:sp>
      <p:sp>
        <p:nvSpPr>
          <p:cNvPr id="5" name="TextBox 4">
            <a:extLst>
              <a:ext uri="{FF2B5EF4-FFF2-40B4-BE49-F238E27FC236}">
                <a16:creationId xmlns:a16="http://schemas.microsoft.com/office/drawing/2014/main" id="{E953BA85-B9B0-4333-B724-4E63B7520FA9}"/>
              </a:ext>
            </a:extLst>
          </p:cNvPr>
          <p:cNvSpPr txBox="1"/>
          <p:nvPr/>
        </p:nvSpPr>
        <p:spPr>
          <a:xfrm>
            <a:off x="345942" y="4304537"/>
            <a:ext cx="2271543" cy="369332"/>
          </a:xfrm>
          <a:prstGeom prst="rect">
            <a:avLst/>
          </a:prstGeom>
          <a:noFill/>
        </p:spPr>
        <p:txBody>
          <a:bodyPr wrap="square" rtlCol="0">
            <a:spAutoFit/>
          </a:bodyPr>
          <a:lstStyle/>
          <a:p>
            <a:pPr marL="342900" indent="-342900" algn="ctr">
              <a:buAutoNum type="arabicParenBoth"/>
            </a:pPr>
            <a:r>
              <a:rPr lang="en-US" altLang="ko-KR" dirty="0">
                <a:latin typeface="Arial" panose="020B0604020202020204" pitchFamily="34" charset="0"/>
                <a:cs typeface="Arial" panose="020B0604020202020204" pitchFamily="34" charset="0"/>
              </a:rPr>
              <a:t>Magnetization</a:t>
            </a:r>
            <a:endParaRPr lang="ko-KR" altLang="en-US" dirty="0">
              <a:latin typeface="Arial" panose="020B0604020202020204" pitchFamily="34" charset="0"/>
              <a:cs typeface="Arial" panose="020B0604020202020204" pitchFamily="34" charset="0"/>
            </a:endParaRPr>
          </a:p>
        </p:txBody>
      </p:sp>
      <p:grpSp>
        <p:nvGrpSpPr>
          <p:cNvPr id="7" name="그룹 6">
            <a:extLst>
              <a:ext uri="{FF2B5EF4-FFF2-40B4-BE49-F238E27FC236}">
                <a16:creationId xmlns:a16="http://schemas.microsoft.com/office/drawing/2014/main" id="{A6453266-7C86-4FCE-B569-CE8DED34552D}"/>
              </a:ext>
            </a:extLst>
          </p:cNvPr>
          <p:cNvGrpSpPr/>
          <p:nvPr/>
        </p:nvGrpSpPr>
        <p:grpSpPr>
          <a:xfrm>
            <a:off x="6252746" y="1124745"/>
            <a:ext cx="2632870" cy="2778898"/>
            <a:chOff x="11300217" y="1176028"/>
            <a:chExt cx="2211189" cy="2333829"/>
          </a:xfrm>
        </p:grpSpPr>
        <p:grpSp>
          <p:nvGrpSpPr>
            <p:cNvPr id="11" name="그룹 10">
              <a:extLst>
                <a:ext uri="{FF2B5EF4-FFF2-40B4-BE49-F238E27FC236}">
                  <a16:creationId xmlns:a16="http://schemas.microsoft.com/office/drawing/2014/main" id="{1634CB86-551C-4087-B43A-3C44EFA0422E}"/>
                </a:ext>
              </a:extLst>
            </p:cNvPr>
            <p:cNvGrpSpPr/>
            <p:nvPr/>
          </p:nvGrpSpPr>
          <p:grpSpPr>
            <a:xfrm>
              <a:off x="11300217" y="1176028"/>
              <a:ext cx="2211189" cy="2333829"/>
              <a:chOff x="5866092" y="1849666"/>
              <a:chExt cx="1707133" cy="1801816"/>
            </a:xfrm>
          </p:grpSpPr>
          <p:sp>
            <p:nvSpPr>
              <p:cNvPr id="13" name="직사각형 12">
                <a:extLst>
                  <a:ext uri="{FF2B5EF4-FFF2-40B4-BE49-F238E27FC236}">
                    <a16:creationId xmlns:a16="http://schemas.microsoft.com/office/drawing/2014/main" id="{C6D17AA2-5214-4272-AC78-0D2218D49AB8}"/>
                  </a:ext>
                </a:extLst>
              </p:cNvPr>
              <p:cNvSpPr/>
              <p:nvPr/>
            </p:nvSpPr>
            <p:spPr>
              <a:xfrm rot="16200000" flipV="1">
                <a:off x="7006112" y="1969098"/>
                <a:ext cx="270804"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14" name="직사각형 13">
                <a:extLst>
                  <a:ext uri="{FF2B5EF4-FFF2-40B4-BE49-F238E27FC236}">
                    <a16:creationId xmlns:a16="http://schemas.microsoft.com/office/drawing/2014/main" id="{AF45DA2B-733F-4CC9-AD64-D8D3D1BB92F0}"/>
                  </a:ext>
                </a:extLst>
              </p:cNvPr>
              <p:cNvSpPr/>
              <p:nvPr/>
            </p:nvSpPr>
            <p:spPr>
              <a:xfrm rot="16200000" flipV="1">
                <a:off x="7202618" y="2082837"/>
                <a:ext cx="301306"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cxnSp>
            <p:nvCxnSpPr>
              <p:cNvPr id="15" name="직선 연결선 14">
                <a:extLst>
                  <a:ext uri="{FF2B5EF4-FFF2-40B4-BE49-F238E27FC236}">
                    <a16:creationId xmlns:a16="http://schemas.microsoft.com/office/drawing/2014/main" id="{FDCE7114-5987-4BC4-91C3-799D987BD4EE}"/>
                  </a:ext>
                </a:extLst>
              </p:cNvPr>
              <p:cNvCxnSpPr>
                <a:cxnSpLocks/>
              </p:cNvCxnSpPr>
              <p:nvPr/>
            </p:nvCxnSpPr>
            <p:spPr>
              <a:xfrm>
                <a:off x="6325149" y="2126075"/>
                <a:ext cx="0" cy="8998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직선 연결선 15">
                <a:extLst>
                  <a:ext uri="{FF2B5EF4-FFF2-40B4-BE49-F238E27FC236}">
                    <a16:creationId xmlns:a16="http://schemas.microsoft.com/office/drawing/2014/main" id="{BE8F48FF-C3EF-47D0-929C-BE2E7DC20863}"/>
                  </a:ext>
                </a:extLst>
              </p:cNvPr>
              <p:cNvCxnSpPr>
                <a:cxnSpLocks/>
              </p:cNvCxnSpPr>
              <p:nvPr/>
            </p:nvCxnSpPr>
            <p:spPr>
              <a:xfrm>
                <a:off x="6807920" y="2126075"/>
                <a:ext cx="0" cy="10491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직선 연결선 16">
                <a:extLst>
                  <a:ext uri="{FF2B5EF4-FFF2-40B4-BE49-F238E27FC236}">
                    <a16:creationId xmlns:a16="http://schemas.microsoft.com/office/drawing/2014/main" id="{D303AFAB-F8EE-42CE-B0D8-1FC037E16248}"/>
                  </a:ext>
                </a:extLst>
              </p:cNvPr>
              <p:cNvCxnSpPr>
                <a:cxnSpLocks/>
              </p:cNvCxnSpPr>
              <p:nvPr/>
            </p:nvCxnSpPr>
            <p:spPr>
              <a:xfrm>
                <a:off x="6807920" y="2370298"/>
                <a:ext cx="0" cy="6556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직사각형 17">
                <a:extLst>
                  <a:ext uri="{FF2B5EF4-FFF2-40B4-BE49-F238E27FC236}">
                    <a16:creationId xmlns:a16="http://schemas.microsoft.com/office/drawing/2014/main" id="{D3C2861A-4532-4B89-A469-F3DF2730048C}"/>
                  </a:ext>
                </a:extLst>
              </p:cNvPr>
              <p:cNvSpPr/>
              <p:nvPr/>
            </p:nvSpPr>
            <p:spPr>
              <a:xfrm>
                <a:off x="6341280" y="2984285"/>
                <a:ext cx="456905" cy="571253"/>
              </a:xfrm>
              <a:prstGeom prst="rect">
                <a:avLst/>
              </a:prstGeom>
              <a:solidFill>
                <a:schemeClr val="accent1">
                  <a:lumMod val="60000"/>
                  <a:lumOff val="4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solidFill>
                  <a:latin typeface="Arial" panose="020B0604020202020204" pitchFamily="34" charset="0"/>
                  <a:cs typeface="Arial" panose="020B0604020202020204" pitchFamily="34" charset="0"/>
                </a:endParaRPr>
              </a:p>
            </p:txBody>
          </p:sp>
          <p:grpSp>
            <p:nvGrpSpPr>
              <p:cNvPr id="19" name="그룹 18">
                <a:extLst>
                  <a:ext uri="{FF2B5EF4-FFF2-40B4-BE49-F238E27FC236}">
                    <a16:creationId xmlns:a16="http://schemas.microsoft.com/office/drawing/2014/main" id="{7A708D6E-BDD1-4515-8DC3-7989DF3E62DB}"/>
                  </a:ext>
                </a:extLst>
              </p:cNvPr>
              <p:cNvGrpSpPr/>
              <p:nvPr/>
            </p:nvGrpSpPr>
            <p:grpSpPr>
              <a:xfrm>
                <a:off x="5915648" y="2933657"/>
                <a:ext cx="335902" cy="717825"/>
                <a:chOff x="6990300" y="1677601"/>
                <a:chExt cx="335902" cy="1140098"/>
              </a:xfrm>
            </p:grpSpPr>
            <p:sp>
              <p:nvSpPr>
                <p:cNvPr id="37" name="직사각형 36">
                  <a:extLst>
                    <a:ext uri="{FF2B5EF4-FFF2-40B4-BE49-F238E27FC236}">
                      <a16:creationId xmlns:a16="http://schemas.microsoft.com/office/drawing/2014/main" id="{A42E098C-2A8E-4863-B371-B128D6FA3E07}"/>
                    </a:ext>
                  </a:extLst>
                </p:cNvPr>
                <p:cNvSpPr/>
                <p:nvPr/>
              </p:nvSpPr>
              <p:spPr>
                <a:xfrm>
                  <a:off x="6990300" y="1682871"/>
                  <a:ext cx="335902" cy="1134828"/>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cxnSp>
              <p:nvCxnSpPr>
                <p:cNvPr id="38" name="직선 연결선 37">
                  <a:extLst>
                    <a:ext uri="{FF2B5EF4-FFF2-40B4-BE49-F238E27FC236}">
                      <a16:creationId xmlns:a16="http://schemas.microsoft.com/office/drawing/2014/main" id="{DDEE77BF-9687-4AD2-881C-0D6C7E4F36FC}"/>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직선 연결선 38">
                  <a:extLst>
                    <a:ext uri="{FF2B5EF4-FFF2-40B4-BE49-F238E27FC236}">
                      <a16:creationId xmlns:a16="http://schemas.microsoft.com/office/drawing/2014/main" id="{B33B8222-FFC4-47A2-A703-15ED1E987448}"/>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0" name="TextBox 19">
                <a:extLst>
                  <a:ext uri="{FF2B5EF4-FFF2-40B4-BE49-F238E27FC236}">
                    <a16:creationId xmlns:a16="http://schemas.microsoft.com/office/drawing/2014/main" id="{B235727B-F322-4A1B-AF8F-9BA612A0953E}"/>
                  </a:ext>
                </a:extLst>
              </p:cNvPr>
              <p:cNvSpPr txBox="1"/>
              <p:nvPr/>
            </p:nvSpPr>
            <p:spPr>
              <a:xfrm>
                <a:off x="5866092" y="1849666"/>
                <a:ext cx="1307179" cy="339252"/>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2</a:t>
                </a:r>
                <a:r>
                  <a:rPr lang="en-US" altLang="ko-KR" sz="1400" baseline="30000">
                    <a:latin typeface="Arial" panose="020B0604020202020204" pitchFamily="34" charset="0"/>
                    <a:cs typeface="Arial" panose="020B0604020202020204" pitchFamily="34" charset="0"/>
                  </a:rPr>
                  <a:t>nd</a:t>
                </a:r>
                <a:r>
                  <a:rPr lang="ko-KR" altLang="en-US" sz="1400">
                    <a:latin typeface="Arial" panose="020B0604020202020204" pitchFamily="34" charset="0"/>
                    <a:cs typeface="Arial" panose="020B0604020202020204" pitchFamily="34" charset="0"/>
                  </a:rPr>
                  <a:t> </a:t>
                </a:r>
                <a:r>
                  <a:rPr lang="en-US" altLang="ko-KR" sz="1400">
                    <a:latin typeface="Arial" panose="020B0604020202020204" pitchFamily="34" charset="0"/>
                    <a:cs typeface="Arial" panose="020B0604020202020204" pitchFamily="34" charset="0"/>
                  </a:rPr>
                  <a:t>stage of G-M</a:t>
                </a:r>
              </a:p>
              <a:p>
                <a:pPr algn="ctr"/>
                <a:r>
                  <a:rPr lang="en-US" altLang="ko-KR" sz="1400">
                    <a:latin typeface="Arial" panose="020B0604020202020204" pitchFamily="34" charset="0"/>
                    <a:cs typeface="Arial" panose="020B0604020202020204" pitchFamily="34" charset="0"/>
                  </a:rPr>
                  <a:t>4 K</a:t>
                </a:r>
                <a:endParaRPr lang="ko-KR" altLang="en-US" sz="1400">
                  <a:latin typeface="Arial" panose="020B0604020202020204" pitchFamily="34" charset="0"/>
                  <a:cs typeface="Arial" panose="020B0604020202020204" pitchFamily="34" charset="0"/>
                </a:endParaRPr>
              </a:p>
            </p:txBody>
          </p:sp>
          <p:sp>
            <p:nvSpPr>
              <p:cNvPr id="21" name="직사각형 20">
                <a:extLst>
                  <a:ext uri="{FF2B5EF4-FFF2-40B4-BE49-F238E27FC236}">
                    <a16:creationId xmlns:a16="http://schemas.microsoft.com/office/drawing/2014/main" id="{2B303697-D9C8-43E1-9FE3-FED33520ED26}"/>
                  </a:ext>
                </a:extLst>
              </p:cNvPr>
              <p:cNvSpPr/>
              <p:nvPr/>
            </p:nvSpPr>
            <p:spPr>
              <a:xfrm>
                <a:off x="5938101" y="1856557"/>
                <a:ext cx="1176198" cy="2723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22" name="직사각형 21">
                <a:extLst>
                  <a:ext uri="{FF2B5EF4-FFF2-40B4-BE49-F238E27FC236}">
                    <a16:creationId xmlns:a16="http://schemas.microsoft.com/office/drawing/2014/main" id="{819B2731-58EB-450D-98D8-99F984F4B0A3}"/>
                  </a:ext>
                </a:extLst>
              </p:cNvPr>
              <p:cNvSpPr/>
              <p:nvPr/>
            </p:nvSpPr>
            <p:spPr>
              <a:xfrm flipV="1">
                <a:off x="7161526" y="1951742"/>
                <a:ext cx="210258"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23" name="직사각형 22">
                <a:extLst>
                  <a:ext uri="{FF2B5EF4-FFF2-40B4-BE49-F238E27FC236}">
                    <a16:creationId xmlns:a16="http://schemas.microsoft.com/office/drawing/2014/main" id="{FF97B3CD-3F9A-4E9C-84AC-0D47447B199A}"/>
                  </a:ext>
                </a:extLst>
              </p:cNvPr>
              <p:cNvSpPr/>
              <p:nvPr/>
            </p:nvSpPr>
            <p:spPr>
              <a:xfrm flipV="1">
                <a:off x="7126954" y="2174127"/>
                <a:ext cx="446271" cy="5686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cxnSp>
            <p:nvCxnSpPr>
              <p:cNvPr id="24" name="직선 연결선 23">
                <a:extLst>
                  <a:ext uri="{FF2B5EF4-FFF2-40B4-BE49-F238E27FC236}">
                    <a16:creationId xmlns:a16="http://schemas.microsoft.com/office/drawing/2014/main" id="{9CC6E4E2-8E07-43AD-BED7-2612A6C0A4F4}"/>
                  </a:ext>
                </a:extLst>
              </p:cNvPr>
              <p:cNvCxnSpPr>
                <a:cxnSpLocks/>
              </p:cNvCxnSpPr>
              <p:nvPr/>
            </p:nvCxnSpPr>
            <p:spPr>
              <a:xfrm>
                <a:off x="6812682" y="2214434"/>
                <a:ext cx="41467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직선 연결선 24">
                <a:extLst>
                  <a:ext uri="{FF2B5EF4-FFF2-40B4-BE49-F238E27FC236}">
                    <a16:creationId xmlns:a16="http://schemas.microsoft.com/office/drawing/2014/main" id="{2E7B40DF-D972-4DFE-8246-91FC92162418}"/>
                  </a:ext>
                </a:extLst>
              </p:cNvPr>
              <p:cNvCxnSpPr>
                <a:cxnSpLocks/>
              </p:cNvCxnSpPr>
              <p:nvPr/>
            </p:nvCxnSpPr>
            <p:spPr>
              <a:xfrm>
                <a:off x="6807920" y="2373649"/>
                <a:ext cx="4241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직사각형 25">
                <a:extLst>
                  <a:ext uri="{FF2B5EF4-FFF2-40B4-BE49-F238E27FC236}">
                    <a16:creationId xmlns:a16="http://schemas.microsoft.com/office/drawing/2014/main" id="{E7F61E5B-FFFC-4B29-818F-0BC6C72EC900}"/>
                  </a:ext>
                </a:extLst>
              </p:cNvPr>
              <p:cNvSpPr/>
              <p:nvPr/>
            </p:nvSpPr>
            <p:spPr>
              <a:xfrm flipV="1">
                <a:off x="6807921" y="2876332"/>
                <a:ext cx="424194" cy="505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27" name="직사각형 26">
                <a:extLst>
                  <a:ext uri="{FF2B5EF4-FFF2-40B4-BE49-F238E27FC236}">
                    <a16:creationId xmlns:a16="http://schemas.microsoft.com/office/drawing/2014/main" id="{8DF50CF1-F758-4F1C-B04B-445FC9AC5D95}"/>
                  </a:ext>
                </a:extLst>
              </p:cNvPr>
              <p:cNvSpPr/>
              <p:nvPr/>
            </p:nvSpPr>
            <p:spPr>
              <a:xfrm flipV="1">
                <a:off x="5890546" y="2879269"/>
                <a:ext cx="423095" cy="543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28" name="직사각형 27">
                <a:extLst>
                  <a:ext uri="{FF2B5EF4-FFF2-40B4-BE49-F238E27FC236}">
                    <a16:creationId xmlns:a16="http://schemas.microsoft.com/office/drawing/2014/main" id="{47560E54-9D45-451A-9415-BDB2DFE9F7B1}"/>
                  </a:ext>
                </a:extLst>
              </p:cNvPr>
              <p:cNvSpPr/>
              <p:nvPr/>
            </p:nvSpPr>
            <p:spPr>
              <a:xfrm rot="16200000">
                <a:off x="5736247" y="2532229"/>
                <a:ext cx="743592"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cxnSp>
            <p:nvCxnSpPr>
              <p:cNvPr id="29" name="직선 연결선 28">
                <a:extLst>
                  <a:ext uri="{FF2B5EF4-FFF2-40B4-BE49-F238E27FC236}">
                    <a16:creationId xmlns:a16="http://schemas.microsoft.com/office/drawing/2014/main" id="{1F5516F3-3613-4B03-A83F-552A21208DBB}"/>
                  </a:ext>
                </a:extLst>
              </p:cNvPr>
              <p:cNvCxnSpPr>
                <a:cxnSpLocks/>
              </p:cNvCxnSpPr>
              <p:nvPr/>
            </p:nvCxnSpPr>
            <p:spPr>
              <a:xfrm>
                <a:off x="7088099" y="2340864"/>
                <a:ext cx="11825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직사각형 29">
                <a:extLst>
                  <a:ext uri="{FF2B5EF4-FFF2-40B4-BE49-F238E27FC236}">
                    <a16:creationId xmlns:a16="http://schemas.microsoft.com/office/drawing/2014/main" id="{B829EA90-726C-480C-99CB-927DABA0EC16}"/>
                  </a:ext>
                </a:extLst>
              </p:cNvPr>
              <p:cNvSpPr/>
              <p:nvPr/>
            </p:nvSpPr>
            <p:spPr>
              <a:xfrm flipV="1">
                <a:off x="5938267" y="2118574"/>
                <a:ext cx="334191" cy="62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31" name="직사각형 30">
                <a:extLst>
                  <a:ext uri="{FF2B5EF4-FFF2-40B4-BE49-F238E27FC236}">
                    <a16:creationId xmlns:a16="http://schemas.microsoft.com/office/drawing/2014/main" id="{B5E53EB1-52FC-4EA4-97A9-E689429608F4}"/>
                  </a:ext>
                </a:extLst>
              </p:cNvPr>
              <p:cNvSpPr/>
              <p:nvPr/>
            </p:nvSpPr>
            <p:spPr>
              <a:xfrm>
                <a:off x="7127461" y="2230990"/>
                <a:ext cx="441488" cy="266336"/>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32" name="TextBox 31">
                <a:extLst>
                  <a:ext uri="{FF2B5EF4-FFF2-40B4-BE49-F238E27FC236}">
                    <a16:creationId xmlns:a16="http://schemas.microsoft.com/office/drawing/2014/main" id="{2021353B-5FB1-4E8A-B434-1216BED4A19A}"/>
                  </a:ext>
                </a:extLst>
              </p:cNvPr>
              <p:cNvSpPr txBox="1"/>
              <p:nvPr/>
            </p:nvSpPr>
            <p:spPr>
              <a:xfrm>
                <a:off x="6291580" y="3086599"/>
                <a:ext cx="556305" cy="339252"/>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GGG</a:t>
                </a:r>
              </a:p>
              <a:p>
                <a:pPr algn="ctr"/>
                <a:r>
                  <a:rPr lang="en-US" altLang="ko-KR" sz="1400">
                    <a:latin typeface="Arial" panose="020B0604020202020204" pitchFamily="34" charset="0"/>
                    <a:cs typeface="Arial" panose="020B0604020202020204" pitchFamily="34" charset="0"/>
                  </a:rPr>
                  <a:t>0.5 K</a:t>
                </a:r>
                <a:endParaRPr lang="ko-KR" altLang="en-US" sz="1400">
                  <a:latin typeface="Arial" panose="020B0604020202020204" pitchFamily="34" charset="0"/>
                  <a:cs typeface="Arial" panose="020B0604020202020204" pitchFamily="34" charset="0"/>
                </a:endParaRPr>
              </a:p>
            </p:txBody>
          </p:sp>
          <p:grpSp>
            <p:nvGrpSpPr>
              <p:cNvPr id="33" name="그룹 32">
                <a:extLst>
                  <a:ext uri="{FF2B5EF4-FFF2-40B4-BE49-F238E27FC236}">
                    <a16:creationId xmlns:a16="http://schemas.microsoft.com/office/drawing/2014/main" id="{223CD537-A1AF-49E1-BE19-6E7FCE62E3C5}"/>
                  </a:ext>
                </a:extLst>
              </p:cNvPr>
              <p:cNvGrpSpPr/>
              <p:nvPr/>
            </p:nvGrpSpPr>
            <p:grpSpPr>
              <a:xfrm>
                <a:off x="6884841" y="2933657"/>
                <a:ext cx="335902" cy="717825"/>
                <a:chOff x="6990300" y="1677601"/>
                <a:chExt cx="335902" cy="1140098"/>
              </a:xfrm>
            </p:grpSpPr>
            <p:sp>
              <p:nvSpPr>
                <p:cNvPr id="34" name="직사각형 33">
                  <a:extLst>
                    <a:ext uri="{FF2B5EF4-FFF2-40B4-BE49-F238E27FC236}">
                      <a16:creationId xmlns:a16="http://schemas.microsoft.com/office/drawing/2014/main" id="{5BAA6BB8-09EF-49F3-9B19-998AB27156B3}"/>
                    </a:ext>
                  </a:extLst>
                </p:cNvPr>
                <p:cNvSpPr/>
                <p:nvPr/>
              </p:nvSpPr>
              <p:spPr>
                <a:xfrm>
                  <a:off x="6990300" y="1682871"/>
                  <a:ext cx="335902" cy="1134828"/>
                </a:xfrm>
                <a:prstGeom prst="rect">
                  <a:avLst/>
                </a:prstGeom>
                <a:solidFill>
                  <a:schemeClr val="accent6">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cxnSp>
              <p:nvCxnSpPr>
                <p:cNvPr id="35" name="직선 연결선 34">
                  <a:extLst>
                    <a:ext uri="{FF2B5EF4-FFF2-40B4-BE49-F238E27FC236}">
                      <a16:creationId xmlns:a16="http://schemas.microsoft.com/office/drawing/2014/main" id="{B317E4A0-5BD9-431C-B07D-946079318475}"/>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직선 연결선 35">
                  <a:extLst>
                    <a:ext uri="{FF2B5EF4-FFF2-40B4-BE49-F238E27FC236}">
                      <a16:creationId xmlns:a16="http://schemas.microsoft.com/office/drawing/2014/main" id="{23184838-9549-436C-B692-A88E7D7D811D}"/>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2" name="직사각형 11">
              <a:extLst>
                <a:ext uri="{FF2B5EF4-FFF2-40B4-BE49-F238E27FC236}">
                  <a16:creationId xmlns:a16="http://schemas.microsoft.com/office/drawing/2014/main" id="{F7F1880A-D6B0-4611-BDBF-7547806A3816}"/>
                </a:ext>
              </a:extLst>
            </p:cNvPr>
            <p:cNvSpPr/>
            <p:nvPr/>
          </p:nvSpPr>
          <p:spPr>
            <a:xfrm>
              <a:off x="12930943" y="1569731"/>
              <a:ext cx="580462" cy="488979"/>
            </a:xfrm>
            <a:prstGeom prst="rect">
              <a:avLst/>
            </a:prstGeom>
            <a:solidFill>
              <a:srgbClr val="00206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grpSp>
      <p:sp>
        <p:nvSpPr>
          <p:cNvPr id="131" name="TextBox 130">
            <a:extLst>
              <a:ext uri="{FF2B5EF4-FFF2-40B4-BE49-F238E27FC236}">
                <a16:creationId xmlns:a16="http://schemas.microsoft.com/office/drawing/2014/main" id="{472101D9-0EA3-4B3D-AC13-C10B2109DBDB}"/>
              </a:ext>
            </a:extLst>
          </p:cNvPr>
          <p:cNvSpPr txBox="1"/>
          <p:nvPr/>
        </p:nvSpPr>
        <p:spPr>
          <a:xfrm>
            <a:off x="3331613" y="4304537"/>
            <a:ext cx="2564461" cy="369332"/>
          </a:xfrm>
          <a:prstGeom prst="rect">
            <a:avLst/>
          </a:prstGeom>
          <a:noFill/>
        </p:spPr>
        <p:txBody>
          <a:bodyPr wrap="square" rtlCol="0">
            <a:spAutoFit/>
          </a:bodyPr>
          <a:lstStyle/>
          <a:p>
            <a:pPr algn="ctr"/>
            <a:r>
              <a:rPr lang="en-US" altLang="ko-KR" dirty="0">
                <a:latin typeface="Arial" panose="020B0604020202020204" pitchFamily="34" charset="0"/>
                <a:cs typeface="Arial" panose="020B0604020202020204" pitchFamily="34" charset="0"/>
              </a:rPr>
              <a:t>(2) Evaporative cooling</a:t>
            </a:r>
          </a:p>
        </p:txBody>
      </p:sp>
      <p:sp>
        <p:nvSpPr>
          <p:cNvPr id="132" name="TextBox 131">
            <a:extLst>
              <a:ext uri="{FF2B5EF4-FFF2-40B4-BE49-F238E27FC236}">
                <a16:creationId xmlns:a16="http://schemas.microsoft.com/office/drawing/2014/main" id="{B9DF5838-A7DA-4BC4-BAF3-DC96DBB2CF28}"/>
              </a:ext>
            </a:extLst>
          </p:cNvPr>
          <p:cNvSpPr txBox="1"/>
          <p:nvPr/>
        </p:nvSpPr>
        <p:spPr>
          <a:xfrm>
            <a:off x="6061963" y="4304537"/>
            <a:ext cx="2892221" cy="369332"/>
          </a:xfrm>
          <a:prstGeom prst="rect">
            <a:avLst/>
          </a:prstGeom>
          <a:noFill/>
        </p:spPr>
        <p:txBody>
          <a:bodyPr wrap="square" rtlCol="0">
            <a:spAutoFit/>
          </a:bodyPr>
          <a:lstStyle/>
          <a:p>
            <a:pPr algn="ctr"/>
            <a:r>
              <a:rPr lang="en-US" altLang="ko-KR" dirty="0">
                <a:latin typeface="Arial" panose="020B0604020202020204" pitchFamily="34" charset="0"/>
                <a:cs typeface="Arial" panose="020B0604020202020204" pitchFamily="34" charset="0"/>
              </a:rPr>
              <a:t>(3) Demagnetization</a:t>
            </a:r>
            <a:endParaRPr lang="en-US" altLang="ko-KR" sz="1050" dirty="0">
              <a:latin typeface="Arial" panose="020B0604020202020204" pitchFamily="34" charset="0"/>
              <a:cs typeface="Arial" panose="020B0604020202020204" pitchFamily="34" charset="0"/>
            </a:endParaRPr>
          </a:p>
        </p:txBody>
      </p:sp>
      <p:grpSp>
        <p:nvGrpSpPr>
          <p:cNvPr id="137" name="그룹 136">
            <a:extLst>
              <a:ext uri="{FF2B5EF4-FFF2-40B4-BE49-F238E27FC236}">
                <a16:creationId xmlns:a16="http://schemas.microsoft.com/office/drawing/2014/main" id="{3D0F8EB9-9D7B-4701-B04E-E902B45446EF}"/>
              </a:ext>
            </a:extLst>
          </p:cNvPr>
          <p:cNvGrpSpPr/>
          <p:nvPr/>
        </p:nvGrpSpPr>
        <p:grpSpPr>
          <a:xfrm>
            <a:off x="323528" y="1124744"/>
            <a:ext cx="2640568" cy="2787021"/>
            <a:chOff x="323528" y="1413627"/>
            <a:chExt cx="2640568" cy="2787021"/>
          </a:xfrm>
        </p:grpSpPr>
        <p:grpSp>
          <p:nvGrpSpPr>
            <p:cNvPr id="86" name="그룹 85">
              <a:extLst>
                <a:ext uri="{FF2B5EF4-FFF2-40B4-BE49-F238E27FC236}">
                  <a16:creationId xmlns:a16="http://schemas.microsoft.com/office/drawing/2014/main" id="{54D94D0A-F960-4B34-A7D7-F21949E48EC7}"/>
                </a:ext>
              </a:extLst>
            </p:cNvPr>
            <p:cNvGrpSpPr/>
            <p:nvPr/>
          </p:nvGrpSpPr>
          <p:grpSpPr>
            <a:xfrm>
              <a:off x="323528" y="1413627"/>
              <a:ext cx="2640568" cy="2787021"/>
              <a:chOff x="309743" y="2088332"/>
              <a:chExt cx="1846352" cy="1948756"/>
            </a:xfrm>
          </p:grpSpPr>
          <p:grpSp>
            <p:nvGrpSpPr>
              <p:cNvPr id="87" name="그룹 86">
                <a:extLst>
                  <a:ext uri="{FF2B5EF4-FFF2-40B4-BE49-F238E27FC236}">
                    <a16:creationId xmlns:a16="http://schemas.microsoft.com/office/drawing/2014/main" id="{6512B342-BC9D-4833-8994-E372C8F20D82}"/>
                  </a:ext>
                </a:extLst>
              </p:cNvPr>
              <p:cNvGrpSpPr/>
              <p:nvPr/>
            </p:nvGrpSpPr>
            <p:grpSpPr>
              <a:xfrm>
                <a:off x="309743" y="2088332"/>
                <a:ext cx="1846351" cy="1948756"/>
                <a:chOff x="554077" y="1054469"/>
                <a:chExt cx="2211189" cy="2333829"/>
              </a:xfrm>
            </p:grpSpPr>
            <p:grpSp>
              <p:nvGrpSpPr>
                <p:cNvPr id="96" name="그룹 95">
                  <a:extLst>
                    <a:ext uri="{FF2B5EF4-FFF2-40B4-BE49-F238E27FC236}">
                      <a16:creationId xmlns:a16="http://schemas.microsoft.com/office/drawing/2014/main" id="{15E37C02-BE0B-47D4-9D9D-11C435A88022}"/>
                    </a:ext>
                  </a:extLst>
                </p:cNvPr>
                <p:cNvGrpSpPr/>
                <p:nvPr/>
              </p:nvGrpSpPr>
              <p:grpSpPr>
                <a:xfrm>
                  <a:off x="554077" y="1054469"/>
                  <a:ext cx="2211189" cy="2333829"/>
                  <a:chOff x="5866092" y="1849666"/>
                  <a:chExt cx="1707133" cy="1801816"/>
                </a:xfrm>
              </p:grpSpPr>
              <p:sp>
                <p:nvSpPr>
                  <p:cNvPr id="102" name="직사각형 101">
                    <a:extLst>
                      <a:ext uri="{FF2B5EF4-FFF2-40B4-BE49-F238E27FC236}">
                        <a16:creationId xmlns:a16="http://schemas.microsoft.com/office/drawing/2014/main" id="{A7B1FB63-2C3A-4E15-8792-A74050DD8205}"/>
                      </a:ext>
                    </a:extLst>
                  </p:cNvPr>
                  <p:cNvSpPr/>
                  <p:nvPr/>
                </p:nvSpPr>
                <p:spPr>
                  <a:xfrm rot="16200000" flipV="1">
                    <a:off x="7006112" y="1969098"/>
                    <a:ext cx="270804"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103" name="직사각형 102">
                    <a:extLst>
                      <a:ext uri="{FF2B5EF4-FFF2-40B4-BE49-F238E27FC236}">
                        <a16:creationId xmlns:a16="http://schemas.microsoft.com/office/drawing/2014/main" id="{EF458FEF-0DD7-47DC-9EF6-641CB135D363}"/>
                      </a:ext>
                    </a:extLst>
                  </p:cNvPr>
                  <p:cNvSpPr/>
                  <p:nvPr/>
                </p:nvSpPr>
                <p:spPr>
                  <a:xfrm rot="16200000" flipV="1">
                    <a:off x="7202618" y="2082837"/>
                    <a:ext cx="301306"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cxnSp>
                <p:nvCxnSpPr>
                  <p:cNvPr id="104" name="직선 연결선 103">
                    <a:extLst>
                      <a:ext uri="{FF2B5EF4-FFF2-40B4-BE49-F238E27FC236}">
                        <a16:creationId xmlns:a16="http://schemas.microsoft.com/office/drawing/2014/main" id="{7A12314F-2821-4FF3-8184-A0EA12F9477B}"/>
                      </a:ext>
                    </a:extLst>
                  </p:cNvPr>
                  <p:cNvCxnSpPr>
                    <a:cxnSpLocks/>
                  </p:cNvCxnSpPr>
                  <p:nvPr/>
                </p:nvCxnSpPr>
                <p:spPr>
                  <a:xfrm>
                    <a:off x="6325149" y="2126075"/>
                    <a:ext cx="0" cy="8998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직선 연결선 104">
                    <a:extLst>
                      <a:ext uri="{FF2B5EF4-FFF2-40B4-BE49-F238E27FC236}">
                        <a16:creationId xmlns:a16="http://schemas.microsoft.com/office/drawing/2014/main" id="{3BBD3BAB-EEC9-4DB2-9860-1EE3035D11D0}"/>
                      </a:ext>
                    </a:extLst>
                  </p:cNvPr>
                  <p:cNvCxnSpPr>
                    <a:cxnSpLocks/>
                  </p:cNvCxnSpPr>
                  <p:nvPr/>
                </p:nvCxnSpPr>
                <p:spPr>
                  <a:xfrm>
                    <a:off x="6807920" y="2126075"/>
                    <a:ext cx="0" cy="14165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직선 연결선 105">
                    <a:extLst>
                      <a:ext uri="{FF2B5EF4-FFF2-40B4-BE49-F238E27FC236}">
                        <a16:creationId xmlns:a16="http://schemas.microsoft.com/office/drawing/2014/main" id="{17B2CCA2-E65F-434C-BA14-DFA8BBD9A5A8}"/>
                      </a:ext>
                    </a:extLst>
                  </p:cNvPr>
                  <p:cNvCxnSpPr>
                    <a:cxnSpLocks/>
                  </p:cNvCxnSpPr>
                  <p:nvPr/>
                </p:nvCxnSpPr>
                <p:spPr>
                  <a:xfrm>
                    <a:off x="6807920" y="2401162"/>
                    <a:ext cx="0" cy="62479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직선 연결선 106">
                    <a:extLst>
                      <a:ext uri="{FF2B5EF4-FFF2-40B4-BE49-F238E27FC236}">
                        <a16:creationId xmlns:a16="http://schemas.microsoft.com/office/drawing/2014/main" id="{DB57D71C-1E7D-47F3-9A91-9C74E28D96F7}"/>
                      </a:ext>
                    </a:extLst>
                  </p:cNvPr>
                  <p:cNvCxnSpPr>
                    <a:cxnSpLocks/>
                  </p:cNvCxnSpPr>
                  <p:nvPr/>
                </p:nvCxnSpPr>
                <p:spPr>
                  <a:xfrm>
                    <a:off x="6325149" y="2792274"/>
                    <a:ext cx="4827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8" name="직사각형 107">
                    <a:extLst>
                      <a:ext uri="{FF2B5EF4-FFF2-40B4-BE49-F238E27FC236}">
                        <a16:creationId xmlns:a16="http://schemas.microsoft.com/office/drawing/2014/main" id="{98572245-19F9-4FB1-83F1-20A74F3F7E66}"/>
                      </a:ext>
                    </a:extLst>
                  </p:cNvPr>
                  <p:cNvSpPr/>
                  <p:nvPr/>
                </p:nvSpPr>
                <p:spPr>
                  <a:xfrm>
                    <a:off x="6341280" y="2984285"/>
                    <a:ext cx="456905" cy="571253"/>
                  </a:xfrm>
                  <a:prstGeom prst="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solidFill>
                      <a:latin typeface="Arial" panose="020B0604020202020204" pitchFamily="34" charset="0"/>
                      <a:cs typeface="Arial" panose="020B0604020202020204" pitchFamily="34" charset="0"/>
                    </a:endParaRPr>
                  </a:p>
                </p:txBody>
              </p:sp>
              <p:grpSp>
                <p:nvGrpSpPr>
                  <p:cNvPr id="109" name="그룹 108">
                    <a:extLst>
                      <a:ext uri="{FF2B5EF4-FFF2-40B4-BE49-F238E27FC236}">
                        <a16:creationId xmlns:a16="http://schemas.microsoft.com/office/drawing/2014/main" id="{BFA515A5-78A7-4D13-923B-F3EBE1B15826}"/>
                      </a:ext>
                    </a:extLst>
                  </p:cNvPr>
                  <p:cNvGrpSpPr/>
                  <p:nvPr/>
                </p:nvGrpSpPr>
                <p:grpSpPr>
                  <a:xfrm>
                    <a:off x="5915648" y="2933657"/>
                    <a:ext cx="335902" cy="717825"/>
                    <a:chOff x="6990300" y="1677601"/>
                    <a:chExt cx="335902" cy="1140098"/>
                  </a:xfrm>
                </p:grpSpPr>
                <p:sp>
                  <p:nvSpPr>
                    <p:cNvPr id="128" name="직사각형 127">
                      <a:extLst>
                        <a:ext uri="{FF2B5EF4-FFF2-40B4-BE49-F238E27FC236}">
                          <a16:creationId xmlns:a16="http://schemas.microsoft.com/office/drawing/2014/main" id="{45515516-62B0-4F86-8BEC-E84DDA304EEC}"/>
                        </a:ext>
                      </a:extLst>
                    </p:cNvPr>
                    <p:cNvSpPr/>
                    <p:nvPr/>
                  </p:nvSpPr>
                  <p:spPr>
                    <a:xfrm>
                      <a:off x="6990300" y="1682871"/>
                      <a:ext cx="335902" cy="1134828"/>
                    </a:xfrm>
                    <a:prstGeom prst="rect">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cxnSp>
                  <p:nvCxnSpPr>
                    <p:cNvPr id="129" name="직선 연결선 128">
                      <a:extLst>
                        <a:ext uri="{FF2B5EF4-FFF2-40B4-BE49-F238E27FC236}">
                          <a16:creationId xmlns:a16="http://schemas.microsoft.com/office/drawing/2014/main" id="{39ED256C-18B0-4C79-9AEB-1D715C217E75}"/>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직선 연결선 129">
                      <a:extLst>
                        <a:ext uri="{FF2B5EF4-FFF2-40B4-BE49-F238E27FC236}">
                          <a16:creationId xmlns:a16="http://schemas.microsoft.com/office/drawing/2014/main" id="{8DCF33C1-EDD9-41A9-810E-6B1774A7ABED}"/>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10" name="TextBox 109">
                    <a:extLst>
                      <a:ext uri="{FF2B5EF4-FFF2-40B4-BE49-F238E27FC236}">
                        <a16:creationId xmlns:a16="http://schemas.microsoft.com/office/drawing/2014/main" id="{CB53B5D6-4466-486B-A5A1-6976221F0EB5}"/>
                      </a:ext>
                    </a:extLst>
                  </p:cNvPr>
                  <p:cNvSpPr txBox="1"/>
                  <p:nvPr/>
                </p:nvSpPr>
                <p:spPr>
                  <a:xfrm>
                    <a:off x="5866092" y="1849666"/>
                    <a:ext cx="1307179" cy="338263"/>
                  </a:xfrm>
                  <a:prstGeom prst="rect">
                    <a:avLst/>
                  </a:prstGeom>
                  <a:noFill/>
                </p:spPr>
                <p:txBody>
                  <a:bodyPr wrap="square" rtlCol="0">
                    <a:spAutoFit/>
                  </a:bodyPr>
                  <a:lstStyle/>
                  <a:p>
                    <a:pPr algn="ctr"/>
                    <a:r>
                      <a:rPr lang="en-US" altLang="ko-KR" sz="1400" dirty="0">
                        <a:latin typeface="Arial" panose="020B0604020202020204" pitchFamily="34" charset="0"/>
                        <a:cs typeface="Arial" panose="020B0604020202020204" pitchFamily="34" charset="0"/>
                      </a:rPr>
                      <a:t>2</a:t>
                    </a:r>
                    <a:r>
                      <a:rPr lang="en-US" altLang="ko-KR" sz="1400" baseline="30000" dirty="0">
                        <a:latin typeface="Arial" panose="020B0604020202020204" pitchFamily="34" charset="0"/>
                        <a:cs typeface="Arial" panose="020B0604020202020204" pitchFamily="34" charset="0"/>
                      </a:rPr>
                      <a:t>nd</a:t>
                    </a:r>
                    <a:r>
                      <a:rPr lang="ko-KR" altLang="en-US" sz="1400" dirty="0">
                        <a:latin typeface="Arial" panose="020B0604020202020204" pitchFamily="34" charset="0"/>
                        <a:cs typeface="Arial" panose="020B0604020202020204" pitchFamily="34" charset="0"/>
                      </a:rPr>
                      <a:t> </a:t>
                    </a:r>
                    <a:r>
                      <a:rPr lang="en-US" altLang="ko-KR" sz="1400" dirty="0">
                        <a:latin typeface="Arial" panose="020B0604020202020204" pitchFamily="34" charset="0"/>
                        <a:cs typeface="Arial" panose="020B0604020202020204" pitchFamily="34" charset="0"/>
                      </a:rPr>
                      <a:t>stage of G-M</a:t>
                    </a:r>
                  </a:p>
                  <a:p>
                    <a:pPr algn="ctr"/>
                    <a:r>
                      <a:rPr lang="en-US" altLang="ko-KR" sz="1400" dirty="0">
                        <a:latin typeface="Arial" panose="020B0604020202020204" pitchFamily="34" charset="0"/>
                        <a:cs typeface="Arial" panose="020B0604020202020204" pitchFamily="34" charset="0"/>
                      </a:rPr>
                      <a:t>4 K</a:t>
                    </a:r>
                    <a:endParaRPr lang="ko-KR" altLang="en-US" sz="1400" dirty="0">
                      <a:latin typeface="Arial" panose="020B0604020202020204" pitchFamily="34" charset="0"/>
                      <a:cs typeface="Arial" panose="020B0604020202020204" pitchFamily="34" charset="0"/>
                    </a:endParaRPr>
                  </a:p>
                </p:txBody>
              </p:sp>
              <p:sp>
                <p:nvSpPr>
                  <p:cNvPr id="111" name="직사각형 110">
                    <a:extLst>
                      <a:ext uri="{FF2B5EF4-FFF2-40B4-BE49-F238E27FC236}">
                        <a16:creationId xmlns:a16="http://schemas.microsoft.com/office/drawing/2014/main" id="{E829E790-8720-4199-9FE0-5BBA210BBF49}"/>
                      </a:ext>
                    </a:extLst>
                  </p:cNvPr>
                  <p:cNvSpPr/>
                  <p:nvPr/>
                </p:nvSpPr>
                <p:spPr>
                  <a:xfrm>
                    <a:off x="5938101" y="1856557"/>
                    <a:ext cx="1176198" cy="2723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112" name="직사각형 111">
                    <a:extLst>
                      <a:ext uri="{FF2B5EF4-FFF2-40B4-BE49-F238E27FC236}">
                        <a16:creationId xmlns:a16="http://schemas.microsoft.com/office/drawing/2014/main" id="{C66B684C-1982-4194-926F-CA74F3438B17}"/>
                      </a:ext>
                    </a:extLst>
                  </p:cNvPr>
                  <p:cNvSpPr/>
                  <p:nvPr/>
                </p:nvSpPr>
                <p:spPr>
                  <a:xfrm flipV="1">
                    <a:off x="7161526" y="1951742"/>
                    <a:ext cx="210258"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113" name="직사각형 112">
                    <a:extLst>
                      <a:ext uri="{FF2B5EF4-FFF2-40B4-BE49-F238E27FC236}">
                        <a16:creationId xmlns:a16="http://schemas.microsoft.com/office/drawing/2014/main" id="{F6DF98CA-5052-409C-8775-CFB28A196FD9}"/>
                      </a:ext>
                    </a:extLst>
                  </p:cNvPr>
                  <p:cNvSpPr/>
                  <p:nvPr/>
                </p:nvSpPr>
                <p:spPr>
                  <a:xfrm flipV="1">
                    <a:off x="7126954" y="2174127"/>
                    <a:ext cx="446271" cy="5686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cxnSp>
                <p:nvCxnSpPr>
                  <p:cNvPr id="114" name="직선 연결선 113">
                    <a:extLst>
                      <a:ext uri="{FF2B5EF4-FFF2-40B4-BE49-F238E27FC236}">
                        <a16:creationId xmlns:a16="http://schemas.microsoft.com/office/drawing/2014/main" id="{79BC0429-60CB-4538-B2FE-3BFF2116B2DA}"/>
                      </a:ext>
                    </a:extLst>
                  </p:cNvPr>
                  <p:cNvCxnSpPr>
                    <a:cxnSpLocks/>
                  </p:cNvCxnSpPr>
                  <p:nvPr/>
                </p:nvCxnSpPr>
                <p:spPr>
                  <a:xfrm>
                    <a:off x="6806068" y="2251067"/>
                    <a:ext cx="41467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직선 연결선 114">
                    <a:extLst>
                      <a:ext uri="{FF2B5EF4-FFF2-40B4-BE49-F238E27FC236}">
                        <a16:creationId xmlns:a16="http://schemas.microsoft.com/office/drawing/2014/main" id="{1F940C33-5142-49C5-956F-4EC7A5162CBA}"/>
                      </a:ext>
                    </a:extLst>
                  </p:cNvPr>
                  <p:cNvCxnSpPr>
                    <a:cxnSpLocks/>
                  </p:cNvCxnSpPr>
                  <p:nvPr/>
                </p:nvCxnSpPr>
                <p:spPr>
                  <a:xfrm>
                    <a:off x="6807920" y="2401162"/>
                    <a:ext cx="4241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16" name="직사각형 115">
                    <a:extLst>
                      <a:ext uri="{FF2B5EF4-FFF2-40B4-BE49-F238E27FC236}">
                        <a16:creationId xmlns:a16="http://schemas.microsoft.com/office/drawing/2014/main" id="{B43C8437-6010-4274-A069-D0F00091D8AF}"/>
                      </a:ext>
                    </a:extLst>
                  </p:cNvPr>
                  <p:cNvSpPr/>
                  <p:nvPr/>
                </p:nvSpPr>
                <p:spPr>
                  <a:xfrm flipV="1">
                    <a:off x="6807921" y="2876332"/>
                    <a:ext cx="424194" cy="505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117" name="직사각형 116">
                    <a:extLst>
                      <a:ext uri="{FF2B5EF4-FFF2-40B4-BE49-F238E27FC236}">
                        <a16:creationId xmlns:a16="http://schemas.microsoft.com/office/drawing/2014/main" id="{30054609-5E33-4AEF-8B12-4425A432148A}"/>
                      </a:ext>
                    </a:extLst>
                  </p:cNvPr>
                  <p:cNvSpPr/>
                  <p:nvPr/>
                </p:nvSpPr>
                <p:spPr>
                  <a:xfrm flipV="1">
                    <a:off x="5890546" y="2879269"/>
                    <a:ext cx="423095" cy="543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118" name="직사각형 117">
                    <a:extLst>
                      <a:ext uri="{FF2B5EF4-FFF2-40B4-BE49-F238E27FC236}">
                        <a16:creationId xmlns:a16="http://schemas.microsoft.com/office/drawing/2014/main" id="{E42CD8B5-61DF-4BE4-9BE7-2D4476FD3CD2}"/>
                      </a:ext>
                    </a:extLst>
                  </p:cNvPr>
                  <p:cNvSpPr/>
                  <p:nvPr/>
                </p:nvSpPr>
                <p:spPr>
                  <a:xfrm rot="16200000">
                    <a:off x="5736247" y="2532229"/>
                    <a:ext cx="743592"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cxnSp>
                <p:nvCxnSpPr>
                  <p:cNvPr id="119" name="직선 연결선 118">
                    <a:extLst>
                      <a:ext uri="{FF2B5EF4-FFF2-40B4-BE49-F238E27FC236}">
                        <a16:creationId xmlns:a16="http://schemas.microsoft.com/office/drawing/2014/main" id="{C84D9471-6B70-4A00-8D73-96AC88E57266}"/>
                      </a:ext>
                    </a:extLst>
                  </p:cNvPr>
                  <p:cNvCxnSpPr>
                    <a:cxnSpLocks/>
                  </p:cNvCxnSpPr>
                  <p:nvPr/>
                </p:nvCxnSpPr>
                <p:spPr>
                  <a:xfrm>
                    <a:off x="7088099" y="2340864"/>
                    <a:ext cx="11825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20" name="직사각형 119">
                    <a:extLst>
                      <a:ext uri="{FF2B5EF4-FFF2-40B4-BE49-F238E27FC236}">
                        <a16:creationId xmlns:a16="http://schemas.microsoft.com/office/drawing/2014/main" id="{3FB5D1F0-26C1-45E8-8669-7A6C4CBEB1D5}"/>
                      </a:ext>
                    </a:extLst>
                  </p:cNvPr>
                  <p:cNvSpPr/>
                  <p:nvPr/>
                </p:nvSpPr>
                <p:spPr>
                  <a:xfrm flipV="1">
                    <a:off x="5938267" y="2118574"/>
                    <a:ext cx="334191" cy="62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121" name="직사각형 120">
                    <a:extLst>
                      <a:ext uri="{FF2B5EF4-FFF2-40B4-BE49-F238E27FC236}">
                        <a16:creationId xmlns:a16="http://schemas.microsoft.com/office/drawing/2014/main" id="{537D49B4-73F9-49EC-944C-B99F0756B949}"/>
                      </a:ext>
                    </a:extLst>
                  </p:cNvPr>
                  <p:cNvSpPr/>
                  <p:nvPr/>
                </p:nvSpPr>
                <p:spPr>
                  <a:xfrm>
                    <a:off x="7127461" y="2230990"/>
                    <a:ext cx="441488" cy="266336"/>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122" name="TextBox 121">
                    <a:extLst>
                      <a:ext uri="{FF2B5EF4-FFF2-40B4-BE49-F238E27FC236}">
                        <a16:creationId xmlns:a16="http://schemas.microsoft.com/office/drawing/2014/main" id="{44C56237-405C-4878-BC18-1D3CB73F7C56}"/>
                      </a:ext>
                    </a:extLst>
                  </p:cNvPr>
                  <p:cNvSpPr txBox="1"/>
                  <p:nvPr/>
                </p:nvSpPr>
                <p:spPr>
                  <a:xfrm>
                    <a:off x="6291580" y="3086599"/>
                    <a:ext cx="556305" cy="338263"/>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GGG</a:t>
                    </a:r>
                  </a:p>
                  <a:p>
                    <a:pPr algn="ctr"/>
                    <a:r>
                      <a:rPr lang="en-US" altLang="ko-KR" sz="1400">
                        <a:latin typeface="Arial" panose="020B0604020202020204" pitchFamily="34" charset="0"/>
                        <a:cs typeface="Arial" panose="020B0604020202020204" pitchFamily="34" charset="0"/>
                      </a:rPr>
                      <a:t>4 K</a:t>
                    </a:r>
                  </a:p>
                </p:txBody>
              </p:sp>
              <p:grpSp>
                <p:nvGrpSpPr>
                  <p:cNvPr id="123" name="그룹 122">
                    <a:extLst>
                      <a:ext uri="{FF2B5EF4-FFF2-40B4-BE49-F238E27FC236}">
                        <a16:creationId xmlns:a16="http://schemas.microsoft.com/office/drawing/2014/main" id="{0B2C772F-E144-457E-8612-38691726150A}"/>
                      </a:ext>
                    </a:extLst>
                  </p:cNvPr>
                  <p:cNvGrpSpPr/>
                  <p:nvPr/>
                </p:nvGrpSpPr>
                <p:grpSpPr>
                  <a:xfrm>
                    <a:off x="6884841" y="2933657"/>
                    <a:ext cx="335902" cy="717825"/>
                    <a:chOff x="6990300" y="1677601"/>
                    <a:chExt cx="335902" cy="1140098"/>
                  </a:xfrm>
                </p:grpSpPr>
                <p:sp>
                  <p:nvSpPr>
                    <p:cNvPr id="125" name="직사각형 124">
                      <a:extLst>
                        <a:ext uri="{FF2B5EF4-FFF2-40B4-BE49-F238E27FC236}">
                          <a16:creationId xmlns:a16="http://schemas.microsoft.com/office/drawing/2014/main" id="{BC709F97-663D-4B09-B55C-EF95BA96B688}"/>
                        </a:ext>
                      </a:extLst>
                    </p:cNvPr>
                    <p:cNvSpPr/>
                    <p:nvPr/>
                  </p:nvSpPr>
                  <p:spPr>
                    <a:xfrm>
                      <a:off x="6990300" y="1682871"/>
                      <a:ext cx="335902" cy="1134828"/>
                    </a:xfrm>
                    <a:prstGeom prst="rect">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cxnSp>
                  <p:nvCxnSpPr>
                    <p:cNvPr id="126" name="직선 연결선 125">
                      <a:extLst>
                        <a:ext uri="{FF2B5EF4-FFF2-40B4-BE49-F238E27FC236}">
                          <a16:creationId xmlns:a16="http://schemas.microsoft.com/office/drawing/2014/main" id="{9E1214CB-6FF1-43E9-8DEB-0CCDAC6CC6FA}"/>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직선 연결선 126">
                      <a:extLst>
                        <a:ext uri="{FF2B5EF4-FFF2-40B4-BE49-F238E27FC236}">
                          <a16:creationId xmlns:a16="http://schemas.microsoft.com/office/drawing/2014/main" id="{5C8A36D2-B40B-4FA2-A55B-26B75C18DDB7}"/>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4" name="TextBox 123">
                    <a:extLst>
                      <a:ext uri="{FF2B5EF4-FFF2-40B4-BE49-F238E27FC236}">
                        <a16:creationId xmlns:a16="http://schemas.microsoft.com/office/drawing/2014/main" id="{BB8C1AE9-8D34-43A8-9615-D2B5B46ADFCD}"/>
                      </a:ext>
                    </a:extLst>
                  </p:cNvPr>
                  <p:cNvSpPr txBox="1"/>
                  <p:nvPr/>
                </p:nvSpPr>
                <p:spPr>
                  <a:xfrm>
                    <a:off x="6332247" y="2780274"/>
                    <a:ext cx="476891" cy="198979"/>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LHe</a:t>
                    </a:r>
                    <a:endParaRPr lang="ko-KR" altLang="en-US" sz="1400">
                      <a:latin typeface="Arial" panose="020B0604020202020204" pitchFamily="34" charset="0"/>
                      <a:cs typeface="Arial" panose="020B0604020202020204" pitchFamily="34" charset="0"/>
                    </a:endParaRPr>
                  </a:p>
                </p:txBody>
              </p:sp>
            </p:grpSp>
            <p:sp>
              <p:nvSpPr>
                <p:cNvPr id="97" name="직사각형 96">
                  <a:extLst>
                    <a:ext uri="{FF2B5EF4-FFF2-40B4-BE49-F238E27FC236}">
                      <a16:creationId xmlns:a16="http://schemas.microsoft.com/office/drawing/2014/main" id="{A86A6101-A5D7-46E5-AC58-F235B1BD6B07}"/>
                    </a:ext>
                  </a:extLst>
                </p:cNvPr>
                <p:cNvSpPr/>
                <p:nvPr/>
              </p:nvSpPr>
              <p:spPr>
                <a:xfrm>
                  <a:off x="1141046" y="2300677"/>
                  <a:ext cx="622502" cy="216095"/>
                </a:xfrm>
                <a:prstGeom prst="rect">
                  <a:avLst/>
                </a:prstGeom>
                <a:solidFill>
                  <a:schemeClr val="tx2">
                    <a:lumMod val="20000"/>
                    <a:lumOff val="80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98" name="눈물 방울 97">
                  <a:extLst>
                    <a:ext uri="{FF2B5EF4-FFF2-40B4-BE49-F238E27FC236}">
                      <a16:creationId xmlns:a16="http://schemas.microsoft.com/office/drawing/2014/main" id="{B361C737-4385-43C1-983E-1537C352E27D}"/>
                    </a:ext>
                  </a:extLst>
                </p:cNvPr>
                <p:cNvSpPr/>
                <p:nvPr/>
              </p:nvSpPr>
              <p:spPr>
                <a:xfrm rot="18900000">
                  <a:off x="1166232" y="1478430"/>
                  <a:ext cx="79495" cy="79495"/>
                </a:xfrm>
                <a:prstGeom prst="teardrop">
                  <a:avLst/>
                </a:prstGeom>
                <a:solidFill>
                  <a:schemeClr val="accent1">
                    <a:lumMod val="60000"/>
                    <a:lumOff val="40000"/>
                  </a:schemeClr>
                </a:solidFill>
                <a:ln w="63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99" name="눈물 방울 98">
                  <a:extLst>
                    <a:ext uri="{FF2B5EF4-FFF2-40B4-BE49-F238E27FC236}">
                      <a16:creationId xmlns:a16="http://schemas.microsoft.com/office/drawing/2014/main" id="{1DC730AF-EA54-46C8-A42C-69EC2488FAA9}"/>
                    </a:ext>
                  </a:extLst>
                </p:cNvPr>
                <p:cNvSpPr/>
                <p:nvPr/>
              </p:nvSpPr>
              <p:spPr>
                <a:xfrm rot="18900000">
                  <a:off x="1660757" y="1459652"/>
                  <a:ext cx="79495" cy="79495"/>
                </a:xfrm>
                <a:prstGeom prst="teardrop">
                  <a:avLst/>
                </a:prstGeom>
                <a:solidFill>
                  <a:schemeClr val="accent1">
                    <a:lumMod val="60000"/>
                    <a:lumOff val="40000"/>
                  </a:schemeClr>
                </a:solidFill>
                <a:ln w="63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cxnSp>
              <p:nvCxnSpPr>
                <p:cNvPr id="100" name="직선 화살표 연결선 99">
                  <a:extLst>
                    <a:ext uri="{FF2B5EF4-FFF2-40B4-BE49-F238E27FC236}">
                      <a16:creationId xmlns:a16="http://schemas.microsoft.com/office/drawing/2014/main" id="{3FAE6E0E-9AEE-4586-94E4-5D09D74AB552}"/>
                    </a:ext>
                  </a:extLst>
                </p:cNvPr>
                <p:cNvCxnSpPr/>
                <p:nvPr/>
              </p:nvCxnSpPr>
              <p:spPr>
                <a:xfrm>
                  <a:off x="1215238" y="1669951"/>
                  <a:ext cx="0" cy="256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1" name="직선 화살표 연결선 100">
                  <a:extLst>
                    <a:ext uri="{FF2B5EF4-FFF2-40B4-BE49-F238E27FC236}">
                      <a16:creationId xmlns:a16="http://schemas.microsoft.com/office/drawing/2014/main" id="{EC39B235-6FB7-4749-AAC5-689B5D2C9B68}"/>
                    </a:ext>
                  </a:extLst>
                </p:cNvPr>
                <p:cNvCxnSpPr/>
                <p:nvPr/>
              </p:nvCxnSpPr>
              <p:spPr>
                <a:xfrm>
                  <a:off x="1699286" y="1664848"/>
                  <a:ext cx="0" cy="256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88" name="직사각형 87">
                <a:extLst>
                  <a:ext uri="{FF2B5EF4-FFF2-40B4-BE49-F238E27FC236}">
                    <a16:creationId xmlns:a16="http://schemas.microsoft.com/office/drawing/2014/main" id="{420AD0D1-CF71-452E-A471-84BF9D53303D}"/>
                  </a:ext>
                </a:extLst>
              </p:cNvPr>
              <p:cNvSpPr/>
              <p:nvPr/>
            </p:nvSpPr>
            <p:spPr>
              <a:xfrm>
                <a:off x="1676082" y="2410842"/>
                <a:ext cx="480013" cy="412385"/>
              </a:xfrm>
              <a:prstGeom prst="rect">
                <a:avLst/>
              </a:prstGeom>
              <a:solidFill>
                <a:srgbClr val="FF0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cxnSp>
            <p:nvCxnSpPr>
              <p:cNvPr id="92" name="직선 화살표 연결선 91">
                <a:extLst>
                  <a:ext uri="{FF2B5EF4-FFF2-40B4-BE49-F238E27FC236}">
                    <a16:creationId xmlns:a16="http://schemas.microsoft.com/office/drawing/2014/main" id="{CD03213E-C098-4628-9457-CE3691CF9F15}"/>
                  </a:ext>
                </a:extLst>
              </p:cNvPr>
              <p:cNvCxnSpPr>
                <a:cxnSpLocks/>
              </p:cNvCxnSpPr>
              <p:nvPr/>
            </p:nvCxnSpPr>
            <p:spPr>
              <a:xfrm flipH="1">
                <a:off x="1296993" y="2598001"/>
                <a:ext cx="342643"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33" name="TextBox 132">
              <a:extLst>
                <a:ext uri="{FF2B5EF4-FFF2-40B4-BE49-F238E27FC236}">
                  <a16:creationId xmlns:a16="http://schemas.microsoft.com/office/drawing/2014/main" id="{312B74C6-FF76-422C-8635-288508C0118C}"/>
                </a:ext>
              </a:extLst>
            </p:cNvPr>
            <p:cNvSpPr txBox="1"/>
            <p:nvPr/>
          </p:nvSpPr>
          <p:spPr>
            <a:xfrm>
              <a:off x="444193" y="3889599"/>
              <a:ext cx="425053" cy="307777"/>
            </a:xfrm>
            <a:prstGeom prst="rect">
              <a:avLst/>
            </a:prstGeom>
            <a:noFill/>
          </p:spPr>
          <p:txBody>
            <a:bodyPr wrap="none" rtlCol="0">
              <a:spAutoFit/>
            </a:bodyPr>
            <a:lstStyle/>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4 T</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grpSp>
      <p:sp>
        <p:nvSpPr>
          <p:cNvPr id="135" name="TextBox 134">
            <a:extLst>
              <a:ext uri="{FF2B5EF4-FFF2-40B4-BE49-F238E27FC236}">
                <a16:creationId xmlns:a16="http://schemas.microsoft.com/office/drawing/2014/main" id="{256C20AB-47D6-4B02-B7D9-D7B6DC7ACDA9}"/>
              </a:ext>
            </a:extLst>
          </p:cNvPr>
          <p:cNvSpPr txBox="1"/>
          <p:nvPr/>
        </p:nvSpPr>
        <p:spPr>
          <a:xfrm>
            <a:off x="6385117" y="3622320"/>
            <a:ext cx="425053" cy="307777"/>
          </a:xfrm>
          <a:prstGeom prst="rect">
            <a:avLst/>
          </a:prstGeom>
          <a:noFill/>
        </p:spPr>
        <p:txBody>
          <a:bodyPr wrap="none" rtlCol="0">
            <a:spAutoFit/>
          </a:bodyPr>
          <a:lstStyle/>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0 T</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grpSp>
        <p:nvGrpSpPr>
          <p:cNvPr id="138" name="그룹 137">
            <a:extLst>
              <a:ext uri="{FF2B5EF4-FFF2-40B4-BE49-F238E27FC236}">
                <a16:creationId xmlns:a16="http://schemas.microsoft.com/office/drawing/2014/main" id="{58EBE9C6-3ACB-4481-BC0D-E019B8F4ADFA}"/>
              </a:ext>
            </a:extLst>
          </p:cNvPr>
          <p:cNvGrpSpPr/>
          <p:nvPr/>
        </p:nvGrpSpPr>
        <p:grpSpPr>
          <a:xfrm>
            <a:off x="3347863" y="1124745"/>
            <a:ext cx="2635157" cy="2788694"/>
            <a:chOff x="3347863" y="1413628"/>
            <a:chExt cx="2635157" cy="2788694"/>
          </a:xfrm>
        </p:grpSpPr>
        <p:grpSp>
          <p:nvGrpSpPr>
            <p:cNvPr id="40" name="그룹 39">
              <a:extLst>
                <a:ext uri="{FF2B5EF4-FFF2-40B4-BE49-F238E27FC236}">
                  <a16:creationId xmlns:a16="http://schemas.microsoft.com/office/drawing/2014/main" id="{8DFDC67E-2C8B-47E8-9770-D4CE2BAB893C}"/>
                </a:ext>
              </a:extLst>
            </p:cNvPr>
            <p:cNvGrpSpPr/>
            <p:nvPr/>
          </p:nvGrpSpPr>
          <p:grpSpPr>
            <a:xfrm>
              <a:off x="3347863" y="1413628"/>
              <a:ext cx="2635157" cy="2781313"/>
              <a:chOff x="4289139" y="2081312"/>
              <a:chExt cx="1853000" cy="1955775"/>
            </a:xfrm>
          </p:grpSpPr>
          <p:grpSp>
            <p:nvGrpSpPr>
              <p:cNvPr id="41" name="그룹 40">
                <a:extLst>
                  <a:ext uri="{FF2B5EF4-FFF2-40B4-BE49-F238E27FC236}">
                    <a16:creationId xmlns:a16="http://schemas.microsoft.com/office/drawing/2014/main" id="{7A7B1413-ADC0-4DB7-85F7-AE35FEE72C7B}"/>
                  </a:ext>
                </a:extLst>
              </p:cNvPr>
              <p:cNvGrpSpPr/>
              <p:nvPr/>
            </p:nvGrpSpPr>
            <p:grpSpPr>
              <a:xfrm>
                <a:off x="4289139" y="2081312"/>
                <a:ext cx="1853000" cy="1955775"/>
                <a:chOff x="8438301" y="1186684"/>
                <a:chExt cx="2211189" cy="2333829"/>
              </a:xfrm>
            </p:grpSpPr>
            <p:grpSp>
              <p:nvGrpSpPr>
                <p:cNvPr id="51" name="그룹 50">
                  <a:extLst>
                    <a:ext uri="{FF2B5EF4-FFF2-40B4-BE49-F238E27FC236}">
                      <a16:creationId xmlns:a16="http://schemas.microsoft.com/office/drawing/2014/main" id="{D0B64ACF-235D-4293-B7CB-50A49B2093DD}"/>
                    </a:ext>
                  </a:extLst>
                </p:cNvPr>
                <p:cNvGrpSpPr/>
                <p:nvPr/>
              </p:nvGrpSpPr>
              <p:grpSpPr>
                <a:xfrm>
                  <a:off x="8438301" y="1186684"/>
                  <a:ext cx="2211189" cy="2333829"/>
                  <a:chOff x="5866092" y="1849666"/>
                  <a:chExt cx="1707133" cy="1801816"/>
                </a:xfrm>
              </p:grpSpPr>
              <p:sp>
                <p:nvSpPr>
                  <p:cNvPr id="57" name="직사각형 56">
                    <a:extLst>
                      <a:ext uri="{FF2B5EF4-FFF2-40B4-BE49-F238E27FC236}">
                        <a16:creationId xmlns:a16="http://schemas.microsoft.com/office/drawing/2014/main" id="{1C973DDF-FC7E-49F3-9B62-8CACFF6C0726}"/>
                      </a:ext>
                    </a:extLst>
                  </p:cNvPr>
                  <p:cNvSpPr/>
                  <p:nvPr/>
                </p:nvSpPr>
                <p:spPr>
                  <a:xfrm rot="16200000" flipV="1">
                    <a:off x="7006112" y="1969098"/>
                    <a:ext cx="270804"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58" name="직사각형 57">
                    <a:extLst>
                      <a:ext uri="{FF2B5EF4-FFF2-40B4-BE49-F238E27FC236}">
                        <a16:creationId xmlns:a16="http://schemas.microsoft.com/office/drawing/2014/main" id="{C912DCDC-FB27-42DE-AC64-63B6DA5630AB}"/>
                      </a:ext>
                    </a:extLst>
                  </p:cNvPr>
                  <p:cNvSpPr/>
                  <p:nvPr/>
                </p:nvSpPr>
                <p:spPr>
                  <a:xfrm rot="16200000" flipV="1">
                    <a:off x="7202618" y="2082837"/>
                    <a:ext cx="301306"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cxnSp>
                <p:nvCxnSpPr>
                  <p:cNvPr id="59" name="직선 연결선 58">
                    <a:extLst>
                      <a:ext uri="{FF2B5EF4-FFF2-40B4-BE49-F238E27FC236}">
                        <a16:creationId xmlns:a16="http://schemas.microsoft.com/office/drawing/2014/main" id="{40334694-5915-4BCA-ADF8-5BDCED4B23CE}"/>
                      </a:ext>
                    </a:extLst>
                  </p:cNvPr>
                  <p:cNvCxnSpPr>
                    <a:cxnSpLocks/>
                  </p:cNvCxnSpPr>
                  <p:nvPr/>
                </p:nvCxnSpPr>
                <p:spPr>
                  <a:xfrm>
                    <a:off x="6325149" y="2126075"/>
                    <a:ext cx="0" cy="8998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직선 연결선 59">
                    <a:extLst>
                      <a:ext uri="{FF2B5EF4-FFF2-40B4-BE49-F238E27FC236}">
                        <a16:creationId xmlns:a16="http://schemas.microsoft.com/office/drawing/2014/main" id="{6989A5F8-24DF-4DBA-9126-136D282C639D}"/>
                      </a:ext>
                    </a:extLst>
                  </p:cNvPr>
                  <p:cNvCxnSpPr>
                    <a:cxnSpLocks/>
                  </p:cNvCxnSpPr>
                  <p:nvPr/>
                </p:nvCxnSpPr>
                <p:spPr>
                  <a:xfrm>
                    <a:off x="6807920" y="2126075"/>
                    <a:ext cx="0" cy="10846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직선 연결선 60">
                    <a:extLst>
                      <a:ext uri="{FF2B5EF4-FFF2-40B4-BE49-F238E27FC236}">
                        <a16:creationId xmlns:a16="http://schemas.microsoft.com/office/drawing/2014/main" id="{D0259592-70D4-4E47-A0F9-71D0F2F36E40}"/>
                      </a:ext>
                    </a:extLst>
                  </p:cNvPr>
                  <p:cNvCxnSpPr>
                    <a:cxnSpLocks/>
                  </p:cNvCxnSpPr>
                  <p:nvPr/>
                </p:nvCxnSpPr>
                <p:spPr>
                  <a:xfrm>
                    <a:off x="6807920" y="2374154"/>
                    <a:ext cx="0" cy="65180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직사각형 62">
                    <a:extLst>
                      <a:ext uri="{FF2B5EF4-FFF2-40B4-BE49-F238E27FC236}">
                        <a16:creationId xmlns:a16="http://schemas.microsoft.com/office/drawing/2014/main" id="{AF3EDCA7-6A3F-4494-B7B4-C74556454FBE}"/>
                      </a:ext>
                    </a:extLst>
                  </p:cNvPr>
                  <p:cNvSpPr/>
                  <p:nvPr/>
                </p:nvSpPr>
                <p:spPr>
                  <a:xfrm>
                    <a:off x="6341280" y="2984285"/>
                    <a:ext cx="456905" cy="571253"/>
                  </a:xfrm>
                  <a:prstGeom prst="rect">
                    <a:avLst/>
                  </a:prstGeom>
                  <a:solidFill>
                    <a:schemeClr val="accent1">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solidFill>
                      <a:latin typeface="Arial" panose="020B0604020202020204" pitchFamily="34" charset="0"/>
                      <a:cs typeface="Arial" panose="020B0604020202020204" pitchFamily="34" charset="0"/>
                    </a:endParaRPr>
                  </a:p>
                </p:txBody>
              </p:sp>
              <p:grpSp>
                <p:nvGrpSpPr>
                  <p:cNvPr id="64" name="그룹 63">
                    <a:extLst>
                      <a:ext uri="{FF2B5EF4-FFF2-40B4-BE49-F238E27FC236}">
                        <a16:creationId xmlns:a16="http://schemas.microsoft.com/office/drawing/2014/main" id="{2A85812A-30CE-44B7-8F3A-C629F74B585B}"/>
                      </a:ext>
                    </a:extLst>
                  </p:cNvPr>
                  <p:cNvGrpSpPr/>
                  <p:nvPr/>
                </p:nvGrpSpPr>
                <p:grpSpPr>
                  <a:xfrm>
                    <a:off x="5915648" y="2933657"/>
                    <a:ext cx="335902" cy="717825"/>
                    <a:chOff x="6990300" y="1677601"/>
                    <a:chExt cx="335902" cy="1140098"/>
                  </a:xfrm>
                </p:grpSpPr>
                <p:sp>
                  <p:nvSpPr>
                    <p:cNvPr id="83" name="직사각형 82">
                      <a:extLst>
                        <a:ext uri="{FF2B5EF4-FFF2-40B4-BE49-F238E27FC236}">
                          <a16:creationId xmlns:a16="http://schemas.microsoft.com/office/drawing/2014/main" id="{97AC3EB4-72D2-4401-AD2A-7E724087732B}"/>
                        </a:ext>
                      </a:extLst>
                    </p:cNvPr>
                    <p:cNvSpPr/>
                    <p:nvPr/>
                  </p:nvSpPr>
                  <p:spPr>
                    <a:xfrm>
                      <a:off x="6990300" y="1682871"/>
                      <a:ext cx="335902" cy="1134828"/>
                    </a:xfrm>
                    <a:prstGeom prst="rect">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cxnSp>
                  <p:nvCxnSpPr>
                    <p:cNvPr id="84" name="직선 연결선 83">
                      <a:extLst>
                        <a:ext uri="{FF2B5EF4-FFF2-40B4-BE49-F238E27FC236}">
                          <a16:creationId xmlns:a16="http://schemas.microsoft.com/office/drawing/2014/main" id="{1EB5EAEB-B099-4822-B31B-5820442FF153}"/>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직선 연결선 84">
                      <a:extLst>
                        <a:ext uri="{FF2B5EF4-FFF2-40B4-BE49-F238E27FC236}">
                          <a16:creationId xmlns:a16="http://schemas.microsoft.com/office/drawing/2014/main" id="{336FDFA8-8DC7-4357-B293-B388B23CAF0E}"/>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C7324188-3DDA-4C08-B0DB-3D4B85D389B5}"/>
                      </a:ext>
                    </a:extLst>
                  </p:cNvPr>
                  <p:cNvSpPr txBox="1"/>
                  <p:nvPr/>
                </p:nvSpPr>
                <p:spPr>
                  <a:xfrm>
                    <a:off x="5866092" y="1849666"/>
                    <a:ext cx="1307179" cy="338957"/>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2</a:t>
                    </a:r>
                    <a:r>
                      <a:rPr lang="en-US" altLang="ko-KR" sz="1400" baseline="30000">
                        <a:latin typeface="Arial" panose="020B0604020202020204" pitchFamily="34" charset="0"/>
                        <a:cs typeface="Arial" panose="020B0604020202020204" pitchFamily="34" charset="0"/>
                      </a:rPr>
                      <a:t>nd</a:t>
                    </a:r>
                    <a:r>
                      <a:rPr lang="ko-KR" altLang="en-US" sz="1400">
                        <a:latin typeface="Arial" panose="020B0604020202020204" pitchFamily="34" charset="0"/>
                        <a:cs typeface="Arial" panose="020B0604020202020204" pitchFamily="34" charset="0"/>
                      </a:rPr>
                      <a:t> </a:t>
                    </a:r>
                    <a:r>
                      <a:rPr lang="en-US" altLang="ko-KR" sz="1400">
                        <a:latin typeface="Arial" panose="020B0604020202020204" pitchFamily="34" charset="0"/>
                        <a:cs typeface="Arial" panose="020B0604020202020204" pitchFamily="34" charset="0"/>
                      </a:rPr>
                      <a:t>stage of G-M</a:t>
                    </a:r>
                  </a:p>
                  <a:p>
                    <a:pPr algn="ctr"/>
                    <a:r>
                      <a:rPr lang="en-US" altLang="ko-KR" sz="1400">
                        <a:latin typeface="Arial" panose="020B0604020202020204" pitchFamily="34" charset="0"/>
                        <a:cs typeface="Arial" panose="020B0604020202020204" pitchFamily="34" charset="0"/>
                      </a:rPr>
                      <a:t>4 K</a:t>
                    </a:r>
                    <a:endParaRPr lang="ko-KR" altLang="en-US" sz="1400">
                      <a:latin typeface="Arial" panose="020B0604020202020204" pitchFamily="34" charset="0"/>
                      <a:cs typeface="Arial" panose="020B0604020202020204" pitchFamily="34" charset="0"/>
                    </a:endParaRPr>
                  </a:p>
                </p:txBody>
              </p:sp>
              <p:sp>
                <p:nvSpPr>
                  <p:cNvPr id="66" name="직사각형 65">
                    <a:extLst>
                      <a:ext uri="{FF2B5EF4-FFF2-40B4-BE49-F238E27FC236}">
                        <a16:creationId xmlns:a16="http://schemas.microsoft.com/office/drawing/2014/main" id="{0CE11178-1C3F-48ED-96A1-5E1207EFC9FB}"/>
                      </a:ext>
                    </a:extLst>
                  </p:cNvPr>
                  <p:cNvSpPr/>
                  <p:nvPr/>
                </p:nvSpPr>
                <p:spPr>
                  <a:xfrm>
                    <a:off x="5938101" y="1856557"/>
                    <a:ext cx="1176198" cy="2723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67" name="직사각형 66">
                    <a:extLst>
                      <a:ext uri="{FF2B5EF4-FFF2-40B4-BE49-F238E27FC236}">
                        <a16:creationId xmlns:a16="http://schemas.microsoft.com/office/drawing/2014/main" id="{BE76B450-9A44-4C00-9287-B8D83A06CE49}"/>
                      </a:ext>
                    </a:extLst>
                  </p:cNvPr>
                  <p:cNvSpPr/>
                  <p:nvPr/>
                </p:nvSpPr>
                <p:spPr>
                  <a:xfrm flipV="1">
                    <a:off x="7161526" y="1951742"/>
                    <a:ext cx="210258"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68" name="직사각형 67">
                    <a:extLst>
                      <a:ext uri="{FF2B5EF4-FFF2-40B4-BE49-F238E27FC236}">
                        <a16:creationId xmlns:a16="http://schemas.microsoft.com/office/drawing/2014/main" id="{471383AF-5D0A-45AC-9FF2-09D062AE2233}"/>
                      </a:ext>
                    </a:extLst>
                  </p:cNvPr>
                  <p:cNvSpPr/>
                  <p:nvPr/>
                </p:nvSpPr>
                <p:spPr>
                  <a:xfrm flipV="1">
                    <a:off x="7126954" y="2174127"/>
                    <a:ext cx="446271" cy="5686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cxnSp>
                <p:nvCxnSpPr>
                  <p:cNvPr id="69" name="직선 연결선 68">
                    <a:extLst>
                      <a:ext uri="{FF2B5EF4-FFF2-40B4-BE49-F238E27FC236}">
                        <a16:creationId xmlns:a16="http://schemas.microsoft.com/office/drawing/2014/main" id="{6076B6BB-2C9F-492F-84E3-E375BBF9F985}"/>
                      </a:ext>
                    </a:extLst>
                  </p:cNvPr>
                  <p:cNvCxnSpPr>
                    <a:cxnSpLocks/>
                  </p:cNvCxnSpPr>
                  <p:nvPr/>
                </p:nvCxnSpPr>
                <p:spPr>
                  <a:xfrm>
                    <a:off x="6817445" y="2227298"/>
                    <a:ext cx="41467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직선 연결선 69">
                    <a:extLst>
                      <a:ext uri="{FF2B5EF4-FFF2-40B4-BE49-F238E27FC236}">
                        <a16:creationId xmlns:a16="http://schemas.microsoft.com/office/drawing/2014/main" id="{ADCDC308-8C9E-40F2-A8D7-9BDD49BEB00C}"/>
                      </a:ext>
                    </a:extLst>
                  </p:cNvPr>
                  <p:cNvCxnSpPr>
                    <a:cxnSpLocks/>
                  </p:cNvCxnSpPr>
                  <p:nvPr/>
                </p:nvCxnSpPr>
                <p:spPr>
                  <a:xfrm>
                    <a:off x="6807920" y="2395839"/>
                    <a:ext cx="4241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71" name="직사각형 70">
                    <a:extLst>
                      <a:ext uri="{FF2B5EF4-FFF2-40B4-BE49-F238E27FC236}">
                        <a16:creationId xmlns:a16="http://schemas.microsoft.com/office/drawing/2014/main" id="{2499FDF4-29C4-4227-A800-962D4ACBDD0F}"/>
                      </a:ext>
                    </a:extLst>
                  </p:cNvPr>
                  <p:cNvSpPr/>
                  <p:nvPr/>
                </p:nvSpPr>
                <p:spPr>
                  <a:xfrm flipV="1">
                    <a:off x="6807921" y="2876332"/>
                    <a:ext cx="424194" cy="505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72" name="직사각형 71">
                    <a:extLst>
                      <a:ext uri="{FF2B5EF4-FFF2-40B4-BE49-F238E27FC236}">
                        <a16:creationId xmlns:a16="http://schemas.microsoft.com/office/drawing/2014/main" id="{7CD3264E-1065-46FD-9B96-3CB06BF82FFF}"/>
                      </a:ext>
                    </a:extLst>
                  </p:cNvPr>
                  <p:cNvSpPr/>
                  <p:nvPr/>
                </p:nvSpPr>
                <p:spPr>
                  <a:xfrm flipV="1">
                    <a:off x="5890546" y="2879269"/>
                    <a:ext cx="423095" cy="543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73" name="직사각형 72">
                    <a:extLst>
                      <a:ext uri="{FF2B5EF4-FFF2-40B4-BE49-F238E27FC236}">
                        <a16:creationId xmlns:a16="http://schemas.microsoft.com/office/drawing/2014/main" id="{7AC84086-854F-44A2-9BCA-6ADB80099445}"/>
                      </a:ext>
                    </a:extLst>
                  </p:cNvPr>
                  <p:cNvSpPr/>
                  <p:nvPr/>
                </p:nvSpPr>
                <p:spPr>
                  <a:xfrm rot="16200000">
                    <a:off x="5736247" y="2532229"/>
                    <a:ext cx="743592"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cxnSp>
                <p:nvCxnSpPr>
                  <p:cNvPr id="74" name="직선 연결선 73">
                    <a:extLst>
                      <a:ext uri="{FF2B5EF4-FFF2-40B4-BE49-F238E27FC236}">
                        <a16:creationId xmlns:a16="http://schemas.microsoft.com/office/drawing/2014/main" id="{F9C1DE51-7E3E-4354-932A-9C09B815D6F7}"/>
                      </a:ext>
                    </a:extLst>
                  </p:cNvPr>
                  <p:cNvCxnSpPr>
                    <a:cxnSpLocks/>
                  </p:cNvCxnSpPr>
                  <p:nvPr/>
                </p:nvCxnSpPr>
                <p:spPr>
                  <a:xfrm>
                    <a:off x="7088099" y="2340864"/>
                    <a:ext cx="11825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75" name="직사각형 74">
                    <a:extLst>
                      <a:ext uri="{FF2B5EF4-FFF2-40B4-BE49-F238E27FC236}">
                        <a16:creationId xmlns:a16="http://schemas.microsoft.com/office/drawing/2014/main" id="{53A2E30F-7D9C-4BA4-9B3C-8C11756ECC42}"/>
                      </a:ext>
                    </a:extLst>
                  </p:cNvPr>
                  <p:cNvSpPr/>
                  <p:nvPr/>
                </p:nvSpPr>
                <p:spPr>
                  <a:xfrm flipV="1">
                    <a:off x="5938267" y="2118574"/>
                    <a:ext cx="334191" cy="62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76" name="직사각형 75">
                    <a:extLst>
                      <a:ext uri="{FF2B5EF4-FFF2-40B4-BE49-F238E27FC236}">
                        <a16:creationId xmlns:a16="http://schemas.microsoft.com/office/drawing/2014/main" id="{FDC0212B-A0C2-49EF-A254-2E126987A39B}"/>
                      </a:ext>
                    </a:extLst>
                  </p:cNvPr>
                  <p:cNvSpPr/>
                  <p:nvPr/>
                </p:nvSpPr>
                <p:spPr>
                  <a:xfrm>
                    <a:off x="7127461" y="2230990"/>
                    <a:ext cx="441488" cy="266336"/>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sp>
                <p:nvSpPr>
                  <p:cNvPr id="78" name="TextBox 77">
                    <a:extLst>
                      <a:ext uri="{FF2B5EF4-FFF2-40B4-BE49-F238E27FC236}">
                        <a16:creationId xmlns:a16="http://schemas.microsoft.com/office/drawing/2014/main" id="{78D403F4-79AD-4DBF-B139-ADC13BECEFBB}"/>
                      </a:ext>
                    </a:extLst>
                  </p:cNvPr>
                  <p:cNvSpPr txBox="1"/>
                  <p:nvPr/>
                </p:nvSpPr>
                <p:spPr>
                  <a:xfrm>
                    <a:off x="6291580" y="3086599"/>
                    <a:ext cx="556305" cy="338957"/>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GGG</a:t>
                    </a:r>
                  </a:p>
                  <a:p>
                    <a:pPr algn="ctr"/>
                    <a:r>
                      <a:rPr lang="en-US" altLang="ko-KR" sz="1400">
                        <a:latin typeface="Arial" panose="020B0604020202020204" pitchFamily="34" charset="0"/>
                        <a:cs typeface="Arial" panose="020B0604020202020204" pitchFamily="34" charset="0"/>
                      </a:rPr>
                      <a:t>1.5 K</a:t>
                    </a:r>
                    <a:endParaRPr lang="ko-KR" altLang="en-US" sz="1400">
                      <a:latin typeface="Arial" panose="020B0604020202020204" pitchFamily="34" charset="0"/>
                      <a:cs typeface="Arial" panose="020B0604020202020204" pitchFamily="34" charset="0"/>
                    </a:endParaRPr>
                  </a:p>
                </p:txBody>
              </p:sp>
              <p:grpSp>
                <p:nvGrpSpPr>
                  <p:cNvPr id="79" name="그룹 78">
                    <a:extLst>
                      <a:ext uri="{FF2B5EF4-FFF2-40B4-BE49-F238E27FC236}">
                        <a16:creationId xmlns:a16="http://schemas.microsoft.com/office/drawing/2014/main" id="{E7F5F0E2-E9ED-4E15-BD30-62BCEE3857CA}"/>
                      </a:ext>
                    </a:extLst>
                  </p:cNvPr>
                  <p:cNvGrpSpPr/>
                  <p:nvPr/>
                </p:nvGrpSpPr>
                <p:grpSpPr>
                  <a:xfrm>
                    <a:off x="6884841" y="2933657"/>
                    <a:ext cx="335902" cy="717825"/>
                    <a:chOff x="6990300" y="1677601"/>
                    <a:chExt cx="335902" cy="1140098"/>
                  </a:xfrm>
                </p:grpSpPr>
                <p:sp>
                  <p:nvSpPr>
                    <p:cNvPr id="80" name="직사각형 79">
                      <a:extLst>
                        <a:ext uri="{FF2B5EF4-FFF2-40B4-BE49-F238E27FC236}">
                          <a16:creationId xmlns:a16="http://schemas.microsoft.com/office/drawing/2014/main" id="{E04D33DD-4355-4982-9BD0-4178E8317282}"/>
                        </a:ext>
                      </a:extLst>
                    </p:cNvPr>
                    <p:cNvSpPr/>
                    <p:nvPr/>
                  </p:nvSpPr>
                  <p:spPr>
                    <a:xfrm>
                      <a:off x="6990300" y="1682871"/>
                      <a:ext cx="335902" cy="1134828"/>
                    </a:xfrm>
                    <a:prstGeom prst="rect">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p>
                  </p:txBody>
                </p:sp>
                <p:cxnSp>
                  <p:nvCxnSpPr>
                    <p:cNvPr id="81" name="직선 연결선 80">
                      <a:extLst>
                        <a:ext uri="{FF2B5EF4-FFF2-40B4-BE49-F238E27FC236}">
                          <a16:creationId xmlns:a16="http://schemas.microsoft.com/office/drawing/2014/main" id="{9BEC4F36-355E-4F9E-BD93-7EA15E617E97}"/>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직선 연결선 81">
                      <a:extLst>
                        <a:ext uri="{FF2B5EF4-FFF2-40B4-BE49-F238E27FC236}">
                          <a16:creationId xmlns:a16="http://schemas.microsoft.com/office/drawing/2014/main" id="{5AE24555-EA8C-48C5-BBAF-70C95C9BEF0C}"/>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52" name="직사각형 51">
                  <a:extLst>
                    <a:ext uri="{FF2B5EF4-FFF2-40B4-BE49-F238E27FC236}">
                      <a16:creationId xmlns:a16="http://schemas.microsoft.com/office/drawing/2014/main" id="{B2817844-7B49-484A-85D9-7769881A6C9B}"/>
                    </a:ext>
                  </a:extLst>
                </p:cNvPr>
                <p:cNvSpPr/>
                <p:nvPr/>
              </p:nvSpPr>
              <p:spPr>
                <a:xfrm>
                  <a:off x="10089206" y="1561659"/>
                  <a:ext cx="554960" cy="488979"/>
                </a:xfrm>
                <a:prstGeom prst="rect">
                  <a:avLst/>
                </a:prstGeom>
                <a:solidFill>
                  <a:srgbClr val="00B0F0">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53" name="자유형: 도형 52">
                  <a:extLst>
                    <a:ext uri="{FF2B5EF4-FFF2-40B4-BE49-F238E27FC236}">
                      <a16:creationId xmlns:a16="http://schemas.microsoft.com/office/drawing/2014/main" id="{02671CD4-AF62-4BED-B96B-40CAA085E866}"/>
                    </a:ext>
                  </a:extLst>
                </p:cNvPr>
                <p:cNvSpPr/>
                <p:nvPr/>
              </p:nvSpPr>
              <p:spPr>
                <a:xfrm>
                  <a:off x="9157841" y="1996522"/>
                  <a:ext cx="129956" cy="364661"/>
                </a:xfrm>
                <a:custGeom>
                  <a:avLst/>
                  <a:gdLst>
                    <a:gd name="connsiteX0" fmla="*/ 279860 w 279860"/>
                    <a:gd name="connsiteY0" fmla="*/ 958850 h 958850"/>
                    <a:gd name="connsiteX1" fmla="*/ 460 w 279860"/>
                    <a:gd name="connsiteY1" fmla="*/ 488950 h 958850"/>
                    <a:gd name="connsiteX2" fmla="*/ 210010 w 279860"/>
                    <a:gd name="connsiteY2" fmla="*/ 184150 h 958850"/>
                    <a:gd name="connsiteX3" fmla="*/ 51260 w 279860"/>
                    <a:gd name="connsiteY3" fmla="*/ 0 h 958850"/>
                  </a:gdLst>
                  <a:ahLst/>
                  <a:cxnLst>
                    <a:cxn ang="0">
                      <a:pos x="connsiteX0" y="connsiteY0"/>
                    </a:cxn>
                    <a:cxn ang="0">
                      <a:pos x="connsiteX1" y="connsiteY1"/>
                    </a:cxn>
                    <a:cxn ang="0">
                      <a:pos x="connsiteX2" y="connsiteY2"/>
                    </a:cxn>
                    <a:cxn ang="0">
                      <a:pos x="connsiteX3" y="connsiteY3"/>
                    </a:cxn>
                  </a:cxnLst>
                  <a:rect l="l" t="t" r="r" b="b"/>
                  <a:pathLst>
                    <a:path w="279860" h="958850">
                      <a:moveTo>
                        <a:pt x="279860" y="958850"/>
                      </a:moveTo>
                      <a:cubicBezTo>
                        <a:pt x="145981" y="788458"/>
                        <a:pt x="12102" y="618067"/>
                        <a:pt x="460" y="488950"/>
                      </a:cubicBezTo>
                      <a:cubicBezTo>
                        <a:pt x="-11182" y="359833"/>
                        <a:pt x="201543" y="265642"/>
                        <a:pt x="210010" y="184150"/>
                      </a:cubicBezTo>
                      <a:cubicBezTo>
                        <a:pt x="218477" y="102658"/>
                        <a:pt x="66077" y="3175"/>
                        <a:pt x="51260" y="0"/>
                      </a:cubicBezTo>
                    </a:path>
                  </a:pathLst>
                </a:custGeom>
                <a:noFill/>
                <a:ln w="19050">
                  <a:solidFill>
                    <a:srgbClr val="0027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54" name="자유형: 도형 53">
                  <a:extLst>
                    <a:ext uri="{FF2B5EF4-FFF2-40B4-BE49-F238E27FC236}">
                      <a16:creationId xmlns:a16="http://schemas.microsoft.com/office/drawing/2014/main" id="{D7DA8503-2B8D-4736-B3A4-B6EEAEC73856}"/>
                    </a:ext>
                  </a:extLst>
                </p:cNvPr>
                <p:cNvSpPr/>
                <p:nvPr/>
              </p:nvSpPr>
              <p:spPr>
                <a:xfrm>
                  <a:off x="9285728" y="1996522"/>
                  <a:ext cx="129956" cy="364661"/>
                </a:xfrm>
                <a:custGeom>
                  <a:avLst/>
                  <a:gdLst>
                    <a:gd name="connsiteX0" fmla="*/ 279860 w 279860"/>
                    <a:gd name="connsiteY0" fmla="*/ 958850 h 958850"/>
                    <a:gd name="connsiteX1" fmla="*/ 460 w 279860"/>
                    <a:gd name="connsiteY1" fmla="*/ 488950 h 958850"/>
                    <a:gd name="connsiteX2" fmla="*/ 210010 w 279860"/>
                    <a:gd name="connsiteY2" fmla="*/ 184150 h 958850"/>
                    <a:gd name="connsiteX3" fmla="*/ 51260 w 279860"/>
                    <a:gd name="connsiteY3" fmla="*/ 0 h 958850"/>
                  </a:gdLst>
                  <a:ahLst/>
                  <a:cxnLst>
                    <a:cxn ang="0">
                      <a:pos x="connsiteX0" y="connsiteY0"/>
                    </a:cxn>
                    <a:cxn ang="0">
                      <a:pos x="connsiteX1" y="connsiteY1"/>
                    </a:cxn>
                    <a:cxn ang="0">
                      <a:pos x="connsiteX2" y="connsiteY2"/>
                    </a:cxn>
                    <a:cxn ang="0">
                      <a:pos x="connsiteX3" y="connsiteY3"/>
                    </a:cxn>
                  </a:cxnLst>
                  <a:rect l="l" t="t" r="r" b="b"/>
                  <a:pathLst>
                    <a:path w="279860" h="958850">
                      <a:moveTo>
                        <a:pt x="279860" y="958850"/>
                      </a:moveTo>
                      <a:cubicBezTo>
                        <a:pt x="145981" y="788458"/>
                        <a:pt x="12102" y="618067"/>
                        <a:pt x="460" y="488950"/>
                      </a:cubicBezTo>
                      <a:cubicBezTo>
                        <a:pt x="-11182" y="359833"/>
                        <a:pt x="201543" y="265642"/>
                        <a:pt x="210010" y="184150"/>
                      </a:cubicBezTo>
                      <a:cubicBezTo>
                        <a:pt x="218477" y="102658"/>
                        <a:pt x="66077" y="3175"/>
                        <a:pt x="51260" y="0"/>
                      </a:cubicBezTo>
                    </a:path>
                  </a:pathLst>
                </a:custGeom>
                <a:noFill/>
                <a:ln w="19050">
                  <a:solidFill>
                    <a:srgbClr val="0027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sp>
              <p:nvSpPr>
                <p:cNvPr id="55" name="자유형: 도형 54">
                  <a:extLst>
                    <a:ext uri="{FF2B5EF4-FFF2-40B4-BE49-F238E27FC236}">
                      <a16:creationId xmlns:a16="http://schemas.microsoft.com/office/drawing/2014/main" id="{1DA48AD0-3B4D-4A14-A961-830BD7ED8722}"/>
                    </a:ext>
                  </a:extLst>
                </p:cNvPr>
                <p:cNvSpPr/>
                <p:nvPr/>
              </p:nvSpPr>
              <p:spPr>
                <a:xfrm>
                  <a:off x="9405820" y="1996522"/>
                  <a:ext cx="129956" cy="364661"/>
                </a:xfrm>
                <a:custGeom>
                  <a:avLst/>
                  <a:gdLst>
                    <a:gd name="connsiteX0" fmla="*/ 279860 w 279860"/>
                    <a:gd name="connsiteY0" fmla="*/ 958850 h 958850"/>
                    <a:gd name="connsiteX1" fmla="*/ 460 w 279860"/>
                    <a:gd name="connsiteY1" fmla="*/ 488950 h 958850"/>
                    <a:gd name="connsiteX2" fmla="*/ 210010 w 279860"/>
                    <a:gd name="connsiteY2" fmla="*/ 184150 h 958850"/>
                    <a:gd name="connsiteX3" fmla="*/ 51260 w 279860"/>
                    <a:gd name="connsiteY3" fmla="*/ 0 h 958850"/>
                  </a:gdLst>
                  <a:ahLst/>
                  <a:cxnLst>
                    <a:cxn ang="0">
                      <a:pos x="connsiteX0" y="connsiteY0"/>
                    </a:cxn>
                    <a:cxn ang="0">
                      <a:pos x="connsiteX1" y="connsiteY1"/>
                    </a:cxn>
                    <a:cxn ang="0">
                      <a:pos x="connsiteX2" y="connsiteY2"/>
                    </a:cxn>
                    <a:cxn ang="0">
                      <a:pos x="connsiteX3" y="connsiteY3"/>
                    </a:cxn>
                  </a:cxnLst>
                  <a:rect l="l" t="t" r="r" b="b"/>
                  <a:pathLst>
                    <a:path w="279860" h="958850">
                      <a:moveTo>
                        <a:pt x="279860" y="958850"/>
                      </a:moveTo>
                      <a:cubicBezTo>
                        <a:pt x="145981" y="788458"/>
                        <a:pt x="12102" y="618067"/>
                        <a:pt x="460" y="488950"/>
                      </a:cubicBezTo>
                      <a:cubicBezTo>
                        <a:pt x="-11182" y="359833"/>
                        <a:pt x="201543" y="265642"/>
                        <a:pt x="210010" y="184150"/>
                      </a:cubicBezTo>
                      <a:cubicBezTo>
                        <a:pt x="218477" y="102658"/>
                        <a:pt x="66077" y="3175"/>
                        <a:pt x="51260" y="0"/>
                      </a:cubicBezTo>
                    </a:path>
                  </a:pathLst>
                </a:custGeom>
                <a:noFill/>
                <a:ln w="19050">
                  <a:solidFill>
                    <a:srgbClr val="00277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p>
              </p:txBody>
            </p:sp>
          </p:grpSp>
          <p:cxnSp>
            <p:nvCxnSpPr>
              <p:cNvPr id="43" name="직선 화살표 연결선 42">
                <a:extLst>
                  <a:ext uri="{FF2B5EF4-FFF2-40B4-BE49-F238E27FC236}">
                    <a16:creationId xmlns:a16="http://schemas.microsoft.com/office/drawing/2014/main" id="{21451BF8-F33F-4205-BC4C-DB4F9312C698}"/>
                  </a:ext>
                </a:extLst>
              </p:cNvPr>
              <p:cNvCxnSpPr>
                <a:cxnSpLocks/>
              </p:cNvCxnSpPr>
              <p:nvPr/>
            </p:nvCxnSpPr>
            <p:spPr>
              <a:xfrm>
                <a:off x="5251203" y="2584803"/>
                <a:ext cx="342643"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36" name="TextBox 135">
              <a:extLst>
                <a:ext uri="{FF2B5EF4-FFF2-40B4-BE49-F238E27FC236}">
                  <a16:creationId xmlns:a16="http://schemas.microsoft.com/office/drawing/2014/main" id="{B51A3900-D1F1-4D8F-87B2-DBE8F93F720D}"/>
                </a:ext>
              </a:extLst>
            </p:cNvPr>
            <p:cNvSpPr txBox="1"/>
            <p:nvPr/>
          </p:nvSpPr>
          <p:spPr>
            <a:xfrm>
              <a:off x="3446308" y="3894545"/>
              <a:ext cx="425053" cy="307777"/>
            </a:xfrm>
            <a:prstGeom prst="rect">
              <a:avLst/>
            </a:prstGeom>
            <a:noFill/>
          </p:spPr>
          <p:txBody>
            <a:bodyPr wrap="none" rtlCol="0">
              <a:spAutoFit/>
            </a:bodyPr>
            <a:lstStyle/>
            <a:p>
              <a:pPr algn="just"/>
              <a:r>
                <a:rPr lang="en-US" altLang="ko-KR" sz="1400">
                  <a:latin typeface="Times New Roman" panose="02020603050405020304" pitchFamily="18" charset="0"/>
                  <a:ea typeface="함초롬돋움" panose="02030504000101010101" pitchFamily="18" charset="-127"/>
                  <a:cs typeface="Times New Roman" panose="02020603050405020304" pitchFamily="18" charset="0"/>
                </a:rPr>
                <a:t>4 T</a:t>
              </a:r>
              <a:endParaRPr lang="ko-KR" altLang="en-US" sz="1400" dirty="0">
                <a:latin typeface="Times New Roman" panose="02020603050405020304" pitchFamily="18" charset="0"/>
                <a:ea typeface="함초롬돋움" panose="02030504000101010101" pitchFamily="18" charset="-127"/>
                <a:cs typeface="Times New Roman" panose="02020603050405020304" pitchFamily="18" charset="0"/>
              </a:endParaRPr>
            </a:p>
          </p:txBody>
        </p:sp>
      </p:grpSp>
    </p:spTree>
    <p:extLst>
      <p:ext uri="{BB962C8B-B14F-4D97-AF65-F5344CB8AC3E}">
        <p14:creationId xmlns:p14="http://schemas.microsoft.com/office/powerpoint/2010/main" val="3523184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슬라이드 번호 개체 틀 3">
            <a:extLst>
              <a:ext uri="{FF2B5EF4-FFF2-40B4-BE49-F238E27FC236}">
                <a16:creationId xmlns:a16="http://schemas.microsoft.com/office/drawing/2014/main" id="{C5973598-FA34-47E9-9134-65ECA475B124}"/>
              </a:ext>
            </a:extLst>
          </p:cNvPr>
          <p:cNvSpPr>
            <a:spLocks noGrp="1"/>
          </p:cNvSpPr>
          <p:nvPr>
            <p:ph type="sldNum" sz="quarter" idx="12"/>
          </p:nvPr>
        </p:nvSpPr>
        <p:spPr/>
        <p:txBody>
          <a:bodyPr/>
          <a:lstStyle/>
          <a:p>
            <a:fld id="{4BEDD84E-25D4-4983-8AA1-2863C96F08D9}" type="slidenum">
              <a:rPr lang="ko-KR" altLang="en-US" smtClean="0"/>
              <a:pPr/>
              <a:t>6</a:t>
            </a:fld>
            <a:endParaRPr lang="ko-KR" altLang="en-US" dirty="0"/>
          </a:p>
        </p:txBody>
      </p:sp>
      <p:pic>
        <p:nvPicPr>
          <p:cNvPr id="6" name="그림 5">
            <a:extLst>
              <a:ext uri="{FF2B5EF4-FFF2-40B4-BE49-F238E27FC236}">
                <a16:creationId xmlns:a16="http://schemas.microsoft.com/office/drawing/2014/main" id="{D8FCF4B4-7982-419C-8E5A-2779BA425626}"/>
              </a:ext>
            </a:extLst>
          </p:cNvPr>
          <p:cNvPicPr>
            <a:picLocks noChangeAspect="1"/>
          </p:cNvPicPr>
          <p:nvPr/>
        </p:nvPicPr>
        <p:blipFill>
          <a:blip r:embed="rId3"/>
          <a:stretch>
            <a:fillRect/>
          </a:stretch>
        </p:blipFill>
        <p:spPr>
          <a:xfrm>
            <a:off x="1763688" y="1048964"/>
            <a:ext cx="6003379" cy="5198261"/>
          </a:xfrm>
          <a:prstGeom prst="rect">
            <a:avLst/>
          </a:prstGeom>
        </p:spPr>
      </p:pic>
      <p:sp>
        <p:nvSpPr>
          <p:cNvPr id="7" name="제목 1">
            <a:extLst>
              <a:ext uri="{FF2B5EF4-FFF2-40B4-BE49-F238E27FC236}">
                <a16:creationId xmlns:a16="http://schemas.microsoft.com/office/drawing/2014/main" id="{EE52A5C0-BE13-4351-B2B6-ECEF1718E9F4}"/>
              </a:ext>
            </a:extLst>
          </p:cNvPr>
          <p:cNvSpPr>
            <a:spLocks noGrp="1"/>
          </p:cNvSpPr>
          <p:nvPr>
            <p:ph type="title"/>
          </p:nvPr>
        </p:nvSpPr>
        <p:spPr>
          <a:xfrm>
            <a:off x="0" y="44624"/>
            <a:ext cx="9144000" cy="792087"/>
          </a:xfrm>
        </p:spPr>
        <p:txBody>
          <a:bodyPr>
            <a:noAutofit/>
          </a:bodyPr>
          <a:lstStyle/>
          <a:p>
            <a:r>
              <a:rPr lang="en-US" altLang="ko-KR" sz="2400" dirty="0"/>
              <a:t>Continuous </a:t>
            </a:r>
            <a:r>
              <a:rPr lang="en-US" altLang="ko-KR" sz="2400" b="1" dirty="0">
                <a:latin typeface="Arial" panose="020B0604020202020204" pitchFamily="34" charset="0"/>
                <a:ea typeface="함초롬돋움" panose="02030504000101010101" pitchFamily="18" charset="-127"/>
                <a:cs typeface="Arial" panose="020B0604020202020204" pitchFamily="34" charset="0"/>
              </a:rPr>
              <a:t>Adiabatic Demagnetization Refrigerator</a:t>
            </a:r>
            <a:r>
              <a:rPr lang="en-US" altLang="ko-KR" sz="2400" dirty="0"/>
              <a:t> (CADR)</a:t>
            </a:r>
            <a:endParaRPr lang="ko-KR" altLang="en-US" sz="2400" dirty="0"/>
          </a:p>
        </p:txBody>
      </p:sp>
    </p:spTree>
    <p:extLst>
      <p:ext uri="{BB962C8B-B14F-4D97-AF65-F5344CB8AC3E}">
        <p14:creationId xmlns:p14="http://schemas.microsoft.com/office/powerpoint/2010/main" val="1554543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D3A443D-FE3F-497D-B5E4-43427943A3EF}"/>
              </a:ext>
            </a:extLst>
          </p:cNvPr>
          <p:cNvSpPr>
            <a:spLocks noGrp="1"/>
          </p:cNvSpPr>
          <p:nvPr>
            <p:ph type="title"/>
          </p:nvPr>
        </p:nvSpPr>
        <p:spPr/>
        <p:txBody>
          <a:bodyPr/>
          <a:lstStyle/>
          <a:p>
            <a:endParaRPr lang="ko-KR" altLang="en-US"/>
          </a:p>
        </p:txBody>
      </p:sp>
      <p:sp>
        <p:nvSpPr>
          <p:cNvPr id="4" name="슬라이드 번호 개체 틀 3">
            <a:extLst>
              <a:ext uri="{FF2B5EF4-FFF2-40B4-BE49-F238E27FC236}">
                <a16:creationId xmlns:a16="http://schemas.microsoft.com/office/drawing/2014/main" id="{B5EDFCF3-803D-4315-9A55-D6C7F0BCAA26}"/>
              </a:ext>
            </a:extLst>
          </p:cNvPr>
          <p:cNvSpPr>
            <a:spLocks noGrp="1"/>
          </p:cNvSpPr>
          <p:nvPr>
            <p:ph type="sldNum" sz="quarter" idx="12"/>
          </p:nvPr>
        </p:nvSpPr>
        <p:spPr/>
        <p:txBody>
          <a:bodyPr/>
          <a:lstStyle/>
          <a:p>
            <a:fld id="{4BEDD84E-25D4-4983-8AA1-2863C96F08D9}" type="slidenum">
              <a:rPr lang="ko-KR" altLang="en-US" smtClean="0"/>
              <a:pPr/>
              <a:t>7</a:t>
            </a:fld>
            <a:endParaRPr lang="ko-KR" altLang="en-US" dirty="0"/>
          </a:p>
        </p:txBody>
      </p:sp>
      <p:pic>
        <p:nvPicPr>
          <p:cNvPr id="5" name="그림 4">
            <a:extLst>
              <a:ext uri="{FF2B5EF4-FFF2-40B4-BE49-F238E27FC236}">
                <a16:creationId xmlns:a16="http://schemas.microsoft.com/office/drawing/2014/main" id="{ED3025AF-BC6D-48B1-8D77-93935C29873B}"/>
              </a:ext>
            </a:extLst>
          </p:cNvPr>
          <p:cNvPicPr>
            <a:picLocks noChangeAspect="1"/>
          </p:cNvPicPr>
          <p:nvPr/>
        </p:nvPicPr>
        <p:blipFill>
          <a:blip r:embed="rId3"/>
          <a:stretch>
            <a:fillRect/>
          </a:stretch>
        </p:blipFill>
        <p:spPr>
          <a:xfrm>
            <a:off x="0" y="21415"/>
            <a:ext cx="4605685" cy="6842442"/>
          </a:xfrm>
          <a:prstGeom prst="rect">
            <a:avLst/>
          </a:prstGeom>
        </p:spPr>
      </p:pic>
      <p:pic>
        <p:nvPicPr>
          <p:cNvPr id="6" name="그림 5">
            <a:extLst>
              <a:ext uri="{FF2B5EF4-FFF2-40B4-BE49-F238E27FC236}">
                <a16:creationId xmlns:a16="http://schemas.microsoft.com/office/drawing/2014/main" id="{6ADDDD27-FA6C-4719-A652-C650DC6543D7}"/>
              </a:ext>
            </a:extLst>
          </p:cNvPr>
          <p:cNvPicPr>
            <a:picLocks noChangeAspect="1"/>
          </p:cNvPicPr>
          <p:nvPr/>
        </p:nvPicPr>
        <p:blipFill>
          <a:blip r:embed="rId4"/>
          <a:stretch>
            <a:fillRect/>
          </a:stretch>
        </p:blipFill>
        <p:spPr>
          <a:xfrm>
            <a:off x="4580384" y="33397"/>
            <a:ext cx="4600128" cy="6181422"/>
          </a:xfrm>
          <a:prstGeom prst="rect">
            <a:avLst/>
          </a:prstGeom>
        </p:spPr>
      </p:pic>
    </p:spTree>
    <p:extLst>
      <p:ext uri="{BB962C8B-B14F-4D97-AF65-F5344CB8AC3E}">
        <p14:creationId xmlns:p14="http://schemas.microsoft.com/office/powerpoint/2010/main" val="31555484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3960E1A-177E-46E6-9A50-E0C29D49A67A}"/>
              </a:ext>
            </a:extLst>
          </p:cNvPr>
          <p:cNvSpPr>
            <a:spLocks noGrp="1"/>
          </p:cNvSpPr>
          <p:nvPr>
            <p:ph type="title"/>
          </p:nvPr>
        </p:nvSpPr>
        <p:spPr/>
        <p:txBody>
          <a:bodyPr/>
          <a:lstStyle/>
          <a:p>
            <a:r>
              <a:rPr lang="en-US" altLang="ko-KR" b="1" dirty="0">
                <a:latin typeface="Arial" panose="020B0604020202020204" pitchFamily="34" charset="0"/>
                <a:cs typeface="Arial" panose="020B0604020202020204" pitchFamily="34" charset="0"/>
              </a:rPr>
              <a:t>Process : ADR + DR components</a:t>
            </a:r>
            <a:endParaRPr lang="ko-KR" altLang="en-US" b="1" dirty="0">
              <a:latin typeface="Arial" panose="020B0604020202020204" pitchFamily="34" charset="0"/>
              <a:cs typeface="Arial" panose="020B0604020202020204" pitchFamily="34" charset="0"/>
            </a:endParaRPr>
          </a:p>
        </p:txBody>
      </p:sp>
      <p:sp>
        <p:nvSpPr>
          <p:cNvPr id="4" name="슬라이드 번호 개체 틀 3">
            <a:extLst>
              <a:ext uri="{FF2B5EF4-FFF2-40B4-BE49-F238E27FC236}">
                <a16:creationId xmlns:a16="http://schemas.microsoft.com/office/drawing/2014/main" id="{6C354D30-B230-4A6C-A5EE-912C1FDA3A41}"/>
              </a:ext>
            </a:extLst>
          </p:cNvPr>
          <p:cNvSpPr>
            <a:spLocks noGrp="1"/>
          </p:cNvSpPr>
          <p:nvPr>
            <p:ph type="sldNum" sz="quarter" idx="12"/>
          </p:nvPr>
        </p:nvSpPr>
        <p:spPr/>
        <p:txBody>
          <a:bodyPr/>
          <a:lstStyle/>
          <a:p>
            <a:fld id="{4BEDD84E-25D4-4983-8AA1-2863C96F08D9}" type="slidenum">
              <a:rPr lang="ko-KR" altLang="en-US" smtClean="0">
                <a:latin typeface="Arial" panose="020B0604020202020204" pitchFamily="34" charset="0"/>
                <a:cs typeface="Arial" panose="020B0604020202020204" pitchFamily="34" charset="0"/>
              </a:rPr>
              <a:pPr/>
              <a:t>8</a:t>
            </a:fld>
            <a:endParaRPr lang="ko-KR" altLang="en-US" dirty="0">
              <a:latin typeface="Arial" panose="020B0604020202020204" pitchFamily="34" charset="0"/>
              <a:cs typeface="Arial" panose="020B0604020202020204" pitchFamily="34" charset="0"/>
            </a:endParaRPr>
          </a:p>
        </p:txBody>
      </p:sp>
      <p:grpSp>
        <p:nvGrpSpPr>
          <p:cNvPr id="67" name="그룹 66">
            <a:extLst>
              <a:ext uri="{FF2B5EF4-FFF2-40B4-BE49-F238E27FC236}">
                <a16:creationId xmlns:a16="http://schemas.microsoft.com/office/drawing/2014/main" id="{5D370FF3-7950-42D2-A347-A9F17A4B942A}"/>
              </a:ext>
            </a:extLst>
          </p:cNvPr>
          <p:cNvGrpSpPr/>
          <p:nvPr/>
        </p:nvGrpSpPr>
        <p:grpSpPr>
          <a:xfrm>
            <a:off x="718933" y="2854702"/>
            <a:ext cx="2479687" cy="2845305"/>
            <a:chOff x="1626818" y="1736416"/>
            <a:chExt cx="2479687" cy="2845305"/>
          </a:xfrm>
        </p:grpSpPr>
        <p:pic>
          <p:nvPicPr>
            <p:cNvPr id="57" name="그림 56">
              <a:extLst>
                <a:ext uri="{FF2B5EF4-FFF2-40B4-BE49-F238E27FC236}">
                  <a16:creationId xmlns:a16="http://schemas.microsoft.com/office/drawing/2014/main" id="{80632A65-2C47-4E65-B940-9F687E1B02AF}"/>
                </a:ext>
              </a:extLst>
            </p:cNvPr>
            <p:cNvPicPr>
              <a:picLocks noChangeAspect="1"/>
            </p:cNvPicPr>
            <p:nvPr/>
          </p:nvPicPr>
          <p:blipFill>
            <a:blip r:embed="rId3"/>
            <a:stretch>
              <a:fillRect/>
            </a:stretch>
          </p:blipFill>
          <p:spPr>
            <a:xfrm flipH="1">
              <a:off x="1626818" y="1736416"/>
              <a:ext cx="2479687" cy="2845305"/>
            </a:xfrm>
            <a:prstGeom prst="rect">
              <a:avLst/>
            </a:prstGeom>
          </p:spPr>
        </p:pic>
        <p:sp>
          <p:nvSpPr>
            <p:cNvPr id="60" name="사각형: 둥근 모서리 59">
              <a:extLst>
                <a:ext uri="{FF2B5EF4-FFF2-40B4-BE49-F238E27FC236}">
                  <a16:creationId xmlns:a16="http://schemas.microsoft.com/office/drawing/2014/main" id="{A2AEE4E4-F5E3-4544-977A-4EAF83138D3A}"/>
                </a:ext>
              </a:extLst>
            </p:cNvPr>
            <p:cNvSpPr/>
            <p:nvPr/>
          </p:nvSpPr>
          <p:spPr>
            <a:xfrm>
              <a:off x="3060391" y="3938896"/>
              <a:ext cx="703956" cy="291784"/>
            </a:xfrm>
            <a:prstGeom prst="roundRect">
              <a:avLst/>
            </a:prstGeom>
            <a:solidFill>
              <a:srgbClr val="000000">
                <a:alpha val="30196"/>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a:solidFill>
                    <a:schemeClr val="bg1"/>
                  </a:solidFill>
                  <a:latin typeface="Arial" panose="020B0604020202020204" pitchFamily="34" charset="0"/>
                  <a:cs typeface="Arial" panose="020B0604020202020204" pitchFamily="34" charset="0"/>
                </a:rPr>
                <a:t>Still</a:t>
              </a:r>
              <a:endParaRPr lang="en-US" altLang="ko-KR" sz="1400" dirty="0">
                <a:solidFill>
                  <a:schemeClr val="bg1"/>
                </a:solidFill>
                <a:latin typeface="Arial" panose="020B0604020202020204" pitchFamily="34" charset="0"/>
                <a:cs typeface="Arial" panose="020B0604020202020204" pitchFamily="34" charset="0"/>
              </a:endParaRPr>
            </a:p>
          </p:txBody>
        </p:sp>
        <p:sp>
          <p:nvSpPr>
            <p:cNvPr id="61" name="사각형: 둥근 모서리 60">
              <a:extLst>
                <a:ext uri="{FF2B5EF4-FFF2-40B4-BE49-F238E27FC236}">
                  <a16:creationId xmlns:a16="http://schemas.microsoft.com/office/drawing/2014/main" id="{4200C7DB-E515-456D-86A5-7A77C815E08B}"/>
                </a:ext>
              </a:extLst>
            </p:cNvPr>
            <p:cNvSpPr/>
            <p:nvPr/>
          </p:nvSpPr>
          <p:spPr>
            <a:xfrm>
              <a:off x="1691680" y="4287078"/>
              <a:ext cx="703956" cy="291784"/>
            </a:xfrm>
            <a:prstGeom prst="roundRect">
              <a:avLst/>
            </a:prstGeom>
            <a:solidFill>
              <a:srgbClr val="000000">
                <a:alpha val="30196"/>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a:solidFill>
                    <a:schemeClr val="bg1"/>
                  </a:solidFill>
                  <a:latin typeface="Arial" panose="020B0604020202020204" pitchFamily="34" charset="0"/>
                  <a:cs typeface="Arial" panose="020B0604020202020204" pitchFamily="34" charset="0"/>
                </a:rPr>
                <a:t>MXC</a:t>
              </a:r>
              <a:endParaRPr lang="en-US" altLang="ko-KR" sz="1400" dirty="0">
                <a:solidFill>
                  <a:schemeClr val="bg1"/>
                </a:solidFill>
                <a:latin typeface="Arial" panose="020B0604020202020204" pitchFamily="34" charset="0"/>
                <a:cs typeface="Arial" panose="020B0604020202020204" pitchFamily="34" charset="0"/>
              </a:endParaRPr>
            </a:p>
          </p:txBody>
        </p:sp>
        <p:sp>
          <p:nvSpPr>
            <p:cNvPr id="66" name="사각형: 둥근 모서리 65">
              <a:extLst>
                <a:ext uri="{FF2B5EF4-FFF2-40B4-BE49-F238E27FC236}">
                  <a16:creationId xmlns:a16="http://schemas.microsoft.com/office/drawing/2014/main" id="{2968CA2F-1403-4DBF-BC18-C72F80EC2E4B}"/>
                </a:ext>
              </a:extLst>
            </p:cNvPr>
            <p:cNvSpPr/>
            <p:nvPr/>
          </p:nvSpPr>
          <p:spPr>
            <a:xfrm>
              <a:off x="3126626" y="2130269"/>
              <a:ext cx="703956" cy="291784"/>
            </a:xfrm>
            <a:prstGeom prst="roundRect">
              <a:avLst/>
            </a:prstGeom>
            <a:solidFill>
              <a:srgbClr val="000000">
                <a:alpha val="30196"/>
              </a:srgb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a:solidFill>
                    <a:schemeClr val="bg1"/>
                  </a:solidFill>
                  <a:latin typeface="Arial" panose="020B0604020202020204" pitchFamily="34" charset="0"/>
                  <a:cs typeface="Arial" panose="020B0604020202020204" pitchFamily="34" charset="0"/>
                </a:rPr>
                <a:t>ADR</a:t>
              </a:r>
              <a:endParaRPr lang="en-US" altLang="ko-KR" sz="1400" dirty="0">
                <a:solidFill>
                  <a:schemeClr val="bg1"/>
                </a:solidFill>
                <a:latin typeface="Arial" panose="020B0604020202020204" pitchFamily="34" charset="0"/>
                <a:cs typeface="Arial" panose="020B0604020202020204" pitchFamily="34" charset="0"/>
              </a:endParaRPr>
            </a:p>
          </p:txBody>
        </p:sp>
      </p:grpSp>
      <p:sp>
        <p:nvSpPr>
          <p:cNvPr id="152" name="TextBox 151">
            <a:extLst>
              <a:ext uri="{FF2B5EF4-FFF2-40B4-BE49-F238E27FC236}">
                <a16:creationId xmlns:a16="http://schemas.microsoft.com/office/drawing/2014/main" id="{50E55B71-9E1A-47D1-A3B9-1724EE5EA69F}"/>
              </a:ext>
            </a:extLst>
          </p:cNvPr>
          <p:cNvSpPr txBox="1"/>
          <p:nvPr/>
        </p:nvSpPr>
        <p:spPr>
          <a:xfrm>
            <a:off x="5986340" y="3623979"/>
            <a:ext cx="439479"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4 T</a:t>
            </a:r>
            <a:endParaRPr lang="ko-KR" altLang="en-US" sz="1400" dirty="0">
              <a:latin typeface="Arial" panose="020B0604020202020204" pitchFamily="34" charset="0"/>
              <a:ea typeface="함초롬돋움" panose="02030504000101010101" pitchFamily="18" charset="-127"/>
              <a:cs typeface="Arial" panose="020B0604020202020204" pitchFamily="34" charset="0"/>
            </a:endParaRPr>
          </a:p>
        </p:txBody>
      </p:sp>
      <p:sp>
        <p:nvSpPr>
          <p:cNvPr id="30" name="화살표: 위쪽 29">
            <a:extLst>
              <a:ext uri="{FF2B5EF4-FFF2-40B4-BE49-F238E27FC236}">
                <a16:creationId xmlns:a16="http://schemas.microsoft.com/office/drawing/2014/main" id="{F6C2B383-8FD5-4B2F-A130-3FEB3F194BB1}"/>
              </a:ext>
            </a:extLst>
          </p:cNvPr>
          <p:cNvSpPr/>
          <p:nvPr/>
        </p:nvSpPr>
        <p:spPr>
          <a:xfrm rot="10800000">
            <a:off x="5799982" y="4175052"/>
            <a:ext cx="144016" cy="936104"/>
          </a:xfrm>
          <a:prstGeom prst="upArrow">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3" name="직사각형 32">
            <a:extLst>
              <a:ext uri="{FF2B5EF4-FFF2-40B4-BE49-F238E27FC236}">
                <a16:creationId xmlns:a16="http://schemas.microsoft.com/office/drawing/2014/main" id="{74880443-CCAD-4629-8634-4D9DAA7DD579}"/>
              </a:ext>
            </a:extLst>
          </p:cNvPr>
          <p:cNvSpPr/>
          <p:nvPr/>
        </p:nvSpPr>
        <p:spPr>
          <a:xfrm>
            <a:off x="5638435" y="5624866"/>
            <a:ext cx="1536364" cy="45719"/>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4" name="직사각형 33">
            <a:extLst>
              <a:ext uri="{FF2B5EF4-FFF2-40B4-BE49-F238E27FC236}">
                <a16:creationId xmlns:a16="http://schemas.microsoft.com/office/drawing/2014/main" id="{E0A420B0-6EE8-4439-99B0-DC57CB4A5721}"/>
              </a:ext>
            </a:extLst>
          </p:cNvPr>
          <p:cNvSpPr/>
          <p:nvPr/>
        </p:nvSpPr>
        <p:spPr>
          <a:xfrm rot="5400000">
            <a:off x="4621622" y="4560559"/>
            <a:ext cx="2105629" cy="72005"/>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5" name="직사각형 34">
            <a:extLst>
              <a:ext uri="{FF2B5EF4-FFF2-40B4-BE49-F238E27FC236}">
                <a16:creationId xmlns:a16="http://schemas.microsoft.com/office/drawing/2014/main" id="{A03857FC-5196-424D-812F-53FBE541E8AC}"/>
              </a:ext>
            </a:extLst>
          </p:cNvPr>
          <p:cNvSpPr/>
          <p:nvPr/>
        </p:nvSpPr>
        <p:spPr>
          <a:xfrm>
            <a:off x="6660232" y="4081308"/>
            <a:ext cx="504056" cy="155305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6" name="직사각형 35">
            <a:extLst>
              <a:ext uri="{FF2B5EF4-FFF2-40B4-BE49-F238E27FC236}">
                <a16:creationId xmlns:a16="http://schemas.microsoft.com/office/drawing/2014/main" id="{B7B7C576-F8B2-4E5E-97F0-7FFB39D7C067}"/>
              </a:ext>
            </a:extLst>
          </p:cNvPr>
          <p:cNvSpPr/>
          <p:nvPr/>
        </p:nvSpPr>
        <p:spPr>
          <a:xfrm>
            <a:off x="3811007" y="3543747"/>
            <a:ext cx="1827430" cy="69872"/>
          </a:xfrm>
          <a:prstGeom prst="rect">
            <a:avLst/>
          </a:prstGeom>
          <a:solidFill>
            <a:schemeClr val="tx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37" name="사각형: 둥근 모서리 36">
            <a:extLst>
              <a:ext uri="{FF2B5EF4-FFF2-40B4-BE49-F238E27FC236}">
                <a16:creationId xmlns:a16="http://schemas.microsoft.com/office/drawing/2014/main" id="{524E0B83-9809-4986-9452-ED8144FDF6D4}"/>
              </a:ext>
            </a:extLst>
          </p:cNvPr>
          <p:cNvSpPr/>
          <p:nvPr/>
        </p:nvSpPr>
        <p:spPr>
          <a:xfrm rot="5400000">
            <a:off x="5681562" y="4497212"/>
            <a:ext cx="703956" cy="291784"/>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600" i="1">
                <a:solidFill>
                  <a:schemeClr val="tx1"/>
                </a:solidFill>
                <a:latin typeface="Arial" panose="020B0604020202020204" pitchFamily="34" charset="0"/>
                <a:cs typeface="Arial" panose="020B0604020202020204" pitchFamily="34" charset="0"/>
              </a:rPr>
              <a:t>Q</a:t>
            </a:r>
            <a:endParaRPr lang="en-US" altLang="ko-KR" sz="1600" i="1" dirty="0">
              <a:solidFill>
                <a:schemeClr val="tx1"/>
              </a:solidFill>
              <a:latin typeface="Arial" panose="020B0604020202020204" pitchFamily="34" charset="0"/>
              <a:cs typeface="Arial" panose="020B0604020202020204" pitchFamily="34" charset="0"/>
            </a:endParaRPr>
          </a:p>
        </p:txBody>
      </p:sp>
      <p:grpSp>
        <p:nvGrpSpPr>
          <p:cNvPr id="38" name="그룹 37">
            <a:extLst>
              <a:ext uri="{FF2B5EF4-FFF2-40B4-BE49-F238E27FC236}">
                <a16:creationId xmlns:a16="http://schemas.microsoft.com/office/drawing/2014/main" id="{721FB142-48CF-4501-A1C6-F268DB55ABD7}"/>
              </a:ext>
            </a:extLst>
          </p:cNvPr>
          <p:cNvGrpSpPr/>
          <p:nvPr/>
        </p:nvGrpSpPr>
        <p:grpSpPr>
          <a:xfrm>
            <a:off x="4171308" y="3626035"/>
            <a:ext cx="986197" cy="2018563"/>
            <a:chOff x="4944864" y="2500211"/>
            <a:chExt cx="986197" cy="2018563"/>
          </a:xfrm>
        </p:grpSpPr>
        <p:sp>
          <p:nvSpPr>
            <p:cNvPr id="39" name="직사각형 38">
              <a:extLst>
                <a:ext uri="{FF2B5EF4-FFF2-40B4-BE49-F238E27FC236}">
                  <a16:creationId xmlns:a16="http://schemas.microsoft.com/office/drawing/2014/main" id="{57EAC261-A7BD-4345-A2F8-5C75B2F1952F}"/>
                </a:ext>
              </a:extLst>
            </p:cNvPr>
            <p:cNvSpPr/>
            <p:nvPr/>
          </p:nvSpPr>
          <p:spPr>
            <a:xfrm>
              <a:off x="5355250" y="2500211"/>
              <a:ext cx="152857" cy="121682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40" name="직사각형 39">
              <a:extLst>
                <a:ext uri="{FF2B5EF4-FFF2-40B4-BE49-F238E27FC236}">
                  <a16:creationId xmlns:a16="http://schemas.microsoft.com/office/drawing/2014/main" id="{CA61662F-1C04-4DB1-99A2-A0BA9588D380}"/>
                </a:ext>
              </a:extLst>
            </p:cNvPr>
            <p:cNvSpPr/>
            <p:nvPr/>
          </p:nvSpPr>
          <p:spPr>
            <a:xfrm>
              <a:off x="4944864" y="3717032"/>
              <a:ext cx="986197" cy="801742"/>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41" name="직사각형 40">
              <a:extLst>
                <a:ext uri="{FF2B5EF4-FFF2-40B4-BE49-F238E27FC236}">
                  <a16:creationId xmlns:a16="http://schemas.microsoft.com/office/drawing/2014/main" id="{5A8BA67C-CD06-4213-87B2-06EDE712685B}"/>
                </a:ext>
              </a:extLst>
            </p:cNvPr>
            <p:cNvSpPr/>
            <p:nvPr/>
          </p:nvSpPr>
          <p:spPr>
            <a:xfrm>
              <a:off x="5368598" y="3573707"/>
              <a:ext cx="130189" cy="261847"/>
            </a:xfrm>
            <a:prstGeom prst="rect">
              <a:avLst/>
            </a:prstGeom>
            <a:solidFill>
              <a:schemeClr val="bg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grpSp>
      <p:pic>
        <p:nvPicPr>
          <p:cNvPr id="42" name="그림 41">
            <a:extLst>
              <a:ext uri="{FF2B5EF4-FFF2-40B4-BE49-F238E27FC236}">
                <a16:creationId xmlns:a16="http://schemas.microsoft.com/office/drawing/2014/main" id="{6DF5D1EB-F6AE-4DF4-96B4-C37EB0AB5612}"/>
              </a:ext>
            </a:extLst>
          </p:cNvPr>
          <p:cNvPicPr>
            <a:picLocks noChangeAspect="1"/>
          </p:cNvPicPr>
          <p:nvPr/>
        </p:nvPicPr>
        <p:blipFill>
          <a:blip r:embed="rId4">
            <a:duotone>
              <a:schemeClr val="accent1">
                <a:shade val="45000"/>
                <a:satMod val="135000"/>
              </a:schemeClr>
              <a:prstClr val="white"/>
            </a:duotone>
          </a:blip>
          <a:stretch>
            <a:fillRect/>
          </a:stretch>
        </p:blipFill>
        <p:spPr>
          <a:xfrm>
            <a:off x="4601026" y="3722832"/>
            <a:ext cx="114990" cy="249385"/>
          </a:xfrm>
          <a:prstGeom prst="rect">
            <a:avLst/>
          </a:prstGeom>
        </p:spPr>
      </p:pic>
      <p:sp>
        <p:nvSpPr>
          <p:cNvPr id="44" name="사각형: 둥근 모서리 43">
            <a:extLst>
              <a:ext uri="{FF2B5EF4-FFF2-40B4-BE49-F238E27FC236}">
                <a16:creationId xmlns:a16="http://schemas.microsoft.com/office/drawing/2014/main" id="{8042D30D-9A38-45D0-BDC0-4D3823568655}"/>
              </a:ext>
            </a:extLst>
          </p:cNvPr>
          <p:cNvSpPr/>
          <p:nvPr/>
        </p:nvSpPr>
        <p:spPr>
          <a:xfrm rot="5400000">
            <a:off x="3899633" y="4038368"/>
            <a:ext cx="922855" cy="291784"/>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a:solidFill>
                  <a:schemeClr val="tx1"/>
                </a:solidFill>
                <a:latin typeface="Arial" panose="020B0604020202020204" pitchFamily="34" charset="0"/>
                <a:cs typeface="Arial" panose="020B0604020202020204" pitchFamily="34" charset="0"/>
              </a:rPr>
              <a:t>Chimney</a:t>
            </a:r>
          </a:p>
        </p:txBody>
      </p:sp>
      <p:cxnSp>
        <p:nvCxnSpPr>
          <p:cNvPr id="48" name="직선 화살표 연결선 47">
            <a:extLst>
              <a:ext uri="{FF2B5EF4-FFF2-40B4-BE49-F238E27FC236}">
                <a16:creationId xmlns:a16="http://schemas.microsoft.com/office/drawing/2014/main" id="{D33631D4-5DE0-45A8-BE3C-D040016A434F}"/>
              </a:ext>
            </a:extLst>
          </p:cNvPr>
          <p:cNvCxnSpPr>
            <a:cxnSpLocks/>
          </p:cNvCxnSpPr>
          <p:nvPr/>
        </p:nvCxnSpPr>
        <p:spPr>
          <a:xfrm>
            <a:off x="6903370" y="5611417"/>
            <a:ext cx="0" cy="291827"/>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9" name="직선 화살표 연결선 48">
            <a:extLst>
              <a:ext uri="{FF2B5EF4-FFF2-40B4-BE49-F238E27FC236}">
                <a16:creationId xmlns:a16="http://schemas.microsoft.com/office/drawing/2014/main" id="{24A50DB9-586B-4629-8A35-989107220A4A}"/>
              </a:ext>
            </a:extLst>
          </p:cNvPr>
          <p:cNvCxnSpPr>
            <a:cxnSpLocks/>
          </p:cNvCxnSpPr>
          <p:nvPr/>
        </p:nvCxnSpPr>
        <p:spPr>
          <a:xfrm flipH="1">
            <a:off x="4584930" y="5900174"/>
            <a:ext cx="2318440" cy="0"/>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0" name="직선 화살표 연결선 49">
            <a:extLst>
              <a:ext uri="{FF2B5EF4-FFF2-40B4-BE49-F238E27FC236}">
                <a16:creationId xmlns:a16="http://schemas.microsoft.com/office/drawing/2014/main" id="{8D9B267F-AE41-4BD4-A626-A64DFE0696DE}"/>
              </a:ext>
            </a:extLst>
          </p:cNvPr>
          <p:cNvCxnSpPr>
            <a:cxnSpLocks/>
          </p:cNvCxnSpPr>
          <p:nvPr/>
        </p:nvCxnSpPr>
        <p:spPr>
          <a:xfrm>
            <a:off x="4584929" y="5611417"/>
            <a:ext cx="0" cy="288757"/>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1" name="사각형: 둥근 모서리 50">
            <a:extLst>
              <a:ext uri="{FF2B5EF4-FFF2-40B4-BE49-F238E27FC236}">
                <a16:creationId xmlns:a16="http://schemas.microsoft.com/office/drawing/2014/main" id="{8C702E0B-CEAE-4C63-9350-316C8B9BD885}"/>
              </a:ext>
            </a:extLst>
          </p:cNvPr>
          <p:cNvSpPr/>
          <p:nvPr/>
        </p:nvSpPr>
        <p:spPr>
          <a:xfrm>
            <a:off x="4897124" y="5876376"/>
            <a:ext cx="1311207" cy="380503"/>
          </a:xfrm>
          <a:prstGeom prst="round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a:solidFill>
                  <a:schemeClr val="tx1"/>
                </a:solidFill>
                <a:latin typeface="Arial" panose="020B0604020202020204" pitchFamily="34" charset="0"/>
                <a:cs typeface="Arial" panose="020B0604020202020204" pitchFamily="34" charset="0"/>
              </a:rPr>
              <a:t>capillary tube</a:t>
            </a:r>
          </a:p>
        </p:txBody>
      </p:sp>
      <p:sp>
        <p:nvSpPr>
          <p:cNvPr id="63" name="사각형: 둥근 모서리 62">
            <a:extLst>
              <a:ext uri="{FF2B5EF4-FFF2-40B4-BE49-F238E27FC236}">
                <a16:creationId xmlns:a16="http://schemas.microsoft.com/office/drawing/2014/main" id="{C16526F6-2850-45CA-92F4-663301CC024F}"/>
              </a:ext>
            </a:extLst>
          </p:cNvPr>
          <p:cNvSpPr/>
          <p:nvPr/>
        </p:nvSpPr>
        <p:spPr>
          <a:xfrm>
            <a:off x="7220844" y="5142123"/>
            <a:ext cx="703956" cy="469920"/>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a:solidFill>
                  <a:schemeClr val="tx1"/>
                </a:solidFill>
                <a:latin typeface="Arial" panose="020B0604020202020204" pitchFamily="34" charset="0"/>
                <a:cs typeface="Arial" panose="020B0604020202020204" pitchFamily="34" charset="0"/>
              </a:rPr>
              <a:t>Still</a:t>
            </a:r>
          </a:p>
          <a:p>
            <a:pPr algn="ctr"/>
            <a:r>
              <a:rPr lang="en-US" altLang="ko-KR" sz="1400">
                <a:solidFill>
                  <a:schemeClr val="tx1"/>
                </a:solidFill>
                <a:latin typeface="Arial" panose="020B0604020202020204" pitchFamily="34" charset="0"/>
                <a:cs typeface="Arial" panose="020B0604020202020204" pitchFamily="34" charset="0"/>
              </a:rPr>
              <a:t>4 K</a:t>
            </a:r>
            <a:endParaRPr lang="en-US" altLang="ko-KR" sz="1400" dirty="0">
              <a:solidFill>
                <a:schemeClr val="tx1"/>
              </a:solidFill>
              <a:latin typeface="Arial" panose="020B0604020202020204" pitchFamily="34" charset="0"/>
              <a:cs typeface="Arial" panose="020B0604020202020204" pitchFamily="34" charset="0"/>
            </a:endParaRPr>
          </a:p>
        </p:txBody>
      </p:sp>
      <p:sp>
        <p:nvSpPr>
          <p:cNvPr id="64" name="사각형: 둥근 모서리 63">
            <a:extLst>
              <a:ext uri="{FF2B5EF4-FFF2-40B4-BE49-F238E27FC236}">
                <a16:creationId xmlns:a16="http://schemas.microsoft.com/office/drawing/2014/main" id="{F3A8AABB-A1E6-4A25-ABF4-827B90F8F391}"/>
              </a:ext>
            </a:extLst>
          </p:cNvPr>
          <p:cNvSpPr/>
          <p:nvPr/>
        </p:nvSpPr>
        <p:spPr>
          <a:xfrm>
            <a:off x="3378226" y="5194291"/>
            <a:ext cx="703956" cy="469920"/>
          </a:xfrm>
          <a:prstGeom prst="round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ko-KR" sz="1400" dirty="0">
                <a:solidFill>
                  <a:schemeClr val="tx1"/>
                </a:solidFill>
                <a:latin typeface="Arial" panose="020B0604020202020204" pitchFamily="34" charset="0"/>
                <a:cs typeface="Arial" panose="020B0604020202020204" pitchFamily="34" charset="0"/>
              </a:rPr>
              <a:t>MXC</a:t>
            </a:r>
          </a:p>
          <a:p>
            <a:pPr algn="ctr"/>
            <a:r>
              <a:rPr lang="en-US" altLang="ko-KR" sz="1400" dirty="0">
                <a:solidFill>
                  <a:schemeClr val="tx1"/>
                </a:solidFill>
                <a:latin typeface="Arial" panose="020B0604020202020204" pitchFamily="34" charset="0"/>
                <a:cs typeface="Arial" panose="020B0604020202020204" pitchFamily="34" charset="0"/>
              </a:rPr>
              <a:t>4 K</a:t>
            </a:r>
          </a:p>
        </p:txBody>
      </p:sp>
      <p:pic>
        <p:nvPicPr>
          <p:cNvPr id="68" name="그림 67">
            <a:extLst>
              <a:ext uri="{FF2B5EF4-FFF2-40B4-BE49-F238E27FC236}">
                <a16:creationId xmlns:a16="http://schemas.microsoft.com/office/drawing/2014/main" id="{2C5B1547-5410-4B5A-A77C-67CAA685F2C4}"/>
              </a:ext>
            </a:extLst>
          </p:cNvPr>
          <p:cNvPicPr>
            <a:picLocks noChangeAspect="1"/>
          </p:cNvPicPr>
          <p:nvPr/>
        </p:nvPicPr>
        <p:blipFill>
          <a:blip r:embed="rId4">
            <a:duotone>
              <a:schemeClr val="accent1">
                <a:shade val="45000"/>
                <a:satMod val="135000"/>
              </a:schemeClr>
              <a:prstClr val="white"/>
            </a:duotone>
          </a:blip>
          <a:stretch>
            <a:fillRect/>
          </a:stretch>
        </p:blipFill>
        <p:spPr>
          <a:xfrm>
            <a:off x="6851614" y="4147445"/>
            <a:ext cx="168357" cy="365125"/>
          </a:xfrm>
          <a:prstGeom prst="rect">
            <a:avLst/>
          </a:prstGeom>
        </p:spPr>
      </p:pic>
      <p:sp>
        <p:nvSpPr>
          <p:cNvPr id="153" name="직사각형 152">
            <a:extLst>
              <a:ext uri="{FF2B5EF4-FFF2-40B4-BE49-F238E27FC236}">
                <a16:creationId xmlns:a16="http://schemas.microsoft.com/office/drawing/2014/main" id="{0D9467C4-B90A-4999-9A44-1BBAE9E4AD9A}"/>
              </a:ext>
            </a:extLst>
          </p:cNvPr>
          <p:cNvSpPr/>
          <p:nvPr/>
        </p:nvSpPr>
        <p:spPr>
          <a:xfrm>
            <a:off x="6851614" y="3787465"/>
            <a:ext cx="168357" cy="293778"/>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157" name="직사각형 156">
            <a:extLst>
              <a:ext uri="{FF2B5EF4-FFF2-40B4-BE49-F238E27FC236}">
                <a16:creationId xmlns:a16="http://schemas.microsoft.com/office/drawing/2014/main" id="{5FD10A75-FB26-420E-AF13-69AAD1C80BB0}"/>
              </a:ext>
            </a:extLst>
          </p:cNvPr>
          <p:cNvSpPr/>
          <p:nvPr/>
        </p:nvSpPr>
        <p:spPr>
          <a:xfrm>
            <a:off x="6679516" y="5180090"/>
            <a:ext cx="465488" cy="464508"/>
          </a:xfrm>
          <a:prstGeom prst="rect">
            <a:avLst/>
          </a:prstGeom>
          <a:solidFill>
            <a:schemeClr val="accent1">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sp>
        <p:nvSpPr>
          <p:cNvPr id="158" name="직사각형 157">
            <a:extLst>
              <a:ext uri="{FF2B5EF4-FFF2-40B4-BE49-F238E27FC236}">
                <a16:creationId xmlns:a16="http://schemas.microsoft.com/office/drawing/2014/main" id="{2610FD7D-E911-48B4-9204-425F651C2F3A}"/>
              </a:ext>
            </a:extLst>
          </p:cNvPr>
          <p:cNvSpPr/>
          <p:nvPr/>
        </p:nvSpPr>
        <p:spPr>
          <a:xfrm>
            <a:off x="4189612" y="5157192"/>
            <a:ext cx="958452" cy="469919"/>
          </a:xfrm>
          <a:prstGeom prst="rect">
            <a:avLst/>
          </a:prstGeom>
          <a:solidFill>
            <a:schemeClr val="accent1">
              <a:lumMod val="20000"/>
              <a:lumOff val="8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000" dirty="0">
              <a:solidFill>
                <a:schemeClr val="tx1"/>
              </a:solidFill>
              <a:latin typeface="Arial" panose="020B0604020202020204" pitchFamily="34" charset="0"/>
              <a:cs typeface="Arial" panose="020B0604020202020204" pitchFamily="34" charset="0"/>
            </a:endParaRPr>
          </a:p>
        </p:txBody>
      </p:sp>
      <p:grpSp>
        <p:nvGrpSpPr>
          <p:cNvPr id="159" name="그룹 158">
            <a:extLst>
              <a:ext uri="{FF2B5EF4-FFF2-40B4-BE49-F238E27FC236}">
                <a16:creationId xmlns:a16="http://schemas.microsoft.com/office/drawing/2014/main" id="{28E0CFC5-92C6-46D3-94C1-A047F6192AF6}"/>
              </a:ext>
            </a:extLst>
          </p:cNvPr>
          <p:cNvGrpSpPr/>
          <p:nvPr/>
        </p:nvGrpSpPr>
        <p:grpSpPr>
          <a:xfrm>
            <a:off x="5869445" y="1144760"/>
            <a:ext cx="2640568" cy="2787021"/>
            <a:chOff x="323528" y="1413627"/>
            <a:chExt cx="2640568" cy="2787021"/>
          </a:xfrm>
        </p:grpSpPr>
        <p:grpSp>
          <p:nvGrpSpPr>
            <p:cNvPr id="160" name="그룹 159">
              <a:extLst>
                <a:ext uri="{FF2B5EF4-FFF2-40B4-BE49-F238E27FC236}">
                  <a16:creationId xmlns:a16="http://schemas.microsoft.com/office/drawing/2014/main" id="{31DC2DA0-CAD3-4AEF-B097-31FD24765A11}"/>
                </a:ext>
              </a:extLst>
            </p:cNvPr>
            <p:cNvGrpSpPr/>
            <p:nvPr/>
          </p:nvGrpSpPr>
          <p:grpSpPr>
            <a:xfrm>
              <a:off x="323528" y="1413627"/>
              <a:ext cx="2640568" cy="2787021"/>
              <a:chOff x="309743" y="2088332"/>
              <a:chExt cx="1846352" cy="1948756"/>
            </a:xfrm>
          </p:grpSpPr>
          <p:grpSp>
            <p:nvGrpSpPr>
              <p:cNvPr id="162" name="그룹 161">
                <a:extLst>
                  <a:ext uri="{FF2B5EF4-FFF2-40B4-BE49-F238E27FC236}">
                    <a16:creationId xmlns:a16="http://schemas.microsoft.com/office/drawing/2014/main" id="{B8561336-8981-4901-83E7-0F9EC79D75DA}"/>
                  </a:ext>
                </a:extLst>
              </p:cNvPr>
              <p:cNvGrpSpPr/>
              <p:nvPr/>
            </p:nvGrpSpPr>
            <p:grpSpPr>
              <a:xfrm>
                <a:off x="309743" y="2088332"/>
                <a:ext cx="1846351" cy="1948756"/>
                <a:chOff x="554077" y="1054469"/>
                <a:chExt cx="2211189" cy="2333829"/>
              </a:xfrm>
            </p:grpSpPr>
            <p:grpSp>
              <p:nvGrpSpPr>
                <p:cNvPr id="165" name="그룹 164">
                  <a:extLst>
                    <a:ext uri="{FF2B5EF4-FFF2-40B4-BE49-F238E27FC236}">
                      <a16:creationId xmlns:a16="http://schemas.microsoft.com/office/drawing/2014/main" id="{C5684188-0351-438E-8738-111556F6BBD7}"/>
                    </a:ext>
                  </a:extLst>
                </p:cNvPr>
                <p:cNvGrpSpPr/>
                <p:nvPr/>
              </p:nvGrpSpPr>
              <p:grpSpPr>
                <a:xfrm>
                  <a:off x="554077" y="1054469"/>
                  <a:ext cx="2211189" cy="2333829"/>
                  <a:chOff x="5866092" y="1849666"/>
                  <a:chExt cx="1707133" cy="1801816"/>
                </a:xfrm>
              </p:grpSpPr>
              <p:sp>
                <p:nvSpPr>
                  <p:cNvPr id="171" name="직사각형 170">
                    <a:extLst>
                      <a:ext uri="{FF2B5EF4-FFF2-40B4-BE49-F238E27FC236}">
                        <a16:creationId xmlns:a16="http://schemas.microsoft.com/office/drawing/2014/main" id="{7C8A755B-EB7A-46EA-A46F-BB4BFF4E415B}"/>
                      </a:ext>
                    </a:extLst>
                  </p:cNvPr>
                  <p:cNvSpPr/>
                  <p:nvPr/>
                </p:nvSpPr>
                <p:spPr>
                  <a:xfrm rot="16200000" flipV="1">
                    <a:off x="7006112" y="1969098"/>
                    <a:ext cx="270804"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72" name="직사각형 171">
                    <a:extLst>
                      <a:ext uri="{FF2B5EF4-FFF2-40B4-BE49-F238E27FC236}">
                        <a16:creationId xmlns:a16="http://schemas.microsoft.com/office/drawing/2014/main" id="{91DA92E2-9A21-4ACC-80F3-D1771135BDFA}"/>
                      </a:ext>
                    </a:extLst>
                  </p:cNvPr>
                  <p:cNvSpPr/>
                  <p:nvPr/>
                </p:nvSpPr>
                <p:spPr>
                  <a:xfrm rot="16200000" flipV="1">
                    <a:off x="7202618" y="2082837"/>
                    <a:ext cx="301306"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73" name="직선 연결선 172">
                    <a:extLst>
                      <a:ext uri="{FF2B5EF4-FFF2-40B4-BE49-F238E27FC236}">
                        <a16:creationId xmlns:a16="http://schemas.microsoft.com/office/drawing/2014/main" id="{5E5FC5C5-D4B0-44C3-AC52-4F5BB8A0162F}"/>
                      </a:ext>
                    </a:extLst>
                  </p:cNvPr>
                  <p:cNvCxnSpPr>
                    <a:cxnSpLocks/>
                  </p:cNvCxnSpPr>
                  <p:nvPr/>
                </p:nvCxnSpPr>
                <p:spPr>
                  <a:xfrm>
                    <a:off x="6325149" y="2126075"/>
                    <a:ext cx="0" cy="89988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직선 연결선 173">
                    <a:extLst>
                      <a:ext uri="{FF2B5EF4-FFF2-40B4-BE49-F238E27FC236}">
                        <a16:creationId xmlns:a16="http://schemas.microsoft.com/office/drawing/2014/main" id="{CEE43A1A-5940-4DAD-9D9F-4B17D26E5929}"/>
                      </a:ext>
                    </a:extLst>
                  </p:cNvPr>
                  <p:cNvCxnSpPr>
                    <a:cxnSpLocks/>
                  </p:cNvCxnSpPr>
                  <p:nvPr/>
                </p:nvCxnSpPr>
                <p:spPr>
                  <a:xfrm>
                    <a:off x="6807920" y="2126075"/>
                    <a:ext cx="0" cy="14165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5" name="직선 연결선 174">
                    <a:extLst>
                      <a:ext uri="{FF2B5EF4-FFF2-40B4-BE49-F238E27FC236}">
                        <a16:creationId xmlns:a16="http://schemas.microsoft.com/office/drawing/2014/main" id="{CCC6E4AA-7DFE-445E-ABA8-40EB69C7BA03}"/>
                      </a:ext>
                    </a:extLst>
                  </p:cNvPr>
                  <p:cNvCxnSpPr>
                    <a:cxnSpLocks/>
                  </p:cNvCxnSpPr>
                  <p:nvPr/>
                </p:nvCxnSpPr>
                <p:spPr>
                  <a:xfrm>
                    <a:off x="6807920" y="2401162"/>
                    <a:ext cx="0" cy="62479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직선 연결선 175">
                    <a:extLst>
                      <a:ext uri="{FF2B5EF4-FFF2-40B4-BE49-F238E27FC236}">
                        <a16:creationId xmlns:a16="http://schemas.microsoft.com/office/drawing/2014/main" id="{9EF20F77-C9A3-4980-A35C-048284A7C975}"/>
                      </a:ext>
                    </a:extLst>
                  </p:cNvPr>
                  <p:cNvCxnSpPr>
                    <a:cxnSpLocks/>
                  </p:cNvCxnSpPr>
                  <p:nvPr/>
                </p:nvCxnSpPr>
                <p:spPr>
                  <a:xfrm>
                    <a:off x="6325149" y="2792274"/>
                    <a:ext cx="48277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7" name="직사각형 176">
                    <a:extLst>
                      <a:ext uri="{FF2B5EF4-FFF2-40B4-BE49-F238E27FC236}">
                        <a16:creationId xmlns:a16="http://schemas.microsoft.com/office/drawing/2014/main" id="{93E0F72E-DE1D-43EF-8B17-104AD532B297}"/>
                      </a:ext>
                    </a:extLst>
                  </p:cNvPr>
                  <p:cNvSpPr/>
                  <p:nvPr/>
                </p:nvSpPr>
                <p:spPr>
                  <a:xfrm>
                    <a:off x="6341280" y="2984285"/>
                    <a:ext cx="456905" cy="571253"/>
                  </a:xfrm>
                  <a:prstGeom prst="rect">
                    <a:avLst/>
                  </a:prstGeom>
                  <a:solidFill>
                    <a:schemeClr val="accent1">
                      <a:lumMod val="20000"/>
                      <a:lumOff val="8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solidFill>
                        <a:schemeClr val="tx1"/>
                      </a:solidFill>
                      <a:latin typeface="Arial" panose="020B0604020202020204" pitchFamily="34" charset="0"/>
                      <a:cs typeface="Arial" panose="020B0604020202020204" pitchFamily="34" charset="0"/>
                    </a:endParaRPr>
                  </a:p>
                </p:txBody>
              </p:sp>
              <p:grpSp>
                <p:nvGrpSpPr>
                  <p:cNvPr id="178" name="그룹 177">
                    <a:extLst>
                      <a:ext uri="{FF2B5EF4-FFF2-40B4-BE49-F238E27FC236}">
                        <a16:creationId xmlns:a16="http://schemas.microsoft.com/office/drawing/2014/main" id="{B6B73519-1277-428B-B121-54BC287415BE}"/>
                      </a:ext>
                    </a:extLst>
                  </p:cNvPr>
                  <p:cNvGrpSpPr/>
                  <p:nvPr/>
                </p:nvGrpSpPr>
                <p:grpSpPr>
                  <a:xfrm>
                    <a:off x="5915648" y="2933657"/>
                    <a:ext cx="335902" cy="717825"/>
                    <a:chOff x="6990300" y="1677601"/>
                    <a:chExt cx="335902" cy="1140098"/>
                  </a:xfrm>
                </p:grpSpPr>
                <p:sp>
                  <p:nvSpPr>
                    <p:cNvPr id="197" name="직사각형 196">
                      <a:extLst>
                        <a:ext uri="{FF2B5EF4-FFF2-40B4-BE49-F238E27FC236}">
                          <a16:creationId xmlns:a16="http://schemas.microsoft.com/office/drawing/2014/main" id="{6E9D9C33-E035-434D-9DF4-95646EDF73C5}"/>
                        </a:ext>
                      </a:extLst>
                    </p:cNvPr>
                    <p:cNvSpPr/>
                    <p:nvPr/>
                  </p:nvSpPr>
                  <p:spPr>
                    <a:xfrm>
                      <a:off x="6990300" y="1682871"/>
                      <a:ext cx="335902" cy="1134828"/>
                    </a:xfrm>
                    <a:prstGeom prst="rect">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98" name="직선 연결선 197">
                      <a:extLst>
                        <a:ext uri="{FF2B5EF4-FFF2-40B4-BE49-F238E27FC236}">
                          <a16:creationId xmlns:a16="http://schemas.microsoft.com/office/drawing/2014/main" id="{0F1F6D39-4599-4C35-B70D-231ECD47D112}"/>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9" name="직선 연결선 198">
                      <a:extLst>
                        <a:ext uri="{FF2B5EF4-FFF2-40B4-BE49-F238E27FC236}">
                          <a16:creationId xmlns:a16="http://schemas.microsoft.com/office/drawing/2014/main" id="{A5803434-4450-4980-B71B-B978355A1FF6}"/>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79" name="TextBox 178">
                    <a:extLst>
                      <a:ext uri="{FF2B5EF4-FFF2-40B4-BE49-F238E27FC236}">
                        <a16:creationId xmlns:a16="http://schemas.microsoft.com/office/drawing/2014/main" id="{6BDAA8B5-7D06-45FB-9E50-7F56FCE87401}"/>
                      </a:ext>
                    </a:extLst>
                  </p:cNvPr>
                  <p:cNvSpPr txBox="1"/>
                  <p:nvPr/>
                </p:nvSpPr>
                <p:spPr>
                  <a:xfrm>
                    <a:off x="5866092" y="1849666"/>
                    <a:ext cx="1307179" cy="338263"/>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2</a:t>
                    </a:r>
                    <a:r>
                      <a:rPr lang="en-US" altLang="ko-KR" sz="1400" baseline="30000">
                        <a:latin typeface="Arial" panose="020B0604020202020204" pitchFamily="34" charset="0"/>
                        <a:cs typeface="Arial" panose="020B0604020202020204" pitchFamily="34" charset="0"/>
                      </a:rPr>
                      <a:t>nd</a:t>
                    </a:r>
                    <a:r>
                      <a:rPr lang="ko-KR" altLang="en-US" sz="1400">
                        <a:latin typeface="Arial" panose="020B0604020202020204" pitchFamily="34" charset="0"/>
                        <a:cs typeface="Arial" panose="020B0604020202020204" pitchFamily="34" charset="0"/>
                      </a:rPr>
                      <a:t> </a:t>
                    </a:r>
                    <a:r>
                      <a:rPr lang="en-US" altLang="ko-KR" sz="1400">
                        <a:latin typeface="Arial" panose="020B0604020202020204" pitchFamily="34" charset="0"/>
                        <a:cs typeface="Arial" panose="020B0604020202020204" pitchFamily="34" charset="0"/>
                      </a:rPr>
                      <a:t>stage of G-M</a:t>
                    </a:r>
                  </a:p>
                  <a:p>
                    <a:pPr algn="ctr"/>
                    <a:r>
                      <a:rPr lang="en-US" altLang="ko-KR" sz="1400">
                        <a:latin typeface="Arial" panose="020B0604020202020204" pitchFamily="34" charset="0"/>
                        <a:cs typeface="Arial" panose="020B0604020202020204" pitchFamily="34" charset="0"/>
                      </a:rPr>
                      <a:t>4 K</a:t>
                    </a:r>
                    <a:endParaRPr lang="ko-KR" altLang="en-US" sz="1400">
                      <a:latin typeface="Arial" panose="020B0604020202020204" pitchFamily="34" charset="0"/>
                      <a:cs typeface="Arial" panose="020B0604020202020204" pitchFamily="34" charset="0"/>
                    </a:endParaRPr>
                  </a:p>
                </p:txBody>
              </p:sp>
              <p:sp>
                <p:nvSpPr>
                  <p:cNvPr id="180" name="직사각형 179">
                    <a:extLst>
                      <a:ext uri="{FF2B5EF4-FFF2-40B4-BE49-F238E27FC236}">
                        <a16:creationId xmlns:a16="http://schemas.microsoft.com/office/drawing/2014/main" id="{A74C151C-7AF3-4C39-817F-CC3AA109ECF9}"/>
                      </a:ext>
                    </a:extLst>
                  </p:cNvPr>
                  <p:cNvSpPr/>
                  <p:nvPr/>
                </p:nvSpPr>
                <p:spPr>
                  <a:xfrm>
                    <a:off x="5938101" y="1856557"/>
                    <a:ext cx="1176198" cy="27233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81" name="직사각형 180">
                    <a:extLst>
                      <a:ext uri="{FF2B5EF4-FFF2-40B4-BE49-F238E27FC236}">
                        <a16:creationId xmlns:a16="http://schemas.microsoft.com/office/drawing/2014/main" id="{B61BFC39-AE75-4040-99BF-189BAAF43610}"/>
                      </a:ext>
                    </a:extLst>
                  </p:cNvPr>
                  <p:cNvSpPr/>
                  <p:nvPr/>
                </p:nvSpPr>
                <p:spPr>
                  <a:xfrm flipV="1">
                    <a:off x="7161526" y="1951742"/>
                    <a:ext cx="210258"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82" name="직사각형 181">
                    <a:extLst>
                      <a:ext uri="{FF2B5EF4-FFF2-40B4-BE49-F238E27FC236}">
                        <a16:creationId xmlns:a16="http://schemas.microsoft.com/office/drawing/2014/main" id="{9C2B8D85-A6D8-4566-949D-67DB6EA354B0}"/>
                      </a:ext>
                    </a:extLst>
                  </p:cNvPr>
                  <p:cNvSpPr/>
                  <p:nvPr/>
                </p:nvSpPr>
                <p:spPr>
                  <a:xfrm flipV="1">
                    <a:off x="7126954" y="2174127"/>
                    <a:ext cx="446271" cy="5686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83" name="직선 연결선 182">
                    <a:extLst>
                      <a:ext uri="{FF2B5EF4-FFF2-40B4-BE49-F238E27FC236}">
                        <a16:creationId xmlns:a16="http://schemas.microsoft.com/office/drawing/2014/main" id="{2A869BE1-6A01-4848-AC01-395F9399BEB5}"/>
                      </a:ext>
                    </a:extLst>
                  </p:cNvPr>
                  <p:cNvCxnSpPr>
                    <a:cxnSpLocks/>
                  </p:cNvCxnSpPr>
                  <p:nvPr/>
                </p:nvCxnSpPr>
                <p:spPr>
                  <a:xfrm>
                    <a:off x="6806068" y="2251067"/>
                    <a:ext cx="41467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4" name="직선 연결선 183">
                    <a:extLst>
                      <a:ext uri="{FF2B5EF4-FFF2-40B4-BE49-F238E27FC236}">
                        <a16:creationId xmlns:a16="http://schemas.microsoft.com/office/drawing/2014/main" id="{C65D84D3-2225-4E39-9EEF-7EDD3BF29CF3}"/>
                      </a:ext>
                    </a:extLst>
                  </p:cNvPr>
                  <p:cNvCxnSpPr>
                    <a:cxnSpLocks/>
                  </p:cNvCxnSpPr>
                  <p:nvPr/>
                </p:nvCxnSpPr>
                <p:spPr>
                  <a:xfrm>
                    <a:off x="6807920" y="2401162"/>
                    <a:ext cx="42419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5" name="직사각형 184">
                    <a:extLst>
                      <a:ext uri="{FF2B5EF4-FFF2-40B4-BE49-F238E27FC236}">
                        <a16:creationId xmlns:a16="http://schemas.microsoft.com/office/drawing/2014/main" id="{F9D74DF9-DE56-4569-9D11-62AD1DBE95AD}"/>
                      </a:ext>
                    </a:extLst>
                  </p:cNvPr>
                  <p:cNvSpPr/>
                  <p:nvPr/>
                </p:nvSpPr>
                <p:spPr>
                  <a:xfrm flipV="1">
                    <a:off x="6807921" y="2876332"/>
                    <a:ext cx="424194" cy="505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86" name="직사각형 185">
                    <a:extLst>
                      <a:ext uri="{FF2B5EF4-FFF2-40B4-BE49-F238E27FC236}">
                        <a16:creationId xmlns:a16="http://schemas.microsoft.com/office/drawing/2014/main" id="{9C55F8EC-0AA7-467D-90C2-09A817C851D9}"/>
                      </a:ext>
                    </a:extLst>
                  </p:cNvPr>
                  <p:cNvSpPr/>
                  <p:nvPr/>
                </p:nvSpPr>
                <p:spPr>
                  <a:xfrm flipV="1">
                    <a:off x="5890546" y="2879269"/>
                    <a:ext cx="423095" cy="54387"/>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87" name="직사각형 186">
                    <a:extLst>
                      <a:ext uri="{FF2B5EF4-FFF2-40B4-BE49-F238E27FC236}">
                        <a16:creationId xmlns:a16="http://schemas.microsoft.com/office/drawing/2014/main" id="{2E9DF82E-6E1C-4A1A-A610-61E17E6D1B87}"/>
                      </a:ext>
                    </a:extLst>
                  </p:cNvPr>
                  <p:cNvSpPr/>
                  <p:nvPr/>
                </p:nvSpPr>
                <p:spPr>
                  <a:xfrm rot="16200000">
                    <a:off x="5736247" y="2532229"/>
                    <a:ext cx="743592" cy="4571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88" name="직선 연결선 187">
                    <a:extLst>
                      <a:ext uri="{FF2B5EF4-FFF2-40B4-BE49-F238E27FC236}">
                        <a16:creationId xmlns:a16="http://schemas.microsoft.com/office/drawing/2014/main" id="{D7D00782-5131-493B-983F-83266068D69B}"/>
                      </a:ext>
                    </a:extLst>
                  </p:cNvPr>
                  <p:cNvCxnSpPr>
                    <a:cxnSpLocks/>
                  </p:cNvCxnSpPr>
                  <p:nvPr/>
                </p:nvCxnSpPr>
                <p:spPr>
                  <a:xfrm>
                    <a:off x="7088099" y="2340864"/>
                    <a:ext cx="11825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89" name="직사각형 188">
                    <a:extLst>
                      <a:ext uri="{FF2B5EF4-FFF2-40B4-BE49-F238E27FC236}">
                        <a16:creationId xmlns:a16="http://schemas.microsoft.com/office/drawing/2014/main" id="{1BA2CD75-87F4-4EA6-B583-65AE55473991}"/>
                      </a:ext>
                    </a:extLst>
                  </p:cNvPr>
                  <p:cNvSpPr/>
                  <p:nvPr/>
                </p:nvSpPr>
                <p:spPr>
                  <a:xfrm flipV="1">
                    <a:off x="5938267" y="2118574"/>
                    <a:ext cx="334191" cy="624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90" name="직사각형 189">
                    <a:extLst>
                      <a:ext uri="{FF2B5EF4-FFF2-40B4-BE49-F238E27FC236}">
                        <a16:creationId xmlns:a16="http://schemas.microsoft.com/office/drawing/2014/main" id="{1471CF6D-AEC1-41C0-B9A4-5778EC986FA6}"/>
                      </a:ext>
                    </a:extLst>
                  </p:cNvPr>
                  <p:cNvSpPr/>
                  <p:nvPr/>
                </p:nvSpPr>
                <p:spPr>
                  <a:xfrm>
                    <a:off x="7127461" y="2230990"/>
                    <a:ext cx="441488" cy="266336"/>
                  </a:xfrm>
                  <a:prstGeom prst="rect">
                    <a:avLst/>
                  </a:prstGeom>
                  <a:pattFill prst="openDmnd">
                    <a:fgClr>
                      <a:schemeClr val="tx1"/>
                    </a:fgClr>
                    <a:bgClr>
                      <a:schemeClr val="bg1"/>
                    </a:bgClr>
                  </a:patt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sp>
                <p:nvSpPr>
                  <p:cNvPr id="191" name="TextBox 190">
                    <a:extLst>
                      <a:ext uri="{FF2B5EF4-FFF2-40B4-BE49-F238E27FC236}">
                        <a16:creationId xmlns:a16="http://schemas.microsoft.com/office/drawing/2014/main" id="{E01072EA-7C22-4DD5-8EE6-6FC0DA4D4506}"/>
                      </a:ext>
                    </a:extLst>
                  </p:cNvPr>
                  <p:cNvSpPr txBox="1"/>
                  <p:nvPr/>
                </p:nvSpPr>
                <p:spPr>
                  <a:xfrm>
                    <a:off x="6291580" y="3086599"/>
                    <a:ext cx="556305" cy="338263"/>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GGG</a:t>
                    </a:r>
                  </a:p>
                  <a:p>
                    <a:pPr algn="ctr"/>
                    <a:r>
                      <a:rPr lang="en-US" altLang="ko-KR" sz="1400">
                        <a:latin typeface="Arial" panose="020B0604020202020204" pitchFamily="34" charset="0"/>
                        <a:cs typeface="Arial" panose="020B0604020202020204" pitchFamily="34" charset="0"/>
                      </a:rPr>
                      <a:t>4 K</a:t>
                    </a:r>
                  </a:p>
                </p:txBody>
              </p:sp>
              <p:grpSp>
                <p:nvGrpSpPr>
                  <p:cNvPr id="192" name="그룹 191">
                    <a:extLst>
                      <a:ext uri="{FF2B5EF4-FFF2-40B4-BE49-F238E27FC236}">
                        <a16:creationId xmlns:a16="http://schemas.microsoft.com/office/drawing/2014/main" id="{E93269A7-EBB9-45F0-93B0-85FFDBD32522}"/>
                      </a:ext>
                    </a:extLst>
                  </p:cNvPr>
                  <p:cNvGrpSpPr/>
                  <p:nvPr/>
                </p:nvGrpSpPr>
                <p:grpSpPr>
                  <a:xfrm>
                    <a:off x="6884841" y="2933657"/>
                    <a:ext cx="335902" cy="717825"/>
                    <a:chOff x="6990300" y="1677601"/>
                    <a:chExt cx="335902" cy="1140098"/>
                  </a:xfrm>
                </p:grpSpPr>
                <p:sp>
                  <p:nvSpPr>
                    <p:cNvPr id="194" name="직사각형 193">
                      <a:extLst>
                        <a:ext uri="{FF2B5EF4-FFF2-40B4-BE49-F238E27FC236}">
                          <a16:creationId xmlns:a16="http://schemas.microsoft.com/office/drawing/2014/main" id="{AD358914-66B8-4CBA-B1A4-FD3C8505C95F}"/>
                        </a:ext>
                      </a:extLst>
                    </p:cNvPr>
                    <p:cNvSpPr/>
                    <p:nvPr/>
                  </p:nvSpPr>
                  <p:spPr>
                    <a:xfrm>
                      <a:off x="6990300" y="1682871"/>
                      <a:ext cx="335902" cy="1134828"/>
                    </a:xfrm>
                    <a:prstGeom prst="rect">
                      <a:avLst/>
                    </a:prstGeom>
                    <a:solidFill>
                      <a:schemeClr val="accent6">
                        <a:lumMod val="40000"/>
                        <a:lumOff val="60000"/>
                      </a:schemeClr>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400">
                        <a:latin typeface="Arial" panose="020B0604020202020204" pitchFamily="34" charset="0"/>
                        <a:cs typeface="Arial" panose="020B0604020202020204" pitchFamily="34" charset="0"/>
                      </a:endParaRPr>
                    </a:p>
                  </p:txBody>
                </p:sp>
                <p:cxnSp>
                  <p:nvCxnSpPr>
                    <p:cNvPr id="195" name="직선 연결선 194">
                      <a:extLst>
                        <a:ext uri="{FF2B5EF4-FFF2-40B4-BE49-F238E27FC236}">
                          <a16:creationId xmlns:a16="http://schemas.microsoft.com/office/drawing/2014/main" id="{62AA3ED6-64AF-472F-8AE8-67D42A61278F}"/>
                        </a:ext>
                      </a:extLst>
                    </p:cNvPr>
                    <p:cNvCxnSpPr>
                      <a:cxnSpLocks/>
                    </p:cNvCxnSpPr>
                    <p:nvPr/>
                  </p:nvCxnSpPr>
                  <p:spPr>
                    <a:xfrm>
                      <a:off x="6990300" y="1677601"/>
                      <a:ext cx="335902" cy="11400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6" name="직선 연결선 195">
                      <a:extLst>
                        <a:ext uri="{FF2B5EF4-FFF2-40B4-BE49-F238E27FC236}">
                          <a16:creationId xmlns:a16="http://schemas.microsoft.com/office/drawing/2014/main" id="{26E441D7-C92E-49C9-92F5-F4CF840CB7BE}"/>
                        </a:ext>
                      </a:extLst>
                    </p:cNvPr>
                    <p:cNvCxnSpPr>
                      <a:cxnSpLocks/>
                    </p:cNvCxnSpPr>
                    <p:nvPr/>
                  </p:nvCxnSpPr>
                  <p:spPr>
                    <a:xfrm flipH="1">
                      <a:off x="6990300" y="1682870"/>
                      <a:ext cx="335897" cy="113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3" name="TextBox 192">
                    <a:extLst>
                      <a:ext uri="{FF2B5EF4-FFF2-40B4-BE49-F238E27FC236}">
                        <a16:creationId xmlns:a16="http://schemas.microsoft.com/office/drawing/2014/main" id="{3BA1E321-9B81-437B-A929-1FBA192EB6DE}"/>
                      </a:ext>
                    </a:extLst>
                  </p:cNvPr>
                  <p:cNvSpPr txBox="1"/>
                  <p:nvPr/>
                </p:nvSpPr>
                <p:spPr>
                  <a:xfrm>
                    <a:off x="6332247" y="2780274"/>
                    <a:ext cx="476891" cy="198979"/>
                  </a:xfrm>
                  <a:prstGeom prst="rect">
                    <a:avLst/>
                  </a:prstGeom>
                  <a:noFill/>
                </p:spPr>
                <p:txBody>
                  <a:bodyPr wrap="square" rtlCol="0">
                    <a:spAutoFit/>
                  </a:bodyPr>
                  <a:lstStyle/>
                  <a:p>
                    <a:pPr algn="ctr"/>
                    <a:r>
                      <a:rPr lang="en-US" altLang="ko-KR" sz="1400">
                        <a:latin typeface="Arial" panose="020B0604020202020204" pitchFamily="34" charset="0"/>
                        <a:cs typeface="Arial" panose="020B0604020202020204" pitchFamily="34" charset="0"/>
                      </a:rPr>
                      <a:t>LHe</a:t>
                    </a:r>
                    <a:endParaRPr lang="ko-KR" altLang="en-US" sz="1400">
                      <a:latin typeface="Arial" panose="020B0604020202020204" pitchFamily="34" charset="0"/>
                      <a:cs typeface="Arial" panose="020B0604020202020204" pitchFamily="34" charset="0"/>
                    </a:endParaRPr>
                  </a:p>
                </p:txBody>
              </p:sp>
            </p:grpSp>
            <p:sp>
              <p:nvSpPr>
                <p:cNvPr id="166" name="직사각형 165">
                  <a:extLst>
                    <a:ext uri="{FF2B5EF4-FFF2-40B4-BE49-F238E27FC236}">
                      <a16:creationId xmlns:a16="http://schemas.microsoft.com/office/drawing/2014/main" id="{C77D200B-EB0A-4CEB-9FF2-09DF3DAB9655}"/>
                    </a:ext>
                  </a:extLst>
                </p:cNvPr>
                <p:cNvSpPr/>
                <p:nvPr/>
              </p:nvSpPr>
              <p:spPr>
                <a:xfrm>
                  <a:off x="1141046" y="2300677"/>
                  <a:ext cx="622502" cy="216095"/>
                </a:xfrm>
                <a:prstGeom prst="rect">
                  <a:avLst/>
                </a:prstGeom>
                <a:solidFill>
                  <a:schemeClr val="tx2">
                    <a:lumMod val="20000"/>
                    <a:lumOff val="80000"/>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sp>
              <p:nvSpPr>
                <p:cNvPr id="167" name="눈물 방울 166">
                  <a:extLst>
                    <a:ext uri="{FF2B5EF4-FFF2-40B4-BE49-F238E27FC236}">
                      <a16:creationId xmlns:a16="http://schemas.microsoft.com/office/drawing/2014/main" id="{0CA46DE5-A8BC-48FB-BBA6-0102279594F5}"/>
                    </a:ext>
                  </a:extLst>
                </p:cNvPr>
                <p:cNvSpPr/>
                <p:nvPr/>
              </p:nvSpPr>
              <p:spPr>
                <a:xfrm rot="18900000">
                  <a:off x="1166232" y="1478430"/>
                  <a:ext cx="79495" cy="79495"/>
                </a:xfrm>
                <a:prstGeom prst="teardrop">
                  <a:avLst/>
                </a:prstGeom>
                <a:solidFill>
                  <a:schemeClr val="accent1">
                    <a:lumMod val="60000"/>
                    <a:lumOff val="40000"/>
                  </a:schemeClr>
                </a:solidFill>
                <a:ln w="63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sp>
              <p:nvSpPr>
                <p:cNvPr id="168" name="눈물 방울 167">
                  <a:extLst>
                    <a:ext uri="{FF2B5EF4-FFF2-40B4-BE49-F238E27FC236}">
                      <a16:creationId xmlns:a16="http://schemas.microsoft.com/office/drawing/2014/main" id="{573A3AFC-7E80-4C59-B658-EF247B5322BF}"/>
                    </a:ext>
                  </a:extLst>
                </p:cNvPr>
                <p:cNvSpPr/>
                <p:nvPr/>
              </p:nvSpPr>
              <p:spPr>
                <a:xfrm rot="18900000">
                  <a:off x="1660757" y="1459652"/>
                  <a:ext cx="79495" cy="79495"/>
                </a:xfrm>
                <a:prstGeom prst="teardrop">
                  <a:avLst/>
                </a:prstGeom>
                <a:solidFill>
                  <a:schemeClr val="accent1">
                    <a:lumMod val="60000"/>
                    <a:lumOff val="40000"/>
                  </a:schemeClr>
                </a:solidFill>
                <a:ln w="63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cxnSp>
              <p:nvCxnSpPr>
                <p:cNvPr id="169" name="직선 화살표 연결선 168">
                  <a:extLst>
                    <a:ext uri="{FF2B5EF4-FFF2-40B4-BE49-F238E27FC236}">
                      <a16:creationId xmlns:a16="http://schemas.microsoft.com/office/drawing/2014/main" id="{1B23BAA0-E887-40FF-84FD-F4D614B413CF}"/>
                    </a:ext>
                  </a:extLst>
                </p:cNvPr>
                <p:cNvCxnSpPr/>
                <p:nvPr/>
              </p:nvCxnSpPr>
              <p:spPr>
                <a:xfrm>
                  <a:off x="1215238" y="1669951"/>
                  <a:ext cx="0" cy="256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0" name="직선 화살표 연결선 169">
                  <a:extLst>
                    <a:ext uri="{FF2B5EF4-FFF2-40B4-BE49-F238E27FC236}">
                      <a16:creationId xmlns:a16="http://schemas.microsoft.com/office/drawing/2014/main" id="{7BAF4733-5335-4B89-99E0-D996FBD93805}"/>
                    </a:ext>
                  </a:extLst>
                </p:cNvPr>
                <p:cNvCxnSpPr/>
                <p:nvPr/>
              </p:nvCxnSpPr>
              <p:spPr>
                <a:xfrm>
                  <a:off x="1699286" y="1664848"/>
                  <a:ext cx="0" cy="2561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63" name="직사각형 162">
                <a:extLst>
                  <a:ext uri="{FF2B5EF4-FFF2-40B4-BE49-F238E27FC236}">
                    <a16:creationId xmlns:a16="http://schemas.microsoft.com/office/drawing/2014/main" id="{2F108641-50E8-402B-9282-1E3279E9C241}"/>
                  </a:ext>
                </a:extLst>
              </p:cNvPr>
              <p:cNvSpPr/>
              <p:nvPr/>
            </p:nvSpPr>
            <p:spPr>
              <a:xfrm>
                <a:off x="1676082" y="2410842"/>
                <a:ext cx="480013" cy="412385"/>
              </a:xfrm>
              <a:prstGeom prst="rect">
                <a:avLst/>
              </a:prstGeom>
              <a:solidFill>
                <a:srgbClr val="FF0000">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400">
                  <a:latin typeface="Arial" panose="020B0604020202020204" pitchFamily="34" charset="0"/>
                  <a:cs typeface="Arial" panose="020B0604020202020204" pitchFamily="34" charset="0"/>
                </a:endParaRPr>
              </a:p>
            </p:txBody>
          </p:sp>
          <p:cxnSp>
            <p:nvCxnSpPr>
              <p:cNvPr id="164" name="직선 화살표 연결선 163">
                <a:extLst>
                  <a:ext uri="{FF2B5EF4-FFF2-40B4-BE49-F238E27FC236}">
                    <a16:creationId xmlns:a16="http://schemas.microsoft.com/office/drawing/2014/main" id="{D148FEE2-B78F-43F7-8F87-06C9235A0C42}"/>
                  </a:ext>
                </a:extLst>
              </p:cNvPr>
              <p:cNvCxnSpPr>
                <a:cxnSpLocks/>
              </p:cNvCxnSpPr>
              <p:nvPr/>
            </p:nvCxnSpPr>
            <p:spPr>
              <a:xfrm flipH="1">
                <a:off x="1296993" y="2598001"/>
                <a:ext cx="342643"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161" name="TextBox 160">
              <a:extLst>
                <a:ext uri="{FF2B5EF4-FFF2-40B4-BE49-F238E27FC236}">
                  <a16:creationId xmlns:a16="http://schemas.microsoft.com/office/drawing/2014/main" id="{BCA54BC4-F583-45CF-88DD-0BB024D6BDCF}"/>
                </a:ext>
              </a:extLst>
            </p:cNvPr>
            <p:cNvSpPr txBox="1"/>
            <p:nvPr/>
          </p:nvSpPr>
          <p:spPr>
            <a:xfrm>
              <a:off x="436980" y="3889599"/>
              <a:ext cx="439479"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4 T</a:t>
              </a:r>
              <a:endParaRPr lang="ko-KR" altLang="en-US" sz="1400" dirty="0">
                <a:latin typeface="Arial" panose="020B0604020202020204" pitchFamily="34" charset="0"/>
                <a:ea typeface="함초롬돋움" panose="02030504000101010101" pitchFamily="18" charset="-127"/>
                <a:cs typeface="Arial" panose="020B0604020202020204" pitchFamily="34" charset="0"/>
              </a:endParaRPr>
            </a:p>
          </p:txBody>
        </p:sp>
      </p:grpSp>
      <p:sp>
        <p:nvSpPr>
          <p:cNvPr id="200" name="TextBox 199">
            <a:extLst>
              <a:ext uri="{FF2B5EF4-FFF2-40B4-BE49-F238E27FC236}">
                <a16:creationId xmlns:a16="http://schemas.microsoft.com/office/drawing/2014/main" id="{4418A64B-FDCF-4266-954B-6BDA238751A9}"/>
              </a:ext>
            </a:extLst>
          </p:cNvPr>
          <p:cNvSpPr txBox="1"/>
          <p:nvPr/>
        </p:nvSpPr>
        <p:spPr>
          <a:xfrm>
            <a:off x="7921748" y="2118507"/>
            <a:ext cx="553357" cy="307777"/>
          </a:xfrm>
          <a:prstGeom prst="rect">
            <a:avLst/>
          </a:prstGeom>
          <a:noFill/>
        </p:spPr>
        <p:txBody>
          <a:bodyPr wrap="none" rtlCol="0">
            <a:spAutoFit/>
          </a:bodyPr>
          <a:lstStyle/>
          <a:p>
            <a:pPr algn="just"/>
            <a:r>
              <a:rPr lang="en-US" altLang="ko-KR" sz="1400">
                <a:latin typeface="Arial" panose="020B0604020202020204" pitchFamily="34" charset="0"/>
                <a:ea typeface="함초롬돋움" panose="02030504000101010101" pitchFamily="18" charset="-127"/>
                <a:cs typeface="Arial" panose="020B0604020202020204" pitchFamily="34" charset="0"/>
              </a:rPr>
              <a:t>30 K</a:t>
            </a:r>
            <a:endParaRPr lang="ko-KR" altLang="en-US" sz="1400" dirty="0">
              <a:latin typeface="Arial" panose="020B0604020202020204" pitchFamily="34" charset="0"/>
              <a:ea typeface="함초롬돋움" panose="02030504000101010101" pitchFamily="18" charset="-127"/>
              <a:cs typeface="Arial" panose="020B0604020202020204" pitchFamily="34" charset="0"/>
            </a:endParaRPr>
          </a:p>
        </p:txBody>
      </p:sp>
    </p:spTree>
    <p:extLst>
      <p:ext uri="{BB962C8B-B14F-4D97-AF65-F5344CB8AC3E}">
        <p14:creationId xmlns:p14="http://schemas.microsoft.com/office/powerpoint/2010/main" val="1076806935"/>
      </p:ext>
    </p:extLst>
  </p:cSld>
  <p:clrMapOvr>
    <a:masterClrMapping/>
  </p:clrMapOvr>
  <mc:AlternateContent xmlns:mc="http://schemas.openxmlformats.org/markup-compatibility/2006" xmlns:p159="http://schemas.microsoft.com/office/powerpoint/2015/09/main">
    <mc:Choice Requires="p159">
      <p:transition>
        <p159:morph option="byObject"/>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nodeType="clickEffect">
                                  <p:stCondLst>
                                    <p:cond delay="0"/>
                                  </p:stCondLst>
                                  <p:childTnLst>
                                    <p:animMotion origin="layout" path="M 3.05556E-6 -1.48148E-6 L 3.05556E-6 0.15671 " pathEditMode="relative" rAng="0" ptsTypes="AA">
                                      <p:cBhvr>
                                        <p:cTn id="38" dur="2000" fill="hold"/>
                                        <p:tgtEl>
                                          <p:spTgt spid="68"/>
                                        </p:tgtEl>
                                        <p:attrNameLst>
                                          <p:attrName>ppt_x</p:attrName>
                                          <p:attrName>ppt_y</p:attrName>
                                        </p:attrNameLst>
                                      </p:cBhvr>
                                      <p:rCtr x="0" y="7824"/>
                                    </p:animMotion>
                                  </p:childTnLst>
                                </p:cTn>
                              </p:par>
                            </p:childTnLst>
                          </p:cTn>
                        </p:par>
                        <p:par>
                          <p:cTn id="39" fill="hold">
                            <p:stCondLst>
                              <p:cond delay="2000"/>
                            </p:stCondLst>
                            <p:childTnLst>
                              <p:par>
                                <p:cTn id="40" presetID="1" presetClass="entr" presetSubtype="0" fill="hold" grpId="0" nodeType="afterEffect">
                                  <p:stCondLst>
                                    <p:cond delay="0"/>
                                  </p:stCondLst>
                                  <p:childTnLst>
                                    <p:set>
                                      <p:cBhvr>
                                        <p:cTn id="41" dur="1" fill="hold">
                                          <p:stCondLst>
                                            <p:cond delay="0"/>
                                          </p:stCondLst>
                                        </p:cTn>
                                        <p:tgtEl>
                                          <p:spTgt spid="157"/>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30"/>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37"/>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42"/>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42" presetClass="path" presetSubtype="0" accel="50000" decel="50000" fill="hold" nodeType="clickEffect">
                                  <p:stCondLst>
                                    <p:cond delay="0"/>
                                  </p:stCondLst>
                                  <p:childTnLst>
                                    <p:animMotion origin="layout" path="M 5E-6 3.7037E-7 L 5E-6 0.22731 " pathEditMode="relative" rAng="0" ptsTypes="AA">
                                      <p:cBhvr>
                                        <p:cTn id="55" dur="2000" fill="hold"/>
                                        <p:tgtEl>
                                          <p:spTgt spid="42"/>
                                        </p:tgtEl>
                                        <p:attrNameLst>
                                          <p:attrName>ppt_x</p:attrName>
                                          <p:attrName>ppt_y</p:attrName>
                                        </p:attrNameLst>
                                      </p:cBhvr>
                                      <p:rCtr x="0" y="11366"/>
                                    </p:animMotion>
                                  </p:childTnLst>
                                </p:cTn>
                              </p:par>
                            </p:childTnLst>
                          </p:cTn>
                        </p:par>
                        <p:par>
                          <p:cTn id="56" fill="hold">
                            <p:stCondLst>
                              <p:cond delay="2000"/>
                            </p:stCondLst>
                            <p:childTnLst>
                              <p:par>
                                <p:cTn id="57" presetID="1" presetClass="entr" presetSubtype="0" fill="hold" grpId="0" nodeType="afterEffect">
                                  <p:stCondLst>
                                    <p:cond delay="0"/>
                                  </p:stCondLst>
                                  <p:childTnLst>
                                    <p:set>
                                      <p:cBhvr>
                                        <p:cTn id="58" dur="1" fill="hold">
                                          <p:stCondLst>
                                            <p:cond delay="0"/>
                                          </p:stCondLst>
                                        </p:cTn>
                                        <p:tgtEl>
                                          <p:spTgt spid="15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3" grpId="0" animBg="1"/>
      <p:bldP spid="34" grpId="0" animBg="1"/>
      <p:bldP spid="35" grpId="0" animBg="1"/>
      <p:bldP spid="36" grpId="0" animBg="1"/>
      <p:bldP spid="37" grpId="0"/>
      <p:bldP spid="44" grpId="0"/>
      <p:bldP spid="51" grpId="0"/>
      <p:bldP spid="63" grpId="0" animBg="1"/>
      <p:bldP spid="64" grpId="0" animBg="1"/>
      <p:bldP spid="153" grpId="0" animBg="1"/>
      <p:bldP spid="157" grpId="0" animBg="1"/>
      <p:bldP spid="158" grpId="0" animBg="1"/>
    </p:bldLst>
  </p:timing>
</p:sld>
</file>

<file path=ppt/theme/theme1.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chemeClr val="tx1"/>
          </a:solidFill>
        </a:ln>
      </a:spPr>
      <a:bodyPr rtlCol="0" anchor="ctr"/>
      <a:lstStyle>
        <a:defPPr algn="ctr">
          <a:defRPr sz="2000" dirty="0" smtClean="0">
            <a:solidFill>
              <a:schemeClr val="tx1"/>
            </a:solidFill>
            <a:latin typeface="Times New Roman" panose="02020603050405020304" pitchFamily="18" charset="0"/>
            <a:cs typeface="Times New Roman" panose="02020603050405020304" pitchFamily="18"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headEnd type="none" w="med" len="med"/>
          <a:tailEnd type="none" w="med"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marL="285750" indent="-285750" algn="just">
          <a:buFont typeface="Arial" panose="020B0604020202020204" pitchFamily="34" charset="0"/>
          <a:buChar char="•"/>
          <a:defRPr sz="1400" dirty="0" smtClean="0">
            <a:latin typeface="Times New Roman" panose="02020603050405020304" pitchFamily="18" charset="0"/>
            <a:ea typeface="함초롬돋움" panose="02030504000101010101" pitchFamily="18" charset="-127"/>
            <a:cs typeface="Times New Roman" panose="02020603050405020304" pitchFamily="18" charset="0"/>
          </a:defRPr>
        </a:defPPr>
      </a:lstStyle>
    </a:txDef>
  </a:objectDefaults>
  <a:extraClrSchemeLst/>
</a:theme>
</file>

<file path=ppt/theme/theme2.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테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맑은 고딕"/>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맑은 고딕"/>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170714</TotalTime>
  <Words>4466</Words>
  <Application>Microsoft Office PowerPoint</Application>
  <PresentationFormat>화면 슬라이드 쇼(4:3)</PresentationFormat>
  <Paragraphs>813</Paragraphs>
  <Slides>48</Slides>
  <Notes>26</Notes>
  <HiddenSlides>0</HiddenSlides>
  <MMClips>0</MMClips>
  <ScaleCrop>false</ScaleCrop>
  <HeadingPairs>
    <vt:vector size="6" baseType="variant">
      <vt:variant>
        <vt:lpstr>사용한 글꼴</vt:lpstr>
      </vt:variant>
      <vt:variant>
        <vt:i4>10</vt:i4>
      </vt:variant>
      <vt:variant>
        <vt:lpstr>테마</vt:lpstr>
      </vt:variant>
      <vt:variant>
        <vt:i4>1</vt:i4>
      </vt:variant>
      <vt:variant>
        <vt:lpstr>슬라이드 제목</vt:lpstr>
      </vt:variant>
      <vt:variant>
        <vt:i4>48</vt:i4>
      </vt:variant>
    </vt:vector>
  </HeadingPairs>
  <TitlesOfParts>
    <vt:vector size="59" baseType="lpstr">
      <vt:lpstr>HY견고딕</vt:lpstr>
      <vt:lpstr>굴림</vt:lpstr>
      <vt:lpstr>맑은 고딕</vt:lpstr>
      <vt:lpstr>바탕체</vt:lpstr>
      <vt:lpstr>함초롬돋움</vt:lpstr>
      <vt:lpstr>함초롬바탕</vt:lpstr>
      <vt:lpstr>Arial</vt:lpstr>
      <vt:lpstr>Cambria Math</vt:lpstr>
      <vt:lpstr>Times New Roman</vt:lpstr>
      <vt:lpstr>Wingdings</vt:lpstr>
      <vt:lpstr>Office 테마</vt:lpstr>
      <vt:lpstr>PowerPoint 프레젠테이션</vt:lpstr>
      <vt:lpstr>1. Introduction</vt:lpstr>
      <vt:lpstr>1. Introduction</vt:lpstr>
      <vt:lpstr>2. Overview</vt:lpstr>
      <vt:lpstr>2. Overview</vt:lpstr>
      <vt:lpstr>Process : Sorption-integrated ADR</vt:lpstr>
      <vt:lpstr>Continuous Adiabatic Demagnetization Refrigerator (CADR)</vt:lpstr>
      <vt:lpstr>PowerPoint 프레젠테이션</vt:lpstr>
      <vt:lpstr>Process : ADR + DR components</vt:lpstr>
      <vt:lpstr>Process : ADR + DR components</vt:lpstr>
      <vt:lpstr>Process : ADR + DR components</vt:lpstr>
      <vt:lpstr>Process : ADR + DR components</vt:lpstr>
      <vt:lpstr>Process : ADR + DR components</vt:lpstr>
      <vt:lpstr>Process : ADR + DR components</vt:lpstr>
      <vt:lpstr>Process : Single-shot DR assisted by an ADR</vt:lpstr>
      <vt:lpstr>Sorption Pump 30 K → 5 K, t_demag = 200 s</vt:lpstr>
      <vt:lpstr>Summary</vt:lpstr>
      <vt:lpstr>PowerPoint 프레젠테이션</vt:lpstr>
      <vt:lpstr>PowerPoint 프레젠테이션</vt:lpstr>
      <vt:lpstr>PowerPoint 프레젠테이션</vt:lpstr>
      <vt:lpstr>0.223 mol, 50%</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S.P. 13 K → 4 K, dt = 3 s</vt:lpstr>
      <vt:lpstr>S.P. 13 K → 4 K, dt = 3 s</vt:lpstr>
      <vt:lpstr>S.P. 13 K → 4 K, dt = 400 s</vt:lpstr>
      <vt:lpstr>S.P. 30 K → 4 K, dt = 3 s</vt:lpstr>
      <vt:lpstr>S.P. 30 K → 4 K, dt = 400 s</vt:lpstr>
      <vt:lpstr>문제점 1 응축 잠열</vt:lpstr>
      <vt:lpstr>문제점 2 Radiation</vt:lpstr>
      <vt:lpstr>문제점 3 Eddy current heating</vt:lpstr>
      <vt:lpstr>1. Introduction</vt:lpstr>
      <vt:lpstr>2. Numerical analysis</vt:lpstr>
      <vt:lpstr>2. Numerical analysis</vt:lpstr>
      <vt:lpstr>2. Numerical analysis</vt:lpstr>
      <vt:lpstr>2. Numerical analysis</vt:lpstr>
      <vt:lpstr>2. Numerical analysis</vt:lpstr>
    </vt:vector>
  </TitlesOfParts>
  <Company>R&amp;D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슬라이드 0</dc:title>
  <dc:creator>Microsoft Corporation</dc:creator>
  <cp:lastModifiedBy>user</cp:lastModifiedBy>
  <cp:revision>7036</cp:revision>
  <cp:lastPrinted>2025-01-06T07:12:11Z</cp:lastPrinted>
  <dcterms:created xsi:type="dcterms:W3CDTF">2006-10-05T04:04:58Z</dcterms:created>
  <dcterms:modified xsi:type="dcterms:W3CDTF">2025-05-19T01:25:58Z</dcterms:modified>
</cp:coreProperties>
</file>