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96" r:id="rId2"/>
    <p:sldId id="440" r:id="rId3"/>
    <p:sldId id="443" r:id="rId4"/>
    <p:sldId id="450" r:id="rId5"/>
    <p:sldId id="434" r:id="rId6"/>
    <p:sldId id="441" r:id="rId7"/>
    <p:sldId id="447" r:id="rId8"/>
    <p:sldId id="449" r:id="rId9"/>
    <p:sldId id="448" r:id="rId10"/>
    <p:sldId id="288" r:id="rId11"/>
    <p:sldId id="390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25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13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11/6/2024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sv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phic 1">
            <a:extLst>
              <a:ext uri="{FF2B5EF4-FFF2-40B4-BE49-F238E27FC236}">
                <a16:creationId xmlns:a16="http://schemas.microsoft.com/office/drawing/2014/main" id="{25FC4307-AADB-BE47-352D-8E9764B3400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42542" y="2075542"/>
            <a:ext cx="2706915" cy="27069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5558632" y="4869770"/>
            <a:ext cx="1074737" cy="10747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650824"/>
            <a:ext cx="11376026" cy="549951"/>
          </a:xfrm>
        </p:spPr>
        <p:txBody>
          <a:bodyPr>
            <a:noAutofit/>
          </a:bodyPr>
          <a:lstStyle>
            <a:lvl1pPr marL="0" indent="0" algn="l">
              <a:buNone/>
              <a:defRPr sz="1700" b="1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GB" dirty="0"/>
          </a:p>
        </p:txBody>
      </p:sp>
      <p:pic>
        <p:nvPicPr>
          <p:cNvPr id="2" name="Graphic 1">
            <a:extLst>
              <a:ext uri="{FF2B5EF4-FFF2-40B4-BE49-F238E27FC236}">
                <a16:creationId xmlns:a16="http://schemas.microsoft.com/office/drawing/2014/main" id="{43B4A7CD-041C-B2EA-8B83-3451E07EC53C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052224" y="714489"/>
            <a:ext cx="2059046" cy="20590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Presentation Title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5266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27752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Mareike Wendelmuth | X-Box Update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101915" y="6424993"/>
            <a:ext cx="1773923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3FCF6715-A2B5-A045-B72C-B503686710DB}" type="datetime3">
              <a:rPr lang="en-US" smtClean="0"/>
              <a:pPr/>
              <a:t>6 November 2024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424993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850" b="1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Slide </a:t>
            </a:r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145352" y="6424993"/>
            <a:ext cx="6787386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Mareike Wendelmuth | X-Box Update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CC7B0EED-0D00-C37F-0787-98F0B94C9550}"/>
              </a:ext>
            </a:extLst>
          </p:cNvPr>
          <p:cNvCxnSpPr>
            <a:cxnSpLocks/>
          </p:cNvCxnSpPr>
          <p:nvPr userDrawn="1"/>
        </p:nvCxnSpPr>
        <p:spPr>
          <a:xfrm>
            <a:off x="404070" y="6370802"/>
            <a:ext cx="11379943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B82929EC-EE14-2FC5-158D-B07C2EFC934B}"/>
              </a:ext>
            </a:extLst>
          </p:cNvPr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404070" y="6439074"/>
            <a:ext cx="352448" cy="347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4" r:id="rId7"/>
    <p:sldLayoutId id="2147483652" r:id="rId8"/>
    <p:sldLayoutId id="2147483653" r:id="rId9"/>
    <p:sldLayoutId id="2147483661" r:id="rId10"/>
    <p:sldLayoutId id="2147483666" r:id="rId11"/>
    <p:sldLayoutId id="2147483667" r:id="rId12"/>
    <p:sldLayoutId id="2147483658" r:id="rId13"/>
    <p:sldLayoutId id="2147483659" r:id="rId14"/>
    <p:sldLayoutId id="2147483673" r:id="rId15"/>
    <p:sldLayoutId id="2147483660" r:id="rId16"/>
    <p:sldLayoutId id="2147483671" r:id="rId17"/>
    <p:sldLayoutId id="2147483651" r:id="rId18"/>
    <p:sldLayoutId id="2147483654" r:id="rId19"/>
    <p:sldLayoutId id="2147483669" r:id="rId20"/>
    <p:sldLayoutId id="2147483655" r:id="rId2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spcAft>
          <a:spcPts val="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2C55D0-EF65-5184-5180-70C748F9ECB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en-US" dirty="0"/>
              <a:t>X-Box Summary</a:t>
            </a:r>
            <a:endParaRPr lang="en-GB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7B0DD35-25FE-650C-D3E7-DA9E47CBB6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ctr"/>
            <a:r>
              <a:rPr lang="en-GB" dirty="0"/>
              <a:t>06.11.2024</a:t>
            </a:r>
          </a:p>
        </p:txBody>
      </p:sp>
    </p:spTree>
    <p:extLst>
      <p:ext uri="{BB962C8B-B14F-4D97-AF65-F5344CB8AC3E}">
        <p14:creationId xmlns:p14="http://schemas.microsoft.com/office/powerpoint/2010/main" val="381634526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en-DE" dirty="0"/>
              <a:t>X-Box 2: </a:t>
            </a:r>
            <a:r>
              <a:rPr lang="en-US" dirty="0"/>
              <a:t>Reminder on BD classification</a:t>
            </a:r>
            <a:br>
              <a:rPr lang="en-DE" dirty="0"/>
            </a:b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AC8B3C0-A774-1365-FC29-D68CB46703C4}"/>
              </a:ext>
            </a:extLst>
          </p:cNvPr>
          <p:cNvSpPr/>
          <p:nvPr/>
        </p:nvSpPr>
        <p:spPr>
          <a:xfrm>
            <a:off x="1512915" y="1199651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BD_Flag_PER_log</a:t>
            </a:r>
            <a:endParaRPr lang="en-GB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1525A2D-7E9F-8BAC-CB61-00C8C74CA923}"/>
              </a:ext>
            </a:extLst>
          </p:cNvPr>
          <p:cNvSpPr/>
          <p:nvPr/>
        </p:nvSpPr>
        <p:spPr>
          <a:xfrm>
            <a:off x="1512914" y="211748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BD_Flag_DC_DOWN</a:t>
            </a:r>
            <a:endParaRPr lang="en-GB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16232B9-3296-BC15-EFCA-A237D0C409A7}"/>
              </a:ext>
            </a:extLst>
          </p:cNvPr>
          <p:cNvSpPr/>
          <p:nvPr/>
        </p:nvSpPr>
        <p:spPr>
          <a:xfrm>
            <a:off x="1512915" y="296306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BD_Flag_DC_UP</a:t>
            </a:r>
            <a:endParaRPr lang="en-GB" dirty="0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81D490B-5124-A2B4-F627-FCF0D00A9F5F}"/>
              </a:ext>
            </a:extLst>
          </p:cNvPr>
          <p:cNvSpPr/>
          <p:nvPr/>
        </p:nvSpPr>
        <p:spPr>
          <a:xfrm>
            <a:off x="1512915" y="4126345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BD_Flag_PSR_log</a:t>
            </a:r>
            <a:endParaRPr lang="en-GB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3493E4F-F870-F106-1EF1-438C08399721}"/>
              </a:ext>
            </a:extLst>
          </p:cNvPr>
          <p:cNvSpPr/>
          <p:nvPr/>
        </p:nvSpPr>
        <p:spPr>
          <a:xfrm>
            <a:off x="1512915" y="5046060"/>
            <a:ext cx="2435630" cy="631768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BD_Flag_PKR_log</a:t>
            </a:r>
            <a:endParaRPr lang="en-GB" dirty="0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8E973AE-156F-6C2A-A9ED-727A5B19C813}"/>
              </a:ext>
            </a:extLst>
          </p:cNvPr>
          <p:cNvSpPr/>
          <p:nvPr/>
        </p:nvSpPr>
        <p:spPr>
          <a:xfrm>
            <a:off x="8145133" y="1097512"/>
            <a:ext cx="1687483" cy="836046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Load</a:t>
            </a:r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289E99D-FB1E-DDC7-047B-C4514594B8EC}"/>
              </a:ext>
            </a:extLst>
          </p:cNvPr>
          <p:cNvSpPr/>
          <p:nvPr/>
        </p:nvSpPr>
        <p:spPr>
          <a:xfrm>
            <a:off x="8145134" y="2283637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w. BDC</a:t>
            </a:r>
            <a:endParaRPr lang="en-GB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4B839A0-48B8-D18A-9E56-91D6735559BF}"/>
              </a:ext>
            </a:extLst>
          </p:cNvPr>
          <p:cNvSpPr/>
          <p:nvPr/>
        </p:nvSpPr>
        <p:spPr>
          <a:xfrm>
            <a:off x="8101915" y="4024629"/>
            <a:ext cx="1687108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DUT wo. BDC</a:t>
            </a:r>
            <a:endParaRPr lang="en-GB" dirty="0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F40F6AA-9354-00A5-6999-D10CE533D153}"/>
              </a:ext>
            </a:extLst>
          </p:cNvPr>
          <p:cNvSpPr/>
          <p:nvPr/>
        </p:nvSpPr>
        <p:spPr>
          <a:xfrm>
            <a:off x="8102665" y="4978931"/>
            <a:ext cx="168673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BD </a:t>
            </a:r>
            <a:r>
              <a:rPr lang="en-US" dirty="0" err="1"/>
              <a:t>HyPC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7EB6A57-0326-0472-4BA5-7DD97CE67587}"/>
              </a:ext>
            </a:extLst>
          </p:cNvPr>
          <p:cNvSpPr/>
          <p:nvPr/>
        </p:nvSpPr>
        <p:spPr>
          <a:xfrm>
            <a:off x="4944592" y="5499668"/>
            <a:ext cx="1687483" cy="835200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No BD</a:t>
            </a:r>
            <a:endParaRPr lang="en-GB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BAF350E7-ACBC-BA20-52FF-200359ECA044}"/>
              </a:ext>
            </a:extLst>
          </p:cNvPr>
          <p:cNvCxnSpPr>
            <a:stCxn id="6" idx="3"/>
            <a:endCxn id="14" idx="2"/>
          </p:cNvCxnSpPr>
          <p:nvPr/>
        </p:nvCxnSpPr>
        <p:spPr>
          <a:xfrm>
            <a:off x="3948545" y="1515535"/>
            <a:ext cx="4196588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1446391-89B2-DCE7-4BD3-7DE579AB63DE}"/>
              </a:ext>
            </a:extLst>
          </p:cNvPr>
          <p:cNvCxnSpPr>
            <a:stCxn id="6" idx="2"/>
            <a:endCxn id="7" idx="0"/>
          </p:cNvCxnSpPr>
          <p:nvPr/>
        </p:nvCxnSpPr>
        <p:spPr>
          <a:xfrm flipH="1">
            <a:off x="2730729" y="1831419"/>
            <a:ext cx="1" cy="286066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D3A97F16-8088-DE93-8FE5-660B88F05A0E}"/>
              </a:ext>
            </a:extLst>
          </p:cNvPr>
          <p:cNvCxnSpPr>
            <a:cxnSpLocks/>
            <a:stCxn id="7" idx="2"/>
            <a:endCxn id="8" idx="0"/>
          </p:cNvCxnSpPr>
          <p:nvPr/>
        </p:nvCxnSpPr>
        <p:spPr>
          <a:xfrm>
            <a:off x="2730729" y="2749253"/>
            <a:ext cx="1" cy="2138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D26EEDC6-288A-EDCB-BC7B-FB383A34EB86}"/>
              </a:ext>
            </a:extLst>
          </p:cNvPr>
          <p:cNvCxnSpPr>
            <a:cxnSpLocks/>
            <a:stCxn id="8" idx="2"/>
            <a:endCxn id="12" idx="0"/>
          </p:cNvCxnSpPr>
          <p:nvPr/>
        </p:nvCxnSpPr>
        <p:spPr>
          <a:xfrm>
            <a:off x="2730730" y="3594833"/>
            <a:ext cx="0" cy="53151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248B0BF2-BC75-4769-E5F1-1B84FF325622}"/>
              </a:ext>
            </a:extLst>
          </p:cNvPr>
          <p:cNvCxnSpPr>
            <a:cxnSpLocks/>
            <a:stCxn id="12" idx="2"/>
            <a:endCxn id="13" idx="0"/>
          </p:cNvCxnSpPr>
          <p:nvPr/>
        </p:nvCxnSpPr>
        <p:spPr>
          <a:xfrm>
            <a:off x="2730730" y="4758113"/>
            <a:ext cx="0" cy="28794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AD4EDEF-BEB9-F1A8-F885-9B5DDFADD02C}"/>
              </a:ext>
            </a:extLst>
          </p:cNvPr>
          <p:cNvCxnSpPr>
            <a:cxnSpLocks/>
            <a:stCxn id="12" idx="3"/>
            <a:endCxn id="16" idx="2"/>
          </p:cNvCxnSpPr>
          <p:nvPr/>
        </p:nvCxnSpPr>
        <p:spPr>
          <a:xfrm>
            <a:off x="3948545" y="4442229"/>
            <a:ext cx="4153370" cy="0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Diamond 42">
            <a:extLst>
              <a:ext uri="{FF2B5EF4-FFF2-40B4-BE49-F238E27FC236}">
                <a16:creationId xmlns:a16="http://schemas.microsoft.com/office/drawing/2014/main" id="{75D511F0-8405-1B72-7464-AA51070C90E5}"/>
              </a:ext>
            </a:extLst>
          </p:cNvPr>
          <p:cNvSpPr/>
          <p:nvPr/>
        </p:nvSpPr>
        <p:spPr>
          <a:xfrm>
            <a:off x="4481758" y="2186867"/>
            <a:ext cx="2917766" cy="979649"/>
          </a:xfrm>
          <a:prstGeom prst="diamond">
            <a:avLst/>
          </a:prstGeom>
          <a:solidFill>
            <a:schemeClr val="bg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DC Up &gt;=140</a:t>
            </a:r>
          </a:p>
          <a:p>
            <a:pPr algn="ctr"/>
            <a:r>
              <a:rPr lang="en-US" sz="1400" dirty="0"/>
              <a:t>DC Down&gt;=100</a:t>
            </a:r>
            <a:endParaRPr lang="en-GB" sz="1400" dirty="0"/>
          </a:p>
        </p:txBody>
      </p:sp>
      <p:cxnSp>
        <p:nvCxnSpPr>
          <p:cNvPr id="48" name="Connector: Elbow 47">
            <a:extLst>
              <a:ext uri="{FF2B5EF4-FFF2-40B4-BE49-F238E27FC236}">
                <a16:creationId xmlns:a16="http://schemas.microsoft.com/office/drawing/2014/main" id="{C4A0EC3D-AE90-F6D2-14D3-F23853426DE5}"/>
              </a:ext>
            </a:extLst>
          </p:cNvPr>
          <p:cNvCxnSpPr>
            <a:stCxn id="7" idx="3"/>
            <a:endCxn id="43" idx="0"/>
          </p:cNvCxnSpPr>
          <p:nvPr/>
        </p:nvCxnSpPr>
        <p:spPr>
          <a:xfrm flipV="1">
            <a:off x="3948544" y="2186867"/>
            <a:ext cx="1992097" cy="246502"/>
          </a:xfrm>
          <a:prstGeom prst="bentConnector4">
            <a:avLst>
              <a:gd name="adj1" fmla="val 13383"/>
              <a:gd name="adj2" fmla="val 220884"/>
            </a:avLst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Connector: Elbow 57">
            <a:extLst>
              <a:ext uri="{FF2B5EF4-FFF2-40B4-BE49-F238E27FC236}">
                <a16:creationId xmlns:a16="http://schemas.microsoft.com/office/drawing/2014/main" id="{00607F3D-4547-7A75-58C0-B705779BC34D}"/>
              </a:ext>
            </a:extLst>
          </p:cNvPr>
          <p:cNvCxnSpPr>
            <a:cxnSpLocks/>
            <a:stCxn id="8" idx="3"/>
            <a:endCxn id="7" idx="3"/>
          </p:cNvCxnSpPr>
          <p:nvPr/>
        </p:nvCxnSpPr>
        <p:spPr>
          <a:xfrm flipH="1" flipV="1">
            <a:off x="3948544" y="2433369"/>
            <a:ext cx="1" cy="845580"/>
          </a:xfrm>
          <a:prstGeom prst="bentConnector3">
            <a:avLst>
              <a:gd name="adj1" fmla="val -22860000000"/>
            </a:avLst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44941088-27C9-76E7-3B7C-7038AAADAFC6}"/>
              </a:ext>
            </a:extLst>
          </p:cNvPr>
          <p:cNvCxnSpPr>
            <a:cxnSpLocks/>
            <a:stCxn id="43" idx="3"/>
            <a:endCxn id="15" idx="2"/>
          </p:cNvCxnSpPr>
          <p:nvPr/>
        </p:nvCxnSpPr>
        <p:spPr>
          <a:xfrm>
            <a:off x="7399524" y="2676692"/>
            <a:ext cx="745610" cy="24545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Connector: Elbow 64">
            <a:extLst>
              <a:ext uri="{FF2B5EF4-FFF2-40B4-BE49-F238E27FC236}">
                <a16:creationId xmlns:a16="http://schemas.microsoft.com/office/drawing/2014/main" id="{2A838857-259E-6A9B-908A-88C55349DF19}"/>
              </a:ext>
            </a:extLst>
          </p:cNvPr>
          <p:cNvCxnSpPr>
            <a:cxnSpLocks/>
            <a:stCxn id="43" idx="2"/>
          </p:cNvCxnSpPr>
          <p:nvPr/>
        </p:nvCxnSpPr>
        <p:spPr>
          <a:xfrm rot="5400000">
            <a:off x="3975978" y="1921269"/>
            <a:ext cx="719416" cy="3209911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B5D9B96A-CD8F-1BBC-A4AD-DFAD2E5DE42C}"/>
              </a:ext>
            </a:extLst>
          </p:cNvPr>
          <p:cNvCxnSpPr>
            <a:cxnSpLocks/>
            <a:stCxn id="13" idx="3"/>
            <a:endCxn id="17" idx="2"/>
          </p:cNvCxnSpPr>
          <p:nvPr/>
        </p:nvCxnSpPr>
        <p:spPr>
          <a:xfrm>
            <a:off x="3948545" y="5361944"/>
            <a:ext cx="4154120" cy="34587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Connector: Elbow 72">
            <a:extLst>
              <a:ext uri="{FF2B5EF4-FFF2-40B4-BE49-F238E27FC236}">
                <a16:creationId xmlns:a16="http://schemas.microsoft.com/office/drawing/2014/main" id="{6CEF14BD-E390-05D5-BBB8-67F2C73166C5}"/>
              </a:ext>
            </a:extLst>
          </p:cNvPr>
          <p:cNvCxnSpPr>
            <a:stCxn id="13" idx="2"/>
            <a:endCxn id="18" idx="2"/>
          </p:cNvCxnSpPr>
          <p:nvPr/>
        </p:nvCxnSpPr>
        <p:spPr>
          <a:xfrm rot="16200000" flipH="1">
            <a:off x="3717941" y="4690617"/>
            <a:ext cx="239440" cy="2213862"/>
          </a:xfrm>
          <a:prstGeom prst="bentConnector2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TextBox 100">
            <a:extLst>
              <a:ext uri="{FF2B5EF4-FFF2-40B4-BE49-F238E27FC236}">
                <a16:creationId xmlns:a16="http://schemas.microsoft.com/office/drawing/2014/main" id="{A0A4B0D5-A77A-52AC-C222-517D623ADA16}"/>
              </a:ext>
            </a:extLst>
          </p:cNvPr>
          <p:cNvSpPr txBox="1"/>
          <p:nvPr/>
        </p:nvSpPr>
        <p:spPr>
          <a:xfrm>
            <a:off x="5559519" y="1252461"/>
            <a:ext cx="628377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00B050"/>
                </a:solidFill>
              </a:rPr>
              <a:t>TRUE</a:t>
            </a:r>
            <a:endParaRPr lang="en-GB" dirty="0">
              <a:solidFill>
                <a:srgbClr val="00B050"/>
              </a:solidFill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5A112D69-8BF3-BEFE-077E-6A91D27F3FA3}"/>
              </a:ext>
            </a:extLst>
          </p:cNvPr>
          <p:cNvSpPr txBox="1"/>
          <p:nvPr/>
        </p:nvSpPr>
        <p:spPr>
          <a:xfrm>
            <a:off x="4507959" y="3590641"/>
            <a:ext cx="718210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>
                <a:solidFill>
                  <a:srgbClr val="FF0000"/>
                </a:solidFill>
              </a:rPr>
              <a:t>FALSE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76077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2: TD31 N3 N4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EAF30B6B-0A54-7FB4-7E6E-959E585353C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8950" t="99" r="51036" b="-99"/>
          <a:stretch/>
        </p:blipFill>
        <p:spPr>
          <a:xfrm>
            <a:off x="1" y="0"/>
            <a:ext cx="6024562" cy="6318250"/>
          </a:xfrm>
          <a:prstGeom prst="rect">
            <a:avLst/>
          </a:prstGeom>
          <a:pattFill prst="lgCheck">
            <a:fgClr>
              <a:schemeClr val="accent4"/>
            </a:fgClr>
            <a:bgClr>
              <a:schemeClr val="bg1"/>
            </a:bgClr>
          </a:pattFill>
        </p:spPr>
      </p:pic>
      <p:sp>
        <p:nvSpPr>
          <p:cNvPr id="10" name="Title 1">
            <a:extLst>
              <a:ext uri="{FF2B5EF4-FFF2-40B4-BE49-F238E27FC236}">
                <a16:creationId xmlns:a16="http://schemas.microsoft.com/office/drawing/2014/main" id="{FB0ED203-E2D1-02C3-060D-4A90C8295F99}"/>
              </a:ext>
            </a:extLst>
          </p:cNvPr>
          <p:cNvSpPr txBox="1">
            <a:spLocks/>
          </p:cNvSpPr>
          <p:nvPr/>
        </p:nvSpPr>
        <p:spPr>
          <a:xfrm>
            <a:off x="6180589" y="373593"/>
            <a:ext cx="5616574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DE" dirty="0"/>
              <a:t>X-Box 2 TD31 N3 N4:  Structure </a:t>
            </a:r>
            <a:r>
              <a:rPr lang="en-US" dirty="0"/>
              <a:t>B</a:t>
            </a:r>
            <a:endParaRPr lang="en-DE" dirty="0"/>
          </a:p>
        </p:txBody>
      </p:sp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34061EBF-0947-3951-3779-69496020C38B}"/>
              </a:ext>
            </a:extLst>
          </p:cNvPr>
          <p:cNvSpPr txBox="1">
            <a:spLocks/>
          </p:cNvSpPr>
          <p:nvPr/>
        </p:nvSpPr>
        <p:spPr>
          <a:xfrm>
            <a:off x="6180588" y="1703463"/>
            <a:ext cx="5616575" cy="4608512"/>
          </a:xfrm>
          <a:prstGeom prst="rect">
            <a:avLst/>
          </a:prstGeom>
        </p:spPr>
        <p:txBody>
          <a:bodyPr/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Restarted</a:t>
            </a:r>
            <a:r>
              <a:rPr lang="de-DE" dirty="0"/>
              <a:t> after </a:t>
            </a:r>
            <a:r>
              <a:rPr lang="de-DE" dirty="0" err="1"/>
              <a:t>visit</a:t>
            </a:r>
            <a:r>
              <a:rPr lang="de-DE" dirty="0"/>
              <a:t> 18.10.2024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100:1 </a:t>
            </a:r>
            <a:r>
              <a:rPr lang="de-DE" b="0" dirty="0" err="1"/>
              <a:t>ratio</a:t>
            </a:r>
            <a:r>
              <a:rPr lang="de-DE" b="0" dirty="0"/>
              <a:t>, all power </a:t>
            </a:r>
            <a:r>
              <a:rPr lang="de-DE" b="0" dirty="0" err="1"/>
              <a:t>to</a:t>
            </a:r>
            <a:r>
              <a:rPr lang="de-DE" b="0" dirty="0"/>
              <a:t> </a:t>
            </a:r>
            <a:r>
              <a:rPr lang="de-DE" b="0" dirty="0" err="1"/>
              <a:t>Structure</a:t>
            </a:r>
            <a:r>
              <a:rPr lang="de-DE" b="0" dirty="0"/>
              <a:t> 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b="0" dirty="0"/>
              <a:t>Pulse </a:t>
            </a:r>
            <a:r>
              <a:rPr lang="de-DE" b="0" dirty="0" err="1"/>
              <a:t>width</a:t>
            </a:r>
            <a:r>
              <a:rPr lang="de-DE" b="0" dirty="0"/>
              <a:t> 100ns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 err="1"/>
              <a:t>Changed</a:t>
            </a:r>
            <a:r>
              <a:rPr lang="de-DE" dirty="0"/>
              <a:t> pulse </a:t>
            </a:r>
            <a:r>
              <a:rPr lang="de-DE" dirty="0" err="1"/>
              <a:t>shape</a:t>
            </a:r>
            <a:r>
              <a:rPr lang="de-DE" dirty="0"/>
              <a:t> (</a:t>
            </a:r>
            <a:r>
              <a:rPr lang="de-DE" dirty="0" err="1"/>
              <a:t>Igor‘s</a:t>
            </a:r>
            <a:r>
              <a:rPr lang="de-DE" dirty="0"/>
              <a:t> </a:t>
            </a:r>
            <a:r>
              <a:rPr lang="de-DE" dirty="0" err="1"/>
              <a:t>request</a:t>
            </a:r>
            <a:r>
              <a:rPr lang="de-DE" dirty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Fixed </a:t>
            </a:r>
            <a:r>
              <a:rPr lang="de-DE" dirty="0" err="1"/>
              <a:t>problem</a:t>
            </a:r>
            <a:r>
              <a:rPr lang="de-DE" dirty="0"/>
              <a:t> </a:t>
            </a:r>
            <a:r>
              <a:rPr lang="de-DE" dirty="0" err="1"/>
              <a:t>with</a:t>
            </a:r>
            <a:r>
              <a:rPr lang="de-DE" dirty="0"/>
              <a:t> pulse </a:t>
            </a:r>
            <a:r>
              <a:rPr lang="de-DE" dirty="0" err="1"/>
              <a:t>counter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Saved</a:t>
            </a:r>
            <a:r>
              <a:rPr lang="de-DE" dirty="0"/>
              <a:t> </a:t>
            </a:r>
            <a:r>
              <a:rPr lang="de-DE" dirty="0" err="1"/>
              <a:t>old</a:t>
            </a:r>
            <a:r>
              <a:rPr lang="de-DE" dirty="0"/>
              <a:t> and </a:t>
            </a:r>
            <a:r>
              <a:rPr lang="de-DE" dirty="0" err="1"/>
              <a:t>corrected</a:t>
            </a:r>
            <a:r>
              <a:rPr lang="de-DE" dirty="0"/>
              <a:t> TDMS </a:t>
            </a:r>
            <a:r>
              <a:rPr lang="de-DE" dirty="0" err="1"/>
              <a:t>files</a:t>
            </a: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 err="1"/>
              <a:t>Corrected</a:t>
            </a:r>
            <a:r>
              <a:rPr lang="de-DE" dirty="0"/>
              <a:t> PXI Pulse count.txt </a:t>
            </a:r>
            <a:r>
              <a:rPr lang="de-DE" dirty="0" err="1"/>
              <a:t>too</a:t>
            </a:r>
            <a:endParaRPr lang="de-DE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DE" dirty="0"/>
              <a:t>Running flat 50MW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r>
              <a:rPr lang="de-DE" dirty="0"/>
              <a:t>BDR 1e-5</a:t>
            </a:r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1" dirty="0"/>
          </a:p>
          <a:p>
            <a:pPr lvl="1" indent="0">
              <a:buNone/>
            </a:pPr>
            <a:endParaRPr lang="de-DE" dirty="0"/>
          </a:p>
          <a:p>
            <a:pPr lvl="1" indent="0">
              <a:buNone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b="0" dirty="0"/>
          </a:p>
          <a:p>
            <a:pPr marL="666750" lvl="1" indent="-342900">
              <a:buFont typeface="Arial" panose="020B0604020202020204" pitchFamily="34" charset="0"/>
              <a:buChar char="•"/>
            </a:pP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1709128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</a:t>
            </a:r>
            <a:r>
              <a:rPr lang="en-US" dirty="0"/>
              <a:t>Modulator – IGBT broken (05Nov)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 descr="A computer screen with a red and blue square and black text&#10;&#10;Description automatically generated with medium confidence">
            <a:extLst>
              <a:ext uri="{FF2B5EF4-FFF2-40B4-BE49-F238E27FC236}">
                <a16:creationId xmlns:a16="http://schemas.microsoft.com/office/drawing/2014/main" id="{48EA280A-3A43-0130-3E03-628F87FA2C9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26306" r="17238"/>
          <a:stretch/>
        </p:blipFill>
        <p:spPr>
          <a:xfrm rot="5400000">
            <a:off x="4088671" y="956405"/>
            <a:ext cx="3871784" cy="514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5292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 </a:t>
            </a:r>
            <a:r>
              <a:rPr lang="en-US" dirty="0"/>
              <a:t>Modulator – HV pulse shape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7" name="Picture 6" descr="A screen shot of a graph&#10;&#10;Description automatically generated">
            <a:extLst>
              <a:ext uri="{FF2B5EF4-FFF2-40B4-BE49-F238E27FC236}">
                <a16:creationId xmlns:a16="http://schemas.microsoft.com/office/drawing/2014/main" id="{257046F0-726E-2A6E-F808-79516FCA11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04975" y="1155247"/>
            <a:ext cx="8409214" cy="50455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0703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X-Box 2</a:t>
            </a:r>
            <a:r>
              <a:rPr lang="en-US" dirty="0"/>
              <a:t>- RF Pulse shape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F642242-1968-DD64-92B5-FE855384C3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85623" y="906464"/>
            <a:ext cx="7890215" cy="5377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7888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Peak Power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8" name="Picture 7" descr="A close-up of a graph&#10;&#10;Description automatically generated">
            <a:extLst>
              <a:ext uri="{FF2B5EF4-FFF2-40B4-BE49-F238E27FC236}">
                <a16:creationId xmlns:a16="http://schemas.microsoft.com/office/drawing/2014/main" id="{B6608297-E8E9-15CA-E79D-96B894EF24E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5974" y="1078571"/>
            <a:ext cx="11121957" cy="50505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7233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DE" dirty="0"/>
              <a:t>TD31 N3 N4</a:t>
            </a:r>
            <a:r>
              <a:rPr lang="en-US" dirty="0"/>
              <a:t> Structure B- Gradient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8" name="Picture 7" descr="A screenshot of a graph&#10;&#10;Description automatically generated">
            <a:extLst>
              <a:ext uri="{FF2B5EF4-FFF2-40B4-BE49-F238E27FC236}">
                <a16:creationId xmlns:a16="http://schemas.microsoft.com/office/drawing/2014/main" id="{AA41C09E-F9F1-7950-5929-D3C991C3982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3038" y="1290149"/>
            <a:ext cx="10907949" cy="48263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8096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– S parameters measurement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8" name="Picture 7" descr="A machine with wires and a screen&#10;&#10;Description automatically generated">
            <a:extLst>
              <a:ext uri="{FF2B5EF4-FFF2-40B4-BE49-F238E27FC236}">
                <a16:creationId xmlns:a16="http://schemas.microsoft.com/office/drawing/2014/main" id="{3618A379-FB79-118F-3CC0-B8E2F3758E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5400000">
            <a:off x="5974878" y="1553691"/>
            <a:ext cx="5177818" cy="3883364"/>
          </a:xfrm>
          <a:prstGeom prst="rect">
            <a:avLst/>
          </a:prstGeom>
        </p:spPr>
      </p:pic>
      <mc:AlternateContent xmlns:mc="http://schemas.openxmlformats.org/markup-compatibility/2006">
        <mc:Choice xmlns:a14="http://schemas.microsoft.com/office/drawing/2010/main" Requires="a14">
          <p:sp>
            <p:nvSpPr>
              <p:cNvPr id="9" name="TextBox 6">
                <a:extLst>
                  <a:ext uri="{FF2B5EF4-FFF2-40B4-BE49-F238E27FC236}">
                    <a16:creationId xmlns:a16="http://schemas.microsoft.com/office/drawing/2014/main" id="{31F4A5C6-1760-C067-DCB7-BFA50F812D68}"/>
                  </a:ext>
                </a:extLst>
              </p:cNvPr>
              <p:cNvSpPr txBox="1"/>
              <p:nvPr/>
            </p:nvSpPr>
            <p:spPr>
              <a:xfrm>
                <a:off x="1853220" y="2551837"/>
                <a:ext cx="2928238" cy="175432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Deflecting cavity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US" dirty="0"/>
                  <a:t>12 cells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=11.995</m:t>
                    </m:r>
                  </m:oMath>
                </a14:m>
                <a:r>
                  <a:rPr lang="en-US" dirty="0"/>
                  <a:t> GHz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Δ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𝜙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=2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𝜋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/3</m:t>
                    </m:r>
                  </m:oMath>
                </a14:m>
                <a:endParaRPr lang="en-GB" dirty="0"/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GB" dirty="0"/>
                  <a:t>Magnetic coupling (BTW)</a:t>
                </a:r>
              </a:p>
              <a:p>
                <a:pPr marL="285750" indent="-285750">
                  <a:buFont typeface="Courier New" panose="02070309020205020404" pitchFamily="49" charset="0"/>
                  <a:buChar char="o"/>
                </a:pPr>
                <a:r>
                  <a:rPr lang="en-GB" dirty="0"/>
                  <a:t>Longitudinal symmetry</a:t>
                </a:r>
              </a:p>
            </p:txBody>
          </p:sp>
        </mc:Choice>
        <mc:Fallback>
          <p:sp>
            <p:nvSpPr>
              <p:cNvPr id="9" name="TextBox 6">
                <a:extLst>
                  <a:ext uri="{FF2B5EF4-FFF2-40B4-BE49-F238E27FC236}">
                    <a16:creationId xmlns:a16="http://schemas.microsoft.com/office/drawing/2014/main" id="{31F4A5C6-1760-C067-DCB7-BFA50F812D68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853220" y="2551837"/>
                <a:ext cx="2928238" cy="1754326"/>
              </a:xfrm>
              <a:prstGeom prst="rect">
                <a:avLst/>
              </a:prstGeom>
              <a:blipFill>
                <a:blip r:embed="rId3"/>
                <a:stretch>
                  <a:fillRect l="-1458" t="-2091" r="-6250" b="-487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592963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AFDFA1-9859-045B-362A-1808E034D8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Crab cavity – S parameters measurement</a:t>
            </a:r>
            <a:endParaRPr lang="en-DE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A83701F-193D-2002-B9D6-97D545B66C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6 November 2024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C41B7E-5EFD-0366-6DD2-3CB4E6921B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Paz Alonso Arias | X-Box Update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91F5D5-B795-7747-E089-8B973F49F0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E0B28E23-4B48-6A04-7D2C-D257EE37C9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0374" y="1895371"/>
            <a:ext cx="5016556" cy="36730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">
            <a:extLst>
              <a:ext uri="{FF2B5EF4-FFF2-40B4-BE49-F238E27FC236}">
                <a16:creationId xmlns:a16="http://schemas.microsoft.com/office/drawing/2014/main" id="{19244BF7-6D32-7092-645A-107C0FAA06B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1214" y="1895371"/>
            <a:ext cx="5093878" cy="3710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45792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7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4" id="{B31D5EF9-0495-1241-974B-675EDE373C80}" vid="{468085D9-7C0B-084F-8C85-C0DEAEE895F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17">
    <a:dk1>
      <a:srgbClr val="0033A0"/>
    </a:dk1>
    <a:lt1>
      <a:srgbClr val="FFFFFF"/>
    </a:lt1>
    <a:dk2>
      <a:srgbClr val="2F2F2F"/>
    </a:dk2>
    <a:lt2>
      <a:srgbClr val="F8F8F8"/>
    </a:lt2>
    <a:accent1>
      <a:srgbClr val="0033A0"/>
    </a:accent1>
    <a:accent2>
      <a:srgbClr val="61C4D3"/>
    </a:accent2>
    <a:accent3>
      <a:srgbClr val="E15E32"/>
    </a:accent3>
    <a:accent4>
      <a:srgbClr val="BEBECB"/>
    </a:accent4>
    <a:accent5>
      <a:srgbClr val="6E2466"/>
    </a:accent5>
    <a:accent6>
      <a:srgbClr val="1C446A"/>
    </a:accent6>
    <a:hlink>
      <a:srgbClr val="6D2466"/>
    </a:hlink>
    <a:folHlink>
      <a:srgbClr val="61C4D3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7923</TotalTime>
  <Words>274</Words>
  <Application>Microsoft Office PowerPoint</Application>
  <PresentationFormat>Widescreen</PresentationFormat>
  <Paragraphs>73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Cambria Math</vt:lpstr>
      <vt:lpstr>Courier New</vt:lpstr>
      <vt:lpstr>Office Theme</vt:lpstr>
      <vt:lpstr>X-Box Summary</vt:lpstr>
      <vt:lpstr>X-Box 2: TD31 N3 N4</vt:lpstr>
      <vt:lpstr>X-Box 2 Modulator – IGBT broken (05Nov)</vt:lpstr>
      <vt:lpstr>X-Box 2 Modulator – HV pulse shape</vt:lpstr>
      <vt:lpstr>X-Box 2- RF Pulse shape</vt:lpstr>
      <vt:lpstr>TD31 N3 N4 Structure B- Peak Power</vt:lpstr>
      <vt:lpstr>TD31 N3 N4 Structure B- Gradient</vt:lpstr>
      <vt:lpstr>Crab cavity – S parameters measurement</vt:lpstr>
      <vt:lpstr>Crab cavity – S parameters measurement</vt:lpstr>
      <vt:lpstr>PowerPoint Presentation</vt:lpstr>
      <vt:lpstr>X-Box 2: Reminder on BD classification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X-Box Summary</dc:title>
  <dc:creator>Paz Alonso Arias</dc:creator>
  <cp:lastModifiedBy>Paz Alonso Arias</cp:lastModifiedBy>
  <cp:revision>49</cp:revision>
  <dcterms:modified xsi:type="dcterms:W3CDTF">2024-11-06T07:58:28Z</dcterms:modified>
</cp:coreProperties>
</file>