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9" r:id="rId2"/>
    <p:sldId id="321" r:id="rId3"/>
    <p:sldId id="310" r:id="rId4"/>
    <p:sldId id="311" r:id="rId5"/>
    <p:sldId id="312" r:id="rId6"/>
    <p:sldId id="313" r:id="rId7"/>
    <p:sldId id="319" r:id="rId8"/>
    <p:sldId id="320" r:id="rId9"/>
    <p:sldId id="275" r:id="rId10"/>
    <p:sldId id="276" r:id="rId11"/>
    <p:sldId id="314" r:id="rId12"/>
    <p:sldId id="304" r:id="rId13"/>
    <p:sldId id="305" r:id="rId14"/>
    <p:sldId id="307" r:id="rId15"/>
    <p:sldId id="322" r:id="rId16"/>
    <p:sldId id="315" r:id="rId17"/>
    <p:sldId id="316" r:id="rId18"/>
    <p:sldId id="309" r:id="rId19"/>
    <p:sldId id="317" r:id="rId20"/>
    <p:sldId id="318" r:id="rId21"/>
    <p:sldId id="30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24" autoAdjust="0"/>
    <p:restoredTop sz="94686"/>
  </p:normalViewPr>
  <p:slideViewPr>
    <p:cSldViewPr snapToObjects="1">
      <p:cViewPr varScale="1">
        <p:scale>
          <a:sx n="117" d="100"/>
          <a:sy n="117" d="100"/>
        </p:scale>
        <p:origin x="126" y="396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26.06.2024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A.Abouelenain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26.06.2024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err="1"/>
              <a:t>A.Abouelenain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26.06.2024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err="1"/>
              <a:t>A.Abouelenain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26.06.2024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err="1"/>
              <a:t>A.Abouelenain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26.06.2024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err="1"/>
              <a:t>A.Abouelenain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26.06.2024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 err="1"/>
              <a:t>A.Abouelenain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26.06.2024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 err="1"/>
              <a:t>A.Abouelenain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26.06.2024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 err="1"/>
              <a:t>A.Abouelenain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26.06.2024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 err="1"/>
              <a:t>A.Abouelenain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26.06.2024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A.Abouelenain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26.06.2024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A.Abouelenain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26.06.2024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A.Abouelenain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26.06.2024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A.Abouelenain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26.06.2024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A.Abouelenain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26.06.2024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A.Abouelenain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26.06.2024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A.Abouelenain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26.06.2024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A.Abouelenain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26.06.2024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A.Abouelenain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26.06.2024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A.Abouelenain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26/06/2024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 err="1"/>
              <a:t>A.Abouelenain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30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30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ist.gov/pml/stopping-power-range-tables-electrons-protons-and-helium-ions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3429000"/>
            <a:ext cx="11376025" cy="2153265"/>
          </a:xfrm>
        </p:spPr>
        <p:txBody>
          <a:bodyPr/>
          <a:lstStyle/>
          <a:p>
            <a:r>
              <a:rPr lang="en-US" sz="3600" dirty="0"/>
              <a:t>Simulations of Beam Wire Scanners’ thermal evolution and Investigating Carbon </a:t>
            </a:r>
            <a:r>
              <a:rPr lang="en-US" sz="3600" dirty="0" err="1"/>
              <a:t>NanoTubes</a:t>
            </a:r>
            <a:r>
              <a:rPr lang="en-US" sz="3600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49549"/>
            <a:ext cx="11376026" cy="803787"/>
          </a:xfrm>
        </p:spPr>
        <p:txBody>
          <a:bodyPr/>
          <a:lstStyle/>
          <a:p>
            <a:pPr algn="l"/>
            <a:r>
              <a:rPr lang="en-US" dirty="0"/>
              <a:t>Abdelrahman Abouelenain – Master Student at University Franche-Comte, France. 4 months internship in CERN SY-BI-PM </a:t>
            </a:r>
          </a:p>
          <a:p>
            <a:pPr algn="l"/>
            <a:r>
              <a:rPr lang="en-US" b="0" dirty="0"/>
              <a:t>03/07/2024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33B3EE3-7B67-D347-3675-28FA83474C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48" y="1275735"/>
            <a:ext cx="2330666" cy="742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971EA88-3669-982D-DC2E-36B62E05CE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518" y="995294"/>
            <a:ext cx="4464496" cy="1131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94A06-598E-874C-8DAE-8BAD560C1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Cooling process in the Tungsten wire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B2460-E934-4E4F-9D65-87CE6B6694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6193" y="1199341"/>
            <a:ext cx="3708401" cy="4608512"/>
          </a:xfrm>
        </p:spPr>
        <p:txBody>
          <a:bodyPr vert="horz" lIns="0" tIns="0" rIns="0" bIns="0" rtlCol="0" anchor="t">
            <a:normAutofit lnSpcReduction="10000"/>
          </a:bodyPr>
          <a:lstStyle/>
          <a:p>
            <a:r>
              <a:rPr lang="en-US" dirty="0">
                <a:cs typeface="Arial"/>
              </a:rPr>
              <a:t>Compared </a:t>
            </a:r>
            <a:r>
              <a:rPr lang="en-US" dirty="0" err="1">
                <a:cs typeface="Arial"/>
              </a:rPr>
              <a:t>comsol</a:t>
            </a:r>
            <a:r>
              <a:rPr lang="en-US" dirty="0">
                <a:cs typeface="Arial"/>
              </a:rPr>
              <a:t> and </a:t>
            </a:r>
            <a:r>
              <a:rPr lang="en-US" dirty="0" err="1">
                <a:cs typeface="Arial"/>
              </a:rPr>
              <a:t>pytt</a:t>
            </a:r>
            <a:r>
              <a:rPr lang="en-US" dirty="0">
                <a:cs typeface="Arial"/>
              </a:rPr>
              <a:t> by looking at heating and cooling separately. </a:t>
            </a:r>
            <a:endParaRPr lang="en-US" dirty="0"/>
          </a:p>
          <a:p>
            <a:pPr lvl="2"/>
            <a:r>
              <a:rPr lang="en-US" dirty="0"/>
              <a:t>Here each one of the   cooling processes  is examined alone for the case in the previous slide  </a:t>
            </a:r>
          </a:p>
          <a:p>
            <a:pPr lvl="2"/>
            <a:r>
              <a:rPr lang="en-US" dirty="0"/>
              <a:t>The heating without cooling showed the same behavior in the two simulation.</a:t>
            </a:r>
          </a:p>
          <a:p>
            <a:pPr lvl="2"/>
            <a:r>
              <a:rPr lang="en-US" dirty="0"/>
              <a:t>The same for the radiative cooling.</a:t>
            </a:r>
          </a:p>
          <a:p>
            <a:pPr lvl="2"/>
            <a:r>
              <a:rPr lang="en-US" dirty="0"/>
              <a:t>The Thermionic cooling process  show the same behavior as </a:t>
            </a:r>
            <a:r>
              <a:rPr lang="en-US" dirty="0" err="1"/>
              <a:t>PyTT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 The conductive cooling in COMSOL is stronger than </a:t>
            </a:r>
            <a:r>
              <a:rPr lang="en-US" dirty="0" err="1"/>
              <a:t>PyTT</a:t>
            </a:r>
            <a:r>
              <a:rPr lang="en-US" dirty="0"/>
              <a:t> . 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C1863-12FB-D644-88C8-971502480B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03.07.2024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5BE0B-CA52-5441-B05F-9324706BBE6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A. Abouelenain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8047A-5275-7649-A733-0A42379D68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4" name="Picture Placeholder 13" descr="A graph of a temperature&#10;&#10;Description automatically generated">
            <a:extLst>
              <a:ext uri="{FF2B5EF4-FFF2-40B4-BE49-F238E27FC236}">
                <a16:creationId xmlns:a16="http://schemas.microsoft.com/office/drawing/2014/main" id="{352BAF05-353C-65E3-8441-E49C4DF3F105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2"/>
          <a:srcRect l="1980" t="11488"/>
          <a:stretch/>
        </p:blipFill>
        <p:spPr>
          <a:xfrm>
            <a:off x="4205445" y="968179"/>
            <a:ext cx="3534252" cy="2483992"/>
          </a:xfrm>
        </p:spPr>
      </p:pic>
      <p:pic>
        <p:nvPicPr>
          <p:cNvPr id="19" name="Picture Placeholder 18" descr="radiative cooling">
            <a:extLst>
              <a:ext uri="{FF2B5EF4-FFF2-40B4-BE49-F238E27FC236}">
                <a16:creationId xmlns:a16="http://schemas.microsoft.com/office/drawing/2014/main" id="{99071DEF-7602-CA99-A184-3FEEC1CDF49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t="11109" b="2995"/>
          <a:stretch/>
        </p:blipFill>
        <p:spPr>
          <a:xfrm>
            <a:off x="8482509" y="903024"/>
            <a:ext cx="3547681" cy="2376264"/>
          </a:xfr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66F1748-28D9-DF49-A916-3F75BC619368}"/>
              </a:ext>
            </a:extLst>
          </p:cNvPr>
          <p:cNvSpPr txBox="1"/>
          <p:nvPr/>
        </p:nvSpPr>
        <p:spPr>
          <a:xfrm>
            <a:off x="5591944" y="798902"/>
            <a:ext cx="142346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heating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A05116F-79B5-83C8-3654-6C3C27FC7DCC}"/>
              </a:ext>
            </a:extLst>
          </p:cNvPr>
          <p:cNvSpPr txBox="1"/>
          <p:nvPr/>
        </p:nvSpPr>
        <p:spPr>
          <a:xfrm>
            <a:off x="9809300" y="721958"/>
            <a:ext cx="97142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Radiative cooling</a:t>
            </a:r>
            <a:endParaRPr lang="en-GB" dirty="0"/>
          </a:p>
        </p:txBody>
      </p:sp>
      <p:pic>
        <p:nvPicPr>
          <p:cNvPr id="31" name="Picture Placeholder 30" descr="A graph of a temperature&#10;&#10;Description automatically generated">
            <a:extLst>
              <a:ext uri="{FF2B5EF4-FFF2-40B4-BE49-F238E27FC236}">
                <a16:creationId xmlns:a16="http://schemas.microsoft.com/office/drawing/2014/main" id="{DF06A8C1-56CC-E511-0EEB-F674E6A5F32B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4"/>
          <a:srcRect t="11635" b="3229"/>
          <a:stretch/>
        </p:blipFill>
        <p:spPr>
          <a:xfrm>
            <a:off x="4089121" y="3678889"/>
            <a:ext cx="3659332" cy="2323999"/>
          </a:xfr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71394EE8-7936-0AA9-4D8C-E10BA262C496}"/>
              </a:ext>
            </a:extLst>
          </p:cNvPr>
          <p:cNvSpPr txBox="1"/>
          <p:nvPr/>
        </p:nvSpPr>
        <p:spPr>
          <a:xfrm>
            <a:off x="5382582" y="3431820"/>
            <a:ext cx="107240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Thermionic cooling</a:t>
            </a:r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FF314C2-3E41-68FD-4789-7ECFE86906AA}"/>
              </a:ext>
            </a:extLst>
          </p:cNvPr>
          <p:cNvSpPr txBox="1"/>
          <p:nvPr/>
        </p:nvSpPr>
        <p:spPr>
          <a:xfrm>
            <a:off x="9624392" y="3383084"/>
            <a:ext cx="175185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61C4D3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Conductive cooling</a:t>
            </a:r>
            <a:endParaRPr lang="en-GB" dirty="0"/>
          </a:p>
        </p:txBody>
      </p:sp>
      <p:pic>
        <p:nvPicPr>
          <p:cNvPr id="46" name="Picture Placeholder 45" descr="A graph of a graph&#10;&#10;Description automatically generated">
            <a:extLst>
              <a:ext uri="{FF2B5EF4-FFF2-40B4-BE49-F238E27FC236}">
                <a16:creationId xmlns:a16="http://schemas.microsoft.com/office/drawing/2014/main" id="{07F91720-F4F1-DD5D-AD59-DADFC48FFD57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5"/>
          <a:srcRect t="11632" b="1319"/>
          <a:stretch/>
        </p:blipFill>
        <p:spPr>
          <a:xfrm>
            <a:off x="8426683" y="3678889"/>
            <a:ext cx="3659332" cy="2376264"/>
          </a:xfr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1298C297-E330-4BD9-155F-D4826DA5D3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76" y="6431377"/>
            <a:ext cx="813519" cy="25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448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C2878A-1930-4484-CA56-B2CA40E786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124744"/>
            <a:ext cx="11376024" cy="4608512"/>
          </a:xfrm>
        </p:spPr>
        <p:txBody>
          <a:bodyPr/>
          <a:lstStyle/>
          <a:p>
            <a:r>
              <a:rPr lang="en-US" sz="1400" b="0" dirty="0"/>
              <a:t>Four CF BWS in SPS are being tested for new suggested for safe scan limits at energy 450 GeV.</a:t>
            </a:r>
          </a:p>
          <a:p>
            <a:r>
              <a:rPr lang="en-US" sz="1400" b="0" dirty="0"/>
              <a:t>BWSRC 41677, 41678, 51637 and 51638.</a:t>
            </a:r>
          </a:p>
          <a:p>
            <a:r>
              <a:rPr lang="en-US" sz="1400" b="0" dirty="0"/>
              <a:t>BWSRC 41678 is shown in this slide.</a:t>
            </a:r>
          </a:p>
          <a:p>
            <a:r>
              <a:rPr lang="en-US" sz="1400" b="0" dirty="0"/>
              <a:t>All of the four BWS reached a maximum temperature in range between 1250 K to 1272 K</a:t>
            </a:r>
          </a:p>
          <a:p>
            <a:r>
              <a:rPr lang="en-US" sz="1400" b="0" dirty="0"/>
              <a:t>These temperatures should be safe for scanning, but do not count for ‘indirect’ EM coupling between the wire and the beam.</a:t>
            </a:r>
          </a:p>
          <a:p>
            <a:r>
              <a:rPr lang="en-US" sz="1400" b="0" dirty="0"/>
              <a:t>COMSOL and </a:t>
            </a:r>
            <a:r>
              <a:rPr lang="en-US" sz="1400" b="0" dirty="0" err="1"/>
              <a:t>PyTT</a:t>
            </a:r>
            <a:r>
              <a:rPr lang="en-US" sz="1400" b="0" dirty="0"/>
              <a:t> showed the same results.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F67B02-231E-9DA4-FFD1-7D0BEC101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837" y="260121"/>
            <a:ext cx="11376025" cy="910520"/>
          </a:xfrm>
        </p:spPr>
        <p:txBody>
          <a:bodyPr/>
          <a:lstStyle/>
          <a:p>
            <a:r>
              <a:rPr lang="en-US" dirty="0"/>
              <a:t>SPS safe scan limits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09312-6839-7B6E-ABEA-C4B3288C4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03.07.2024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C0A38B-6C2B-E9DE-E258-B2F5884AE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Abouelenain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8429FE-C303-6A24-C41B-0D3C4550E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Picture 9" descr="A group of graphs showing the temperature&#10;&#10;Description automatically generated with medium confidence">
            <a:extLst>
              <a:ext uri="{FF2B5EF4-FFF2-40B4-BE49-F238E27FC236}">
                <a16:creationId xmlns:a16="http://schemas.microsoft.com/office/drawing/2014/main" id="{34734F90-52EE-FD73-F684-F0E1D577C5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0350" y="2667342"/>
            <a:ext cx="3970341" cy="3739928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1E04F9A6-4286-19E5-94CB-7A154E9491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139685"/>
              </p:ext>
            </p:extLst>
          </p:nvPr>
        </p:nvGraphicFramePr>
        <p:xfrm>
          <a:off x="230198" y="3481722"/>
          <a:ext cx="6502400" cy="25958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77340903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727561244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256757899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4516374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l-GR" dirty="0"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σ</a:t>
                      </a:r>
                      <a:r>
                        <a:rPr lang="en-US" baseline="-25000" dirty="0"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x</a:t>
                      </a:r>
                      <a:r>
                        <a:rPr lang="en-US" baseline="0" dirty="0"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 </a:t>
                      </a:r>
                      <a:r>
                        <a:rPr lang="en-US" baseline="0" dirty="0">
                          <a:latin typeface="+mj-lt"/>
                          <a:ea typeface="SimHei" panose="02010609060101010101" pitchFamily="49" charset="-122"/>
                        </a:rPr>
                        <a:t>[mm]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σ</a:t>
                      </a:r>
                      <a:r>
                        <a:rPr lang="en-US" baseline="-25000" dirty="0"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y </a:t>
                      </a:r>
                      <a:r>
                        <a:rPr lang="en-US" baseline="0" dirty="0">
                          <a:latin typeface="+mn-lt"/>
                          <a:ea typeface="SimHei" panose="02010609060101010101" pitchFamily="49" charset="-122"/>
                        </a:rPr>
                        <a:t>[mm]</a:t>
                      </a:r>
                      <a:endParaRPr lang="en-GB" baseline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Speed [m/s]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N</a:t>
                      </a:r>
                      <a:r>
                        <a:rPr lang="en-US" baseline="-25000" dirty="0" err="1"/>
                        <a:t>max</a:t>
                      </a:r>
                      <a:r>
                        <a:rPr lang="en-US" baseline="-25000" dirty="0"/>
                        <a:t> </a:t>
                      </a:r>
                      <a:r>
                        <a:rPr lang="en-US" baseline="0" dirty="0"/>
                        <a:t>[E+13]</a:t>
                      </a:r>
                      <a:endParaRPr lang="en-GB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8023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0.318381598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0.384452997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0436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0.318381598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0.384452997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0225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0.450259574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0.543698642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984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0.450259574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0.543698642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1.55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0344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0.551453104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0.665892124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1.06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26800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0.551453104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0.665892124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1.90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3822575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04255BE3-4AD5-B18C-C1F6-95BD0C1FD9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6280" y="1301333"/>
            <a:ext cx="2920751" cy="808092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96B51769-F87E-A797-278E-FBDBB4E29A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76" y="6431377"/>
            <a:ext cx="813519" cy="25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491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8241D-16E2-D941-B672-7CDCC213C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Temperature behavior at Beam Halo</a:t>
            </a:r>
            <a:endParaRPr lang="en-GB" sz="2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5E6953-692C-9842-9D66-643D806F5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03.07.2024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CD9BAD-BF95-4846-9B7B-C1C49B51B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A. Abouelenain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42575-8502-9C41-ACBF-DEB712BB5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4D197A-03BC-C645-89F5-C987905FD1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2776" y="1618506"/>
            <a:ext cx="11376024" cy="4608512"/>
          </a:xfrm>
        </p:spPr>
        <p:txBody>
          <a:bodyPr vert="horz" lIns="0" tIns="0" rIns="0" bIns="0" rtlCol="0" anchor="t">
            <a:normAutofit/>
          </a:bodyPr>
          <a:lstStyle/>
          <a:p>
            <a:pPr marL="0" lvl="1" indent="0">
              <a:buNone/>
            </a:pPr>
            <a:r>
              <a:rPr lang="en-US" b="1" dirty="0">
                <a:cs typeface="Arial"/>
              </a:rPr>
              <a:t>Can a wire be used for beam halo </a:t>
            </a:r>
            <a:r>
              <a:rPr lang="en-US" b="1" dirty="0" err="1">
                <a:cs typeface="Arial"/>
              </a:rPr>
              <a:t>measurments</a:t>
            </a:r>
            <a:r>
              <a:rPr lang="en-US" b="1" dirty="0">
                <a:cs typeface="Arial"/>
              </a:rPr>
              <a:t> at LHC ? Ideas is to put it at a certain fixed distance from the beam center (expressed in '</a:t>
            </a:r>
            <a:r>
              <a:rPr lang="en-US" b="1" dirty="0" err="1">
                <a:cs typeface="Arial"/>
              </a:rPr>
              <a:t>sigmas</a:t>
            </a:r>
            <a:r>
              <a:rPr lang="en-US" b="1" dirty="0">
                <a:cs typeface="Arial"/>
              </a:rPr>
              <a:t>') and what is the equilibrium temperature for certain beam size and beam intensity</a:t>
            </a:r>
          </a:p>
          <a:p>
            <a:pPr marL="0" lvl="1" indent="0">
              <a:buNone/>
            </a:pPr>
            <a:endParaRPr lang="en-US" b="1" dirty="0"/>
          </a:p>
          <a:p>
            <a:pPr marL="0" lvl="1" indent="0">
              <a:buNone/>
            </a:pPr>
            <a:r>
              <a:rPr lang="en-US" b="1" dirty="0"/>
              <a:t>I simulated wire thermal response when placed at different </a:t>
            </a:r>
            <a:r>
              <a:rPr lang="en-US" b="1" dirty="0" err="1"/>
              <a:t>sigmas</a:t>
            </a:r>
            <a:r>
              <a:rPr lang="el-GR" b="1" dirty="0">
                <a:latin typeface="SimHei"/>
                <a:ea typeface="SimHei"/>
              </a:rPr>
              <a:t>σ</a:t>
            </a:r>
            <a:r>
              <a:rPr lang="en-US" b="1" dirty="0">
                <a:latin typeface="SimHei"/>
                <a:ea typeface="SimHei"/>
              </a:rPr>
              <a:t>(</a:t>
            </a:r>
            <a:r>
              <a:rPr lang="en-US" b="1" dirty="0">
                <a:latin typeface="+mj-lt"/>
                <a:ea typeface="SimHei"/>
              </a:rPr>
              <a:t>beam size</a:t>
            </a:r>
            <a:r>
              <a:rPr lang="en-US" b="1" dirty="0"/>
              <a:t> ) from the beam center </a:t>
            </a:r>
            <a:endParaRPr lang="en-US" dirty="0"/>
          </a:p>
          <a:p>
            <a:pPr marL="0" lvl="1" indent="0">
              <a:buNone/>
            </a:pPr>
            <a:endParaRPr lang="en-US" sz="1400" dirty="0"/>
          </a:p>
          <a:p>
            <a:pPr marL="0" lvl="1" indent="0">
              <a:buNone/>
            </a:pPr>
            <a:r>
              <a:rPr lang="en-US" sz="1400" dirty="0"/>
              <a:t>BWS is fixed and intercepting Beams of energy 7 </a:t>
            </a:r>
            <a:r>
              <a:rPr lang="en-US" sz="1400" dirty="0" err="1"/>
              <a:t>TeV</a:t>
            </a:r>
            <a:r>
              <a:rPr lang="en-US" sz="1400" dirty="0"/>
              <a:t>, but different sizes :</a:t>
            </a:r>
          </a:p>
          <a:p>
            <a:pPr marL="0" lvl="1" indent="0">
              <a:buNone/>
            </a:pPr>
            <a:endParaRPr lang="en-US" sz="1400" b="1" dirty="0"/>
          </a:p>
          <a:p>
            <a:pPr marL="285750" lvl="1" indent="-285750"/>
            <a:r>
              <a:rPr lang="en-US" dirty="0"/>
              <a:t>200 um</a:t>
            </a:r>
          </a:p>
          <a:p>
            <a:pPr marL="285750" lvl="1" indent="-285750"/>
            <a:r>
              <a:rPr lang="en-US" dirty="0"/>
              <a:t>300 um</a:t>
            </a:r>
          </a:p>
          <a:p>
            <a:pPr marL="285750" lvl="1" indent="-285750"/>
            <a:r>
              <a:rPr lang="en-US" dirty="0"/>
              <a:t>400 um </a:t>
            </a:r>
          </a:p>
          <a:p>
            <a:pPr marL="285750" lvl="1" indent="-285750"/>
            <a:endParaRPr lang="en-US" dirty="0"/>
          </a:p>
          <a:p>
            <a:pPr marL="285750" lvl="1" indent="-285750"/>
            <a:r>
              <a:rPr lang="en-US" dirty="0"/>
              <a:t>The relation between the temperature at thermal equilibrium and the beam size </a:t>
            </a:r>
          </a:p>
          <a:p>
            <a:pPr marL="285750" lvl="1" indent="-285750"/>
            <a:endParaRPr 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9F4AA0E-FEC0-30AC-437A-F6FD984866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76" y="6431377"/>
            <a:ext cx="813519" cy="25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3825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A0133-B422-571B-360E-B7F2E2053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6" y="305376"/>
            <a:ext cx="11376024" cy="1065742"/>
          </a:xfrm>
        </p:spPr>
        <p:txBody>
          <a:bodyPr/>
          <a:lstStyle/>
          <a:p>
            <a:r>
              <a:rPr lang="en-US" sz="2800" dirty="0"/>
              <a:t>Wire for Beam Halo: Wire @ different positions</a:t>
            </a:r>
            <a:endParaRPr lang="en-GB" sz="2800" dirty="0"/>
          </a:p>
        </p:txBody>
      </p:sp>
      <p:graphicFrame>
        <p:nvGraphicFramePr>
          <p:cNvPr id="18" name="Content Placeholder 17">
            <a:extLst>
              <a:ext uri="{FF2B5EF4-FFF2-40B4-BE49-F238E27FC236}">
                <a16:creationId xmlns:a16="http://schemas.microsoft.com/office/drawing/2014/main" id="{135E4589-B5B3-C85C-19DF-54DB1A39A394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46889164"/>
              </p:ext>
            </p:extLst>
          </p:nvPr>
        </p:nvGraphicFramePr>
        <p:xfrm>
          <a:off x="301631" y="3429000"/>
          <a:ext cx="4060174" cy="2635062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2030087">
                  <a:extLst>
                    <a:ext uri="{9D8B030D-6E8A-4147-A177-3AD203B41FA5}">
                      <a16:colId xmlns:a16="http://schemas.microsoft.com/office/drawing/2014/main" val="3752291530"/>
                    </a:ext>
                  </a:extLst>
                </a:gridCol>
                <a:gridCol w="2030087">
                  <a:extLst>
                    <a:ext uri="{9D8B030D-6E8A-4147-A177-3AD203B41FA5}">
                      <a16:colId xmlns:a16="http://schemas.microsoft.com/office/drawing/2014/main" val="2534388375"/>
                    </a:ext>
                  </a:extLst>
                </a:gridCol>
              </a:tblGrid>
              <a:tr h="45005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Parameters</a:t>
                      </a:r>
                      <a:endParaRPr lang="en-GB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Values</a:t>
                      </a:r>
                      <a:endParaRPr lang="en-GB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95250" marR="95250" marT="95250" marB="95250"/>
                </a:tc>
                <a:extLst>
                  <a:ext uri="{0D108BD9-81ED-4DB2-BD59-A6C34878D82A}">
                    <a16:rowId xmlns:a16="http://schemas.microsoft.com/office/drawing/2014/main" val="2656348000"/>
                  </a:ext>
                </a:extLst>
              </a:tr>
              <a:tr h="43004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Beam energy</a:t>
                      </a:r>
                      <a:endParaRPr lang="en-GB">
                        <a:effectLst/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 </a:t>
                      </a:r>
                      <a:r>
                        <a:rPr lang="en-GB" sz="14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TeV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95250" marB="95250"/>
                </a:tc>
                <a:extLst>
                  <a:ext uri="{0D108BD9-81ED-4DB2-BD59-A6C34878D82A}">
                    <a16:rowId xmlns:a16="http://schemas.microsoft.com/office/drawing/2014/main" val="3066802282"/>
                  </a:ext>
                </a:extLst>
              </a:tr>
              <a:tr h="43004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Wire's density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1.8 g/cm</a:t>
                      </a:r>
                      <a:r>
                        <a:rPr lang="en-GB" sz="1400" b="0" u="none" strike="noStrike" baseline="30000" dirty="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95250" marB="95250"/>
                </a:tc>
                <a:extLst>
                  <a:ext uri="{0D108BD9-81ED-4DB2-BD59-A6C34878D82A}">
                    <a16:rowId xmlns:a16="http://schemas.microsoft.com/office/drawing/2014/main" val="1222490167"/>
                  </a:ext>
                </a:extLst>
              </a:tr>
              <a:tr h="43004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Wire diameter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34 um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95250" marB="95250"/>
                </a:tc>
                <a:extLst>
                  <a:ext uri="{0D108BD9-81ED-4DB2-BD59-A6C34878D82A}">
                    <a16:rowId xmlns:a16="http://schemas.microsoft.com/office/drawing/2014/main" val="3905714819"/>
                  </a:ext>
                </a:extLst>
              </a:tr>
              <a:tr h="43004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Revolution time 𝜏</a:t>
                      </a:r>
                      <a:endParaRPr lang="en-GB" sz="1400" dirty="0">
                        <a:effectLst/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89 us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95250" marB="95250"/>
                </a:tc>
                <a:extLst>
                  <a:ext uri="{0D108BD9-81ED-4DB2-BD59-A6C34878D82A}">
                    <a16:rowId xmlns:a16="http://schemas.microsoft.com/office/drawing/2014/main" val="402450366"/>
                  </a:ext>
                </a:extLst>
              </a:tr>
              <a:tr h="43004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Protons in the beam 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4.2 </a:t>
                      </a:r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400" b="0" u="none" strike="noStrike" kern="1200" dirty="0">
                          <a:solidFill>
                            <a:schemeClr val="tx2"/>
                          </a:solidFill>
                          <a:effectLst/>
                        </a:rPr>
                        <a:t>× 10</a:t>
                      </a:r>
                      <a:r>
                        <a:rPr lang="en-GB" sz="1400" b="0" u="none" strike="noStrike" kern="1200" baseline="30000" dirty="0">
                          <a:solidFill>
                            <a:schemeClr val="tx2"/>
                          </a:solidFill>
                          <a:effectLst/>
                        </a:rPr>
                        <a:t>14</a:t>
                      </a:r>
                      <a:endParaRPr lang="en-GB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95250" marR="95250" marT="95250" marB="95250"/>
                </a:tc>
                <a:extLst>
                  <a:ext uri="{0D108BD9-81ED-4DB2-BD59-A6C34878D82A}">
                    <a16:rowId xmlns:a16="http://schemas.microsoft.com/office/drawing/2014/main" val="2686198296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8554DD-96FF-402D-D7A6-377A1DCD424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03.07.2024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786B8-E66D-269B-41E9-0FD7942EEB3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A. Abouelenain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857FB-3714-6B7F-45B6-425365CC02A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3" name="Picture Placeholder 22" descr="A graph of a wire&#10;&#10;Description automatically generated">
            <a:extLst>
              <a:ext uri="{FF2B5EF4-FFF2-40B4-BE49-F238E27FC236}">
                <a16:creationId xmlns:a16="http://schemas.microsoft.com/office/drawing/2014/main" id="{79A40629-D249-D148-1B11-B63F7287EC03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2"/>
          <a:srcRect t="11876" b="3240"/>
          <a:stretch/>
        </p:blipFill>
        <p:spPr>
          <a:xfrm>
            <a:off x="8778673" y="911419"/>
            <a:ext cx="3659332" cy="2484809"/>
          </a:xfrm>
        </p:spPr>
      </p:pic>
      <p:pic>
        <p:nvPicPr>
          <p:cNvPr id="21" name="Picture Placeholder 20" descr="A graph of different positions&#10;&#10;Description automatically generated">
            <a:extLst>
              <a:ext uri="{FF2B5EF4-FFF2-40B4-BE49-F238E27FC236}">
                <a16:creationId xmlns:a16="http://schemas.microsoft.com/office/drawing/2014/main" id="{8F58E904-663C-EB6C-D15D-E3E054B72034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3"/>
          <a:srcRect t="11876" b="3240"/>
          <a:stretch/>
        </p:blipFill>
        <p:spPr>
          <a:xfrm>
            <a:off x="5375920" y="911419"/>
            <a:ext cx="3659332" cy="2484809"/>
          </a:xfrm>
        </p:spPr>
      </p:pic>
      <p:pic>
        <p:nvPicPr>
          <p:cNvPr id="25" name="Picture 24" descr="A graph of a wire&#10;&#10;Description automatically generated">
            <a:extLst>
              <a:ext uri="{FF2B5EF4-FFF2-40B4-BE49-F238E27FC236}">
                <a16:creationId xmlns:a16="http://schemas.microsoft.com/office/drawing/2014/main" id="{B66BD324-399B-BABD-4437-B79A209E3D4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51" t="10548" r="-651" b="1026"/>
          <a:stretch/>
        </p:blipFill>
        <p:spPr>
          <a:xfrm>
            <a:off x="8809183" y="3824261"/>
            <a:ext cx="3628822" cy="2420887"/>
          </a:xfrm>
          <a:prstGeom prst="rect">
            <a:avLst/>
          </a:prstGeom>
        </p:spPr>
      </p:pic>
      <p:pic>
        <p:nvPicPr>
          <p:cNvPr id="27" name="Picture 26" descr="Graph of a graph with different positions&#10;&#10;Description automatically generated with medium confidence">
            <a:extLst>
              <a:ext uri="{FF2B5EF4-FFF2-40B4-BE49-F238E27FC236}">
                <a16:creationId xmlns:a16="http://schemas.microsoft.com/office/drawing/2014/main" id="{61382474-C81D-5FA1-422D-9CA9581E61A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1151" b="3398"/>
          <a:stretch/>
        </p:blipFill>
        <p:spPr>
          <a:xfrm>
            <a:off x="5389637" y="3742506"/>
            <a:ext cx="3659332" cy="243805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AE4CB80-B239-3E98-A495-8489E0D25131}"/>
              </a:ext>
            </a:extLst>
          </p:cNvPr>
          <p:cNvSpPr txBox="1"/>
          <p:nvPr/>
        </p:nvSpPr>
        <p:spPr>
          <a:xfrm>
            <a:off x="8004212" y="565141"/>
            <a:ext cx="22322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800" dirty="0"/>
              <a:t>Beam size 200 um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4BB97B7-43CE-2183-65AE-C47889FCB127}"/>
              </a:ext>
            </a:extLst>
          </p:cNvPr>
          <p:cNvSpPr txBox="1"/>
          <p:nvPr/>
        </p:nvSpPr>
        <p:spPr>
          <a:xfrm>
            <a:off x="7988374" y="3400917"/>
            <a:ext cx="22322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800" dirty="0"/>
              <a:t>Beam size 300 um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0505E24-C110-BCD3-DF0B-814A7B6FC6BB}"/>
              </a:ext>
            </a:extLst>
          </p:cNvPr>
          <p:cNvSpPr txBox="1"/>
          <p:nvPr/>
        </p:nvSpPr>
        <p:spPr>
          <a:xfrm>
            <a:off x="317308" y="1371118"/>
            <a:ext cx="4896544" cy="17543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BWS is put for different positions for one revolution time interacting with LHC beam</a:t>
            </a:r>
            <a:r>
              <a:rPr lang="en-GB" sz="1200" dirty="0">
                <a:solidFill>
                  <a:schemeClr val="tx2"/>
                </a:solidFill>
              </a:rPr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BWS sublimates at wire </a:t>
            </a:r>
            <a:r>
              <a:rPr lang="en-GB" sz="1200" dirty="0" err="1">
                <a:solidFill>
                  <a:schemeClr val="tx2"/>
                </a:solidFill>
              </a:rPr>
              <a:t>center</a:t>
            </a:r>
            <a:r>
              <a:rPr lang="en-GB" sz="1200" dirty="0">
                <a:solidFill>
                  <a:schemeClr val="tx2"/>
                </a:solidFill>
              </a:rPr>
              <a:t> and a distance sigma for two beam sizes (200,300) um.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BWS shouldn’t be put the beam </a:t>
            </a:r>
            <a:r>
              <a:rPr lang="en-GB" sz="1200" dirty="0" err="1">
                <a:solidFill>
                  <a:schemeClr val="tx2"/>
                </a:solidFill>
              </a:rPr>
              <a:t>center</a:t>
            </a:r>
            <a:r>
              <a:rPr lang="en-GB" sz="1200" dirty="0">
                <a:solidFill>
                  <a:schemeClr val="tx2"/>
                </a:solidFill>
              </a:rPr>
              <a:t>.</a:t>
            </a:r>
          </a:p>
          <a:p>
            <a:pPr algn="l"/>
            <a:endParaRPr lang="en-GB" sz="1200" dirty="0">
              <a:solidFill>
                <a:schemeClr val="tx2"/>
              </a:solidFill>
            </a:endParaRPr>
          </a:p>
          <a:p>
            <a:pPr algn="l"/>
            <a:endParaRPr lang="en-GB" sz="12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19A0C3-9070-EB5F-70FD-D77A666E18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76" y="6431377"/>
            <a:ext cx="813519" cy="25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8173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A0133-B422-571B-360E-B7F2E2053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Wire for Beam Halo: Equilibrium  temperatures:</a:t>
            </a:r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8554DD-96FF-402D-D7A6-377A1DCD424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03.07.2024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786B8-E66D-269B-41E9-0FD7942EEB3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A. Abouelenain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857FB-3714-6B7F-45B6-425365CC02A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4" name="Picture Placeholder 13" descr="A graph of a graph showing the temperature of a beam&#10;&#10;Description automatically generated">
            <a:extLst>
              <a:ext uri="{FF2B5EF4-FFF2-40B4-BE49-F238E27FC236}">
                <a16:creationId xmlns:a16="http://schemas.microsoft.com/office/drawing/2014/main" id="{54737D67-7DD8-D1EE-1B9A-7B9DF3412404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2"/>
          <a:srcRect t="11109" b="1682"/>
          <a:stretch/>
        </p:blipFill>
        <p:spPr>
          <a:xfrm>
            <a:off x="4562180" y="989552"/>
            <a:ext cx="3659332" cy="2552904"/>
          </a:xfrm>
        </p:spPr>
      </p:pic>
      <p:pic>
        <p:nvPicPr>
          <p:cNvPr id="17" name="Picture Placeholder 16" descr="A graph of a graph showing the temperature of a beam&#10;&#10;Description automatically generated with medium confidence">
            <a:extLst>
              <a:ext uri="{FF2B5EF4-FFF2-40B4-BE49-F238E27FC236}">
                <a16:creationId xmlns:a16="http://schemas.microsoft.com/office/drawing/2014/main" id="{B1CF9A6C-6513-D037-7B2F-46552C1C621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t="10323" b="1565"/>
          <a:stretch/>
        </p:blipFill>
        <p:spPr>
          <a:xfrm>
            <a:off x="8316073" y="958992"/>
            <a:ext cx="3708400" cy="2614025"/>
          </a:xfrm>
        </p:spPr>
      </p:pic>
      <p:pic>
        <p:nvPicPr>
          <p:cNvPr id="20" name="Picture Placeholder 19" descr="A graph of different sizes of electrical components&#10;&#10;Description automatically generated with medium confidence">
            <a:extLst>
              <a:ext uri="{FF2B5EF4-FFF2-40B4-BE49-F238E27FC236}">
                <a16:creationId xmlns:a16="http://schemas.microsoft.com/office/drawing/2014/main" id="{C2082677-6539-8D3B-F463-C67BD8B78EC7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4"/>
          <a:srcRect t="7061" b="-83"/>
          <a:stretch/>
        </p:blipFill>
        <p:spPr>
          <a:xfrm>
            <a:off x="6394897" y="3627709"/>
            <a:ext cx="3659332" cy="2552903"/>
          </a:xfr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54E20E0-136D-2C3A-1826-808D0D6918F7}"/>
              </a:ext>
            </a:extLst>
          </p:cNvPr>
          <p:cNvSpPr txBox="1"/>
          <p:nvPr/>
        </p:nvSpPr>
        <p:spPr>
          <a:xfrm>
            <a:off x="433958" y="1196752"/>
            <a:ext cx="3096344" cy="415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The interest are in positions 3.5 and 4 </a:t>
            </a:r>
            <a:r>
              <a:rPr lang="en-US" dirty="0" err="1"/>
              <a:t>sigmas</a:t>
            </a:r>
            <a:r>
              <a:rPr lang="en-US" dirty="0"/>
              <a:t> from the beam center.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The thermal equilibrium reached at position 4 sigma is much lower than that of 3.5 sigma and at much later time.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 The results suggested that BWS at 4 sigma could be safe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algn="l"/>
            <a:endParaRPr lang="en-US" dirty="0"/>
          </a:p>
          <a:p>
            <a:pPr algn="l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4EA2AB-A66E-A0E1-819D-9EFDB1993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76" y="6431377"/>
            <a:ext cx="813519" cy="25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33376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19C1595-A0AC-609E-DECF-CBB00FDF0E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>
            <a:normAutofit/>
          </a:bodyPr>
          <a:lstStyle/>
          <a:p>
            <a:r>
              <a:rPr lang="en-US"/>
              <a:t>Simulation with Carbon Nano Tubes (CNT)</a:t>
            </a:r>
            <a:endParaRPr lang="en-GB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079CC647-770D-1F09-6A8C-E455B1062A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3FF73F-1157-EA8A-EDE1-785C07549F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 dirty="0"/>
              <a:t>03.07.2024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72B2A4-903D-EEE8-0E45-C48F6A458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A. Abouelenain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1325E3-28A6-EC20-A450-81A8410BD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ABF2A267-146B-A266-A46C-AF3F095F54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76" y="6431377"/>
            <a:ext cx="813519" cy="25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8668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EF25A-B12F-B892-56C5-B60B3EB72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Carbon nanotubes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4997B5-6D71-4A3A-6AD2-DDB034B67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03.07.2024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A0A6E-5C33-68B4-71A9-E133D1384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Abouelenain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044AAE-F061-79CD-5C48-49210B6EF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DF9F2708-84B2-92D3-C80F-BF1ADE1FCCB3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600" b="0" dirty="0"/>
                  <a:t>One of the presented solution is to replace the material consisting the wire with low density material.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600" b="0" dirty="0"/>
                  <a:t>Carbon nanotubes (CNT) could be a good candidate. It has lower density and has the potential to be stronger.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600" b="0" dirty="0"/>
                  <a:t>Due to the lack of data about the CNT and presence of iron impurities ,so some approximations for its properties have been used [1] 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𝐶𝑁𝑇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𝐹𝑒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𝐹𝑒</m:t>
                            </m:r>
                          </m:sub>
                        </m:sSub>
                      </m:den>
                    </m:f>
                  </m:oMath>
                </a14:m>
                <a:endParaRPr lang="en-US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𝐶𝑁𝑇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𝐹𝑒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𝐹𝑒</m:t>
                        </m:r>
                      </m:sub>
                    </m:sSub>
                  </m:oMath>
                </a14:m>
                <a:endParaRPr lang="en-US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𝐶𝑁𝑇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𝐹𝑒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sSub>
                      <m:sSubPr>
                        <m:ctrlP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𝐹𝑒</m:t>
                        </m:r>
                      </m:sub>
                    </m:sSub>
                  </m:oMath>
                </a14:m>
                <a:endParaRPr lang="en-US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0" dirty="0"/>
                  <a:t>Comparing the thermal behavior between CNT and CF as BWS targets.</a:t>
                </a: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DF9F2708-84B2-92D3-C80F-BF1ADE1FCC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>
                <a:blip r:embed="rId2"/>
                <a:stretch>
                  <a:fillRect l="-1340" t="-18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913547D-B927-4DE4-68B4-4983B266D5D3}"/>
                  </a:ext>
                </a:extLst>
              </p:cNvPr>
              <p:cNvSpPr txBox="1"/>
              <p:nvPr/>
            </p:nvSpPr>
            <p:spPr>
              <a:xfrm>
                <a:off x="7824192" y="3140968"/>
                <a:ext cx="3816424" cy="10938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sz="1400" dirty="0">
                    <a:solidFill>
                      <a:schemeClr val="tx2"/>
                    </a:solidFill>
                  </a:rPr>
                  <a:t>,</a:t>
                </a:r>
                <a:r>
                  <a:rPr lang="en-US" sz="140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𝐹𝑒</m:t>
                        </m:r>
                      </m:sub>
                    </m:sSub>
                  </m:oMath>
                </a14:m>
                <a:r>
                  <a:rPr lang="en-GB" sz="1400" dirty="0">
                    <a:solidFill>
                      <a:schemeClr val="tx2"/>
                    </a:solidFill>
                  </a:rPr>
                  <a:t> are the mass fraction of carbon and iron in CNT material respectively.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40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sz="1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sz="14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400" dirty="0">
                    <a:solidFill>
                      <a:schemeClr val="tx2"/>
                    </a:solidFill>
                  </a:rPr>
                  <a:t> are the temperature dependent specific heat and thermal conductivity.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913547D-B927-4DE4-68B4-4983B266D5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4192" y="3140968"/>
                <a:ext cx="3816424" cy="1093826"/>
              </a:xfrm>
              <a:prstGeom prst="rect">
                <a:avLst/>
              </a:prstGeom>
              <a:blipFill>
                <a:blip r:embed="rId3"/>
                <a:stretch>
                  <a:fillRect l="-2552" t="-5000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63001F11-D803-C7AE-CF18-E60D6EB84212}"/>
              </a:ext>
            </a:extLst>
          </p:cNvPr>
          <p:cNvSpPr txBox="1"/>
          <p:nvPr/>
        </p:nvSpPr>
        <p:spPr>
          <a:xfrm>
            <a:off x="528150" y="5962502"/>
            <a:ext cx="105851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8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[1] Alexandre MARIET. Study of the effects of copper-coating and proton irradiation at 440 GeV on the mechanical properties of carbon nanotube wires for particle beam. PhD thesis, University of Bourgogne Franche-Comté, May 2023.</a:t>
            </a:r>
            <a:endParaRPr lang="en-GB" sz="800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19708448-6E39-955B-1A17-CA1EB89749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76" y="6431377"/>
            <a:ext cx="813519" cy="25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4222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A6CDC-25F7-5E25-9F00-B9204D750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301" y="200173"/>
            <a:ext cx="1137602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SPS safe scan limits</a:t>
            </a:r>
            <a:endParaRPr lang="en-GB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1C45C85C-7782-B14C-5B9A-05B3A02A4B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196752"/>
            <a:ext cx="3527773" cy="259228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/>
              <a:t>Different CNT wires are simulated for  BWSRC, 41677 SPS safe scan operation.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/>
              <a:t>The cooling processes are more effective in CNT wires due to the decrease of the density and the diameter.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/>
              <a:t>The CNT wires’ maximum temperature reached also is lower.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640B5A-4FA3-F02E-C110-484D7959356F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120336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 dirty="0"/>
              <a:t>03.07.2024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30A804-CEC1-A77D-8D9D-D445D18FB1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3" y="6378349"/>
            <a:ext cx="428501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A. Abouelenain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9D1419-3195-A26C-8442-B7E1E7022AA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pic>
        <p:nvPicPr>
          <p:cNvPr id="10" name="Picture 9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02B36104-48AF-1E64-88A3-D4DFAC9F43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96" r="-3" b="-620"/>
          <a:stretch/>
        </p:blipFill>
        <p:spPr>
          <a:xfrm>
            <a:off x="7104113" y="114527"/>
            <a:ext cx="4318774" cy="3026441"/>
          </a:xfrm>
          <a:prstGeom prst="rect">
            <a:avLst/>
          </a:prstGeom>
          <a:noFill/>
        </p:spPr>
      </p:pic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CF24F55A-AFB9-1D08-091C-E0CDA843E7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401" r="-2" b="587"/>
          <a:stretch/>
        </p:blipFill>
        <p:spPr>
          <a:xfrm>
            <a:off x="7034380" y="3068960"/>
            <a:ext cx="4318774" cy="3118129"/>
          </a:xfrm>
          <a:prstGeom prst="rect">
            <a:avLst/>
          </a:prstGeom>
          <a:noFill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6CEEEA9-123F-3A5E-7643-C1DF3772EA33}"/>
              </a:ext>
            </a:extLst>
          </p:cNvPr>
          <p:cNvSpPr txBox="1"/>
          <p:nvPr/>
        </p:nvSpPr>
        <p:spPr>
          <a:xfrm>
            <a:off x="9930730" y="90000"/>
            <a:ext cx="118462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tx2"/>
                </a:solidFill>
              </a:rPr>
              <a:t>Diameter = 10</a:t>
            </a:r>
            <a:r>
              <a:rPr lang="el-GR" sz="1200" dirty="0">
                <a:solidFill>
                  <a:schemeClr val="tx2"/>
                </a:solidFill>
              </a:rPr>
              <a:t>μ</a:t>
            </a:r>
            <a:r>
              <a:rPr lang="en-US" sz="1200" dirty="0">
                <a:solidFill>
                  <a:schemeClr val="tx2"/>
                </a:solidFill>
              </a:rPr>
              <a:t>m</a:t>
            </a:r>
            <a:endParaRPr lang="en-GB" sz="1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DAC83F0-8B8E-B766-821C-49EE8D8ED2C8}"/>
                  </a:ext>
                </a:extLst>
              </p:cNvPr>
              <p:cNvSpPr txBox="1"/>
              <p:nvPr/>
            </p:nvSpPr>
            <p:spPr>
              <a:xfrm>
                <a:off x="9897492" y="3128788"/>
                <a:ext cx="1440160" cy="1888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r>
                        <a:rPr lang="en-US" sz="1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=0.5 </m:t>
                      </m:r>
                      <m:r>
                        <m:rPr>
                          <m:sty m:val="p"/>
                        </m:rPr>
                        <a:rPr lang="en-US" sz="1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1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1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cm</m:t>
                          </m:r>
                        </m:e>
                        <m:sup>
                          <m:r>
                            <a:rPr lang="en-US" sz="12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DAC83F0-8B8E-B766-821C-49EE8D8ED2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7492" y="3128788"/>
                <a:ext cx="1440160" cy="188834"/>
              </a:xfrm>
              <a:prstGeom prst="rect">
                <a:avLst/>
              </a:prstGeom>
              <a:blipFill>
                <a:blip r:embed="rId4"/>
                <a:stretch>
                  <a:fillRect b="-354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DC0BFD6B-5F43-E29E-DEC7-86962198A7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445854"/>
              </p:ext>
            </p:extLst>
          </p:nvPr>
        </p:nvGraphicFramePr>
        <p:xfrm>
          <a:off x="335360" y="5013176"/>
          <a:ext cx="6502400" cy="7416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1260458729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420380811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735249036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6656110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l-GR" dirty="0"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σ</a:t>
                      </a:r>
                      <a:r>
                        <a:rPr lang="en-US" baseline="-25000" dirty="0"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x</a:t>
                      </a:r>
                      <a:r>
                        <a:rPr lang="en-US" baseline="0" dirty="0"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 </a:t>
                      </a:r>
                      <a:r>
                        <a:rPr lang="en-US" baseline="0" dirty="0">
                          <a:latin typeface="+mj-lt"/>
                          <a:ea typeface="SimHei" panose="02010609060101010101" pitchFamily="49" charset="-122"/>
                        </a:rPr>
                        <a:t>[mm]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σ</a:t>
                      </a:r>
                      <a:r>
                        <a:rPr lang="en-US" baseline="-25000" dirty="0"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y </a:t>
                      </a:r>
                      <a:r>
                        <a:rPr lang="en-US" baseline="0" dirty="0">
                          <a:latin typeface="+mn-lt"/>
                          <a:ea typeface="SimHei" panose="02010609060101010101" pitchFamily="49" charset="-122"/>
                        </a:rPr>
                        <a:t>[mm]</a:t>
                      </a:r>
                      <a:endParaRPr lang="en-GB" baseline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Speed [m/s]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N</a:t>
                      </a:r>
                      <a:r>
                        <a:rPr lang="en-US" baseline="-25000" dirty="0" err="1"/>
                        <a:t>max</a:t>
                      </a:r>
                      <a:r>
                        <a:rPr lang="en-US" baseline="-25000" dirty="0"/>
                        <a:t> </a:t>
                      </a:r>
                      <a:r>
                        <a:rPr lang="en-US" baseline="0" dirty="0"/>
                        <a:t>[E+13]</a:t>
                      </a:r>
                      <a:endParaRPr lang="en-GB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384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0.456595916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0.536565283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5262163"/>
                  </a:ext>
                </a:extLst>
              </a:tr>
            </a:tbl>
          </a:graphicData>
        </a:graphic>
      </p:graphicFrame>
      <p:pic>
        <p:nvPicPr>
          <p:cNvPr id="7" name="Picture 2">
            <a:extLst>
              <a:ext uri="{FF2B5EF4-FFF2-40B4-BE49-F238E27FC236}">
                <a16:creationId xmlns:a16="http://schemas.microsoft.com/office/drawing/2014/main" id="{9BB59BBA-B934-E8DE-7D40-0C5F535325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76" y="6453336"/>
            <a:ext cx="813519" cy="25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4090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8241D-16E2-D941-B672-7CDCC213C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CNT wire at the beam Halo </a:t>
            </a:r>
            <a:endParaRPr lang="en-GB" sz="2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5E6953-692C-9842-9D66-643D806F5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03.07.2024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CD9BAD-BF95-4846-9B7B-C1C49B51B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A. Abouelenain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42575-8502-9C41-ACBF-DEB712BB5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4D197A-03BC-C645-89F5-C987905FD1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782" y="1299006"/>
            <a:ext cx="6801079" cy="4608512"/>
          </a:xfrm>
        </p:spPr>
        <p:txBody>
          <a:bodyPr>
            <a:normAutofit/>
          </a:bodyPr>
          <a:lstStyle/>
          <a:p>
            <a:pPr marL="285750" lvl="1" indent="-285750"/>
            <a:r>
              <a:rPr lang="en-US" sz="1400" dirty="0">
                <a:latin typeface="+mj-lt"/>
              </a:rPr>
              <a:t>The simulations showed the advantage of CNT wires over CF in the Beam Halo application.</a:t>
            </a:r>
          </a:p>
          <a:p>
            <a:pPr marL="285750" lvl="1" indent="-285750"/>
            <a:r>
              <a:rPr lang="en-US" sz="1400" dirty="0">
                <a:latin typeface="+mj-lt"/>
              </a:rPr>
              <a:t>The simulation are done for position 3.5 sigma for a beam size of 300 </a:t>
            </a:r>
            <a:r>
              <a:rPr lang="el-GR" sz="1400" dirty="0">
                <a:solidFill>
                  <a:schemeClr val="tx2"/>
                </a:solidFill>
              </a:rPr>
              <a:t>μ</a:t>
            </a:r>
            <a:r>
              <a:rPr lang="en-US" sz="1400" dirty="0">
                <a:solidFill>
                  <a:schemeClr val="tx2"/>
                </a:solidFill>
              </a:rPr>
              <a:t>m </a:t>
            </a:r>
          </a:p>
          <a:p>
            <a:pPr marL="285750" lvl="1" indent="-285750"/>
            <a:endParaRPr lang="en-US" sz="1400" dirty="0">
              <a:latin typeface="+mj-lt"/>
            </a:endParaRPr>
          </a:p>
          <a:p>
            <a:pPr marL="285750" lvl="1" indent="-285750"/>
            <a:r>
              <a:rPr lang="en-US" sz="1400" dirty="0">
                <a:latin typeface="+mj-lt"/>
              </a:rPr>
              <a:t>The maximum temperature reached for   CNT is much lower than the temperature reached for CF wire.  </a:t>
            </a:r>
          </a:p>
          <a:p>
            <a:pPr marL="0" lvl="1" indent="0">
              <a:buNone/>
            </a:pPr>
            <a:endParaRPr lang="en-US" sz="1400" dirty="0"/>
          </a:p>
          <a:p>
            <a:pPr marL="285750" lvl="1" indent="-285750"/>
            <a:r>
              <a:rPr lang="en-US" sz="1400" dirty="0"/>
              <a:t>CNT could provide a safe operation at distance 3.5 sigma </a:t>
            </a:r>
            <a:r>
              <a:rPr lang="en-US" dirty="0"/>
              <a:t>.</a:t>
            </a:r>
          </a:p>
          <a:p>
            <a:pPr marL="285750" lvl="1" indent="-285750"/>
            <a:endParaRPr lang="en-US" dirty="0"/>
          </a:p>
          <a:p>
            <a:endParaRPr lang="en-GB" dirty="0"/>
          </a:p>
        </p:txBody>
      </p:sp>
      <p:pic>
        <p:nvPicPr>
          <p:cNvPr id="9" name="Picture 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58DC1D6D-194F-B3FA-BC5C-8AF1C22769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776"/>
          <a:stretch/>
        </p:blipFill>
        <p:spPr>
          <a:xfrm>
            <a:off x="7400779" y="493765"/>
            <a:ext cx="4214663" cy="2805333"/>
          </a:xfrm>
          <a:prstGeom prst="rect">
            <a:avLst/>
          </a:prstGeom>
        </p:spPr>
      </p:pic>
      <p:pic>
        <p:nvPicPr>
          <p:cNvPr id="16" name="Picture 15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DDCFE7B9-BFC4-0194-F0E3-A53661295A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267"/>
          <a:stretch/>
        </p:blipFill>
        <p:spPr>
          <a:xfrm>
            <a:off x="7330433" y="3419270"/>
            <a:ext cx="4285010" cy="280533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2ECF7C2-911D-4D4B-608F-F442D3B95512}"/>
              </a:ext>
            </a:extLst>
          </p:cNvPr>
          <p:cNvSpPr txBox="1"/>
          <p:nvPr/>
        </p:nvSpPr>
        <p:spPr>
          <a:xfrm>
            <a:off x="10344472" y="322899"/>
            <a:ext cx="118462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tx2"/>
                </a:solidFill>
              </a:rPr>
              <a:t>Diameter = 10</a:t>
            </a:r>
            <a:r>
              <a:rPr lang="el-GR" sz="1200" dirty="0">
                <a:solidFill>
                  <a:schemeClr val="tx2"/>
                </a:solidFill>
              </a:rPr>
              <a:t>μ</a:t>
            </a:r>
            <a:r>
              <a:rPr lang="en-US" sz="1200" dirty="0">
                <a:solidFill>
                  <a:schemeClr val="tx2"/>
                </a:solidFill>
              </a:rPr>
              <a:t>m</a:t>
            </a:r>
            <a:endParaRPr lang="en-GB" sz="1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EF482A5-406D-5C8D-DD4E-49638870F413}"/>
                  </a:ext>
                </a:extLst>
              </p:cNvPr>
              <p:cNvSpPr txBox="1"/>
              <p:nvPr/>
            </p:nvSpPr>
            <p:spPr>
              <a:xfrm>
                <a:off x="10088932" y="3221121"/>
                <a:ext cx="1440160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sz="1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=0.5 </m:t>
                      </m:r>
                      <m:r>
                        <a:rPr lang="en-US" sz="1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1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1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en-US" sz="1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EF482A5-406D-5C8D-DD4E-49638870F4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8932" y="3221121"/>
                <a:ext cx="1440160" cy="184666"/>
              </a:xfrm>
              <a:prstGeom prst="rect">
                <a:avLst/>
              </a:prstGeom>
              <a:blipFill>
                <a:blip r:embed="rId4"/>
                <a:stretch>
                  <a:fillRect b="-322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2">
            <a:extLst>
              <a:ext uri="{FF2B5EF4-FFF2-40B4-BE49-F238E27FC236}">
                <a16:creationId xmlns:a16="http://schemas.microsoft.com/office/drawing/2014/main" id="{BBA2B91B-175B-959E-6919-07B278D256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76" y="6431377"/>
            <a:ext cx="813519" cy="25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128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8E694-A27E-389E-C1E0-B3C933363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69C287-2DE4-8E4C-1351-EA09BB977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03.07.2024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6561A5-F8BF-2621-F4A5-DC88A86BE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Abouelenain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39649F-1A3C-57F5-5850-06A8759C9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521F53A-8BF0-C18B-682D-87F803EB16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/>
              <a:t>A 2D COMSOL model has been built for the thermal evolution for BWS.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/>
              <a:t>Benchmarking with  the custom-made </a:t>
            </a:r>
            <a:r>
              <a:rPr lang="en-US" sz="1400" b="0" dirty="0" err="1"/>
              <a:t>PyTT</a:t>
            </a:r>
            <a:r>
              <a:rPr lang="en-US" sz="1400" b="0" dirty="0"/>
              <a:t> showed similar results.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/>
              <a:t>Simulations showed that a new suggested operational scan limits in SPS are successful  for BWS safety.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/>
              <a:t>A preliminary study for BWS for LHC beam halo monitoring applications with different beam sizes and BWS positions suggesting a safe position of 4</a:t>
            </a:r>
            <a:r>
              <a:rPr lang="el-GR" sz="1400" b="0" dirty="0">
                <a:latin typeface="SimHei" panose="02010609060101010101" pitchFamily="49" charset="-122"/>
                <a:ea typeface="SimHei" panose="02010609060101010101" pitchFamily="49" charset="-122"/>
              </a:rPr>
              <a:t>σ</a:t>
            </a:r>
            <a:r>
              <a:rPr lang="en-US" sz="1400" b="0" dirty="0">
                <a:latin typeface="SimHei" panose="02010609060101010101" pitchFamily="49" charset="-122"/>
                <a:ea typeface="SimHei" panose="02010609060101010101" pitchFamily="49" charset="-122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>
                <a:ea typeface="SimHei" panose="02010609060101010101" pitchFamily="49" charset="-122"/>
              </a:rPr>
              <a:t>Various CNT wires have been tested with different densities and diameters for previous applications.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>
                <a:ea typeface="SimHei" panose="02010609060101010101" pitchFamily="49" charset="-122"/>
              </a:rPr>
              <a:t>They showed  encouraging advantages of low-density materials over the currently used CF.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>
                <a:ea typeface="SimHei" panose="02010609060101010101" pitchFamily="49" charset="-122"/>
              </a:rPr>
              <a:t>All the result excluding the indirect heating effect of  electromagnetic coupling between the beam and BWS.</a:t>
            </a:r>
          </a:p>
          <a:p>
            <a:endParaRPr lang="en-US" sz="1400" b="0" dirty="0">
              <a:latin typeface="SimHei" panose="02010609060101010101" pitchFamily="49" charset="-122"/>
              <a:ea typeface="SimHei" panose="02010609060101010101" pitchFamily="49" charset="-122"/>
            </a:endParaRPr>
          </a:p>
          <a:p>
            <a:endParaRPr lang="en-US" sz="1400" b="0" dirty="0">
              <a:latin typeface="SimHei" panose="02010609060101010101" pitchFamily="49" charset="-122"/>
              <a:ea typeface="SimHei" panose="02010609060101010101" pitchFamily="49" charset="-122"/>
            </a:endParaRPr>
          </a:p>
          <a:p>
            <a:endParaRPr lang="en-GB" sz="1400" b="0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7AE809B8-9262-06EC-C802-501B25DD31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76" y="6431377"/>
            <a:ext cx="813519" cy="25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67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19C1595-A0AC-609E-DECF-CBB00FDF0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>
            <a:normAutofit fontScale="90000"/>
          </a:bodyPr>
          <a:lstStyle/>
          <a:p>
            <a:r>
              <a:rPr lang="en-US" dirty="0"/>
              <a:t>Introduction</a:t>
            </a:r>
            <a:br>
              <a:rPr lang="en-US" dirty="0"/>
            </a:br>
            <a:r>
              <a:rPr lang="en-US" sz="4000" b="0" dirty="0"/>
              <a:t>-</a:t>
            </a:r>
            <a:r>
              <a:rPr lang="en-US" sz="5400" b="0" dirty="0"/>
              <a:t> </a:t>
            </a:r>
            <a:r>
              <a:rPr lang="en-US" sz="3200" b="0" dirty="0"/>
              <a:t>BWS</a:t>
            </a:r>
            <a:br>
              <a:rPr lang="en-US" sz="3200" b="0" dirty="0"/>
            </a:br>
            <a:r>
              <a:rPr lang="en-US" sz="3200" b="0" dirty="0"/>
              <a:t>- energy deposition</a:t>
            </a:r>
            <a:br>
              <a:rPr lang="en-US" sz="3200" b="0" dirty="0"/>
            </a:br>
            <a:r>
              <a:rPr lang="en-US" sz="3200" b="0" dirty="0"/>
              <a:t>- thermal analysis SW tools</a:t>
            </a:r>
            <a:br>
              <a:rPr lang="en-US" sz="3200" b="0" dirty="0"/>
            </a:br>
            <a:r>
              <a:rPr lang="en-US" sz="3200" b="0" dirty="0"/>
              <a:t>- SPS scan limits</a:t>
            </a:r>
            <a:br>
              <a:rPr lang="en-US" sz="3200" b="0" dirty="0"/>
            </a:br>
            <a:r>
              <a:rPr lang="en-US" sz="3200" b="0" dirty="0"/>
              <a:t>- LHC beam halo</a:t>
            </a:r>
            <a:br>
              <a:rPr lang="en-US" sz="3200" b="0" dirty="0"/>
            </a:br>
            <a:r>
              <a:rPr lang="en-US" sz="3200" b="0" dirty="0"/>
              <a:t>- CNT vs CF wire</a:t>
            </a:r>
            <a:endParaRPr lang="en-GB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3FF73F-1157-EA8A-EDE1-785C07549F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 dirty="0"/>
              <a:t>03.07.2024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72B2A4-903D-EEE8-0E45-C48F6A458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A. Abouelenain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1325E3-28A6-EC20-A450-81A8410BD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2F541F2A-385A-7513-456B-2F41EE748C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76" y="6431377"/>
            <a:ext cx="813519" cy="25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58627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7DF85-1BCF-45E3-77B2-611A983EB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Prospectives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C22E5B-A4D4-306F-486D-040526344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03.07.2024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71C35F-2906-7942-B70A-FD294141E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Abouelenain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A41188-6739-D598-8433-A63C9F96C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5BA98E8-E7F4-1250-7F06-D1B99DAA26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Simulate the RF coupling between the beam and BWS, and examine its thermal</a:t>
            </a:r>
            <a:br>
              <a:rPr lang="en-GB" sz="1400" dirty="0"/>
            </a:br>
            <a:r>
              <a:rPr lang="en-GB" sz="14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effects to fully understand BWS wire thermal evolution during operation.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Conduct a more detailed study of the beam halo and beam profile, including the</a:t>
            </a:r>
            <a:br>
              <a:rPr lang="en-GB" sz="1400" dirty="0"/>
            </a:br>
            <a:r>
              <a:rPr lang="en-GB" sz="14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beam halo shape, for a more accurate thermal </a:t>
            </a:r>
            <a:r>
              <a:rPr lang="en-GB" sz="1400" b="0" i="0" dirty="0" err="1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behavior</a:t>
            </a:r>
            <a:r>
              <a:rPr lang="en-GB" sz="14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of BWS.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Carry out experimental studies on the work function and emissivity of carbon </a:t>
            </a:r>
            <a:r>
              <a:rPr lang="en-GB" sz="1400" b="0" i="0" dirty="0" err="1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fiber</a:t>
            </a:r>
            <a:br>
              <a:rPr lang="en-GB" sz="1400" dirty="0"/>
            </a:br>
            <a:r>
              <a:rPr lang="en-GB" sz="14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and CNT, along with other CNT properties.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Develop a 3D COMSOL model where cooling processes other than conductive cool-</a:t>
            </a:r>
            <a:br>
              <a:rPr lang="en-GB" sz="1400" dirty="0"/>
            </a:br>
            <a:r>
              <a:rPr lang="en-GB" sz="1400" b="0" i="0" dirty="0" err="1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ing</a:t>
            </a:r>
            <a:r>
              <a:rPr lang="en-GB" sz="14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are treated as surface boundary cooling processes, rather than as a heat sink</a:t>
            </a:r>
            <a:br>
              <a:rPr lang="en-GB" sz="1400" dirty="0"/>
            </a:br>
            <a:r>
              <a:rPr lang="en-GB" sz="14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in less dimensional models.</a:t>
            </a:r>
            <a:endParaRPr lang="en-GB" sz="1400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2AC7919-4272-7466-49B8-20F519579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76" y="6431377"/>
            <a:ext cx="813519" cy="25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8689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366A5-2DAA-B4EB-F95C-35F8CB9AE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RF heating in SPS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72D604-07FB-EDD9-C7D7-15BADFAAB8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10699559" cy="1110262"/>
          </a:xfrm>
        </p:spPr>
        <p:txBody>
          <a:bodyPr>
            <a:normAutofit/>
          </a:bodyPr>
          <a:lstStyle/>
          <a:p>
            <a:r>
              <a:rPr lang="en-US" sz="1700" b="0" dirty="0"/>
              <a:t>Here are some of values of the heating power due to RF coupling are  given.</a:t>
            </a:r>
          </a:p>
          <a:p>
            <a:r>
              <a:rPr lang="en-US" sz="1700" b="0" dirty="0"/>
              <a:t>The temperatures due to those powers are overestimated  compared to the temperature obtained from observed data </a:t>
            </a:r>
            <a:endParaRPr lang="en-GB" sz="17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CC44FC-9610-6659-126C-D62E1C442D1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03.07.2024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20BBD-FE18-FA9C-2C7F-B565E91DF64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A. Abouelenain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B91034-8741-6D3A-C586-6C5CDAD9C9E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0" name="Picture Placeholder 9" descr="A graph of a graph&#10;&#10;Description automatically generated">
            <a:extLst>
              <a:ext uri="{FF2B5EF4-FFF2-40B4-BE49-F238E27FC236}">
                <a16:creationId xmlns:a16="http://schemas.microsoft.com/office/drawing/2014/main" id="{F16A0619-093F-692E-2D0B-886D21A716A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748" b="880"/>
          <a:stretch/>
        </p:blipFill>
        <p:spPr>
          <a:xfrm>
            <a:off x="479376" y="3235610"/>
            <a:ext cx="4119124" cy="2893981"/>
          </a:xfrm>
        </p:spPr>
      </p:pic>
      <p:pic>
        <p:nvPicPr>
          <p:cNvPr id="12" name="Picture Placeholder 11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DA3E4667-79EE-08FF-CCFA-8A3F96288E5C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3"/>
          <a:srcRect t="2125" b="439"/>
          <a:stretch/>
        </p:blipFill>
        <p:spPr>
          <a:xfrm>
            <a:off x="6988422" y="3214205"/>
            <a:ext cx="4119124" cy="3010155"/>
          </a:xfr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00D5B60-E05D-12C9-4B52-D09D22AFB0D0}"/>
              </a:ext>
            </a:extLst>
          </p:cNvPr>
          <p:cNvCxnSpPr>
            <a:cxnSpLocks/>
          </p:cNvCxnSpPr>
          <p:nvPr/>
        </p:nvCxnSpPr>
        <p:spPr>
          <a:xfrm>
            <a:off x="4467449" y="4777752"/>
            <a:ext cx="22895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48CFF1A-93D7-75D4-3663-5B0B6081B74B}"/>
              </a:ext>
            </a:extLst>
          </p:cNvPr>
          <p:cNvSpPr txBox="1"/>
          <p:nvPr/>
        </p:nvSpPr>
        <p:spPr>
          <a:xfrm>
            <a:off x="4954662" y="4404708"/>
            <a:ext cx="114133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Zooming in</a:t>
            </a:r>
            <a:endParaRPr lang="en-GB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F46BDB26-4E41-0F3B-766B-5D1A4DFBD6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76" y="6431377"/>
            <a:ext cx="813519" cy="25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510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EB581C2-6384-225E-82DF-6B51467BB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Beam Wire Scanners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F030A8-EFDC-7A8F-D351-6AE7A0CC8C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292" y="1416334"/>
            <a:ext cx="5375676" cy="4602117"/>
          </a:xfrm>
        </p:spPr>
        <p:txBody>
          <a:bodyPr>
            <a:norm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600" b="1" i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Beam Wire Scanners (BWS) is a device used for beam transverse profile</a:t>
            </a:r>
            <a:r>
              <a:rPr lang="en-US" sz="1600" b="0" i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​ </a:t>
            </a:r>
            <a:r>
              <a:rPr lang="en-US" sz="1600" i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measurements.</a:t>
            </a:r>
            <a:endParaRPr lang="en-US" sz="900" i="0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  <a:latin typeface="Arial" panose="020B0604020202020204" pitchFamily="34" charset="0"/>
              </a:rPr>
              <a:t>W</a:t>
            </a:r>
            <a:r>
              <a:rPr lang="en-US" sz="16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ires of diameter of  few tens micrometers traverse the beam at high speed (typically 1 to 20 m/s). 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Secondary particles generated by the beam-wire interaction traverse the beam pipe and  are 'counted' (often by scintillat</a:t>
            </a:r>
            <a:r>
              <a:rPr lang="en-US" sz="1600" b="0" dirty="0">
                <a:solidFill>
                  <a:schemeClr val="tx2"/>
                </a:solidFill>
                <a:latin typeface="Arial" panose="020B0604020202020204" pitchFamily="34" charset="0"/>
              </a:rPr>
              <a:t>or</a:t>
            </a:r>
            <a:r>
              <a:rPr lang="en-US" sz="16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-PMT detectors).</a:t>
            </a:r>
            <a:r>
              <a:rPr lang="en-US" sz="1600" b="0" i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​</a:t>
            </a:r>
            <a:endParaRPr lang="en-US" sz="900" b="0" i="0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The transverse profile is reconstructed by combining the measurements of the wire position and the amount of secondary particles. These measurements are taken at synchronized time intervals during the scan.</a:t>
            </a:r>
            <a:r>
              <a:rPr lang="en-US" sz="1600" b="0" i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​</a:t>
            </a:r>
            <a:endParaRPr lang="en-US" sz="900" b="0" i="0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In many cases predicting the thermal response of the wires is essential to define operational limits and ensure wire survivability + measurements accuracy.</a:t>
            </a:r>
            <a:endParaRPr lang="en-US" sz="900" b="0" i="0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r>
              <a:rPr lang="en-US" sz="1400" b="0" dirty="0"/>
              <a:t>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163CBCE-E5A6-E4CA-A96C-8D5623E9F6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79976" y="2738951"/>
            <a:ext cx="6024562" cy="335869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873BD-2EB1-6F8D-9670-8F9C21848F9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120336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 dirty="0"/>
              <a:t>03.07.2024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5DAB7A-6058-336D-0F5E-4D4EE9E97A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3" y="6378349"/>
            <a:ext cx="428501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A. Abouelenain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3F034C-4C65-0DB2-5781-437D56679EB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9A951F4-BF48-0385-5DBC-DFE2A0DF40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4392" y="139812"/>
            <a:ext cx="2026022" cy="1830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5FAC7F6-0ABC-D813-DEFE-F4863895A3AD}"/>
              </a:ext>
            </a:extLst>
          </p:cNvPr>
          <p:cNvCxnSpPr/>
          <p:nvPr/>
        </p:nvCxnSpPr>
        <p:spPr>
          <a:xfrm flipH="1">
            <a:off x="7320136" y="1439335"/>
            <a:ext cx="2232248" cy="25657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>
            <a:extLst>
              <a:ext uri="{FF2B5EF4-FFF2-40B4-BE49-F238E27FC236}">
                <a16:creationId xmlns:a16="http://schemas.microsoft.com/office/drawing/2014/main" id="{79266017-BEAF-D7A5-281C-3DC12CD28C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76" y="6431377"/>
            <a:ext cx="813519" cy="25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676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7FFC061-E49E-1CE7-DB29-D9E6623899A5}"/>
              </a:ext>
            </a:extLst>
          </p:cNvPr>
          <p:cNvSpPr/>
          <p:nvPr/>
        </p:nvSpPr>
        <p:spPr>
          <a:xfrm>
            <a:off x="191344" y="2837960"/>
            <a:ext cx="11305256" cy="345823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497771-545B-AE35-8E74-3A5DD9699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823159"/>
          </a:xfrm>
        </p:spPr>
        <p:txBody>
          <a:bodyPr/>
          <a:lstStyle/>
          <a:p>
            <a:r>
              <a:rPr lang="en-US" dirty="0"/>
              <a:t>BWS Damage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49DAA7-E051-B49A-81CD-C9DE04632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03.07.2024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EF86E1-428B-2847-5349-A8BDDC5C6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Abouelenain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C1FCE0-DFFA-8700-34A2-749FF66D0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B2C413-1DB8-2207-9F4F-3D3B8F762F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8546" y="1014512"/>
            <a:ext cx="9867290" cy="182344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/>
              <a:t>Present ‘fast’ BWS are based on 34um diameter Carbon Fibers Wire (LINAC scanners also use 40um Tungsten)  that might be  </a:t>
            </a:r>
            <a:r>
              <a:rPr lang="en-US" sz="1400" dirty="0"/>
              <a:t>damaged, </a:t>
            </a:r>
            <a:r>
              <a:rPr lang="en-US" sz="1400" b="0" dirty="0"/>
              <a:t> </a:t>
            </a:r>
            <a:r>
              <a:rPr lang="en-US" sz="1400" dirty="0"/>
              <a:t>sublimate, break.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A way has to be found  to balance between having </a:t>
            </a:r>
            <a:r>
              <a:rPr lang="en-US" sz="1400" dirty="0"/>
              <a:t>enough signal + scan resolution </a:t>
            </a:r>
            <a:r>
              <a:rPr lang="en-US" sz="1400" b="0" dirty="0"/>
              <a:t>and minimize energy deposition and </a:t>
            </a:r>
            <a:r>
              <a:rPr lang="en-US" sz="1400" dirty="0"/>
              <a:t>wire damage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For given beam conditions, the relevant BWS parameters to optimize are </a:t>
            </a:r>
            <a:r>
              <a:rPr lang="en-US" sz="1400" dirty="0"/>
              <a:t>the wire material, geometry (diameter) and scan velocity.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96CBB9-7C6A-79D2-EEC9-48478827EA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546" y="3779988"/>
            <a:ext cx="10633359" cy="2252830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0AD260AC-E1D8-3672-35C7-685F8B9D8D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204880"/>
              </p:ext>
            </p:extLst>
          </p:nvPr>
        </p:nvGraphicFramePr>
        <p:xfrm>
          <a:off x="6672063" y="2894618"/>
          <a:ext cx="4512808" cy="856881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128202">
                  <a:extLst>
                    <a:ext uri="{9D8B030D-6E8A-4147-A177-3AD203B41FA5}">
                      <a16:colId xmlns:a16="http://schemas.microsoft.com/office/drawing/2014/main" val="3942232289"/>
                    </a:ext>
                  </a:extLst>
                </a:gridCol>
                <a:gridCol w="1128202">
                  <a:extLst>
                    <a:ext uri="{9D8B030D-6E8A-4147-A177-3AD203B41FA5}">
                      <a16:colId xmlns:a16="http://schemas.microsoft.com/office/drawing/2014/main" val="51501117"/>
                    </a:ext>
                  </a:extLst>
                </a:gridCol>
                <a:gridCol w="1128202">
                  <a:extLst>
                    <a:ext uri="{9D8B030D-6E8A-4147-A177-3AD203B41FA5}">
                      <a16:colId xmlns:a16="http://schemas.microsoft.com/office/drawing/2014/main" val="3118932253"/>
                    </a:ext>
                  </a:extLst>
                </a:gridCol>
                <a:gridCol w="1128202">
                  <a:extLst>
                    <a:ext uri="{9D8B030D-6E8A-4147-A177-3AD203B41FA5}">
                      <a16:colId xmlns:a16="http://schemas.microsoft.com/office/drawing/2014/main" val="865201252"/>
                    </a:ext>
                  </a:extLst>
                </a:gridCol>
              </a:tblGrid>
              <a:tr h="392998">
                <a:tc>
                  <a:txBody>
                    <a:bodyPr/>
                    <a:lstStyle/>
                    <a:p>
                      <a:pPr algn="ctr" rtl="0"/>
                      <a:r>
                        <a:rPr lang="en-GB" sz="1100" b="1" i="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Scan speed</a:t>
                      </a:r>
                      <a:endParaRPr lang="en-GB" sz="1100" b="0" dirty="0">
                        <a:effectLst/>
                      </a:endParaRPr>
                    </a:p>
                    <a:p>
                      <a:pPr algn="ctr" rtl="0"/>
                      <a:r>
                        <a:rPr lang="en-GB" sz="1100" b="1" i="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[m.s</a:t>
                      </a:r>
                      <a:r>
                        <a:rPr lang="en-GB" sz="1100" b="1" i="0" u="none" strike="noStrike" kern="1200" baseline="300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lang="en-GB" sz="1100" b="1" i="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GB" sz="1100" b="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100" b="1" i="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Momentum</a:t>
                      </a:r>
                      <a:endParaRPr lang="en-GB" sz="1100" b="0" dirty="0">
                        <a:effectLst/>
                      </a:endParaRPr>
                    </a:p>
                    <a:p>
                      <a:pPr algn="ctr"/>
                      <a:r>
                        <a:rPr lang="en-GB" sz="1100" b="1" i="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[GeV.c</a:t>
                      </a:r>
                      <a:r>
                        <a:rPr lang="en-GB" sz="1100" b="1" i="0" u="none" strike="noStrike" kern="1200" baseline="300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-1 </a:t>
                      </a:r>
                      <a:r>
                        <a:rPr lang="en-GB" sz="1100" b="1" i="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100" b="1" i="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Intensity</a:t>
                      </a:r>
                      <a:endParaRPr lang="en-GB" sz="1100" b="0" dirty="0">
                        <a:effectLst/>
                      </a:endParaRPr>
                    </a:p>
                    <a:p>
                      <a:pPr algn="ctr"/>
                      <a:r>
                        <a:rPr lang="en-GB" sz="1100" b="1" i="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[N</a:t>
                      </a:r>
                      <a:r>
                        <a:rPr lang="en-GB" sz="1100" b="1" i="0" u="none" strike="noStrike" kern="1200" baseline="-250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GB" sz="1100" b="1" i="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l-GR" sz="1100" b="1" i="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en-GB" sz="1100" b="1" i="0" u="none" strike="noStrike" kern="1200" baseline="-250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l/t</a:t>
                      </a:r>
                      <a:endParaRPr lang="en-GB" sz="1100" b="0" dirty="0">
                        <a:effectLst/>
                      </a:endParaRPr>
                    </a:p>
                    <a:p>
                      <a:pPr algn="ctr" rtl="0"/>
                      <a:r>
                        <a:rPr lang="en-GB" sz="1100" b="1" i="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[mm]</a:t>
                      </a:r>
                      <a:endParaRPr lang="en-GB" sz="1100" b="0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6625693"/>
                  </a:ext>
                </a:extLst>
              </a:tr>
              <a:tr h="43016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2.41 x 10</a:t>
                      </a:r>
                      <a:r>
                        <a:rPr lang="en-GB" sz="1200" b="0" i="0" u="none" strike="noStrike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0.57 / 0.73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7100764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111679F5-666A-0706-75C3-4D63A9E4CEC2}"/>
              </a:ext>
            </a:extLst>
          </p:cNvPr>
          <p:cNvSpPr txBox="1"/>
          <p:nvPr/>
        </p:nvSpPr>
        <p:spPr>
          <a:xfrm>
            <a:off x="3590358" y="5680643"/>
            <a:ext cx="550403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 </a:t>
            </a:r>
            <a:r>
              <a:rPr lang="en-GB" sz="800" b="1" i="0" u="none" strike="noStrike" dirty="0">
                <a:solidFill>
                  <a:schemeClr val="bg1"/>
                </a:solidFill>
                <a:effectLst/>
                <a:latin typeface="Proxima Nova"/>
              </a:rPr>
              <a:t>M. </a:t>
            </a:r>
            <a:r>
              <a:rPr lang="en-GB" sz="800" b="1" i="0" u="none" strike="noStrike" dirty="0" err="1">
                <a:solidFill>
                  <a:schemeClr val="bg1"/>
                </a:solidFill>
                <a:effectLst/>
                <a:latin typeface="Proxima Nova"/>
              </a:rPr>
              <a:t>Sapinski</a:t>
            </a:r>
            <a:r>
              <a:rPr lang="en-GB" sz="800" b="1" i="0" u="none" strike="noStrike" dirty="0">
                <a:solidFill>
                  <a:schemeClr val="bg1"/>
                </a:solidFill>
                <a:effectLst/>
                <a:latin typeface="Proxima Nova"/>
              </a:rPr>
              <a:t>, B. </a:t>
            </a:r>
            <a:r>
              <a:rPr lang="en-GB" sz="800" b="1" i="0" u="none" strike="noStrike" dirty="0" err="1">
                <a:solidFill>
                  <a:schemeClr val="bg1"/>
                </a:solidFill>
                <a:effectLst/>
                <a:latin typeface="Proxima Nova"/>
              </a:rPr>
              <a:t>Dehning</a:t>
            </a:r>
            <a:r>
              <a:rPr lang="en-GB" sz="800" b="1" i="0" u="none" strike="noStrike" dirty="0">
                <a:solidFill>
                  <a:schemeClr val="bg1"/>
                </a:solidFill>
                <a:effectLst/>
                <a:latin typeface="Proxima Nova"/>
              </a:rPr>
              <a:t>, A. Guerrero, J. Koopman, E. </a:t>
            </a:r>
            <a:r>
              <a:rPr lang="en-GB" sz="800" b="1" i="0" u="none" strike="noStrike" dirty="0" err="1">
                <a:solidFill>
                  <a:schemeClr val="bg1"/>
                </a:solidFill>
                <a:effectLst/>
                <a:latin typeface="Proxima Nova"/>
              </a:rPr>
              <a:t>Metral</a:t>
            </a:r>
            <a:r>
              <a:rPr lang="en-GB" sz="800" b="1" i="0" u="none" strike="noStrike" dirty="0">
                <a:solidFill>
                  <a:schemeClr val="bg1"/>
                </a:solidFill>
                <a:effectLst/>
                <a:latin typeface="Proxima Nova"/>
              </a:rPr>
              <a:t>, Carbon </a:t>
            </a:r>
            <a:r>
              <a:rPr lang="en-GB" sz="800" b="1" i="0" u="none" strike="noStrike" dirty="0" err="1">
                <a:solidFill>
                  <a:schemeClr val="bg1"/>
                </a:solidFill>
                <a:effectLst/>
                <a:latin typeface="Proxima Nova"/>
              </a:rPr>
              <a:t>fiber</a:t>
            </a:r>
            <a:r>
              <a:rPr lang="en-GB" sz="800" b="1" i="0" u="none" strike="noStrike" dirty="0">
                <a:solidFill>
                  <a:schemeClr val="bg1"/>
                </a:solidFill>
                <a:effectLst/>
                <a:latin typeface="Proxima Nova"/>
              </a:rPr>
              <a:t> breakage experiment on SPS, 2010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5DE83E5-0A3B-BBAB-5DE9-F4DFD164DCE5}"/>
              </a:ext>
            </a:extLst>
          </p:cNvPr>
          <p:cNvSpPr txBox="1"/>
          <p:nvPr/>
        </p:nvSpPr>
        <p:spPr>
          <a:xfrm flipH="1">
            <a:off x="8397668" y="5759132"/>
            <a:ext cx="208816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At the wire center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FE1757-E4CC-CAE5-1581-266D39E83A15}"/>
              </a:ext>
            </a:extLst>
          </p:cNvPr>
          <p:cNvSpPr txBox="1"/>
          <p:nvPr/>
        </p:nvSpPr>
        <p:spPr>
          <a:xfrm>
            <a:off x="4985864" y="5674009"/>
            <a:ext cx="189872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0.5 mm away from impact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07257A-7623-7A72-837D-43A419F2416C}"/>
              </a:ext>
            </a:extLst>
          </p:cNvPr>
          <p:cNvSpPr txBox="1"/>
          <p:nvPr/>
        </p:nvSpPr>
        <p:spPr>
          <a:xfrm>
            <a:off x="801464" y="2867463"/>
            <a:ext cx="471847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</a:rPr>
              <a:t>Experiments have been done in 2010 on CF BWS damage showing the sublimation.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C05DE88D-E328-4214-CFEB-62AE05589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76" y="6431377"/>
            <a:ext cx="813519" cy="25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113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598B9-16E0-0641-4B00-E04D373BE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deposition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1CFCD3-EB0F-FE43-62FA-280DBD478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03.07.2024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BCA595-6FAF-36CB-49E3-91599E304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Abouelenain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50DE90-3D74-FB7F-95B5-A890A1A3A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2EF8DC5-0115-6AC2-86D1-13E97CDE36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/>
              <a:t>Particle passage through matter        energy loss in the material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/>
              <a:t>Energy loss described by </a:t>
            </a:r>
            <a:r>
              <a:rPr lang="en-US" sz="1600" dirty="0"/>
              <a:t>Bethe-Bloch formula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The loss depends on the type of the particle, target, particle’s 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Stopping power for protons could be found on </a:t>
            </a:r>
            <a:r>
              <a:rPr lang="en-GB" sz="1600" b="0" dirty="0" err="1"/>
              <a:t>pstar</a:t>
            </a:r>
            <a:r>
              <a:rPr lang="en-GB" sz="1600" b="0" dirty="0"/>
              <a:t>  database up to proton energy  </a:t>
            </a:r>
            <a:r>
              <a:rPr lang="en-GB" sz="1600" dirty="0"/>
              <a:t>10 GeV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For larger particle energy, Simulation codes like </a:t>
            </a:r>
            <a:r>
              <a:rPr lang="en-GB" sz="1600" dirty="0"/>
              <a:t>FLUKA</a:t>
            </a:r>
            <a:r>
              <a:rPr lang="en-GB" sz="1600" b="0" dirty="0"/>
              <a:t> has to be used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85AA9F-B432-66C5-DBFC-2DE0E48021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544" y="4149082"/>
            <a:ext cx="7553047" cy="95783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F0F3C28-3DB9-06FC-86A6-21396DE81F33}"/>
              </a:ext>
            </a:extLst>
          </p:cNvPr>
          <p:cNvCxnSpPr>
            <a:cxnSpLocks/>
          </p:cNvCxnSpPr>
          <p:nvPr/>
        </p:nvCxnSpPr>
        <p:spPr>
          <a:xfrm>
            <a:off x="3646662" y="1700808"/>
            <a:ext cx="3965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F2E1938-66DF-36A7-E3AE-F33F4110C0C1}"/>
              </a:ext>
            </a:extLst>
          </p:cNvPr>
          <p:cNvSpPr txBox="1"/>
          <p:nvPr/>
        </p:nvSpPr>
        <p:spPr>
          <a:xfrm>
            <a:off x="383645" y="5962718"/>
            <a:ext cx="873669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hlinkClick r:id="rId3"/>
              </a:rPr>
              <a:t>Stopping-Power &amp; Range Tables for Electrons, Protons, and Helium Ions | NIST</a:t>
            </a:r>
            <a:endParaRPr lang="en-GB" sz="1000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699D3ED1-BEEB-6DF3-EF42-67F72E358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76" y="6431377"/>
            <a:ext cx="813519" cy="25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202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D4B34-3C78-C89E-1223-2B4EAD0D4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Heating equation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5C0854-3EF2-B1BD-FA84-6C9F9926E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03.07.2024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7FCC4A-A97D-9C36-C5D5-D68C58C56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Abouelenain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4DD4DF-CCC9-B13B-D717-9BC4E1A5C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F3CE693E-AE6A-7BB9-D930-4385EAF597E6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423293" y="868382"/>
                <a:ext cx="11376024" cy="5008889"/>
              </a:xfrm>
            </p:spPr>
            <p:txBody>
              <a:bodyPr>
                <a:normAutofit/>
              </a:bodyPr>
              <a:lstStyle/>
              <a:p>
                <a:endParaRPr lang="en-GB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400" b="0" dirty="0"/>
                  <a:t>Thermal evolution depends on the properties of the  material as it determine how the cooling rates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400" b="0" dirty="0"/>
                  <a:t>The below equation takes into account direct beam energy deposition heating only.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b="0" dirty="0"/>
              </a:p>
              <a:p>
                <a:r>
                  <a:rPr lang="en-GB" b="0" dirty="0"/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GB" sz="2000" b="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000" b="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000" b="0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000" b="0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T</m:t>
                                </m:r>
                              </m:num>
                              <m:den>
                                <m:r>
                                  <a:rPr lang="en-GB" sz="2000" b="0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000" b="0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t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tot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Φ</m:t>
                        </m:r>
                        <m:r>
                          <a:rPr lang="en-US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lang="en-US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begChr m:val="⟨"/>
                        <m:endChr m:val="⟩"/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𝑑𝐸</m:t>
                            </m:r>
                          </m:num>
                          <m:den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𝑑𝑥</m:t>
                            </m:r>
                          </m:den>
                        </m:f>
                      </m:e>
                    </m:d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 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d>
                          <m:dPr>
                            <m:ctrlPr>
                              <a:rPr lang="en-US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sz="2000" b="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b="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d>
                          <m:dPr>
                            <m:ctrlPr>
                              <a:rPr lang="en-US" sz="2000" b="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den>
                    </m:f>
                    <m:sSup>
                      <m:sSupPr>
                        <m:ctrlP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0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− 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sz="20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𝑆𝐵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  <m:r>
                          <a:rPr lang="en-US" sz="20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en-US" sz="20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b="0" i="1" smtClean="0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  <m:r>
                              <a:rPr lang="en-US" sz="20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sz="2000" b="0" i="1" smtClean="0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b="0" i="1" smtClean="0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sz="2000" b="0" i="1" smtClean="0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bSup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sz="2000" b="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  <m:r>
                              <a:rPr lang="en-US" sz="20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000" b="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b="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d>
                          <m:dPr>
                            <m:ctrlPr>
                              <a:rPr lang="en-US" sz="2000" b="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r>
                          <a:rPr lang="en-US" sz="20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den>
                    </m:f>
                    <m:r>
                      <a:rPr lang="en-US" sz="2000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 </m:t>
                    </m:r>
                    <m:r>
                      <a:rPr lang="en-US" sz="2000" b="0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000" b="0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r>
                          <a:rPr lang="en-US" sz="2000" b="0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000" b="0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2000" b="0" i="1">
                                    <a:solidFill>
                                      <a:schemeClr val="tx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>
                                    <a:solidFill>
                                      <a:schemeClr val="tx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000" b="0" i="1">
                                    <a:solidFill>
                                      <a:schemeClr val="tx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US" sz="2000" b="0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000" b="0" i="1">
                                    <a:solidFill>
                                      <a:schemeClr val="tx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>
                                    <a:solidFill>
                                      <a:schemeClr val="tx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2000" b="0" i="1">
                                    <a:solidFill>
                                      <a:schemeClr val="tx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sz="2000" b="0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𝑡h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b="0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  <m:r>
                              <a:rPr lang="en-US" sz="2000" b="0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000" b="0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b="0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d>
                          <m:dPr>
                            <m:ctrlPr>
                              <a:rPr lang="en-US" sz="2000" b="0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r>
                          <a:rPr lang="en-US" sz="2000" b="0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den>
                    </m:f>
                    <m:r>
                      <a:rPr lang="en-US" sz="2000" b="0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 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𝑠𝑢𝑏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𝑚𝑜𝑙</m:t>
                            </m:r>
                          </m:sub>
                        </m:sSub>
                      </m:den>
                    </m:f>
                    <m:r>
                      <a:rPr lang="en-US" sz="2000" b="0" i="1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sz="2000" b="0" i="1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𝑠𝑢𝑏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sSub>
                          <m:sSubPr>
                            <m:ctrlPr>
                              <a:rPr lang="en-US" sz="2000" b="0" i="1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  <m:r>
                              <a:rPr lang="en-US" sz="2000" b="0" i="1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000" b="0" i="1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b="0" i="1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d>
                          <m:dPr>
                            <m:ctrlPr>
                              <a:rPr lang="en-US" sz="2000" b="0" i="1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r>
                          <a:rPr lang="en-US" sz="2000" b="0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den>
                    </m:f>
                  </m:oMath>
                </a14:m>
                <a:r>
                  <a:rPr lang="en-GB" b="0" dirty="0"/>
                  <a:t> </a:t>
                </a:r>
                <a:r>
                  <a:rPr lang="en-GB" sz="1100" b="0" dirty="0"/>
                  <a:t>[1]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1400" b="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1800" b="0" dirty="0"/>
                  <a:t>N.B.: Heating caused by beam-wire electromagnetic coupling can also be significant, but it was only briefly addressed in my work.</a:t>
                </a:r>
              </a:p>
              <a:p>
                <a:endParaRPr lang="en-GB" b="0" dirty="0"/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F3CE693E-AE6A-7BB9-D930-4385EAF597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423293" y="868382"/>
                <a:ext cx="11376024" cy="5008889"/>
              </a:xfrm>
              <a:blipFill>
                <a:blip r:embed="rId2"/>
                <a:stretch>
                  <a:fillRect l="-12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id="{789895E7-34FC-00E6-59DB-A435980B35B7}"/>
              </a:ext>
            </a:extLst>
          </p:cNvPr>
          <p:cNvGrpSpPr/>
          <p:nvPr/>
        </p:nvGrpSpPr>
        <p:grpSpPr>
          <a:xfrm>
            <a:off x="2147472" y="3799432"/>
            <a:ext cx="9626831" cy="776009"/>
            <a:chOff x="2063653" y="3759353"/>
            <a:chExt cx="9626831" cy="77600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0B62906-4957-47D4-C8AB-4A35D68CCA1D}"/>
                </a:ext>
              </a:extLst>
            </p:cNvPr>
            <p:cNvSpPr txBox="1"/>
            <p:nvPr/>
          </p:nvSpPr>
          <p:spPr>
            <a:xfrm>
              <a:off x="2063653" y="3853808"/>
              <a:ext cx="1080120" cy="6540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100" dirty="0">
                  <a:solidFill>
                    <a:srgbClr val="FF0000"/>
                  </a:solidFill>
                </a:rPr>
                <a:t>Beam heating:</a:t>
              </a:r>
            </a:p>
            <a:p>
              <a:pPr algn="l"/>
              <a:r>
                <a:rPr lang="en-US" sz="1000" dirty="0">
                  <a:solidFill>
                    <a:schemeClr val="tx2"/>
                  </a:solidFill>
                </a:rPr>
                <a:t>Direct heating due to beam  energy deposition</a:t>
              </a:r>
              <a:endParaRPr lang="en-GB" sz="1000" dirty="0">
                <a:solidFill>
                  <a:schemeClr val="tx2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AD1A525-21D6-EBA1-3F48-E2E36304CF0C}"/>
                </a:ext>
              </a:extLst>
            </p:cNvPr>
            <p:cNvSpPr txBox="1"/>
            <p:nvPr/>
          </p:nvSpPr>
          <p:spPr>
            <a:xfrm>
              <a:off x="3541673" y="3842864"/>
              <a:ext cx="1282377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000" dirty="0">
                  <a:solidFill>
                    <a:schemeClr val="accent2">
                      <a:lumMod val="50000"/>
                    </a:schemeClr>
                  </a:solidFill>
                </a:rPr>
                <a:t>Conductive cooling:</a:t>
              </a:r>
            </a:p>
            <a:p>
              <a:pPr algn="l"/>
              <a:r>
                <a:rPr lang="en-US" sz="1000" dirty="0">
                  <a:solidFill>
                    <a:schemeClr val="tx2"/>
                  </a:solidFill>
                </a:rPr>
                <a:t>Temperature gradient, has small effect due to BWS small diameter</a:t>
              </a:r>
              <a:endParaRPr lang="en-GB" sz="1000" dirty="0">
                <a:solidFill>
                  <a:schemeClr val="tx2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AB7A935-CDDC-F426-7639-0B27305A3311}"/>
                </a:ext>
              </a:extLst>
            </p:cNvPr>
            <p:cNvSpPr txBox="1"/>
            <p:nvPr/>
          </p:nvSpPr>
          <p:spPr>
            <a:xfrm>
              <a:off x="5361345" y="3836296"/>
              <a:ext cx="1250650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000" dirty="0">
                  <a:solidFill>
                    <a:schemeClr val="accent6"/>
                  </a:solidFill>
                </a:rPr>
                <a:t>Radiative cooling:</a:t>
              </a:r>
            </a:p>
            <a:p>
              <a:pPr algn="l"/>
              <a:r>
                <a:rPr lang="en-US" sz="1000" dirty="0">
                  <a:solidFill>
                    <a:schemeClr val="tx2"/>
                  </a:solidFill>
                </a:rPr>
                <a:t>Thermal radiation. The dominant cooling process up to 2400 K.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E9A1189-954C-C09B-8C3D-51FB79F3AA15}"/>
                </a:ext>
              </a:extLst>
            </p:cNvPr>
            <p:cNvSpPr txBox="1"/>
            <p:nvPr/>
          </p:nvSpPr>
          <p:spPr>
            <a:xfrm>
              <a:off x="7268365" y="3759353"/>
              <a:ext cx="1898721" cy="7694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000" dirty="0">
                  <a:solidFill>
                    <a:schemeClr val="tx1">
                      <a:lumMod val="50000"/>
                    </a:schemeClr>
                  </a:solidFill>
                </a:rPr>
                <a:t>Thermionic cooling</a:t>
              </a:r>
              <a:r>
                <a:rPr lang="en-US" sz="1000" dirty="0">
                  <a:solidFill>
                    <a:schemeClr val="accent1">
                      <a:lumMod val="50000"/>
                    </a:schemeClr>
                  </a:solidFill>
                </a:rPr>
                <a:t>:</a:t>
              </a:r>
            </a:p>
            <a:p>
              <a:pPr algn="l"/>
              <a:r>
                <a:rPr lang="en-US" sz="1000" dirty="0">
                  <a:solidFill>
                    <a:schemeClr val="tx2"/>
                  </a:solidFill>
                </a:rPr>
                <a:t>Electron emitted when they acquire energy exceeding the works function. Dominant at high temperature.</a:t>
              </a:r>
              <a:endParaRPr lang="en-GB" sz="1000" dirty="0">
                <a:solidFill>
                  <a:schemeClr val="tx2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A57E449-5475-F995-49E8-C8135FF9DC27}"/>
                </a:ext>
              </a:extLst>
            </p:cNvPr>
            <p:cNvSpPr txBox="1"/>
            <p:nvPr/>
          </p:nvSpPr>
          <p:spPr>
            <a:xfrm>
              <a:off x="9791764" y="3765921"/>
              <a:ext cx="1898720" cy="7694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000" dirty="0">
                  <a:solidFill>
                    <a:schemeClr val="tx1">
                      <a:lumMod val="75000"/>
                    </a:schemeClr>
                  </a:solidFill>
                </a:rPr>
                <a:t>Sublimation cooling:</a:t>
              </a:r>
              <a:endParaRPr lang="en-US" sz="1000" dirty="0"/>
            </a:p>
            <a:p>
              <a:pPr algn="l"/>
              <a:r>
                <a:rPr lang="en-US" sz="1000" dirty="0">
                  <a:solidFill>
                    <a:schemeClr val="tx2"/>
                  </a:solidFill>
                </a:rPr>
                <a:t>Amount of the material get enough energy to sublimate. It is dominant if BWS is being sublimated</a:t>
              </a:r>
              <a:endParaRPr lang="en-GB" sz="1000" dirty="0">
                <a:solidFill>
                  <a:schemeClr val="tx2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5145EAD5-C9DE-DC66-45BF-4B1C6F46BE1D}"/>
              </a:ext>
            </a:extLst>
          </p:cNvPr>
          <p:cNvSpPr txBox="1"/>
          <p:nvPr/>
        </p:nvSpPr>
        <p:spPr>
          <a:xfrm>
            <a:off x="982734" y="3893887"/>
            <a:ext cx="1080120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tx2"/>
                </a:solidFill>
              </a:rPr>
              <a:t>Total temperature change rate </a:t>
            </a:r>
            <a:endParaRPr lang="en-GB" sz="1100" dirty="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9443B23-8080-E272-5833-56377A94AC20}"/>
              </a:ext>
            </a:extLst>
          </p:cNvPr>
          <p:cNvSpPr txBox="1"/>
          <p:nvPr/>
        </p:nvSpPr>
        <p:spPr>
          <a:xfrm>
            <a:off x="423293" y="5877272"/>
            <a:ext cx="102250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[1] </a:t>
            </a:r>
            <a:r>
              <a:rPr lang="en-GB" sz="800" b="0" i="0" dirty="0" err="1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A.Navarro</a:t>
            </a:r>
            <a:r>
              <a:rPr lang="en-GB" sz="8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Fernandez. Understanding Secondary Emission Processes and Beam Matter interactions for Optimization of Diagnostic Wire Grid System in Particle Accelerators. PhD thesis, </a:t>
            </a:r>
            <a:r>
              <a:rPr lang="en-GB" sz="800" b="0" i="0" dirty="0" err="1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Universitat</a:t>
            </a:r>
            <a:r>
              <a:rPr lang="en-GB" sz="8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</a:t>
            </a:r>
            <a:r>
              <a:rPr lang="en-GB" sz="800" b="0" i="0" dirty="0" err="1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Politecnica</a:t>
            </a:r>
            <a:r>
              <a:rPr lang="en-GB" sz="8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de Catalunya, September 2022.</a:t>
            </a:r>
            <a:endParaRPr lang="en-GB" sz="800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E0840290-8653-11AF-C265-69E5B262B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76" y="6431377"/>
            <a:ext cx="813519" cy="25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349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9655D-A697-42BC-7075-4E2E1D867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PyTT</a:t>
            </a:r>
            <a:r>
              <a:rPr lang="en-US" dirty="0"/>
              <a:t> and COMSOL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7E273A-9945-D5AA-7AAB-32CCBC668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03.07.2024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6646CA-829E-DE5A-ADB1-A07A8F1DB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Abouelenain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988849-9162-9D12-978B-E68D7B4D2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5C960F-BBF9-E35F-81E5-0CC59FAC5A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0" dirty="0"/>
              <a:t>FLUKA output (energy deposition) is used as input for thermal analysis.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0" dirty="0"/>
              <a:t>In my master project work I used and compared two different thermal simulation tools, </a:t>
            </a:r>
            <a:r>
              <a:rPr lang="en-US" sz="1200" b="0" dirty="0" err="1"/>
              <a:t>pyTT</a:t>
            </a:r>
            <a:r>
              <a:rPr lang="en-US" sz="1200" b="0" dirty="0"/>
              <a:t> and COMSOL.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0" dirty="0" err="1"/>
              <a:t>PyTT</a:t>
            </a:r>
            <a:r>
              <a:rPr lang="en-US" sz="1200" b="0" dirty="0"/>
              <a:t> (Python Thin Target) is a custom-made python software made by M .</a:t>
            </a:r>
            <a:r>
              <a:rPr lang="en-US" sz="1200" b="0" dirty="0" err="1"/>
              <a:t>Spaniski</a:t>
            </a:r>
            <a:r>
              <a:rPr lang="en-US" sz="1200" b="0" dirty="0"/>
              <a:t> and A. Navarro Fernandez based on the finite difference method.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b="0" dirty="0"/>
              <a:t>COMSOL Multiphysics is a commercial software based in finite element method.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b="0" dirty="0"/>
              <a:t>Benchmark between the two SW.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E912DC-9ECD-FF9F-E97D-2FA7F7EE4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3131815"/>
            <a:ext cx="4185883" cy="30689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28D735F-861E-2380-3884-D336042451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400" y="3130405"/>
            <a:ext cx="4948146" cy="2984351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6D79DE9E-0D50-1CC8-DBD5-D1C98A588E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76" y="6431377"/>
            <a:ext cx="813519" cy="25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077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19C1595-A0AC-609E-DECF-CBB00FDF0E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>
            <a:normAutofit/>
          </a:bodyPr>
          <a:lstStyle/>
          <a:p>
            <a:r>
              <a:rPr lang="en-US" sz="5600" dirty="0"/>
              <a:t>‘Standard’ wires Simulation Results (selected examples)</a:t>
            </a:r>
            <a:endParaRPr lang="en-GB" sz="5600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F06BCDB-1854-375A-3948-4B88EEC32D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en-US" dirty="0"/>
              <a:t>Tungsten and Carbon fiber.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3FF73F-1157-EA8A-EDE1-785C07549F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 dirty="0"/>
              <a:t>03.07.2024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72B2A4-903D-EEE8-0E45-C48F6A458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/>
              <a:t>A.Abouelenain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1325E3-28A6-EC20-A450-81A8410BD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A58F567E-6620-5D20-5019-8E211375B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76" y="6431377"/>
            <a:ext cx="813519" cy="25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417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Tungsten wire heating in </a:t>
            </a:r>
            <a:r>
              <a:rPr lang="en-US" dirty="0" err="1"/>
              <a:t>Linac</a:t>
            </a:r>
            <a:r>
              <a:rPr lang="en-US" dirty="0"/>
              <a:t> 4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BE817-4C2A-7A44-BC12-E3A8908A11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>
            <a:normAutofit/>
          </a:bodyPr>
          <a:lstStyle/>
          <a:p>
            <a:pPr lvl="1"/>
            <a:endParaRPr lang="en-US" sz="1900" dirty="0"/>
          </a:p>
          <a:p>
            <a:endParaRPr lang="en-US" sz="19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 dirty="0"/>
              <a:t>03.07.2024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56402-A1DA-754C-863B-CCB35F0EB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A. Abouelenain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0A6CC894-941F-16D4-F19C-E8284EAC6C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006556"/>
              </p:ext>
            </p:extLst>
          </p:nvPr>
        </p:nvGraphicFramePr>
        <p:xfrm>
          <a:off x="441734" y="1268760"/>
          <a:ext cx="5131668" cy="4524375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2565834">
                  <a:extLst>
                    <a:ext uri="{9D8B030D-6E8A-4147-A177-3AD203B41FA5}">
                      <a16:colId xmlns:a16="http://schemas.microsoft.com/office/drawing/2014/main" val="2089288555"/>
                    </a:ext>
                  </a:extLst>
                </a:gridCol>
                <a:gridCol w="2565834">
                  <a:extLst>
                    <a:ext uri="{9D8B030D-6E8A-4147-A177-3AD203B41FA5}">
                      <a16:colId xmlns:a16="http://schemas.microsoft.com/office/drawing/2014/main" val="2583479621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Parameters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u="none" strike="noStrike">
                          <a:solidFill>
                            <a:srgbClr val="000000"/>
                          </a:solidFill>
                          <a:effectLst/>
                        </a:rPr>
                        <a:t>Values</a:t>
                      </a:r>
                      <a:endParaRPr lang="en-GB">
                        <a:effectLst/>
                      </a:endParaRPr>
                    </a:p>
                  </a:txBody>
                  <a:tcPr marL="95250" marR="95250" marT="95250" marB="95250"/>
                </a:tc>
                <a:extLst>
                  <a:ext uri="{0D108BD9-81ED-4DB2-BD59-A6C34878D82A}">
                    <a16:rowId xmlns:a16="http://schemas.microsoft.com/office/drawing/2014/main" val="3075230389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Beam energy</a:t>
                      </a:r>
                      <a:endParaRPr lang="en-GB">
                        <a:effectLst/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160 MeV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95250" marB="95250"/>
                </a:tc>
                <a:extLst>
                  <a:ext uri="{0D108BD9-81ED-4DB2-BD59-A6C34878D82A}">
                    <a16:rowId xmlns:a16="http://schemas.microsoft.com/office/drawing/2014/main" val="3567899940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Energy deposited by a proton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n-NO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2.706 MeV cm</a:t>
                      </a:r>
                      <a:r>
                        <a:rPr lang="nn-NO" sz="1400" b="0" u="none" strike="noStrike" baseline="30000" dirty="0">
                          <a:solidFill>
                            <a:srgbClr val="000000"/>
                          </a:solidFill>
                          <a:effectLst/>
                        </a:rPr>
                        <a:t>2 </a:t>
                      </a:r>
                      <a:r>
                        <a:rPr lang="nn-NO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/g</a:t>
                      </a:r>
                      <a:endParaRPr lang="nn-NO" dirty="0">
                        <a:effectLst/>
                      </a:endParaRPr>
                    </a:p>
                  </a:txBody>
                  <a:tcPr marL="95250" marR="95250" marT="95250" marB="95250"/>
                </a:tc>
                <a:extLst>
                  <a:ext uri="{0D108BD9-81ED-4DB2-BD59-A6C34878D82A}">
                    <a16:rowId xmlns:a16="http://schemas.microsoft.com/office/drawing/2014/main" val="3000276512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Wire's density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19.35 g/cm</a:t>
                      </a:r>
                      <a:r>
                        <a:rPr lang="en-GB" sz="1400" b="0" u="none" strike="noStrike" baseline="30000" dirty="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95250" marB="95250"/>
                </a:tc>
                <a:extLst>
                  <a:ext uri="{0D108BD9-81ED-4DB2-BD59-A6C34878D82A}">
                    <a16:rowId xmlns:a16="http://schemas.microsoft.com/office/drawing/2014/main" val="816305467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Wire diameter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 um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95250" marB="95250"/>
                </a:tc>
                <a:extLst>
                  <a:ext uri="{0D108BD9-81ED-4DB2-BD59-A6C34878D82A}">
                    <a16:rowId xmlns:a16="http://schemas.microsoft.com/office/drawing/2014/main" val="1855575936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Beam 𝜎</a:t>
                      </a:r>
                      <a:r>
                        <a:rPr lang="en-GB" sz="1400" b="0" u="none" strike="noStrike" baseline="-25000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>
                        <a:effectLst/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 mm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95250" marB="95250"/>
                </a:tc>
                <a:extLst>
                  <a:ext uri="{0D108BD9-81ED-4DB2-BD59-A6C34878D82A}">
                    <a16:rowId xmlns:a16="http://schemas.microsoft.com/office/drawing/2014/main" val="2852316609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Beam 𝜎</a:t>
                      </a:r>
                      <a:r>
                        <a:rPr lang="en-GB" sz="1400" b="0" u="none" strike="noStrike" baseline="-25000" dirty="0">
                          <a:solidFill>
                            <a:srgbClr val="000000"/>
                          </a:solidFill>
                          <a:effectLst/>
                        </a:rPr>
                        <a:t>y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 mm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95250" marB="95250"/>
                </a:tc>
                <a:extLst>
                  <a:ext uri="{0D108BD9-81ED-4DB2-BD59-A6C34878D82A}">
                    <a16:rowId xmlns:a16="http://schemas.microsoft.com/office/drawing/2014/main" val="1980508126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Pulse length 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400 us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95250" marB="95250"/>
                </a:tc>
                <a:extLst>
                  <a:ext uri="{0D108BD9-81ED-4DB2-BD59-A6C34878D82A}">
                    <a16:rowId xmlns:a16="http://schemas.microsoft.com/office/drawing/2014/main" val="1207283408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Beam current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70 mA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95250" marB="95250"/>
                </a:tc>
                <a:extLst>
                  <a:ext uri="{0D108BD9-81ED-4DB2-BD59-A6C34878D82A}">
                    <a16:rowId xmlns:a16="http://schemas.microsoft.com/office/drawing/2014/main" val="675649825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effectLst/>
                        </a:rPr>
                        <a:t>Period between pulses</a:t>
                      </a:r>
                      <a:endParaRPr lang="en-GB" sz="1400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effectLst/>
                        </a:rPr>
                        <a:t>1.2 sec</a:t>
                      </a:r>
                      <a:endParaRPr lang="en-GB" sz="1400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95250" marR="95250" marT="95250" marB="95250"/>
                </a:tc>
                <a:extLst>
                  <a:ext uri="{0D108BD9-81ED-4DB2-BD59-A6C34878D82A}">
                    <a16:rowId xmlns:a16="http://schemas.microsoft.com/office/drawing/2014/main" val="1715826247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Scan direction 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Horizontal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95250" marB="95250"/>
                </a:tc>
                <a:extLst>
                  <a:ext uri="{0D108BD9-81ED-4DB2-BD59-A6C34878D82A}">
                    <a16:rowId xmlns:a16="http://schemas.microsoft.com/office/drawing/2014/main" val="1767721749"/>
                  </a:ext>
                </a:extLst>
              </a:tr>
            </a:tbl>
          </a:graphicData>
        </a:graphic>
      </p:graphicFrame>
      <p:sp>
        <p:nvSpPr>
          <p:cNvPr id="15" name="Rectangle 1">
            <a:extLst>
              <a:ext uri="{FF2B5EF4-FFF2-40B4-BE49-F238E27FC236}">
                <a16:creationId xmlns:a16="http://schemas.microsoft.com/office/drawing/2014/main" id="{78587A9D-688F-56F2-F926-A1B3CFF662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734" y="1773610"/>
            <a:ext cx="864280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EA21FF-4D6C-5617-B134-A5FCE1157993}"/>
              </a:ext>
            </a:extLst>
          </p:cNvPr>
          <p:cNvSpPr txBox="1"/>
          <p:nvPr/>
        </p:nvSpPr>
        <p:spPr>
          <a:xfrm>
            <a:off x="6290526" y="993154"/>
            <a:ext cx="4940107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>
                <a:cs typeface="Arial"/>
              </a:rPr>
              <a:t>Some  parameters are taken from Benjamin </a:t>
            </a:r>
            <a:r>
              <a:rPr lang="en-GB" sz="1200" dirty="0" err="1">
                <a:cs typeface="Arial"/>
              </a:rPr>
              <a:t>Cheymol’s</a:t>
            </a:r>
            <a:r>
              <a:rPr lang="en-GB" sz="1200" dirty="0">
                <a:cs typeface="Arial"/>
              </a:rPr>
              <a:t> thesis[1]  which has a max temp of </a:t>
            </a:r>
            <a:r>
              <a:rPr lang="en-GB" sz="1200" dirty="0"/>
              <a:t>5337 K!</a:t>
            </a:r>
          </a:p>
          <a:p>
            <a:endParaRPr lang="en-GB" sz="1200" dirty="0"/>
          </a:p>
          <a:p>
            <a:r>
              <a:rPr lang="en-GB" sz="1200" dirty="0"/>
              <a:t>The differences are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Cheymol</a:t>
            </a:r>
            <a:r>
              <a:rPr lang="en-GB" sz="1200" dirty="0"/>
              <a:t> hasn’t used the conductive cooling (still alone doesn’t make that  difference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The Energy deposited he  used is unknown and the energy deposited here are taken from the Proton_Tungsten.txt in </a:t>
            </a:r>
            <a:r>
              <a:rPr lang="en-GB" sz="1200" dirty="0" err="1"/>
              <a:t>PyTT</a:t>
            </a:r>
            <a:r>
              <a:rPr lang="en-GB" sz="1200" dirty="0"/>
              <a:t> file</a:t>
            </a:r>
            <a:endParaRPr lang="en-US" sz="1200" dirty="0"/>
          </a:p>
        </p:txBody>
      </p:sp>
      <p:pic>
        <p:nvPicPr>
          <p:cNvPr id="12" name="Content Placeholder 11" descr="A graph of a graph&#10;&#10;Description automatically generated">
            <a:extLst>
              <a:ext uri="{FF2B5EF4-FFF2-40B4-BE49-F238E27FC236}">
                <a16:creationId xmlns:a16="http://schemas.microsoft.com/office/drawing/2014/main" id="{AC1DB1CB-0F3D-B3FC-BB37-15C3B2DF107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92636" y="2804757"/>
            <a:ext cx="4535885" cy="3383770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F29BE48-62F4-2F89-1B96-E768C6B224D5}"/>
              </a:ext>
            </a:extLst>
          </p:cNvPr>
          <p:cNvSpPr txBox="1"/>
          <p:nvPr/>
        </p:nvSpPr>
        <p:spPr>
          <a:xfrm>
            <a:off x="543447" y="6094455"/>
            <a:ext cx="936104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8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[1] Benjamin </a:t>
            </a:r>
            <a:r>
              <a:rPr lang="en-GB" sz="800" b="0" i="0" dirty="0" err="1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Cheymol</a:t>
            </a:r>
            <a:r>
              <a:rPr lang="en-GB" sz="8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. Development of beam transverse profile and emittance monitors or the CERN LINAC4. </a:t>
            </a:r>
            <a:r>
              <a:rPr lang="en-GB" sz="800" dirty="0">
                <a:highlight>
                  <a:srgbClr val="FFFFFF"/>
                </a:highlight>
                <a:latin typeface="Arial" panose="020B0604020202020204" pitchFamily="34" charset="0"/>
              </a:rPr>
              <a:t>T</a:t>
            </a:r>
            <a:r>
              <a:rPr lang="en-GB" sz="8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hesis, UNIVERSITE CLERMONT-FERRAND II -BLAISE PASCAL, December 2011</a:t>
            </a:r>
            <a:endParaRPr lang="en-GB" sz="80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3AB111B7-2827-BF29-C407-7B02102286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76" y="6431377"/>
            <a:ext cx="813519" cy="25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012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Cobranding_16x9 PPT_v2024</Template>
  <TotalTime>45075</TotalTime>
  <Words>2053</Words>
  <Application>Microsoft Office PowerPoint</Application>
  <PresentationFormat>Widescreen</PresentationFormat>
  <Paragraphs>299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SimHei</vt:lpstr>
      <vt:lpstr>Arial</vt:lpstr>
      <vt:lpstr>Calibri</vt:lpstr>
      <vt:lpstr>Cambria Math</vt:lpstr>
      <vt:lpstr>Proxima Nova</vt:lpstr>
      <vt:lpstr>Office Theme</vt:lpstr>
      <vt:lpstr>Simulations of Beam Wire Scanners’ thermal evolution and Investigating Carbon NanoTubes </vt:lpstr>
      <vt:lpstr>Introduction - BWS - energy deposition - thermal analysis SW tools - SPS scan limits - LHC beam halo - CNT vs CF wire</vt:lpstr>
      <vt:lpstr>Beam Wire Scanners</vt:lpstr>
      <vt:lpstr>BWS Damage</vt:lpstr>
      <vt:lpstr>Energy deposition</vt:lpstr>
      <vt:lpstr>Heating equation </vt:lpstr>
      <vt:lpstr>PyTT and COMSOL</vt:lpstr>
      <vt:lpstr>‘Standard’ wires Simulation Results (selected examples)</vt:lpstr>
      <vt:lpstr>Tungsten wire heating in Linac 4 </vt:lpstr>
      <vt:lpstr>Cooling process in the Tungsten wire </vt:lpstr>
      <vt:lpstr>SPS safe scan limits</vt:lpstr>
      <vt:lpstr>Temperature behavior at Beam Halo</vt:lpstr>
      <vt:lpstr>Wire for Beam Halo: Wire @ different positions</vt:lpstr>
      <vt:lpstr>Wire for Beam Halo: Equilibrium  temperatures:</vt:lpstr>
      <vt:lpstr>Simulation with Carbon Nano Tubes (CNT)</vt:lpstr>
      <vt:lpstr>Carbon nanotubes</vt:lpstr>
      <vt:lpstr>SPS safe scan limits</vt:lpstr>
      <vt:lpstr>CNT wire at the beam Halo </vt:lpstr>
      <vt:lpstr>Conclusion</vt:lpstr>
      <vt:lpstr>Prospectives</vt:lpstr>
      <vt:lpstr>RF heating in SPS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Simulations with COMSOL for different BWS conditions</dc:title>
  <dc:creator>Abdelrahman Abouelenain</dc:creator>
  <cp:lastModifiedBy>Abdelrahman Abouelenain</cp:lastModifiedBy>
  <cp:revision>94</cp:revision>
  <cp:lastPrinted>2020-01-30T13:49:18Z</cp:lastPrinted>
  <dcterms:created xsi:type="dcterms:W3CDTF">2024-04-24T08:07:35Z</dcterms:created>
  <dcterms:modified xsi:type="dcterms:W3CDTF">2024-06-28T16:18:10Z</dcterms:modified>
</cp:coreProperties>
</file>