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6"/>
  </p:notesMasterIdLst>
  <p:sldIdLst>
    <p:sldId id="263" r:id="rId2"/>
    <p:sldId id="277" r:id="rId3"/>
    <p:sldId id="272" r:id="rId4"/>
    <p:sldId id="273" r:id="rId5"/>
    <p:sldId id="274" r:id="rId6"/>
    <p:sldId id="267" r:id="rId7"/>
    <p:sldId id="268" r:id="rId8"/>
    <p:sldId id="275" r:id="rId9"/>
    <p:sldId id="269" r:id="rId10"/>
    <p:sldId id="270" r:id="rId11"/>
    <p:sldId id="271" r:id="rId12"/>
    <p:sldId id="279" r:id="rId13"/>
    <p:sldId id="281" r:id="rId14"/>
    <p:sldId id="282" r:id="rId15"/>
    <p:sldId id="283" r:id="rId16"/>
    <p:sldId id="284" r:id="rId17"/>
    <p:sldId id="285" r:id="rId18"/>
    <p:sldId id="286" r:id="rId19"/>
    <p:sldId id="287" r:id="rId20"/>
    <p:sldId id="288" r:id="rId21"/>
    <p:sldId id="289" r:id="rId22"/>
    <p:sldId id="290" r:id="rId23"/>
    <p:sldId id="278" r:id="rId24"/>
    <p:sldId id="259"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698" autoAdjust="0"/>
    <p:restoredTop sz="89824" autoAdjust="0"/>
  </p:normalViewPr>
  <p:slideViewPr>
    <p:cSldViewPr snapToGrid="0">
      <p:cViewPr>
        <p:scale>
          <a:sx n="93" d="100"/>
          <a:sy n="93" d="100"/>
        </p:scale>
        <p:origin x="474" y="1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EDC7D13-1F48-49FF-B6D6-83892C836A64}" type="datetimeFigureOut">
              <a:rPr lang="en-US" smtClean="0"/>
              <a:t>6/27/2024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F9D7557-65D9-4C96-A294-5E2A1846D59A}" type="slidenum">
              <a:rPr lang="en-US" smtClean="0"/>
              <a:t>‹#›</a:t>
            </a:fld>
            <a:endParaRPr lang="en-US"/>
          </a:p>
        </p:txBody>
      </p:sp>
    </p:spTree>
    <p:extLst>
      <p:ext uri="{BB962C8B-B14F-4D97-AF65-F5344CB8AC3E}">
        <p14:creationId xmlns:p14="http://schemas.microsoft.com/office/powerpoint/2010/main" val="34605560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atlas detector is composed of the inner detector and muon spectrometer. When a muon is produced, it travels a greater distance than some other particles such as hadrons. This is why we need the muon spectrometer on the outside to calculate muon momentum more accurately. Both the ID and the MS can measure pt, but when there is a misalignment, this can cause an issue. </a:t>
            </a:r>
          </a:p>
        </p:txBody>
      </p:sp>
      <p:sp>
        <p:nvSpPr>
          <p:cNvPr id="4" name="Slide Number Placeholder 3"/>
          <p:cNvSpPr>
            <a:spLocks noGrp="1"/>
          </p:cNvSpPr>
          <p:nvPr>
            <p:ph type="sldNum" sz="quarter" idx="5"/>
          </p:nvPr>
        </p:nvSpPr>
        <p:spPr/>
        <p:txBody>
          <a:bodyPr/>
          <a:lstStyle/>
          <a:p>
            <a:fld id="{DF9D7557-65D9-4C96-A294-5E2A1846D59A}" type="slidenum">
              <a:rPr lang="en-US" smtClean="0"/>
              <a:t>2</a:t>
            </a:fld>
            <a:endParaRPr lang="en-US"/>
          </a:p>
        </p:txBody>
      </p:sp>
    </p:spTree>
    <p:extLst>
      <p:ext uri="{BB962C8B-B14F-4D97-AF65-F5344CB8AC3E}">
        <p14:creationId xmlns:p14="http://schemas.microsoft.com/office/powerpoint/2010/main" val="14507493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5"/>
          </p:nvPr>
        </p:nvSpPr>
        <p:spPr/>
        <p:txBody>
          <a:bodyPr/>
          <a:lstStyle/>
          <a:p>
            <a:fld id="{F117B539-FB37-4230-BC2E-0C11342BCED6}" type="slidenum">
              <a:rPr lang="en-US" smtClean="0"/>
              <a:t>20</a:t>
            </a:fld>
            <a:endParaRPr lang="en-US"/>
          </a:p>
        </p:txBody>
      </p:sp>
    </p:spTree>
    <p:extLst>
      <p:ext uri="{BB962C8B-B14F-4D97-AF65-F5344CB8AC3E}">
        <p14:creationId xmlns:p14="http://schemas.microsoft.com/office/powerpoint/2010/main" val="8099516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5"/>
          </p:nvPr>
        </p:nvSpPr>
        <p:spPr/>
        <p:txBody>
          <a:bodyPr/>
          <a:lstStyle/>
          <a:p>
            <a:fld id="{F117B539-FB37-4230-BC2E-0C11342BCED6}" type="slidenum">
              <a:rPr lang="en-US" smtClean="0"/>
              <a:t>21</a:t>
            </a:fld>
            <a:endParaRPr lang="en-US"/>
          </a:p>
        </p:txBody>
      </p:sp>
    </p:spTree>
    <p:extLst>
      <p:ext uri="{BB962C8B-B14F-4D97-AF65-F5344CB8AC3E}">
        <p14:creationId xmlns:p14="http://schemas.microsoft.com/office/powerpoint/2010/main" val="6869673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the 2024 study, these are the run specifics for the old and new alignments. This is a static change where it applied a different geometry description to the data collected. </a:t>
            </a:r>
          </a:p>
          <a:p>
            <a:r>
              <a:rPr lang="en-US" dirty="0"/>
              <a:t>I selected the relevant run and applied the same cuts as in the previous study. These are …</a:t>
            </a:r>
          </a:p>
          <a:p>
            <a:r>
              <a:rPr lang="en-US" dirty="0"/>
              <a:t>After data collection, the processing uses</a:t>
            </a:r>
          </a:p>
        </p:txBody>
      </p:sp>
      <p:sp>
        <p:nvSpPr>
          <p:cNvPr id="4" name="Slide Number Placeholder 3"/>
          <p:cNvSpPr>
            <a:spLocks noGrp="1"/>
          </p:cNvSpPr>
          <p:nvPr>
            <p:ph type="sldNum" sz="quarter" idx="5"/>
          </p:nvPr>
        </p:nvSpPr>
        <p:spPr/>
        <p:txBody>
          <a:bodyPr/>
          <a:lstStyle/>
          <a:p>
            <a:fld id="{DF9D7557-65D9-4C96-A294-5E2A1846D59A}" type="slidenum">
              <a:rPr lang="en-US" smtClean="0"/>
              <a:t>5</a:t>
            </a:fld>
            <a:endParaRPr lang="en-US"/>
          </a:p>
        </p:txBody>
      </p:sp>
    </p:spTree>
    <p:extLst>
      <p:ext uri="{BB962C8B-B14F-4D97-AF65-F5344CB8AC3E}">
        <p14:creationId xmlns:p14="http://schemas.microsoft.com/office/powerpoint/2010/main" val="4046440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F9D7557-65D9-4C96-A294-5E2A1846D59A}" type="slidenum">
              <a:rPr lang="en-US" smtClean="0"/>
              <a:t>10</a:t>
            </a:fld>
            <a:endParaRPr lang="en-US"/>
          </a:p>
        </p:txBody>
      </p:sp>
    </p:spTree>
    <p:extLst>
      <p:ext uri="{BB962C8B-B14F-4D97-AF65-F5344CB8AC3E}">
        <p14:creationId xmlns:p14="http://schemas.microsoft.com/office/powerpoint/2010/main" val="14196400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the muon spectrometer again. But this time we are zooming closer in the muon spectrometer. We can see there is a gap …</a:t>
            </a:r>
          </a:p>
        </p:txBody>
      </p:sp>
      <p:sp>
        <p:nvSpPr>
          <p:cNvPr id="4" name="Slide Number Placeholder 3"/>
          <p:cNvSpPr>
            <a:spLocks noGrp="1"/>
          </p:cNvSpPr>
          <p:nvPr>
            <p:ph type="sldNum" sz="quarter" idx="5"/>
          </p:nvPr>
        </p:nvSpPr>
        <p:spPr/>
        <p:txBody>
          <a:bodyPr/>
          <a:lstStyle/>
          <a:p>
            <a:fld id="{DF9D7557-65D9-4C96-A294-5E2A1846D59A}" type="slidenum">
              <a:rPr lang="en-US" smtClean="0"/>
              <a:t>12</a:t>
            </a:fld>
            <a:endParaRPr lang="en-US"/>
          </a:p>
        </p:txBody>
      </p:sp>
    </p:spTree>
    <p:extLst>
      <p:ext uri="{BB962C8B-B14F-4D97-AF65-F5344CB8AC3E}">
        <p14:creationId xmlns:p14="http://schemas.microsoft.com/office/powerpoint/2010/main" val="37990792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different WP have different cuts on rho, q/p, chi^2 fit, and the muons used in the process. One way to increase the efficiency of a WP is to apply cuts with better signal efficiency or lower background.</a:t>
            </a:r>
          </a:p>
        </p:txBody>
      </p:sp>
      <p:sp>
        <p:nvSpPr>
          <p:cNvPr id="4" name="Slide Number Placeholder 3"/>
          <p:cNvSpPr>
            <a:spLocks noGrp="1"/>
          </p:cNvSpPr>
          <p:nvPr>
            <p:ph type="sldNum" sz="quarter" idx="5"/>
          </p:nvPr>
        </p:nvSpPr>
        <p:spPr/>
        <p:txBody>
          <a:bodyPr/>
          <a:lstStyle/>
          <a:p>
            <a:fld id="{DF9D7557-65D9-4C96-A294-5E2A1846D59A}" type="slidenum">
              <a:rPr lang="en-US" smtClean="0"/>
              <a:t>13</a:t>
            </a:fld>
            <a:endParaRPr lang="en-US"/>
          </a:p>
        </p:txBody>
      </p:sp>
    </p:spTree>
    <p:extLst>
      <p:ext uri="{BB962C8B-B14F-4D97-AF65-F5344CB8AC3E}">
        <p14:creationId xmlns:p14="http://schemas.microsoft.com/office/powerpoint/2010/main" val="2987661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F9D7557-65D9-4C96-A294-5E2A1846D59A}" type="slidenum">
              <a:rPr lang="en-US" smtClean="0"/>
              <a:t>14</a:t>
            </a:fld>
            <a:endParaRPr lang="en-US"/>
          </a:p>
        </p:txBody>
      </p:sp>
    </p:spTree>
    <p:extLst>
      <p:ext uri="{BB962C8B-B14F-4D97-AF65-F5344CB8AC3E}">
        <p14:creationId xmlns:p14="http://schemas.microsoft.com/office/powerpoint/2010/main" val="18452607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5"/>
          </p:nvPr>
        </p:nvSpPr>
        <p:spPr/>
        <p:txBody>
          <a:bodyPr/>
          <a:lstStyle/>
          <a:p>
            <a:fld id="{F117B539-FB37-4230-BC2E-0C11342BCED6}" type="slidenum">
              <a:rPr lang="en-US" smtClean="0"/>
              <a:t>17</a:t>
            </a:fld>
            <a:endParaRPr lang="en-US"/>
          </a:p>
        </p:txBody>
      </p:sp>
    </p:spTree>
    <p:extLst>
      <p:ext uri="{BB962C8B-B14F-4D97-AF65-F5344CB8AC3E}">
        <p14:creationId xmlns:p14="http://schemas.microsoft.com/office/powerpoint/2010/main" val="4210835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5"/>
          </p:nvPr>
        </p:nvSpPr>
        <p:spPr/>
        <p:txBody>
          <a:bodyPr/>
          <a:lstStyle/>
          <a:p>
            <a:fld id="{F117B539-FB37-4230-BC2E-0C11342BCED6}" type="slidenum">
              <a:rPr lang="en-US" smtClean="0"/>
              <a:t>18</a:t>
            </a:fld>
            <a:endParaRPr lang="en-US"/>
          </a:p>
        </p:txBody>
      </p:sp>
    </p:spTree>
    <p:extLst>
      <p:ext uri="{BB962C8B-B14F-4D97-AF65-F5344CB8AC3E}">
        <p14:creationId xmlns:p14="http://schemas.microsoft.com/office/powerpoint/2010/main" val="40967518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 plot of rho with eta and pt cut. You can see the distribution for prompt and </a:t>
            </a:r>
            <a:r>
              <a:rPr lang="en-US" dirty="0" err="1"/>
              <a:t>nonprompt</a:t>
            </a:r>
            <a:r>
              <a:rPr lang="en-US" dirty="0"/>
              <a:t> is quite similar, but very different compare with light flavor. </a:t>
            </a:r>
          </a:p>
        </p:txBody>
      </p:sp>
      <p:sp>
        <p:nvSpPr>
          <p:cNvPr id="4" name="Slide Number Placeholder 3"/>
          <p:cNvSpPr>
            <a:spLocks noGrp="1"/>
          </p:cNvSpPr>
          <p:nvPr>
            <p:ph type="sldNum" sz="quarter" idx="5"/>
          </p:nvPr>
        </p:nvSpPr>
        <p:spPr/>
        <p:txBody>
          <a:bodyPr/>
          <a:lstStyle/>
          <a:p>
            <a:fld id="{4A37F903-F101-4CEC-8DC8-CC3D4B9BEA49}" type="slidenum">
              <a:rPr lang="en-US" smtClean="0"/>
              <a:t>19</a:t>
            </a:fld>
            <a:endParaRPr lang="en-US"/>
          </a:p>
        </p:txBody>
      </p:sp>
    </p:spTree>
    <p:extLst>
      <p:ext uri="{BB962C8B-B14F-4D97-AF65-F5344CB8AC3E}">
        <p14:creationId xmlns:p14="http://schemas.microsoft.com/office/powerpoint/2010/main" val="40557243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0116C6F-0DFB-4E1F-98C5-985B49400A68}" type="datetime1">
              <a:rPr lang="en-US" smtClean="0"/>
              <a:t>6/27/2024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E73102D-4E0B-4AFE-824B-F11278725AAE}" type="slidenum">
              <a:rPr lang="en-US" smtClean="0"/>
              <a:t>‹#›</a:t>
            </a:fld>
            <a:endParaRPr lang="en-US"/>
          </a:p>
        </p:txBody>
      </p:sp>
    </p:spTree>
    <p:extLst>
      <p:ext uri="{BB962C8B-B14F-4D97-AF65-F5344CB8AC3E}">
        <p14:creationId xmlns:p14="http://schemas.microsoft.com/office/powerpoint/2010/main" val="40491510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06798A4-9C08-4B37-B290-E03E3A6A838A}" type="datetime1">
              <a:rPr lang="en-US" smtClean="0"/>
              <a:t>6/27/2024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73102D-4E0B-4AFE-824B-F11278725AAE}"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67450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hasCustomPrompt="1"/>
          </p:nvPr>
        </p:nvSpPr>
        <p:spPr/>
        <p:txBody>
          <a:bodyPr>
            <a:normAutofit/>
          </a:bodyPr>
          <a:lstStyle>
            <a:lvl1pPr marL="91440" indent="-91440">
              <a:buSzPct val="110000"/>
              <a:buFont typeface="Wingdings" panose="05000000000000000000" pitchFamily="2" charset="2"/>
              <a:buChar char="§"/>
              <a:defRPr sz="1800"/>
            </a:lvl1pPr>
            <a:lvl2pPr marL="384048" indent="-182880">
              <a:buSzPct val="110000"/>
              <a:buFont typeface="Wingdings" panose="05000000000000000000" pitchFamily="2" charset="2"/>
              <a:buChar char="§"/>
              <a:defRPr sz="1800"/>
            </a:lvl2pPr>
            <a:lvl3pPr marL="566928" indent="-182880">
              <a:buSzPct val="110000"/>
              <a:buFont typeface="Wingdings" panose="05000000000000000000" pitchFamily="2" charset="2"/>
              <a:buChar char="§"/>
              <a:defRPr sz="1800"/>
            </a:lvl3pPr>
            <a:lvl4pPr marL="749808" indent="-182880">
              <a:buSzPct val="110000"/>
              <a:buFont typeface="Wingdings" panose="05000000000000000000" pitchFamily="2" charset="2"/>
              <a:buChar char="§"/>
              <a:defRPr sz="1800"/>
            </a:lvl4pPr>
            <a:lvl5pPr marL="932688" indent="-182880">
              <a:buSzPct val="110000"/>
              <a:buFont typeface="Wingdings" panose="05000000000000000000" pitchFamily="2" charset="2"/>
              <a:buChar char="§"/>
              <a:defRPr lang="en-US" sz="1800" kern="1200" dirty="0" smtClean="0">
                <a:solidFill>
                  <a:schemeClr val="tx1">
                    <a:lumMod val="75000"/>
                    <a:lumOff val="25000"/>
                  </a:schemeClr>
                </a:solidFill>
                <a:latin typeface="+mn-lt"/>
                <a:ea typeface="+mn-ea"/>
                <a:cs typeface="+mn-cs"/>
              </a:defRPr>
            </a:lvl5pPr>
            <a:lvl6pPr marL="932688" indent="-182880">
              <a:defRPr sz="1800"/>
            </a:lvl6pPr>
            <a:lvl7pPr marL="1117120" indent="0">
              <a:buNone/>
              <a:defRPr/>
            </a:lvl7pPr>
          </a:lstStyle>
          <a:p>
            <a:pPr lvl="1"/>
            <a:r>
              <a:rPr lang="en-US" dirty="0"/>
              <a:t> Click to edit Master text styles</a:t>
            </a:r>
          </a:p>
          <a:p>
            <a:pPr lvl="2"/>
            <a:r>
              <a:rPr lang="en-US" dirty="0"/>
              <a:t>Second level</a:t>
            </a:r>
          </a:p>
          <a:p>
            <a:pPr lvl="3"/>
            <a:r>
              <a:rPr lang="en-US" dirty="0"/>
              <a:t>Third level</a:t>
            </a:r>
          </a:p>
          <a:p>
            <a:pPr lvl="4"/>
            <a:r>
              <a:rPr lang="en-US" dirty="0"/>
              <a:t>Fourth level</a:t>
            </a:r>
          </a:p>
          <a:p>
            <a:pPr marL="1115568" lvl="5" indent="-182880" algn="l" defTabSz="914400" rtl="0" eaLnBrk="1" latinLnBrk="0" hangingPunct="1">
              <a:lnSpc>
                <a:spcPct val="90000"/>
              </a:lnSpc>
              <a:spcBef>
                <a:spcPts val="200"/>
              </a:spcBef>
              <a:spcAft>
                <a:spcPts val="400"/>
              </a:spcAft>
              <a:buClr>
                <a:schemeClr val="accent1"/>
              </a:buClr>
              <a:buSzPct val="110000"/>
              <a:buFont typeface="Wingdings" panose="05000000000000000000" pitchFamily="2" charset="2"/>
              <a:buChar char="§"/>
            </a:pPr>
            <a:r>
              <a:rPr lang="en-US" dirty="0"/>
              <a:t>Fifth level</a:t>
            </a:r>
          </a:p>
        </p:txBody>
      </p:sp>
      <p:sp>
        <p:nvSpPr>
          <p:cNvPr id="4" name="Date Placeholder 3"/>
          <p:cNvSpPr>
            <a:spLocks noGrp="1"/>
          </p:cNvSpPr>
          <p:nvPr>
            <p:ph type="dt" sz="half" idx="10"/>
          </p:nvPr>
        </p:nvSpPr>
        <p:spPr/>
        <p:txBody>
          <a:bodyPr/>
          <a:lstStyle>
            <a:lvl1pPr>
              <a:defRPr sz="1600"/>
            </a:lvl1pPr>
          </a:lstStyle>
          <a:p>
            <a:fld id="{5EE11A7A-523E-4179-858E-66E8AE99C360}" type="datetime1">
              <a:rPr lang="en-US" smtClean="0"/>
              <a:pPr/>
              <a:t>6/27/2024</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sz="1600"/>
            </a:lvl1pPr>
          </a:lstStyle>
          <a:p>
            <a:fld id="{5E73102D-4E0B-4AFE-824B-F11278725AAE}" type="slidenum">
              <a:rPr lang="en-US" smtClean="0"/>
              <a:pPr/>
              <a:t>‹#›</a:t>
            </a:fld>
            <a:endParaRPr lang="en-US" dirty="0"/>
          </a:p>
        </p:txBody>
      </p:sp>
    </p:spTree>
    <p:extLst>
      <p:ext uri="{BB962C8B-B14F-4D97-AF65-F5344CB8AC3E}">
        <p14:creationId xmlns:p14="http://schemas.microsoft.com/office/powerpoint/2010/main" val="13529379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34813" y="2004698"/>
            <a:ext cx="3654952" cy="284860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5EE11A7A-523E-4179-858E-66E8AE99C360}" type="datetime1">
              <a:rPr lang="en-US" smtClean="0"/>
              <a:t>6/27/2024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sz="1700"/>
            </a:lvl1pPr>
          </a:lstStyle>
          <a:p>
            <a:fld id="{5E73102D-4E0B-4AFE-824B-F11278725AAE}" type="slidenum">
              <a:rPr lang="en-US" smtClean="0"/>
              <a:pPr/>
              <a:t>‹#›</a:t>
            </a:fld>
            <a:endParaRPr lang="en-US" dirty="0"/>
          </a:p>
        </p:txBody>
      </p:sp>
      <p:sp>
        <p:nvSpPr>
          <p:cNvPr id="7" name="Content Placeholder 2">
            <a:extLst>
              <a:ext uri="{FF2B5EF4-FFF2-40B4-BE49-F238E27FC236}">
                <a16:creationId xmlns:a16="http://schemas.microsoft.com/office/drawing/2014/main" id="{78A8B996-47B6-E51C-5759-8B33F23B6EA9}"/>
              </a:ext>
            </a:extLst>
          </p:cNvPr>
          <p:cNvSpPr>
            <a:spLocks noGrp="1"/>
          </p:cNvSpPr>
          <p:nvPr>
            <p:ph idx="13"/>
          </p:nvPr>
        </p:nvSpPr>
        <p:spPr>
          <a:xfrm>
            <a:off x="4185904" y="2004699"/>
            <a:ext cx="3654952" cy="284860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2">
            <a:extLst>
              <a:ext uri="{FF2B5EF4-FFF2-40B4-BE49-F238E27FC236}">
                <a16:creationId xmlns:a16="http://schemas.microsoft.com/office/drawing/2014/main" id="{8110C46B-40A5-E02B-55D9-697EB612B059}"/>
              </a:ext>
            </a:extLst>
          </p:cNvPr>
          <p:cNvSpPr>
            <a:spLocks noGrp="1"/>
          </p:cNvSpPr>
          <p:nvPr>
            <p:ph idx="14"/>
          </p:nvPr>
        </p:nvSpPr>
        <p:spPr>
          <a:xfrm>
            <a:off x="8006096" y="2004698"/>
            <a:ext cx="3654952" cy="284860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a:extLst>
              <a:ext uri="{FF2B5EF4-FFF2-40B4-BE49-F238E27FC236}">
                <a16:creationId xmlns:a16="http://schemas.microsoft.com/office/drawing/2014/main" id="{C94F1EA6-D360-D682-94C0-EFEB7E5642E6}"/>
              </a:ext>
            </a:extLst>
          </p:cNvPr>
          <p:cNvSpPr>
            <a:spLocks noGrp="1"/>
          </p:cNvSpPr>
          <p:nvPr>
            <p:ph idx="15"/>
          </p:nvPr>
        </p:nvSpPr>
        <p:spPr>
          <a:xfrm>
            <a:off x="1097280" y="4981575"/>
            <a:ext cx="10115203" cy="1188011"/>
          </a:xfrm>
        </p:spPr>
        <p:txBody>
          <a:bodyPr>
            <a:normAutofit/>
          </a:bodyPr>
          <a:lstStyle>
            <a:lvl1pPr marL="0">
              <a:lnSpc>
                <a:spcPct val="100000"/>
              </a:lnSpc>
              <a:spcBef>
                <a:spcPts val="0"/>
              </a:spcBef>
              <a:spcAft>
                <a:spcPts val="200"/>
              </a:spcAft>
              <a:defRPr sz="1800"/>
            </a:lvl1pPr>
            <a:lvl2pPr marL="0" indent="-182880">
              <a:lnSpc>
                <a:spcPct val="100000"/>
              </a:lnSpc>
              <a:spcBef>
                <a:spcPts val="0"/>
              </a:spcBef>
              <a:spcAft>
                <a:spcPts val="200"/>
              </a:spcAft>
              <a:buFont typeface="Wingdings" panose="05000000000000000000" pitchFamily="2" charset="2"/>
              <a:buChar char="§"/>
              <a:defRPr sz="1800"/>
            </a:lvl2pPr>
            <a:lvl3pPr marL="566928" indent="-182880">
              <a:buFont typeface="Wingdings" panose="05000000000000000000" pitchFamily="2" charset="2"/>
              <a:buChar char="§"/>
              <a:defRPr sz="1800"/>
            </a:lvl3pPr>
            <a:lvl5pPr marL="749808" indent="0">
              <a:buNone/>
              <a:defRPr/>
            </a:lvl5pPr>
          </a:lstStyle>
          <a:p>
            <a:pPr lvl="0"/>
            <a:r>
              <a:rPr lang="en-US" dirty="0"/>
              <a:t>Click to edit Master text styles</a:t>
            </a:r>
          </a:p>
          <a:p>
            <a:pPr lvl="2"/>
            <a:r>
              <a:rPr lang="en-US" dirty="0"/>
              <a:t>Second level</a:t>
            </a:r>
          </a:p>
        </p:txBody>
      </p:sp>
    </p:spTree>
    <p:extLst>
      <p:ext uri="{BB962C8B-B14F-4D97-AF65-F5344CB8AC3E}">
        <p14:creationId xmlns:p14="http://schemas.microsoft.com/office/powerpoint/2010/main" val="24093229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FE99525-0C3B-42AB-82A8-4E29D2B87495}" type="datetime1">
              <a:rPr lang="en-US" smtClean="0"/>
              <a:t>6/27/2024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73102D-4E0B-4AFE-824B-F11278725AAE}"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286416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sz="1600" dirty="0"/>
          </a:p>
        </p:txBody>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1600">
                <a:solidFill>
                  <a:srgbClr val="FFFFFF"/>
                </a:solidFill>
              </a:defRPr>
            </a:lvl1pPr>
          </a:lstStyle>
          <a:p>
            <a:fld id="{8022F1E0-473B-4DDD-8774-F4A97B0CA24E}" type="datetime1">
              <a:rPr lang="en-US" smtClean="0"/>
              <a:pPr/>
              <a:t>6/27/2024</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16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600">
                <a:solidFill>
                  <a:srgbClr val="FFFFFF"/>
                </a:solidFill>
              </a:defRPr>
            </a:lvl1pPr>
          </a:lstStyle>
          <a:p>
            <a:fld id="{5E73102D-4E0B-4AFE-824B-F11278725AAE}" type="slidenum">
              <a:rPr lang="en-US" smtClean="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53239825"/>
      </p:ext>
    </p:extLst>
  </p:cSld>
  <p:clrMap bg1="lt1" tx1="dk1" bg2="lt2" tx2="dk2" accent1="accent1" accent2="accent2" accent3="accent3" accent4="accent4" accent5="accent5" accent6="accent6" hlink="hlink" folHlink="folHlink"/>
  <p:sldLayoutIdLst>
    <p:sldLayoutId id="2147483688" r:id="rId1"/>
    <p:sldLayoutId id="2147483685" r:id="rId2"/>
    <p:sldLayoutId id="2147483686" r:id="rId3"/>
    <p:sldLayoutId id="2147483699" r:id="rId4"/>
    <p:sldLayoutId id="2147483687" r:id="rId5"/>
  </p:sldLayoutIdLst>
  <p:hf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23.png"/><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28.png"/><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xml"/><Relationship Id="rId4" Type="http://schemas.openxmlformats.org/officeDocument/2006/relationships/image" Target="../media/image31.png"/></Relationships>
</file>

<file path=ppt/slides/_rels/slide1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33.png"/><Relationship Id="rId7" Type="http://schemas.openxmlformats.org/officeDocument/2006/relationships/image" Target="../media/image36.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35.png"/><Relationship Id="rId5" Type="http://schemas.openxmlformats.org/officeDocument/2006/relationships/image" Target="../media/image1.png"/><Relationship Id="rId4" Type="http://schemas.openxmlformats.org/officeDocument/2006/relationships/image" Target="../media/image34.png"/></Relationships>
</file>

<file path=ppt/slides/_rels/slide18.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7.png"/><Relationship Id="rId7" Type="http://schemas.openxmlformats.org/officeDocument/2006/relationships/image" Target="../media/image39.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1.png"/><Relationship Id="rId5" Type="http://schemas.openxmlformats.org/officeDocument/2006/relationships/image" Target="../media/image34.png"/><Relationship Id="rId4" Type="http://schemas.openxmlformats.org/officeDocument/2006/relationships/image" Target="../media/image38.png"/><Relationship Id="rId9" Type="http://schemas.openxmlformats.org/officeDocument/2006/relationships/image" Target="../media/image41.png"/></Relationships>
</file>

<file path=ppt/slides/_rels/slide1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44.png"/><Relationship Id="rId4" Type="http://schemas.openxmlformats.org/officeDocument/2006/relationships/image" Target="../media/image4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jp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45.png"/><Relationship Id="rId7" Type="http://schemas.openxmlformats.org/officeDocument/2006/relationships/image" Target="../media/image47.png"/><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1.png"/><Relationship Id="rId5" Type="http://schemas.openxmlformats.org/officeDocument/2006/relationships/image" Target="../media/image34.png"/><Relationship Id="rId4" Type="http://schemas.openxmlformats.org/officeDocument/2006/relationships/image" Target="../media/image46.png"/><Relationship Id="rId9" Type="http://schemas.openxmlformats.org/officeDocument/2006/relationships/image" Target="../media/image49.png"/></Relationships>
</file>

<file path=ppt/slides/_rels/slide21.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50.png"/><Relationship Id="rId7" Type="http://schemas.openxmlformats.org/officeDocument/2006/relationships/image" Target="../media/image52.pn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1.png"/><Relationship Id="rId5" Type="http://schemas.openxmlformats.org/officeDocument/2006/relationships/image" Target="../media/image34.png"/><Relationship Id="rId4" Type="http://schemas.openxmlformats.org/officeDocument/2006/relationships/image" Target="../media/image51.png"/><Relationship Id="rId9" Type="http://schemas.openxmlformats.org/officeDocument/2006/relationships/image" Target="../media/image54.png"/></Relationships>
</file>

<file path=ppt/slides/_rels/slide22.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5.png"/><Relationship Id="rId1" Type="http://schemas.openxmlformats.org/officeDocument/2006/relationships/slideLayout" Target="../slideLayouts/slideLayout3.xml"/><Relationship Id="rId4" Type="http://schemas.openxmlformats.org/officeDocument/2006/relationships/image" Target="../media/image56.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hyperlink" Target="https://indico.cern.ch/event/1419299/contributions/5975144/attachments/2871280/5027013/Run%203%20performance%20-%20Muon%20Week%20June%202024%20(1).pdf" TargetMode="External"/><Relationship Id="rId2" Type="http://schemas.openxmlformats.org/officeDocument/2006/relationships/image" Target="../media/image5.png"/><Relationship Id="rId1" Type="http://schemas.openxmlformats.org/officeDocument/2006/relationships/slideLayout" Target="../slideLayouts/slideLayout3.xml"/><Relationship Id="rId5" Type="http://schemas.openxmlformats.org/officeDocument/2006/relationships/image" Target="../media/image1.png"/><Relationship Id="rId4" Type="http://schemas.openxmlformats.org/officeDocument/2006/relationships/image" Target="../media/image56.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4.xml"/><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png"/><Relationship Id="rId1" Type="http://schemas.openxmlformats.org/officeDocument/2006/relationships/slideLayout" Target="../slideLayouts/slideLayout4.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png"/><Relationship Id="rId1" Type="http://schemas.openxmlformats.org/officeDocument/2006/relationships/slideLayout" Target="../slideLayouts/slideLayout4.xml"/><Relationship Id="rId5" Type="http://schemas.openxmlformats.org/officeDocument/2006/relationships/image" Target="../media/image20.pn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9FBA4F-B090-BF51-6F1C-EAD2F1EE9615}"/>
              </a:ext>
            </a:extLst>
          </p:cNvPr>
          <p:cNvSpPr>
            <a:spLocks noGrp="1"/>
          </p:cNvSpPr>
          <p:nvPr>
            <p:ph type="ctrTitle"/>
          </p:nvPr>
        </p:nvSpPr>
        <p:spPr/>
        <p:txBody>
          <a:bodyPr/>
          <a:lstStyle/>
          <a:p>
            <a:r>
              <a:rPr lang="en-US" dirty="0"/>
              <a:t>Muon Performance Study</a:t>
            </a:r>
          </a:p>
        </p:txBody>
      </p:sp>
      <p:sp>
        <p:nvSpPr>
          <p:cNvPr id="3" name="Subtitle 2">
            <a:extLst>
              <a:ext uri="{FF2B5EF4-FFF2-40B4-BE49-F238E27FC236}">
                <a16:creationId xmlns:a16="http://schemas.microsoft.com/office/drawing/2014/main" id="{AF52C0BE-A35D-5086-B6BE-6FD222BAD3C7}"/>
              </a:ext>
            </a:extLst>
          </p:cNvPr>
          <p:cNvSpPr>
            <a:spLocks noGrp="1"/>
          </p:cNvSpPr>
          <p:nvPr>
            <p:ph type="subTitle" idx="1"/>
          </p:nvPr>
        </p:nvSpPr>
        <p:spPr/>
        <p:txBody>
          <a:bodyPr>
            <a:normAutofit fontScale="85000" lnSpcReduction="20000"/>
          </a:bodyPr>
          <a:lstStyle/>
          <a:p>
            <a:r>
              <a:rPr lang="en-US" b="1" dirty="0"/>
              <a:t>Yongwen Zheng</a:t>
            </a:r>
          </a:p>
          <a:p>
            <a:r>
              <a:rPr lang="en-US" dirty="0"/>
              <a:t>Kevin Nelson</a:t>
            </a:r>
          </a:p>
          <a:p>
            <a:r>
              <a:rPr lang="en-US" dirty="0"/>
              <a:t>6/27/24</a:t>
            </a:r>
          </a:p>
        </p:txBody>
      </p:sp>
      <p:sp>
        <p:nvSpPr>
          <p:cNvPr id="4" name="Slide Number Placeholder 3">
            <a:extLst>
              <a:ext uri="{FF2B5EF4-FFF2-40B4-BE49-F238E27FC236}">
                <a16:creationId xmlns:a16="http://schemas.microsoft.com/office/drawing/2014/main" id="{807163C1-3C6A-D3A3-016C-0AEADF015973}"/>
              </a:ext>
            </a:extLst>
          </p:cNvPr>
          <p:cNvSpPr>
            <a:spLocks noGrp="1"/>
          </p:cNvSpPr>
          <p:nvPr>
            <p:ph type="sldNum" sz="quarter" idx="12"/>
          </p:nvPr>
        </p:nvSpPr>
        <p:spPr/>
        <p:txBody>
          <a:bodyPr/>
          <a:lstStyle/>
          <a:p>
            <a:fld id="{5E73102D-4E0B-4AFE-824B-F11278725AAE}" type="slidenum">
              <a:rPr lang="en-US" sz="1700" smtClean="0"/>
              <a:t>1</a:t>
            </a:fld>
            <a:endParaRPr lang="en-US" sz="1700" dirty="0"/>
          </a:p>
        </p:txBody>
      </p:sp>
      <p:pic>
        <p:nvPicPr>
          <p:cNvPr id="5" name="Picture 2" descr="Cover photos">
            <a:extLst>
              <a:ext uri="{FF2B5EF4-FFF2-40B4-BE49-F238E27FC236}">
                <a16:creationId xmlns:a16="http://schemas.microsoft.com/office/drawing/2014/main" id="{0A0C933E-3BFF-7EA5-F085-212586AA830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1290" t="26011" r="11538" b="13690"/>
          <a:stretch/>
        </p:blipFill>
        <p:spPr bwMode="auto">
          <a:xfrm>
            <a:off x="9543100" y="92420"/>
            <a:ext cx="2600928" cy="5360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83938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Content Placeholder 4">
            <a:extLst>
              <a:ext uri="{FF2B5EF4-FFF2-40B4-BE49-F238E27FC236}">
                <a16:creationId xmlns:a16="http://schemas.microsoft.com/office/drawing/2014/main" id="{155B932F-2E64-E49B-B34D-CA64CB508E2A}"/>
              </a:ext>
            </a:extLst>
          </p:cNvPr>
          <p:cNvPicPr>
            <a:picLocks noGrp="1" noChangeAspect="1"/>
          </p:cNvPicPr>
          <p:nvPr>
            <p:ph sz="half" idx="2"/>
          </p:nvPr>
        </p:nvPicPr>
        <p:blipFill rotWithShape="1">
          <a:blip r:embed="rId3"/>
          <a:srcRect l="33038" t="2939" r="33748" b="17807"/>
          <a:stretch/>
        </p:blipFill>
        <p:spPr>
          <a:xfrm>
            <a:off x="6286753" y="1967903"/>
            <a:ext cx="4661220" cy="3826239"/>
          </a:xfrm>
          <a:prstGeom prst="rect">
            <a:avLst/>
          </a:prstGeom>
        </p:spPr>
      </p:pic>
      <p:pic>
        <p:nvPicPr>
          <p:cNvPr id="26" name="Content Placeholder 118" descr="A graph of a graph of a work in progress&#10;&#10;Description automatically generated with medium confidence">
            <a:extLst>
              <a:ext uri="{FF2B5EF4-FFF2-40B4-BE49-F238E27FC236}">
                <a16:creationId xmlns:a16="http://schemas.microsoft.com/office/drawing/2014/main" id="{B1A5C65B-576A-6709-C1DD-9B1B27A2985A}"/>
              </a:ext>
            </a:extLst>
          </p:cNvPr>
          <p:cNvPicPr>
            <a:picLocks noGrp="1" noChangeAspect="1"/>
          </p:cNvPicPr>
          <p:nvPr>
            <p:ph sz="half" idx="1"/>
          </p:nvPr>
        </p:nvPicPr>
        <p:blipFill rotWithShape="1">
          <a:blip r:embed="rId4">
            <a:extLst>
              <a:ext uri="{28A0092B-C50C-407E-A947-70E740481C1C}">
                <a14:useLocalDpi xmlns:a14="http://schemas.microsoft.com/office/drawing/2010/main" val="0"/>
              </a:ext>
            </a:extLst>
          </a:blip>
          <a:srcRect b="1205"/>
          <a:stretch/>
        </p:blipFill>
        <p:spPr>
          <a:xfrm>
            <a:off x="1096963" y="1967903"/>
            <a:ext cx="4938712" cy="3779444"/>
          </a:xfrm>
        </p:spPr>
      </p:pic>
      <p:sp>
        <p:nvSpPr>
          <p:cNvPr id="2" name="Title 1">
            <a:extLst>
              <a:ext uri="{FF2B5EF4-FFF2-40B4-BE49-F238E27FC236}">
                <a16:creationId xmlns:a16="http://schemas.microsoft.com/office/drawing/2014/main" id="{38A5AA0C-F914-8DC7-3D48-39654FE665DC}"/>
              </a:ext>
            </a:extLst>
          </p:cNvPr>
          <p:cNvSpPr>
            <a:spLocks noGrp="1"/>
          </p:cNvSpPr>
          <p:nvPr>
            <p:ph type="title"/>
          </p:nvPr>
        </p:nvSpPr>
        <p:spPr/>
        <p:txBody>
          <a:bodyPr/>
          <a:lstStyle/>
          <a:p>
            <a:r>
              <a:rPr lang="en-US" dirty="0"/>
              <a:t>Comparison</a:t>
            </a:r>
          </a:p>
        </p:txBody>
      </p:sp>
      <p:sp>
        <p:nvSpPr>
          <p:cNvPr id="4" name="Slide Number Placeholder 3">
            <a:extLst>
              <a:ext uri="{FF2B5EF4-FFF2-40B4-BE49-F238E27FC236}">
                <a16:creationId xmlns:a16="http://schemas.microsoft.com/office/drawing/2014/main" id="{2D564804-C69E-650C-733B-EE44E3E2DA23}"/>
              </a:ext>
            </a:extLst>
          </p:cNvPr>
          <p:cNvSpPr>
            <a:spLocks noGrp="1"/>
          </p:cNvSpPr>
          <p:nvPr>
            <p:ph type="sldNum" sz="quarter" idx="12"/>
          </p:nvPr>
        </p:nvSpPr>
        <p:spPr/>
        <p:txBody>
          <a:bodyPr/>
          <a:lstStyle/>
          <a:p>
            <a:fld id="{5E73102D-4E0B-4AFE-824B-F11278725AAE}" type="slidenum">
              <a:rPr lang="en-US" smtClean="0"/>
              <a:t>10</a:t>
            </a:fld>
            <a:endParaRPr lang="en-US"/>
          </a:p>
        </p:txBody>
      </p:sp>
      <p:sp>
        <p:nvSpPr>
          <p:cNvPr id="7" name="TextBox 6">
            <a:extLst>
              <a:ext uri="{FF2B5EF4-FFF2-40B4-BE49-F238E27FC236}">
                <a16:creationId xmlns:a16="http://schemas.microsoft.com/office/drawing/2014/main" id="{A5660162-9ED8-CFA8-565E-E2FBA8E8D99B}"/>
              </a:ext>
            </a:extLst>
          </p:cNvPr>
          <p:cNvSpPr txBox="1"/>
          <p:nvPr/>
        </p:nvSpPr>
        <p:spPr>
          <a:xfrm>
            <a:off x="1977820" y="2748815"/>
            <a:ext cx="987065" cy="400110"/>
          </a:xfrm>
          <a:prstGeom prst="rect">
            <a:avLst/>
          </a:prstGeom>
          <a:noFill/>
        </p:spPr>
        <p:txBody>
          <a:bodyPr wrap="none" rtlCol="0">
            <a:spAutoFit/>
          </a:bodyPr>
          <a:lstStyle/>
          <a:p>
            <a:r>
              <a:rPr lang="en-US" sz="2000" dirty="0"/>
              <a:t>Data 24</a:t>
            </a:r>
          </a:p>
        </p:txBody>
      </p:sp>
      <p:sp>
        <p:nvSpPr>
          <p:cNvPr id="8" name="TextBox 7">
            <a:extLst>
              <a:ext uri="{FF2B5EF4-FFF2-40B4-BE49-F238E27FC236}">
                <a16:creationId xmlns:a16="http://schemas.microsoft.com/office/drawing/2014/main" id="{2BD6D596-6D38-9A78-33CB-45EE77FAA029}"/>
              </a:ext>
            </a:extLst>
          </p:cNvPr>
          <p:cNvSpPr txBox="1"/>
          <p:nvPr/>
        </p:nvSpPr>
        <p:spPr>
          <a:xfrm>
            <a:off x="7233932" y="2750820"/>
            <a:ext cx="987065" cy="400110"/>
          </a:xfrm>
          <a:prstGeom prst="rect">
            <a:avLst/>
          </a:prstGeom>
          <a:noFill/>
        </p:spPr>
        <p:txBody>
          <a:bodyPr wrap="none" rtlCol="0">
            <a:spAutoFit/>
          </a:bodyPr>
          <a:lstStyle/>
          <a:p>
            <a:r>
              <a:rPr lang="en-US" sz="2000" dirty="0"/>
              <a:t>Data 23</a:t>
            </a:r>
          </a:p>
        </p:txBody>
      </p:sp>
      <p:pic>
        <p:nvPicPr>
          <p:cNvPr id="9" name="Picture 2" descr="Cover photos">
            <a:extLst>
              <a:ext uri="{FF2B5EF4-FFF2-40B4-BE49-F238E27FC236}">
                <a16:creationId xmlns:a16="http://schemas.microsoft.com/office/drawing/2014/main" id="{4A91F403-817E-CF20-C256-CCCC16CB6EAB}"/>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1290" t="26011" r="11538" b="13690"/>
          <a:stretch/>
        </p:blipFill>
        <p:spPr bwMode="auto">
          <a:xfrm>
            <a:off x="9543100" y="92420"/>
            <a:ext cx="2600928" cy="5360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49763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1D5DA553-7580-93DA-CB87-6BEEF00F197F}"/>
              </a:ext>
            </a:extLst>
          </p:cNvPr>
          <p:cNvSpPr>
            <a:spLocks noGrp="1"/>
          </p:cNvSpPr>
          <p:nvPr>
            <p:ph type="title"/>
          </p:nvPr>
        </p:nvSpPr>
        <p:spPr/>
        <p:txBody>
          <a:bodyPr/>
          <a:lstStyle/>
          <a:p>
            <a:r>
              <a:rPr lang="en-US" dirty="0"/>
              <a:t>Part 2 – Tight WP Optimization</a:t>
            </a:r>
          </a:p>
        </p:txBody>
      </p:sp>
      <p:sp>
        <p:nvSpPr>
          <p:cNvPr id="5" name="Slide Number Placeholder 4">
            <a:extLst>
              <a:ext uri="{FF2B5EF4-FFF2-40B4-BE49-F238E27FC236}">
                <a16:creationId xmlns:a16="http://schemas.microsoft.com/office/drawing/2014/main" id="{579D90EE-596C-78C8-E714-877C29B3C613}"/>
              </a:ext>
            </a:extLst>
          </p:cNvPr>
          <p:cNvSpPr>
            <a:spLocks noGrp="1"/>
          </p:cNvSpPr>
          <p:nvPr>
            <p:ph type="sldNum" sz="quarter" idx="12"/>
          </p:nvPr>
        </p:nvSpPr>
        <p:spPr/>
        <p:txBody>
          <a:bodyPr/>
          <a:lstStyle/>
          <a:p>
            <a:fld id="{5E73102D-4E0B-4AFE-824B-F11278725AAE}" type="slidenum">
              <a:rPr lang="en-US" smtClean="0"/>
              <a:t>11</a:t>
            </a:fld>
            <a:endParaRPr lang="en-US"/>
          </a:p>
        </p:txBody>
      </p:sp>
    </p:spTree>
    <p:extLst>
      <p:ext uri="{BB962C8B-B14F-4D97-AF65-F5344CB8AC3E}">
        <p14:creationId xmlns:p14="http://schemas.microsoft.com/office/powerpoint/2010/main" val="40700592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8DFC695-4B09-9C46-7143-78B2CA33C644}"/>
              </a:ext>
            </a:extLst>
          </p:cNvPr>
          <p:cNvSpPr>
            <a:spLocks noGrp="1"/>
          </p:cNvSpPr>
          <p:nvPr>
            <p:ph type="title"/>
          </p:nvPr>
        </p:nvSpPr>
        <p:spPr/>
        <p:txBody>
          <a:bodyPr/>
          <a:lstStyle/>
          <a:p>
            <a:r>
              <a:rPr lang="en-US" dirty="0"/>
              <a:t>Muon Efficiency</a:t>
            </a:r>
          </a:p>
        </p:txBody>
      </p:sp>
      <mc:AlternateContent xmlns:mc="http://schemas.openxmlformats.org/markup-compatibility/2006">
        <mc:Choice xmlns:a14="http://schemas.microsoft.com/office/drawing/2010/main" Requires="a14">
          <p:sp>
            <p:nvSpPr>
              <p:cNvPr id="6" name="Content Placeholder 5">
                <a:extLst>
                  <a:ext uri="{FF2B5EF4-FFF2-40B4-BE49-F238E27FC236}">
                    <a16:creationId xmlns:a16="http://schemas.microsoft.com/office/drawing/2014/main" id="{0F66A32B-BEA0-18A7-944C-E3BEE35EC0E1}"/>
                  </a:ext>
                </a:extLst>
              </p:cNvPr>
              <p:cNvSpPr>
                <a:spLocks noGrp="1"/>
              </p:cNvSpPr>
              <p:nvPr>
                <p:ph idx="1"/>
              </p:nvPr>
            </p:nvSpPr>
            <p:spPr>
              <a:xfrm>
                <a:off x="1097281" y="1845733"/>
                <a:ext cx="3627120" cy="2202391"/>
              </a:xfrm>
            </p:spPr>
            <p:txBody>
              <a:bodyPr>
                <a:normAutofit/>
              </a:bodyPr>
              <a:lstStyle/>
              <a:p>
                <a:pPr lvl="1"/>
                <a:r>
                  <a:rPr lang="en-US" dirty="0"/>
                  <a:t>There is a gap at </a:t>
                </a:r>
                <a14:m>
                  <m:oMath xmlns:m="http://schemas.openxmlformats.org/officeDocument/2006/math">
                    <m:r>
                      <a:rPr lang="en-US" b="0" i="0" smtClean="0">
                        <a:latin typeface="Cambria Math" panose="02040503050406030204" pitchFamily="18" charset="0"/>
                      </a:rPr>
                      <m:t>|</m:t>
                    </m:r>
                    <m:r>
                      <a:rPr lang="en-US" i="1" smtClean="0">
                        <a:latin typeface="Cambria Math" panose="02040503050406030204" pitchFamily="18" charset="0"/>
                      </a:rPr>
                      <m:t>𝜂</m:t>
                    </m:r>
                    <m:r>
                      <a:rPr lang="en-US" b="0" i="1" smtClean="0">
                        <a:latin typeface="Cambria Math" panose="02040503050406030204" pitchFamily="18" charset="0"/>
                      </a:rPr>
                      <m:t>|</m:t>
                    </m:r>
                    <m:r>
                      <a:rPr lang="en-US" i="1" smtClean="0">
                        <a:latin typeface="Cambria Math" panose="02040503050406030204" pitchFamily="18" charset="0"/>
                      </a:rPr>
                      <m:t> </m:t>
                    </m:r>
                  </m:oMath>
                </a14:m>
                <a:r>
                  <a:rPr lang="en-US" dirty="0"/>
                  <a:t>&lt; 0.1 in the muon spectrometer for the wires</a:t>
                </a:r>
              </a:p>
              <a:p>
                <a:pPr lvl="1"/>
                <a:r>
                  <a:rPr lang="en-US" dirty="0"/>
                  <a:t>In this region, we can only reconstruct muons using the inner detector, which greatly reduces muon efficiency</a:t>
                </a:r>
              </a:p>
              <a:p>
                <a:pPr lvl="1"/>
                <a:endParaRPr lang="en-US" dirty="0"/>
              </a:p>
            </p:txBody>
          </p:sp>
        </mc:Choice>
        <mc:Fallback>
          <p:sp>
            <p:nvSpPr>
              <p:cNvPr id="6" name="Content Placeholder 5">
                <a:extLst>
                  <a:ext uri="{FF2B5EF4-FFF2-40B4-BE49-F238E27FC236}">
                    <a16:creationId xmlns:a16="http://schemas.microsoft.com/office/drawing/2014/main" id="{0F66A32B-BEA0-18A7-944C-E3BEE35EC0E1}"/>
                  </a:ext>
                </a:extLst>
              </p:cNvPr>
              <p:cNvSpPr>
                <a:spLocks noGrp="1" noRot="1" noChangeAspect="1" noMove="1" noResize="1" noEditPoints="1" noAdjustHandles="1" noChangeArrowheads="1" noChangeShapeType="1" noTextEdit="1"/>
              </p:cNvSpPr>
              <p:nvPr>
                <p:ph idx="1"/>
              </p:nvPr>
            </p:nvSpPr>
            <p:spPr>
              <a:xfrm>
                <a:off x="1097281" y="1845733"/>
                <a:ext cx="3627120" cy="2202391"/>
              </a:xfrm>
              <a:blipFill>
                <a:blip r:embed="rId3"/>
                <a:stretch>
                  <a:fillRect t="-3047" r="-4034"/>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8B94860C-A895-2422-F263-808F136F0577}"/>
              </a:ext>
            </a:extLst>
          </p:cNvPr>
          <p:cNvSpPr>
            <a:spLocks noGrp="1"/>
          </p:cNvSpPr>
          <p:nvPr>
            <p:ph type="sldNum" sz="quarter" idx="12"/>
          </p:nvPr>
        </p:nvSpPr>
        <p:spPr/>
        <p:txBody>
          <a:bodyPr/>
          <a:lstStyle/>
          <a:p>
            <a:fld id="{5E73102D-4E0B-4AFE-824B-F11278725AAE}" type="slidenum">
              <a:rPr lang="en-US" smtClean="0"/>
              <a:t>12</a:t>
            </a:fld>
            <a:endParaRPr lang="en-US"/>
          </a:p>
        </p:txBody>
      </p:sp>
      <p:pic>
        <p:nvPicPr>
          <p:cNvPr id="9" name="Picture 8" descr="A blue and grey machine&#10;&#10;Description automatically generated">
            <a:extLst>
              <a:ext uri="{FF2B5EF4-FFF2-40B4-BE49-F238E27FC236}">
                <a16:creationId xmlns:a16="http://schemas.microsoft.com/office/drawing/2014/main" id="{398BEFBC-9B69-6CB5-7AD6-C9E807190720}"/>
              </a:ext>
            </a:extLst>
          </p:cNvPr>
          <p:cNvPicPr>
            <a:picLocks noChangeAspect="1"/>
          </p:cNvPicPr>
          <p:nvPr/>
        </p:nvPicPr>
        <p:blipFill rotWithShape="1">
          <a:blip r:embed="rId4">
            <a:extLst>
              <a:ext uri="{28A0092B-C50C-407E-A947-70E740481C1C}">
                <a14:useLocalDpi xmlns:a14="http://schemas.microsoft.com/office/drawing/2010/main" val="0"/>
              </a:ext>
            </a:extLst>
          </a:blip>
          <a:srcRect r="8591"/>
          <a:stretch/>
        </p:blipFill>
        <p:spPr>
          <a:xfrm>
            <a:off x="5132227" y="1864784"/>
            <a:ext cx="6546981" cy="4390732"/>
          </a:xfrm>
          <a:prstGeom prst="rect">
            <a:avLst/>
          </a:prstGeom>
        </p:spPr>
      </p:pic>
      <p:pic>
        <p:nvPicPr>
          <p:cNvPr id="10" name="Picture 9" descr="A blue and grey machine&#10;&#10;Description automatically generated">
            <a:extLst>
              <a:ext uri="{FF2B5EF4-FFF2-40B4-BE49-F238E27FC236}">
                <a16:creationId xmlns:a16="http://schemas.microsoft.com/office/drawing/2014/main" id="{D6FB0087-FF0E-EB7C-6245-3D7491199E22}"/>
              </a:ext>
            </a:extLst>
          </p:cNvPr>
          <p:cNvPicPr>
            <a:picLocks noChangeAspect="1"/>
          </p:cNvPicPr>
          <p:nvPr/>
        </p:nvPicPr>
        <p:blipFill rotWithShape="1">
          <a:blip r:embed="rId5">
            <a:extLst>
              <a:ext uri="{28A0092B-C50C-407E-A947-70E740481C1C}">
                <a14:useLocalDpi xmlns:a14="http://schemas.microsoft.com/office/drawing/2010/main" val="0"/>
              </a:ext>
            </a:extLst>
          </a:blip>
          <a:srcRect l="54380" t="13267" r="32216" b="51068"/>
          <a:stretch/>
        </p:blipFill>
        <p:spPr>
          <a:xfrm>
            <a:off x="4854878" y="1864784"/>
            <a:ext cx="2528888" cy="4124855"/>
          </a:xfrm>
          <a:prstGeom prst="rect">
            <a:avLst/>
          </a:prstGeom>
        </p:spPr>
      </p:pic>
      <p:cxnSp>
        <p:nvCxnSpPr>
          <p:cNvPr id="11" name="Straight Arrow Connector 10">
            <a:extLst>
              <a:ext uri="{FF2B5EF4-FFF2-40B4-BE49-F238E27FC236}">
                <a16:creationId xmlns:a16="http://schemas.microsoft.com/office/drawing/2014/main" id="{F4FEEF78-2A0A-2A9E-4D75-3F7C918523FC}"/>
              </a:ext>
            </a:extLst>
          </p:cNvPr>
          <p:cNvCxnSpPr/>
          <p:nvPr/>
        </p:nvCxnSpPr>
        <p:spPr>
          <a:xfrm flipH="1">
            <a:off x="6096000" y="1864784"/>
            <a:ext cx="241300" cy="1092200"/>
          </a:xfrm>
          <a:prstGeom prst="straightConnector1">
            <a:avLst/>
          </a:prstGeom>
          <a:ln w="38100" cap="flat" cmpd="sng" algn="ctr">
            <a:solidFill>
              <a:srgbClr val="FF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2" name="Straight Arrow Connector 11">
            <a:extLst>
              <a:ext uri="{FF2B5EF4-FFF2-40B4-BE49-F238E27FC236}">
                <a16:creationId xmlns:a16="http://schemas.microsoft.com/office/drawing/2014/main" id="{4E230016-2FE3-5FF7-4257-BCCC31E2C181}"/>
              </a:ext>
            </a:extLst>
          </p:cNvPr>
          <p:cNvCxnSpPr/>
          <p:nvPr/>
        </p:nvCxnSpPr>
        <p:spPr>
          <a:xfrm flipH="1">
            <a:off x="9566505" y="1737360"/>
            <a:ext cx="241300" cy="1092200"/>
          </a:xfrm>
          <a:prstGeom prst="straightConnector1">
            <a:avLst/>
          </a:prstGeom>
          <a:ln w="38100" cap="flat" cmpd="sng" algn="ctr">
            <a:solidFill>
              <a:srgbClr val="FF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8390610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AD19B91-39A8-A4C1-A721-603E989A1E48}"/>
              </a:ext>
            </a:extLst>
          </p:cNvPr>
          <p:cNvSpPr>
            <a:spLocks noGrp="1"/>
          </p:cNvSpPr>
          <p:nvPr>
            <p:ph type="title"/>
          </p:nvPr>
        </p:nvSpPr>
        <p:spPr/>
        <p:txBody>
          <a:bodyPr/>
          <a:lstStyle/>
          <a:p>
            <a:r>
              <a:rPr lang="en-US"/>
              <a:t>Muon Working Point</a:t>
            </a:r>
            <a:endParaRPr lang="en-US" dirty="0"/>
          </a:p>
        </p:txBody>
      </p:sp>
      <p:pic>
        <p:nvPicPr>
          <p:cNvPr id="17" name="Content Placeholder 16">
            <a:extLst>
              <a:ext uri="{FF2B5EF4-FFF2-40B4-BE49-F238E27FC236}">
                <a16:creationId xmlns:a16="http://schemas.microsoft.com/office/drawing/2014/main" id="{BA591287-E54E-A905-7B06-AF7A78A5DFBB}"/>
              </a:ext>
            </a:extLst>
          </p:cNvPr>
          <p:cNvPicPr>
            <a:picLocks noGrp="1" noChangeAspect="1"/>
          </p:cNvPicPr>
          <p:nvPr>
            <p:ph sz="half" idx="1"/>
          </p:nvPr>
        </p:nvPicPr>
        <p:blipFill rotWithShape="1">
          <a:blip r:embed="rId3"/>
          <a:stretch/>
        </p:blipFill>
        <p:spPr>
          <a:xfrm>
            <a:off x="1551881" y="1846263"/>
            <a:ext cx="4028876" cy="4022725"/>
          </a:xfrm>
          <a:prstGeom prst="rect">
            <a:avLst/>
          </a:prstGeom>
        </p:spPr>
      </p:pic>
      <p:sp>
        <p:nvSpPr>
          <p:cNvPr id="4" name="Slide Number Placeholder 3">
            <a:extLst>
              <a:ext uri="{FF2B5EF4-FFF2-40B4-BE49-F238E27FC236}">
                <a16:creationId xmlns:a16="http://schemas.microsoft.com/office/drawing/2014/main" id="{106527DD-5685-96AB-E057-D152A10F7811}"/>
              </a:ext>
            </a:extLst>
          </p:cNvPr>
          <p:cNvSpPr>
            <a:spLocks noGrp="1"/>
          </p:cNvSpPr>
          <p:nvPr>
            <p:ph type="sldNum" sz="quarter" idx="12"/>
          </p:nvPr>
        </p:nvSpPr>
        <p:spPr/>
        <p:txBody>
          <a:bodyPr/>
          <a:lstStyle/>
          <a:p>
            <a:fld id="{5E73102D-4E0B-4AFE-824B-F11278725AAE}" type="slidenum">
              <a:rPr lang="en-US" smtClean="0"/>
              <a:pPr/>
              <a:t>13</a:t>
            </a:fld>
            <a:endParaRPr lang="en-US" dirty="0"/>
          </a:p>
        </p:txBody>
      </p:sp>
      <p:sp>
        <p:nvSpPr>
          <p:cNvPr id="27" name="Content Placeholder 26">
            <a:extLst>
              <a:ext uri="{FF2B5EF4-FFF2-40B4-BE49-F238E27FC236}">
                <a16:creationId xmlns:a16="http://schemas.microsoft.com/office/drawing/2014/main" id="{B4BBE44A-CD52-DFEB-1369-28FC4FC5E298}"/>
              </a:ext>
            </a:extLst>
          </p:cNvPr>
          <p:cNvSpPr>
            <a:spLocks noGrp="1"/>
          </p:cNvSpPr>
          <p:nvPr>
            <p:ph sz="half" idx="2"/>
          </p:nvPr>
        </p:nvSpPr>
        <p:spPr>
          <a:xfrm>
            <a:off x="5580757" y="2188718"/>
            <a:ext cx="2811780" cy="3652838"/>
          </a:xfrm>
        </p:spPr>
        <p:txBody>
          <a:bodyPr>
            <a:normAutofit/>
          </a:bodyPr>
          <a:lstStyle/>
          <a:p>
            <a:pPr lvl="1">
              <a:buFont typeface="Wingdings" panose="05000000000000000000" pitchFamily="2" charset="2"/>
              <a:buChar char="§"/>
            </a:pPr>
            <a:r>
              <a:rPr lang="en-US" dirty="0"/>
              <a:t>Efficiency for prompt muons drop (especially tight WP), and even worse, fake muons (light flavor) increase</a:t>
            </a:r>
          </a:p>
          <a:p>
            <a:pPr lvl="1">
              <a:buFont typeface="Wingdings" panose="05000000000000000000" pitchFamily="2" charset="2"/>
              <a:buChar char="§"/>
            </a:pPr>
            <a:r>
              <a:rPr lang="en-US" dirty="0"/>
              <a:t>It has been the goal for the past 16 years to increase the efficiency of this region.</a:t>
            </a:r>
          </a:p>
          <a:p>
            <a:pPr lvl="1">
              <a:buFont typeface="Wingdings" panose="05000000000000000000" pitchFamily="2" charset="2"/>
              <a:buChar char="§"/>
            </a:pPr>
            <a:r>
              <a:rPr lang="en-US" dirty="0"/>
              <a:t>We want better signal efficiency or lower background.</a:t>
            </a:r>
          </a:p>
          <a:p>
            <a:pPr marL="0" indent="0">
              <a:buNone/>
            </a:pPr>
            <a:endParaRPr lang="en-US" sz="1800" dirty="0"/>
          </a:p>
        </p:txBody>
      </p:sp>
      <p:pic>
        <p:nvPicPr>
          <p:cNvPr id="28" name="Picture 27" descr="A blue and grey machine&#10;&#10;Description automatically generated">
            <a:extLst>
              <a:ext uri="{FF2B5EF4-FFF2-40B4-BE49-F238E27FC236}">
                <a16:creationId xmlns:a16="http://schemas.microsoft.com/office/drawing/2014/main" id="{659420B6-1F46-A402-231F-754A7738E704}"/>
              </a:ext>
            </a:extLst>
          </p:cNvPr>
          <p:cNvPicPr>
            <a:picLocks noChangeAspect="1"/>
          </p:cNvPicPr>
          <p:nvPr/>
        </p:nvPicPr>
        <p:blipFill rotWithShape="1">
          <a:blip r:embed="rId4">
            <a:extLst>
              <a:ext uri="{28A0092B-C50C-407E-A947-70E740481C1C}">
                <a14:useLocalDpi xmlns:a14="http://schemas.microsoft.com/office/drawing/2010/main" val="0"/>
              </a:ext>
            </a:extLst>
          </a:blip>
          <a:srcRect l="54380" t="13267" r="32216" b="51068"/>
          <a:stretch/>
        </p:blipFill>
        <p:spPr>
          <a:xfrm>
            <a:off x="9156425" y="2066267"/>
            <a:ext cx="1999255" cy="3260974"/>
          </a:xfrm>
          <a:prstGeom prst="rect">
            <a:avLst/>
          </a:prstGeom>
        </p:spPr>
      </p:pic>
      <p:cxnSp>
        <p:nvCxnSpPr>
          <p:cNvPr id="19" name="Straight Arrow Connector 18">
            <a:extLst>
              <a:ext uri="{FF2B5EF4-FFF2-40B4-BE49-F238E27FC236}">
                <a16:creationId xmlns:a16="http://schemas.microsoft.com/office/drawing/2014/main" id="{52DFEBCC-118B-3008-F7A4-FD4739D28F56}"/>
              </a:ext>
            </a:extLst>
          </p:cNvPr>
          <p:cNvCxnSpPr>
            <a:cxnSpLocks/>
          </p:cNvCxnSpPr>
          <p:nvPr/>
        </p:nvCxnSpPr>
        <p:spPr>
          <a:xfrm>
            <a:off x="9917928" y="2198243"/>
            <a:ext cx="140530" cy="680276"/>
          </a:xfrm>
          <a:prstGeom prst="straightConnector1">
            <a:avLst/>
          </a:prstGeom>
          <a:ln w="38100" cap="flat" cmpd="sng" algn="ctr">
            <a:solidFill>
              <a:srgbClr val="FF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200550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Title 4">
                <a:extLst>
                  <a:ext uri="{FF2B5EF4-FFF2-40B4-BE49-F238E27FC236}">
                    <a16:creationId xmlns:a16="http://schemas.microsoft.com/office/drawing/2014/main" id="{745B9630-7D22-59A2-D236-C52EA5705C92}"/>
                  </a:ext>
                </a:extLst>
              </p:cNvPr>
              <p:cNvSpPr>
                <a:spLocks noGrp="1"/>
              </p:cNvSpPr>
              <p:nvPr>
                <p:ph type="title"/>
              </p:nvPr>
            </p:nvSpPr>
            <p:spPr/>
            <p:txBody>
              <a:bodyPr/>
              <a:lstStyle/>
              <a:p>
                <a:r>
                  <a:rPr lang="en-US" dirty="0"/>
                  <a:t>Optimizing Tight WP - </a:t>
                </a:r>
                <a14:m>
                  <m:oMath xmlns:m="http://schemas.openxmlformats.org/officeDocument/2006/math">
                    <m:r>
                      <a:rPr lang="en-US" i="1" dirty="0" smtClean="0">
                        <a:latin typeface="Cambria Math" panose="02040503050406030204" pitchFamily="18" charset="0"/>
                      </a:rPr>
                      <m:t>𝜌</m:t>
                    </m:r>
                  </m:oMath>
                </a14:m>
                <a:r>
                  <a:rPr lang="en-US" dirty="0"/>
                  <a:t> and </a:t>
                </a:r>
                <a14:m>
                  <m:oMath xmlns:m="http://schemas.openxmlformats.org/officeDocument/2006/math">
                    <m:r>
                      <m:rPr>
                        <m:sty m:val="p"/>
                      </m:rPr>
                      <a:rPr lang="en-US" dirty="0">
                        <a:latin typeface="Cambria Math" panose="02040503050406030204" pitchFamily="18" charset="0"/>
                      </a:rPr>
                      <m:t>q</m:t>
                    </m:r>
                    <m:r>
                      <a:rPr lang="en-US" dirty="0">
                        <a:latin typeface="Cambria Math" panose="02040503050406030204" pitchFamily="18" charset="0"/>
                      </a:rPr>
                      <m:t>/</m:t>
                    </m:r>
                    <m:r>
                      <m:rPr>
                        <m:sty m:val="p"/>
                      </m:rPr>
                      <a:rPr lang="en-US" dirty="0">
                        <a:latin typeface="Cambria Math" panose="02040503050406030204" pitchFamily="18" charset="0"/>
                      </a:rPr>
                      <m:t>p</m:t>
                    </m:r>
                    <m:r>
                      <m:rPr>
                        <m:nor/>
                      </m:rPr>
                      <a:rPr lang="en-US" b="0" i="0" dirty="0" smtClean="0">
                        <a:latin typeface="Cambria Math" panose="02040503050406030204" pitchFamily="18" charset="0"/>
                      </a:rPr>
                      <m:t> </m:t>
                    </m:r>
                    <m:r>
                      <m:rPr>
                        <m:nor/>
                      </m:rPr>
                      <a:rPr lang="en-US" dirty="0"/>
                      <m:t>signif</m:t>
                    </m:r>
                  </m:oMath>
                </a14:m>
                <a:endParaRPr lang="en-US" dirty="0"/>
              </a:p>
            </p:txBody>
          </p:sp>
        </mc:Choice>
        <mc:Fallback xmlns="">
          <p:sp>
            <p:nvSpPr>
              <p:cNvPr id="5" name="Title 4">
                <a:extLst>
                  <a:ext uri="{FF2B5EF4-FFF2-40B4-BE49-F238E27FC236}">
                    <a16:creationId xmlns:a16="http://schemas.microsoft.com/office/drawing/2014/main" id="{745B9630-7D22-59A2-D236-C52EA5705C92}"/>
                  </a:ext>
                </a:extLst>
              </p:cNvPr>
              <p:cNvSpPr>
                <a:spLocks noGrp="1" noRot="1" noChangeAspect="1" noMove="1" noResize="1" noEditPoints="1" noAdjustHandles="1" noChangeArrowheads="1" noChangeShapeType="1" noTextEdit="1"/>
              </p:cNvSpPr>
              <p:nvPr>
                <p:ph type="title"/>
              </p:nvPr>
            </p:nvSpPr>
            <p:spPr>
              <a:blipFill>
                <a:blip r:embed="rId3"/>
                <a:stretch>
                  <a:fillRect l="-2727" b="-22689"/>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6" name="Content Placeholder 5">
                <a:extLst>
                  <a:ext uri="{FF2B5EF4-FFF2-40B4-BE49-F238E27FC236}">
                    <a16:creationId xmlns:a16="http://schemas.microsoft.com/office/drawing/2014/main" id="{CEA56048-0C9A-C65C-EB85-E4931B927886}"/>
                  </a:ext>
                </a:extLst>
              </p:cNvPr>
              <p:cNvSpPr>
                <a:spLocks noGrp="1"/>
              </p:cNvSpPr>
              <p:nvPr>
                <p:ph sz="half" idx="1"/>
              </p:nvPr>
            </p:nvSpPr>
            <p:spPr>
              <a:xfrm>
                <a:off x="1097280" y="1845734"/>
                <a:ext cx="5897880" cy="4390474"/>
              </a:xfrm>
            </p:spPr>
            <p:txBody>
              <a:bodyPr>
                <a:normAutofit lnSpcReduction="10000"/>
              </a:bodyPr>
              <a:lstStyle/>
              <a:p>
                <a:pPr marL="201168" lvl="1" indent="0">
                  <a:buNone/>
                </a:pPr>
                <a:r>
                  <a:rPr lang="en-US" b="1" dirty="0"/>
                  <a:t>Tight WP definitions:</a:t>
                </a:r>
              </a:p>
              <a:p>
                <a:pPr lvl="1"/>
                <a:r>
                  <a:rPr lang="en-US" dirty="0"/>
                  <a:t>CB, precision layers &gt; 1, medium WP, reduced </a:t>
                </a:r>
                <a14:m>
                  <m:oMath xmlns:m="http://schemas.openxmlformats.org/officeDocument/2006/math">
                    <m:sSup>
                      <m:sSupPr>
                        <m:ctrlPr>
                          <a:rPr lang="en-US" b="0" i="1" smtClean="0">
                            <a:latin typeface="Cambria Math" panose="02040503050406030204" pitchFamily="18" charset="0"/>
                          </a:rPr>
                        </m:ctrlPr>
                      </m:sSupPr>
                      <m:e>
                        <m:r>
                          <a:rPr lang="en-US" i="1" smtClean="0">
                            <a:latin typeface="Cambria Math" panose="02040503050406030204" pitchFamily="18" charset="0"/>
                          </a:rPr>
                          <m:t>𝓧</m:t>
                        </m:r>
                      </m:e>
                      <m:sup>
                        <m:r>
                          <a:rPr lang="en-US" b="0" i="1" smtClean="0">
                            <a:latin typeface="Cambria Math" panose="02040503050406030204" pitchFamily="18" charset="0"/>
                          </a:rPr>
                          <m:t>2</m:t>
                        </m:r>
                      </m:sup>
                    </m:sSup>
                  </m:oMath>
                </a14:m>
                <a:r>
                  <a:rPr lang="en-US" dirty="0"/>
                  <a:t> &lt; 8, </a:t>
                </a:r>
              </a:p>
              <a:p>
                <a:pPr lvl="1"/>
                <a:r>
                  <a:rPr lang="en-US" dirty="0"/>
                  <a:t>2D cut on </a:t>
                </a:r>
                <a14:m>
                  <m:oMath xmlns:m="http://schemas.openxmlformats.org/officeDocument/2006/math">
                    <m:r>
                      <a:rPr lang="en-US" i="1" dirty="0">
                        <a:latin typeface="Cambria Math" panose="02040503050406030204" pitchFamily="18" charset="0"/>
                      </a:rPr>
                      <m:t>𝜌</m:t>
                    </m:r>
                  </m:oMath>
                </a14:m>
                <a:r>
                  <a:rPr lang="en-US" dirty="0"/>
                  <a:t> and </a:t>
                </a:r>
                <a14:m>
                  <m:oMath xmlns:m="http://schemas.openxmlformats.org/officeDocument/2006/math">
                    <m:r>
                      <m:rPr>
                        <m:sty m:val="p"/>
                      </m:rPr>
                      <a:rPr lang="en-US" dirty="0">
                        <a:latin typeface="Cambria Math" panose="02040503050406030204" pitchFamily="18" charset="0"/>
                      </a:rPr>
                      <m:t>q</m:t>
                    </m:r>
                    <m:r>
                      <a:rPr lang="en-US" dirty="0">
                        <a:latin typeface="Cambria Math" panose="02040503050406030204" pitchFamily="18" charset="0"/>
                      </a:rPr>
                      <m:t>/</m:t>
                    </m:r>
                    <m:r>
                      <m:rPr>
                        <m:sty m:val="p"/>
                      </m:rPr>
                      <a:rPr lang="en-US" dirty="0">
                        <a:latin typeface="Cambria Math" panose="02040503050406030204" pitchFamily="18" charset="0"/>
                      </a:rPr>
                      <m:t>p</m:t>
                    </m:r>
                  </m:oMath>
                </a14:m>
                <a:r>
                  <a:rPr lang="en-US" dirty="0"/>
                  <a:t> signif with discrete </a:t>
                </a:r>
                <a14:m>
                  <m:oMath xmlns:m="http://schemas.openxmlformats.org/officeDocument/2006/math">
                    <m:sSub>
                      <m:sSubPr>
                        <m:ctrlPr>
                          <a:rPr lang="en-US" b="1" i="1">
                            <a:solidFill>
                              <a:srgbClr val="836967"/>
                            </a:solidFill>
                            <a:latin typeface="Cambria Math" panose="02040503050406030204" pitchFamily="18" charset="0"/>
                          </a:rPr>
                        </m:ctrlPr>
                      </m:sSubPr>
                      <m:e>
                        <m:r>
                          <a:rPr lang="en-US" b="1" i="1">
                            <a:latin typeface="Cambria Math" panose="02040503050406030204" pitchFamily="18" charset="0"/>
                          </a:rPr>
                          <m:t>𝑷</m:t>
                        </m:r>
                      </m:e>
                      <m:sub>
                        <m:r>
                          <a:rPr lang="en-US" b="1" i="1">
                            <a:latin typeface="Cambria Math" panose="02040503050406030204" pitchFamily="18" charset="0"/>
                          </a:rPr>
                          <m:t>𝑻</m:t>
                        </m:r>
                      </m:sub>
                    </m:sSub>
                  </m:oMath>
                </a14:m>
                <a:r>
                  <a:rPr lang="en-US" dirty="0"/>
                  <a:t> bins such that prompt muon efficiency is above </a:t>
                </a:r>
                <a14:m>
                  <m:oMath xmlns:m="http://schemas.openxmlformats.org/officeDocument/2006/math">
                    <m:r>
                      <a:rPr lang="en-US" b="0" i="1" smtClean="0">
                        <a:latin typeface="Cambria Math" panose="02040503050406030204" pitchFamily="18" charset="0"/>
                      </a:rPr>
                      <m:t>0.96/(</m:t>
                    </m:r>
                    <m:r>
                      <a:rPr lang="en-US" i="1" dirty="0">
                        <a:latin typeface="Cambria Math" panose="02040503050406030204" pitchFamily="18" charset="0"/>
                      </a:rPr>
                      <m:t>1+</m:t>
                    </m:r>
                    <m:sSup>
                      <m:sSupPr>
                        <m:ctrlPr>
                          <a:rPr lang="en-US" i="1" dirty="0">
                            <a:latin typeface="Cambria Math" panose="02040503050406030204" pitchFamily="18" charset="0"/>
                          </a:rPr>
                        </m:ctrlPr>
                      </m:sSupPr>
                      <m:e>
                        <m:r>
                          <a:rPr lang="en-US" i="1" dirty="0">
                            <a:latin typeface="Cambria Math" panose="02040503050406030204" pitchFamily="18" charset="0"/>
                          </a:rPr>
                          <m:t>𝑒</m:t>
                        </m:r>
                      </m:e>
                      <m:sup>
                        <m:r>
                          <a:rPr lang="en-US" i="1" dirty="0">
                            <a:latin typeface="Cambria Math" panose="02040503050406030204" pitchFamily="18" charset="0"/>
                          </a:rPr>
                          <m:t>−0.35∗</m:t>
                        </m:r>
                        <m:d>
                          <m:dPr>
                            <m:ctrlPr>
                              <a:rPr lang="en-US" i="1" dirty="0">
                                <a:latin typeface="Cambria Math" panose="02040503050406030204" pitchFamily="18" charset="0"/>
                              </a:rPr>
                            </m:ctrlPr>
                          </m:dPr>
                          <m:e>
                            <m:sSub>
                              <m:sSubPr>
                                <m:ctrlPr>
                                  <a:rPr lang="en-US" b="1" i="1">
                                    <a:solidFill>
                                      <a:srgbClr val="836967"/>
                                    </a:solidFill>
                                    <a:latin typeface="Cambria Math" panose="02040503050406030204" pitchFamily="18" charset="0"/>
                                  </a:rPr>
                                </m:ctrlPr>
                              </m:sSubPr>
                              <m:e>
                                <m:r>
                                  <a:rPr lang="en-US" b="1" i="1">
                                    <a:latin typeface="Cambria Math" panose="02040503050406030204" pitchFamily="18" charset="0"/>
                                  </a:rPr>
                                  <m:t>𝑷</m:t>
                                </m:r>
                              </m:e>
                              <m:sub>
                                <m:r>
                                  <a:rPr lang="en-US" b="1" i="1">
                                    <a:latin typeface="Cambria Math" panose="02040503050406030204" pitchFamily="18" charset="0"/>
                                  </a:rPr>
                                  <m:t>𝑻</m:t>
                                </m:r>
                              </m:sub>
                            </m:sSub>
                            <m:r>
                              <a:rPr lang="en-US" i="1" dirty="0">
                                <a:latin typeface="Cambria Math" panose="02040503050406030204" pitchFamily="18" charset="0"/>
                              </a:rPr>
                              <m:t>+4</m:t>
                            </m:r>
                          </m:e>
                        </m:d>
                      </m:sup>
                    </m:sSup>
                    <m:r>
                      <a:rPr lang="en-US" b="0" i="1" dirty="0" smtClean="0">
                        <a:latin typeface="Cambria Math" panose="02040503050406030204" pitchFamily="18" charset="0"/>
                      </a:rPr>
                      <m:t>)</m:t>
                    </m:r>
                  </m:oMath>
                </a14:m>
                <a:r>
                  <a:rPr lang="en-US" dirty="0"/>
                  <a:t> while maximizing background rejection</a:t>
                </a:r>
              </a:p>
              <a:p>
                <a:pPr lvl="2"/>
                <a:r>
                  <a:rPr lang="en-US" sz="1600" dirty="0"/>
                  <a:t>The study uses discrete </a:t>
                </a:r>
                <a14:m>
                  <m:oMath xmlns:m="http://schemas.openxmlformats.org/officeDocument/2006/math">
                    <m:sSub>
                      <m:sSubPr>
                        <m:ctrlPr>
                          <a:rPr lang="en-US" sz="1600" b="1" i="1" smtClean="0">
                            <a:solidFill>
                              <a:srgbClr val="836967"/>
                            </a:solidFill>
                            <a:latin typeface="Cambria Math" panose="02040503050406030204" pitchFamily="18" charset="0"/>
                          </a:rPr>
                        </m:ctrlPr>
                      </m:sSubPr>
                      <m:e>
                        <m:r>
                          <a:rPr lang="en-US" sz="1600" b="1" i="1">
                            <a:latin typeface="Cambria Math" panose="02040503050406030204" pitchFamily="18" charset="0"/>
                          </a:rPr>
                          <m:t>𝑷</m:t>
                        </m:r>
                      </m:e>
                      <m:sub>
                        <m:r>
                          <a:rPr lang="en-US" sz="1600" b="1" i="1">
                            <a:latin typeface="Cambria Math" panose="02040503050406030204" pitchFamily="18" charset="0"/>
                          </a:rPr>
                          <m:t>𝑻</m:t>
                        </m:r>
                      </m:sub>
                    </m:sSub>
                  </m:oMath>
                </a14:m>
                <a:r>
                  <a:rPr lang="en-US" sz="1600" dirty="0"/>
                  <a:t> intervals so the optimized </a:t>
                </a:r>
                <a14:m>
                  <m:oMath xmlns:m="http://schemas.openxmlformats.org/officeDocument/2006/math">
                    <m:r>
                      <a:rPr lang="en-US" sz="1600" i="1" dirty="0">
                        <a:latin typeface="Cambria Math" panose="02040503050406030204" pitchFamily="18" charset="0"/>
                      </a:rPr>
                      <m:t>𝜌</m:t>
                    </m:r>
                  </m:oMath>
                </a14:m>
                <a:r>
                  <a:rPr lang="en-US" sz="1600" dirty="0"/>
                  <a:t> and </a:t>
                </a:r>
                <a14:m>
                  <m:oMath xmlns:m="http://schemas.openxmlformats.org/officeDocument/2006/math">
                    <m:r>
                      <m:rPr>
                        <m:sty m:val="p"/>
                      </m:rPr>
                      <a:rPr lang="en-US" sz="1600" dirty="0">
                        <a:latin typeface="Cambria Math" panose="02040503050406030204" pitchFamily="18" charset="0"/>
                      </a:rPr>
                      <m:t>q</m:t>
                    </m:r>
                    <m:r>
                      <a:rPr lang="en-US" sz="1600" dirty="0">
                        <a:latin typeface="Cambria Math" panose="02040503050406030204" pitchFamily="18" charset="0"/>
                      </a:rPr>
                      <m:t>/</m:t>
                    </m:r>
                    <m:r>
                      <m:rPr>
                        <m:sty m:val="p"/>
                      </m:rPr>
                      <a:rPr lang="en-US" sz="1600" dirty="0">
                        <a:latin typeface="Cambria Math" panose="02040503050406030204" pitchFamily="18" charset="0"/>
                      </a:rPr>
                      <m:t>p</m:t>
                    </m:r>
                  </m:oMath>
                </a14:m>
                <a:r>
                  <a:rPr lang="en-US" sz="1600" dirty="0"/>
                  <a:t> signif cuts are applicable to other processes with different </a:t>
                </a:r>
                <a14:m>
                  <m:oMath xmlns:m="http://schemas.openxmlformats.org/officeDocument/2006/math">
                    <m:sSub>
                      <m:sSubPr>
                        <m:ctrlPr>
                          <a:rPr lang="en-US" sz="1600" b="1" i="1">
                            <a:solidFill>
                              <a:srgbClr val="836967"/>
                            </a:solidFill>
                            <a:latin typeface="Cambria Math" panose="02040503050406030204" pitchFamily="18" charset="0"/>
                          </a:rPr>
                        </m:ctrlPr>
                      </m:sSubPr>
                      <m:e>
                        <m:r>
                          <a:rPr lang="en-US" sz="1600" b="1" i="1">
                            <a:latin typeface="Cambria Math" panose="02040503050406030204" pitchFamily="18" charset="0"/>
                          </a:rPr>
                          <m:t>𝑷</m:t>
                        </m:r>
                      </m:e>
                      <m:sub>
                        <m:r>
                          <a:rPr lang="en-US" sz="1600" b="1" i="1">
                            <a:latin typeface="Cambria Math" panose="02040503050406030204" pitchFamily="18" charset="0"/>
                          </a:rPr>
                          <m:t>𝑻</m:t>
                        </m:r>
                      </m:sub>
                    </m:sSub>
                  </m:oMath>
                </a14:m>
                <a:r>
                  <a:rPr lang="en-US" sz="1600" dirty="0"/>
                  <a:t> distribution</a:t>
                </a:r>
              </a:p>
              <a:p>
                <a:pPr lvl="2"/>
                <a:r>
                  <a:rPr lang="en-US" sz="1600" dirty="0"/>
                  <a:t>We focus on light flavor decay rejection because these are not muons from heavy particles or high energy process of interest. Therefore, light flavor </a:t>
                </a:r>
                <a14:m>
                  <m:oMath xmlns:m="http://schemas.openxmlformats.org/officeDocument/2006/math">
                    <m:r>
                      <a:rPr lang="en-US" sz="1600" i="1" dirty="0" smtClean="0">
                        <a:latin typeface="Cambria Math" panose="02040503050406030204" pitchFamily="18" charset="0"/>
                      </a:rPr>
                      <m:t>𝜌</m:t>
                    </m:r>
                    <m:r>
                      <a:rPr lang="en-US" sz="1600" i="1" dirty="0" smtClean="0">
                        <a:latin typeface="Cambria Math" panose="02040503050406030204" pitchFamily="18" charset="0"/>
                      </a:rPr>
                      <m:t> </m:t>
                    </m:r>
                  </m:oMath>
                </a14:m>
                <a:r>
                  <a:rPr lang="en-US" sz="1600" dirty="0"/>
                  <a:t>distribution is a lot different from prompt (t) and </a:t>
                </a:r>
                <a:r>
                  <a:rPr lang="en-US" sz="1600" dirty="0" err="1"/>
                  <a:t>nonprompt</a:t>
                </a:r>
                <a:r>
                  <a:rPr lang="en-US" sz="1600" dirty="0"/>
                  <a:t> (</a:t>
                </a:r>
                <a14:m>
                  <m:oMath xmlns:m="http://schemas.openxmlformats.org/officeDocument/2006/math">
                    <m:r>
                      <a:rPr lang="en-US" sz="1600" i="1" dirty="0">
                        <a:latin typeface="Cambria Math" panose="02040503050406030204" pitchFamily="18" charset="0"/>
                      </a:rPr>
                      <m:t>𝜏</m:t>
                    </m:r>
                  </m:oMath>
                </a14:m>
                <a:r>
                  <a:rPr lang="en-US" sz="1600" dirty="0"/>
                  <a:t> and b, c jets). </a:t>
                </a:r>
              </a:p>
              <a:p>
                <a:pPr lvl="1"/>
                <a:endParaRPr lang="en-US" sz="400" dirty="0"/>
              </a:p>
              <a:p>
                <a:pPr marL="201168" lvl="1" indent="0">
                  <a:buNone/>
                </a:pPr>
                <a:r>
                  <a:rPr lang="en-US" b="1" dirty="0"/>
                  <a:t>Motivation:</a:t>
                </a:r>
              </a:p>
              <a:p>
                <a:pPr lvl="1"/>
                <a:r>
                  <a:rPr lang="en-US" dirty="0"/>
                  <a:t>Working on </a:t>
                </a:r>
                <a14:m>
                  <m:oMath xmlns:m="http://schemas.openxmlformats.org/officeDocument/2006/math">
                    <m:r>
                      <a:rPr lang="en-US" i="1" dirty="0" smtClean="0">
                        <a:latin typeface="Cambria Math" panose="02040503050406030204" pitchFamily="18" charset="0"/>
                      </a:rPr>
                      <m:t>𝜌</m:t>
                    </m:r>
                  </m:oMath>
                </a14:m>
                <a:r>
                  <a:rPr lang="en-US" dirty="0"/>
                  <a:t> and </a:t>
                </a:r>
                <a14:m>
                  <m:oMath xmlns:m="http://schemas.openxmlformats.org/officeDocument/2006/math">
                    <m:r>
                      <m:rPr>
                        <m:sty m:val="p"/>
                      </m:rPr>
                      <a:rPr lang="en-US" dirty="0">
                        <a:latin typeface="Cambria Math" panose="02040503050406030204" pitchFamily="18" charset="0"/>
                      </a:rPr>
                      <m:t>q</m:t>
                    </m:r>
                    <m:r>
                      <a:rPr lang="en-US" dirty="0">
                        <a:latin typeface="Cambria Math" panose="02040503050406030204" pitchFamily="18" charset="0"/>
                      </a:rPr>
                      <m:t>/</m:t>
                    </m:r>
                    <m:r>
                      <m:rPr>
                        <m:sty m:val="p"/>
                      </m:rPr>
                      <a:rPr lang="en-US" dirty="0">
                        <a:latin typeface="Cambria Math" panose="02040503050406030204" pitchFamily="18" charset="0"/>
                      </a:rPr>
                      <m:t>p</m:t>
                    </m:r>
                  </m:oMath>
                </a14:m>
                <a:r>
                  <a:rPr lang="en-US" dirty="0"/>
                  <a:t> signif cuts because this study was last done with 2016 data. Pileup and the detector has changed significant since then. </a:t>
                </a:r>
              </a:p>
            </p:txBody>
          </p:sp>
        </mc:Choice>
        <mc:Fallback>
          <p:sp>
            <p:nvSpPr>
              <p:cNvPr id="6" name="Content Placeholder 5">
                <a:extLst>
                  <a:ext uri="{FF2B5EF4-FFF2-40B4-BE49-F238E27FC236}">
                    <a16:creationId xmlns:a16="http://schemas.microsoft.com/office/drawing/2014/main" id="{CEA56048-0C9A-C65C-EB85-E4931B927886}"/>
                  </a:ext>
                </a:extLst>
              </p:cNvPr>
              <p:cNvSpPr>
                <a:spLocks noGrp="1" noRot="1" noChangeAspect="1" noMove="1" noResize="1" noEditPoints="1" noAdjustHandles="1" noChangeArrowheads="1" noChangeShapeType="1" noTextEdit="1"/>
              </p:cNvSpPr>
              <p:nvPr>
                <p:ph sz="half" idx="1"/>
              </p:nvPr>
            </p:nvSpPr>
            <p:spPr>
              <a:xfrm>
                <a:off x="1097280" y="1845734"/>
                <a:ext cx="5897880" cy="4390474"/>
              </a:xfrm>
              <a:blipFill>
                <a:blip r:embed="rId4"/>
                <a:stretch>
                  <a:fillRect t="-1944" r="-930"/>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D248F925-831F-F0A1-2345-3C6701405BC0}"/>
              </a:ext>
            </a:extLst>
          </p:cNvPr>
          <p:cNvSpPr>
            <a:spLocks noGrp="1"/>
          </p:cNvSpPr>
          <p:nvPr>
            <p:ph type="sldNum" sz="quarter" idx="12"/>
          </p:nvPr>
        </p:nvSpPr>
        <p:spPr/>
        <p:txBody>
          <a:bodyPr/>
          <a:lstStyle/>
          <a:p>
            <a:fld id="{5E73102D-4E0B-4AFE-824B-F11278725AAE}" type="slidenum">
              <a:rPr lang="en-US" smtClean="0"/>
              <a:t>14</a:t>
            </a:fld>
            <a:endParaRPr lang="en-US"/>
          </a:p>
        </p:txBody>
      </p:sp>
      <p:sp>
        <p:nvSpPr>
          <p:cNvPr id="8" name="TextBox 7">
            <a:extLst>
              <a:ext uri="{FF2B5EF4-FFF2-40B4-BE49-F238E27FC236}">
                <a16:creationId xmlns:a16="http://schemas.microsoft.com/office/drawing/2014/main" id="{18F37F45-9EBC-AA63-7EE3-4C4CB737BCDA}"/>
              </a:ext>
            </a:extLst>
          </p:cNvPr>
          <p:cNvSpPr txBox="1"/>
          <p:nvPr/>
        </p:nvSpPr>
        <p:spPr>
          <a:xfrm>
            <a:off x="9180152" y="5070222"/>
            <a:ext cx="1843390" cy="307777"/>
          </a:xfrm>
          <a:prstGeom prst="rect">
            <a:avLst/>
          </a:prstGeom>
          <a:noFill/>
        </p:spPr>
        <p:txBody>
          <a:bodyPr wrap="none" rtlCol="0">
            <a:spAutoFit/>
          </a:bodyPr>
          <a:lstStyle/>
          <a:p>
            <a:r>
              <a:rPr lang="en-US" sz="1400" dirty="0"/>
              <a:t>From WP internal note</a:t>
            </a:r>
          </a:p>
        </p:txBody>
      </p:sp>
      <p:pic>
        <p:nvPicPr>
          <p:cNvPr id="14" name="Content Placeholder 13">
            <a:extLst>
              <a:ext uri="{FF2B5EF4-FFF2-40B4-BE49-F238E27FC236}">
                <a16:creationId xmlns:a16="http://schemas.microsoft.com/office/drawing/2014/main" id="{7802F916-E196-8F59-BCD0-B04267F54A3A}"/>
              </a:ext>
            </a:extLst>
          </p:cNvPr>
          <p:cNvPicPr>
            <a:picLocks noGrp="1" noChangeAspect="1"/>
          </p:cNvPicPr>
          <p:nvPr>
            <p:ph sz="half" idx="2"/>
          </p:nvPr>
        </p:nvPicPr>
        <p:blipFill>
          <a:blip r:embed="rId5"/>
          <a:stretch>
            <a:fillRect/>
          </a:stretch>
        </p:blipFill>
        <p:spPr>
          <a:xfrm>
            <a:off x="7147821" y="2086663"/>
            <a:ext cx="4064662" cy="2983559"/>
          </a:xfrm>
        </p:spPr>
      </p:pic>
    </p:spTree>
    <p:extLst>
      <p:ext uri="{BB962C8B-B14F-4D97-AF65-F5344CB8AC3E}">
        <p14:creationId xmlns:p14="http://schemas.microsoft.com/office/powerpoint/2010/main" val="24643692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8" name="Title 7">
                <a:extLst>
                  <a:ext uri="{FF2B5EF4-FFF2-40B4-BE49-F238E27FC236}">
                    <a16:creationId xmlns:a16="http://schemas.microsoft.com/office/drawing/2014/main" id="{CC0D7687-9C0F-73C2-B186-430E9BD7BB8D}"/>
                  </a:ext>
                </a:extLst>
              </p:cNvPr>
              <p:cNvSpPr>
                <a:spLocks noGrp="1"/>
              </p:cNvSpPr>
              <p:nvPr>
                <p:ph type="title"/>
              </p:nvPr>
            </p:nvSpPr>
            <p:spPr/>
            <p:txBody>
              <a:bodyPr/>
              <a:lstStyle/>
              <a:p>
                <a:r>
                  <a:rPr lang="en-US" dirty="0"/>
                  <a:t>Previous </a:t>
                </a:r>
                <a14:m>
                  <m:oMath xmlns:m="http://schemas.openxmlformats.org/officeDocument/2006/math">
                    <m:r>
                      <a:rPr lang="en-US" i="1" dirty="0" smtClean="0">
                        <a:latin typeface="Cambria Math" panose="02040503050406030204" pitchFamily="18" charset="0"/>
                      </a:rPr>
                      <m:t>𝜌</m:t>
                    </m:r>
                  </m:oMath>
                </a14:m>
                <a:r>
                  <a:rPr lang="en-US" dirty="0"/>
                  <a:t> and </a:t>
                </a:r>
                <a14:m>
                  <m:oMath xmlns:m="http://schemas.openxmlformats.org/officeDocument/2006/math">
                    <m:r>
                      <m:rPr>
                        <m:sty m:val="p"/>
                      </m:rPr>
                      <a:rPr lang="en-US" dirty="0">
                        <a:latin typeface="Cambria Math" panose="02040503050406030204" pitchFamily="18" charset="0"/>
                      </a:rPr>
                      <m:t>q</m:t>
                    </m:r>
                    <m:r>
                      <a:rPr lang="en-US" dirty="0">
                        <a:latin typeface="Cambria Math" panose="02040503050406030204" pitchFamily="18" charset="0"/>
                      </a:rPr>
                      <m:t>/</m:t>
                    </m:r>
                    <m:r>
                      <m:rPr>
                        <m:sty m:val="p"/>
                      </m:rPr>
                      <a:rPr lang="en-US" dirty="0">
                        <a:latin typeface="Cambria Math" panose="02040503050406030204" pitchFamily="18" charset="0"/>
                      </a:rPr>
                      <m:t>p</m:t>
                    </m:r>
                    <m:r>
                      <a:rPr lang="en-US" i="1" dirty="0">
                        <a:latin typeface="Cambria Math" panose="02040503050406030204" pitchFamily="18" charset="0"/>
                      </a:rPr>
                      <m:t> </m:t>
                    </m:r>
                  </m:oMath>
                </a14:m>
                <a:r>
                  <a:rPr lang="en-US" dirty="0"/>
                  <a:t>Cut Study</a:t>
                </a:r>
              </a:p>
            </p:txBody>
          </p:sp>
        </mc:Choice>
        <mc:Fallback xmlns="">
          <p:sp>
            <p:nvSpPr>
              <p:cNvPr id="8" name="Title 7">
                <a:extLst>
                  <a:ext uri="{FF2B5EF4-FFF2-40B4-BE49-F238E27FC236}">
                    <a16:creationId xmlns:a16="http://schemas.microsoft.com/office/drawing/2014/main" id="{CC0D7687-9C0F-73C2-B186-430E9BD7BB8D}"/>
                  </a:ext>
                </a:extLst>
              </p:cNvPr>
              <p:cNvSpPr>
                <a:spLocks noGrp="1" noRot="1" noChangeAspect="1" noMove="1" noResize="1" noEditPoints="1" noAdjustHandles="1" noChangeArrowheads="1" noChangeShapeType="1" noTextEdit="1"/>
              </p:cNvSpPr>
              <p:nvPr>
                <p:ph type="title"/>
              </p:nvPr>
            </p:nvSpPr>
            <p:spPr>
              <a:blipFill>
                <a:blip r:embed="rId2"/>
                <a:stretch>
                  <a:fillRect l="-2727" b="-2268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Content Placeholder 8">
                <a:extLst>
                  <a:ext uri="{FF2B5EF4-FFF2-40B4-BE49-F238E27FC236}">
                    <a16:creationId xmlns:a16="http://schemas.microsoft.com/office/drawing/2014/main" id="{5345BB03-F3A9-EAC9-782B-D355CF88F8B9}"/>
                  </a:ext>
                </a:extLst>
              </p:cNvPr>
              <p:cNvSpPr>
                <a:spLocks noGrp="1"/>
              </p:cNvSpPr>
              <p:nvPr>
                <p:ph sz="half" idx="1"/>
              </p:nvPr>
            </p:nvSpPr>
            <p:spPr>
              <a:xfrm>
                <a:off x="1097280" y="1845734"/>
                <a:ext cx="4937760" cy="4345516"/>
              </a:xfrm>
            </p:spPr>
            <p:txBody>
              <a:bodyPr>
                <a:normAutofit/>
              </a:bodyPr>
              <a:lstStyle/>
              <a:p>
                <a:pPr lvl="1">
                  <a:buFont typeface="Wingdings" panose="05000000000000000000" pitchFamily="2" charset="2"/>
                  <a:buChar char="§"/>
                </a:pPr>
                <a:r>
                  <a:rPr lang="en-US" dirty="0"/>
                  <a:t>Previous study performed the 2D cut on </a:t>
                </a:r>
                <a14:m>
                  <m:oMath xmlns:m="http://schemas.openxmlformats.org/officeDocument/2006/math">
                    <m:r>
                      <a:rPr lang="en-US" i="1" dirty="0">
                        <a:latin typeface="Cambria Math" panose="02040503050406030204" pitchFamily="18" charset="0"/>
                      </a:rPr>
                      <m:t>𝜌</m:t>
                    </m:r>
                  </m:oMath>
                </a14:m>
                <a:r>
                  <a:rPr lang="en-US" dirty="0"/>
                  <a:t> and </a:t>
                </a:r>
                <a14:m>
                  <m:oMath xmlns:m="http://schemas.openxmlformats.org/officeDocument/2006/math">
                    <m:r>
                      <m:rPr>
                        <m:sty m:val="p"/>
                      </m:rPr>
                      <a:rPr lang="en-US" dirty="0">
                        <a:latin typeface="Cambria Math" panose="02040503050406030204" pitchFamily="18" charset="0"/>
                      </a:rPr>
                      <m:t>q</m:t>
                    </m:r>
                    <m:r>
                      <a:rPr lang="en-US" dirty="0">
                        <a:latin typeface="Cambria Math" panose="02040503050406030204" pitchFamily="18" charset="0"/>
                      </a:rPr>
                      <m:t>/</m:t>
                    </m:r>
                    <m:r>
                      <m:rPr>
                        <m:sty m:val="p"/>
                      </m:rPr>
                      <a:rPr lang="en-US" dirty="0">
                        <a:latin typeface="Cambria Math" panose="02040503050406030204" pitchFamily="18" charset="0"/>
                      </a:rPr>
                      <m:t>p</m:t>
                    </m:r>
                  </m:oMath>
                </a14:m>
                <a:r>
                  <a:rPr lang="en-US" dirty="0"/>
                  <a:t> signif in the low </a:t>
                </a:r>
                <a14:m>
                  <m:oMath xmlns:m="http://schemas.openxmlformats.org/officeDocument/2006/math">
                    <m:sSub>
                      <m:sSubPr>
                        <m:ctrlPr>
                          <a:rPr lang="en-US" b="1" i="1">
                            <a:solidFill>
                              <a:srgbClr val="836967"/>
                            </a:solidFill>
                            <a:latin typeface="Cambria Math" panose="02040503050406030204" pitchFamily="18" charset="0"/>
                          </a:rPr>
                        </m:ctrlPr>
                      </m:sSubPr>
                      <m:e>
                        <m:r>
                          <a:rPr lang="en-US" b="1" i="1">
                            <a:latin typeface="Cambria Math" panose="02040503050406030204" pitchFamily="18" charset="0"/>
                          </a:rPr>
                          <m:t>𝑷</m:t>
                        </m:r>
                      </m:e>
                      <m:sub>
                        <m:r>
                          <a:rPr lang="en-US" b="1" i="1">
                            <a:latin typeface="Cambria Math" panose="02040503050406030204" pitchFamily="18" charset="0"/>
                          </a:rPr>
                          <m:t>𝑻</m:t>
                        </m:r>
                      </m:sub>
                    </m:sSub>
                  </m:oMath>
                </a14:m>
                <a:r>
                  <a:rPr lang="en-US" dirty="0"/>
                  <a:t> region, and </a:t>
                </a:r>
                <a14:m>
                  <m:oMath xmlns:m="http://schemas.openxmlformats.org/officeDocument/2006/math">
                    <m:r>
                      <a:rPr lang="en-US" i="1" dirty="0">
                        <a:latin typeface="Cambria Math" panose="02040503050406030204" pitchFamily="18" charset="0"/>
                      </a:rPr>
                      <m:t>𝜌</m:t>
                    </m:r>
                    <m:r>
                      <a:rPr lang="en-US" i="1" dirty="0">
                        <a:latin typeface="Cambria Math" panose="02040503050406030204" pitchFamily="18" charset="0"/>
                      </a:rPr>
                      <m:t> </m:t>
                    </m:r>
                  </m:oMath>
                </a14:m>
                <a:r>
                  <a:rPr lang="en-US" dirty="0"/>
                  <a:t>cut only in medium and high </a:t>
                </a:r>
                <a14:m>
                  <m:oMath xmlns:m="http://schemas.openxmlformats.org/officeDocument/2006/math">
                    <m:sSub>
                      <m:sSubPr>
                        <m:ctrlPr>
                          <a:rPr lang="en-US" b="1" i="1">
                            <a:solidFill>
                              <a:srgbClr val="836967"/>
                            </a:solidFill>
                            <a:latin typeface="Cambria Math" panose="02040503050406030204" pitchFamily="18" charset="0"/>
                          </a:rPr>
                        </m:ctrlPr>
                      </m:sSubPr>
                      <m:e>
                        <m:r>
                          <a:rPr lang="en-US" b="1" i="1">
                            <a:latin typeface="Cambria Math" panose="02040503050406030204" pitchFamily="18" charset="0"/>
                          </a:rPr>
                          <m:t>𝑷</m:t>
                        </m:r>
                      </m:e>
                      <m:sub>
                        <m:r>
                          <a:rPr lang="en-US" b="1" i="1">
                            <a:latin typeface="Cambria Math" panose="02040503050406030204" pitchFamily="18" charset="0"/>
                          </a:rPr>
                          <m:t>𝑻</m:t>
                        </m:r>
                      </m:sub>
                    </m:sSub>
                    <m:r>
                      <a:rPr lang="en-US" b="1" i="1">
                        <a:latin typeface="Cambria Math" panose="02040503050406030204" pitchFamily="18" charset="0"/>
                      </a:rPr>
                      <m:t>.</m:t>
                    </m:r>
                  </m:oMath>
                </a14:m>
                <a:r>
                  <a:rPr lang="en-US" dirty="0"/>
                  <a:t> </a:t>
                </a:r>
              </a:p>
              <a:p>
                <a:pPr lvl="1">
                  <a:buFont typeface="Wingdings" panose="05000000000000000000" pitchFamily="2" charset="2"/>
                  <a:buChar char="§"/>
                </a:pPr>
                <a:r>
                  <a:rPr lang="en-US" dirty="0"/>
                  <a:t>After the 2D cut in the low </a:t>
                </a:r>
                <a14:m>
                  <m:oMath xmlns:m="http://schemas.openxmlformats.org/officeDocument/2006/math">
                    <m:sSub>
                      <m:sSubPr>
                        <m:ctrlPr>
                          <a:rPr lang="en-US" b="1" i="1">
                            <a:solidFill>
                              <a:srgbClr val="836967"/>
                            </a:solidFill>
                            <a:latin typeface="Cambria Math" panose="02040503050406030204" pitchFamily="18" charset="0"/>
                          </a:rPr>
                        </m:ctrlPr>
                      </m:sSubPr>
                      <m:e>
                        <m:r>
                          <a:rPr lang="en-US" b="1" i="1">
                            <a:latin typeface="Cambria Math" panose="02040503050406030204" pitchFamily="18" charset="0"/>
                          </a:rPr>
                          <m:t>𝑷</m:t>
                        </m:r>
                      </m:e>
                      <m:sub>
                        <m:r>
                          <a:rPr lang="en-US" b="1" i="1">
                            <a:latin typeface="Cambria Math" panose="02040503050406030204" pitchFamily="18" charset="0"/>
                          </a:rPr>
                          <m:t>𝑻</m:t>
                        </m:r>
                      </m:sub>
                    </m:sSub>
                  </m:oMath>
                </a14:m>
                <a:r>
                  <a:rPr lang="en-US" dirty="0"/>
                  <a:t> region, the </a:t>
                </a:r>
                <a14:m>
                  <m:oMath xmlns:m="http://schemas.openxmlformats.org/officeDocument/2006/math">
                    <m:r>
                      <a:rPr lang="en-US" i="1" dirty="0">
                        <a:latin typeface="Cambria Math" panose="02040503050406030204" pitchFamily="18" charset="0"/>
                      </a:rPr>
                      <m:t>𝜌</m:t>
                    </m:r>
                  </m:oMath>
                </a14:m>
                <a:r>
                  <a:rPr lang="en-US" dirty="0"/>
                  <a:t> and </a:t>
                </a:r>
                <a14:m>
                  <m:oMath xmlns:m="http://schemas.openxmlformats.org/officeDocument/2006/math">
                    <m:r>
                      <m:rPr>
                        <m:sty m:val="p"/>
                      </m:rPr>
                      <a:rPr lang="en-US" dirty="0">
                        <a:latin typeface="Cambria Math" panose="02040503050406030204" pitchFamily="18" charset="0"/>
                      </a:rPr>
                      <m:t>q</m:t>
                    </m:r>
                    <m:r>
                      <a:rPr lang="en-US" dirty="0">
                        <a:latin typeface="Cambria Math" panose="02040503050406030204" pitchFamily="18" charset="0"/>
                      </a:rPr>
                      <m:t>/</m:t>
                    </m:r>
                    <m:r>
                      <m:rPr>
                        <m:sty m:val="p"/>
                      </m:rPr>
                      <a:rPr lang="en-US" dirty="0">
                        <a:latin typeface="Cambria Math" panose="02040503050406030204" pitchFamily="18" charset="0"/>
                      </a:rPr>
                      <m:t>p</m:t>
                    </m:r>
                  </m:oMath>
                </a14:m>
                <a:r>
                  <a:rPr lang="en-US" dirty="0"/>
                  <a:t> signif cut were plotted individually, though dependent of each other. On the right is the low </a:t>
                </a:r>
                <a14:m>
                  <m:oMath xmlns:m="http://schemas.openxmlformats.org/officeDocument/2006/math">
                    <m:sSub>
                      <m:sSubPr>
                        <m:ctrlPr>
                          <a:rPr lang="en-US" b="1" i="1">
                            <a:solidFill>
                              <a:srgbClr val="836967"/>
                            </a:solidFill>
                            <a:latin typeface="Cambria Math" panose="02040503050406030204" pitchFamily="18" charset="0"/>
                          </a:rPr>
                        </m:ctrlPr>
                      </m:sSubPr>
                      <m:e>
                        <m:r>
                          <a:rPr lang="en-US" b="1" i="1">
                            <a:latin typeface="Cambria Math" panose="02040503050406030204" pitchFamily="18" charset="0"/>
                          </a:rPr>
                          <m:t>𝑷</m:t>
                        </m:r>
                      </m:e>
                      <m:sub>
                        <m:r>
                          <a:rPr lang="en-US" b="1" i="1">
                            <a:latin typeface="Cambria Math" panose="02040503050406030204" pitchFamily="18" charset="0"/>
                          </a:rPr>
                          <m:t>𝑻</m:t>
                        </m:r>
                      </m:sub>
                    </m:sSub>
                  </m:oMath>
                </a14:m>
                <a:r>
                  <a:rPr lang="en-US" dirty="0"/>
                  <a:t> </a:t>
                </a:r>
                <a14:m>
                  <m:oMath xmlns:m="http://schemas.openxmlformats.org/officeDocument/2006/math">
                    <m:r>
                      <a:rPr lang="en-US" i="1" dirty="0">
                        <a:latin typeface="Cambria Math" panose="02040503050406030204" pitchFamily="18" charset="0"/>
                      </a:rPr>
                      <m:t>𝜌</m:t>
                    </m:r>
                  </m:oMath>
                </a14:m>
                <a:r>
                  <a:rPr lang="en-US" dirty="0"/>
                  <a:t> cut map.</a:t>
                </a:r>
              </a:p>
              <a:p>
                <a:pPr lvl="1">
                  <a:buFont typeface="Wingdings" panose="05000000000000000000" pitchFamily="2" charset="2"/>
                  <a:buChar char="§"/>
                </a:pPr>
                <a:r>
                  <a:rPr lang="en-US" dirty="0"/>
                  <a:t>The x axis is </a:t>
                </a:r>
                <a14:m>
                  <m:oMath xmlns:m="http://schemas.openxmlformats.org/officeDocument/2006/math">
                    <m:sSub>
                      <m:sSubPr>
                        <m:ctrlPr>
                          <a:rPr lang="en-US" b="1" i="1">
                            <a:solidFill>
                              <a:srgbClr val="836967"/>
                            </a:solidFill>
                            <a:latin typeface="Cambria Math" panose="02040503050406030204" pitchFamily="18" charset="0"/>
                          </a:rPr>
                        </m:ctrlPr>
                      </m:sSubPr>
                      <m:e>
                        <m:r>
                          <a:rPr lang="en-US" b="1" i="1">
                            <a:latin typeface="Cambria Math" panose="02040503050406030204" pitchFamily="18" charset="0"/>
                          </a:rPr>
                          <m:t>𝑷</m:t>
                        </m:r>
                      </m:e>
                      <m:sub>
                        <m:r>
                          <a:rPr lang="en-US" b="1" i="1">
                            <a:latin typeface="Cambria Math" panose="02040503050406030204" pitchFamily="18" charset="0"/>
                          </a:rPr>
                          <m:t>𝑻</m:t>
                        </m:r>
                      </m:sub>
                    </m:sSub>
                  </m:oMath>
                </a14:m>
                <a:r>
                  <a:rPr lang="en-US" dirty="0"/>
                  <a:t>, and the y axis is </a:t>
                </a:r>
                <a14:m>
                  <m:oMath xmlns:m="http://schemas.openxmlformats.org/officeDocument/2006/math">
                    <m:r>
                      <a:rPr lang="en-US" i="1">
                        <a:latin typeface="Cambria Math" panose="02040503050406030204" pitchFamily="18" charset="0"/>
                      </a:rPr>
                      <m:t>𝜂</m:t>
                    </m:r>
                  </m:oMath>
                </a14:m>
                <a:r>
                  <a:rPr lang="en-US" dirty="0"/>
                  <a:t> . The shades identify the </a:t>
                </a:r>
                <a14:m>
                  <m:oMath xmlns:m="http://schemas.openxmlformats.org/officeDocument/2006/math">
                    <m:r>
                      <a:rPr lang="en-US" i="1" dirty="0">
                        <a:latin typeface="Cambria Math" panose="02040503050406030204" pitchFamily="18" charset="0"/>
                      </a:rPr>
                      <m:t>𝜌</m:t>
                    </m:r>
                  </m:oMath>
                </a14:m>
                <a:r>
                  <a:rPr lang="en-US" dirty="0"/>
                  <a:t> cut resulting in ~96% of prompt muon signals in each </a:t>
                </a:r>
                <a14:m>
                  <m:oMath xmlns:m="http://schemas.openxmlformats.org/officeDocument/2006/math">
                    <m:sSub>
                      <m:sSubPr>
                        <m:ctrlPr>
                          <a:rPr lang="en-US" b="1" i="1">
                            <a:solidFill>
                              <a:srgbClr val="836967"/>
                            </a:solidFill>
                            <a:latin typeface="Cambria Math" panose="02040503050406030204" pitchFamily="18" charset="0"/>
                          </a:rPr>
                        </m:ctrlPr>
                      </m:sSubPr>
                      <m:e>
                        <m:r>
                          <a:rPr lang="en-US" b="1" i="1">
                            <a:latin typeface="Cambria Math" panose="02040503050406030204" pitchFamily="18" charset="0"/>
                          </a:rPr>
                          <m:t>𝑷</m:t>
                        </m:r>
                      </m:e>
                      <m:sub>
                        <m:r>
                          <a:rPr lang="en-US" b="1" i="1">
                            <a:latin typeface="Cambria Math" panose="02040503050406030204" pitchFamily="18" charset="0"/>
                          </a:rPr>
                          <m:t>𝑻</m:t>
                        </m:r>
                      </m:sub>
                    </m:sSub>
                  </m:oMath>
                </a14:m>
                <a:r>
                  <a:rPr lang="en-US" dirty="0"/>
                  <a:t>, </a:t>
                </a:r>
                <a14:m>
                  <m:oMath xmlns:m="http://schemas.openxmlformats.org/officeDocument/2006/math">
                    <m:r>
                      <a:rPr lang="en-US" i="1">
                        <a:latin typeface="Cambria Math" panose="02040503050406030204" pitchFamily="18" charset="0"/>
                      </a:rPr>
                      <m:t>𝜂</m:t>
                    </m:r>
                  </m:oMath>
                </a14:m>
                <a:r>
                  <a:rPr lang="en-US" dirty="0"/>
                  <a:t> region.</a:t>
                </a:r>
              </a:p>
              <a:p>
                <a:pPr lvl="1">
                  <a:buFont typeface="Wingdings" panose="05000000000000000000" pitchFamily="2" charset="2"/>
                  <a:buChar char="§"/>
                </a:pPr>
                <a:endParaRPr lang="en-US" dirty="0"/>
              </a:p>
              <a:p>
                <a:pPr lvl="1">
                  <a:buFont typeface="Wingdings" panose="05000000000000000000" pitchFamily="2" charset="2"/>
                  <a:buChar char="§"/>
                </a:pPr>
                <a:endParaRPr lang="en-US" dirty="0"/>
              </a:p>
            </p:txBody>
          </p:sp>
        </mc:Choice>
        <mc:Fallback xmlns="">
          <p:sp>
            <p:nvSpPr>
              <p:cNvPr id="9" name="Content Placeholder 8">
                <a:extLst>
                  <a:ext uri="{FF2B5EF4-FFF2-40B4-BE49-F238E27FC236}">
                    <a16:creationId xmlns:a16="http://schemas.microsoft.com/office/drawing/2014/main" id="{5345BB03-F3A9-EAC9-782B-D355CF88F8B9}"/>
                  </a:ext>
                </a:extLst>
              </p:cNvPr>
              <p:cNvSpPr>
                <a:spLocks noGrp="1" noRot="1" noChangeAspect="1" noMove="1" noResize="1" noEditPoints="1" noAdjustHandles="1" noChangeArrowheads="1" noChangeShapeType="1" noTextEdit="1"/>
              </p:cNvSpPr>
              <p:nvPr>
                <p:ph sz="half" idx="1"/>
              </p:nvPr>
            </p:nvSpPr>
            <p:spPr>
              <a:xfrm>
                <a:off x="1097280" y="1845734"/>
                <a:ext cx="4937760" cy="4345516"/>
              </a:xfrm>
              <a:blipFill>
                <a:blip r:embed="rId3"/>
                <a:stretch>
                  <a:fillRect t="-1403" r="-3333"/>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62587D18-1BAD-A700-B009-DB218BF75FDC}"/>
              </a:ext>
            </a:extLst>
          </p:cNvPr>
          <p:cNvSpPr>
            <a:spLocks noGrp="1"/>
          </p:cNvSpPr>
          <p:nvPr>
            <p:ph type="sldNum" sz="quarter" idx="12"/>
          </p:nvPr>
        </p:nvSpPr>
        <p:spPr/>
        <p:txBody>
          <a:bodyPr/>
          <a:lstStyle/>
          <a:p>
            <a:fld id="{5E73102D-4E0B-4AFE-824B-F11278725AAE}" type="slidenum">
              <a:rPr lang="en-US" smtClean="0"/>
              <a:pPr/>
              <a:t>15</a:t>
            </a:fld>
            <a:endParaRPr lang="en-US" dirty="0"/>
          </a:p>
        </p:txBody>
      </p:sp>
      <p:pic>
        <p:nvPicPr>
          <p:cNvPr id="6" name="Content Placeholder 5" descr="A blue and yellow chart&#10;&#10;Description automatically generated">
            <a:extLst>
              <a:ext uri="{FF2B5EF4-FFF2-40B4-BE49-F238E27FC236}">
                <a16:creationId xmlns:a16="http://schemas.microsoft.com/office/drawing/2014/main" id="{53BD9B00-E0A0-5B52-7690-4A7F49D8B911}"/>
              </a:ext>
            </a:extLst>
          </p:cNvPr>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6218238" y="2183543"/>
            <a:ext cx="4937125" cy="3348165"/>
          </a:xfrm>
        </p:spPr>
      </p:pic>
    </p:spTree>
    <p:extLst>
      <p:ext uri="{BB962C8B-B14F-4D97-AF65-F5344CB8AC3E}">
        <p14:creationId xmlns:p14="http://schemas.microsoft.com/office/powerpoint/2010/main" val="17331451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2A8C18D-B84F-3BFB-CE9F-46599F2D158C}"/>
              </a:ext>
            </a:extLst>
          </p:cNvPr>
          <p:cNvSpPr>
            <a:spLocks noGrp="1"/>
          </p:cNvSpPr>
          <p:nvPr>
            <p:ph type="title"/>
          </p:nvPr>
        </p:nvSpPr>
        <p:spPr/>
        <p:txBody>
          <a:bodyPr/>
          <a:lstStyle/>
          <a:p>
            <a:r>
              <a:rPr lang="en-US" dirty="0"/>
              <a:t>Method</a:t>
            </a:r>
          </a:p>
        </p:txBody>
      </p:sp>
      <mc:AlternateContent xmlns:mc="http://schemas.openxmlformats.org/markup-compatibility/2006">
        <mc:Choice xmlns:a14="http://schemas.microsoft.com/office/drawing/2010/main" Requires="a14">
          <p:sp>
            <p:nvSpPr>
              <p:cNvPr id="7" name="Content Placeholder 6">
                <a:extLst>
                  <a:ext uri="{FF2B5EF4-FFF2-40B4-BE49-F238E27FC236}">
                    <a16:creationId xmlns:a16="http://schemas.microsoft.com/office/drawing/2014/main" id="{C5E84B90-25B0-A731-D466-50F1B87A3AB7}"/>
                  </a:ext>
                </a:extLst>
              </p:cNvPr>
              <p:cNvSpPr>
                <a:spLocks noGrp="1"/>
              </p:cNvSpPr>
              <p:nvPr>
                <p:ph idx="1"/>
              </p:nvPr>
            </p:nvSpPr>
            <p:spPr/>
            <p:txBody>
              <a:bodyPr/>
              <a:lstStyle/>
              <a:p>
                <a:pPr lvl="1"/>
                <a:r>
                  <a:rPr lang="en-US" dirty="0"/>
                  <a:t>Dataset used: MC23d ttbar dilepton </a:t>
                </a:r>
              </a:p>
              <a:p>
                <a:pPr lvl="2"/>
                <a:r>
                  <a:rPr lang="en-US" dirty="0"/>
                  <a:t>mc23_13p6TeV.601230.PhPy8EG_A14_ttbar_hdamp258p75_dil.recon.AOD.e8514_s4159_r15224</a:t>
                </a:r>
                <a:endParaRPr lang="en-US" b="1" dirty="0"/>
              </a:p>
              <a:p>
                <a:pPr lvl="1">
                  <a:buFont typeface="Wingdings" panose="05000000000000000000" pitchFamily="2" charset="2"/>
                  <a:buChar char="§"/>
                </a:pPr>
                <a:r>
                  <a:rPr lang="en-US" dirty="0"/>
                  <a:t>We are starting on 1D </a:t>
                </a:r>
                <a14:m>
                  <m:oMath xmlns:m="http://schemas.openxmlformats.org/officeDocument/2006/math">
                    <m:r>
                      <a:rPr lang="en-US" i="1" dirty="0" smtClean="0">
                        <a:latin typeface="Cambria Math" panose="02040503050406030204" pitchFamily="18" charset="0"/>
                      </a:rPr>
                      <m:t>𝜌</m:t>
                    </m:r>
                  </m:oMath>
                </a14:m>
                <a:r>
                  <a:rPr lang="en-US" dirty="0"/>
                  <a:t> and </a:t>
                </a:r>
                <a14:m>
                  <m:oMath xmlns:m="http://schemas.openxmlformats.org/officeDocument/2006/math">
                    <m:r>
                      <m:rPr>
                        <m:sty m:val="p"/>
                      </m:rPr>
                      <a:rPr lang="en-US" dirty="0">
                        <a:latin typeface="Cambria Math" panose="02040503050406030204" pitchFamily="18" charset="0"/>
                      </a:rPr>
                      <m:t>q</m:t>
                    </m:r>
                    <m:r>
                      <a:rPr lang="en-US" dirty="0">
                        <a:latin typeface="Cambria Math" panose="02040503050406030204" pitchFamily="18" charset="0"/>
                      </a:rPr>
                      <m:t>/</m:t>
                    </m:r>
                    <m:r>
                      <m:rPr>
                        <m:sty m:val="p"/>
                      </m:rPr>
                      <a:rPr lang="en-US" dirty="0">
                        <a:latin typeface="Cambria Math" panose="02040503050406030204" pitchFamily="18" charset="0"/>
                      </a:rPr>
                      <m:t>p</m:t>
                    </m:r>
                  </m:oMath>
                </a14:m>
                <a:r>
                  <a:rPr lang="en-US" dirty="0"/>
                  <a:t> signif cuts resulting in 96% signal efficiency without considering background rejection.</a:t>
                </a:r>
              </a:p>
              <a:p>
                <a:pPr lvl="1"/>
                <a:r>
                  <a:rPr lang="en-US" dirty="0"/>
                  <a:t>Prompt muons identified through the </a:t>
                </a:r>
                <a:r>
                  <a:rPr lang="en-US" dirty="0" err="1"/>
                  <a:t>muonTruthIFFType</a:t>
                </a:r>
                <a:r>
                  <a:rPr lang="en-US" dirty="0"/>
                  <a:t> variable</a:t>
                </a:r>
              </a:p>
              <a:p>
                <a:pPr lvl="1"/>
                <a:r>
                  <a:rPr lang="en-US" dirty="0" err="1"/>
                  <a:t>Nonprompt</a:t>
                </a:r>
                <a:r>
                  <a:rPr lang="en-US" dirty="0"/>
                  <a:t> is from </a:t>
                </a:r>
                <a14:m>
                  <m:oMath xmlns:m="http://schemas.openxmlformats.org/officeDocument/2006/math">
                    <m:r>
                      <a:rPr lang="en-US" i="1" dirty="0" smtClean="0">
                        <a:latin typeface="Cambria Math" panose="02040503050406030204" pitchFamily="18" charset="0"/>
                      </a:rPr>
                      <m:t>𝜏</m:t>
                    </m:r>
                  </m:oMath>
                </a14:m>
                <a:r>
                  <a:rPr lang="en-US" dirty="0"/>
                  <a:t> and b, c jets. Fakes are from light flavor (e.g. pion).</a:t>
                </a:r>
              </a:p>
              <a:p>
                <a:pPr lvl="1"/>
                <a:r>
                  <a:rPr lang="en-US" dirty="0"/>
                  <a:t>We generated a 3D histogram of </a:t>
                </a:r>
                <a14:m>
                  <m:oMath xmlns:m="http://schemas.openxmlformats.org/officeDocument/2006/math">
                    <m:sSub>
                      <m:sSubPr>
                        <m:ctrlPr>
                          <a:rPr lang="en-US" b="1" i="1">
                            <a:solidFill>
                              <a:srgbClr val="836967"/>
                            </a:solidFill>
                            <a:latin typeface="Cambria Math" panose="02040503050406030204" pitchFamily="18" charset="0"/>
                          </a:rPr>
                        </m:ctrlPr>
                      </m:sSubPr>
                      <m:e>
                        <m:r>
                          <a:rPr lang="en-US" b="1" i="1">
                            <a:latin typeface="Cambria Math" panose="02040503050406030204" pitchFamily="18" charset="0"/>
                          </a:rPr>
                          <m:t>𝑷</m:t>
                        </m:r>
                      </m:e>
                      <m:sub>
                        <m:r>
                          <a:rPr lang="en-US" b="1" i="1">
                            <a:latin typeface="Cambria Math" panose="02040503050406030204" pitchFamily="18" charset="0"/>
                          </a:rPr>
                          <m:t>𝑻</m:t>
                        </m:r>
                      </m:sub>
                    </m:sSub>
                    <m:r>
                      <a:rPr lang="en-US" b="1" i="1">
                        <a:latin typeface="Cambria Math" panose="02040503050406030204" pitchFamily="18" charset="0"/>
                      </a:rPr>
                      <m:t> </m:t>
                    </m:r>
                  </m:oMath>
                </a14:m>
                <a:r>
                  <a:rPr lang="en-US" dirty="0"/>
                  <a:t>, </a:t>
                </a:r>
                <a14:m>
                  <m:oMath xmlns:m="http://schemas.openxmlformats.org/officeDocument/2006/math">
                    <m:r>
                      <a:rPr lang="en-US" i="1">
                        <a:latin typeface="Cambria Math" panose="02040503050406030204" pitchFamily="18" charset="0"/>
                      </a:rPr>
                      <m:t>𝜂</m:t>
                    </m:r>
                  </m:oMath>
                </a14:m>
                <a:r>
                  <a:rPr lang="en-US" dirty="0"/>
                  <a:t>, </a:t>
                </a:r>
                <a14:m>
                  <m:oMath xmlns:m="http://schemas.openxmlformats.org/officeDocument/2006/math">
                    <m:r>
                      <a:rPr lang="en-US" i="1" dirty="0">
                        <a:latin typeface="Cambria Math" panose="02040503050406030204" pitchFamily="18" charset="0"/>
                      </a:rPr>
                      <m:t>𝜌</m:t>
                    </m:r>
                  </m:oMath>
                </a14:m>
                <a:endParaRPr lang="en-US" dirty="0"/>
              </a:p>
              <a:p>
                <a:pPr lvl="2"/>
                <a:r>
                  <a:rPr lang="en-US" dirty="0"/>
                  <a:t>For each </a:t>
                </a:r>
                <a14:m>
                  <m:oMath xmlns:m="http://schemas.openxmlformats.org/officeDocument/2006/math">
                    <m:sSub>
                      <m:sSubPr>
                        <m:ctrlPr>
                          <a:rPr lang="en-US" b="1" i="1">
                            <a:solidFill>
                              <a:srgbClr val="836967"/>
                            </a:solidFill>
                            <a:latin typeface="Cambria Math" panose="02040503050406030204" pitchFamily="18" charset="0"/>
                          </a:rPr>
                        </m:ctrlPr>
                      </m:sSubPr>
                      <m:e>
                        <m:r>
                          <a:rPr lang="en-US" b="1" i="1">
                            <a:latin typeface="Cambria Math" panose="02040503050406030204" pitchFamily="18" charset="0"/>
                          </a:rPr>
                          <m:t>𝑷</m:t>
                        </m:r>
                      </m:e>
                      <m:sub>
                        <m:r>
                          <a:rPr lang="en-US" b="1" i="1">
                            <a:latin typeface="Cambria Math" panose="02040503050406030204" pitchFamily="18" charset="0"/>
                          </a:rPr>
                          <m:t>𝑻</m:t>
                        </m:r>
                      </m:sub>
                    </m:sSub>
                    <m:r>
                      <a:rPr lang="en-US" b="1" i="1">
                        <a:latin typeface="Cambria Math" panose="02040503050406030204" pitchFamily="18" charset="0"/>
                      </a:rPr>
                      <m:t> </m:t>
                    </m:r>
                  </m:oMath>
                </a14:m>
                <a:r>
                  <a:rPr lang="en-US" dirty="0"/>
                  <a:t>, </a:t>
                </a:r>
                <a14:m>
                  <m:oMath xmlns:m="http://schemas.openxmlformats.org/officeDocument/2006/math">
                    <m:r>
                      <a:rPr lang="en-US" i="1">
                        <a:latin typeface="Cambria Math" panose="02040503050406030204" pitchFamily="18" charset="0"/>
                      </a:rPr>
                      <m:t>𝜂</m:t>
                    </m:r>
                  </m:oMath>
                </a14:m>
                <a:r>
                  <a:rPr lang="en-US" dirty="0"/>
                  <a:t> bin, I integrated </a:t>
                </a:r>
                <a14:m>
                  <m:oMath xmlns:m="http://schemas.openxmlformats.org/officeDocument/2006/math">
                    <m:r>
                      <a:rPr lang="en-US" i="1" dirty="0">
                        <a:latin typeface="Cambria Math" panose="02040503050406030204" pitchFamily="18" charset="0"/>
                      </a:rPr>
                      <m:t>𝜌</m:t>
                    </m:r>
                    <m:r>
                      <a:rPr lang="en-US" b="0" i="0" dirty="0" smtClean="0">
                        <a:latin typeface="Cambria Math" panose="02040503050406030204" pitchFamily="18" charset="0"/>
                      </a:rPr>
                      <m:t> </m:t>
                    </m:r>
                  </m:oMath>
                </a14:m>
                <a:r>
                  <a:rPr lang="en-US" dirty="0"/>
                  <a:t>and stored the </a:t>
                </a:r>
                <a14:m>
                  <m:oMath xmlns:m="http://schemas.openxmlformats.org/officeDocument/2006/math">
                    <m:r>
                      <a:rPr lang="en-US" i="1" dirty="0">
                        <a:latin typeface="Cambria Math" panose="02040503050406030204" pitchFamily="18" charset="0"/>
                      </a:rPr>
                      <m:t>𝜌</m:t>
                    </m:r>
                    <m:r>
                      <a:rPr lang="en-US" i="1" dirty="0">
                        <a:latin typeface="Cambria Math" panose="02040503050406030204" pitchFamily="18" charset="0"/>
                      </a:rPr>
                      <m:t> </m:t>
                    </m:r>
                  </m:oMath>
                </a14:m>
                <a:r>
                  <a:rPr lang="en-US" dirty="0"/>
                  <a:t>position resulted in 96% prompt muons in the bin</a:t>
                </a:r>
              </a:p>
              <a:p>
                <a:pPr marL="384048" lvl="2" indent="0">
                  <a:buNone/>
                </a:pPr>
                <a:endParaRPr lang="en-US" dirty="0"/>
              </a:p>
            </p:txBody>
          </p:sp>
        </mc:Choice>
        <mc:Fallback>
          <p:sp>
            <p:nvSpPr>
              <p:cNvPr id="7" name="Content Placeholder 6">
                <a:extLst>
                  <a:ext uri="{FF2B5EF4-FFF2-40B4-BE49-F238E27FC236}">
                    <a16:creationId xmlns:a16="http://schemas.microsoft.com/office/drawing/2014/main" id="{C5E84B90-25B0-A731-D466-50F1B87A3AB7}"/>
                  </a:ext>
                </a:extLst>
              </p:cNvPr>
              <p:cNvSpPr>
                <a:spLocks noGrp="1" noRot="1" noChangeAspect="1" noMove="1" noResize="1" noEditPoints="1" noAdjustHandles="1" noChangeArrowheads="1" noChangeShapeType="1" noTextEdit="1"/>
              </p:cNvSpPr>
              <p:nvPr>
                <p:ph idx="1"/>
              </p:nvPr>
            </p:nvSpPr>
            <p:spPr>
              <a:blipFill>
                <a:blip r:embed="rId2"/>
                <a:stretch>
                  <a:fillRect t="-1667" r="-242"/>
                </a:stretch>
              </a:blipFill>
            </p:spPr>
            <p:txBody>
              <a:bodyPr/>
              <a:lstStyle/>
              <a:p>
                <a:r>
                  <a:rPr lang="en-US">
                    <a:noFill/>
                  </a:rPr>
                  <a:t> </a:t>
                </a:r>
              </a:p>
            </p:txBody>
          </p:sp>
        </mc:Fallback>
      </mc:AlternateContent>
      <p:sp>
        <p:nvSpPr>
          <p:cNvPr id="5" name="Slide Number Placeholder 4">
            <a:extLst>
              <a:ext uri="{FF2B5EF4-FFF2-40B4-BE49-F238E27FC236}">
                <a16:creationId xmlns:a16="http://schemas.microsoft.com/office/drawing/2014/main" id="{FF68C50D-EC4A-E66C-3E91-93E9D6064AEE}"/>
              </a:ext>
            </a:extLst>
          </p:cNvPr>
          <p:cNvSpPr>
            <a:spLocks noGrp="1"/>
          </p:cNvSpPr>
          <p:nvPr>
            <p:ph type="sldNum" sz="quarter" idx="12"/>
          </p:nvPr>
        </p:nvSpPr>
        <p:spPr/>
        <p:txBody>
          <a:bodyPr/>
          <a:lstStyle/>
          <a:p>
            <a:fld id="{5E73102D-4E0B-4AFE-824B-F11278725AAE}" type="slidenum">
              <a:rPr lang="en-US" smtClean="0"/>
              <a:t>16</a:t>
            </a:fld>
            <a:endParaRPr lang="en-US"/>
          </a:p>
        </p:txBody>
      </p:sp>
    </p:spTree>
    <p:extLst>
      <p:ext uri="{BB962C8B-B14F-4D97-AF65-F5344CB8AC3E}">
        <p14:creationId xmlns:p14="http://schemas.microsoft.com/office/powerpoint/2010/main" val="14011258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7" name="Title 6">
                <a:extLst>
                  <a:ext uri="{FF2B5EF4-FFF2-40B4-BE49-F238E27FC236}">
                    <a16:creationId xmlns:a16="http://schemas.microsoft.com/office/drawing/2014/main" id="{7CD6B76D-6754-715C-95D1-1A3FB266D128}"/>
                  </a:ext>
                </a:extLst>
              </p:cNvPr>
              <p:cNvSpPr>
                <a:spLocks noGrp="1"/>
              </p:cNvSpPr>
              <p:nvPr>
                <p:ph type="title"/>
              </p:nvPr>
            </p:nvSpPr>
            <p:spPr/>
            <p:txBody>
              <a:bodyPr/>
              <a:lstStyle/>
              <a:p>
                <a:r>
                  <a:rPr lang="en-US" dirty="0"/>
                  <a:t>Low </a:t>
                </a:r>
                <a14:m>
                  <m:oMath xmlns:m="http://schemas.openxmlformats.org/officeDocument/2006/math">
                    <m:sSub>
                      <m:sSubPr>
                        <m:ctrlPr>
                          <a:rPr lang="en-US" b="1" i="1" smtClean="0">
                            <a:solidFill>
                              <a:srgbClr val="836967"/>
                            </a:solidFill>
                            <a:latin typeface="Cambria Math" panose="02040503050406030204" pitchFamily="18" charset="0"/>
                          </a:rPr>
                        </m:ctrlPr>
                      </m:sSubPr>
                      <m:e>
                        <m:r>
                          <a:rPr lang="en-US" b="1" i="1" smtClean="0">
                            <a:latin typeface="Cambria Math" panose="02040503050406030204" pitchFamily="18" charset="0"/>
                          </a:rPr>
                          <m:t>𝑷</m:t>
                        </m:r>
                      </m:e>
                      <m:sub>
                        <m:r>
                          <a:rPr lang="en-US" b="1" i="1" smtClean="0">
                            <a:latin typeface="Cambria Math" panose="02040503050406030204" pitchFamily="18" charset="0"/>
                          </a:rPr>
                          <m:t>𝑻</m:t>
                        </m:r>
                      </m:sub>
                    </m:sSub>
                  </m:oMath>
                </a14:m>
                <a:r>
                  <a:rPr lang="en-US" dirty="0"/>
                  <a:t> - </a:t>
                </a:r>
                <a14:m>
                  <m:oMath xmlns:m="http://schemas.openxmlformats.org/officeDocument/2006/math">
                    <m:r>
                      <a:rPr lang="en-US" i="1" dirty="0">
                        <a:latin typeface="Cambria Math" panose="02040503050406030204" pitchFamily="18" charset="0"/>
                      </a:rPr>
                      <m:t>𝜌</m:t>
                    </m:r>
                  </m:oMath>
                </a14:m>
                <a:r>
                  <a:rPr lang="en-US" dirty="0"/>
                  <a:t> Map</a:t>
                </a:r>
              </a:p>
            </p:txBody>
          </p:sp>
        </mc:Choice>
        <mc:Fallback xmlns="">
          <p:sp>
            <p:nvSpPr>
              <p:cNvPr id="7" name="Title 6">
                <a:extLst>
                  <a:ext uri="{FF2B5EF4-FFF2-40B4-BE49-F238E27FC236}">
                    <a16:creationId xmlns:a16="http://schemas.microsoft.com/office/drawing/2014/main" id="{7CD6B76D-6754-715C-95D1-1A3FB266D128}"/>
                  </a:ext>
                </a:extLst>
              </p:cNvPr>
              <p:cNvSpPr>
                <a:spLocks noGrp="1" noRot="1" noChangeAspect="1" noMove="1" noResize="1" noEditPoints="1" noAdjustHandles="1" noChangeArrowheads="1" noChangeShapeType="1" noTextEdit="1"/>
              </p:cNvSpPr>
              <p:nvPr>
                <p:ph type="title"/>
              </p:nvPr>
            </p:nvSpPr>
            <p:spPr>
              <a:blipFill>
                <a:blip r:embed="rId3"/>
                <a:stretch>
                  <a:fillRect l="-2727" b="-22689"/>
                </a:stretch>
              </a:blipFill>
            </p:spPr>
            <p:txBody>
              <a:bodyPr/>
              <a:lstStyle/>
              <a:p>
                <a:r>
                  <a:rPr lang="en-US">
                    <a:noFill/>
                  </a:rPr>
                  <a:t> </a:t>
                </a:r>
              </a:p>
            </p:txBody>
          </p:sp>
        </mc:Fallback>
      </mc:AlternateContent>
      <p:sp>
        <p:nvSpPr>
          <p:cNvPr id="3" name="Slide Number Placeholder 2">
            <a:extLst>
              <a:ext uri="{FF2B5EF4-FFF2-40B4-BE49-F238E27FC236}">
                <a16:creationId xmlns:a16="http://schemas.microsoft.com/office/drawing/2014/main" id="{5348120B-1626-9A36-032C-C3FBC17B8059}"/>
              </a:ext>
            </a:extLst>
          </p:cNvPr>
          <p:cNvSpPr>
            <a:spLocks noGrp="1"/>
          </p:cNvSpPr>
          <p:nvPr>
            <p:ph type="sldNum" sz="quarter" idx="12"/>
          </p:nvPr>
        </p:nvSpPr>
        <p:spPr/>
        <p:txBody>
          <a:bodyPr/>
          <a:lstStyle/>
          <a:p>
            <a:fld id="{94F34BD9-D118-4D12-9384-2C531AE27E44}" type="slidenum">
              <a:rPr lang="en-US" smtClean="0"/>
              <a:t>17</a:t>
            </a:fld>
            <a:endParaRPr lang="en-US"/>
          </a:p>
        </p:txBody>
      </p:sp>
      <p:sp>
        <p:nvSpPr>
          <p:cNvPr id="12" name="Content Placeholder 11">
            <a:extLst>
              <a:ext uri="{FF2B5EF4-FFF2-40B4-BE49-F238E27FC236}">
                <a16:creationId xmlns:a16="http://schemas.microsoft.com/office/drawing/2014/main" id="{78756C5C-3273-1AD3-2033-67586FD8F9E4}"/>
              </a:ext>
            </a:extLst>
          </p:cNvPr>
          <p:cNvSpPr>
            <a:spLocks noGrp="1"/>
          </p:cNvSpPr>
          <p:nvPr>
            <p:ph idx="15"/>
          </p:nvPr>
        </p:nvSpPr>
        <p:spPr/>
        <p:txBody>
          <a:bodyPr/>
          <a:lstStyle/>
          <a:p>
            <a:pPr lvl="1"/>
            <a:r>
              <a:rPr lang="en-US" dirty="0"/>
              <a:t>Got similar results as the 2016 study</a:t>
            </a:r>
          </a:p>
        </p:txBody>
      </p:sp>
      <p:pic>
        <p:nvPicPr>
          <p:cNvPr id="4" name="Picture 3">
            <a:extLst>
              <a:ext uri="{FF2B5EF4-FFF2-40B4-BE49-F238E27FC236}">
                <a16:creationId xmlns:a16="http://schemas.microsoft.com/office/drawing/2014/main" id="{056C4774-1CDB-9641-9BC9-AC9ED7C2FDFD}"/>
              </a:ext>
            </a:extLst>
          </p:cNvPr>
          <p:cNvPicPr>
            <a:picLocks noChangeAspect="1"/>
          </p:cNvPicPr>
          <p:nvPr/>
        </p:nvPicPr>
        <p:blipFill>
          <a:blip r:embed="rId4"/>
          <a:stretch>
            <a:fillRect/>
          </a:stretch>
        </p:blipFill>
        <p:spPr>
          <a:xfrm>
            <a:off x="8702367" y="80488"/>
            <a:ext cx="783800" cy="762779"/>
          </a:xfrm>
          <a:prstGeom prst="rect">
            <a:avLst/>
          </a:prstGeom>
        </p:spPr>
      </p:pic>
      <p:pic>
        <p:nvPicPr>
          <p:cNvPr id="5" name="Picture 2" descr="Cover photos">
            <a:extLst>
              <a:ext uri="{FF2B5EF4-FFF2-40B4-BE49-F238E27FC236}">
                <a16:creationId xmlns:a16="http://schemas.microsoft.com/office/drawing/2014/main" id="{FD7A6E0F-FC8A-66B7-FD28-551BE0E85486}"/>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1290" t="26011" r="11538" b="13690"/>
          <a:stretch/>
        </p:blipFill>
        <p:spPr bwMode="auto">
          <a:xfrm>
            <a:off x="9591072" y="193865"/>
            <a:ext cx="2600928" cy="536023"/>
          </a:xfrm>
          <a:prstGeom prst="rect">
            <a:avLst/>
          </a:prstGeom>
          <a:noFill/>
          <a:extLst>
            <a:ext uri="{909E8E84-426E-40DD-AFC4-6F175D3DCCD1}">
              <a14:hiddenFill xmlns:a14="http://schemas.microsoft.com/office/drawing/2010/main">
                <a:solidFill>
                  <a:srgbClr val="FFFFFF"/>
                </a:solidFill>
              </a14:hiddenFill>
            </a:ext>
          </a:extLst>
        </p:spPr>
      </p:pic>
      <p:cxnSp>
        <p:nvCxnSpPr>
          <p:cNvPr id="6" name="Straight Connector 5">
            <a:extLst>
              <a:ext uri="{FF2B5EF4-FFF2-40B4-BE49-F238E27FC236}">
                <a16:creationId xmlns:a16="http://schemas.microsoft.com/office/drawing/2014/main" id="{44B19153-77F1-13FA-A05B-3E7F939B2E91}"/>
              </a:ext>
            </a:extLst>
          </p:cNvPr>
          <p:cNvCxnSpPr>
            <a:cxnSpLocks/>
          </p:cNvCxnSpPr>
          <p:nvPr/>
        </p:nvCxnSpPr>
        <p:spPr>
          <a:xfrm>
            <a:off x="0" y="6203550"/>
            <a:ext cx="12192000" cy="0"/>
          </a:xfrm>
          <a:prstGeom prst="line">
            <a:avLst/>
          </a:prstGeom>
          <a:ln>
            <a:solidFill>
              <a:schemeClr val="tx2">
                <a:lumMod val="75000"/>
                <a:lumOff val="25000"/>
              </a:schemeClr>
            </a:solidFill>
          </a:ln>
        </p:spPr>
        <p:style>
          <a:lnRef idx="3">
            <a:schemeClr val="accent1"/>
          </a:lnRef>
          <a:fillRef idx="0">
            <a:schemeClr val="accent1"/>
          </a:fillRef>
          <a:effectRef idx="2">
            <a:schemeClr val="accent1"/>
          </a:effectRef>
          <a:fontRef idx="minor">
            <a:schemeClr val="tx1"/>
          </a:fontRef>
        </p:style>
      </p:cxnSp>
      <p:pic>
        <p:nvPicPr>
          <p:cNvPr id="24" name="Content Placeholder 23" descr="A blue and yellow graph&#10;&#10;Description automatically generated">
            <a:extLst>
              <a:ext uri="{FF2B5EF4-FFF2-40B4-BE49-F238E27FC236}">
                <a16:creationId xmlns:a16="http://schemas.microsoft.com/office/drawing/2014/main" id="{31FD3058-FDDF-8B92-D0C3-2B4216DBFAE7}"/>
              </a:ext>
            </a:extLst>
          </p:cNvPr>
          <p:cNvPicPr>
            <a:picLocks noGrp="1" noChangeAspect="1"/>
          </p:cNvPicPr>
          <p:nvPr>
            <p:ph idx="1"/>
          </p:nvPr>
        </p:nvPicPr>
        <p:blipFill>
          <a:blip r:embed="rId6">
            <a:extLst>
              <a:ext uri="{28A0092B-C50C-407E-A947-70E740481C1C}">
                <a14:useLocalDpi xmlns:a14="http://schemas.microsoft.com/office/drawing/2010/main" val="0"/>
              </a:ext>
            </a:extLst>
          </a:blip>
          <a:stretch>
            <a:fillRect/>
          </a:stretch>
        </p:blipFill>
        <p:spPr>
          <a:xfrm>
            <a:off x="334963" y="2189856"/>
            <a:ext cx="3654425" cy="2478288"/>
          </a:xfrm>
        </p:spPr>
      </p:pic>
      <p:pic>
        <p:nvPicPr>
          <p:cNvPr id="26" name="Content Placeholder 25" descr="A blue and yellow chart&#10;&#10;Description automatically generated">
            <a:extLst>
              <a:ext uri="{FF2B5EF4-FFF2-40B4-BE49-F238E27FC236}">
                <a16:creationId xmlns:a16="http://schemas.microsoft.com/office/drawing/2014/main" id="{AD25C79D-B9FB-8A89-5CD6-6E81208EF501}"/>
              </a:ext>
            </a:extLst>
          </p:cNvPr>
          <p:cNvPicPr>
            <a:picLocks noGrp="1" noChangeAspect="1"/>
          </p:cNvPicPr>
          <p:nvPr>
            <p:ph idx="13"/>
          </p:nvPr>
        </p:nvPicPr>
        <p:blipFill>
          <a:blip r:embed="rId7">
            <a:extLst>
              <a:ext uri="{28A0092B-C50C-407E-A947-70E740481C1C}">
                <a14:useLocalDpi xmlns:a14="http://schemas.microsoft.com/office/drawing/2010/main" val="0"/>
              </a:ext>
            </a:extLst>
          </a:blip>
          <a:stretch>
            <a:fillRect/>
          </a:stretch>
        </p:blipFill>
        <p:spPr>
          <a:xfrm>
            <a:off x="4186238" y="2189856"/>
            <a:ext cx="3654425" cy="2478288"/>
          </a:xfrm>
        </p:spPr>
      </p:pic>
      <p:pic>
        <p:nvPicPr>
          <p:cNvPr id="28" name="Content Placeholder 27" descr="A blue and yellow chart&#10;&#10;Description automatically generated">
            <a:extLst>
              <a:ext uri="{FF2B5EF4-FFF2-40B4-BE49-F238E27FC236}">
                <a16:creationId xmlns:a16="http://schemas.microsoft.com/office/drawing/2014/main" id="{2A8D3A3E-8279-02A0-B6DE-0E4A57A2E865}"/>
              </a:ext>
            </a:extLst>
          </p:cNvPr>
          <p:cNvPicPr>
            <a:picLocks noGrp="1" noChangeAspect="1"/>
          </p:cNvPicPr>
          <p:nvPr>
            <p:ph idx="14"/>
          </p:nvPr>
        </p:nvPicPr>
        <p:blipFill>
          <a:blip r:embed="rId8">
            <a:extLst>
              <a:ext uri="{28A0092B-C50C-407E-A947-70E740481C1C}">
                <a14:useLocalDpi xmlns:a14="http://schemas.microsoft.com/office/drawing/2010/main" val="0"/>
              </a:ext>
            </a:extLst>
          </a:blip>
          <a:stretch>
            <a:fillRect/>
          </a:stretch>
        </p:blipFill>
        <p:spPr>
          <a:xfrm>
            <a:off x="8005763" y="2189318"/>
            <a:ext cx="3656012" cy="2479364"/>
          </a:xfrm>
        </p:spPr>
      </p:pic>
    </p:spTree>
    <p:extLst>
      <p:ext uri="{BB962C8B-B14F-4D97-AF65-F5344CB8AC3E}">
        <p14:creationId xmlns:p14="http://schemas.microsoft.com/office/powerpoint/2010/main" val="12344463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7" name="Title 6">
                <a:extLst>
                  <a:ext uri="{FF2B5EF4-FFF2-40B4-BE49-F238E27FC236}">
                    <a16:creationId xmlns:a16="http://schemas.microsoft.com/office/drawing/2014/main" id="{7CD6B76D-6754-715C-95D1-1A3FB266D128}"/>
                  </a:ext>
                </a:extLst>
              </p:cNvPr>
              <p:cNvSpPr>
                <a:spLocks noGrp="1"/>
              </p:cNvSpPr>
              <p:nvPr>
                <p:ph type="title"/>
              </p:nvPr>
            </p:nvSpPr>
            <p:spPr/>
            <p:txBody>
              <a:bodyPr/>
              <a:lstStyle/>
              <a:p>
                <a:r>
                  <a:rPr lang="en-US" dirty="0"/>
                  <a:t>Low </a:t>
                </a:r>
                <a14:m>
                  <m:oMath xmlns:m="http://schemas.openxmlformats.org/officeDocument/2006/math">
                    <m:sSub>
                      <m:sSubPr>
                        <m:ctrlPr>
                          <a:rPr lang="en-US" b="1" i="1" smtClean="0">
                            <a:solidFill>
                              <a:srgbClr val="836967"/>
                            </a:solidFill>
                            <a:latin typeface="Cambria Math" panose="02040503050406030204" pitchFamily="18" charset="0"/>
                          </a:rPr>
                        </m:ctrlPr>
                      </m:sSubPr>
                      <m:e>
                        <m:r>
                          <a:rPr lang="en-US" b="1" i="1" smtClean="0">
                            <a:latin typeface="Cambria Math" panose="02040503050406030204" pitchFamily="18" charset="0"/>
                          </a:rPr>
                          <m:t>𝑷</m:t>
                        </m:r>
                      </m:e>
                      <m:sub>
                        <m:r>
                          <a:rPr lang="en-US" b="1" i="1" smtClean="0">
                            <a:latin typeface="Cambria Math" panose="02040503050406030204" pitchFamily="18" charset="0"/>
                          </a:rPr>
                          <m:t>𝑻</m:t>
                        </m:r>
                      </m:sub>
                    </m:sSub>
                  </m:oMath>
                </a14:m>
                <a:r>
                  <a:rPr lang="en-US" dirty="0"/>
                  <a:t> - q/p significance Map</a:t>
                </a:r>
              </a:p>
            </p:txBody>
          </p:sp>
        </mc:Choice>
        <mc:Fallback xmlns="">
          <p:sp>
            <p:nvSpPr>
              <p:cNvPr id="7" name="Title 6">
                <a:extLst>
                  <a:ext uri="{FF2B5EF4-FFF2-40B4-BE49-F238E27FC236}">
                    <a16:creationId xmlns:a16="http://schemas.microsoft.com/office/drawing/2014/main" id="{7CD6B76D-6754-715C-95D1-1A3FB266D128}"/>
                  </a:ext>
                </a:extLst>
              </p:cNvPr>
              <p:cNvSpPr>
                <a:spLocks noGrp="1" noRot="1" noChangeAspect="1" noMove="1" noResize="1" noEditPoints="1" noAdjustHandles="1" noChangeArrowheads="1" noChangeShapeType="1" noTextEdit="1"/>
              </p:cNvSpPr>
              <p:nvPr>
                <p:ph type="title"/>
              </p:nvPr>
            </p:nvSpPr>
            <p:spPr>
              <a:blipFill>
                <a:blip r:embed="rId3"/>
                <a:stretch>
                  <a:fillRect l="-2727" b="-22689"/>
                </a:stretch>
              </a:blipFill>
            </p:spPr>
            <p:txBody>
              <a:bodyPr/>
              <a:lstStyle/>
              <a:p>
                <a:r>
                  <a:rPr lang="en-US">
                    <a:noFill/>
                  </a:rPr>
                  <a:t> </a:t>
                </a:r>
              </a:p>
            </p:txBody>
          </p:sp>
        </mc:Fallback>
      </mc:AlternateContent>
      <p:sp>
        <p:nvSpPr>
          <p:cNvPr id="3" name="Slide Number Placeholder 2">
            <a:extLst>
              <a:ext uri="{FF2B5EF4-FFF2-40B4-BE49-F238E27FC236}">
                <a16:creationId xmlns:a16="http://schemas.microsoft.com/office/drawing/2014/main" id="{5348120B-1626-9A36-032C-C3FBC17B8059}"/>
              </a:ext>
            </a:extLst>
          </p:cNvPr>
          <p:cNvSpPr>
            <a:spLocks noGrp="1"/>
          </p:cNvSpPr>
          <p:nvPr>
            <p:ph type="sldNum" sz="quarter" idx="12"/>
          </p:nvPr>
        </p:nvSpPr>
        <p:spPr/>
        <p:txBody>
          <a:bodyPr/>
          <a:lstStyle/>
          <a:p>
            <a:fld id="{94F34BD9-D118-4D12-9384-2C531AE27E44}" type="slidenum">
              <a:rPr lang="en-US" smtClean="0"/>
              <a:t>18</a:t>
            </a:fld>
            <a:endParaRPr lang="en-US"/>
          </a:p>
        </p:txBody>
      </p:sp>
      <mc:AlternateContent xmlns:mc="http://schemas.openxmlformats.org/markup-compatibility/2006" xmlns:a14="http://schemas.microsoft.com/office/drawing/2010/main">
        <mc:Choice Requires="a14">
          <p:sp>
            <p:nvSpPr>
              <p:cNvPr id="12" name="Content Placeholder 11">
                <a:extLst>
                  <a:ext uri="{FF2B5EF4-FFF2-40B4-BE49-F238E27FC236}">
                    <a16:creationId xmlns:a16="http://schemas.microsoft.com/office/drawing/2014/main" id="{78756C5C-3273-1AD3-2033-67586FD8F9E4}"/>
                  </a:ext>
                </a:extLst>
              </p:cNvPr>
              <p:cNvSpPr>
                <a:spLocks noGrp="1"/>
              </p:cNvSpPr>
              <p:nvPr>
                <p:ph idx="15"/>
              </p:nvPr>
            </p:nvSpPr>
            <p:spPr>
              <a:xfrm>
                <a:off x="1068878" y="4887422"/>
                <a:ext cx="10115203" cy="1188011"/>
              </a:xfrm>
            </p:spPr>
            <p:txBody>
              <a:bodyPr>
                <a:normAutofit lnSpcReduction="10000"/>
              </a:bodyPr>
              <a:lstStyle/>
              <a:p>
                <a:pPr marL="852678" lvl="2" indent="-285750">
                  <a:lnSpc>
                    <a:spcPct val="100000"/>
                  </a:lnSpc>
                  <a:spcBef>
                    <a:spcPts val="0"/>
                  </a:spcBef>
                </a:pPr>
                <a:r>
                  <a:rPr lang="en-US" dirty="0"/>
                  <a:t>There isn’t a difference in </a:t>
                </a:r>
                <a14:m>
                  <m:oMath xmlns:m="http://schemas.openxmlformats.org/officeDocument/2006/math">
                    <m:d>
                      <m:dPr>
                        <m:begChr m:val="|"/>
                        <m:endChr m:val="|"/>
                        <m:ctrlPr>
                          <a:rPr lang="en-US" i="1">
                            <a:latin typeface="Cambria Math" panose="02040503050406030204" pitchFamily="18" charset="0"/>
                          </a:rPr>
                        </m:ctrlPr>
                      </m:dPr>
                      <m:e>
                        <m:r>
                          <a:rPr lang="en-US">
                            <a:latin typeface="Cambria Math" panose="02040503050406030204" pitchFamily="18" charset="0"/>
                          </a:rPr>
                          <m:t>𝜂</m:t>
                        </m:r>
                      </m:e>
                    </m:d>
                  </m:oMath>
                </a14:m>
                <a:r>
                  <a:rPr lang="en-US" dirty="0"/>
                  <a:t> &lt; 0.1 compared with </a:t>
                </a:r>
                <a14:m>
                  <m:oMath xmlns:m="http://schemas.openxmlformats.org/officeDocument/2006/math">
                    <m:d>
                      <m:dPr>
                        <m:begChr m:val="|"/>
                        <m:endChr m:val="|"/>
                        <m:ctrlPr>
                          <a:rPr lang="en-US" i="1">
                            <a:latin typeface="Cambria Math" panose="02040503050406030204" pitchFamily="18" charset="0"/>
                          </a:rPr>
                        </m:ctrlPr>
                      </m:dPr>
                      <m:e>
                        <m:r>
                          <a:rPr lang="en-US">
                            <a:latin typeface="Cambria Math" panose="02040503050406030204" pitchFamily="18" charset="0"/>
                          </a:rPr>
                          <m:t>𝜂</m:t>
                        </m:r>
                      </m:e>
                    </m:d>
                  </m:oMath>
                </a14:m>
                <a:r>
                  <a:rPr lang="en-US" dirty="0"/>
                  <a:t> &gt; 0.1 in the 2024 study, in contrast with the 2016 study. </a:t>
                </a:r>
              </a:p>
              <a:p>
                <a:pPr marL="852678" lvl="2" indent="-285750">
                  <a:lnSpc>
                    <a:spcPct val="100000"/>
                  </a:lnSpc>
                  <a:spcBef>
                    <a:spcPts val="0"/>
                  </a:spcBef>
                </a:pPr>
                <a:r>
                  <a:rPr lang="en-US" dirty="0"/>
                  <a:t>We observe pattern across </a:t>
                </a:r>
                <a14:m>
                  <m:oMath xmlns:m="http://schemas.openxmlformats.org/officeDocument/2006/math">
                    <m:sSub>
                      <m:sSubPr>
                        <m:ctrlPr>
                          <a:rPr lang="en-US" b="1" i="1" smtClean="0">
                            <a:solidFill>
                              <a:srgbClr val="836967"/>
                            </a:solidFill>
                            <a:latin typeface="Cambria Math" panose="02040503050406030204" pitchFamily="18" charset="0"/>
                          </a:rPr>
                        </m:ctrlPr>
                      </m:sSubPr>
                      <m:e>
                        <m:r>
                          <a:rPr lang="en-US" b="1" i="1" smtClean="0">
                            <a:latin typeface="Cambria Math" panose="02040503050406030204" pitchFamily="18" charset="0"/>
                          </a:rPr>
                          <m:t>𝑷</m:t>
                        </m:r>
                      </m:e>
                      <m:sub>
                        <m:r>
                          <a:rPr lang="en-US" b="1" i="1" smtClean="0">
                            <a:latin typeface="Cambria Math" panose="02040503050406030204" pitchFamily="18" charset="0"/>
                          </a:rPr>
                          <m:t>𝑻</m:t>
                        </m:r>
                      </m:sub>
                    </m:sSub>
                  </m:oMath>
                </a14:m>
                <a:r>
                  <a:rPr lang="en-US" dirty="0"/>
                  <a:t> regions. Highest q/p </a:t>
                </a:r>
                <a:r>
                  <a:rPr lang="en-US" dirty="0" err="1"/>
                  <a:t>signif</a:t>
                </a:r>
                <a:r>
                  <a:rPr lang="en-US" dirty="0"/>
                  <a:t> cut in the 10 – 16 GeV region. </a:t>
                </a:r>
              </a:p>
              <a:p>
                <a:pPr marL="852678" lvl="2" indent="-285750">
                  <a:lnSpc>
                    <a:spcPct val="100000"/>
                  </a:lnSpc>
                  <a:spcBef>
                    <a:spcPts val="0"/>
                  </a:spcBef>
                </a:pPr>
                <a:r>
                  <a:rPr lang="en-US" dirty="0"/>
                  <a:t>We also observe difference between </a:t>
                </a:r>
                <a14:m>
                  <m:oMath xmlns:m="http://schemas.openxmlformats.org/officeDocument/2006/math">
                    <m:d>
                      <m:dPr>
                        <m:begChr m:val="|"/>
                        <m:endChr m:val="|"/>
                        <m:ctrlPr>
                          <a:rPr lang="en-US" i="1" smtClean="0">
                            <a:latin typeface="Cambria Math" panose="02040503050406030204" pitchFamily="18" charset="0"/>
                          </a:rPr>
                        </m:ctrlPr>
                      </m:dPr>
                      <m:e>
                        <m:r>
                          <a:rPr lang="en-US">
                            <a:latin typeface="Cambria Math" panose="02040503050406030204" pitchFamily="18" charset="0"/>
                          </a:rPr>
                          <m:t>𝜂</m:t>
                        </m:r>
                      </m:e>
                    </m:d>
                  </m:oMath>
                </a14:m>
                <a:r>
                  <a:rPr lang="en-US" dirty="0"/>
                  <a:t> &lt; 1.3 and </a:t>
                </a:r>
                <a14:m>
                  <m:oMath xmlns:m="http://schemas.openxmlformats.org/officeDocument/2006/math">
                    <m:d>
                      <m:dPr>
                        <m:begChr m:val="|"/>
                        <m:endChr m:val="|"/>
                        <m:ctrlPr>
                          <a:rPr lang="en-US" i="1">
                            <a:latin typeface="Cambria Math" panose="02040503050406030204" pitchFamily="18" charset="0"/>
                          </a:rPr>
                        </m:ctrlPr>
                      </m:dPr>
                      <m:e>
                        <m:r>
                          <a:rPr lang="en-US">
                            <a:latin typeface="Cambria Math" panose="02040503050406030204" pitchFamily="18" charset="0"/>
                          </a:rPr>
                          <m:t>𝜂</m:t>
                        </m:r>
                      </m:e>
                    </m:d>
                  </m:oMath>
                </a14:m>
                <a:r>
                  <a:rPr lang="en-US" dirty="0"/>
                  <a:t> &gt; 1.3.</a:t>
                </a:r>
              </a:p>
            </p:txBody>
          </p:sp>
        </mc:Choice>
        <mc:Fallback xmlns="">
          <p:sp>
            <p:nvSpPr>
              <p:cNvPr id="12" name="Content Placeholder 11">
                <a:extLst>
                  <a:ext uri="{FF2B5EF4-FFF2-40B4-BE49-F238E27FC236}">
                    <a16:creationId xmlns:a16="http://schemas.microsoft.com/office/drawing/2014/main" id="{78756C5C-3273-1AD3-2033-67586FD8F9E4}"/>
                  </a:ext>
                </a:extLst>
              </p:cNvPr>
              <p:cNvSpPr>
                <a:spLocks noGrp="1" noRot="1" noChangeAspect="1" noMove="1" noResize="1" noEditPoints="1" noAdjustHandles="1" noChangeArrowheads="1" noChangeShapeType="1" noTextEdit="1"/>
              </p:cNvSpPr>
              <p:nvPr>
                <p:ph idx="15"/>
              </p:nvPr>
            </p:nvSpPr>
            <p:spPr>
              <a:xfrm>
                <a:off x="1068878" y="4887422"/>
                <a:ext cx="10115203" cy="1188011"/>
              </a:xfrm>
              <a:blipFill>
                <a:blip r:embed="rId4"/>
                <a:stretch>
                  <a:fillRect t="-5128" b="-7692"/>
                </a:stretch>
              </a:blipFill>
            </p:spPr>
            <p:txBody>
              <a:bodyPr/>
              <a:lstStyle/>
              <a:p>
                <a:r>
                  <a:rPr lang="en-US">
                    <a:noFill/>
                  </a:rPr>
                  <a:t> </a:t>
                </a:r>
              </a:p>
            </p:txBody>
          </p:sp>
        </mc:Fallback>
      </mc:AlternateContent>
      <p:pic>
        <p:nvPicPr>
          <p:cNvPr id="4" name="Picture 3">
            <a:extLst>
              <a:ext uri="{FF2B5EF4-FFF2-40B4-BE49-F238E27FC236}">
                <a16:creationId xmlns:a16="http://schemas.microsoft.com/office/drawing/2014/main" id="{056C4774-1CDB-9641-9BC9-AC9ED7C2FDFD}"/>
              </a:ext>
            </a:extLst>
          </p:cNvPr>
          <p:cNvPicPr>
            <a:picLocks noChangeAspect="1"/>
          </p:cNvPicPr>
          <p:nvPr/>
        </p:nvPicPr>
        <p:blipFill>
          <a:blip r:embed="rId5"/>
          <a:stretch>
            <a:fillRect/>
          </a:stretch>
        </p:blipFill>
        <p:spPr>
          <a:xfrm>
            <a:off x="8702367" y="80488"/>
            <a:ext cx="783800" cy="762779"/>
          </a:xfrm>
          <a:prstGeom prst="rect">
            <a:avLst/>
          </a:prstGeom>
        </p:spPr>
      </p:pic>
      <p:pic>
        <p:nvPicPr>
          <p:cNvPr id="5" name="Picture 2" descr="Cover photos">
            <a:extLst>
              <a:ext uri="{FF2B5EF4-FFF2-40B4-BE49-F238E27FC236}">
                <a16:creationId xmlns:a16="http://schemas.microsoft.com/office/drawing/2014/main" id="{FD7A6E0F-FC8A-66B7-FD28-551BE0E85486}"/>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1290" t="26011" r="11538" b="13690"/>
          <a:stretch/>
        </p:blipFill>
        <p:spPr bwMode="auto">
          <a:xfrm>
            <a:off x="9591072" y="193865"/>
            <a:ext cx="2600928" cy="536023"/>
          </a:xfrm>
          <a:prstGeom prst="rect">
            <a:avLst/>
          </a:prstGeom>
          <a:noFill/>
          <a:extLst>
            <a:ext uri="{909E8E84-426E-40DD-AFC4-6F175D3DCCD1}">
              <a14:hiddenFill xmlns:a14="http://schemas.microsoft.com/office/drawing/2010/main">
                <a:solidFill>
                  <a:srgbClr val="FFFFFF"/>
                </a:solidFill>
              </a14:hiddenFill>
            </a:ext>
          </a:extLst>
        </p:spPr>
      </p:pic>
      <p:cxnSp>
        <p:nvCxnSpPr>
          <p:cNvPr id="6" name="Straight Connector 5">
            <a:extLst>
              <a:ext uri="{FF2B5EF4-FFF2-40B4-BE49-F238E27FC236}">
                <a16:creationId xmlns:a16="http://schemas.microsoft.com/office/drawing/2014/main" id="{44B19153-77F1-13FA-A05B-3E7F939B2E91}"/>
              </a:ext>
            </a:extLst>
          </p:cNvPr>
          <p:cNvCxnSpPr>
            <a:cxnSpLocks/>
          </p:cNvCxnSpPr>
          <p:nvPr/>
        </p:nvCxnSpPr>
        <p:spPr>
          <a:xfrm>
            <a:off x="0" y="6203550"/>
            <a:ext cx="12192000" cy="0"/>
          </a:xfrm>
          <a:prstGeom prst="line">
            <a:avLst/>
          </a:prstGeom>
          <a:ln>
            <a:solidFill>
              <a:schemeClr val="tx2">
                <a:lumMod val="75000"/>
                <a:lumOff val="25000"/>
              </a:schemeClr>
            </a:solidFill>
          </a:ln>
        </p:spPr>
        <p:style>
          <a:lnRef idx="3">
            <a:schemeClr val="accent1"/>
          </a:lnRef>
          <a:fillRef idx="0">
            <a:schemeClr val="accent1"/>
          </a:fillRef>
          <a:effectRef idx="2">
            <a:schemeClr val="accent1"/>
          </a:effectRef>
          <a:fontRef idx="minor">
            <a:schemeClr val="tx1"/>
          </a:fontRef>
        </p:style>
      </p:cxnSp>
      <p:pic>
        <p:nvPicPr>
          <p:cNvPr id="24" name="Content Placeholder 23" descr="A graph of different colored squares&#10;&#10;Description automatically generated">
            <a:extLst>
              <a:ext uri="{FF2B5EF4-FFF2-40B4-BE49-F238E27FC236}">
                <a16:creationId xmlns:a16="http://schemas.microsoft.com/office/drawing/2014/main" id="{81939431-4293-EDCF-91E7-E20F3154CE67}"/>
              </a:ext>
            </a:extLst>
          </p:cNvPr>
          <p:cNvPicPr>
            <a:picLocks noGrp="1" noChangeAspect="1"/>
          </p:cNvPicPr>
          <p:nvPr>
            <p:ph idx="1"/>
          </p:nvPr>
        </p:nvPicPr>
        <p:blipFill>
          <a:blip r:embed="rId7">
            <a:extLst>
              <a:ext uri="{28A0092B-C50C-407E-A947-70E740481C1C}">
                <a14:useLocalDpi xmlns:a14="http://schemas.microsoft.com/office/drawing/2010/main" val="0"/>
              </a:ext>
            </a:extLst>
          </a:blip>
          <a:stretch>
            <a:fillRect/>
          </a:stretch>
        </p:blipFill>
        <p:spPr>
          <a:xfrm>
            <a:off x="334963" y="2189856"/>
            <a:ext cx="3654425" cy="2478288"/>
          </a:xfrm>
        </p:spPr>
      </p:pic>
      <p:pic>
        <p:nvPicPr>
          <p:cNvPr id="26" name="Content Placeholder 25" descr="A chart of cut map&#10;&#10;Description automatically generated">
            <a:extLst>
              <a:ext uri="{FF2B5EF4-FFF2-40B4-BE49-F238E27FC236}">
                <a16:creationId xmlns:a16="http://schemas.microsoft.com/office/drawing/2014/main" id="{F2234350-4074-C270-DE92-A42ADB06AFD0}"/>
              </a:ext>
            </a:extLst>
          </p:cNvPr>
          <p:cNvPicPr>
            <a:picLocks noGrp="1" noChangeAspect="1"/>
          </p:cNvPicPr>
          <p:nvPr>
            <p:ph idx="13"/>
          </p:nvPr>
        </p:nvPicPr>
        <p:blipFill>
          <a:blip r:embed="rId8">
            <a:extLst>
              <a:ext uri="{28A0092B-C50C-407E-A947-70E740481C1C}">
                <a14:useLocalDpi xmlns:a14="http://schemas.microsoft.com/office/drawing/2010/main" val="0"/>
              </a:ext>
            </a:extLst>
          </a:blip>
          <a:stretch>
            <a:fillRect/>
          </a:stretch>
        </p:blipFill>
        <p:spPr>
          <a:xfrm>
            <a:off x="4186238" y="2189856"/>
            <a:ext cx="3654425" cy="2478288"/>
          </a:xfrm>
        </p:spPr>
      </p:pic>
      <p:pic>
        <p:nvPicPr>
          <p:cNvPr id="28" name="Content Placeholder 27" descr="A blue and green chart&#10;&#10;Description automatically generated with medium confidence">
            <a:extLst>
              <a:ext uri="{FF2B5EF4-FFF2-40B4-BE49-F238E27FC236}">
                <a16:creationId xmlns:a16="http://schemas.microsoft.com/office/drawing/2014/main" id="{A81DAE15-7C9B-38D2-98BF-18C1F3D6FAB4}"/>
              </a:ext>
            </a:extLst>
          </p:cNvPr>
          <p:cNvPicPr>
            <a:picLocks noGrp="1" noChangeAspect="1"/>
          </p:cNvPicPr>
          <p:nvPr>
            <p:ph idx="14"/>
          </p:nvPr>
        </p:nvPicPr>
        <p:blipFill>
          <a:blip r:embed="rId9">
            <a:extLst>
              <a:ext uri="{28A0092B-C50C-407E-A947-70E740481C1C}">
                <a14:useLocalDpi xmlns:a14="http://schemas.microsoft.com/office/drawing/2010/main" val="0"/>
              </a:ext>
            </a:extLst>
          </a:blip>
          <a:stretch>
            <a:fillRect/>
          </a:stretch>
        </p:blipFill>
        <p:spPr>
          <a:xfrm>
            <a:off x="8005763" y="2189318"/>
            <a:ext cx="3656012" cy="2479364"/>
          </a:xfrm>
        </p:spPr>
      </p:pic>
    </p:spTree>
    <p:extLst>
      <p:ext uri="{BB962C8B-B14F-4D97-AF65-F5344CB8AC3E}">
        <p14:creationId xmlns:p14="http://schemas.microsoft.com/office/powerpoint/2010/main" val="5574267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ontent Placeholder 11" descr="A graph of a graph&#10;&#10;Description automatically generated">
            <a:extLst>
              <a:ext uri="{FF2B5EF4-FFF2-40B4-BE49-F238E27FC236}">
                <a16:creationId xmlns:a16="http://schemas.microsoft.com/office/drawing/2014/main" id="{41849AEC-2181-4871-EBD6-3E180CE316E9}"/>
              </a:ext>
            </a:extLst>
          </p:cNvPr>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1096963" y="2183005"/>
            <a:ext cx="4938712" cy="3349241"/>
          </a:xfrm>
        </p:spPr>
      </p:pic>
      <mc:AlternateContent xmlns:mc="http://schemas.openxmlformats.org/markup-compatibility/2006" xmlns:a14="http://schemas.microsoft.com/office/drawing/2010/main">
        <mc:Choice Requires="a14">
          <p:sp>
            <p:nvSpPr>
              <p:cNvPr id="8" name="Title 7">
                <a:extLst>
                  <a:ext uri="{FF2B5EF4-FFF2-40B4-BE49-F238E27FC236}">
                    <a16:creationId xmlns:a16="http://schemas.microsoft.com/office/drawing/2014/main" id="{5CC1F5E1-2659-BFF8-89D2-2C4150492527}"/>
                  </a:ext>
                </a:extLst>
              </p:cNvPr>
              <p:cNvSpPr>
                <a:spLocks noGrp="1"/>
              </p:cNvSpPr>
              <p:nvPr>
                <p:ph type="title"/>
              </p:nvPr>
            </p:nvSpPr>
            <p:spPr/>
            <p:txBody>
              <a:bodyPr/>
              <a:lstStyle/>
              <a:p>
                <a14:m>
                  <m:oMath xmlns:m="http://schemas.openxmlformats.org/officeDocument/2006/math">
                    <m:r>
                      <a:rPr lang="en-US" b="0" i="1" dirty="0" smtClean="0">
                        <a:latin typeface="Cambria Math" panose="02040503050406030204" pitchFamily="18" charset="0"/>
                      </a:rPr>
                      <m:t>𝜌</m:t>
                    </m:r>
                  </m:oMath>
                </a14:m>
                <a:r>
                  <a:rPr lang="en-US" dirty="0"/>
                  <a:t> and q/p significance with </a:t>
                </a:r>
                <a14:m>
                  <m:oMath xmlns:m="http://schemas.openxmlformats.org/officeDocument/2006/math">
                    <m:r>
                      <a:rPr lang="en-US" i="1">
                        <a:latin typeface="Cambria Math" panose="02040503050406030204" pitchFamily="18" charset="0"/>
                      </a:rPr>
                      <m:t>𝜂</m:t>
                    </m:r>
                    <m:r>
                      <a:rPr lang="en-US" b="0" i="1" smtClean="0">
                        <a:latin typeface="Cambria Math" panose="02040503050406030204" pitchFamily="18" charset="0"/>
                      </a:rPr>
                      <m:t>,</m:t>
                    </m:r>
                    <m:sSub>
                      <m:sSubPr>
                        <m:ctrlPr>
                          <a:rPr lang="en-US" b="1" i="1">
                            <a:solidFill>
                              <a:srgbClr val="836967"/>
                            </a:solidFill>
                            <a:latin typeface="Cambria Math" panose="02040503050406030204" pitchFamily="18" charset="0"/>
                          </a:rPr>
                        </m:ctrlPr>
                      </m:sSubPr>
                      <m:e>
                        <m:r>
                          <a:rPr lang="en-US" b="1" i="1">
                            <a:latin typeface="Cambria Math" panose="02040503050406030204" pitchFamily="18" charset="0"/>
                          </a:rPr>
                          <m:t>𝑷</m:t>
                        </m:r>
                      </m:e>
                      <m:sub>
                        <m:r>
                          <a:rPr lang="en-US" b="1" i="1">
                            <a:latin typeface="Cambria Math" panose="02040503050406030204" pitchFamily="18" charset="0"/>
                          </a:rPr>
                          <m:t>𝑻</m:t>
                        </m:r>
                      </m:sub>
                    </m:sSub>
                  </m:oMath>
                </a14:m>
                <a:r>
                  <a:rPr lang="en-US" dirty="0"/>
                  <a:t> cut</a:t>
                </a:r>
              </a:p>
            </p:txBody>
          </p:sp>
        </mc:Choice>
        <mc:Fallback xmlns="">
          <p:sp>
            <p:nvSpPr>
              <p:cNvPr id="8" name="Title 7">
                <a:extLst>
                  <a:ext uri="{FF2B5EF4-FFF2-40B4-BE49-F238E27FC236}">
                    <a16:creationId xmlns:a16="http://schemas.microsoft.com/office/drawing/2014/main" id="{5CC1F5E1-2659-BFF8-89D2-2C4150492527}"/>
                  </a:ext>
                </a:extLst>
              </p:cNvPr>
              <p:cNvSpPr>
                <a:spLocks noGrp="1" noRot="1" noChangeAspect="1" noMove="1" noResize="1" noEditPoints="1" noAdjustHandles="1" noChangeArrowheads="1" noChangeShapeType="1" noTextEdit="1"/>
              </p:cNvSpPr>
              <p:nvPr>
                <p:ph type="title"/>
              </p:nvPr>
            </p:nvSpPr>
            <p:spPr>
              <a:blipFill>
                <a:blip r:embed="rId4"/>
                <a:stretch>
                  <a:fillRect b="-22689"/>
                </a:stretch>
              </a:blipFill>
            </p:spPr>
            <p:txBody>
              <a:bodyPr/>
              <a:lstStyle/>
              <a:p>
                <a:r>
                  <a:rPr lang="en-US">
                    <a:noFill/>
                  </a:rPr>
                  <a:t> </a:t>
                </a:r>
              </a:p>
            </p:txBody>
          </p:sp>
        </mc:Fallback>
      </mc:AlternateContent>
      <p:pic>
        <p:nvPicPr>
          <p:cNvPr id="14" name="Content Placeholder 13" descr="A graph of a graph of a work in progress&#10;&#10;Description automatically generated">
            <a:extLst>
              <a:ext uri="{FF2B5EF4-FFF2-40B4-BE49-F238E27FC236}">
                <a16:creationId xmlns:a16="http://schemas.microsoft.com/office/drawing/2014/main" id="{12F3C574-B7AB-63D4-9431-EE6EA0C816AA}"/>
              </a:ext>
            </a:extLst>
          </p:cNvPr>
          <p:cNvPicPr>
            <a:picLocks noGrp="1" noChangeAspect="1"/>
          </p:cNvPicPr>
          <p:nvPr>
            <p:ph sz="half" idx="2"/>
          </p:nvPr>
        </p:nvPicPr>
        <p:blipFill>
          <a:blip r:embed="rId5">
            <a:extLst>
              <a:ext uri="{28A0092B-C50C-407E-A947-70E740481C1C}">
                <a14:useLocalDpi xmlns:a14="http://schemas.microsoft.com/office/drawing/2010/main" val="0"/>
              </a:ext>
            </a:extLst>
          </a:blip>
          <a:stretch>
            <a:fillRect/>
          </a:stretch>
        </p:blipFill>
        <p:spPr>
          <a:xfrm>
            <a:off x="6218238" y="2183543"/>
            <a:ext cx="4937125" cy="3348165"/>
          </a:xfrm>
        </p:spPr>
      </p:pic>
      <p:sp>
        <p:nvSpPr>
          <p:cNvPr id="4" name="Slide Number Placeholder 3">
            <a:extLst>
              <a:ext uri="{FF2B5EF4-FFF2-40B4-BE49-F238E27FC236}">
                <a16:creationId xmlns:a16="http://schemas.microsoft.com/office/drawing/2014/main" id="{CBE24546-40E3-82BE-079B-8D3344F2DA5B}"/>
              </a:ext>
            </a:extLst>
          </p:cNvPr>
          <p:cNvSpPr>
            <a:spLocks noGrp="1"/>
          </p:cNvSpPr>
          <p:nvPr>
            <p:ph type="sldNum" sz="quarter" idx="12"/>
          </p:nvPr>
        </p:nvSpPr>
        <p:spPr/>
        <p:txBody>
          <a:bodyPr/>
          <a:lstStyle/>
          <a:p>
            <a:fld id="{5E73102D-4E0B-4AFE-824B-F11278725AAE}" type="slidenum">
              <a:rPr lang="en-US" smtClean="0"/>
              <a:pPr/>
              <a:t>19</a:t>
            </a:fld>
            <a:endParaRPr lang="en-US" dirty="0"/>
          </a:p>
        </p:txBody>
      </p:sp>
      <p:sp>
        <p:nvSpPr>
          <p:cNvPr id="15" name="TextBox 14">
            <a:extLst>
              <a:ext uri="{FF2B5EF4-FFF2-40B4-BE49-F238E27FC236}">
                <a16:creationId xmlns:a16="http://schemas.microsoft.com/office/drawing/2014/main" id="{1C960DF9-AD19-6176-A590-4D3692B2AB2F}"/>
              </a:ext>
            </a:extLst>
          </p:cNvPr>
          <p:cNvSpPr txBox="1"/>
          <p:nvPr/>
        </p:nvSpPr>
        <p:spPr>
          <a:xfrm>
            <a:off x="1617784" y="5370988"/>
            <a:ext cx="2261645" cy="369332"/>
          </a:xfrm>
          <a:prstGeom prst="rect">
            <a:avLst/>
          </a:prstGeom>
          <a:noFill/>
        </p:spPr>
        <p:txBody>
          <a:bodyPr wrap="none" rtlCol="0">
            <a:spAutoFit/>
          </a:bodyPr>
          <a:lstStyle/>
          <a:p>
            <a:r>
              <a:rPr lang="en-US" dirty="0"/>
              <a:t>Cut around 0.15 – 0.2 </a:t>
            </a:r>
          </a:p>
        </p:txBody>
      </p:sp>
      <p:sp>
        <p:nvSpPr>
          <p:cNvPr id="18" name="Left Brace 17">
            <a:extLst>
              <a:ext uri="{FF2B5EF4-FFF2-40B4-BE49-F238E27FC236}">
                <a16:creationId xmlns:a16="http://schemas.microsoft.com/office/drawing/2014/main" id="{CC4D83E7-AC8F-7340-16D5-F7A123BDB731}"/>
              </a:ext>
            </a:extLst>
          </p:cNvPr>
          <p:cNvSpPr/>
          <p:nvPr/>
        </p:nvSpPr>
        <p:spPr>
          <a:xfrm rot="16200000">
            <a:off x="2825980" y="5148249"/>
            <a:ext cx="145366" cy="300111"/>
          </a:xfrm>
          <a:prstGeom prst="leftBrace">
            <a:avLst/>
          </a:prstGeom>
          <a:ln w="1905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a:extLst>
              <a:ext uri="{FF2B5EF4-FFF2-40B4-BE49-F238E27FC236}">
                <a16:creationId xmlns:a16="http://schemas.microsoft.com/office/drawing/2014/main" id="{38195254-BA27-F1F6-A021-354BD938077A}"/>
              </a:ext>
            </a:extLst>
          </p:cNvPr>
          <p:cNvSpPr txBox="1"/>
          <p:nvPr/>
        </p:nvSpPr>
        <p:spPr>
          <a:xfrm>
            <a:off x="7665213" y="5399940"/>
            <a:ext cx="2144626" cy="369332"/>
          </a:xfrm>
          <a:prstGeom prst="rect">
            <a:avLst/>
          </a:prstGeom>
          <a:noFill/>
        </p:spPr>
        <p:txBody>
          <a:bodyPr wrap="none" rtlCol="0">
            <a:spAutoFit/>
          </a:bodyPr>
          <a:lstStyle/>
          <a:p>
            <a:r>
              <a:rPr lang="en-US" dirty="0"/>
              <a:t>Cut around 3.2 – 3.6 </a:t>
            </a:r>
          </a:p>
        </p:txBody>
      </p:sp>
      <p:sp>
        <p:nvSpPr>
          <p:cNvPr id="20" name="Left Brace 19">
            <a:extLst>
              <a:ext uri="{FF2B5EF4-FFF2-40B4-BE49-F238E27FC236}">
                <a16:creationId xmlns:a16="http://schemas.microsoft.com/office/drawing/2014/main" id="{D0BE71F2-45D2-9D22-4418-4EC4089ABBCA}"/>
              </a:ext>
            </a:extLst>
          </p:cNvPr>
          <p:cNvSpPr/>
          <p:nvPr/>
        </p:nvSpPr>
        <p:spPr>
          <a:xfrm rot="16200000">
            <a:off x="8972499" y="5103506"/>
            <a:ext cx="145366" cy="230301"/>
          </a:xfrm>
          <a:prstGeom prst="leftBrace">
            <a:avLst/>
          </a:prstGeom>
          <a:ln w="1905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Tree>
    <p:extLst>
      <p:ext uri="{BB962C8B-B14F-4D97-AF65-F5344CB8AC3E}">
        <p14:creationId xmlns:p14="http://schemas.microsoft.com/office/powerpoint/2010/main" val="7646806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3E837A-140A-1D92-5712-F3D7B0EFAFF0}"/>
              </a:ext>
            </a:extLst>
          </p:cNvPr>
          <p:cNvSpPr>
            <a:spLocks noGrp="1"/>
          </p:cNvSpPr>
          <p:nvPr>
            <p:ph type="title"/>
          </p:nvPr>
        </p:nvSpPr>
        <p:spPr/>
        <p:txBody>
          <a:bodyPr/>
          <a:lstStyle/>
          <a:p>
            <a:r>
              <a:rPr lang="en-US" dirty="0"/>
              <a:t>The Detector and Alignment</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EBAA62D2-7E99-29A4-6A4E-E515B373AEEB}"/>
                  </a:ext>
                </a:extLst>
              </p:cNvPr>
              <p:cNvSpPr>
                <a:spLocks noGrp="1"/>
              </p:cNvSpPr>
              <p:nvPr>
                <p:ph sz="half" idx="1"/>
              </p:nvPr>
            </p:nvSpPr>
            <p:spPr/>
            <p:txBody>
              <a:bodyPr>
                <a:normAutofit/>
              </a:bodyPr>
              <a:lstStyle/>
              <a:p>
                <a:pPr lvl="1"/>
                <a:r>
                  <a:rPr lang="en-US" dirty="0"/>
                  <a:t>Inner detector</a:t>
                </a:r>
              </a:p>
              <a:p>
                <a:pPr lvl="1"/>
                <a:r>
                  <a:rPr lang="en-US" dirty="0"/>
                  <a:t>Muon spectrometer – muons travel much further than hadrons</a:t>
                </a:r>
              </a:p>
              <a:p>
                <a:pPr lvl="1"/>
                <a:r>
                  <a:rPr lang="en-US" dirty="0"/>
                  <a:t>Misalignment in ID and MS causes issue, but it can be measured through </a:t>
                </a:r>
                <a14:m>
                  <m:oMath xmlns:m="http://schemas.openxmlformats.org/officeDocument/2006/math">
                    <m:r>
                      <a:rPr lang="en-US" b="0" i="1" dirty="0" smtClean="0">
                        <a:latin typeface="Cambria Math" panose="02040503050406030204" pitchFamily="18" charset="0"/>
                      </a:rPr>
                      <m:t>𝜌</m:t>
                    </m:r>
                  </m:oMath>
                </a14:m>
                <a:r>
                  <a:rPr lang="en-US" dirty="0"/>
                  <a:t>’</a:t>
                </a:r>
              </a:p>
              <a:p>
                <a:pPr lvl="2"/>
                <a14:m>
                  <m:oMath xmlns:m="http://schemas.openxmlformats.org/officeDocument/2006/math">
                    <m:r>
                      <a:rPr lang="en-US" sz="1800" b="0" i="1" dirty="0" smtClean="0">
                        <a:latin typeface="Cambria Math" panose="02040503050406030204" pitchFamily="18" charset="0"/>
                      </a:rPr>
                      <m:t>𝜌</m:t>
                    </m:r>
                  </m:oMath>
                </a14:m>
                <a:r>
                  <a:rPr lang="en-US" sz="1800" dirty="0"/>
                  <a:t>’ = </a:t>
                </a:r>
                <a14:m>
                  <m:oMath xmlns:m="http://schemas.openxmlformats.org/officeDocument/2006/math">
                    <m:f>
                      <m:fPr>
                        <m:ctrlPr>
                          <a:rPr lang="en-US" sz="1800" i="1">
                            <a:solidFill>
                              <a:schemeClr val="tx1">
                                <a:lumMod val="85000"/>
                                <a:lumOff val="15000"/>
                              </a:schemeClr>
                            </a:solidFill>
                            <a:latin typeface="Cambria Math" panose="02040503050406030204" pitchFamily="18" charset="0"/>
                          </a:rPr>
                        </m:ctrlPr>
                      </m:fPr>
                      <m:num>
                        <m:sSubSup>
                          <m:sSubSupPr>
                            <m:ctrlPr>
                              <a:rPr lang="en-US" sz="1800" i="1">
                                <a:solidFill>
                                  <a:schemeClr val="tx1">
                                    <a:lumMod val="85000"/>
                                    <a:lumOff val="15000"/>
                                  </a:schemeClr>
                                </a:solidFill>
                                <a:latin typeface="Cambria Math" panose="02040503050406030204" pitchFamily="18" charset="0"/>
                              </a:rPr>
                            </m:ctrlPr>
                          </m:sSubSupPr>
                          <m:e>
                            <m:r>
                              <a:rPr lang="en-US" sz="1800" i="1">
                                <a:solidFill>
                                  <a:schemeClr val="tx1">
                                    <a:lumMod val="85000"/>
                                    <a:lumOff val="15000"/>
                                  </a:schemeClr>
                                </a:solidFill>
                                <a:latin typeface="Cambria Math" panose="02040503050406030204" pitchFamily="18" charset="0"/>
                              </a:rPr>
                              <m:t>𝑃</m:t>
                            </m:r>
                          </m:e>
                          <m:sub>
                            <m:r>
                              <a:rPr lang="en-US" sz="1800" i="1">
                                <a:solidFill>
                                  <a:schemeClr val="tx1">
                                    <a:lumMod val="85000"/>
                                    <a:lumOff val="15000"/>
                                  </a:schemeClr>
                                </a:solidFill>
                                <a:latin typeface="Cambria Math" panose="02040503050406030204" pitchFamily="18" charset="0"/>
                              </a:rPr>
                              <m:t>𝑇</m:t>
                            </m:r>
                          </m:sub>
                          <m:sup>
                            <m:r>
                              <a:rPr lang="en-US" sz="1800" i="1">
                                <a:solidFill>
                                  <a:schemeClr val="tx1">
                                    <a:lumMod val="85000"/>
                                    <a:lumOff val="15000"/>
                                  </a:schemeClr>
                                </a:solidFill>
                                <a:latin typeface="Cambria Math" panose="02040503050406030204" pitchFamily="18" charset="0"/>
                              </a:rPr>
                              <m:t>𝐼𝐷</m:t>
                            </m:r>
                          </m:sup>
                        </m:sSubSup>
                        <m:r>
                          <a:rPr lang="en-US" sz="1800" i="1">
                            <a:solidFill>
                              <a:schemeClr val="tx1">
                                <a:lumMod val="85000"/>
                                <a:lumOff val="15000"/>
                              </a:schemeClr>
                            </a:solidFill>
                            <a:latin typeface="Cambria Math" panose="02040503050406030204" pitchFamily="18" charset="0"/>
                          </a:rPr>
                          <m:t>−</m:t>
                        </m:r>
                        <m:sSubSup>
                          <m:sSubSupPr>
                            <m:ctrlPr>
                              <a:rPr lang="en-US" sz="1800" i="1">
                                <a:solidFill>
                                  <a:schemeClr val="tx1">
                                    <a:lumMod val="85000"/>
                                    <a:lumOff val="15000"/>
                                  </a:schemeClr>
                                </a:solidFill>
                                <a:latin typeface="Cambria Math" panose="02040503050406030204" pitchFamily="18" charset="0"/>
                              </a:rPr>
                            </m:ctrlPr>
                          </m:sSubSupPr>
                          <m:e>
                            <m:r>
                              <a:rPr lang="en-US" sz="1800" i="1">
                                <a:solidFill>
                                  <a:schemeClr val="tx1">
                                    <a:lumMod val="85000"/>
                                    <a:lumOff val="15000"/>
                                  </a:schemeClr>
                                </a:solidFill>
                                <a:latin typeface="Cambria Math" panose="02040503050406030204" pitchFamily="18" charset="0"/>
                              </a:rPr>
                              <m:t>𝑃</m:t>
                            </m:r>
                          </m:e>
                          <m:sub>
                            <m:r>
                              <a:rPr lang="en-US" sz="1800" i="1">
                                <a:solidFill>
                                  <a:schemeClr val="tx1">
                                    <a:lumMod val="85000"/>
                                    <a:lumOff val="15000"/>
                                  </a:schemeClr>
                                </a:solidFill>
                                <a:latin typeface="Cambria Math" panose="02040503050406030204" pitchFamily="18" charset="0"/>
                              </a:rPr>
                              <m:t>𝑇</m:t>
                            </m:r>
                          </m:sub>
                          <m:sup>
                            <m:r>
                              <a:rPr lang="en-US" sz="1800" i="1">
                                <a:solidFill>
                                  <a:schemeClr val="tx1">
                                    <a:lumMod val="85000"/>
                                    <a:lumOff val="15000"/>
                                  </a:schemeClr>
                                </a:solidFill>
                                <a:latin typeface="Cambria Math" panose="02040503050406030204" pitchFamily="18" charset="0"/>
                              </a:rPr>
                              <m:t>𝑀𝐸</m:t>
                            </m:r>
                          </m:sup>
                        </m:sSubSup>
                      </m:num>
                      <m:den>
                        <m:sSubSup>
                          <m:sSubSupPr>
                            <m:ctrlPr>
                              <a:rPr lang="en-US" sz="1800" i="1">
                                <a:solidFill>
                                  <a:schemeClr val="tx1">
                                    <a:lumMod val="85000"/>
                                    <a:lumOff val="15000"/>
                                  </a:schemeClr>
                                </a:solidFill>
                                <a:latin typeface="Cambria Math" panose="02040503050406030204" pitchFamily="18" charset="0"/>
                              </a:rPr>
                            </m:ctrlPr>
                          </m:sSubSupPr>
                          <m:e>
                            <m:r>
                              <a:rPr lang="en-US" sz="1800" i="1">
                                <a:solidFill>
                                  <a:schemeClr val="tx1">
                                    <a:lumMod val="85000"/>
                                    <a:lumOff val="15000"/>
                                  </a:schemeClr>
                                </a:solidFill>
                                <a:latin typeface="Cambria Math" panose="02040503050406030204" pitchFamily="18" charset="0"/>
                              </a:rPr>
                              <m:t>𝑃</m:t>
                            </m:r>
                          </m:e>
                          <m:sub>
                            <m:r>
                              <a:rPr lang="en-US" sz="1800" i="1">
                                <a:solidFill>
                                  <a:schemeClr val="tx1">
                                    <a:lumMod val="85000"/>
                                    <a:lumOff val="15000"/>
                                  </a:schemeClr>
                                </a:solidFill>
                                <a:latin typeface="Cambria Math" panose="02040503050406030204" pitchFamily="18" charset="0"/>
                              </a:rPr>
                              <m:t>𝑇</m:t>
                            </m:r>
                          </m:sub>
                          <m:sup>
                            <m:r>
                              <a:rPr lang="en-US" sz="1800" i="1">
                                <a:solidFill>
                                  <a:schemeClr val="tx1">
                                    <a:lumMod val="85000"/>
                                    <a:lumOff val="15000"/>
                                  </a:schemeClr>
                                </a:solidFill>
                                <a:latin typeface="Cambria Math" panose="02040503050406030204" pitchFamily="18" charset="0"/>
                              </a:rPr>
                              <m:t>𝐶𝐵</m:t>
                            </m:r>
                          </m:sup>
                        </m:sSubSup>
                      </m:den>
                    </m:f>
                  </m:oMath>
                </a14:m>
                <a:r>
                  <a:rPr lang="en-US" sz="1800" dirty="0"/>
                  <a:t>  where ID is inner detector, ME is muon extrapolated to the inner detector, and CB is combined muons.</a:t>
                </a:r>
              </a:p>
              <a:p>
                <a:pPr lvl="2"/>
                <a:r>
                  <a:rPr lang="en-US" sz="1800" dirty="0"/>
                  <a:t>Better alignment -&gt; less mismatch between ID and ME </a:t>
                </a:r>
                <a14:m>
                  <m:oMath xmlns:m="http://schemas.openxmlformats.org/officeDocument/2006/math">
                    <m:sSub>
                      <m:sSubPr>
                        <m:ctrlPr>
                          <a:rPr lang="en-US" sz="1800" b="1" i="1">
                            <a:solidFill>
                              <a:srgbClr val="836967"/>
                            </a:solidFill>
                            <a:latin typeface="Cambria Math" panose="02040503050406030204" pitchFamily="18" charset="0"/>
                          </a:rPr>
                        </m:ctrlPr>
                      </m:sSubPr>
                      <m:e>
                        <m:r>
                          <a:rPr lang="en-US" sz="1800" b="1" i="1">
                            <a:latin typeface="Cambria Math" panose="02040503050406030204" pitchFamily="18" charset="0"/>
                          </a:rPr>
                          <m:t>𝑷</m:t>
                        </m:r>
                      </m:e>
                      <m:sub>
                        <m:r>
                          <a:rPr lang="en-US" sz="1800" b="1" i="1">
                            <a:latin typeface="Cambria Math" panose="02040503050406030204" pitchFamily="18" charset="0"/>
                          </a:rPr>
                          <m:t>𝑻</m:t>
                        </m:r>
                      </m:sub>
                    </m:sSub>
                  </m:oMath>
                </a14:m>
                <a:r>
                  <a:rPr lang="en-US" sz="1800" dirty="0"/>
                  <a:t> -&gt; smaller </a:t>
                </a:r>
                <a14:m>
                  <m:oMath xmlns:m="http://schemas.openxmlformats.org/officeDocument/2006/math">
                    <m:r>
                      <a:rPr lang="en-US" sz="1800" b="0" i="1" dirty="0" smtClean="0">
                        <a:latin typeface="Cambria Math" panose="02040503050406030204" pitchFamily="18" charset="0"/>
                      </a:rPr>
                      <m:t>𝜌</m:t>
                    </m:r>
                  </m:oMath>
                </a14:m>
                <a:r>
                  <a:rPr lang="en-US" sz="1800" dirty="0"/>
                  <a:t>. </a:t>
                </a:r>
              </a:p>
            </p:txBody>
          </p:sp>
        </mc:Choice>
        <mc:Fallback xmlns="">
          <p:sp>
            <p:nvSpPr>
              <p:cNvPr id="3" name="Content Placeholder 2">
                <a:extLst>
                  <a:ext uri="{FF2B5EF4-FFF2-40B4-BE49-F238E27FC236}">
                    <a16:creationId xmlns:a16="http://schemas.microsoft.com/office/drawing/2014/main" id="{EBAA62D2-7E99-29A4-6A4E-E515B373AEEB}"/>
                  </a:ext>
                </a:extLst>
              </p:cNvPr>
              <p:cNvSpPr>
                <a:spLocks noGrp="1" noRot="1" noChangeAspect="1" noMove="1" noResize="1" noEditPoints="1" noAdjustHandles="1" noChangeArrowheads="1" noChangeShapeType="1" noTextEdit="1"/>
              </p:cNvSpPr>
              <p:nvPr>
                <p:ph sz="half" idx="1"/>
              </p:nvPr>
            </p:nvSpPr>
            <p:spPr>
              <a:blipFill>
                <a:blip r:embed="rId3"/>
                <a:stretch>
                  <a:fillRect t="-1515" r="-2099"/>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574EFB4B-41BF-146B-5E61-8FCA95944400}"/>
              </a:ext>
            </a:extLst>
          </p:cNvPr>
          <p:cNvSpPr>
            <a:spLocks noGrp="1"/>
          </p:cNvSpPr>
          <p:nvPr>
            <p:ph type="sldNum" sz="quarter" idx="12"/>
          </p:nvPr>
        </p:nvSpPr>
        <p:spPr/>
        <p:txBody>
          <a:bodyPr/>
          <a:lstStyle/>
          <a:p>
            <a:fld id="{5E73102D-4E0B-4AFE-824B-F11278725AAE}" type="slidenum">
              <a:rPr lang="en-US" smtClean="0"/>
              <a:pPr/>
              <a:t>2</a:t>
            </a:fld>
            <a:endParaRPr lang="en-US" dirty="0"/>
          </a:p>
        </p:txBody>
      </p:sp>
      <p:pic>
        <p:nvPicPr>
          <p:cNvPr id="11" name="Content Placeholder 10" descr="A blue and white diagram of a blue and black engine&#10;&#10;Description automatically generated with medium confidence">
            <a:extLst>
              <a:ext uri="{FF2B5EF4-FFF2-40B4-BE49-F238E27FC236}">
                <a16:creationId xmlns:a16="http://schemas.microsoft.com/office/drawing/2014/main" id="{F4FF1108-D659-80F1-BA9E-81D319069189}"/>
              </a:ext>
            </a:extLst>
          </p:cNvPr>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6035039" y="1943848"/>
            <a:ext cx="5182787" cy="3177240"/>
          </a:xfrm>
        </p:spPr>
      </p:pic>
      <p:pic>
        <p:nvPicPr>
          <p:cNvPr id="5" name="Content Placeholder 9" descr="A diagram of a solar system&#10;&#10;Description automatically generated">
            <a:extLst>
              <a:ext uri="{FF2B5EF4-FFF2-40B4-BE49-F238E27FC236}">
                <a16:creationId xmlns:a16="http://schemas.microsoft.com/office/drawing/2014/main" id="{0309CCFE-047C-62C5-E185-4ECD825DD25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80401" y="1845734"/>
            <a:ext cx="5092063" cy="4130228"/>
          </a:xfrm>
          <a:prstGeom prst="rect">
            <a:avLst/>
          </a:prstGeom>
        </p:spPr>
      </p:pic>
    </p:spTree>
    <p:extLst>
      <p:ext uri="{BB962C8B-B14F-4D97-AF65-F5344CB8AC3E}">
        <p14:creationId xmlns:p14="http://schemas.microsoft.com/office/powerpoint/2010/main" val="2212336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7" name="Title 6">
                <a:extLst>
                  <a:ext uri="{FF2B5EF4-FFF2-40B4-BE49-F238E27FC236}">
                    <a16:creationId xmlns:a16="http://schemas.microsoft.com/office/drawing/2014/main" id="{7CD6B76D-6754-715C-95D1-1A3FB266D128}"/>
                  </a:ext>
                </a:extLst>
              </p:cNvPr>
              <p:cNvSpPr>
                <a:spLocks noGrp="1"/>
              </p:cNvSpPr>
              <p:nvPr>
                <p:ph type="title"/>
              </p:nvPr>
            </p:nvSpPr>
            <p:spPr/>
            <p:txBody>
              <a:bodyPr/>
              <a:lstStyle/>
              <a:p>
                <a:r>
                  <a:rPr lang="en-US" dirty="0"/>
                  <a:t>Medium </a:t>
                </a:r>
                <a14:m>
                  <m:oMath xmlns:m="http://schemas.openxmlformats.org/officeDocument/2006/math">
                    <m:sSub>
                      <m:sSubPr>
                        <m:ctrlPr>
                          <a:rPr lang="en-US" b="1" i="1" smtClean="0">
                            <a:solidFill>
                              <a:srgbClr val="836967"/>
                            </a:solidFill>
                            <a:latin typeface="Cambria Math" panose="02040503050406030204" pitchFamily="18" charset="0"/>
                          </a:rPr>
                        </m:ctrlPr>
                      </m:sSubPr>
                      <m:e>
                        <m:r>
                          <a:rPr lang="en-US" b="1" i="1" smtClean="0">
                            <a:latin typeface="Cambria Math" panose="02040503050406030204" pitchFamily="18" charset="0"/>
                          </a:rPr>
                          <m:t>𝑷</m:t>
                        </m:r>
                      </m:e>
                      <m:sub>
                        <m:r>
                          <a:rPr lang="en-US" b="1" i="1" smtClean="0">
                            <a:latin typeface="Cambria Math" panose="02040503050406030204" pitchFamily="18" charset="0"/>
                          </a:rPr>
                          <m:t>𝑻</m:t>
                        </m:r>
                      </m:sub>
                    </m:sSub>
                  </m:oMath>
                </a14:m>
                <a:r>
                  <a:rPr lang="en-US" dirty="0"/>
                  <a:t> - </a:t>
                </a:r>
                <a14:m>
                  <m:oMath xmlns:m="http://schemas.openxmlformats.org/officeDocument/2006/math">
                    <m:r>
                      <a:rPr lang="en-US" i="1" dirty="0">
                        <a:latin typeface="Cambria Math" panose="02040503050406030204" pitchFamily="18" charset="0"/>
                      </a:rPr>
                      <m:t>𝜌</m:t>
                    </m:r>
                  </m:oMath>
                </a14:m>
                <a:r>
                  <a:rPr lang="en-US" dirty="0"/>
                  <a:t> Map  </a:t>
                </a:r>
              </a:p>
            </p:txBody>
          </p:sp>
        </mc:Choice>
        <mc:Fallback xmlns="">
          <p:sp>
            <p:nvSpPr>
              <p:cNvPr id="7" name="Title 6">
                <a:extLst>
                  <a:ext uri="{FF2B5EF4-FFF2-40B4-BE49-F238E27FC236}">
                    <a16:creationId xmlns:a16="http://schemas.microsoft.com/office/drawing/2014/main" id="{7CD6B76D-6754-715C-95D1-1A3FB266D128}"/>
                  </a:ext>
                </a:extLst>
              </p:cNvPr>
              <p:cNvSpPr>
                <a:spLocks noGrp="1" noRot="1" noChangeAspect="1" noMove="1" noResize="1" noEditPoints="1" noAdjustHandles="1" noChangeArrowheads="1" noChangeShapeType="1" noTextEdit="1"/>
              </p:cNvSpPr>
              <p:nvPr>
                <p:ph type="title"/>
              </p:nvPr>
            </p:nvSpPr>
            <p:spPr>
              <a:blipFill>
                <a:blip r:embed="rId3"/>
                <a:stretch>
                  <a:fillRect l="-2727" b="-22689"/>
                </a:stretch>
              </a:blipFill>
            </p:spPr>
            <p:txBody>
              <a:bodyPr/>
              <a:lstStyle/>
              <a:p>
                <a:r>
                  <a:rPr lang="en-US">
                    <a:noFill/>
                  </a:rPr>
                  <a:t> </a:t>
                </a:r>
              </a:p>
            </p:txBody>
          </p:sp>
        </mc:Fallback>
      </mc:AlternateContent>
      <p:sp>
        <p:nvSpPr>
          <p:cNvPr id="3" name="Slide Number Placeholder 2">
            <a:extLst>
              <a:ext uri="{FF2B5EF4-FFF2-40B4-BE49-F238E27FC236}">
                <a16:creationId xmlns:a16="http://schemas.microsoft.com/office/drawing/2014/main" id="{5348120B-1626-9A36-032C-C3FBC17B8059}"/>
              </a:ext>
            </a:extLst>
          </p:cNvPr>
          <p:cNvSpPr>
            <a:spLocks noGrp="1"/>
          </p:cNvSpPr>
          <p:nvPr>
            <p:ph type="sldNum" sz="quarter" idx="12"/>
          </p:nvPr>
        </p:nvSpPr>
        <p:spPr/>
        <p:txBody>
          <a:bodyPr/>
          <a:lstStyle/>
          <a:p>
            <a:fld id="{94F34BD9-D118-4D12-9384-2C531AE27E44}" type="slidenum">
              <a:rPr lang="en-US" smtClean="0"/>
              <a:t>20</a:t>
            </a:fld>
            <a:endParaRPr lang="en-US"/>
          </a:p>
        </p:txBody>
      </p:sp>
      <mc:AlternateContent xmlns:mc="http://schemas.openxmlformats.org/markup-compatibility/2006" xmlns:a14="http://schemas.microsoft.com/office/drawing/2010/main">
        <mc:Choice Requires="a14">
          <p:sp>
            <p:nvSpPr>
              <p:cNvPr id="12" name="Content Placeholder 11">
                <a:extLst>
                  <a:ext uri="{FF2B5EF4-FFF2-40B4-BE49-F238E27FC236}">
                    <a16:creationId xmlns:a16="http://schemas.microsoft.com/office/drawing/2014/main" id="{78756C5C-3273-1AD3-2033-67586FD8F9E4}"/>
                  </a:ext>
                </a:extLst>
              </p:cNvPr>
              <p:cNvSpPr>
                <a:spLocks noGrp="1"/>
              </p:cNvSpPr>
              <p:nvPr>
                <p:ph idx="15"/>
              </p:nvPr>
            </p:nvSpPr>
            <p:spPr>
              <a:xfrm>
                <a:off x="1097280" y="4887422"/>
                <a:ext cx="10115203" cy="1188011"/>
              </a:xfrm>
            </p:spPr>
            <p:txBody>
              <a:bodyPr>
                <a:normAutofit lnSpcReduction="10000"/>
              </a:bodyPr>
              <a:lstStyle/>
              <a:p>
                <a:pPr marL="578358" lvl="1" indent="-285750">
                  <a:lnSpc>
                    <a:spcPct val="100000"/>
                  </a:lnSpc>
                  <a:spcBef>
                    <a:spcPts val="0"/>
                  </a:spcBef>
                </a:pPr>
                <a:r>
                  <a:rPr lang="en-US" dirty="0"/>
                  <a:t>The </a:t>
                </a:r>
                <a14:m>
                  <m:oMath xmlns:m="http://schemas.openxmlformats.org/officeDocument/2006/math">
                    <m:r>
                      <a:rPr lang="en-US" i="1" dirty="0">
                        <a:latin typeface="Cambria Math" panose="02040503050406030204" pitchFamily="18" charset="0"/>
                      </a:rPr>
                      <m:t>𝜌</m:t>
                    </m:r>
                  </m:oMath>
                </a14:m>
                <a:r>
                  <a:rPr lang="en-US" dirty="0"/>
                  <a:t> cuts in the 1.1 &lt; </a:t>
                </a:r>
                <a14:m>
                  <m:oMath xmlns:m="http://schemas.openxmlformats.org/officeDocument/2006/math">
                    <m:d>
                      <m:dPr>
                        <m:begChr m:val="|"/>
                        <m:endChr m:val="|"/>
                        <m:ctrlPr>
                          <a:rPr lang="en-US" b="0" i="1" smtClean="0">
                            <a:latin typeface="Cambria Math" panose="02040503050406030204" pitchFamily="18" charset="0"/>
                          </a:rPr>
                        </m:ctrlPr>
                      </m:dPr>
                      <m:e>
                        <m:r>
                          <a:rPr lang="en-US" i="1" smtClean="0">
                            <a:latin typeface="Cambria Math" panose="02040503050406030204" pitchFamily="18" charset="0"/>
                          </a:rPr>
                          <m:t>𝜂</m:t>
                        </m:r>
                      </m:e>
                    </m:d>
                  </m:oMath>
                </a14:m>
                <a:r>
                  <a:rPr lang="en-US" dirty="0"/>
                  <a:t> &lt; 1.3 region are lower compared with the 2016 study due to a new chamber. </a:t>
                </a:r>
              </a:p>
              <a:p>
                <a:pPr marL="578358" lvl="1" indent="-285750">
                  <a:lnSpc>
                    <a:spcPct val="100000"/>
                  </a:lnSpc>
                  <a:spcBef>
                    <a:spcPts val="0"/>
                  </a:spcBef>
                </a:pPr>
                <a:r>
                  <a:rPr lang="en-US" dirty="0"/>
                  <a:t>The cuts at region </a:t>
                </a:r>
                <a14:m>
                  <m:oMath xmlns:m="http://schemas.openxmlformats.org/officeDocument/2006/math">
                    <m:d>
                      <m:dPr>
                        <m:begChr m:val="|"/>
                        <m:endChr m:val="|"/>
                        <m:ctrlPr>
                          <a:rPr lang="en-US" i="1">
                            <a:latin typeface="Cambria Math" panose="02040503050406030204" pitchFamily="18" charset="0"/>
                          </a:rPr>
                        </m:ctrlPr>
                      </m:dPr>
                      <m:e>
                        <m:r>
                          <a:rPr lang="en-US" i="1">
                            <a:latin typeface="Cambria Math" panose="02040503050406030204" pitchFamily="18" charset="0"/>
                          </a:rPr>
                          <m:t>𝜂</m:t>
                        </m:r>
                      </m:e>
                    </m:d>
                  </m:oMath>
                </a14:m>
                <a:r>
                  <a:rPr lang="en-US" dirty="0"/>
                  <a:t> &lt; 0.1 is also lower compared with the 2016 study. However, compared with </a:t>
                </a:r>
                <a14:m>
                  <m:oMath xmlns:m="http://schemas.openxmlformats.org/officeDocument/2006/math">
                    <m:d>
                      <m:dPr>
                        <m:begChr m:val="|"/>
                        <m:endChr m:val="|"/>
                        <m:ctrlPr>
                          <a:rPr lang="en-US" i="1">
                            <a:latin typeface="Cambria Math" panose="02040503050406030204" pitchFamily="18" charset="0"/>
                          </a:rPr>
                        </m:ctrlPr>
                      </m:dPr>
                      <m:e>
                        <m:r>
                          <a:rPr lang="en-US" i="1">
                            <a:latin typeface="Cambria Math" panose="02040503050406030204" pitchFamily="18" charset="0"/>
                          </a:rPr>
                          <m:t>𝜂</m:t>
                        </m:r>
                      </m:e>
                    </m:d>
                  </m:oMath>
                </a14:m>
                <a:r>
                  <a:rPr lang="en-US" dirty="0"/>
                  <a:t> &gt; 0.1 region, the </a:t>
                </a:r>
                <a14:m>
                  <m:oMath xmlns:m="http://schemas.openxmlformats.org/officeDocument/2006/math">
                    <m:r>
                      <a:rPr lang="en-US" i="1" dirty="0">
                        <a:latin typeface="Cambria Math" panose="02040503050406030204" pitchFamily="18" charset="0"/>
                      </a:rPr>
                      <m:t>𝜌</m:t>
                    </m:r>
                  </m:oMath>
                </a14:m>
                <a:r>
                  <a:rPr lang="en-US" dirty="0"/>
                  <a:t> cut is significantly higher in both studies.</a:t>
                </a:r>
              </a:p>
            </p:txBody>
          </p:sp>
        </mc:Choice>
        <mc:Fallback xmlns="">
          <p:sp>
            <p:nvSpPr>
              <p:cNvPr id="12" name="Content Placeholder 11">
                <a:extLst>
                  <a:ext uri="{FF2B5EF4-FFF2-40B4-BE49-F238E27FC236}">
                    <a16:creationId xmlns:a16="http://schemas.microsoft.com/office/drawing/2014/main" id="{78756C5C-3273-1AD3-2033-67586FD8F9E4}"/>
                  </a:ext>
                </a:extLst>
              </p:cNvPr>
              <p:cNvSpPr>
                <a:spLocks noGrp="1" noRot="1" noChangeAspect="1" noMove="1" noResize="1" noEditPoints="1" noAdjustHandles="1" noChangeArrowheads="1" noChangeShapeType="1" noTextEdit="1"/>
              </p:cNvSpPr>
              <p:nvPr>
                <p:ph idx="15"/>
              </p:nvPr>
            </p:nvSpPr>
            <p:spPr>
              <a:xfrm>
                <a:off x="1097280" y="4887422"/>
                <a:ext cx="10115203" cy="1188011"/>
              </a:xfrm>
              <a:blipFill>
                <a:blip r:embed="rId4"/>
                <a:stretch>
                  <a:fillRect t="-5128" r="-1627" b="-1026"/>
                </a:stretch>
              </a:blipFill>
            </p:spPr>
            <p:txBody>
              <a:bodyPr/>
              <a:lstStyle/>
              <a:p>
                <a:r>
                  <a:rPr lang="en-US">
                    <a:noFill/>
                  </a:rPr>
                  <a:t> </a:t>
                </a:r>
              </a:p>
            </p:txBody>
          </p:sp>
        </mc:Fallback>
      </mc:AlternateContent>
      <p:pic>
        <p:nvPicPr>
          <p:cNvPr id="4" name="Picture 3">
            <a:extLst>
              <a:ext uri="{FF2B5EF4-FFF2-40B4-BE49-F238E27FC236}">
                <a16:creationId xmlns:a16="http://schemas.microsoft.com/office/drawing/2014/main" id="{056C4774-1CDB-9641-9BC9-AC9ED7C2FDFD}"/>
              </a:ext>
            </a:extLst>
          </p:cNvPr>
          <p:cNvPicPr>
            <a:picLocks noChangeAspect="1"/>
          </p:cNvPicPr>
          <p:nvPr/>
        </p:nvPicPr>
        <p:blipFill>
          <a:blip r:embed="rId5"/>
          <a:stretch>
            <a:fillRect/>
          </a:stretch>
        </p:blipFill>
        <p:spPr>
          <a:xfrm>
            <a:off x="8702367" y="80488"/>
            <a:ext cx="783800" cy="762779"/>
          </a:xfrm>
          <a:prstGeom prst="rect">
            <a:avLst/>
          </a:prstGeom>
        </p:spPr>
      </p:pic>
      <p:pic>
        <p:nvPicPr>
          <p:cNvPr id="5" name="Picture 2" descr="Cover photos">
            <a:extLst>
              <a:ext uri="{FF2B5EF4-FFF2-40B4-BE49-F238E27FC236}">
                <a16:creationId xmlns:a16="http://schemas.microsoft.com/office/drawing/2014/main" id="{FD7A6E0F-FC8A-66B7-FD28-551BE0E85486}"/>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1290" t="26011" r="11538" b="13690"/>
          <a:stretch/>
        </p:blipFill>
        <p:spPr bwMode="auto">
          <a:xfrm>
            <a:off x="9591072" y="193865"/>
            <a:ext cx="2600928" cy="536023"/>
          </a:xfrm>
          <a:prstGeom prst="rect">
            <a:avLst/>
          </a:prstGeom>
          <a:noFill/>
          <a:extLst>
            <a:ext uri="{909E8E84-426E-40DD-AFC4-6F175D3DCCD1}">
              <a14:hiddenFill xmlns:a14="http://schemas.microsoft.com/office/drawing/2010/main">
                <a:solidFill>
                  <a:srgbClr val="FFFFFF"/>
                </a:solidFill>
              </a14:hiddenFill>
            </a:ext>
          </a:extLst>
        </p:spPr>
      </p:pic>
      <p:cxnSp>
        <p:nvCxnSpPr>
          <p:cNvPr id="6" name="Straight Connector 5">
            <a:extLst>
              <a:ext uri="{FF2B5EF4-FFF2-40B4-BE49-F238E27FC236}">
                <a16:creationId xmlns:a16="http://schemas.microsoft.com/office/drawing/2014/main" id="{44B19153-77F1-13FA-A05B-3E7F939B2E91}"/>
              </a:ext>
            </a:extLst>
          </p:cNvPr>
          <p:cNvCxnSpPr>
            <a:cxnSpLocks/>
          </p:cNvCxnSpPr>
          <p:nvPr/>
        </p:nvCxnSpPr>
        <p:spPr>
          <a:xfrm>
            <a:off x="0" y="6203550"/>
            <a:ext cx="12192000" cy="0"/>
          </a:xfrm>
          <a:prstGeom prst="line">
            <a:avLst/>
          </a:prstGeom>
          <a:ln>
            <a:solidFill>
              <a:schemeClr val="tx2">
                <a:lumMod val="75000"/>
                <a:lumOff val="25000"/>
              </a:schemeClr>
            </a:solidFill>
          </a:ln>
        </p:spPr>
        <p:style>
          <a:lnRef idx="3">
            <a:schemeClr val="accent1"/>
          </a:lnRef>
          <a:fillRef idx="0">
            <a:schemeClr val="accent1"/>
          </a:fillRef>
          <a:effectRef idx="2">
            <a:schemeClr val="accent1"/>
          </a:effectRef>
          <a:fontRef idx="minor">
            <a:schemeClr val="tx1"/>
          </a:fontRef>
        </p:style>
      </p:cxnSp>
      <p:pic>
        <p:nvPicPr>
          <p:cNvPr id="24" name="Content Placeholder 23" descr="A chart of different colors&#10;&#10;Description automatically generated with medium confidence">
            <a:extLst>
              <a:ext uri="{FF2B5EF4-FFF2-40B4-BE49-F238E27FC236}">
                <a16:creationId xmlns:a16="http://schemas.microsoft.com/office/drawing/2014/main" id="{8CB3EA8F-D949-369A-423D-F0D437C26FB0}"/>
              </a:ext>
            </a:extLst>
          </p:cNvPr>
          <p:cNvPicPr>
            <a:picLocks noGrp="1" noChangeAspect="1"/>
          </p:cNvPicPr>
          <p:nvPr>
            <p:ph idx="1"/>
          </p:nvPr>
        </p:nvPicPr>
        <p:blipFill>
          <a:blip r:embed="rId7">
            <a:extLst>
              <a:ext uri="{28A0092B-C50C-407E-A947-70E740481C1C}">
                <a14:useLocalDpi xmlns:a14="http://schemas.microsoft.com/office/drawing/2010/main" val="0"/>
              </a:ext>
            </a:extLst>
          </a:blip>
          <a:stretch>
            <a:fillRect/>
          </a:stretch>
        </p:blipFill>
        <p:spPr>
          <a:xfrm>
            <a:off x="334963" y="2189856"/>
            <a:ext cx="3654425" cy="2478288"/>
          </a:xfrm>
        </p:spPr>
      </p:pic>
      <p:pic>
        <p:nvPicPr>
          <p:cNvPr id="26" name="Content Placeholder 25" descr="A blue and yellow chart&#10;&#10;Description automatically generated with medium confidence">
            <a:extLst>
              <a:ext uri="{FF2B5EF4-FFF2-40B4-BE49-F238E27FC236}">
                <a16:creationId xmlns:a16="http://schemas.microsoft.com/office/drawing/2014/main" id="{0729ED04-28B9-9EB0-DC98-9CAB0E9F7FA6}"/>
              </a:ext>
            </a:extLst>
          </p:cNvPr>
          <p:cNvPicPr>
            <a:picLocks noGrp="1" noChangeAspect="1"/>
          </p:cNvPicPr>
          <p:nvPr>
            <p:ph idx="13"/>
          </p:nvPr>
        </p:nvPicPr>
        <p:blipFill>
          <a:blip r:embed="rId8">
            <a:extLst>
              <a:ext uri="{28A0092B-C50C-407E-A947-70E740481C1C}">
                <a14:useLocalDpi xmlns:a14="http://schemas.microsoft.com/office/drawing/2010/main" val="0"/>
              </a:ext>
            </a:extLst>
          </a:blip>
          <a:stretch>
            <a:fillRect/>
          </a:stretch>
        </p:blipFill>
        <p:spPr>
          <a:xfrm>
            <a:off x="4186238" y="2189856"/>
            <a:ext cx="3654425" cy="2478288"/>
          </a:xfrm>
        </p:spPr>
      </p:pic>
      <p:pic>
        <p:nvPicPr>
          <p:cNvPr id="28" name="Content Placeholder 27" descr="A blue and yellow chart&#10;&#10;Description automatically generated">
            <a:extLst>
              <a:ext uri="{FF2B5EF4-FFF2-40B4-BE49-F238E27FC236}">
                <a16:creationId xmlns:a16="http://schemas.microsoft.com/office/drawing/2014/main" id="{0F05EE2B-06CF-1051-B25C-504EEE21B7BC}"/>
              </a:ext>
            </a:extLst>
          </p:cNvPr>
          <p:cNvPicPr>
            <a:picLocks noGrp="1" noChangeAspect="1"/>
          </p:cNvPicPr>
          <p:nvPr>
            <p:ph idx="14"/>
          </p:nvPr>
        </p:nvPicPr>
        <p:blipFill>
          <a:blip r:embed="rId9">
            <a:extLst>
              <a:ext uri="{28A0092B-C50C-407E-A947-70E740481C1C}">
                <a14:useLocalDpi xmlns:a14="http://schemas.microsoft.com/office/drawing/2010/main" val="0"/>
              </a:ext>
            </a:extLst>
          </a:blip>
          <a:stretch>
            <a:fillRect/>
          </a:stretch>
        </p:blipFill>
        <p:spPr>
          <a:xfrm>
            <a:off x="8005763" y="2189318"/>
            <a:ext cx="3656012" cy="2479364"/>
          </a:xfrm>
        </p:spPr>
      </p:pic>
    </p:spTree>
    <p:extLst>
      <p:ext uri="{BB962C8B-B14F-4D97-AF65-F5344CB8AC3E}">
        <p14:creationId xmlns:p14="http://schemas.microsoft.com/office/powerpoint/2010/main" val="6585104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7" name="Title 6">
                <a:extLst>
                  <a:ext uri="{FF2B5EF4-FFF2-40B4-BE49-F238E27FC236}">
                    <a16:creationId xmlns:a16="http://schemas.microsoft.com/office/drawing/2014/main" id="{7CD6B76D-6754-715C-95D1-1A3FB266D128}"/>
                  </a:ext>
                </a:extLst>
              </p:cNvPr>
              <p:cNvSpPr>
                <a:spLocks noGrp="1"/>
              </p:cNvSpPr>
              <p:nvPr>
                <p:ph type="title"/>
              </p:nvPr>
            </p:nvSpPr>
            <p:spPr/>
            <p:txBody>
              <a:bodyPr/>
              <a:lstStyle/>
              <a:p>
                <a:r>
                  <a:rPr lang="en-US" dirty="0"/>
                  <a:t>High </a:t>
                </a:r>
                <a14:m>
                  <m:oMath xmlns:m="http://schemas.openxmlformats.org/officeDocument/2006/math">
                    <m:sSub>
                      <m:sSubPr>
                        <m:ctrlPr>
                          <a:rPr lang="en-US" b="1" i="1" smtClean="0">
                            <a:solidFill>
                              <a:srgbClr val="836967"/>
                            </a:solidFill>
                            <a:latin typeface="Cambria Math" panose="02040503050406030204" pitchFamily="18" charset="0"/>
                          </a:rPr>
                        </m:ctrlPr>
                      </m:sSubPr>
                      <m:e>
                        <m:r>
                          <a:rPr lang="en-US" b="1" i="1" smtClean="0">
                            <a:latin typeface="Cambria Math" panose="02040503050406030204" pitchFamily="18" charset="0"/>
                          </a:rPr>
                          <m:t>𝑷</m:t>
                        </m:r>
                      </m:e>
                      <m:sub>
                        <m:r>
                          <a:rPr lang="en-US" b="1" i="1" smtClean="0">
                            <a:latin typeface="Cambria Math" panose="02040503050406030204" pitchFamily="18" charset="0"/>
                          </a:rPr>
                          <m:t>𝑻</m:t>
                        </m:r>
                      </m:sub>
                    </m:sSub>
                  </m:oMath>
                </a14:m>
                <a:r>
                  <a:rPr lang="en-US" dirty="0"/>
                  <a:t> - </a:t>
                </a:r>
                <a14:m>
                  <m:oMath xmlns:m="http://schemas.openxmlformats.org/officeDocument/2006/math">
                    <m:r>
                      <a:rPr lang="en-US" i="1" dirty="0">
                        <a:latin typeface="Cambria Math" panose="02040503050406030204" pitchFamily="18" charset="0"/>
                      </a:rPr>
                      <m:t>𝜌</m:t>
                    </m:r>
                  </m:oMath>
                </a14:m>
                <a:r>
                  <a:rPr lang="en-US" dirty="0"/>
                  <a:t> Map</a:t>
                </a:r>
              </a:p>
            </p:txBody>
          </p:sp>
        </mc:Choice>
        <mc:Fallback xmlns="">
          <p:sp>
            <p:nvSpPr>
              <p:cNvPr id="7" name="Title 6">
                <a:extLst>
                  <a:ext uri="{FF2B5EF4-FFF2-40B4-BE49-F238E27FC236}">
                    <a16:creationId xmlns:a16="http://schemas.microsoft.com/office/drawing/2014/main" id="{7CD6B76D-6754-715C-95D1-1A3FB266D128}"/>
                  </a:ext>
                </a:extLst>
              </p:cNvPr>
              <p:cNvSpPr>
                <a:spLocks noGrp="1" noRot="1" noChangeAspect="1" noMove="1" noResize="1" noEditPoints="1" noAdjustHandles="1" noChangeArrowheads="1" noChangeShapeType="1" noTextEdit="1"/>
              </p:cNvSpPr>
              <p:nvPr>
                <p:ph type="title"/>
              </p:nvPr>
            </p:nvSpPr>
            <p:spPr>
              <a:blipFill>
                <a:blip r:embed="rId3"/>
                <a:stretch>
                  <a:fillRect l="-2727" b="-22689"/>
                </a:stretch>
              </a:blipFill>
            </p:spPr>
            <p:txBody>
              <a:bodyPr/>
              <a:lstStyle/>
              <a:p>
                <a:r>
                  <a:rPr lang="en-US">
                    <a:noFill/>
                  </a:rPr>
                  <a:t> </a:t>
                </a:r>
              </a:p>
            </p:txBody>
          </p:sp>
        </mc:Fallback>
      </mc:AlternateContent>
      <p:sp>
        <p:nvSpPr>
          <p:cNvPr id="3" name="Slide Number Placeholder 2">
            <a:extLst>
              <a:ext uri="{FF2B5EF4-FFF2-40B4-BE49-F238E27FC236}">
                <a16:creationId xmlns:a16="http://schemas.microsoft.com/office/drawing/2014/main" id="{5348120B-1626-9A36-032C-C3FBC17B8059}"/>
              </a:ext>
            </a:extLst>
          </p:cNvPr>
          <p:cNvSpPr>
            <a:spLocks noGrp="1"/>
          </p:cNvSpPr>
          <p:nvPr>
            <p:ph type="sldNum" sz="quarter" idx="12"/>
          </p:nvPr>
        </p:nvSpPr>
        <p:spPr/>
        <p:txBody>
          <a:bodyPr/>
          <a:lstStyle/>
          <a:p>
            <a:fld id="{94F34BD9-D118-4D12-9384-2C531AE27E44}" type="slidenum">
              <a:rPr lang="en-US" smtClean="0"/>
              <a:t>21</a:t>
            </a:fld>
            <a:endParaRPr lang="en-US"/>
          </a:p>
        </p:txBody>
      </p:sp>
      <mc:AlternateContent xmlns:mc="http://schemas.openxmlformats.org/markup-compatibility/2006" xmlns:a14="http://schemas.microsoft.com/office/drawing/2010/main">
        <mc:Choice Requires="a14">
          <p:sp>
            <p:nvSpPr>
              <p:cNvPr id="12" name="Content Placeholder 11">
                <a:extLst>
                  <a:ext uri="{FF2B5EF4-FFF2-40B4-BE49-F238E27FC236}">
                    <a16:creationId xmlns:a16="http://schemas.microsoft.com/office/drawing/2014/main" id="{78756C5C-3273-1AD3-2033-67586FD8F9E4}"/>
                  </a:ext>
                </a:extLst>
              </p:cNvPr>
              <p:cNvSpPr>
                <a:spLocks noGrp="1"/>
              </p:cNvSpPr>
              <p:nvPr>
                <p:ph idx="15"/>
              </p:nvPr>
            </p:nvSpPr>
            <p:spPr>
              <a:xfrm>
                <a:off x="1097280" y="4887422"/>
                <a:ext cx="10115203" cy="1188011"/>
              </a:xfrm>
            </p:spPr>
            <p:txBody>
              <a:bodyPr>
                <a:normAutofit/>
              </a:bodyPr>
              <a:lstStyle/>
              <a:p>
                <a:pPr lvl="2">
                  <a:lnSpc>
                    <a:spcPct val="100000"/>
                  </a:lnSpc>
                  <a:spcBef>
                    <a:spcPts val="0"/>
                  </a:spcBef>
                </a:pPr>
                <a:r>
                  <a:rPr lang="en-US" dirty="0"/>
                  <a:t>Smaller </a:t>
                </a:r>
                <a14:m>
                  <m:oMath xmlns:m="http://schemas.openxmlformats.org/officeDocument/2006/math">
                    <m:sSub>
                      <m:sSubPr>
                        <m:ctrlPr>
                          <a:rPr lang="en-US" i="1">
                            <a:latin typeface="Cambria Math" panose="02040503050406030204" pitchFamily="18" charset="0"/>
                          </a:rPr>
                        </m:ctrlPr>
                      </m:sSubPr>
                      <m:e>
                        <m:r>
                          <a:rPr lang="en-US">
                            <a:latin typeface="Cambria Math" panose="02040503050406030204" pitchFamily="18" charset="0"/>
                          </a:rPr>
                          <m:t>𝑷</m:t>
                        </m:r>
                      </m:e>
                      <m:sub>
                        <m:r>
                          <a:rPr lang="en-US">
                            <a:latin typeface="Cambria Math" panose="02040503050406030204" pitchFamily="18" charset="0"/>
                          </a:rPr>
                          <m:t>𝑻</m:t>
                        </m:r>
                      </m:sub>
                    </m:sSub>
                    <m:r>
                      <a:rPr lang="en-US">
                        <a:latin typeface="Cambria Math" panose="02040503050406030204" pitchFamily="18" charset="0"/>
                      </a:rPr>
                      <m:t> </m:t>
                    </m:r>
                  </m:oMath>
                </a14:m>
                <a:r>
                  <a:rPr lang="en-US" dirty="0"/>
                  <a:t>binning is used for high </a:t>
                </a:r>
                <a14:m>
                  <m:oMath xmlns:m="http://schemas.openxmlformats.org/officeDocument/2006/math">
                    <m:sSub>
                      <m:sSubPr>
                        <m:ctrlPr>
                          <a:rPr lang="en-US" i="1">
                            <a:latin typeface="Cambria Math" panose="02040503050406030204" pitchFamily="18" charset="0"/>
                          </a:rPr>
                        </m:ctrlPr>
                      </m:sSubPr>
                      <m:e>
                        <m:r>
                          <a:rPr lang="en-US">
                            <a:latin typeface="Cambria Math" panose="02040503050406030204" pitchFamily="18" charset="0"/>
                          </a:rPr>
                          <m:t>𝑷</m:t>
                        </m:r>
                      </m:e>
                      <m:sub>
                        <m:r>
                          <a:rPr lang="en-US">
                            <a:latin typeface="Cambria Math" panose="02040503050406030204" pitchFamily="18" charset="0"/>
                          </a:rPr>
                          <m:t>𝑻</m:t>
                        </m:r>
                      </m:sub>
                    </m:sSub>
                  </m:oMath>
                </a14:m>
                <a:r>
                  <a:rPr lang="en-US" dirty="0"/>
                  <a:t>. </a:t>
                </a:r>
              </a:p>
              <a:p>
                <a:pPr lvl="2">
                  <a:lnSpc>
                    <a:spcPct val="100000"/>
                  </a:lnSpc>
                  <a:spcBef>
                    <a:spcPts val="0"/>
                  </a:spcBef>
                </a:pPr>
                <a:r>
                  <a:rPr lang="en-US" dirty="0"/>
                  <a:t>The old plots used -1 for underflowing bins. For these values in the ratio plot, </a:t>
                </a:r>
                <a14:m>
                  <m:oMath xmlns:m="http://schemas.openxmlformats.org/officeDocument/2006/math">
                    <m:d>
                      <m:dPr>
                        <m:begChr m:val="|"/>
                        <m:endChr m:val="|"/>
                        <m:ctrlPr>
                          <a:rPr lang="en-US" i="1">
                            <a:latin typeface="Cambria Math" panose="02040503050406030204" pitchFamily="18" charset="0"/>
                          </a:rPr>
                        </m:ctrlPr>
                      </m:dPr>
                      <m:e>
                        <m:r>
                          <a:rPr lang="en-US">
                            <a:latin typeface="Cambria Math" panose="02040503050406030204" pitchFamily="18" charset="0"/>
                          </a:rPr>
                          <m:t>𝜂</m:t>
                        </m:r>
                      </m:e>
                    </m:d>
                  </m:oMath>
                </a14:m>
                <a:r>
                  <a:rPr lang="en-US" dirty="0"/>
                  <a:t> is set to 1. </a:t>
                </a:r>
              </a:p>
              <a:p>
                <a:pPr lvl="2">
                  <a:lnSpc>
                    <a:spcPct val="100000"/>
                  </a:lnSpc>
                  <a:spcBef>
                    <a:spcPts val="0"/>
                  </a:spcBef>
                </a:pPr>
                <a:r>
                  <a:rPr lang="en-US" dirty="0"/>
                  <a:t>In the region 1.1 &lt; </a:t>
                </a:r>
                <a14:m>
                  <m:oMath xmlns:m="http://schemas.openxmlformats.org/officeDocument/2006/math">
                    <m:d>
                      <m:dPr>
                        <m:begChr m:val="|"/>
                        <m:endChr m:val="|"/>
                        <m:ctrlPr>
                          <a:rPr lang="en-US" i="1">
                            <a:latin typeface="Cambria Math" panose="02040503050406030204" pitchFamily="18" charset="0"/>
                          </a:rPr>
                        </m:ctrlPr>
                      </m:dPr>
                      <m:e>
                        <m:r>
                          <a:rPr lang="en-US">
                            <a:latin typeface="Cambria Math" panose="02040503050406030204" pitchFamily="18" charset="0"/>
                          </a:rPr>
                          <m:t>𝜂</m:t>
                        </m:r>
                      </m:e>
                    </m:d>
                  </m:oMath>
                </a14:m>
                <a:r>
                  <a:rPr lang="en-US" dirty="0"/>
                  <a:t> &lt; 1.3, the </a:t>
                </a:r>
                <a14:m>
                  <m:oMath xmlns:m="http://schemas.openxmlformats.org/officeDocument/2006/math">
                    <m:r>
                      <a:rPr lang="en-US" dirty="0">
                        <a:latin typeface="Cambria Math" panose="02040503050406030204" pitchFamily="18" charset="0"/>
                      </a:rPr>
                      <m:t>𝜌</m:t>
                    </m:r>
                  </m:oMath>
                </a14:m>
                <a:r>
                  <a:rPr lang="en-US" dirty="0"/>
                  <a:t> cuts are also lower compared with the 2016 plot.  </a:t>
                </a:r>
              </a:p>
            </p:txBody>
          </p:sp>
        </mc:Choice>
        <mc:Fallback xmlns="">
          <p:sp>
            <p:nvSpPr>
              <p:cNvPr id="12" name="Content Placeholder 11">
                <a:extLst>
                  <a:ext uri="{FF2B5EF4-FFF2-40B4-BE49-F238E27FC236}">
                    <a16:creationId xmlns:a16="http://schemas.microsoft.com/office/drawing/2014/main" id="{78756C5C-3273-1AD3-2033-67586FD8F9E4}"/>
                  </a:ext>
                </a:extLst>
              </p:cNvPr>
              <p:cNvSpPr>
                <a:spLocks noGrp="1" noRot="1" noChangeAspect="1" noMove="1" noResize="1" noEditPoints="1" noAdjustHandles="1" noChangeArrowheads="1" noChangeShapeType="1" noTextEdit="1"/>
              </p:cNvSpPr>
              <p:nvPr>
                <p:ph idx="15"/>
              </p:nvPr>
            </p:nvSpPr>
            <p:spPr>
              <a:xfrm>
                <a:off x="1097280" y="4887422"/>
                <a:ext cx="10115203" cy="1188011"/>
              </a:xfrm>
              <a:blipFill>
                <a:blip r:embed="rId4"/>
                <a:stretch>
                  <a:fillRect t="-3077"/>
                </a:stretch>
              </a:blipFill>
            </p:spPr>
            <p:txBody>
              <a:bodyPr/>
              <a:lstStyle/>
              <a:p>
                <a:r>
                  <a:rPr lang="en-US">
                    <a:noFill/>
                  </a:rPr>
                  <a:t> </a:t>
                </a:r>
              </a:p>
            </p:txBody>
          </p:sp>
        </mc:Fallback>
      </mc:AlternateContent>
      <p:pic>
        <p:nvPicPr>
          <p:cNvPr id="4" name="Picture 3">
            <a:extLst>
              <a:ext uri="{FF2B5EF4-FFF2-40B4-BE49-F238E27FC236}">
                <a16:creationId xmlns:a16="http://schemas.microsoft.com/office/drawing/2014/main" id="{056C4774-1CDB-9641-9BC9-AC9ED7C2FDFD}"/>
              </a:ext>
            </a:extLst>
          </p:cNvPr>
          <p:cNvPicPr>
            <a:picLocks noChangeAspect="1"/>
          </p:cNvPicPr>
          <p:nvPr/>
        </p:nvPicPr>
        <p:blipFill>
          <a:blip r:embed="rId5"/>
          <a:stretch>
            <a:fillRect/>
          </a:stretch>
        </p:blipFill>
        <p:spPr>
          <a:xfrm>
            <a:off x="8702367" y="80488"/>
            <a:ext cx="783800" cy="762779"/>
          </a:xfrm>
          <a:prstGeom prst="rect">
            <a:avLst/>
          </a:prstGeom>
        </p:spPr>
      </p:pic>
      <p:pic>
        <p:nvPicPr>
          <p:cNvPr id="5" name="Picture 2" descr="Cover photos">
            <a:extLst>
              <a:ext uri="{FF2B5EF4-FFF2-40B4-BE49-F238E27FC236}">
                <a16:creationId xmlns:a16="http://schemas.microsoft.com/office/drawing/2014/main" id="{FD7A6E0F-FC8A-66B7-FD28-551BE0E85486}"/>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1290" t="26011" r="11538" b="13690"/>
          <a:stretch/>
        </p:blipFill>
        <p:spPr bwMode="auto">
          <a:xfrm>
            <a:off x="9591072" y="193865"/>
            <a:ext cx="2600928" cy="536023"/>
          </a:xfrm>
          <a:prstGeom prst="rect">
            <a:avLst/>
          </a:prstGeom>
          <a:noFill/>
          <a:extLst>
            <a:ext uri="{909E8E84-426E-40DD-AFC4-6F175D3DCCD1}">
              <a14:hiddenFill xmlns:a14="http://schemas.microsoft.com/office/drawing/2010/main">
                <a:solidFill>
                  <a:srgbClr val="FFFFFF"/>
                </a:solidFill>
              </a14:hiddenFill>
            </a:ext>
          </a:extLst>
        </p:spPr>
      </p:pic>
      <p:cxnSp>
        <p:nvCxnSpPr>
          <p:cNvPr id="6" name="Straight Connector 5">
            <a:extLst>
              <a:ext uri="{FF2B5EF4-FFF2-40B4-BE49-F238E27FC236}">
                <a16:creationId xmlns:a16="http://schemas.microsoft.com/office/drawing/2014/main" id="{44B19153-77F1-13FA-A05B-3E7F939B2E91}"/>
              </a:ext>
            </a:extLst>
          </p:cNvPr>
          <p:cNvCxnSpPr>
            <a:cxnSpLocks/>
          </p:cNvCxnSpPr>
          <p:nvPr/>
        </p:nvCxnSpPr>
        <p:spPr>
          <a:xfrm>
            <a:off x="0" y="6203550"/>
            <a:ext cx="12192000" cy="0"/>
          </a:xfrm>
          <a:prstGeom prst="line">
            <a:avLst/>
          </a:prstGeom>
          <a:ln>
            <a:solidFill>
              <a:schemeClr val="tx2">
                <a:lumMod val="75000"/>
                <a:lumOff val="25000"/>
              </a:schemeClr>
            </a:solidFill>
          </a:ln>
        </p:spPr>
        <p:style>
          <a:lnRef idx="3">
            <a:schemeClr val="accent1"/>
          </a:lnRef>
          <a:fillRef idx="0">
            <a:schemeClr val="accent1"/>
          </a:fillRef>
          <a:effectRef idx="2">
            <a:schemeClr val="accent1"/>
          </a:effectRef>
          <a:fontRef idx="minor">
            <a:schemeClr val="tx1"/>
          </a:fontRef>
        </p:style>
      </p:cxnSp>
      <p:pic>
        <p:nvPicPr>
          <p:cNvPr id="37" name="Content Placeholder 36" descr="A graph of different colored squares&#10;&#10;Description automatically generated">
            <a:extLst>
              <a:ext uri="{FF2B5EF4-FFF2-40B4-BE49-F238E27FC236}">
                <a16:creationId xmlns:a16="http://schemas.microsoft.com/office/drawing/2014/main" id="{72CD2AD0-DB2A-17D0-710D-6399A633AA14}"/>
              </a:ext>
            </a:extLst>
          </p:cNvPr>
          <p:cNvPicPr>
            <a:picLocks noGrp="1" noChangeAspect="1"/>
          </p:cNvPicPr>
          <p:nvPr>
            <p:ph idx="1"/>
          </p:nvPr>
        </p:nvPicPr>
        <p:blipFill>
          <a:blip r:embed="rId7">
            <a:extLst>
              <a:ext uri="{28A0092B-C50C-407E-A947-70E740481C1C}">
                <a14:useLocalDpi xmlns:a14="http://schemas.microsoft.com/office/drawing/2010/main" val="0"/>
              </a:ext>
            </a:extLst>
          </a:blip>
          <a:stretch>
            <a:fillRect/>
          </a:stretch>
        </p:blipFill>
        <p:spPr>
          <a:xfrm>
            <a:off x="334963" y="2189856"/>
            <a:ext cx="3654425" cy="2478288"/>
          </a:xfrm>
        </p:spPr>
      </p:pic>
      <p:pic>
        <p:nvPicPr>
          <p:cNvPr id="39" name="Content Placeholder 38" descr="A blue and yellow chart&#10;&#10;Description automatically generated">
            <a:extLst>
              <a:ext uri="{FF2B5EF4-FFF2-40B4-BE49-F238E27FC236}">
                <a16:creationId xmlns:a16="http://schemas.microsoft.com/office/drawing/2014/main" id="{13FFFC9F-35DA-6B33-9E66-A9F71C7C2959}"/>
              </a:ext>
            </a:extLst>
          </p:cNvPr>
          <p:cNvPicPr>
            <a:picLocks noGrp="1" noChangeAspect="1"/>
          </p:cNvPicPr>
          <p:nvPr>
            <p:ph idx="13"/>
          </p:nvPr>
        </p:nvPicPr>
        <p:blipFill>
          <a:blip r:embed="rId8">
            <a:extLst>
              <a:ext uri="{28A0092B-C50C-407E-A947-70E740481C1C}">
                <a14:useLocalDpi xmlns:a14="http://schemas.microsoft.com/office/drawing/2010/main" val="0"/>
              </a:ext>
            </a:extLst>
          </a:blip>
          <a:stretch>
            <a:fillRect/>
          </a:stretch>
        </p:blipFill>
        <p:spPr>
          <a:xfrm>
            <a:off x="4186238" y="2189856"/>
            <a:ext cx="3654425" cy="2478288"/>
          </a:xfrm>
        </p:spPr>
      </p:pic>
      <p:pic>
        <p:nvPicPr>
          <p:cNvPr id="41" name="Content Placeholder 40" descr="A blue and yellow chart&#10;&#10;Description automatically generated">
            <a:extLst>
              <a:ext uri="{FF2B5EF4-FFF2-40B4-BE49-F238E27FC236}">
                <a16:creationId xmlns:a16="http://schemas.microsoft.com/office/drawing/2014/main" id="{3CE8F66B-F492-E9C8-5DBE-7FA844EC8D61}"/>
              </a:ext>
            </a:extLst>
          </p:cNvPr>
          <p:cNvPicPr>
            <a:picLocks noGrp="1" noChangeAspect="1"/>
          </p:cNvPicPr>
          <p:nvPr>
            <p:ph idx="14"/>
          </p:nvPr>
        </p:nvPicPr>
        <p:blipFill>
          <a:blip r:embed="rId9">
            <a:extLst>
              <a:ext uri="{28A0092B-C50C-407E-A947-70E740481C1C}">
                <a14:useLocalDpi xmlns:a14="http://schemas.microsoft.com/office/drawing/2010/main" val="0"/>
              </a:ext>
            </a:extLst>
          </a:blip>
          <a:stretch>
            <a:fillRect/>
          </a:stretch>
        </p:blipFill>
        <p:spPr>
          <a:xfrm>
            <a:off x="8005763" y="2189318"/>
            <a:ext cx="3656012" cy="2479364"/>
          </a:xfrm>
        </p:spPr>
      </p:pic>
    </p:spTree>
    <p:extLst>
      <p:ext uri="{BB962C8B-B14F-4D97-AF65-F5344CB8AC3E}">
        <p14:creationId xmlns:p14="http://schemas.microsoft.com/office/powerpoint/2010/main" val="33168320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D84783-2743-A4D6-EEDC-EA35B3ED8A2D}"/>
              </a:ext>
            </a:extLst>
          </p:cNvPr>
          <p:cNvSpPr>
            <a:spLocks noGrp="1"/>
          </p:cNvSpPr>
          <p:nvPr>
            <p:ph type="title"/>
          </p:nvPr>
        </p:nvSpPr>
        <p:spPr/>
        <p:txBody>
          <a:bodyPr/>
          <a:lstStyle/>
          <a:p>
            <a:r>
              <a:rPr lang="en-US" dirty="0"/>
              <a:t>Next Steps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FDAEA343-E071-A9C4-C7D0-338BFA900BCA}"/>
                  </a:ext>
                </a:extLst>
              </p:cNvPr>
              <p:cNvSpPr>
                <a:spLocks noGrp="1"/>
              </p:cNvSpPr>
              <p:nvPr>
                <p:ph idx="1"/>
              </p:nvPr>
            </p:nvSpPr>
            <p:spPr/>
            <p:txBody>
              <a:bodyPr/>
              <a:lstStyle/>
              <a:p>
                <a:pPr lvl="1"/>
                <a:r>
                  <a:rPr lang="en-US" dirty="0"/>
                  <a:t>Compare the efficiency of the 2024 1D </a:t>
                </a:r>
                <a14:m>
                  <m:oMath xmlns:m="http://schemas.openxmlformats.org/officeDocument/2006/math">
                    <m:r>
                      <a:rPr lang="en-US" i="1" dirty="0" smtClean="0">
                        <a:latin typeface="Cambria Math" panose="02040503050406030204" pitchFamily="18" charset="0"/>
                      </a:rPr>
                      <m:t>𝜌</m:t>
                    </m:r>
                  </m:oMath>
                </a14:m>
                <a:r>
                  <a:rPr lang="en-US" dirty="0"/>
                  <a:t> and </a:t>
                </a:r>
                <a14:m>
                  <m:oMath xmlns:m="http://schemas.openxmlformats.org/officeDocument/2006/math">
                    <m:r>
                      <m:rPr>
                        <m:sty m:val="p"/>
                      </m:rPr>
                      <a:rPr lang="en-US" dirty="0">
                        <a:latin typeface="Cambria Math" panose="02040503050406030204" pitchFamily="18" charset="0"/>
                      </a:rPr>
                      <m:t>q</m:t>
                    </m:r>
                    <m:r>
                      <a:rPr lang="en-US" dirty="0">
                        <a:latin typeface="Cambria Math" panose="02040503050406030204" pitchFamily="18" charset="0"/>
                      </a:rPr>
                      <m:t>/</m:t>
                    </m:r>
                    <m:r>
                      <m:rPr>
                        <m:sty m:val="p"/>
                      </m:rPr>
                      <a:rPr lang="en-US" dirty="0">
                        <a:latin typeface="Cambria Math" panose="02040503050406030204" pitchFamily="18" charset="0"/>
                      </a:rPr>
                      <m:t>p</m:t>
                    </m:r>
                  </m:oMath>
                </a14:m>
                <a:r>
                  <a:rPr lang="en-US" dirty="0"/>
                  <a:t> signif cut with the 2016 cuts.</a:t>
                </a:r>
              </a:p>
              <a:p>
                <a:pPr lvl="1"/>
                <a:r>
                  <a:rPr lang="en-US" dirty="0"/>
                  <a:t>If necessary, complete 2D optimization for low pt regime.</a:t>
                </a:r>
              </a:p>
              <a:p>
                <a:pPr lvl="1"/>
                <a:r>
                  <a:rPr lang="en-US" dirty="0"/>
                  <a:t>Validate and release WP recommendations using </a:t>
                </a:r>
                <a:r>
                  <a:rPr lang="en-US" dirty="0" err="1"/>
                  <a:t>mcp</a:t>
                </a:r>
                <a:r>
                  <a:rPr lang="en-US" dirty="0"/>
                  <a:t>-pipeline code (Developed by Kevin).  </a:t>
                </a:r>
              </a:p>
              <a:p>
                <a:pPr lvl="1"/>
                <a:endParaRPr lang="en-US" dirty="0"/>
              </a:p>
            </p:txBody>
          </p:sp>
        </mc:Choice>
        <mc:Fallback xmlns="">
          <p:sp>
            <p:nvSpPr>
              <p:cNvPr id="3" name="Content Placeholder 2">
                <a:extLst>
                  <a:ext uri="{FF2B5EF4-FFF2-40B4-BE49-F238E27FC236}">
                    <a16:creationId xmlns:a16="http://schemas.microsoft.com/office/drawing/2014/main" id="{FDAEA343-E071-A9C4-C7D0-338BFA900BCA}"/>
                  </a:ext>
                </a:extLst>
              </p:cNvPr>
              <p:cNvSpPr>
                <a:spLocks noGrp="1" noRot="1" noChangeAspect="1" noMove="1" noResize="1" noEditPoints="1" noAdjustHandles="1" noChangeArrowheads="1" noChangeShapeType="1" noTextEdit="1"/>
              </p:cNvSpPr>
              <p:nvPr>
                <p:ph idx="1"/>
              </p:nvPr>
            </p:nvSpPr>
            <p:spPr>
              <a:blipFill>
                <a:blip r:embed="rId2"/>
                <a:stretch>
                  <a:fillRect t="-1667"/>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249C50A8-F069-6710-06E8-CC6FE858E285}"/>
              </a:ext>
            </a:extLst>
          </p:cNvPr>
          <p:cNvSpPr>
            <a:spLocks noGrp="1"/>
          </p:cNvSpPr>
          <p:nvPr>
            <p:ph type="sldNum" sz="quarter" idx="12"/>
          </p:nvPr>
        </p:nvSpPr>
        <p:spPr/>
        <p:txBody>
          <a:bodyPr/>
          <a:lstStyle/>
          <a:p>
            <a:fld id="{5E73102D-4E0B-4AFE-824B-F11278725AAE}" type="slidenum">
              <a:rPr lang="en-US" smtClean="0"/>
              <a:pPr/>
              <a:t>22</a:t>
            </a:fld>
            <a:endParaRPr lang="en-US" dirty="0"/>
          </a:p>
        </p:txBody>
      </p:sp>
      <p:pic>
        <p:nvPicPr>
          <p:cNvPr id="6" name="Picture 5" descr="A painting in a frame&#10;&#10;Description automatically generated">
            <a:extLst>
              <a:ext uri="{FF2B5EF4-FFF2-40B4-BE49-F238E27FC236}">
                <a16:creationId xmlns:a16="http://schemas.microsoft.com/office/drawing/2014/main" id="{2DC419F2-D514-AE1F-428B-D1B7D59132B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98743" y="3030582"/>
            <a:ext cx="3929181" cy="2946886"/>
          </a:xfrm>
          <a:prstGeom prst="rect">
            <a:avLst/>
          </a:prstGeom>
        </p:spPr>
      </p:pic>
      <p:pic>
        <p:nvPicPr>
          <p:cNvPr id="8" name="Picture 7" descr="A person taking a selfie in front of a building&#10;&#10;Description automatically generated">
            <a:extLst>
              <a:ext uri="{FF2B5EF4-FFF2-40B4-BE49-F238E27FC236}">
                <a16:creationId xmlns:a16="http://schemas.microsoft.com/office/drawing/2014/main" id="{456BAE05-5503-9B8F-60DB-29DB29F1D1F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41807" y="3030582"/>
            <a:ext cx="3929181" cy="2946886"/>
          </a:xfrm>
          <a:prstGeom prst="rect">
            <a:avLst/>
          </a:prstGeom>
        </p:spPr>
      </p:pic>
      <p:sp>
        <p:nvSpPr>
          <p:cNvPr id="9" name="TextBox 8">
            <a:extLst>
              <a:ext uri="{FF2B5EF4-FFF2-40B4-BE49-F238E27FC236}">
                <a16:creationId xmlns:a16="http://schemas.microsoft.com/office/drawing/2014/main" id="{D253F4A5-B16B-071E-D56C-4D27EF5AFB9D}"/>
              </a:ext>
            </a:extLst>
          </p:cNvPr>
          <p:cNvSpPr txBox="1"/>
          <p:nvPr/>
        </p:nvSpPr>
        <p:spPr>
          <a:xfrm>
            <a:off x="3595955" y="5977468"/>
            <a:ext cx="1883849" cy="369332"/>
          </a:xfrm>
          <a:prstGeom prst="rect">
            <a:avLst/>
          </a:prstGeom>
          <a:noFill/>
        </p:spPr>
        <p:txBody>
          <a:bodyPr wrap="none" rtlCol="0">
            <a:spAutoFit/>
          </a:bodyPr>
          <a:lstStyle/>
          <a:p>
            <a:r>
              <a:rPr lang="en-US"/>
              <a:t>ETH main building</a:t>
            </a:r>
            <a:endParaRPr lang="en-US" dirty="0"/>
          </a:p>
        </p:txBody>
      </p:sp>
      <p:sp>
        <p:nvSpPr>
          <p:cNvPr id="10" name="TextBox 9">
            <a:extLst>
              <a:ext uri="{FF2B5EF4-FFF2-40B4-BE49-F238E27FC236}">
                <a16:creationId xmlns:a16="http://schemas.microsoft.com/office/drawing/2014/main" id="{E563BFA4-32FC-B350-E735-4A1632A64A8F}"/>
              </a:ext>
            </a:extLst>
          </p:cNvPr>
          <p:cNvSpPr txBox="1"/>
          <p:nvPr/>
        </p:nvSpPr>
        <p:spPr>
          <a:xfrm>
            <a:off x="8263333" y="5954317"/>
            <a:ext cx="1787925" cy="369332"/>
          </a:xfrm>
          <a:prstGeom prst="rect">
            <a:avLst/>
          </a:prstGeom>
          <a:noFill/>
        </p:spPr>
        <p:txBody>
          <a:bodyPr wrap="none" rtlCol="0">
            <a:spAutoFit/>
          </a:bodyPr>
          <a:lstStyle/>
          <a:p>
            <a:r>
              <a:rPr lang="en-US" dirty="0"/>
              <a:t>Kunsthaus Zürich</a:t>
            </a:r>
          </a:p>
        </p:txBody>
      </p:sp>
    </p:spTree>
    <p:extLst>
      <p:ext uri="{BB962C8B-B14F-4D97-AF65-F5344CB8AC3E}">
        <p14:creationId xmlns:p14="http://schemas.microsoft.com/office/powerpoint/2010/main" val="2268988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EBB818-0E20-9BB6-3CE2-B3D712AE4FFF}"/>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id="{786CEEBB-63BB-1A13-AEDA-30F268157022}"/>
              </a:ext>
            </a:extLst>
          </p:cNvPr>
          <p:cNvSpPr>
            <a:spLocks noGrp="1"/>
          </p:cNvSpPr>
          <p:nvPr>
            <p:ph idx="1"/>
          </p:nvPr>
        </p:nvSpPr>
        <p:spPr/>
        <p:txBody>
          <a:bodyPr/>
          <a:lstStyle/>
          <a:p>
            <a:pPr lvl="1"/>
            <a:r>
              <a:rPr lang="en-US" dirty="0"/>
              <a:t>Higgs coupling to 2</a:t>
            </a:r>
            <a:r>
              <a:rPr lang="en-US" baseline="30000" dirty="0"/>
              <a:t>nd</a:t>
            </a:r>
            <a:r>
              <a:rPr lang="en-US" dirty="0"/>
              <a:t> generation particle</a:t>
            </a:r>
          </a:p>
        </p:txBody>
      </p:sp>
      <p:sp>
        <p:nvSpPr>
          <p:cNvPr id="4" name="Slide Number Placeholder 3">
            <a:extLst>
              <a:ext uri="{FF2B5EF4-FFF2-40B4-BE49-F238E27FC236}">
                <a16:creationId xmlns:a16="http://schemas.microsoft.com/office/drawing/2014/main" id="{364FFE56-A0BA-D7D1-BB90-02D20CD78E0F}"/>
              </a:ext>
            </a:extLst>
          </p:cNvPr>
          <p:cNvSpPr>
            <a:spLocks noGrp="1"/>
          </p:cNvSpPr>
          <p:nvPr>
            <p:ph type="sldNum" sz="quarter" idx="12"/>
          </p:nvPr>
        </p:nvSpPr>
        <p:spPr/>
        <p:txBody>
          <a:bodyPr/>
          <a:lstStyle/>
          <a:p>
            <a:fld id="{5E73102D-4E0B-4AFE-824B-F11278725AAE}" type="slidenum">
              <a:rPr lang="en-US" smtClean="0"/>
              <a:pPr/>
              <a:t>23</a:t>
            </a:fld>
            <a:endParaRPr lang="en-US" dirty="0"/>
          </a:p>
        </p:txBody>
      </p:sp>
    </p:spTree>
    <p:extLst>
      <p:ext uri="{BB962C8B-B14F-4D97-AF65-F5344CB8AC3E}">
        <p14:creationId xmlns:p14="http://schemas.microsoft.com/office/powerpoint/2010/main" val="21060926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D9F9F7-9B55-9506-A26C-5E3A4045ED7F}"/>
              </a:ext>
            </a:extLst>
          </p:cNvPr>
          <p:cNvSpPr>
            <a:spLocks noGrp="1"/>
          </p:cNvSpPr>
          <p:nvPr>
            <p:ph type="title"/>
          </p:nvPr>
        </p:nvSpPr>
        <p:spPr/>
        <p:txBody>
          <a:bodyPr/>
          <a:lstStyle/>
          <a:p>
            <a:endParaRPr lang="en-US" dirty="0"/>
          </a:p>
        </p:txBody>
      </p:sp>
      <p:sp>
        <p:nvSpPr>
          <p:cNvPr id="4" name="Slide Number Placeholder 3">
            <a:extLst>
              <a:ext uri="{FF2B5EF4-FFF2-40B4-BE49-F238E27FC236}">
                <a16:creationId xmlns:a16="http://schemas.microsoft.com/office/drawing/2014/main" id="{93122FBA-C57B-614D-0E12-D1102DF9E443}"/>
              </a:ext>
            </a:extLst>
          </p:cNvPr>
          <p:cNvSpPr>
            <a:spLocks noGrp="1"/>
          </p:cNvSpPr>
          <p:nvPr>
            <p:ph type="sldNum" sz="quarter" idx="12"/>
          </p:nvPr>
        </p:nvSpPr>
        <p:spPr/>
        <p:txBody>
          <a:bodyPr/>
          <a:lstStyle/>
          <a:p>
            <a:fld id="{5E73102D-4E0B-4AFE-824B-F11278725AAE}" type="slidenum">
              <a:rPr lang="en-US" smtClean="0"/>
              <a:pPr/>
              <a:t>24</a:t>
            </a:fld>
            <a:endParaRPr lang="en-US" dirty="0"/>
          </a:p>
        </p:txBody>
      </p:sp>
    </p:spTree>
    <p:extLst>
      <p:ext uri="{BB962C8B-B14F-4D97-AF65-F5344CB8AC3E}">
        <p14:creationId xmlns:p14="http://schemas.microsoft.com/office/powerpoint/2010/main" val="38827649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D9F9F7-9B55-9506-A26C-5E3A4045ED7F}"/>
              </a:ext>
            </a:extLst>
          </p:cNvPr>
          <p:cNvSpPr>
            <a:spLocks noGrp="1"/>
          </p:cNvSpPr>
          <p:nvPr>
            <p:ph type="title"/>
          </p:nvPr>
        </p:nvSpPr>
        <p:spPr/>
        <p:txBody>
          <a:bodyPr/>
          <a:lstStyle/>
          <a:p>
            <a:r>
              <a:rPr lang="en-US" dirty="0"/>
              <a:t>Part 1 – 2024 Alignment</a:t>
            </a:r>
          </a:p>
        </p:txBody>
      </p:sp>
      <p:sp>
        <p:nvSpPr>
          <p:cNvPr id="4" name="Slide Number Placeholder 3">
            <a:extLst>
              <a:ext uri="{FF2B5EF4-FFF2-40B4-BE49-F238E27FC236}">
                <a16:creationId xmlns:a16="http://schemas.microsoft.com/office/drawing/2014/main" id="{93122FBA-C57B-614D-0E12-D1102DF9E443}"/>
              </a:ext>
            </a:extLst>
          </p:cNvPr>
          <p:cNvSpPr>
            <a:spLocks noGrp="1"/>
          </p:cNvSpPr>
          <p:nvPr>
            <p:ph type="sldNum" sz="quarter" idx="12"/>
          </p:nvPr>
        </p:nvSpPr>
        <p:spPr/>
        <p:txBody>
          <a:bodyPr/>
          <a:lstStyle/>
          <a:p>
            <a:fld id="{5E73102D-4E0B-4AFE-824B-F11278725AAE}" type="slidenum">
              <a:rPr lang="en-US" smtClean="0"/>
              <a:pPr/>
              <a:t>3</a:t>
            </a:fld>
            <a:endParaRPr lang="en-US" dirty="0"/>
          </a:p>
        </p:txBody>
      </p:sp>
    </p:spTree>
    <p:extLst>
      <p:ext uri="{BB962C8B-B14F-4D97-AF65-F5344CB8AC3E}">
        <p14:creationId xmlns:p14="http://schemas.microsoft.com/office/powerpoint/2010/main" val="35781375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799FC6-4573-76EE-805D-48FE4925BE45}"/>
              </a:ext>
            </a:extLst>
          </p:cNvPr>
          <p:cNvSpPr>
            <a:spLocks noGrp="1"/>
          </p:cNvSpPr>
          <p:nvPr>
            <p:ph type="title"/>
          </p:nvPr>
        </p:nvSpPr>
        <p:spPr/>
        <p:txBody>
          <a:bodyPr/>
          <a:lstStyle/>
          <a:p>
            <a:r>
              <a:rPr lang="en-US" dirty="0"/>
              <a:t>BEE Side A</a:t>
            </a:r>
          </a:p>
        </p:txBody>
      </p:sp>
      <p:pic>
        <p:nvPicPr>
          <p:cNvPr id="5" name="Content Placeholder 4">
            <a:extLst>
              <a:ext uri="{FF2B5EF4-FFF2-40B4-BE49-F238E27FC236}">
                <a16:creationId xmlns:a16="http://schemas.microsoft.com/office/drawing/2014/main" id="{F1065B68-1F3C-67C6-E821-0629AD17C7D3}"/>
              </a:ext>
            </a:extLst>
          </p:cNvPr>
          <p:cNvPicPr>
            <a:picLocks noGrp="1" noChangeAspect="1"/>
          </p:cNvPicPr>
          <p:nvPr>
            <p:ph idx="1"/>
          </p:nvPr>
        </p:nvPicPr>
        <p:blipFill>
          <a:blip r:embed="rId2"/>
          <a:stretch>
            <a:fillRect/>
          </a:stretch>
        </p:blipFill>
        <p:spPr>
          <a:xfrm>
            <a:off x="1036101" y="2731078"/>
            <a:ext cx="9685104" cy="3331783"/>
          </a:xfrm>
        </p:spPr>
      </p:pic>
      <p:sp>
        <p:nvSpPr>
          <p:cNvPr id="6" name="TextBox 5">
            <a:extLst>
              <a:ext uri="{FF2B5EF4-FFF2-40B4-BE49-F238E27FC236}">
                <a16:creationId xmlns:a16="http://schemas.microsoft.com/office/drawing/2014/main" id="{2CDD67B0-D614-0472-2F8F-87650159D9A4}"/>
              </a:ext>
            </a:extLst>
          </p:cNvPr>
          <p:cNvSpPr txBox="1"/>
          <p:nvPr/>
        </p:nvSpPr>
        <p:spPr>
          <a:xfrm>
            <a:off x="9074525" y="5707325"/>
            <a:ext cx="2080698" cy="369332"/>
          </a:xfrm>
          <a:prstGeom prst="rect">
            <a:avLst/>
          </a:prstGeom>
          <a:noFill/>
        </p:spPr>
        <p:txBody>
          <a:bodyPr wrap="none" rtlCol="0">
            <a:spAutoFit/>
          </a:bodyPr>
          <a:lstStyle/>
          <a:p>
            <a:r>
              <a:rPr lang="en-US" dirty="0"/>
              <a:t>Credit: </a:t>
            </a:r>
            <a:r>
              <a:rPr lang="en-US" dirty="0">
                <a:hlinkClick r:id="rId3"/>
              </a:rPr>
              <a:t>Kevin Nelson</a:t>
            </a:r>
            <a:endParaRPr lang="en-US" dirty="0"/>
          </a:p>
        </p:txBody>
      </p:sp>
      <p:sp>
        <p:nvSpPr>
          <p:cNvPr id="7" name="Slide Number Placeholder 6">
            <a:extLst>
              <a:ext uri="{FF2B5EF4-FFF2-40B4-BE49-F238E27FC236}">
                <a16:creationId xmlns:a16="http://schemas.microsoft.com/office/drawing/2014/main" id="{4D7501DD-7A72-AA4D-E1A4-101DFFCCB3B5}"/>
              </a:ext>
            </a:extLst>
          </p:cNvPr>
          <p:cNvSpPr>
            <a:spLocks noGrp="1"/>
          </p:cNvSpPr>
          <p:nvPr>
            <p:ph type="sldNum" sz="quarter" idx="12"/>
          </p:nvPr>
        </p:nvSpPr>
        <p:spPr/>
        <p:txBody>
          <a:bodyPr/>
          <a:lstStyle/>
          <a:p>
            <a:fld id="{5E73102D-4E0B-4AFE-824B-F11278725AAE}" type="slidenum">
              <a:rPr lang="en-US" smtClean="0"/>
              <a:t>4</a:t>
            </a:fld>
            <a:endParaRPr lang="en-US"/>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58925001-C6C7-8DC7-AACB-D6E9619F78B4}"/>
                  </a:ext>
                </a:extLst>
              </p:cNvPr>
              <p:cNvSpPr txBox="1"/>
              <p:nvPr/>
            </p:nvSpPr>
            <p:spPr>
              <a:xfrm>
                <a:off x="1165860" y="1785434"/>
                <a:ext cx="10046623" cy="1077218"/>
              </a:xfrm>
              <a:prstGeom prst="rect">
                <a:avLst/>
              </a:prstGeom>
              <a:noFill/>
            </p:spPr>
            <p:txBody>
              <a:bodyPr wrap="square" rtlCol="0">
                <a:spAutoFit/>
              </a:bodyPr>
              <a:lstStyle/>
              <a:p>
                <a:r>
                  <a:rPr lang="en-US" sz="2800" dirty="0"/>
                  <a:t>Data23 </a:t>
                </a:r>
                <a14:m>
                  <m:oMath xmlns:m="http://schemas.openxmlformats.org/officeDocument/2006/math">
                    <m:r>
                      <m:rPr>
                        <m:sty m:val="p"/>
                      </m:rPr>
                      <a:rPr lang="en-US" sz="2800" b="0" i="0" dirty="0" smtClean="0">
                        <a:latin typeface="Cambria Math" panose="02040503050406030204" pitchFamily="18" charset="0"/>
                      </a:rPr>
                      <m:t>Z</m:t>
                    </m:r>
                    <m:r>
                      <a:rPr lang="en-US" sz="2800" i="1" dirty="0" smtClean="0">
                        <a:latin typeface="Cambria Math" panose="02040503050406030204" pitchFamily="18" charset="0"/>
                      </a:rPr>
                      <m:t>𝜇𝜇</m:t>
                    </m:r>
                  </m:oMath>
                </a14:m>
                <a:r>
                  <a:rPr lang="en-US" sz="2800" dirty="0"/>
                  <a:t> Stream</a:t>
                </a:r>
              </a:p>
              <a:p>
                <a:r>
                  <a:rPr lang="en-US" dirty="0"/>
                  <a:t>Kevin showed this at muon week, studying </a:t>
                </a:r>
                <a14:m>
                  <m:oMath xmlns:m="http://schemas.openxmlformats.org/officeDocument/2006/math">
                    <m:sSub>
                      <m:sSubPr>
                        <m:ctrlPr>
                          <a:rPr lang="en-US" i="1" smtClean="0">
                            <a:latin typeface="Cambria Math" panose="02040503050406030204" pitchFamily="18" charset="0"/>
                          </a:rPr>
                        </m:ctrlPr>
                      </m:sSubPr>
                      <m:e>
                        <m:r>
                          <a:rPr lang="en-US">
                            <a:latin typeface="Cambria Math" panose="02040503050406030204" pitchFamily="18" charset="0"/>
                          </a:rPr>
                          <m:t>𝑷</m:t>
                        </m:r>
                      </m:e>
                      <m:sub>
                        <m:r>
                          <a:rPr lang="en-US">
                            <a:latin typeface="Cambria Math" panose="02040503050406030204" pitchFamily="18" charset="0"/>
                          </a:rPr>
                          <m:t>𝑻</m:t>
                        </m:r>
                      </m:sub>
                    </m:sSub>
                  </m:oMath>
                </a14:m>
                <a:r>
                  <a:rPr lang="en-US" dirty="0"/>
                  <a:t> imbalance with latest updates to alignment conditions, which are now deployed at tier0</a:t>
                </a:r>
              </a:p>
            </p:txBody>
          </p:sp>
        </mc:Choice>
        <mc:Fallback xmlns="">
          <p:sp>
            <p:nvSpPr>
              <p:cNvPr id="8" name="TextBox 7">
                <a:extLst>
                  <a:ext uri="{FF2B5EF4-FFF2-40B4-BE49-F238E27FC236}">
                    <a16:creationId xmlns:a16="http://schemas.microsoft.com/office/drawing/2014/main" id="{58925001-C6C7-8DC7-AACB-D6E9619F78B4}"/>
                  </a:ext>
                </a:extLst>
              </p:cNvPr>
              <p:cNvSpPr txBox="1">
                <a:spLocks noRot="1" noChangeAspect="1" noMove="1" noResize="1" noEditPoints="1" noAdjustHandles="1" noChangeArrowheads="1" noChangeShapeType="1" noTextEdit="1"/>
              </p:cNvSpPr>
              <p:nvPr/>
            </p:nvSpPr>
            <p:spPr>
              <a:xfrm>
                <a:off x="1165860" y="1785434"/>
                <a:ext cx="10046623" cy="1077218"/>
              </a:xfrm>
              <a:prstGeom prst="rect">
                <a:avLst/>
              </a:prstGeom>
              <a:blipFill>
                <a:blip r:embed="rId4"/>
                <a:stretch>
                  <a:fillRect l="-1214" t="-5650" b="-7910"/>
                </a:stretch>
              </a:blipFill>
            </p:spPr>
            <p:txBody>
              <a:bodyPr/>
              <a:lstStyle/>
              <a:p>
                <a:r>
                  <a:rPr lang="en-US">
                    <a:noFill/>
                  </a:rPr>
                  <a:t> </a:t>
                </a:r>
              </a:p>
            </p:txBody>
          </p:sp>
        </mc:Fallback>
      </mc:AlternateContent>
      <p:pic>
        <p:nvPicPr>
          <p:cNvPr id="9" name="Picture 2" descr="Cover photos">
            <a:extLst>
              <a:ext uri="{FF2B5EF4-FFF2-40B4-BE49-F238E27FC236}">
                <a16:creationId xmlns:a16="http://schemas.microsoft.com/office/drawing/2014/main" id="{B50F44C9-6E3E-1069-32F5-E8419F3C96AC}"/>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1290" t="26011" r="11538" b="13690"/>
          <a:stretch/>
        </p:blipFill>
        <p:spPr bwMode="auto">
          <a:xfrm>
            <a:off x="9543100" y="92420"/>
            <a:ext cx="2600928" cy="5360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8350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85F28E-5FF1-D95A-E92E-63FC3F525EE6}"/>
              </a:ext>
            </a:extLst>
          </p:cNvPr>
          <p:cNvSpPr>
            <a:spLocks noGrp="1"/>
          </p:cNvSpPr>
          <p:nvPr>
            <p:ph type="title"/>
          </p:nvPr>
        </p:nvSpPr>
        <p:spPr/>
        <p:txBody>
          <a:bodyPr/>
          <a:lstStyle/>
          <a:p>
            <a:r>
              <a:rPr lang="en-US" dirty="0"/>
              <a:t>Data 24 Study (Main Stream)</a:t>
            </a:r>
          </a:p>
        </p:txBody>
      </p:sp>
      <p:graphicFrame>
        <p:nvGraphicFramePr>
          <p:cNvPr id="4" name="Content Placeholder 3">
            <a:extLst>
              <a:ext uri="{FF2B5EF4-FFF2-40B4-BE49-F238E27FC236}">
                <a16:creationId xmlns:a16="http://schemas.microsoft.com/office/drawing/2014/main" id="{FAC8788E-2F20-AB57-FA77-BEC2DED5B200}"/>
              </a:ext>
            </a:extLst>
          </p:cNvPr>
          <p:cNvGraphicFramePr>
            <a:graphicFrameLocks noGrp="1"/>
          </p:cNvGraphicFramePr>
          <p:nvPr>
            <p:ph idx="1"/>
          </p:nvPr>
        </p:nvGraphicFramePr>
        <p:xfrm>
          <a:off x="1096963" y="1846263"/>
          <a:ext cx="10058397" cy="2849489"/>
        </p:xfrm>
        <a:graphic>
          <a:graphicData uri="http://schemas.openxmlformats.org/drawingml/2006/table">
            <a:tbl>
              <a:tblPr bandRow="1">
                <a:tableStyleId>{5C22544A-7EE6-4342-B048-85BDC9FD1C3A}</a:tableStyleId>
              </a:tblPr>
              <a:tblGrid>
                <a:gridCol w="2512511">
                  <a:extLst>
                    <a:ext uri="{9D8B030D-6E8A-4147-A177-3AD203B41FA5}">
                      <a16:colId xmlns:a16="http://schemas.microsoft.com/office/drawing/2014/main" val="2884569253"/>
                    </a:ext>
                  </a:extLst>
                </a:gridCol>
                <a:gridCol w="3712601">
                  <a:extLst>
                    <a:ext uri="{9D8B030D-6E8A-4147-A177-3AD203B41FA5}">
                      <a16:colId xmlns:a16="http://schemas.microsoft.com/office/drawing/2014/main" val="1856955958"/>
                    </a:ext>
                  </a:extLst>
                </a:gridCol>
                <a:gridCol w="3833285">
                  <a:extLst>
                    <a:ext uri="{9D8B030D-6E8A-4147-A177-3AD203B41FA5}">
                      <a16:colId xmlns:a16="http://schemas.microsoft.com/office/drawing/2014/main" val="45826924"/>
                    </a:ext>
                  </a:extLst>
                </a:gridCol>
              </a:tblGrid>
              <a:tr h="440705">
                <a:tc>
                  <a:txBody>
                    <a:bodyPr/>
                    <a:lstStyle/>
                    <a:p>
                      <a:endParaRPr lang="en-US" sz="2000" dirty="0"/>
                    </a:p>
                  </a:txBody>
                  <a:tcPr/>
                </a:tc>
                <a:tc>
                  <a:txBody>
                    <a:bodyPr/>
                    <a:lstStyle/>
                    <a:p>
                      <a:pPr algn="ctr"/>
                      <a:r>
                        <a:rPr lang="en-US" sz="2000" dirty="0"/>
                        <a:t>Old Alignment</a:t>
                      </a:r>
                    </a:p>
                  </a:txBody>
                  <a:tcPr/>
                </a:tc>
                <a:tc>
                  <a:txBody>
                    <a:bodyPr/>
                    <a:lstStyle/>
                    <a:p>
                      <a:pPr algn="ctr"/>
                      <a:r>
                        <a:rPr lang="en-US" sz="2000" dirty="0"/>
                        <a:t>New Alignment</a:t>
                      </a:r>
                    </a:p>
                  </a:txBody>
                  <a:tcPr/>
                </a:tc>
                <a:extLst>
                  <a:ext uri="{0D108BD9-81ED-4DB2-BD59-A6C34878D82A}">
                    <a16:rowId xmlns:a16="http://schemas.microsoft.com/office/drawing/2014/main" val="2192679028"/>
                  </a:ext>
                </a:extLst>
              </a:tr>
              <a:tr h="440705">
                <a:tc>
                  <a:txBody>
                    <a:bodyPr/>
                    <a:lstStyle/>
                    <a:p>
                      <a:pPr algn="ctr"/>
                      <a:r>
                        <a:rPr lang="en-US" sz="2000" dirty="0">
                          <a:effectLst/>
                          <a:latin typeface="Calibri" panose="020F0502020204030204" pitchFamily="34" charset="0"/>
                        </a:rPr>
                        <a:t>Tag</a:t>
                      </a:r>
                      <a:endParaRPr lang="en-US" sz="2000" dirty="0"/>
                    </a:p>
                  </a:txBody>
                  <a:tcPr/>
                </a:tc>
                <a:tc>
                  <a:txBody>
                    <a:bodyPr/>
                    <a:lstStyle/>
                    <a:p>
                      <a:pPr algn="ctr"/>
                      <a:r>
                        <a:rPr lang="en-US" sz="2000" dirty="0">
                          <a:effectLst/>
                          <a:latin typeface="Calibri" panose="020F0502020204030204" pitchFamily="34" charset="0"/>
                        </a:rPr>
                        <a:t>&lt;= f1456</a:t>
                      </a:r>
                      <a:endParaRPr lang="en-US" sz="2000" dirty="0"/>
                    </a:p>
                  </a:txBody>
                  <a:tcPr/>
                </a:tc>
                <a:tc>
                  <a:txBody>
                    <a:bodyPr/>
                    <a:lstStyle/>
                    <a:p>
                      <a:pPr algn="ctr"/>
                      <a:r>
                        <a:rPr lang="en-US" sz="2000" dirty="0">
                          <a:effectLst/>
                          <a:latin typeface="Calibri" panose="020F0502020204030204" pitchFamily="34" charset="0"/>
                        </a:rPr>
                        <a:t>&gt;= f1462</a:t>
                      </a:r>
                      <a:endParaRPr lang="en-US" sz="2000" dirty="0"/>
                    </a:p>
                  </a:txBody>
                  <a:tcPr/>
                </a:tc>
                <a:extLst>
                  <a:ext uri="{0D108BD9-81ED-4DB2-BD59-A6C34878D82A}">
                    <a16:rowId xmlns:a16="http://schemas.microsoft.com/office/drawing/2014/main" val="3771071263"/>
                  </a:ext>
                </a:extLst>
              </a:tr>
              <a:tr h="440705">
                <a:tc>
                  <a:txBody>
                    <a:bodyPr/>
                    <a:lstStyle/>
                    <a:p>
                      <a:pPr algn="ctr"/>
                      <a:r>
                        <a:rPr lang="en-US" sz="2000" dirty="0">
                          <a:effectLst/>
                          <a:latin typeface="Calibri" panose="020F0502020204030204" pitchFamily="34" charset="0"/>
                        </a:rPr>
                        <a:t>Run No.</a:t>
                      </a:r>
                      <a:endParaRPr lang="en-US" sz="2000" dirty="0"/>
                    </a:p>
                  </a:txBody>
                  <a:tcPr/>
                </a:tc>
                <a:tc>
                  <a:txBody>
                    <a:bodyPr/>
                    <a:lstStyle/>
                    <a:p>
                      <a:pPr algn="ctr"/>
                      <a:r>
                        <a:rPr lang="en-US" sz="2000" dirty="0">
                          <a:effectLst/>
                          <a:latin typeface="Calibri" panose="020F0502020204030204" pitchFamily="34" charset="0"/>
                        </a:rPr>
                        <a:t>&lt;= 00474271</a:t>
                      </a:r>
                      <a:endParaRPr lang="en-US" sz="2000" dirty="0"/>
                    </a:p>
                  </a:txBody>
                  <a:tcPr/>
                </a:tc>
                <a:tc>
                  <a:txBody>
                    <a:bodyPr/>
                    <a:lstStyle/>
                    <a:p>
                      <a:pPr algn="ctr"/>
                      <a:r>
                        <a:rPr lang="en-US" sz="2000" dirty="0">
                          <a:effectLst/>
                          <a:latin typeface="Calibri" panose="020F0502020204030204" pitchFamily="34" charset="0"/>
                        </a:rPr>
                        <a:t>&gt;= 00474441</a:t>
                      </a:r>
                      <a:endParaRPr lang="en-US" sz="2000" dirty="0"/>
                    </a:p>
                  </a:txBody>
                  <a:tcPr/>
                </a:tc>
                <a:extLst>
                  <a:ext uri="{0D108BD9-81ED-4DB2-BD59-A6C34878D82A}">
                    <a16:rowId xmlns:a16="http://schemas.microsoft.com/office/drawing/2014/main" val="2606510561"/>
                  </a:ext>
                </a:extLst>
              </a:tr>
              <a:tr h="440705">
                <a:tc>
                  <a:txBody>
                    <a:bodyPr/>
                    <a:lstStyle/>
                    <a:p>
                      <a:pPr algn="ctr"/>
                      <a:r>
                        <a:rPr lang="en-US" sz="2000" dirty="0">
                          <a:effectLst/>
                          <a:latin typeface="Calibri" panose="020F0502020204030204" pitchFamily="34" charset="0"/>
                        </a:rPr>
                        <a:t>Condition tag</a:t>
                      </a:r>
                    </a:p>
                  </a:txBody>
                  <a:tcPr/>
                </a:tc>
                <a:tc>
                  <a:txBody>
                    <a:bodyPr/>
                    <a:lstStyle/>
                    <a:p>
                      <a:pPr algn="ctr"/>
                      <a:r>
                        <a:rPr lang="en-US" sz="2000" dirty="0">
                          <a:effectLst/>
                          <a:latin typeface="Calibri" panose="020F0502020204030204" pitchFamily="34" charset="0"/>
                        </a:rPr>
                        <a:t>CONDBR2-BLKPA-2024-02</a:t>
                      </a:r>
                      <a:endParaRPr lang="en-US" sz="2000" dirty="0"/>
                    </a:p>
                  </a:txBody>
                  <a:tcPr/>
                </a:tc>
                <a:tc>
                  <a:txBody>
                    <a:bodyPr/>
                    <a:lstStyle/>
                    <a:p>
                      <a:pPr algn="ctr"/>
                      <a:r>
                        <a:rPr lang="en-US" sz="2000" dirty="0">
                          <a:effectLst/>
                          <a:latin typeface="Calibri" panose="020F0502020204030204" pitchFamily="34" charset="0"/>
                        </a:rPr>
                        <a:t>CONDBR2_BLKPA_2024_03</a:t>
                      </a:r>
                      <a:endParaRPr lang="en-US" sz="2000" dirty="0"/>
                    </a:p>
                  </a:txBody>
                  <a:tcPr/>
                </a:tc>
                <a:extLst>
                  <a:ext uri="{0D108BD9-81ED-4DB2-BD59-A6C34878D82A}">
                    <a16:rowId xmlns:a16="http://schemas.microsoft.com/office/drawing/2014/main" val="3764553819"/>
                  </a:ext>
                </a:extLst>
              </a:tr>
              <a:tr h="1086669">
                <a:tc>
                  <a:txBody>
                    <a:bodyPr/>
                    <a:lstStyle/>
                    <a:p>
                      <a:pPr algn="ctr"/>
                      <a:r>
                        <a:rPr lang="en-US" sz="2000" dirty="0">
                          <a:effectLst/>
                          <a:latin typeface="Calibri" panose="020F0502020204030204" pitchFamily="34" charset="0"/>
                        </a:rPr>
                        <a:t>Run Selected</a:t>
                      </a:r>
                    </a:p>
                  </a:txBody>
                  <a:tcPr/>
                </a:tc>
                <a:tc>
                  <a:txBody>
                    <a:bodyPr/>
                    <a:lstStyle/>
                    <a:p>
                      <a:pPr algn="ctr"/>
                      <a:r>
                        <a:rPr lang="en-US" sz="2000" kern="1200" dirty="0">
                          <a:solidFill>
                            <a:schemeClr val="dk1"/>
                          </a:solidFill>
                          <a:effectLst/>
                          <a:latin typeface="+mn-lt"/>
                          <a:ea typeface="+mn-ea"/>
                          <a:cs typeface="+mn-cs"/>
                        </a:rPr>
                        <a:t>data24_13p6TeV.00</a:t>
                      </a:r>
                      <a:r>
                        <a:rPr lang="en-US" sz="2000" b="1" kern="1200" dirty="0">
                          <a:solidFill>
                            <a:schemeClr val="dk1"/>
                          </a:solidFill>
                          <a:effectLst/>
                          <a:latin typeface="+mn-lt"/>
                          <a:ea typeface="+mn-ea"/>
                          <a:cs typeface="+mn-cs"/>
                        </a:rPr>
                        <a:t>473968</a:t>
                      </a:r>
                      <a:r>
                        <a:rPr lang="en-US" sz="2000" kern="1200" dirty="0">
                          <a:solidFill>
                            <a:schemeClr val="dk1"/>
                          </a:solidFill>
                          <a:effectLst/>
                          <a:latin typeface="+mn-lt"/>
                          <a:ea typeface="+mn-ea"/>
                          <a:cs typeface="+mn-cs"/>
                        </a:rPr>
                        <a:t>.physics_Main.deriv.DAOD_PHYS.</a:t>
                      </a:r>
                      <a:r>
                        <a:rPr lang="en-US" sz="2000" b="1" kern="1200" dirty="0">
                          <a:solidFill>
                            <a:schemeClr val="dk1"/>
                          </a:solidFill>
                          <a:effectLst/>
                          <a:latin typeface="+mn-lt"/>
                          <a:ea typeface="+mn-ea"/>
                          <a:cs typeface="+mn-cs"/>
                        </a:rPr>
                        <a:t>f1450</a:t>
                      </a:r>
                      <a:r>
                        <a:rPr lang="en-US" sz="2000" kern="1200" dirty="0">
                          <a:solidFill>
                            <a:schemeClr val="dk1"/>
                          </a:solidFill>
                          <a:effectLst/>
                          <a:latin typeface="+mn-lt"/>
                          <a:ea typeface="+mn-ea"/>
                          <a:cs typeface="+mn-cs"/>
                        </a:rPr>
                        <a:t>_m2248_p6142_tid38351515_00</a:t>
                      </a:r>
                      <a:endParaRPr lang="en-US" sz="2000" dirty="0"/>
                    </a:p>
                  </a:txBody>
                  <a:tcPr/>
                </a:tc>
                <a:tc>
                  <a:txBody>
                    <a:bodyPr/>
                    <a:lstStyle/>
                    <a:p>
                      <a:pPr algn="ctr"/>
                      <a:r>
                        <a:rPr lang="en-US" sz="2000" kern="1200" dirty="0">
                          <a:solidFill>
                            <a:schemeClr val="dk1"/>
                          </a:solidFill>
                          <a:effectLst/>
                          <a:latin typeface="+mn-lt"/>
                          <a:ea typeface="+mn-ea"/>
                          <a:cs typeface="+mn-cs"/>
                        </a:rPr>
                        <a:t>data24_13p6TeV.00</a:t>
                      </a:r>
                      <a:r>
                        <a:rPr lang="en-US" sz="2000" b="1" kern="1200" dirty="0">
                          <a:solidFill>
                            <a:schemeClr val="dk1"/>
                          </a:solidFill>
                          <a:effectLst/>
                          <a:latin typeface="+mn-lt"/>
                          <a:ea typeface="+mn-ea"/>
                          <a:cs typeface="+mn-cs"/>
                        </a:rPr>
                        <a:t>474572</a:t>
                      </a:r>
                      <a:r>
                        <a:rPr lang="en-US" sz="2000" kern="1200" dirty="0">
                          <a:solidFill>
                            <a:schemeClr val="dk1"/>
                          </a:solidFill>
                          <a:effectLst/>
                          <a:latin typeface="+mn-lt"/>
                          <a:ea typeface="+mn-ea"/>
                          <a:cs typeface="+mn-cs"/>
                        </a:rPr>
                        <a:t>.physics_Main.deriv.DAOD_PHYS.</a:t>
                      </a:r>
                      <a:r>
                        <a:rPr lang="en-US" sz="2000" b="1" kern="1200" dirty="0">
                          <a:solidFill>
                            <a:schemeClr val="dk1"/>
                          </a:solidFill>
                          <a:effectLst/>
                          <a:latin typeface="+mn-lt"/>
                          <a:ea typeface="+mn-ea"/>
                          <a:cs typeface="+mn-cs"/>
                        </a:rPr>
                        <a:t>f1462</a:t>
                      </a:r>
                      <a:r>
                        <a:rPr lang="en-US" sz="2000" kern="1200" dirty="0">
                          <a:solidFill>
                            <a:schemeClr val="dk1"/>
                          </a:solidFill>
                          <a:effectLst/>
                          <a:latin typeface="+mn-lt"/>
                          <a:ea typeface="+mn-ea"/>
                          <a:cs typeface="+mn-cs"/>
                        </a:rPr>
                        <a:t>_m2248_p6142</a:t>
                      </a:r>
                      <a:endParaRPr lang="en-US" sz="2000" dirty="0"/>
                    </a:p>
                  </a:txBody>
                  <a:tcPr/>
                </a:tc>
                <a:extLst>
                  <a:ext uri="{0D108BD9-81ED-4DB2-BD59-A6C34878D82A}">
                    <a16:rowId xmlns:a16="http://schemas.microsoft.com/office/drawing/2014/main" val="1536839797"/>
                  </a:ext>
                </a:extLst>
              </a:tr>
            </a:tbl>
          </a:graphicData>
        </a:graphic>
      </p:graphicFrame>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C5F9645A-22A8-AA39-ADF5-42A78D58029D}"/>
                  </a:ext>
                </a:extLst>
              </p:cNvPr>
              <p:cNvSpPr txBox="1"/>
              <p:nvPr/>
            </p:nvSpPr>
            <p:spPr>
              <a:xfrm>
                <a:off x="1096963" y="4682344"/>
                <a:ext cx="9724329" cy="1661993"/>
              </a:xfrm>
              <a:prstGeom prst="rect">
                <a:avLst/>
              </a:prstGeom>
              <a:noFill/>
            </p:spPr>
            <p:txBody>
              <a:bodyPr wrap="none" rtlCol="0">
                <a:spAutoFit/>
              </a:bodyPr>
              <a:lstStyle/>
              <a:p>
                <a:r>
                  <a:rPr lang="en-US" sz="2200" b="1" dirty="0"/>
                  <a:t>Cuts Applied</a:t>
                </a:r>
                <a:r>
                  <a:rPr lang="en-US" sz="2200" dirty="0"/>
                  <a:t>: </a:t>
                </a:r>
              </a:p>
              <a:p>
                <a:r>
                  <a:rPr lang="en-US" sz="2000" b="1" dirty="0"/>
                  <a:t>CB, Loose</a:t>
                </a:r>
              </a:p>
              <a:p>
                <a:r>
                  <a:rPr lang="en-US" sz="2000" b="1" dirty="0"/>
                  <a:t>BEE   </a:t>
                </a:r>
                <a:r>
                  <a:rPr lang="en-US" sz="2000" dirty="0"/>
                  <a:t>   1.44 &lt;|</a:t>
                </a:r>
                <a14:m>
                  <m:oMath xmlns:m="http://schemas.openxmlformats.org/officeDocument/2006/math">
                    <m:r>
                      <a:rPr lang="en-US" sz="2000" i="1" smtClean="0">
                        <a:latin typeface="Cambria Math" panose="02040503050406030204" pitchFamily="18" charset="0"/>
                      </a:rPr>
                      <m:t>𝜂</m:t>
                    </m:r>
                  </m:oMath>
                </a14:m>
                <a:r>
                  <a:rPr lang="en-US" sz="2000" dirty="0"/>
                  <a:t>| &lt; 1.682 |</a:t>
                </a:r>
                <a14:m>
                  <m:oMath xmlns:m="http://schemas.openxmlformats.org/officeDocument/2006/math">
                    <m:r>
                      <a:rPr lang="en-US" sz="2000" i="1">
                        <a:latin typeface="Cambria Math" panose="02040503050406030204" pitchFamily="18" charset="0"/>
                      </a:rPr>
                      <m:t>𝜑</m:t>
                    </m:r>
                    <m:r>
                      <a:rPr lang="en-US" sz="2000" b="0" i="1" smtClean="0">
                        <a:latin typeface="Cambria Math" panose="02040503050406030204" pitchFamily="18" charset="0"/>
                      </a:rPr>
                      <m:t>|</m:t>
                    </m:r>
                  </m:oMath>
                </a14:m>
                <a:r>
                  <a:rPr lang="en-US" sz="2000" dirty="0"/>
                  <a:t> in (0.301, 0.478), (1.086, 1.263), (1.872, 2.049), (2.657, 2.834) </a:t>
                </a:r>
              </a:p>
              <a:p>
                <a:r>
                  <a:rPr lang="en-US" sz="2000" b="1" dirty="0"/>
                  <a:t>BIS78 </a:t>
                </a:r>
                <a:r>
                  <a:rPr lang="en-US" sz="2000" dirty="0"/>
                  <a:t>  1.05 &lt;|</a:t>
                </a:r>
                <a14:m>
                  <m:oMath xmlns:m="http://schemas.openxmlformats.org/officeDocument/2006/math">
                    <m:r>
                      <a:rPr lang="en-US" sz="2000" i="1" smtClean="0">
                        <a:latin typeface="Cambria Math" panose="02040503050406030204" pitchFamily="18" charset="0"/>
                      </a:rPr>
                      <m:t>𝜂</m:t>
                    </m:r>
                  </m:oMath>
                </a14:m>
                <a:r>
                  <a:rPr lang="en-US" sz="2000" dirty="0"/>
                  <a:t>| &lt; 1.3     |</a:t>
                </a:r>
                <a14:m>
                  <m:oMath xmlns:m="http://schemas.openxmlformats.org/officeDocument/2006/math">
                    <m:r>
                      <a:rPr lang="en-US" sz="2000" i="1">
                        <a:latin typeface="Cambria Math" panose="02040503050406030204" pitchFamily="18" charset="0"/>
                      </a:rPr>
                      <m:t>𝜑</m:t>
                    </m:r>
                    <m:r>
                      <a:rPr lang="en-US" sz="2000" i="1">
                        <a:latin typeface="Cambria Math" panose="02040503050406030204" pitchFamily="18" charset="0"/>
                      </a:rPr>
                      <m:t>|</m:t>
                    </m:r>
                  </m:oMath>
                </a14:m>
                <a:r>
                  <a:rPr lang="en-US" sz="2000" dirty="0"/>
                  <a:t> in (0.21, 0.57), (1, 1.33), (1.78, 2.14), (2.57, 2.93)</a:t>
                </a:r>
              </a:p>
              <a:p>
                <a14:m>
                  <m:oMath xmlns:m="http://schemas.openxmlformats.org/officeDocument/2006/math">
                    <m:sSub>
                      <m:sSubPr>
                        <m:ctrlPr>
                          <a:rPr lang="en-US" sz="2000" b="1" i="1" smtClean="0">
                            <a:solidFill>
                              <a:srgbClr val="836967"/>
                            </a:solidFill>
                            <a:latin typeface="Cambria Math" panose="02040503050406030204" pitchFamily="18" charset="0"/>
                          </a:rPr>
                        </m:ctrlPr>
                      </m:sSubPr>
                      <m:e>
                        <m:r>
                          <a:rPr lang="en-US" sz="2000" b="1" i="1" smtClean="0">
                            <a:latin typeface="Cambria Math" panose="02040503050406030204" pitchFamily="18" charset="0"/>
                          </a:rPr>
                          <m:t>𝑷</m:t>
                        </m:r>
                      </m:e>
                      <m:sub>
                        <m:r>
                          <a:rPr lang="en-US" sz="2000" b="1" i="1" smtClean="0">
                            <a:latin typeface="Cambria Math" panose="02040503050406030204" pitchFamily="18" charset="0"/>
                          </a:rPr>
                          <m:t>𝑻</m:t>
                        </m:r>
                      </m:sub>
                    </m:sSub>
                  </m:oMath>
                </a14:m>
                <a:r>
                  <a:rPr lang="en-US" sz="2000" b="1" dirty="0"/>
                  <a:t>         </a:t>
                </a:r>
                <a:r>
                  <a:rPr lang="en-US" sz="2000" dirty="0"/>
                  <a:t>&lt; 20,  (20, 100), and &gt;100</a:t>
                </a:r>
              </a:p>
            </p:txBody>
          </p:sp>
        </mc:Choice>
        <mc:Fallback xmlns="">
          <p:sp>
            <p:nvSpPr>
              <p:cNvPr id="7" name="TextBox 6">
                <a:extLst>
                  <a:ext uri="{FF2B5EF4-FFF2-40B4-BE49-F238E27FC236}">
                    <a16:creationId xmlns:a16="http://schemas.microsoft.com/office/drawing/2014/main" id="{C5F9645A-22A8-AA39-ADF5-42A78D58029D}"/>
                  </a:ext>
                </a:extLst>
              </p:cNvPr>
              <p:cNvSpPr txBox="1">
                <a:spLocks noRot="1" noChangeAspect="1" noMove="1" noResize="1" noEditPoints="1" noAdjustHandles="1" noChangeArrowheads="1" noChangeShapeType="1" noTextEdit="1"/>
              </p:cNvSpPr>
              <p:nvPr/>
            </p:nvSpPr>
            <p:spPr>
              <a:xfrm>
                <a:off x="1096963" y="4682344"/>
                <a:ext cx="9724329" cy="1661993"/>
              </a:xfrm>
              <a:prstGeom prst="rect">
                <a:avLst/>
              </a:prstGeom>
              <a:blipFill>
                <a:blip r:embed="rId3"/>
                <a:stretch>
                  <a:fillRect l="-815" t="-2564" b="-5495"/>
                </a:stretch>
              </a:blipFill>
            </p:spPr>
            <p:txBody>
              <a:bodyPr/>
              <a:lstStyle/>
              <a:p>
                <a:r>
                  <a:rPr lang="en-US">
                    <a:noFill/>
                  </a:rPr>
                  <a:t> </a:t>
                </a:r>
              </a:p>
            </p:txBody>
          </p:sp>
        </mc:Fallback>
      </mc:AlternateContent>
      <p:sp>
        <p:nvSpPr>
          <p:cNvPr id="8" name="Slide Number Placeholder 7">
            <a:extLst>
              <a:ext uri="{FF2B5EF4-FFF2-40B4-BE49-F238E27FC236}">
                <a16:creationId xmlns:a16="http://schemas.microsoft.com/office/drawing/2014/main" id="{816EDE84-C4A3-132E-567F-3A889E84C13B}"/>
              </a:ext>
            </a:extLst>
          </p:cNvPr>
          <p:cNvSpPr>
            <a:spLocks noGrp="1"/>
          </p:cNvSpPr>
          <p:nvPr>
            <p:ph type="sldNum" sz="quarter" idx="12"/>
          </p:nvPr>
        </p:nvSpPr>
        <p:spPr/>
        <p:txBody>
          <a:bodyPr/>
          <a:lstStyle/>
          <a:p>
            <a:fld id="{5E73102D-4E0B-4AFE-824B-F11278725AAE}" type="slidenum">
              <a:rPr lang="en-US" smtClean="0"/>
              <a:t>5</a:t>
            </a:fld>
            <a:endParaRPr lang="en-US"/>
          </a:p>
        </p:txBody>
      </p:sp>
      <p:pic>
        <p:nvPicPr>
          <p:cNvPr id="9" name="Picture 2" descr="Cover photos">
            <a:extLst>
              <a:ext uri="{FF2B5EF4-FFF2-40B4-BE49-F238E27FC236}">
                <a16:creationId xmlns:a16="http://schemas.microsoft.com/office/drawing/2014/main" id="{8C9AA16D-4294-2D00-FFD7-6C5F3C4A7C22}"/>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1290" t="26011" r="11538" b="13690"/>
          <a:stretch/>
        </p:blipFill>
        <p:spPr bwMode="auto">
          <a:xfrm>
            <a:off x="9543100" y="92420"/>
            <a:ext cx="2600928" cy="5360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49288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3DB224-01D1-A7B1-0605-5ABFC4FF5A75}"/>
              </a:ext>
            </a:extLst>
          </p:cNvPr>
          <p:cNvSpPr>
            <a:spLocks noGrp="1"/>
          </p:cNvSpPr>
          <p:nvPr>
            <p:ph type="title"/>
          </p:nvPr>
        </p:nvSpPr>
        <p:spPr/>
        <p:txBody>
          <a:bodyPr/>
          <a:lstStyle/>
          <a:p>
            <a:r>
              <a:rPr lang="en-US" dirty="0"/>
              <a:t>BEE Side A</a:t>
            </a:r>
          </a:p>
        </p:txBody>
      </p:sp>
      <p:sp>
        <p:nvSpPr>
          <p:cNvPr id="33" name="Slide Number Placeholder 32">
            <a:extLst>
              <a:ext uri="{FF2B5EF4-FFF2-40B4-BE49-F238E27FC236}">
                <a16:creationId xmlns:a16="http://schemas.microsoft.com/office/drawing/2014/main" id="{377C7723-F5C0-98BF-8B00-A1C79072BFB1}"/>
              </a:ext>
            </a:extLst>
          </p:cNvPr>
          <p:cNvSpPr>
            <a:spLocks noGrp="1"/>
          </p:cNvSpPr>
          <p:nvPr>
            <p:ph type="sldNum" sz="quarter" idx="12"/>
          </p:nvPr>
        </p:nvSpPr>
        <p:spPr/>
        <p:txBody>
          <a:bodyPr/>
          <a:lstStyle/>
          <a:p>
            <a:fld id="{5E73102D-4E0B-4AFE-824B-F11278725AAE}" type="slidenum">
              <a:rPr lang="en-US" smtClean="0"/>
              <a:t>6</a:t>
            </a:fld>
            <a:endParaRPr lang="en-US"/>
          </a:p>
        </p:txBody>
      </p:sp>
      <p:pic>
        <p:nvPicPr>
          <p:cNvPr id="35" name="Picture 2" descr="Cover photos">
            <a:extLst>
              <a:ext uri="{FF2B5EF4-FFF2-40B4-BE49-F238E27FC236}">
                <a16:creationId xmlns:a16="http://schemas.microsoft.com/office/drawing/2014/main" id="{A13B2F0D-6964-3F56-7CBD-49434BD00F3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1290" t="26011" r="11538" b="13690"/>
          <a:stretch/>
        </p:blipFill>
        <p:spPr bwMode="auto">
          <a:xfrm>
            <a:off x="9543100" y="92420"/>
            <a:ext cx="2600928" cy="536023"/>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91" name="Content Placeholder 7">
                <a:extLst>
                  <a:ext uri="{FF2B5EF4-FFF2-40B4-BE49-F238E27FC236}">
                    <a16:creationId xmlns:a16="http://schemas.microsoft.com/office/drawing/2014/main" id="{51A649EC-B3F7-5896-B559-C1F4B7DF2EF4}"/>
                  </a:ext>
                </a:extLst>
              </p:cNvPr>
              <p:cNvSpPr>
                <a:spLocks noGrp="1"/>
              </p:cNvSpPr>
              <p:nvPr>
                <p:ph idx="15"/>
              </p:nvPr>
            </p:nvSpPr>
            <p:spPr>
              <a:xfrm>
                <a:off x="817793" y="4943997"/>
                <a:ext cx="11326235" cy="1188011"/>
              </a:xfrm>
            </p:spPr>
            <p:txBody>
              <a:bodyPr/>
              <a:lstStyle/>
              <a:p>
                <a:r>
                  <a:rPr lang="en-US" dirty="0"/>
                  <a:t>Improvement for 20 &lt; </a:t>
                </a:r>
                <a14:m>
                  <m:oMath xmlns:m="http://schemas.openxmlformats.org/officeDocument/2006/math">
                    <m:sSub>
                      <m:sSubPr>
                        <m:ctrlPr>
                          <a:rPr lang="en-US" i="1" smtClean="0">
                            <a:latin typeface="Cambria Math" panose="02040503050406030204" pitchFamily="18" charset="0"/>
                          </a:rPr>
                        </m:ctrlPr>
                      </m:sSubPr>
                      <m:e>
                        <m:r>
                          <a:rPr lang="en-US">
                            <a:latin typeface="Cambria Math" panose="02040503050406030204" pitchFamily="18" charset="0"/>
                          </a:rPr>
                          <m:t>𝑷</m:t>
                        </m:r>
                      </m:e>
                      <m:sub>
                        <m:r>
                          <a:rPr lang="en-US">
                            <a:latin typeface="Cambria Math" panose="02040503050406030204" pitchFamily="18" charset="0"/>
                          </a:rPr>
                          <m:t>𝑻</m:t>
                        </m:r>
                      </m:sub>
                    </m:sSub>
                  </m:oMath>
                </a14:m>
                <a:r>
                  <a:rPr lang="en-US" dirty="0"/>
                  <a:t> &lt; 100 GeV. Not much improvement for </a:t>
                </a:r>
                <a14:m>
                  <m:oMath xmlns:m="http://schemas.openxmlformats.org/officeDocument/2006/math">
                    <m:sSub>
                      <m:sSubPr>
                        <m:ctrlPr>
                          <a:rPr lang="en-US" i="1">
                            <a:latin typeface="Cambria Math" panose="02040503050406030204" pitchFamily="18" charset="0"/>
                          </a:rPr>
                        </m:ctrlPr>
                      </m:sSubPr>
                      <m:e>
                        <m:r>
                          <a:rPr lang="en-US">
                            <a:latin typeface="Cambria Math" panose="02040503050406030204" pitchFamily="18" charset="0"/>
                          </a:rPr>
                          <m:t>𝑷</m:t>
                        </m:r>
                      </m:e>
                      <m:sub>
                        <m:r>
                          <a:rPr lang="en-US">
                            <a:latin typeface="Cambria Math" panose="02040503050406030204" pitchFamily="18" charset="0"/>
                          </a:rPr>
                          <m:t>𝑻</m:t>
                        </m:r>
                      </m:sub>
                    </m:sSub>
                  </m:oMath>
                </a14:m>
                <a:r>
                  <a:rPr lang="en-US" dirty="0"/>
                  <a:t> &lt; 20 GeV due to lower </a:t>
                </a:r>
                <a14:m>
                  <m:oMath xmlns:m="http://schemas.openxmlformats.org/officeDocument/2006/math">
                    <m:sSup>
                      <m:sSupPr>
                        <m:ctrlPr>
                          <a:rPr lang="en-US" i="1" smtClean="0">
                            <a:latin typeface="Cambria Math" panose="02040503050406030204" pitchFamily="18" charset="0"/>
                          </a:rPr>
                        </m:ctrlPr>
                      </m:sSupPr>
                      <m:e>
                        <m:sSub>
                          <m:sSubPr>
                            <m:ctrlPr>
                              <a:rPr lang="en-US" i="1">
                                <a:latin typeface="Cambria Math" panose="02040503050406030204" pitchFamily="18" charset="0"/>
                              </a:rPr>
                            </m:ctrlPr>
                          </m:sSubPr>
                          <m:e>
                            <m:r>
                              <a:rPr lang="en-US">
                                <a:latin typeface="Cambria Math" panose="02040503050406030204" pitchFamily="18" charset="0"/>
                              </a:rPr>
                              <m:t>𝑷</m:t>
                            </m:r>
                          </m:e>
                          <m:sub>
                            <m:r>
                              <a:rPr lang="en-US">
                                <a:latin typeface="Cambria Math" panose="02040503050406030204" pitchFamily="18" charset="0"/>
                              </a:rPr>
                              <m:t>𝑻</m:t>
                            </m:r>
                          </m:sub>
                        </m:sSub>
                      </m:e>
                      <m:sup>
                        <m:r>
                          <a:rPr lang="en-US" b="0" i="1" smtClean="0">
                            <a:latin typeface="Cambria Math" panose="02040503050406030204" pitchFamily="18" charset="0"/>
                          </a:rPr>
                          <m:t>𝑀𝐸</m:t>
                        </m:r>
                      </m:sup>
                    </m:sSup>
                  </m:oMath>
                </a14:m>
                <a:r>
                  <a:rPr lang="en-US" dirty="0"/>
                  <a:t>dependence.  </a:t>
                </a:r>
              </a:p>
              <a:p>
                <a:r>
                  <a:rPr lang="en-US" dirty="0"/>
                  <a:t>Not enough data for </a:t>
                </a:r>
                <a14:m>
                  <m:oMath xmlns:m="http://schemas.openxmlformats.org/officeDocument/2006/math">
                    <m:sSub>
                      <m:sSubPr>
                        <m:ctrlPr>
                          <a:rPr lang="en-US" i="1">
                            <a:latin typeface="Cambria Math" panose="02040503050406030204" pitchFamily="18" charset="0"/>
                          </a:rPr>
                        </m:ctrlPr>
                      </m:sSubPr>
                      <m:e>
                        <m:r>
                          <a:rPr lang="en-US">
                            <a:latin typeface="Cambria Math" panose="02040503050406030204" pitchFamily="18" charset="0"/>
                          </a:rPr>
                          <m:t>𝑷</m:t>
                        </m:r>
                      </m:e>
                      <m:sub>
                        <m:r>
                          <a:rPr lang="en-US">
                            <a:latin typeface="Cambria Math" panose="02040503050406030204" pitchFamily="18" charset="0"/>
                          </a:rPr>
                          <m:t>𝑻</m:t>
                        </m:r>
                      </m:sub>
                    </m:sSub>
                  </m:oMath>
                </a14:m>
                <a:r>
                  <a:rPr lang="en-US" dirty="0"/>
                  <a:t> &gt; 100 GeV</a:t>
                </a:r>
              </a:p>
            </p:txBody>
          </p:sp>
        </mc:Choice>
        <mc:Fallback xmlns="">
          <p:sp>
            <p:nvSpPr>
              <p:cNvPr id="91" name="Content Placeholder 7">
                <a:extLst>
                  <a:ext uri="{FF2B5EF4-FFF2-40B4-BE49-F238E27FC236}">
                    <a16:creationId xmlns:a16="http://schemas.microsoft.com/office/drawing/2014/main" id="{51A649EC-B3F7-5896-B559-C1F4B7DF2EF4}"/>
                  </a:ext>
                </a:extLst>
              </p:cNvPr>
              <p:cNvSpPr>
                <a:spLocks noGrp="1" noRot="1" noChangeAspect="1" noMove="1" noResize="1" noEditPoints="1" noAdjustHandles="1" noChangeArrowheads="1" noChangeShapeType="1" noTextEdit="1"/>
              </p:cNvSpPr>
              <p:nvPr>
                <p:ph idx="15"/>
              </p:nvPr>
            </p:nvSpPr>
            <p:spPr>
              <a:xfrm>
                <a:off x="817793" y="4943997"/>
                <a:ext cx="11326235" cy="1188011"/>
              </a:xfrm>
              <a:blipFill>
                <a:blip r:embed="rId3"/>
                <a:stretch>
                  <a:fillRect l="-431" t="-1026"/>
                </a:stretch>
              </a:blipFill>
            </p:spPr>
            <p:txBody>
              <a:bodyPr/>
              <a:lstStyle/>
              <a:p>
                <a:r>
                  <a:rPr lang="en-US">
                    <a:noFill/>
                  </a:rPr>
                  <a:t> </a:t>
                </a:r>
              </a:p>
            </p:txBody>
          </p:sp>
        </mc:Fallback>
      </mc:AlternateContent>
      <p:pic>
        <p:nvPicPr>
          <p:cNvPr id="117" name="Content Placeholder 116" descr="A graph of a graph&#10;&#10;Description automatically generated with medium confidence">
            <a:extLst>
              <a:ext uri="{FF2B5EF4-FFF2-40B4-BE49-F238E27FC236}">
                <a16:creationId xmlns:a16="http://schemas.microsoft.com/office/drawing/2014/main" id="{DD262E44-B22F-DF22-251E-EC8D793CA3FC}"/>
              </a:ext>
            </a:extLst>
          </p:cNvPr>
          <p:cNvPicPr>
            <a:picLocks noGrp="1" noChangeAspect="1"/>
          </p:cNvPicPr>
          <p:nvPr>
            <p:ph idx="1"/>
          </p:nvPr>
        </p:nvPicPr>
        <p:blipFill rotWithShape="1">
          <a:blip r:embed="rId4">
            <a:extLst>
              <a:ext uri="{28A0092B-C50C-407E-A947-70E740481C1C}">
                <a14:useLocalDpi xmlns:a14="http://schemas.microsoft.com/office/drawing/2010/main" val="0"/>
              </a:ext>
            </a:extLst>
          </a:blip>
          <a:srcRect b="1205"/>
          <a:stretch/>
        </p:blipFill>
        <p:spPr>
          <a:xfrm>
            <a:off x="334963" y="2013637"/>
            <a:ext cx="3654425" cy="2796598"/>
          </a:xfrm>
        </p:spPr>
      </p:pic>
      <p:pic>
        <p:nvPicPr>
          <p:cNvPr id="119" name="Content Placeholder 118" descr="A graph of a graph of a work in progress&#10;&#10;Description automatically generated with medium confidence">
            <a:extLst>
              <a:ext uri="{FF2B5EF4-FFF2-40B4-BE49-F238E27FC236}">
                <a16:creationId xmlns:a16="http://schemas.microsoft.com/office/drawing/2014/main" id="{CB0D6937-4CD2-02C8-CE43-3607E5F92EEB}"/>
              </a:ext>
            </a:extLst>
          </p:cNvPr>
          <p:cNvPicPr>
            <a:picLocks noGrp="1" noChangeAspect="1"/>
          </p:cNvPicPr>
          <p:nvPr>
            <p:ph idx="13"/>
          </p:nvPr>
        </p:nvPicPr>
        <p:blipFill rotWithShape="1">
          <a:blip r:embed="rId5">
            <a:extLst>
              <a:ext uri="{28A0092B-C50C-407E-A947-70E740481C1C}">
                <a14:useLocalDpi xmlns:a14="http://schemas.microsoft.com/office/drawing/2010/main" val="0"/>
              </a:ext>
            </a:extLst>
          </a:blip>
          <a:srcRect b="1205"/>
          <a:stretch/>
        </p:blipFill>
        <p:spPr>
          <a:xfrm>
            <a:off x="4186238" y="2013637"/>
            <a:ext cx="3654425" cy="2796598"/>
          </a:xfrm>
        </p:spPr>
      </p:pic>
      <p:pic>
        <p:nvPicPr>
          <p:cNvPr id="121" name="Content Placeholder 120" descr="A graph with blue and black lines&#10;&#10;Description automatically generated">
            <a:extLst>
              <a:ext uri="{FF2B5EF4-FFF2-40B4-BE49-F238E27FC236}">
                <a16:creationId xmlns:a16="http://schemas.microsoft.com/office/drawing/2014/main" id="{78DE011E-ECD1-A471-8F7F-1B753D713CAD}"/>
              </a:ext>
            </a:extLst>
          </p:cNvPr>
          <p:cNvPicPr>
            <a:picLocks noGrp="1" noChangeAspect="1"/>
          </p:cNvPicPr>
          <p:nvPr>
            <p:ph idx="14"/>
          </p:nvPr>
        </p:nvPicPr>
        <p:blipFill rotWithShape="1">
          <a:blip r:embed="rId6">
            <a:extLst>
              <a:ext uri="{28A0092B-C50C-407E-A947-70E740481C1C}">
                <a14:useLocalDpi xmlns:a14="http://schemas.microsoft.com/office/drawing/2010/main" val="0"/>
              </a:ext>
            </a:extLst>
          </a:blip>
          <a:srcRect b="1248"/>
          <a:stretch/>
        </p:blipFill>
        <p:spPr>
          <a:xfrm>
            <a:off x="8005763" y="2013021"/>
            <a:ext cx="3656012" cy="2796598"/>
          </a:xfrm>
        </p:spPr>
      </p:pic>
    </p:spTree>
    <p:extLst>
      <p:ext uri="{BB962C8B-B14F-4D97-AF65-F5344CB8AC3E}">
        <p14:creationId xmlns:p14="http://schemas.microsoft.com/office/powerpoint/2010/main" val="14398854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8FD9DC-782E-66C0-907C-CD378CA4EA38}"/>
              </a:ext>
            </a:extLst>
          </p:cNvPr>
          <p:cNvSpPr>
            <a:spLocks noGrp="1"/>
          </p:cNvSpPr>
          <p:nvPr>
            <p:ph type="title"/>
          </p:nvPr>
        </p:nvSpPr>
        <p:spPr/>
        <p:txBody>
          <a:bodyPr/>
          <a:lstStyle/>
          <a:p>
            <a:r>
              <a:rPr lang="en-US" dirty="0"/>
              <a:t>BEE Side C</a:t>
            </a:r>
          </a:p>
        </p:txBody>
      </p:sp>
      <p:sp>
        <p:nvSpPr>
          <p:cNvPr id="44" name="Slide Number Placeholder 43">
            <a:extLst>
              <a:ext uri="{FF2B5EF4-FFF2-40B4-BE49-F238E27FC236}">
                <a16:creationId xmlns:a16="http://schemas.microsoft.com/office/drawing/2014/main" id="{093338B6-EAAB-D6FC-4EDF-3CC22CF08E24}"/>
              </a:ext>
            </a:extLst>
          </p:cNvPr>
          <p:cNvSpPr>
            <a:spLocks noGrp="1"/>
          </p:cNvSpPr>
          <p:nvPr>
            <p:ph type="sldNum" sz="quarter" idx="12"/>
          </p:nvPr>
        </p:nvSpPr>
        <p:spPr/>
        <p:txBody>
          <a:bodyPr/>
          <a:lstStyle/>
          <a:p>
            <a:fld id="{5E73102D-4E0B-4AFE-824B-F11278725AAE}" type="slidenum">
              <a:rPr lang="en-US" smtClean="0"/>
              <a:t>7</a:t>
            </a:fld>
            <a:endParaRPr lang="en-US"/>
          </a:p>
        </p:txBody>
      </p:sp>
      <p:pic>
        <p:nvPicPr>
          <p:cNvPr id="45" name="Picture 2" descr="Cover photos">
            <a:extLst>
              <a:ext uri="{FF2B5EF4-FFF2-40B4-BE49-F238E27FC236}">
                <a16:creationId xmlns:a16="http://schemas.microsoft.com/office/drawing/2014/main" id="{816F3E86-EE99-785D-1382-8C0073C5F31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1290" t="26011" r="11538" b="13690"/>
          <a:stretch/>
        </p:blipFill>
        <p:spPr bwMode="auto">
          <a:xfrm>
            <a:off x="9543100" y="92420"/>
            <a:ext cx="2600928" cy="536023"/>
          </a:xfrm>
          <a:prstGeom prst="rect">
            <a:avLst/>
          </a:prstGeom>
          <a:noFill/>
          <a:extLst>
            <a:ext uri="{909E8E84-426E-40DD-AFC4-6F175D3DCCD1}">
              <a14:hiddenFill xmlns:a14="http://schemas.microsoft.com/office/drawing/2010/main">
                <a:solidFill>
                  <a:srgbClr val="FFFFFF"/>
                </a:solidFill>
              </a14:hiddenFill>
            </a:ext>
          </a:extLst>
        </p:spPr>
      </p:pic>
      <p:sp>
        <p:nvSpPr>
          <p:cNvPr id="71" name="Content Placeholder 7">
            <a:extLst>
              <a:ext uri="{FF2B5EF4-FFF2-40B4-BE49-F238E27FC236}">
                <a16:creationId xmlns:a16="http://schemas.microsoft.com/office/drawing/2014/main" id="{AB5EC007-CFE0-89B0-DB7E-0750565B8459}"/>
              </a:ext>
            </a:extLst>
          </p:cNvPr>
          <p:cNvSpPr>
            <a:spLocks noGrp="1"/>
          </p:cNvSpPr>
          <p:nvPr>
            <p:ph idx="15"/>
          </p:nvPr>
        </p:nvSpPr>
        <p:spPr>
          <a:xfrm>
            <a:off x="817793" y="5002621"/>
            <a:ext cx="11326235" cy="1188011"/>
          </a:xfrm>
        </p:spPr>
        <p:txBody>
          <a:bodyPr/>
          <a:lstStyle/>
          <a:p>
            <a:r>
              <a:rPr lang="en-US" dirty="0"/>
              <a:t>Similar changes as BEE side A</a:t>
            </a:r>
          </a:p>
        </p:txBody>
      </p:sp>
      <p:pic>
        <p:nvPicPr>
          <p:cNvPr id="118" name="Content Placeholder 117" descr="A graph with a blue line&#10;&#10;Description automatically generated">
            <a:extLst>
              <a:ext uri="{FF2B5EF4-FFF2-40B4-BE49-F238E27FC236}">
                <a16:creationId xmlns:a16="http://schemas.microsoft.com/office/drawing/2014/main" id="{EE0FF6E9-9570-EC86-8D1F-6D551ECA3748}"/>
              </a:ext>
            </a:extLst>
          </p:cNvPr>
          <p:cNvPicPr>
            <a:picLocks noGrp="1" noChangeAspect="1"/>
          </p:cNvPicPr>
          <p:nvPr>
            <p:ph idx="1"/>
          </p:nvPr>
        </p:nvPicPr>
        <p:blipFill rotWithShape="1">
          <a:blip r:embed="rId3">
            <a:extLst>
              <a:ext uri="{28A0092B-C50C-407E-A947-70E740481C1C}">
                <a14:useLocalDpi xmlns:a14="http://schemas.microsoft.com/office/drawing/2010/main" val="0"/>
              </a:ext>
            </a:extLst>
          </a:blip>
          <a:srcRect t="1" b="1088"/>
          <a:stretch/>
        </p:blipFill>
        <p:spPr>
          <a:xfrm>
            <a:off x="334963" y="2013637"/>
            <a:ext cx="3654425" cy="2799904"/>
          </a:xfrm>
        </p:spPr>
      </p:pic>
      <p:pic>
        <p:nvPicPr>
          <p:cNvPr id="120" name="Content Placeholder 119" descr="A graph with blue and black lines&#10;&#10;Description automatically generated">
            <a:extLst>
              <a:ext uri="{FF2B5EF4-FFF2-40B4-BE49-F238E27FC236}">
                <a16:creationId xmlns:a16="http://schemas.microsoft.com/office/drawing/2014/main" id="{1419E881-92A6-EABE-7483-59059CBD94C0}"/>
              </a:ext>
            </a:extLst>
          </p:cNvPr>
          <p:cNvPicPr>
            <a:picLocks noGrp="1" noChangeAspect="1"/>
          </p:cNvPicPr>
          <p:nvPr>
            <p:ph idx="13"/>
          </p:nvPr>
        </p:nvPicPr>
        <p:blipFill rotWithShape="1">
          <a:blip r:embed="rId4">
            <a:extLst>
              <a:ext uri="{28A0092B-C50C-407E-A947-70E740481C1C}">
                <a14:useLocalDpi xmlns:a14="http://schemas.microsoft.com/office/drawing/2010/main" val="0"/>
              </a:ext>
            </a:extLst>
          </a:blip>
          <a:srcRect t="1" b="1088"/>
          <a:stretch/>
        </p:blipFill>
        <p:spPr>
          <a:xfrm>
            <a:off x="4186238" y="2013637"/>
            <a:ext cx="3654425" cy="2799904"/>
          </a:xfrm>
        </p:spPr>
      </p:pic>
      <p:pic>
        <p:nvPicPr>
          <p:cNvPr id="122" name="Content Placeholder 121" descr="A graph with blue and black lines&#10;&#10;Description automatically generated">
            <a:extLst>
              <a:ext uri="{FF2B5EF4-FFF2-40B4-BE49-F238E27FC236}">
                <a16:creationId xmlns:a16="http://schemas.microsoft.com/office/drawing/2014/main" id="{000B8B80-52B5-EC30-7F97-7EC828EFA86E}"/>
              </a:ext>
            </a:extLst>
          </p:cNvPr>
          <p:cNvPicPr>
            <a:picLocks noGrp="1" noChangeAspect="1"/>
          </p:cNvPicPr>
          <p:nvPr>
            <p:ph idx="14"/>
          </p:nvPr>
        </p:nvPicPr>
        <p:blipFill rotWithShape="1">
          <a:blip r:embed="rId5">
            <a:extLst>
              <a:ext uri="{28A0092B-C50C-407E-A947-70E740481C1C}">
                <a14:useLocalDpi xmlns:a14="http://schemas.microsoft.com/office/drawing/2010/main" val="0"/>
              </a:ext>
            </a:extLst>
          </a:blip>
          <a:srcRect t="1" b="1132"/>
          <a:stretch/>
        </p:blipFill>
        <p:spPr>
          <a:xfrm>
            <a:off x="8005763" y="2013021"/>
            <a:ext cx="3656012" cy="2799904"/>
          </a:xfrm>
        </p:spPr>
      </p:pic>
    </p:spTree>
    <p:extLst>
      <p:ext uri="{BB962C8B-B14F-4D97-AF65-F5344CB8AC3E}">
        <p14:creationId xmlns:p14="http://schemas.microsoft.com/office/powerpoint/2010/main" val="15627662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47E66F-F8DD-2629-B547-4F7429CB1D69}"/>
              </a:ext>
            </a:extLst>
          </p:cNvPr>
          <p:cNvSpPr>
            <a:spLocks noGrp="1"/>
          </p:cNvSpPr>
          <p:nvPr>
            <p:ph type="title"/>
          </p:nvPr>
        </p:nvSpPr>
        <p:spPr/>
        <p:txBody>
          <a:bodyPr/>
          <a:lstStyle/>
          <a:p>
            <a:r>
              <a:rPr lang="en-US" dirty="0"/>
              <a:t>BIS78 Side A</a:t>
            </a:r>
          </a:p>
        </p:txBody>
      </p:sp>
      <p:sp>
        <p:nvSpPr>
          <p:cNvPr id="36" name="Slide Number Placeholder 35">
            <a:extLst>
              <a:ext uri="{FF2B5EF4-FFF2-40B4-BE49-F238E27FC236}">
                <a16:creationId xmlns:a16="http://schemas.microsoft.com/office/drawing/2014/main" id="{02E93810-A31B-CD93-0CAD-825D84B2B689}"/>
              </a:ext>
            </a:extLst>
          </p:cNvPr>
          <p:cNvSpPr>
            <a:spLocks noGrp="1"/>
          </p:cNvSpPr>
          <p:nvPr>
            <p:ph type="sldNum" sz="quarter" idx="12"/>
          </p:nvPr>
        </p:nvSpPr>
        <p:spPr/>
        <p:txBody>
          <a:bodyPr/>
          <a:lstStyle/>
          <a:p>
            <a:fld id="{5E73102D-4E0B-4AFE-824B-F11278725AAE}" type="slidenum">
              <a:rPr lang="en-US" smtClean="0"/>
              <a:t>8</a:t>
            </a:fld>
            <a:endParaRPr lang="en-US"/>
          </a:p>
        </p:txBody>
      </p:sp>
      <p:pic>
        <p:nvPicPr>
          <p:cNvPr id="37" name="Picture 2" descr="Cover photos">
            <a:extLst>
              <a:ext uri="{FF2B5EF4-FFF2-40B4-BE49-F238E27FC236}">
                <a16:creationId xmlns:a16="http://schemas.microsoft.com/office/drawing/2014/main" id="{09732A65-60B2-5541-6E5A-BC5AE72E004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1290" t="26011" r="11538" b="13690"/>
          <a:stretch/>
        </p:blipFill>
        <p:spPr bwMode="auto">
          <a:xfrm>
            <a:off x="9543100" y="92420"/>
            <a:ext cx="2600928" cy="536023"/>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47" name="Content Placeholder 7">
                <a:extLst>
                  <a:ext uri="{FF2B5EF4-FFF2-40B4-BE49-F238E27FC236}">
                    <a16:creationId xmlns:a16="http://schemas.microsoft.com/office/drawing/2014/main" id="{85A96C80-5DD4-D291-3677-494489D3CABF}"/>
                  </a:ext>
                </a:extLst>
              </p:cNvPr>
              <p:cNvSpPr>
                <a:spLocks noGrp="1"/>
              </p:cNvSpPr>
              <p:nvPr>
                <p:ph idx="15"/>
              </p:nvPr>
            </p:nvSpPr>
            <p:spPr>
              <a:xfrm>
                <a:off x="707823" y="5011601"/>
                <a:ext cx="11326235" cy="1188011"/>
              </a:xfrm>
            </p:spPr>
            <p:txBody>
              <a:bodyPr/>
              <a:lstStyle/>
              <a:p>
                <a:r>
                  <a:rPr lang="en-US" dirty="0"/>
                  <a:t>Small improvement in 20 &lt; </a:t>
                </a:r>
                <a14:m>
                  <m:oMath xmlns:m="http://schemas.openxmlformats.org/officeDocument/2006/math">
                    <m:sSub>
                      <m:sSubPr>
                        <m:ctrlPr>
                          <a:rPr lang="en-US" i="1" smtClean="0">
                            <a:latin typeface="Cambria Math" panose="02040503050406030204" pitchFamily="18" charset="0"/>
                          </a:rPr>
                        </m:ctrlPr>
                      </m:sSubPr>
                      <m:e>
                        <m:r>
                          <a:rPr lang="en-US">
                            <a:latin typeface="Cambria Math" panose="02040503050406030204" pitchFamily="18" charset="0"/>
                          </a:rPr>
                          <m:t>𝑷</m:t>
                        </m:r>
                      </m:e>
                      <m:sub>
                        <m:r>
                          <a:rPr lang="en-US">
                            <a:latin typeface="Cambria Math" panose="02040503050406030204" pitchFamily="18" charset="0"/>
                          </a:rPr>
                          <m:t>𝑻</m:t>
                        </m:r>
                      </m:sub>
                    </m:sSub>
                  </m:oMath>
                </a14:m>
                <a:r>
                  <a:rPr lang="en-US" dirty="0"/>
                  <a:t> &lt; 100 GeV. Not enough data for </a:t>
                </a:r>
                <a14:m>
                  <m:oMath xmlns:m="http://schemas.openxmlformats.org/officeDocument/2006/math">
                    <m:sSub>
                      <m:sSubPr>
                        <m:ctrlPr>
                          <a:rPr lang="en-US" i="1">
                            <a:latin typeface="Cambria Math" panose="02040503050406030204" pitchFamily="18" charset="0"/>
                          </a:rPr>
                        </m:ctrlPr>
                      </m:sSubPr>
                      <m:e>
                        <m:r>
                          <a:rPr lang="en-US">
                            <a:latin typeface="Cambria Math" panose="02040503050406030204" pitchFamily="18" charset="0"/>
                          </a:rPr>
                          <m:t>𝑷</m:t>
                        </m:r>
                      </m:e>
                      <m:sub>
                        <m:r>
                          <a:rPr lang="en-US">
                            <a:latin typeface="Cambria Math" panose="02040503050406030204" pitchFamily="18" charset="0"/>
                          </a:rPr>
                          <m:t>𝑻</m:t>
                        </m:r>
                      </m:sub>
                    </m:sSub>
                  </m:oMath>
                </a14:m>
                <a:r>
                  <a:rPr lang="en-US" dirty="0"/>
                  <a:t> &gt; 100 GeV still but seems to have improvement.</a:t>
                </a:r>
              </a:p>
            </p:txBody>
          </p:sp>
        </mc:Choice>
        <mc:Fallback xmlns="">
          <p:sp>
            <p:nvSpPr>
              <p:cNvPr id="47" name="Content Placeholder 7">
                <a:extLst>
                  <a:ext uri="{FF2B5EF4-FFF2-40B4-BE49-F238E27FC236}">
                    <a16:creationId xmlns:a16="http://schemas.microsoft.com/office/drawing/2014/main" id="{85A96C80-5DD4-D291-3677-494489D3CABF}"/>
                  </a:ext>
                </a:extLst>
              </p:cNvPr>
              <p:cNvSpPr>
                <a:spLocks noGrp="1" noRot="1" noChangeAspect="1" noMove="1" noResize="1" noEditPoints="1" noAdjustHandles="1" noChangeArrowheads="1" noChangeShapeType="1" noTextEdit="1"/>
              </p:cNvSpPr>
              <p:nvPr>
                <p:ph idx="15"/>
              </p:nvPr>
            </p:nvSpPr>
            <p:spPr>
              <a:xfrm>
                <a:off x="707823" y="5011601"/>
                <a:ext cx="11326235" cy="1188011"/>
              </a:xfrm>
              <a:blipFill>
                <a:blip r:embed="rId3"/>
                <a:stretch>
                  <a:fillRect l="-431" t="-2564"/>
                </a:stretch>
              </a:blipFill>
            </p:spPr>
            <p:txBody>
              <a:bodyPr/>
              <a:lstStyle/>
              <a:p>
                <a:r>
                  <a:rPr lang="en-US">
                    <a:noFill/>
                  </a:rPr>
                  <a:t> </a:t>
                </a:r>
              </a:p>
            </p:txBody>
          </p:sp>
        </mc:Fallback>
      </mc:AlternateContent>
      <p:pic>
        <p:nvPicPr>
          <p:cNvPr id="55" name="Content Placeholder 54" descr="A graph of a graph&#10;&#10;Description automatically generated">
            <a:extLst>
              <a:ext uri="{FF2B5EF4-FFF2-40B4-BE49-F238E27FC236}">
                <a16:creationId xmlns:a16="http://schemas.microsoft.com/office/drawing/2014/main" id="{8F11DB55-B78C-EA4E-5519-665799F54E7B}"/>
              </a:ext>
            </a:extLst>
          </p:cNvPr>
          <p:cNvPicPr>
            <a:picLocks noGrp="1" noChangeAspect="1"/>
          </p:cNvPicPr>
          <p:nvPr>
            <p:ph idx="1"/>
          </p:nvPr>
        </p:nvPicPr>
        <p:blipFill rotWithShape="1">
          <a:blip r:embed="rId4">
            <a:extLst>
              <a:ext uri="{28A0092B-C50C-407E-A947-70E740481C1C}">
                <a14:useLocalDpi xmlns:a14="http://schemas.microsoft.com/office/drawing/2010/main" val="0"/>
              </a:ext>
            </a:extLst>
          </a:blip>
          <a:srcRect b="1091"/>
          <a:stretch/>
        </p:blipFill>
        <p:spPr>
          <a:xfrm>
            <a:off x="334963" y="2013636"/>
            <a:ext cx="3654425" cy="2799843"/>
          </a:xfrm>
        </p:spPr>
      </p:pic>
      <p:pic>
        <p:nvPicPr>
          <p:cNvPr id="57" name="Content Placeholder 56" descr="A graph with blue and black lines&#10;&#10;Description automatically generated">
            <a:extLst>
              <a:ext uri="{FF2B5EF4-FFF2-40B4-BE49-F238E27FC236}">
                <a16:creationId xmlns:a16="http://schemas.microsoft.com/office/drawing/2014/main" id="{5A0B24BD-8569-A75E-C72E-DE290D9B36CC}"/>
              </a:ext>
            </a:extLst>
          </p:cNvPr>
          <p:cNvPicPr>
            <a:picLocks noGrp="1" noChangeAspect="1"/>
          </p:cNvPicPr>
          <p:nvPr>
            <p:ph idx="13"/>
          </p:nvPr>
        </p:nvPicPr>
        <p:blipFill rotWithShape="1">
          <a:blip r:embed="rId5">
            <a:extLst>
              <a:ext uri="{28A0092B-C50C-407E-A947-70E740481C1C}">
                <a14:useLocalDpi xmlns:a14="http://schemas.microsoft.com/office/drawing/2010/main" val="0"/>
              </a:ext>
            </a:extLst>
          </a:blip>
          <a:srcRect b="1091"/>
          <a:stretch/>
        </p:blipFill>
        <p:spPr>
          <a:xfrm>
            <a:off x="4186238" y="2013636"/>
            <a:ext cx="3654425" cy="2799843"/>
          </a:xfrm>
        </p:spPr>
      </p:pic>
      <p:pic>
        <p:nvPicPr>
          <p:cNvPr id="59" name="Content Placeholder 58" descr="A graph with blue and black lines&#10;&#10;Description automatically generated">
            <a:extLst>
              <a:ext uri="{FF2B5EF4-FFF2-40B4-BE49-F238E27FC236}">
                <a16:creationId xmlns:a16="http://schemas.microsoft.com/office/drawing/2014/main" id="{C18BD6DC-8E86-F59B-ABA8-DD1140187184}"/>
              </a:ext>
            </a:extLst>
          </p:cNvPr>
          <p:cNvPicPr>
            <a:picLocks noGrp="1" noChangeAspect="1"/>
          </p:cNvPicPr>
          <p:nvPr>
            <p:ph idx="14"/>
          </p:nvPr>
        </p:nvPicPr>
        <p:blipFill rotWithShape="1">
          <a:blip r:embed="rId6">
            <a:extLst>
              <a:ext uri="{28A0092B-C50C-407E-A947-70E740481C1C}">
                <a14:useLocalDpi xmlns:a14="http://schemas.microsoft.com/office/drawing/2010/main" val="0"/>
              </a:ext>
            </a:extLst>
          </a:blip>
          <a:srcRect b="1133"/>
          <a:stretch/>
        </p:blipFill>
        <p:spPr>
          <a:xfrm>
            <a:off x="8005763" y="2013021"/>
            <a:ext cx="3656012" cy="2799843"/>
          </a:xfrm>
        </p:spPr>
      </p:pic>
    </p:spTree>
    <p:extLst>
      <p:ext uri="{BB962C8B-B14F-4D97-AF65-F5344CB8AC3E}">
        <p14:creationId xmlns:p14="http://schemas.microsoft.com/office/powerpoint/2010/main" val="9667421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ED0367-AD4C-51C4-6F75-3AEE9C64647C}"/>
              </a:ext>
            </a:extLst>
          </p:cNvPr>
          <p:cNvSpPr>
            <a:spLocks noGrp="1"/>
          </p:cNvSpPr>
          <p:nvPr>
            <p:ph type="title"/>
          </p:nvPr>
        </p:nvSpPr>
        <p:spPr/>
        <p:txBody>
          <a:bodyPr/>
          <a:lstStyle/>
          <a:p>
            <a:r>
              <a:rPr lang="en-US" dirty="0"/>
              <a:t>BIS78 Side C</a:t>
            </a:r>
          </a:p>
        </p:txBody>
      </p:sp>
      <p:sp>
        <p:nvSpPr>
          <p:cNvPr id="20" name="Slide Number Placeholder 19">
            <a:extLst>
              <a:ext uri="{FF2B5EF4-FFF2-40B4-BE49-F238E27FC236}">
                <a16:creationId xmlns:a16="http://schemas.microsoft.com/office/drawing/2014/main" id="{27DD3902-830D-5D3A-006D-7B994BD71117}"/>
              </a:ext>
            </a:extLst>
          </p:cNvPr>
          <p:cNvSpPr>
            <a:spLocks noGrp="1"/>
          </p:cNvSpPr>
          <p:nvPr>
            <p:ph type="sldNum" sz="quarter" idx="12"/>
          </p:nvPr>
        </p:nvSpPr>
        <p:spPr/>
        <p:txBody>
          <a:bodyPr/>
          <a:lstStyle/>
          <a:p>
            <a:fld id="{5E73102D-4E0B-4AFE-824B-F11278725AAE}" type="slidenum">
              <a:rPr lang="en-US" smtClean="0"/>
              <a:t>9</a:t>
            </a:fld>
            <a:endParaRPr lang="en-US"/>
          </a:p>
        </p:txBody>
      </p:sp>
      <p:pic>
        <p:nvPicPr>
          <p:cNvPr id="21" name="Picture 2" descr="Cover photos">
            <a:extLst>
              <a:ext uri="{FF2B5EF4-FFF2-40B4-BE49-F238E27FC236}">
                <a16:creationId xmlns:a16="http://schemas.microsoft.com/office/drawing/2014/main" id="{6337A742-34E4-6400-539C-E8733073C2C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1290" t="26011" r="11538" b="13690"/>
          <a:stretch/>
        </p:blipFill>
        <p:spPr bwMode="auto">
          <a:xfrm>
            <a:off x="9543100" y="92420"/>
            <a:ext cx="2600928" cy="536023"/>
          </a:xfrm>
          <a:prstGeom prst="rect">
            <a:avLst/>
          </a:prstGeom>
          <a:noFill/>
          <a:extLst>
            <a:ext uri="{909E8E84-426E-40DD-AFC4-6F175D3DCCD1}">
              <a14:hiddenFill xmlns:a14="http://schemas.microsoft.com/office/drawing/2010/main">
                <a:solidFill>
                  <a:srgbClr val="FFFFFF"/>
                </a:solidFill>
              </a14:hiddenFill>
            </a:ext>
          </a:extLst>
        </p:spPr>
      </p:pic>
      <p:sp>
        <p:nvSpPr>
          <p:cNvPr id="34" name="Content Placeholder 7">
            <a:extLst>
              <a:ext uri="{FF2B5EF4-FFF2-40B4-BE49-F238E27FC236}">
                <a16:creationId xmlns:a16="http://schemas.microsoft.com/office/drawing/2014/main" id="{B08FA07E-1346-1BB2-EFE6-51045E287FAE}"/>
              </a:ext>
            </a:extLst>
          </p:cNvPr>
          <p:cNvSpPr>
            <a:spLocks noGrp="1"/>
          </p:cNvSpPr>
          <p:nvPr>
            <p:ph idx="15"/>
          </p:nvPr>
        </p:nvSpPr>
        <p:spPr>
          <a:xfrm>
            <a:off x="1097280" y="5013452"/>
            <a:ext cx="10115203" cy="1188011"/>
          </a:xfrm>
        </p:spPr>
        <p:txBody>
          <a:bodyPr/>
          <a:lstStyle/>
          <a:p>
            <a:r>
              <a:rPr lang="en-US" dirty="0"/>
              <a:t>Little change</a:t>
            </a:r>
          </a:p>
        </p:txBody>
      </p:sp>
      <p:pic>
        <p:nvPicPr>
          <p:cNvPr id="42" name="Content Placeholder 41" descr="A graph of a graph of a graph&#10;&#10;Description automatically generated with medium confidence">
            <a:extLst>
              <a:ext uri="{FF2B5EF4-FFF2-40B4-BE49-F238E27FC236}">
                <a16:creationId xmlns:a16="http://schemas.microsoft.com/office/drawing/2014/main" id="{3035836C-0A01-44F2-D3F2-955BF752E37A}"/>
              </a:ext>
            </a:extLst>
          </p:cNvPr>
          <p:cNvPicPr>
            <a:picLocks noGrp="1" noChangeAspect="1"/>
          </p:cNvPicPr>
          <p:nvPr>
            <p:ph idx="1"/>
          </p:nvPr>
        </p:nvPicPr>
        <p:blipFill rotWithShape="1">
          <a:blip r:embed="rId3">
            <a:extLst>
              <a:ext uri="{28A0092B-C50C-407E-A947-70E740481C1C}">
                <a14:useLocalDpi xmlns:a14="http://schemas.microsoft.com/office/drawing/2010/main" val="0"/>
              </a:ext>
            </a:extLst>
          </a:blip>
          <a:srcRect b="1051"/>
          <a:stretch/>
        </p:blipFill>
        <p:spPr>
          <a:xfrm>
            <a:off x="334963" y="2013637"/>
            <a:ext cx="3654425" cy="2800960"/>
          </a:xfrm>
        </p:spPr>
      </p:pic>
      <p:pic>
        <p:nvPicPr>
          <p:cNvPr id="44" name="Content Placeholder 43" descr="A graph of a graph of a graph&#10;&#10;Description automatically generated with medium confidence">
            <a:extLst>
              <a:ext uri="{FF2B5EF4-FFF2-40B4-BE49-F238E27FC236}">
                <a16:creationId xmlns:a16="http://schemas.microsoft.com/office/drawing/2014/main" id="{2C81E0FF-1FEA-916A-7224-EE42466387C4}"/>
              </a:ext>
            </a:extLst>
          </p:cNvPr>
          <p:cNvPicPr>
            <a:picLocks noGrp="1" noChangeAspect="1"/>
          </p:cNvPicPr>
          <p:nvPr>
            <p:ph idx="13"/>
          </p:nvPr>
        </p:nvPicPr>
        <p:blipFill rotWithShape="1">
          <a:blip r:embed="rId4">
            <a:extLst>
              <a:ext uri="{28A0092B-C50C-407E-A947-70E740481C1C}">
                <a14:useLocalDpi xmlns:a14="http://schemas.microsoft.com/office/drawing/2010/main" val="0"/>
              </a:ext>
            </a:extLst>
          </a:blip>
          <a:srcRect b="1051"/>
          <a:stretch/>
        </p:blipFill>
        <p:spPr>
          <a:xfrm>
            <a:off x="4186238" y="2013637"/>
            <a:ext cx="3654425" cy="2800960"/>
          </a:xfrm>
        </p:spPr>
      </p:pic>
      <p:pic>
        <p:nvPicPr>
          <p:cNvPr id="46" name="Content Placeholder 45" descr="A graph with blue and black lines&#10;&#10;Description automatically generated">
            <a:extLst>
              <a:ext uri="{FF2B5EF4-FFF2-40B4-BE49-F238E27FC236}">
                <a16:creationId xmlns:a16="http://schemas.microsoft.com/office/drawing/2014/main" id="{94C9A256-3EC8-99F6-8E02-7C8D720EAA41}"/>
              </a:ext>
            </a:extLst>
          </p:cNvPr>
          <p:cNvPicPr>
            <a:picLocks noGrp="1" noChangeAspect="1"/>
          </p:cNvPicPr>
          <p:nvPr>
            <p:ph idx="14"/>
          </p:nvPr>
        </p:nvPicPr>
        <p:blipFill rotWithShape="1">
          <a:blip r:embed="rId5">
            <a:extLst>
              <a:ext uri="{28A0092B-C50C-407E-A947-70E740481C1C}">
                <a14:useLocalDpi xmlns:a14="http://schemas.microsoft.com/office/drawing/2010/main" val="0"/>
              </a:ext>
            </a:extLst>
          </a:blip>
          <a:srcRect t="1" b="1094"/>
          <a:stretch/>
        </p:blipFill>
        <p:spPr>
          <a:xfrm>
            <a:off x="8005763" y="2013021"/>
            <a:ext cx="3656012" cy="2800960"/>
          </a:xfrm>
        </p:spPr>
      </p:pic>
    </p:spTree>
    <p:extLst>
      <p:ext uri="{BB962C8B-B14F-4D97-AF65-F5344CB8AC3E}">
        <p14:creationId xmlns:p14="http://schemas.microsoft.com/office/powerpoint/2010/main" val="765220210"/>
      </p:ext>
    </p:extLst>
  </p:cSld>
  <p:clrMapOvr>
    <a:masterClrMapping/>
  </p:clrMapOvr>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8883</TotalTime>
  <Words>1394</Words>
  <Application>Microsoft Office PowerPoint</Application>
  <PresentationFormat>Widescreen</PresentationFormat>
  <Paragraphs>142</Paragraphs>
  <Slides>24</Slides>
  <Notes>11</Notes>
  <HiddenSlides>2</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Aptos</vt:lpstr>
      <vt:lpstr>Calibri</vt:lpstr>
      <vt:lpstr>Calibri Light</vt:lpstr>
      <vt:lpstr>Cambria Math</vt:lpstr>
      <vt:lpstr>Wingdings</vt:lpstr>
      <vt:lpstr>Retrospect</vt:lpstr>
      <vt:lpstr>Muon Performance Study</vt:lpstr>
      <vt:lpstr>The Detector and Alignment</vt:lpstr>
      <vt:lpstr>Part 1 – 2024 Alignment</vt:lpstr>
      <vt:lpstr>BEE Side A</vt:lpstr>
      <vt:lpstr>Data 24 Study (Main Stream)</vt:lpstr>
      <vt:lpstr>BEE Side A</vt:lpstr>
      <vt:lpstr>BEE Side C</vt:lpstr>
      <vt:lpstr>BIS78 Side A</vt:lpstr>
      <vt:lpstr>BIS78 Side C</vt:lpstr>
      <vt:lpstr>Comparison</vt:lpstr>
      <vt:lpstr>Part 2 – Tight WP Optimization</vt:lpstr>
      <vt:lpstr>Muon Efficiency</vt:lpstr>
      <vt:lpstr>Muon Working Point</vt:lpstr>
      <vt:lpstr>Optimizing Tight WP - ρ and q/p" signif"</vt:lpstr>
      <vt:lpstr>Previous ρ and q/p Cut Study</vt:lpstr>
      <vt:lpstr>Method</vt:lpstr>
      <vt:lpstr>Low P_T - ρ Map</vt:lpstr>
      <vt:lpstr>Low P_T - q/p significance Map</vt:lpstr>
      <vt:lpstr>ρ and q/p significance with η,P_T cut</vt:lpstr>
      <vt:lpstr>Medium P_T - ρ Map  </vt:lpstr>
      <vt:lpstr>High P_T - ρ Map</vt:lpstr>
      <vt:lpstr>Next Steps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Zheng, Yongwen</dc:creator>
  <cp:lastModifiedBy>Zheng, Yongwen</cp:lastModifiedBy>
  <cp:revision>8</cp:revision>
  <dcterms:created xsi:type="dcterms:W3CDTF">2024-06-19T11:58:08Z</dcterms:created>
  <dcterms:modified xsi:type="dcterms:W3CDTF">2024-06-27T13:45:51Z</dcterms:modified>
</cp:coreProperties>
</file>