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375" r:id="rId3"/>
    <p:sldId id="2376" r:id="rId4"/>
    <p:sldId id="2377" r:id="rId5"/>
    <p:sldId id="2378" r:id="rId6"/>
    <p:sldId id="2379" r:id="rId7"/>
    <p:sldId id="2380" r:id="rId8"/>
    <p:sldId id="2381" r:id="rId9"/>
    <p:sldId id="2382" r:id="rId10"/>
    <p:sldId id="2387" r:id="rId11"/>
    <p:sldId id="2383" r:id="rId12"/>
    <p:sldId id="2384" r:id="rId13"/>
    <p:sldId id="2385" r:id="rId14"/>
    <p:sldId id="2386" r:id="rId15"/>
    <p:sldId id="2388" r:id="rId16"/>
    <p:sldId id="23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36F"/>
    <a:srgbClr val="0055A0"/>
    <a:srgbClr val="FFFFFF"/>
    <a:srgbClr val="00BA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63C95-6F79-415D-990C-6987607E12FE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CDE35-F676-493E-A2C4-553302A48B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722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D2C24-3E9B-4A23-CA57-DB52BEA12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198F00-A927-310E-A0A8-95B9ECDD5E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A2D7D-CE96-713D-7FA9-EAA3FEBB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latin typeface="Barlow" panose="00000500000000000000" pitchFamily="2" charset="0"/>
              </a:defRPr>
            </a:lvl1pPr>
          </a:lstStyle>
          <a:p>
            <a:fld id="{2E911179-7B86-4BAC-B113-E9245FF7C99E}" type="datetime1">
              <a:rPr lang="en-GB" smtClean="0"/>
              <a:t>15/10/2024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650F1-330A-813B-C709-B1841FFB6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latin typeface="Barlow" panose="00000500000000000000" pitchFamily="2" charset="0"/>
              </a:defRPr>
            </a:lvl1pPr>
          </a:lstStyle>
          <a:p>
            <a:fld id="{150C4BB1-2170-4F66-B122-74B93C93A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18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DC149-40E5-5877-0E18-B8C6C29B9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73880-2687-488C-27D7-A1717E135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38218-9A32-0F3C-ECDF-2DE29142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DC5D-80B1-4A38-A598-F4B92C6299F9}" type="datetime1">
              <a:rPr lang="en-GB" smtClean="0"/>
              <a:t>15/10/2024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D8D25-6A14-2D4B-74F1-3FDC4F3E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5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3A3E9-127B-A7D7-CF3E-0BED22B05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FEA99-A66E-D1E8-FC02-60C83FF90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6F144-DFAF-A7F8-4D3B-CC1C911E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ADEC-02B8-4767-840F-E66E1DD314CD}" type="datetime1">
              <a:rPr lang="en-GB" smtClean="0"/>
              <a:t>15/10/2024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C6FF6-F313-3C8E-46B4-624BE1BCD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85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EF3EE-462E-7B49-2E9C-0D5EDA5C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36858-ADC7-37AE-4B23-83BF77F88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4302EA-E2E9-173F-F44B-9B8A7CD14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97CF4F-72AA-90BB-8FFC-956AB477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DB1F-060E-4265-89D6-634D6A5D8854}" type="datetime1">
              <a:rPr lang="en-GB" smtClean="0"/>
              <a:t>15/10/2024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348FC-A454-8E01-3C94-EBAF94CF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008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5BCF-718F-63A5-6EC9-E37C633B3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A7B1B-04AB-A6D9-7D57-E448CE960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A23DA1-7B87-1727-3630-B2CC22D00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EE37D5-0CE9-FEED-8ABF-E8CD8CB80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ED2F03-6CF3-4125-30C5-1294E1F04D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6C694C-EF75-4FC7-207C-F0DF2DAFF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ECCA-653C-42E0-AD6F-03E27660DF72}" type="datetime1">
              <a:rPr lang="en-GB" smtClean="0"/>
              <a:t>15/10/2024</a:t>
            </a:fld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896F53-D6C4-1C40-2A0A-10577E988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1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AB5A8-2A9F-8B66-8188-F3F8BEF6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DE371-F1BD-4005-9913-97B922CF2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CBCD-E4CB-4D22-B3E0-66AAF0CBBC3D}" type="datetime1">
              <a:rPr lang="en-GB" smtClean="0"/>
              <a:t>15/10/2024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036E80-95A4-EF6F-22DE-358455B4E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F8B0B0-9F97-38FA-336E-892645FE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9D7B-3DAB-491B-8B66-13753E7401A3}" type="datetime1">
              <a:rPr lang="en-GB" smtClean="0"/>
              <a:t>15/10/2024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7F646-E35B-AB27-E580-19945B4C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35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C1826-F45A-934A-6E70-98791F719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9562D-41E5-4A0B-064C-0B2BCEB92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7C5E5-E525-FF76-F06C-AF99FCECEF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56DA9-2D58-6C82-ABF8-013567270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B8CCA-F8F3-4CFD-ACB9-C6DBD287D630}" type="datetime1">
              <a:rPr lang="en-GB" smtClean="0"/>
              <a:t>15/10/2024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9D9EB8-F8B1-6196-8771-9C241F893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98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A43C-87E7-8833-ECE0-FD3AEE5EB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3C36CF-51AE-587F-6AE2-84969B9FD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AFD24-604C-183D-5DC9-D9F0C007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ECE23-E91E-E5F6-C0A1-21D99C77F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594-2EFB-4F31-83B6-510E4D29A6B5}" type="datetime1">
              <a:rPr lang="en-GB" smtClean="0"/>
              <a:t>15/10/2024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5F35F-F2AE-4ED9-F8D8-CECE3A4F5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0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E4B451-28B2-A011-8836-23BF1CBF2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330051-4613-2075-7FCE-3FD6C06FC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5CA93-3290-15B2-CDE5-B9C195AC5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92FE91-8638-4305-8F32-87E38D40944A}" type="datetime1">
              <a:rPr lang="en-GB" smtClean="0"/>
              <a:t>15/10/2024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7B6F6-EAEA-45FE-2B2D-006088550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0C4BB1-2170-4F66-B122-74B93C93A92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214F98C6-8D2F-BFE5-B4C4-7998614E406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238321"/>
            <a:ext cx="1820243" cy="84198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C536587-BBA7-9B83-5C1A-9D75B933F16D}"/>
              </a:ext>
            </a:extLst>
          </p:cNvPr>
          <p:cNvGrpSpPr/>
          <p:nvPr userDrawn="1"/>
        </p:nvGrpSpPr>
        <p:grpSpPr>
          <a:xfrm>
            <a:off x="4674751" y="6385023"/>
            <a:ext cx="2905128" cy="307777"/>
            <a:chOff x="4510281" y="6385023"/>
            <a:chExt cx="2905128" cy="307777"/>
          </a:xfrm>
        </p:grpSpPr>
        <p:pic>
          <p:nvPicPr>
            <p:cNvPr id="8" name="Picture 7" descr="A black and grey text on a black background&#10;&#10;Description automatically generated">
              <a:extLst>
                <a:ext uri="{FF2B5EF4-FFF2-40B4-BE49-F238E27FC236}">
                  <a16:creationId xmlns:a16="http://schemas.microsoft.com/office/drawing/2014/main" id="{A991E7AB-0700-4E7F-4EC2-6FF5AFCA023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577"/>
            <a:stretch/>
          </p:blipFill>
          <p:spPr>
            <a:xfrm>
              <a:off x="4510281" y="6420545"/>
              <a:ext cx="1502211" cy="24925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481C0B6-01C7-56EB-AD77-F898CB8FCAFB}"/>
                </a:ext>
              </a:extLst>
            </p:cNvPr>
            <p:cNvSpPr txBox="1"/>
            <p:nvPr userDrawn="1"/>
          </p:nvSpPr>
          <p:spPr>
            <a:xfrm>
              <a:off x="5555293" y="6385023"/>
              <a:ext cx="18601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Barlow" panose="00000500000000000000" pitchFamily="2" charset="0"/>
                </a:rPr>
                <a:t>Screening Week 2024</a:t>
              </a:r>
              <a:endParaRPr lang="en-GB" sz="1400" dirty="0">
                <a:latin typeface="Barlow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40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rlow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n a piece of paper with pens and ruler&#10;&#10;Description automatically generated">
            <a:extLst>
              <a:ext uri="{FF2B5EF4-FFF2-40B4-BE49-F238E27FC236}">
                <a16:creationId xmlns:a16="http://schemas.microsoft.com/office/drawing/2014/main" id="{EC0F87E1-718D-FE8E-F6A2-D353E8C77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94"/>
          <a:stretch/>
        </p:blipFill>
        <p:spPr>
          <a:xfrm>
            <a:off x="0" y="-82298"/>
            <a:ext cx="12192000" cy="6345356"/>
          </a:xfrm>
          <a:prstGeom prst="rect">
            <a:avLst/>
          </a:prstGeom>
        </p:spPr>
      </p:pic>
      <p:sp>
        <p:nvSpPr>
          <p:cNvPr id="7" name="Rechteck 12">
            <a:extLst>
              <a:ext uri="{FF2B5EF4-FFF2-40B4-BE49-F238E27FC236}">
                <a16:creationId xmlns:a16="http://schemas.microsoft.com/office/drawing/2014/main" id="{29EE242E-0BE5-376D-AD28-0E2F1B90E123}"/>
              </a:ext>
            </a:extLst>
          </p:cNvPr>
          <p:cNvSpPr/>
          <p:nvPr/>
        </p:nvSpPr>
        <p:spPr>
          <a:xfrm rot="10800000">
            <a:off x="0" y="-75670"/>
            <a:ext cx="12192000" cy="634535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784395-06D0-EE57-5F3F-3766CF2067B2}"/>
              </a:ext>
            </a:extLst>
          </p:cNvPr>
          <p:cNvSpPr txBox="1"/>
          <p:nvPr/>
        </p:nvSpPr>
        <p:spPr>
          <a:xfrm>
            <a:off x="3235676" y="594942"/>
            <a:ext cx="6375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Barlow" panose="00000500000000000000" pitchFamily="2" charset="0"/>
              </a:rPr>
              <a:t>PART II</a:t>
            </a:r>
          </a:p>
          <a:p>
            <a:r>
              <a:rPr lang="en-US" sz="3600" b="1" dirty="0">
                <a:solidFill>
                  <a:srgbClr val="0055A0"/>
                </a:solidFill>
                <a:latin typeface="Barlow" panose="00000500000000000000" pitchFamily="2" charset="0"/>
              </a:rPr>
              <a:t>ASSESSMENT OF APPLICATION FIELDS</a:t>
            </a:r>
          </a:p>
        </p:txBody>
      </p:sp>
    </p:spTree>
    <p:extLst>
      <p:ext uri="{BB962C8B-B14F-4D97-AF65-F5344CB8AC3E}">
        <p14:creationId xmlns:p14="http://schemas.microsoft.com/office/powerpoint/2010/main" val="3396671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7750850" cy="71898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Your turn: Calculate the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10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697951"/>
            <a:ext cx="9217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Calculate the benefit relevance of your technology for two potential application fields.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3161C1B-5935-4EE3-7BDD-8F96C2BA86A0}"/>
              </a:ext>
            </a:extLst>
          </p:cNvPr>
          <p:cNvGrpSpPr/>
          <p:nvPr/>
        </p:nvGrpSpPr>
        <p:grpSpPr>
          <a:xfrm>
            <a:off x="4934445" y="1421593"/>
            <a:ext cx="6335927" cy="1402721"/>
            <a:chOff x="706357" y="1844939"/>
            <a:chExt cx="6335927" cy="140272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2598F2E-0048-524E-AAFB-7FBDBE84A0E0}"/>
                </a:ext>
              </a:extLst>
            </p:cNvPr>
            <p:cNvGrpSpPr/>
            <p:nvPr/>
          </p:nvGrpSpPr>
          <p:grpSpPr>
            <a:xfrm>
              <a:off x="1089658" y="2117135"/>
              <a:ext cx="5463567" cy="858331"/>
              <a:chOff x="1089658" y="2117135"/>
              <a:chExt cx="5463567" cy="858331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9B9EBAB-15D6-98B3-889F-CE3025624869}"/>
                  </a:ext>
                </a:extLst>
              </p:cNvPr>
              <p:cNvSpPr/>
              <p:nvPr/>
            </p:nvSpPr>
            <p:spPr>
              <a:xfrm>
                <a:off x="1259631" y="2117135"/>
                <a:ext cx="23651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benefits relevant in AF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C927428-D39E-471B-4EE3-28DE842ABC93}"/>
                  </a:ext>
                </a:extLst>
              </p:cNvPr>
              <p:cNvSpPr/>
              <p:nvPr/>
            </p:nvSpPr>
            <p:spPr>
              <a:xfrm>
                <a:off x="1784550" y="2636912"/>
                <a:ext cx="14469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all benefits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A9686C-7596-D0C7-39D3-C64DF248949F}"/>
                  </a:ext>
                </a:extLst>
              </p:cNvPr>
              <p:cNvSpPr/>
              <p:nvPr/>
            </p:nvSpPr>
            <p:spPr>
              <a:xfrm>
                <a:off x="4900978" y="2379336"/>
                <a:ext cx="165224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Relevance index *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6A509F3-FB46-54E6-31C6-781A6F739FAE}"/>
                  </a:ext>
                </a:extLst>
              </p:cNvPr>
              <p:cNvCxnSpPr/>
              <p:nvPr/>
            </p:nvCxnSpPr>
            <p:spPr bwMode="auto">
              <a:xfrm>
                <a:off x="1089658" y="2546300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0F2F7A-24A0-EC93-DEA9-5913D161768B}"/>
                  </a:ext>
                </a:extLst>
              </p:cNvPr>
              <p:cNvSpPr txBox="1"/>
              <p:nvPr/>
            </p:nvSpPr>
            <p:spPr bwMode="auto">
              <a:xfrm>
                <a:off x="4408946" y="2377023"/>
                <a:ext cx="29687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AT" sz="1600" kern="0" dirty="0">
                    <a:solidFill>
                      <a:srgbClr val="1E436F"/>
                    </a:solidFill>
                    <a:latin typeface="+mj-lt"/>
                  </a:rPr>
                  <a:t>X</a:t>
                </a:r>
                <a:endParaRPr lang="en-AT" sz="2400" kern="0" dirty="0">
                  <a:solidFill>
                    <a:srgbClr val="1E436F"/>
                  </a:solidFill>
                  <a:latin typeface="+mj-lt"/>
                </a:endParaRPr>
              </a:p>
            </p:txBody>
          </p:sp>
        </p:grpSp>
        <p:sp>
          <p:nvSpPr>
            <p:cNvPr id="6" name="Rounded Rectangle 6">
              <a:extLst>
                <a:ext uri="{FF2B5EF4-FFF2-40B4-BE49-F238E27FC236}">
                  <a16:creationId xmlns:a16="http://schemas.microsoft.com/office/drawing/2014/main" id="{F5D910F5-43F3-22BC-D2C5-7E44E1703CA1}"/>
                </a:ext>
              </a:extLst>
            </p:cNvPr>
            <p:cNvSpPr/>
            <p:nvPr/>
          </p:nvSpPr>
          <p:spPr bwMode="auto">
            <a:xfrm>
              <a:off x="706357" y="1844939"/>
              <a:ext cx="6335927" cy="1402721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61EEA2D6-CB28-7FDA-82CE-AE428BCCF8FA}"/>
              </a:ext>
            </a:extLst>
          </p:cNvPr>
          <p:cNvSpPr/>
          <p:nvPr/>
        </p:nvSpPr>
        <p:spPr>
          <a:xfrm>
            <a:off x="1022362" y="3288345"/>
            <a:ext cx="9997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* Relevance Index built from 4 items; 3-point multi-item Likert scale (0 = I don‘t agree, 1 = I agree, 2 = I fully agree)</a:t>
            </a:r>
          </a:p>
          <a:p>
            <a:pPr>
              <a:defRPr>
                <a:solidFill>
                  <a:srgbClr val="005582"/>
                </a:solidFill>
              </a:defRPr>
            </a:pP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r>
              <a:rPr lang="en-GB" sz="1600" dirty="0">
                <a:solidFill>
                  <a:srgbClr val="1E436F"/>
                </a:solidFill>
                <a:latin typeface="+mj-lt"/>
              </a:rPr>
              <a:t>Items: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is highly relevant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will become even more relevant in the future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There is no solution to this problem yet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Many people suffer from this problem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8FB8CDE-3400-743A-86FB-ED603B4343B9}"/>
              </a:ext>
            </a:extLst>
          </p:cNvPr>
          <p:cNvSpPr txBox="1">
            <a:spLocks/>
          </p:cNvSpPr>
          <p:nvPr/>
        </p:nvSpPr>
        <p:spPr>
          <a:xfrm>
            <a:off x="1063040" y="1692498"/>
            <a:ext cx="5089538" cy="6595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1E436F"/>
                </a:solidFill>
              </a:rPr>
              <a:t>Benefit Relevance:</a:t>
            </a:r>
            <a:endParaRPr lang="en-GB" sz="2400" dirty="0">
              <a:solidFill>
                <a:srgbClr val="1E436F"/>
              </a:solidFill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8B2C1520-3682-E542-D26A-C12C09EB3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6583"/>
              </p:ext>
            </p:extLst>
          </p:nvPr>
        </p:nvGraphicFramePr>
        <p:xfrm>
          <a:off x="5482144" y="4778289"/>
          <a:ext cx="618971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510">
                  <a:extLst>
                    <a:ext uri="{9D8B030D-6E8A-4147-A177-3AD203B41FA5}">
                      <a16:colId xmlns:a16="http://schemas.microsoft.com/office/drawing/2014/main" val="2766179812"/>
                    </a:ext>
                  </a:extLst>
                </a:gridCol>
                <a:gridCol w="901045">
                  <a:extLst>
                    <a:ext uri="{9D8B030D-6E8A-4147-A177-3AD203B41FA5}">
                      <a16:colId xmlns:a16="http://schemas.microsoft.com/office/drawing/2014/main" val="3764484806"/>
                    </a:ext>
                  </a:extLst>
                </a:gridCol>
                <a:gridCol w="1125916">
                  <a:extLst>
                    <a:ext uri="{9D8B030D-6E8A-4147-A177-3AD203B41FA5}">
                      <a16:colId xmlns:a16="http://schemas.microsoft.com/office/drawing/2014/main" val="2963853899"/>
                    </a:ext>
                  </a:extLst>
                </a:gridCol>
                <a:gridCol w="1101111">
                  <a:extLst>
                    <a:ext uri="{9D8B030D-6E8A-4147-A177-3AD203B41FA5}">
                      <a16:colId xmlns:a16="http://schemas.microsoft.com/office/drawing/2014/main" val="391921726"/>
                    </a:ext>
                  </a:extLst>
                </a:gridCol>
                <a:gridCol w="1062065">
                  <a:extLst>
                    <a:ext uri="{9D8B030D-6E8A-4147-A177-3AD203B41FA5}">
                      <a16:colId xmlns:a16="http://schemas.microsoft.com/office/drawing/2014/main" val="3695896102"/>
                    </a:ext>
                  </a:extLst>
                </a:gridCol>
                <a:gridCol w="1062065">
                  <a:extLst>
                    <a:ext uri="{9D8B030D-6E8A-4147-A177-3AD203B41FA5}">
                      <a16:colId xmlns:a16="http://schemas.microsoft.com/office/drawing/2014/main" val="522040585"/>
                    </a:ext>
                  </a:extLst>
                </a:gridCol>
              </a:tblGrid>
              <a:tr h="264893">
                <a:tc>
                  <a:txBody>
                    <a:bodyPr/>
                    <a:lstStyle/>
                    <a:p>
                      <a:r>
                        <a:rPr lang="en-US" sz="1200" b="0" dirty="0"/>
                        <a:t>Application field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Problem is highly relevant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Problem will become more relevant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 solution for the problem yet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Many people suffer from this problem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/>
                        <a:t>Relevance Index</a:t>
                      </a:r>
                    </a:p>
                    <a:p>
                      <a:r>
                        <a:rPr lang="en-GB" sz="1200" b="0" dirty="0"/>
                        <a:t>(∑item1-4)/4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0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/>
                        <a:t>App 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328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/>
                        <a:t>App 2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07810"/>
                  </a:ext>
                </a:extLst>
              </a:tr>
            </a:tbl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48C327BD-B2E4-DEDA-1698-36077AB86281}"/>
              </a:ext>
            </a:extLst>
          </p:cNvPr>
          <p:cNvGrpSpPr/>
          <p:nvPr/>
        </p:nvGrpSpPr>
        <p:grpSpPr>
          <a:xfrm>
            <a:off x="279658" y="1213010"/>
            <a:ext cx="1969983" cy="1290100"/>
            <a:chOff x="345444" y="1205949"/>
            <a:chExt cx="1969983" cy="129010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3A5922F-FF9A-1935-4F9F-9078E5A34002}"/>
                </a:ext>
              </a:extLst>
            </p:cNvPr>
            <p:cNvSpPr txBox="1"/>
            <p:nvPr/>
          </p:nvSpPr>
          <p:spPr>
            <a:xfrm>
              <a:off x="382888" y="1260527"/>
              <a:ext cx="193253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0BABC"/>
                  </a:solidFill>
                </a:rPr>
                <a:t>YOUR TURN!</a:t>
              </a:r>
              <a:endParaRPr lang="en-GB" sz="3600" b="1" dirty="0">
                <a:solidFill>
                  <a:srgbClr val="00BABC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90947D-99F3-8C77-8D74-02172789FEC3}"/>
                </a:ext>
              </a:extLst>
            </p:cNvPr>
            <p:cNvSpPr/>
            <p:nvPr/>
          </p:nvSpPr>
          <p:spPr>
            <a:xfrm>
              <a:off x="345444" y="1205949"/>
              <a:ext cx="1566765" cy="1289680"/>
            </a:xfrm>
            <a:prstGeom prst="rect">
              <a:avLst/>
            </a:prstGeom>
            <a:noFill/>
            <a:ln w="38100">
              <a:solidFill>
                <a:srgbClr val="00BABC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DAF22B-969D-C133-9B50-6F5BDD9D7A6C}"/>
                </a:ext>
              </a:extLst>
            </p:cNvPr>
            <p:cNvSpPr/>
            <p:nvPr/>
          </p:nvSpPr>
          <p:spPr>
            <a:xfrm>
              <a:off x="1742751" y="2226829"/>
              <a:ext cx="295362" cy="2173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E384DAA-F34B-E725-5791-03156F7DAAA9}"/>
                </a:ext>
              </a:extLst>
            </p:cNvPr>
            <p:cNvCxnSpPr/>
            <p:nvPr/>
          </p:nvCxnSpPr>
          <p:spPr>
            <a:xfrm>
              <a:off x="1739576" y="2496049"/>
              <a:ext cx="480291" cy="0"/>
            </a:xfrm>
            <a:prstGeom prst="straightConnector1">
              <a:avLst/>
            </a:prstGeom>
            <a:ln w="38100">
              <a:solidFill>
                <a:srgbClr val="00BABC"/>
              </a:solidFill>
              <a:prstDash val="sysDot"/>
              <a:headEnd w="lg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1043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4699487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Calculating Strategic Fit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11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754512"/>
            <a:ext cx="8565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Strategic Fit describes the application field’s fit with the start-up’s strategic requirements towards new applications.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ECECE4-3F0E-3446-C187-B8B03DEAE880}"/>
              </a:ext>
            </a:extLst>
          </p:cNvPr>
          <p:cNvGrpSpPr/>
          <p:nvPr/>
        </p:nvGrpSpPr>
        <p:grpSpPr>
          <a:xfrm>
            <a:off x="3905354" y="2143493"/>
            <a:ext cx="6335927" cy="1402721"/>
            <a:chOff x="706357" y="1844939"/>
            <a:chExt cx="6335927" cy="140272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0CC0B03-4827-5B99-EBF8-AECF5EDABBA5}"/>
                </a:ext>
              </a:extLst>
            </p:cNvPr>
            <p:cNvGrpSpPr/>
            <p:nvPr/>
          </p:nvGrpSpPr>
          <p:grpSpPr>
            <a:xfrm>
              <a:off x="2390388" y="2201520"/>
              <a:ext cx="2967864" cy="777165"/>
              <a:chOff x="2390388" y="2201520"/>
              <a:chExt cx="2967864" cy="77716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3F1C7D4-E01A-DD03-5DD1-EE92189A7A68}"/>
                  </a:ext>
                </a:extLst>
              </p:cNvPr>
              <p:cNvSpPr/>
              <p:nvPr/>
            </p:nvSpPr>
            <p:spPr>
              <a:xfrm>
                <a:off x="2390388" y="2201520"/>
                <a:ext cx="26620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Time horizon * + Resource fit *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4760C76-AAD1-57C4-28A8-98A49FE5E744}"/>
                  </a:ext>
                </a:extLst>
              </p:cNvPr>
              <p:cNvSpPr/>
              <p:nvPr/>
            </p:nvSpPr>
            <p:spPr>
              <a:xfrm>
                <a:off x="3725080" y="2640131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2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3A5E870-B89B-7679-D54C-BF25784ADB1D}"/>
                  </a:ext>
                </a:extLst>
              </p:cNvPr>
              <p:cNvCxnSpPr/>
              <p:nvPr/>
            </p:nvCxnSpPr>
            <p:spPr bwMode="auto">
              <a:xfrm>
                <a:off x="2403615" y="2556756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" name="Rounded Rectangle 6">
              <a:extLst>
                <a:ext uri="{FF2B5EF4-FFF2-40B4-BE49-F238E27FC236}">
                  <a16:creationId xmlns:a16="http://schemas.microsoft.com/office/drawing/2014/main" id="{2ECF1226-F4F3-C2A2-44B3-3110D6ABCF5E}"/>
                </a:ext>
              </a:extLst>
            </p:cNvPr>
            <p:cNvSpPr/>
            <p:nvPr/>
          </p:nvSpPr>
          <p:spPr bwMode="auto">
            <a:xfrm>
              <a:off x="706357" y="1844939"/>
              <a:ext cx="6335927" cy="1402721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5BF59B5-3946-38ED-150D-820FEE39CABE}"/>
              </a:ext>
            </a:extLst>
          </p:cNvPr>
          <p:cNvSpPr/>
          <p:nvPr/>
        </p:nvSpPr>
        <p:spPr>
          <a:xfrm>
            <a:off x="2564235" y="4228705"/>
            <a:ext cx="7677046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measures using 3-point single item Likert scales (0 = not at all, 1 = somehow, 2 = perfectly)</a:t>
            </a: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r>
              <a:rPr lang="en-GB" sz="1600" dirty="0">
                <a:solidFill>
                  <a:srgbClr val="1E436F"/>
                </a:solidFill>
                <a:latin typeface="+mj-lt"/>
              </a:rPr>
              <a:t>Items: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Time horizon -&gt; Desired and actually possible market entry coincide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Resource fit -&gt; Market can be served with existing resources.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69BC272-9A90-767F-9801-78A6BF4BFBE8}"/>
              </a:ext>
            </a:extLst>
          </p:cNvPr>
          <p:cNvSpPr txBox="1">
            <a:spLocks/>
          </p:cNvSpPr>
          <p:nvPr/>
        </p:nvSpPr>
        <p:spPr>
          <a:xfrm>
            <a:off x="1857099" y="2334926"/>
            <a:ext cx="2116386" cy="6595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1E436F"/>
                </a:solidFill>
              </a:rPr>
              <a:t>Strategic Fit:</a:t>
            </a:r>
            <a:endParaRPr lang="en-GB" sz="2400" dirty="0">
              <a:solidFill>
                <a:srgbClr val="1E43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9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6217391" cy="68854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Example: Calculating Strategic Fit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12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754512"/>
            <a:ext cx="8565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Strategic Fit describes the application field’s fit with the start-up’s strategic requirements towards new applications.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344382-FC1A-1D35-DE4D-54B1E59BE6DB}"/>
              </a:ext>
            </a:extLst>
          </p:cNvPr>
          <p:cNvGrpSpPr/>
          <p:nvPr/>
        </p:nvGrpSpPr>
        <p:grpSpPr>
          <a:xfrm>
            <a:off x="4295801" y="1776027"/>
            <a:ext cx="3456384" cy="1004078"/>
            <a:chOff x="2143428" y="2000741"/>
            <a:chExt cx="3456384" cy="100136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439823E-0AA3-0E38-ECD5-2068A92C89C9}"/>
                </a:ext>
              </a:extLst>
            </p:cNvPr>
            <p:cNvGrpSpPr/>
            <p:nvPr/>
          </p:nvGrpSpPr>
          <p:grpSpPr>
            <a:xfrm>
              <a:off x="2390388" y="2201520"/>
              <a:ext cx="2967864" cy="777165"/>
              <a:chOff x="2390388" y="2201520"/>
              <a:chExt cx="2967864" cy="77716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E2BF2DA-897F-CEFE-390D-A461FC0BACFE}"/>
                  </a:ext>
                </a:extLst>
              </p:cNvPr>
              <p:cNvSpPr/>
              <p:nvPr/>
            </p:nvSpPr>
            <p:spPr>
              <a:xfrm>
                <a:off x="2390388" y="2201520"/>
                <a:ext cx="2662011" cy="3376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Time horizon * + Resource fit *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34DE657-92AD-49F4-F536-12C5929AF23E}"/>
                  </a:ext>
                </a:extLst>
              </p:cNvPr>
              <p:cNvSpPr/>
              <p:nvPr/>
            </p:nvSpPr>
            <p:spPr>
              <a:xfrm>
                <a:off x="3725080" y="2640131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2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8F00D07-DF58-5654-7453-DF9BB4083136}"/>
                  </a:ext>
                </a:extLst>
              </p:cNvPr>
              <p:cNvCxnSpPr/>
              <p:nvPr/>
            </p:nvCxnSpPr>
            <p:spPr bwMode="auto">
              <a:xfrm>
                <a:off x="2403615" y="2556756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" name="Rounded Rectangle 6">
              <a:extLst>
                <a:ext uri="{FF2B5EF4-FFF2-40B4-BE49-F238E27FC236}">
                  <a16:creationId xmlns:a16="http://schemas.microsoft.com/office/drawing/2014/main" id="{76B08484-C758-D3BF-FFAD-C364A343FAE2}"/>
                </a:ext>
              </a:extLst>
            </p:cNvPr>
            <p:cNvSpPr/>
            <p:nvPr/>
          </p:nvSpPr>
          <p:spPr bwMode="auto">
            <a:xfrm>
              <a:off x="2143428" y="2000741"/>
              <a:ext cx="3456384" cy="1001363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D569090-04D9-9781-CD13-CCBDC4B7A35A}"/>
              </a:ext>
            </a:extLst>
          </p:cNvPr>
          <p:cNvSpPr/>
          <p:nvPr/>
        </p:nvSpPr>
        <p:spPr>
          <a:xfrm>
            <a:off x="2278227" y="4615842"/>
            <a:ext cx="233739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0 = matches not at all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1 = matches somehow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2 =  matches perfectly</a:t>
            </a:r>
          </a:p>
        </p:txBody>
      </p:sp>
      <p:cxnSp>
        <p:nvCxnSpPr>
          <p:cNvPr id="19" name="Gerade Verbindung mit Pfeil 4">
            <a:extLst>
              <a:ext uri="{FF2B5EF4-FFF2-40B4-BE49-F238E27FC236}">
                <a16:creationId xmlns:a16="http://schemas.microsoft.com/office/drawing/2014/main" id="{6D974EE1-E8DD-B3DC-1B04-9BBA6018A38D}"/>
              </a:ext>
            </a:extLst>
          </p:cNvPr>
          <p:cNvCxnSpPr>
            <a:endCxn id="21" idx="0"/>
          </p:cNvCxnSpPr>
          <p:nvPr/>
        </p:nvCxnSpPr>
        <p:spPr bwMode="auto">
          <a:xfrm flipH="1">
            <a:off x="3446924" y="2181074"/>
            <a:ext cx="1066130" cy="74533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lg"/>
          </a:ln>
          <a:effectLst/>
        </p:spPr>
      </p:cxnSp>
      <p:cxnSp>
        <p:nvCxnSpPr>
          <p:cNvPr id="20" name="Gerade Verbindung mit Pfeil 16">
            <a:extLst>
              <a:ext uri="{FF2B5EF4-FFF2-40B4-BE49-F238E27FC236}">
                <a16:creationId xmlns:a16="http://schemas.microsoft.com/office/drawing/2014/main" id="{93BBA745-9319-CB21-FBA1-2410A806120F}"/>
              </a:ext>
            </a:extLst>
          </p:cNvPr>
          <p:cNvCxnSpPr>
            <a:stCxn id="15" idx="3"/>
            <a:endCxn id="22" idx="0"/>
          </p:cNvCxnSpPr>
          <p:nvPr/>
        </p:nvCxnSpPr>
        <p:spPr bwMode="auto">
          <a:xfrm>
            <a:off x="7204772" y="2146627"/>
            <a:ext cx="1360342" cy="73940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lg"/>
          </a:ln>
          <a:effectLst/>
        </p:spPr>
      </p:cxnSp>
      <p:sp>
        <p:nvSpPr>
          <p:cNvPr id="21" name="Rectangle 14">
            <a:extLst>
              <a:ext uri="{FF2B5EF4-FFF2-40B4-BE49-F238E27FC236}">
                <a16:creationId xmlns:a16="http://schemas.microsoft.com/office/drawing/2014/main" id="{120126B3-F609-0E11-5CC8-E54AA4C00B21}"/>
              </a:ext>
            </a:extLst>
          </p:cNvPr>
          <p:cNvSpPr/>
          <p:nvPr/>
        </p:nvSpPr>
        <p:spPr>
          <a:xfrm>
            <a:off x="1572130" y="2926410"/>
            <a:ext cx="3749588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Does the expected market entry time fit with the start-up’s strategy?</a:t>
            </a:r>
          </a:p>
          <a:p>
            <a:pPr algn="ctr">
              <a:defRPr>
                <a:solidFill>
                  <a:srgbClr val="005582"/>
                </a:solidFill>
              </a:defRPr>
            </a:pPr>
            <a:endParaRPr lang="en-GB" sz="1600" dirty="0">
              <a:solidFill>
                <a:srgbClr val="1E436F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Short term (1-3y)</a:t>
            </a: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Medium term (3-10y)</a:t>
            </a: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Long term (&gt;10y)</a:t>
            </a:r>
            <a:endParaRPr lang="en-GB" sz="160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C295BA51-3762-E580-566F-F27F32A273DD}"/>
              </a:ext>
            </a:extLst>
          </p:cNvPr>
          <p:cNvSpPr/>
          <p:nvPr/>
        </p:nvSpPr>
        <p:spPr>
          <a:xfrm>
            <a:off x="6690320" y="2886036"/>
            <a:ext cx="3749588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Does the start-up currently have the required resources / easy access to the resources to implement the idea?</a:t>
            </a:r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740032B0-01AA-0742-B162-C4FD699D9E68}"/>
              </a:ext>
            </a:extLst>
          </p:cNvPr>
          <p:cNvSpPr/>
          <p:nvPr/>
        </p:nvSpPr>
        <p:spPr>
          <a:xfrm>
            <a:off x="7209144" y="4200343"/>
            <a:ext cx="317441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0 = resources not available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1 = resources partially available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2 = all resources available</a:t>
            </a:r>
          </a:p>
        </p:txBody>
      </p:sp>
    </p:spTree>
    <p:extLst>
      <p:ext uri="{BB962C8B-B14F-4D97-AF65-F5344CB8AC3E}">
        <p14:creationId xmlns:p14="http://schemas.microsoft.com/office/powerpoint/2010/main" val="797809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5623031" cy="68854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Mapping of Application Fields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13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754512"/>
            <a:ext cx="85657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Taking into consideration benefit relevance &amp; strategic fit, we get the following bubble diagram.</a:t>
            </a:r>
          </a:p>
        </p:txBody>
      </p:sp>
      <p:sp>
        <p:nvSpPr>
          <p:cNvPr id="3" name="Rechteck 24">
            <a:extLst>
              <a:ext uri="{FF2B5EF4-FFF2-40B4-BE49-F238E27FC236}">
                <a16:creationId xmlns:a16="http://schemas.microsoft.com/office/drawing/2014/main" id="{3F8A801A-BB02-8338-6B51-19C86307613F}"/>
              </a:ext>
            </a:extLst>
          </p:cNvPr>
          <p:cNvSpPr/>
          <p:nvPr/>
        </p:nvSpPr>
        <p:spPr bwMode="auto">
          <a:xfrm>
            <a:off x="3404030" y="2207256"/>
            <a:ext cx="1939890" cy="3359752"/>
          </a:xfrm>
          <a:prstGeom prst="rect">
            <a:avLst/>
          </a:prstGeom>
          <a:noFill/>
          <a:ln w="9525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5" name="Rechteck 16">
            <a:extLst>
              <a:ext uri="{FF2B5EF4-FFF2-40B4-BE49-F238E27FC236}">
                <a16:creationId xmlns:a16="http://schemas.microsoft.com/office/drawing/2014/main" id="{39AD611D-0A71-E44E-5FD0-499DEA6C882D}"/>
              </a:ext>
            </a:extLst>
          </p:cNvPr>
          <p:cNvSpPr/>
          <p:nvPr/>
        </p:nvSpPr>
        <p:spPr bwMode="auto">
          <a:xfrm>
            <a:off x="3399704" y="3921646"/>
            <a:ext cx="3672408" cy="1645363"/>
          </a:xfrm>
          <a:prstGeom prst="rect">
            <a:avLst/>
          </a:prstGeom>
          <a:noFill/>
          <a:ln w="9525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cxnSp>
        <p:nvCxnSpPr>
          <p:cNvPr id="6" name="Gerade Verbindung mit Pfeil 6">
            <a:extLst>
              <a:ext uri="{FF2B5EF4-FFF2-40B4-BE49-F238E27FC236}">
                <a16:creationId xmlns:a16="http://schemas.microsoft.com/office/drawing/2014/main" id="{64226E71-C40B-D42A-8844-39F075A9EC72}"/>
              </a:ext>
            </a:extLst>
          </p:cNvPr>
          <p:cNvCxnSpPr/>
          <p:nvPr/>
        </p:nvCxnSpPr>
        <p:spPr bwMode="auto">
          <a:xfrm>
            <a:off x="3399704" y="2018079"/>
            <a:ext cx="0" cy="35640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none"/>
          </a:ln>
          <a:effectLst/>
        </p:spPr>
      </p:cxnSp>
      <p:cxnSp>
        <p:nvCxnSpPr>
          <p:cNvPr id="7" name="Gerade Verbindung mit Pfeil 10">
            <a:extLst>
              <a:ext uri="{FF2B5EF4-FFF2-40B4-BE49-F238E27FC236}">
                <a16:creationId xmlns:a16="http://schemas.microsoft.com/office/drawing/2014/main" id="{EAD913B5-1E39-776B-944F-440C6B994512}"/>
              </a:ext>
            </a:extLst>
          </p:cNvPr>
          <p:cNvCxnSpPr/>
          <p:nvPr/>
        </p:nvCxnSpPr>
        <p:spPr bwMode="auto">
          <a:xfrm rot="5400000">
            <a:off x="5397704" y="3569008"/>
            <a:ext cx="0" cy="39960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8" name="Textfeld 8">
            <a:extLst>
              <a:ext uri="{FF2B5EF4-FFF2-40B4-BE49-F238E27FC236}">
                <a16:creationId xmlns:a16="http://schemas.microsoft.com/office/drawing/2014/main" id="{E5EDA347-166C-1F08-8A0C-30C285165EAF}"/>
              </a:ext>
            </a:extLst>
          </p:cNvPr>
          <p:cNvSpPr txBox="1"/>
          <p:nvPr/>
        </p:nvSpPr>
        <p:spPr bwMode="auto">
          <a:xfrm>
            <a:off x="2463600" y="1586031"/>
            <a:ext cx="2160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 err="1">
                <a:solidFill>
                  <a:srgbClr val="1E436F"/>
                </a:solidFill>
                <a:latin typeface="+mj-lt"/>
              </a:rPr>
              <a:t>Benefit</a:t>
            </a:r>
            <a:r>
              <a:rPr lang="de-AT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kern="0" dirty="0" err="1">
                <a:solidFill>
                  <a:srgbClr val="1E436F"/>
                </a:solidFill>
                <a:latin typeface="+mj-lt"/>
              </a:rPr>
              <a:t>Relevance</a:t>
            </a:r>
            <a:endParaRPr lang="en-US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55532174-FF94-66D6-7DC8-D0EFF2259D4E}"/>
              </a:ext>
            </a:extLst>
          </p:cNvPr>
          <p:cNvSpPr txBox="1"/>
          <p:nvPr/>
        </p:nvSpPr>
        <p:spPr bwMode="auto">
          <a:xfrm>
            <a:off x="7288136" y="5686158"/>
            <a:ext cx="2160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rgbClr val="1E436F"/>
                </a:solidFill>
                <a:latin typeface="+mj-lt"/>
              </a:rPr>
              <a:t>Strategic Fit</a:t>
            </a:r>
            <a:endParaRPr lang="en-US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10" name="Textfeld 13">
            <a:extLst>
              <a:ext uri="{FF2B5EF4-FFF2-40B4-BE49-F238E27FC236}">
                <a16:creationId xmlns:a16="http://schemas.microsoft.com/office/drawing/2014/main" id="{D8CED6D3-C33F-6FA3-4A0F-9C3D4E56D5F0}"/>
              </a:ext>
            </a:extLst>
          </p:cNvPr>
          <p:cNvSpPr txBox="1"/>
          <p:nvPr/>
        </p:nvSpPr>
        <p:spPr bwMode="auto">
          <a:xfrm>
            <a:off x="2946425" y="3736388"/>
            <a:ext cx="405866" cy="37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1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" name="Rechteck 9">
            <a:extLst>
              <a:ext uri="{FF2B5EF4-FFF2-40B4-BE49-F238E27FC236}">
                <a16:creationId xmlns:a16="http://schemas.microsoft.com/office/drawing/2014/main" id="{00604849-4F07-2FA0-8823-3FF9569A0547}"/>
              </a:ext>
            </a:extLst>
          </p:cNvPr>
          <p:cNvSpPr/>
          <p:nvPr/>
        </p:nvSpPr>
        <p:spPr bwMode="auto">
          <a:xfrm>
            <a:off x="3399704" y="2202745"/>
            <a:ext cx="3672408" cy="1718899"/>
          </a:xfrm>
          <a:prstGeom prst="rect">
            <a:avLst/>
          </a:prstGeom>
          <a:noFill/>
          <a:ln w="9525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24" name="Textfeld 17">
            <a:extLst>
              <a:ext uri="{FF2B5EF4-FFF2-40B4-BE49-F238E27FC236}">
                <a16:creationId xmlns:a16="http://schemas.microsoft.com/office/drawing/2014/main" id="{BED6A398-14A8-0B05-48A3-53EDBA18902A}"/>
              </a:ext>
            </a:extLst>
          </p:cNvPr>
          <p:cNvSpPr txBox="1"/>
          <p:nvPr/>
        </p:nvSpPr>
        <p:spPr bwMode="auto">
          <a:xfrm>
            <a:off x="3007402" y="2021476"/>
            <a:ext cx="536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2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5" name="Gerade Verbindung mit Pfeil 18">
            <a:extLst>
              <a:ext uri="{FF2B5EF4-FFF2-40B4-BE49-F238E27FC236}">
                <a16:creationId xmlns:a16="http://schemas.microsoft.com/office/drawing/2014/main" id="{6FA6B81A-8237-6B96-E819-C2BCD937C830}"/>
              </a:ext>
            </a:extLst>
          </p:cNvPr>
          <p:cNvCxnSpPr/>
          <p:nvPr/>
        </p:nvCxnSpPr>
        <p:spPr bwMode="auto">
          <a:xfrm rot="5400000">
            <a:off x="5229068" y="1100215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26" name="Textfeld 19">
            <a:extLst>
              <a:ext uri="{FF2B5EF4-FFF2-40B4-BE49-F238E27FC236}">
                <a16:creationId xmlns:a16="http://schemas.microsoft.com/office/drawing/2014/main" id="{029CDB8D-8A23-C6C5-8E47-A0596710D744}"/>
              </a:ext>
            </a:extLst>
          </p:cNvPr>
          <p:cNvSpPr txBox="1"/>
          <p:nvPr/>
        </p:nvSpPr>
        <p:spPr bwMode="auto">
          <a:xfrm>
            <a:off x="7464414" y="3057549"/>
            <a:ext cx="3136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1"/>
                </a:solidFill>
                <a:latin typeface="+mj-lt"/>
              </a:rPr>
              <a:t>Virtual Rehabilitation (1,3)</a:t>
            </a:r>
            <a:endParaRPr lang="en-US" kern="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7" name="Gerade Verbindung mit Pfeil 20">
            <a:extLst>
              <a:ext uri="{FF2B5EF4-FFF2-40B4-BE49-F238E27FC236}">
                <a16:creationId xmlns:a16="http://schemas.microsoft.com/office/drawing/2014/main" id="{C01D2581-CE5D-1731-5C20-E86D7BB5D1F2}"/>
              </a:ext>
            </a:extLst>
          </p:cNvPr>
          <p:cNvCxnSpPr/>
          <p:nvPr/>
        </p:nvCxnSpPr>
        <p:spPr bwMode="auto">
          <a:xfrm rot="5400000">
            <a:off x="5199590" y="2616539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28" name="Textfeld 21">
            <a:extLst>
              <a:ext uri="{FF2B5EF4-FFF2-40B4-BE49-F238E27FC236}">
                <a16:creationId xmlns:a16="http://schemas.microsoft.com/office/drawing/2014/main" id="{DC34A6CB-EF6C-5E86-8B70-C556E46C7074}"/>
              </a:ext>
            </a:extLst>
          </p:cNvPr>
          <p:cNvSpPr txBox="1"/>
          <p:nvPr/>
        </p:nvSpPr>
        <p:spPr bwMode="auto">
          <a:xfrm>
            <a:off x="7434936" y="4573873"/>
            <a:ext cx="3136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rgbClr val="C00000"/>
                </a:solidFill>
                <a:latin typeface="+mj-lt"/>
              </a:rPr>
              <a:t>Computer </a:t>
            </a:r>
            <a:r>
              <a:rPr lang="de-AT" kern="0" dirty="0" err="1">
                <a:solidFill>
                  <a:srgbClr val="C00000"/>
                </a:solidFill>
                <a:latin typeface="+mj-lt"/>
              </a:rPr>
              <a:t>Surgeries</a:t>
            </a:r>
            <a:r>
              <a:rPr lang="de-AT" kern="0" dirty="0">
                <a:solidFill>
                  <a:srgbClr val="C00000"/>
                </a:solidFill>
                <a:latin typeface="+mj-lt"/>
              </a:rPr>
              <a:t> (0,5)</a:t>
            </a:r>
            <a:endParaRPr lang="en-US" kern="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9" name="Gerade Verbindung mit Pfeil 22">
            <a:extLst>
              <a:ext uri="{FF2B5EF4-FFF2-40B4-BE49-F238E27FC236}">
                <a16:creationId xmlns:a16="http://schemas.microsoft.com/office/drawing/2014/main" id="{B276B416-B67B-0E57-096B-5698FDE291D5}"/>
              </a:ext>
            </a:extLst>
          </p:cNvPr>
          <p:cNvCxnSpPr/>
          <p:nvPr/>
        </p:nvCxnSpPr>
        <p:spPr bwMode="auto">
          <a:xfrm rot="10800000">
            <a:off x="6208016" y="1806197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30" name="Textfeld 23">
            <a:extLst>
              <a:ext uri="{FF2B5EF4-FFF2-40B4-BE49-F238E27FC236}">
                <a16:creationId xmlns:a16="http://schemas.microsoft.com/office/drawing/2014/main" id="{C94FC46D-3620-08D7-8B54-05A957BD8B3D}"/>
              </a:ext>
            </a:extLst>
          </p:cNvPr>
          <p:cNvSpPr txBox="1"/>
          <p:nvPr/>
        </p:nvSpPr>
        <p:spPr bwMode="auto">
          <a:xfrm>
            <a:off x="6928096" y="5600909"/>
            <a:ext cx="536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2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1" name="Textfeld 25">
            <a:extLst>
              <a:ext uri="{FF2B5EF4-FFF2-40B4-BE49-F238E27FC236}">
                <a16:creationId xmlns:a16="http://schemas.microsoft.com/office/drawing/2014/main" id="{D5F84EC5-CA9E-16F7-9B29-A1EE63A81D56}"/>
              </a:ext>
            </a:extLst>
          </p:cNvPr>
          <p:cNvSpPr txBox="1"/>
          <p:nvPr/>
        </p:nvSpPr>
        <p:spPr bwMode="auto">
          <a:xfrm>
            <a:off x="5955987" y="1393926"/>
            <a:ext cx="504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1"/>
                </a:solidFill>
                <a:latin typeface="+mj-lt"/>
              </a:rPr>
              <a:t>1,5</a:t>
            </a:r>
            <a:endParaRPr lang="en-US" kern="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2" name="Gerade Verbindung mit Pfeil 26">
            <a:extLst>
              <a:ext uri="{FF2B5EF4-FFF2-40B4-BE49-F238E27FC236}">
                <a16:creationId xmlns:a16="http://schemas.microsoft.com/office/drawing/2014/main" id="{80F93B7F-F21A-B411-10B5-44A091AF6FAF}"/>
              </a:ext>
            </a:extLst>
          </p:cNvPr>
          <p:cNvCxnSpPr/>
          <p:nvPr/>
        </p:nvCxnSpPr>
        <p:spPr bwMode="auto">
          <a:xfrm rot="10800000">
            <a:off x="4909510" y="1806197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33" name="Textfeld 27">
            <a:extLst>
              <a:ext uri="{FF2B5EF4-FFF2-40B4-BE49-F238E27FC236}">
                <a16:creationId xmlns:a16="http://schemas.microsoft.com/office/drawing/2014/main" id="{DD3E2616-9ADD-3712-70FC-6865C674D524}"/>
              </a:ext>
            </a:extLst>
          </p:cNvPr>
          <p:cNvSpPr txBox="1"/>
          <p:nvPr/>
        </p:nvSpPr>
        <p:spPr bwMode="auto">
          <a:xfrm>
            <a:off x="4657481" y="1393926"/>
            <a:ext cx="504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rgbClr val="C00000"/>
                </a:solidFill>
                <a:latin typeface="+mj-lt"/>
              </a:rPr>
              <a:t>0,5</a:t>
            </a:r>
            <a:endParaRPr lang="en-US" kern="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4" name="Ellipse 28">
            <a:extLst>
              <a:ext uri="{FF2B5EF4-FFF2-40B4-BE49-F238E27FC236}">
                <a16:creationId xmlns:a16="http://schemas.microsoft.com/office/drawing/2014/main" id="{41F08DA7-65ED-C76B-224D-448B32C8BE2B}"/>
              </a:ext>
            </a:extLst>
          </p:cNvPr>
          <p:cNvSpPr/>
          <p:nvPr/>
        </p:nvSpPr>
        <p:spPr bwMode="auto">
          <a:xfrm>
            <a:off x="4837501" y="4687784"/>
            <a:ext cx="144016" cy="144028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35" name="Textfeld 29">
            <a:extLst>
              <a:ext uri="{FF2B5EF4-FFF2-40B4-BE49-F238E27FC236}">
                <a16:creationId xmlns:a16="http://schemas.microsoft.com/office/drawing/2014/main" id="{8160A496-026A-D0E2-3F74-5AAD040BC05B}"/>
              </a:ext>
            </a:extLst>
          </p:cNvPr>
          <p:cNvSpPr txBox="1"/>
          <p:nvPr/>
        </p:nvSpPr>
        <p:spPr bwMode="auto">
          <a:xfrm>
            <a:off x="7748849" y="1507325"/>
            <a:ext cx="216024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Indicate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the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number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of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mentions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from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interview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partners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/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forists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by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the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size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of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the</a:t>
            </a:r>
            <a:r>
              <a:rPr lang="de-AT" sz="11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100" kern="0" dirty="0" err="1">
                <a:solidFill>
                  <a:srgbClr val="1E436F"/>
                </a:solidFill>
                <a:latin typeface="+mj-lt"/>
              </a:rPr>
              <a:t>bubble</a:t>
            </a:r>
            <a:endParaRPr lang="en-US" sz="1100" kern="0" dirty="0">
              <a:solidFill>
                <a:srgbClr val="1E436F"/>
              </a:solidFill>
              <a:latin typeface="+mj-lt"/>
            </a:endParaRPr>
          </a:p>
        </p:txBody>
      </p:sp>
      <p:cxnSp>
        <p:nvCxnSpPr>
          <p:cNvPr id="36" name="Gerade Verbindung mit Pfeil 4">
            <a:extLst>
              <a:ext uri="{FF2B5EF4-FFF2-40B4-BE49-F238E27FC236}">
                <a16:creationId xmlns:a16="http://schemas.microsoft.com/office/drawing/2014/main" id="{83DCE3B5-36ED-8F1E-FD97-84674D6BFD07}"/>
              </a:ext>
            </a:extLst>
          </p:cNvPr>
          <p:cNvCxnSpPr/>
          <p:nvPr/>
        </p:nvCxnSpPr>
        <p:spPr bwMode="auto">
          <a:xfrm flipV="1">
            <a:off x="6204609" y="1889557"/>
            <a:ext cx="1530723" cy="1357602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Ellipse 2">
            <a:extLst>
              <a:ext uri="{FF2B5EF4-FFF2-40B4-BE49-F238E27FC236}">
                <a16:creationId xmlns:a16="http://schemas.microsoft.com/office/drawing/2014/main" id="{FE4701D5-3D63-A4F9-5A50-62D5D5C00BB4}"/>
              </a:ext>
            </a:extLst>
          </p:cNvPr>
          <p:cNvSpPr>
            <a:spLocks noChangeAspect="1"/>
          </p:cNvSpPr>
          <p:nvPr/>
        </p:nvSpPr>
        <p:spPr bwMode="auto">
          <a:xfrm>
            <a:off x="6067719" y="3103750"/>
            <a:ext cx="278982" cy="28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38" name="Textfeld 30">
            <a:extLst>
              <a:ext uri="{FF2B5EF4-FFF2-40B4-BE49-F238E27FC236}">
                <a16:creationId xmlns:a16="http://schemas.microsoft.com/office/drawing/2014/main" id="{599DC5B0-36B7-0513-3D28-EB14648F258E}"/>
              </a:ext>
            </a:extLst>
          </p:cNvPr>
          <p:cNvSpPr txBox="1"/>
          <p:nvPr/>
        </p:nvSpPr>
        <p:spPr bwMode="auto">
          <a:xfrm>
            <a:off x="5180845" y="5587105"/>
            <a:ext cx="405866" cy="37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1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032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4" y="-21033"/>
            <a:ext cx="6845271" cy="6332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Your turn: Calculate the Strategic Fit 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14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697951"/>
            <a:ext cx="9217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Calculate the strategic fit of your technology for two potential application fields.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FA83BA-3371-2F0C-69A0-1E6AAD6E75F7}"/>
              </a:ext>
            </a:extLst>
          </p:cNvPr>
          <p:cNvGrpSpPr/>
          <p:nvPr/>
        </p:nvGrpSpPr>
        <p:grpSpPr>
          <a:xfrm>
            <a:off x="4295801" y="1776027"/>
            <a:ext cx="3456384" cy="1004078"/>
            <a:chOff x="2143428" y="2000741"/>
            <a:chExt cx="3456384" cy="100136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16F98BA-18CA-385D-D4B5-41E73E98BD55}"/>
                </a:ext>
              </a:extLst>
            </p:cNvPr>
            <p:cNvGrpSpPr/>
            <p:nvPr/>
          </p:nvGrpSpPr>
          <p:grpSpPr>
            <a:xfrm>
              <a:off x="2390388" y="2201520"/>
              <a:ext cx="2967864" cy="777165"/>
              <a:chOff x="2390388" y="2201520"/>
              <a:chExt cx="2967864" cy="77716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8FC8BDE-74D8-9CBB-7499-12B831F90F76}"/>
                  </a:ext>
                </a:extLst>
              </p:cNvPr>
              <p:cNvSpPr/>
              <p:nvPr/>
            </p:nvSpPr>
            <p:spPr>
              <a:xfrm>
                <a:off x="2390388" y="2201520"/>
                <a:ext cx="2662011" cy="3376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Time horizon * + Resource fit *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A1E5E9F-812E-B284-10A0-CE73E641D98B}"/>
                  </a:ext>
                </a:extLst>
              </p:cNvPr>
              <p:cNvSpPr/>
              <p:nvPr/>
            </p:nvSpPr>
            <p:spPr>
              <a:xfrm>
                <a:off x="3725080" y="2640131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2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CB3769A-8FAC-6EFD-2C33-AE396B86015A}"/>
                  </a:ext>
                </a:extLst>
              </p:cNvPr>
              <p:cNvCxnSpPr/>
              <p:nvPr/>
            </p:nvCxnSpPr>
            <p:spPr bwMode="auto">
              <a:xfrm>
                <a:off x="2403615" y="2556756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" name="Rounded Rectangle 6">
              <a:extLst>
                <a:ext uri="{FF2B5EF4-FFF2-40B4-BE49-F238E27FC236}">
                  <a16:creationId xmlns:a16="http://schemas.microsoft.com/office/drawing/2014/main" id="{0B77943D-A12A-0B7D-4C8B-30DA3AA435AC}"/>
                </a:ext>
              </a:extLst>
            </p:cNvPr>
            <p:cNvSpPr/>
            <p:nvPr/>
          </p:nvSpPr>
          <p:spPr bwMode="auto">
            <a:xfrm>
              <a:off x="2143428" y="2000741"/>
              <a:ext cx="3456384" cy="1001363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2A4C216-3F43-E5AB-FC39-39704C9502B4}"/>
              </a:ext>
            </a:extLst>
          </p:cNvPr>
          <p:cNvSpPr/>
          <p:nvPr/>
        </p:nvSpPr>
        <p:spPr>
          <a:xfrm>
            <a:off x="1572130" y="4615841"/>
            <a:ext cx="233739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0 = matches not at all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1 = matches somehow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2 =  matches perfectly</a:t>
            </a:r>
          </a:p>
        </p:txBody>
      </p:sp>
      <p:cxnSp>
        <p:nvCxnSpPr>
          <p:cNvPr id="19" name="Gerade Verbindung mit Pfeil 4">
            <a:extLst>
              <a:ext uri="{FF2B5EF4-FFF2-40B4-BE49-F238E27FC236}">
                <a16:creationId xmlns:a16="http://schemas.microsoft.com/office/drawing/2014/main" id="{70EBA22A-D637-A342-7A7D-5B100286DD8D}"/>
              </a:ext>
            </a:extLst>
          </p:cNvPr>
          <p:cNvCxnSpPr>
            <a:endCxn id="21" idx="0"/>
          </p:cNvCxnSpPr>
          <p:nvPr/>
        </p:nvCxnSpPr>
        <p:spPr bwMode="auto">
          <a:xfrm flipH="1">
            <a:off x="3446924" y="2181074"/>
            <a:ext cx="1066130" cy="74533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lg"/>
          </a:ln>
          <a:effectLst/>
        </p:spPr>
      </p:cxnSp>
      <p:cxnSp>
        <p:nvCxnSpPr>
          <p:cNvPr id="20" name="Gerade Verbindung mit Pfeil 16">
            <a:extLst>
              <a:ext uri="{FF2B5EF4-FFF2-40B4-BE49-F238E27FC236}">
                <a16:creationId xmlns:a16="http://schemas.microsoft.com/office/drawing/2014/main" id="{2985529C-DF5A-7D9A-3947-5BCE572D2F05}"/>
              </a:ext>
            </a:extLst>
          </p:cNvPr>
          <p:cNvCxnSpPr>
            <a:stCxn id="15" idx="3"/>
            <a:endCxn id="22" idx="0"/>
          </p:cNvCxnSpPr>
          <p:nvPr/>
        </p:nvCxnSpPr>
        <p:spPr bwMode="auto">
          <a:xfrm>
            <a:off x="7204772" y="2146627"/>
            <a:ext cx="1360342" cy="73940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lg"/>
          </a:ln>
          <a:effectLst/>
        </p:spPr>
      </p:cxnSp>
      <p:sp>
        <p:nvSpPr>
          <p:cNvPr id="21" name="Rectangle 14">
            <a:extLst>
              <a:ext uri="{FF2B5EF4-FFF2-40B4-BE49-F238E27FC236}">
                <a16:creationId xmlns:a16="http://schemas.microsoft.com/office/drawing/2014/main" id="{C4AAC645-A0A4-45F3-68F0-088664CD0204}"/>
              </a:ext>
            </a:extLst>
          </p:cNvPr>
          <p:cNvSpPr/>
          <p:nvPr/>
        </p:nvSpPr>
        <p:spPr>
          <a:xfrm>
            <a:off x="1572130" y="2926410"/>
            <a:ext cx="3749588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Does the expected market entry time fit with the start-up’s strategy?</a:t>
            </a:r>
          </a:p>
          <a:p>
            <a:pPr algn="ctr">
              <a:defRPr>
                <a:solidFill>
                  <a:srgbClr val="005582"/>
                </a:solidFill>
              </a:defRPr>
            </a:pPr>
            <a:endParaRPr lang="en-GB" sz="1600" dirty="0">
              <a:solidFill>
                <a:srgbClr val="1E436F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Short term (1-3y)</a:t>
            </a: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Medium term (3-10y)</a:t>
            </a:r>
          </a:p>
          <a:p>
            <a:pPr marL="285750" indent="-285750">
              <a:buFont typeface="Wingdings" panose="05000000000000000000" pitchFamily="2" charset="2"/>
              <a:buChar char="à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  <a:sym typeface="Wingdings" panose="05000000000000000000" pitchFamily="2" charset="2"/>
              </a:rPr>
              <a:t>Long term (&gt;10y)</a:t>
            </a:r>
            <a:endParaRPr lang="en-GB" sz="160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CC1F2723-D35F-1D66-B8F0-255AF459FCAC}"/>
              </a:ext>
            </a:extLst>
          </p:cNvPr>
          <p:cNvSpPr/>
          <p:nvPr/>
        </p:nvSpPr>
        <p:spPr>
          <a:xfrm>
            <a:off x="6690320" y="2886036"/>
            <a:ext cx="3749588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Does the start-up currently have the required resources / easy access to the resources to implement the idea?</a:t>
            </a:r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90FC0217-38A0-9789-DC4E-3445DF7F2AAA}"/>
              </a:ext>
            </a:extLst>
          </p:cNvPr>
          <p:cNvSpPr/>
          <p:nvPr/>
        </p:nvSpPr>
        <p:spPr>
          <a:xfrm>
            <a:off x="7209144" y="4200343"/>
            <a:ext cx="317441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0 = resources not available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1 = resources partially available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2 = all resources available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3E047B-6A43-27DC-76AA-1EC3496E2DAC}"/>
              </a:ext>
            </a:extLst>
          </p:cNvPr>
          <p:cNvGrpSpPr/>
          <p:nvPr/>
        </p:nvGrpSpPr>
        <p:grpSpPr>
          <a:xfrm>
            <a:off x="279658" y="1213010"/>
            <a:ext cx="1969983" cy="1290100"/>
            <a:chOff x="345444" y="1205949"/>
            <a:chExt cx="1969983" cy="129010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71845EB-EA28-FD46-06DD-3F3AA509C43B}"/>
                </a:ext>
              </a:extLst>
            </p:cNvPr>
            <p:cNvSpPr txBox="1"/>
            <p:nvPr/>
          </p:nvSpPr>
          <p:spPr>
            <a:xfrm>
              <a:off x="382888" y="1260527"/>
              <a:ext cx="193253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0BABC"/>
                  </a:solidFill>
                </a:rPr>
                <a:t>YOUR TURN!</a:t>
              </a:r>
              <a:endParaRPr lang="en-GB" sz="3600" b="1" dirty="0">
                <a:solidFill>
                  <a:srgbClr val="00BABC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502030F-AF1A-1CE7-DE4A-A2AC207A6BB0}"/>
                </a:ext>
              </a:extLst>
            </p:cNvPr>
            <p:cNvSpPr/>
            <p:nvPr/>
          </p:nvSpPr>
          <p:spPr>
            <a:xfrm>
              <a:off x="345444" y="1205949"/>
              <a:ext cx="1566765" cy="1289680"/>
            </a:xfrm>
            <a:prstGeom prst="rect">
              <a:avLst/>
            </a:prstGeom>
            <a:noFill/>
            <a:ln w="38100">
              <a:solidFill>
                <a:srgbClr val="00BABC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1419D48-D3F6-8ACB-F481-D454B41C0E8B}"/>
                </a:ext>
              </a:extLst>
            </p:cNvPr>
            <p:cNvSpPr/>
            <p:nvPr/>
          </p:nvSpPr>
          <p:spPr>
            <a:xfrm>
              <a:off x="1742751" y="2226829"/>
              <a:ext cx="295362" cy="2173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42B6DE4-7D4C-E414-5EDF-924DB19D31C7}"/>
                </a:ext>
              </a:extLst>
            </p:cNvPr>
            <p:cNvCxnSpPr/>
            <p:nvPr/>
          </p:nvCxnSpPr>
          <p:spPr>
            <a:xfrm>
              <a:off x="1739576" y="2496049"/>
              <a:ext cx="480291" cy="0"/>
            </a:xfrm>
            <a:prstGeom prst="straightConnector1">
              <a:avLst/>
            </a:prstGeom>
            <a:ln w="38100">
              <a:solidFill>
                <a:srgbClr val="00BABC"/>
              </a:solidFill>
              <a:prstDash val="sysDot"/>
              <a:headEnd w="lg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94C2AD5-BFBE-C83B-47B6-DCC0144593A2}"/>
              </a:ext>
            </a:extLst>
          </p:cNvPr>
          <p:cNvSpPr txBox="1"/>
          <p:nvPr/>
        </p:nvSpPr>
        <p:spPr>
          <a:xfrm>
            <a:off x="7204772" y="5070831"/>
            <a:ext cx="38811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Considerations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start-up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with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limited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capital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no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current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cash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inflow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600" kern="0" dirty="0">
                <a:solidFill>
                  <a:srgbClr val="1E436F"/>
                </a:solidFill>
                <a:latin typeface="+mj-lt"/>
              </a:rPr>
              <a:t>Team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expertise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?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Preferences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sz="1600" kern="0" dirty="0" err="1">
                <a:solidFill>
                  <a:srgbClr val="1E436F"/>
                </a:solidFill>
                <a:latin typeface="+mj-lt"/>
              </a:rPr>
              <a:t>of</a:t>
            </a:r>
            <a:r>
              <a:rPr lang="de-AT" sz="1600" kern="0" dirty="0">
                <a:solidFill>
                  <a:srgbClr val="1E436F"/>
                </a:solidFill>
                <a:latin typeface="+mj-lt"/>
              </a:rPr>
              <a:t> Industries?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70487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4" y="-21033"/>
            <a:ext cx="6676195" cy="6332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Result: The Application Field Canvas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15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4" y="697951"/>
            <a:ext cx="9217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The canvas helps you to evaluate and describe the identified application fields in detail.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2A5A84-3732-9286-208A-14191B6B65F8}"/>
              </a:ext>
            </a:extLst>
          </p:cNvPr>
          <p:cNvSpPr/>
          <p:nvPr/>
        </p:nvSpPr>
        <p:spPr>
          <a:xfrm>
            <a:off x="2158738" y="1583703"/>
            <a:ext cx="6089716" cy="754144"/>
          </a:xfrm>
          <a:custGeom>
            <a:avLst/>
            <a:gdLst>
              <a:gd name="connsiteX0" fmla="*/ 0 w 6089716"/>
              <a:gd name="connsiteY0" fmla="*/ 0 h 754144"/>
              <a:gd name="connsiteX1" fmla="*/ 554841 w 6089716"/>
              <a:gd name="connsiteY1" fmla="*/ 0 h 754144"/>
              <a:gd name="connsiteX2" fmla="*/ 1292373 w 6089716"/>
              <a:gd name="connsiteY2" fmla="*/ 0 h 754144"/>
              <a:gd name="connsiteX3" fmla="*/ 1847214 w 6089716"/>
              <a:gd name="connsiteY3" fmla="*/ 0 h 754144"/>
              <a:gd name="connsiteX4" fmla="*/ 2523849 w 6089716"/>
              <a:gd name="connsiteY4" fmla="*/ 0 h 754144"/>
              <a:gd name="connsiteX5" fmla="*/ 3200484 w 6089716"/>
              <a:gd name="connsiteY5" fmla="*/ 0 h 754144"/>
              <a:gd name="connsiteX6" fmla="*/ 3816222 w 6089716"/>
              <a:gd name="connsiteY6" fmla="*/ 0 h 754144"/>
              <a:gd name="connsiteX7" fmla="*/ 4492857 w 6089716"/>
              <a:gd name="connsiteY7" fmla="*/ 0 h 754144"/>
              <a:gd name="connsiteX8" fmla="*/ 5169492 w 6089716"/>
              <a:gd name="connsiteY8" fmla="*/ 0 h 754144"/>
              <a:gd name="connsiteX9" fmla="*/ 6089716 w 6089716"/>
              <a:gd name="connsiteY9" fmla="*/ 0 h 754144"/>
              <a:gd name="connsiteX10" fmla="*/ 6089716 w 6089716"/>
              <a:gd name="connsiteY10" fmla="*/ 354448 h 754144"/>
              <a:gd name="connsiteX11" fmla="*/ 6089716 w 6089716"/>
              <a:gd name="connsiteY11" fmla="*/ 754144 h 754144"/>
              <a:gd name="connsiteX12" fmla="*/ 5595772 w 6089716"/>
              <a:gd name="connsiteY12" fmla="*/ 754144 h 754144"/>
              <a:gd name="connsiteX13" fmla="*/ 4858240 w 6089716"/>
              <a:gd name="connsiteY13" fmla="*/ 754144 h 754144"/>
              <a:gd name="connsiteX14" fmla="*/ 4364296 w 6089716"/>
              <a:gd name="connsiteY14" fmla="*/ 754144 h 754144"/>
              <a:gd name="connsiteX15" fmla="*/ 3565867 w 6089716"/>
              <a:gd name="connsiteY15" fmla="*/ 754144 h 754144"/>
              <a:gd name="connsiteX16" fmla="*/ 2950129 w 6089716"/>
              <a:gd name="connsiteY16" fmla="*/ 754144 h 754144"/>
              <a:gd name="connsiteX17" fmla="*/ 2395288 w 6089716"/>
              <a:gd name="connsiteY17" fmla="*/ 754144 h 754144"/>
              <a:gd name="connsiteX18" fmla="*/ 1718653 w 6089716"/>
              <a:gd name="connsiteY18" fmla="*/ 754144 h 754144"/>
              <a:gd name="connsiteX19" fmla="*/ 920224 w 6089716"/>
              <a:gd name="connsiteY19" fmla="*/ 754144 h 754144"/>
              <a:gd name="connsiteX20" fmla="*/ 0 w 6089716"/>
              <a:gd name="connsiteY20" fmla="*/ 754144 h 754144"/>
              <a:gd name="connsiteX21" fmla="*/ 0 w 6089716"/>
              <a:gd name="connsiteY21" fmla="*/ 384613 h 754144"/>
              <a:gd name="connsiteX22" fmla="*/ 0 w 6089716"/>
              <a:gd name="connsiteY22" fmla="*/ 0 h 754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089716" h="754144" fill="none" extrusionOk="0">
                <a:moveTo>
                  <a:pt x="0" y="0"/>
                </a:moveTo>
                <a:cubicBezTo>
                  <a:pt x="174489" y="9799"/>
                  <a:pt x="422551" y="8004"/>
                  <a:pt x="554841" y="0"/>
                </a:cubicBezTo>
                <a:cubicBezTo>
                  <a:pt x="687131" y="-8004"/>
                  <a:pt x="1059104" y="2897"/>
                  <a:pt x="1292373" y="0"/>
                </a:cubicBezTo>
                <a:cubicBezTo>
                  <a:pt x="1525642" y="-2897"/>
                  <a:pt x="1637791" y="-15952"/>
                  <a:pt x="1847214" y="0"/>
                </a:cubicBezTo>
                <a:cubicBezTo>
                  <a:pt x="2056637" y="15952"/>
                  <a:pt x="2384828" y="5777"/>
                  <a:pt x="2523849" y="0"/>
                </a:cubicBezTo>
                <a:cubicBezTo>
                  <a:pt x="2662870" y="-5777"/>
                  <a:pt x="2878519" y="-28314"/>
                  <a:pt x="3200484" y="0"/>
                </a:cubicBezTo>
                <a:cubicBezTo>
                  <a:pt x="3522450" y="28314"/>
                  <a:pt x="3634994" y="21709"/>
                  <a:pt x="3816222" y="0"/>
                </a:cubicBezTo>
                <a:cubicBezTo>
                  <a:pt x="3997450" y="-21709"/>
                  <a:pt x="4275551" y="-5940"/>
                  <a:pt x="4492857" y="0"/>
                </a:cubicBezTo>
                <a:cubicBezTo>
                  <a:pt x="4710164" y="5940"/>
                  <a:pt x="5001252" y="-25279"/>
                  <a:pt x="5169492" y="0"/>
                </a:cubicBezTo>
                <a:cubicBezTo>
                  <a:pt x="5337732" y="25279"/>
                  <a:pt x="5870679" y="-37662"/>
                  <a:pt x="6089716" y="0"/>
                </a:cubicBezTo>
                <a:cubicBezTo>
                  <a:pt x="6091539" y="166693"/>
                  <a:pt x="6074992" y="181023"/>
                  <a:pt x="6089716" y="354448"/>
                </a:cubicBezTo>
                <a:cubicBezTo>
                  <a:pt x="6104440" y="527873"/>
                  <a:pt x="6080461" y="616935"/>
                  <a:pt x="6089716" y="754144"/>
                </a:cubicBezTo>
                <a:cubicBezTo>
                  <a:pt x="5946562" y="756211"/>
                  <a:pt x="5735175" y="735477"/>
                  <a:pt x="5595772" y="754144"/>
                </a:cubicBezTo>
                <a:cubicBezTo>
                  <a:pt x="5456369" y="772811"/>
                  <a:pt x="5019236" y="737363"/>
                  <a:pt x="4858240" y="754144"/>
                </a:cubicBezTo>
                <a:cubicBezTo>
                  <a:pt x="4697244" y="770925"/>
                  <a:pt x="4578701" y="735429"/>
                  <a:pt x="4364296" y="754144"/>
                </a:cubicBezTo>
                <a:cubicBezTo>
                  <a:pt x="4149891" y="772859"/>
                  <a:pt x="3853888" y="740007"/>
                  <a:pt x="3565867" y="754144"/>
                </a:cubicBezTo>
                <a:cubicBezTo>
                  <a:pt x="3277846" y="768281"/>
                  <a:pt x="3194649" y="776267"/>
                  <a:pt x="2950129" y="754144"/>
                </a:cubicBezTo>
                <a:cubicBezTo>
                  <a:pt x="2705609" y="732021"/>
                  <a:pt x="2545369" y="750823"/>
                  <a:pt x="2395288" y="754144"/>
                </a:cubicBezTo>
                <a:cubicBezTo>
                  <a:pt x="2245207" y="757465"/>
                  <a:pt x="1906417" y="720999"/>
                  <a:pt x="1718653" y="754144"/>
                </a:cubicBezTo>
                <a:cubicBezTo>
                  <a:pt x="1530889" y="787289"/>
                  <a:pt x="1209520" y="748609"/>
                  <a:pt x="920224" y="754144"/>
                </a:cubicBezTo>
                <a:cubicBezTo>
                  <a:pt x="630928" y="759679"/>
                  <a:pt x="382823" y="749657"/>
                  <a:pt x="0" y="754144"/>
                </a:cubicBezTo>
                <a:cubicBezTo>
                  <a:pt x="633" y="640720"/>
                  <a:pt x="-655" y="458526"/>
                  <a:pt x="0" y="384613"/>
                </a:cubicBezTo>
                <a:cubicBezTo>
                  <a:pt x="655" y="310700"/>
                  <a:pt x="9841" y="121544"/>
                  <a:pt x="0" y="0"/>
                </a:cubicBezTo>
                <a:close/>
              </a:path>
              <a:path w="6089716" h="754144" stroke="0" extrusionOk="0">
                <a:moveTo>
                  <a:pt x="0" y="0"/>
                </a:moveTo>
                <a:cubicBezTo>
                  <a:pt x="249791" y="-18000"/>
                  <a:pt x="481352" y="28797"/>
                  <a:pt x="737532" y="0"/>
                </a:cubicBezTo>
                <a:cubicBezTo>
                  <a:pt x="993712" y="-28797"/>
                  <a:pt x="1110508" y="8971"/>
                  <a:pt x="1231476" y="0"/>
                </a:cubicBezTo>
                <a:cubicBezTo>
                  <a:pt x="1352444" y="-8971"/>
                  <a:pt x="1724852" y="-7726"/>
                  <a:pt x="1908111" y="0"/>
                </a:cubicBezTo>
                <a:cubicBezTo>
                  <a:pt x="2091371" y="7726"/>
                  <a:pt x="2235496" y="17831"/>
                  <a:pt x="2402055" y="0"/>
                </a:cubicBezTo>
                <a:cubicBezTo>
                  <a:pt x="2568614" y="-17831"/>
                  <a:pt x="2789864" y="-6376"/>
                  <a:pt x="2895998" y="0"/>
                </a:cubicBezTo>
                <a:cubicBezTo>
                  <a:pt x="3002132" y="6376"/>
                  <a:pt x="3221104" y="20468"/>
                  <a:pt x="3511736" y="0"/>
                </a:cubicBezTo>
                <a:cubicBezTo>
                  <a:pt x="3802368" y="-20468"/>
                  <a:pt x="3842540" y="-13245"/>
                  <a:pt x="4005680" y="0"/>
                </a:cubicBezTo>
                <a:cubicBezTo>
                  <a:pt x="4168820" y="13245"/>
                  <a:pt x="4279136" y="-7687"/>
                  <a:pt x="4499623" y="0"/>
                </a:cubicBezTo>
                <a:cubicBezTo>
                  <a:pt x="4720110" y="7687"/>
                  <a:pt x="4855150" y="-3793"/>
                  <a:pt x="4993567" y="0"/>
                </a:cubicBezTo>
                <a:cubicBezTo>
                  <a:pt x="5131984" y="3793"/>
                  <a:pt x="5714176" y="-19218"/>
                  <a:pt x="6089716" y="0"/>
                </a:cubicBezTo>
                <a:cubicBezTo>
                  <a:pt x="6091757" y="158861"/>
                  <a:pt x="6074870" y="227585"/>
                  <a:pt x="6089716" y="384613"/>
                </a:cubicBezTo>
                <a:cubicBezTo>
                  <a:pt x="6104562" y="541641"/>
                  <a:pt x="6097328" y="675414"/>
                  <a:pt x="6089716" y="754144"/>
                </a:cubicBezTo>
                <a:cubicBezTo>
                  <a:pt x="5918324" y="727987"/>
                  <a:pt x="5490656" y="790379"/>
                  <a:pt x="5291287" y="754144"/>
                </a:cubicBezTo>
                <a:cubicBezTo>
                  <a:pt x="5091918" y="717909"/>
                  <a:pt x="4836037" y="782856"/>
                  <a:pt x="4675549" y="754144"/>
                </a:cubicBezTo>
                <a:cubicBezTo>
                  <a:pt x="4515061" y="725432"/>
                  <a:pt x="4304996" y="780581"/>
                  <a:pt x="4120708" y="754144"/>
                </a:cubicBezTo>
                <a:cubicBezTo>
                  <a:pt x="3936420" y="727707"/>
                  <a:pt x="3787501" y="758833"/>
                  <a:pt x="3565867" y="754144"/>
                </a:cubicBezTo>
                <a:cubicBezTo>
                  <a:pt x="3344233" y="749455"/>
                  <a:pt x="3090929" y="730377"/>
                  <a:pt x="2889232" y="754144"/>
                </a:cubicBezTo>
                <a:cubicBezTo>
                  <a:pt x="2687536" y="777911"/>
                  <a:pt x="2454752" y="772994"/>
                  <a:pt x="2334391" y="754144"/>
                </a:cubicBezTo>
                <a:cubicBezTo>
                  <a:pt x="2214030" y="735294"/>
                  <a:pt x="1891749" y="740054"/>
                  <a:pt x="1657756" y="754144"/>
                </a:cubicBezTo>
                <a:cubicBezTo>
                  <a:pt x="1423763" y="768234"/>
                  <a:pt x="1266371" y="733379"/>
                  <a:pt x="1042018" y="754144"/>
                </a:cubicBezTo>
                <a:cubicBezTo>
                  <a:pt x="817665" y="774909"/>
                  <a:pt x="211968" y="734910"/>
                  <a:pt x="0" y="754144"/>
                </a:cubicBezTo>
                <a:cubicBezTo>
                  <a:pt x="15012" y="625837"/>
                  <a:pt x="12885" y="443063"/>
                  <a:pt x="0" y="361989"/>
                </a:cubicBezTo>
                <a:cubicBezTo>
                  <a:pt x="-12885" y="280916"/>
                  <a:pt x="12942" y="162918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230930030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1E436F"/>
                </a:solidFill>
              </a:rPr>
              <a:t>Description of Application Field</a:t>
            </a:r>
            <a:endParaRPr lang="en-GB" dirty="0">
              <a:solidFill>
                <a:srgbClr val="1E436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2B042F-BC84-EB85-02B6-737BA85B264A}"/>
              </a:ext>
            </a:extLst>
          </p:cNvPr>
          <p:cNvSpPr/>
          <p:nvPr/>
        </p:nvSpPr>
        <p:spPr>
          <a:xfrm>
            <a:off x="2158738" y="2490246"/>
            <a:ext cx="4958499" cy="1233341"/>
          </a:xfrm>
          <a:custGeom>
            <a:avLst/>
            <a:gdLst>
              <a:gd name="connsiteX0" fmla="*/ 0 w 4958499"/>
              <a:gd name="connsiteY0" fmla="*/ 0 h 1233341"/>
              <a:gd name="connsiteX1" fmla="*/ 471057 w 4958499"/>
              <a:gd name="connsiteY1" fmla="*/ 0 h 1233341"/>
              <a:gd name="connsiteX2" fmla="*/ 991700 w 4958499"/>
              <a:gd name="connsiteY2" fmla="*/ 0 h 1233341"/>
              <a:gd name="connsiteX3" fmla="*/ 1661097 w 4958499"/>
              <a:gd name="connsiteY3" fmla="*/ 0 h 1233341"/>
              <a:gd name="connsiteX4" fmla="*/ 2231325 w 4958499"/>
              <a:gd name="connsiteY4" fmla="*/ 0 h 1233341"/>
              <a:gd name="connsiteX5" fmla="*/ 2950307 w 4958499"/>
              <a:gd name="connsiteY5" fmla="*/ 0 h 1233341"/>
              <a:gd name="connsiteX6" fmla="*/ 3570119 w 4958499"/>
              <a:gd name="connsiteY6" fmla="*/ 0 h 1233341"/>
              <a:gd name="connsiteX7" fmla="*/ 4041177 w 4958499"/>
              <a:gd name="connsiteY7" fmla="*/ 0 h 1233341"/>
              <a:gd name="connsiteX8" fmla="*/ 4958499 w 4958499"/>
              <a:gd name="connsiteY8" fmla="*/ 0 h 1233341"/>
              <a:gd name="connsiteX9" fmla="*/ 4958499 w 4958499"/>
              <a:gd name="connsiteY9" fmla="*/ 604337 h 1233341"/>
              <a:gd name="connsiteX10" fmla="*/ 4958499 w 4958499"/>
              <a:gd name="connsiteY10" fmla="*/ 1233341 h 1233341"/>
              <a:gd name="connsiteX11" fmla="*/ 4388272 w 4958499"/>
              <a:gd name="connsiteY11" fmla="*/ 1233341 h 1233341"/>
              <a:gd name="connsiteX12" fmla="*/ 3818044 w 4958499"/>
              <a:gd name="connsiteY12" fmla="*/ 1233341 h 1233341"/>
              <a:gd name="connsiteX13" fmla="*/ 3297402 w 4958499"/>
              <a:gd name="connsiteY13" fmla="*/ 1233341 h 1233341"/>
              <a:gd name="connsiteX14" fmla="*/ 2578419 w 4958499"/>
              <a:gd name="connsiteY14" fmla="*/ 1233341 h 1233341"/>
              <a:gd name="connsiteX15" fmla="*/ 2008192 w 4958499"/>
              <a:gd name="connsiteY15" fmla="*/ 1233341 h 1233341"/>
              <a:gd name="connsiteX16" fmla="*/ 1537135 w 4958499"/>
              <a:gd name="connsiteY16" fmla="*/ 1233341 h 1233341"/>
              <a:gd name="connsiteX17" fmla="*/ 917322 w 4958499"/>
              <a:gd name="connsiteY17" fmla="*/ 1233341 h 1233341"/>
              <a:gd name="connsiteX18" fmla="*/ 0 w 4958499"/>
              <a:gd name="connsiteY18" fmla="*/ 1233341 h 1233341"/>
              <a:gd name="connsiteX19" fmla="*/ 0 w 4958499"/>
              <a:gd name="connsiteY19" fmla="*/ 604337 h 1233341"/>
              <a:gd name="connsiteX20" fmla="*/ 0 w 4958499"/>
              <a:gd name="connsiteY20" fmla="*/ 0 h 123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58499" h="1233341" fill="none" extrusionOk="0">
                <a:moveTo>
                  <a:pt x="0" y="0"/>
                </a:moveTo>
                <a:cubicBezTo>
                  <a:pt x="173685" y="4444"/>
                  <a:pt x="340158" y="21954"/>
                  <a:pt x="471057" y="0"/>
                </a:cubicBezTo>
                <a:cubicBezTo>
                  <a:pt x="601956" y="-21954"/>
                  <a:pt x="828388" y="-2625"/>
                  <a:pt x="991700" y="0"/>
                </a:cubicBezTo>
                <a:cubicBezTo>
                  <a:pt x="1155012" y="2625"/>
                  <a:pt x="1374291" y="28632"/>
                  <a:pt x="1661097" y="0"/>
                </a:cubicBezTo>
                <a:cubicBezTo>
                  <a:pt x="1947903" y="-28632"/>
                  <a:pt x="2084799" y="-25540"/>
                  <a:pt x="2231325" y="0"/>
                </a:cubicBezTo>
                <a:cubicBezTo>
                  <a:pt x="2377851" y="25540"/>
                  <a:pt x="2674362" y="-22892"/>
                  <a:pt x="2950307" y="0"/>
                </a:cubicBezTo>
                <a:cubicBezTo>
                  <a:pt x="3226252" y="22892"/>
                  <a:pt x="3344119" y="4218"/>
                  <a:pt x="3570119" y="0"/>
                </a:cubicBezTo>
                <a:cubicBezTo>
                  <a:pt x="3796119" y="-4218"/>
                  <a:pt x="3931696" y="17803"/>
                  <a:pt x="4041177" y="0"/>
                </a:cubicBezTo>
                <a:cubicBezTo>
                  <a:pt x="4150658" y="-17803"/>
                  <a:pt x="4762219" y="32508"/>
                  <a:pt x="4958499" y="0"/>
                </a:cubicBezTo>
                <a:cubicBezTo>
                  <a:pt x="4972827" y="290116"/>
                  <a:pt x="4940163" y="399388"/>
                  <a:pt x="4958499" y="604337"/>
                </a:cubicBezTo>
                <a:cubicBezTo>
                  <a:pt x="4976835" y="809286"/>
                  <a:pt x="4965877" y="1063954"/>
                  <a:pt x="4958499" y="1233341"/>
                </a:cubicBezTo>
                <a:cubicBezTo>
                  <a:pt x="4795259" y="1255636"/>
                  <a:pt x="4578404" y="1221641"/>
                  <a:pt x="4388272" y="1233341"/>
                </a:cubicBezTo>
                <a:cubicBezTo>
                  <a:pt x="4198140" y="1245041"/>
                  <a:pt x="4016740" y="1260335"/>
                  <a:pt x="3818044" y="1233341"/>
                </a:cubicBezTo>
                <a:cubicBezTo>
                  <a:pt x="3619348" y="1206347"/>
                  <a:pt x="3548010" y="1233183"/>
                  <a:pt x="3297402" y="1233341"/>
                </a:cubicBezTo>
                <a:cubicBezTo>
                  <a:pt x="3046794" y="1233499"/>
                  <a:pt x="2854628" y="1265522"/>
                  <a:pt x="2578419" y="1233341"/>
                </a:cubicBezTo>
                <a:cubicBezTo>
                  <a:pt x="2302210" y="1201160"/>
                  <a:pt x="2188960" y="1226111"/>
                  <a:pt x="2008192" y="1233341"/>
                </a:cubicBezTo>
                <a:cubicBezTo>
                  <a:pt x="1827424" y="1240571"/>
                  <a:pt x="1704593" y="1239790"/>
                  <a:pt x="1537135" y="1233341"/>
                </a:cubicBezTo>
                <a:cubicBezTo>
                  <a:pt x="1369677" y="1226892"/>
                  <a:pt x="1211120" y="1239329"/>
                  <a:pt x="917322" y="1233341"/>
                </a:cubicBezTo>
                <a:cubicBezTo>
                  <a:pt x="623524" y="1227353"/>
                  <a:pt x="407463" y="1274717"/>
                  <a:pt x="0" y="1233341"/>
                </a:cubicBezTo>
                <a:cubicBezTo>
                  <a:pt x="-13119" y="1033083"/>
                  <a:pt x="18072" y="885387"/>
                  <a:pt x="0" y="604337"/>
                </a:cubicBezTo>
                <a:cubicBezTo>
                  <a:pt x="-18072" y="323287"/>
                  <a:pt x="19968" y="232361"/>
                  <a:pt x="0" y="0"/>
                </a:cubicBezTo>
                <a:close/>
              </a:path>
              <a:path w="4958499" h="1233341" stroke="0" extrusionOk="0">
                <a:moveTo>
                  <a:pt x="0" y="0"/>
                </a:moveTo>
                <a:cubicBezTo>
                  <a:pt x="149036" y="12724"/>
                  <a:pt x="363264" y="19069"/>
                  <a:pt x="471057" y="0"/>
                </a:cubicBezTo>
                <a:cubicBezTo>
                  <a:pt x="578850" y="-19069"/>
                  <a:pt x="795318" y="14656"/>
                  <a:pt x="1090870" y="0"/>
                </a:cubicBezTo>
                <a:cubicBezTo>
                  <a:pt x="1386422" y="-14656"/>
                  <a:pt x="1487118" y="27747"/>
                  <a:pt x="1661097" y="0"/>
                </a:cubicBezTo>
                <a:cubicBezTo>
                  <a:pt x="1835076" y="-27747"/>
                  <a:pt x="2051387" y="19840"/>
                  <a:pt x="2330495" y="0"/>
                </a:cubicBezTo>
                <a:cubicBezTo>
                  <a:pt x="2609603" y="-19840"/>
                  <a:pt x="2617934" y="8806"/>
                  <a:pt x="2900722" y="0"/>
                </a:cubicBezTo>
                <a:cubicBezTo>
                  <a:pt x="3183510" y="-8806"/>
                  <a:pt x="3398174" y="30080"/>
                  <a:pt x="3619704" y="0"/>
                </a:cubicBezTo>
                <a:cubicBezTo>
                  <a:pt x="3841234" y="-30080"/>
                  <a:pt x="4137604" y="-10060"/>
                  <a:pt x="4289102" y="0"/>
                </a:cubicBezTo>
                <a:cubicBezTo>
                  <a:pt x="4440600" y="10060"/>
                  <a:pt x="4734939" y="1894"/>
                  <a:pt x="4958499" y="0"/>
                </a:cubicBezTo>
                <a:cubicBezTo>
                  <a:pt x="4949014" y="289651"/>
                  <a:pt x="4933513" y="508084"/>
                  <a:pt x="4958499" y="641337"/>
                </a:cubicBezTo>
                <a:cubicBezTo>
                  <a:pt x="4983485" y="774590"/>
                  <a:pt x="4978284" y="940526"/>
                  <a:pt x="4958499" y="1233341"/>
                </a:cubicBezTo>
                <a:cubicBezTo>
                  <a:pt x="4820895" y="1214820"/>
                  <a:pt x="4706485" y="1215430"/>
                  <a:pt x="4487442" y="1233341"/>
                </a:cubicBezTo>
                <a:cubicBezTo>
                  <a:pt x="4268399" y="1251252"/>
                  <a:pt x="4169540" y="1232358"/>
                  <a:pt x="3917214" y="1233341"/>
                </a:cubicBezTo>
                <a:cubicBezTo>
                  <a:pt x="3664888" y="1234324"/>
                  <a:pt x="3441484" y="1260718"/>
                  <a:pt x="3247817" y="1233341"/>
                </a:cubicBezTo>
                <a:cubicBezTo>
                  <a:pt x="3054150" y="1205964"/>
                  <a:pt x="2905539" y="1265703"/>
                  <a:pt x="2578419" y="1233341"/>
                </a:cubicBezTo>
                <a:cubicBezTo>
                  <a:pt x="2251299" y="1200979"/>
                  <a:pt x="2309395" y="1218147"/>
                  <a:pt x="2057777" y="1233341"/>
                </a:cubicBezTo>
                <a:cubicBezTo>
                  <a:pt x="1806159" y="1248535"/>
                  <a:pt x="1563380" y="1253946"/>
                  <a:pt x="1388380" y="1233341"/>
                </a:cubicBezTo>
                <a:cubicBezTo>
                  <a:pt x="1213380" y="1212736"/>
                  <a:pt x="976555" y="1240229"/>
                  <a:pt x="768567" y="1233341"/>
                </a:cubicBezTo>
                <a:cubicBezTo>
                  <a:pt x="560579" y="1226453"/>
                  <a:pt x="251083" y="1199246"/>
                  <a:pt x="0" y="1233341"/>
                </a:cubicBezTo>
                <a:cubicBezTo>
                  <a:pt x="-12586" y="1012250"/>
                  <a:pt x="7819" y="747148"/>
                  <a:pt x="0" y="616671"/>
                </a:cubicBezTo>
                <a:cubicBezTo>
                  <a:pt x="-7819" y="486194"/>
                  <a:pt x="-4576" y="300249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301744748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1E436F"/>
                </a:solidFill>
              </a:rPr>
              <a:t>Concrete Problem and Current Solution</a:t>
            </a:r>
            <a:endParaRPr lang="en-GB" dirty="0">
              <a:solidFill>
                <a:srgbClr val="1E436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CC9DD0-B606-8D62-0A3A-6474026502B0}"/>
              </a:ext>
            </a:extLst>
          </p:cNvPr>
          <p:cNvSpPr/>
          <p:nvPr/>
        </p:nvSpPr>
        <p:spPr>
          <a:xfrm>
            <a:off x="7233501" y="2497087"/>
            <a:ext cx="2287571" cy="1233341"/>
          </a:xfrm>
          <a:custGeom>
            <a:avLst/>
            <a:gdLst>
              <a:gd name="connsiteX0" fmla="*/ 0 w 2287571"/>
              <a:gd name="connsiteY0" fmla="*/ 0 h 1233341"/>
              <a:gd name="connsiteX1" fmla="*/ 503266 w 2287571"/>
              <a:gd name="connsiteY1" fmla="*/ 0 h 1233341"/>
              <a:gd name="connsiteX2" fmla="*/ 1052283 w 2287571"/>
              <a:gd name="connsiteY2" fmla="*/ 0 h 1233341"/>
              <a:gd name="connsiteX3" fmla="*/ 1578424 w 2287571"/>
              <a:gd name="connsiteY3" fmla="*/ 0 h 1233341"/>
              <a:gd name="connsiteX4" fmla="*/ 2287571 w 2287571"/>
              <a:gd name="connsiteY4" fmla="*/ 0 h 1233341"/>
              <a:gd name="connsiteX5" fmla="*/ 2287571 w 2287571"/>
              <a:gd name="connsiteY5" fmla="*/ 592004 h 1233341"/>
              <a:gd name="connsiteX6" fmla="*/ 2287571 w 2287571"/>
              <a:gd name="connsiteY6" fmla="*/ 1233341 h 1233341"/>
              <a:gd name="connsiteX7" fmla="*/ 1692803 w 2287571"/>
              <a:gd name="connsiteY7" fmla="*/ 1233341 h 1233341"/>
              <a:gd name="connsiteX8" fmla="*/ 1120910 w 2287571"/>
              <a:gd name="connsiteY8" fmla="*/ 1233341 h 1233341"/>
              <a:gd name="connsiteX9" fmla="*/ 503266 w 2287571"/>
              <a:gd name="connsiteY9" fmla="*/ 1233341 h 1233341"/>
              <a:gd name="connsiteX10" fmla="*/ 0 w 2287571"/>
              <a:gd name="connsiteY10" fmla="*/ 1233341 h 1233341"/>
              <a:gd name="connsiteX11" fmla="*/ 0 w 2287571"/>
              <a:gd name="connsiteY11" fmla="*/ 653671 h 1233341"/>
              <a:gd name="connsiteX12" fmla="*/ 0 w 2287571"/>
              <a:gd name="connsiteY12" fmla="*/ 0 h 123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87571" h="1233341" fill="none" extrusionOk="0">
                <a:moveTo>
                  <a:pt x="0" y="0"/>
                </a:moveTo>
                <a:cubicBezTo>
                  <a:pt x="100793" y="-342"/>
                  <a:pt x="310531" y="-16754"/>
                  <a:pt x="503266" y="0"/>
                </a:cubicBezTo>
                <a:cubicBezTo>
                  <a:pt x="696001" y="16754"/>
                  <a:pt x="879959" y="-19320"/>
                  <a:pt x="1052283" y="0"/>
                </a:cubicBezTo>
                <a:cubicBezTo>
                  <a:pt x="1224607" y="19320"/>
                  <a:pt x="1456670" y="-21605"/>
                  <a:pt x="1578424" y="0"/>
                </a:cubicBezTo>
                <a:cubicBezTo>
                  <a:pt x="1700178" y="21605"/>
                  <a:pt x="2058340" y="-10740"/>
                  <a:pt x="2287571" y="0"/>
                </a:cubicBezTo>
                <a:cubicBezTo>
                  <a:pt x="2288292" y="269728"/>
                  <a:pt x="2302021" y="313047"/>
                  <a:pt x="2287571" y="592004"/>
                </a:cubicBezTo>
                <a:cubicBezTo>
                  <a:pt x="2273121" y="870961"/>
                  <a:pt x="2269331" y="1031744"/>
                  <a:pt x="2287571" y="1233341"/>
                </a:cubicBezTo>
                <a:cubicBezTo>
                  <a:pt x="2070564" y="1232603"/>
                  <a:pt x="1975888" y="1239178"/>
                  <a:pt x="1692803" y="1233341"/>
                </a:cubicBezTo>
                <a:cubicBezTo>
                  <a:pt x="1409718" y="1227504"/>
                  <a:pt x="1325728" y="1257098"/>
                  <a:pt x="1120910" y="1233341"/>
                </a:cubicBezTo>
                <a:cubicBezTo>
                  <a:pt x="916092" y="1209584"/>
                  <a:pt x="629463" y="1238795"/>
                  <a:pt x="503266" y="1233341"/>
                </a:cubicBezTo>
                <a:cubicBezTo>
                  <a:pt x="377069" y="1227887"/>
                  <a:pt x="219678" y="1215689"/>
                  <a:pt x="0" y="1233341"/>
                </a:cubicBezTo>
                <a:cubicBezTo>
                  <a:pt x="24523" y="1044279"/>
                  <a:pt x="-28571" y="811763"/>
                  <a:pt x="0" y="653671"/>
                </a:cubicBezTo>
                <a:cubicBezTo>
                  <a:pt x="28571" y="495579"/>
                  <a:pt x="29266" y="323540"/>
                  <a:pt x="0" y="0"/>
                </a:cubicBezTo>
                <a:close/>
              </a:path>
              <a:path w="2287571" h="1233341" stroke="0" extrusionOk="0">
                <a:moveTo>
                  <a:pt x="0" y="0"/>
                </a:moveTo>
                <a:cubicBezTo>
                  <a:pt x="191734" y="-12915"/>
                  <a:pt x="288674" y="18578"/>
                  <a:pt x="549017" y="0"/>
                </a:cubicBezTo>
                <a:cubicBezTo>
                  <a:pt x="809360" y="-18578"/>
                  <a:pt x="932103" y="12871"/>
                  <a:pt x="1166661" y="0"/>
                </a:cubicBezTo>
                <a:cubicBezTo>
                  <a:pt x="1401219" y="-12871"/>
                  <a:pt x="1466151" y="-5924"/>
                  <a:pt x="1692803" y="0"/>
                </a:cubicBezTo>
                <a:cubicBezTo>
                  <a:pt x="1919455" y="5924"/>
                  <a:pt x="2154890" y="-26040"/>
                  <a:pt x="2287571" y="0"/>
                </a:cubicBezTo>
                <a:cubicBezTo>
                  <a:pt x="2307854" y="177756"/>
                  <a:pt x="2262589" y="497245"/>
                  <a:pt x="2287571" y="629004"/>
                </a:cubicBezTo>
                <a:cubicBezTo>
                  <a:pt x="2312553" y="760763"/>
                  <a:pt x="2267869" y="1016002"/>
                  <a:pt x="2287571" y="1233341"/>
                </a:cubicBezTo>
                <a:cubicBezTo>
                  <a:pt x="2169351" y="1238654"/>
                  <a:pt x="1876643" y="1238618"/>
                  <a:pt x="1761430" y="1233341"/>
                </a:cubicBezTo>
                <a:cubicBezTo>
                  <a:pt x="1646217" y="1228064"/>
                  <a:pt x="1332578" y="1222121"/>
                  <a:pt x="1212413" y="1233341"/>
                </a:cubicBezTo>
                <a:cubicBezTo>
                  <a:pt x="1092248" y="1244561"/>
                  <a:pt x="909075" y="1239217"/>
                  <a:pt x="709147" y="1233341"/>
                </a:cubicBezTo>
                <a:cubicBezTo>
                  <a:pt x="509219" y="1227465"/>
                  <a:pt x="329600" y="1267319"/>
                  <a:pt x="0" y="1233341"/>
                </a:cubicBezTo>
                <a:cubicBezTo>
                  <a:pt x="-3688" y="976890"/>
                  <a:pt x="20434" y="777465"/>
                  <a:pt x="0" y="604337"/>
                </a:cubicBezTo>
                <a:cubicBezTo>
                  <a:pt x="-20434" y="431209"/>
                  <a:pt x="857" y="173318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1096392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1E436F"/>
                </a:solidFill>
              </a:rPr>
              <a:t>Solution delivered by Tech &amp; potential Need for Adaptation</a:t>
            </a:r>
            <a:endParaRPr lang="en-GB" dirty="0">
              <a:solidFill>
                <a:srgbClr val="1E436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939EB8-8B7C-4DF6-0772-D47EE1DF61F4}"/>
              </a:ext>
            </a:extLst>
          </p:cNvPr>
          <p:cNvSpPr/>
          <p:nvPr/>
        </p:nvSpPr>
        <p:spPr>
          <a:xfrm>
            <a:off x="2158739" y="3884629"/>
            <a:ext cx="3563332" cy="1233341"/>
          </a:xfrm>
          <a:custGeom>
            <a:avLst/>
            <a:gdLst>
              <a:gd name="connsiteX0" fmla="*/ 0 w 3563332"/>
              <a:gd name="connsiteY0" fmla="*/ 0 h 1233341"/>
              <a:gd name="connsiteX1" fmla="*/ 665155 w 3563332"/>
              <a:gd name="connsiteY1" fmla="*/ 0 h 1233341"/>
              <a:gd name="connsiteX2" fmla="*/ 1187777 w 3563332"/>
              <a:gd name="connsiteY2" fmla="*/ 0 h 1233341"/>
              <a:gd name="connsiteX3" fmla="*/ 1817299 w 3563332"/>
              <a:gd name="connsiteY3" fmla="*/ 0 h 1233341"/>
              <a:gd name="connsiteX4" fmla="*/ 2446821 w 3563332"/>
              <a:gd name="connsiteY4" fmla="*/ 0 h 1233341"/>
              <a:gd name="connsiteX5" fmla="*/ 3040710 w 3563332"/>
              <a:gd name="connsiteY5" fmla="*/ 0 h 1233341"/>
              <a:gd name="connsiteX6" fmla="*/ 3563332 w 3563332"/>
              <a:gd name="connsiteY6" fmla="*/ 0 h 1233341"/>
              <a:gd name="connsiteX7" fmla="*/ 3563332 w 3563332"/>
              <a:gd name="connsiteY7" fmla="*/ 579670 h 1233341"/>
              <a:gd name="connsiteX8" fmla="*/ 3563332 w 3563332"/>
              <a:gd name="connsiteY8" fmla="*/ 1233341 h 1233341"/>
              <a:gd name="connsiteX9" fmla="*/ 2969443 w 3563332"/>
              <a:gd name="connsiteY9" fmla="*/ 1233341 h 1233341"/>
              <a:gd name="connsiteX10" fmla="*/ 2482455 w 3563332"/>
              <a:gd name="connsiteY10" fmla="*/ 1233341 h 1233341"/>
              <a:gd name="connsiteX11" fmla="*/ 1924199 w 3563332"/>
              <a:gd name="connsiteY11" fmla="*/ 1233341 h 1233341"/>
              <a:gd name="connsiteX12" fmla="*/ 1330311 w 3563332"/>
              <a:gd name="connsiteY12" fmla="*/ 1233341 h 1233341"/>
              <a:gd name="connsiteX13" fmla="*/ 807689 w 3563332"/>
              <a:gd name="connsiteY13" fmla="*/ 1233341 h 1233341"/>
              <a:gd name="connsiteX14" fmla="*/ 0 w 3563332"/>
              <a:gd name="connsiteY14" fmla="*/ 1233341 h 1233341"/>
              <a:gd name="connsiteX15" fmla="*/ 0 w 3563332"/>
              <a:gd name="connsiteY15" fmla="*/ 604337 h 1233341"/>
              <a:gd name="connsiteX16" fmla="*/ 0 w 3563332"/>
              <a:gd name="connsiteY16" fmla="*/ 0 h 123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63332" h="1233341" fill="none" extrusionOk="0">
                <a:moveTo>
                  <a:pt x="0" y="0"/>
                </a:moveTo>
                <a:cubicBezTo>
                  <a:pt x="306075" y="-7115"/>
                  <a:pt x="519407" y="25520"/>
                  <a:pt x="665155" y="0"/>
                </a:cubicBezTo>
                <a:cubicBezTo>
                  <a:pt x="810904" y="-25520"/>
                  <a:pt x="994201" y="25219"/>
                  <a:pt x="1187777" y="0"/>
                </a:cubicBezTo>
                <a:cubicBezTo>
                  <a:pt x="1381353" y="-25219"/>
                  <a:pt x="1651279" y="-20549"/>
                  <a:pt x="1817299" y="0"/>
                </a:cubicBezTo>
                <a:cubicBezTo>
                  <a:pt x="1983319" y="20549"/>
                  <a:pt x="2228032" y="16832"/>
                  <a:pt x="2446821" y="0"/>
                </a:cubicBezTo>
                <a:cubicBezTo>
                  <a:pt x="2665610" y="-16832"/>
                  <a:pt x="2900093" y="-22473"/>
                  <a:pt x="3040710" y="0"/>
                </a:cubicBezTo>
                <a:cubicBezTo>
                  <a:pt x="3181327" y="22473"/>
                  <a:pt x="3432444" y="21670"/>
                  <a:pt x="3563332" y="0"/>
                </a:cubicBezTo>
                <a:cubicBezTo>
                  <a:pt x="3538988" y="116328"/>
                  <a:pt x="3589590" y="334894"/>
                  <a:pt x="3563332" y="579670"/>
                </a:cubicBezTo>
                <a:cubicBezTo>
                  <a:pt x="3537075" y="824446"/>
                  <a:pt x="3554486" y="1093589"/>
                  <a:pt x="3563332" y="1233341"/>
                </a:cubicBezTo>
                <a:cubicBezTo>
                  <a:pt x="3340260" y="1208071"/>
                  <a:pt x="3233249" y="1210411"/>
                  <a:pt x="2969443" y="1233341"/>
                </a:cubicBezTo>
                <a:cubicBezTo>
                  <a:pt x="2705637" y="1256271"/>
                  <a:pt x="2693605" y="1214995"/>
                  <a:pt x="2482455" y="1233341"/>
                </a:cubicBezTo>
                <a:cubicBezTo>
                  <a:pt x="2271305" y="1251687"/>
                  <a:pt x="2116504" y="1211102"/>
                  <a:pt x="1924199" y="1233341"/>
                </a:cubicBezTo>
                <a:cubicBezTo>
                  <a:pt x="1731894" y="1255580"/>
                  <a:pt x="1502499" y="1206263"/>
                  <a:pt x="1330311" y="1233341"/>
                </a:cubicBezTo>
                <a:cubicBezTo>
                  <a:pt x="1158123" y="1260419"/>
                  <a:pt x="1008252" y="1257995"/>
                  <a:pt x="807689" y="1233341"/>
                </a:cubicBezTo>
                <a:cubicBezTo>
                  <a:pt x="607126" y="1208687"/>
                  <a:pt x="303877" y="1223534"/>
                  <a:pt x="0" y="1233341"/>
                </a:cubicBezTo>
                <a:cubicBezTo>
                  <a:pt x="-4791" y="1092306"/>
                  <a:pt x="-12248" y="862319"/>
                  <a:pt x="0" y="604337"/>
                </a:cubicBezTo>
                <a:cubicBezTo>
                  <a:pt x="12248" y="346355"/>
                  <a:pt x="-16412" y="280326"/>
                  <a:pt x="0" y="0"/>
                </a:cubicBezTo>
                <a:close/>
              </a:path>
              <a:path w="3563332" h="1233341" stroke="0" extrusionOk="0">
                <a:moveTo>
                  <a:pt x="0" y="0"/>
                </a:moveTo>
                <a:cubicBezTo>
                  <a:pt x="262167" y="15393"/>
                  <a:pt x="435181" y="20360"/>
                  <a:pt x="665155" y="0"/>
                </a:cubicBezTo>
                <a:cubicBezTo>
                  <a:pt x="895129" y="-20360"/>
                  <a:pt x="967451" y="3828"/>
                  <a:pt x="1187777" y="0"/>
                </a:cubicBezTo>
                <a:cubicBezTo>
                  <a:pt x="1408103" y="-3828"/>
                  <a:pt x="1459271" y="1261"/>
                  <a:pt x="1710399" y="0"/>
                </a:cubicBezTo>
                <a:cubicBezTo>
                  <a:pt x="1961527" y="-1261"/>
                  <a:pt x="2195625" y="22858"/>
                  <a:pt x="2339921" y="0"/>
                </a:cubicBezTo>
                <a:cubicBezTo>
                  <a:pt x="2484217" y="-22858"/>
                  <a:pt x="2722665" y="25676"/>
                  <a:pt x="2933810" y="0"/>
                </a:cubicBezTo>
                <a:cubicBezTo>
                  <a:pt x="3144955" y="-25676"/>
                  <a:pt x="3294642" y="-15918"/>
                  <a:pt x="3563332" y="0"/>
                </a:cubicBezTo>
                <a:cubicBezTo>
                  <a:pt x="3537238" y="175406"/>
                  <a:pt x="3568407" y="463825"/>
                  <a:pt x="3563332" y="604337"/>
                </a:cubicBezTo>
                <a:cubicBezTo>
                  <a:pt x="3558257" y="744849"/>
                  <a:pt x="3571670" y="1079784"/>
                  <a:pt x="3563332" y="1233341"/>
                </a:cubicBezTo>
                <a:cubicBezTo>
                  <a:pt x="3318478" y="1263906"/>
                  <a:pt x="3221042" y="1244020"/>
                  <a:pt x="2933810" y="1233341"/>
                </a:cubicBezTo>
                <a:cubicBezTo>
                  <a:pt x="2646578" y="1222662"/>
                  <a:pt x="2545801" y="1233112"/>
                  <a:pt x="2268655" y="1233341"/>
                </a:cubicBezTo>
                <a:cubicBezTo>
                  <a:pt x="1991510" y="1233570"/>
                  <a:pt x="1880098" y="1258035"/>
                  <a:pt x="1746033" y="1233341"/>
                </a:cubicBezTo>
                <a:cubicBezTo>
                  <a:pt x="1611968" y="1208647"/>
                  <a:pt x="1435774" y="1214118"/>
                  <a:pt x="1187777" y="1233341"/>
                </a:cubicBezTo>
                <a:cubicBezTo>
                  <a:pt x="939780" y="1252564"/>
                  <a:pt x="866370" y="1218675"/>
                  <a:pt x="593889" y="1233341"/>
                </a:cubicBezTo>
                <a:cubicBezTo>
                  <a:pt x="321408" y="1248007"/>
                  <a:pt x="221993" y="1250849"/>
                  <a:pt x="0" y="1233341"/>
                </a:cubicBezTo>
                <a:cubicBezTo>
                  <a:pt x="-13075" y="1115991"/>
                  <a:pt x="22314" y="868624"/>
                  <a:pt x="0" y="653671"/>
                </a:cubicBezTo>
                <a:cubicBezTo>
                  <a:pt x="-22314" y="438718"/>
                  <a:pt x="17064" y="1933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2006289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1E436F"/>
                </a:solidFill>
              </a:rPr>
              <a:t>Information on Benefit Relevance</a:t>
            </a:r>
            <a:endParaRPr lang="en-GB" dirty="0">
              <a:solidFill>
                <a:srgbClr val="1E436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E5DF3E-3AC5-3C2B-A5B8-969A4ED69DB8}"/>
              </a:ext>
            </a:extLst>
          </p:cNvPr>
          <p:cNvSpPr/>
          <p:nvPr/>
        </p:nvSpPr>
        <p:spPr>
          <a:xfrm>
            <a:off x="5839905" y="3875986"/>
            <a:ext cx="3681167" cy="1233341"/>
          </a:xfrm>
          <a:custGeom>
            <a:avLst/>
            <a:gdLst>
              <a:gd name="connsiteX0" fmla="*/ 0 w 3681167"/>
              <a:gd name="connsiteY0" fmla="*/ 0 h 1233341"/>
              <a:gd name="connsiteX1" fmla="*/ 576716 w 3681167"/>
              <a:gd name="connsiteY1" fmla="*/ 0 h 1233341"/>
              <a:gd name="connsiteX2" fmla="*/ 1190244 w 3681167"/>
              <a:gd name="connsiteY2" fmla="*/ 0 h 1233341"/>
              <a:gd name="connsiteX3" fmla="*/ 1766960 w 3681167"/>
              <a:gd name="connsiteY3" fmla="*/ 0 h 1233341"/>
              <a:gd name="connsiteX4" fmla="*/ 2454111 w 3681167"/>
              <a:gd name="connsiteY4" fmla="*/ 0 h 1233341"/>
              <a:gd name="connsiteX5" fmla="*/ 3067639 w 3681167"/>
              <a:gd name="connsiteY5" fmla="*/ 0 h 1233341"/>
              <a:gd name="connsiteX6" fmla="*/ 3681167 w 3681167"/>
              <a:gd name="connsiteY6" fmla="*/ 0 h 1233341"/>
              <a:gd name="connsiteX7" fmla="*/ 3681167 w 3681167"/>
              <a:gd name="connsiteY7" fmla="*/ 641337 h 1233341"/>
              <a:gd name="connsiteX8" fmla="*/ 3681167 w 3681167"/>
              <a:gd name="connsiteY8" fmla="*/ 1233341 h 1233341"/>
              <a:gd name="connsiteX9" fmla="*/ 3067639 w 3681167"/>
              <a:gd name="connsiteY9" fmla="*/ 1233341 h 1233341"/>
              <a:gd name="connsiteX10" fmla="*/ 2454111 w 3681167"/>
              <a:gd name="connsiteY10" fmla="*/ 1233341 h 1233341"/>
              <a:gd name="connsiteX11" fmla="*/ 1766960 w 3681167"/>
              <a:gd name="connsiteY11" fmla="*/ 1233341 h 1233341"/>
              <a:gd name="connsiteX12" fmla="*/ 1079809 w 3681167"/>
              <a:gd name="connsiteY12" fmla="*/ 1233341 h 1233341"/>
              <a:gd name="connsiteX13" fmla="*/ 0 w 3681167"/>
              <a:gd name="connsiteY13" fmla="*/ 1233341 h 1233341"/>
              <a:gd name="connsiteX14" fmla="*/ 0 w 3681167"/>
              <a:gd name="connsiteY14" fmla="*/ 629004 h 1233341"/>
              <a:gd name="connsiteX15" fmla="*/ 0 w 3681167"/>
              <a:gd name="connsiteY15" fmla="*/ 0 h 123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81167" h="1233341" fill="none" extrusionOk="0">
                <a:moveTo>
                  <a:pt x="0" y="0"/>
                </a:moveTo>
                <a:cubicBezTo>
                  <a:pt x="255131" y="9824"/>
                  <a:pt x="401311" y="8678"/>
                  <a:pt x="576716" y="0"/>
                </a:cubicBezTo>
                <a:cubicBezTo>
                  <a:pt x="752121" y="-8678"/>
                  <a:pt x="894710" y="-14414"/>
                  <a:pt x="1190244" y="0"/>
                </a:cubicBezTo>
                <a:cubicBezTo>
                  <a:pt x="1485778" y="14414"/>
                  <a:pt x="1641182" y="-23035"/>
                  <a:pt x="1766960" y="0"/>
                </a:cubicBezTo>
                <a:cubicBezTo>
                  <a:pt x="1892738" y="23035"/>
                  <a:pt x="2189822" y="16011"/>
                  <a:pt x="2454111" y="0"/>
                </a:cubicBezTo>
                <a:cubicBezTo>
                  <a:pt x="2718400" y="-16011"/>
                  <a:pt x="2795768" y="-21486"/>
                  <a:pt x="3067639" y="0"/>
                </a:cubicBezTo>
                <a:cubicBezTo>
                  <a:pt x="3339510" y="21486"/>
                  <a:pt x="3395491" y="25113"/>
                  <a:pt x="3681167" y="0"/>
                </a:cubicBezTo>
                <a:cubicBezTo>
                  <a:pt x="3684789" y="303126"/>
                  <a:pt x="3675219" y="424081"/>
                  <a:pt x="3681167" y="641337"/>
                </a:cubicBezTo>
                <a:cubicBezTo>
                  <a:pt x="3687115" y="858593"/>
                  <a:pt x="3700718" y="957360"/>
                  <a:pt x="3681167" y="1233341"/>
                </a:cubicBezTo>
                <a:cubicBezTo>
                  <a:pt x="3429107" y="1229686"/>
                  <a:pt x="3216970" y="1215671"/>
                  <a:pt x="3067639" y="1233341"/>
                </a:cubicBezTo>
                <a:cubicBezTo>
                  <a:pt x="2918308" y="1251011"/>
                  <a:pt x="2623504" y="1222561"/>
                  <a:pt x="2454111" y="1233341"/>
                </a:cubicBezTo>
                <a:cubicBezTo>
                  <a:pt x="2284718" y="1244121"/>
                  <a:pt x="2059696" y="1262227"/>
                  <a:pt x="1766960" y="1233341"/>
                </a:cubicBezTo>
                <a:cubicBezTo>
                  <a:pt x="1474224" y="1204455"/>
                  <a:pt x="1368794" y="1204825"/>
                  <a:pt x="1079809" y="1233341"/>
                </a:cubicBezTo>
                <a:cubicBezTo>
                  <a:pt x="790824" y="1261857"/>
                  <a:pt x="456054" y="1238843"/>
                  <a:pt x="0" y="1233341"/>
                </a:cubicBezTo>
                <a:cubicBezTo>
                  <a:pt x="19141" y="1104949"/>
                  <a:pt x="-29355" y="911699"/>
                  <a:pt x="0" y="629004"/>
                </a:cubicBezTo>
                <a:cubicBezTo>
                  <a:pt x="29355" y="346309"/>
                  <a:pt x="8022" y="186481"/>
                  <a:pt x="0" y="0"/>
                </a:cubicBezTo>
                <a:close/>
              </a:path>
              <a:path w="3681167" h="1233341" stroke="0" extrusionOk="0">
                <a:moveTo>
                  <a:pt x="0" y="0"/>
                </a:moveTo>
                <a:cubicBezTo>
                  <a:pt x="293407" y="-4922"/>
                  <a:pt x="457410" y="29582"/>
                  <a:pt x="687151" y="0"/>
                </a:cubicBezTo>
                <a:cubicBezTo>
                  <a:pt x="916892" y="-29582"/>
                  <a:pt x="975821" y="-8054"/>
                  <a:pt x="1227056" y="0"/>
                </a:cubicBezTo>
                <a:cubicBezTo>
                  <a:pt x="1478292" y="8054"/>
                  <a:pt x="1625272" y="-16916"/>
                  <a:pt x="1730148" y="0"/>
                </a:cubicBezTo>
                <a:cubicBezTo>
                  <a:pt x="1835024" y="16916"/>
                  <a:pt x="2181863" y="12235"/>
                  <a:pt x="2306865" y="0"/>
                </a:cubicBezTo>
                <a:cubicBezTo>
                  <a:pt x="2431867" y="-12235"/>
                  <a:pt x="2714013" y="-23489"/>
                  <a:pt x="2920392" y="0"/>
                </a:cubicBezTo>
                <a:cubicBezTo>
                  <a:pt x="3126771" y="23489"/>
                  <a:pt x="3457777" y="26894"/>
                  <a:pt x="3681167" y="0"/>
                </a:cubicBezTo>
                <a:cubicBezTo>
                  <a:pt x="3709002" y="155850"/>
                  <a:pt x="3701566" y="494039"/>
                  <a:pt x="3681167" y="629004"/>
                </a:cubicBezTo>
                <a:cubicBezTo>
                  <a:pt x="3660768" y="763969"/>
                  <a:pt x="3703534" y="1044231"/>
                  <a:pt x="3681167" y="1233341"/>
                </a:cubicBezTo>
                <a:cubicBezTo>
                  <a:pt x="3517828" y="1210381"/>
                  <a:pt x="3366059" y="1238235"/>
                  <a:pt x="3067639" y="1233341"/>
                </a:cubicBezTo>
                <a:cubicBezTo>
                  <a:pt x="2769219" y="1228447"/>
                  <a:pt x="2607813" y="1252647"/>
                  <a:pt x="2454111" y="1233341"/>
                </a:cubicBezTo>
                <a:cubicBezTo>
                  <a:pt x="2300409" y="1214035"/>
                  <a:pt x="1999857" y="1244827"/>
                  <a:pt x="1766960" y="1233341"/>
                </a:cubicBezTo>
                <a:cubicBezTo>
                  <a:pt x="1534063" y="1221855"/>
                  <a:pt x="1475555" y="1243480"/>
                  <a:pt x="1263867" y="1233341"/>
                </a:cubicBezTo>
                <a:cubicBezTo>
                  <a:pt x="1052179" y="1223202"/>
                  <a:pt x="865878" y="1234421"/>
                  <a:pt x="650340" y="1233341"/>
                </a:cubicBezTo>
                <a:cubicBezTo>
                  <a:pt x="434802" y="1232261"/>
                  <a:pt x="207613" y="1238550"/>
                  <a:pt x="0" y="1233341"/>
                </a:cubicBezTo>
                <a:cubicBezTo>
                  <a:pt x="-24852" y="997824"/>
                  <a:pt x="-25468" y="754148"/>
                  <a:pt x="0" y="592004"/>
                </a:cubicBezTo>
                <a:cubicBezTo>
                  <a:pt x="25468" y="429860"/>
                  <a:pt x="7310" y="179202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116000092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1E436F"/>
                </a:solidFill>
              </a:rPr>
              <a:t>Information on Strategic Fit</a:t>
            </a:r>
            <a:endParaRPr lang="en-GB" dirty="0">
              <a:solidFill>
                <a:srgbClr val="1E436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0B0110-51D6-A894-5870-16A7322AEE36}"/>
              </a:ext>
            </a:extLst>
          </p:cNvPr>
          <p:cNvSpPr/>
          <p:nvPr/>
        </p:nvSpPr>
        <p:spPr>
          <a:xfrm>
            <a:off x="8352147" y="1583703"/>
            <a:ext cx="1208765" cy="754144"/>
          </a:xfrm>
          <a:custGeom>
            <a:avLst/>
            <a:gdLst>
              <a:gd name="connsiteX0" fmla="*/ 0 w 1208765"/>
              <a:gd name="connsiteY0" fmla="*/ 0 h 754144"/>
              <a:gd name="connsiteX1" fmla="*/ 616470 w 1208765"/>
              <a:gd name="connsiteY1" fmla="*/ 0 h 754144"/>
              <a:gd name="connsiteX2" fmla="*/ 1208765 w 1208765"/>
              <a:gd name="connsiteY2" fmla="*/ 0 h 754144"/>
              <a:gd name="connsiteX3" fmla="*/ 1208765 w 1208765"/>
              <a:gd name="connsiteY3" fmla="*/ 369531 h 754144"/>
              <a:gd name="connsiteX4" fmla="*/ 1208765 w 1208765"/>
              <a:gd name="connsiteY4" fmla="*/ 754144 h 754144"/>
              <a:gd name="connsiteX5" fmla="*/ 616470 w 1208765"/>
              <a:gd name="connsiteY5" fmla="*/ 754144 h 754144"/>
              <a:gd name="connsiteX6" fmla="*/ 0 w 1208765"/>
              <a:gd name="connsiteY6" fmla="*/ 754144 h 754144"/>
              <a:gd name="connsiteX7" fmla="*/ 0 w 1208765"/>
              <a:gd name="connsiteY7" fmla="*/ 377072 h 754144"/>
              <a:gd name="connsiteX8" fmla="*/ 0 w 1208765"/>
              <a:gd name="connsiteY8" fmla="*/ 0 h 754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8765" h="754144" fill="none" extrusionOk="0">
                <a:moveTo>
                  <a:pt x="0" y="0"/>
                </a:moveTo>
                <a:cubicBezTo>
                  <a:pt x="298150" y="-24606"/>
                  <a:pt x="475178" y="-29003"/>
                  <a:pt x="616470" y="0"/>
                </a:cubicBezTo>
                <a:cubicBezTo>
                  <a:pt x="757762" y="29003"/>
                  <a:pt x="960484" y="16904"/>
                  <a:pt x="1208765" y="0"/>
                </a:cubicBezTo>
                <a:cubicBezTo>
                  <a:pt x="1199497" y="73981"/>
                  <a:pt x="1210698" y="205459"/>
                  <a:pt x="1208765" y="369531"/>
                </a:cubicBezTo>
                <a:cubicBezTo>
                  <a:pt x="1206832" y="533603"/>
                  <a:pt x="1202071" y="569964"/>
                  <a:pt x="1208765" y="754144"/>
                </a:cubicBezTo>
                <a:cubicBezTo>
                  <a:pt x="1033261" y="758703"/>
                  <a:pt x="903777" y="737666"/>
                  <a:pt x="616470" y="754144"/>
                </a:cubicBezTo>
                <a:cubicBezTo>
                  <a:pt x="329163" y="770622"/>
                  <a:pt x="172727" y="779750"/>
                  <a:pt x="0" y="754144"/>
                </a:cubicBezTo>
                <a:cubicBezTo>
                  <a:pt x="2864" y="620407"/>
                  <a:pt x="2471" y="563916"/>
                  <a:pt x="0" y="377072"/>
                </a:cubicBezTo>
                <a:cubicBezTo>
                  <a:pt x="-2471" y="190228"/>
                  <a:pt x="13984" y="84543"/>
                  <a:pt x="0" y="0"/>
                </a:cubicBezTo>
                <a:close/>
              </a:path>
              <a:path w="1208765" h="754144" stroke="0" extrusionOk="0">
                <a:moveTo>
                  <a:pt x="0" y="0"/>
                </a:moveTo>
                <a:cubicBezTo>
                  <a:pt x="282676" y="1149"/>
                  <a:pt x="463532" y="-22336"/>
                  <a:pt x="604383" y="0"/>
                </a:cubicBezTo>
                <a:cubicBezTo>
                  <a:pt x="745234" y="22336"/>
                  <a:pt x="1004656" y="2946"/>
                  <a:pt x="1208765" y="0"/>
                </a:cubicBezTo>
                <a:cubicBezTo>
                  <a:pt x="1207368" y="157946"/>
                  <a:pt x="1222543" y="216563"/>
                  <a:pt x="1208765" y="384613"/>
                </a:cubicBezTo>
                <a:cubicBezTo>
                  <a:pt x="1194987" y="552663"/>
                  <a:pt x="1201754" y="575935"/>
                  <a:pt x="1208765" y="754144"/>
                </a:cubicBezTo>
                <a:cubicBezTo>
                  <a:pt x="1005331" y="753667"/>
                  <a:pt x="899573" y="753392"/>
                  <a:pt x="604383" y="754144"/>
                </a:cubicBezTo>
                <a:cubicBezTo>
                  <a:pt x="309193" y="754896"/>
                  <a:pt x="188737" y="756616"/>
                  <a:pt x="0" y="754144"/>
                </a:cubicBezTo>
                <a:cubicBezTo>
                  <a:pt x="-11480" y="638007"/>
                  <a:pt x="-10856" y="440701"/>
                  <a:pt x="0" y="361989"/>
                </a:cubicBezTo>
                <a:cubicBezTo>
                  <a:pt x="10856" y="283278"/>
                  <a:pt x="10663" y="14774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1E436F"/>
            </a:solidFill>
            <a:extLst>
              <a:ext uri="{C807C97D-BFC1-408E-A445-0C87EB9F89A2}">
                <ask:lineSketchStyleProps xmlns:ask="http://schemas.microsoft.com/office/drawing/2018/sketchyshapes" sd="340508198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E436F"/>
                </a:solidFill>
              </a:rPr>
              <a:t># of Mentions</a:t>
            </a:r>
            <a:endParaRPr lang="en-GB" sz="1600" dirty="0">
              <a:solidFill>
                <a:srgbClr val="1E43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16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16</a:t>
            </a:fld>
            <a:endParaRPr lang="en-GB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DAE57D1B-1F9C-E64B-1196-0F4F2A388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14582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1E436F"/>
                </a:solidFill>
                <a:latin typeface="+mj-lt"/>
              </a:rPr>
              <a:t>Any Questions?</a:t>
            </a:r>
            <a:endParaRPr lang="en-GB" dirty="0">
              <a:solidFill>
                <a:srgbClr val="1E436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673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7" y="-21033"/>
            <a:ext cx="1943936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Overview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2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CEC4DC-E3F2-676D-677B-F9F18B7CCD5C}"/>
              </a:ext>
            </a:extLst>
          </p:cNvPr>
          <p:cNvGrpSpPr/>
          <p:nvPr/>
        </p:nvGrpSpPr>
        <p:grpSpPr>
          <a:xfrm>
            <a:off x="1572108" y="2536010"/>
            <a:ext cx="8786948" cy="1501962"/>
            <a:chOff x="479310" y="2036511"/>
            <a:chExt cx="8072942" cy="860595"/>
          </a:xfrm>
        </p:grpSpPr>
        <p:sp>
          <p:nvSpPr>
            <p:cNvPr id="13" name="Freeform 4">
              <a:extLst>
                <a:ext uri="{FF2B5EF4-FFF2-40B4-BE49-F238E27FC236}">
                  <a16:creationId xmlns:a16="http://schemas.microsoft.com/office/drawing/2014/main" id="{BA10D60C-25FC-5F91-4A2B-CAFB4DF0EC06}"/>
                </a:ext>
              </a:extLst>
            </p:cNvPr>
            <p:cNvSpPr/>
            <p:nvPr/>
          </p:nvSpPr>
          <p:spPr>
            <a:xfrm>
              <a:off x="479310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0055A0"/>
                  </a:solidFill>
                </a:rPr>
                <a:t>Identification of the technology‘s benefits</a:t>
              </a: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E4F8E88-C9C1-E04E-50B0-8442643834D9}"/>
                </a:ext>
              </a:extLst>
            </p:cNvPr>
            <p:cNvSpPr/>
            <p:nvPr/>
          </p:nvSpPr>
          <p:spPr>
            <a:xfrm>
              <a:off x="2528086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0055A0"/>
                  </a:solidFill>
                </a:rPr>
                <a:t>Search for application fields</a:t>
              </a: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DB1AC59-7FBC-CD34-E49B-46789803BD4D}"/>
                </a:ext>
              </a:extLst>
            </p:cNvPr>
            <p:cNvSpPr/>
            <p:nvPr/>
          </p:nvSpPr>
          <p:spPr>
            <a:xfrm>
              <a:off x="4464425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0055A0"/>
                  </a:solidFill>
                </a:rPr>
                <a:t>Analysis of application fields</a:t>
              </a: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1E4D8B-3914-A73F-4A19-B83A24D6D1E1}"/>
                </a:ext>
              </a:extLst>
            </p:cNvPr>
            <p:cNvSpPr/>
            <p:nvPr/>
          </p:nvSpPr>
          <p:spPr>
            <a:xfrm>
              <a:off x="6400764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0055A0"/>
                  </a:solidFill>
                </a:rPr>
                <a:t>Market Evaluation</a:t>
              </a:r>
            </a:p>
          </p:txBody>
        </p:sp>
      </p:grpSp>
      <p:sp>
        <p:nvSpPr>
          <p:cNvPr id="17" name="Pentagon 13">
            <a:extLst>
              <a:ext uri="{FF2B5EF4-FFF2-40B4-BE49-F238E27FC236}">
                <a16:creationId xmlns:a16="http://schemas.microsoft.com/office/drawing/2014/main" id="{3879096F-AC5E-682B-518F-98D4A189BE81}"/>
              </a:ext>
            </a:extLst>
          </p:cNvPr>
          <p:cNvSpPr/>
          <p:nvPr/>
        </p:nvSpPr>
        <p:spPr bwMode="auto">
          <a:xfrm>
            <a:off x="1709268" y="2555382"/>
            <a:ext cx="2326997" cy="1501962"/>
          </a:xfrm>
          <a:prstGeom prst="homePlate">
            <a:avLst>
              <a:gd name="adj" fmla="val 29301"/>
            </a:avLst>
          </a:prstGeom>
          <a:noFill/>
          <a:ln w="12700" cap="flat" cmpd="sng" algn="ctr">
            <a:solidFill>
              <a:srgbClr val="1E436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AT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F11378-B16D-553E-5F96-FB724B7E6BB3}"/>
              </a:ext>
            </a:extLst>
          </p:cNvPr>
          <p:cNvSpPr txBox="1"/>
          <p:nvPr/>
        </p:nvSpPr>
        <p:spPr>
          <a:xfrm>
            <a:off x="214111" y="659955"/>
            <a:ext cx="8072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Technology competence leveraging to simplify a complex task </a:t>
            </a:r>
            <a:endParaRPr lang="en-GB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03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7" y="-21033"/>
            <a:ext cx="2770102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Step 3 of TCL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3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CEC4DC-E3F2-676D-677B-F9F18B7CCD5C}"/>
              </a:ext>
            </a:extLst>
          </p:cNvPr>
          <p:cNvGrpSpPr/>
          <p:nvPr/>
        </p:nvGrpSpPr>
        <p:grpSpPr>
          <a:xfrm>
            <a:off x="1195252" y="4040011"/>
            <a:ext cx="8786948" cy="1501962"/>
            <a:chOff x="479310" y="2036511"/>
            <a:chExt cx="8072942" cy="860595"/>
          </a:xfrm>
        </p:grpSpPr>
        <p:sp>
          <p:nvSpPr>
            <p:cNvPr id="13" name="Freeform 4">
              <a:extLst>
                <a:ext uri="{FF2B5EF4-FFF2-40B4-BE49-F238E27FC236}">
                  <a16:creationId xmlns:a16="http://schemas.microsoft.com/office/drawing/2014/main" id="{BA10D60C-25FC-5F91-4A2B-CAFB4DF0EC06}"/>
                </a:ext>
              </a:extLst>
            </p:cNvPr>
            <p:cNvSpPr/>
            <p:nvPr/>
          </p:nvSpPr>
          <p:spPr>
            <a:xfrm>
              <a:off x="479310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1E436F"/>
                  </a:solidFill>
                </a:rPr>
                <a:t>Identification of the technology‘s benefits</a:t>
              </a: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E4F8E88-C9C1-E04E-50B0-8442643834D9}"/>
                </a:ext>
              </a:extLst>
            </p:cNvPr>
            <p:cNvSpPr/>
            <p:nvPr/>
          </p:nvSpPr>
          <p:spPr>
            <a:xfrm>
              <a:off x="2528086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1E436F"/>
                  </a:solidFill>
                </a:rPr>
                <a:t>Search for application fields</a:t>
              </a: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DB1AC59-7FBC-CD34-E49B-46789803BD4D}"/>
                </a:ext>
              </a:extLst>
            </p:cNvPr>
            <p:cNvSpPr/>
            <p:nvPr/>
          </p:nvSpPr>
          <p:spPr>
            <a:xfrm>
              <a:off x="4464425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436F"/>
            </a:solidFill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chemeClr val="bg1"/>
                  </a:solidFill>
                </a:rPr>
                <a:t>Analysis of application fields</a:t>
              </a: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1E4D8B-3914-A73F-4A19-B83A24D6D1E1}"/>
                </a:ext>
              </a:extLst>
            </p:cNvPr>
            <p:cNvSpPr/>
            <p:nvPr/>
          </p:nvSpPr>
          <p:spPr>
            <a:xfrm>
              <a:off x="6400764" y="2036511"/>
              <a:ext cx="2151488" cy="860595"/>
            </a:xfrm>
            <a:custGeom>
              <a:avLst/>
              <a:gdLst>
                <a:gd name="connsiteX0" fmla="*/ 0 w 2151488"/>
                <a:gd name="connsiteY0" fmla="*/ 0 h 860595"/>
                <a:gd name="connsiteX1" fmla="*/ 1721191 w 2151488"/>
                <a:gd name="connsiteY1" fmla="*/ 0 h 860595"/>
                <a:gd name="connsiteX2" fmla="*/ 2151488 w 2151488"/>
                <a:gd name="connsiteY2" fmla="*/ 430298 h 860595"/>
                <a:gd name="connsiteX3" fmla="*/ 1721191 w 2151488"/>
                <a:gd name="connsiteY3" fmla="*/ 860595 h 860595"/>
                <a:gd name="connsiteX4" fmla="*/ 0 w 2151488"/>
                <a:gd name="connsiteY4" fmla="*/ 860595 h 860595"/>
                <a:gd name="connsiteX5" fmla="*/ 430298 w 2151488"/>
                <a:gd name="connsiteY5" fmla="*/ 430298 h 860595"/>
                <a:gd name="connsiteX6" fmla="*/ 0 w 2151488"/>
                <a:gd name="connsiteY6" fmla="*/ 0 h 86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88" h="860595">
                  <a:moveTo>
                    <a:pt x="0" y="0"/>
                  </a:moveTo>
                  <a:lnTo>
                    <a:pt x="1721191" y="0"/>
                  </a:lnTo>
                  <a:lnTo>
                    <a:pt x="2151488" y="430298"/>
                  </a:lnTo>
                  <a:lnTo>
                    <a:pt x="1721191" y="860595"/>
                  </a:lnTo>
                  <a:lnTo>
                    <a:pt x="0" y="860595"/>
                  </a:lnTo>
                  <a:lnTo>
                    <a:pt x="430298" y="430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E436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0306" tIns="20003" rIns="450300" bIns="20003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dirty="0">
                  <a:solidFill>
                    <a:srgbClr val="1E436F"/>
                  </a:solidFill>
                </a:rPr>
                <a:t>Market Evaluation</a:t>
              </a:r>
            </a:p>
          </p:txBody>
        </p:sp>
      </p:grpSp>
      <p:sp>
        <p:nvSpPr>
          <p:cNvPr id="17" name="Pentagon 13">
            <a:extLst>
              <a:ext uri="{FF2B5EF4-FFF2-40B4-BE49-F238E27FC236}">
                <a16:creationId xmlns:a16="http://schemas.microsoft.com/office/drawing/2014/main" id="{3879096F-AC5E-682B-518F-98D4A189BE81}"/>
              </a:ext>
            </a:extLst>
          </p:cNvPr>
          <p:cNvSpPr/>
          <p:nvPr/>
        </p:nvSpPr>
        <p:spPr bwMode="auto">
          <a:xfrm>
            <a:off x="1332412" y="4059383"/>
            <a:ext cx="2326997" cy="1501962"/>
          </a:xfrm>
          <a:prstGeom prst="homePlate">
            <a:avLst>
              <a:gd name="adj" fmla="val 29301"/>
            </a:avLst>
          </a:prstGeom>
          <a:noFill/>
          <a:ln w="12700" cap="flat" cmpd="sng" algn="ctr">
            <a:solidFill>
              <a:srgbClr val="1E436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AT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37BEEB-64A6-8CFD-1E81-A49509E2390B}"/>
              </a:ext>
            </a:extLst>
          </p:cNvPr>
          <p:cNvSpPr/>
          <p:nvPr/>
        </p:nvSpPr>
        <p:spPr>
          <a:xfrm>
            <a:off x="5482216" y="5645672"/>
            <a:ext cx="474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Rough assessment of strategic fit &amp; benefit relevance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0403F55-EC0C-31A5-7177-D7AA096A1E81}"/>
              </a:ext>
            </a:extLst>
          </p:cNvPr>
          <p:cNvSpPr txBox="1"/>
          <p:nvPr/>
        </p:nvSpPr>
        <p:spPr>
          <a:xfrm>
            <a:off x="214111" y="659955"/>
            <a:ext cx="36131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G</a:t>
            </a:r>
            <a:r>
              <a:rPr lang="en-GB" sz="1600" dirty="0" err="1">
                <a:solidFill>
                  <a:srgbClr val="0055A0"/>
                </a:solidFill>
              </a:rPr>
              <a:t>oal</a:t>
            </a:r>
            <a:r>
              <a:rPr lang="en-GB" sz="1600" dirty="0">
                <a:solidFill>
                  <a:srgbClr val="0055A0"/>
                </a:solidFill>
              </a:rPr>
              <a:t>: Narrow down application fields</a:t>
            </a:r>
          </a:p>
        </p:txBody>
      </p:sp>
      <p:pic>
        <p:nvPicPr>
          <p:cNvPr id="78" name="Picture 77" descr="A black background with arrows and circles&#10;&#10;Description automatically generated">
            <a:extLst>
              <a:ext uri="{FF2B5EF4-FFF2-40B4-BE49-F238E27FC236}">
                <a16:creationId xmlns:a16="http://schemas.microsoft.com/office/drawing/2014/main" id="{4887DD7C-A680-E0CF-300E-6649F0A74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84" y="1110907"/>
            <a:ext cx="7606795" cy="2438521"/>
          </a:xfrm>
          <a:prstGeom prst="rect">
            <a:avLst/>
          </a:prstGeom>
        </p:spPr>
      </p:pic>
      <p:sp>
        <p:nvSpPr>
          <p:cNvPr id="79" name="Oval 78">
            <a:extLst>
              <a:ext uri="{FF2B5EF4-FFF2-40B4-BE49-F238E27FC236}">
                <a16:creationId xmlns:a16="http://schemas.microsoft.com/office/drawing/2014/main" id="{80281D5D-2640-358B-C822-3F8700BEDC23}"/>
              </a:ext>
            </a:extLst>
          </p:cNvPr>
          <p:cNvSpPr/>
          <p:nvPr/>
        </p:nvSpPr>
        <p:spPr>
          <a:xfrm>
            <a:off x="5703381" y="2452716"/>
            <a:ext cx="189708" cy="16968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26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7" y="-21033"/>
            <a:ext cx="2770102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Step 3 of TCL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4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8105C5-C8AF-4F6A-FC32-5072FA464C6C}"/>
              </a:ext>
            </a:extLst>
          </p:cNvPr>
          <p:cNvGrpSpPr/>
          <p:nvPr/>
        </p:nvGrpSpPr>
        <p:grpSpPr>
          <a:xfrm>
            <a:off x="3543093" y="1614715"/>
            <a:ext cx="5380639" cy="3846963"/>
            <a:chOff x="4039085" y="2705100"/>
            <a:chExt cx="8437012" cy="5400763"/>
          </a:xfrm>
        </p:grpSpPr>
        <p:sp>
          <p:nvSpPr>
            <p:cNvPr id="5" name="Abgerundetes Rechteck">
              <a:extLst>
                <a:ext uri="{FF2B5EF4-FFF2-40B4-BE49-F238E27FC236}">
                  <a16:creationId xmlns:a16="http://schemas.microsoft.com/office/drawing/2014/main" id="{FB3844FA-CD1F-F500-88CA-56917D68EE95}"/>
                </a:ext>
              </a:extLst>
            </p:cNvPr>
            <p:cNvSpPr/>
            <p:nvPr/>
          </p:nvSpPr>
          <p:spPr>
            <a:xfrm>
              <a:off x="7912100" y="2755900"/>
              <a:ext cx="4508500" cy="2819400"/>
            </a:xfrm>
            <a:prstGeom prst="roundRect">
              <a:avLst>
                <a:gd name="adj" fmla="val 6757"/>
              </a:avLst>
            </a:prstGeom>
            <a:solidFill>
              <a:srgbClr val="F5EC00">
                <a:alpha val="30000"/>
              </a:srgbClr>
            </a:solidFill>
            <a:ln w="254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4000"/>
            </a:p>
          </p:txBody>
        </p:sp>
        <p:pic>
          <p:nvPicPr>
            <p:cNvPr id="6" name="Linie Linie" descr="Linie Linie">
              <a:extLst>
                <a:ext uri="{FF2B5EF4-FFF2-40B4-BE49-F238E27FC236}">
                  <a16:creationId xmlns:a16="http://schemas.microsoft.com/office/drawing/2014/main" id="{CEC64220-459B-4A58-720E-00FB8EA4A8F4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03898" y="7769499"/>
              <a:ext cx="8272199" cy="336364"/>
            </a:xfrm>
            <a:prstGeom prst="rect">
              <a:avLst/>
            </a:prstGeom>
          </p:spPr>
        </p:pic>
        <p:pic>
          <p:nvPicPr>
            <p:cNvPr id="7" name="Linie Linie" descr="Linie Linie">
              <a:extLst>
                <a:ext uri="{FF2B5EF4-FFF2-40B4-BE49-F238E27FC236}">
                  <a16:creationId xmlns:a16="http://schemas.microsoft.com/office/drawing/2014/main" id="{79A835FF-4966-D1FC-D634-54EF2170EA49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9085" y="2740620"/>
              <a:ext cx="336362" cy="5301913"/>
            </a:xfrm>
            <a:prstGeom prst="rect">
              <a:avLst/>
            </a:prstGeom>
          </p:spPr>
        </p:pic>
        <p:pic>
          <p:nvPicPr>
            <p:cNvPr id="8" name="Linie Linie" descr="Linie Linie">
              <a:extLst>
                <a:ext uri="{FF2B5EF4-FFF2-40B4-BE49-F238E27FC236}">
                  <a16:creationId xmlns:a16="http://schemas.microsoft.com/office/drawing/2014/main" id="{0A607617-1677-D685-FE88-F6BD9F1E3E1F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74338" y="2705212"/>
              <a:ext cx="110795" cy="5294885"/>
            </a:xfrm>
            <a:prstGeom prst="rect">
              <a:avLst/>
            </a:prstGeom>
          </p:spPr>
        </p:pic>
        <p:pic>
          <p:nvPicPr>
            <p:cNvPr id="9" name="Linie Linie" descr="Linie Linie">
              <a:extLst>
                <a:ext uri="{FF2B5EF4-FFF2-40B4-BE49-F238E27FC236}">
                  <a16:creationId xmlns:a16="http://schemas.microsoft.com/office/drawing/2014/main" id="{B0890447-57D7-2A7E-67D0-6CECD46EC800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13900" y="2705100"/>
              <a:ext cx="110795" cy="5294884"/>
            </a:xfrm>
            <a:prstGeom prst="rect">
              <a:avLst/>
            </a:prstGeom>
          </p:spPr>
        </p:pic>
        <p:pic>
          <p:nvPicPr>
            <p:cNvPr id="10" name="Linie Linie" descr="Linie Linie">
              <a:extLst>
                <a:ext uri="{FF2B5EF4-FFF2-40B4-BE49-F238E27FC236}">
                  <a16:creationId xmlns:a16="http://schemas.microsoft.com/office/drawing/2014/main" id="{556B1CCF-D80C-D4D8-C702-7FF3832930D0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3057" y="6157595"/>
              <a:ext cx="8238237" cy="81082"/>
            </a:xfrm>
            <a:prstGeom prst="rect">
              <a:avLst/>
            </a:prstGeom>
          </p:spPr>
        </p:pic>
        <p:pic>
          <p:nvPicPr>
            <p:cNvPr id="11" name="Linie Linie" descr="Linie Linie">
              <a:extLst>
                <a:ext uri="{FF2B5EF4-FFF2-40B4-BE49-F238E27FC236}">
                  <a16:creationId xmlns:a16="http://schemas.microsoft.com/office/drawing/2014/main" id="{E5AA4191-28B7-CF64-F011-420CB99CF3A3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3700" y="4267200"/>
              <a:ext cx="8238237" cy="81081"/>
            </a:xfrm>
            <a:prstGeom prst="rect">
              <a:avLst/>
            </a:prstGeom>
          </p:spPr>
        </p:pic>
        <p:pic>
          <p:nvPicPr>
            <p:cNvPr id="19" name="Oval Oval" descr="Oval Oval">
              <a:extLst>
                <a:ext uri="{FF2B5EF4-FFF2-40B4-BE49-F238E27FC236}">
                  <a16:creationId xmlns:a16="http://schemas.microsoft.com/office/drawing/2014/main" id="{5CA65753-A23C-D580-3909-4A148C682384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29400" y="6680199"/>
              <a:ext cx="381001" cy="393701"/>
            </a:xfrm>
            <a:prstGeom prst="rect">
              <a:avLst/>
            </a:prstGeom>
          </p:spPr>
        </p:pic>
        <p:pic>
          <p:nvPicPr>
            <p:cNvPr id="20" name="Oval Oval" descr="Oval Oval">
              <a:extLst>
                <a:ext uri="{FF2B5EF4-FFF2-40B4-BE49-F238E27FC236}">
                  <a16:creationId xmlns:a16="http://schemas.microsoft.com/office/drawing/2014/main" id="{0812E669-1D76-81E9-E64E-6F4BE87DEB56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72400" y="4889499"/>
              <a:ext cx="1143000" cy="1028701"/>
            </a:xfrm>
            <a:prstGeom prst="rect">
              <a:avLst/>
            </a:prstGeom>
          </p:spPr>
        </p:pic>
        <p:pic>
          <p:nvPicPr>
            <p:cNvPr id="21" name="Oval Oval" descr="Oval Oval">
              <a:extLst>
                <a:ext uri="{FF2B5EF4-FFF2-40B4-BE49-F238E27FC236}">
                  <a16:creationId xmlns:a16="http://schemas.microsoft.com/office/drawing/2014/main" id="{D91B4D11-844C-34CA-0C20-71888A081AC5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86400" y="5867399"/>
              <a:ext cx="381001" cy="393701"/>
            </a:xfrm>
            <a:prstGeom prst="rect">
              <a:avLst/>
            </a:prstGeom>
          </p:spPr>
        </p:pic>
        <p:pic>
          <p:nvPicPr>
            <p:cNvPr id="22" name="Oval Oval" descr="Oval Oval">
              <a:extLst>
                <a:ext uri="{FF2B5EF4-FFF2-40B4-BE49-F238E27FC236}">
                  <a16:creationId xmlns:a16="http://schemas.microsoft.com/office/drawing/2014/main" id="{D2CBB6F1-3E09-0537-3958-20A01B9BD730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5800" y="5473699"/>
              <a:ext cx="381001" cy="393701"/>
            </a:xfrm>
            <a:prstGeom prst="rect">
              <a:avLst/>
            </a:prstGeom>
          </p:spPr>
        </p:pic>
        <p:pic>
          <p:nvPicPr>
            <p:cNvPr id="23" name="Kreis Kreis" descr="Kreis Kreis">
              <a:extLst>
                <a:ext uri="{FF2B5EF4-FFF2-40B4-BE49-F238E27FC236}">
                  <a16:creationId xmlns:a16="http://schemas.microsoft.com/office/drawing/2014/main" id="{FC9B193A-0125-8360-0D29-714ABD3E6A64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43700" y="5473699"/>
              <a:ext cx="393700" cy="393701"/>
            </a:xfrm>
            <a:prstGeom prst="rect">
              <a:avLst/>
            </a:prstGeom>
          </p:spPr>
        </p:pic>
        <p:pic>
          <p:nvPicPr>
            <p:cNvPr id="24" name="Oval Oval" descr="Oval Oval">
              <a:extLst>
                <a:ext uri="{FF2B5EF4-FFF2-40B4-BE49-F238E27FC236}">
                  <a16:creationId xmlns:a16="http://schemas.microsoft.com/office/drawing/2014/main" id="{221695EB-C8FF-9420-5C6B-3F769002ADFC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78400" y="6489699"/>
              <a:ext cx="381001" cy="393701"/>
            </a:xfrm>
            <a:prstGeom prst="rect">
              <a:avLst/>
            </a:prstGeom>
          </p:spPr>
        </p:pic>
        <p:pic>
          <p:nvPicPr>
            <p:cNvPr id="25" name="Oval Oval" descr="Oval Oval">
              <a:extLst>
                <a:ext uri="{FF2B5EF4-FFF2-40B4-BE49-F238E27FC236}">
                  <a16:creationId xmlns:a16="http://schemas.microsoft.com/office/drawing/2014/main" id="{AEDB3753-82C9-3694-3B8F-67EDC6E0DA2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48400" y="6095999"/>
              <a:ext cx="381001" cy="393701"/>
            </a:xfrm>
            <a:prstGeom prst="rect">
              <a:avLst/>
            </a:prstGeom>
          </p:spPr>
        </p:pic>
        <p:pic>
          <p:nvPicPr>
            <p:cNvPr id="26" name="Oval Oval" descr="Oval Oval">
              <a:extLst>
                <a:ext uri="{FF2B5EF4-FFF2-40B4-BE49-F238E27FC236}">
                  <a16:creationId xmlns:a16="http://schemas.microsoft.com/office/drawing/2014/main" id="{1DF6746A-B51B-56EB-77D7-DAA75A476D13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5400" y="5473699"/>
              <a:ext cx="381001" cy="393701"/>
            </a:xfrm>
            <a:prstGeom prst="rect">
              <a:avLst/>
            </a:prstGeom>
          </p:spPr>
        </p:pic>
        <p:pic>
          <p:nvPicPr>
            <p:cNvPr id="27" name="Oval Oval" descr="Oval Oval">
              <a:extLst>
                <a:ext uri="{FF2B5EF4-FFF2-40B4-BE49-F238E27FC236}">
                  <a16:creationId xmlns:a16="http://schemas.microsoft.com/office/drawing/2014/main" id="{3C82725C-C043-ED58-77E6-2D5E808AB1D6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82300" y="3657599"/>
              <a:ext cx="381001" cy="393701"/>
            </a:xfrm>
            <a:prstGeom prst="rect">
              <a:avLst/>
            </a:prstGeom>
          </p:spPr>
        </p:pic>
        <p:pic>
          <p:nvPicPr>
            <p:cNvPr id="28" name="Oval Oval" descr="Oval Oval">
              <a:extLst>
                <a:ext uri="{FF2B5EF4-FFF2-40B4-BE49-F238E27FC236}">
                  <a16:creationId xmlns:a16="http://schemas.microsoft.com/office/drawing/2014/main" id="{CAF0C767-1F6B-50D3-F3A3-B55E22B4D13A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60000" y="3708399"/>
              <a:ext cx="381001" cy="393701"/>
            </a:xfrm>
            <a:prstGeom prst="rect">
              <a:avLst/>
            </a:prstGeom>
          </p:spPr>
        </p:pic>
        <p:pic>
          <p:nvPicPr>
            <p:cNvPr id="29" name="Oval Oval" descr="Oval Oval">
              <a:extLst>
                <a:ext uri="{FF2B5EF4-FFF2-40B4-BE49-F238E27FC236}">
                  <a16:creationId xmlns:a16="http://schemas.microsoft.com/office/drawing/2014/main" id="{EDF95953-0E16-74BD-B5F7-337E331A94C5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31100" y="4724399"/>
              <a:ext cx="381001" cy="393701"/>
            </a:xfrm>
            <a:prstGeom prst="rect">
              <a:avLst/>
            </a:prstGeom>
          </p:spPr>
        </p:pic>
        <p:pic>
          <p:nvPicPr>
            <p:cNvPr id="30" name="Oval Oval" descr="Oval Oval">
              <a:extLst>
                <a:ext uri="{FF2B5EF4-FFF2-40B4-BE49-F238E27FC236}">
                  <a16:creationId xmlns:a16="http://schemas.microsoft.com/office/drawing/2014/main" id="{2D04CF1A-959E-22A5-E7A1-8636A31617B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58100" y="6515099"/>
              <a:ext cx="381001" cy="393701"/>
            </a:xfrm>
            <a:prstGeom prst="rect">
              <a:avLst/>
            </a:prstGeom>
          </p:spPr>
        </p:pic>
        <p:pic>
          <p:nvPicPr>
            <p:cNvPr id="31" name="Oval Oval" descr="Oval Oval">
              <a:extLst>
                <a:ext uri="{FF2B5EF4-FFF2-40B4-BE49-F238E27FC236}">
                  <a16:creationId xmlns:a16="http://schemas.microsoft.com/office/drawing/2014/main" id="{1EAC13DE-F4A2-60B7-47F9-55251439DAB2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5800" y="6515099"/>
              <a:ext cx="381001" cy="393701"/>
            </a:xfrm>
            <a:prstGeom prst="rect">
              <a:avLst/>
            </a:prstGeom>
          </p:spPr>
        </p:pic>
        <p:pic>
          <p:nvPicPr>
            <p:cNvPr id="32" name="Oval Oval" descr="Oval Oval">
              <a:extLst>
                <a:ext uri="{FF2B5EF4-FFF2-40B4-BE49-F238E27FC236}">
                  <a16:creationId xmlns:a16="http://schemas.microsoft.com/office/drawing/2014/main" id="{7E080556-2FC9-AD1F-180A-61B7B699BEC0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94400" y="4787899"/>
              <a:ext cx="381001" cy="393701"/>
            </a:xfrm>
            <a:prstGeom prst="rect">
              <a:avLst/>
            </a:prstGeom>
          </p:spPr>
        </p:pic>
        <p:pic>
          <p:nvPicPr>
            <p:cNvPr id="33" name="Oval Oval" descr="Oval Oval">
              <a:extLst>
                <a:ext uri="{FF2B5EF4-FFF2-40B4-BE49-F238E27FC236}">
                  <a16:creationId xmlns:a16="http://schemas.microsoft.com/office/drawing/2014/main" id="{667D268C-25F2-9589-3ABE-CCA37CC7C990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20200" y="4432299"/>
              <a:ext cx="381001" cy="393701"/>
            </a:xfrm>
            <a:prstGeom prst="rect">
              <a:avLst/>
            </a:prstGeom>
          </p:spPr>
        </p:pic>
        <p:pic>
          <p:nvPicPr>
            <p:cNvPr id="34" name="Oval Oval" descr="Oval Oval">
              <a:extLst>
                <a:ext uri="{FF2B5EF4-FFF2-40B4-BE49-F238E27FC236}">
                  <a16:creationId xmlns:a16="http://schemas.microsoft.com/office/drawing/2014/main" id="{F22B7C18-00D2-ADEF-B6E3-2DBB4B541E95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46800" y="7492999"/>
              <a:ext cx="381001" cy="393701"/>
            </a:xfrm>
            <a:prstGeom prst="rect">
              <a:avLst/>
            </a:prstGeom>
          </p:spPr>
        </p:pic>
        <p:pic>
          <p:nvPicPr>
            <p:cNvPr id="35" name="Oval Oval" descr="Oval Oval">
              <a:extLst>
                <a:ext uri="{FF2B5EF4-FFF2-40B4-BE49-F238E27FC236}">
                  <a16:creationId xmlns:a16="http://schemas.microsoft.com/office/drawing/2014/main" id="{E8A3F52B-736F-4926-4532-2F0A7270E88B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58100" y="5867399"/>
              <a:ext cx="381001" cy="393701"/>
            </a:xfrm>
            <a:prstGeom prst="rect">
              <a:avLst/>
            </a:prstGeom>
          </p:spPr>
        </p:pic>
        <p:pic>
          <p:nvPicPr>
            <p:cNvPr id="36" name="Oval Oval" descr="Oval Oval">
              <a:extLst>
                <a:ext uri="{FF2B5EF4-FFF2-40B4-BE49-F238E27FC236}">
                  <a16:creationId xmlns:a16="http://schemas.microsoft.com/office/drawing/2014/main" id="{8F43D953-2200-9DA5-3187-7A350DA85BD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5400" y="4584699"/>
              <a:ext cx="381001" cy="393701"/>
            </a:xfrm>
            <a:prstGeom prst="rect">
              <a:avLst/>
            </a:prstGeom>
          </p:spPr>
        </p:pic>
        <p:pic>
          <p:nvPicPr>
            <p:cNvPr id="37" name="Oval Oval" descr="Oval Oval">
              <a:extLst>
                <a:ext uri="{FF2B5EF4-FFF2-40B4-BE49-F238E27FC236}">
                  <a16:creationId xmlns:a16="http://schemas.microsoft.com/office/drawing/2014/main" id="{B5EE6514-DA9F-AA07-D261-DD7926514A17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26500" y="3314699"/>
              <a:ext cx="1143000" cy="1028701"/>
            </a:xfrm>
            <a:prstGeom prst="rect">
              <a:avLst/>
            </a:prstGeom>
          </p:spPr>
        </p:pic>
        <p:pic>
          <p:nvPicPr>
            <p:cNvPr id="38" name="Oval Oval" descr="Oval Oval">
              <a:extLst>
                <a:ext uri="{FF2B5EF4-FFF2-40B4-BE49-F238E27FC236}">
                  <a16:creationId xmlns:a16="http://schemas.microsoft.com/office/drawing/2014/main" id="{DF76B750-6996-FFAA-D1B5-250A466D1952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163300" y="5130799"/>
              <a:ext cx="1143000" cy="1028701"/>
            </a:xfrm>
            <a:prstGeom prst="rect">
              <a:avLst/>
            </a:prstGeom>
          </p:spPr>
        </p:pic>
        <p:pic>
          <p:nvPicPr>
            <p:cNvPr id="39" name="Oval Oval" descr="Oval Oval">
              <a:extLst>
                <a:ext uri="{FF2B5EF4-FFF2-40B4-BE49-F238E27FC236}">
                  <a16:creationId xmlns:a16="http://schemas.microsoft.com/office/drawing/2014/main" id="{B873E418-8778-E319-C3A2-90354637CBC2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51400" y="6934199"/>
              <a:ext cx="1143000" cy="1028701"/>
            </a:xfrm>
            <a:prstGeom prst="rect">
              <a:avLst/>
            </a:prstGeom>
          </p:spPr>
        </p:pic>
        <p:pic>
          <p:nvPicPr>
            <p:cNvPr id="40" name="Oval Oval" descr="Oval Oval">
              <a:extLst>
                <a:ext uri="{FF2B5EF4-FFF2-40B4-BE49-F238E27FC236}">
                  <a16:creationId xmlns:a16="http://schemas.microsoft.com/office/drawing/2014/main" id="{8870E694-9389-702F-C108-F3A27AE478D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17000" y="5245099"/>
              <a:ext cx="381001" cy="393701"/>
            </a:xfrm>
            <a:prstGeom prst="rect">
              <a:avLst/>
            </a:prstGeom>
          </p:spPr>
        </p:pic>
        <p:pic>
          <p:nvPicPr>
            <p:cNvPr id="41" name="Oval Oval" descr="Oval Oval">
              <a:extLst>
                <a:ext uri="{FF2B5EF4-FFF2-40B4-BE49-F238E27FC236}">
                  <a16:creationId xmlns:a16="http://schemas.microsoft.com/office/drawing/2014/main" id="{2AEAAF47-E316-7277-0A0A-817FB69B1741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36000" y="4394199"/>
              <a:ext cx="381001" cy="393701"/>
            </a:xfrm>
            <a:prstGeom prst="rect">
              <a:avLst/>
            </a:prstGeom>
          </p:spPr>
        </p:pic>
        <p:pic>
          <p:nvPicPr>
            <p:cNvPr id="42" name="Oval Oval" descr="Oval Oval">
              <a:extLst>
                <a:ext uri="{FF2B5EF4-FFF2-40B4-BE49-F238E27FC236}">
                  <a16:creationId xmlns:a16="http://schemas.microsoft.com/office/drawing/2014/main" id="{BE62DD0C-2AD0-4033-FF6C-A0CF8C1C8F5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82300" y="5130799"/>
              <a:ext cx="381001" cy="393701"/>
            </a:xfrm>
            <a:prstGeom prst="rect">
              <a:avLst/>
            </a:prstGeom>
          </p:spPr>
        </p:pic>
        <p:pic>
          <p:nvPicPr>
            <p:cNvPr id="43" name="Oval Oval" descr="Oval Oval">
              <a:extLst>
                <a:ext uri="{FF2B5EF4-FFF2-40B4-BE49-F238E27FC236}">
                  <a16:creationId xmlns:a16="http://schemas.microsoft.com/office/drawing/2014/main" id="{1FFDDBD5-DD1B-0D3B-7FB5-C76C6DD602AF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60000" y="5397499"/>
              <a:ext cx="381001" cy="393701"/>
            </a:xfrm>
            <a:prstGeom prst="rect">
              <a:avLst/>
            </a:prstGeom>
          </p:spPr>
        </p:pic>
        <p:pic>
          <p:nvPicPr>
            <p:cNvPr id="44" name="Oval Oval" descr="Oval Oval">
              <a:extLst>
                <a:ext uri="{FF2B5EF4-FFF2-40B4-BE49-F238E27FC236}">
                  <a16:creationId xmlns:a16="http://schemas.microsoft.com/office/drawing/2014/main" id="{EEEEC676-71DA-7F06-3BFC-6691F889A962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8200" y="6349999"/>
              <a:ext cx="381001" cy="393701"/>
            </a:xfrm>
            <a:prstGeom prst="rect">
              <a:avLst/>
            </a:prstGeom>
          </p:spPr>
        </p:pic>
        <p:pic>
          <p:nvPicPr>
            <p:cNvPr id="45" name="Oval Oval" descr="Oval Oval">
              <a:extLst>
                <a:ext uri="{FF2B5EF4-FFF2-40B4-BE49-F238E27FC236}">
                  <a16:creationId xmlns:a16="http://schemas.microsoft.com/office/drawing/2014/main" id="{8D98F270-955B-D4EC-BDD7-090ED92B9D0E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55000" y="7162799"/>
              <a:ext cx="381001" cy="393701"/>
            </a:xfrm>
            <a:prstGeom prst="rect">
              <a:avLst/>
            </a:prstGeom>
          </p:spPr>
        </p:pic>
        <p:pic>
          <p:nvPicPr>
            <p:cNvPr id="46" name="Oval Oval" descr="Oval Oval">
              <a:extLst>
                <a:ext uri="{FF2B5EF4-FFF2-40B4-BE49-F238E27FC236}">
                  <a16:creationId xmlns:a16="http://schemas.microsoft.com/office/drawing/2014/main" id="{4071C223-1C67-1F82-D615-426849055FA8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34400" y="6769099"/>
              <a:ext cx="381001" cy="393701"/>
            </a:xfrm>
            <a:prstGeom prst="rect">
              <a:avLst/>
            </a:prstGeom>
          </p:spPr>
        </p:pic>
        <p:pic>
          <p:nvPicPr>
            <p:cNvPr id="47" name="Oval Oval" descr="Oval Oval">
              <a:extLst>
                <a:ext uri="{FF2B5EF4-FFF2-40B4-BE49-F238E27FC236}">
                  <a16:creationId xmlns:a16="http://schemas.microsoft.com/office/drawing/2014/main" id="{23441417-2B26-7AE3-DDB7-C2BAA8113789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20300" y="7391399"/>
              <a:ext cx="381001" cy="393701"/>
            </a:xfrm>
            <a:prstGeom prst="rect">
              <a:avLst/>
            </a:prstGeom>
          </p:spPr>
        </p:pic>
        <p:pic>
          <p:nvPicPr>
            <p:cNvPr id="48" name="Oval Oval" descr="Oval Oval">
              <a:extLst>
                <a:ext uri="{FF2B5EF4-FFF2-40B4-BE49-F238E27FC236}">
                  <a16:creationId xmlns:a16="http://schemas.microsoft.com/office/drawing/2014/main" id="{A1C02B41-6AE7-8A23-CF2A-36917C958D7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98000" y="7315199"/>
              <a:ext cx="381001" cy="393701"/>
            </a:xfrm>
            <a:prstGeom prst="rect">
              <a:avLst/>
            </a:prstGeom>
          </p:spPr>
        </p:pic>
        <p:pic>
          <p:nvPicPr>
            <p:cNvPr id="49" name="Oval Oval" descr="Oval Oval">
              <a:extLst>
                <a:ext uri="{FF2B5EF4-FFF2-40B4-BE49-F238E27FC236}">
                  <a16:creationId xmlns:a16="http://schemas.microsoft.com/office/drawing/2014/main" id="{0332AEE1-4814-97CE-78A5-B1A8AFDF3D50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50000" y="2857499"/>
              <a:ext cx="381001" cy="393701"/>
            </a:xfrm>
            <a:prstGeom prst="rect">
              <a:avLst/>
            </a:prstGeom>
          </p:spPr>
        </p:pic>
        <p:pic>
          <p:nvPicPr>
            <p:cNvPr id="50" name="Oval Oval" descr="Oval Oval">
              <a:extLst>
                <a:ext uri="{FF2B5EF4-FFF2-40B4-BE49-F238E27FC236}">
                  <a16:creationId xmlns:a16="http://schemas.microsoft.com/office/drawing/2014/main" id="{2AABEB3D-779A-C9EC-1E72-9B2DA1983AA6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46800" y="3670299"/>
              <a:ext cx="381001" cy="393701"/>
            </a:xfrm>
            <a:prstGeom prst="rect">
              <a:avLst/>
            </a:prstGeom>
          </p:spPr>
        </p:pic>
        <p:pic>
          <p:nvPicPr>
            <p:cNvPr id="51" name="Oval Oval" descr="Oval Oval">
              <a:extLst>
                <a:ext uri="{FF2B5EF4-FFF2-40B4-BE49-F238E27FC236}">
                  <a16:creationId xmlns:a16="http://schemas.microsoft.com/office/drawing/2014/main" id="{A7951F2A-514E-6D05-19F4-81772C8D9CC4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7800" y="4559299"/>
              <a:ext cx="381001" cy="393701"/>
            </a:xfrm>
            <a:prstGeom prst="rect">
              <a:avLst/>
            </a:prstGeom>
          </p:spPr>
        </p:pic>
        <p:pic>
          <p:nvPicPr>
            <p:cNvPr id="52" name="Oval Oval" descr="Oval Oval">
              <a:extLst>
                <a:ext uri="{FF2B5EF4-FFF2-40B4-BE49-F238E27FC236}">
                  <a16:creationId xmlns:a16="http://schemas.microsoft.com/office/drawing/2014/main" id="{52738B01-D360-603B-02D7-E7708EE2137D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12100" y="3898899"/>
              <a:ext cx="381001" cy="393701"/>
            </a:xfrm>
            <a:prstGeom prst="rect">
              <a:avLst/>
            </a:prstGeom>
          </p:spPr>
        </p:pic>
        <p:pic>
          <p:nvPicPr>
            <p:cNvPr id="53" name="Oval Oval" descr="Oval Oval">
              <a:extLst>
                <a:ext uri="{FF2B5EF4-FFF2-40B4-BE49-F238E27FC236}">
                  <a16:creationId xmlns:a16="http://schemas.microsoft.com/office/drawing/2014/main" id="{7D9C8606-51DF-B0A2-6383-7374A28BF317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89800" y="3822699"/>
              <a:ext cx="381001" cy="393701"/>
            </a:xfrm>
            <a:prstGeom prst="rect">
              <a:avLst/>
            </a:prstGeom>
          </p:spPr>
        </p:pic>
        <p:sp>
          <p:nvSpPr>
            <p:cNvPr id="54" name="V.R.">
              <a:extLst>
                <a:ext uri="{FF2B5EF4-FFF2-40B4-BE49-F238E27FC236}">
                  <a16:creationId xmlns:a16="http://schemas.microsoft.com/office/drawing/2014/main" id="{667CFEAF-C737-3F85-E8D6-888CC1F0878A}"/>
                </a:ext>
              </a:extLst>
            </p:cNvPr>
            <p:cNvSpPr txBox="1"/>
            <p:nvPr/>
          </p:nvSpPr>
          <p:spPr>
            <a:xfrm>
              <a:off x="11239501" y="5422900"/>
              <a:ext cx="965201" cy="4240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50800" tIns="50800" rIns="50800" bIns="50800">
              <a:spAutoFit/>
            </a:bodyPr>
            <a:lstStyle>
              <a:lvl1pPr>
                <a:defRPr>
                  <a:solidFill>
                    <a:srgbClr val="2C1376"/>
                  </a:solidFill>
                </a:defRPr>
              </a:lvl1pPr>
            </a:lstStyle>
            <a:p>
              <a:pPr algn="ctr"/>
              <a:r>
                <a:rPr lang="en-US" sz="1600" dirty="0">
                  <a:latin typeface="+mj-lt"/>
                </a:rPr>
                <a:t>App 2</a:t>
              </a:r>
              <a:endParaRPr sz="1600" dirty="0">
                <a:latin typeface="+mj-lt"/>
              </a:endParaRPr>
            </a:p>
          </p:txBody>
        </p:sp>
        <p:sp>
          <p:nvSpPr>
            <p:cNvPr id="55" name="Diving">
              <a:extLst>
                <a:ext uri="{FF2B5EF4-FFF2-40B4-BE49-F238E27FC236}">
                  <a16:creationId xmlns:a16="http://schemas.microsoft.com/office/drawing/2014/main" id="{B1BA4ABE-EB02-F65F-7AAB-C366749CC416}"/>
                </a:ext>
              </a:extLst>
            </p:cNvPr>
            <p:cNvSpPr txBox="1"/>
            <p:nvPr/>
          </p:nvSpPr>
          <p:spPr>
            <a:xfrm>
              <a:off x="8890000" y="3581401"/>
              <a:ext cx="965201" cy="4240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50800" tIns="50800" rIns="50800" bIns="50800">
              <a:spAutoFit/>
            </a:bodyPr>
            <a:lstStyle>
              <a:lvl1pPr>
                <a:defRPr>
                  <a:solidFill>
                    <a:srgbClr val="2C1376"/>
                  </a:solidFill>
                </a:defRPr>
              </a:lvl1pPr>
            </a:lstStyle>
            <a:p>
              <a:pPr algn="ctr"/>
              <a:r>
                <a:rPr lang="en-US" sz="1600" dirty="0">
                  <a:solidFill>
                    <a:schemeClr val="accent2"/>
                  </a:solidFill>
                  <a:latin typeface="+mj-lt"/>
                </a:rPr>
                <a:t>App 1</a:t>
              </a:r>
              <a:endParaRPr dirty="0">
                <a:solidFill>
                  <a:schemeClr val="accent2"/>
                </a:solidFill>
                <a:latin typeface="+mj-lt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3FCBEAD3-F675-6CB0-BF58-1A06E078F776}"/>
              </a:ext>
            </a:extLst>
          </p:cNvPr>
          <p:cNvSpPr txBox="1"/>
          <p:nvPr/>
        </p:nvSpPr>
        <p:spPr bwMode="auto">
          <a:xfrm>
            <a:off x="4289489" y="5485644"/>
            <a:ext cx="4876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low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91FA732-24AD-6635-599A-3A38B880DADC}"/>
              </a:ext>
            </a:extLst>
          </p:cNvPr>
          <p:cNvSpPr txBox="1"/>
          <p:nvPr/>
        </p:nvSpPr>
        <p:spPr bwMode="auto">
          <a:xfrm>
            <a:off x="7942984" y="5476558"/>
            <a:ext cx="5261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high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4AE551-9C6E-68D6-F4EE-29AD64ED5EE9}"/>
              </a:ext>
            </a:extLst>
          </p:cNvPr>
          <p:cNvSpPr txBox="1"/>
          <p:nvPr/>
        </p:nvSpPr>
        <p:spPr bwMode="auto">
          <a:xfrm>
            <a:off x="5899906" y="5485644"/>
            <a:ext cx="8659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medium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79CD5-1862-E92E-1A0B-A969732CA4D7}"/>
              </a:ext>
            </a:extLst>
          </p:cNvPr>
          <p:cNvSpPr txBox="1"/>
          <p:nvPr/>
        </p:nvSpPr>
        <p:spPr bwMode="auto">
          <a:xfrm>
            <a:off x="5715560" y="5770427"/>
            <a:ext cx="12346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b="1" kern="0" dirty="0">
                <a:solidFill>
                  <a:schemeClr val="accent1"/>
                </a:solidFill>
                <a:latin typeface="+mj-lt"/>
              </a:rPr>
              <a:t>Strategic Fit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267FF1-D5F2-C660-DD08-E0DC8681D799}"/>
              </a:ext>
            </a:extLst>
          </p:cNvPr>
          <p:cNvSpPr txBox="1"/>
          <p:nvPr/>
        </p:nvSpPr>
        <p:spPr bwMode="auto">
          <a:xfrm>
            <a:off x="2961007" y="4861815"/>
            <a:ext cx="4876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low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07DF068-7764-64E6-AAE4-37D177C9D4C8}"/>
              </a:ext>
            </a:extLst>
          </p:cNvPr>
          <p:cNvSpPr txBox="1"/>
          <p:nvPr/>
        </p:nvSpPr>
        <p:spPr bwMode="auto">
          <a:xfrm>
            <a:off x="2605389" y="3528292"/>
            <a:ext cx="8659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medium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FFEF65D-0D5F-26B1-CBBF-72BBF7DDD61B}"/>
              </a:ext>
            </a:extLst>
          </p:cNvPr>
          <p:cNvSpPr txBox="1"/>
          <p:nvPr/>
        </p:nvSpPr>
        <p:spPr bwMode="auto">
          <a:xfrm>
            <a:off x="2886130" y="2194769"/>
            <a:ext cx="5261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kern="0" dirty="0">
                <a:solidFill>
                  <a:srgbClr val="1E436F"/>
                </a:solidFill>
                <a:latin typeface="+mj-lt"/>
              </a:rPr>
              <a:t>high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8DD99B-8545-D089-D251-D4ADC5C4EA25}"/>
              </a:ext>
            </a:extLst>
          </p:cNvPr>
          <p:cNvSpPr txBox="1"/>
          <p:nvPr/>
        </p:nvSpPr>
        <p:spPr bwMode="auto">
          <a:xfrm>
            <a:off x="2199612" y="2914818"/>
            <a:ext cx="430887" cy="167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270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600" b="1" kern="0" dirty="0">
                <a:solidFill>
                  <a:schemeClr val="accent1"/>
                </a:solidFill>
                <a:latin typeface="+mj-lt"/>
              </a:rPr>
              <a:t>Benefit Relevance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49042D8-9CF9-FC00-AEFB-7690084765C9}"/>
              </a:ext>
            </a:extLst>
          </p:cNvPr>
          <p:cNvSpPr/>
          <p:nvPr/>
        </p:nvSpPr>
        <p:spPr>
          <a:xfrm>
            <a:off x="9204768" y="5546454"/>
            <a:ext cx="2362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1E436F"/>
                </a:solidFill>
                <a:latin typeface="+mj-lt"/>
              </a:rPr>
              <a:t>Bubble size = # of referrals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A first assessment of the application fields can be done using the indicators Benefit Relevance and Strategic Fit.</a:t>
            </a:r>
          </a:p>
        </p:txBody>
      </p:sp>
    </p:spTree>
    <p:extLst>
      <p:ext uri="{BB962C8B-B14F-4D97-AF65-F5344CB8AC3E}">
        <p14:creationId xmlns:p14="http://schemas.microsoft.com/office/powerpoint/2010/main" val="571944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6" y="-21033"/>
            <a:ext cx="5705232" cy="77554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Calculating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5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Benefit Relevance is a valid indicator of market attractiveness.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2A72E4-3467-298D-F8EA-43799DD99BF0}"/>
              </a:ext>
            </a:extLst>
          </p:cNvPr>
          <p:cNvGrpSpPr/>
          <p:nvPr/>
        </p:nvGrpSpPr>
        <p:grpSpPr>
          <a:xfrm>
            <a:off x="4498219" y="1935061"/>
            <a:ext cx="6335927" cy="1402721"/>
            <a:chOff x="706357" y="1844939"/>
            <a:chExt cx="6335927" cy="140272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3B8D2BB-ED34-3032-B36F-66A42315AD35}"/>
                </a:ext>
              </a:extLst>
            </p:cNvPr>
            <p:cNvGrpSpPr/>
            <p:nvPr/>
          </p:nvGrpSpPr>
          <p:grpSpPr>
            <a:xfrm>
              <a:off x="1089658" y="2117135"/>
              <a:ext cx="5463567" cy="858331"/>
              <a:chOff x="1089658" y="2117135"/>
              <a:chExt cx="5463567" cy="858331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85802DE-C917-3BA8-9C83-606A7CCAC571}"/>
                  </a:ext>
                </a:extLst>
              </p:cNvPr>
              <p:cNvSpPr/>
              <p:nvPr/>
            </p:nvSpPr>
            <p:spPr>
              <a:xfrm>
                <a:off x="1259631" y="2117135"/>
                <a:ext cx="23651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benefits relevant in AF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334BC96-EF08-22A8-7560-01F7CE5698F3}"/>
                  </a:ext>
                </a:extLst>
              </p:cNvPr>
              <p:cNvSpPr/>
              <p:nvPr/>
            </p:nvSpPr>
            <p:spPr>
              <a:xfrm>
                <a:off x="1784550" y="2636912"/>
                <a:ext cx="14469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all benefits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7FBC63F-8934-E2E5-773C-DB811CD5213A}"/>
                  </a:ext>
                </a:extLst>
              </p:cNvPr>
              <p:cNvSpPr/>
              <p:nvPr/>
            </p:nvSpPr>
            <p:spPr>
              <a:xfrm>
                <a:off x="4900978" y="2379336"/>
                <a:ext cx="165224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Relevance index *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76A12C2-46BC-FD0E-DABE-188E2B0958B9}"/>
                  </a:ext>
                </a:extLst>
              </p:cNvPr>
              <p:cNvCxnSpPr/>
              <p:nvPr/>
            </p:nvCxnSpPr>
            <p:spPr bwMode="auto">
              <a:xfrm>
                <a:off x="1089658" y="2546300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8E71D59-DE84-2618-FBFA-0EB417824568}"/>
                  </a:ext>
                </a:extLst>
              </p:cNvPr>
              <p:cNvSpPr txBox="1"/>
              <p:nvPr/>
            </p:nvSpPr>
            <p:spPr bwMode="auto">
              <a:xfrm>
                <a:off x="4408946" y="2377023"/>
                <a:ext cx="29687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AT" sz="1600" kern="0" dirty="0">
                    <a:solidFill>
                      <a:srgbClr val="1E436F"/>
                    </a:solidFill>
                    <a:latin typeface="+mj-lt"/>
                  </a:rPr>
                  <a:t>X</a:t>
                </a:r>
                <a:endParaRPr lang="en-AT" sz="2400" kern="0" dirty="0">
                  <a:solidFill>
                    <a:srgbClr val="1E436F"/>
                  </a:solidFill>
                  <a:latin typeface="+mj-lt"/>
                </a:endParaRPr>
              </a:p>
            </p:txBody>
          </p:sp>
        </p:grpSp>
        <p:sp>
          <p:nvSpPr>
            <p:cNvPr id="14" name="Rounded Rectangle 6">
              <a:extLst>
                <a:ext uri="{FF2B5EF4-FFF2-40B4-BE49-F238E27FC236}">
                  <a16:creationId xmlns:a16="http://schemas.microsoft.com/office/drawing/2014/main" id="{643C68F4-09D8-5152-9B20-822A23176AD7}"/>
                </a:ext>
              </a:extLst>
            </p:cNvPr>
            <p:cNvSpPr/>
            <p:nvPr/>
          </p:nvSpPr>
          <p:spPr bwMode="auto">
            <a:xfrm>
              <a:off x="706357" y="1844939"/>
              <a:ext cx="6335927" cy="1402721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968E4F8D-A911-C7D4-D497-9ABE0F1B74AA}"/>
              </a:ext>
            </a:extLst>
          </p:cNvPr>
          <p:cNvSpPr/>
          <p:nvPr/>
        </p:nvSpPr>
        <p:spPr>
          <a:xfrm>
            <a:off x="1694207" y="3672620"/>
            <a:ext cx="92284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* = Index built from 4 items; 3-point multi-item Likert scale (0 = I don‘t agree, 1 = I agree, 2 = I fully agree)</a:t>
            </a:r>
          </a:p>
          <a:p>
            <a:pPr>
              <a:defRPr>
                <a:solidFill>
                  <a:srgbClr val="005582"/>
                </a:solidFill>
              </a:defRPr>
            </a:pPr>
            <a:endParaRPr lang="en-GB" sz="1600" dirty="0">
              <a:solidFill>
                <a:srgbClr val="1E436F"/>
              </a:solidFill>
              <a:latin typeface="+mj-lt"/>
            </a:endParaRPr>
          </a:p>
          <a:p>
            <a:pPr>
              <a:defRPr>
                <a:solidFill>
                  <a:srgbClr val="005582"/>
                </a:solidFill>
              </a:defRPr>
            </a:pP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r>
              <a:rPr lang="en-GB" sz="1600" dirty="0">
                <a:solidFill>
                  <a:srgbClr val="1E436F"/>
                </a:solidFill>
                <a:latin typeface="+mj-lt"/>
              </a:rPr>
              <a:t>Items: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is highly relevant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will become even more relevant in the future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There is no solution to this problem yet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Many people suffer from this problem</a:t>
            </a:r>
          </a:p>
        </p:txBody>
      </p:sp>
      <p:sp>
        <p:nvSpPr>
          <p:cNvPr id="68" name="Rechteck 2">
            <a:extLst>
              <a:ext uri="{FF2B5EF4-FFF2-40B4-BE49-F238E27FC236}">
                <a16:creationId xmlns:a16="http://schemas.microsoft.com/office/drawing/2014/main" id="{C7C22132-223B-7013-8C9E-DEF45EA5096C}"/>
              </a:ext>
            </a:extLst>
          </p:cNvPr>
          <p:cNvSpPr/>
          <p:nvPr/>
        </p:nvSpPr>
        <p:spPr bwMode="auto">
          <a:xfrm>
            <a:off x="4665790" y="2132309"/>
            <a:ext cx="3168351" cy="100822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B111433A-4FC5-2569-EA09-EB029B34D3AB}"/>
              </a:ext>
            </a:extLst>
          </p:cNvPr>
          <p:cNvSpPr txBox="1">
            <a:spLocks/>
          </p:cNvSpPr>
          <p:nvPr/>
        </p:nvSpPr>
        <p:spPr>
          <a:xfrm>
            <a:off x="626814" y="2205966"/>
            <a:ext cx="5089538" cy="6595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1E436F"/>
                </a:solidFill>
              </a:rPr>
              <a:t>Benefit Relevance:</a:t>
            </a:r>
            <a:endParaRPr lang="en-GB" sz="2400" dirty="0">
              <a:solidFill>
                <a:srgbClr val="1E43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9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5590293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Calculating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6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Benefit Relevance is a valid indicator of market attractiveness.</a:t>
            </a:r>
          </a:p>
        </p:txBody>
      </p:sp>
      <p:graphicFrame>
        <p:nvGraphicFramePr>
          <p:cNvPr id="3" name="Tabelle 16">
            <a:extLst>
              <a:ext uri="{FF2B5EF4-FFF2-40B4-BE49-F238E27FC236}">
                <a16:creationId xmlns:a16="http://schemas.microsoft.com/office/drawing/2014/main" id="{74CFA99C-7300-CF84-F450-BE8DB5322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41187"/>
              </p:ext>
            </p:extLst>
          </p:nvPr>
        </p:nvGraphicFramePr>
        <p:xfrm>
          <a:off x="2004400" y="1445169"/>
          <a:ext cx="799806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1398">
                  <a:extLst>
                    <a:ext uri="{9D8B030D-6E8A-4147-A177-3AD203B41FA5}">
                      <a16:colId xmlns:a16="http://schemas.microsoft.com/office/drawing/2014/main" val="424795202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1242234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420624961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72350157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553410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200" dirty="0" err="1"/>
                        <a:t>Benefit</a:t>
                      </a:r>
                      <a:r>
                        <a:rPr lang="de-AT" sz="1200" baseline="0" dirty="0"/>
                        <a:t> </a:t>
                      </a:r>
                      <a:r>
                        <a:rPr lang="de-AT" sz="1200" baseline="0" dirty="0" err="1"/>
                        <a:t>of</a:t>
                      </a:r>
                      <a:r>
                        <a:rPr lang="de-AT" sz="1200" baseline="0" dirty="0"/>
                        <a:t> </a:t>
                      </a:r>
                      <a:r>
                        <a:rPr lang="de-AT" sz="1200" baseline="0" dirty="0" err="1"/>
                        <a:t>the</a:t>
                      </a:r>
                      <a:r>
                        <a:rPr lang="de-AT" sz="1200" baseline="0" dirty="0"/>
                        <a:t> Technology</a:t>
                      </a:r>
                      <a:r>
                        <a:rPr lang="de-AT" sz="1200" dirty="0"/>
                        <a:t>/</a:t>
                      </a:r>
                    </a:p>
                    <a:p>
                      <a:r>
                        <a:rPr lang="de-AT" sz="1200" dirty="0" err="1"/>
                        <a:t>Example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application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field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for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the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RallyPoint</a:t>
                      </a:r>
                      <a:r>
                        <a:rPr lang="de-AT" sz="1200" baseline="0" dirty="0"/>
                        <a:t> </a:t>
                      </a:r>
                      <a:r>
                        <a:rPr lang="de-AT" sz="1200" baseline="0" dirty="0" err="1"/>
                        <a:t>glove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3rd </a:t>
                      </a:r>
                      <a:r>
                        <a:rPr lang="de-AT" sz="1200" dirty="0" err="1"/>
                        <a:t>hand</a:t>
                      </a:r>
                      <a:r>
                        <a:rPr lang="de-AT" sz="1200" dirty="0"/>
                        <a:t>/ </a:t>
                      </a:r>
                      <a:r>
                        <a:rPr lang="de-AT" sz="1200" dirty="0" err="1"/>
                        <a:t>multitasking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„</a:t>
                      </a:r>
                      <a:r>
                        <a:rPr lang="de-AT" sz="1200" dirty="0" err="1"/>
                        <a:t>silent</a:t>
                      </a:r>
                      <a:r>
                        <a:rPr lang="de-AT" sz="1200" dirty="0"/>
                        <a:t>“ </a:t>
                      </a:r>
                      <a:r>
                        <a:rPr lang="de-AT" sz="1200" dirty="0" err="1"/>
                        <a:t>communication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Minimal </a:t>
                      </a:r>
                      <a:r>
                        <a:rPr lang="de-AT" sz="1200" dirty="0" err="1"/>
                        <a:t>gesture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capturing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Total </a:t>
                      </a:r>
                      <a:r>
                        <a:rPr lang="de-AT" sz="1200" dirty="0" err="1"/>
                        <a:t>number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of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benefits</a:t>
                      </a:r>
                      <a:r>
                        <a:rPr lang="de-AT" sz="1200" dirty="0"/>
                        <a:t> 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583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Virtual</a:t>
                      </a:r>
                      <a:r>
                        <a:rPr lang="de-AT" sz="1200" baseline="0" dirty="0">
                          <a:solidFill>
                            <a:srgbClr val="1E436F"/>
                          </a:solidFill>
                        </a:rPr>
                        <a:t> </a:t>
                      </a:r>
                      <a:r>
                        <a:rPr lang="de-AT" sz="1200" baseline="0" dirty="0" err="1">
                          <a:solidFill>
                            <a:srgbClr val="1E436F"/>
                          </a:solidFill>
                        </a:rPr>
                        <a:t>rehabilitation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510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Computer</a:t>
                      </a:r>
                      <a:r>
                        <a:rPr lang="de-AT" sz="1200" baseline="0" dirty="0">
                          <a:solidFill>
                            <a:srgbClr val="1E436F"/>
                          </a:solidFill>
                        </a:rPr>
                        <a:t> </a:t>
                      </a:r>
                      <a:r>
                        <a:rPr lang="de-AT" sz="1200" baseline="0" dirty="0" err="1">
                          <a:solidFill>
                            <a:srgbClr val="1E436F"/>
                          </a:solidFill>
                        </a:rPr>
                        <a:t>surgeries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7030A0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68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sz="1200" dirty="0" err="1">
                          <a:solidFill>
                            <a:srgbClr val="1E436F"/>
                          </a:solidFill>
                        </a:rPr>
                        <a:t>Diving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chemeClr val="accent1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chemeClr val="accent1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chemeClr val="accent1"/>
                          </a:solidFill>
                        </a:rPr>
                        <a:t>x</a:t>
                      </a:r>
                      <a:endParaRPr lang="en-US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1" dirty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92924"/>
                  </a:ext>
                </a:extLst>
              </a:tr>
            </a:tbl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689322FB-34A1-0204-9C14-A299D884E479}"/>
              </a:ext>
            </a:extLst>
          </p:cNvPr>
          <p:cNvGrpSpPr/>
          <p:nvPr/>
        </p:nvGrpSpPr>
        <p:grpSpPr>
          <a:xfrm>
            <a:off x="2391633" y="3350410"/>
            <a:ext cx="6748107" cy="2600972"/>
            <a:chOff x="2256812" y="3565818"/>
            <a:chExt cx="6748107" cy="2600972"/>
          </a:xfrm>
        </p:grpSpPr>
        <p:sp>
          <p:nvSpPr>
            <p:cNvPr id="5" name="Rectangle 1">
              <a:extLst>
                <a:ext uri="{FF2B5EF4-FFF2-40B4-BE49-F238E27FC236}">
                  <a16:creationId xmlns:a16="http://schemas.microsoft.com/office/drawing/2014/main" id="{6F44E14A-77F0-B6FD-21E0-A4E84FE27491}"/>
                </a:ext>
              </a:extLst>
            </p:cNvPr>
            <p:cNvSpPr/>
            <p:nvPr/>
          </p:nvSpPr>
          <p:spPr>
            <a:xfrm>
              <a:off x="5502606" y="3565818"/>
              <a:ext cx="25922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benefits relevant in AF: </a:t>
              </a:r>
              <a:r>
                <a:rPr lang="en-GB" b="1" dirty="0">
                  <a:solidFill>
                    <a:srgbClr val="FF0000"/>
                  </a:solidFill>
                  <a:latin typeface="+mj-lt"/>
                </a:rPr>
                <a:t>2</a:t>
              </a:r>
            </a:p>
          </p:txBody>
        </p:sp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175E8FFA-3A70-1E3B-FFE5-FFDE728C339C}"/>
                </a:ext>
              </a:extLst>
            </p:cNvPr>
            <p:cNvSpPr/>
            <p:nvPr/>
          </p:nvSpPr>
          <p:spPr>
            <a:xfrm>
              <a:off x="6027525" y="3899562"/>
              <a:ext cx="13238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all benefits: </a:t>
              </a:r>
              <a:r>
                <a:rPr lang="en-GB" b="1" dirty="0">
                  <a:solidFill>
                    <a:srgbClr val="00B050"/>
                  </a:solidFill>
                  <a:latin typeface="+mj-lt"/>
                </a:rPr>
                <a:t>3</a:t>
              </a:r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D246A0A2-610F-AE9E-6247-E38F613C0607}"/>
                </a:ext>
              </a:extLst>
            </p:cNvPr>
            <p:cNvSpPr/>
            <p:nvPr/>
          </p:nvSpPr>
          <p:spPr>
            <a:xfrm>
              <a:off x="7977353" y="3688161"/>
              <a:ext cx="99187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Index</a:t>
              </a:r>
            </a:p>
          </p:txBody>
        </p:sp>
        <p:cxnSp>
          <p:nvCxnSpPr>
            <p:cNvPr id="8" name="Straight Connector 3">
              <a:extLst>
                <a:ext uri="{FF2B5EF4-FFF2-40B4-BE49-F238E27FC236}">
                  <a16:creationId xmlns:a16="http://schemas.microsoft.com/office/drawing/2014/main" id="{2E57A4D2-ECB4-68A4-C646-6DD8015826C6}"/>
                </a:ext>
              </a:extLst>
            </p:cNvPr>
            <p:cNvCxnSpPr/>
            <p:nvPr/>
          </p:nvCxnSpPr>
          <p:spPr bwMode="auto">
            <a:xfrm>
              <a:off x="5364452" y="3844965"/>
              <a:ext cx="2232000" cy="0"/>
            </a:xfrm>
            <a:prstGeom prst="line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F3E09A7B-0838-3F68-81B3-F40F04462C15}"/>
                </a:ext>
              </a:extLst>
            </p:cNvPr>
            <p:cNvSpPr txBox="1"/>
            <p:nvPr/>
          </p:nvSpPr>
          <p:spPr bwMode="auto">
            <a:xfrm>
              <a:off x="7690094" y="3691063"/>
              <a:ext cx="26962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AT" sz="1200" kern="0" dirty="0">
                  <a:solidFill>
                    <a:srgbClr val="1E436F"/>
                  </a:solidFill>
                  <a:latin typeface="+mj-lt"/>
                </a:rPr>
                <a:t>X</a:t>
              </a:r>
              <a:endParaRPr lang="en-AT" kern="0" dirty="0">
                <a:solidFill>
                  <a:srgbClr val="1E436F"/>
                </a:solidFill>
                <a:latin typeface="+mj-lt"/>
              </a:endParaRPr>
            </a:p>
          </p:txBody>
        </p:sp>
        <p:sp>
          <p:nvSpPr>
            <p:cNvPr id="10" name="Rectangle 1">
              <a:extLst>
                <a:ext uri="{FF2B5EF4-FFF2-40B4-BE49-F238E27FC236}">
                  <a16:creationId xmlns:a16="http://schemas.microsoft.com/office/drawing/2014/main" id="{487B8904-2192-CC6C-3834-63E03B8B6C0A}"/>
                </a:ext>
              </a:extLst>
            </p:cNvPr>
            <p:cNvSpPr/>
            <p:nvPr/>
          </p:nvSpPr>
          <p:spPr>
            <a:xfrm>
              <a:off x="2426157" y="3722645"/>
              <a:ext cx="300737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relevance (Virtual habitation) =</a:t>
              </a:r>
            </a:p>
          </p:txBody>
        </p:sp>
        <p:sp>
          <p:nvSpPr>
            <p:cNvPr id="11" name="Rectangle 1">
              <a:extLst>
                <a:ext uri="{FF2B5EF4-FFF2-40B4-BE49-F238E27FC236}">
                  <a16:creationId xmlns:a16="http://schemas.microsoft.com/office/drawing/2014/main" id="{39F3638F-1659-B1C8-3B9F-879DDFF9BDE2}"/>
                </a:ext>
              </a:extLst>
            </p:cNvPr>
            <p:cNvSpPr/>
            <p:nvPr/>
          </p:nvSpPr>
          <p:spPr>
            <a:xfrm>
              <a:off x="5495980" y="4497831"/>
              <a:ext cx="25922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benefits relevant in AF: </a:t>
              </a:r>
              <a:r>
                <a:rPr lang="en-GB" b="1" dirty="0">
                  <a:solidFill>
                    <a:srgbClr val="7030A0"/>
                  </a:solidFill>
                  <a:latin typeface="+mj-lt"/>
                </a:rPr>
                <a:t>1</a:t>
              </a:r>
            </a:p>
          </p:txBody>
        </p:sp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F21467A8-C282-B329-40D2-D685D72F6E65}"/>
                </a:ext>
              </a:extLst>
            </p:cNvPr>
            <p:cNvSpPr/>
            <p:nvPr/>
          </p:nvSpPr>
          <p:spPr>
            <a:xfrm>
              <a:off x="6020899" y="4831575"/>
              <a:ext cx="13238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all benefits: </a:t>
              </a:r>
              <a:r>
                <a:rPr lang="en-GB" b="1" dirty="0">
                  <a:solidFill>
                    <a:srgbClr val="00B050"/>
                  </a:solidFill>
                  <a:latin typeface="+mj-lt"/>
                </a:rPr>
                <a:t>3</a:t>
              </a:r>
            </a:p>
          </p:txBody>
        </p:sp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63746465-3A4B-4DC7-D37B-71A27A945010}"/>
                </a:ext>
              </a:extLst>
            </p:cNvPr>
            <p:cNvSpPr/>
            <p:nvPr/>
          </p:nvSpPr>
          <p:spPr>
            <a:xfrm>
              <a:off x="7970727" y="4620174"/>
              <a:ext cx="99187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Index</a:t>
              </a:r>
            </a:p>
          </p:txBody>
        </p:sp>
        <p:cxnSp>
          <p:nvCxnSpPr>
            <p:cNvPr id="21" name="Straight Connector 3">
              <a:extLst>
                <a:ext uri="{FF2B5EF4-FFF2-40B4-BE49-F238E27FC236}">
                  <a16:creationId xmlns:a16="http://schemas.microsoft.com/office/drawing/2014/main" id="{E974D6D9-F9E5-E690-F59F-E157485EAC3B}"/>
                </a:ext>
              </a:extLst>
            </p:cNvPr>
            <p:cNvCxnSpPr/>
            <p:nvPr/>
          </p:nvCxnSpPr>
          <p:spPr bwMode="auto">
            <a:xfrm>
              <a:off x="5357826" y="4776978"/>
              <a:ext cx="2232000" cy="0"/>
            </a:xfrm>
            <a:prstGeom prst="line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TextBox 4">
              <a:extLst>
                <a:ext uri="{FF2B5EF4-FFF2-40B4-BE49-F238E27FC236}">
                  <a16:creationId xmlns:a16="http://schemas.microsoft.com/office/drawing/2014/main" id="{2D6FD764-DF48-6D8A-8FFA-5CFA6CA1841F}"/>
                </a:ext>
              </a:extLst>
            </p:cNvPr>
            <p:cNvSpPr txBox="1"/>
            <p:nvPr/>
          </p:nvSpPr>
          <p:spPr bwMode="auto">
            <a:xfrm>
              <a:off x="7683468" y="4623076"/>
              <a:ext cx="26962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AT" sz="1200" kern="0" dirty="0">
                  <a:solidFill>
                    <a:srgbClr val="1E436F"/>
                  </a:solidFill>
                  <a:latin typeface="+mj-lt"/>
                </a:rPr>
                <a:t>X</a:t>
              </a:r>
              <a:endParaRPr lang="en-AT" kern="0" dirty="0">
                <a:solidFill>
                  <a:srgbClr val="1E436F"/>
                </a:solidFill>
                <a:latin typeface="+mj-lt"/>
              </a:endParaRPr>
            </a:p>
          </p:txBody>
        </p:sp>
        <p:sp>
          <p:nvSpPr>
            <p:cNvPr id="23" name="Rectangle 1">
              <a:extLst>
                <a:ext uri="{FF2B5EF4-FFF2-40B4-BE49-F238E27FC236}">
                  <a16:creationId xmlns:a16="http://schemas.microsoft.com/office/drawing/2014/main" id="{14822AEA-FFE3-2A2F-333F-AA2B8CDB7E18}"/>
                </a:ext>
              </a:extLst>
            </p:cNvPr>
            <p:cNvSpPr/>
            <p:nvPr/>
          </p:nvSpPr>
          <p:spPr>
            <a:xfrm>
              <a:off x="2256812" y="4654045"/>
              <a:ext cx="300737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relevance (Computer Surgeries) =</a:t>
              </a:r>
            </a:p>
          </p:txBody>
        </p:sp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4EA7765-C5D2-CE88-2181-893600478484}"/>
                </a:ext>
              </a:extLst>
            </p:cNvPr>
            <p:cNvSpPr/>
            <p:nvPr/>
          </p:nvSpPr>
          <p:spPr>
            <a:xfrm>
              <a:off x="5538297" y="5463714"/>
              <a:ext cx="25922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benefits relevant in AF: </a:t>
              </a:r>
              <a:r>
                <a:rPr lang="en-GB" b="1" dirty="0">
                  <a:solidFill>
                    <a:schemeClr val="accent1"/>
                  </a:solidFill>
                  <a:latin typeface="+mj-lt"/>
                </a:rPr>
                <a:t>3</a:t>
              </a:r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84DBFBE1-3473-CF7A-4407-5ADF4BF36A51}"/>
                </a:ext>
              </a:extLst>
            </p:cNvPr>
            <p:cNvSpPr/>
            <p:nvPr/>
          </p:nvSpPr>
          <p:spPr>
            <a:xfrm>
              <a:off x="6063216" y="5797458"/>
              <a:ext cx="13238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# of all benefits: </a:t>
              </a:r>
              <a:r>
                <a:rPr lang="en-GB" b="1" dirty="0">
                  <a:solidFill>
                    <a:srgbClr val="00B050"/>
                  </a:solidFill>
                  <a:latin typeface="+mj-lt"/>
                </a:rPr>
                <a:t>3</a:t>
              </a: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A02FC1E8-3665-F188-D411-68D7035E16DF}"/>
                </a:ext>
              </a:extLst>
            </p:cNvPr>
            <p:cNvSpPr/>
            <p:nvPr/>
          </p:nvSpPr>
          <p:spPr>
            <a:xfrm>
              <a:off x="8013044" y="5586057"/>
              <a:ext cx="99187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Index</a:t>
              </a:r>
            </a:p>
          </p:txBody>
        </p:sp>
        <p:cxnSp>
          <p:nvCxnSpPr>
            <p:cNvPr id="27" name="Straight Connector 3">
              <a:extLst>
                <a:ext uri="{FF2B5EF4-FFF2-40B4-BE49-F238E27FC236}">
                  <a16:creationId xmlns:a16="http://schemas.microsoft.com/office/drawing/2014/main" id="{361AAC42-8C38-7808-C477-6CD308FCD6C3}"/>
                </a:ext>
              </a:extLst>
            </p:cNvPr>
            <p:cNvCxnSpPr/>
            <p:nvPr/>
          </p:nvCxnSpPr>
          <p:spPr bwMode="auto">
            <a:xfrm>
              <a:off x="5400143" y="5742861"/>
              <a:ext cx="2232000" cy="0"/>
            </a:xfrm>
            <a:prstGeom prst="line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B9F40D58-5802-B54B-A24F-053687E6737E}"/>
                </a:ext>
              </a:extLst>
            </p:cNvPr>
            <p:cNvSpPr txBox="1"/>
            <p:nvPr/>
          </p:nvSpPr>
          <p:spPr bwMode="auto">
            <a:xfrm>
              <a:off x="7725785" y="5588959"/>
              <a:ext cx="26962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AT" sz="1200" kern="0" dirty="0">
                  <a:solidFill>
                    <a:srgbClr val="1E436F"/>
                  </a:solidFill>
                  <a:latin typeface="+mj-lt"/>
                </a:rPr>
                <a:t>X</a:t>
              </a:r>
              <a:endParaRPr lang="en-AT" kern="0" dirty="0">
                <a:solidFill>
                  <a:srgbClr val="1E436F"/>
                </a:solidFill>
                <a:latin typeface="+mj-lt"/>
              </a:endParaRPr>
            </a:p>
          </p:txBody>
        </p:sp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C4F02403-8BB1-1742-FFC4-552D94BAA8B6}"/>
                </a:ext>
              </a:extLst>
            </p:cNvPr>
            <p:cNvSpPr/>
            <p:nvPr/>
          </p:nvSpPr>
          <p:spPr>
            <a:xfrm>
              <a:off x="3200852" y="5597138"/>
              <a:ext cx="20778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E436F"/>
                  </a:solidFill>
                  <a:latin typeface="+mj-lt"/>
                </a:rPr>
                <a:t>Benefit relevance (Diving) 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5197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6581959" cy="6595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Example: Calculating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7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Benefit Relevance is a valid indicator of market attractiveness.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142D48-5D64-4EF6-3D5C-71FAB8A22D9E}"/>
              </a:ext>
            </a:extLst>
          </p:cNvPr>
          <p:cNvGrpSpPr/>
          <p:nvPr/>
        </p:nvGrpSpPr>
        <p:grpSpPr>
          <a:xfrm>
            <a:off x="4498219" y="1935061"/>
            <a:ext cx="6335927" cy="1402721"/>
            <a:chOff x="706357" y="1844939"/>
            <a:chExt cx="6335927" cy="140272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EC699F2-8975-292F-0644-C67B53DE5A3B}"/>
                </a:ext>
              </a:extLst>
            </p:cNvPr>
            <p:cNvGrpSpPr/>
            <p:nvPr/>
          </p:nvGrpSpPr>
          <p:grpSpPr>
            <a:xfrm>
              <a:off x="1089658" y="2117135"/>
              <a:ext cx="5463567" cy="858331"/>
              <a:chOff x="1089658" y="2117135"/>
              <a:chExt cx="5463567" cy="858331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9E3077B-E8D9-25D1-4BA8-26A3F1486E5F}"/>
                  </a:ext>
                </a:extLst>
              </p:cNvPr>
              <p:cNvSpPr/>
              <p:nvPr/>
            </p:nvSpPr>
            <p:spPr>
              <a:xfrm>
                <a:off x="1259631" y="2117135"/>
                <a:ext cx="23651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benefits relevant in AF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921AC3C-78E5-9E30-BBB7-9C30DCDE429F}"/>
                  </a:ext>
                </a:extLst>
              </p:cNvPr>
              <p:cNvSpPr/>
              <p:nvPr/>
            </p:nvSpPr>
            <p:spPr>
              <a:xfrm>
                <a:off x="1784550" y="2636912"/>
                <a:ext cx="14469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# of all benefits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CE91BB2-D461-169D-A08B-AE344FE93430}"/>
                  </a:ext>
                </a:extLst>
              </p:cNvPr>
              <p:cNvSpPr/>
              <p:nvPr/>
            </p:nvSpPr>
            <p:spPr>
              <a:xfrm>
                <a:off x="4900978" y="2379336"/>
                <a:ext cx="165224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solidFill>
                      <a:srgbClr val="1E436F"/>
                    </a:solidFill>
                    <a:latin typeface="+mj-lt"/>
                  </a:rPr>
                  <a:t>Relevance index *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D52F902-4205-DB67-99C0-1F2D21736EB8}"/>
                  </a:ext>
                </a:extLst>
              </p:cNvPr>
              <p:cNvCxnSpPr/>
              <p:nvPr/>
            </p:nvCxnSpPr>
            <p:spPr bwMode="auto">
              <a:xfrm>
                <a:off x="1089658" y="2546300"/>
                <a:ext cx="2954637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1E436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127023F-3869-7031-ED7E-173A2CEC6D66}"/>
                  </a:ext>
                </a:extLst>
              </p:cNvPr>
              <p:cNvSpPr txBox="1"/>
              <p:nvPr/>
            </p:nvSpPr>
            <p:spPr bwMode="auto">
              <a:xfrm>
                <a:off x="4408946" y="2377023"/>
                <a:ext cx="29687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AT" sz="1600" kern="0" dirty="0">
                    <a:solidFill>
                      <a:srgbClr val="1E436F"/>
                    </a:solidFill>
                    <a:latin typeface="+mj-lt"/>
                  </a:rPr>
                  <a:t>X</a:t>
                </a:r>
                <a:endParaRPr lang="en-AT" sz="2400" kern="0" dirty="0">
                  <a:solidFill>
                    <a:srgbClr val="1E436F"/>
                  </a:solidFill>
                  <a:latin typeface="+mj-lt"/>
                </a:endParaRPr>
              </a:p>
            </p:txBody>
          </p:sp>
        </p:grpSp>
        <p:sp>
          <p:nvSpPr>
            <p:cNvPr id="14" name="Rounded Rectangle 6">
              <a:extLst>
                <a:ext uri="{FF2B5EF4-FFF2-40B4-BE49-F238E27FC236}">
                  <a16:creationId xmlns:a16="http://schemas.microsoft.com/office/drawing/2014/main" id="{FC4B5693-DC0F-846C-91FD-2048DCC761F1}"/>
                </a:ext>
              </a:extLst>
            </p:cNvPr>
            <p:cNvSpPr/>
            <p:nvPr/>
          </p:nvSpPr>
          <p:spPr bwMode="auto">
            <a:xfrm>
              <a:off x="706357" y="1844939"/>
              <a:ext cx="6335927" cy="1402721"/>
            </a:xfrm>
            <a:prstGeom prst="roundRect">
              <a:avLst/>
            </a:prstGeom>
            <a:noFill/>
            <a:ln w="12700" cap="flat" cmpd="sng" algn="ctr">
              <a:solidFill>
                <a:srgbClr val="1E43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T" sz="1400">
                <a:solidFill>
                  <a:schemeClr val="bg1"/>
                </a:solidFill>
                <a:latin typeface="TradeGothic LH Extended" pitchFamily="34" charset="0"/>
              </a:endParaRPr>
            </a:p>
          </p:txBody>
        </p:sp>
      </p:grpSp>
      <p:sp>
        <p:nvSpPr>
          <p:cNvPr id="32" name="Rechteck 2">
            <a:extLst>
              <a:ext uri="{FF2B5EF4-FFF2-40B4-BE49-F238E27FC236}">
                <a16:creationId xmlns:a16="http://schemas.microsoft.com/office/drawing/2014/main" id="{6326E445-4E37-A4D4-F517-0F4C04B4E7E8}"/>
              </a:ext>
            </a:extLst>
          </p:cNvPr>
          <p:cNvSpPr/>
          <p:nvPr/>
        </p:nvSpPr>
        <p:spPr bwMode="auto">
          <a:xfrm>
            <a:off x="8101605" y="2132307"/>
            <a:ext cx="2365200" cy="100822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BBE8001-CEAC-DBD7-427F-A1E7009D4DC0}"/>
              </a:ext>
            </a:extLst>
          </p:cNvPr>
          <p:cNvSpPr txBox="1">
            <a:spLocks/>
          </p:cNvSpPr>
          <p:nvPr/>
        </p:nvSpPr>
        <p:spPr>
          <a:xfrm>
            <a:off x="626814" y="2205966"/>
            <a:ext cx="5089538" cy="6595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1E436F"/>
                </a:solidFill>
              </a:rPr>
              <a:t>Benefit Relevance:</a:t>
            </a:r>
            <a:endParaRPr lang="en-GB" sz="2400" dirty="0">
              <a:solidFill>
                <a:srgbClr val="1E436F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08A3C3-AA64-FF7C-DB7A-F51F2DEEAD68}"/>
              </a:ext>
            </a:extLst>
          </p:cNvPr>
          <p:cNvSpPr/>
          <p:nvPr/>
        </p:nvSpPr>
        <p:spPr>
          <a:xfrm>
            <a:off x="1082366" y="3939125"/>
            <a:ext cx="96681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* Relevance Index built from 4 items; 3-point multi-item Likert scale (0 = I don‘t agree, 1 = I agree, 2 = I fully agree)</a:t>
            </a:r>
          </a:p>
          <a:p>
            <a:pPr>
              <a:defRPr>
                <a:solidFill>
                  <a:srgbClr val="005582"/>
                </a:solidFill>
              </a:defRPr>
            </a:pP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r>
              <a:rPr lang="en-GB" sz="1600" dirty="0">
                <a:solidFill>
                  <a:srgbClr val="1E436F"/>
                </a:solidFill>
                <a:latin typeface="+mj-lt"/>
              </a:rPr>
              <a:t>Items: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is highly relevant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 problem will become even more relevant in the future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There is no solution to this problem yet</a:t>
            </a:r>
          </a:p>
          <a:p>
            <a:pPr marL="285750" indent="-285750">
              <a:buFont typeface="Arial" panose="020B0604020202020204" pitchFamily="34" charset="0"/>
              <a:buChar char="•"/>
              <a:defRPr>
                <a:solidFill>
                  <a:srgbClr val="005582"/>
                </a:solidFill>
              </a:defRPr>
            </a:pPr>
            <a:r>
              <a:rPr lang="en-GB" sz="1600" dirty="0">
                <a:solidFill>
                  <a:srgbClr val="1E436F"/>
                </a:solidFill>
                <a:latin typeface="+mj-lt"/>
              </a:rPr>
              <a:t>Many people suffer from this problem</a:t>
            </a:r>
          </a:p>
        </p:txBody>
      </p:sp>
    </p:spTree>
    <p:extLst>
      <p:ext uri="{BB962C8B-B14F-4D97-AF65-F5344CB8AC3E}">
        <p14:creationId xmlns:p14="http://schemas.microsoft.com/office/powerpoint/2010/main" val="177620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6581959" cy="6595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Example: Calculating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8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The Relevance index is based on knowledge about the market.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AD0DB-7D42-2CE3-57B4-FAC0DB07B28A}"/>
              </a:ext>
            </a:extLst>
          </p:cNvPr>
          <p:cNvSpPr/>
          <p:nvPr/>
        </p:nvSpPr>
        <p:spPr>
          <a:xfrm>
            <a:off x="2019788" y="3338165"/>
            <a:ext cx="807524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>
                <a:solidFill>
                  <a:srgbClr val="005582"/>
                </a:solidFill>
              </a:defRPr>
            </a:pPr>
            <a:r>
              <a:rPr lang="en-GB" sz="1200" dirty="0">
                <a:solidFill>
                  <a:srgbClr val="1E436F"/>
                </a:solidFill>
                <a:latin typeface="+mj-lt"/>
              </a:rPr>
              <a:t>0 = I don‘t agree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200" dirty="0">
                <a:solidFill>
                  <a:srgbClr val="1E436F"/>
                </a:solidFill>
                <a:latin typeface="+mj-lt"/>
              </a:rPr>
              <a:t>1 = I agree</a:t>
            </a:r>
          </a:p>
          <a:p>
            <a:pPr>
              <a:defRPr>
                <a:solidFill>
                  <a:srgbClr val="005582"/>
                </a:solidFill>
              </a:defRPr>
            </a:pPr>
            <a:r>
              <a:rPr lang="en-GB" sz="1200" dirty="0">
                <a:solidFill>
                  <a:srgbClr val="1E436F"/>
                </a:solidFill>
                <a:latin typeface="+mj-lt"/>
              </a:rPr>
              <a:t>2 = I fully agree</a:t>
            </a:r>
          </a:p>
          <a:p>
            <a:pPr>
              <a:defRPr>
                <a:solidFill>
                  <a:srgbClr val="005582"/>
                </a:solidFill>
              </a:defRPr>
            </a:pPr>
            <a:br>
              <a:rPr lang="en-GB" sz="1600" dirty="0">
                <a:solidFill>
                  <a:srgbClr val="1E436F"/>
                </a:solidFill>
                <a:latin typeface="+mj-lt"/>
              </a:rPr>
            </a:br>
            <a:endParaRPr lang="en-GB" sz="1600" dirty="0">
              <a:solidFill>
                <a:srgbClr val="1E436F"/>
              </a:solidFill>
              <a:latin typeface="+mj-lt"/>
            </a:endParaRPr>
          </a:p>
        </p:txBody>
      </p:sp>
      <p:graphicFrame>
        <p:nvGraphicFramePr>
          <p:cNvPr id="5" name="Tabelle 2">
            <a:extLst>
              <a:ext uri="{FF2B5EF4-FFF2-40B4-BE49-F238E27FC236}">
                <a16:creationId xmlns:a16="http://schemas.microsoft.com/office/drawing/2014/main" id="{E2463B2E-C37E-7421-F82B-79E164092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418357"/>
              </p:ext>
            </p:extLst>
          </p:nvPr>
        </p:nvGraphicFramePr>
        <p:xfrm>
          <a:off x="2058378" y="1397000"/>
          <a:ext cx="799806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334">
                  <a:extLst>
                    <a:ext uri="{9D8B030D-6E8A-4147-A177-3AD203B41FA5}">
                      <a16:colId xmlns:a16="http://schemas.microsoft.com/office/drawing/2014/main" val="4247952023"/>
                    </a:ext>
                  </a:extLst>
                </a:gridCol>
                <a:gridCol w="1220686">
                  <a:extLst>
                    <a:ext uri="{9D8B030D-6E8A-4147-A177-3AD203B41FA5}">
                      <a16:colId xmlns:a16="http://schemas.microsoft.com/office/drawing/2014/main" val="2212422348"/>
                    </a:ext>
                  </a:extLst>
                </a:gridCol>
                <a:gridCol w="1333010">
                  <a:extLst>
                    <a:ext uri="{9D8B030D-6E8A-4147-A177-3AD203B41FA5}">
                      <a16:colId xmlns:a16="http://schemas.microsoft.com/office/drawing/2014/main" val="4206249617"/>
                    </a:ext>
                  </a:extLst>
                </a:gridCol>
                <a:gridCol w="1333010">
                  <a:extLst>
                    <a:ext uri="{9D8B030D-6E8A-4147-A177-3AD203B41FA5}">
                      <a16:colId xmlns:a16="http://schemas.microsoft.com/office/drawing/2014/main" val="2723501571"/>
                    </a:ext>
                  </a:extLst>
                </a:gridCol>
                <a:gridCol w="1333010">
                  <a:extLst>
                    <a:ext uri="{9D8B030D-6E8A-4147-A177-3AD203B41FA5}">
                      <a16:colId xmlns:a16="http://schemas.microsoft.com/office/drawing/2014/main" val="314194692"/>
                    </a:ext>
                  </a:extLst>
                </a:gridCol>
                <a:gridCol w="1333010">
                  <a:extLst>
                    <a:ext uri="{9D8B030D-6E8A-4147-A177-3AD203B41FA5}">
                      <a16:colId xmlns:a16="http://schemas.microsoft.com/office/drawing/2014/main" val="2553410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200" dirty="0"/>
                        <a:t>Item/</a:t>
                      </a:r>
                    </a:p>
                    <a:p>
                      <a:r>
                        <a:rPr lang="de-AT" sz="1200" dirty="0" err="1"/>
                        <a:t>Example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application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field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for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the</a:t>
                      </a:r>
                      <a:r>
                        <a:rPr lang="de-AT" sz="1200" dirty="0"/>
                        <a:t> Rally Point </a:t>
                      </a:r>
                      <a:r>
                        <a:rPr lang="de-AT" sz="1200" dirty="0" err="1"/>
                        <a:t>glove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The </a:t>
                      </a:r>
                      <a:r>
                        <a:rPr lang="de-AT" sz="1200" dirty="0" err="1"/>
                        <a:t>problem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is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highly</a:t>
                      </a:r>
                      <a:r>
                        <a:rPr lang="de-AT" sz="1200" dirty="0"/>
                        <a:t> relevant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The </a:t>
                      </a:r>
                      <a:r>
                        <a:rPr lang="de-AT" sz="1200" dirty="0" err="1"/>
                        <a:t>problem</a:t>
                      </a:r>
                      <a:r>
                        <a:rPr lang="de-AT" sz="1200" dirty="0"/>
                        <a:t> will </a:t>
                      </a:r>
                      <a:r>
                        <a:rPr lang="de-AT" sz="1200" dirty="0" err="1"/>
                        <a:t>become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more</a:t>
                      </a:r>
                      <a:r>
                        <a:rPr lang="de-AT" sz="1200" baseline="0" dirty="0"/>
                        <a:t> relevant in </a:t>
                      </a:r>
                      <a:r>
                        <a:rPr lang="de-AT" sz="1200" baseline="0" dirty="0" err="1"/>
                        <a:t>the</a:t>
                      </a:r>
                      <a:r>
                        <a:rPr lang="de-AT" sz="1200" baseline="0" dirty="0"/>
                        <a:t> </a:t>
                      </a:r>
                      <a:r>
                        <a:rPr lang="de-AT" sz="1200" baseline="0" dirty="0" err="1"/>
                        <a:t>future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/>
                        <a:t>Current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solutions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for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the</a:t>
                      </a:r>
                      <a:r>
                        <a:rPr lang="de-AT" sz="1200" dirty="0"/>
                        <a:t> </a:t>
                      </a:r>
                      <a:r>
                        <a:rPr lang="de-AT" sz="1200" baseline="0" dirty="0" err="1"/>
                        <a:t>problem</a:t>
                      </a:r>
                      <a:r>
                        <a:rPr lang="de-AT" sz="1200" baseline="0" dirty="0"/>
                        <a:t> </a:t>
                      </a:r>
                      <a:r>
                        <a:rPr lang="de-AT" sz="1200" baseline="0" dirty="0" err="1"/>
                        <a:t>are</a:t>
                      </a:r>
                      <a:r>
                        <a:rPr lang="de-AT" sz="1200" baseline="0" dirty="0"/>
                        <a:t> not </a:t>
                      </a:r>
                      <a:r>
                        <a:rPr lang="de-AT" sz="1200" baseline="0" dirty="0" err="1"/>
                        <a:t>sufficient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Many people</a:t>
                      </a:r>
                      <a:r>
                        <a:rPr lang="de-AT" sz="1200" baseline="0" dirty="0"/>
                        <a:t> are</a:t>
                      </a:r>
                      <a:r>
                        <a:rPr lang="de-AT" sz="1200" dirty="0"/>
                        <a:t> affected by this problem</a:t>
                      </a:r>
                      <a:endParaRPr lang="en-US" sz="1200" dirty="0"/>
                    </a:p>
                  </a:txBody>
                  <a:tcPr>
                    <a:solidFill>
                      <a:srgbClr val="1E436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/>
                        <a:t>Relevance</a:t>
                      </a:r>
                      <a:r>
                        <a:rPr lang="de-AT" sz="1200" dirty="0"/>
                        <a:t> Index</a:t>
                      </a:r>
                    </a:p>
                    <a:p>
                      <a:r>
                        <a:rPr lang="de-AT" sz="1200" dirty="0"/>
                        <a:t>(</a:t>
                      </a:r>
                      <a:r>
                        <a:rPr lang="en-US" sz="1200" dirty="0"/>
                        <a:t>∑item1-4)/4</a:t>
                      </a:r>
                    </a:p>
                  </a:txBody>
                  <a:tcPr>
                    <a:solidFill>
                      <a:srgbClr val="1E43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583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Virtual</a:t>
                      </a:r>
                      <a:r>
                        <a:rPr lang="de-AT" sz="1200" baseline="0" dirty="0">
                          <a:solidFill>
                            <a:srgbClr val="1E436F"/>
                          </a:solidFill>
                        </a:rPr>
                        <a:t> </a:t>
                      </a:r>
                      <a:r>
                        <a:rPr lang="de-AT" sz="1200" baseline="0" dirty="0" err="1">
                          <a:solidFill>
                            <a:srgbClr val="1E436F"/>
                          </a:solidFill>
                        </a:rPr>
                        <a:t>rehabilitation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2,0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510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Computer</a:t>
                      </a:r>
                      <a:r>
                        <a:rPr lang="de-AT" sz="1200" baseline="0" dirty="0">
                          <a:solidFill>
                            <a:srgbClr val="1E436F"/>
                          </a:solidFill>
                        </a:rPr>
                        <a:t> </a:t>
                      </a:r>
                      <a:r>
                        <a:rPr lang="de-AT" sz="1200" baseline="0" dirty="0" err="1">
                          <a:solidFill>
                            <a:srgbClr val="1E436F"/>
                          </a:solidFill>
                        </a:rPr>
                        <a:t>surgeries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>
                          <a:solidFill>
                            <a:srgbClr val="1E436F"/>
                          </a:solidFill>
                        </a:rPr>
                        <a:t>1,5</a:t>
                      </a:r>
                      <a:endParaRPr lang="en-US" sz="1200" dirty="0">
                        <a:solidFill>
                          <a:srgbClr val="1E436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6856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A2CB48BE-EBA2-0387-DFD5-0C1A60F20956}"/>
              </a:ext>
            </a:extLst>
          </p:cNvPr>
          <p:cNvSpPr/>
          <p:nvPr/>
        </p:nvSpPr>
        <p:spPr>
          <a:xfrm>
            <a:off x="3352393" y="4124622"/>
            <a:ext cx="30073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Benefit relevance (Virtual habitation) =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B72AC9FC-1526-812D-6E42-B8110B405D4D}"/>
              </a:ext>
            </a:extLst>
          </p:cNvPr>
          <p:cNvSpPr/>
          <p:nvPr/>
        </p:nvSpPr>
        <p:spPr>
          <a:xfrm>
            <a:off x="3143673" y="5184381"/>
            <a:ext cx="30073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Benefit relevance (Computer Surgeries) =</a:t>
            </a:r>
          </a:p>
        </p:txBody>
      </p:sp>
      <p:sp>
        <p:nvSpPr>
          <p:cNvPr id="8" name="Ellipse 5">
            <a:extLst>
              <a:ext uri="{FF2B5EF4-FFF2-40B4-BE49-F238E27FC236}">
                <a16:creationId xmlns:a16="http://schemas.microsoft.com/office/drawing/2014/main" id="{09F5D774-AEBC-18AA-54FD-E17E21A05029}"/>
              </a:ext>
            </a:extLst>
          </p:cNvPr>
          <p:cNvSpPr/>
          <p:nvPr/>
        </p:nvSpPr>
        <p:spPr bwMode="auto">
          <a:xfrm>
            <a:off x="8719263" y="2368844"/>
            <a:ext cx="386901" cy="351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9" name="Ellipse 37">
            <a:extLst>
              <a:ext uri="{FF2B5EF4-FFF2-40B4-BE49-F238E27FC236}">
                <a16:creationId xmlns:a16="http://schemas.microsoft.com/office/drawing/2014/main" id="{7622E1A7-C6CC-310E-BBB6-FBDDC4C1C582}"/>
              </a:ext>
            </a:extLst>
          </p:cNvPr>
          <p:cNvSpPr/>
          <p:nvPr/>
        </p:nvSpPr>
        <p:spPr bwMode="auto">
          <a:xfrm>
            <a:off x="8727972" y="2813610"/>
            <a:ext cx="386901" cy="35180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10" name="Bogen 9">
            <a:extLst>
              <a:ext uri="{FF2B5EF4-FFF2-40B4-BE49-F238E27FC236}">
                <a16:creationId xmlns:a16="http://schemas.microsoft.com/office/drawing/2014/main" id="{F0EBDCC0-F54A-6E72-4C08-A66305795F1F}"/>
              </a:ext>
            </a:extLst>
          </p:cNvPr>
          <p:cNvSpPr/>
          <p:nvPr/>
        </p:nvSpPr>
        <p:spPr bwMode="auto">
          <a:xfrm flipH="1">
            <a:off x="7555993" y="2560323"/>
            <a:ext cx="2140406" cy="2251042"/>
          </a:xfrm>
          <a:prstGeom prst="arc">
            <a:avLst>
              <a:gd name="adj1" fmla="val 15956770"/>
              <a:gd name="adj2" fmla="val 975291"/>
            </a:avLst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11" name="Bogen 41">
            <a:extLst>
              <a:ext uri="{FF2B5EF4-FFF2-40B4-BE49-F238E27FC236}">
                <a16:creationId xmlns:a16="http://schemas.microsoft.com/office/drawing/2014/main" id="{E95C3EFD-7363-B56E-3941-26894AB107BE}"/>
              </a:ext>
            </a:extLst>
          </p:cNvPr>
          <p:cNvSpPr/>
          <p:nvPr/>
        </p:nvSpPr>
        <p:spPr bwMode="auto">
          <a:xfrm rot="13784202" flipH="1" flipV="1">
            <a:off x="7142204" y="2715307"/>
            <a:ext cx="1639806" cy="2967911"/>
          </a:xfrm>
          <a:prstGeom prst="arc">
            <a:avLst>
              <a:gd name="adj1" fmla="val 15917466"/>
              <a:gd name="adj2" fmla="val 3113829"/>
            </a:avLst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19" name="Rechteck 42">
            <a:extLst>
              <a:ext uri="{FF2B5EF4-FFF2-40B4-BE49-F238E27FC236}">
                <a16:creationId xmlns:a16="http://schemas.microsoft.com/office/drawing/2014/main" id="{57A015D3-9184-F15E-E8A6-DC4C629543AC}"/>
              </a:ext>
            </a:extLst>
          </p:cNvPr>
          <p:cNvSpPr/>
          <p:nvPr/>
        </p:nvSpPr>
        <p:spPr bwMode="auto">
          <a:xfrm>
            <a:off x="8060574" y="4045406"/>
            <a:ext cx="504056" cy="353318"/>
          </a:xfrm>
          <a:prstGeom prst="rect">
            <a:avLst/>
          </a:prstGeom>
          <a:noFill/>
          <a:ln w="38100" cap="flat" cmpd="sng" algn="ctr">
            <a:solidFill>
              <a:srgbClr val="FC673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AT" sz="1200" b="1" dirty="0">
                <a:solidFill>
                  <a:srgbClr val="FF0000"/>
                </a:solidFill>
                <a:latin typeface="+mj-lt"/>
              </a:rPr>
              <a:t>1,33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Rechteck 47">
            <a:extLst>
              <a:ext uri="{FF2B5EF4-FFF2-40B4-BE49-F238E27FC236}">
                <a16:creationId xmlns:a16="http://schemas.microsoft.com/office/drawing/2014/main" id="{0E9B5183-96E8-32E3-3D89-33ABAB797FBA}"/>
              </a:ext>
            </a:extLst>
          </p:cNvPr>
          <p:cNvSpPr/>
          <p:nvPr/>
        </p:nvSpPr>
        <p:spPr bwMode="auto">
          <a:xfrm>
            <a:off x="8060574" y="5145792"/>
            <a:ext cx="504056" cy="353318"/>
          </a:xfrm>
          <a:prstGeom prst="rect">
            <a:avLst/>
          </a:prstGeom>
          <a:noFill/>
          <a:ln w="38100" cap="flat" cmpd="sng" algn="ctr">
            <a:solidFill>
              <a:srgbClr val="FC673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AT" sz="1200" b="1" dirty="0">
                <a:solidFill>
                  <a:srgbClr val="FF0000"/>
                </a:solidFill>
                <a:latin typeface="+mj-lt"/>
              </a:rPr>
              <a:t>0,5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17696B1D-2AC3-3E09-4975-D647C865D206}"/>
              </a:ext>
            </a:extLst>
          </p:cNvPr>
          <p:cNvSpPr/>
          <p:nvPr/>
        </p:nvSpPr>
        <p:spPr>
          <a:xfrm>
            <a:off x="6445614" y="3959898"/>
            <a:ext cx="5249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2</a:t>
            </a:r>
          </a:p>
        </p:txBody>
      </p:sp>
      <p:sp>
        <p:nvSpPr>
          <p:cNvPr id="22" name="Rectangle 8">
            <a:extLst>
              <a:ext uri="{FF2B5EF4-FFF2-40B4-BE49-F238E27FC236}">
                <a16:creationId xmlns:a16="http://schemas.microsoft.com/office/drawing/2014/main" id="{07E253DA-B3E4-F5BB-5377-D640078DBBD5}"/>
              </a:ext>
            </a:extLst>
          </p:cNvPr>
          <p:cNvSpPr/>
          <p:nvPr/>
        </p:nvSpPr>
        <p:spPr>
          <a:xfrm>
            <a:off x="6445613" y="4298267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3</a:t>
            </a:r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AF3E521A-96C1-8317-94AF-7F3DA45A0476}"/>
              </a:ext>
            </a:extLst>
          </p:cNvPr>
          <p:cNvSpPr/>
          <p:nvPr/>
        </p:nvSpPr>
        <p:spPr>
          <a:xfrm>
            <a:off x="7366968" y="4080092"/>
            <a:ext cx="397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2,0</a:t>
            </a: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BFEB67A9-EDD0-284F-C44B-8E5ABE1E5E4F}"/>
              </a:ext>
            </a:extLst>
          </p:cNvPr>
          <p:cNvSpPr txBox="1"/>
          <p:nvPr/>
        </p:nvSpPr>
        <p:spPr bwMode="auto">
          <a:xfrm>
            <a:off x="7079710" y="4082994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200" kern="0" dirty="0">
                <a:solidFill>
                  <a:srgbClr val="1E436F"/>
                </a:solidFill>
                <a:latin typeface="+mj-lt"/>
              </a:rPr>
              <a:t>X</a:t>
            </a:r>
            <a:endParaRPr lang="en-AT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26" name="Rectangle 10">
            <a:extLst>
              <a:ext uri="{FF2B5EF4-FFF2-40B4-BE49-F238E27FC236}">
                <a16:creationId xmlns:a16="http://schemas.microsoft.com/office/drawing/2014/main" id="{95ED0BDF-4CD4-8742-2469-D58204D2A74E}"/>
              </a:ext>
            </a:extLst>
          </p:cNvPr>
          <p:cNvSpPr/>
          <p:nvPr/>
        </p:nvSpPr>
        <p:spPr>
          <a:xfrm>
            <a:off x="7366968" y="5184381"/>
            <a:ext cx="397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1,5</a:t>
            </a:r>
          </a:p>
        </p:txBody>
      </p:sp>
      <p:sp>
        <p:nvSpPr>
          <p:cNvPr id="27" name="TextBox 4">
            <a:extLst>
              <a:ext uri="{FF2B5EF4-FFF2-40B4-BE49-F238E27FC236}">
                <a16:creationId xmlns:a16="http://schemas.microsoft.com/office/drawing/2014/main" id="{0B563D3A-A2DD-AF1D-065C-681AFD247487}"/>
              </a:ext>
            </a:extLst>
          </p:cNvPr>
          <p:cNvSpPr txBox="1"/>
          <p:nvPr/>
        </p:nvSpPr>
        <p:spPr bwMode="auto">
          <a:xfrm>
            <a:off x="7079710" y="5187283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AT" sz="1200" kern="0" dirty="0">
                <a:solidFill>
                  <a:srgbClr val="1E436F"/>
                </a:solidFill>
                <a:latin typeface="+mj-lt"/>
              </a:rPr>
              <a:t>X</a:t>
            </a:r>
            <a:endParaRPr lang="en-AT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7752FE55-5B34-4F29-27AC-DD19979540C8}"/>
              </a:ext>
            </a:extLst>
          </p:cNvPr>
          <p:cNvSpPr/>
          <p:nvPr/>
        </p:nvSpPr>
        <p:spPr>
          <a:xfrm>
            <a:off x="6488258" y="5045881"/>
            <a:ext cx="5249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1</a:t>
            </a: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id="{6197F3A7-25B6-41E8-8104-B8B1EA32C4BF}"/>
              </a:ext>
            </a:extLst>
          </p:cNvPr>
          <p:cNvSpPr/>
          <p:nvPr/>
        </p:nvSpPr>
        <p:spPr>
          <a:xfrm>
            <a:off x="6488257" y="5384250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1E436F"/>
                </a:solidFill>
                <a:latin typeface="+mj-lt"/>
              </a:rPr>
              <a:t>3</a:t>
            </a:r>
          </a:p>
        </p:txBody>
      </p:sp>
      <p:cxnSp>
        <p:nvCxnSpPr>
          <p:cNvPr id="30" name="Straight Connector 3">
            <a:extLst>
              <a:ext uri="{FF2B5EF4-FFF2-40B4-BE49-F238E27FC236}">
                <a16:creationId xmlns:a16="http://schemas.microsoft.com/office/drawing/2014/main" id="{E37854A2-57B8-1140-642D-F591365EBC64}"/>
              </a:ext>
            </a:extLst>
          </p:cNvPr>
          <p:cNvCxnSpPr/>
          <p:nvPr/>
        </p:nvCxnSpPr>
        <p:spPr bwMode="auto">
          <a:xfrm>
            <a:off x="6308038" y="4236896"/>
            <a:ext cx="540000" cy="0"/>
          </a:xfrm>
          <a:prstGeom prst="line">
            <a:avLst/>
          </a:prstGeom>
          <a:noFill/>
          <a:ln w="12700" cap="flat" cmpd="sng" algn="ctr">
            <a:solidFill>
              <a:srgbClr val="1E436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">
            <a:extLst>
              <a:ext uri="{FF2B5EF4-FFF2-40B4-BE49-F238E27FC236}">
                <a16:creationId xmlns:a16="http://schemas.microsoft.com/office/drawing/2014/main" id="{C6611DD6-B049-1759-A97B-8E5C87CC47E6}"/>
              </a:ext>
            </a:extLst>
          </p:cNvPr>
          <p:cNvCxnSpPr/>
          <p:nvPr/>
        </p:nvCxnSpPr>
        <p:spPr bwMode="auto">
          <a:xfrm>
            <a:off x="6350682" y="5322879"/>
            <a:ext cx="540000" cy="0"/>
          </a:xfrm>
          <a:prstGeom prst="line">
            <a:avLst/>
          </a:prstGeom>
          <a:noFill/>
          <a:ln w="12700" cap="flat" cmpd="sng" algn="ctr">
            <a:solidFill>
              <a:srgbClr val="1E436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62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9450-31EB-D9B9-3D91-39BACA575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5" y="-21033"/>
            <a:ext cx="5595599" cy="6595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55A0"/>
                </a:solidFill>
              </a:rPr>
              <a:t>Mapping of Benefit Relevance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404F8-ABBD-4669-BF71-A44D5A4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4BB1-2170-4F66-B122-74B93C93A92F}" type="slidenum">
              <a:rPr lang="en-GB" smtClean="0"/>
              <a:t>9</a:t>
            </a:fld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4D41B2-CC52-6D55-9436-A578E29D8A26}"/>
              </a:ext>
            </a:extLst>
          </p:cNvPr>
          <p:cNvSpPr txBox="1"/>
          <p:nvPr/>
        </p:nvSpPr>
        <p:spPr>
          <a:xfrm>
            <a:off x="230805" y="754512"/>
            <a:ext cx="6581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From our calculation example, we get the following positions in the assessment matrix.</a:t>
            </a:r>
          </a:p>
        </p:txBody>
      </p:sp>
      <p:sp>
        <p:nvSpPr>
          <p:cNvPr id="12" name="Rechteck 16">
            <a:extLst>
              <a:ext uri="{FF2B5EF4-FFF2-40B4-BE49-F238E27FC236}">
                <a16:creationId xmlns:a16="http://schemas.microsoft.com/office/drawing/2014/main" id="{919B3209-D147-21F2-8267-98FA1027D0CC}"/>
              </a:ext>
            </a:extLst>
          </p:cNvPr>
          <p:cNvSpPr/>
          <p:nvPr/>
        </p:nvSpPr>
        <p:spPr bwMode="auto">
          <a:xfrm>
            <a:off x="3692312" y="3971271"/>
            <a:ext cx="3672408" cy="1645363"/>
          </a:xfrm>
          <a:prstGeom prst="rect">
            <a:avLst/>
          </a:prstGeom>
          <a:noFill/>
          <a:ln w="9525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cxnSp>
        <p:nvCxnSpPr>
          <p:cNvPr id="13" name="Gerade Verbindung mit Pfeil 6">
            <a:extLst>
              <a:ext uri="{FF2B5EF4-FFF2-40B4-BE49-F238E27FC236}">
                <a16:creationId xmlns:a16="http://schemas.microsoft.com/office/drawing/2014/main" id="{A4B7F124-ECC7-5C51-ECA0-75C456614543}"/>
              </a:ext>
            </a:extLst>
          </p:cNvPr>
          <p:cNvCxnSpPr/>
          <p:nvPr/>
        </p:nvCxnSpPr>
        <p:spPr bwMode="auto">
          <a:xfrm>
            <a:off x="3692312" y="2067704"/>
            <a:ext cx="0" cy="35640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none"/>
          </a:ln>
          <a:effectLst/>
        </p:spPr>
      </p:cxnSp>
      <p:cxnSp>
        <p:nvCxnSpPr>
          <p:cNvPr id="14" name="Gerade Verbindung mit Pfeil 10">
            <a:extLst>
              <a:ext uri="{FF2B5EF4-FFF2-40B4-BE49-F238E27FC236}">
                <a16:creationId xmlns:a16="http://schemas.microsoft.com/office/drawing/2014/main" id="{D4A34686-06AD-8841-D180-6D18F02AA935}"/>
              </a:ext>
            </a:extLst>
          </p:cNvPr>
          <p:cNvCxnSpPr/>
          <p:nvPr/>
        </p:nvCxnSpPr>
        <p:spPr bwMode="auto">
          <a:xfrm rot="5400000">
            <a:off x="5690312" y="3618633"/>
            <a:ext cx="0" cy="39960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5" name="Textfeld 8">
            <a:extLst>
              <a:ext uri="{FF2B5EF4-FFF2-40B4-BE49-F238E27FC236}">
                <a16:creationId xmlns:a16="http://schemas.microsoft.com/office/drawing/2014/main" id="{15A80782-C0A1-1926-39BB-A99724954195}"/>
              </a:ext>
            </a:extLst>
          </p:cNvPr>
          <p:cNvSpPr txBox="1"/>
          <p:nvPr/>
        </p:nvSpPr>
        <p:spPr bwMode="auto">
          <a:xfrm>
            <a:off x="2756208" y="1635656"/>
            <a:ext cx="2160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 err="1">
                <a:solidFill>
                  <a:srgbClr val="1E436F"/>
                </a:solidFill>
                <a:latin typeface="+mj-lt"/>
              </a:rPr>
              <a:t>Benefit</a:t>
            </a:r>
            <a:r>
              <a:rPr lang="de-AT" kern="0" dirty="0">
                <a:solidFill>
                  <a:srgbClr val="1E436F"/>
                </a:solidFill>
                <a:latin typeface="+mj-lt"/>
              </a:rPr>
              <a:t> </a:t>
            </a:r>
            <a:r>
              <a:rPr lang="de-AT" kern="0" dirty="0" err="1">
                <a:solidFill>
                  <a:srgbClr val="1E436F"/>
                </a:solidFill>
                <a:latin typeface="+mj-lt"/>
              </a:rPr>
              <a:t>Relevance</a:t>
            </a:r>
            <a:endParaRPr lang="en-US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16" name="Textfeld 12">
            <a:extLst>
              <a:ext uri="{FF2B5EF4-FFF2-40B4-BE49-F238E27FC236}">
                <a16:creationId xmlns:a16="http://schemas.microsoft.com/office/drawing/2014/main" id="{A9EE0BA0-C5BA-EDFA-63AC-21E844620A0D}"/>
              </a:ext>
            </a:extLst>
          </p:cNvPr>
          <p:cNvSpPr txBox="1"/>
          <p:nvPr/>
        </p:nvSpPr>
        <p:spPr bwMode="auto">
          <a:xfrm>
            <a:off x="6907156" y="5664153"/>
            <a:ext cx="2160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rgbClr val="1E436F"/>
                </a:solidFill>
                <a:latin typeface="+mj-lt"/>
              </a:rPr>
              <a:t>Strategic Fit</a:t>
            </a:r>
            <a:endParaRPr lang="en-US" kern="0" dirty="0">
              <a:solidFill>
                <a:srgbClr val="1E436F"/>
              </a:solidFill>
              <a:latin typeface="+mj-lt"/>
            </a:endParaRPr>
          </a:p>
        </p:txBody>
      </p:sp>
      <p:sp>
        <p:nvSpPr>
          <p:cNvPr id="17" name="Textfeld 13">
            <a:extLst>
              <a:ext uri="{FF2B5EF4-FFF2-40B4-BE49-F238E27FC236}">
                <a16:creationId xmlns:a16="http://schemas.microsoft.com/office/drawing/2014/main" id="{0FED4785-B6A4-CC2F-BA8C-349DA8654E03}"/>
              </a:ext>
            </a:extLst>
          </p:cNvPr>
          <p:cNvSpPr txBox="1"/>
          <p:nvPr/>
        </p:nvSpPr>
        <p:spPr bwMode="auto">
          <a:xfrm>
            <a:off x="3239033" y="3786013"/>
            <a:ext cx="405866" cy="37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1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Rechteck 9">
            <a:extLst>
              <a:ext uri="{FF2B5EF4-FFF2-40B4-BE49-F238E27FC236}">
                <a16:creationId xmlns:a16="http://schemas.microsoft.com/office/drawing/2014/main" id="{15F633D0-AF26-58EA-01F1-86DC30F322F4}"/>
              </a:ext>
            </a:extLst>
          </p:cNvPr>
          <p:cNvSpPr/>
          <p:nvPr/>
        </p:nvSpPr>
        <p:spPr bwMode="auto">
          <a:xfrm>
            <a:off x="3692312" y="2252370"/>
            <a:ext cx="3672408" cy="1718899"/>
          </a:xfrm>
          <a:prstGeom prst="rect">
            <a:avLst/>
          </a:prstGeom>
          <a:noFill/>
          <a:ln w="9525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chemeClr val="bg1"/>
              </a:solidFill>
              <a:latin typeface="TradeGothic LH Extended" pitchFamily="34" charset="0"/>
            </a:endParaRPr>
          </a:p>
        </p:txBody>
      </p:sp>
      <p:sp>
        <p:nvSpPr>
          <p:cNvPr id="25" name="Textfeld 17">
            <a:extLst>
              <a:ext uri="{FF2B5EF4-FFF2-40B4-BE49-F238E27FC236}">
                <a16:creationId xmlns:a16="http://schemas.microsoft.com/office/drawing/2014/main" id="{713524A4-EF6F-8847-3D5E-03C712275F47}"/>
              </a:ext>
            </a:extLst>
          </p:cNvPr>
          <p:cNvSpPr txBox="1"/>
          <p:nvPr/>
        </p:nvSpPr>
        <p:spPr bwMode="auto">
          <a:xfrm>
            <a:off x="3300010" y="2071101"/>
            <a:ext cx="536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2"/>
                </a:solidFill>
                <a:latin typeface="+mj-lt"/>
              </a:rPr>
              <a:t>2</a:t>
            </a:r>
            <a:endParaRPr lang="en-US" kern="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31" name="Gerade Verbindung mit Pfeil 18">
            <a:extLst>
              <a:ext uri="{FF2B5EF4-FFF2-40B4-BE49-F238E27FC236}">
                <a16:creationId xmlns:a16="http://schemas.microsoft.com/office/drawing/2014/main" id="{F20662A8-B0BD-10BD-A13E-3482D594CD3C}"/>
              </a:ext>
            </a:extLst>
          </p:cNvPr>
          <p:cNvCxnSpPr/>
          <p:nvPr/>
        </p:nvCxnSpPr>
        <p:spPr bwMode="auto">
          <a:xfrm rot="5400000">
            <a:off x="5521676" y="1149840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32" name="Textfeld 19">
            <a:extLst>
              <a:ext uri="{FF2B5EF4-FFF2-40B4-BE49-F238E27FC236}">
                <a16:creationId xmlns:a16="http://schemas.microsoft.com/office/drawing/2014/main" id="{B8D84CED-DF5B-ACBB-3D06-5F07CEE898EB}"/>
              </a:ext>
            </a:extLst>
          </p:cNvPr>
          <p:cNvSpPr txBox="1"/>
          <p:nvPr/>
        </p:nvSpPr>
        <p:spPr bwMode="auto">
          <a:xfrm>
            <a:off x="7757022" y="3107174"/>
            <a:ext cx="3136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chemeClr val="accent1"/>
                </a:solidFill>
                <a:latin typeface="+mj-lt"/>
              </a:rPr>
              <a:t>Virtual Rehabilitation (1,3)</a:t>
            </a:r>
            <a:endParaRPr lang="en-US" kern="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3" name="Gerade Verbindung mit Pfeil 20">
            <a:extLst>
              <a:ext uri="{FF2B5EF4-FFF2-40B4-BE49-F238E27FC236}">
                <a16:creationId xmlns:a16="http://schemas.microsoft.com/office/drawing/2014/main" id="{25299003-B835-1799-E603-07005A681DAA}"/>
              </a:ext>
            </a:extLst>
          </p:cNvPr>
          <p:cNvCxnSpPr/>
          <p:nvPr/>
        </p:nvCxnSpPr>
        <p:spPr bwMode="auto">
          <a:xfrm rot="5400000">
            <a:off x="5492198" y="2666164"/>
            <a:ext cx="0" cy="428400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/>
          </a:ln>
          <a:effectLst/>
        </p:spPr>
      </p:cxnSp>
      <p:sp>
        <p:nvSpPr>
          <p:cNvPr id="34" name="Textfeld 21">
            <a:extLst>
              <a:ext uri="{FF2B5EF4-FFF2-40B4-BE49-F238E27FC236}">
                <a16:creationId xmlns:a16="http://schemas.microsoft.com/office/drawing/2014/main" id="{34947434-D6B2-6E0B-FA1B-0940C06DE9AC}"/>
              </a:ext>
            </a:extLst>
          </p:cNvPr>
          <p:cNvSpPr txBox="1"/>
          <p:nvPr/>
        </p:nvSpPr>
        <p:spPr bwMode="auto">
          <a:xfrm>
            <a:off x="7727544" y="4623498"/>
            <a:ext cx="3136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AT" kern="0" dirty="0">
                <a:solidFill>
                  <a:srgbClr val="C00000"/>
                </a:solidFill>
                <a:latin typeface="+mj-lt"/>
              </a:rPr>
              <a:t>Computer </a:t>
            </a:r>
            <a:r>
              <a:rPr lang="de-AT" kern="0" dirty="0" err="1">
                <a:solidFill>
                  <a:srgbClr val="C00000"/>
                </a:solidFill>
                <a:latin typeface="+mj-lt"/>
              </a:rPr>
              <a:t>Surgeries</a:t>
            </a:r>
            <a:r>
              <a:rPr lang="de-AT" kern="0" dirty="0">
                <a:solidFill>
                  <a:srgbClr val="C00000"/>
                </a:solidFill>
                <a:latin typeface="+mj-lt"/>
              </a:rPr>
              <a:t> (0,5)</a:t>
            </a:r>
            <a:endParaRPr lang="en-US" kern="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1539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1149</Words>
  <Application>Microsoft Office PowerPoint</Application>
  <PresentationFormat>Widescreen</PresentationFormat>
  <Paragraphs>244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Arial</vt:lpstr>
      <vt:lpstr>Barlow</vt:lpstr>
      <vt:lpstr>TradeGothic LH Extended</vt:lpstr>
      <vt:lpstr>Wingdings</vt:lpstr>
      <vt:lpstr>Office Theme</vt:lpstr>
      <vt:lpstr>PowerPoint Presentation</vt:lpstr>
      <vt:lpstr>Overview</vt:lpstr>
      <vt:lpstr>Step 3 of TCL</vt:lpstr>
      <vt:lpstr>Step 3 of TCL</vt:lpstr>
      <vt:lpstr>Calculating Benefit Relevance</vt:lpstr>
      <vt:lpstr>Calculating Benefit Relevance</vt:lpstr>
      <vt:lpstr>Example: Calculating Benefit Relevance</vt:lpstr>
      <vt:lpstr>Example: Calculating Benefit Relevance</vt:lpstr>
      <vt:lpstr>Mapping of Benefit Relevance</vt:lpstr>
      <vt:lpstr>Your turn: Calculate the Benefit Relevance</vt:lpstr>
      <vt:lpstr>Calculating Strategic Fit</vt:lpstr>
      <vt:lpstr>Example: Calculating Strategic Fit</vt:lpstr>
      <vt:lpstr>Mapping of Application Fields</vt:lpstr>
      <vt:lpstr>Your turn: Calculate the Strategic Fit </vt:lpstr>
      <vt:lpstr>Result: The Application Field Canvas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Linn Kretzschmar</dc:creator>
  <cp:lastModifiedBy>Linn Kretzschmar</cp:lastModifiedBy>
  <cp:revision>11</cp:revision>
  <dcterms:created xsi:type="dcterms:W3CDTF">2024-09-27T14:10:53Z</dcterms:created>
  <dcterms:modified xsi:type="dcterms:W3CDTF">2024-10-15T07:40:26Z</dcterms:modified>
</cp:coreProperties>
</file>