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269" r:id="rId3"/>
    <p:sldId id="262" r:id="rId4"/>
    <p:sldId id="263" r:id="rId5"/>
    <p:sldId id="270" r:id="rId6"/>
    <p:sldId id="271" r:id="rId7"/>
    <p:sldId id="258" r:id="rId8"/>
    <p:sldId id="272" r:id="rId9"/>
    <p:sldId id="266" r:id="rId10"/>
    <p:sldId id="264" r:id="rId11"/>
    <p:sldId id="267" r:id="rId1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BEE1BFC4-1B05-BA63-7EAA-CF3D4AA80557}" name="Leonard Sebastian Thiele" initials="LT" userId="S::leonard.sebastian.thiele@cern.ch::e0a7f1f0-02d2-4e4d-9843-da7b53e7df6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750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4" d="100"/>
          <a:sy n="114" d="100"/>
        </p:scale>
        <p:origin x="102" y="52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96E7A4D-F690-429A-9102-C372F5733126}" type="datetimeFigureOut">
              <a:rPr lang="en-GB" smtClean="0"/>
              <a:t>16/07/2024</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F486CE9-1877-45A3-9ABE-42D28D769CEF}" type="slidenum">
              <a:rPr lang="en-GB" smtClean="0"/>
              <a:t>‹Nr.›</a:t>
            </a:fld>
            <a:endParaRPr lang="en-GB"/>
          </a:p>
        </p:txBody>
      </p:sp>
    </p:spTree>
    <p:extLst>
      <p:ext uri="{BB962C8B-B14F-4D97-AF65-F5344CB8AC3E}">
        <p14:creationId xmlns:p14="http://schemas.microsoft.com/office/powerpoint/2010/main" val="356370635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emf"/><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7.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13.jpg"/><Relationship Id="rId2" Type="http://schemas.openxmlformats.org/officeDocument/2006/relationships/image" Target="../media/image5.emf"/><Relationship Id="rId1" Type="http://schemas.openxmlformats.org/officeDocument/2006/relationships/slideMaster" Target="../slideMasters/slideMaster1.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5" Type="http://schemas.openxmlformats.org/officeDocument/2006/relationships/image" Target="../media/image4.jpg"/><Relationship Id="rId4" Type="http://schemas.openxmlformats.org/officeDocument/2006/relationships/image" Target="../media/image9.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1725348"/>
            <a:ext cx="10363200" cy="1829218"/>
          </a:xfrm>
          <a:prstGeom prst="rect">
            <a:avLst/>
          </a:prstGeom>
        </p:spPr>
        <p:txBody>
          <a:bodyPr anchor="b">
            <a:normAutofit/>
          </a:bodyPr>
          <a:lstStyle>
            <a:lvl1pPr algn="ctr">
              <a:defRPr sz="4400" b="0">
                <a:latin typeface="Arial" panose="020B0604020202020204" pitchFamily="34" charset="0"/>
                <a:cs typeface="Arial" panose="020B0604020202020204" pitchFamily="34" charset="0"/>
              </a:defRPr>
            </a:lvl1pPr>
          </a:lstStyle>
          <a:p>
            <a:r>
              <a:rPr lang="en-US"/>
              <a:t>Click to edit Master title style</a:t>
            </a:r>
            <a:endParaRPr lang="en-GB" dirty="0"/>
          </a:p>
        </p:txBody>
      </p:sp>
      <p:sp>
        <p:nvSpPr>
          <p:cNvPr id="3" name="Subtitle 2"/>
          <p:cNvSpPr>
            <a:spLocks noGrp="1"/>
          </p:cNvSpPr>
          <p:nvPr>
            <p:ph type="subTitle" idx="1"/>
          </p:nvPr>
        </p:nvSpPr>
        <p:spPr>
          <a:xfrm>
            <a:off x="1524000" y="3624340"/>
            <a:ext cx="9144000" cy="1297134"/>
          </a:xfrm>
        </p:spPr>
        <p:txBody>
          <a:bodyPr>
            <a:normAutofit/>
          </a:bodyPr>
          <a:lstStyle>
            <a:lvl1pPr marL="0" indent="0" algn="ctr">
              <a:buNone/>
              <a:defRPr sz="2800">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dirty="0"/>
          </a:p>
        </p:txBody>
      </p:sp>
      <p:pic>
        <p:nvPicPr>
          <p:cNvPr id="12" name="Image 8">
            <a:extLst>
              <a:ext uri="{FF2B5EF4-FFF2-40B4-BE49-F238E27FC236}">
                <a16:creationId xmlns:a16="http://schemas.microsoft.com/office/drawing/2014/main" id="{516FD2C9-0C10-1C2D-CCE7-218D642E9D81}"/>
              </a:ext>
            </a:extLst>
          </p:cNvPr>
          <p:cNvPicPr>
            <a:picLocks noChangeAspect="1"/>
          </p:cNvPicPr>
          <p:nvPr userDrawn="1"/>
        </p:nvPicPr>
        <p:blipFill>
          <a:blip r:embed="rId2"/>
          <a:stretch>
            <a:fillRect/>
          </a:stretch>
        </p:blipFill>
        <p:spPr>
          <a:xfrm flipV="1">
            <a:off x="-3" y="5648091"/>
            <a:ext cx="12192000" cy="1209909"/>
          </a:xfrm>
          <a:prstGeom prst="rect">
            <a:avLst/>
          </a:prstGeom>
        </p:spPr>
      </p:pic>
      <p:pic>
        <p:nvPicPr>
          <p:cNvPr id="13" name="Image 15">
            <a:extLst>
              <a:ext uri="{FF2B5EF4-FFF2-40B4-BE49-F238E27FC236}">
                <a16:creationId xmlns:a16="http://schemas.microsoft.com/office/drawing/2014/main" id="{461D79FD-54D2-B1C2-5C65-E4770BEEA699}"/>
              </a:ext>
            </a:extLst>
          </p:cNvPr>
          <p:cNvPicPr>
            <a:picLocks noChangeAspect="1"/>
          </p:cNvPicPr>
          <p:nvPr userDrawn="1"/>
        </p:nvPicPr>
        <p:blipFill>
          <a:blip r:embed="rId3"/>
          <a:stretch>
            <a:fillRect/>
          </a:stretch>
        </p:blipFill>
        <p:spPr>
          <a:xfrm>
            <a:off x="121709" y="5845679"/>
            <a:ext cx="3883465" cy="814732"/>
          </a:xfrm>
          <a:prstGeom prst="rect">
            <a:avLst/>
          </a:prstGeom>
        </p:spPr>
      </p:pic>
      <p:sp>
        <p:nvSpPr>
          <p:cNvPr id="15" name="Text Placeholder 14">
            <a:extLst>
              <a:ext uri="{FF2B5EF4-FFF2-40B4-BE49-F238E27FC236}">
                <a16:creationId xmlns:a16="http://schemas.microsoft.com/office/drawing/2014/main" id="{82872F48-6269-ACCA-9FA8-5C5E3A7940CD}"/>
              </a:ext>
            </a:extLst>
          </p:cNvPr>
          <p:cNvSpPr>
            <a:spLocks noGrp="1"/>
          </p:cNvSpPr>
          <p:nvPr>
            <p:ph type="body" sz="quarter" idx="11" hasCustomPrompt="1"/>
          </p:nvPr>
        </p:nvSpPr>
        <p:spPr>
          <a:xfrm>
            <a:off x="7344834" y="4971770"/>
            <a:ext cx="3932767" cy="606425"/>
          </a:xfrm>
        </p:spPr>
        <p:txBody>
          <a:bodyPr>
            <a:normAutofit/>
          </a:bodyPr>
          <a:lstStyle>
            <a:lvl1pPr marL="0" indent="0" algn="r">
              <a:buNone/>
              <a:defRPr sz="1600" i="1"/>
            </a:lvl1pPr>
          </a:lstStyle>
          <a:p>
            <a:pPr lvl="0"/>
            <a:r>
              <a:rPr lang="it-IT" dirty="0"/>
              <a:t>Author(s) Name(s) and Affiliation(s)</a:t>
            </a:r>
            <a:endParaRPr lang="en-GB" dirty="0"/>
          </a:p>
        </p:txBody>
      </p:sp>
      <p:sp>
        <p:nvSpPr>
          <p:cNvPr id="17" name="TextBox 16">
            <a:extLst>
              <a:ext uri="{FF2B5EF4-FFF2-40B4-BE49-F238E27FC236}">
                <a16:creationId xmlns:a16="http://schemas.microsoft.com/office/drawing/2014/main" id="{FDB027B6-FAD3-85ED-6698-4047EB04D35D}"/>
              </a:ext>
            </a:extLst>
          </p:cNvPr>
          <p:cNvSpPr txBox="1"/>
          <p:nvPr userDrawn="1"/>
        </p:nvSpPr>
        <p:spPr>
          <a:xfrm>
            <a:off x="-78301" y="6680049"/>
            <a:ext cx="12471636" cy="207749"/>
          </a:xfrm>
          <a:prstGeom prst="rect">
            <a:avLst/>
          </a:prstGeom>
          <a:noFill/>
        </p:spPr>
        <p:txBody>
          <a:bodyPr wrap="square">
            <a:spAutoFit/>
          </a:bodyPr>
          <a:lstStyle/>
          <a:p>
            <a:r>
              <a:rPr kumimoji="0" lang="en-US" altLang="en-US" sz="750" i="0" u="none" strike="noStrike" cap="none" normalizeH="0" baseline="0" dirty="0">
                <a:ln>
                  <a:noFill/>
                </a:ln>
                <a:solidFill>
                  <a:srgbClr val="FFFEEE"/>
                </a:solidFill>
                <a:effectLst/>
                <a:latin typeface="Arial Narrow" panose="020B0606020202030204" pitchFamily="34" charset="0"/>
                <a:cs typeface="Arial" panose="020B0604020202020204" pitchFamily="34" charset="0"/>
              </a:rPr>
              <a:t>Funded by the European Union (EU). Views and opinions expressed are however those of the author only and do not necessarily reflect those of the EU or European Research Executive Agency (REA). Neither the EU nor the REA can be held responsible for them.</a:t>
            </a:r>
            <a:endParaRPr lang="en-GB" sz="750" dirty="0">
              <a:latin typeface="Arial Narrow" panose="020B0606020202030204" pitchFamily="34" charset="0"/>
              <a:cs typeface="Arial" panose="020B0604020202020204" pitchFamily="34" charset="0"/>
            </a:endParaRPr>
          </a:p>
        </p:txBody>
      </p:sp>
      <p:pic>
        <p:nvPicPr>
          <p:cNvPr id="7" name="Image 3">
            <a:extLst>
              <a:ext uri="{FF2B5EF4-FFF2-40B4-BE49-F238E27FC236}">
                <a16:creationId xmlns:a16="http://schemas.microsoft.com/office/drawing/2014/main" id="{F5900F7E-F8A3-9A61-B338-3C71409C3422}"/>
              </a:ext>
            </a:extLst>
          </p:cNvPr>
          <p:cNvPicPr>
            <a:picLocks noChangeAspect="1"/>
          </p:cNvPicPr>
          <p:nvPr userDrawn="1"/>
        </p:nvPicPr>
        <p:blipFill>
          <a:blip r:embed="rId4"/>
          <a:stretch>
            <a:fillRect/>
          </a:stretch>
        </p:blipFill>
        <p:spPr>
          <a:xfrm>
            <a:off x="-3" y="1163988"/>
            <a:ext cx="12192000" cy="606547"/>
          </a:xfrm>
          <a:prstGeom prst="rect">
            <a:avLst/>
          </a:prstGeom>
          <a:effectLst>
            <a:outerShdw blurRad="305097" dist="228600" dir="5400000" sx="105000" sy="105000" algn="t" rotWithShape="0">
              <a:prstClr val="black">
                <a:alpha val="23000"/>
              </a:prstClr>
            </a:outerShdw>
          </a:effectLst>
        </p:spPr>
      </p:pic>
      <p:pic>
        <p:nvPicPr>
          <p:cNvPr id="8" name="Image 20">
            <a:extLst>
              <a:ext uri="{FF2B5EF4-FFF2-40B4-BE49-F238E27FC236}">
                <a16:creationId xmlns:a16="http://schemas.microsoft.com/office/drawing/2014/main" id="{C3A560E1-A06B-BCD9-B35B-E1A173B71CF3}"/>
              </a:ext>
            </a:extLst>
          </p:cNvPr>
          <p:cNvPicPr>
            <a:picLocks noChangeAspect="1"/>
          </p:cNvPicPr>
          <p:nvPr userDrawn="1"/>
        </p:nvPicPr>
        <p:blipFill rotWithShape="1">
          <a:blip r:embed="rId5"/>
          <a:srcRect b="6273"/>
          <a:stretch/>
        </p:blipFill>
        <p:spPr>
          <a:xfrm>
            <a:off x="91440" y="155448"/>
            <a:ext cx="2263140" cy="1132578"/>
          </a:xfrm>
          <a:prstGeom prst="rect">
            <a:avLst/>
          </a:prstGeom>
          <a:noFill/>
        </p:spPr>
      </p:pic>
    </p:spTree>
    <p:extLst>
      <p:ext uri="{BB962C8B-B14F-4D97-AF65-F5344CB8AC3E}">
        <p14:creationId xmlns:p14="http://schemas.microsoft.com/office/powerpoint/2010/main" val="3720657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Image 5">
            <a:extLst>
              <a:ext uri="{FF2B5EF4-FFF2-40B4-BE49-F238E27FC236}">
                <a16:creationId xmlns:a16="http://schemas.microsoft.com/office/drawing/2014/main" id="{E777EA0E-5EBA-1E14-5F47-C3802CE1C47D}"/>
              </a:ext>
            </a:extLst>
          </p:cNvPr>
          <p:cNvPicPr>
            <a:picLocks noChangeAspect="1"/>
          </p:cNvPicPr>
          <p:nvPr userDrawn="1"/>
        </p:nvPicPr>
        <p:blipFill>
          <a:blip r:embed="rId2"/>
          <a:stretch>
            <a:fillRect/>
          </a:stretch>
        </p:blipFill>
        <p:spPr>
          <a:xfrm>
            <a:off x="0" y="0"/>
            <a:ext cx="12192000" cy="1892662"/>
          </a:xfrm>
          <a:prstGeom prst="rect">
            <a:avLst/>
          </a:prstGeom>
        </p:spPr>
      </p:pic>
      <p:sp>
        <p:nvSpPr>
          <p:cNvPr id="16" name="Rectangle 15">
            <a:extLst>
              <a:ext uri="{FF2B5EF4-FFF2-40B4-BE49-F238E27FC236}">
                <a16:creationId xmlns:a16="http://schemas.microsoft.com/office/drawing/2014/main" id="{A22E5917-363B-A71A-2546-65FA55520B24}"/>
              </a:ext>
            </a:extLst>
          </p:cNvPr>
          <p:cNvSpPr/>
          <p:nvPr userDrawn="1"/>
        </p:nvSpPr>
        <p:spPr>
          <a:xfrm>
            <a:off x="11433717" y="6434254"/>
            <a:ext cx="758283" cy="42374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4" name="Image 12">
            <a:extLst>
              <a:ext uri="{FF2B5EF4-FFF2-40B4-BE49-F238E27FC236}">
                <a16:creationId xmlns:a16="http://schemas.microsoft.com/office/drawing/2014/main" id="{F4916F82-0970-A2D0-E83E-C828CFB3C184}"/>
              </a:ext>
            </a:extLst>
          </p:cNvPr>
          <p:cNvPicPr>
            <a:picLocks noChangeAspect="1"/>
          </p:cNvPicPr>
          <p:nvPr userDrawn="1"/>
        </p:nvPicPr>
        <p:blipFill>
          <a:blip r:embed="rId3"/>
          <a:stretch>
            <a:fillRect/>
          </a:stretch>
        </p:blipFill>
        <p:spPr>
          <a:xfrm flipV="1">
            <a:off x="233858" y="6385196"/>
            <a:ext cx="11716980" cy="132418"/>
          </a:xfrm>
          <a:prstGeom prst="rect">
            <a:avLst/>
          </a:prstGeom>
        </p:spPr>
      </p:pic>
      <p:sp>
        <p:nvSpPr>
          <p:cNvPr id="18" name="Footer Placeholder 17">
            <a:extLst>
              <a:ext uri="{FF2B5EF4-FFF2-40B4-BE49-F238E27FC236}">
                <a16:creationId xmlns:a16="http://schemas.microsoft.com/office/drawing/2014/main" id="{C28A68BF-A321-E42B-4212-0C86C5FD42CB}"/>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21" name="ZoneTexte 3">
            <a:extLst>
              <a:ext uri="{FF2B5EF4-FFF2-40B4-BE49-F238E27FC236}">
                <a16:creationId xmlns:a16="http://schemas.microsoft.com/office/drawing/2014/main" id="{CCCBB29A-511A-31E9-75B7-A496B79754B8}"/>
              </a:ext>
            </a:extLst>
          </p:cNvPr>
          <p:cNvSpPr txBox="1"/>
          <p:nvPr userDrawn="1"/>
        </p:nvSpPr>
        <p:spPr>
          <a:xfrm>
            <a:off x="588195" y="5445245"/>
            <a:ext cx="8724753" cy="692497"/>
          </a:xfrm>
          <a:prstGeom prst="rect">
            <a:avLst/>
          </a:prstGeom>
          <a:noFill/>
        </p:spPr>
        <p:txBody>
          <a:bodyPr wrap="square" rtlCol="0">
            <a:spAutoFit/>
          </a:bodyPr>
          <a:lstStyle/>
          <a:p>
            <a:pPr algn="just"/>
            <a:r>
              <a:rPr lang="fr-FR" sz="1300" i="1" dirty="0" err="1">
                <a:solidFill>
                  <a:srgbClr val="222222"/>
                </a:solidFill>
                <a:effectLst/>
                <a:latin typeface="Arial Narrow" panose="020B0604020202020204" pitchFamily="34" charset="0"/>
                <a:cs typeface="Arial Narrow" panose="020B0604020202020204" pitchFamily="34" charset="0"/>
              </a:rPr>
              <a:t>Funded</a:t>
            </a:r>
            <a:r>
              <a:rPr lang="fr-FR" sz="1300" i="1" dirty="0">
                <a:solidFill>
                  <a:srgbClr val="222222"/>
                </a:solidFill>
                <a:effectLst/>
                <a:latin typeface="Arial Narrow" panose="020B0604020202020204" pitchFamily="34" charset="0"/>
                <a:cs typeface="Arial Narrow" panose="020B0604020202020204" pitchFamily="34" charset="0"/>
              </a:rPr>
              <a:t> by the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Union (EU).</a:t>
            </a:r>
            <a:r>
              <a:rPr lang="fr-FR" sz="1300" i="1" dirty="0" err="1">
                <a:solidFill>
                  <a:srgbClr val="222222"/>
                </a:solidFill>
                <a:effectLst/>
                <a:latin typeface="Arial Narrow" panose="020B0604020202020204" pitchFamily="34" charset="0"/>
                <a:cs typeface="Arial Narrow" panose="020B0604020202020204" pitchFamily="34" charset="0"/>
              </a:rPr>
              <a:t>Views</a:t>
            </a:r>
            <a:r>
              <a:rPr lang="fr-FR" sz="1300" i="1" dirty="0">
                <a:solidFill>
                  <a:srgbClr val="222222"/>
                </a:solidFill>
                <a:effectLst/>
                <a:latin typeface="Arial Narrow" panose="020B0604020202020204" pitchFamily="34" charset="0"/>
                <a:cs typeface="Arial Narrow" panose="020B0604020202020204" pitchFamily="34" charset="0"/>
              </a:rPr>
              <a:t> and opinions </a:t>
            </a:r>
            <a:r>
              <a:rPr lang="fr-FR" sz="1300" i="1" dirty="0" err="1">
                <a:solidFill>
                  <a:srgbClr val="222222"/>
                </a:solidFill>
                <a:effectLst/>
                <a:latin typeface="Arial Narrow" panose="020B0604020202020204" pitchFamily="34" charset="0"/>
                <a:cs typeface="Arial Narrow" panose="020B0604020202020204" pitchFamily="34" charset="0"/>
              </a:rPr>
              <a:t>expressed</a:t>
            </a:r>
            <a:r>
              <a:rPr lang="fr-FR" sz="1300" i="1" dirty="0">
                <a:solidFill>
                  <a:srgbClr val="222222"/>
                </a:solidFill>
                <a:effectLst/>
                <a:latin typeface="Arial Narrow" panose="020B0604020202020204" pitchFamily="34" charset="0"/>
                <a:cs typeface="Arial Narrow" panose="020B0604020202020204" pitchFamily="34" charset="0"/>
              </a:rPr>
              <a:t> are </a:t>
            </a:r>
            <a:r>
              <a:rPr lang="fr-FR" sz="1300" i="1" dirty="0" err="1">
                <a:solidFill>
                  <a:srgbClr val="222222"/>
                </a:solidFill>
                <a:effectLst/>
                <a:latin typeface="Arial Narrow" panose="020B0604020202020204" pitchFamily="34" charset="0"/>
                <a:cs typeface="Arial Narrow" panose="020B0604020202020204" pitchFamily="34" charset="0"/>
              </a:rPr>
              <a:t>however</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a:t>
            </a:r>
            <a:r>
              <a:rPr lang="fr-FR" sz="1300" i="1" dirty="0" err="1">
                <a:solidFill>
                  <a:srgbClr val="222222"/>
                </a:solidFill>
                <a:effectLst/>
                <a:latin typeface="Arial Narrow" panose="020B0604020202020204" pitchFamily="34" charset="0"/>
                <a:cs typeface="Arial Narrow" panose="020B0604020202020204" pitchFamily="34" charset="0"/>
              </a:rPr>
              <a:t>author</a:t>
            </a:r>
            <a:r>
              <a:rPr lang="fr-FR" sz="1300" i="1" dirty="0">
                <a:solidFill>
                  <a:srgbClr val="222222"/>
                </a:solidFill>
                <a:effectLst/>
                <a:latin typeface="Arial Narrow" panose="020B0604020202020204" pitchFamily="34" charset="0"/>
                <a:cs typeface="Arial Narrow" panose="020B0604020202020204" pitchFamily="34" charset="0"/>
              </a:rPr>
              <a:t>(s) </a:t>
            </a:r>
            <a:r>
              <a:rPr lang="fr-FR" sz="1300" i="1" dirty="0" err="1">
                <a:solidFill>
                  <a:srgbClr val="222222"/>
                </a:solidFill>
                <a:effectLst/>
                <a:latin typeface="Arial Narrow" panose="020B0604020202020204" pitchFamily="34" charset="0"/>
                <a:cs typeface="Arial Narrow" panose="020B0604020202020204" pitchFamily="34" charset="0"/>
              </a:rPr>
              <a:t>only</a:t>
            </a:r>
            <a:r>
              <a:rPr lang="fr-FR" sz="1300" i="1" dirty="0">
                <a:solidFill>
                  <a:srgbClr val="222222"/>
                </a:solidFill>
                <a:effectLst/>
                <a:latin typeface="Arial Narrow" panose="020B0604020202020204" pitchFamily="34" charset="0"/>
                <a:cs typeface="Arial Narrow" panose="020B0604020202020204" pitchFamily="34" charset="0"/>
              </a:rPr>
              <a:t> and do not </a:t>
            </a:r>
            <a:r>
              <a:rPr lang="fr-FR" sz="1300" i="1" dirty="0" err="1">
                <a:solidFill>
                  <a:srgbClr val="222222"/>
                </a:solidFill>
                <a:effectLst/>
                <a:latin typeface="Arial Narrow" panose="020B0604020202020204" pitchFamily="34" charset="0"/>
                <a:cs typeface="Arial Narrow" panose="020B0604020202020204" pitchFamily="34" charset="0"/>
              </a:rPr>
              <a:t>necessarily</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reflect</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those</a:t>
            </a:r>
            <a:r>
              <a:rPr lang="fr-FR" sz="1300" i="1" dirty="0">
                <a:solidFill>
                  <a:srgbClr val="222222"/>
                </a:solidFill>
                <a:effectLst/>
                <a:latin typeface="Arial Narrow" panose="020B0604020202020204" pitchFamily="34" charset="0"/>
                <a:cs typeface="Arial Narrow" panose="020B0604020202020204" pitchFamily="34" charset="0"/>
              </a:rPr>
              <a:t> of the EU or </a:t>
            </a:r>
            <a:r>
              <a:rPr lang="fr-FR" sz="1300" i="1" dirty="0" err="1">
                <a:solidFill>
                  <a:srgbClr val="222222"/>
                </a:solidFill>
                <a:effectLst/>
                <a:latin typeface="Arial Narrow" panose="020B0604020202020204" pitchFamily="34" charset="0"/>
                <a:cs typeface="Arial Narrow" panose="020B0604020202020204" pitchFamily="34" charset="0"/>
              </a:rPr>
              <a:t>European</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Research</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Executive</a:t>
            </a:r>
            <a:r>
              <a:rPr lang="fr-FR" sz="1300" i="1" dirty="0">
                <a:solidFill>
                  <a:srgbClr val="222222"/>
                </a:solidFill>
                <a:effectLst/>
                <a:latin typeface="Arial Narrow" panose="020B0604020202020204" pitchFamily="34" charset="0"/>
                <a:cs typeface="Arial Narrow" panose="020B0604020202020204" pitchFamily="34" charset="0"/>
              </a:rPr>
              <a:t> Agency (REA). </a:t>
            </a:r>
            <a:r>
              <a:rPr lang="fr-FR" sz="1300" i="1" dirty="0" err="1">
                <a:solidFill>
                  <a:srgbClr val="222222"/>
                </a:solidFill>
                <a:effectLst/>
                <a:latin typeface="Arial Narrow" panose="020B0604020202020204" pitchFamily="34" charset="0"/>
                <a:cs typeface="Arial Narrow" panose="020B0604020202020204" pitchFamily="34" charset="0"/>
              </a:rPr>
              <a:t>Neither</a:t>
            </a:r>
            <a:r>
              <a:rPr lang="fr-FR" sz="1300" i="1" dirty="0">
                <a:solidFill>
                  <a:srgbClr val="222222"/>
                </a:solidFill>
                <a:effectLst/>
                <a:latin typeface="Arial Narrow" panose="020B0604020202020204" pitchFamily="34" charset="0"/>
                <a:cs typeface="Arial Narrow" panose="020B0604020202020204" pitchFamily="34" charset="0"/>
              </a:rPr>
              <a:t> the EU </a:t>
            </a:r>
            <a:r>
              <a:rPr lang="fr-FR" sz="1300" i="1" dirty="0" err="1">
                <a:solidFill>
                  <a:srgbClr val="222222"/>
                </a:solidFill>
                <a:effectLst/>
                <a:latin typeface="Arial Narrow" panose="020B0604020202020204" pitchFamily="34" charset="0"/>
                <a:cs typeface="Arial Narrow" panose="020B0604020202020204" pitchFamily="34" charset="0"/>
              </a:rPr>
              <a:t>nor</a:t>
            </a:r>
            <a:r>
              <a:rPr lang="fr-FR" sz="1300" i="1" dirty="0">
                <a:solidFill>
                  <a:srgbClr val="222222"/>
                </a:solidFill>
                <a:effectLst/>
                <a:latin typeface="Arial Narrow" panose="020B0604020202020204" pitchFamily="34" charset="0"/>
                <a:cs typeface="Arial Narrow" panose="020B0604020202020204" pitchFamily="34" charset="0"/>
              </a:rPr>
              <a:t> the REA can </a:t>
            </a:r>
            <a:r>
              <a:rPr lang="fr-FR" sz="1300" i="1" dirty="0" err="1">
                <a:solidFill>
                  <a:srgbClr val="222222"/>
                </a:solidFill>
                <a:effectLst/>
                <a:latin typeface="Arial Narrow" panose="020B0604020202020204" pitchFamily="34" charset="0"/>
                <a:cs typeface="Arial Narrow" panose="020B0604020202020204" pitchFamily="34" charset="0"/>
              </a:rPr>
              <a:t>be</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held</a:t>
            </a:r>
            <a:r>
              <a:rPr lang="fr-FR" sz="1300" i="1" dirty="0">
                <a:solidFill>
                  <a:srgbClr val="222222"/>
                </a:solidFill>
                <a:effectLst/>
                <a:latin typeface="Arial Narrow" panose="020B0604020202020204" pitchFamily="34" charset="0"/>
                <a:cs typeface="Arial Narrow" panose="020B0604020202020204" pitchFamily="34" charset="0"/>
              </a:rPr>
              <a:t> </a:t>
            </a:r>
            <a:r>
              <a:rPr lang="fr-FR" sz="1300" i="1" dirty="0" err="1">
                <a:solidFill>
                  <a:srgbClr val="222222"/>
                </a:solidFill>
                <a:effectLst/>
                <a:latin typeface="Arial Narrow" panose="020B0604020202020204" pitchFamily="34" charset="0"/>
                <a:cs typeface="Arial Narrow" panose="020B0604020202020204" pitchFamily="34" charset="0"/>
              </a:rPr>
              <a:t>responsible</a:t>
            </a:r>
            <a:r>
              <a:rPr lang="fr-FR" sz="1300" i="1" dirty="0">
                <a:solidFill>
                  <a:srgbClr val="222222"/>
                </a:solidFill>
                <a:effectLst/>
                <a:latin typeface="Arial Narrow" panose="020B0604020202020204" pitchFamily="34" charset="0"/>
                <a:cs typeface="Arial Narrow" panose="020B0604020202020204" pitchFamily="34" charset="0"/>
              </a:rPr>
              <a:t> for </a:t>
            </a:r>
            <a:r>
              <a:rPr lang="fr-FR" sz="1300" i="1" dirty="0" err="1">
                <a:solidFill>
                  <a:srgbClr val="222222"/>
                </a:solidFill>
                <a:effectLst/>
                <a:latin typeface="Arial Narrow" panose="020B0604020202020204" pitchFamily="34" charset="0"/>
                <a:cs typeface="Arial Narrow" panose="020B0604020202020204" pitchFamily="34" charset="0"/>
              </a:rPr>
              <a:t>them</a:t>
            </a:r>
            <a:r>
              <a:rPr lang="fr-FR" sz="1300" i="1" dirty="0">
                <a:solidFill>
                  <a:srgbClr val="222222"/>
                </a:solidFill>
                <a:effectLst/>
                <a:latin typeface="Arial Narrow" panose="020B0604020202020204" pitchFamily="34" charset="0"/>
                <a:cs typeface="Arial Narrow" panose="020B0604020202020204" pitchFamily="34" charset="0"/>
              </a:rPr>
              <a:t>. </a:t>
            </a:r>
            <a:r>
              <a:rPr lang="en-GB" sz="1300" i="1" dirty="0">
                <a:solidFill>
                  <a:srgbClr val="222222"/>
                </a:solidFill>
                <a:effectLst/>
                <a:latin typeface="Arial Narrow" panose="020B0604020202020204" pitchFamily="34" charset="0"/>
                <a:cs typeface="Arial Narrow" panose="020B0604020202020204" pitchFamily="34" charset="0"/>
              </a:rPr>
              <a:t>This work has been sponsored by the Wolfgang </a:t>
            </a:r>
            <a:r>
              <a:rPr lang="en-GB" sz="1300" i="1" dirty="0" err="1">
                <a:solidFill>
                  <a:srgbClr val="222222"/>
                </a:solidFill>
                <a:effectLst/>
                <a:latin typeface="Arial Narrow" panose="020B0604020202020204" pitchFamily="34" charset="0"/>
                <a:cs typeface="Arial Narrow" panose="020B0604020202020204" pitchFamily="34" charset="0"/>
              </a:rPr>
              <a:t>Gentner</a:t>
            </a:r>
            <a:r>
              <a:rPr lang="en-GB" sz="1300" i="1" dirty="0">
                <a:solidFill>
                  <a:srgbClr val="222222"/>
                </a:solidFill>
                <a:effectLst/>
                <a:latin typeface="Arial Narrow" panose="020B0604020202020204" pitchFamily="34" charset="0"/>
                <a:cs typeface="Arial Narrow" panose="020B0604020202020204" pitchFamily="34" charset="0"/>
              </a:rPr>
              <a:t> Programme of the German Federal Ministry of Education and Research (grant no. 13E18CHA)</a:t>
            </a:r>
            <a:endParaRPr lang="fr-FR" sz="1300" i="1" dirty="0">
              <a:latin typeface="Arial Narrow" panose="020B0604020202020204" pitchFamily="34" charset="0"/>
              <a:cs typeface="Arial Narrow" panose="020B0604020202020204" pitchFamily="34" charset="0"/>
            </a:endParaRPr>
          </a:p>
        </p:txBody>
      </p:sp>
      <p:pic>
        <p:nvPicPr>
          <p:cNvPr id="2" name="Picture 1">
            <a:extLst>
              <a:ext uri="{FF2B5EF4-FFF2-40B4-BE49-F238E27FC236}">
                <a16:creationId xmlns:a16="http://schemas.microsoft.com/office/drawing/2014/main" id="{61ECCE31-61C7-CB25-F023-02CD935EFDE4}"/>
              </a:ext>
            </a:extLst>
          </p:cNvPr>
          <p:cNvPicPr>
            <a:picLocks noChangeAspect="1"/>
          </p:cNvPicPr>
          <p:nvPr userDrawn="1"/>
        </p:nvPicPr>
        <p:blipFill>
          <a:blip r:embed="rId4"/>
          <a:stretch>
            <a:fillRect/>
          </a:stretch>
        </p:blipFill>
        <p:spPr>
          <a:xfrm>
            <a:off x="3204495" y="66415"/>
            <a:ext cx="5870957" cy="1603387"/>
          </a:xfrm>
          <a:prstGeom prst="rect">
            <a:avLst/>
          </a:prstGeom>
        </p:spPr>
      </p:pic>
      <p:grpSp>
        <p:nvGrpSpPr>
          <p:cNvPr id="9" name="Gruppieren 8">
            <a:extLst>
              <a:ext uri="{FF2B5EF4-FFF2-40B4-BE49-F238E27FC236}">
                <a16:creationId xmlns:a16="http://schemas.microsoft.com/office/drawing/2014/main" id="{7EADB030-2273-7E64-2626-327F71EBBBD7}"/>
              </a:ext>
            </a:extLst>
          </p:cNvPr>
          <p:cNvGrpSpPr/>
          <p:nvPr userDrawn="1"/>
        </p:nvGrpSpPr>
        <p:grpSpPr>
          <a:xfrm>
            <a:off x="1883273" y="2361104"/>
            <a:ext cx="8418150" cy="2938011"/>
            <a:chOff x="1983850" y="2344594"/>
            <a:chExt cx="8418150" cy="2938011"/>
          </a:xfrm>
        </p:grpSpPr>
        <p:pic>
          <p:nvPicPr>
            <p:cNvPr id="3" name="Picture 2" descr="A blue flag with yellow stars&#10;&#10;Description automatically generated">
              <a:extLst>
                <a:ext uri="{FF2B5EF4-FFF2-40B4-BE49-F238E27FC236}">
                  <a16:creationId xmlns:a16="http://schemas.microsoft.com/office/drawing/2014/main" id="{D4A43860-7624-8AEE-4CF0-83046CB61EA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628314" y="2472343"/>
              <a:ext cx="2773686" cy="2810262"/>
            </a:xfrm>
            <a:prstGeom prst="rect">
              <a:avLst/>
            </a:prstGeom>
          </p:spPr>
        </p:pic>
        <p:pic>
          <p:nvPicPr>
            <p:cNvPr id="8" name="Grafik 7" descr="Ein Bild, das Grafiken, Grafikdesign, Schrift, Kunst enthält.&#10;&#10;Automatisch generierte Beschreibung">
              <a:extLst>
                <a:ext uri="{FF2B5EF4-FFF2-40B4-BE49-F238E27FC236}">
                  <a16:creationId xmlns:a16="http://schemas.microsoft.com/office/drawing/2014/main" id="{2DC93A90-17AD-A3AD-FE0C-26ACE30C1D6B}"/>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1983850" y="2344594"/>
              <a:ext cx="5406969" cy="2887349"/>
            </a:xfrm>
            <a:prstGeom prst="rect">
              <a:avLst/>
            </a:prstGeom>
          </p:spPr>
        </p:pic>
      </p:grpSp>
      <p:pic>
        <p:nvPicPr>
          <p:cNvPr id="11" name="Grafik 10" descr="Ein Bild, das Text, Schrift, Design enthält.&#10;&#10;Automatisch generierte Beschreibung">
            <a:extLst>
              <a:ext uri="{FF2B5EF4-FFF2-40B4-BE49-F238E27FC236}">
                <a16:creationId xmlns:a16="http://schemas.microsoft.com/office/drawing/2014/main" id="{CB7FAB43-2E8A-95D5-584A-364F8019788B}"/>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9312948" y="5141940"/>
            <a:ext cx="1568743" cy="1200568"/>
          </a:xfrm>
          <a:prstGeom prst="rect">
            <a:avLst/>
          </a:prstGeom>
        </p:spPr>
      </p:pic>
    </p:spTree>
    <p:extLst>
      <p:ext uri="{BB962C8B-B14F-4D97-AF65-F5344CB8AC3E}">
        <p14:creationId xmlns:p14="http://schemas.microsoft.com/office/powerpoint/2010/main" val="2300119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4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el 3">
            <a:extLst>
              <a:ext uri="{FF2B5EF4-FFF2-40B4-BE49-F238E27FC236}">
                <a16:creationId xmlns:a16="http://schemas.microsoft.com/office/drawing/2014/main" id="{436E8C6D-C9C7-0B50-310D-8EEE61E3CD64}"/>
              </a:ext>
            </a:extLst>
          </p:cNvPr>
          <p:cNvSpPr>
            <a:spLocks noGrp="1"/>
          </p:cNvSpPr>
          <p:nvPr>
            <p:ph type="title"/>
          </p:nvPr>
        </p:nvSpPr>
        <p:spPr/>
        <p:txBody>
          <a:bodyPr/>
          <a:lstStyle/>
          <a:p>
            <a:r>
              <a:rPr lang="de-DE"/>
              <a:t>Mastertitelformat bearbeiten</a:t>
            </a:r>
            <a:endParaRPr lang="en-GB"/>
          </a:p>
        </p:txBody>
      </p:sp>
      <p:sp>
        <p:nvSpPr>
          <p:cNvPr id="8" name="Datumsplatzhalter 7">
            <a:extLst>
              <a:ext uri="{FF2B5EF4-FFF2-40B4-BE49-F238E27FC236}">
                <a16:creationId xmlns:a16="http://schemas.microsoft.com/office/drawing/2014/main" id="{56A08D4E-E529-64AB-A332-FE3324C3C73D}"/>
              </a:ext>
            </a:extLst>
          </p:cNvPr>
          <p:cNvSpPr>
            <a:spLocks noGrp="1"/>
          </p:cNvSpPr>
          <p:nvPr>
            <p:ph type="dt" sz="half" idx="11"/>
          </p:nvPr>
        </p:nvSpPr>
        <p:spPr/>
        <p:txBody>
          <a:bodyPr/>
          <a:lstStyle/>
          <a:p>
            <a:endParaRPr lang="en-GB" dirty="0"/>
          </a:p>
        </p:txBody>
      </p:sp>
      <p:sp>
        <p:nvSpPr>
          <p:cNvPr id="10" name="Fußzeilenplatzhalter 9">
            <a:extLst>
              <a:ext uri="{FF2B5EF4-FFF2-40B4-BE49-F238E27FC236}">
                <a16:creationId xmlns:a16="http://schemas.microsoft.com/office/drawing/2014/main" id="{C048D56D-14DF-7FA5-596F-BA7C4E4F7C9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11" name="Foliennummernplatzhalter 10">
            <a:extLst>
              <a:ext uri="{FF2B5EF4-FFF2-40B4-BE49-F238E27FC236}">
                <a16:creationId xmlns:a16="http://schemas.microsoft.com/office/drawing/2014/main" id="{EE99BE25-5F83-738E-417E-36D9AD3122C5}"/>
              </a:ext>
            </a:extLst>
          </p:cNvPr>
          <p:cNvSpPr>
            <a:spLocks noGrp="1"/>
          </p:cNvSpPr>
          <p:nvPr>
            <p:ph type="sldNum" sz="quarter" idx="13"/>
          </p:nvPr>
        </p:nvSpPr>
        <p:spPr/>
        <p:txBody>
          <a:bodyPr/>
          <a:lstStyle/>
          <a:p>
            <a:fld id="{005C7FBA-D4E9-46CA-9321-3ADA2E368FCD}" type="slidenum">
              <a:rPr lang="en-GB" smtClean="0"/>
              <a:pPr/>
              <a:t>‹Nr.›</a:t>
            </a:fld>
            <a:endParaRPr lang="en-GB" dirty="0"/>
          </a:p>
        </p:txBody>
      </p:sp>
      <p:pic>
        <p:nvPicPr>
          <p:cNvPr id="12" name="Image 20">
            <a:extLst>
              <a:ext uri="{FF2B5EF4-FFF2-40B4-BE49-F238E27FC236}">
                <a16:creationId xmlns:a16="http://schemas.microsoft.com/office/drawing/2014/main" id="{50FCD2F4-B0E8-6AE3-C467-E88F3BC952BA}"/>
              </a:ext>
            </a:extLst>
          </p:cNvPr>
          <p:cNvPicPr>
            <a:picLocks noChangeAspect="1"/>
          </p:cNvPicPr>
          <p:nvPr userDrawn="1"/>
        </p:nvPicPr>
        <p:blipFill>
          <a:blip r:embed="rId2"/>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221765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8195" y="1735554"/>
            <a:ext cx="10515600" cy="2386250"/>
          </a:xfrm>
          <a:prstGeom prst="rect">
            <a:avLst/>
          </a:prstGeom>
        </p:spPr>
        <p:txBody>
          <a:bodyPr anchor="b">
            <a:normAutofit/>
          </a:bodyPr>
          <a:lstStyle>
            <a:lvl1pPr algn="ctr">
              <a:defRPr sz="4000"/>
            </a:lvl1pPr>
          </a:lstStyle>
          <a:p>
            <a:r>
              <a:rPr lang="en-US"/>
              <a:t>Click to edit Master title style</a:t>
            </a:r>
            <a:endParaRPr lang="en-US" dirty="0"/>
          </a:p>
        </p:txBody>
      </p:sp>
      <p:sp>
        <p:nvSpPr>
          <p:cNvPr id="3" name="Text Placeholder 2"/>
          <p:cNvSpPr>
            <a:spLocks noGrp="1"/>
          </p:cNvSpPr>
          <p:nvPr>
            <p:ph type="body" idx="1"/>
          </p:nvPr>
        </p:nvSpPr>
        <p:spPr>
          <a:xfrm>
            <a:off x="838195" y="4130257"/>
            <a:ext cx="10515600" cy="1500187"/>
          </a:xfrm>
        </p:spPr>
        <p:txBody>
          <a:bodyPr>
            <a:normAutofit/>
          </a:bodyPr>
          <a:lstStyle>
            <a:lvl1pPr marL="0" indent="0" algn="ctr">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pic>
        <p:nvPicPr>
          <p:cNvPr id="9" name="Image 3">
            <a:extLst>
              <a:ext uri="{FF2B5EF4-FFF2-40B4-BE49-F238E27FC236}">
                <a16:creationId xmlns:a16="http://schemas.microsoft.com/office/drawing/2014/main" id="{E5412EBF-D3A8-27FB-D02F-94FB40644113}"/>
              </a:ext>
            </a:extLst>
          </p:cNvPr>
          <p:cNvPicPr>
            <a:picLocks noChangeAspect="1"/>
          </p:cNvPicPr>
          <p:nvPr userDrawn="1"/>
        </p:nvPicPr>
        <p:blipFill>
          <a:blip r:embed="rId2"/>
          <a:stretch>
            <a:fillRect/>
          </a:stretch>
        </p:blipFill>
        <p:spPr>
          <a:xfrm>
            <a:off x="0" y="1024551"/>
            <a:ext cx="12192000" cy="606547"/>
          </a:xfrm>
          <a:prstGeom prst="rect">
            <a:avLst/>
          </a:prstGeom>
          <a:effectLst>
            <a:outerShdw blurRad="305097" dist="228600" dir="5400000" sx="105000" sy="105000" algn="t" rotWithShape="0">
              <a:prstClr val="black">
                <a:alpha val="16000"/>
              </a:prstClr>
            </a:outerShdw>
          </a:effectLst>
        </p:spPr>
      </p:pic>
      <p:sp>
        <p:nvSpPr>
          <p:cNvPr id="14" name="Rectangle 13">
            <a:extLst>
              <a:ext uri="{FF2B5EF4-FFF2-40B4-BE49-F238E27FC236}">
                <a16:creationId xmlns:a16="http://schemas.microsoft.com/office/drawing/2014/main" id="{A125D027-521D-DAA1-6565-80D751686EC7}"/>
              </a:ext>
            </a:extLst>
          </p:cNvPr>
          <p:cNvSpPr/>
          <p:nvPr userDrawn="1"/>
        </p:nvSpPr>
        <p:spPr>
          <a:xfrm>
            <a:off x="2393795" y="865736"/>
            <a:ext cx="9798207" cy="18032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7" name="Image 14">
            <a:extLst>
              <a:ext uri="{FF2B5EF4-FFF2-40B4-BE49-F238E27FC236}">
                <a16:creationId xmlns:a16="http://schemas.microsoft.com/office/drawing/2014/main" id="{3667249F-2B0D-FEEB-A1E8-462495EC0D9F}"/>
              </a:ext>
            </a:extLst>
          </p:cNvPr>
          <p:cNvPicPr>
            <a:picLocks noChangeAspect="1"/>
          </p:cNvPicPr>
          <p:nvPr userDrawn="1"/>
        </p:nvPicPr>
        <p:blipFill>
          <a:blip r:embed="rId3"/>
          <a:stretch>
            <a:fillRect/>
          </a:stretch>
        </p:blipFill>
        <p:spPr>
          <a:xfrm>
            <a:off x="0" y="5760000"/>
            <a:ext cx="12192000" cy="400550"/>
          </a:xfrm>
          <a:prstGeom prst="rect">
            <a:avLst/>
          </a:prstGeom>
        </p:spPr>
      </p:pic>
      <p:sp>
        <p:nvSpPr>
          <p:cNvPr id="18" name="Rectangle 17">
            <a:extLst>
              <a:ext uri="{FF2B5EF4-FFF2-40B4-BE49-F238E27FC236}">
                <a16:creationId xmlns:a16="http://schemas.microsoft.com/office/drawing/2014/main" id="{88954CCD-3EB0-0B77-DB27-43882107D6D0}"/>
              </a:ext>
            </a:extLst>
          </p:cNvPr>
          <p:cNvSpPr/>
          <p:nvPr userDrawn="1"/>
        </p:nvSpPr>
        <p:spPr>
          <a:xfrm>
            <a:off x="-5" y="6169003"/>
            <a:ext cx="12192001" cy="6889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800"/>
          </a:p>
        </p:txBody>
      </p:sp>
      <p:pic>
        <p:nvPicPr>
          <p:cNvPr id="16" name="Image 4">
            <a:extLst>
              <a:ext uri="{FF2B5EF4-FFF2-40B4-BE49-F238E27FC236}">
                <a16:creationId xmlns:a16="http://schemas.microsoft.com/office/drawing/2014/main" id="{D31EA2B4-CE05-2D97-C32A-C4BDC10CF836}"/>
              </a:ext>
            </a:extLst>
          </p:cNvPr>
          <p:cNvPicPr>
            <a:picLocks noChangeAspect="1"/>
          </p:cNvPicPr>
          <p:nvPr userDrawn="1"/>
        </p:nvPicPr>
        <p:blipFill>
          <a:blip r:embed="rId4"/>
          <a:stretch>
            <a:fillRect/>
          </a:stretch>
        </p:blipFill>
        <p:spPr>
          <a:xfrm>
            <a:off x="428256" y="6198905"/>
            <a:ext cx="2889510" cy="579121"/>
          </a:xfrm>
          <a:prstGeom prst="rect">
            <a:avLst/>
          </a:prstGeom>
        </p:spPr>
      </p:pic>
      <p:pic>
        <p:nvPicPr>
          <p:cNvPr id="4" name="Image 20">
            <a:extLst>
              <a:ext uri="{FF2B5EF4-FFF2-40B4-BE49-F238E27FC236}">
                <a16:creationId xmlns:a16="http://schemas.microsoft.com/office/drawing/2014/main" id="{65AFF7CD-EDEA-234B-30F5-10AD89E21D7E}"/>
              </a:ext>
            </a:extLst>
          </p:cNvPr>
          <p:cNvPicPr>
            <a:picLocks noChangeAspect="1"/>
          </p:cNvPicPr>
          <p:nvPr userDrawn="1"/>
        </p:nvPicPr>
        <p:blipFill>
          <a:blip r:embed="rId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19655585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10" name="Title 1">
            <a:extLst>
              <a:ext uri="{FF2B5EF4-FFF2-40B4-BE49-F238E27FC236}">
                <a16:creationId xmlns:a16="http://schemas.microsoft.com/office/drawing/2014/main" id="{ED8BF4F6-5A6A-7D1D-B32A-1A7D0C10634A}"/>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dirty="0"/>
              <a:t>Click to edit Master title style</a:t>
            </a:r>
          </a:p>
        </p:txBody>
      </p:sp>
    </p:spTree>
    <p:extLst>
      <p:ext uri="{BB962C8B-B14F-4D97-AF65-F5344CB8AC3E}">
        <p14:creationId xmlns:p14="http://schemas.microsoft.com/office/powerpoint/2010/main" val="711697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89"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1"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1"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7" name="Picture Placeholder 4">
            <a:extLst>
              <a:ext uri="{FF2B5EF4-FFF2-40B4-BE49-F238E27FC236}">
                <a16:creationId xmlns:a16="http://schemas.microsoft.com/office/drawing/2014/main" id="{D4F16441-446F-834D-61A5-8A4DF0DBB0AD}"/>
              </a:ext>
            </a:extLst>
          </p:cNvPr>
          <p:cNvSpPr>
            <a:spLocks noGrp="1"/>
          </p:cNvSpPr>
          <p:nvPr>
            <p:ph type="pic" sz="quarter" idx="10" hasCustomPrompt="1"/>
          </p:nvPr>
        </p:nvSpPr>
        <p:spPr>
          <a:xfrm>
            <a:off x="10678501" y="201336"/>
            <a:ext cx="1122012" cy="806436"/>
          </a:xfrm>
        </p:spPr>
        <p:txBody>
          <a:bodyPr>
            <a:normAutofit/>
          </a:bodyPr>
          <a:lstStyle>
            <a:lvl1pPr marL="0" indent="0">
              <a:buNone/>
              <a:defRPr sz="1200"/>
            </a:lvl1pPr>
          </a:lstStyle>
          <a:p>
            <a:r>
              <a:rPr lang="it-IT" dirty="0"/>
              <a:t>Your logo</a:t>
            </a:r>
            <a:endParaRPr lang="en-GB" dirty="0"/>
          </a:p>
        </p:txBody>
      </p:sp>
    </p:spTree>
    <p:extLst>
      <p:ext uri="{BB962C8B-B14F-4D97-AF65-F5344CB8AC3E}">
        <p14:creationId xmlns:p14="http://schemas.microsoft.com/office/powerpoint/2010/main" val="1865172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39790" y="1681163"/>
            <a:ext cx="1051242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9" y="2505075"/>
            <a:ext cx="1051242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Footer Placeholder 7"/>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9" name="Slide Number Placeholder 8"/>
          <p:cNvSpPr>
            <a:spLocks noGrp="1"/>
          </p:cNvSpPr>
          <p:nvPr>
            <p:ph type="sldNum" sz="quarter" idx="12"/>
          </p:nvPr>
        </p:nvSpPr>
        <p:spPr/>
        <p:txBody>
          <a:bodyPr/>
          <a:lstStyle/>
          <a:p>
            <a:fld id="{005C7FBA-D4E9-46CA-9321-3ADA2E368FCD}" type="slidenum">
              <a:rPr lang="en-GB" smtClean="0"/>
              <a:t>‹Nr.›</a:t>
            </a:fld>
            <a:endParaRPr lang="en-GB"/>
          </a:p>
        </p:txBody>
      </p:sp>
      <p:sp>
        <p:nvSpPr>
          <p:cNvPr id="11" name="Title 1">
            <a:extLst>
              <a:ext uri="{FF2B5EF4-FFF2-40B4-BE49-F238E27FC236}">
                <a16:creationId xmlns:a16="http://schemas.microsoft.com/office/drawing/2014/main" id="{98CBF744-19DD-B645-A479-17D9EE26E489}"/>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319623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4" name="Slide Number Placeholder 3"/>
          <p:cNvSpPr>
            <a:spLocks noGrp="1"/>
          </p:cNvSpPr>
          <p:nvPr>
            <p:ph type="sldNum" sz="quarter" idx="12"/>
          </p:nvPr>
        </p:nvSpPr>
        <p:spPr/>
        <p:txBody>
          <a:bodyPr/>
          <a:lstStyle/>
          <a:p>
            <a:fld id="{005C7FBA-D4E9-46CA-9321-3ADA2E368FCD}" type="slidenum">
              <a:rPr lang="en-GB" smtClean="0"/>
              <a:t>‹Nr.›</a:t>
            </a:fld>
            <a:endParaRPr lang="en-GB"/>
          </a:p>
        </p:txBody>
      </p:sp>
      <p:sp>
        <p:nvSpPr>
          <p:cNvPr id="5" name="Title 1">
            <a:extLst>
              <a:ext uri="{FF2B5EF4-FFF2-40B4-BE49-F238E27FC236}">
                <a16:creationId xmlns:a16="http://schemas.microsoft.com/office/drawing/2014/main" id="{92FFBE8D-E09F-F486-4634-20C36E720662}"/>
              </a:ext>
            </a:extLst>
          </p:cNvPr>
          <p:cNvSpPr>
            <a:spLocks noGrp="1"/>
          </p:cNvSpPr>
          <p:nvPr>
            <p:ph type="title"/>
          </p:nvPr>
        </p:nvSpPr>
        <p:spPr>
          <a:xfrm>
            <a:off x="2355696" y="152484"/>
            <a:ext cx="7408824" cy="1325563"/>
          </a:xfrm>
          <a:prstGeom prst="rect">
            <a:avLst/>
          </a:prstGeom>
        </p:spPr>
        <p:txBody>
          <a:bodyPr>
            <a:normAutofit/>
          </a:bodyPr>
          <a:lstStyle>
            <a:lvl1pPr algn="ctr">
              <a:defRPr sz="3600">
                <a:latin typeface="Arial" panose="020B0604020202020204" pitchFamily="34" charset="0"/>
                <a:cs typeface="Arial" panose="020B0604020202020204"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300069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5180012" y="1482726"/>
            <a:ext cx="6172200" cy="4873625"/>
          </a:xfrm>
        </p:spPr>
        <p:txBody>
          <a:bodyPr/>
          <a:lstStyle>
            <a:lvl1pPr>
              <a:defRPr sz="24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8" name="Title 1">
            <a:extLst>
              <a:ext uri="{FF2B5EF4-FFF2-40B4-BE49-F238E27FC236}">
                <a16:creationId xmlns:a16="http://schemas.microsoft.com/office/drawing/2014/main" id="{F49AC1C2-6573-E8F5-1B73-66A5976DD0FA}"/>
              </a:ext>
            </a:extLst>
          </p:cNvPr>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9" name="Text Placeholder 3">
            <a:extLst>
              <a:ext uri="{FF2B5EF4-FFF2-40B4-BE49-F238E27FC236}">
                <a16:creationId xmlns:a16="http://schemas.microsoft.com/office/drawing/2014/main" id="{7BE36B74-A996-2CD7-DD78-D4DA305F8329}"/>
              </a:ext>
            </a:extLst>
          </p:cNvPr>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11" name="Text Placeholder 4">
            <a:extLst>
              <a:ext uri="{FF2B5EF4-FFF2-40B4-BE49-F238E27FC236}">
                <a16:creationId xmlns:a16="http://schemas.microsoft.com/office/drawing/2014/main" id="{D87E7501-1163-5C74-AF7F-E97E4539AC5B}"/>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1838040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8200" y="1482726"/>
            <a:ext cx="3932237" cy="1062037"/>
          </a:xfrm>
          <a:prstGeom prst="rect">
            <a:avLst/>
          </a:prstGeom>
        </p:spPr>
        <p:txBody>
          <a:bodyPr anchor="b">
            <a:normAutofit/>
          </a:bodyPr>
          <a:lstStyle>
            <a:lvl1pPr>
              <a:defRPr sz="2000" b="1"/>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0012" y="1482726"/>
            <a:ext cx="6172200" cy="4873625"/>
          </a:xfrm>
        </p:spPr>
        <p:txBody>
          <a:bodyPr anchor="t">
            <a:normAutofit/>
          </a:bodyPr>
          <a:lstStyle>
            <a:lvl1pPr marL="0" indent="0">
              <a:buNone/>
              <a:defRPr sz="16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8200" y="2544763"/>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7" name="Slide Number Placeholder 6"/>
          <p:cNvSpPr>
            <a:spLocks noGrp="1"/>
          </p:cNvSpPr>
          <p:nvPr>
            <p:ph type="sldNum" sz="quarter" idx="12"/>
          </p:nvPr>
        </p:nvSpPr>
        <p:spPr/>
        <p:txBody>
          <a:bodyPr/>
          <a:lstStyle/>
          <a:p>
            <a:fld id="{005C7FBA-D4E9-46CA-9321-3ADA2E368FCD}" type="slidenum">
              <a:rPr lang="en-GB" smtClean="0"/>
              <a:t>‹Nr.›</a:t>
            </a:fld>
            <a:endParaRPr lang="en-GB"/>
          </a:p>
        </p:txBody>
      </p:sp>
      <p:sp>
        <p:nvSpPr>
          <p:cNvPr id="9" name="Text Placeholder 4">
            <a:extLst>
              <a:ext uri="{FF2B5EF4-FFF2-40B4-BE49-F238E27FC236}">
                <a16:creationId xmlns:a16="http://schemas.microsoft.com/office/drawing/2014/main" id="{D08786CB-E1F4-439A-5528-1599FF881722}"/>
              </a:ext>
            </a:extLst>
          </p:cNvPr>
          <p:cNvSpPr>
            <a:spLocks noGrp="1"/>
          </p:cNvSpPr>
          <p:nvPr>
            <p:ph type="body" sz="quarter" idx="13" hasCustomPrompt="1"/>
          </p:nvPr>
        </p:nvSpPr>
        <p:spPr>
          <a:xfrm>
            <a:off x="2355696" y="152483"/>
            <a:ext cx="7408824" cy="1325563"/>
          </a:xfrm>
        </p:spPr>
        <p:txBody>
          <a:bodyPr>
            <a:normAutofit/>
          </a:bodyPr>
          <a:lstStyle>
            <a:lvl1pPr marL="0" indent="0" algn="ctr">
              <a:buNone/>
              <a:defRPr sz="3600"/>
            </a:lvl1pPr>
            <a:lvl4pPr marL="1371600" indent="0" algn="ctr">
              <a:buNone/>
              <a:defRPr sz="3600"/>
            </a:lvl4pPr>
          </a:lstStyle>
          <a:p>
            <a:pPr lvl="0"/>
            <a:r>
              <a:rPr lang="it-IT" dirty="0"/>
              <a:t>Slide Title</a:t>
            </a:r>
            <a:endParaRPr lang="en-GB" dirty="0"/>
          </a:p>
        </p:txBody>
      </p:sp>
    </p:spTree>
    <p:extLst>
      <p:ext uri="{BB962C8B-B14F-4D97-AF65-F5344CB8AC3E}">
        <p14:creationId xmlns:p14="http://schemas.microsoft.com/office/powerpoint/2010/main" val="611150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image" Target="../media/image4.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09710" y="193330"/>
            <a:ext cx="7365780" cy="1267554"/>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9917" y="6490164"/>
            <a:ext cx="1392044" cy="365125"/>
          </a:xfrm>
          <a:prstGeom prst="rect">
            <a:avLst/>
          </a:prstGeom>
        </p:spPr>
        <p:txBody>
          <a:bodyPr vert="horz" lIns="91440" tIns="45720" rIns="91440" bIns="45720" rtlCol="0" anchor="ctr"/>
          <a:lstStyle>
            <a:lvl1pPr algn="l">
              <a:defRPr sz="1200">
                <a:solidFill>
                  <a:schemeClr val="tx1">
                    <a:tint val="75000"/>
                  </a:schemeClr>
                </a:solidFill>
                <a:latin typeface="Arial Narrow" panose="020B0606020202030204" pitchFamily="34" charset="0"/>
              </a:defRPr>
            </a:lvl1pPr>
          </a:lstStyle>
          <a:p>
            <a:endParaRPr lang="en-GB" dirty="0"/>
          </a:p>
        </p:txBody>
      </p:sp>
      <p:sp>
        <p:nvSpPr>
          <p:cNvPr id="5" name="Footer Placeholder 4"/>
          <p:cNvSpPr>
            <a:spLocks noGrp="1"/>
          </p:cNvSpPr>
          <p:nvPr>
            <p:ph type="ftr" sz="quarter" idx="3"/>
          </p:nvPr>
        </p:nvSpPr>
        <p:spPr>
          <a:xfrm>
            <a:off x="1748305" y="6470573"/>
            <a:ext cx="8623609" cy="365125"/>
          </a:xfrm>
          <a:prstGeom prst="rect">
            <a:avLst/>
          </a:prstGeom>
        </p:spPr>
        <p:txBody>
          <a:bodyPr vert="horz" lIns="91440" tIns="45720" rIns="91440" bIns="45720" rtlCol="0" anchor="ctr"/>
          <a:lstStyle>
            <a:lvl1pPr algn="ctr">
              <a:defRPr sz="1200">
                <a:solidFill>
                  <a:schemeClr val="tx1">
                    <a:lumMod val="75000"/>
                    <a:lumOff val="25000"/>
                  </a:schemeClr>
                </a:solidFill>
                <a:latin typeface="Arial Narrow" panose="020B0606020202030204" pitchFamily="34" charset="0"/>
                <a:cs typeface="Arial" panose="020B0604020202020204" pitchFamily="34" charset="0"/>
              </a:defRPr>
            </a:lvl1pPr>
          </a:lstStyle>
          <a:p>
            <a:r>
              <a:rPr lang="en-GB"/>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6" name="Slide Number Placeholder 5"/>
          <p:cNvSpPr>
            <a:spLocks noGrp="1"/>
          </p:cNvSpPr>
          <p:nvPr>
            <p:ph type="sldNum" sz="quarter" idx="4"/>
          </p:nvPr>
        </p:nvSpPr>
        <p:spPr>
          <a:xfrm>
            <a:off x="10891955" y="6465458"/>
            <a:ext cx="1064941" cy="365125"/>
          </a:xfrm>
          <a:prstGeom prst="rect">
            <a:avLst/>
          </a:prstGeom>
        </p:spPr>
        <p:txBody>
          <a:bodyPr vert="horz" lIns="91440" tIns="45720" rIns="91440" bIns="45720" rtlCol="0" anchor="ctr"/>
          <a:lstStyle>
            <a:lvl1pPr algn="r">
              <a:defRPr sz="1200">
                <a:solidFill>
                  <a:schemeClr val="tx1">
                    <a:lumMod val="75000"/>
                    <a:lumOff val="25000"/>
                  </a:schemeClr>
                </a:solidFill>
                <a:latin typeface="Arial Narrow" panose="020B0606020202030204" pitchFamily="34" charset="0"/>
                <a:cs typeface="Arial" panose="020B0604020202020204" pitchFamily="34" charset="0"/>
              </a:defRPr>
            </a:lvl1pPr>
          </a:lstStyle>
          <a:p>
            <a:fld id="{005C7FBA-D4E9-46CA-9321-3ADA2E368FCD}" type="slidenum">
              <a:rPr lang="en-GB" smtClean="0"/>
              <a:pPr/>
              <a:t>‹Nr.›</a:t>
            </a:fld>
            <a:endParaRPr lang="en-GB" dirty="0"/>
          </a:p>
        </p:txBody>
      </p:sp>
      <p:pic>
        <p:nvPicPr>
          <p:cNvPr id="9" name="Image 9">
            <a:extLst>
              <a:ext uri="{FF2B5EF4-FFF2-40B4-BE49-F238E27FC236}">
                <a16:creationId xmlns:a16="http://schemas.microsoft.com/office/drawing/2014/main" id="{4F989853-E7F3-AF69-738F-BF7B3A4E5E35}"/>
              </a:ext>
            </a:extLst>
          </p:cNvPr>
          <p:cNvPicPr>
            <a:picLocks noChangeAspect="1"/>
          </p:cNvPicPr>
          <p:nvPr userDrawn="1"/>
        </p:nvPicPr>
        <p:blipFill>
          <a:blip r:embed="rId12"/>
          <a:stretch>
            <a:fillRect/>
          </a:stretch>
        </p:blipFill>
        <p:spPr>
          <a:xfrm flipV="1">
            <a:off x="234111" y="1308111"/>
            <a:ext cx="11716980" cy="132418"/>
          </a:xfrm>
          <a:prstGeom prst="rect">
            <a:avLst/>
          </a:prstGeom>
        </p:spPr>
      </p:pic>
      <p:pic>
        <p:nvPicPr>
          <p:cNvPr id="10" name="Image 6">
            <a:extLst>
              <a:ext uri="{FF2B5EF4-FFF2-40B4-BE49-F238E27FC236}">
                <a16:creationId xmlns:a16="http://schemas.microsoft.com/office/drawing/2014/main" id="{7B19F8C0-C547-2051-6E3C-A69D1DD51106}"/>
              </a:ext>
            </a:extLst>
          </p:cNvPr>
          <p:cNvPicPr>
            <a:picLocks/>
          </p:cNvPicPr>
          <p:nvPr userDrawn="1"/>
        </p:nvPicPr>
        <p:blipFill>
          <a:blip r:embed="rId12"/>
          <a:stretch>
            <a:fillRect/>
          </a:stretch>
        </p:blipFill>
        <p:spPr>
          <a:xfrm flipV="1">
            <a:off x="233861" y="6423216"/>
            <a:ext cx="11125200" cy="125730"/>
          </a:xfrm>
          <a:prstGeom prst="rect">
            <a:avLst/>
          </a:prstGeom>
        </p:spPr>
      </p:pic>
      <p:pic>
        <p:nvPicPr>
          <p:cNvPr id="11" name="Image 3">
            <a:extLst>
              <a:ext uri="{FF2B5EF4-FFF2-40B4-BE49-F238E27FC236}">
                <a16:creationId xmlns:a16="http://schemas.microsoft.com/office/drawing/2014/main" id="{A853B11E-D78D-E005-24F0-C727E427CA0F}"/>
              </a:ext>
            </a:extLst>
          </p:cNvPr>
          <p:cNvPicPr>
            <a:picLocks noChangeAspect="1"/>
          </p:cNvPicPr>
          <p:nvPr userDrawn="1"/>
        </p:nvPicPr>
        <p:blipFill>
          <a:blip r:embed="rId13"/>
          <a:stretch>
            <a:fillRect/>
          </a:stretch>
        </p:blipFill>
        <p:spPr>
          <a:xfrm rot="21067063" flipH="1">
            <a:off x="11453129" y="6370168"/>
            <a:ext cx="694267" cy="533400"/>
          </a:xfrm>
          <a:prstGeom prst="rect">
            <a:avLst/>
          </a:prstGeom>
        </p:spPr>
      </p:pic>
      <p:pic>
        <p:nvPicPr>
          <p:cNvPr id="13" name="Grafik 12" descr="Ein Bild, das Grafiken, Schrift, Grafikdesign, Kreis enthält.&#10;&#10;Automatisch generierte Beschreibung">
            <a:extLst>
              <a:ext uri="{FF2B5EF4-FFF2-40B4-BE49-F238E27FC236}">
                <a16:creationId xmlns:a16="http://schemas.microsoft.com/office/drawing/2014/main" id="{0FDA19ED-0F95-279D-74CD-365427A047A4}"/>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10636417" y="223781"/>
            <a:ext cx="930047" cy="930047"/>
          </a:xfrm>
          <a:prstGeom prst="rect">
            <a:avLst/>
          </a:prstGeom>
        </p:spPr>
      </p:pic>
      <p:pic>
        <p:nvPicPr>
          <p:cNvPr id="8" name="Image 5">
            <a:extLst>
              <a:ext uri="{FF2B5EF4-FFF2-40B4-BE49-F238E27FC236}">
                <a16:creationId xmlns:a16="http://schemas.microsoft.com/office/drawing/2014/main" id="{47D7658C-7B30-1BFC-08F4-48201FC60FC1}"/>
              </a:ext>
            </a:extLst>
          </p:cNvPr>
          <p:cNvPicPr>
            <a:picLocks noChangeAspect="1"/>
          </p:cNvPicPr>
          <p:nvPr userDrawn="1"/>
        </p:nvPicPr>
        <p:blipFill>
          <a:blip r:embed="rId15"/>
          <a:stretch>
            <a:fillRect/>
          </a:stretch>
        </p:blipFill>
        <p:spPr>
          <a:xfrm>
            <a:off x="91440" y="155448"/>
            <a:ext cx="2263140" cy="1208380"/>
          </a:xfrm>
          <a:prstGeom prst="rect">
            <a:avLst/>
          </a:prstGeom>
          <a:noFill/>
        </p:spPr>
      </p:pic>
    </p:spTree>
    <p:extLst>
      <p:ext uri="{BB962C8B-B14F-4D97-AF65-F5344CB8AC3E}">
        <p14:creationId xmlns:p14="http://schemas.microsoft.com/office/powerpoint/2010/main" val="304045055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71" r:id="rId6"/>
    <p:sldLayoutId id="2147483667" r:id="rId7"/>
    <p:sldLayoutId id="2147483668" r:id="rId8"/>
    <p:sldLayoutId id="2147483669" r:id="rId9"/>
    <p:sldLayoutId id="2147483670" r:id="rId10"/>
  </p:sldLayoutIdLst>
  <p:hf hdr="0" dt="0"/>
  <p:txStyles>
    <p:titleStyle>
      <a:lvl1pPr algn="ctr" defTabSz="914400" rtl="0" eaLnBrk="1" latinLnBrk="0" hangingPunct="1">
        <a:lnSpc>
          <a:spcPct val="90000"/>
        </a:lnSpc>
        <a:spcBef>
          <a:spcPct val="0"/>
        </a:spcBef>
        <a:buNone/>
        <a:defRPr sz="36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linearcollider.org/files/images/pdf/Acceleratorpart2.pdf" TargetMode="External"/><Relationship Id="rId2" Type="http://schemas.openxmlformats.org/officeDocument/2006/relationships/hyperlink" Target="http://cds.cern.ch/record/1323893/files/CERN-ATS-Note-2011-002%20TECH.pdf" TargetMode="External"/><Relationship Id="rId1" Type="http://schemas.openxmlformats.org/officeDocument/2006/relationships/slideLayout" Target="../slideLayouts/slideLayout2.xml"/><Relationship Id="rId4" Type="http://schemas.openxmlformats.org/officeDocument/2006/relationships/hyperlink" Target="https://www.desy.de/xfel-beam/mlin_klyst.html" TargetMode="External"/></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382603/" TargetMode="External"/><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indico.cern.ch/event/1382603/"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hyperlink" Target="https://indico.cern.ch/event/1382603/"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B624A2-92B7-DD4B-4256-BC4559CE95E8}"/>
              </a:ext>
            </a:extLst>
          </p:cNvPr>
          <p:cNvSpPr>
            <a:spLocks noGrp="1"/>
          </p:cNvSpPr>
          <p:nvPr>
            <p:ph type="ctrTitle"/>
          </p:nvPr>
        </p:nvSpPr>
        <p:spPr/>
        <p:txBody>
          <a:bodyPr/>
          <a:lstStyle/>
          <a:p>
            <a:r>
              <a:rPr lang="en-US" dirty="0"/>
              <a:t>Status of RF parameters in RLA2</a:t>
            </a:r>
            <a:endParaRPr lang="en-GB" dirty="0"/>
          </a:p>
        </p:txBody>
      </p:sp>
      <p:sp>
        <p:nvSpPr>
          <p:cNvPr id="5" name="Text Placeholder 4">
            <a:extLst>
              <a:ext uri="{FF2B5EF4-FFF2-40B4-BE49-F238E27FC236}">
                <a16:creationId xmlns:a16="http://schemas.microsoft.com/office/drawing/2014/main" id="{74AA720E-FA6D-6023-29BC-AD6923099DA6}"/>
              </a:ext>
            </a:extLst>
          </p:cNvPr>
          <p:cNvSpPr>
            <a:spLocks noGrp="1"/>
          </p:cNvSpPr>
          <p:nvPr>
            <p:ph type="body" sz="quarter" idx="11"/>
          </p:nvPr>
        </p:nvSpPr>
        <p:spPr>
          <a:xfrm>
            <a:off x="4104167" y="4971770"/>
            <a:ext cx="7398021" cy="606425"/>
          </a:xfrm>
        </p:spPr>
        <p:txBody>
          <a:bodyPr>
            <a:normAutofit fontScale="85000" lnSpcReduction="10000"/>
          </a:bodyPr>
          <a:lstStyle/>
          <a:p>
            <a:r>
              <a:rPr lang="en-US" dirty="0"/>
              <a:t>Leonard Thiele (University of Rostock, CERN), Fabian Batsch</a:t>
            </a:r>
          </a:p>
          <a:p>
            <a:r>
              <a:rPr lang="en-US" dirty="0"/>
              <a:t>A. Aksoy, D. Amorim, R. Calaga, H. Damerau, M. Gast, A. Grudiev, I. Karpov, U. van Rienen</a:t>
            </a:r>
            <a:endParaRPr lang="en-GB" dirty="0"/>
          </a:p>
        </p:txBody>
      </p:sp>
      <p:pic>
        <p:nvPicPr>
          <p:cNvPr id="6" name="Grafik 5" descr="Ein Bild, das Text, Schrift, Design enthält.&#10;&#10;Automatisch generierte Beschreibung">
            <a:extLst>
              <a:ext uri="{FF2B5EF4-FFF2-40B4-BE49-F238E27FC236}">
                <a16:creationId xmlns:a16="http://schemas.microsoft.com/office/drawing/2014/main" id="{D2BF82D0-5AA7-84E5-F966-5F670282C33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12924" y="144658"/>
            <a:ext cx="1355051" cy="1037028"/>
          </a:xfrm>
          <a:prstGeom prst="rect">
            <a:avLst/>
          </a:prstGeom>
        </p:spPr>
      </p:pic>
    </p:spTree>
    <p:extLst>
      <p:ext uri="{BB962C8B-B14F-4D97-AF65-F5344CB8AC3E}">
        <p14:creationId xmlns:p14="http://schemas.microsoft.com/office/powerpoint/2010/main" val="21476649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Inhaltsplatzhalter 3">
                <a:extLst>
                  <a:ext uri="{FF2B5EF4-FFF2-40B4-BE49-F238E27FC236}">
                    <a16:creationId xmlns:a16="http://schemas.microsoft.com/office/drawing/2014/main" id="{2DE93CB6-3A44-C511-5EB5-16CAADB0C12A}"/>
                  </a:ext>
                </a:extLst>
              </p:cNvPr>
              <p:cNvSpPr>
                <a:spLocks noGrp="1"/>
              </p:cNvSpPr>
              <p:nvPr>
                <p:ph idx="1"/>
              </p:nvPr>
            </p:nvSpPr>
            <p:spPr>
              <a:xfrm>
                <a:off x="601920" y="1696190"/>
                <a:ext cx="10515600" cy="4351338"/>
              </a:xfrm>
            </p:spPr>
            <p:txBody>
              <a:bodyPr>
                <a:normAutofit/>
              </a:bodyPr>
              <a:lstStyle/>
              <a:p>
                <a:pPr marL="0" indent="0">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𝑔</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𝑉</m:t>
                              </m:r>
                            </m:num>
                            <m:den>
                              <m:r>
                                <a:rPr lang="en-US" b="0" i="1" smtClean="0">
                                  <a:latin typeface="Cambria Math" panose="02040503050406030204" pitchFamily="18" charset="0"/>
                                </a:rPr>
                                <m:t>2</m:t>
                              </m:r>
                              <m:d>
                                <m:dPr>
                                  <m:ctrlPr>
                                    <a:rPr lang="en-US" b="0" i="1" smtClean="0">
                                      <a:latin typeface="Cambria Math" panose="02040503050406030204" pitchFamily="18" charset="0"/>
                                    </a:rPr>
                                  </m:ctrlPr>
                                </m:dPr>
                                <m:e>
                                  <m:r>
                                    <a:rPr lang="en-US" b="0" i="1" smtClean="0">
                                      <a:latin typeface="Cambria Math" panose="02040503050406030204" pitchFamily="18" charset="0"/>
                                    </a:rPr>
                                    <m:t>𝑅</m:t>
                                  </m:r>
                                  <m:r>
                                    <a:rPr lang="en-US" b="0" i="1" smtClean="0">
                                      <a:latin typeface="Cambria Math" panose="02040503050406030204" pitchFamily="18" charset="0"/>
                                    </a:rPr>
                                    <m:t>/</m:t>
                                  </m:r>
                                  <m:r>
                                    <a:rPr lang="en-US" b="0" i="1" smtClean="0">
                                      <a:latin typeface="Cambria Math" panose="02040503050406030204" pitchFamily="18" charset="0"/>
                                    </a:rPr>
                                    <m:t>𝑄</m:t>
                                  </m:r>
                                </m:e>
                              </m:d>
                            </m:den>
                          </m:f>
                          <m:d>
                            <m:dPr>
                              <m:ctrlPr>
                                <a:rPr lang="en-US" b="0" i="1" smtClean="0">
                                  <a:latin typeface="Cambria Math" panose="02040503050406030204" pitchFamily="18" charset="0"/>
                                </a:rPr>
                              </m:ctrlPr>
                            </m:dPr>
                            <m:e>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𝑒𝑥𝑡</m:t>
                                      </m:r>
                                    </m:sub>
                                  </m:sSub>
                                </m:den>
                              </m:f>
                              <m:r>
                                <a:rPr lang="en-US" b="0" i="1" smtClean="0">
                                  <a:latin typeface="Cambria Math" panose="02040503050406030204" pitchFamily="18" charset="0"/>
                                </a:rPr>
                                <m:t>+</m:t>
                              </m:r>
                              <m:f>
                                <m:fPr>
                                  <m:ctrlPr>
                                    <a:rPr lang="en-US" b="0" i="1" smtClean="0">
                                      <a:latin typeface="Cambria Math" panose="02040503050406030204" pitchFamily="18" charset="0"/>
                                    </a:rPr>
                                  </m:ctrlPr>
                                </m:fPr>
                                <m:num>
                                  <m:r>
                                    <a:rPr lang="en-US" b="0" i="1" smtClean="0">
                                      <a:latin typeface="Cambria Math" panose="02040503050406030204" pitchFamily="18" charset="0"/>
                                    </a:rPr>
                                    <m:t>1</m:t>
                                  </m:r>
                                </m:num>
                                <m:den>
                                  <m:sSub>
                                    <m:sSubPr>
                                      <m:ctrlPr>
                                        <a:rPr lang="en-US" b="0" i="1" smtClean="0">
                                          <a:latin typeface="Cambria Math" panose="02040503050406030204" pitchFamily="18" charset="0"/>
                                        </a:rPr>
                                      </m:ctrlPr>
                                    </m:sSubPr>
                                    <m:e>
                                      <m:r>
                                        <a:rPr lang="en-US" b="0" i="1" smtClean="0">
                                          <a:latin typeface="Cambria Math" panose="02040503050406030204" pitchFamily="18" charset="0"/>
                                        </a:rPr>
                                        <m:t>𝑄</m:t>
                                      </m:r>
                                    </m:e>
                                    <m:sub>
                                      <m:r>
                                        <a:rPr lang="en-US" b="0" i="1" smtClean="0">
                                          <a:latin typeface="Cambria Math" panose="02040503050406030204" pitchFamily="18" charset="0"/>
                                        </a:rPr>
                                        <m:t>0</m:t>
                                      </m:r>
                                    </m:sub>
                                  </m:sSub>
                                </m:den>
                              </m:f>
                            </m:e>
                          </m:d>
                          <m:r>
                            <a:rPr lang="en-US" b="0" i="1" smtClean="0">
                              <a:latin typeface="Cambria Math" panose="02040503050406030204" pitchFamily="18" charset="0"/>
                            </a:rPr>
                            <m:t>+</m:t>
                          </m:r>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𝑏</m:t>
                              </m:r>
                              <m:r>
                                <a:rPr lang="en-US" b="0" i="1" smtClean="0">
                                  <a:latin typeface="Cambria Math" panose="02040503050406030204" pitchFamily="18" charset="0"/>
                                </a:rPr>
                                <m:t>,</m:t>
                              </m:r>
                              <m:r>
                                <a:rPr lang="en-US" b="0" i="1" smtClean="0">
                                  <a:latin typeface="Cambria Math" panose="02040503050406030204" pitchFamily="18" charset="0"/>
                                </a:rPr>
                                <m:t>𝐷𝐶</m:t>
                              </m:r>
                            </m:sub>
                          </m:sSub>
                          <m:sSub>
                            <m:sSubPr>
                              <m:ctrlPr>
                                <a:rPr lang="en-US" b="0" i="1" smtClean="0">
                                  <a:latin typeface="Cambria Math" panose="02040503050406030204" pitchFamily="18" charset="0"/>
                                </a:rPr>
                              </m:ctrlPr>
                            </m:sSubPr>
                            <m:e>
                              <m:r>
                                <a:rPr lang="en-US" b="0" i="1" smtClean="0">
                                  <a:latin typeface="Cambria Math" panose="02040503050406030204" pitchFamily="18" charset="0"/>
                                </a:rPr>
                                <m:t>𝐹</m:t>
                              </m:r>
                            </m:e>
                            <m:sub>
                              <m:r>
                                <a:rPr lang="en-US" b="0" i="1" smtClean="0">
                                  <a:latin typeface="Cambria Math" panose="02040503050406030204" pitchFamily="18" charset="0"/>
                                </a:rPr>
                                <m:t>𝑏</m:t>
                              </m:r>
                            </m:sub>
                          </m:sSub>
                          <m:func>
                            <m:funcPr>
                              <m:ctrlPr>
                                <a:rPr lang="en-US" b="0" i="1" smtClean="0">
                                  <a:latin typeface="Cambria Math" panose="02040503050406030204" pitchFamily="18" charset="0"/>
                                </a:rPr>
                              </m:ctrlPr>
                            </m:funcPr>
                            <m:fName>
                              <m:r>
                                <m:rPr>
                                  <m:sty m:val="p"/>
                                </m:rPr>
                                <a:rPr lang="en-US" b="0" i="0" smtClean="0">
                                  <a:latin typeface="Cambria Math" panose="02040503050406030204" pitchFamily="18" charset="0"/>
                                </a:rPr>
                                <m:t>sin</m:t>
                              </m:r>
                            </m:fName>
                            <m:e>
                              <m:d>
                                <m:dPr>
                                  <m:ctrlPr>
                                    <a:rPr lang="en-US" b="0" i="1" smtClean="0">
                                      <a:latin typeface="Cambria Math" panose="02040503050406030204" pitchFamily="18" charset="0"/>
                                    </a:rPr>
                                  </m:ctrlPr>
                                </m:dPr>
                                <m:e>
                                  <m:sSub>
                                    <m:sSubPr>
                                      <m:ctrlPr>
                                        <a:rPr lang="en-US" b="0" i="1" smtClean="0">
                                          <a:latin typeface="Cambria Math" panose="02040503050406030204" pitchFamily="18" charset="0"/>
                                        </a:rPr>
                                      </m:ctrlPr>
                                    </m:sSubPr>
                                    <m:e>
                                      <m:r>
                                        <a:rPr lang="en-US" b="0" i="1" smtClean="0">
                                          <a:latin typeface="Cambria Math" panose="02040503050406030204" pitchFamily="18" charset="0"/>
                                        </a:rPr>
                                        <m:t>𝜙</m:t>
                                      </m:r>
                                    </m:e>
                                    <m:sub>
                                      <m:r>
                                        <a:rPr lang="en-US" b="0" i="1" smtClean="0">
                                          <a:latin typeface="Cambria Math" panose="02040503050406030204" pitchFamily="18" charset="0"/>
                                        </a:rPr>
                                        <m:t>𝑠</m:t>
                                      </m:r>
                                    </m:sub>
                                  </m:sSub>
                                </m:e>
                              </m:d>
                            </m:e>
                          </m:func>
                        </m:e>
                      </m:d>
                      <m:r>
                        <a:rPr lang="en-US" b="0" i="1" smtClean="0">
                          <a:latin typeface="Cambria Math" panose="02040503050406030204" pitchFamily="18" charset="0"/>
                        </a:rPr>
                        <m:t>+</m:t>
                      </m:r>
                      <m:r>
                        <a:rPr lang="en-US" b="0" i="1" smtClean="0">
                          <a:solidFill>
                            <a:schemeClr val="accent1"/>
                          </a:solidFill>
                          <a:latin typeface="Cambria Math" panose="02040503050406030204" pitchFamily="18" charset="0"/>
                        </a:rPr>
                        <m:t>𝑖</m:t>
                      </m:r>
                      <m:d>
                        <m:dPr>
                          <m:begChr m:val="["/>
                          <m:endChr m:val="]"/>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𝐼</m:t>
                              </m:r>
                            </m:e>
                            <m:sub>
                              <m:r>
                                <a:rPr lang="en-US" b="0" i="1" smtClean="0">
                                  <a:solidFill>
                                    <a:schemeClr val="accent1"/>
                                  </a:solidFill>
                                  <a:latin typeface="Cambria Math" panose="02040503050406030204" pitchFamily="18" charset="0"/>
                                </a:rPr>
                                <m:t>𝑏</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𝐷𝐶</m:t>
                              </m:r>
                            </m:sub>
                          </m:sSub>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𝐹</m:t>
                              </m:r>
                            </m:e>
                            <m:sub>
                              <m:r>
                                <a:rPr lang="en-US" b="0" i="1" smtClean="0">
                                  <a:solidFill>
                                    <a:schemeClr val="accent1"/>
                                  </a:solidFill>
                                  <a:latin typeface="Cambria Math" panose="02040503050406030204" pitchFamily="18" charset="0"/>
                                </a:rPr>
                                <m:t>𝑏</m:t>
                              </m:r>
                            </m:sub>
                          </m:sSub>
                          <m:func>
                            <m:funcPr>
                              <m:ctrlPr>
                                <a:rPr lang="en-US" b="0" i="1" smtClean="0">
                                  <a:solidFill>
                                    <a:schemeClr val="accent1"/>
                                  </a:solidFill>
                                  <a:latin typeface="Cambria Math" panose="02040503050406030204" pitchFamily="18" charset="0"/>
                                </a:rPr>
                              </m:ctrlPr>
                            </m:funcPr>
                            <m:fName>
                              <m:r>
                                <m:rPr>
                                  <m:sty m:val="p"/>
                                </m:rPr>
                                <a:rPr lang="en-US" b="0" i="0" smtClean="0">
                                  <a:solidFill>
                                    <a:schemeClr val="accent1"/>
                                  </a:solidFill>
                                  <a:latin typeface="Cambria Math" panose="02040503050406030204" pitchFamily="18" charset="0"/>
                                </a:rPr>
                                <m:t>cos</m:t>
                              </m:r>
                            </m:fName>
                            <m:e>
                              <m:d>
                                <m:dPr>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𝜙</m:t>
                                      </m:r>
                                    </m:e>
                                    <m:sub>
                                      <m:r>
                                        <a:rPr lang="en-US" b="0" i="1" smtClean="0">
                                          <a:solidFill>
                                            <a:schemeClr val="accent1"/>
                                          </a:solidFill>
                                          <a:latin typeface="Cambria Math" panose="02040503050406030204" pitchFamily="18" charset="0"/>
                                        </a:rPr>
                                        <m:t>𝑠</m:t>
                                      </m:r>
                                    </m:sub>
                                  </m:sSub>
                                </m:e>
                              </m:d>
                            </m:e>
                          </m:func>
                          <m:r>
                            <a:rPr lang="en-US" b="0" i="1" smtClean="0">
                              <a:solidFill>
                                <a:schemeClr val="accent1"/>
                              </a:solidFill>
                              <a:latin typeface="Cambria Math" panose="02040503050406030204" pitchFamily="18" charset="0"/>
                            </a:rPr>
                            <m:t>−</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𝑉</m:t>
                              </m:r>
                              <m:r>
                                <m:rPr>
                                  <m:sty m:val="p"/>
                                </m:rPr>
                                <a:rPr lang="en-US" b="0" i="0" smtClean="0">
                                  <a:solidFill>
                                    <a:schemeClr val="accent1"/>
                                  </a:solidFill>
                                  <a:latin typeface="Cambria Math" panose="02040503050406030204" pitchFamily="18" charset="0"/>
                                </a:rPr>
                                <m:t>Δ</m:t>
                              </m:r>
                              <m:r>
                                <a:rPr lang="en-US" b="0" i="1" smtClean="0">
                                  <a:solidFill>
                                    <a:schemeClr val="accent1"/>
                                  </a:solidFill>
                                  <a:latin typeface="Cambria Math" panose="02040503050406030204" pitchFamily="18" charset="0"/>
                                </a:rPr>
                                <m:t>𝜔</m:t>
                              </m:r>
                            </m:num>
                            <m:den>
                              <m:r>
                                <a:rPr lang="en-US" b="0" i="1" smtClean="0">
                                  <a:solidFill>
                                    <a:schemeClr val="accent1"/>
                                  </a:solidFill>
                                  <a:latin typeface="Cambria Math" panose="02040503050406030204" pitchFamily="18" charset="0"/>
                                </a:rPr>
                                <m:t>𝜔</m:t>
                              </m:r>
                              <m:d>
                                <m:dPr>
                                  <m:ctrlPr>
                                    <a:rPr lang="en-US" b="0" i="1" smtClean="0">
                                      <a:solidFill>
                                        <a:schemeClr val="accent1"/>
                                      </a:solidFill>
                                      <a:latin typeface="Cambria Math" panose="02040503050406030204" pitchFamily="18" charset="0"/>
                                    </a:rPr>
                                  </m:ctrlPr>
                                </m:dPr>
                                <m:e>
                                  <m:r>
                                    <a:rPr lang="en-US" b="0" i="1" smtClean="0">
                                      <a:solidFill>
                                        <a:schemeClr val="accent1"/>
                                      </a:solidFill>
                                      <a:latin typeface="Cambria Math" panose="02040503050406030204" pitchFamily="18" charset="0"/>
                                    </a:rPr>
                                    <m:t>𝑅</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𝑄</m:t>
                                  </m:r>
                                </m:e>
                              </m:d>
                            </m:den>
                          </m:f>
                        </m:e>
                      </m:d>
                    </m:oMath>
                  </m:oMathPara>
                </a14:m>
                <a:endParaRPr lang="en-US" b="0" dirty="0"/>
              </a:p>
              <a:p>
                <a:pPr marL="0" indent="0">
                  <a:lnSpc>
                    <a:spcPct val="150000"/>
                  </a:lnSpc>
                  <a:buNone/>
                </a:pPr>
                <a14:m>
                  <m:oMathPara xmlns:m="http://schemas.openxmlformats.org/officeDocument/2006/math">
                    <m:oMathParaPr>
                      <m:jc m:val="centerGroup"/>
                    </m:oMathParaPr>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panose="02040503050406030204" pitchFamily="18" charset="0"/>
                            </a:rPr>
                            <m:t>𝐼</m:t>
                          </m:r>
                        </m:e>
                        <m:sub>
                          <m:r>
                            <a:rPr lang="en-US" b="0" i="1" smtClean="0">
                              <a:latin typeface="Cambria Math" panose="02040503050406030204" pitchFamily="18" charset="0"/>
                            </a:rPr>
                            <m:t>𝑟</m:t>
                          </m:r>
                        </m:sub>
                      </m:sSub>
                      <m:r>
                        <a:rPr lang="en-US" b="0" i="1" smtClean="0">
                          <a:latin typeface="Cambria Math" panose="02040503050406030204" pitchFamily="18" charset="0"/>
                        </a:rPr>
                        <m:t>=</m:t>
                      </m:r>
                      <m:d>
                        <m:dPr>
                          <m:begChr m:val="["/>
                          <m:endChr m:val="]"/>
                          <m:ctrlPr>
                            <a:rPr lang="en-US" b="0" i="1" smtClean="0">
                              <a:latin typeface="Cambria Math" panose="02040503050406030204" pitchFamily="18" charset="0"/>
                            </a:rPr>
                          </m:ctrlPr>
                        </m:dPr>
                        <m:e>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𝑉</m:t>
                              </m:r>
                            </m:num>
                            <m:den>
                              <m:r>
                                <a:rPr lang="en-US" b="0" i="1" smtClean="0">
                                  <a:solidFill>
                                    <a:schemeClr val="accent6"/>
                                  </a:solidFill>
                                  <a:latin typeface="Cambria Math" panose="02040503050406030204" pitchFamily="18" charset="0"/>
                                </a:rPr>
                                <m:t>2</m:t>
                              </m:r>
                              <m:d>
                                <m:dPr>
                                  <m:ctrlPr>
                                    <a:rPr lang="en-US" b="0" i="1" smtClean="0">
                                      <a:solidFill>
                                        <a:schemeClr val="accent6"/>
                                      </a:solidFill>
                                      <a:latin typeface="Cambria Math" panose="02040503050406030204" pitchFamily="18" charset="0"/>
                                    </a:rPr>
                                  </m:ctrlPr>
                                </m:dPr>
                                <m:e>
                                  <m:r>
                                    <a:rPr lang="en-US" b="0" i="1" smtClean="0">
                                      <a:solidFill>
                                        <a:schemeClr val="accent6"/>
                                      </a:solidFill>
                                      <a:latin typeface="Cambria Math" panose="02040503050406030204" pitchFamily="18" charset="0"/>
                                    </a:rPr>
                                    <m:t>𝑅</m:t>
                                  </m:r>
                                  <m:r>
                                    <a:rPr lang="en-US" b="0" i="1" smtClean="0">
                                      <a:solidFill>
                                        <a:schemeClr val="accent6"/>
                                      </a:solidFill>
                                      <a:latin typeface="Cambria Math" panose="02040503050406030204" pitchFamily="18" charset="0"/>
                                    </a:rPr>
                                    <m:t>/</m:t>
                                  </m:r>
                                  <m:r>
                                    <a:rPr lang="en-US" b="0" i="1" smtClean="0">
                                      <a:solidFill>
                                        <a:schemeClr val="accent6"/>
                                      </a:solidFill>
                                      <a:latin typeface="Cambria Math" panose="02040503050406030204" pitchFamily="18" charset="0"/>
                                    </a:rPr>
                                    <m:t>𝑄</m:t>
                                  </m:r>
                                </m:e>
                              </m:d>
                            </m:den>
                          </m:f>
                          <m:d>
                            <m:dPr>
                              <m:ctrlPr>
                                <a:rPr lang="en-US" b="0" i="1" smtClean="0">
                                  <a:solidFill>
                                    <a:schemeClr val="accent6"/>
                                  </a:solidFill>
                                  <a:latin typeface="Cambria Math" panose="02040503050406030204" pitchFamily="18" charset="0"/>
                                </a:rPr>
                              </m:ctrlPr>
                            </m:dPr>
                            <m:e>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1</m:t>
                                  </m:r>
                                </m:num>
                                <m:den>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𝑄</m:t>
                                      </m:r>
                                    </m:e>
                                    <m:sub>
                                      <m:r>
                                        <a:rPr lang="en-US" b="0" i="1" smtClean="0">
                                          <a:solidFill>
                                            <a:schemeClr val="accent6"/>
                                          </a:solidFill>
                                          <a:latin typeface="Cambria Math" panose="02040503050406030204" pitchFamily="18" charset="0"/>
                                        </a:rPr>
                                        <m:t>𝑒𝑥𝑡</m:t>
                                      </m:r>
                                    </m:sub>
                                  </m:sSub>
                                </m:den>
                              </m:f>
                              <m:r>
                                <a:rPr lang="en-US" b="0" i="1" smtClean="0">
                                  <a:solidFill>
                                    <a:schemeClr val="accent6"/>
                                  </a:solidFill>
                                  <a:latin typeface="Cambria Math" panose="02040503050406030204" pitchFamily="18" charset="0"/>
                                </a:rPr>
                                <m:t>−</m:t>
                              </m:r>
                              <m:f>
                                <m:fPr>
                                  <m:ctrlPr>
                                    <a:rPr lang="en-US" b="0" i="1" smtClean="0">
                                      <a:solidFill>
                                        <a:schemeClr val="accent6"/>
                                      </a:solidFill>
                                      <a:latin typeface="Cambria Math" panose="02040503050406030204" pitchFamily="18" charset="0"/>
                                    </a:rPr>
                                  </m:ctrlPr>
                                </m:fPr>
                                <m:num>
                                  <m:r>
                                    <a:rPr lang="en-US" b="0" i="1" smtClean="0">
                                      <a:solidFill>
                                        <a:schemeClr val="accent6"/>
                                      </a:solidFill>
                                      <a:latin typeface="Cambria Math" panose="02040503050406030204" pitchFamily="18" charset="0"/>
                                    </a:rPr>
                                    <m:t>1</m:t>
                                  </m:r>
                                </m:num>
                                <m:den>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𝑄</m:t>
                                      </m:r>
                                    </m:e>
                                    <m:sub>
                                      <m:r>
                                        <a:rPr lang="en-US" b="0" i="1" smtClean="0">
                                          <a:solidFill>
                                            <a:schemeClr val="accent6"/>
                                          </a:solidFill>
                                          <a:latin typeface="Cambria Math" panose="02040503050406030204" pitchFamily="18" charset="0"/>
                                        </a:rPr>
                                        <m:t>0</m:t>
                                      </m:r>
                                    </m:sub>
                                  </m:sSub>
                                </m:den>
                              </m:f>
                            </m:e>
                          </m:d>
                          <m:r>
                            <a:rPr lang="en-US" b="0" i="1" smtClean="0">
                              <a:solidFill>
                                <a:schemeClr val="accent6"/>
                              </a:solidFill>
                              <a:latin typeface="Cambria Math" panose="02040503050406030204" pitchFamily="18" charset="0"/>
                            </a:rPr>
                            <m:t>−</m:t>
                          </m:r>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𝐼</m:t>
                              </m:r>
                            </m:e>
                            <m:sub>
                              <m:r>
                                <a:rPr lang="en-US" b="0" i="1" smtClean="0">
                                  <a:solidFill>
                                    <a:schemeClr val="accent6"/>
                                  </a:solidFill>
                                  <a:latin typeface="Cambria Math" panose="02040503050406030204" pitchFamily="18" charset="0"/>
                                </a:rPr>
                                <m:t>𝑏</m:t>
                              </m:r>
                              <m:r>
                                <a:rPr lang="en-US" b="0" i="1" smtClean="0">
                                  <a:solidFill>
                                    <a:schemeClr val="accent6"/>
                                  </a:solidFill>
                                  <a:latin typeface="Cambria Math" panose="02040503050406030204" pitchFamily="18" charset="0"/>
                                </a:rPr>
                                <m:t>,</m:t>
                              </m:r>
                              <m:r>
                                <a:rPr lang="en-US" b="0" i="1" smtClean="0">
                                  <a:solidFill>
                                    <a:schemeClr val="accent6"/>
                                  </a:solidFill>
                                  <a:latin typeface="Cambria Math" panose="02040503050406030204" pitchFamily="18" charset="0"/>
                                </a:rPr>
                                <m:t>𝐷𝐶</m:t>
                              </m:r>
                            </m:sub>
                          </m:sSub>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𝐹</m:t>
                              </m:r>
                            </m:e>
                            <m:sub>
                              <m:r>
                                <a:rPr lang="en-US" b="0" i="1" smtClean="0">
                                  <a:solidFill>
                                    <a:schemeClr val="accent6"/>
                                  </a:solidFill>
                                  <a:latin typeface="Cambria Math" panose="02040503050406030204" pitchFamily="18" charset="0"/>
                                </a:rPr>
                                <m:t>𝑏</m:t>
                              </m:r>
                            </m:sub>
                          </m:sSub>
                          <m:func>
                            <m:funcPr>
                              <m:ctrlPr>
                                <a:rPr lang="en-US" b="0" i="1" smtClean="0">
                                  <a:solidFill>
                                    <a:schemeClr val="accent6"/>
                                  </a:solidFill>
                                  <a:latin typeface="Cambria Math" panose="02040503050406030204" pitchFamily="18" charset="0"/>
                                </a:rPr>
                              </m:ctrlPr>
                            </m:funcPr>
                            <m:fName>
                              <m:r>
                                <m:rPr>
                                  <m:sty m:val="p"/>
                                </m:rPr>
                                <a:rPr lang="en-US" b="0" i="0" smtClean="0">
                                  <a:solidFill>
                                    <a:schemeClr val="accent6"/>
                                  </a:solidFill>
                                  <a:latin typeface="Cambria Math" panose="02040503050406030204" pitchFamily="18" charset="0"/>
                                </a:rPr>
                                <m:t>sin</m:t>
                              </m:r>
                            </m:fName>
                            <m:e>
                              <m:d>
                                <m:dPr>
                                  <m:ctrlPr>
                                    <a:rPr lang="en-US" b="0" i="1" smtClean="0">
                                      <a:solidFill>
                                        <a:schemeClr val="accent6"/>
                                      </a:solidFill>
                                      <a:latin typeface="Cambria Math" panose="02040503050406030204" pitchFamily="18" charset="0"/>
                                    </a:rPr>
                                  </m:ctrlPr>
                                </m:dPr>
                                <m:e>
                                  <m:sSub>
                                    <m:sSubPr>
                                      <m:ctrlPr>
                                        <a:rPr lang="en-US" b="0" i="1" smtClean="0">
                                          <a:solidFill>
                                            <a:schemeClr val="accent6"/>
                                          </a:solidFill>
                                          <a:latin typeface="Cambria Math" panose="02040503050406030204" pitchFamily="18" charset="0"/>
                                        </a:rPr>
                                      </m:ctrlPr>
                                    </m:sSubPr>
                                    <m:e>
                                      <m:r>
                                        <a:rPr lang="en-US" b="0" i="1" smtClean="0">
                                          <a:solidFill>
                                            <a:schemeClr val="accent6"/>
                                          </a:solidFill>
                                          <a:latin typeface="Cambria Math" panose="02040503050406030204" pitchFamily="18" charset="0"/>
                                        </a:rPr>
                                        <m:t>𝜙</m:t>
                                      </m:r>
                                    </m:e>
                                    <m:sub>
                                      <m:r>
                                        <a:rPr lang="en-US" b="0" i="1" smtClean="0">
                                          <a:solidFill>
                                            <a:schemeClr val="accent6"/>
                                          </a:solidFill>
                                          <a:latin typeface="Cambria Math" panose="02040503050406030204" pitchFamily="18" charset="0"/>
                                        </a:rPr>
                                        <m:t>𝑠</m:t>
                                      </m:r>
                                    </m:sub>
                                  </m:sSub>
                                </m:e>
                              </m:d>
                            </m:e>
                          </m:func>
                        </m:e>
                      </m:d>
                      <m:r>
                        <a:rPr lang="en-US" b="0" i="1" smtClean="0">
                          <a:latin typeface="Cambria Math" panose="02040503050406030204" pitchFamily="18" charset="0"/>
                        </a:rPr>
                        <m:t>−</m:t>
                      </m:r>
                      <m:r>
                        <a:rPr lang="en-US" b="0" i="1" smtClean="0">
                          <a:solidFill>
                            <a:schemeClr val="accent1"/>
                          </a:solidFill>
                          <a:latin typeface="Cambria Math" panose="02040503050406030204" pitchFamily="18" charset="0"/>
                        </a:rPr>
                        <m:t>𝑖</m:t>
                      </m:r>
                      <m:d>
                        <m:dPr>
                          <m:begChr m:val="["/>
                          <m:endChr m:val="]"/>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𝐼</m:t>
                              </m:r>
                            </m:e>
                            <m:sub>
                              <m:r>
                                <a:rPr lang="en-US" b="0" i="1" smtClean="0">
                                  <a:solidFill>
                                    <a:schemeClr val="accent1"/>
                                  </a:solidFill>
                                  <a:latin typeface="Cambria Math" panose="02040503050406030204" pitchFamily="18" charset="0"/>
                                </a:rPr>
                                <m:t>𝑏</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𝐷𝐶</m:t>
                              </m:r>
                            </m:sub>
                          </m:sSub>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𝐹</m:t>
                              </m:r>
                            </m:e>
                            <m:sub>
                              <m:r>
                                <a:rPr lang="en-US" b="0" i="1" smtClean="0">
                                  <a:solidFill>
                                    <a:schemeClr val="accent1"/>
                                  </a:solidFill>
                                  <a:latin typeface="Cambria Math" panose="02040503050406030204" pitchFamily="18" charset="0"/>
                                </a:rPr>
                                <m:t>𝑏</m:t>
                              </m:r>
                            </m:sub>
                          </m:sSub>
                          <m:func>
                            <m:funcPr>
                              <m:ctrlPr>
                                <a:rPr lang="en-US" b="0" i="1" smtClean="0">
                                  <a:solidFill>
                                    <a:schemeClr val="accent1"/>
                                  </a:solidFill>
                                  <a:latin typeface="Cambria Math" panose="02040503050406030204" pitchFamily="18" charset="0"/>
                                </a:rPr>
                              </m:ctrlPr>
                            </m:funcPr>
                            <m:fName>
                              <m:r>
                                <m:rPr>
                                  <m:sty m:val="p"/>
                                </m:rPr>
                                <a:rPr lang="en-US" b="0" i="0" smtClean="0">
                                  <a:solidFill>
                                    <a:schemeClr val="accent1"/>
                                  </a:solidFill>
                                  <a:latin typeface="Cambria Math" panose="02040503050406030204" pitchFamily="18" charset="0"/>
                                </a:rPr>
                                <m:t>cos</m:t>
                              </m:r>
                            </m:fName>
                            <m:e>
                              <m:d>
                                <m:dPr>
                                  <m:ctrlPr>
                                    <a:rPr lang="en-US" b="0" i="1" smtClean="0">
                                      <a:solidFill>
                                        <a:schemeClr val="accent1"/>
                                      </a:solidFill>
                                      <a:latin typeface="Cambria Math" panose="02040503050406030204" pitchFamily="18" charset="0"/>
                                    </a:rPr>
                                  </m:ctrlPr>
                                </m:dPr>
                                <m:e>
                                  <m:sSub>
                                    <m:sSubPr>
                                      <m:ctrlPr>
                                        <a:rPr lang="en-US" b="0" i="1" smtClean="0">
                                          <a:solidFill>
                                            <a:schemeClr val="accent1"/>
                                          </a:solidFill>
                                          <a:latin typeface="Cambria Math" panose="02040503050406030204" pitchFamily="18" charset="0"/>
                                        </a:rPr>
                                      </m:ctrlPr>
                                    </m:sSubPr>
                                    <m:e>
                                      <m:r>
                                        <a:rPr lang="en-US" b="0" i="1" smtClean="0">
                                          <a:solidFill>
                                            <a:schemeClr val="accent1"/>
                                          </a:solidFill>
                                          <a:latin typeface="Cambria Math" panose="02040503050406030204" pitchFamily="18" charset="0"/>
                                        </a:rPr>
                                        <m:t>𝜙</m:t>
                                      </m:r>
                                    </m:e>
                                    <m:sub>
                                      <m:r>
                                        <a:rPr lang="en-US" b="0" i="1" smtClean="0">
                                          <a:solidFill>
                                            <a:schemeClr val="accent1"/>
                                          </a:solidFill>
                                          <a:latin typeface="Cambria Math" panose="02040503050406030204" pitchFamily="18" charset="0"/>
                                        </a:rPr>
                                        <m:t>𝑠</m:t>
                                      </m:r>
                                    </m:sub>
                                  </m:sSub>
                                </m:e>
                              </m:d>
                            </m:e>
                          </m:func>
                          <m:r>
                            <a:rPr lang="en-US" b="0" i="1" smtClean="0">
                              <a:solidFill>
                                <a:schemeClr val="accent1"/>
                              </a:solidFill>
                              <a:latin typeface="Cambria Math" panose="02040503050406030204" pitchFamily="18" charset="0"/>
                            </a:rPr>
                            <m:t>−</m:t>
                          </m:r>
                          <m:f>
                            <m:fPr>
                              <m:ctrlPr>
                                <a:rPr lang="en-US" b="0" i="1" smtClean="0">
                                  <a:solidFill>
                                    <a:schemeClr val="accent1"/>
                                  </a:solidFill>
                                  <a:latin typeface="Cambria Math" panose="02040503050406030204" pitchFamily="18" charset="0"/>
                                </a:rPr>
                              </m:ctrlPr>
                            </m:fPr>
                            <m:num>
                              <m:r>
                                <a:rPr lang="en-US" b="0" i="1" smtClean="0">
                                  <a:solidFill>
                                    <a:schemeClr val="accent1"/>
                                  </a:solidFill>
                                  <a:latin typeface="Cambria Math" panose="02040503050406030204" pitchFamily="18" charset="0"/>
                                </a:rPr>
                                <m:t>𝑉</m:t>
                              </m:r>
                              <m:r>
                                <m:rPr>
                                  <m:sty m:val="p"/>
                                </m:rPr>
                                <a:rPr lang="en-US" b="0" i="0" smtClean="0">
                                  <a:solidFill>
                                    <a:schemeClr val="accent1"/>
                                  </a:solidFill>
                                  <a:latin typeface="Cambria Math" panose="02040503050406030204" pitchFamily="18" charset="0"/>
                                </a:rPr>
                                <m:t>Δ</m:t>
                              </m:r>
                              <m:r>
                                <a:rPr lang="en-US" b="0" i="1" smtClean="0">
                                  <a:solidFill>
                                    <a:schemeClr val="accent1"/>
                                  </a:solidFill>
                                  <a:latin typeface="Cambria Math" panose="02040503050406030204" pitchFamily="18" charset="0"/>
                                </a:rPr>
                                <m:t>𝜔</m:t>
                              </m:r>
                            </m:num>
                            <m:den>
                              <m:r>
                                <a:rPr lang="en-US" b="0" i="1" smtClean="0">
                                  <a:solidFill>
                                    <a:schemeClr val="accent1"/>
                                  </a:solidFill>
                                  <a:latin typeface="Cambria Math" panose="02040503050406030204" pitchFamily="18" charset="0"/>
                                </a:rPr>
                                <m:t>𝜔</m:t>
                              </m:r>
                              <m:d>
                                <m:dPr>
                                  <m:ctrlPr>
                                    <a:rPr lang="en-US" b="0" i="1" smtClean="0">
                                      <a:solidFill>
                                        <a:schemeClr val="accent1"/>
                                      </a:solidFill>
                                      <a:latin typeface="Cambria Math" panose="02040503050406030204" pitchFamily="18" charset="0"/>
                                    </a:rPr>
                                  </m:ctrlPr>
                                </m:dPr>
                                <m:e>
                                  <m:r>
                                    <a:rPr lang="en-US" b="0" i="1" smtClean="0">
                                      <a:solidFill>
                                        <a:schemeClr val="accent1"/>
                                      </a:solidFill>
                                      <a:latin typeface="Cambria Math" panose="02040503050406030204" pitchFamily="18" charset="0"/>
                                    </a:rPr>
                                    <m:t>𝑅</m:t>
                                  </m:r>
                                  <m:r>
                                    <a:rPr lang="en-US" b="0" i="1" smtClean="0">
                                      <a:solidFill>
                                        <a:schemeClr val="accent1"/>
                                      </a:solidFill>
                                      <a:latin typeface="Cambria Math" panose="02040503050406030204" pitchFamily="18" charset="0"/>
                                    </a:rPr>
                                    <m:t>/</m:t>
                                  </m:r>
                                  <m:r>
                                    <a:rPr lang="en-US" b="0" i="1" smtClean="0">
                                      <a:solidFill>
                                        <a:schemeClr val="accent1"/>
                                      </a:solidFill>
                                      <a:latin typeface="Cambria Math" panose="02040503050406030204" pitchFamily="18" charset="0"/>
                                    </a:rPr>
                                    <m:t>𝑄</m:t>
                                  </m:r>
                                </m:e>
                              </m:d>
                            </m:den>
                          </m:f>
                        </m:e>
                      </m:d>
                    </m:oMath>
                  </m:oMathPara>
                </a14:m>
                <a:endParaRPr lang="en-GB" dirty="0"/>
              </a:p>
              <a:p>
                <a:pPr marL="0" indent="0">
                  <a:buNone/>
                </a:pPr>
                <a:r>
                  <a:rPr lang="en-GB" dirty="0"/>
                  <a:t>Aims when specifying the modifiable parameters</a:t>
                </a:r>
              </a:p>
              <a:p>
                <a:r>
                  <a:rPr lang="en-GB" dirty="0">
                    <a:solidFill>
                      <a:schemeClr val="accent1"/>
                    </a:solidFill>
                  </a:rPr>
                  <a:t>Set the imaginary part of both formulas to 0 </a:t>
                </a:r>
                <a:r>
                  <a:rPr lang="en-GB" dirty="0">
                    <a:solidFill>
                      <a:schemeClr val="accent1"/>
                    </a:solidFill>
                    <a:sym typeface="Wingdings" panose="05000000000000000000" pitchFamily="2" charset="2"/>
                  </a:rPr>
                  <a:t> </a:t>
                </a:r>
                <a14:m>
                  <m:oMath xmlns:m="http://schemas.openxmlformats.org/officeDocument/2006/math">
                    <m:f>
                      <m:fPr>
                        <m:ctrlPr>
                          <a:rPr lang="en-US" b="0" i="1" smtClean="0">
                            <a:solidFill>
                              <a:schemeClr val="accent1"/>
                            </a:solidFill>
                            <a:latin typeface="Cambria Math" panose="02040503050406030204" pitchFamily="18" charset="0"/>
                            <a:sym typeface="Wingdings" panose="05000000000000000000" pitchFamily="2" charset="2"/>
                          </a:rPr>
                        </m:ctrlPr>
                      </m:fPr>
                      <m:num>
                        <m:r>
                          <m:rPr>
                            <m:sty m:val="p"/>
                          </m:rPr>
                          <a:rPr lang="en-US" b="0" i="0" smtClean="0">
                            <a:solidFill>
                              <a:schemeClr val="accent1"/>
                            </a:solidFill>
                            <a:latin typeface="Cambria Math" panose="02040503050406030204" pitchFamily="18" charset="0"/>
                            <a:sym typeface="Wingdings" panose="05000000000000000000" pitchFamily="2" charset="2"/>
                          </a:rPr>
                          <m:t>Δ</m:t>
                        </m:r>
                        <m:sSub>
                          <m:sSubPr>
                            <m:ctrlPr>
                              <a:rPr lang="en-US" b="0" i="1" smtClean="0">
                                <a:solidFill>
                                  <a:schemeClr val="accent1"/>
                                </a:solidFill>
                                <a:latin typeface="Cambria Math" panose="02040503050406030204" pitchFamily="18" charset="0"/>
                                <a:sym typeface="Wingdings" panose="05000000000000000000" pitchFamily="2" charset="2"/>
                              </a:rPr>
                            </m:ctrlPr>
                          </m:sSubPr>
                          <m:e>
                            <m:r>
                              <a:rPr lang="en-US" b="0" i="1" smtClean="0">
                                <a:solidFill>
                                  <a:schemeClr val="accent1"/>
                                </a:solidFill>
                                <a:latin typeface="Cambria Math" panose="02040503050406030204" pitchFamily="18" charset="0"/>
                                <a:sym typeface="Wingdings" panose="05000000000000000000" pitchFamily="2" charset="2"/>
                              </a:rPr>
                              <m:t>𝜔</m:t>
                            </m:r>
                          </m:e>
                          <m:sub>
                            <m:r>
                              <a:rPr lang="en-US" b="0" i="1" smtClean="0">
                                <a:solidFill>
                                  <a:schemeClr val="accent1"/>
                                </a:solidFill>
                                <a:latin typeface="Cambria Math" panose="02040503050406030204" pitchFamily="18" charset="0"/>
                                <a:sym typeface="Wingdings" panose="05000000000000000000" pitchFamily="2" charset="2"/>
                              </a:rPr>
                              <m:t>𝑜𝑝𝑡</m:t>
                            </m:r>
                          </m:sub>
                        </m:sSub>
                      </m:num>
                      <m:den>
                        <m:r>
                          <a:rPr lang="en-US" b="0" i="1" smtClean="0">
                            <a:solidFill>
                              <a:schemeClr val="accent1"/>
                            </a:solidFill>
                            <a:latin typeface="Cambria Math" panose="02040503050406030204" pitchFamily="18" charset="0"/>
                            <a:sym typeface="Wingdings" panose="05000000000000000000" pitchFamily="2" charset="2"/>
                          </a:rPr>
                          <m:t>𝜔</m:t>
                        </m:r>
                      </m:den>
                    </m:f>
                    <m:r>
                      <a:rPr lang="en-US" b="0" i="1" smtClean="0">
                        <a:solidFill>
                          <a:schemeClr val="accent1"/>
                        </a:solidFill>
                        <a:latin typeface="Cambria Math" panose="02040503050406030204" pitchFamily="18" charset="0"/>
                        <a:sym typeface="Wingdings" panose="05000000000000000000" pitchFamily="2" charset="2"/>
                      </a:rPr>
                      <m:t>=</m:t>
                    </m:r>
                    <m:f>
                      <m:fPr>
                        <m:ctrlPr>
                          <a:rPr lang="en-US" b="0" i="1" smtClean="0">
                            <a:solidFill>
                              <a:schemeClr val="accent1"/>
                            </a:solidFill>
                            <a:latin typeface="Cambria Math" panose="02040503050406030204" pitchFamily="18" charset="0"/>
                            <a:sym typeface="Wingdings" panose="05000000000000000000" pitchFamily="2" charset="2"/>
                          </a:rPr>
                        </m:ctrlPr>
                      </m:fPr>
                      <m:num>
                        <m:func>
                          <m:funcPr>
                            <m:ctrlPr>
                              <a:rPr lang="en-US" b="0" i="1" smtClean="0">
                                <a:solidFill>
                                  <a:schemeClr val="accent1"/>
                                </a:solidFill>
                                <a:latin typeface="Cambria Math" panose="02040503050406030204" pitchFamily="18" charset="0"/>
                                <a:sym typeface="Wingdings" panose="05000000000000000000" pitchFamily="2" charset="2"/>
                              </a:rPr>
                            </m:ctrlPr>
                          </m:funcPr>
                          <m:fName>
                            <m:sSub>
                              <m:sSubPr>
                                <m:ctrlPr>
                                  <a:rPr lang="en-US" i="1">
                                    <a:solidFill>
                                      <a:schemeClr val="accent1"/>
                                    </a:solidFill>
                                    <a:latin typeface="Cambria Math" panose="02040503050406030204" pitchFamily="18" charset="0"/>
                                    <a:sym typeface="Wingdings" panose="05000000000000000000" pitchFamily="2" charset="2"/>
                                  </a:rPr>
                                </m:ctrlPr>
                              </m:sSubPr>
                              <m:e>
                                <m:r>
                                  <a:rPr lang="en-US" i="1">
                                    <a:solidFill>
                                      <a:schemeClr val="accent1"/>
                                    </a:solidFill>
                                    <a:latin typeface="Cambria Math" panose="02040503050406030204" pitchFamily="18" charset="0"/>
                                    <a:sym typeface="Wingdings" panose="05000000000000000000" pitchFamily="2" charset="2"/>
                                  </a:rPr>
                                  <m:t>𝐼</m:t>
                                </m:r>
                              </m:e>
                              <m:sub>
                                <m:r>
                                  <a:rPr lang="en-US" i="1">
                                    <a:solidFill>
                                      <a:schemeClr val="accent1"/>
                                    </a:solidFill>
                                    <a:latin typeface="Cambria Math" panose="02040503050406030204" pitchFamily="18" charset="0"/>
                                    <a:sym typeface="Wingdings" panose="05000000000000000000" pitchFamily="2" charset="2"/>
                                  </a:rPr>
                                  <m:t>𝑏</m:t>
                                </m:r>
                                <m:r>
                                  <a:rPr lang="en-US" i="1">
                                    <a:solidFill>
                                      <a:schemeClr val="accent1"/>
                                    </a:solidFill>
                                    <a:latin typeface="Cambria Math" panose="02040503050406030204" pitchFamily="18" charset="0"/>
                                    <a:sym typeface="Wingdings" panose="05000000000000000000" pitchFamily="2" charset="2"/>
                                  </a:rPr>
                                  <m:t>,</m:t>
                                </m:r>
                                <m:r>
                                  <a:rPr lang="en-US" i="1">
                                    <a:solidFill>
                                      <a:schemeClr val="accent1"/>
                                    </a:solidFill>
                                    <a:latin typeface="Cambria Math" panose="02040503050406030204" pitchFamily="18" charset="0"/>
                                    <a:sym typeface="Wingdings" panose="05000000000000000000" pitchFamily="2" charset="2"/>
                                  </a:rPr>
                                  <m:t>𝐷𝐶</m:t>
                                </m:r>
                              </m:sub>
                            </m:sSub>
                            <m:sSub>
                              <m:sSubPr>
                                <m:ctrlPr>
                                  <a:rPr lang="en-US" i="1">
                                    <a:solidFill>
                                      <a:schemeClr val="accent1"/>
                                    </a:solidFill>
                                    <a:latin typeface="Cambria Math" panose="02040503050406030204" pitchFamily="18" charset="0"/>
                                    <a:sym typeface="Wingdings" panose="05000000000000000000" pitchFamily="2" charset="2"/>
                                  </a:rPr>
                                </m:ctrlPr>
                              </m:sSubPr>
                              <m:e>
                                <m:r>
                                  <a:rPr lang="en-US" i="1">
                                    <a:solidFill>
                                      <a:schemeClr val="accent1"/>
                                    </a:solidFill>
                                    <a:latin typeface="Cambria Math" panose="02040503050406030204" pitchFamily="18" charset="0"/>
                                    <a:sym typeface="Wingdings" panose="05000000000000000000" pitchFamily="2" charset="2"/>
                                  </a:rPr>
                                  <m:t>𝐹</m:t>
                                </m:r>
                              </m:e>
                              <m:sub>
                                <m:r>
                                  <a:rPr lang="en-US" i="1">
                                    <a:solidFill>
                                      <a:schemeClr val="accent1"/>
                                    </a:solidFill>
                                    <a:latin typeface="Cambria Math" panose="02040503050406030204" pitchFamily="18" charset="0"/>
                                    <a:sym typeface="Wingdings" panose="05000000000000000000" pitchFamily="2" charset="2"/>
                                  </a:rPr>
                                  <m:t>𝑏</m:t>
                                </m:r>
                              </m:sub>
                            </m:sSub>
                            <m:r>
                              <m:rPr>
                                <m:sty m:val="p"/>
                              </m:rPr>
                              <a:rPr lang="en-US" b="0" i="0" smtClean="0">
                                <a:solidFill>
                                  <a:schemeClr val="accent1"/>
                                </a:solidFill>
                                <a:latin typeface="Cambria Math" panose="02040503050406030204" pitchFamily="18" charset="0"/>
                                <a:sym typeface="Wingdings" panose="05000000000000000000" pitchFamily="2" charset="2"/>
                              </a:rPr>
                              <m:t>cos</m:t>
                            </m:r>
                          </m:fName>
                          <m:e>
                            <m:d>
                              <m:dPr>
                                <m:ctrlPr>
                                  <a:rPr lang="en-US" b="0" i="1" smtClean="0">
                                    <a:solidFill>
                                      <a:schemeClr val="accent1"/>
                                    </a:solidFill>
                                    <a:latin typeface="Cambria Math" panose="02040503050406030204" pitchFamily="18" charset="0"/>
                                    <a:sym typeface="Wingdings" panose="05000000000000000000" pitchFamily="2" charset="2"/>
                                  </a:rPr>
                                </m:ctrlPr>
                              </m:dPr>
                              <m:e>
                                <m:sSub>
                                  <m:sSubPr>
                                    <m:ctrlPr>
                                      <a:rPr lang="en-US" b="0" i="1" smtClean="0">
                                        <a:solidFill>
                                          <a:schemeClr val="accent1"/>
                                        </a:solidFill>
                                        <a:latin typeface="Cambria Math" panose="02040503050406030204" pitchFamily="18" charset="0"/>
                                        <a:sym typeface="Wingdings" panose="05000000000000000000" pitchFamily="2" charset="2"/>
                                      </a:rPr>
                                    </m:ctrlPr>
                                  </m:sSubPr>
                                  <m:e>
                                    <m:r>
                                      <a:rPr lang="en-US" b="0" i="1" smtClean="0">
                                        <a:solidFill>
                                          <a:schemeClr val="accent1"/>
                                        </a:solidFill>
                                        <a:latin typeface="Cambria Math" panose="02040503050406030204" pitchFamily="18" charset="0"/>
                                        <a:sym typeface="Wingdings" panose="05000000000000000000" pitchFamily="2" charset="2"/>
                                      </a:rPr>
                                      <m:t>𝜙</m:t>
                                    </m:r>
                                  </m:e>
                                  <m:sub>
                                    <m:r>
                                      <a:rPr lang="en-US" b="0" i="1" smtClean="0">
                                        <a:solidFill>
                                          <a:schemeClr val="accent1"/>
                                        </a:solidFill>
                                        <a:latin typeface="Cambria Math" panose="02040503050406030204" pitchFamily="18" charset="0"/>
                                        <a:sym typeface="Wingdings" panose="05000000000000000000" pitchFamily="2" charset="2"/>
                                      </a:rPr>
                                      <m:t>𝑠</m:t>
                                    </m:r>
                                  </m:sub>
                                </m:sSub>
                              </m:e>
                            </m:d>
                          </m:e>
                        </m:func>
                        <m:r>
                          <a:rPr lang="en-US" b="0" i="1" smtClean="0">
                            <a:solidFill>
                              <a:schemeClr val="accent1"/>
                            </a:solidFill>
                            <a:latin typeface="Cambria Math" panose="02040503050406030204" pitchFamily="18" charset="0"/>
                            <a:sym typeface="Wingdings" panose="05000000000000000000" pitchFamily="2" charset="2"/>
                          </a:rPr>
                          <m:t>(</m:t>
                        </m:r>
                        <m:r>
                          <a:rPr lang="en-US" b="0" i="1" smtClean="0">
                            <a:solidFill>
                              <a:schemeClr val="accent1"/>
                            </a:solidFill>
                            <a:latin typeface="Cambria Math" panose="02040503050406030204" pitchFamily="18" charset="0"/>
                            <a:sym typeface="Wingdings" panose="05000000000000000000" pitchFamily="2" charset="2"/>
                          </a:rPr>
                          <m:t>𝑅</m:t>
                        </m:r>
                        <m:r>
                          <a:rPr lang="en-US" b="0" i="1" smtClean="0">
                            <a:solidFill>
                              <a:schemeClr val="accent1"/>
                            </a:solidFill>
                            <a:latin typeface="Cambria Math" panose="02040503050406030204" pitchFamily="18" charset="0"/>
                            <a:sym typeface="Wingdings" panose="05000000000000000000" pitchFamily="2" charset="2"/>
                          </a:rPr>
                          <m:t>/</m:t>
                        </m:r>
                        <m:r>
                          <a:rPr lang="en-US" b="0" i="1" smtClean="0">
                            <a:solidFill>
                              <a:schemeClr val="accent1"/>
                            </a:solidFill>
                            <a:latin typeface="Cambria Math" panose="02040503050406030204" pitchFamily="18" charset="0"/>
                            <a:sym typeface="Wingdings" panose="05000000000000000000" pitchFamily="2" charset="2"/>
                          </a:rPr>
                          <m:t>𝑄</m:t>
                        </m:r>
                        <m:r>
                          <a:rPr lang="en-US" b="0" i="1" smtClean="0">
                            <a:solidFill>
                              <a:schemeClr val="accent1"/>
                            </a:solidFill>
                            <a:latin typeface="Cambria Math" panose="02040503050406030204" pitchFamily="18" charset="0"/>
                            <a:sym typeface="Wingdings" panose="05000000000000000000" pitchFamily="2" charset="2"/>
                          </a:rPr>
                          <m:t>)</m:t>
                        </m:r>
                      </m:num>
                      <m:den>
                        <m:r>
                          <a:rPr lang="en-US" b="0" i="1" smtClean="0">
                            <a:solidFill>
                              <a:schemeClr val="accent1"/>
                            </a:solidFill>
                            <a:latin typeface="Cambria Math" panose="02040503050406030204" pitchFamily="18" charset="0"/>
                            <a:sym typeface="Wingdings" panose="05000000000000000000" pitchFamily="2" charset="2"/>
                          </a:rPr>
                          <m:t>𝑉</m:t>
                        </m:r>
                      </m:den>
                    </m:f>
                  </m:oMath>
                </a14:m>
                <a:endParaRPr lang="en-US" b="0" dirty="0">
                  <a:sym typeface="Wingdings" panose="05000000000000000000" pitchFamily="2" charset="2"/>
                </a:endParaRPr>
              </a:p>
              <a:p>
                <a:r>
                  <a:rPr lang="en-GB" dirty="0"/>
                  <a:t>Set the real part of the reflected current to 0 </a:t>
                </a:r>
                <a:r>
                  <a:rPr lang="en-GB" dirty="0">
                    <a:sym typeface="Wingdings" panose="05000000000000000000" pitchFamily="2" charset="2"/>
                  </a:rPr>
                  <a:t> </a:t>
                </a:r>
                <a14:m>
                  <m:oMath xmlns:m="http://schemas.openxmlformats.org/officeDocument/2006/math">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𝑄</m:t>
                        </m:r>
                      </m:e>
                      <m:sub>
                        <m:r>
                          <a:rPr lang="en-US" b="0" i="1" smtClean="0">
                            <a:solidFill>
                              <a:schemeClr val="accent6"/>
                            </a:solidFill>
                            <a:latin typeface="Cambria Math" panose="02040503050406030204" pitchFamily="18" charset="0"/>
                            <a:sym typeface="Wingdings" panose="05000000000000000000" pitchFamily="2" charset="2"/>
                          </a:rPr>
                          <m:t>𝑒𝑥𝑡</m:t>
                        </m:r>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𝑜𝑝𝑡</m:t>
                        </m:r>
                      </m:sub>
                    </m:sSub>
                    <m:r>
                      <a:rPr lang="en-US" b="0" i="1" smtClean="0">
                        <a:solidFill>
                          <a:schemeClr val="accent6"/>
                        </a:solidFill>
                        <a:latin typeface="Cambria Math" panose="02040503050406030204" pitchFamily="18" charset="0"/>
                        <a:sym typeface="Wingdings" panose="05000000000000000000" pitchFamily="2" charset="2"/>
                      </a:rPr>
                      <m:t>=</m:t>
                    </m:r>
                    <m:f>
                      <m:fPr>
                        <m:ctrlPr>
                          <a:rPr lang="en-US" b="0" i="1" smtClean="0">
                            <a:solidFill>
                              <a:schemeClr val="accent6"/>
                            </a:solidFill>
                            <a:latin typeface="Cambria Math" panose="02040503050406030204" pitchFamily="18" charset="0"/>
                            <a:sym typeface="Wingdings" panose="05000000000000000000" pitchFamily="2" charset="2"/>
                          </a:rPr>
                        </m:ctrlPr>
                      </m:fPr>
                      <m:num>
                        <m:r>
                          <a:rPr lang="en-US" b="0" i="1" smtClean="0">
                            <a:solidFill>
                              <a:schemeClr val="accent6"/>
                            </a:solidFill>
                            <a:latin typeface="Cambria Math" panose="02040503050406030204" pitchFamily="18" charset="0"/>
                            <a:sym typeface="Wingdings" panose="05000000000000000000" pitchFamily="2" charset="2"/>
                          </a:rPr>
                          <m:t>𝑉</m:t>
                        </m:r>
                      </m:num>
                      <m:den>
                        <m:r>
                          <a:rPr lang="en-US" b="0" i="1" smtClean="0">
                            <a:solidFill>
                              <a:schemeClr val="accent6"/>
                            </a:solidFill>
                            <a:latin typeface="Cambria Math" panose="02040503050406030204" pitchFamily="18" charset="0"/>
                            <a:sym typeface="Wingdings" panose="05000000000000000000" pitchFamily="2" charset="2"/>
                          </a:rPr>
                          <m:t>2</m:t>
                        </m:r>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𝐼</m:t>
                            </m:r>
                          </m:e>
                          <m:sub>
                            <m:r>
                              <a:rPr lang="en-US" b="0" i="1" smtClean="0">
                                <a:solidFill>
                                  <a:schemeClr val="accent6"/>
                                </a:solidFill>
                                <a:latin typeface="Cambria Math" panose="02040503050406030204" pitchFamily="18" charset="0"/>
                                <a:sym typeface="Wingdings" panose="05000000000000000000" pitchFamily="2" charset="2"/>
                              </a:rPr>
                              <m:t>𝑏</m:t>
                            </m:r>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𝐷𝐶</m:t>
                            </m:r>
                          </m:sub>
                        </m:sSub>
                        <m:sSub>
                          <m:sSubPr>
                            <m:ctrlPr>
                              <a:rPr lang="en-US" b="0" i="1" smtClean="0">
                                <a:solidFill>
                                  <a:schemeClr val="accent6"/>
                                </a:solidFill>
                                <a:latin typeface="Cambria Math" panose="02040503050406030204" pitchFamily="18" charset="0"/>
                                <a:sym typeface="Wingdings" panose="05000000000000000000" pitchFamily="2" charset="2"/>
                              </a:rPr>
                            </m:ctrlPr>
                          </m:sSubPr>
                          <m:e>
                            <m:r>
                              <a:rPr lang="en-US" b="0" i="1" smtClean="0">
                                <a:solidFill>
                                  <a:schemeClr val="accent6"/>
                                </a:solidFill>
                                <a:latin typeface="Cambria Math" panose="02040503050406030204" pitchFamily="18" charset="0"/>
                                <a:sym typeface="Wingdings" panose="05000000000000000000" pitchFamily="2" charset="2"/>
                              </a:rPr>
                              <m:t>𝐹</m:t>
                            </m:r>
                          </m:e>
                          <m:sub>
                            <m:r>
                              <a:rPr lang="en-US" b="0" i="1" smtClean="0">
                                <a:solidFill>
                                  <a:schemeClr val="accent6"/>
                                </a:solidFill>
                                <a:latin typeface="Cambria Math" panose="02040503050406030204" pitchFamily="18" charset="0"/>
                                <a:sym typeface="Wingdings" panose="05000000000000000000" pitchFamily="2" charset="2"/>
                              </a:rPr>
                              <m:t>𝑏</m:t>
                            </m:r>
                          </m:sub>
                        </m:sSub>
                        <m:r>
                          <m:rPr>
                            <m:sty m:val="p"/>
                          </m:rPr>
                          <a:rPr lang="en-US" b="0" i="0" smtClean="0">
                            <a:solidFill>
                              <a:schemeClr val="accent6"/>
                            </a:solidFill>
                            <a:latin typeface="Cambria Math" panose="02040503050406030204" pitchFamily="18" charset="0"/>
                            <a:sym typeface="Wingdings" panose="05000000000000000000" pitchFamily="2" charset="2"/>
                          </a:rPr>
                          <m:t>sin</m:t>
                        </m:r>
                        <m:r>
                          <a:rPr lang="en-US" b="0" i="1" smtClean="0">
                            <a:solidFill>
                              <a:schemeClr val="accent6"/>
                            </a:solidFill>
                            <a:latin typeface="Cambria Math" panose="02040503050406030204" pitchFamily="18" charset="0"/>
                            <a:sym typeface="Wingdings" panose="05000000000000000000" pitchFamily="2" charset="2"/>
                          </a:rPr>
                          <m:t>⁡(</m:t>
                        </m:r>
                        <m:sSub>
                          <m:sSubPr>
                            <m:ctrlPr>
                              <a:rPr lang="en-US" b="0" i="1" smtClean="0">
                                <a:solidFill>
                                  <a:schemeClr val="accent6"/>
                                </a:solidFill>
                                <a:latin typeface="Cambria Math" panose="02040503050406030204" pitchFamily="18" charset="0"/>
                                <a:sym typeface="Wingdings" panose="05000000000000000000" pitchFamily="2" charset="2"/>
                              </a:rPr>
                            </m:ctrlPr>
                          </m:sSubPr>
                          <m:e>
                            <m:r>
                              <m:rPr>
                                <m:sty m:val="p"/>
                              </m:rPr>
                              <a:rPr lang="en-US" b="0" i="0" smtClean="0">
                                <a:solidFill>
                                  <a:schemeClr val="accent6"/>
                                </a:solidFill>
                                <a:latin typeface="Cambria Math" panose="02040503050406030204" pitchFamily="18" charset="0"/>
                                <a:sym typeface="Wingdings" panose="05000000000000000000" pitchFamily="2" charset="2"/>
                              </a:rPr>
                              <m:t>Φ</m:t>
                            </m:r>
                          </m:e>
                          <m:sub>
                            <m:r>
                              <a:rPr lang="en-US" b="0" i="1" smtClean="0">
                                <a:solidFill>
                                  <a:schemeClr val="accent6"/>
                                </a:solidFill>
                                <a:latin typeface="Cambria Math" panose="02040503050406030204" pitchFamily="18" charset="0"/>
                                <a:sym typeface="Wingdings" panose="05000000000000000000" pitchFamily="2" charset="2"/>
                              </a:rPr>
                              <m:t>𝑠</m:t>
                            </m:r>
                          </m:sub>
                        </m:sSub>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𝑅</m:t>
                        </m:r>
                        <m:r>
                          <a:rPr lang="en-US" b="0" i="1" smtClean="0">
                            <a:solidFill>
                              <a:schemeClr val="accent6"/>
                            </a:solidFill>
                            <a:latin typeface="Cambria Math" panose="02040503050406030204" pitchFamily="18" charset="0"/>
                            <a:sym typeface="Wingdings" panose="05000000000000000000" pitchFamily="2" charset="2"/>
                          </a:rPr>
                          <m:t>/</m:t>
                        </m:r>
                        <m:r>
                          <a:rPr lang="en-US" b="0" i="1" smtClean="0">
                            <a:solidFill>
                              <a:schemeClr val="accent6"/>
                            </a:solidFill>
                            <a:latin typeface="Cambria Math" panose="02040503050406030204" pitchFamily="18" charset="0"/>
                            <a:sym typeface="Wingdings" panose="05000000000000000000" pitchFamily="2" charset="2"/>
                          </a:rPr>
                          <m:t>𝑄</m:t>
                        </m:r>
                        <m:r>
                          <a:rPr lang="en-US" b="0" i="1" smtClean="0">
                            <a:solidFill>
                              <a:schemeClr val="accent6"/>
                            </a:solidFill>
                            <a:latin typeface="Cambria Math" panose="02040503050406030204" pitchFamily="18" charset="0"/>
                            <a:sym typeface="Wingdings" panose="05000000000000000000" pitchFamily="2" charset="2"/>
                          </a:rPr>
                          <m:t>)</m:t>
                        </m:r>
                      </m:den>
                    </m:f>
                  </m:oMath>
                </a14:m>
                <a:endParaRPr lang="en-US" b="0" dirty="0">
                  <a:solidFill>
                    <a:schemeClr val="accent6"/>
                  </a:solidFill>
                  <a:sym typeface="Wingdings" panose="05000000000000000000" pitchFamily="2" charset="2"/>
                </a:endParaRPr>
              </a:p>
              <a:p>
                <a:pPr marL="0" indent="0">
                  <a:buNone/>
                </a:pPr>
                <a:r>
                  <a:rPr lang="en-GB" dirty="0"/>
                  <a:t>The formulas used were derived in [1]</a:t>
                </a:r>
              </a:p>
            </p:txBody>
          </p:sp>
        </mc:Choice>
        <mc:Fallback xmlns="">
          <p:sp>
            <p:nvSpPr>
              <p:cNvPr id="4" name="Inhaltsplatzhalter 3">
                <a:extLst>
                  <a:ext uri="{FF2B5EF4-FFF2-40B4-BE49-F238E27FC236}">
                    <a16:creationId xmlns:a16="http://schemas.microsoft.com/office/drawing/2014/main" id="{2DE93CB6-3A44-C511-5EB5-16CAADB0C12A}"/>
                  </a:ext>
                </a:extLst>
              </p:cNvPr>
              <p:cNvSpPr>
                <a:spLocks noGrp="1" noRot="1" noChangeAspect="1" noMove="1" noResize="1" noEditPoints="1" noAdjustHandles="1" noChangeArrowheads="1" noChangeShapeType="1" noTextEdit="1"/>
              </p:cNvSpPr>
              <p:nvPr>
                <p:ph idx="1"/>
              </p:nvPr>
            </p:nvSpPr>
            <p:spPr>
              <a:xfrm>
                <a:off x="601920" y="1696190"/>
                <a:ext cx="10515600" cy="4351338"/>
              </a:xfrm>
              <a:blipFill>
                <a:blip r:embed="rId2"/>
                <a:stretch>
                  <a:fillRect l="-928" b="-1120"/>
                </a:stretch>
              </a:blipFill>
            </p:spPr>
            <p:txBody>
              <a:bodyPr/>
              <a:lstStyle/>
              <a:p>
                <a:r>
                  <a:rPr lang="en-GB">
                    <a:noFill/>
                  </a:rPr>
                  <a:t> </a:t>
                </a:r>
              </a:p>
            </p:txBody>
          </p:sp>
        </mc:Fallback>
      </mc:AlternateContent>
      <p:sp>
        <p:nvSpPr>
          <p:cNvPr id="3" name="Titel 2">
            <a:extLst>
              <a:ext uri="{FF2B5EF4-FFF2-40B4-BE49-F238E27FC236}">
                <a16:creationId xmlns:a16="http://schemas.microsoft.com/office/drawing/2014/main" id="{C035E068-F251-2F11-5BD6-1BC7D015E444}"/>
              </a:ext>
            </a:extLst>
          </p:cNvPr>
          <p:cNvSpPr>
            <a:spLocks noGrp="1"/>
          </p:cNvSpPr>
          <p:nvPr>
            <p:ph type="title"/>
          </p:nvPr>
        </p:nvSpPr>
        <p:spPr/>
        <p:txBody>
          <a:bodyPr>
            <a:normAutofit fontScale="90000"/>
          </a:bodyPr>
          <a:lstStyle/>
          <a:p>
            <a:r>
              <a:rPr lang="en-GB" dirty="0"/>
              <a:t>Appendix</a:t>
            </a:r>
            <a:br>
              <a:rPr lang="en-GB" dirty="0"/>
            </a:br>
            <a:r>
              <a:rPr lang="en-GB" dirty="0"/>
              <a:t>Generator and reflected current</a:t>
            </a:r>
            <a:br>
              <a:rPr lang="en-GB" dirty="0"/>
            </a:br>
            <a:endParaRPr lang="en-GB" dirty="0"/>
          </a:p>
        </p:txBody>
      </p:sp>
      <p:sp>
        <p:nvSpPr>
          <p:cNvPr id="2" name="Fußzeilenplatzhalter 1">
            <a:extLst>
              <a:ext uri="{FF2B5EF4-FFF2-40B4-BE49-F238E27FC236}">
                <a16:creationId xmlns:a16="http://schemas.microsoft.com/office/drawing/2014/main" id="{7AD548DB-C16D-C911-615A-49BB7311D748}"/>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11409585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FE4F6C01-A41A-8D2B-EE04-298A040ED020}"/>
              </a:ext>
            </a:extLst>
          </p:cNvPr>
          <p:cNvSpPr>
            <a:spLocks noGrp="1"/>
          </p:cNvSpPr>
          <p:nvPr>
            <p:ph idx="1"/>
          </p:nvPr>
        </p:nvSpPr>
        <p:spPr/>
        <p:txBody>
          <a:bodyPr/>
          <a:lstStyle/>
          <a:p>
            <a:pPr marL="0" indent="0">
              <a:buNone/>
            </a:pPr>
            <a:r>
              <a:rPr lang="en-US" dirty="0"/>
              <a:t>[1]: </a:t>
            </a:r>
            <a:r>
              <a:rPr lang="en-GB" dirty="0"/>
              <a:t>Cavity-Beam-Transmitter Interaction Formula Collection with Derivation:  </a:t>
            </a:r>
            <a:r>
              <a:rPr lang="en-GB" dirty="0">
                <a:hlinkClick r:id="rId2"/>
              </a:rPr>
              <a:t>http://cds.cern.ch/record/1323893/files/CERN-ATS-Note-2011-002%20TECH.pdf</a:t>
            </a:r>
            <a:r>
              <a:rPr lang="en-GB" dirty="0"/>
              <a:t> </a:t>
            </a:r>
            <a:endParaRPr lang="en-US" dirty="0"/>
          </a:p>
          <a:p>
            <a:pPr marL="0" indent="0">
              <a:buNone/>
            </a:pPr>
            <a:r>
              <a:rPr lang="en-US" dirty="0"/>
              <a:t>[2]: ILC TDR: </a:t>
            </a:r>
            <a:r>
              <a:rPr lang="en-US" dirty="0">
                <a:hlinkClick r:id="rId3"/>
              </a:rPr>
              <a:t>https://linearcollider.org/files/images/pdf/Acceleratorpart2.pdf</a:t>
            </a:r>
            <a:r>
              <a:rPr lang="en-US" dirty="0"/>
              <a:t> </a:t>
            </a:r>
          </a:p>
          <a:p>
            <a:pPr marL="0" indent="0">
              <a:buNone/>
            </a:pPr>
            <a:r>
              <a:rPr lang="en-US" dirty="0"/>
              <a:t>[3]: </a:t>
            </a:r>
            <a:r>
              <a:rPr lang="en-US" dirty="0">
                <a:hlinkClick r:id="rId4"/>
              </a:rPr>
              <a:t>https://www.desy.de/xfel-beam/mlin_klyst.html</a:t>
            </a:r>
            <a:r>
              <a:rPr lang="en-US" dirty="0"/>
              <a:t> </a:t>
            </a:r>
          </a:p>
          <a:p>
            <a:pPr marL="0" indent="0">
              <a:buNone/>
            </a:pPr>
            <a:endParaRPr lang="en-GB" dirty="0"/>
          </a:p>
        </p:txBody>
      </p:sp>
      <p:sp>
        <p:nvSpPr>
          <p:cNvPr id="3" name="Titel 2">
            <a:extLst>
              <a:ext uri="{FF2B5EF4-FFF2-40B4-BE49-F238E27FC236}">
                <a16:creationId xmlns:a16="http://schemas.microsoft.com/office/drawing/2014/main" id="{77DBB28E-3878-235B-A872-D098805A40AD}"/>
              </a:ext>
            </a:extLst>
          </p:cNvPr>
          <p:cNvSpPr>
            <a:spLocks noGrp="1"/>
          </p:cNvSpPr>
          <p:nvPr>
            <p:ph type="title"/>
          </p:nvPr>
        </p:nvSpPr>
        <p:spPr/>
        <p:txBody>
          <a:bodyPr/>
          <a:lstStyle/>
          <a:p>
            <a:r>
              <a:rPr lang="en-US" dirty="0"/>
              <a:t>References</a:t>
            </a:r>
            <a:endParaRPr lang="en-GB" dirty="0"/>
          </a:p>
        </p:txBody>
      </p:sp>
      <p:sp>
        <p:nvSpPr>
          <p:cNvPr id="4" name="Fußzeilenplatzhalter 3">
            <a:extLst>
              <a:ext uri="{FF2B5EF4-FFF2-40B4-BE49-F238E27FC236}">
                <a16:creationId xmlns:a16="http://schemas.microsoft.com/office/drawing/2014/main" id="{36E9D028-A015-0673-6F92-E736069D9FC1}"/>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44FDF77A-E094-17ED-C046-DF4C0C25CCB5}"/>
              </a:ext>
            </a:extLst>
          </p:cNvPr>
          <p:cNvSpPr>
            <a:spLocks noGrp="1"/>
          </p:cNvSpPr>
          <p:nvPr>
            <p:ph type="sldNum" sz="quarter" idx="13"/>
          </p:nvPr>
        </p:nvSpPr>
        <p:spPr/>
        <p:txBody>
          <a:bodyPr/>
          <a:lstStyle/>
          <a:p>
            <a:fld id="{005C7FBA-D4E9-46CA-9321-3ADA2E368FCD}" type="slidenum">
              <a:rPr lang="en-GB" smtClean="0"/>
              <a:pPr/>
              <a:t>11</a:t>
            </a:fld>
            <a:endParaRPr lang="en-GB" dirty="0"/>
          </a:p>
        </p:txBody>
      </p:sp>
    </p:spTree>
    <p:extLst>
      <p:ext uri="{BB962C8B-B14F-4D97-AF65-F5344CB8AC3E}">
        <p14:creationId xmlns:p14="http://schemas.microsoft.com/office/powerpoint/2010/main" val="6546684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244FBBBD-B4D0-7B90-21D5-66999A3C4C7D}"/>
              </a:ext>
            </a:extLst>
          </p:cNvPr>
          <p:cNvGraphicFramePr>
            <a:graphicFrameLocks noGrp="1"/>
          </p:cNvGraphicFramePr>
          <p:nvPr>
            <p:ph idx="1"/>
            <p:extLst>
              <p:ext uri="{D42A27DB-BD31-4B8C-83A1-F6EECF244321}">
                <p14:modId xmlns:p14="http://schemas.microsoft.com/office/powerpoint/2010/main" val="1600161882"/>
              </p:ext>
            </p:extLst>
          </p:nvPr>
        </p:nvGraphicFramePr>
        <p:xfrm>
          <a:off x="325470" y="1477245"/>
          <a:ext cx="7629234" cy="4425711"/>
        </p:xfrm>
        <a:graphic>
          <a:graphicData uri="http://schemas.openxmlformats.org/drawingml/2006/table">
            <a:tbl>
              <a:tblPr firstRow="1" bandRow="1">
                <a:tableStyleId>{5C22544A-7EE6-4342-B048-85BDC9FD1C3A}</a:tableStyleId>
              </a:tblPr>
              <a:tblGrid>
                <a:gridCol w="4402774">
                  <a:extLst>
                    <a:ext uri="{9D8B030D-6E8A-4147-A177-3AD203B41FA5}">
                      <a16:colId xmlns:a16="http://schemas.microsoft.com/office/drawing/2014/main" val="1098315984"/>
                    </a:ext>
                  </a:extLst>
                </a:gridCol>
                <a:gridCol w="1050768">
                  <a:extLst>
                    <a:ext uri="{9D8B030D-6E8A-4147-A177-3AD203B41FA5}">
                      <a16:colId xmlns:a16="http://schemas.microsoft.com/office/drawing/2014/main" val="613090188"/>
                    </a:ext>
                  </a:extLst>
                </a:gridCol>
                <a:gridCol w="2175692">
                  <a:extLst>
                    <a:ext uri="{9D8B030D-6E8A-4147-A177-3AD203B41FA5}">
                      <a16:colId xmlns:a16="http://schemas.microsoft.com/office/drawing/2014/main" val="3794464553"/>
                    </a:ext>
                  </a:extLst>
                </a:gridCol>
              </a:tblGrid>
              <a:tr h="236634">
                <a:tc>
                  <a:txBody>
                    <a:bodyPr/>
                    <a:lstStyle/>
                    <a:p>
                      <a:r>
                        <a:rPr lang="en-US" dirty="0"/>
                        <a:t>Parameter</a:t>
                      </a:r>
                      <a:endParaRPr lang="en-GB" dirty="0"/>
                    </a:p>
                  </a:txBody>
                  <a:tcPr/>
                </a:tc>
                <a:tc>
                  <a:txBody>
                    <a:bodyPr/>
                    <a:lstStyle/>
                    <a:p>
                      <a:r>
                        <a:rPr lang="en-US" dirty="0"/>
                        <a:t>Unit</a:t>
                      </a:r>
                      <a:endParaRPr lang="en-GB" dirty="0"/>
                    </a:p>
                  </a:txBody>
                  <a:tcPr/>
                </a:tc>
                <a:tc>
                  <a:txBody>
                    <a:bodyPr/>
                    <a:lstStyle/>
                    <a:p>
                      <a:r>
                        <a:rPr lang="en-US" dirty="0"/>
                        <a:t>Value</a:t>
                      </a:r>
                      <a:endParaRPr lang="en-GB" dirty="0"/>
                    </a:p>
                  </a:txBody>
                  <a:tcPr/>
                </a:tc>
                <a:extLst>
                  <a:ext uri="{0D108BD9-81ED-4DB2-BD59-A6C34878D82A}">
                    <a16:rowId xmlns:a16="http://schemas.microsoft.com/office/drawing/2014/main" val="1354176810"/>
                  </a:ext>
                </a:extLst>
              </a:tr>
              <a:tr h="236634">
                <a:tc>
                  <a:txBody>
                    <a:bodyPr/>
                    <a:lstStyle/>
                    <a:p>
                      <a:r>
                        <a:rPr lang="en-US" dirty="0"/>
                        <a:t>Number of LINAC passes</a:t>
                      </a:r>
                      <a:endParaRPr lang="en-GB" dirty="0"/>
                    </a:p>
                  </a:txBody>
                  <a:tcPr/>
                </a:tc>
                <a:tc>
                  <a:txBody>
                    <a:bodyPr/>
                    <a:lstStyle/>
                    <a:p>
                      <a:pPr algn="ctr"/>
                      <a:r>
                        <a:rPr lang="en-US" dirty="0"/>
                        <a:t>[-]</a:t>
                      </a:r>
                      <a:endParaRPr lang="en-GB" dirty="0"/>
                    </a:p>
                  </a:txBody>
                  <a:tcPr/>
                </a:tc>
                <a:tc>
                  <a:txBody>
                    <a:bodyPr/>
                    <a:lstStyle/>
                    <a:p>
                      <a:pPr algn="ctr"/>
                      <a:r>
                        <a:rPr lang="en-US" dirty="0"/>
                        <a:t>5</a:t>
                      </a:r>
                      <a:endParaRPr lang="en-GB" dirty="0"/>
                    </a:p>
                  </a:txBody>
                  <a:tcPr/>
                </a:tc>
                <a:extLst>
                  <a:ext uri="{0D108BD9-81ED-4DB2-BD59-A6C34878D82A}">
                    <a16:rowId xmlns:a16="http://schemas.microsoft.com/office/drawing/2014/main" val="1729219479"/>
                  </a:ext>
                </a:extLst>
              </a:tr>
              <a:tr h="236634">
                <a:tc>
                  <a:txBody>
                    <a:bodyPr/>
                    <a:lstStyle/>
                    <a:p>
                      <a:r>
                        <a:rPr lang="en-US" dirty="0"/>
                        <a:t>Energy gain per pass</a:t>
                      </a:r>
                      <a:endParaRPr lang="en-GB" dirty="0"/>
                    </a:p>
                  </a:txBody>
                  <a:tcPr/>
                </a:tc>
                <a:tc>
                  <a:txBody>
                    <a:bodyPr/>
                    <a:lstStyle/>
                    <a:p>
                      <a:pPr algn="ctr"/>
                      <a:r>
                        <a:rPr lang="en-US" dirty="0"/>
                        <a:t>[GeV]</a:t>
                      </a:r>
                      <a:endParaRPr lang="en-GB" dirty="0"/>
                    </a:p>
                  </a:txBody>
                  <a:tcPr/>
                </a:tc>
                <a:tc>
                  <a:txBody>
                    <a:bodyPr/>
                    <a:lstStyle/>
                    <a:p>
                      <a:pPr algn="ctr"/>
                      <a:r>
                        <a:rPr lang="en-US" dirty="0"/>
                        <a:t>11.5</a:t>
                      </a:r>
                      <a:endParaRPr lang="en-GB" dirty="0"/>
                    </a:p>
                  </a:txBody>
                  <a:tcPr/>
                </a:tc>
                <a:extLst>
                  <a:ext uri="{0D108BD9-81ED-4DB2-BD59-A6C34878D82A}">
                    <a16:rowId xmlns:a16="http://schemas.microsoft.com/office/drawing/2014/main" val="3607794997"/>
                  </a:ext>
                </a:extLst>
              </a:tr>
              <a:tr h="408437">
                <a:tc>
                  <a:txBody>
                    <a:bodyPr/>
                    <a:lstStyle/>
                    <a:p>
                      <a:r>
                        <a:rPr lang="en-US" dirty="0"/>
                        <a:t>Energy loss from linearizers per pass</a:t>
                      </a:r>
                      <a:endParaRPr lang="en-GB" dirty="0"/>
                    </a:p>
                  </a:txBody>
                  <a:tcPr/>
                </a:tc>
                <a:tc>
                  <a:txBody>
                    <a:bodyPr/>
                    <a:lstStyle/>
                    <a:p>
                      <a:pPr algn="ctr"/>
                      <a:r>
                        <a:rPr lang="en-US" dirty="0"/>
                        <a:t>[GeV]</a:t>
                      </a:r>
                      <a:endParaRPr lang="en-GB" dirty="0"/>
                    </a:p>
                  </a:txBody>
                  <a:tcPr/>
                </a:tc>
                <a:tc>
                  <a:txBody>
                    <a:bodyPr/>
                    <a:lstStyle/>
                    <a:p>
                      <a:pPr algn="ctr"/>
                      <a:r>
                        <a:rPr lang="en-US" dirty="0"/>
                        <a:t>1.4</a:t>
                      </a:r>
                      <a:endParaRPr lang="en-GB" dirty="0"/>
                    </a:p>
                  </a:txBody>
                  <a:tcPr/>
                </a:tc>
                <a:extLst>
                  <a:ext uri="{0D108BD9-81ED-4DB2-BD59-A6C34878D82A}">
                    <a16:rowId xmlns:a16="http://schemas.microsoft.com/office/drawing/2014/main" val="3058651516"/>
                  </a:ext>
                </a:extLst>
              </a:tr>
              <a:tr h="236634">
                <a:tc>
                  <a:txBody>
                    <a:bodyPr/>
                    <a:lstStyle/>
                    <a:p>
                      <a:r>
                        <a:rPr lang="en-US" dirty="0"/>
                        <a:t>LINAC length</a:t>
                      </a:r>
                      <a:endParaRPr lang="en-GB" dirty="0"/>
                    </a:p>
                  </a:txBody>
                  <a:tcPr/>
                </a:tc>
                <a:tc>
                  <a:txBody>
                    <a:bodyPr/>
                    <a:lstStyle/>
                    <a:p>
                      <a:pPr algn="ctr"/>
                      <a:r>
                        <a:rPr lang="en-US" dirty="0"/>
                        <a:t>[m]</a:t>
                      </a:r>
                      <a:endParaRPr lang="en-GB" dirty="0"/>
                    </a:p>
                  </a:txBody>
                  <a:tcPr/>
                </a:tc>
                <a:tc>
                  <a:txBody>
                    <a:bodyPr/>
                    <a:lstStyle/>
                    <a:p>
                      <a:pPr algn="ctr"/>
                      <a:r>
                        <a:rPr lang="en-US" dirty="0"/>
                        <a:t>1600</a:t>
                      </a:r>
                      <a:endParaRPr lang="en-GB" dirty="0"/>
                    </a:p>
                  </a:txBody>
                  <a:tcPr/>
                </a:tc>
                <a:extLst>
                  <a:ext uri="{0D108BD9-81ED-4DB2-BD59-A6C34878D82A}">
                    <a16:rowId xmlns:a16="http://schemas.microsoft.com/office/drawing/2014/main" val="506521401"/>
                  </a:ext>
                </a:extLst>
              </a:tr>
              <a:tr h="236634">
                <a:tc>
                  <a:txBody>
                    <a:bodyPr/>
                    <a:lstStyle/>
                    <a:p>
                      <a:r>
                        <a:rPr lang="en-US" dirty="0"/>
                        <a:t>Cavity frequencies</a:t>
                      </a:r>
                      <a:endParaRPr lang="en-GB" dirty="0"/>
                    </a:p>
                  </a:txBody>
                  <a:tcPr/>
                </a:tc>
                <a:tc>
                  <a:txBody>
                    <a:bodyPr/>
                    <a:lstStyle/>
                    <a:p>
                      <a:pPr algn="ctr"/>
                      <a:r>
                        <a:rPr lang="en-US" dirty="0"/>
                        <a:t>[MHz]</a:t>
                      </a:r>
                      <a:endParaRPr lang="en-GB" dirty="0"/>
                    </a:p>
                  </a:txBody>
                  <a:tcPr/>
                </a:tc>
                <a:tc>
                  <a:txBody>
                    <a:bodyPr/>
                    <a:lstStyle/>
                    <a:p>
                      <a:pPr algn="ctr"/>
                      <a:r>
                        <a:rPr lang="en-US" dirty="0"/>
                        <a:t>352, 1056</a:t>
                      </a:r>
                      <a:endParaRPr lang="en-GB" dirty="0"/>
                    </a:p>
                  </a:txBody>
                  <a:tcPr/>
                </a:tc>
                <a:extLst>
                  <a:ext uri="{0D108BD9-81ED-4DB2-BD59-A6C34878D82A}">
                    <a16:rowId xmlns:a16="http://schemas.microsoft.com/office/drawing/2014/main" val="2194165215"/>
                  </a:ext>
                </a:extLst>
              </a:tr>
              <a:tr h="23663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Arc lengths</a:t>
                      </a:r>
                      <a:endParaRPr lang="en-GB" dirty="0"/>
                    </a:p>
                  </a:txBody>
                  <a:tcPr/>
                </a:tc>
                <a:tc>
                  <a:txBody>
                    <a:bodyPr/>
                    <a:lstStyle/>
                    <a:p>
                      <a:pPr algn="ctr"/>
                      <a:r>
                        <a:rPr lang="en-US" dirty="0"/>
                        <a:t>[m]</a:t>
                      </a:r>
                      <a:endParaRPr lang="en-GB" dirty="0"/>
                    </a:p>
                  </a:txBody>
                  <a:tcPr/>
                </a:tc>
                <a:tc>
                  <a:txBody>
                    <a:bodyPr/>
                    <a:lstStyle/>
                    <a:p>
                      <a:pPr algn="ctr"/>
                      <a:r>
                        <a:rPr lang="en-US" dirty="0"/>
                        <a:t>426, 560, 709, </a:t>
                      </a:r>
                      <a:r>
                        <a:rPr lang="en-US" b="1" dirty="0"/>
                        <a:t>710?</a:t>
                      </a:r>
                      <a:endParaRPr lang="en-GB" b="1" dirty="0"/>
                    </a:p>
                  </a:txBody>
                  <a:tcPr/>
                </a:tc>
                <a:extLst>
                  <a:ext uri="{0D108BD9-81ED-4DB2-BD59-A6C34878D82A}">
                    <a16:rowId xmlns:a16="http://schemas.microsoft.com/office/drawing/2014/main" val="290657839"/>
                  </a:ext>
                </a:extLst>
              </a:tr>
              <a:tr h="236634">
                <a:tc>
                  <a:txBody>
                    <a:bodyPr/>
                    <a:lstStyle/>
                    <a:p>
                      <a:pPr algn="l"/>
                      <a:r>
                        <a:rPr lang="en-US" sz="1800" dirty="0">
                          <a:latin typeface="+mn-lt"/>
                          <a:cs typeface="Arial" panose="020B0604020202020204" pitchFamily="34" charset="0"/>
                        </a:rPr>
                        <a:t>Acceleration time</a:t>
                      </a:r>
                      <a:endParaRPr lang="en-GB" sz="1800" dirty="0">
                        <a:latin typeface="+mn-lt"/>
                        <a:cs typeface="Arial" panose="020B0604020202020204" pitchFamily="34" charset="0"/>
                      </a:endParaRPr>
                    </a:p>
                  </a:txBody>
                  <a:tcPr/>
                </a:tc>
                <a:tc>
                  <a:txBody>
                    <a:bodyPr/>
                    <a:lstStyle/>
                    <a:p>
                      <a:pPr algn="ctr"/>
                      <a:r>
                        <a:rPr lang="en-US" sz="1800" dirty="0">
                          <a:latin typeface="+mn-lt"/>
                          <a:cs typeface="Arial" panose="020B0604020202020204" pitchFamily="34" charset="0"/>
                        </a:rPr>
                        <a:t>[</a:t>
                      </a:r>
                      <a:r>
                        <a:rPr lang="en-US" sz="1800" dirty="0" err="1">
                          <a:latin typeface="+mn-lt"/>
                          <a:cs typeface="Arial" panose="020B0604020202020204" pitchFamily="34" charset="0"/>
                        </a:rPr>
                        <a:t>μs</a:t>
                      </a:r>
                      <a:r>
                        <a:rPr lang="en-US" sz="1800" dirty="0">
                          <a:latin typeface="+mn-lt"/>
                          <a:cs typeface="Arial" panose="020B0604020202020204" pitchFamily="34" charset="0"/>
                        </a:rPr>
                        <a:t>]</a:t>
                      </a:r>
                      <a:endParaRPr lang="en-GB" sz="1800" dirty="0">
                        <a:latin typeface="+mn-lt"/>
                        <a:cs typeface="Arial" panose="020B0604020202020204" pitchFamily="34" charset="0"/>
                      </a:endParaRPr>
                    </a:p>
                  </a:txBody>
                  <a:tcPr/>
                </a:tc>
                <a:tc>
                  <a:txBody>
                    <a:bodyPr/>
                    <a:lstStyle/>
                    <a:p>
                      <a:pPr algn="ctr"/>
                      <a:r>
                        <a:rPr lang="en-US" sz="1800" dirty="0">
                          <a:latin typeface="+mn-lt"/>
                          <a:cs typeface="Arial" panose="020B0604020202020204" pitchFamily="34" charset="0"/>
                        </a:rPr>
                        <a:t>34</a:t>
                      </a:r>
                      <a:endParaRPr lang="en-GB" sz="1800" dirty="0">
                        <a:latin typeface="+mn-lt"/>
                        <a:cs typeface="Arial" panose="020B0604020202020204" pitchFamily="34" charset="0"/>
                      </a:endParaRPr>
                    </a:p>
                  </a:txBody>
                  <a:tcPr/>
                </a:tc>
                <a:extLst>
                  <a:ext uri="{0D108BD9-81ED-4DB2-BD59-A6C34878D82A}">
                    <a16:rowId xmlns:a16="http://schemas.microsoft.com/office/drawing/2014/main" val="1304019834"/>
                  </a:ext>
                </a:extLst>
              </a:tr>
              <a:tr h="408437">
                <a:tc>
                  <a:txBody>
                    <a:bodyPr/>
                    <a:lstStyle/>
                    <a:p>
                      <a:r>
                        <a:rPr lang="en-US" dirty="0"/>
                        <a:t>Number of 352 MHz accelerating cavities</a:t>
                      </a:r>
                      <a:endParaRPr lang="en-GB" dirty="0"/>
                    </a:p>
                  </a:txBody>
                  <a:tcPr/>
                </a:tc>
                <a:tc>
                  <a:txBody>
                    <a:bodyPr/>
                    <a:lstStyle/>
                    <a:p>
                      <a:pPr algn="ctr"/>
                      <a:r>
                        <a:rPr lang="en-US" dirty="0"/>
                        <a:t>[-]</a:t>
                      </a:r>
                      <a:endParaRPr lang="en-GB" dirty="0"/>
                    </a:p>
                  </a:txBody>
                  <a:tcPr/>
                </a:tc>
                <a:tc>
                  <a:txBody>
                    <a:bodyPr/>
                    <a:lstStyle/>
                    <a:p>
                      <a:pPr algn="ctr"/>
                      <a:r>
                        <a:rPr lang="en-US" dirty="0"/>
                        <a:t>512</a:t>
                      </a:r>
                      <a:endParaRPr lang="en-GB" dirty="0"/>
                    </a:p>
                  </a:txBody>
                  <a:tcPr/>
                </a:tc>
                <a:extLst>
                  <a:ext uri="{0D108BD9-81ED-4DB2-BD59-A6C34878D82A}">
                    <a16:rowId xmlns:a16="http://schemas.microsoft.com/office/drawing/2014/main" val="2421291886"/>
                  </a:ext>
                </a:extLst>
              </a:tr>
              <a:tr h="408437">
                <a:tc>
                  <a:txBody>
                    <a:bodyPr/>
                    <a:lstStyle/>
                    <a:p>
                      <a:r>
                        <a:rPr lang="en-US" dirty="0"/>
                        <a:t>Number of 1056 MHz linearizer cavities</a:t>
                      </a:r>
                      <a:endParaRPr lang="en-GB" dirty="0"/>
                    </a:p>
                  </a:txBody>
                  <a:tcPr/>
                </a:tc>
                <a:tc>
                  <a:txBody>
                    <a:bodyPr/>
                    <a:lstStyle/>
                    <a:p>
                      <a:pPr algn="ctr"/>
                      <a:r>
                        <a:rPr lang="en-US" dirty="0"/>
                        <a:t>[-]</a:t>
                      </a:r>
                      <a:endParaRPr lang="en-GB" dirty="0"/>
                    </a:p>
                  </a:txBody>
                  <a:tcPr/>
                </a:tc>
                <a:tc>
                  <a:txBody>
                    <a:bodyPr/>
                    <a:lstStyle/>
                    <a:p>
                      <a:pPr algn="ctr"/>
                      <a:r>
                        <a:rPr lang="en-US" dirty="0"/>
                        <a:t>98</a:t>
                      </a:r>
                      <a:endParaRPr lang="en-GB" dirty="0"/>
                    </a:p>
                  </a:txBody>
                  <a:tcPr/>
                </a:tc>
                <a:extLst>
                  <a:ext uri="{0D108BD9-81ED-4DB2-BD59-A6C34878D82A}">
                    <a16:rowId xmlns:a16="http://schemas.microsoft.com/office/drawing/2014/main" val="2160730261"/>
                  </a:ext>
                </a:extLst>
              </a:tr>
              <a:tr h="236634">
                <a:tc>
                  <a:txBody>
                    <a:bodyPr/>
                    <a:lstStyle/>
                    <a:p>
                      <a:r>
                        <a:rPr lang="en-US" dirty="0"/>
                        <a:t>Cavity gradients</a:t>
                      </a:r>
                      <a:endParaRPr lang="en-GB" dirty="0"/>
                    </a:p>
                  </a:txBody>
                  <a:tcPr anchor="ctr"/>
                </a:tc>
                <a:tc>
                  <a:txBody>
                    <a:bodyPr/>
                    <a:lstStyle/>
                    <a:p>
                      <a:pPr algn="ctr"/>
                      <a:r>
                        <a:rPr lang="en-US" dirty="0"/>
                        <a:t>[MV/m]</a:t>
                      </a:r>
                      <a:endParaRPr lang="en-GB" dirty="0"/>
                    </a:p>
                  </a:txBody>
                  <a:tcPr anchor="ctr"/>
                </a:tc>
                <a:tc>
                  <a:txBody>
                    <a:bodyPr/>
                    <a:lstStyle/>
                    <a:p>
                      <a:pPr algn="ctr"/>
                      <a:r>
                        <a:rPr lang="en-US" dirty="0"/>
                        <a:t>15 @ 352 MHz</a:t>
                      </a:r>
                    </a:p>
                    <a:p>
                      <a:pPr algn="ctr"/>
                      <a:r>
                        <a:rPr lang="en-US" dirty="0"/>
                        <a:t>24 @ 1056 MHz</a:t>
                      </a:r>
                      <a:endParaRPr lang="en-GB" dirty="0"/>
                    </a:p>
                  </a:txBody>
                  <a:tcPr/>
                </a:tc>
                <a:extLst>
                  <a:ext uri="{0D108BD9-81ED-4DB2-BD59-A6C34878D82A}">
                    <a16:rowId xmlns:a16="http://schemas.microsoft.com/office/drawing/2014/main" val="1472752737"/>
                  </a:ext>
                </a:extLst>
              </a:tr>
            </a:tbl>
          </a:graphicData>
        </a:graphic>
      </p:graphicFrame>
      <p:sp>
        <p:nvSpPr>
          <p:cNvPr id="3" name="Titel 2">
            <a:extLst>
              <a:ext uri="{FF2B5EF4-FFF2-40B4-BE49-F238E27FC236}">
                <a16:creationId xmlns:a16="http://schemas.microsoft.com/office/drawing/2014/main" id="{6D9D3CC6-75EE-15EA-0E78-ECF40D0D1501}"/>
              </a:ext>
            </a:extLst>
          </p:cNvPr>
          <p:cNvSpPr>
            <a:spLocks noGrp="1"/>
          </p:cNvSpPr>
          <p:nvPr>
            <p:ph type="title"/>
          </p:nvPr>
        </p:nvSpPr>
        <p:spPr/>
        <p:txBody>
          <a:bodyPr/>
          <a:lstStyle/>
          <a:p>
            <a:r>
              <a:rPr lang="en-US" dirty="0"/>
              <a:t>Assumptions for RLA2</a:t>
            </a:r>
            <a:endParaRPr lang="en-GB" dirty="0"/>
          </a:p>
        </p:txBody>
      </p:sp>
      <p:sp>
        <p:nvSpPr>
          <p:cNvPr id="4" name="Fußzeilenplatzhalter 3">
            <a:extLst>
              <a:ext uri="{FF2B5EF4-FFF2-40B4-BE49-F238E27FC236}">
                <a16:creationId xmlns:a16="http://schemas.microsoft.com/office/drawing/2014/main" id="{1E8B74F5-5247-BB70-53B9-102A1F04365E}"/>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504106BA-91B3-952E-EC44-A73FADE19033}"/>
              </a:ext>
            </a:extLst>
          </p:cNvPr>
          <p:cNvSpPr>
            <a:spLocks noGrp="1"/>
          </p:cNvSpPr>
          <p:nvPr>
            <p:ph type="sldNum" sz="quarter" idx="13"/>
          </p:nvPr>
        </p:nvSpPr>
        <p:spPr/>
        <p:txBody>
          <a:bodyPr/>
          <a:lstStyle/>
          <a:p>
            <a:fld id="{005C7FBA-D4E9-46CA-9321-3ADA2E368FCD}" type="slidenum">
              <a:rPr lang="en-GB" smtClean="0"/>
              <a:pPr/>
              <a:t>2</a:t>
            </a:fld>
            <a:endParaRPr lang="en-GB" dirty="0"/>
          </a:p>
        </p:txBody>
      </p:sp>
      <p:grpSp>
        <p:nvGrpSpPr>
          <p:cNvPr id="7" name="Group 27">
            <a:extLst>
              <a:ext uri="{FF2B5EF4-FFF2-40B4-BE49-F238E27FC236}">
                <a16:creationId xmlns:a16="http://schemas.microsoft.com/office/drawing/2014/main" id="{7323840D-0627-0B30-650B-F22E6ADD1811}"/>
              </a:ext>
            </a:extLst>
          </p:cNvPr>
          <p:cNvGrpSpPr/>
          <p:nvPr/>
        </p:nvGrpSpPr>
        <p:grpSpPr>
          <a:xfrm rot="16200000">
            <a:off x="7193932" y="1471593"/>
            <a:ext cx="5665439" cy="3718891"/>
            <a:chOff x="1052248" y="1552122"/>
            <a:chExt cx="9002836" cy="3309015"/>
          </a:xfrm>
        </p:grpSpPr>
        <p:pic>
          <p:nvPicPr>
            <p:cNvPr id="8" name="Picture 3">
              <a:extLst>
                <a:ext uri="{FF2B5EF4-FFF2-40B4-BE49-F238E27FC236}">
                  <a16:creationId xmlns:a16="http://schemas.microsoft.com/office/drawing/2014/main" id="{D12D5DB0-63F6-9C05-0E03-BF373928EA0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91128" y="1552122"/>
              <a:ext cx="8769188" cy="2561320"/>
            </a:xfrm>
            <a:prstGeom prst="rect">
              <a:avLst/>
            </a:prstGeom>
          </p:spPr>
        </p:pic>
        <p:sp>
          <p:nvSpPr>
            <p:cNvPr id="9" name="TextBox 4">
              <a:extLst>
                <a:ext uri="{FF2B5EF4-FFF2-40B4-BE49-F238E27FC236}">
                  <a16:creationId xmlns:a16="http://schemas.microsoft.com/office/drawing/2014/main" id="{0B1E182A-0A62-A60E-BD30-E949EE9CA900}"/>
                </a:ext>
              </a:extLst>
            </p:cNvPr>
            <p:cNvSpPr txBox="1"/>
            <p:nvPr/>
          </p:nvSpPr>
          <p:spPr>
            <a:xfrm rot="5400000">
              <a:off x="4706157" y="3562585"/>
              <a:ext cx="1842305" cy="754799"/>
            </a:xfrm>
            <a:prstGeom prst="rect">
              <a:avLst/>
            </a:prstGeom>
            <a:noFill/>
            <a:ln w="18000">
              <a:noFill/>
            </a:ln>
          </p:spPr>
          <p:txBody>
            <a:bodyPr lIns="36000" tIns="36000" rIns="36000" bIns="36000" anchor="ctr">
              <a:noAutofit/>
            </a:bodyPr>
            <a:lstStyle/>
            <a:p>
              <a:r>
                <a:rPr lang="en-US" sz="2200" b="1" strike="noStrike" spc="-1" dirty="0">
                  <a:solidFill>
                    <a:srgbClr val="0070C0"/>
                  </a:solidFill>
                  <a:latin typeface="Source Sans Pro"/>
                </a:rPr>
                <a:t> 5-pass RLA 5-63 </a:t>
              </a:r>
              <a:r>
                <a:rPr lang="en-US" sz="2200" b="1" strike="noStrike" spc="-1" dirty="0" err="1">
                  <a:solidFill>
                    <a:srgbClr val="0070C0"/>
                  </a:solidFill>
                  <a:latin typeface="Source Sans Pro"/>
                </a:rPr>
                <a:t>GeV</a:t>
              </a:r>
              <a:endParaRPr lang="en-US" sz="2200" b="0" strike="noStrike" spc="-1" dirty="0">
                <a:solidFill>
                  <a:srgbClr val="0070C0"/>
                </a:solidFill>
                <a:latin typeface="Source Sans Pro"/>
              </a:endParaRPr>
            </a:p>
          </p:txBody>
        </p:sp>
        <p:sp>
          <p:nvSpPr>
            <p:cNvPr id="10" name="TextBox 6">
              <a:extLst>
                <a:ext uri="{FF2B5EF4-FFF2-40B4-BE49-F238E27FC236}">
                  <a16:creationId xmlns:a16="http://schemas.microsoft.com/office/drawing/2014/main" id="{BC4A3F16-55E3-CCBD-7AC1-920041A223EA}"/>
                </a:ext>
              </a:extLst>
            </p:cNvPr>
            <p:cNvSpPr txBox="1"/>
            <p:nvPr/>
          </p:nvSpPr>
          <p:spPr>
            <a:xfrm rot="5400000">
              <a:off x="3691399" y="2263778"/>
              <a:ext cx="446217" cy="491383"/>
            </a:xfrm>
            <a:prstGeom prst="rect">
              <a:avLst/>
            </a:prstGeom>
            <a:noFill/>
            <a:ln w="18000">
              <a:noFill/>
            </a:ln>
          </p:spPr>
          <p:txBody>
            <a:bodyPr lIns="36000" tIns="36000" rIns="36000" bIns="36000" anchor="ctr">
              <a:noAutofit/>
            </a:bodyPr>
            <a:lstStyle/>
            <a:p>
              <a:r>
                <a:rPr lang="en-US" sz="1600" b="0" strike="noStrike" spc="-1" dirty="0">
                  <a:solidFill>
                    <a:srgbClr val="2A6099"/>
                  </a:solidFill>
                  <a:latin typeface="Source Sans Pro"/>
                  <a:ea typeface="Source Sans Pro"/>
                </a:rPr>
                <a:t>μ+</a:t>
              </a:r>
              <a:endParaRPr lang="en-US" sz="1600" b="0" strike="noStrike" spc="-1" dirty="0">
                <a:solidFill>
                  <a:srgbClr val="000000"/>
                </a:solidFill>
                <a:latin typeface="Source Sans Pro"/>
              </a:endParaRPr>
            </a:p>
          </p:txBody>
        </p:sp>
        <p:sp>
          <p:nvSpPr>
            <p:cNvPr id="11" name="TextBox 7">
              <a:extLst>
                <a:ext uri="{FF2B5EF4-FFF2-40B4-BE49-F238E27FC236}">
                  <a16:creationId xmlns:a16="http://schemas.microsoft.com/office/drawing/2014/main" id="{5350E752-59FB-74C8-6F55-5BC0E4E75C7B}"/>
                </a:ext>
              </a:extLst>
            </p:cNvPr>
            <p:cNvSpPr txBox="1"/>
            <p:nvPr/>
          </p:nvSpPr>
          <p:spPr>
            <a:xfrm rot="5400000">
              <a:off x="3737321" y="2963375"/>
              <a:ext cx="446217" cy="754020"/>
            </a:xfrm>
            <a:prstGeom prst="rect">
              <a:avLst/>
            </a:prstGeom>
            <a:noFill/>
            <a:ln w="18000">
              <a:noFill/>
            </a:ln>
          </p:spPr>
          <p:txBody>
            <a:bodyPr lIns="36000" tIns="36000" rIns="36000" bIns="36000" anchor="ctr">
              <a:noAutofit/>
            </a:bodyPr>
            <a:lstStyle/>
            <a:p>
              <a:r>
                <a:rPr lang="en-US" b="0" strike="noStrike" spc="-1" dirty="0">
                  <a:solidFill>
                    <a:srgbClr val="158466"/>
                  </a:solidFill>
                  <a:latin typeface="Source Sans Pro"/>
                  <a:ea typeface="Source Sans Pro"/>
                </a:rPr>
                <a:t>μ-</a:t>
              </a:r>
              <a:endParaRPr lang="en-US" b="0" strike="noStrike" spc="-1" dirty="0">
                <a:solidFill>
                  <a:srgbClr val="000000"/>
                </a:solidFill>
                <a:latin typeface="Source Sans Pro"/>
              </a:endParaRPr>
            </a:p>
          </p:txBody>
        </p:sp>
        <p:sp>
          <p:nvSpPr>
            <p:cNvPr id="12" name="TextBox 8">
              <a:extLst>
                <a:ext uri="{FF2B5EF4-FFF2-40B4-BE49-F238E27FC236}">
                  <a16:creationId xmlns:a16="http://schemas.microsoft.com/office/drawing/2014/main" id="{803B719D-83AF-A13A-796E-CB6306BFABC9}"/>
                </a:ext>
              </a:extLst>
            </p:cNvPr>
            <p:cNvSpPr txBox="1"/>
            <p:nvPr/>
          </p:nvSpPr>
          <p:spPr>
            <a:xfrm rot="5400000">
              <a:off x="8291294" y="2147967"/>
              <a:ext cx="459458" cy="814591"/>
            </a:xfrm>
            <a:prstGeom prst="rect">
              <a:avLst/>
            </a:prstGeom>
            <a:noFill/>
            <a:ln w="18000">
              <a:noFill/>
            </a:ln>
          </p:spPr>
          <p:txBody>
            <a:bodyPr lIns="36000" tIns="36000" rIns="36000" bIns="36000" anchor="ctr">
              <a:noAutofit/>
            </a:bodyPr>
            <a:lstStyle/>
            <a:p>
              <a:r>
                <a:rPr lang="en-US" sz="1600" b="0" strike="noStrike" spc="-1" dirty="0">
                  <a:solidFill>
                    <a:srgbClr val="2A6099"/>
                  </a:solidFill>
                  <a:latin typeface="Source Sans Pro"/>
                  <a:ea typeface="Source Sans Pro"/>
                </a:rPr>
                <a:t>μ+</a:t>
              </a:r>
              <a:endParaRPr lang="en-US" sz="1600" b="0" strike="noStrike" spc="-1" dirty="0">
                <a:solidFill>
                  <a:srgbClr val="000000"/>
                </a:solidFill>
                <a:latin typeface="Source Sans Pro"/>
              </a:endParaRPr>
            </a:p>
          </p:txBody>
        </p:sp>
        <p:sp>
          <p:nvSpPr>
            <p:cNvPr id="13" name="TextBox 9">
              <a:extLst>
                <a:ext uri="{FF2B5EF4-FFF2-40B4-BE49-F238E27FC236}">
                  <a16:creationId xmlns:a16="http://schemas.microsoft.com/office/drawing/2014/main" id="{4A2EAE41-EADB-5AE5-22EF-C439E4EC1A66}"/>
                </a:ext>
              </a:extLst>
            </p:cNvPr>
            <p:cNvSpPr txBox="1"/>
            <p:nvPr/>
          </p:nvSpPr>
          <p:spPr>
            <a:xfrm rot="5400000">
              <a:off x="8299834" y="2948124"/>
              <a:ext cx="453897" cy="754799"/>
            </a:xfrm>
            <a:prstGeom prst="rect">
              <a:avLst/>
            </a:prstGeom>
            <a:noFill/>
            <a:ln w="18000">
              <a:noFill/>
            </a:ln>
          </p:spPr>
          <p:txBody>
            <a:bodyPr lIns="36000" tIns="36000" rIns="36000" bIns="36000" anchor="ctr">
              <a:noAutofit/>
            </a:bodyPr>
            <a:lstStyle/>
            <a:p>
              <a:r>
                <a:rPr lang="en-US" b="0" strike="noStrike" spc="-1" dirty="0">
                  <a:solidFill>
                    <a:srgbClr val="158466"/>
                  </a:solidFill>
                  <a:latin typeface="Source Sans Pro"/>
                  <a:ea typeface="Source Sans Pro"/>
                </a:rPr>
                <a:t>μ-</a:t>
              </a:r>
              <a:endParaRPr lang="en-US" sz="2200" b="0" strike="noStrike" spc="-1" dirty="0">
                <a:solidFill>
                  <a:srgbClr val="000000"/>
                </a:solidFill>
                <a:latin typeface="Source Sans Pro"/>
              </a:endParaRPr>
            </a:p>
          </p:txBody>
        </p:sp>
        <p:sp>
          <p:nvSpPr>
            <p:cNvPr id="14" name="TextBox 10">
              <a:extLst>
                <a:ext uri="{FF2B5EF4-FFF2-40B4-BE49-F238E27FC236}">
                  <a16:creationId xmlns:a16="http://schemas.microsoft.com/office/drawing/2014/main" id="{AF212E76-5EBC-B08E-A389-1DC859375449}"/>
                </a:ext>
              </a:extLst>
            </p:cNvPr>
            <p:cNvSpPr txBox="1"/>
            <p:nvPr/>
          </p:nvSpPr>
          <p:spPr>
            <a:xfrm rot="5400000">
              <a:off x="8325806" y="2754050"/>
              <a:ext cx="1006131" cy="829786"/>
            </a:xfrm>
            <a:prstGeom prst="rect">
              <a:avLst/>
            </a:prstGeom>
            <a:noFill/>
            <a:ln w="18000">
              <a:noFill/>
            </a:ln>
          </p:spPr>
          <p:txBody>
            <a:bodyPr lIns="36000" tIns="36000" rIns="36000" bIns="36000" anchor="ctr">
              <a:noAutofit/>
            </a:bodyPr>
            <a:lstStyle/>
            <a:p>
              <a:r>
                <a:rPr lang="en-US" sz="1200" b="0" strike="noStrike" spc="-1" dirty="0">
                  <a:solidFill>
                    <a:srgbClr val="000000"/>
                  </a:solidFill>
                  <a:latin typeface="Source Sans Pro"/>
                </a:rPr>
                <a:t>16.5 GeV</a:t>
              </a:r>
            </a:p>
          </p:txBody>
        </p:sp>
        <p:sp>
          <p:nvSpPr>
            <p:cNvPr id="15" name="TextBox 11">
              <a:extLst>
                <a:ext uri="{FF2B5EF4-FFF2-40B4-BE49-F238E27FC236}">
                  <a16:creationId xmlns:a16="http://schemas.microsoft.com/office/drawing/2014/main" id="{6904B64C-6E6C-6F56-E3C8-22EF6000512C}"/>
                </a:ext>
              </a:extLst>
            </p:cNvPr>
            <p:cNvSpPr txBox="1"/>
            <p:nvPr/>
          </p:nvSpPr>
          <p:spPr>
            <a:xfrm rot="5400000">
              <a:off x="8822915" y="2861466"/>
              <a:ext cx="1426008" cy="1038330"/>
            </a:xfrm>
            <a:prstGeom prst="rect">
              <a:avLst/>
            </a:prstGeom>
            <a:noFill/>
            <a:ln w="18000">
              <a:noFill/>
            </a:ln>
          </p:spPr>
          <p:txBody>
            <a:bodyPr lIns="36000" tIns="36000" rIns="36000" bIns="36000" anchor="ctr">
              <a:noAutofit/>
            </a:bodyPr>
            <a:lstStyle/>
            <a:p>
              <a:r>
                <a:rPr lang="en-US" sz="1200" b="0" strike="noStrike" spc="-1" dirty="0">
                  <a:solidFill>
                    <a:srgbClr val="000000"/>
                  </a:solidFill>
                  <a:latin typeface="Source Sans Pro"/>
                </a:rPr>
                <a:t>39.5 GeV</a:t>
              </a:r>
            </a:p>
          </p:txBody>
        </p:sp>
        <p:sp>
          <p:nvSpPr>
            <p:cNvPr id="16" name="TextBox 12">
              <a:extLst>
                <a:ext uri="{FF2B5EF4-FFF2-40B4-BE49-F238E27FC236}">
                  <a16:creationId xmlns:a16="http://schemas.microsoft.com/office/drawing/2014/main" id="{2F486EAB-9898-56A8-E8D9-A6D1CEE325DD}"/>
                </a:ext>
              </a:extLst>
            </p:cNvPr>
            <p:cNvSpPr txBox="1"/>
            <p:nvPr/>
          </p:nvSpPr>
          <p:spPr>
            <a:xfrm rot="5400000">
              <a:off x="2020860" y="2407498"/>
              <a:ext cx="775954" cy="1038330"/>
            </a:xfrm>
            <a:prstGeom prst="rect">
              <a:avLst/>
            </a:prstGeom>
            <a:noFill/>
            <a:ln w="18000">
              <a:noFill/>
            </a:ln>
          </p:spPr>
          <p:txBody>
            <a:bodyPr lIns="36000" tIns="36000" rIns="36000" bIns="36000" anchor="ctr">
              <a:noAutofit/>
            </a:bodyPr>
            <a:lstStyle/>
            <a:p>
              <a:r>
                <a:rPr lang="en-US" sz="1400" b="0" strike="noStrike" spc="-1" dirty="0">
                  <a:solidFill>
                    <a:srgbClr val="000000"/>
                  </a:solidFill>
                  <a:latin typeface="Source Sans Pro"/>
                </a:rPr>
                <a:t>28.0 GeV</a:t>
              </a:r>
            </a:p>
          </p:txBody>
        </p:sp>
        <p:sp>
          <p:nvSpPr>
            <p:cNvPr id="17" name="TextBox 13">
              <a:extLst>
                <a:ext uri="{FF2B5EF4-FFF2-40B4-BE49-F238E27FC236}">
                  <a16:creationId xmlns:a16="http://schemas.microsoft.com/office/drawing/2014/main" id="{23897BC8-DD18-D396-8CEA-870A66F1A90F}"/>
                </a:ext>
              </a:extLst>
            </p:cNvPr>
            <p:cNvSpPr txBox="1"/>
            <p:nvPr/>
          </p:nvSpPr>
          <p:spPr>
            <a:xfrm rot="5400000">
              <a:off x="1095161" y="2560891"/>
              <a:ext cx="847830" cy="933655"/>
            </a:xfrm>
            <a:prstGeom prst="rect">
              <a:avLst/>
            </a:prstGeom>
            <a:noFill/>
            <a:ln w="18000">
              <a:noFill/>
            </a:ln>
          </p:spPr>
          <p:txBody>
            <a:bodyPr lIns="36000" tIns="36000" rIns="36000" bIns="36000" anchor="ctr">
              <a:noAutofit/>
            </a:bodyPr>
            <a:lstStyle/>
            <a:p>
              <a:r>
                <a:rPr lang="en-US" sz="1400" b="0" strike="noStrike" spc="-1" dirty="0">
                  <a:solidFill>
                    <a:srgbClr val="000000"/>
                  </a:solidFill>
                  <a:latin typeface="Source Sans Pro"/>
                </a:rPr>
                <a:t>51.0 GeV</a:t>
              </a:r>
            </a:p>
          </p:txBody>
        </p:sp>
        <p:cxnSp>
          <p:nvCxnSpPr>
            <p:cNvPr id="18" name="Straight Arrow Connector 15">
              <a:extLst>
                <a:ext uri="{FF2B5EF4-FFF2-40B4-BE49-F238E27FC236}">
                  <a16:creationId xmlns:a16="http://schemas.microsoft.com/office/drawing/2014/main" id="{2B3103F6-8074-5BE3-FB4B-D316D2DD61F4}"/>
                </a:ext>
              </a:extLst>
            </p:cNvPr>
            <p:cNvCxnSpPr/>
            <p:nvPr/>
          </p:nvCxnSpPr>
          <p:spPr>
            <a:xfrm>
              <a:off x="3960428" y="2557966"/>
              <a:ext cx="403860" cy="19492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6">
              <a:extLst>
                <a:ext uri="{FF2B5EF4-FFF2-40B4-BE49-F238E27FC236}">
                  <a16:creationId xmlns:a16="http://schemas.microsoft.com/office/drawing/2014/main" id="{8B8C4A8D-5772-F6EF-17BF-CF4CBD6BC3B2}"/>
                </a:ext>
              </a:extLst>
            </p:cNvPr>
            <p:cNvCxnSpPr/>
            <p:nvPr/>
          </p:nvCxnSpPr>
          <p:spPr>
            <a:xfrm flipV="1">
              <a:off x="7884786" y="2655430"/>
              <a:ext cx="596070" cy="128918"/>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21">
              <a:extLst>
                <a:ext uri="{FF2B5EF4-FFF2-40B4-BE49-F238E27FC236}">
                  <a16:creationId xmlns:a16="http://schemas.microsoft.com/office/drawing/2014/main" id="{6D164C02-13E9-C42C-52F7-EB4A3598F527}"/>
                </a:ext>
              </a:extLst>
            </p:cNvPr>
            <p:cNvCxnSpPr/>
            <p:nvPr/>
          </p:nvCxnSpPr>
          <p:spPr>
            <a:xfrm flipV="1">
              <a:off x="3990529" y="2888438"/>
              <a:ext cx="400373" cy="19789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4">
              <a:extLst>
                <a:ext uri="{FF2B5EF4-FFF2-40B4-BE49-F238E27FC236}">
                  <a16:creationId xmlns:a16="http://schemas.microsoft.com/office/drawing/2014/main" id="{5C037F2F-F372-5D24-6B21-08D023986F7D}"/>
                </a:ext>
              </a:extLst>
            </p:cNvPr>
            <p:cNvCxnSpPr/>
            <p:nvPr/>
          </p:nvCxnSpPr>
          <p:spPr>
            <a:xfrm>
              <a:off x="7907695" y="2880506"/>
              <a:ext cx="573161" cy="147212"/>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2" name="Textfeld 1">
            <a:extLst>
              <a:ext uri="{FF2B5EF4-FFF2-40B4-BE49-F238E27FC236}">
                <a16:creationId xmlns:a16="http://schemas.microsoft.com/office/drawing/2014/main" id="{12E81B58-5164-8D47-1A94-C2230A4421D0}"/>
              </a:ext>
            </a:extLst>
          </p:cNvPr>
          <p:cNvSpPr txBox="1"/>
          <p:nvPr/>
        </p:nvSpPr>
        <p:spPr>
          <a:xfrm>
            <a:off x="325470" y="6163758"/>
            <a:ext cx="9701182" cy="615553"/>
          </a:xfrm>
          <a:prstGeom prst="rect">
            <a:avLst/>
          </a:prstGeom>
          <a:noFill/>
        </p:spPr>
        <p:txBody>
          <a:bodyPr wrap="none" rtlCol="0">
            <a:spAutoFit/>
          </a:bodyPr>
          <a:lstStyle/>
          <a:p>
            <a:r>
              <a:rPr lang="en-US" sz="1600" dirty="0"/>
              <a:t>All accelerator data was taken from Avni’s talk at the 24</a:t>
            </a:r>
            <a:r>
              <a:rPr lang="en-US" sz="1600" baseline="30000" dirty="0"/>
              <a:t>th</a:t>
            </a:r>
            <a:r>
              <a:rPr lang="en-US" sz="1600" dirty="0"/>
              <a:t> HEMAC meeting: </a:t>
            </a:r>
            <a:r>
              <a:rPr lang="en-US" sz="1600" dirty="0">
                <a:hlinkClick r:id="rId3"/>
              </a:rPr>
              <a:t>https://indico.cern.ch/event/1382603/</a:t>
            </a:r>
            <a:r>
              <a:rPr lang="en-US" sz="1600" dirty="0"/>
              <a:t> </a:t>
            </a:r>
          </a:p>
          <a:p>
            <a:endParaRPr lang="en-GB" dirty="0"/>
          </a:p>
        </p:txBody>
      </p:sp>
    </p:spTree>
    <p:extLst>
      <p:ext uri="{BB962C8B-B14F-4D97-AF65-F5344CB8AC3E}">
        <p14:creationId xmlns:p14="http://schemas.microsoft.com/office/powerpoint/2010/main" val="29191157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a:extLst>
              <a:ext uri="{FF2B5EF4-FFF2-40B4-BE49-F238E27FC236}">
                <a16:creationId xmlns:a16="http://schemas.microsoft.com/office/drawing/2014/main" id="{A901F75C-CFBE-B5C2-49EE-A1308CC298D5}"/>
              </a:ext>
            </a:extLst>
          </p:cNvPr>
          <p:cNvSpPr>
            <a:spLocks noGrp="1"/>
          </p:cNvSpPr>
          <p:nvPr>
            <p:ph type="title"/>
          </p:nvPr>
        </p:nvSpPr>
        <p:spPr/>
        <p:txBody>
          <a:bodyPr/>
          <a:lstStyle/>
          <a:p>
            <a:r>
              <a:rPr lang="en-US" dirty="0"/>
              <a:t>Cavity parameters for LEP2 cavity</a:t>
            </a:r>
            <a:endParaRPr lang="en-GB" dirty="0"/>
          </a:p>
        </p:txBody>
      </p:sp>
      <p:sp>
        <p:nvSpPr>
          <p:cNvPr id="4" name="Fußzeilenplatzhalter 3">
            <a:extLst>
              <a:ext uri="{FF2B5EF4-FFF2-40B4-BE49-F238E27FC236}">
                <a16:creationId xmlns:a16="http://schemas.microsoft.com/office/drawing/2014/main" id="{52196B1D-1A75-D2E6-94E6-EE420EAEF96A}"/>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2819A78C-712F-ADA1-888D-7D77E48ADEBB}"/>
              </a:ext>
            </a:extLst>
          </p:cNvPr>
          <p:cNvSpPr>
            <a:spLocks noGrp="1"/>
          </p:cNvSpPr>
          <p:nvPr>
            <p:ph type="sldNum" sz="quarter" idx="13"/>
          </p:nvPr>
        </p:nvSpPr>
        <p:spPr/>
        <p:txBody>
          <a:bodyPr/>
          <a:lstStyle/>
          <a:p>
            <a:fld id="{005C7FBA-D4E9-46CA-9321-3ADA2E368FCD}" type="slidenum">
              <a:rPr lang="en-GB" smtClean="0"/>
              <a:pPr/>
              <a:t>3</a:t>
            </a:fld>
            <a:endParaRPr lang="en-GB" dirty="0"/>
          </a:p>
        </p:txBody>
      </p:sp>
      <p:graphicFrame>
        <p:nvGraphicFramePr>
          <p:cNvPr id="10" name="Inhaltsplatzhalter 9">
            <a:extLst>
              <a:ext uri="{FF2B5EF4-FFF2-40B4-BE49-F238E27FC236}">
                <a16:creationId xmlns:a16="http://schemas.microsoft.com/office/drawing/2014/main" id="{D126CF6A-19C2-5B36-8A33-CE84DB646DED}"/>
              </a:ext>
            </a:extLst>
          </p:cNvPr>
          <p:cNvGraphicFramePr>
            <a:graphicFrameLocks noGrp="1"/>
          </p:cNvGraphicFramePr>
          <p:nvPr>
            <p:ph idx="1"/>
            <p:extLst>
              <p:ext uri="{D42A27DB-BD31-4B8C-83A1-F6EECF244321}">
                <p14:modId xmlns:p14="http://schemas.microsoft.com/office/powerpoint/2010/main" val="1010367642"/>
              </p:ext>
            </p:extLst>
          </p:nvPr>
        </p:nvGraphicFramePr>
        <p:xfrm>
          <a:off x="492050" y="1603421"/>
          <a:ext cx="4128083" cy="2225040"/>
        </p:xfrm>
        <a:graphic>
          <a:graphicData uri="http://schemas.openxmlformats.org/drawingml/2006/table">
            <a:tbl>
              <a:tblPr firstRow="1" bandRow="1">
                <a:tableStyleId>{5C22544A-7EE6-4342-B048-85BDC9FD1C3A}</a:tableStyleId>
              </a:tblPr>
              <a:tblGrid>
                <a:gridCol w="2198615">
                  <a:extLst>
                    <a:ext uri="{9D8B030D-6E8A-4147-A177-3AD203B41FA5}">
                      <a16:colId xmlns:a16="http://schemas.microsoft.com/office/drawing/2014/main" val="3083782713"/>
                    </a:ext>
                  </a:extLst>
                </a:gridCol>
                <a:gridCol w="1015068">
                  <a:extLst>
                    <a:ext uri="{9D8B030D-6E8A-4147-A177-3AD203B41FA5}">
                      <a16:colId xmlns:a16="http://schemas.microsoft.com/office/drawing/2014/main" val="373649245"/>
                    </a:ext>
                  </a:extLst>
                </a:gridCol>
                <a:gridCol w="914400">
                  <a:extLst>
                    <a:ext uri="{9D8B030D-6E8A-4147-A177-3AD203B41FA5}">
                      <a16:colId xmlns:a16="http://schemas.microsoft.com/office/drawing/2014/main" val="1648005528"/>
                    </a:ext>
                  </a:extLst>
                </a:gridCol>
              </a:tblGrid>
              <a:tr h="370840">
                <a:tc>
                  <a:txBody>
                    <a:bodyPr/>
                    <a:lstStyle/>
                    <a:p>
                      <a:r>
                        <a:rPr lang="en-US" dirty="0"/>
                        <a:t>Parameter</a:t>
                      </a:r>
                      <a:endParaRPr lang="en-GB" dirty="0"/>
                    </a:p>
                  </a:txBody>
                  <a:tcPr/>
                </a:tc>
                <a:tc>
                  <a:txBody>
                    <a:bodyPr/>
                    <a:lstStyle/>
                    <a:p>
                      <a:pPr algn="ctr"/>
                      <a:r>
                        <a:rPr lang="en-US" dirty="0"/>
                        <a:t>Unit</a:t>
                      </a:r>
                      <a:endParaRPr lang="en-GB" dirty="0"/>
                    </a:p>
                  </a:txBody>
                  <a:tcPr/>
                </a:tc>
                <a:tc>
                  <a:txBody>
                    <a:bodyPr/>
                    <a:lstStyle/>
                    <a:p>
                      <a:pPr algn="ctr"/>
                      <a:r>
                        <a:rPr lang="en-US" dirty="0"/>
                        <a:t>Value</a:t>
                      </a:r>
                      <a:endParaRPr lang="en-GB" dirty="0"/>
                    </a:p>
                  </a:txBody>
                  <a:tcPr/>
                </a:tc>
                <a:extLst>
                  <a:ext uri="{0D108BD9-81ED-4DB2-BD59-A6C34878D82A}">
                    <a16:rowId xmlns:a16="http://schemas.microsoft.com/office/drawing/2014/main" val="3909952758"/>
                  </a:ext>
                </a:extLst>
              </a:tr>
              <a:tr h="370840">
                <a:tc>
                  <a:txBody>
                    <a:bodyPr/>
                    <a:lstStyle/>
                    <a:p>
                      <a:r>
                        <a:rPr lang="en-US" dirty="0"/>
                        <a:t>Operating Frequency</a:t>
                      </a:r>
                      <a:endParaRPr lang="en-GB" dirty="0"/>
                    </a:p>
                  </a:txBody>
                  <a:tcPr/>
                </a:tc>
                <a:tc>
                  <a:txBody>
                    <a:bodyPr/>
                    <a:lstStyle/>
                    <a:p>
                      <a:pPr algn="ctr"/>
                      <a:r>
                        <a:rPr lang="en-US" dirty="0"/>
                        <a:t>[MHz]</a:t>
                      </a:r>
                      <a:endParaRPr lang="en-GB" dirty="0"/>
                    </a:p>
                  </a:txBody>
                  <a:tcPr/>
                </a:tc>
                <a:tc>
                  <a:txBody>
                    <a:bodyPr/>
                    <a:lstStyle/>
                    <a:p>
                      <a:pPr algn="ctr"/>
                      <a:r>
                        <a:rPr lang="en-US" dirty="0"/>
                        <a:t>352</a:t>
                      </a:r>
                      <a:endParaRPr lang="en-GB" dirty="0"/>
                    </a:p>
                  </a:txBody>
                  <a:tcPr/>
                </a:tc>
                <a:extLst>
                  <a:ext uri="{0D108BD9-81ED-4DB2-BD59-A6C34878D82A}">
                    <a16:rowId xmlns:a16="http://schemas.microsoft.com/office/drawing/2014/main" val="2419828010"/>
                  </a:ext>
                </a:extLst>
              </a:tr>
              <a:tr h="370840">
                <a:tc>
                  <a:txBody>
                    <a:bodyPr/>
                    <a:lstStyle/>
                    <a:p>
                      <a:r>
                        <a:rPr lang="en-US" dirty="0"/>
                        <a:t>Longitudinal R/Q</a:t>
                      </a:r>
                      <a:endParaRPr lang="en-GB" dirty="0"/>
                    </a:p>
                  </a:txBody>
                  <a:tcPr/>
                </a:tc>
                <a:tc>
                  <a:txBody>
                    <a:bodyPr/>
                    <a:lstStyle/>
                    <a:p>
                      <a:pPr algn="ctr"/>
                      <a:r>
                        <a:rPr lang="en-US" dirty="0"/>
                        <a:t>[Ω]</a:t>
                      </a:r>
                      <a:endParaRPr lang="en-GB" dirty="0"/>
                    </a:p>
                  </a:txBody>
                  <a:tcPr/>
                </a:tc>
                <a:tc>
                  <a:txBody>
                    <a:bodyPr/>
                    <a:lstStyle/>
                    <a:p>
                      <a:pPr algn="ctr"/>
                      <a:r>
                        <a:rPr lang="en-US" dirty="0"/>
                        <a:t>232</a:t>
                      </a:r>
                      <a:endParaRPr lang="en-GB" dirty="0"/>
                    </a:p>
                  </a:txBody>
                  <a:tcPr/>
                </a:tc>
                <a:extLst>
                  <a:ext uri="{0D108BD9-81ED-4DB2-BD59-A6C34878D82A}">
                    <a16:rowId xmlns:a16="http://schemas.microsoft.com/office/drawing/2014/main" val="1553462557"/>
                  </a:ext>
                </a:extLst>
              </a:tr>
              <a:tr h="370840">
                <a:tc>
                  <a:txBody>
                    <a:bodyPr/>
                    <a:lstStyle/>
                    <a:p>
                      <a:r>
                        <a:rPr lang="en-US" dirty="0"/>
                        <a:t>Active length</a:t>
                      </a:r>
                      <a:endParaRPr lang="en-GB" dirty="0"/>
                    </a:p>
                  </a:txBody>
                  <a:tcPr/>
                </a:tc>
                <a:tc>
                  <a:txBody>
                    <a:bodyPr/>
                    <a:lstStyle/>
                    <a:p>
                      <a:pPr algn="ctr"/>
                      <a:r>
                        <a:rPr lang="en-US" dirty="0"/>
                        <a:t>[m]</a:t>
                      </a:r>
                      <a:endParaRPr lang="en-GB" dirty="0"/>
                    </a:p>
                  </a:txBody>
                  <a:tcPr/>
                </a:tc>
                <a:tc>
                  <a:txBody>
                    <a:bodyPr/>
                    <a:lstStyle/>
                    <a:p>
                      <a:pPr algn="ctr"/>
                      <a:r>
                        <a:rPr lang="en-US" dirty="0"/>
                        <a:t>1.7</a:t>
                      </a:r>
                      <a:endParaRPr lang="en-GB" dirty="0"/>
                    </a:p>
                  </a:txBody>
                  <a:tcPr/>
                </a:tc>
                <a:extLst>
                  <a:ext uri="{0D108BD9-81ED-4DB2-BD59-A6C34878D82A}">
                    <a16:rowId xmlns:a16="http://schemas.microsoft.com/office/drawing/2014/main" val="3126400235"/>
                  </a:ext>
                </a:extLst>
              </a:tr>
              <a:tr h="370840">
                <a:tc>
                  <a:txBody>
                    <a:bodyPr/>
                    <a:lstStyle/>
                    <a:p>
                      <a:r>
                        <a:rPr lang="en-US" dirty="0"/>
                        <a:t>Operational gradient</a:t>
                      </a:r>
                      <a:endParaRPr lang="en-GB" dirty="0"/>
                    </a:p>
                  </a:txBody>
                  <a:tcPr/>
                </a:tc>
                <a:tc>
                  <a:txBody>
                    <a:bodyPr/>
                    <a:lstStyle/>
                    <a:p>
                      <a:pPr algn="ctr"/>
                      <a:r>
                        <a:rPr lang="en-US" dirty="0"/>
                        <a:t>[MV/m]</a:t>
                      </a:r>
                      <a:endParaRPr lang="en-GB" dirty="0"/>
                    </a:p>
                  </a:txBody>
                  <a:tcPr/>
                </a:tc>
                <a:tc>
                  <a:txBody>
                    <a:bodyPr/>
                    <a:lstStyle/>
                    <a:p>
                      <a:pPr algn="ctr"/>
                      <a:r>
                        <a:rPr lang="en-US" dirty="0"/>
                        <a:t>6</a:t>
                      </a:r>
                      <a:endParaRPr lang="en-GB" dirty="0"/>
                    </a:p>
                  </a:txBody>
                  <a:tcPr/>
                </a:tc>
                <a:extLst>
                  <a:ext uri="{0D108BD9-81ED-4DB2-BD59-A6C34878D82A}">
                    <a16:rowId xmlns:a16="http://schemas.microsoft.com/office/drawing/2014/main" val="3425618564"/>
                  </a:ext>
                </a:extLst>
              </a:tr>
              <a:tr h="370840">
                <a:tc>
                  <a:txBody>
                    <a:bodyPr/>
                    <a:lstStyle/>
                    <a:p>
                      <a:r>
                        <a:rPr lang="en-US" dirty="0" err="1"/>
                        <a:t>E_pk</a:t>
                      </a:r>
                      <a:r>
                        <a:rPr lang="en-US" dirty="0"/>
                        <a:t>/</a:t>
                      </a:r>
                      <a:r>
                        <a:rPr lang="en-US" dirty="0" err="1"/>
                        <a:t>E_acc</a:t>
                      </a:r>
                      <a:endParaRPr lang="en-GB" dirty="0"/>
                    </a:p>
                  </a:txBody>
                  <a:tcPr/>
                </a:tc>
                <a:tc>
                  <a:txBody>
                    <a:bodyPr/>
                    <a:lstStyle/>
                    <a:p>
                      <a:pPr algn="ctr"/>
                      <a:r>
                        <a:rPr lang="en-US" dirty="0"/>
                        <a:t>[1]</a:t>
                      </a:r>
                      <a:endParaRPr lang="en-GB" dirty="0"/>
                    </a:p>
                  </a:txBody>
                  <a:tcPr/>
                </a:tc>
                <a:tc>
                  <a:txBody>
                    <a:bodyPr/>
                    <a:lstStyle/>
                    <a:p>
                      <a:pPr algn="ctr"/>
                      <a:r>
                        <a:rPr lang="en-US" dirty="0"/>
                        <a:t>2.3</a:t>
                      </a:r>
                      <a:endParaRPr lang="en-GB" dirty="0"/>
                    </a:p>
                  </a:txBody>
                  <a:tcPr/>
                </a:tc>
                <a:extLst>
                  <a:ext uri="{0D108BD9-81ED-4DB2-BD59-A6C34878D82A}">
                    <a16:rowId xmlns:a16="http://schemas.microsoft.com/office/drawing/2014/main" val="1226747688"/>
                  </a:ext>
                </a:extLst>
              </a:tr>
            </a:tbl>
          </a:graphicData>
        </a:graphic>
      </p:graphicFrame>
      <p:pic>
        <p:nvPicPr>
          <p:cNvPr id="8" name="Grafik 7">
            <a:extLst>
              <a:ext uri="{FF2B5EF4-FFF2-40B4-BE49-F238E27FC236}">
                <a16:creationId xmlns:a16="http://schemas.microsoft.com/office/drawing/2014/main" id="{FCCAEA27-BD66-2A35-977C-E5B916601EF0}"/>
              </a:ext>
            </a:extLst>
          </p:cNvPr>
          <p:cNvPicPr>
            <a:picLocks noChangeAspect="1"/>
          </p:cNvPicPr>
          <p:nvPr/>
        </p:nvPicPr>
        <p:blipFill rotWithShape="1">
          <a:blip r:embed="rId2"/>
          <a:srcRect b="7313"/>
          <a:stretch/>
        </p:blipFill>
        <p:spPr>
          <a:xfrm>
            <a:off x="7929972" y="4500351"/>
            <a:ext cx="4026924" cy="1267554"/>
          </a:xfrm>
          <a:prstGeom prst="rect">
            <a:avLst/>
          </a:prstGeom>
        </p:spPr>
      </p:pic>
      <p:sp>
        <p:nvSpPr>
          <p:cNvPr id="9" name="Textfeld 8">
            <a:extLst>
              <a:ext uri="{FF2B5EF4-FFF2-40B4-BE49-F238E27FC236}">
                <a16:creationId xmlns:a16="http://schemas.microsoft.com/office/drawing/2014/main" id="{375CEEAA-78DD-AD80-DA54-D1C08ADDE27D}"/>
              </a:ext>
            </a:extLst>
          </p:cNvPr>
          <p:cNvSpPr txBox="1"/>
          <p:nvPr/>
        </p:nvSpPr>
        <p:spPr>
          <a:xfrm>
            <a:off x="4986242" y="2520710"/>
            <a:ext cx="2577621" cy="369332"/>
          </a:xfrm>
          <a:prstGeom prst="rect">
            <a:avLst/>
          </a:prstGeom>
          <a:noFill/>
        </p:spPr>
        <p:txBody>
          <a:bodyPr wrap="square" rtlCol="0">
            <a:spAutoFit/>
          </a:bodyPr>
          <a:lstStyle/>
          <a:p>
            <a:r>
              <a:rPr lang="en-US" dirty="0"/>
              <a:t>LEP2 SC cavity (352 MHz)</a:t>
            </a:r>
            <a:endParaRPr lang="en-GB" dirty="0"/>
          </a:p>
        </p:txBody>
      </p:sp>
      <p:graphicFrame>
        <p:nvGraphicFramePr>
          <p:cNvPr id="2" name="Inhaltsplatzhalter 9">
            <a:extLst>
              <a:ext uri="{FF2B5EF4-FFF2-40B4-BE49-F238E27FC236}">
                <a16:creationId xmlns:a16="http://schemas.microsoft.com/office/drawing/2014/main" id="{B86F373C-FD07-65AD-D8DB-EDB02DB6F1DD}"/>
              </a:ext>
            </a:extLst>
          </p:cNvPr>
          <p:cNvGraphicFramePr>
            <a:graphicFrameLocks/>
          </p:cNvGraphicFramePr>
          <p:nvPr>
            <p:extLst>
              <p:ext uri="{D42A27DB-BD31-4B8C-83A1-F6EECF244321}">
                <p14:modId xmlns:p14="http://schemas.microsoft.com/office/powerpoint/2010/main" val="1225741757"/>
              </p:ext>
            </p:extLst>
          </p:nvPr>
        </p:nvGraphicFramePr>
        <p:xfrm>
          <a:off x="492050" y="4036997"/>
          <a:ext cx="4128083" cy="2225040"/>
        </p:xfrm>
        <a:graphic>
          <a:graphicData uri="http://schemas.openxmlformats.org/drawingml/2006/table">
            <a:tbl>
              <a:tblPr firstRow="1" bandRow="1">
                <a:tableStyleId>{5C22544A-7EE6-4342-B048-85BDC9FD1C3A}</a:tableStyleId>
              </a:tblPr>
              <a:tblGrid>
                <a:gridCol w="2198615">
                  <a:extLst>
                    <a:ext uri="{9D8B030D-6E8A-4147-A177-3AD203B41FA5}">
                      <a16:colId xmlns:a16="http://schemas.microsoft.com/office/drawing/2014/main" val="3083782713"/>
                    </a:ext>
                  </a:extLst>
                </a:gridCol>
                <a:gridCol w="1015068">
                  <a:extLst>
                    <a:ext uri="{9D8B030D-6E8A-4147-A177-3AD203B41FA5}">
                      <a16:colId xmlns:a16="http://schemas.microsoft.com/office/drawing/2014/main" val="373649245"/>
                    </a:ext>
                  </a:extLst>
                </a:gridCol>
                <a:gridCol w="914400">
                  <a:extLst>
                    <a:ext uri="{9D8B030D-6E8A-4147-A177-3AD203B41FA5}">
                      <a16:colId xmlns:a16="http://schemas.microsoft.com/office/drawing/2014/main" val="1648005528"/>
                    </a:ext>
                  </a:extLst>
                </a:gridCol>
              </a:tblGrid>
              <a:tr h="370840">
                <a:tc>
                  <a:txBody>
                    <a:bodyPr/>
                    <a:lstStyle/>
                    <a:p>
                      <a:r>
                        <a:rPr lang="en-US" dirty="0"/>
                        <a:t>Parameter</a:t>
                      </a:r>
                      <a:endParaRPr lang="en-GB" dirty="0"/>
                    </a:p>
                  </a:txBody>
                  <a:tcPr/>
                </a:tc>
                <a:tc>
                  <a:txBody>
                    <a:bodyPr/>
                    <a:lstStyle/>
                    <a:p>
                      <a:pPr algn="ctr"/>
                      <a:r>
                        <a:rPr lang="en-US" dirty="0"/>
                        <a:t>Unit</a:t>
                      </a:r>
                      <a:endParaRPr lang="en-GB" dirty="0"/>
                    </a:p>
                  </a:txBody>
                  <a:tcPr/>
                </a:tc>
                <a:tc>
                  <a:txBody>
                    <a:bodyPr/>
                    <a:lstStyle/>
                    <a:p>
                      <a:pPr algn="ctr"/>
                      <a:r>
                        <a:rPr lang="en-US" dirty="0"/>
                        <a:t>Value</a:t>
                      </a:r>
                      <a:endParaRPr lang="en-GB" dirty="0"/>
                    </a:p>
                  </a:txBody>
                  <a:tcPr/>
                </a:tc>
                <a:extLst>
                  <a:ext uri="{0D108BD9-81ED-4DB2-BD59-A6C34878D82A}">
                    <a16:rowId xmlns:a16="http://schemas.microsoft.com/office/drawing/2014/main" val="3909952758"/>
                  </a:ext>
                </a:extLst>
              </a:tr>
              <a:tr h="370840">
                <a:tc>
                  <a:txBody>
                    <a:bodyPr/>
                    <a:lstStyle/>
                    <a:p>
                      <a:r>
                        <a:rPr lang="en-US" dirty="0"/>
                        <a:t>Operating Frequency</a:t>
                      </a:r>
                      <a:endParaRPr lang="en-GB" dirty="0"/>
                    </a:p>
                  </a:txBody>
                  <a:tcPr/>
                </a:tc>
                <a:tc>
                  <a:txBody>
                    <a:bodyPr/>
                    <a:lstStyle/>
                    <a:p>
                      <a:pPr algn="ctr"/>
                      <a:r>
                        <a:rPr lang="en-US" dirty="0"/>
                        <a:t>[MHz]</a:t>
                      </a:r>
                      <a:endParaRPr lang="en-GB" dirty="0"/>
                    </a:p>
                  </a:txBody>
                  <a:tcPr/>
                </a:tc>
                <a:tc>
                  <a:txBody>
                    <a:bodyPr/>
                    <a:lstStyle/>
                    <a:p>
                      <a:pPr algn="ctr"/>
                      <a:r>
                        <a:rPr lang="en-US" b="1" dirty="0"/>
                        <a:t>1056</a:t>
                      </a:r>
                      <a:endParaRPr lang="en-GB" b="1" dirty="0"/>
                    </a:p>
                  </a:txBody>
                  <a:tcPr/>
                </a:tc>
                <a:extLst>
                  <a:ext uri="{0D108BD9-81ED-4DB2-BD59-A6C34878D82A}">
                    <a16:rowId xmlns:a16="http://schemas.microsoft.com/office/drawing/2014/main" val="2419828010"/>
                  </a:ext>
                </a:extLst>
              </a:tr>
              <a:tr h="370840">
                <a:tc>
                  <a:txBody>
                    <a:bodyPr/>
                    <a:lstStyle/>
                    <a:p>
                      <a:r>
                        <a:rPr lang="en-US" dirty="0"/>
                        <a:t>Longitudinal R/Q</a:t>
                      </a:r>
                      <a:endParaRPr lang="en-GB" dirty="0"/>
                    </a:p>
                  </a:txBody>
                  <a:tcPr/>
                </a:tc>
                <a:tc>
                  <a:txBody>
                    <a:bodyPr/>
                    <a:lstStyle/>
                    <a:p>
                      <a:pPr algn="ctr"/>
                      <a:r>
                        <a:rPr lang="en-US" dirty="0"/>
                        <a:t>[Ω]</a:t>
                      </a:r>
                      <a:endParaRPr lang="en-GB" dirty="0"/>
                    </a:p>
                  </a:txBody>
                  <a:tcPr/>
                </a:tc>
                <a:tc>
                  <a:txBody>
                    <a:bodyPr/>
                    <a:lstStyle/>
                    <a:p>
                      <a:pPr algn="ctr"/>
                      <a:r>
                        <a:rPr lang="en-US" dirty="0"/>
                        <a:t>232</a:t>
                      </a:r>
                      <a:endParaRPr lang="en-GB" dirty="0"/>
                    </a:p>
                  </a:txBody>
                  <a:tcPr/>
                </a:tc>
                <a:extLst>
                  <a:ext uri="{0D108BD9-81ED-4DB2-BD59-A6C34878D82A}">
                    <a16:rowId xmlns:a16="http://schemas.microsoft.com/office/drawing/2014/main" val="1553462557"/>
                  </a:ext>
                </a:extLst>
              </a:tr>
              <a:tr h="370840">
                <a:tc>
                  <a:txBody>
                    <a:bodyPr/>
                    <a:lstStyle/>
                    <a:p>
                      <a:r>
                        <a:rPr lang="en-US" dirty="0"/>
                        <a:t>Active length</a:t>
                      </a:r>
                      <a:endParaRPr lang="en-GB" dirty="0"/>
                    </a:p>
                  </a:txBody>
                  <a:tcPr/>
                </a:tc>
                <a:tc>
                  <a:txBody>
                    <a:bodyPr/>
                    <a:lstStyle/>
                    <a:p>
                      <a:pPr algn="ctr"/>
                      <a:r>
                        <a:rPr lang="en-US" dirty="0"/>
                        <a:t>[m]</a:t>
                      </a:r>
                      <a:endParaRPr lang="en-GB" dirty="0"/>
                    </a:p>
                  </a:txBody>
                  <a:tcPr/>
                </a:tc>
                <a:tc>
                  <a:txBody>
                    <a:bodyPr/>
                    <a:lstStyle/>
                    <a:p>
                      <a:pPr algn="ctr"/>
                      <a:r>
                        <a:rPr lang="en-US" b="1" dirty="0"/>
                        <a:t>0.56</a:t>
                      </a:r>
                      <a:endParaRPr lang="en-GB" b="1" dirty="0"/>
                    </a:p>
                  </a:txBody>
                  <a:tcPr/>
                </a:tc>
                <a:extLst>
                  <a:ext uri="{0D108BD9-81ED-4DB2-BD59-A6C34878D82A}">
                    <a16:rowId xmlns:a16="http://schemas.microsoft.com/office/drawing/2014/main" val="3126400235"/>
                  </a:ext>
                </a:extLst>
              </a:tr>
              <a:tr h="370840">
                <a:tc>
                  <a:txBody>
                    <a:bodyPr/>
                    <a:lstStyle/>
                    <a:p>
                      <a:r>
                        <a:rPr lang="en-US" dirty="0"/>
                        <a:t>Operational gradient</a:t>
                      </a:r>
                      <a:endParaRPr lang="en-GB" dirty="0"/>
                    </a:p>
                  </a:txBody>
                  <a:tcPr/>
                </a:tc>
                <a:tc>
                  <a:txBody>
                    <a:bodyPr/>
                    <a:lstStyle/>
                    <a:p>
                      <a:pPr algn="ctr"/>
                      <a:r>
                        <a:rPr lang="en-US" dirty="0"/>
                        <a:t>[MV/m]</a:t>
                      </a:r>
                      <a:endParaRPr lang="en-GB" dirty="0"/>
                    </a:p>
                  </a:txBody>
                  <a:tcPr/>
                </a:tc>
                <a:tc>
                  <a:txBody>
                    <a:bodyPr/>
                    <a:lstStyle/>
                    <a:p>
                      <a:pPr algn="ctr"/>
                      <a:r>
                        <a:rPr lang="en-US" dirty="0"/>
                        <a:t>-</a:t>
                      </a:r>
                      <a:endParaRPr lang="en-GB" dirty="0"/>
                    </a:p>
                  </a:txBody>
                  <a:tcPr/>
                </a:tc>
                <a:extLst>
                  <a:ext uri="{0D108BD9-81ED-4DB2-BD59-A6C34878D82A}">
                    <a16:rowId xmlns:a16="http://schemas.microsoft.com/office/drawing/2014/main" val="3425618564"/>
                  </a:ext>
                </a:extLst>
              </a:tr>
              <a:tr h="370840">
                <a:tc>
                  <a:txBody>
                    <a:bodyPr/>
                    <a:lstStyle/>
                    <a:p>
                      <a:r>
                        <a:rPr lang="en-US" dirty="0" err="1"/>
                        <a:t>E_pk</a:t>
                      </a:r>
                      <a:r>
                        <a:rPr lang="en-US" dirty="0"/>
                        <a:t>/</a:t>
                      </a:r>
                      <a:r>
                        <a:rPr lang="en-US" dirty="0" err="1"/>
                        <a:t>E_acc</a:t>
                      </a:r>
                      <a:endParaRPr lang="en-GB" dirty="0"/>
                    </a:p>
                  </a:txBody>
                  <a:tcPr/>
                </a:tc>
                <a:tc>
                  <a:txBody>
                    <a:bodyPr/>
                    <a:lstStyle/>
                    <a:p>
                      <a:pPr algn="ctr"/>
                      <a:r>
                        <a:rPr lang="en-US" dirty="0"/>
                        <a:t>[1]</a:t>
                      </a:r>
                      <a:endParaRPr lang="en-GB" dirty="0"/>
                    </a:p>
                  </a:txBody>
                  <a:tcPr/>
                </a:tc>
                <a:tc>
                  <a:txBody>
                    <a:bodyPr/>
                    <a:lstStyle/>
                    <a:p>
                      <a:pPr algn="ctr"/>
                      <a:r>
                        <a:rPr lang="en-US" dirty="0"/>
                        <a:t>2.3</a:t>
                      </a:r>
                      <a:endParaRPr lang="en-GB" dirty="0"/>
                    </a:p>
                  </a:txBody>
                  <a:tcPr/>
                </a:tc>
                <a:extLst>
                  <a:ext uri="{0D108BD9-81ED-4DB2-BD59-A6C34878D82A}">
                    <a16:rowId xmlns:a16="http://schemas.microsoft.com/office/drawing/2014/main" val="1226747688"/>
                  </a:ext>
                </a:extLst>
              </a:tr>
            </a:tbl>
          </a:graphicData>
        </a:graphic>
      </p:graphicFrame>
      <p:sp>
        <p:nvSpPr>
          <p:cNvPr id="6" name="Textfeld 5">
            <a:extLst>
              <a:ext uri="{FF2B5EF4-FFF2-40B4-BE49-F238E27FC236}">
                <a16:creationId xmlns:a16="http://schemas.microsoft.com/office/drawing/2014/main" id="{08B4B66E-BD4F-B580-1F8A-F012A3B5DCB6}"/>
              </a:ext>
            </a:extLst>
          </p:cNvPr>
          <p:cNvSpPr txBox="1"/>
          <p:nvPr/>
        </p:nvSpPr>
        <p:spPr>
          <a:xfrm>
            <a:off x="4620133" y="4949462"/>
            <a:ext cx="3458465" cy="369332"/>
          </a:xfrm>
          <a:prstGeom prst="rect">
            <a:avLst/>
          </a:prstGeom>
          <a:noFill/>
        </p:spPr>
        <p:txBody>
          <a:bodyPr wrap="square" rtlCol="0">
            <a:spAutoFit/>
          </a:bodyPr>
          <a:lstStyle/>
          <a:p>
            <a:r>
              <a:rPr lang="en-US" dirty="0"/>
              <a:t>Scaled LEP2 SC cavity (1056 MHz)</a:t>
            </a:r>
            <a:endParaRPr lang="en-GB" dirty="0"/>
          </a:p>
        </p:txBody>
      </p:sp>
      <p:pic>
        <p:nvPicPr>
          <p:cNvPr id="7" name="Grafik 6">
            <a:extLst>
              <a:ext uri="{FF2B5EF4-FFF2-40B4-BE49-F238E27FC236}">
                <a16:creationId xmlns:a16="http://schemas.microsoft.com/office/drawing/2014/main" id="{A9C34958-C563-BC0B-1727-B8340F43147A}"/>
              </a:ext>
            </a:extLst>
          </p:cNvPr>
          <p:cNvPicPr>
            <a:picLocks noChangeAspect="1"/>
          </p:cNvPicPr>
          <p:nvPr/>
        </p:nvPicPr>
        <p:blipFill rotWithShape="1">
          <a:blip r:embed="rId2"/>
          <a:srcRect b="7313"/>
          <a:stretch/>
        </p:blipFill>
        <p:spPr>
          <a:xfrm>
            <a:off x="7929972" y="2017965"/>
            <a:ext cx="4026924" cy="1267554"/>
          </a:xfrm>
          <a:prstGeom prst="rect">
            <a:avLst/>
          </a:prstGeom>
        </p:spPr>
      </p:pic>
    </p:spTree>
    <p:extLst>
      <p:ext uri="{BB962C8B-B14F-4D97-AF65-F5344CB8AC3E}">
        <p14:creationId xmlns:p14="http://schemas.microsoft.com/office/powerpoint/2010/main" val="1521264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nhaltsplatzhalter 5">
            <a:extLst>
              <a:ext uri="{FF2B5EF4-FFF2-40B4-BE49-F238E27FC236}">
                <a16:creationId xmlns:a16="http://schemas.microsoft.com/office/drawing/2014/main" id="{639A622D-8CE0-545F-2058-F932CB7B5AF0}"/>
              </a:ext>
            </a:extLst>
          </p:cNvPr>
          <p:cNvGraphicFramePr>
            <a:graphicFrameLocks noGrp="1"/>
          </p:cNvGraphicFramePr>
          <p:nvPr>
            <p:ph idx="1"/>
            <p:extLst>
              <p:ext uri="{D42A27DB-BD31-4B8C-83A1-F6EECF244321}">
                <p14:modId xmlns:p14="http://schemas.microsoft.com/office/powerpoint/2010/main" val="1506696501"/>
              </p:ext>
            </p:extLst>
          </p:nvPr>
        </p:nvGraphicFramePr>
        <p:xfrm>
          <a:off x="1549612" y="1460884"/>
          <a:ext cx="9085975" cy="4900545"/>
        </p:xfrm>
        <a:graphic>
          <a:graphicData uri="http://schemas.openxmlformats.org/drawingml/2006/table">
            <a:tbl>
              <a:tblPr firstRow="1" bandRow="1">
                <a:tableStyleId>{5C22544A-7EE6-4342-B048-85BDC9FD1C3A}</a:tableStyleId>
              </a:tblPr>
              <a:tblGrid>
                <a:gridCol w="4480420">
                  <a:extLst>
                    <a:ext uri="{9D8B030D-6E8A-4147-A177-3AD203B41FA5}">
                      <a16:colId xmlns:a16="http://schemas.microsoft.com/office/drawing/2014/main" val="386751895"/>
                    </a:ext>
                  </a:extLst>
                </a:gridCol>
                <a:gridCol w="1652631">
                  <a:extLst>
                    <a:ext uri="{9D8B030D-6E8A-4147-A177-3AD203B41FA5}">
                      <a16:colId xmlns:a16="http://schemas.microsoft.com/office/drawing/2014/main" val="66170234"/>
                    </a:ext>
                  </a:extLst>
                </a:gridCol>
                <a:gridCol w="1625364">
                  <a:extLst>
                    <a:ext uri="{9D8B030D-6E8A-4147-A177-3AD203B41FA5}">
                      <a16:colId xmlns:a16="http://schemas.microsoft.com/office/drawing/2014/main" val="3837216993"/>
                    </a:ext>
                  </a:extLst>
                </a:gridCol>
                <a:gridCol w="1327560">
                  <a:extLst>
                    <a:ext uri="{9D8B030D-6E8A-4147-A177-3AD203B41FA5}">
                      <a16:colId xmlns:a16="http://schemas.microsoft.com/office/drawing/2014/main" val="2429491298"/>
                    </a:ext>
                  </a:extLst>
                </a:gridCol>
              </a:tblGrid>
              <a:tr h="402265">
                <a:tc>
                  <a:txBody>
                    <a:bodyPr/>
                    <a:lstStyle/>
                    <a:p>
                      <a:r>
                        <a:rPr lang="en-US" sz="1800" dirty="0">
                          <a:latin typeface="Arial" panose="020B0604020202020204" pitchFamily="34" charset="0"/>
                          <a:cs typeface="Arial" panose="020B0604020202020204" pitchFamily="34" charset="0"/>
                        </a:rPr>
                        <a:t>Parameter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Unit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RLA2</a:t>
                      </a:r>
                    </a:p>
                    <a:p>
                      <a:pPr algn="ctr"/>
                      <a:r>
                        <a:rPr lang="en-US" sz="1800" dirty="0">
                          <a:latin typeface="Arial" panose="020B0604020202020204" pitchFamily="34" charset="0"/>
                          <a:cs typeface="Arial" panose="020B0604020202020204" pitchFamily="34" charset="0"/>
                        </a:rPr>
                        <a:t>acceleration</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RLA2 linearizer</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979200871"/>
                  </a:ext>
                </a:extLst>
              </a:tr>
              <a:tr h="402265">
                <a:tc>
                  <a:txBody>
                    <a:bodyPr/>
                    <a:lstStyle/>
                    <a:p>
                      <a:r>
                        <a:rPr lang="en-US" sz="1800" dirty="0">
                          <a:latin typeface="Arial" panose="020B0604020202020204" pitchFamily="34" charset="0"/>
                          <a:cs typeface="Arial" panose="020B0604020202020204" pitchFamily="34" charset="0"/>
                        </a:rPr>
                        <a:t>Repetition frequency</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[Hz]</a:t>
                      </a:r>
                      <a:endParaRPr lang="en-GB" sz="1800" dirty="0">
                        <a:latin typeface="Arial" panose="020B0604020202020204" pitchFamily="34" charset="0"/>
                        <a:cs typeface="Arial" panose="020B0604020202020204" pitchFamily="34" charset="0"/>
                      </a:endParaRPr>
                    </a:p>
                  </a:txBody>
                  <a:tcPr/>
                </a:tc>
                <a:tc gridSpan="2">
                  <a:txBody>
                    <a:bodyPr/>
                    <a:lstStyle/>
                    <a:p>
                      <a:pPr algn="ctr"/>
                      <a:r>
                        <a:rPr lang="en-US" sz="1800" dirty="0">
                          <a:latin typeface="Arial" panose="020B0604020202020204" pitchFamily="34" charset="0"/>
                          <a:cs typeface="Arial" panose="020B0604020202020204" pitchFamily="34" charset="0"/>
                        </a:rPr>
                        <a:t>5</a:t>
                      </a:r>
                      <a:endParaRPr lang="en-GB" sz="1800" dirty="0">
                        <a:latin typeface="Arial" panose="020B0604020202020204" pitchFamily="34" charset="0"/>
                        <a:cs typeface="Arial" panose="020B0604020202020204" pitchFamily="34" charset="0"/>
                      </a:endParaRPr>
                    </a:p>
                  </a:txBody>
                  <a:tcPr/>
                </a:tc>
                <a:tc hMerge="1">
                  <a:txBody>
                    <a:bodyPr/>
                    <a:lstStyle/>
                    <a:p>
                      <a:pPr algn="ct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832691492"/>
                  </a:ext>
                </a:extLst>
              </a:tr>
              <a:tr h="402265">
                <a:tc>
                  <a:txBody>
                    <a:bodyPr/>
                    <a:lstStyle/>
                    <a:p>
                      <a:r>
                        <a:rPr lang="en-US" sz="1800" dirty="0">
                          <a:latin typeface="Arial" panose="020B0604020202020204" pitchFamily="34" charset="0"/>
                          <a:cs typeface="Arial" panose="020B0604020202020204" pitchFamily="34" charset="0"/>
                        </a:rPr>
                        <a:t>Total length</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a:t>
                      </a:r>
                      <a:endParaRPr lang="en-GB" sz="1800" dirty="0">
                        <a:latin typeface="Arial" panose="020B0604020202020204" pitchFamily="34" charset="0"/>
                        <a:cs typeface="Arial" panose="020B0604020202020204" pitchFamily="34" charset="0"/>
                      </a:endParaRPr>
                    </a:p>
                  </a:txBody>
                  <a:tcPr/>
                </a:tc>
                <a:tc gridSpan="2">
                  <a:txBody>
                    <a:bodyPr/>
                    <a:lstStyle/>
                    <a:p>
                      <a:pPr algn="ctr"/>
                      <a:r>
                        <a:rPr lang="en-US" sz="1800" dirty="0">
                          <a:latin typeface="Arial" panose="020B0604020202020204" pitchFamily="34" charset="0"/>
                          <a:cs typeface="Arial" panose="020B0604020202020204" pitchFamily="34" charset="0"/>
                        </a:rPr>
                        <a:t>10400</a:t>
                      </a:r>
                      <a:endParaRPr lang="en-GB" sz="1800" dirty="0">
                        <a:latin typeface="Arial" panose="020B0604020202020204" pitchFamily="34" charset="0"/>
                        <a:cs typeface="Arial" panose="020B0604020202020204" pitchFamily="34" charset="0"/>
                      </a:endParaRPr>
                    </a:p>
                  </a:txBody>
                  <a:tcPr/>
                </a:tc>
                <a:tc hMerge="1">
                  <a:txBody>
                    <a:bodyPr/>
                    <a:lstStyle/>
                    <a:p>
                      <a:endParaRPr lang="en-GB"/>
                    </a:p>
                  </a:txBody>
                  <a:tcPr/>
                </a:tc>
                <a:extLst>
                  <a:ext uri="{0D108BD9-81ED-4DB2-BD59-A6C34878D82A}">
                    <a16:rowId xmlns:a16="http://schemas.microsoft.com/office/drawing/2014/main" val="2101238975"/>
                  </a:ext>
                </a:extLst>
              </a:tr>
              <a:tr h="402265">
                <a:tc>
                  <a:txBody>
                    <a:bodyPr/>
                    <a:lstStyle/>
                    <a:p>
                      <a:r>
                        <a:rPr lang="en-US" sz="1800" dirty="0">
                          <a:latin typeface="Arial" panose="020B0604020202020204" pitchFamily="34" charset="0"/>
                          <a:cs typeface="Arial" panose="020B0604020202020204" pitchFamily="34" charset="0"/>
                        </a:rPr>
                        <a:t>Bunch population at injection</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 x 10</a:t>
                      </a:r>
                      <a:r>
                        <a:rPr lang="en-US" sz="1800" baseline="30000" dirty="0">
                          <a:latin typeface="Arial" panose="020B0604020202020204" pitchFamily="34" charset="0"/>
                          <a:cs typeface="Arial" panose="020B0604020202020204" pitchFamily="34" charset="0"/>
                        </a:rPr>
                        <a:t>12</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gridSpan="2">
                  <a:txBody>
                    <a:bodyPr/>
                    <a:lstStyle/>
                    <a:p>
                      <a:pPr algn="ctr"/>
                      <a:r>
                        <a:rPr lang="en-US" sz="1800" dirty="0">
                          <a:latin typeface="Arial" panose="020B0604020202020204" pitchFamily="34" charset="0"/>
                          <a:cs typeface="Arial" panose="020B0604020202020204" pitchFamily="34" charset="0"/>
                        </a:rPr>
                        <a:t>3.32</a:t>
                      </a:r>
                      <a:endParaRPr lang="en-GB" sz="1800" dirty="0">
                        <a:latin typeface="Arial" panose="020B0604020202020204" pitchFamily="34" charset="0"/>
                        <a:cs typeface="Arial" panose="020B0604020202020204" pitchFamily="34" charset="0"/>
                      </a:endParaRPr>
                    </a:p>
                  </a:txBody>
                  <a:tcPr/>
                </a:tc>
                <a:tc hMerge="1">
                  <a:txBody>
                    <a:bodyPr/>
                    <a:lstStyle/>
                    <a:p>
                      <a:pPr algn="ct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63272480"/>
                  </a:ext>
                </a:extLst>
              </a:tr>
              <a:tr h="402265">
                <a:tc>
                  <a:txBody>
                    <a:bodyPr/>
                    <a:lstStyle/>
                    <a:p>
                      <a:r>
                        <a:rPr lang="en-US" sz="1800" dirty="0">
                          <a:latin typeface="Arial" panose="020B0604020202020204" pitchFamily="34" charset="0"/>
                          <a:cs typeface="Arial" panose="020B0604020202020204" pitchFamily="34" charset="0"/>
                        </a:rPr>
                        <a:t>Acceleration time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μs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gridSpan="2">
                  <a:txBody>
                    <a:bodyPr/>
                    <a:lstStyle/>
                    <a:p>
                      <a:pPr algn="ctr"/>
                      <a:r>
                        <a:rPr lang="en-US" sz="1800" dirty="0">
                          <a:latin typeface="Arial" panose="020B0604020202020204" pitchFamily="34" charset="0"/>
                          <a:cs typeface="Arial" panose="020B0604020202020204" pitchFamily="34" charset="0"/>
                        </a:rPr>
                        <a:t>34</a:t>
                      </a:r>
                    </a:p>
                  </a:txBody>
                  <a:tcPr/>
                </a:tc>
                <a:tc hMerge="1">
                  <a:txBody>
                    <a:bodyPr/>
                    <a:lstStyle/>
                    <a:p>
                      <a:endParaRPr dirty="0"/>
                    </a:p>
                  </a:txBody>
                  <a:tcPr/>
                </a:tc>
                <a:extLst>
                  <a:ext uri="{0D108BD9-81ED-4DB2-BD59-A6C34878D82A}">
                    <a16:rowId xmlns:a16="http://schemas.microsoft.com/office/drawing/2014/main" val="2183882015"/>
                  </a:ext>
                </a:extLst>
              </a:tr>
              <a:tr h="402265">
                <a:tc>
                  <a:txBody>
                    <a:bodyPr/>
                    <a:lstStyle/>
                    <a:p>
                      <a:r>
                        <a:rPr lang="en-US" sz="1800" dirty="0">
                          <a:latin typeface="Arial" panose="020B0604020202020204" pitchFamily="34" charset="0"/>
                          <a:cs typeface="Arial" panose="020B0604020202020204" pitchFamily="34" charset="0"/>
                        </a:rPr>
                        <a:t>Combined avg. beam current (</a:t>
                      </a:r>
                      <a:r>
                        <a:rPr lang="el-GR" sz="1800" dirty="0">
                          <a:latin typeface="Arial" panose="020B0604020202020204" pitchFamily="34" charset="0"/>
                          <a:cs typeface="Arial" panose="020B0604020202020204" pitchFamily="34" charset="0"/>
                        </a:rPr>
                        <a:t>μ</a:t>
                      </a:r>
                      <a:r>
                        <a:rPr lang="en-US" sz="1800" baseline="30000" dirty="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 and </a:t>
                      </a:r>
                      <a:r>
                        <a:rPr lang="el-GR" sz="1800" dirty="0">
                          <a:latin typeface="Arial" panose="020B0604020202020204" pitchFamily="34" charset="0"/>
                          <a:cs typeface="Arial" panose="020B0604020202020204" pitchFamily="34" charset="0"/>
                        </a:rPr>
                        <a:t>μ</a:t>
                      </a:r>
                      <a:r>
                        <a:rPr lang="en-US" sz="1800" baseline="30000" dirty="0">
                          <a:latin typeface="Arial" panose="020B0604020202020204" pitchFamily="34" charset="0"/>
                          <a:cs typeface="Arial" panose="020B0604020202020204" pitchFamily="34" charset="0"/>
                        </a:rPr>
                        <a:t>-</a:t>
                      </a:r>
                      <a:r>
                        <a:rPr lang="en-US" sz="1800" dirty="0">
                          <a:latin typeface="Arial" panose="020B0604020202020204" pitchFamily="34" charset="0"/>
                          <a:cs typeface="Arial" panose="020B0604020202020204" pitchFamily="34" charset="0"/>
                        </a:rPr>
                        <a:t>)</a:t>
                      </a:r>
                      <a:endParaRPr lang="en-GB" sz="1800" baseline="300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[mA]</a:t>
                      </a:r>
                      <a:endParaRPr lang="en-GB" sz="1800" dirty="0">
                        <a:latin typeface="Arial" panose="020B0604020202020204" pitchFamily="34" charset="0"/>
                        <a:cs typeface="Arial" panose="020B0604020202020204" pitchFamily="34" charset="0"/>
                      </a:endParaRPr>
                    </a:p>
                  </a:txBody>
                  <a:tcPr/>
                </a:tc>
                <a:tc gridSpan="2">
                  <a:txBody>
                    <a:bodyPr/>
                    <a:lstStyle/>
                    <a:p>
                      <a:pPr algn="ctr"/>
                      <a:r>
                        <a:rPr lang="en-US" sz="1800" dirty="0">
                          <a:latin typeface="Arial" panose="020B0604020202020204" pitchFamily="34" charset="0"/>
                          <a:cs typeface="Arial" panose="020B0604020202020204" pitchFamily="34" charset="0"/>
                        </a:rPr>
                        <a:t>153</a:t>
                      </a:r>
                    </a:p>
                  </a:txBody>
                  <a:tcPr/>
                </a:tc>
                <a:tc hMerge="1">
                  <a:txBody>
                    <a:bodyPr/>
                    <a:lstStyle/>
                    <a:p>
                      <a:endParaRPr dirty="0"/>
                    </a:p>
                  </a:txBody>
                  <a:tcPr/>
                </a:tc>
                <a:extLst>
                  <a:ext uri="{0D108BD9-81ED-4DB2-BD59-A6C34878D82A}">
                    <a16:rowId xmlns:a16="http://schemas.microsoft.com/office/drawing/2014/main" val="3250337364"/>
                  </a:ext>
                </a:extLst>
              </a:tr>
              <a:tr h="402265">
                <a:tc>
                  <a:txBody>
                    <a:bodyPr/>
                    <a:lstStyle/>
                    <a:p>
                      <a:r>
                        <a:rPr lang="en-US" sz="1800" dirty="0">
                          <a:latin typeface="Arial" panose="020B0604020202020204" pitchFamily="34" charset="0"/>
                          <a:cs typeface="Arial" panose="020B0604020202020204" pitchFamily="34" charset="0"/>
                        </a:rPr>
                        <a:t>Assumed existing cavity type</a:t>
                      </a:r>
                      <a:endParaRPr lang="en-GB" sz="1800" dirty="0">
                        <a:latin typeface="Arial" panose="020B0604020202020204" pitchFamily="34" charset="0"/>
                        <a:cs typeface="Arial" panose="020B0604020202020204" pitchFamily="34" charset="0"/>
                      </a:endParaRPr>
                    </a:p>
                  </a:txBody>
                  <a:tcPr anchor="ct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nchor="ctr"/>
                </a:tc>
                <a:tc>
                  <a:txBody>
                    <a:bodyPr/>
                    <a:lstStyle/>
                    <a:p>
                      <a:pPr algn="ctr"/>
                      <a:r>
                        <a:rPr lang="en-US" sz="1800" dirty="0">
                          <a:latin typeface="Arial" panose="020B0604020202020204" pitchFamily="34" charset="0"/>
                          <a:cs typeface="Arial" panose="020B0604020202020204" pitchFamily="34" charset="0"/>
                        </a:rPr>
                        <a:t>LEP2</a:t>
                      </a:r>
                      <a:endParaRPr lang="en-GB" sz="1800" dirty="0">
                        <a:latin typeface="Arial" panose="020B0604020202020204" pitchFamily="34" charset="0"/>
                        <a:cs typeface="Arial" panose="020B0604020202020204" pitchFamily="34" charset="0"/>
                      </a:endParaRPr>
                    </a:p>
                  </a:txBody>
                  <a:tcPr anchor="ctr"/>
                </a:tc>
                <a:tc>
                  <a:txBody>
                    <a:bodyPr/>
                    <a:lstStyle/>
                    <a:p>
                      <a:pPr algn="ctr"/>
                      <a:r>
                        <a:rPr lang="en-US" sz="1800" dirty="0">
                          <a:latin typeface="Arial" panose="020B0604020202020204" pitchFamily="34" charset="0"/>
                          <a:cs typeface="Arial" panose="020B0604020202020204" pitchFamily="34" charset="0"/>
                        </a:rPr>
                        <a:t>Scaled LEP2</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262583611"/>
                  </a:ext>
                </a:extLst>
              </a:tr>
              <a:tr h="402265">
                <a:tc>
                  <a:txBody>
                    <a:bodyPr/>
                    <a:lstStyle/>
                    <a:p>
                      <a:r>
                        <a:rPr lang="en-US" sz="1800" dirty="0">
                          <a:latin typeface="Arial" panose="020B0604020202020204" pitchFamily="34" charset="0"/>
                          <a:cs typeface="Arial" panose="020B0604020202020204" pitchFamily="34" charset="0"/>
                        </a:rPr>
                        <a:t>Cavity frequency</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[MHz]</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352</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1056</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70052707"/>
                  </a:ext>
                </a:extLst>
              </a:tr>
              <a:tr h="402265">
                <a:tc>
                  <a:txBody>
                    <a:bodyPr/>
                    <a:lstStyle/>
                    <a:p>
                      <a:r>
                        <a:rPr lang="en-US" sz="1800" dirty="0">
                          <a:latin typeface="Arial" panose="020B0604020202020204" pitchFamily="34" charset="0"/>
                          <a:cs typeface="Arial" panose="020B0604020202020204" pitchFamily="34" charset="0"/>
                        </a:rPr>
                        <a:t>Designed bunch phase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95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275</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79790000"/>
                  </a:ext>
                </a:extLst>
              </a:tr>
              <a:tr h="402265">
                <a:tc>
                  <a:txBody>
                    <a:bodyPr/>
                    <a:lstStyle/>
                    <a:p>
                      <a:r>
                        <a:rPr lang="en-US" sz="1800" dirty="0">
                          <a:latin typeface="Arial" panose="020B0604020202020204" pitchFamily="34" charset="0"/>
                          <a:cs typeface="Arial" panose="020B0604020202020204" pitchFamily="34" charset="0"/>
                        </a:rPr>
                        <a:t>External </a:t>
                      </a:r>
                      <a:r>
                        <a:rPr lang="en-US" sz="1800" i="1" dirty="0">
                          <a:latin typeface="Arial" panose="020B0604020202020204" pitchFamily="34" charset="0"/>
                          <a:cs typeface="Arial" panose="020B0604020202020204" pitchFamily="34" charset="0"/>
                        </a:rPr>
                        <a:t>Q</a:t>
                      </a:r>
                      <a:r>
                        <a:rPr lang="en-US" sz="1800" dirty="0">
                          <a:latin typeface="Arial" panose="020B0604020202020204" pitchFamily="34" charset="0"/>
                          <a:cs typeface="Arial" panose="020B0604020202020204" pitchFamily="34" charset="0"/>
                        </a:rPr>
                        <a:t>-factor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 x 10</a:t>
                      </a:r>
                      <a:r>
                        <a:rPr lang="en-US" sz="1800" baseline="30000" dirty="0">
                          <a:latin typeface="Arial" panose="020B0604020202020204" pitchFamily="34" charset="0"/>
                          <a:cs typeface="Arial" panose="020B0604020202020204" pitchFamily="34" charset="0"/>
                        </a:rPr>
                        <a:t>6</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0.33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0.18</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53992866"/>
                  </a:ext>
                </a:extLst>
              </a:tr>
              <a:tr h="402265">
                <a:tc>
                  <a:txBody>
                    <a:bodyPr/>
                    <a:lstStyle/>
                    <a:p>
                      <a:r>
                        <a:rPr lang="en-US" sz="1800" dirty="0">
                          <a:latin typeface="Arial" panose="020B0604020202020204" pitchFamily="34" charset="0"/>
                          <a:cs typeface="Arial" panose="020B0604020202020204" pitchFamily="34" charset="0"/>
                        </a:rPr>
                        <a:t>Optimal cavity detuning</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[kHz]</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0.05</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0.24</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80357871"/>
                  </a:ext>
                </a:extLst>
              </a:tr>
            </a:tbl>
          </a:graphicData>
        </a:graphic>
      </p:graphicFrame>
      <p:sp>
        <p:nvSpPr>
          <p:cNvPr id="3" name="Titel 2">
            <a:extLst>
              <a:ext uri="{FF2B5EF4-FFF2-40B4-BE49-F238E27FC236}">
                <a16:creationId xmlns:a16="http://schemas.microsoft.com/office/drawing/2014/main" id="{752323F5-44D8-09EC-692E-A210DC03B915}"/>
              </a:ext>
            </a:extLst>
          </p:cNvPr>
          <p:cNvSpPr>
            <a:spLocks noGrp="1"/>
          </p:cNvSpPr>
          <p:nvPr>
            <p:ph type="title"/>
          </p:nvPr>
        </p:nvSpPr>
        <p:spPr/>
        <p:txBody>
          <a:bodyPr/>
          <a:lstStyle/>
          <a:p>
            <a:r>
              <a:rPr lang="en-US" dirty="0"/>
              <a:t>Acceleration parameters for RLA2</a:t>
            </a:r>
            <a:endParaRPr lang="en-GB" dirty="0"/>
          </a:p>
        </p:txBody>
      </p:sp>
      <p:sp>
        <p:nvSpPr>
          <p:cNvPr id="4" name="Fußzeilenplatzhalter 3">
            <a:extLst>
              <a:ext uri="{FF2B5EF4-FFF2-40B4-BE49-F238E27FC236}">
                <a16:creationId xmlns:a16="http://schemas.microsoft.com/office/drawing/2014/main" id="{7ACBB897-3F14-F750-F2BB-C2ECA1C33D8D}"/>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102398FF-E139-F2B7-EB10-0920D43546EB}"/>
              </a:ext>
            </a:extLst>
          </p:cNvPr>
          <p:cNvSpPr>
            <a:spLocks noGrp="1"/>
          </p:cNvSpPr>
          <p:nvPr>
            <p:ph type="sldNum" sz="quarter" idx="13"/>
          </p:nvPr>
        </p:nvSpPr>
        <p:spPr/>
        <p:txBody>
          <a:bodyPr/>
          <a:lstStyle/>
          <a:p>
            <a:fld id="{005C7FBA-D4E9-46CA-9321-3ADA2E368FCD}" type="slidenum">
              <a:rPr lang="en-GB" smtClean="0"/>
              <a:pPr/>
              <a:t>4</a:t>
            </a:fld>
            <a:endParaRPr lang="en-GB" dirty="0"/>
          </a:p>
        </p:txBody>
      </p:sp>
      <p:sp>
        <p:nvSpPr>
          <p:cNvPr id="7" name="Inhaltsplatzhalter 1">
            <a:extLst>
              <a:ext uri="{FF2B5EF4-FFF2-40B4-BE49-F238E27FC236}">
                <a16:creationId xmlns:a16="http://schemas.microsoft.com/office/drawing/2014/main" id="{D7257784-7766-A499-0473-799D15AF28D8}"/>
              </a:ext>
            </a:extLst>
          </p:cNvPr>
          <p:cNvSpPr txBox="1">
            <a:spLocks/>
          </p:cNvSpPr>
          <p:nvPr/>
        </p:nvSpPr>
        <p:spPr>
          <a:xfrm>
            <a:off x="838200" y="1825624"/>
            <a:ext cx="10515600" cy="463983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dirty="0"/>
          </a:p>
        </p:txBody>
      </p:sp>
    </p:spTree>
    <p:extLst>
      <p:ext uri="{BB962C8B-B14F-4D97-AF65-F5344CB8AC3E}">
        <p14:creationId xmlns:p14="http://schemas.microsoft.com/office/powerpoint/2010/main" val="2012942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D658952-8744-3274-7EB6-CBDAB2B7CD70}"/>
              </a:ext>
            </a:extLst>
          </p:cNvPr>
          <p:cNvSpPr>
            <a:spLocks noGrp="1"/>
          </p:cNvSpPr>
          <p:nvPr>
            <p:ph idx="1"/>
          </p:nvPr>
        </p:nvSpPr>
        <p:spPr/>
        <p:txBody>
          <a:bodyPr/>
          <a:lstStyle/>
          <a:p>
            <a:endParaRPr lang="en-GB" dirty="0"/>
          </a:p>
        </p:txBody>
      </p:sp>
      <p:sp>
        <p:nvSpPr>
          <p:cNvPr id="3" name="Titel 2">
            <a:extLst>
              <a:ext uri="{FF2B5EF4-FFF2-40B4-BE49-F238E27FC236}">
                <a16:creationId xmlns:a16="http://schemas.microsoft.com/office/drawing/2014/main" id="{24C5C043-D44D-E3CD-B08B-EA215D7B1A29}"/>
              </a:ext>
            </a:extLst>
          </p:cNvPr>
          <p:cNvSpPr>
            <a:spLocks noGrp="1"/>
          </p:cNvSpPr>
          <p:nvPr>
            <p:ph type="title"/>
          </p:nvPr>
        </p:nvSpPr>
        <p:spPr/>
        <p:txBody>
          <a:bodyPr/>
          <a:lstStyle/>
          <a:p>
            <a:r>
              <a:rPr lang="en-US" dirty="0"/>
              <a:t>RF parameters for RLA2</a:t>
            </a:r>
            <a:endParaRPr lang="en-GB" dirty="0"/>
          </a:p>
        </p:txBody>
      </p:sp>
      <p:sp>
        <p:nvSpPr>
          <p:cNvPr id="4" name="Fußzeilenplatzhalter 3">
            <a:extLst>
              <a:ext uri="{FF2B5EF4-FFF2-40B4-BE49-F238E27FC236}">
                <a16:creationId xmlns:a16="http://schemas.microsoft.com/office/drawing/2014/main" id="{397FA6C8-6EDD-7808-C72F-78A1C2239AEC}"/>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85FF3FFF-4A9F-77E7-F1ED-6FB54B7CA675}"/>
              </a:ext>
            </a:extLst>
          </p:cNvPr>
          <p:cNvSpPr>
            <a:spLocks noGrp="1"/>
          </p:cNvSpPr>
          <p:nvPr>
            <p:ph type="sldNum" sz="quarter" idx="13"/>
          </p:nvPr>
        </p:nvSpPr>
        <p:spPr/>
        <p:txBody>
          <a:bodyPr/>
          <a:lstStyle/>
          <a:p>
            <a:fld id="{005C7FBA-D4E9-46CA-9321-3ADA2E368FCD}" type="slidenum">
              <a:rPr lang="en-GB" smtClean="0"/>
              <a:pPr/>
              <a:t>5</a:t>
            </a:fld>
            <a:endParaRPr lang="en-GB" dirty="0"/>
          </a:p>
        </p:txBody>
      </p:sp>
      <p:graphicFrame>
        <p:nvGraphicFramePr>
          <p:cNvPr id="7" name="Inhaltsplatzhalter 5">
            <a:extLst>
              <a:ext uri="{FF2B5EF4-FFF2-40B4-BE49-F238E27FC236}">
                <a16:creationId xmlns:a16="http://schemas.microsoft.com/office/drawing/2014/main" id="{F5894B5D-07AB-F921-B5FE-A0A8AE91837E}"/>
              </a:ext>
            </a:extLst>
          </p:cNvPr>
          <p:cNvGraphicFramePr>
            <a:graphicFrameLocks/>
          </p:cNvGraphicFramePr>
          <p:nvPr>
            <p:extLst>
              <p:ext uri="{D42A27DB-BD31-4B8C-83A1-F6EECF244321}">
                <p14:modId xmlns:p14="http://schemas.microsoft.com/office/powerpoint/2010/main" val="457128688"/>
              </p:ext>
            </p:extLst>
          </p:nvPr>
        </p:nvGraphicFramePr>
        <p:xfrm>
          <a:off x="1260541" y="1700245"/>
          <a:ext cx="9664117" cy="4246880"/>
        </p:xfrm>
        <a:graphic>
          <a:graphicData uri="http://schemas.openxmlformats.org/drawingml/2006/table">
            <a:tbl>
              <a:tblPr firstRow="1" bandRow="1">
                <a:tableStyleId>{5C22544A-7EE6-4342-B048-85BDC9FD1C3A}</a:tableStyleId>
              </a:tblPr>
              <a:tblGrid>
                <a:gridCol w="5301842">
                  <a:extLst>
                    <a:ext uri="{9D8B030D-6E8A-4147-A177-3AD203B41FA5}">
                      <a16:colId xmlns:a16="http://schemas.microsoft.com/office/drawing/2014/main" val="1954981794"/>
                    </a:ext>
                  </a:extLst>
                </a:gridCol>
                <a:gridCol w="989901">
                  <a:extLst>
                    <a:ext uri="{9D8B030D-6E8A-4147-A177-3AD203B41FA5}">
                      <a16:colId xmlns:a16="http://schemas.microsoft.com/office/drawing/2014/main" val="3052326059"/>
                    </a:ext>
                  </a:extLst>
                </a:gridCol>
                <a:gridCol w="1954634">
                  <a:extLst>
                    <a:ext uri="{9D8B030D-6E8A-4147-A177-3AD203B41FA5}">
                      <a16:colId xmlns:a16="http://schemas.microsoft.com/office/drawing/2014/main" val="2064541366"/>
                    </a:ext>
                  </a:extLst>
                </a:gridCol>
                <a:gridCol w="1417740">
                  <a:extLst>
                    <a:ext uri="{9D8B030D-6E8A-4147-A177-3AD203B41FA5}">
                      <a16:colId xmlns:a16="http://schemas.microsoft.com/office/drawing/2014/main" val="533111770"/>
                    </a:ext>
                  </a:extLst>
                </a:gridCol>
              </a:tblGrid>
              <a:tr h="370840">
                <a:tc>
                  <a:txBody>
                    <a:bodyPr/>
                    <a:lstStyle/>
                    <a:p>
                      <a:r>
                        <a:rPr lang="en-US" sz="1800" dirty="0">
                          <a:latin typeface="Arial" panose="020B0604020202020204" pitchFamily="34" charset="0"/>
                          <a:cs typeface="Arial" panose="020B0604020202020204" pitchFamily="34" charset="0"/>
                        </a:rPr>
                        <a:t>Parameter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Unit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RLA2</a:t>
                      </a:r>
                    </a:p>
                    <a:p>
                      <a:pPr algn="ctr"/>
                      <a:r>
                        <a:rPr lang="en-US" sz="1800" dirty="0">
                          <a:latin typeface="Arial" panose="020B0604020202020204" pitchFamily="34" charset="0"/>
                          <a:cs typeface="Arial" panose="020B0604020202020204" pitchFamily="34" charset="0"/>
                        </a:rPr>
                        <a:t>acceleration</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RLA2</a:t>
                      </a:r>
                    </a:p>
                    <a:p>
                      <a:pPr algn="ctr"/>
                      <a:r>
                        <a:rPr lang="en-US" sz="1800" dirty="0">
                          <a:latin typeface="Arial" panose="020B0604020202020204" pitchFamily="34" charset="0"/>
                          <a:cs typeface="Arial" panose="020B0604020202020204" pitchFamily="34" charset="0"/>
                        </a:rPr>
                        <a:t>linearizer</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733947262"/>
                  </a:ext>
                </a:extLst>
              </a:tr>
              <a:tr h="370840">
                <a:tc>
                  <a:txBody>
                    <a:bodyPr/>
                    <a:lstStyle/>
                    <a:p>
                      <a:r>
                        <a:rPr lang="en-US" sz="1800" dirty="0">
                          <a:latin typeface="Arial" panose="020B0604020202020204" pitchFamily="34" charset="0"/>
                          <a:cs typeface="Arial" panose="020B0604020202020204" pitchFamily="34" charset="0"/>
                        </a:rPr>
                        <a:t>Beam acceleration time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μs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gridSpan="2">
                  <a:txBody>
                    <a:bodyPr/>
                    <a:lstStyle/>
                    <a:p>
                      <a:pPr algn="ctr"/>
                      <a:r>
                        <a:rPr lang="en-US" sz="1800" dirty="0">
                          <a:latin typeface="Arial" panose="020B0604020202020204" pitchFamily="34" charset="0"/>
                          <a:cs typeface="Arial" panose="020B0604020202020204" pitchFamily="34" charset="0"/>
                        </a:rPr>
                        <a:t>34</a:t>
                      </a:r>
                      <a:endParaRPr lang="en-GB" sz="1800" dirty="0">
                        <a:latin typeface="Arial" panose="020B0604020202020204" pitchFamily="34" charset="0"/>
                        <a:cs typeface="Arial" panose="020B0604020202020204" pitchFamily="34" charset="0"/>
                      </a:endParaRPr>
                    </a:p>
                  </a:txBody>
                  <a:tcPr/>
                </a:tc>
                <a:tc hMerge="1">
                  <a:txBody>
                    <a:bodyPr/>
                    <a:lstStyle/>
                    <a:p>
                      <a:pPr algn="ct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65784260"/>
                  </a:ext>
                </a:extLst>
              </a:tr>
              <a:tr h="370840">
                <a:tc>
                  <a:txBody>
                    <a:bodyPr/>
                    <a:lstStyle/>
                    <a:p>
                      <a:r>
                        <a:rPr lang="en-US" sz="1800" dirty="0">
                          <a:latin typeface="Arial" panose="020B0604020202020204" pitchFamily="34" charset="0"/>
                          <a:cs typeface="Arial" panose="020B0604020202020204" pitchFamily="34" charset="0"/>
                        </a:rPr>
                        <a:t>Cavity filling time</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μs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300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55</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167023609"/>
                  </a:ext>
                </a:extLst>
              </a:tr>
              <a:tr h="370840">
                <a:tc>
                  <a:txBody>
                    <a:bodyPr/>
                    <a:lstStyle/>
                    <a:p>
                      <a:r>
                        <a:rPr lang="en-US" sz="1800" dirty="0">
                          <a:latin typeface="Arial" panose="020B0604020202020204" pitchFamily="34" charset="0"/>
                          <a:cs typeface="Arial" panose="020B0604020202020204" pitchFamily="34" charset="0"/>
                        </a:rPr>
                        <a:t>RF pulse length</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r>
                        <a:rPr lang="en-US" sz="1800" dirty="0" err="1">
                          <a:latin typeface="Arial" panose="020B0604020202020204" pitchFamily="34" charset="0"/>
                          <a:cs typeface="Arial" panose="020B0604020202020204" pitchFamily="34" charset="0"/>
                        </a:rPr>
                        <a:t>ms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0.33</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0.09</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83015737"/>
                  </a:ext>
                </a:extLst>
              </a:tr>
              <a:tr h="370840">
                <a:tc>
                  <a:txBody>
                    <a:bodyPr/>
                    <a:lstStyle/>
                    <a:p>
                      <a:r>
                        <a:rPr lang="en-US" sz="1800" dirty="0">
                          <a:latin typeface="Arial" panose="020B0604020202020204" pitchFamily="34" charset="0"/>
                          <a:cs typeface="Arial" panose="020B0604020202020204" pitchFamily="34" charset="0"/>
                        </a:rPr>
                        <a:t>RF duty factor </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0.16</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0.05</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48311560"/>
                  </a:ext>
                </a:extLst>
              </a:tr>
              <a:tr h="370840">
                <a:tc>
                  <a:txBody>
                    <a:bodyPr/>
                    <a:lstStyle/>
                    <a:p>
                      <a:r>
                        <a:rPr lang="en-US" sz="1800" dirty="0">
                          <a:latin typeface="Arial" panose="020B0604020202020204" pitchFamily="34" charset="0"/>
                          <a:cs typeface="Arial" panose="020B0604020202020204" pitchFamily="34" charset="0"/>
                        </a:rPr>
                        <a:t>FPC peak power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[kW]</a:t>
                      </a:r>
                      <a:endParaRPr lang="en-GB" sz="1800" dirty="0">
                        <a:latin typeface="Arial" panose="020B0604020202020204" pitchFamily="34" charset="0"/>
                        <a:cs typeface="Arial" panose="020B0604020202020204" pitchFamily="34" charset="0"/>
                      </a:endParaRPr>
                    </a:p>
                  </a:txBody>
                  <a:tcPr/>
                </a:tc>
                <a:tc>
                  <a:txBody>
                    <a:bodyPr/>
                    <a:lstStyle/>
                    <a:p>
                      <a:pPr algn="ctr"/>
                      <a:r>
                        <a:rPr lang="de-CH" sz="1800" dirty="0">
                          <a:latin typeface="Arial" panose="020B0604020202020204" pitchFamily="34" charset="0"/>
                          <a:cs typeface="Arial" panose="020B0604020202020204" pitchFamily="34" charset="0"/>
                        </a:rPr>
                        <a:t>3900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2100</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77858982"/>
                  </a:ext>
                </a:extLst>
              </a:tr>
              <a:tr h="370840">
                <a:tc>
                  <a:txBody>
                    <a:bodyPr/>
                    <a:lstStyle/>
                    <a:p>
                      <a:r>
                        <a:rPr lang="en-US" sz="1800" dirty="0">
                          <a:latin typeface="Arial" panose="020B0604020202020204" pitchFamily="34" charset="0"/>
                          <a:cs typeface="Arial" panose="020B0604020202020204" pitchFamily="34" charset="0"/>
                        </a:rPr>
                        <a:t>FPC average power</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[kW]</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6.24</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1.05</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69061364"/>
                  </a:ext>
                </a:extLst>
              </a:tr>
              <a:tr h="370840">
                <a:tc>
                  <a:txBody>
                    <a:bodyPr/>
                    <a:lstStyle/>
                    <a:p>
                      <a:r>
                        <a:rPr lang="en-US" sz="1800" dirty="0">
                          <a:latin typeface="Arial" panose="020B0604020202020204" pitchFamily="34" charset="0"/>
                          <a:cs typeface="Arial" panose="020B0604020202020204" pitchFamily="34" charset="0"/>
                        </a:rPr>
                        <a:t>Average total RF power (incl. power distribution losses)</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[MW]</a:t>
                      </a:r>
                      <a:endParaRPr lang="en-GB" sz="1800" dirty="0">
                        <a:latin typeface="Arial" panose="020B0604020202020204" pitchFamily="34" charset="0"/>
                        <a:cs typeface="Arial" panose="020B0604020202020204" pitchFamily="34" charset="0"/>
                      </a:endParaRPr>
                    </a:p>
                  </a:txBody>
                  <a:tcPr anchor="ctr"/>
                </a:tc>
                <a:tc>
                  <a:txBody>
                    <a:bodyPr/>
                    <a:lstStyle/>
                    <a:p>
                      <a:pPr algn="ctr"/>
                      <a:r>
                        <a:rPr lang="en-US" sz="1800" dirty="0">
                          <a:latin typeface="Arial" panose="020B0604020202020204" pitchFamily="34" charset="0"/>
                          <a:cs typeface="Arial" panose="020B0604020202020204" pitchFamily="34" charset="0"/>
                        </a:rPr>
                        <a:t>4.44</a:t>
                      </a:r>
                    </a:p>
                  </a:txBody>
                  <a:tcPr anchor="ctr"/>
                </a:tc>
                <a:tc>
                  <a:txBody>
                    <a:bodyPr/>
                    <a:lstStyle/>
                    <a:p>
                      <a:pPr algn="ctr"/>
                      <a:r>
                        <a:rPr lang="en-US" sz="1800" dirty="0">
                          <a:latin typeface="Arial" panose="020B0604020202020204" pitchFamily="34" charset="0"/>
                          <a:cs typeface="Arial" panose="020B0604020202020204" pitchFamily="34" charset="0"/>
                        </a:rPr>
                        <a:t>0.12</a:t>
                      </a:r>
                    </a:p>
                  </a:txBody>
                  <a:tcPr anchor="ctr"/>
                </a:tc>
                <a:extLst>
                  <a:ext uri="{0D108BD9-81ED-4DB2-BD59-A6C34878D82A}">
                    <a16:rowId xmlns:a16="http://schemas.microsoft.com/office/drawing/2014/main" val="953511604"/>
                  </a:ext>
                </a:extLst>
              </a:tr>
              <a:tr h="370840">
                <a:tc>
                  <a:txBody>
                    <a:bodyPr/>
                    <a:lstStyle/>
                    <a:p>
                      <a:r>
                        <a:rPr lang="en-US" sz="1800" dirty="0">
                          <a:latin typeface="Arial" panose="020B0604020202020204" pitchFamily="34" charset="0"/>
                          <a:cs typeface="Arial" panose="020B0604020202020204" pitchFamily="34" charset="0"/>
                        </a:rPr>
                        <a:t>Average total wall plug power (incl. klystron eff.) </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[MW]</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6.83</a:t>
                      </a:r>
                    </a:p>
                  </a:txBody>
                  <a:tcPr/>
                </a:tc>
                <a:tc>
                  <a:txBody>
                    <a:bodyPr/>
                    <a:lstStyle/>
                    <a:p>
                      <a:pPr algn="ctr"/>
                      <a:r>
                        <a:rPr lang="en-US" sz="1800" dirty="0">
                          <a:latin typeface="Arial" panose="020B0604020202020204" pitchFamily="34" charset="0"/>
                          <a:cs typeface="Arial" panose="020B0604020202020204" pitchFamily="34" charset="0"/>
                        </a:rPr>
                        <a:t>0.19</a:t>
                      </a:r>
                    </a:p>
                  </a:txBody>
                  <a:tcPr/>
                </a:tc>
                <a:extLst>
                  <a:ext uri="{0D108BD9-81ED-4DB2-BD59-A6C34878D82A}">
                    <a16:rowId xmlns:a16="http://schemas.microsoft.com/office/drawing/2014/main" val="1192067063"/>
                  </a:ext>
                </a:extLst>
              </a:tr>
              <a:tr h="370840">
                <a:tc>
                  <a:txBody>
                    <a:bodyPr/>
                    <a:lstStyle/>
                    <a:p>
                      <a:r>
                        <a:rPr lang="en-US" sz="1800" dirty="0">
                          <a:latin typeface="Arial" panose="020B0604020202020204" pitchFamily="34" charset="0"/>
                          <a:cs typeface="Arial" panose="020B0604020202020204" pitchFamily="34" charset="0"/>
                        </a:rPr>
                        <a:t>Number of cavities</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510</a:t>
                      </a:r>
                      <a:endParaRPr lang="en-GB" sz="1800" dirty="0">
                        <a:latin typeface="Arial" panose="020B0604020202020204" pitchFamily="34" charset="0"/>
                        <a:cs typeface="Arial" panose="020B0604020202020204" pitchFamily="34" charset="0"/>
                      </a:endParaRPr>
                    </a:p>
                  </a:txBody>
                  <a:tcPr/>
                </a:tc>
                <a:tc>
                  <a:txBody>
                    <a:bodyPr/>
                    <a:lstStyle/>
                    <a:p>
                      <a:pPr algn="ctr"/>
                      <a:r>
                        <a:rPr lang="en-US" sz="1800" dirty="0">
                          <a:latin typeface="Arial" panose="020B0604020202020204" pitchFamily="34" charset="0"/>
                          <a:cs typeface="Arial" panose="020B0604020202020204" pitchFamily="34" charset="0"/>
                        </a:rPr>
                        <a:t>98</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176688778"/>
                  </a:ext>
                </a:extLst>
              </a:tr>
            </a:tbl>
          </a:graphicData>
        </a:graphic>
      </p:graphicFrame>
    </p:spTree>
    <p:extLst>
      <p:ext uri="{BB962C8B-B14F-4D97-AF65-F5344CB8AC3E}">
        <p14:creationId xmlns:p14="http://schemas.microsoft.com/office/powerpoint/2010/main" val="3176088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E08E181C-1E53-914C-CD9A-85811290FE3E}"/>
              </a:ext>
            </a:extLst>
          </p:cNvPr>
          <p:cNvSpPr>
            <a:spLocks noGrp="1"/>
          </p:cNvSpPr>
          <p:nvPr>
            <p:ph idx="1"/>
          </p:nvPr>
        </p:nvSpPr>
        <p:spPr/>
        <p:txBody>
          <a:bodyPr>
            <a:normAutofit lnSpcReduction="10000"/>
          </a:bodyPr>
          <a:lstStyle/>
          <a:p>
            <a:r>
              <a:rPr lang="en-US" dirty="0"/>
              <a:t>All accelerator data was taken from Avni’s talk at the 24</a:t>
            </a:r>
            <a:r>
              <a:rPr lang="en-US" baseline="30000" dirty="0"/>
              <a:t>th</a:t>
            </a:r>
            <a:r>
              <a:rPr lang="en-US" dirty="0"/>
              <a:t> HEMAC meeting: </a:t>
            </a:r>
            <a:r>
              <a:rPr lang="en-US" dirty="0">
                <a:hlinkClick r:id="rId2"/>
              </a:rPr>
              <a:t>https://indico.cern.ch/event/1382603/</a:t>
            </a:r>
            <a:r>
              <a:rPr lang="en-US" dirty="0"/>
              <a:t> </a:t>
            </a:r>
          </a:p>
          <a:p>
            <a:r>
              <a:rPr lang="en-US" dirty="0"/>
              <a:t>Arc lengths for arcs 3 and 4 seem inconsistent.</a:t>
            </a:r>
          </a:p>
          <a:p>
            <a:pPr lvl="1"/>
            <a:r>
              <a:rPr lang="en-US" dirty="0"/>
              <a:t>But are consistent with the plots he showed.</a:t>
            </a:r>
          </a:p>
          <a:p>
            <a:r>
              <a:rPr lang="en-US" dirty="0"/>
              <a:t>Parameters for both the linearizer and acceleration cavity seem to be feasible from a powering perspective.</a:t>
            </a:r>
          </a:p>
          <a:p>
            <a:r>
              <a:rPr lang="en-GB" dirty="0"/>
              <a:t>Transient beam loading needs to be studied in detail.</a:t>
            </a:r>
          </a:p>
          <a:p>
            <a:pPr lvl="1"/>
            <a:r>
              <a:rPr lang="en-GB" dirty="0"/>
              <a:t>Will depend on the cavity location for each pass (cavities towards the end of the LINAC are more affected by transients than the ones in the middle).</a:t>
            </a:r>
          </a:p>
          <a:p>
            <a:r>
              <a:rPr lang="en-GB" dirty="0"/>
              <a:t>The design for RLA1 or the Pre-accelerator is not done yet.</a:t>
            </a:r>
          </a:p>
          <a:p>
            <a:r>
              <a:rPr lang="en-GB" dirty="0"/>
              <a:t>Power sources for 352MHz as well as 1056MHz need to be determined </a:t>
            </a:r>
          </a:p>
          <a:p>
            <a:pPr marL="0" indent="0">
              <a:buNone/>
            </a:pPr>
            <a:r>
              <a:rPr lang="en-GB" dirty="0">
                <a:sym typeface="Wingdings" panose="05000000000000000000" pitchFamily="2" charset="2"/>
              </a:rPr>
              <a:t> LEP2 like as well?</a:t>
            </a:r>
            <a:endParaRPr lang="en-GB" dirty="0"/>
          </a:p>
          <a:p>
            <a:endParaRPr lang="en-GB" dirty="0"/>
          </a:p>
        </p:txBody>
      </p:sp>
      <p:sp>
        <p:nvSpPr>
          <p:cNvPr id="3" name="Titel 2">
            <a:extLst>
              <a:ext uri="{FF2B5EF4-FFF2-40B4-BE49-F238E27FC236}">
                <a16:creationId xmlns:a16="http://schemas.microsoft.com/office/drawing/2014/main" id="{0F75403A-04D0-E256-5C30-26A3427C35F2}"/>
              </a:ext>
            </a:extLst>
          </p:cNvPr>
          <p:cNvSpPr>
            <a:spLocks noGrp="1"/>
          </p:cNvSpPr>
          <p:nvPr>
            <p:ph type="title"/>
          </p:nvPr>
        </p:nvSpPr>
        <p:spPr/>
        <p:txBody>
          <a:bodyPr/>
          <a:lstStyle/>
          <a:p>
            <a:r>
              <a:rPr lang="en-US" dirty="0"/>
              <a:t>Conclusion and Outlook</a:t>
            </a:r>
            <a:endParaRPr lang="en-GB" dirty="0"/>
          </a:p>
        </p:txBody>
      </p:sp>
      <p:sp>
        <p:nvSpPr>
          <p:cNvPr id="4" name="Fußzeilenplatzhalter 3">
            <a:extLst>
              <a:ext uri="{FF2B5EF4-FFF2-40B4-BE49-F238E27FC236}">
                <a16:creationId xmlns:a16="http://schemas.microsoft.com/office/drawing/2014/main" id="{648BFD00-2EDA-006B-2554-0EB665AAAEC0}"/>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8095D65F-CAA1-0675-084C-AC9353A8E47F}"/>
              </a:ext>
            </a:extLst>
          </p:cNvPr>
          <p:cNvSpPr>
            <a:spLocks noGrp="1"/>
          </p:cNvSpPr>
          <p:nvPr>
            <p:ph type="sldNum" sz="quarter" idx="13"/>
          </p:nvPr>
        </p:nvSpPr>
        <p:spPr/>
        <p:txBody>
          <a:bodyPr/>
          <a:lstStyle/>
          <a:p>
            <a:fld id="{005C7FBA-D4E9-46CA-9321-3ADA2E368FCD}" type="slidenum">
              <a:rPr lang="en-GB" smtClean="0"/>
              <a:pPr/>
              <a:t>6</a:t>
            </a:fld>
            <a:endParaRPr lang="en-GB" dirty="0"/>
          </a:p>
        </p:txBody>
      </p:sp>
    </p:spTree>
    <p:extLst>
      <p:ext uri="{BB962C8B-B14F-4D97-AF65-F5344CB8AC3E}">
        <p14:creationId xmlns:p14="http://schemas.microsoft.com/office/powerpoint/2010/main" val="231829357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E0E5BDD9-DA35-CB26-61B2-A35410B30355}"/>
              </a:ext>
            </a:extLst>
          </p:cNvPr>
          <p:cNvSpPr>
            <a:spLocks noGrp="1"/>
          </p:cNvSpPr>
          <p:nvPr>
            <p:ph type="ftr" sz="quarter" idx="11"/>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Tree>
    <p:extLst>
      <p:ext uri="{BB962C8B-B14F-4D97-AF65-F5344CB8AC3E}">
        <p14:creationId xmlns:p14="http://schemas.microsoft.com/office/powerpoint/2010/main" val="4013983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Inhaltsplatzhalter 3">
            <a:extLst>
              <a:ext uri="{FF2B5EF4-FFF2-40B4-BE49-F238E27FC236}">
                <a16:creationId xmlns:a16="http://schemas.microsoft.com/office/drawing/2014/main" id="{4F6222B1-A70C-3E98-1FF7-B597379B346B}"/>
              </a:ext>
            </a:extLst>
          </p:cNvPr>
          <p:cNvSpPr>
            <a:spLocks noGrp="1"/>
          </p:cNvSpPr>
          <p:nvPr>
            <p:ph idx="1"/>
          </p:nvPr>
        </p:nvSpPr>
        <p:spPr>
          <a:xfrm>
            <a:off x="838200" y="5647173"/>
            <a:ext cx="10515600" cy="529789"/>
          </a:xfrm>
        </p:spPr>
        <p:txBody>
          <a:bodyPr>
            <a:normAutofit fontScale="85000" lnSpcReduction="10000"/>
          </a:bodyPr>
          <a:lstStyle/>
          <a:p>
            <a:pPr marL="0" indent="0">
              <a:buNone/>
            </a:pPr>
            <a:r>
              <a:rPr lang="en-US" dirty="0"/>
              <a:t>Plot from </a:t>
            </a:r>
            <a:r>
              <a:rPr lang="en-US" dirty="0" err="1"/>
              <a:t>Avnis</a:t>
            </a:r>
            <a:r>
              <a:rPr lang="en-US" dirty="0"/>
              <a:t> talk at the 25</a:t>
            </a:r>
            <a:r>
              <a:rPr lang="en-US" baseline="30000" dirty="0"/>
              <a:t>th</a:t>
            </a:r>
            <a:r>
              <a:rPr lang="en-US" dirty="0"/>
              <a:t> HEMAC meeting: </a:t>
            </a:r>
            <a:r>
              <a:rPr lang="en-US" dirty="0">
                <a:hlinkClick r:id="rId2"/>
              </a:rPr>
              <a:t>https://indico.cern.ch/event/1382603/</a:t>
            </a:r>
            <a:r>
              <a:rPr lang="en-US" dirty="0"/>
              <a:t> </a:t>
            </a:r>
            <a:endParaRPr lang="en-GB" dirty="0"/>
          </a:p>
        </p:txBody>
      </p:sp>
      <p:sp>
        <p:nvSpPr>
          <p:cNvPr id="3" name="Titel 2">
            <a:extLst>
              <a:ext uri="{FF2B5EF4-FFF2-40B4-BE49-F238E27FC236}">
                <a16:creationId xmlns:a16="http://schemas.microsoft.com/office/drawing/2014/main" id="{1907B66C-EEB7-EC41-4295-27BDCD03D948}"/>
              </a:ext>
            </a:extLst>
          </p:cNvPr>
          <p:cNvSpPr>
            <a:spLocks noGrp="1"/>
          </p:cNvSpPr>
          <p:nvPr>
            <p:ph type="title"/>
          </p:nvPr>
        </p:nvSpPr>
        <p:spPr/>
        <p:txBody>
          <a:bodyPr/>
          <a:lstStyle/>
          <a:p>
            <a:r>
              <a:rPr lang="en-US" dirty="0"/>
              <a:t>Energy profile RLA2</a:t>
            </a:r>
            <a:endParaRPr lang="en-GB" dirty="0"/>
          </a:p>
        </p:txBody>
      </p:sp>
      <p:sp>
        <p:nvSpPr>
          <p:cNvPr id="2" name="Fußzeilenplatzhalter 1">
            <a:extLst>
              <a:ext uri="{FF2B5EF4-FFF2-40B4-BE49-F238E27FC236}">
                <a16:creationId xmlns:a16="http://schemas.microsoft.com/office/drawing/2014/main" id="{72C88215-B770-C9A7-CAFD-AAE85CD305C4}"/>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pic>
        <p:nvPicPr>
          <p:cNvPr id="9" name="Picture 3">
            <a:extLst>
              <a:ext uri="{FF2B5EF4-FFF2-40B4-BE49-F238E27FC236}">
                <a16:creationId xmlns:a16="http://schemas.microsoft.com/office/drawing/2014/main" id="{7E0F5F94-7771-05D4-4505-3C29773838E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0712" y="1513638"/>
            <a:ext cx="11283775" cy="3761259"/>
          </a:xfrm>
          <a:prstGeom prst="rect">
            <a:avLst/>
          </a:prstGeom>
        </p:spPr>
      </p:pic>
    </p:spTree>
    <p:extLst>
      <p:ext uri="{BB962C8B-B14F-4D97-AF65-F5344CB8AC3E}">
        <p14:creationId xmlns:p14="http://schemas.microsoft.com/office/powerpoint/2010/main" val="394591052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20B740A3-81D2-AFA4-884D-658ED3E4C03E}"/>
              </a:ext>
            </a:extLst>
          </p:cNvPr>
          <p:cNvSpPr>
            <a:spLocks noGrp="1"/>
          </p:cNvSpPr>
          <p:nvPr>
            <p:ph idx="1"/>
          </p:nvPr>
        </p:nvSpPr>
        <p:spPr>
          <a:xfrm>
            <a:off x="838200" y="1825625"/>
            <a:ext cx="5257800" cy="4351338"/>
          </a:xfrm>
        </p:spPr>
        <p:txBody>
          <a:bodyPr/>
          <a:lstStyle/>
          <a:p>
            <a:r>
              <a:rPr lang="en-US" sz="2400" dirty="0"/>
              <a:t>Klystron and distribution losses are assumed to be the same as for the ILC DKS (Distributed Klystron Scheme) [2] </a:t>
            </a:r>
          </a:p>
          <a:p>
            <a:r>
              <a:rPr lang="en-US" sz="2400" dirty="0"/>
              <a:t>In this scheme, the klystrons are located underground </a:t>
            </a:r>
            <a:r>
              <a:rPr lang="en-GB" sz="2400" dirty="0"/>
              <a:t>next to the accelerator tunnel and close to the cavities</a:t>
            </a:r>
            <a:endParaRPr lang="en-US" sz="2400" dirty="0"/>
          </a:p>
          <a:p>
            <a:r>
              <a:rPr lang="en-GB" sz="2400" dirty="0"/>
              <a:t>Repetition rate and fundamental frequency are equal to muon collider RCS chain</a:t>
            </a:r>
          </a:p>
          <a:p>
            <a:endParaRPr lang="en-GB" dirty="0"/>
          </a:p>
        </p:txBody>
      </p:sp>
      <p:sp>
        <p:nvSpPr>
          <p:cNvPr id="3" name="Titel 2">
            <a:extLst>
              <a:ext uri="{FF2B5EF4-FFF2-40B4-BE49-F238E27FC236}">
                <a16:creationId xmlns:a16="http://schemas.microsoft.com/office/drawing/2014/main" id="{0373730C-D760-6C87-F2AF-00E432980085}"/>
              </a:ext>
            </a:extLst>
          </p:cNvPr>
          <p:cNvSpPr>
            <a:spLocks noGrp="1"/>
          </p:cNvSpPr>
          <p:nvPr>
            <p:ph type="title"/>
          </p:nvPr>
        </p:nvSpPr>
        <p:spPr/>
        <p:txBody>
          <a:bodyPr>
            <a:normAutofit fontScale="90000"/>
          </a:bodyPr>
          <a:lstStyle/>
          <a:p>
            <a:r>
              <a:rPr lang="en-US" dirty="0"/>
              <a:t>RF parameters in the high-energy chain</a:t>
            </a:r>
            <a:br>
              <a:rPr lang="en-US" dirty="0"/>
            </a:br>
            <a:r>
              <a:rPr lang="en-US" dirty="0"/>
              <a:t>Klystron assumptions</a:t>
            </a:r>
            <a:endParaRPr lang="en-GB" dirty="0"/>
          </a:p>
        </p:txBody>
      </p:sp>
      <p:sp>
        <p:nvSpPr>
          <p:cNvPr id="4" name="Fußzeilenplatzhalter 3">
            <a:extLst>
              <a:ext uri="{FF2B5EF4-FFF2-40B4-BE49-F238E27FC236}">
                <a16:creationId xmlns:a16="http://schemas.microsoft.com/office/drawing/2014/main" id="{0CBF1D6F-B860-FC0F-4D2C-2810A09306E3}"/>
              </a:ext>
            </a:extLst>
          </p:cNvPr>
          <p:cNvSpPr>
            <a:spLocks noGrp="1"/>
          </p:cNvSpPr>
          <p:nvPr>
            <p:ph type="ftr" sz="quarter" idx="12"/>
          </p:nvPr>
        </p:nvSpPr>
        <p:spPr/>
        <p:txBody>
          <a:bodyPr/>
          <a:lstStyle/>
          <a:p>
            <a:r>
              <a:rPr lang="en-GB">
                <a:latin typeface="Arial Narrow" panose="020B0604020202020204" pitchFamily="34" charset="0"/>
                <a:cs typeface="Arial Narrow" panose="020B0604020202020204" pitchFamily="34" charset="0"/>
              </a:rPr>
              <a:t>RF parameters in the high energy muon acceleration chain  / Leonard Thiele / University of Rostock, CERN</a:t>
            </a:r>
            <a:endParaRPr lang="fr-FR" dirty="0">
              <a:latin typeface="Arial Narrow" panose="020B0604020202020204" pitchFamily="34" charset="0"/>
              <a:cs typeface="Arial Narrow" panose="020B0604020202020204" pitchFamily="34" charset="0"/>
            </a:endParaRPr>
          </a:p>
        </p:txBody>
      </p:sp>
      <p:sp>
        <p:nvSpPr>
          <p:cNvPr id="5" name="Foliennummernplatzhalter 4">
            <a:extLst>
              <a:ext uri="{FF2B5EF4-FFF2-40B4-BE49-F238E27FC236}">
                <a16:creationId xmlns:a16="http://schemas.microsoft.com/office/drawing/2014/main" id="{B084D26B-A961-4C06-428F-20AF58AF318B}"/>
              </a:ext>
            </a:extLst>
          </p:cNvPr>
          <p:cNvSpPr>
            <a:spLocks noGrp="1"/>
          </p:cNvSpPr>
          <p:nvPr>
            <p:ph type="sldNum" sz="quarter" idx="13"/>
          </p:nvPr>
        </p:nvSpPr>
        <p:spPr/>
        <p:txBody>
          <a:bodyPr/>
          <a:lstStyle/>
          <a:p>
            <a:fld id="{005C7FBA-D4E9-46CA-9321-3ADA2E368FCD}" type="slidenum">
              <a:rPr lang="en-GB" smtClean="0"/>
              <a:pPr/>
              <a:t>9</a:t>
            </a:fld>
            <a:endParaRPr lang="en-GB" dirty="0"/>
          </a:p>
        </p:txBody>
      </p:sp>
      <p:graphicFrame>
        <p:nvGraphicFramePr>
          <p:cNvPr id="6" name="Tabelle 5">
            <a:extLst>
              <a:ext uri="{FF2B5EF4-FFF2-40B4-BE49-F238E27FC236}">
                <a16:creationId xmlns:a16="http://schemas.microsoft.com/office/drawing/2014/main" id="{2C1A7B15-2C7E-7663-8E52-98D99357881F}"/>
              </a:ext>
            </a:extLst>
          </p:cNvPr>
          <p:cNvGraphicFramePr>
            <a:graphicFrameLocks noGrp="1"/>
          </p:cNvGraphicFramePr>
          <p:nvPr>
            <p:extLst>
              <p:ext uri="{D42A27DB-BD31-4B8C-83A1-F6EECF244321}">
                <p14:modId xmlns:p14="http://schemas.microsoft.com/office/powerpoint/2010/main" val="4028602849"/>
              </p:ext>
            </p:extLst>
          </p:nvPr>
        </p:nvGraphicFramePr>
        <p:xfrm>
          <a:off x="6266576" y="1819684"/>
          <a:ext cx="5397919" cy="3218632"/>
        </p:xfrm>
        <a:graphic>
          <a:graphicData uri="http://schemas.openxmlformats.org/drawingml/2006/table">
            <a:tbl>
              <a:tblPr firstRow="1" bandRow="1">
                <a:tableStyleId>{5C22544A-7EE6-4342-B048-85BDC9FD1C3A}</a:tableStyleId>
              </a:tblPr>
              <a:tblGrid>
                <a:gridCol w="4114423">
                  <a:extLst>
                    <a:ext uri="{9D8B030D-6E8A-4147-A177-3AD203B41FA5}">
                      <a16:colId xmlns:a16="http://schemas.microsoft.com/office/drawing/2014/main" val="3730959387"/>
                    </a:ext>
                  </a:extLst>
                </a:gridCol>
                <a:gridCol w="1283496">
                  <a:extLst>
                    <a:ext uri="{9D8B030D-6E8A-4147-A177-3AD203B41FA5}">
                      <a16:colId xmlns:a16="http://schemas.microsoft.com/office/drawing/2014/main" val="3027907840"/>
                    </a:ext>
                  </a:extLst>
                </a:gridCol>
              </a:tblGrid>
              <a:tr h="402329">
                <a:tc>
                  <a:txBody>
                    <a:bodyPr/>
                    <a:lstStyle/>
                    <a:p>
                      <a:r>
                        <a:rPr lang="en-US" sz="1800" dirty="0">
                          <a:latin typeface="Arial" panose="020B0604020202020204" pitchFamily="34" charset="0"/>
                          <a:cs typeface="Arial" panose="020B0604020202020204" pitchFamily="34" charset="0"/>
                        </a:rPr>
                        <a:t>Klystron Parameter</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Value</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34737756"/>
                  </a:ext>
                </a:extLst>
              </a:tr>
              <a:tr h="402329">
                <a:tc>
                  <a:txBody>
                    <a:bodyPr/>
                    <a:lstStyle/>
                    <a:p>
                      <a:r>
                        <a:rPr lang="en-US" sz="1800" dirty="0">
                          <a:latin typeface="Arial" panose="020B0604020202020204" pitchFamily="34" charset="0"/>
                          <a:cs typeface="Arial" panose="020B0604020202020204" pitchFamily="34" charset="0"/>
                        </a:rPr>
                        <a:t>Max. power [MW]</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10</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27363238"/>
                  </a:ext>
                </a:extLst>
              </a:tr>
              <a:tr h="402329">
                <a:tc>
                  <a:txBody>
                    <a:bodyPr/>
                    <a:lstStyle/>
                    <a:p>
                      <a:r>
                        <a:rPr lang="en-US" sz="1800" dirty="0">
                          <a:latin typeface="Arial" panose="020B0604020202020204" pitchFamily="34" charset="0"/>
                          <a:cs typeface="Arial" panose="020B0604020202020204" pitchFamily="34" charset="0"/>
                        </a:rPr>
                        <a:t>Wall plug efficiency [%]</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65</a:t>
                      </a:r>
                      <a:endParaRPr lang="en-GB" sz="18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595225475"/>
                  </a:ext>
                </a:extLst>
              </a:tr>
              <a:tr h="402329">
                <a:tc>
                  <a:txBody>
                    <a:bodyPr/>
                    <a:lstStyle/>
                    <a:p>
                      <a:r>
                        <a:rPr lang="en-US" sz="1800" dirty="0">
                          <a:latin typeface="Arial" panose="020B0604020202020204" pitchFamily="34" charset="0"/>
                          <a:cs typeface="Arial" panose="020B0604020202020204" pitchFamily="34" charset="0"/>
                        </a:rPr>
                        <a:t>Repetition rate [Hz]</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5</a:t>
                      </a:r>
                    </a:p>
                  </a:txBody>
                  <a:tcPr/>
                </a:tc>
                <a:extLst>
                  <a:ext uri="{0D108BD9-81ED-4DB2-BD59-A6C34878D82A}">
                    <a16:rowId xmlns:a16="http://schemas.microsoft.com/office/drawing/2014/main" val="3564012719"/>
                  </a:ext>
                </a:extLst>
              </a:tr>
              <a:tr h="402329">
                <a:tc>
                  <a:txBody>
                    <a:bodyPr/>
                    <a:lstStyle/>
                    <a:p>
                      <a:r>
                        <a:rPr lang="en-US" sz="1800" dirty="0">
                          <a:latin typeface="Arial" panose="020B0604020202020204" pitchFamily="34" charset="0"/>
                          <a:cs typeface="Arial" panose="020B0604020202020204" pitchFamily="34" charset="0"/>
                        </a:rPr>
                        <a:t>RF pulse length [</a:t>
                      </a:r>
                      <a:r>
                        <a:rPr lang="en-US" sz="1800" dirty="0" err="1">
                          <a:latin typeface="Arial" panose="020B0604020202020204" pitchFamily="34" charset="0"/>
                          <a:cs typeface="Arial" panose="020B0604020202020204" pitchFamily="34" charset="0"/>
                        </a:rPr>
                        <a:t>ms</a:t>
                      </a:r>
                      <a:r>
                        <a:rPr lang="en-US" sz="1800" dirty="0">
                          <a:latin typeface="Arial" panose="020B0604020202020204" pitchFamily="34" charset="0"/>
                          <a:cs typeface="Arial" panose="020B0604020202020204" pitchFamily="34" charset="0"/>
                        </a:rPr>
                        <a:t>]</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1.65</a:t>
                      </a:r>
                    </a:p>
                  </a:txBody>
                  <a:tcPr/>
                </a:tc>
                <a:extLst>
                  <a:ext uri="{0D108BD9-81ED-4DB2-BD59-A6C34878D82A}">
                    <a16:rowId xmlns:a16="http://schemas.microsoft.com/office/drawing/2014/main" val="625354849"/>
                  </a:ext>
                </a:extLst>
              </a:tr>
              <a:tr h="402329">
                <a:tc>
                  <a:txBody>
                    <a:bodyPr/>
                    <a:lstStyle/>
                    <a:p>
                      <a:r>
                        <a:rPr lang="en-US" sz="1800" dirty="0">
                          <a:latin typeface="Arial" panose="020B0604020202020204" pitchFamily="34" charset="0"/>
                          <a:cs typeface="Arial" panose="020B0604020202020204" pitchFamily="34" charset="0"/>
                        </a:rPr>
                        <a:t>RF duty factor [%]</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0.83</a:t>
                      </a:r>
                    </a:p>
                  </a:txBody>
                  <a:tcPr/>
                </a:tc>
                <a:extLst>
                  <a:ext uri="{0D108BD9-81ED-4DB2-BD59-A6C34878D82A}">
                    <a16:rowId xmlns:a16="http://schemas.microsoft.com/office/drawing/2014/main" val="3672379193"/>
                  </a:ext>
                </a:extLst>
              </a:tr>
              <a:tr h="402329">
                <a:tc>
                  <a:txBody>
                    <a:bodyPr/>
                    <a:lstStyle/>
                    <a:p>
                      <a:r>
                        <a:rPr lang="en-US" sz="1800" dirty="0">
                          <a:latin typeface="Arial" panose="020B0604020202020204" pitchFamily="34" charset="0"/>
                          <a:cs typeface="Arial" panose="020B0604020202020204" pitchFamily="34" charset="0"/>
                        </a:rPr>
                        <a:t>Power distribution losses in DKS [%]</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32</a:t>
                      </a:r>
                    </a:p>
                  </a:txBody>
                  <a:tcPr/>
                </a:tc>
                <a:extLst>
                  <a:ext uri="{0D108BD9-81ED-4DB2-BD59-A6C34878D82A}">
                    <a16:rowId xmlns:a16="http://schemas.microsoft.com/office/drawing/2014/main" val="1342998958"/>
                  </a:ext>
                </a:extLst>
              </a:tr>
              <a:tr h="402329">
                <a:tc>
                  <a:txBody>
                    <a:bodyPr/>
                    <a:lstStyle/>
                    <a:p>
                      <a:r>
                        <a:rPr lang="en-US" sz="1800" dirty="0">
                          <a:latin typeface="Arial" panose="020B0604020202020204" pitchFamily="34" charset="0"/>
                          <a:cs typeface="Arial" panose="020B0604020202020204" pitchFamily="34" charset="0"/>
                        </a:rPr>
                        <a:t>Output frequency [GHz]</a:t>
                      </a:r>
                      <a:endParaRPr lang="en-GB" sz="1800" dirty="0">
                        <a:latin typeface="Arial" panose="020B0604020202020204" pitchFamily="34" charset="0"/>
                        <a:cs typeface="Arial" panose="020B0604020202020204" pitchFamily="34" charset="0"/>
                      </a:endParaRPr>
                    </a:p>
                  </a:txBody>
                  <a:tcPr/>
                </a:tc>
                <a:tc>
                  <a:txBody>
                    <a:bodyPr/>
                    <a:lstStyle/>
                    <a:p>
                      <a:r>
                        <a:rPr lang="en-US" sz="1800" dirty="0">
                          <a:latin typeface="Arial" panose="020B0604020202020204" pitchFamily="34" charset="0"/>
                          <a:cs typeface="Arial" panose="020B0604020202020204" pitchFamily="34" charset="0"/>
                        </a:rPr>
                        <a:t>1.3</a:t>
                      </a:r>
                    </a:p>
                  </a:txBody>
                  <a:tcPr/>
                </a:tc>
                <a:extLst>
                  <a:ext uri="{0D108BD9-81ED-4DB2-BD59-A6C34878D82A}">
                    <a16:rowId xmlns:a16="http://schemas.microsoft.com/office/drawing/2014/main" val="1225036229"/>
                  </a:ext>
                </a:extLst>
              </a:tr>
            </a:tbl>
          </a:graphicData>
        </a:graphic>
      </p:graphicFrame>
      <p:pic>
        <p:nvPicPr>
          <p:cNvPr id="10" name="Grafik 9" descr="Ein Bild, das Zylinder, rot, Pfeife Flöte Rohr, draußen enthält.&#10;&#10;Automatisch generierte Beschreibung">
            <a:extLst>
              <a:ext uri="{FF2B5EF4-FFF2-40B4-BE49-F238E27FC236}">
                <a16:creationId xmlns:a16="http://schemas.microsoft.com/office/drawing/2014/main" id="{A821CBF4-38B5-A985-9536-90B119100796}"/>
              </a:ext>
            </a:extLst>
          </p:cNvPr>
          <p:cNvPicPr>
            <a:picLocks noChangeAspect="1"/>
          </p:cNvPicPr>
          <p:nvPr/>
        </p:nvPicPr>
        <p:blipFill rotWithShape="1">
          <a:blip r:embed="rId2">
            <a:extLst>
              <a:ext uri="{28A0092B-C50C-407E-A947-70E740481C1C}">
                <a14:useLocalDpi xmlns:a14="http://schemas.microsoft.com/office/drawing/2010/main" val="0"/>
              </a:ext>
            </a:extLst>
          </a:blip>
          <a:srcRect l="5236" r="11203"/>
          <a:stretch/>
        </p:blipFill>
        <p:spPr>
          <a:xfrm rot="16200000">
            <a:off x="7087425" y="4559864"/>
            <a:ext cx="1101216" cy="2462673"/>
          </a:xfrm>
          <a:prstGeom prst="rect">
            <a:avLst/>
          </a:prstGeom>
        </p:spPr>
      </p:pic>
      <p:sp>
        <p:nvSpPr>
          <p:cNvPr id="11" name="Textfeld 10">
            <a:extLst>
              <a:ext uri="{FF2B5EF4-FFF2-40B4-BE49-F238E27FC236}">
                <a16:creationId xmlns:a16="http://schemas.microsoft.com/office/drawing/2014/main" id="{819B7147-94F6-F9D5-EE48-5DECEA4909D9}"/>
              </a:ext>
            </a:extLst>
          </p:cNvPr>
          <p:cNvSpPr txBox="1"/>
          <p:nvPr/>
        </p:nvSpPr>
        <p:spPr>
          <a:xfrm>
            <a:off x="9035594" y="5331926"/>
            <a:ext cx="2628901" cy="923330"/>
          </a:xfrm>
          <a:prstGeom prst="rect">
            <a:avLst/>
          </a:prstGeom>
          <a:noFill/>
        </p:spPr>
        <p:txBody>
          <a:bodyPr wrap="square" rtlCol="0">
            <a:spAutoFit/>
          </a:bodyPr>
          <a:lstStyle/>
          <a:p>
            <a:r>
              <a:rPr lang="en-US" dirty="0"/>
              <a:t>Thales TH1801, picture from [3], </a:t>
            </a:r>
          </a:p>
          <a:p>
            <a:r>
              <a:rPr lang="en-US" dirty="0"/>
              <a:t>parameter values from [2] </a:t>
            </a:r>
            <a:endParaRPr lang="en-GB" dirty="0"/>
          </a:p>
        </p:txBody>
      </p:sp>
    </p:spTree>
    <p:extLst>
      <p:ext uri="{BB962C8B-B14F-4D97-AF65-F5344CB8AC3E}">
        <p14:creationId xmlns:p14="http://schemas.microsoft.com/office/powerpoint/2010/main" val="124575631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uCol PPT template 2024" id="{F194A231-5BC8-4A2D-97BD-E037FFACD11B}" vid="{DCB0BA56-B8DC-4F6C-9716-BF798E6F13B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MuCol PPT template - 2024</Template>
  <TotalTime>14104</TotalTime>
  <Words>1074</Words>
  <Application>Microsoft Office PowerPoint</Application>
  <PresentationFormat>Breitbild</PresentationFormat>
  <Paragraphs>232</Paragraphs>
  <Slides>11</Slides>
  <Notes>0</Notes>
  <HiddenSlides>0</HiddenSlides>
  <MMClips>0</MMClips>
  <ScaleCrop>false</ScaleCrop>
  <HeadingPairs>
    <vt:vector size="6" baseType="variant">
      <vt:variant>
        <vt:lpstr>Verwendete Schriftarten</vt:lpstr>
      </vt:variant>
      <vt:variant>
        <vt:i4>6</vt:i4>
      </vt:variant>
      <vt:variant>
        <vt:lpstr>Design</vt:lpstr>
      </vt:variant>
      <vt:variant>
        <vt:i4>1</vt:i4>
      </vt:variant>
      <vt:variant>
        <vt:lpstr>Folientitel</vt:lpstr>
      </vt:variant>
      <vt:variant>
        <vt:i4>11</vt:i4>
      </vt:variant>
    </vt:vector>
  </HeadingPairs>
  <TitlesOfParts>
    <vt:vector size="18" baseType="lpstr">
      <vt:lpstr>Arial</vt:lpstr>
      <vt:lpstr>Arial Narrow</vt:lpstr>
      <vt:lpstr>Calibri</vt:lpstr>
      <vt:lpstr>Cambria Math</vt:lpstr>
      <vt:lpstr>Source Sans Pro</vt:lpstr>
      <vt:lpstr>Wingdings</vt:lpstr>
      <vt:lpstr>Office Theme</vt:lpstr>
      <vt:lpstr>Status of RF parameters in RLA2</vt:lpstr>
      <vt:lpstr>Assumptions for RLA2</vt:lpstr>
      <vt:lpstr>Cavity parameters for LEP2 cavity</vt:lpstr>
      <vt:lpstr>Acceleration parameters for RLA2</vt:lpstr>
      <vt:lpstr>RF parameters for RLA2</vt:lpstr>
      <vt:lpstr>Conclusion and Outlook</vt:lpstr>
      <vt:lpstr>PowerPoint-Präsentation</vt:lpstr>
      <vt:lpstr>Energy profile RLA2</vt:lpstr>
      <vt:lpstr>RF parameters in the high-energy chain Klystron assumptions</vt:lpstr>
      <vt:lpstr>Appendix Generator and reflected current </vt:lpstr>
      <vt:lpstr>References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Michela Lancellotti</dc:creator>
  <cp:lastModifiedBy>Leonard Sebastian Thiele</cp:lastModifiedBy>
  <cp:revision>60</cp:revision>
  <dcterms:created xsi:type="dcterms:W3CDTF">2024-02-26T13:42:26Z</dcterms:created>
  <dcterms:modified xsi:type="dcterms:W3CDTF">2024-07-16T14:09:16Z</dcterms:modified>
</cp:coreProperties>
</file>