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31"/>
  </p:notesMasterIdLst>
  <p:sldIdLst>
    <p:sldId id="263" r:id="rId4"/>
    <p:sldId id="599" r:id="rId5"/>
    <p:sldId id="402" r:id="rId6"/>
    <p:sldId id="420" r:id="rId7"/>
    <p:sldId id="600" r:id="rId8"/>
    <p:sldId id="615" r:id="rId9"/>
    <p:sldId id="614" r:id="rId10"/>
    <p:sldId id="608" r:id="rId11"/>
    <p:sldId id="404" r:id="rId12"/>
    <p:sldId id="602" r:id="rId13"/>
    <p:sldId id="595" r:id="rId14"/>
    <p:sldId id="596" r:id="rId15"/>
    <p:sldId id="417" r:id="rId16"/>
    <p:sldId id="606" r:id="rId17"/>
    <p:sldId id="597" r:id="rId18"/>
    <p:sldId id="603" r:id="rId19"/>
    <p:sldId id="604" r:id="rId20"/>
    <p:sldId id="593" r:id="rId21"/>
    <p:sldId id="609" r:id="rId22"/>
    <p:sldId id="607" r:id="rId23"/>
    <p:sldId id="613" r:id="rId24"/>
    <p:sldId id="616" r:id="rId25"/>
    <p:sldId id="610" r:id="rId26"/>
    <p:sldId id="611" r:id="rId27"/>
    <p:sldId id="382" r:id="rId28"/>
    <p:sldId id="369" r:id="rId29"/>
    <p:sldId id="612" r:id="rId30"/>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599"/>
            <p14:sldId id="402"/>
            <p14:sldId id="420"/>
            <p14:sldId id="600"/>
            <p14:sldId id="615"/>
            <p14:sldId id="614"/>
            <p14:sldId id="608"/>
            <p14:sldId id="404"/>
            <p14:sldId id="602"/>
            <p14:sldId id="595"/>
            <p14:sldId id="596"/>
            <p14:sldId id="417"/>
            <p14:sldId id="606"/>
            <p14:sldId id="597"/>
            <p14:sldId id="603"/>
            <p14:sldId id="604"/>
            <p14:sldId id="593"/>
            <p14:sldId id="609"/>
            <p14:sldId id="607"/>
            <p14:sldId id="613"/>
            <p14:sldId id="616"/>
            <p14:sldId id="610"/>
            <p14:sldId id="611"/>
            <p14:sldId id="382"/>
            <p14:sldId id="369"/>
            <p14:sldId id="612"/>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C360184-B1BD-D717-29B5-53565C678D5E}" name="Giacomo Lavezzari" initials="GL" userId="S::giacomo.lavezzari@cern.ch::ad81fa6d-023e-4edf-a141-62a998cee62a" providerId="AD"/>
  <p188:author id="{8E32E2DC-2286-7D98-0FB5-3CCCEDE5D828}" name="Markus Widorski" initials="MW" userId="Markus Widorski"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2A0F00"/>
    <a:srgbClr val="000000"/>
    <a:srgbClr val="0F124A"/>
    <a:srgbClr val="9FA9DF"/>
    <a:srgbClr val="686C8F"/>
    <a:srgbClr val="181F85"/>
    <a:srgbClr val="15196C"/>
    <a:srgbClr val="DFDFDF"/>
    <a:srgbClr val="F6FDA3"/>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56962B-1878-437C-BFC2-C5073770029C}" v="26" dt="2023-06-27T14:02:48.9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38B1855-1B75-4FBE-930C-398BA8C253C6}" styleName="Stile con tema 2 - Color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Stile chiaro 1 - Color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93D81CF-94F2-401A-BA57-92F5A7B2D0C5}" styleName="Stile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Stile chiaro 3 - Color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AF606853-7671-496A-8E4F-DF71F8EC918B}" styleName="Stile scuro 1 - Colore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0A1B5D5-9B99-4C35-A422-299274C87663}" styleName="Stile medio 1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C4B1156A-380E-4F78-BDF5-A606A8083BF9}" styleName="Stile medio 4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0" autoAdjust="0"/>
    <p:restoredTop sz="95445" autoAdjust="0"/>
  </p:normalViewPr>
  <p:slideViewPr>
    <p:cSldViewPr>
      <p:cViewPr varScale="1">
        <p:scale>
          <a:sx n="126" d="100"/>
          <a:sy n="126" d="100"/>
        </p:scale>
        <p:origin x="572"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31.07.2024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5"/>
          </p:nvPr>
        </p:nvSpPr>
        <p:spPr/>
        <p:txBody>
          <a:bodyPr/>
          <a:lstStyle/>
          <a:p>
            <a:fld id="{CD7EBA44-2749-4505-B776-1307762B45EE}" type="slidenum">
              <a:rPr lang="de-AT" smtClean="0"/>
              <a:t>1</a:t>
            </a:fld>
            <a:endParaRPr lang="de-AT"/>
          </a:p>
        </p:txBody>
      </p:sp>
    </p:spTree>
    <p:extLst>
      <p:ext uri="{BB962C8B-B14F-4D97-AF65-F5344CB8AC3E}">
        <p14:creationId xmlns:p14="http://schemas.microsoft.com/office/powerpoint/2010/main" val="434912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35398085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5</a:t>
            </a:fld>
            <a:endParaRPr lang="de-AT"/>
          </a:p>
        </p:txBody>
      </p:sp>
    </p:spTree>
    <p:extLst>
      <p:ext uri="{BB962C8B-B14F-4D97-AF65-F5344CB8AC3E}">
        <p14:creationId xmlns:p14="http://schemas.microsoft.com/office/powerpoint/2010/main" val="2265721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6</a:t>
            </a:fld>
            <a:endParaRPr lang="de-AT"/>
          </a:p>
        </p:txBody>
      </p:sp>
    </p:spTree>
    <p:extLst>
      <p:ext uri="{BB962C8B-B14F-4D97-AF65-F5344CB8AC3E}">
        <p14:creationId xmlns:p14="http://schemas.microsoft.com/office/powerpoint/2010/main" val="91008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7</a:t>
            </a:fld>
            <a:endParaRPr lang="de-AT"/>
          </a:p>
        </p:txBody>
      </p:sp>
    </p:spTree>
    <p:extLst>
      <p:ext uri="{BB962C8B-B14F-4D97-AF65-F5344CB8AC3E}">
        <p14:creationId xmlns:p14="http://schemas.microsoft.com/office/powerpoint/2010/main" val="3890855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5"/>
          </p:nvPr>
        </p:nvSpPr>
        <p:spPr/>
        <p:txBody>
          <a:bodyPr/>
          <a:lstStyle/>
          <a:p>
            <a:fld id="{CD7EBA44-2749-4505-B776-1307762B45EE}" type="slidenum">
              <a:rPr lang="de-AT" smtClean="0"/>
              <a:t>8</a:t>
            </a:fld>
            <a:endParaRPr lang="de-AT"/>
          </a:p>
        </p:txBody>
      </p:sp>
    </p:spTree>
    <p:extLst>
      <p:ext uri="{BB962C8B-B14F-4D97-AF65-F5344CB8AC3E}">
        <p14:creationId xmlns:p14="http://schemas.microsoft.com/office/powerpoint/2010/main" val="1937518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16</a:t>
            </a:fld>
            <a:endParaRPr lang="de-AT"/>
          </a:p>
        </p:txBody>
      </p:sp>
    </p:spTree>
    <p:extLst>
      <p:ext uri="{BB962C8B-B14F-4D97-AF65-F5344CB8AC3E}">
        <p14:creationId xmlns:p14="http://schemas.microsoft.com/office/powerpoint/2010/main" val="92396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5"/>
          </p:nvPr>
        </p:nvSpPr>
        <p:spPr/>
        <p:txBody>
          <a:bodyPr/>
          <a:lstStyle/>
          <a:p>
            <a:fld id="{CD7EBA44-2749-4505-B776-1307762B45EE}" type="slidenum">
              <a:rPr lang="de-AT" smtClean="0"/>
              <a:t>18</a:t>
            </a:fld>
            <a:endParaRPr lang="de-AT"/>
          </a:p>
        </p:txBody>
      </p:sp>
    </p:spTree>
    <p:extLst>
      <p:ext uri="{BB962C8B-B14F-4D97-AF65-F5344CB8AC3E}">
        <p14:creationId xmlns:p14="http://schemas.microsoft.com/office/powerpoint/2010/main" val="2128316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23</a:t>
            </a:fld>
            <a:endParaRPr lang="de-AT"/>
          </a:p>
        </p:txBody>
      </p:sp>
    </p:spTree>
    <p:extLst>
      <p:ext uri="{BB962C8B-B14F-4D97-AF65-F5344CB8AC3E}">
        <p14:creationId xmlns:p14="http://schemas.microsoft.com/office/powerpoint/2010/main" val="1973153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693797169"/>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04700995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2.pn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70" r:id="rId12"/>
    <p:sldLayoutId id="2147483671" r:id="rId13"/>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0.png"/><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442800" y="1046081"/>
            <a:ext cx="8263350" cy="1790700"/>
          </a:xfrm>
        </p:spPr>
        <p:txBody>
          <a:bodyPr/>
          <a:lstStyle/>
          <a:p>
            <a:r>
              <a:rPr lang="en-GB" dirty="0"/>
              <a:t>PHOTON ABSORBERS AND SHIELDING  ACTIVATION IN THE FCC</a:t>
            </a:r>
            <a:r>
              <a:rPr lang="en-GB" cap="none" noProof="0" dirty="0" err="1"/>
              <a:t>ee</a:t>
            </a:r>
            <a:r>
              <a:rPr lang="en-GB" cap="none" noProof="0" dirty="0"/>
              <a:t> ARC SECTION</a:t>
            </a:r>
            <a:endParaRPr lang="en-GB" dirty="0"/>
          </a:p>
        </p:txBody>
      </p:sp>
      <p:sp>
        <p:nvSpPr>
          <p:cNvPr id="12" name="Subtitle 11">
            <a:extLst>
              <a:ext uri="{FF2B5EF4-FFF2-40B4-BE49-F238E27FC236}">
                <a16:creationId xmlns:a16="http://schemas.microsoft.com/office/drawing/2014/main" id="{96E22B83-CF3B-1C5A-5829-1D3A3D4D80D0}"/>
              </a:ext>
            </a:extLst>
          </p:cNvPr>
          <p:cNvSpPr>
            <a:spLocks noGrp="1"/>
          </p:cNvSpPr>
          <p:nvPr>
            <p:ph type="subTitle" idx="1"/>
          </p:nvPr>
        </p:nvSpPr>
        <p:spPr/>
        <p:txBody>
          <a:bodyPr/>
          <a:lstStyle/>
          <a:p>
            <a:r>
              <a:rPr lang="en-GB" u="sng" dirty="0"/>
              <a:t>Giacomo </a:t>
            </a:r>
            <a:r>
              <a:rPr lang="en-GB" u="sng" dirty="0" err="1"/>
              <a:t>Lavezzari</a:t>
            </a:r>
            <a:r>
              <a:rPr lang="en-GB" u="sng" dirty="0"/>
              <a:t>,</a:t>
            </a:r>
            <a:r>
              <a:rPr lang="en-GB" dirty="0"/>
              <a:t> Markus Widorski - CERN HSE-RP</a:t>
            </a:r>
          </a:p>
          <a:p>
            <a:endParaRPr lang="en-GB" dirty="0"/>
          </a:p>
          <a:p>
            <a:r>
              <a:rPr lang="en-GB" dirty="0"/>
              <a:t>17/07/2024</a:t>
            </a:r>
          </a:p>
          <a:p>
            <a:endParaRPr lang="en-GB" dirty="0"/>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52418"/>
            <a:ext cx="289479" cy="170071"/>
          </a:xfrm>
        </p:spPr>
        <p:txBody>
          <a:bodyPr/>
          <a:lstStyle/>
          <a:p>
            <a:fld id="{88A1DFE4-5FC5-43BD-BB7E-75EAD82B965F}" type="slidenum">
              <a:rPr lang="en-US" noProof="0" smtClean="0"/>
              <a:pPr/>
              <a:t>1</a:t>
            </a:fld>
            <a:endParaRPr lang="en-US" noProof="0" dirty="0"/>
          </a:p>
        </p:txBody>
      </p:sp>
      <p:sp>
        <p:nvSpPr>
          <p:cNvPr id="2" name="TextBox 1">
            <a:extLst>
              <a:ext uri="{FF2B5EF4-FFF2-40B4-BE49-F238E27FC236}">
                <a16:creationId xmlns:a16="http://schemas.microsoft.com/office/drawing/2014/main" id="{2D3703AB-F8A1-04A3-6418-63507B0AACC8}"/>
              </a:ext>
            </a:extLst>
          </p:cNvPr>
          <p:cNvSpPr txBox="1"/>
          <p:nvPr/>
        </p:nvSpPr>
        <p:spPr>
          <a:xfrm>
            <a:off x="35496" y="4803998"/>
            <a:ext cx="2736304" cy="300082"/>
          </a:xfrm>
          <a:prstGeom prst="rect">
            <a:avLst/>
          </a:prstGeom>
          <a:noFill/>
        </p:spPr>
        <p:txBody>
          <a:bodyPr wrap="square">
            <a:spAutoFit/>
          </a:bodyPr>
          <a:lstStyle/>
          <a:p>
            <a:pPr algn="l" fontAlgn="t"/>
            <a:r>
              <a:rPr lang="en-GB" dirty="0">
                <a:solidFill>
                  <a:schemeClr val="bg1"/>
                </a:solidFill>
                <a:latin typeface="arial" panose="020B0604020202020204" pitchFamily="34" charset="0"/>
              </a:rPr>
              <a:t>EDMS </a:t>
            </a:r>
            <a:r>
              <a:rPr lang="it-IT" dirty="0">
                <a:solidFill>
                  <a:schemeClr val="bg1"/>
                </a:solidFill>
                <a:latin typeface="arial" panose="020B0604020202020204" pitchFamily="34" charset="0"/>
              </a:rPr>
              <a:t>3134526</a:t>
            </a:r>
            <a:endParaRPr lang="en-GB" dirty="0">
              <a:solidFill>
                <a:schemeClr val="bg1"/>
              </a:solidFill>
              <a:latin typeface="arial" panose="020B0604020202020204" pitchFamily="34" charset="0"/>
            </a:endParaRPr>
          </a:p>
        </p:txBody>
      </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CEF6E-CBC2-8057-CB01-8071355A667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CCED72-E689-0EFA-E4FD-36E1098E034D}"/>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5" name="Title 4">
            <a:extLst>
              <a:ext uri="{FF2B5EF4-FFF2-40B4-BE49-F238E27FC236}">
                <a16:creationId xmlns:a16="http://schemas.microsoft.com/office/drawing/2014/main" id="{5B407AEB-ADA0-3B50-5C0B-5FB4CB244CA6}"/>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Particle spectra</a:t>
            </a:r>
            <a:endParaRPr lang="en-GB" dirty="0"/>
          </a:p>
        </p:txBody>
      </p:sp>
      <p:sp>
        <p:nvSpPr>
          <p:cNvPr id="3" name="Rettangolo 2">
            <a:extLst>
              <a:ext uri="{FF2B5EF4-FFF2-40B4-BE49-F238E27FC236}">
                <a16:creationId xmlns:a16="http://schemas.microsoft.com/office/drawing/2014/main" id="{7CB1F033-D71E-F066-6D1F-16D415A26E20}"/>
              </a:ext>
            </a:extLst>
          </p:cNvPr>
          <p:cNvSpPr/>
          <p:nvPr/>
        </p:nvSpPr>
        <p:spPr>
          <a:xfrm>
            <a:off x="6084168" y="1999704"/>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2" name="Text Placeholder 3">
            <a:extLst>
              <a:ext uri="{FF2B5EF4-FFF2-40B4-BE49-F238E27FC236}">
                <a16:creationId xmlns:a16="http://schemas.microsoft.com/office/drawing/2014/main" id="{7DBFC249-5C10-966E-9B9C-00B532A7E70E}"/>
              </a:ext>
            </a:extLst>
          </p:cNvPr>
          <p:cNvSpPr txBox="1">
            <a:spLocks/>
          </p:cNvSpPr>
          <p:nvPr/>
        </p:nvSpPr>
        <p:spPr>
          <a:xfrm>
            <a:off x="216024" y="1059582"/>
            <a:ext cx="8388424" cy="648073"/>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100" dirty="0">
                <a:latin typeface="Arial" panose="020B0604020202020204" pitchFamily="34" charset="0"/>
              </a:rPr>
              <a:t>By scoring the particle fluences in the different regions, we can identify the parts of the shielding that are more exposed to activation. This allows us to focus the rest of the study solely on the most impacted shielding part.</a:t>
            </a:r>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p:txBody>
      </p:sp>
      <p:pic>
        <p:nvPicPr>
          <p:cNvPr id="6" name="Picture 5" descr="A graph of a graph&#10;&#10;Description automatically generated with medium confidence">
            <a:extLst>
              <a:ext uri="{FF2B5EF4-FFF2-40B4-BE49-F238E27FC236}">
                <a16:creationId xmlns:a16="http://schemas.microsoft.com/office/drawing/2014/main" id="{F282742A-F4D6-F0CE-441E-980E81A426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710804"/>
            <a:ext cx="4080000" cy="3060000"/>
          </a:xfrm>
          <a:prstGeom prst="rect">
            <a:avLst/>
          </a:prstGeom>
        </p:spPr>
      </p:pic>
      <p:pic>
        <p:nvPicPr>
          <p:cNvPr id="8" name="Picture 7" descr="A graph on a screen&#10;&#10;Description automatically generated">
            <a:extLst>
              <a:ext uri="{FF2B5EF4-FFF2-40B4-BE49-F238E27FC236}">
                <a16:creationId xmlns:a16="http://schemas.microsoft.com/office/drawing/2014/main" id="{111BF1BA-A571-9C9F-BFD8-6000BFBE87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707654"/>
            <a:ext cx="4080000" cy="3060000"/>
          </a:xfrm>
          <a:prstGeom prst="rect">
            <a:avLst/>
          </a:prstGeom>
        </p:spPr>
      </p:pic>
      <p:pic>
        <p:nvPicPr>
          <p:cNvPr id="10" name="Picture 9">
            <a:extLst>
              <a:ext uri="{FF2B5EF4-FFF2-40B4-BE49-F238E27FC236}">
                <a16:creationId xmlns:a16="http://schemas.microsoft.com/office/drawing/2014/main" id="{205C3CC1-1F9E-B255-90FD-7137165ACA73}"/>
              </a:ext>
            </a:extLst>
          </p:cNvPr>
          <p:cNvPicPr>
            <a:picLocks noChangeAspect="1"/>
          </p:cNvPicPr>
          <p:nvPr/>
        </p:nvPicPr>
        <p:blipFill>
          <a:blip r:embed="rId4"/>
          <a:stretch>
            <a:fillRect/>
          </a:stretch>
        </p:blipFill>
        <p:spPr>
          <a:xfrm>
            <a:off x="2755090" y="2724301"/>
            <a:ext cx="1780906" cy="1386855"/>
          </a:xfrm>
          <a:prstGeom prst="rect">
            <a:avLst/>
          </a:prstGeom>
          <a:ln w="9525">
            <a:solidFill>
              <a:schemeClr val="tx1"/>
            </a:solidFill>
          </a:ln>
        </p:spPr>
      </p:pic>
      <p:sp>
        <p:nvSpPr>
          <p:cNvPr id="11" name="Oval 10">
            <a:extLst>
              <a:ext uri="{FF2B5EF4-FFF2-40B4-BE49-F238E27FC236}">
                <a16:creationId xmlns:a16="http://schemas.microsoft.com/office/drawing/2014/main" id="{2409FAD9-4ADE-5B41-D44F-3EAE87788D7B}"/>
              </a:ext>
            </a:extLst>
          </p:cNvPr>
          <p:cNvSpPr/>
          <p:nvPr/>
        </p:nvSpPr>
        <p:spPr>
          <a:xfrm>
            <a:off x="2925463" y="2749252"/>
            <a:ext cx="720080" cy="250276"/>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5DDFB68D-CDF1-0F0E-69C6-B1556EBCF6CB}"/>
              </a:ext>
            </a:extLst>
          </p:cNvPr>
          <p:cNvSpPr/>
          <p:nvPr/>
        </p:nvSpPr>
        <p:spPr>
          <a:xfrm>
            <a:off x="23321" y="4793590"/>
            <a:ext cx="9085183" cy="27273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b="1" i="1" u="sng" dirty="0">
                <a:solidFill>
                  <a:schemeClr val="accent4">
                    <a:lumMod val="75000"/>
                  </a:schemeClr>
                </a:solidFill>
              </a:rPr>
              <a:t>EL-1 and POS-0 are the regions with the highest fluences within the total shielding.</a:t>
            </a:r>
            <a:endParaRPr lang="en-GB" sz="1600" b="1" i="1" u="sng" dirty="0">
              <a:solidFill>
                <a:schemeClr val="accent4">
                  <a:lumMod val="75000"/>
                </a:schemeClr>
              </a:solidFill>
            </a:endParaRPr>
          </a:p>
        </p:txBody>
      </p:sp>
      <p:sp>
        <p:nvSpPr>
          <p:cNvPr id="16" name="Rectangle 2">
            <a:extLst>
              <a:ext uri="{FF2B5EF4-FFF2-40B4-BE49-F238E27FC236}">
                <a16:creationId xmlns:a16="http://schemas.microsoft.com/office/drawing/2014/main" id="{557B8331-8FCB-C5BD-E241-71CF46594147}"/>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EL-1 and POS-0 are the regions with the highest activation within the total shielding.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19" name="Picture 18">
            <a:extLst>
              <a:ext uri="{FF2B5EF4-FFF2-40B4-BE49-F238E27FC236}">
                <a16:creationId xmlns:a16="http://schemas.microsoft.com/office/drawing/2014/main" id="{C3C8FC62-F2FD-11EC-4CC0-B063D5283D58}"/>
              </a:ext>
            </a:extLst>
          </p:cNvPr>
          <p:cNvPicPr>
            <a:picLocks noChangeAspect="1"/>
          </p:cNvPicPr>
          <p:nvPr/>
        </p:nvPicPr>
        <p:blipFill>
          <a:blip r:embed="rId5"/>
          <a:stretch>
            <a:fillRect/>
          </a:stretch>
        </p:blipFill>
        <p:spPr>
          <a:xfrm>
            <a:off x="7278864" y="2699343"/>
            <a:ext cx="1802431" cy="1303255"/>
          </a:xfrm>
          <a:prstGeom prst="rect">
            <a:avLst/>
          </a:prstGeom>
          <a:ln>
            <a:solidFill>
              <a:schemeClr val="tx1"/>
            </a:solidFill>
          </a:ln>
        </p:spPr>
      </p:pic>
      <p:sp>
        <p:nvSpPr>
          <p:cNvPr id="21" name="Oval 20">
            <a:extLst>
              <a:ext uri="{FF2B5EF4-FFF2-40B4-BE49-F238E27FC236}">
                <a16:creationId xmlns:a16="http://schemas.microsoft.com/office/drawing/2014/main" id="{9FD7DC3D-6855-11DB-B3BC-4A5F8515DFF3}"/>
              </a:ext>
            </a:extLst>
          </p:cNvPr>
          <p:cNvSpPr/>
          <p:nvPr/>
        </p:nvSpPr>
        <p:spPr>
          <a:xfrm>
            <a:off x="7236296" y="2724301"/>
            <a:ext cx="720080" cy="250276"/>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871784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CEF6E-CBC2-8057-CB01-8071355A667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CCED72-E689-0EFA-E4FD-36E1098E034D}"/>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5" name="Title 4">
            <a:extLst>
              <a:ext uri="{FF2B5EF4-FFF2-40B4-BE49-F238E27FC236}">
                <a16:creationId xmlns:a16="http://schemas.microsoft.com/office/drawing/2014/main" id="{5B407AEB-ADA0-3B50-5C0B-5FB4CB244CA6}"/>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LL time evolution – Pure Pb</a:t>
            </a:r>
            <a:endParaRPr lang="en-GB" dirty="0"/>
          </a:p>
        </p:txBody>
      </p:sp>
      <p:sp>
        <p:nvSpPr>
          <p:cNvPr id="3" name="Rettangolo 2">
            <a:extLst>
              <a:ext uri="{FF2B5EF4-FFF2-40B4-BE49-F238E27FC236}">
                <a16:creationId xmlns:a16="http://schemas.microsoft.com/office/drawing/2014/main" id="{7CB1F033-D71E-F066-6D1F-16D415A26E20}"/>
              </a:ext>
            </a:extLst>
          </p:cNvPr>
          <p:cNvSpPr/>
          <p:nvPr/>
        </p:nvSpPr>
        <p:spPr>
          <a:xfrm>
            <a:off x="6228184" y="2591894"/>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7" name="Picture 6" descr="A graph with lines and dots&#10;&#10;Description automatically generated">
            <a:extLst>
              <a:ext uri="{FF2B5EF4-FFF2-40B4-BE49-F238E27FC236}">
                <a16:creationId xmlns:a16="http://schemas.microsoft.com/office/drawing/2014/main" id="{789ED4E2-D3AF-DBA1-2A5A-8BF3385115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016" y="1419942"/>
            <a:ext cx="5760000" cy="2880000"/>
          </a:xfrm>
          <a:prstGeom prst="rect">
            <a:avLst/>
          </a:prstGeom>
        </p:spPr>
      </p:pic>
      <p:pic>
        <p:nvPicPr>
          <p:cNvPr id="8" name="Picture 7">
            <a:extLst>
              <a:ext uri="{FF2B5EF4-FFF2-40B4-BE49-F238E27FC236}">
                <a16:creationId xmlns:a16="http://schemas.microsoft.com/office/drawing/2014/main" id="{22B07909-A68F-D7AE-5218-05F1ED3BF256}"/>
              </a:ext>
            </a:extLst>
          </p:cNvPr>
          <p:cNvPicPr>
            <a:picLocks noChangeAspect="1"/>
          </p:cNvPicPr>
          <p:nvPr/>
        </p:nvPicPr>
        <p:blipFill>
          <a:blip r:embed="rId3"/>
          <a:stretch>
            <a:fillRect/>
          </a:stretch>
        </p:blipFill>
        <p:spPr>
          <a:xfrm>
            <a:off x="6948264" y="1597598"/>
            <a:ext cx="1619464" cy="1261134"/>
          </a:xfrm>
          <a:prstGeom prst="rect">
            <a:avLst/>
          </a:prstGeom>
          <a:ln w="9525">
            <a:solidFill>
              <a:schemeClr val="tx1"/>
            </a:solidFill>
          </a:ln>
        </p:spPr>
      </p:pic>
      <p:pic>
        <p:nvPicPr>
          <p:cNvPr id="9" name="Picture 8">
            <a:extLst>
              <a:ext uri="{FF2B5EF4-FFF2-40B4-BE49-F238E27FC236}">
                <a16:creationId xmlns:a16="http://schemas.microsoft.com/office/drawing/2014/main" id="{1BEA9A58-33C8-62EE-99CC-3B29BB03246C}"/>
              </a:ext>
            </a:extLst>
          </p:cNvPr>
          <p:cNvPicPr>
            <a:picLocks noChangeAspect="1"/>
          </p:cNvPicPr>
          <p:nvPr/>
        </p:nvPicPr>
        <p:blipFill>
          <a:blip r:embed="rId4"/>
          <a:stretch>
            <a:fillRect/>
          </a:stretch>
        </p:blipFill>
        <p:spPr>
          <a:xfrm>
            <a:off x="6948264" y="3076706"/>
            <a:ext cx="1619464" cy="1170960"/>
          </a:xfrm>
          <a:prstGeom prst="rect">
            <a:avLst/>
          </a:prstGeom>
          <a:ln>
            <a:solidFill>
              <a:schemeClr val="tx1"/>
            </a:solidFill>
          </a:ln>
        </p:spPr>
      </p:pic>
      <p:sp>
        <p:nvSpPr>
          <p:cNvPr id="10" name="Oval 9">
            <a:extLst>
              <a:ext uri="{FF2B5EF4-FFF2-40B4-BE49-F238E27FC236}">
                <a16:creationId xmlns:a16="http://schemas.microsoft.com/office/drawing/2014/main" id="{F316FEBF-8D99-45CE-5943-1CC881E07C33}"/>
              </a:ext>
            </a:extLst>
          </p:cNvPr>
          <p:cNvSpPr/>
          <p:nvPr/>
        </p:nvSpPr>
        <p:spPr>
          <a:xfrm>
            <a:off x="7037916" y="1608942"/>
            <a:ext cx="720080" cy="250276"/>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 name="Straight Arrow Connector 3">
            <a:extLst>
              <a:ext uri="{FF2B5EF4-FFF2-40B4-BE49-F238E27FC236}">
                <a16:creationId xmlns:a16="http://schemas.microsoft.com/office/drawing/2014/main" id="{7316E156-E821-DC92-DC88-12BDA731E454}"/>
              </a:ext>
            </a:extLst>
          </p:cNvPr>
          <p:cNvCxnSpPr/>
          <p:nvPr/>
        </p:nvCxnSpPr>
        <p:spPr>
          <a:xfrm>
            <a:off x="4094240" y="2787774"/>
            <a:ext cx="0" cy="1728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CA22A173-8E6D-3C34-BD01-1196B4D44FED}"/>
              </a:ext>
            </a:extLst>
          </p:cNvPr>
          <p:cNvSpPr txBox="1"/>
          <p:nvPr/>
        </p:nvSpPr>
        <p:spPr>
          <a:xfrm>
            <a:off x="2966388" y="4515966"/>
            <a:ext cx="3054041" cy="276999"/>
          </a:xfrm>
          <a:prstGeom prst="rect">
            <a:avLst/>
          </a:prstGeom>
          <a:noFill/>
        </p:spPr>
        <p:txBody>
          <a:bodyPr wrap="none" rtlCol="0">
            <a:spAutoFit/>
          </a:bodyPr>
          <a:lstStyle/>
          <a:p>
            <a:pPr algn="l"/>
            <a:r>
              <a:rPr lang="en-GB" sz="1200" dirty="0">
                <a:solidFill>
                  <a:schemeClr val="tx2"/>
                </a:solidFill>
              </a:rPr>
              <a:t>~ 1 week decay required to fall below 1 LL</a:t>
            </a:r>
          </a:p>
        </p:txBody>
      </p:sp>
      <p:sp>
        <p:nvSpPr>
          <p:cNvPr id="12" name="TextBox 11">
            <a:extLst>
              <a:ext uri="{FF2B5EF4-FFF2-40B4-BE49-F238E27FC236}">
                <a16:creationId xmlns:a16="http://schemas.microsoft.com/office/drawing/2014/main" id="{279988ED-134F-C6E4-3247-99066EB6F2E1}"/>
              </a:ext>
            </a:extLst>
          </p:cNvPr>
          <p:cNvSpPr txBox="1"/>
          <p:nvPr/>
        </p:nvSpPr>
        <p:spPr>
          <a:xfrm>
            <a:off x="6866259" y="4273402"/>
            <a:ext cx="1879041" cy="276999"/>
          </a:xfrm>
          <a:prstGeom prst="rect">
            <a:avLst/>
          </a:prstGeom>
          <a:noFill/>
        </p:spPr>
        <p:txBody>
          <a:bodyPr wrap="none" rtlCol="0">
            <a:spAutoFit/>
          </a:bodyPr>
          <a:lstStyle/>
          <a:p>
            <a:pPr algn="l"/>
            <a:r>
              <a:rPr lang="en-GB" sz="1200" dirty="0"/>
              <a:t>innermost shielding layer</a:t>
            </a:r>
          </a:p>
        </p:txBody>
      </p:sp>
      <p:sp>
        <p:nvSpPr>
          <p:cNvPr id="13" name="Oval 10">
            <a:extLst>
              <a:ext uri="{FF2B5EF4-FFF2-40B4-BE49-F238E27FC236}">
                <a16:creationId xmlns:a16="http://schemas.microsoft.com/office/drawing/2014/main" id="{0FC27D46-9BDA-66CC-1C4F-D7AD8103859D}"/>
              </a:ext>
            </a:extLst>
          </p:cNvPr>
          <p:cNvSpPr/>
          <p:nvPr/>
        </p:nvSpPr>
        <p:spPr>
          <a:xfrm>
            <a:off x="6876256" y="3069246"/>
            <a:ext cx="720080" cy="250276"/>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06441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CEF6E-CBC2-8057-CB01-8071355A667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CCED72-E689-0EFA-E4FD-36E1098E034D}"/>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5" name="Title 4">
            <a:extLst>
              <a:ext uri="{FF2B5EF4-FFF2-40B4-BE49-F238E27FC236}">
                <a16:creationId xmlns:a16="http://schemas.microsoft.com/office/drawing/2014/main" id="{5B407AEB-ADA0-3B50-5C0B-5FB4CB244CA6}"/>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LL time evolution – Pb (6% Sb )</a:t>
            </a:r>
            <a:endParaRPr lang="en-GB" dirty="0"/>
          </a:p>
        </p:txBody>
      </p:sp>
      <p:sp>
        <p:nvSpPr>
          <p:cNvPr id="3" name="Rettangolo 2">
            <a:extLst>
              <a:ext uri="{FF2B5EF4-FFF2-40B4-BE49-F238E27FC236}">
                <a16:creationId xmlns:a16="http://schemas.microsoft.com/office/drawing/2014/main" id="{7CB1F033-D71E-F066-6D1F-16D415A26E20}"/>
              </a:ext>
            </a:extLst>
          </p:cNvPr>
          <p:cNvSpPr/>
          <p:nvPr/>
        </p:nvSpPr>
        <p:spPr>
          <a:xfrm>
            <a:off x="6228184" y="2591894"/>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7" name="Picture 6" descr="A graph with lines and dots&#10;&#10;Description automatically generated">
            <a:extLst>
              <a:ext uri="{FF2B5EF4-FFF2-40B4-BE49-F238E27FC236}">
                <a16:creationId xmlns:a16="http://schemas.microsoft.com/office/drawing/2014/main" id="{DECEDD93-1EE1-8D31-A828-64C1FC00CA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016" y="1419942"/>
            <a:ext cx="5760000" cy="2880000"/>
          </a:xfrm>
          <a:prstGeom prst="rect">
            <a:avLst/>
          </a:prstGeom>
        </p:spPr>
      </p:pic>
      <p:pic>
        <p:nvPicPr>
          <p:cNvPr id="8" name="Picture 7">
            <a:extLst>
              <a:ext uri="{FF2B5EF4-FFF2-40B4-BE49-F238E27FC236}">
                <a16:creationId xmlns:a16="http://schemas.microsoft.com/office/drawing/2014/main" id="{D13DB0CB-96FB-FEF9-31A7-EB707EC286AC}"/>
              </a:ext>
            </a:extLst>
          </p:cNvPr>
          <p:cNvPicPr>
            <a:picLocks noChangeAspect="1"/>
          </p:cNvPicPr>
          <p:nvPr/>
        </p:nvPicPr>
        <p:blipFill>
          <a:blip r:embed="rId3"/>
          <a:stretch>
            <a:fillRect/>
          </a:stretch>
        </p:blipFill>
        <p:spPr>
          <a:xfrm>
            <a:off x="6948264" y="1597598"/>
            <a:ext cx="1619464" cy="1261134"/>
          </a:xfrm>
          <a:prstGeom prst="rect">
            <a:avLst/>
          </a:prstGeom>
          <a:ln w="9525">
            <a:solidFill>
              <a:schemeClr val="tx1"/>
            </a:solidFill>
          </a:ln>
        </p:spPr>
      </p:pic>
      <p:pic>
        <p:nvPicPr>
          <p:cNvPr id="9" name="Picture 8">
            <a:extLst>
              <a:ext uri="{FF2B5EF4-FFF2-40B4-BE49-F238E27FC236}">
                <a16:creationId xmlns:a16="http://schemas.microsoft.com/office/drawing/2014/main" id="{00F2E65C-1BF6-8A7C-3CCD-F5E96F4D074D}"/>
              </a:ext>
            </a:extLst>
          </p:cNvPr>
          <p:cNvPicPr>
            <a:picLocks noChangeAspect="1"/>
          </p:cNvPicPr>
          <p:nvPr/>
        </p:nvPicPr>
        <p:blipFill>
          <a:blip r:embed="rId4"/>
          <a:stretch>
            <a:fillRect/>
          </a:stretch>
        </p:blipFill>
        <p:spPr>
          <a:xfrm>
            <a:off x="6948264" y="3076706"/>
            <a:ext cx="1619464" cy="1170960"/>
          </a:xfrm>
          <a:prstGeom prst="rect">
            <a:avLst/>
          </a:prstGeom>
          <a:ln>
            <a:solidFill>
              <a:schemeClr val="tx1"/>
            </a:solidFill>
          </a:ln>
        </p:spPr>
      </p:pic>
      <p:sp>
        <p:nvSpPr>
          <p:cNvPr id="10" name="Oval 9">
            <a:extLst>
              <a:ext uri="{FF2B5EF4-FFF2-40B4-BE49-F238E27FC236}">
                <a16:creationId xmlns:a16="http://schemas.microsoft.com/office/drawing/2014/main" id="{A17EF966-7557-FE0A-1B86-675BE94200C8}"/>
              </a:ext>
            </a:extLst>
          </p:cNvPr>
          <p:cNvSpPr/>
          <p:nvPr/>
        </p:nvSpPr>
        <p:spPr>
          <a:xfrm>
            <a:off x="7037916" y="1608942"/>
            <a:ext cx="720080" cy="250276"/>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526DC035-430A-BAF3-A854-53B1EA4F081C}"/>
              </a:ext>
            </a:extLst>
          </p:cNvPr>
          <p:cNvSpPr/>
          <p:nvPr/>
        </p:nvSpPr>
        <p:spPr>
          <a:xfrm>
            <a:off x="6876256" y="3069246"/>
            <a:ext cx="720080" cy="250276"/>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 name="Straight Arrow Connector 5">
            <a:extLst>
              <a:ext uri="{FF2B5EF4-FFF2-40B4-BE49-F238E27FC236}">
                <a16:creationId xmlns:a16="http://schemas.microsoft.com/office/drawing/2014/main" id="{8D079445-D83C-2F77-712F-44494D35D335}"/>
              </a:ext>
            </a:extLst>
          </p:cNvPr>
          <p:cNvCxnSpPr/>
          <p:nvPr/>
        </p:nvCxnSpPr>
        <p:spPr>
          <a:xfrm>
            <a:off x="4763748" y="2748092"/>
            <a:ext cx="0" cy="1728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0F5CB7E-82D9-49CF-CA70-3231E86022D1}"/>
              </a:ext>
            </a:extLst>
          </p:cNvPr>
          <p:cNvSpPr txBox="1"/>
          <p:nvPr/>
        </p:nvSpPr>
        <p:spPr>
          <a:xfrm>
            <a:off x="3635896" y="4476284"/>
            <a:ext cx="3207929" cy="276999"/>
          </a:xfrm>
          <a:prstGeom prst="rect">
            <a:avLst/>
          </a:prstGeom>
          <a:noFill/>
        </p:spPr>
        <p:txBody>
          <a:bodyPr wrap="none" rtlCol="0">
            <a:spAutoFit/>
          </a:bodyPr>
          <a:lstStyle/>
          <a:p>
            <a:pPr algn="l"/>
            <a:r>
              <a:rPr lang="en-GB" sz="1200" dirty="0">
                <a:solidFill>
                  <a:schemeClr val="tx2"/>
                </a:solidFill>
              </a:rPr>
              <a:t>~ 1-2 years decay required to fall below 1 LL</a:t>
            </a:r>
          </a:p>
        </p:txBody>
      </p:sp>
      <p:sp>
        <p:nvSpPr>
          <p:cNvPr id="4" name="TextBox 3">
            <a:extLst>
              <a:ext uri="{FF2B5EF4-FFF2-40B4-BE49-F238E27FC236}">
                <a16:creationId xmlns:a16="http://schemas.microsoft.com/office/drawing/2014/main" id="{3592CD14-5C71-ECFE-9176-8CDA1EABF0F7}"/>
              </a:ext>
            </a:extLst>
          </p:cNvPr>
          <p:cNvSpPr txBox="1"/>
          <p:nvPr/>
        </p:nvSpPr>
        <p:spPr>
          <a:xfrm>
            <a:off x="6866259" y="4273402"/>
            <a:ext cx="1879041" cy="276999"/>
          </a:xfrm>
          <a:prstGeom prst="rect">
            <a:avLst/>
          </a:prstGeom>
          <a:noFill/>
        </p:spPr>
        <p:txBody>
          <a:bodyPr wrap="none" rtlCol="0">
            <a:spAutoFit/>
          </a:bodyPr>
          <a:lstStyle/>
          <a:p>
            <a:pPr algn="l"/>
            <a:r>
              <a:rPr lang="en-GB" sz="1200" dirty="0"/>
              <a:t>innermost shielding layer</a:t>
            </a:r>
          </a:p>
        </p:txBody>
      </p:sp>
    </p:spTree>
    <p:extLst>
      <p:ext uri="{BB962C8B-B14F-4D97-AF65-F5344CB8AC3E}">
        <p14:creationId xmlns:p14="http://schemas.microsoft.com/office/powerpoint/2010/main" val="3181191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31A07-7235-AA7F-7565-E5F388FE470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C30D80C-85D5-1E8E-EDCA-67F25E537660}"/>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3" name="Rettangolo 2">
            <a:extLst>
              <a:ext uri="{FF2B5EF4-FFF2-40B4-BE49-F238E27FC236}">
                <a16:creationId xmlns:a16="http://schemas.microsoft.com/office/drawing/2014/main" id="{F093B859-EDA6-DD58-2CE6-8ECA99EF1482}"/>
              </a:ext>
            </a:extLst>
          </p:cNvPr>
          <p:cNvSpPr/>
          <p:nvPr/>
        </p:nvSpPr>
        <p:spPr>
          <a:xfrm>
            <a:off x="6084168" y="2375550"/>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5" name="Picture 4" descr="A graph of a graph&#10;&#10;Description automatically generated with medium confidence">
            <a:extLst>
              <a:ext uri="{FF2B5EF4-FFF2-40B4-BE49-F238E27FC236}">
                <a16:creationId xmlns:a16="http://schemas.microsoft.com/office/drawing/2014/main" id="{76A39789-AEEA-3888-E62B-654D613304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39582"/>
            <a:ext cx="9144000" cy="3048000"/>
          </a:xfrm>
          <a:prstGeom prst="rect">
            <a:avLst/>
          </a:prstGeom>
        </p:spPr>
      </p:pic>
      <p:sp>
        <p:nvSpPr>
          <p:cNvPr id="9" name="Title 4">
            <a:extLst>
              <a:ext uri="{FF2B5EF4-FFF2-40B4-BE49-F238E27FC236}">
                <a16:creationId xmlns:a16="http://schemas.microsoft.com/office/drawing/2014/main" id="{668B3408-2DBB-1AC9-352C-5B67E9267A81}"/>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LL time evolution – </a:t>
            </a:r>
            <a:r>
              <a:rPr lang="en-US" dirty="0" err="1">
                <a:latin typeface="Arial" panose="020B0604020202020204" pitchFamily="34" charset="0"/>
              </a:rPr>
              <a:t>PbSb</a:t>
            </a:r>
            <a:r>
              <a:rPr lang="en-US" dirty="0">
                <a:latin typeface="Arial" panose="020B0604020202020204" pitchFamily="34" charset="0"/>
              </a:rPr>
              <a:t>: Sb from 2% to 6%</a:t>
            </a:r>
            <a:endParaRPr lang="en-GB" dirty="0"/>
          </a:p>
        </p:txBody>
      </p:sp>
      <p:sp>
        <p:nvSpPr>
          <p:cNvPr id="10" name="Text Placeholder 3">
            <a:extLst>
              <a:ext uri="{FF2B5EF4-FFF2-40B4-BE49-F238E27FC236}">
                <a16:creationId xmlns:a16="http://schemas.microsoft.com/office/drawing/2014/main" id="{E38A7388-2B32-DC9D-177A-E8AC1E8429F9}"/>
              </a:ext>
            </a:extLst>
          </p:cNvPr>
          <p:cNvSpPr txBox="1">
            <a:spLocks/>
          </p:cNvSpPr>
          <p:nvPr/>
        </p:nvSpPr>
        <p:spPr>
          <a:xfrm>
            <a:off x="35496" y="4227934"/>
            <a:ext cx="8928992" cy="981038"/>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q"/>
            </a:pPr>
            <a:r>
              <a:rPr lang="en-GB" sz="1000" dirty="0" err="1"/>
              <a:t>PbSb</a:t>
            </a:r>
            <a:r>
              <a:rPr lang="en-GB" sz="1000" dirty="0"/>
              <a:t> (Sb 2%): below 1 LL after 13 months.</a:t>
            </a:r>
            <a:endParaRPr lang="en-GB" sz="1000" u="sng" dirty="0"/>
          </a:p>
          <a:p>
            <a:pPr marL="285750" indent="-285750">
              <a:buFont typeface="Wingdings" panose="05000000000000000000" pitchFamily="2" charset="2"/>
              <a:buChar char="q"/>
            </a:pPr>
            <a:r>
              <a:rPr lang="en-GB" sz="1000" dirty="0" err="1"/>
              <a:t>PbSb</a:t>
            </a:r>
            <a:r>
              <a:rPr lang="en-GB" sz="1000" dirty="0"/>
              <a:t> (Sb 4%): below 1 LL after 14.5 months.</a:t>
            </a:r>
            <a:endParaRPr lang="en-GB" sz="1000" u="sng" dirty="0"/>
          </a:p>
          <a:p>
            <a:pPr marL="285750" indent="-285750">
              <a:buFont typeface="Wingdings" panose="05000000000000000000" pitchFamily="2" charset="2"/>
              <a:buChar char="q"/>
            </a:pPr>
            <a:r>
              <a:rPr lang="en-GB" sz="1000" dirty="0" err="1"/>
              <a:t>PbSb</a:t>
            </a:r>
            <a:r>
              <a:rPr lang="en-GB" sz="1000" dirty="0"/>
              <a:t> (Sb 6%): below 1 LL after 16 months.</a:t>
            </a:r>
            <a:endParaRPr lang="en-GB" sz="1000" u="sng" dirty="0"/>
          </a:p>
          <a:p>
            <a:pPr marL="285750" indent="-285750">
              <a:buFont typeface="Wingdings" panose="05000000000000000000" pitchFamily="2" charset="2"/>
              <a:buChar char="q"/>
            </a:pPr>
            <a:endParaRPr lang="it-IT" sz="1000" dirty="0"/>
          </a:p>
          <a:p>
            <a:pPr marL="171450" indent="-171450">
              <a:buFontTx/>
              <a:buChar char="-"/>
            </a:pPr>
            <a:endParaRPr lang="it-IT" sz="1000" dirty="0">
              <a:latin typeface="Arial" panose="020B0604020202020204" pitchFamily="34" charset="0"/>
            </a:endParaRPr>
          </a:p>
          <a:p>
            <a:pPr marL="171450" indent="-171450">
              <a:buFontTx/>
              <a:buChar char="-"/>
            </a:pPr>
            <a:endParaRPr lang="it-IT" sz="1000" dirty="0">
              <a:latin typeface="Arial" panose="020B0604020202020204" pitchFamily="34" charset="0"/>
            </a:endParaRPr>
          </a:p>
        </p:txBody>
      </p:sp>
    </p:spTree>
    <p:extLst>
      <p:ext uri="{BB962C8B-B14F-4D97-AF65-F5344CB8AC3E}">
        <p14:creationId xmlns:p14="http://schemas.microsoft.com/office/powerpoint/2010/main" val="3200776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BC5B4AE-9D77-F374-6CB8-5E6C87787378}"/>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pic>
        <p:nvPicPr>
          <p:cNvPr id="8" name="Picture 7" descr="A screenshot of a graph&#10;&#10;Description automatically generated">
            <a:extLst>
              <a:ext uri="{FF2B5EF4-FFF2-40B4-BE49-F238E27FC236}">
                <a16:creationId xmlns:a16="http://schemas.microsoft.com/office/drawing/2014/main" id="{FA8B6607-3895-3A7D-774C-9CA7C3D68E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76" y="1419622"/>
            <a:ext cx="4320000" cy="2880000"/>
          </a:xfrm>
          <a:prstGeom prst="rect">
            <a:avLst/>
          </a:prstGeom>
        </p:spPr>
      </p:pic>
      <p:pic>
        <p:nvPicPr>
          <p:cNvPr id="14" name="Picture 13" descr="A screenshot of a graph&#10;&#10;Description automatically generated">
            <a:extLst>
              <a:ext uri="{FF2B5EF4-FFF2-40B4-BE49-F238E27FC236}">
                <a16:creationId xmlns:a16="http://schemas.microsoft.com/office/drawing/2014/main" id="{72437E8F-5023-D885-1ECA-5394D15FCF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7226" y="1419622"/>
            <a:ext cx="4320000" cy="2880000"/>
          </a:xfrm>
          <a:prstGeom prst="rect">
            <a:avLst/>
          </a:prstGeom>
        </p:spPr>
      </p:pic>
      <p:sp>
        <p:nvSpPr>
          <p:cNvPr id="3" name="Title 4">
            <a:extLst>
              <a:ext uri="{FF2B5EF4-FFF2-40B4-BE49-F238E27FC236}">
                <a16:creationId xmlns:a16="http://schemas.microsoft.com/office/drawing/2014/main" id="{67AE8AF8-BB7C-1D8F-93D2-468DEC92E534}"/>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Relative contribution to LL: Pb and </a:t>
            </a:r>
            <a:r>
              <a:rPr lang="en-US" dirty="0" err="1">
                <a:latin typeface="Arial" panose="020B0604020202020204" pitchFamily="34" charset="0"/>
              </a:rPr>
              <a:t>PbSb</a:t>
            </a:r>
            <a:endParaRPr lang="en-GB" dirty="0"/>
          </a:p>
        </p:txBody>
      </p:sp>
      <p:sp>
        <p:nvSpPr>
          <p:cNvPr id="4" name="Text Placeholder 2">
            <a:extLst>
              <a:ext uri="{FF2B5EF4-FFF2-40B4-BE49-F238E27FC236}">
                <a16:creationId xmlns:a16="http://schemas.microsoft.com/office/drawing/2014/main" id="{6A359108-2550-1E48-9E36-F9ED4D82B5E6}"/>
              </a:ext>
            </a:extLst>
          </p:cNvPr>
          <p:cNvSpPr>
            <a:spLocks noGrp="1"/>
          </p:cNvSpPr>
          <p:nvPr>
            <p:ph type="body" sz="quarter" idx="11"/>
          </p:nvPr>
        </p:nvSpPr>
        <p:spPr>
          <a:xfrm>
            <a:off x="453252" y="1102701"/>
            <a:ext cx="4023000" cy="212558"/>
          </a:xfrm>
        </p:spPr>
        <p:txBody>
          <a:bodyPr/>
          <a:lstStyle/>
          <a:p>
            <a:r>
              <a:rPr lang="en-US" dirty="0"/>
              <a:t>Pure Lead and Lead-Antimony alloy (Sb:6%)</a:t>
            </a:r>
            <a:endParaRPr lang="en-GB" dirty="0"/>
          </a:p>
        </p:txBody>
      </p:sp>
    </p:spTree>
    <p:extLst>
      <p:ext uri="{BB962C8B-B14F-4D97-AF65-F5344CB8AC3E}">
        <p14:creationId xmlns:p14="http://schemas.microsoft.com/office/powerpoint/2010/main" val="1293801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CEF6E-CBC2-8057-CB01-8071355A667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CCED72-E689-0EFA-E4FD-36E1098E034D}"/>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5" name="Title 4">
            <a:extLst>
              <a:ext uri="{FF2B5EF4-FFF2-40B4-BE49-F238E27FC236}">
                <a16:creationId xmlns:a16="http://schemas.microsoft.com/office/drawing/2014/main" id="{5B407AEB-ADA0-3B50-5C0B-5FB4CB244CA6}"/>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LL time evolution – INERMET180</a:t>
            </a:r>
            <a:endParaRPr lang="en-GB" dirty="0"/>
          </a:p>
        </p:txBody>
      </p:sp>
      <p:pic>
        <p:nvPicPr>
          <p:cNvPr id="7" name="Picture 6" descr="A graph with lines and dots&#10;&#10;Description automatically generated">
            <a:extLst>
              <a:ext uri="{FF2B5EF4-FFF2-40B4-BE49-F238E27FC236}">
                <a16:creationId xmlns:a16="http://schemas.microsoft.com/office/drawing/2014/main" id="{DCB3B986-724F-8DB4-D6A6-E61095334B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016" y="1419942"/>
            <a:ext cx="5760000" cy="2880000"/>
          </a:xfrm>
          <a:prstGeom prst="rect">
            <a:avLst/>
          </a:prstGeom>
        </p:spPr>
      </p:pic>
      <p:pic>
        <p:nvPicPr>
          <p:cNvPr id="8" name="Picture 7">
            <a:extLst>
              <a:ext uri="{FF2B5EF4-FFF2-40B4-BE49-F238E27FC236}">
                <a16:creationId xmlns:a16="http://schemas.microsoft.com/office/drawing/2014/main" id="{96B4BFE9-68A5-D895-C934-475D977E05ED}"/>
              </a:ext>
            </a:extLst>
          </p:cNvPr>
          <p:cNvPicPr>
            <a:picLocks noChangeAspect="1"/>
          </p:cNvPicPr>
          <p:nvPr/>
        </p:nvPicPr>
        <p:blipFill>
          <a:blip r:embed="rId3"/>
          <a:stretch>
            <a:fillRect/>
          </a:stretch>
        </p:blipFill>
        <p:spPr>
          <a:xfrm>
            <a:off x="6948264" y="1597598"/>
            <a:ext cx="1619464" cy="1261134"/>
          </a:xfrm>
          <a:prstGeom prst="rect">
            <a:avLst/>
          </a:prstGeom>
          <a:ln w="9525">
            <a:solidFill>
              <a:schemeClr val="tx1"/>
            </a:solidFill>
          </a:ln>
        </p:spPr>
      </p:pic>
      <p:pic>
        <p:nvPicPr>
          <p:cNvPr id="9" name="Picture 8">
            <a:extLst>
              <a:ext uri="{FF2B5EF4-FFF2-40B4-BE49-F238E27FC236}">
                <a16:creationId xmlns:a16="http://schemas.microsoft.com/office/drawing/2014/main" id="{A6F86C3A-6B7B-E741-AA0A-52E97E441A97}"/>
              </a:ext>
            </a:extLst>
          </p:cNvPr>
          <p:cNvPicPr>
            <a:picLocks noChangeAspect="1"/>
          </p:cNvPicPr>
          <p:nvPr/>
        </p:nvPicPr>
        <p:blipFill>
          <a:blip r:embed="rId4"/>
          <a:stretch>
            <a:fillRect/>
          </a:stretch>
        </p:blipFill>
        <p:spPr>
          <a:xfrm>
            <a:off x="6948264" y="3076706"/>
            <a:ext cx="1619464" cy="1170960"/>
          </a:xfrm>
          <a:prstGeom prst="rect">
            <a:avLst/>
          </a:prstGeom>
          <a:ln>
            <a:solidFill>
              <a:schemeClr val="tx1"/>
            </a:solidFill>
          </a:ln>
        </p:spPr>
      </p:pic>
      <p:sp>
        <p:nvSpPr>
          <p:cNvPr id="10" name="Oval 9">
            <a:extLst>
              <a:ext uri="{FF2B5EF4-FFF2-40B4-BE49-F238E27FC236}">
                <a16:creationId xmlns:a16="http://schemas.microsoft.com/office/drawing/2014/main" id="{62B6369F-97E1-84EE-FC34-3339BD32200B}"/>
              </a:ext>
            </a:extLst>
          </p:cNvPr>
          <p:cNvSpPr/>
          <p:nvPr/>
        </p:nvSpPr>
        <p:spPr>
          <a:xfrm>
            <a:off x="7037916" y="1608942"/>
            <a:ext cx="720080" cy="250276"/>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3" name="Straight Arrow Connector 2">
            <a:extLst>
              <a:ext uri="{FF2B5EF4-FFF2-40B4-BE49-F238E27FC236}">
                <a16:creationId xmlns:a16="http://schemas.microsoft.com/office/drawing/2014/main" id="{BA70BFC2-5DFE-683A-AD78-5C8DCCFFE527}"/>
              </a:ext>
            </a:extLst>
          </p:cNvPr>
          <p:cNvCxnSpPr/>
          <p:nvPr/>
        </p:nvCxnSpPr>
        <p:spPr>
          <a:xfrm>
            <a:off x="5051780" y="2787774"/>
            <a:ext cx="0" cy="1728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6FEFEF84-F50F-4908-D3E3-CC66F22B0BA4}"/>
              </a:ext>
            </a:extLst>
          </p:cNvPr>
          <p:cNvSpPr txBox="1"/>
          <p:nvPr/>
        </p:nvSpPr>
        <p:spPr>
          <a:xfrm>
            <a:off x="3923928" y="4515966"/>
            <a:ext cx="3156633" cy="276999"/>
          </a:xfrm>
          <a:prstGeom prst="rect">
            <a:avLst/>
          </a:prstGeom>
          <a:noFill/>
        </p:spPr>
        <p:txBody>
          <a:bodyPr wrap="none" rtlCol="0">
            <a:spAutoFit/>
          </a:bodyPr>
          <a:lstStyle/>
          <a:p>
            <a:pPr algn="l"/>
            <a:r>
              <a:rPr lang="en-GB" sz="1200" dirty="0">
                <a:solidFill>
                  <a:schemeClr val="tx2"/>
                </a:solidFill>
              </a:rPr>
              <a:t>~ 10 years decay required to fall below 1 LL</a:t>
            </a:r>
          </a:p>
        </p:txBody>
      </p:sp>
      <p:sp>
        <p:nvSpPr>
          <p:cNvPr id="6" name="TextBox 5">
            <a:extLst>
              <a:ext uri="{FF2B5EF4-FFF2-40B4-BE49-F238E27FC236}">
                <a16:creationId xmlns:a16="http://schemas.microsoft.com/office/drawing/2014/main" id="{B590E8EE-B3E8-E2BA-EF7B-E072AC205967}"/>
              </a:ext>
            </a:extLst>
          </p:cNvPr>
          <p:cNvSpPr txBox="1"/>
          <p:nvPr/>
        </p:nvSpPr>
        <p:spPr>
          <a:xfrm>
            <a:off x="6866259" y="4273402"/>
            <a:ext cx="1879041" cy="276999"/>
          </a:xfrm>
          <a:prstGeom prst="rect">
            <a:avLst/>
          </a:prstGeom>
          <a:noFill/>
        </p:spPr>
        <p:txBody>
          <a:bodyPr wrap="none" rtlCol="0">
            <a:spAutoFit/>
          </a:bodyPr>
          <a:lstStyle/>
          <a:p>
            <a:pPr algn="l"/>
            <a:r>
              <a:rPr lang="en-GB" sz="1200" dirty="0"/>
              <a:t>innermost shielding layer</a:t>
            </a:r>
          </a:p>
        </p:txBody>
      </p:sp>
      <p:sp>
        <p:nvSpPr>
          <p:cNvPr id="12" name="Oval 10">
            <a:extLst>
              <a:ext uri="{FF2B5EF4-FFF2-40B4-BE49-F238E27FC236}">
                <a16:creationId xmlns:a16="http://schemas.microsoft.com/office/drawing/2014/main" id="{4D6EBF46-1AFB-CE1B-CFFD-C794390BA60F}"/>
              </a:ext>
            </a:extLst>
          </p:cNvPr>
          <p:cNvSpPr/>
          <p:nvPr/>
        </p:nvSpPr>
        <p:spPr>
          <a:xfrm>
            <a:off x="6876256" y="3069246"/>
            <a:ext cx="720080" cy="250276"/>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02044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CEF6E-CBC2-8057-CB01-8071355A667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CCED72-E689-0EFA-E4FD-36E1098E034D}"/>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5" name="Title 4">
            <a:extLst>
              <a:ext uri="{FF2B5EF4-FFF2-40B4-BE49-F238E27FC236}">
                <a16:creationId xmlns:a16="http://schemas.microsoft.com/office/drawing/2014/main" id="{5B407AEB-ADA0-3B50-5C0B-5FB4CB244CA6}"/>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Residual dose rate</a:t>
            </a:r>
            <a:endParaRPr lang="en-GB" dirty="0"/>
          </a:p>
        </p:txBody>
      </p:sp>
      <p:pic>
        <p:nvPicPr>
          <p:cNvPr id="4" name="Picture 3" descr="A graph with blue and orange lines&#10;&#10;Description automatically generated">
            <a:extLst>
              <a:ext uri="{FF2B5EF4-FFF2-40B4-BE49-F238E27FC236}">
                <a16:creationId xmlns:a16="http://schemas.microsoft.com/office/drawing/2014/main" id="{099E7F19-6757-D751-4318-B7B49142B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96" y="1059582"/>
            <a:ext cx="4114286" cy="2880000"/>
          </a:xfrm>
          <a:prstGeom prst="rect">
            <a:avLst/>
          </a:prstGeom>
        </p:spPr>
      </p:pic>
      <p:pic>
        <p:nvPicPr>
          <p:cNvPr id="7" name="Picture 6" descr="A graph with blue and orange lines&#10;&#10;Description automatically generated">
            <a:extLst>
              <a:ext uri="{FF2B5EF4-FFF2-40B4-BE49-F238E27FC236}">
                <a16:creationId xmlns:a16="http://schemas.microsoft.com/office/drawing/2014/main" id="{4F3C99B3-C7BD-9019-9245-F590D5E55A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50202" y="1059582"/>
            <a:ext cx="4114286" cy="2880000"/>
          </a:xfrm>
          <a:prstGeom prst="rect">
            <a:avLst/>
          </a:prstGeom>
        </p:spPr>
      </p:pic>
      <p:pic>
        <p:nvPicPr>
          <p:cNvPr id="8" name="Picture 7" descr="A circular object with a hole in it&#10;&#10;Description automatically generated">
            <a:extLst>
              <a:ext uri="{FF2B5EF4-FFF2-40B4-BE49-F238E27FC236}">
                <a16:creationId xmlns:a16="http://schemas.microsoft.com/office/drawing/2014/main" id="{00FBCA2A-B8FE-006D-0A58-EEAE102EDD04}"/>
              </a:ext>
            </a:extLst>
          </p:cNvPr>
          <p:cNvPicPr>
            <a:picLocks noChangeAspect="1"/>
          </p:cNvPicPr>
          <p:nvPr/>
        </p:nvPicPr>
        <p:blipFill rotWithShape="1">
          <a:blip r:embed="rId5">
            <a:alphaModFix amt="70000"/>
            <a:extLst>
              <a:ext uri="{28A0092B-C50C-407E-A947-70E740481C1C}">
                <a14:useLocalDpi xmlns:a14="http://schemas.microsoft.com/office/drawing/2010/main" val="0"/>
              </a:ext>
            </a:extLst>
          </a:blip>
          <a:srcRect l="27928" t="20002" r="26957" b="23991"/>
          <a:stretch/>
        </p:blipFill>
        <p:spPr>
          <a:xfrm>
            <a:off x="5253729" y="2715766"/>
            <a:ext cx="1512169" cy="1008112"/>
          </a:xfrm>
          <a:prstGeom prst="rect">
            <a:avLst/>
          </a:prstGeom>
          <a:ln w="19050">
            <a:solidFill>
              <a:schemeClr val="tx1"/>
            </a:solidFill>
          </a:ln>
        </p:spPr>
      </p:pic>
      <p:pic>
        <p:nvPicPr>
          <p:cNvPr id="9" name="Picture 8" descr="A cartoon of a tunnel&#10;&#10;Description automatically generated">
            <a:extLst>
              <a:ext uri="{FF2B5EF4-FFF2-40B4-BE49-F238E27FC236}">
                <a16:creationId xmlns:a16="http://schemas.microsoft.com/office/drawing/2014/main" id="{C6758ECA-B7F0-C29B-C637-ECA65F9403D2}"/>
              </a:ext>
            </a:extLst>
          </p:cNvPr>
          <p:cNvPicPr>
            <a:picLocks noChangeAspect="1"/>
          </p:cNvPicPr>
          <p:nvPr/>
        </p:nvPicPr>
        <p:blipFill rotWithShape="1">
          <a:blip r:embed="rId6">
            <a:alphaModFix amt="70000"/>
            <a:extLst>
              <a:ext uri="{28A0092B-C50C-407E-A947-70E740481C1C}">
                <a14:useLocalDpi xmlns:a14="http://schemas.microsoft.com/office/drawing/2010/main" val="0"/>
              </a:ext>
            </a:extLst>
          </a:blip>
          <a:srcRect l="18841" t="25998" r="38193" b="17997"/>
          <a:stretch/>
        </p:blipFill>
        <p:spPr>
          <a:xfrm>
            <a:off x="415856" y="2716003"/>
            <a:ext cx="1440161" cy="1008112"/>
          </a:xfrm>
          <a:prstGeom prst="rect">
            <a:avLst/>
          </a:prstGeom>
          <a:ln w="19050">
            <a:solidFill>
              <a:schemeClr val="tx1"/>
            </a:solidFill>
          </a:ln>
        </p:spPr>
      </p:pic>
      <p:cxnSp>
        <p:nvCxnSpPr>
          <p:cNvPr id="10" name="Straight Connector 9">
            <a:extLst>
              <a:ext uri="{FF2B5EF4-FFF2-40B4-BE49-F238E27FC236}">
                <a16:creationId xmlns:a16="http://schemas.microsoft.com/office/drawing/2014/main" id="{2E19F9AA-4DC1-5EC8-5B5A-07862915A364}"/>
              </a:ext>
            </a:extLst>
          </p:cNvPr>
          <p:cNvCxnSpPr/>
          <p:nvPr/>
        </p:nvCxnSpPr>
        <p:spPr>
          <a:xfrm>
            <a:off x="1259632" y="3219822"/>
            <a:ext cx="0" cy="864096"/>
          </a:xfrm>
          <a:prstGeom prst="line">
            <a:avLst/>
          </a:prstGeom>
          <a:ln w="9525"/>
        </p:spPr>
        <p:style>
          <a:lnRef idx="1">
            <a:schemeClr val="dk1"/>
          </a:lnRef>
          <a:fillRef idx="0">
            <a:schemeClr val="dk1"/>
          </a:fillRef>
          <a:effectRef idx="0">
            <a:schemeClr val="dk1"/>
          </a:effectRef>
          <a:fontRef idx="minor">
            <a:schemeClr val="tx1"/>
          </a:fontRef>
        </p:style>
      </p:cxnSp>
      <p:sp>
        <p:nvSpPr>
          <p:cNvPr id="12" name="Rectangle 10">
            <a:extLst>
              <a:ext uri="{FF2B5EF4-FFF2-40B4-BE49-F238E27FC236}">
                <a16:creationId xmlns:a16="http://schemas.microsoft.com/office/drawing/2014/main" id="{CBA0E359-390E-D828-D718-96F430619CF9}"/>
              </a:ext>
            </a:extLst>
          </p:cNvPr>
          <p:cNvSpPr/>
          <p:nvPr/>
        </p:nvSpPr>
        <p:spPr>
          <a:xfrm>
            <a:off x="683568" y="4072716"/>
            <a:ext cx="1152128" cy="14433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600" b="1" dirty="0">
                <a:solidFill>
                  <a:schemeClr val="tx1"/>
                </a:solidFill>
              </a:rPr>
              <a:t>AVERAGED-VOLUME</a:t>
            </a:r>
          </a:p>
        </p:txBody>
      </p:sp>
      <p:cxnSp>
        <p:nvCxnSpPr>
          <p:cNvPr id="14" name="Straight Connector 13">
            <a:extLst>
              <a:ext uri="{FF2B5EF4-FFF2-40B4-BE49-F238E27FC236}">
                <a16:creationId xmlns:a16="http://schemas.microsoft.com/office/drawing/2014/main" id="{B8F137DF-91CE-E46C-B402-DC5D663DF65B}"/>
              </a:ext>
            </a:extLst>
          </p:cNvPr>
          <p:cNvCxnSpPr/>
          <p:nvPr/>
        </p:nvCxnSpPr>
        <p:spPr>
          <a:xfrm>
            <a:off x="5652120" y="3219822"/>
            <a:ext cx="0" cy="864096"/>
          </a:xfrm>
          <a:prstGeom prst="line">
            <a:avLst/>
          </a:prstGeom>
          <a:ln w="9525"/>
        </p:spPr>
        <p:style>
          <a:lnRef idx="1">
            <a:schemeClr val="dk1"/>
          </a:lnRef>
          <a:fillRef idx="0">
            <a:schemeClr val="dk1"/>
          </a:fillRef>
          <a:effectRef idx="0">
            <a:schemeClr val="dk1"/>
          </a:effectRef>
          <a:fontRef idx="minor">
            <a:schemeClr val="tx1"/>
          </a:fontRef>
        </p:style>
      </p:cxnSp>
      <p:sp>
        <p:nvSpPr>
          <p:cNvPr id="15" name="Rectangle 10">
            <a:extLst>
              <a:ext uri="{FF2B5EF4-FFF2-40B4-BE49-F238E27FC236}">
                <a16:creationId xmlns:a16="http://schemas.microsoft.com/office/drawing/2014/main" id="{323D9F32-D987-A485-377F-8F631F8DB881}"/>
              </a:ext>
            </a:extLst>
          </p:cNvPr>
          <p:cNvSpPr/>
          <p:nvPr/>
        </p:nvSpPr>
        <p:spPr>
          <a:xfrm>
            <a:off x="5076056" y="4072716"/>
            <a:ext cx="1152128" cy="14433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600" b="1" dirty="0">
                <a:solidFill>
                  <a:schemeClr val="tx1"/>
                </a:solidFill>
              </a:rPr>
              <a:t>AVERAGED-VOLUME</a:t>
            </a:r>
          </a:p>
        </p:txBody>
      </p:sp>
      <p:sp>
        <p:nvSpPr>
          <p:cNvPr id="16" name="Text Placeholder 3">
            <a:extLst>
              <a:ext uri="{FF2B5EF4-FFF2-40B4-BE49-F238E27FC236}">
                <a16:creationId xmlns:a16="http://schemas.microsoft.com/office/drawing/2014/main" id="{B8B8C746-ED4C-12D5-C047-872EE71E09FF}"/>
              </a:ext>
            </a:extLst>
          </p:cNvPr>
          <p:cNvSpPr txBox="1">
            <a:spLocks/>
          </p:cNvSpPr>
          <p:nvPr/>
        </p:nvSpPr>
        <p:spPr>
          <a:xfrm>
            <a:off x="35496" y="4255008"/>
            <a:ext cx="8928992" cy="981038"/>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q"/>
            </a:pPr>
            <a:r>
              <a:rPr lang="en-GB" sz="1000" dirty="0"/>
              <a:t>The profiles show the average residual dose rate within the sampled volumes on either side of the line, comparing </a:t>
            </a:r>
            <a:r>
              <a:rPr lang="en-GB" sz="1000" u="sng" dirty="0"/>
              <a:t>pure Pb </a:t>
            </a:r>
            <a:r>
              <a:rPr lang="en-GB" sz="1000" dirty="0"/>
              <a:t>with </a:t>
            </a:r>
            <a:r>
              <a:rPr lang="en-GB" sz="1000" u="sng" dirty="0"/>
              <a:t>Pb(Sb-6%).</a:t>
            </a:r>
          </a:p>
          <a:p>
            <a:pPr marL="285750" indent="-285750">
              <a:buFont typeface="Wingdings" panose="05000000000000000000" pitchFamily="2" charset="2"/>
              <a:buChar char="q"/>
            </a:pPr>
            <a:r>
              <a:rPr lang="en-GB" sz="1000" dirty="0"/>
              <a:t>Antimony in the lead base gives an additional contribution to the residual dose rate after &gt; 1 day throughout the first year of cool-down.</a:t>
            </a:r>
          </a:p>
          <a:p>
            <a:pPr marL="285750" indent="-285750">
              <a:buFont typeface="Wingdings" panose="05000000000000000000" pitchFamily="2" charset="2"/>
              <a:buChar char="q"/>
            </a:pPr>
            <a:r>
              <a:rPr lang="en-GB" sz="1000" dirty="0"/>
              <a:t>Despite the low absolute dose rate, the objective should be to minimize the dose rate as this will affect 80 km of tunnel !</a:t>
            </a:r>
            <a:endParaRPr lang="en-GB" sz="900" b="1" dirty="0"/>
          </a:p>
          <a:p>
            <a:pPr marL="285750" indent="-285750">
              <a:buFont typeface="Wingdings" panose="05000000000000000000" pitchFamily="2" charset="2"/>
              <a:buChar char="q"/>
            </a:pPr>
            <a:endParaRPr lang="it-IT" sz="1000" dirty="0"/>
          </a:p>
          <a:p>
            <a:pPr marL="171450" indent="-171450">
              <a:buFontTx/>
              <a:buChar char="-"/>
            </a:pPr>
            <a:endParaRPr lang="it-IT" sz="1000" dirty="0">
              <a:latin typeface="Arial" panose="020B0604020202020204" pitchFamily="34" charset="0"/>
            </a:endParaRPr>
          </a:p>
          <a:p>
            <a:pPr marL="171450" indent="-171450">
              <a:buFontTx/>
              <a:buChar char="-"/>
            </a:pPr>
            <a:endParaRPr lang="it-IT" sz="1000" dirty="0">
              <a:latin typeface="Arial" panose="020B0604020202020204" pitchFamily="34" charset="0"/>
            </a:endParaRPr>
          </a:p>
        </p:txBody>
      </p:sp>
      <p:cxnSp>
        <p:nvCxnSpPr>
          <p:cNvPr id="6" name="Straight Connector 5">
            <a:extLst>
              <a:ext uri="{FF2B5EF4-FFF2-40B4-BE49-F238E27FC236}">
                <a16:creationId xmlns:a16="http://schemas.microsoft.com/office/drawing/2014/main" id="{ED79DEB5-F576-8EF3-8F7E-4011845E2352}"/>
              </a:ext>
            </a:extLst>
          </p:cNvPr>
          <p:cNvCxnSpPr>
            <a:cxnSpLocks/>
          </p:cNvCxnSpPr>
          <p:nvPr/>
        </p:nvCxnSpPr>
        <p:spPr>
          <a:xfrm>
            <a:off x="1979712" y="3003798"/>
            <a:ext cx="2088232"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2FC7453-FBBE-529E-F731-84E5B69EE01B}"/>
              </a:ext>
            </a:extLst>
          </p:cNvPr>
          <p:cNvSpPr txBox="1"/>
          <p:nvPr/>
        </p:nvSpPr>
        <p:spPr>
          <a:xfrm>
            <a:off x="3491751" y="2788935"/>
            <a:ext cx="1459949" cy="430887"/>
          </a:xfrm>
          <a:prstGeom prst="rect">
            <a:avLst/>
          </a:prstGeom>
          <a:noFill/>
        </p:spPr>
        <p:txBody>
          <a:bodyPr wrap="square" rtlCol="0">
            <a:spAutoFit/>
          </a:bodyPr>
          <a:lstStyle/>
          <a:p>
            <a:pPr algn="l"/>
            <a:r>
              <a:rPr lang="en-GB" sz="1050" dirty="0">
                <a:solidFill>
                  <a:schemeClr val="tx2"/>
                </a:solidFill>
              </a:rPr>
              <a:t>~ natural background level on the surface</a:t>
            </a:r>
          </a:p>
        </p:txBody>
      </p:sp>
      <p:cxnSp>
        <p:nvCxnSpPr>
          <p:cNvPr id="20" name="Straight Connector 19">
            <a:extLst>
              <a:ext uri="{FF2B5EF4-FFF2-40B4-BE49-F238E27FC236}">
                <a16:creationId xmlns:a16="http://schemas.microsoft.com/office/drawing/2014/main" id="{AB225743-65B2-8D51-E5BE-034218D282B4}"/>
              </a:ext>
            </a:extLst>
          </p:cNvPr>
          <p:cNvCxnSpPr>
            <a:cxnSpLocks/>
          </p:cNvCxnSpPr>
          <p:nvPr/>
        </p:nvCxnSpPr>
        <p:spPr>
          <a:xfrm>
            <a:off x="6804248" y="3003798"/>
            <a:ext cx="208823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1970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3A86D-86E9-DEC8-3CFE-DD330EF819D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5F602EE-ABDD-ED61-F006-7311E14C0601}"/>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5" name="Title 4">
            <a:extLst>
              <a:ext uri="{FF2B5EF4-FFF2-40B4-BE49-F238E27FC236}">
                <a16:creationId xmlns:a16="http://schemas.microsoft.com/office/drawing/2014/main" id="{1587D9F9-5DF3-675B-D8DA-428660863194}"/>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Conclusions – Shielding </a:t>
            </a:r>
            <a:r>
              <a:rPr lang="en-GB" dirty="0">
                <a:latin typeface="Arial" panose="020B0604020202020204" pitchFamily="34" charset="0"/>
              </a:rPr>
              <a:t> </a:t>
            </a:r>
            <a:endParaRPr lang="en-GB" dirty="0"/>
          </a:p>
        </p:txBody>
      </p:sp>
      <p:sp>
        <p:nvSpPr>
          <p:cNvPr id="3" name="Rettangolo 2">
            <a:extLst>
              <a:ext uri="{FF2B5EF4-FFF2-40B4-BE49-F238E27FC236}">
                <a16:creationId xmlns:a16="http://schemas.microsoft.com/office/drawing/2014/main" id="{74759587-9CB4-9E8A-1508-59C077471085}"/>
              </a:ext>
            </a:extLst>
          </p:cNvPr>
          <p:cNvSpPr/>
          <p:nvPr/>
        </p:nvSpPr>
        <p:spPr>
          <a:xfrm>
            <a:off x="6084168" y="2375550"/>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 name="Text Placeholder 3">
            <a:extLst>
              <a:ext uri="{FF2B5EF4-FFF2-40B4-BE49-F238E27FC236}">
                <a16:creationId xmlns:a16="http://schemas.microsoft.com/office/drawing/2014/main" id="{425E5003-F4AA-0725-EC1C-308A7AF6E2F5}"/>
              </a:ext>
            </a:extLst>
          </p:cNvPr>
          <p:cNvSpPr txBox="1">
            <a:spLocks/>
          </p:cNvSpPr>
          <p:nvPr/>
        </p:nvSpPr>
        <p:spPr>
          <a:xfrm>
            <a:off x="35496" y="1074009"/>
            <a:ext cx="8928992" cy="2580468"/>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buFont typeface="Wingdings" panose="05000000000000000000" pitchFamily="2" charset="2"/>
              <a:buChar char="q"/>
            </a:pPr>
            <a:r>
              <a:rPr lang="en-GB" sz="1000" dirty="0"/>
              <a:t>The following conclusions are made for the materials </a:t>
            </a:r>
            <a:r>
              <a:rPr lang="en-GB" sz="1000" dirty="0" err="1"/>
              <a:t>analyzed</a:t>
            </a:r>
            <a:r>
              <a:rPr lang="en-GB" sz="1000" dirty="0"/>
              <a:t>:</a:t>
            </a:r>
          </a:p>
          <a:p>
            <a:pPr marL="625950" lvl="1" indent="-285750">
              <a:buFont typeface="Wingdings" panose="05000000000000000000" pitchFamily="2" charset="2"/>
              <a:buChar char="Ø"/>
            </a:pPr>
            <a:r>
              <a:rPr lang="en-GB" sz="1000" b="1" dirty="0">
                <a:latin typeface="Arial" panose="020B0604020202020204" pitchFamily="34" charset="0"/>
              </a:rPr>
              <a:t>Pure Lead: </a:t>
            </a:r>
            <a:r>
              <a:rPr lang="en-GB" sz="1000" dirty="0">
                <a:latin typeface="Arial" panose="020B0604020202020204" pitchFamily="34" charset="0"/>
              </a:rPr>
              <a:t>considered non-radioactive after ~1 week. This timeframe is ideal considering the necessary timeline for the dismantling phase of </a:t>
            </a:r>
            <a:r>
              <a:rPr lang="en-GB" sz="1000" dirty="0" err="1">
                <a:latin typeface="Arial" panose="020B0604020202020204" pitchFamily="34" charset="0"/>
              </a:rPr>
              <a:t>FCCee</a:t>
            </a:r>
            <a:r>
              <a:rPr lang="en-GB" sz="1000" dirty="0">
                <a:latin typeface="Arial" panose="020B0604020202020204" pitchFamily="34" charset="0"/>
              </a:rPr>
              <a:t>, before </a:t>
            </a:r>
            <a:r>
              <a:rPr lang="en-GB" sz="1000" dirty="0" err="1">
                <a:latin typeface="Arial" panose="020B0604020202020204" pitchFamily="34" charset="0"/>
              </a:rPr>
              <a:t>FCChh</a:t>
            </a:r>
            <a:r>
              <a:rPr lang="en-GB" sz="1000" dirty="0">
                <a:latin typeface="Arial" panose="020B0604020202020204" pitchFamily="34" charset="0"/>
              </a:rPr>
              <a:t> operation, as intermediate decay storage before elimination can be avoided. However, the activation of the casing/support material needs to be assessed.</a:t>
            </a:r>
          </a:p>
          <a:p>
            <a:pPr marL="625950" lvl="1" indent="-285750">
              <a:buFont typeface="Wingdings" panose="05000000000000000000" pitchFamily="2" charset="2"/>
              <a:buChar char="Ø"/>
            </a:pPr>
            <a:r>
              <a:rPr lang="en-GB" sz="1000" b="1" dirty="0">
                <a:latin typeface="Arial" panose="020B0604020202020204" pitchFamily="34" charset="0"/>
              </a:rPr>
              <a:t>INERMET180: </a:t>
            </a:r>
            <a:r>
              <a:rPr lang="en-GB" sz="1000" dirty="0">
                <a:latin typeface="Arial" panose="020B0604020202020204" pitchFamily="34" charset="0"/>
              </a:rPr>
              <a:t>considered non-radioactive after ~10 years. Costs increase due to the need to store this material over a longer period. Should be excluded.</a:t>
            </a:r>
          </a:p>
          <a:p>
            <a:pPr marL="625950" lvl="1" indent="-285750">
              <a:buFont typeface="Wingdings" panose="05000000000000000000" pitchFamily="2" charset="2"/>
              <a:buChar char="Ø"/>
            </a:pPr>
            <a:r>
              <a:rPr lang="en-GB" sz="1000" b="1" dirty="0"/>
              <a:t>Lead (Sb 6%): </a:t>
            </a:r>
            <a:r>
              <a:rPr lang="en-GB" sz="1000" dirty="0"/>
              <a:t>the increase in antimony in the alloy leads to two effects</a:t>
            </a:r>
          </a:p>
          <a:p>
            <a:pPr marL="966150" lvl="2" indent="-285750">
              <a:buFont typeface="Courier New" panose="02070309020205020404" pitchFamily="49" charset="0"/>
              <a:buChar char="o"/>
            </a:pPr>
            <a:r>
              <a:rPr lang="en-GB" sz="1000" dirty="0"/>
              <a:t>It extends the time to 1-2 years before the material can be considered non-radioactive. This is should be optimized because after </a:t>
            </a:r>
            <a:r>
              <a:rPr lang="en-GB" sz="1000" dirty="0" err="1"/>
              <a:t>FCCee</a:t>
            </a:r>
            <a:r>
              <a:rPr lang="en-GB" sz="1000" dirty="0"/>
              <a:t>, the shielding must be removed, and if they are still radioactive, they will need to be stored (logistics and costs for storage area).</a:t>
            </a:r>
          </a:p>
          <a:p>
            <a:pPr marL="966150" lvl="2" indent="-285750">
              <a:buFont typeface="Courier New" panose="02070309020205020404" pitchFamily="49" charset="0"/>
              <a:buChar char="o"/>
            </a:pPr>
            <a:r>
              <a:rPr lang="en-GB" sz="1000" dirty="0"/>
              <a:t>It increases the residual dose rate in the arc. Although the absolute dose rate remains low , exposure during accesses could be minimized.</a:t>
            </a:r>
          </a:p>
          <a:p>
            <a:endParaRPr lang="it-IT" sz="1000" dirty="0">
              <a:latin typeface="Arial" panose="020B0604020202020204" pitchFamily="34" charset="0"/>
            </a:endParaRPr>
          </a:p>
          <a:p>
            <a:pPr marL="171450" indent="-171450">
              <a:buFontTx/>
              <a:buChar char="-"/>
            </a:pPr>
            <a:endParaRPr lang="it-IT" sz="1000" dirty="0">
              <a:latin typeface="Arial" panose="020B0604020202020204" pitchFamily="34" charset="0"/>
            </a:endParaRPr>
          </a:p>
          <a:p>
            <a:pPr marL="171450" indent="-171450">
              <a:buFontTx/>
              <a:buChar char="-"/>
            </a:pPr>
            <a:endParaRPr lang="it-IT" sz="1000" dirty="0">
              <a:latin typeface="Arial" panose="020B0604020202020204" pitchFamily="34" charset="0"/>
            </a:endParaRPr>
          </a:p>
        </p:txBody>
      </p:sp>
      <p:sp>
        <p:nvSpPr>
          <p:cNvPr id="10" name="Text Placeholder 3">
            <a:extLst>
              <a:ext uri="{FF2B5EF4-FFF2-40B4-BE49-F238E27FC236}">
                <a16:creationId xmlns:a16="http://schemas.microsoft.com/office/drawing/2014/main" id="{0177D507-6A8F-4158-90D1-A5DC25EEE2C6}"/>
              </a:ext>
            </a:extLst>
          </p:cNvPr>
          <p:cNvSpPr txBox="1">
            <a:spLocks/>
          </p:cNvSpPr>
          <p:nvPr/>
        </p:nvSpPr>
        <p:spPr>
          <a:xfrm>
            <a:off x="89002" y="3654476"/>
            <a:ext cx="8928992" cy="1077513"/>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buFont typeface="Wingdings" panose="05000000000000000000" pitchFamily="2" charset="2"/>
              <a:buChar char="q"/>
            </a:pPr>
            <a:r>
              <a:rPr lang="en-GB" sz="1050" b="1" dirty="0"/>
              <a:t>Conclusions: </a:t>
            </a:r>
            <a:r>
              <a:rPr lang="en-GB" sz="1100" dirty="0"/>
              <a:t>Sb content in lead should be minimized as much as feasible in a compromise </a:t>
            </a:r>
            <a:r>
              <a:rPr lang="en-GB" sz="1050" dirty="0"/>
              <a:t>to:</a:t>
            </a:r>
          </a:p>
          <a:p>
            <a:pPr marL="625950" lvl="1" indent="-285750">
              <a:buFont typeface="Wingdings" panose="05000000000000000000" pitchFamily="2" charset="2"/>
              <a:buChar char="Ø"/>
            </a:pPr>
            <a:r>
              <a:rPr lang="en-GB" sz="1050" dirty="0"/>
              <a:t>simplify the mechanical construction (no support frame required)</a:t>
            </a:r>
          </a:p>
          <a:p>
            <a:pPr marL="625950" lvl="1" indent="-285750">
              <a:buFont typeface="Wingdings" panose="05000000000000000000" pitchFamily="2" charset="2"/>
              <a:buChar char="Ø"/>
            </a:pPr>
            <a:r>
              <a:rPr lang="en-GB" sz="1050" dirty="0"/>
              <a:t>avoid decay storage after dismantling</a:t>
            </a:r>
          </a:p>
          <a:p>
            <a:pPr marL="625950" lvl="1" indent="-285750">
              <a:buFont typeface="Wingdings" panose="05000000000000000000" pitchFamily="2" charset="2"/>
              <a:buChar char="Ø"/>
            </a:pPr>
            <a:r>
              <a:rPr lang="en-GB" sz="1050" dirty="0"/>
              <a:t>reduce residual dose rate levels</a:t>
            </a:r>
            <a:endParaRPr lang="it-IT" sz="1000" dirty="0">
              <a:latin typeface="Arial" panose="020B0604020202020204" pitchFamily="34" charset="0"/>
            </a:endParaRPr>
          </a:p>
          <a:p>
            <a:pPr marL="171450" indent="-171450">
              <a:buFontTx/>
              <a:buChar char="-"/>
            </a:pPr>
            <a:endParaRPr lang="it-IT" sz="1000" dirty="0">
              <a:latin typeface="Arial" panose="020B0604020202020204" pitchFamily="34" charset="0"/>
            </a:endParaRPr>
          </a:p>
          <a:p>
            <a:pPr marL="171450" indent="-171450">
              <a:buFontTx/>
              <a:buChar char="-"/>
            </a:pPr>
            <a:endParaRPr lang="it-IT" sz="1000" dirty="0">
              <a:latin typeface="Arial" panose="020B0604020202020204" pitchFamily="34" charset="0"/>
            </a:endParaRPr>
          </a:p>
        </p:txBody>
      </p:sp>
    </p:spTree>
    <p:extLst>
      <p:ext uri="{BB962C8B-B14F-4D97-AF65-F5344CB8AC3E}">
        <p14:creationId xmlns:p14="http://schemas.microsoft.com/office/powerpoint/2010/main" val="1392109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F363BC-3954-A709-E22D-F371EDE7E486}"/>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28" name="Title 7">
            <a:extLst>
              <a:ext uri="{FF2B5EF4-FFF2-40B4-BE49-F238E27FC236}">
                <a16:creationId xmlns:a16="http://schemas.microsoft.com/office/drawing/2014/main" id="{A46EFDB4-5C41-8077-57BA-12F0EBDAC331}"/>
              </a:ext>
            </a:extLst>
          </p:cNvPr>
          <p:cNvSpPr>
            <a:spLocks noGrp="1"/>
          </p:cNvSpPr>
          <p:nvPr>
            <p:ph type="title"/>
          </p:nvPr>
        </p:nvSpPr>
        <p:spPr>
          <a:xfrm>
            <a:off x="3491880" y="3003798"/>
            <a:ext cx="8263350" cy="804066"/>
          </a:xfrm>
        </p:spPr>
        <p:txBody>
          <a:bodyPr/>
          <a:lstStyle/>
          <a:p>
            <a:r>
              <a:rPr lang="en-GB" sz="3200" b="1" dirty="0">
                <a:solidFill>
                  <a:srgbClr val="0F124A"/>
                </a:solidFill>
              </a:rPr>
              <a:t>Results – Photon absorbers</a:t>
            </a:r>
            <a:endParaRPr lang="en-GB" b="1" dirty="0"/>
          </a:p>
        </p:txBody>
      </p:sp>
      <p:sp>
        <p:nvSpPr>
          <p:cNvPr id="2" name="Text Placeholder 3">
            <a:extLst>
              <a:ext uri="{FF2B5EF4-FFF2-40B4-BE49-F238E27FC236}">
                <a16:creationId xmlns:a16="http://schemas.microsoft.com/office/drawing/2014/main" id="{691567E8-2CF3-E704-2F2E-849D1BA068A2}"/>
              </a:ext>
            </a:extLst>
          </p:cNvPr>
          <p:cNvSpPr txBox="1">
            <a:spLocks/>
          </p:cNvSpPr>
          <p:nvPr/>
        </p:nvSpPr>
        <p:spPr>
          <a:xfrm>
            <a:off x="5652120" y="3579862"/>
            <a:ext cx="8388424" cy="936105"/>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100" b="1" u="sng" dirty="0"/>
              <a:t>Irradiation scenario: </a:t>
            </a:r>
          </a:p>
          <a:p>
            <a:r>
              <a:rPr lang="en-GB" sz="1100" dirty="0"/>
              <a:t>- 5 years ttbar operation (182.5 GeV, 3.1e16 p/s)</a:t>
            </a:r>
          </a:p>
          <a:p>
            <a:r>
              <a:rPr lang="en-GB" sz="1100" dirty="0"/>
              <a:t>- 185 days of operation + 180 days of technical stop</a:t>
            </a:r>
          </a:p>
          <a:p>
            <a:r>
              <a:rPr lang="en-GB" sz="1100" b="1" u="sng" dirty="0"/>
              <a:t>Cool down times:</a:t>
            </a:r>
          </a:p>
          <a:p>
            <a:r>
              <a:rPr lang="en-GB" sz="1100" dirty="0"/>
              <a:t>- From 1 hour to 30 years </a:t>
            </a:r>
          </a:p>
          <a:p>
            <a:endParaRPr lang="it-IT" sz="1100" dirty="0">
              <a:latin typeface="Arial" panose="020B0604020202020204" pitchFamily="34" charset="0"/>
            </a:endParaRPr>
          </a:p>
          <a:p>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p:txBody>
      </p:sp>
    </p:spTree>
    <p:extLst>
      <p:ext uri="{BB962C8B-B14F-4D97-AF65-F5344CB8AC3E}">
        <p14:creationId xmlns:p14="http://schemas.microsoft.com/office/powerpoint/2010/main" val="1178424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CEF6E-CBC2-8057-CB01-8071355A667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CCED72-E689-0EFA-E4FD-36E1098E034D}"/>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5" name="Title 4">
            <a:extLst>
              <a:ext uri="{FF2B5EF4-FFF2-40B4-BE49-F238E27FC236}">
                <a16:creationId xmlns:a16="http://schemas.microsoft.com/office/drawing/2014/main" id="{5B407AEB-ADA0-3B50-5C0B-5FB4CB244CA6}"/>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Particle spectra</a:t>
            </a:r>
            <a:endParaRPr lang="en-GB" dirty="0"/>
          </a:p>
        </p:txBody>
      </p:sp>
      <p:pic>
        <p:nvPicPr>
          <p:cNvPr id="6" name="Picture 5" descr="A graph of a graph showing the number of electrons&#10;&#10;Description automatically generated">
            <a:extLst>
              <a:ext uri="{FF2B5EF4-FFF2-40B4-BE49-F238E27FC236}">
                <a16:creationId xmlns:a16="http://schemas.microsoft.com/office/drawing/2014/main" id="{3957A1DD-0CC0-4226-80CE-ACD05A71FE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976" y="1203598"/>
            <a:ext cx="4080000" cy="3060000"/>
          </a:xfrm>
          <a:prstGeom prst="rect">
            <a:avLst/>
          </a:prstGeom>
        </p:spPr>
      </p:pic>
      <p:pic>
        <p:nvPicPr>
          <p:cNvPr id="8" name="Picture 7" descr="A graph of energy and energy&#10;&#10;Description automatically generated">
            <a:extLst>
              <a:ext uri="{FF2B5EF4-FFF2-40B4-BE49-F238E27FC236}">
                <a16:creationId xmlns:a16="http://schemas.microsoft.com/office/drawing/2014/main" id="{1B93C628-A53D-61A6-CDB8-3BD1448C3B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240158"/>
            <a:ext cx="4079712" cy="3059784"/>
          </a:xfrm>
          <a:prstGeom prst="rect">
            <a:avLst/>
          </a:prstGeom>
        </p:spPr>
      </p:pic>
      <p:sp>
        <p:nvSpPr>
          <p:cNvPr id="9" name="Text Placeholder 3">
            <a:extLst>
              <a:ext uri="{FF2B5EF4-FFF2-40B4-BE49-F238E27FC236}">
                <a16:creationId xmlns:a16="http://schemas.microsoft.com/office/drawing/2014/main" id="{D86479D0-BB69-3F25-406E-10428A3DA2DE}"/>
              </a:ext>
            </a:extLst>
          </p:cNvPr>
          <p:cNvSpPr txBox="1">
            <a:spLocks/>
          </p:cNvSpPr>
          <p:nvPr/>
        </p:nvSpPr>
        <p:spPr>
          <a:xfrm>
            <a:off x="35496" y="4255008"/>
            <a:ext cx="8928992" cy="981038"/>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q"/>
            </a:pPr>
            <a:r>
              <a:rPr lang="en-GB" sz="1000" dirty="0"/>
              <a:t>The neutron and photon fluences are significantly higher in the photon absorbers, particularly for photons, where the fluence is nearly 2 orders of magnitude greater than that observed in the first shielding layer.</a:t>
            </a:r>
            <a:endParaRPr lang="it-IT" sz="1000" dirty="0">
              <a:latin typeface="Arial" panose="020B0604020202020204" pitchFamily="34" charset="0"/>
            </a:endParaRPr>
          </a:p>
        </p:txBody>
      </p:sp>
    </p:spTree>
    <p:extLst>
      <p:ext uri="{BB962C8B-B14F-4D97-AF65-F5344CB8AC3E}">
        <p14:creationId xmlns:p14="http://schemas.microsoft.com/office/powerpoint/2010/main" val="16244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BB1B82-4B8C-5C0F-0E6E-CFD7C56DDFAA}"/>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5" name="Title 4">
            <a:extLst>
              <a:ext uri="{FF2B5EF4-FFF2-40B4-BE49-F238E27FC236}">
                <a16:creationId xmlns:a16="http://schemas.microsoft.com/office/drawing/2014/main" id="{A82D8BCD-7E9A-2047-7ACE-7E0E959C9005}"/>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Introduction and objective</a:t>
            </a:r>
            <a:endParaRPr lang="en-GB" dirty="0"/>
          </a:p>
        </p:txBody>
      </p:sp>
      <p:sp>
        <p:nvSpPr>
          <p:cNvPr id="3" name="Rettangolo 2">
            <a:extLst>
              <a:ext uri="{FF2B5EF4-FFF2-40B4-BE49-F238E27FC236}">
                <a16:creationId xmlns:a16="http://schemas.microsoft.com/office/drawing/2014/main" id="{C7E1DE39-8A7A-AE42-75B4-F18AD065221B}"/>
              </a:ext>
            </a:extLst>
          </p:cNvPr>
          <p:cNvSpPr/>
          <p:nvPr/>
        </p:nvSpPr>
        <p:spPr>
          <a:xfrm>
            <a:off x="6084168" y="2375550"/>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mc:AlternateContent xmlns:mc="http://schemas.openxmlformats.org/markup-compatibility/2006">
        <mc:Choice xmlns:a14="http://schemas.microsoft.com/office/drawing/2010/main" Requires="a14">
          <p:sp>
            <p:nvSpPr>
              <p:cNvPr id="9" name="Text Placeholder 3">
                <a:extLst>
                  <a:ext uri="{FF2B5EF4-FFF2-40B4-BE49-F238E27FC236}">
                    <a16:creationId xmlns:a16="http://schemas.microsoft.com/office/drawing/2014/main" id="{502E6663-6F9D-7D6E-B50A-3ABBB76AB613}"/>
                  </a:ext>
                </a:extLst>
              </p:cNvPr>
              <p:cNvSpPr txBox="1">
                <a:spLocks/>
              </p:cNvSpPr>
              <p:nvPr/>
            </p:nvSpPr>
            <p:spPr>
              <a:xfrm>
                <a:off x="175154" y="1131590"/>
                <a:ext cx="8793692" cy="3312368"/>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buFont typeface="Wingdings" panose="05000000000000000000" pitchFamily="2" charset="2"/>
                  <a:buChar char="q"/>
                </a:pPr>
                <a:r>
                  <a:rPr lang="en-GB" sz="1100" dirty="0"/>
                  <a:t>Previous studies indicate increased activation levels within the </a:t>
                </a:r>
                <a:r>
                  <a:rPr lang="en-GB" sz="1100" dirty="0" err="1"/>
                  <a:t>FCCee</a:t>
                </a:r>
                <a:r>
                  <a:rPr lang="en-GB" sz="1100" dirty="0"/>
                  <a:t> arc, especially after ttbar operation.</a:t>
                </a:r>
              </a:p>
              <a:p>
                <a:pPr marL="285750" indent="-285750">
                  <a:lnSpc>
                    <a:spcPct val="100000"/>
                  </a:lnSpc>
                  <a:buFont typeface="Wingdings" panose="05000000000000000000" pitchFamily="2" charset="2"/>
                  <a:buChar char="q"/>
                </a:pPr>
                <a:endParaRPr lang="en-GB" sz="1100" dirty="0"/>
              </a:p>
              <a:p>
                <a:pPr marL="285750" indent="-285750">
                  <a:lnSpc>
                    <a:spcPct val="100000"/>
                  </a:lnSpc>
                  <a:buFont typeface="Wingdings" panose="05000000000000000000" pitchFamily="2" charset="2"/>
                  <a:buChar char="q"/>
                </a:pPr>
                <a:r>
                  <a:rPr lang="en-GB" sz="1100" dirty="0"/>
                  <a:t>The activation levels of materials and residual dose rate need to be assessed to evaluate the impact on interventions and material handling, and waste elimination after dismantling</a:t>
                </a:r>
              </a:p>
              <a:p>
                <a:pPr>
                  <a:lnSpc>
                    <a:spcPct val="100000"/>
                  </a:lnSpc>
                </a:pPr>
                <a:endParaRPr lang="en-GB" sz="1100" dirty="0"/>
              </a:p>
              <a:p>
                <a:pPr>
                  <a:lnSpc>
                    <a:spcPct val="100000"/>
                  </a:lnSpc>
                </a:pPr>
                <a14:m>
                  <m:oMath xmlns:m="http://schemas.openxmlformats.org/officeDocument/2006/math">
                    <m:r>
                      <a:rPr lang="en-GB" sz="1100" b="1" i="1" smtClean="0">
                        <a:latin typeface="Cambria Math" panose="02040503050406030204" pitchFamily="18" charset="0"/>
                        <a:ea typeface="Cambria Math" panose="02040503050406030204" pitchFamily="18" charset="0"/>
                      </a:rPr>
                      <m:t>→</m:t>
                    </m:r>
                  </m:oMath>
                </a14:m>
                <a:r>
                  <a:rPr lang="en-US" sz="1100" b="1" dirty="0">
                    <a:ea typeface="Cambria Math" panose="02040503050406030204" pitchFamily="18" charset="0"/>
                  </a:rPr>
                  <a:t> </a:t>
                </a:r>
                <a:r>
                  <a:rPr lang="en-US" altLang="en-US" sz="1100" b="1" dirty="0">
                    <a:latin typeface="Arial" panose="020B0604020202020204" pitchFamily="34" charset="0"/>
                  </a:rPr>
                  <a:t>Optimal choice of the shielding material to reduce doses to the personnel, the need for decay storage and the volumes to be eliminated as radioactive waste.</a:t>
                </a:r>
              </a:p>
              <a:p>
                <a:pPr>
                  <a:lnSpc>
                    <a:spcPct val="100000"/>
                  </a:lnSpc>
                </a:pPr>
                <a:endParaRPr lang="en-GB" sz="1100" dirty="0"/>
              </a:p>
              <a:p>
                <a:pPr marL="285750" indent="-285750">
                  <a:lnSpc>
                    <a:spcPct val="100000"/>
                  </a:lnSpc>
                  <a:buFont typeface="Wingdings" panose="05000000000000000000" pitchFamily="2" charset="2"/>
                  <a:buChar char="q"/>
                </a:pPr>
                <a:r>
                  <a:rPr lang="en-GB" sz="1100" dirty="0"/>
                  <a:t>Monte Carlo simulations are performed to evaluate the activation of different materials for:</a:t>
                </a:r>
              </a:p>
              <a:p>
                <a:pPr marL="625950" lvl="1" indent="-285750">
                  <a:lnSpc>
                    <a:spcPct val="100000"/>
                  </a:lnSpc>
                  <a:buFont typeface="+mj-lt"/>
                  <a:buAutoNum type="arabicPeriod"/>
                </a:pPr>
                <a:r>
                  <a:rPr lang="en-GB" sz="1100" b="1" dirty="0"/>
                  <a:t>Photon absorbers:</a:t>
                </a:r>
              </a:p>
              <a:p>
                <a:pPr marL="966150" lvl="2" indent="-285750">
                  <a:lnSpc>
                    <a:spcPct val="100000"/>
                  </a:lnSpc>
                  <a:buFont typeface="Wingdings" panose="05000000000000000000" pitchFamily="2" charset="2"/>
                  <a:buChar char="Ø"/>
                </a:pPr>
                <a:r>
                  <a:rPr lang="en-GB" sz="1100" dirty="0" err="1"/>
                  <a:t>CuCrZr</a:t>
                </a:r>
                <a:r>
                  <a:rPr lang="en-GB" sz="1100" dirty="0"/>
                  <a:t>, with impurities</a:t>
                </a:r>
              </a:p>
              <a:p>
                <a:pPr marL="966150" lvl="2" indent="-285750">
                  <a:lnSpc>
                    <a:spcPct val="100000"/>
                  </a:lnSpc>
                  <a:buFont typeface="Wingdings" panose="05000000000000000000" pitchFamily="2" charset="2"/>
                  <a:buChar char="Ø"/>
                </a:pPr>
                <a:r>
                  <a:rPr lang="it-IT" sz="1100" dirty="0">
                    <a:latin typeface="Arial" panose="020B0604020202020204" pitchFamily="34" charset="0"/>
                  </a:rPr>
                  <a:t>INERMET180 (WCuNi), with impurities (for the </a:t>
                </a:r>
                <a:r>
                  <a:rPr lang="it-IT" sz="1100" dirty="0" err="1">
                    <a:latin typeface="Arial" panose="020B0604020202020204" pitchFamily="34" charset="0"/>
                  </a:rPr>
                  <a:t>layer</a:t>
                </a:r>
                <a:r>
                  <a:rPr lang="it-IT" sz="1100" dirty="0">
                    <a:latin typeface="Arial" panose="020B0604020202020204" pitchFamily="34" charset="0"/>
                  </a:rPr>
                  <a:t>)</a:t>
                </a:r>
              </a:p>
              <a:p>
                <a:pPr marL="966150" lvl="2" indent="-285750">
                  <a:lnSpc>
                    <a:spcPct val="100000"/>
                  </a:lnSpc>
                  <a:buFont typeface="Wingdings" panose="05000000000000000000" pitchFamily="2" charset="2"/>
                  <a:buChar char="Ø"/>
                </a:pPr>
                <a:r>
                  <a:rPr lang="it-IT" sz="1100" dirty="0" err="1">
                    <a:latin typeface="Arial" panose="020B0604020202020204" pitchFamily="34" charset="0"/>
                  </a:rPr>
                  <a:t>Tungsten</a:t>
                </a:r>
                <a:r>
                  <a:rPr lang="it-IT" sz="1100" dirty="0">
                    <a:latin typeface="Arial" panose="020B0604020202020204" pitchFamily="34" charset="0"/>
                  </a:rPr>
                  <a:t>, with </a:t>
                </a:r>
                <a:r>
                  <a:rPr lang="it-IT" sz="1100" dirty="0" err="1">
                    <a:latin typeface="Arial" panose="020B0604020202020204" pitchFamily="34" charset="0"/>
                  </a:rPr>
                  <a:t>impurities</a:t>
                </a:r>
                <a:endParaRPr lang="en-GB" sz="1100" b="1" dirty="0"/>
              </a:p>
              <a:p>
                <a:pPr marL="568800" lvl="1" indent="-228600">
                  <a:lnSpc>
                    <a:spcPct val="100000"/>
                  </a:lnSpc>
                  <a:buFont typeface="+mj-lt"/>
                  <a:buAutoNum type="arabicPeriod"/>
                </a:pPr>
                <a:r>
                  <a:rPr lang="en-GB" sz="1100" b="1" dirty="0"/>
                  <a:t> Photon absorber shielding:</a:t>
                </a:r>
              </a:p>
              <a:p>
                <a:pPr marL="966150" lvl="2" indent="-285750">
                  <a:lnSpc>
                    <a:spcPct val="100000"/>
                  </a:lnSpc>
                  <a:buFont typeface="Wingdings" panose="05000000000000000000" pitchFamily="2" charset="2"/>
                  <a:buChar char="Ø"/>
                </a:pPr>
                <a:r>
                  <a:rPr lang="it-IT" sz="1100" dirty="0">
                    <a:latin typeface="Arial" panose="020B0604020202020204" pitchFamily="34" charset="0"/>
                  </a:rPr>
                  <a:t>Pure Lead, with </a:t>
                </a:r>
                <a:r>
                  <a:rPr lang="it-IT" sz="1100" dirty="0" err="1">
                    <a:latin typeface="Arial" panose="020B0604020202020204" pitchFamily="34" charset="0"/>
                  </a:rPr>
                  <a:t>impurities</a:t>
                </a:r>
                <a:endParaRPr lang="it-IT" sz="1100" dirty="0">
                  <a:latin typeface="Arial" panose="020B0604020202020204" pitchFamily="34" charset="0"/>
                </a:endParaRPr>
              </a:p>
              <a:p>
                <a:pPr marL="966150" lvl="2" indent="-285750">
                  <a:lnSpc>
                    <a:spcPct val="100000"/>
                  </a:lnSpc>
                  <a:buFont typeface="Wingdings" panose="05000000000000000000" pitchFamily="2" charset="2"/>
                  <a:buChar char="Ø"/>
                </a:pPr>
                <a:r>
                  <a:rPr lang="en-GB" sz="1100" dirty="0">
                    <a:latin typeface="Arial" panose="020B0604020202020204" pitchFamily="34" charset="0"/>
                  </a:rPr>
                  <a:t>Lead with 6% Antimony (Sb), with impurities</a:t>
                </a:r>
              </a:p>
              <a:p>
                <a:pPr marL="966150" lvl="2" indent="-285750">
                  <a:lnSpc>
                    <a:spcPct val="100000"/>
                  </a:lnSpc>
                  <a:buFont typeface="Wingdings" panose="05000000000000000000" pitchFamily="2" charset="2"/>
                  <a:buChar char="Ø"/>
                </a:pPr>
                <a:r>
                  <a:rPr lang="it-IT" sz="1100" dirty="0">
                    <a:latin typeface="Arial" panose="020B0604020202020204" pitchFamily="34" charset="0"/>
                  </a:rPr>
                  <a:t>INERMET180 (WCuNi), with impurities</a:t>
                </a:r>
              </a:p>
              <a:p>
                <a:pPr marL="966150" lvl="2" indent="-285750">
                  <a:lnSpc>
                    <a:spcPct val="100000"/>
                  </a:lnSpc>
                  <a:buFont typeface="Wingdings" panose="05000000000000000000" pitchFamily="2" charset="2"/>
                  <a:buChar char="Ø"/>
                </a:pPr>
                <a:endParaRPr lang="it-IT" sz="1100" b="1" dirty="0">
                  <a:latin typeface="Arial" panose="020B0604020202020204" pitchFamily="34" charset="0"/>
                </a:endParaRPr>
              </a:p>
              <a:p>
                <a:pPr lvl="2" indent="0">
                  <a:lnSpc>
                    <a:spcPct val="100000"/>
                  </a:lnSpc>
                  <a:buNone/>
                </a:pPr>
                <a:endParaRPr lang="en-GB" sz="1100" b="1" dirty="0">
                  <a:latin typeface="Arial" panose="020B0604020202020204" pitchFamily="34" charset="0"/>
                </a:endParaRPr>
              </a:p>
              <a:p>
                <a:pPr>
                  <a:lnSpc>
                    <a:spcPct val="100000"/>
                  </a:lnSpc>
                </a:pPr>
                <a:r>
                  <a:rPr lang="en-GB" sz="1100" b="1" dirty="0">
                    <a:latin typeface="Arial" panose="020B0604020202020204" pitchFamily="34" charset="0"/>
                  </a:rPr>
                  <a:t>Objective</a:t>
                </a:r>
                <a:r>
                  <a:rPr lang="en-GB" sz="1100" dirty="0">
                    <a:latin typeface="Arial" panose="020B0604020202020204" pitchFamily="34" charset="0"/>
                  </a:rPr>
                  <a:t>: </a:t>
                </a:r>
                <a:r>
                  <a:rPr lang="en-GB" sz="1100" u="sng" dirty="0">
                    <a:latin typeface="Arial" panose="020B0604020202020204" pitchFamily="34" charset="0"/>
                  </a:rPr>
                  <a:t>Determine the most suitable material, by considering the effects of activation on (1) radioactive waste production and (2) residual dose rate in the arc</a:t>
                </a:r>
                <a:r>
                  <a:rPr lang="en-GB" sz="1100" dirty="0">
                    <a:latin typeface="Arial" panose="020B0604020202020204" pitchFamily="34" charset="0"/>
                  </a:rPr>
                  <a:t>.</a:t>
                </a:r>
                <a:endParaRPr lang="it-IT" sz="1100" dirty="0">
                  <a:latin typeface="Arial" panose="020B0604020202020204" pitchFamily="34" charset="0"/>
                </a:endParaRPr>
              </a:p>
              <a:p>
                <a:pPr marL="171450" indent="-171450">
                  <a:lnSpc>
                    <a:spcPct val="100000"/>
                  </a:lnSpc>
                  <a:buFontTx/>
                  <a:buChar char="-"/>
                </a:pPr>
                <a:endParaRPr lang="it-IT" dirty="0">
                  <a:latin typeface="Arial" panose="020B0604020202020204" pitchFamily="34" charset="0"/>
                </a:endParaRPr>
              </a:p>
            </p:txBody>
          </p:sp>
        </mc:Choice>
        <mc:Fallback>
          <p:sp>
            <p:nvSpPr>
              <p:cNvPr id="9" name="Text Placeholder 3">
                <a:extLst>
                  <a:ext uri="{FF2B5EF4-FFF2-40B4-BE49-F238E27FC236}">
                    <a16:creationId xmlns:a16="http://schemas.microsoft.com/office/drawing/2014/main" id="{502E6663-6F9D-7D6E-B50A-3ABBB76AB613}"/>
                  </a:ext>
                </a:extLst>
              </p:cNvPr>
              <p:cNvSpPr txBox="1">
                <a:spLocks noRot="1" noChangeAspect="1" noMove="1" noResize="1" noEditPoints="1" noAdjustHandles="1" noChangeArrowheads="1" noChangeShapeType="1" noTextEdit="1"/>
              </p:cNvSpPr>
              <p:nvPr/>
            </p:nvSpPr>
            <p:spPr>
              <a:xfrm>
                <a:off x="175154" y="1131590"/>
                <a:ext cx="8793692" cy="3312368"/>
              </a:xfrm>
              <a:prstGeom prst="rect">
                <a:avLst/>
              </a:prstGeom>
              <a:blipFill>
                <a:blip r:embed="rId2"/>
                <a:stretch>
                  <a:fillRect t="-184" b="-10313"/>
                </a:stretch>
              </a:blipFill>
              <a:ln>
                <a:noFill/>
              </a:ln>
            </p:spPr>
            <p:txBody>
              <a:bodyPr/>
              <a:lstStyle/>
              <a:p>
                <a:r>
                  <a:rPr lang="en-GB">
                    <a:noFill/>
                  </a:rPr>
                  <a:t> </a:t>
                </a:r>
              </a:p>
            </p:txBody>
          </p:sp>
        </mc:Fallback>
      </mc:AlternateContent>
    </p:spTree>
    <p:extLst>
      <p:ext uri="{BB962C8B-B14F-4D97-AF65-F5344CB8AC3E}">
        <p14:creationId xmlns:p14="http://schemas.microsoft.com/office/powerpoint/2010/main" val="26695071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5E0A95-77CC-69DA-50D1-540A87EF77BE}"/>
              </a:ext>
            </a:extLst>
          </p:cNvPr>
          <p:cNvSpPr>
            <a:spLocks noGrp="1"/>
          </p:cNvSpPr>
          <p:nvPr>
            <p:ph type="sldNum" sz="quarter" idx="10"/>
          </p:nvPr>
        </p:nvSpPr>
        <p:spPr/>
        <p:txBody>
          <a:bodyPr/>
          <a:lstStyle/>
          <a:p>
            <a:fld id="{88A1DFE4-5FC5-43BD-BB7E-75EAD82B965F}" type="slidenum">
              <a:rPr lang="en-US" noProof="0" smtClean="0"/>
              <a:pPr/>
              <a:t>20</a:t>
            </a:fld>
            <a:endParaRPr lang="en-US" noProof="0" dirty="0"/>
          </a:p>
        </p:txBody>
      </p:sp>
      <p:pic>
        <p:nvPicPr>
          <p:cNvPr id="13" name="Picture 12" descr="A graph with a line graph&#10;&#10;Description automatically generated with medium confidence">
            <a:extLst>
              <a:ext uri="{FF2B5EF4-FFF2-40B4-BE49-F238E27FC236}">
                <a16:creationId xmlns:a16="http://schemas.microsoft.com/office/drawing/2014/main" id="{8DA4F250-2FBB-A910-499C-7BA14D2F0A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000" y="1921276"/>
            <a:ext cx="7200000" cy="1800000"/>
          </a:xfrm>
          <a:prstGeom prst="rect">
            <a:avLst/>
          </a:prstGeom>
        </p:spPr>
      </p:pic>
      <p:sp>
        <p:nvSpPr>
          <p:cNvPr id="16" name="Title 4">
            <a:extLst>
              <a:ext uri="{FF2B5EF4-FFF2-40B4-BE49-F238E27FC236}">
                <a16:creationId xmlns:a16="http://schemas.microsoft.com/office/drawing/2014/main" id="{9976BDC5-97D8-A43B-5EA1-C0D601D015EF}"/>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Photon absorber: </a:t>
            </a:r>
            <a:r>
              <a:rPr lang="en-US" dirty="0" err="1">
                <a:latin typeface="Arial" panose="020B0604020202020204" pitchFamily="34" charset="0"/>
              </a:rPr>
              <a:t>CuCrZr</a:t>
            </a:r>
            <a:endParaRPr lang="en-GB" dirty="0"/>
          </a:p>
        </p:txBody>
      </p:sp>
      <p:pic>
        <p:nvPicPr>
          <p:cNvPr id="20" name="Picture 19" descr="A white sheet with a grid of lines&#10;&#10;Description automatically generated with medium confidence">
            <a:extLst>
              <a:ext uri="{FF2B5EF4-FFF2-40B4-BE49-F238E27FC236}">
                <a16:creationId xmlns:a16="http://schemas.microsoft.com/office/drawing/2014/main" id="{22C5812E-F387-F56B-7014-049553C2337B}"/>
              </a:ext>
            </a:extLst>
          </p:cNvPr>
          <p:cNvPicPr>
            <a:picLocks noChangeAspect="1"/>
          </p:cNvPicPr>
          <p:nvPr/>
        </p:nvPicPr>
        <p:blipFill rotWithShape="1">
          <a:blip r:embed="rId3">
            <a:extLst>
              <a:ext uri="{28A0092B-C50C-407E-A947-70E740481C1C}">
                <a14:useLocalDpi xmlns:a14="http://schemas.microsoft.com/office/drawing/2010/main" val="0"/>
              </a:ext>
            </a:extLst>
          </a:blip>
          <a:srcRect l="93993" t="97107" r="5121" b="-5108"/>
          <a:stretch/>
        </p:blipFill>
        <p:spPr>
          <a:xfrm>
            <a:off x="8072333" y="2751251"/>
            <a:ext cx="63718" cy="144016"/>
          </a:xfrm>
          <a:prstGeom prst="rect">
            <a:avLst/>
          </a:prstGeom>
        </p:spPr>
      </p:pic>
      <p:pic>
        <p:nvPicPr>
          <p:cNvPr id="22" name="Picture 21" descr="A white sheet with a grid of lines&#10;&#10;Description automatically generated with medium confidence">
            <a:extLst>
              <a:ext uri="{FF2B5EF4-FFF2-40B4-BE49-F238E27FC236}">
                <a16:creationId xmlns:a16="http://schemas.microsoft.com/office/drawing/2014/main" id="{9410B378-B7E9-A191-9824-C469574ED675}"/>
              </a:ext>
            </a:extLst>
          </p:cNvPr>
          <p:cNvPicPr>
            <a:picLocks noChangeAspect="1"/>
          </p:cNvPicPr>
          <p:nvPr/>
        </p:nvPicPr>
        <p:blipFill rotWithShape="1">
          <a:blip r:embed="rId3">
            <a:extLst>
              <a:ext uri="{28A0092B-C50C-407E-A947-70E740481C1C}">
                <a14:useLocalDpi xmlns:a14="http://schemas.microsoft.com/office/drawing/2010/main" val="0"/>
              </a:ext>
            </a:extLst>
          </a:blip>
          <a:srcRect l="93993" t="97107" r="5121" b="-5108"/>
          <a:stretch/>
        </p:blipFill>
        <p:spPr>
          <a:xfrm>
            <a:off x="7940496" y="2749268"/>
            <a:ext cx="63718" cy="144016"/>
          </a:xfrm>
          <a:prstGeom prst="rect">
            <a:avLst/>
          </a:prstGeom>
        </p:spPr>
      </p:pic>
      <p:pic>
        <p:nvPicPr>
          <p:cNvPr id="23" name="Picture 22" descr="A white sheet with a grid of lines&#10;&#10;Description automatically generated with medium confidence">
            <a:extLst>
              <a:ext uri="{FF2B5EF4-FFF2-40B4-BE49-F238E27FC236}">
                <a16:creationId xmlns:a16="http://schemas.microsoft.com/office/drawing/2014/main" id="{CC78B0E7-0E52-1232-17E7-61197D5A69A1}"/>
              </a:ext>
            </a:extLst>
          </p:cNvPr>
          <p:cNvPicPr>
            <a:picLocks noChangeAspect="1"/>
          </p:cNvPicPr>
          <p:nvPr/>
        </p:nvPicPr>
        <p:blipFill rotWithShape="1">
          <a:blip r:embed="rId3">
            <a:extLst>
              <a:ext uri="{28A0092B-C50C-407E-A947-70E740481C1C}">
                <a14:useLocalDpi xmlns:a14="http://schemas.microsoft.com/office/drawing/2010/main" val="0"/>
              </a:ext>
            </a:extLst>
          </a:blip>
          <a:srcRect l="93993" t="97107" r="5121" b="-5108"/>
          <a:stretch/>
        </p:blipFill>
        <p:spPr>
          <a:xfrm>
            <a:off x="7774012" y="2756379"/>
            <a:ext cx="63718" cy="144016"/>
          </a:xfrm>
          <a:prstGeom prst="rect">
            <a:avLst/>
          </a:prstGeom>
        </p:spPr>
      </p:pic>
      <p:pic>
        <p:nvPicPr>
          <p:cNvPr id="24" name="Picture 23" descr="A white sheet with a grid of lines&#10;&#10;Description automatically generated with medium confidence">
            <a:extLst>
              <a:ext uri="{FF2B5EF4-FFF2-40B4-BE49-F238E27FC236}">
                <a16:creationId xmlns:a16="http://schemas.microsoft.com/office/drawing/2014/main" id="{563CB5DF-2C12-94CA-FC27-B6D4B1B3CA60}"/>
              </a:ext>
            </a:extLst>
          </p:cNvPr>
          <p:cNvPicPr>
            <a:picLocks noChangeAspect="1"/>
          </p:cNvPicPr>
          <p:nvPr/>
        </p:nvPicPr>
        <p:blipFill rotWithShape="1">
          <a:blip r:embed="rId3">
            <a:extLst>
              <a:ext uri="{28A0092B-C50C-407E-A947-70E740481C1C}">
                <a14:useLocalDpi xmlns:a14="http://schemas.microsoft.com/office/drawing/2010/main" val="0"/>
              </a:ext>
            </a:extLst>
          </a:blip>
          <a:srcRect l="93993" t="97107" r="5121" b="-5108"/>
          <a:stretch/>
        </p:blipFill>
        <p:spPr>
          <a:xfrm>
            <a:off x="7654881" y="2753203"/>
            <a:ext cx="63718" cy="144016"/>
          </a:xfrm>
          <a:prstGeom prst="rect">
            <a:avLst/>
          </a:prstGeom>
        </p:spPr>
      </p:pic>
      <p:pic>
        <p:nvPicPr>
          <p:cNvPr id="25" name="Picture 24" descr="A white sheet with a grid of lines&#10;&#10;Description automatically generated with medium confidence">
            <a:extLst>
              <a:ext uri="{FF2B5EF4-FFF2-40B4-BE49-F238E27FC236}">
                <a16:creationId xmlns:a16="http://schemas.microsoft.com/office/drawing/2014/main" id="{3E102FEB-AD40-193A-0CC8-095B27F0830E}"/>
              </a:ext>
            </a:extLst>
          </p:cNvPr>
          <p:cNvPicPr>
            <a:picLocks noChangeAspect="1"/>
          </p:cNvPicPr>
          <p:nvPr/>
        </p:nvPicPr>
        <p:blipFill rotWithShape="1">
          <a:blip r:embed="rId3">
            <a:extLst>
              <a:ext uri="{28A0092B-C50C-407E-A947-70E740481C1C}">
                <a14:useLocalDpi xmlns:a14="http://schemas.microsoft.com/office/drawing/2010/main" val="0"/>
              </a:ext>
            </a:extLst>
          </a:blip>
          <a:srcRect l="93993" t="97107" r="5371" b="-5108"/>
          <a:stretch/>
        </p:blipFill>
        <p:spPr>
          <a:xfrm>
            <a:off x="7268140" y="2754791"/>
            <a:ext cx="45719" cy="144016"/>
          </a:xfrm>
          <a:prstGeom prst="rect">
            <a:avLst/>
          </a:prstGeom>
        </p:spPr>
      </p:pic>
      <p:pic>
        <p:nvPicPr>
          <p:cNvPr id="26" name="Picture 25" descr="A white sheet with a grid of lines&#10;&#10;Description automatically generated with medium confidence">
            <a:extLst>
              <a:ext uri="{FF2B5EF4-FFF2-40B4-BE49-F238E27FC236}">
                <a16:creationId xmlns:a16="http://schemas.microsoft.com/office/drawing/2014/main" id="{2E750ABE-82D5-FFE6-ADFA-0E13AD53F400}"/>
              </a:ext>
            </a:extLst>
          </p:cNvPr>
          <p:cNvPicPr>
            <a:picLocks noChangeAspect="1"/>
          </p:cNvPicPr>
          <p:nvPr/>
        </p:nvPicPr>
        <p:blipFill rotWithShape="1">
          <a:blip r:embed="rId3">
            <a:extLst>
              <a:ext uri="{28A0092B-C50C-407E-A947-70E740481C1C}">
                <a14:useLocalDpi xmlns:a14="http://schemas.microsoft.com/office/drawing/2010/main" val="0"/>
              </a:ext>
            </a:extLst>
          </a:blip>
          <a:srcRect l="93993" t="97107" r="5371" b="-5108"/>
          <a:stretch/>
        </p:blipFill>
        <p:spPr>
          <a:xfrm>
            <a:off x="6732240" y="2756379"/>
            <a:ext cx="45719" cy="144016"/>
          </a:xfrm>
          <a:prstGeom prst="rect">
            <a:avLst/>
          </a:prstGeom>
        </p:spPr>
      </p:pic>
      <p:pic>
        <p:nvPicPr>
          <p:cNvPr id="27" name="Picture 26" descr="A white sheet with a grid of lines&#10;&#10;Description automatically generated with medium confidence">
            <a:extLst>
              <a:ext uri="{FF2B5EF4-FFF2-40B4-BE49-F238E27FC236}">
                <a16:creationId xmlns:a16="http://schemas.microsoft.com/office/drawing/2014/main" id="{67CC5CB8-6B19-6730-DFEE-8745E7523657}"/>
              </a:ext>
            </a:extLst>
          </p:cNvPr>
          <p:cNvPicPr>
            <a:picLocks noChangeAspect="1"/>
          </p:cNvPicPr>
          <p:nvPr/>
        </p:nvPicPr>
        <p:blipFill rotWithShape="1">
          <a:blip r:embed="rId3">
            <a:extLst>
              <a:ext uri="{28A0092B-C50C-407E-A947-70E740481C1C}">
                <a14:useLocalDpi xmlns:a14="http://schemas.microsoft.com/office/drawing/2010/main" val="0"/>
              </a:ext>
            </a:extLst>
          </a:blip>
          <a:srcRect l="93993" t="97107" r="5371" b="-5108"/>
          <a:stretch/>
        </p:blipFill>
        <p:spPr>
          <a:xfrm>
            <a:off x="6070486" y="2756379"/>
            <a:ext cx="45719" cy="144016"/>
          </a:xfrm>
          <a:prstGeom prst="rect">
            <a:avLst/>
          </a:prstGeom>
        </p:spPr>
      </p:pic>
      <p:pic>
        <p:nvPicPr>
          <p:cNvPr id="28" name="Picture 27" descr="A white sheet with a grid of lines&#10;&#10;Description automatically generated with medium confidence">
            <a:extLst>
              <a:ext uri="{FF2B5EF4-FFF2-40B4-BE49-F238E27FC236}">
                <a16:creationId xmlns:a16="http://schemas.microsoft.com/office/drawing/2014/main" id="{4389D238-4AAC-D213-D2FD-BC46E4093FE3}"/>
              </a:ext>
            </a:extLst>
          </p:cNvPr>
          <p:cNvPicPr>
            <a:picLocks noChangeAspect="1"/>
          </p:cNvPicPr>
          <p:nvPr/>
        </p:nvPicPr>
        <p:blipFill rotWithShape="1">
          <a:blip r:embed="rId3">
            <a:extLst>
              <a:ext uri="{28A0092B-C50C-407E-A947-70E740481C1C}">
                <a14:useLocalDpi xmlns:a14="http://schemas.microsoft.com/office/drawing/2010/main" val="0"/>
              </a:ext>
            </a:extLst>
          </a:blip>
          <a:srcRect l="93993" t="97107" r="5371" b="-5108"/>
          <a:stretch/>
        </p:blipFill>
        <p:spPr>
          <a:xfrm>
            <a:off x="5559033" y="2756379"/>
            <a:ext cx="45719" cy="144016"/>
          </a:xfrm>
          <a:prstGeom prst="rect">
            <a:avLst/>
          </a:prstGeom>
        </p:spPr>
      </p:pic>
      <p:sp>
        <p:nvSpPr>
          <p:cNvPr id="3" name="Text Placeholder 3">
            <a:extLst>
              <a:ext uri="{FF2B5EF4-FFF2-40B4-BE49-F238E27FC236}">
                <a16:creationId xmlns:a16="http://schemas.microsoft.com/office/drawing/2014/main" id="{367AA7FC-5AF0-0628-5CE3-7A6243AF07E8}"/>
              </a:ext>
            </a:extLst>
          </p:cNvPr>
          <p:cNvSpPr txBox="1">
            <a:spLocks/>
          </p:cNvSpPr>
          <p:nvPr/>
        </p:nvSpPr>
        <p:spPr>
          <a:xfrm>
            <a:off x="12009" y="4274773"/>
            <a:ext cx="8928992" cy="548990"/>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q"/>
            </a:pPr>
            <a:r>
              <a:rPr lang="en-GB" sz="1000" dirty="0" err="1"/>
              <a:t>CuCrZr</a:t>
            </a:r>
            <a:r>
              <a:rPr lang="en-GB" sz="1000" dirty="0"/>
              <a:t>: below 1 LL after ~25 years..</a:t>
            </a:r>
            <a:endParaRPr lang="it-IT" sz="1000" dirty="0">
              <a:latin typeface="Arial" panose="020B0604020202020204" pitchFamily="34" charset="0"/>
            </a:endParaRPr>
          </a:p>
        </p:txBody>
      </p:sp>
    </p:spTree>
    <p:extLst>
      <p:ext uri="{BB962C8B-B14F-4D97-AF65-F5344CB8AC3E}">
        <p14:creationId xmlns:p14="http://schemas.microsoft.com/office/powerpoint/2010/main" val="8643289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5E0A95-77CC-69DA-50D1-540A87EF77BE}"/>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pic>
        <p:nvPicPr>
          <p:cNvPr id="15" name="Picture 14" descr="A white sheet with a grid of lines&#10;&#10;Description automatically generated with medium confidence">
            <a:extLst>
              <a:ext uri="{FF2B5EF4-FFF2-40B4-BE49-F238E27FC236}">
                <a16:creationId xmlns:a16="http://schemas.microsoft.com/office/drawing/2014/main" id="{CB7EBF5C-1BEA-D1FB-C915-153B6310A4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000" y="995233"/>
            <a:ext cx="7200000" cy="1800000"/>
          </a:xfrm>
          <a:prstGeom prst="rect">
            <a:avLst/>
          </a:prstGeom>
        </p:spPr>
      </p:pic>
      <p:sp>
        <p:nvSpPr>
          <p:cNvPr id="16" name="Title 4">
            <a:extLst>
              <a:ext uri="{FF2B5EF4-FFF2-40B4-BE49-F238E27FC236}">
                <a16:creationId xmlns:a16="http://schemas.microsoft.com/office/drawing/2014/main" id="{9976BDC5-97D8-A43B-5EA1-C0D601D015EF}"/>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Photon absorber: INERMET180 and Tungsten</a:t>
            </a:r>
            <a:endParaRPr lang="en-GB" dirty="0"/>
          </a:p>
        </p:txBody>
      </p:sp>
      <p:sp>
        <p:nvSpPr>
          <p:cNvPr id="3" name="Text Placeholder 3">
            <a:extLst>
              <a:ext uri="{FF2B5EF4-FFF2-40B4-BE49-F238E27FC236}">
                <a16:creationId xmlns:a16="http://schemas.microsoft.com/office/drawing/2014/main" id="{367AA7FC-5AF0-0628-5CE3-7A6243AF07E8}"/>
              </a:ext>
            </a:extLst>
          </p:cNvPr>
          <p:cNvSpPr txBox="1">
            <a:spLocks/>
          </p:cNvSpPr>
          <p:nvPr/>
        </p:nvSpPr>
        <p:spPr>
          <a:xfrm>
            <a:off x="35496" y="4543040"/>
            <a:ext cx="8928992" cy="548990"/>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q"/>
            </a:pPr>
            <a:r>
              <a:rPr lang="en-GB" sz="1000" dirty="0"/>
              <a:t>INERMET180: below 1 LL after &gt; 30 years.</a:t>
            </a:r>
            <a:endParaRPr lang="en-GB" sz="1000" u="sng" dirty="0"/>
          </a:p>
          <a:p>
            <a:pPr marL="285750" indent="-285750">
              <a:buFont typeface="Wingdings" panose="05000000000000000000" pitchFamily="2" charset="2"/>
              <a:buChar char="q"/>
            </a:pPr>
            <a:r>
              <a:rPr lang="en-GB" sz="1000" dirty="0"/>
              <a:t>Tungsten: below 1 LL after &gt; 22 years.</a:t>
            </a:r>
            <a:endParaRPr lang="it-IT" sz="1000" dirty="0">
              <a:latin typeface="Arial" panose="020B0604020202020204" pitchFamily="34" charset="0"/>
            </a:endParaRPr>
          </a:p>
        </p:txBody>
      </p:sp>
      <p:pic>
        <p:nvPicPr>
          <p:cNvPr id="7" name="Picture 6" descr="A graph with lines and numbers&#10;&#10;Description automatically generated with medium confidence">
            <a:extLst>
              <a:ext uri="{FF2B5EF4-FFF2-40B4-BE49-F238E27FC236}">
                <a16:creationId xmlns:a16="http://schemas.microsoft.com/office/drawing/2014/main" id="{A0191D96-9EA5-C35D-032B-E192D0CD77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992" y="2807982"/>
            <a:ext cx="7200000" cy="1800000"/>
          </a:xfrm>
          <a:prstGeom prst="rect">
            <a:avLst/>
          </a:prstGeom>
        </p:spPr>
      </p:pic>
    </p:spTree>
    <p:extLst>
      <p:ext uri="{BB962C8B-B14F-4D97-AF65-F5344CB8AC3E}">
        <p14:creationId xmlns:p14="http://schemas.microsoft.com/office/powerpoint/2010/main" val="2108000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BC5B4AE-9D77-F374-6CB8-5E6C87787378}"/>
              </a:ext>
            </a:extLst>
          </p:cNvPr>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3" name="Title 4">
            <a:extLst>
              <a:ext uri="{FF2B5EF4-FFF2-40B4-BE49-F238E27FC236}">
                <a16:creationId xmlns:a16="http://schemas.microsoft.com/office/drawing/2014/main" id="{67AE8AF8-BB7C-1D8F-93D2-468DEC92E534}"/>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Relative contribution to LL</a:t>
            </a:r>
            <a:endParaRPr lang="en-GB" dirty="0"/>
          </a:p>
        </p:txBody>
      </p:sp>
      <p:pic>
        <p:nvPicPr>
          <p:cNvPr id="10" name="Picture 9" descr="A graph with different colored bars&#10;&#10;Description automatically generated">
            <a:extLst>
              <a:ext uri="{FF2B5EF4-FFF2-40B4-BE49-F238E27FC236}">
                <a16:creationId xmlns:a16="http://schemas.microsoft.com/office/drawing/2014/main" id="{290FA998-E233-2641-9CD3-836796950D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1491950"/>
            <a:ext cx="3840000" cy="2880000"/>
          </a:xfrm>
          <a:prstGeom prst="rect">
            <a:avLst/>
          </a:prstGeom>
        </p:spPr>
      </p:pic>
      <p:pic>
        <p:nvPicPr>
          <p:cNvPr id="12" name="Picture 11" descr="A graph with different colored bars&#10;&#10;Description automatically generated">
            <a:extLst>
              <a:ext uri="{FF2B5EF4-FFF2-40B4-BE49-F238E27FC236}">
                <a16:creationId xmlns:a16="http://schemas.microsoft.com/office/drawing/2014/main" id="{906A4E61-2DB2-A346-5142-C6EBB30B21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976" y="1491950"/>
            <a:ext cx="3840000" cy="2880000"/>
          </a:xfrm>
          <a:prstGeom prst="rect">
            <a:avLst/>
          </a:prstGeom>
        </p:spPr>
      </p:pic>
      <p:sp>
        <p:nvSpPr>
          <p:cNvPr id="13" name="Text Placeholder 2">
            <a:extLst>
              <a:ext uri="{FF2B5EF4-FFF2-40B4-BE49-F238E27FC236}">
                <a16:creationId xmlns:a16="http://schemas.microsoft.com/office/drawing/2014/main" id="{CE8CF1A0-E4D6-10B7-B3FD-80DBE2614B5E}"/>
              </a:ext>
            </a:extLst>
          </p:cNvPr>
          <p:cNvSpPr>
            <a:spLocks noGrp="1"/>
          </p:cNvSpPr>
          <p:nvPr>
            <p:ph type="body" sz="quarter" idx="11"/>
          </p:nvPr>
        </p:nvSpPr>
        <p:spPr>
          <a:xfrm>
            <a:off x="453252" y="1102701"/>
            <a:ext cx="4023000" cy="212558"/>
          </a:xfrm>
        </p:spPr>
        <p:txBody>
          <a:bodyPr/>
          <a:lstStyle/>
          <a:p>
            <a:r>
              <a:rPr lang="en-US" dirty="0"/>
              <a:t>INERMET180 and pure Tungsten</a:t>
            </a:r>
            <a:endParaRPr lang="en-GB" dirty="0"/>
          </a:p>
        </p:txBody>
      </p:sp>
      <p:sp>
        <p:nvSpPr>
          <p:cNvPr id="17" name="Text Placeholder 3">
            <a:extLst>
              <a:ext uri="{FF2B5EF4-FFF2-40B4-BE49-F238E27FC236}">
                <a16:creationId xmlns:a16="http://schemas.microsoft.com/office/drawing/2014/main" id="{3DAC6D2F-DA0B-03A3-3898-FD5149C06E66}"/>
              </a:ext>
            </a:extLst>
          </p:cNvPr>
          <p:cNvSpPr txBox="1">
            <a:spLocks/>
          </p:cNvSpPr>
          <p:nvPr/>
        </p:nvSpPr>
        <p:spPr>
          <a:xfrm>
            <a:off x="35496" y="4299942"/>
            <a:ext cx="8928992" cy="1224136"/>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q"/>
            </a:pPr>
            <a:r>
              <a:rPr lang="en-GB" sz="1050" dirty="0"/>
              <a:t>The graphs show that in the short to medium term (1 to 10 years), LL is dominated by tungsten. In the long term, up to 30 years, other impurities become more prevalent: in INERMET180, nickel dominates, while in pure tungsten, cobalt dominates.</a:t>
            </a:r>
            <a:endParaRPr lang="en-GB" sz="1000" dirty="0"/>
          </a:p>
        </p:txBody>
      </p:sp>
    </p:spTree>
    <p:extLst>
      <p:ext uri="{BB962C8B-B14F-4D97-AF65-F5344CB8AC3E}">
        <p14:creationId xmlns:p14="http://schemas.microsoft.com/office/powerpoint/2010/main" val="18997093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CEF6E-CBC2-8057-CB01-8071355A667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CCED72-E689-0EFA-E4FD-36E1098E034D}"/>
              </a:ext>
            </a:extLst>
          </p:cNvPr>
          <p:cNvSpPr>
            <a:spLocks noGrp="1"/>
          </p:cNvSpPr>
          <p:nvPr>
            <p:ph type="sldNum" sz="quarter" idx="10"/>
          </p:nvPr>
        </p:nvSpPr>
        <p:spPr/>
        <p:txBody>
          <a:bodyPr/>
          <a:lstStyle/>
          <a:p>
            <a:fld id="{88A1DFE4-5FC5-43BD-BB7E-75EAD82B965F}" type="slidenum">
              <a:rPr lang="en-US" noProof="0" smtClean="0"/>
              <a:pPr/>
              <a:t>23</a:t>
            </a:fld>
            <a:endParaRPr lang="en-US" noProof="0" dirty="0"/>
          </a:p>
        </p:txBody>
      </p:sp>
      <p:sp>
        <p:nvSpPr>
          <p:cNvPr id="5" name="Title 4">
            <a:extLst>
              <a:ext uri="{FF2B5EF4-FFF2-40B4-BE49-F238E27FC236}">
                <a16:creationId xmlns:a16="http://schemas.microsoft.com/office/drawing/2014/main" id="{5B407AEB-ADA0-3B50-5C0B-5FB4CB244CA6}"/>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Residual dose rate</a:t>
            </a:r>
            <a:endParaRPr lang="en-GB" dirty="0"/>
          </a:p>
        </p:txBody>
      </p:sp>
      <p:sp>
        <p:nvSpPr>
          <p:cNvPr id="13" name="Text Placeholder 3">
            <a:extLst>
              <a:ext uri="{FF2B5EF4-FFF2-40B4-BE49-F238E27FC236}">
                <a16:creationId xmlns:a16="http://schemas.microsoft.com/office/drawing/2014/main" id="{0878B868-EEED-EFE1-12A2-0A0D14C3B661}"/>
              </a:ext>
            </a:extLst>
          </p:cNvPr>
          <p:cNvSpPr txBox="1">
            <a:spLocks/>
          </p:cNvSpPr>
          <p:nvPr/>
        </p:nvSpPr>
        <p:spPr>
          <a:xfrm>
            <a:off x="35496" y="4083918"/>
            <a:ext cx="9217024" cy="1224136"/>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q"/>
            </a:pPr>
            <a:r>
              <a:rPr lang="en-GB" sz="1000" dirty="0"/>
              <a:t>The plot displays the residual dose rate values at a distance of 1 m, normalized per unit volume, following ttbar operation for cooldown times ranging from 1 hour to 30 years, for INERMET180, </a:t>
            </a:r>
            <a:r>
              <a:rPr lang="en-GB" sz="1000" dirty="0" err="1"/>
              <a:t>CuCrZr</a:t>
            </a:r>
            <a:r>
              <a:rPr lang="en-GB" sz="1000" dirty="0"/>
              <a:t> and pure Tungsten. This plot allows to compare the three materials on their residual dose rate impact.</a:t>
            </a:r>
          </a:p>
          <a:p>
            <a:pPr marL="285750" indent="-285750">
              <a:buFont typeface="Wingdings" panose="05000000000000000000" pitchFamily="2" charset="2"/>
              <a:buChar char="q"/>
            </a:pPr>
            <a:r>
              <a:rPr lang="en-GB" sz="1000" dirty="0" err="1"/>
              <a:t>CuCrZr</a:t>
            </a:r>
            <a:r>
              <a:rPr lang="en-GB" sz="1000" dirty="0"/>
              <a:t> would contribute more significantly immediately after the shutdown, but it would start to decrease after a few hours. In contrast, the contributions of INERMET180 and Tungsten remain dominant for the rest of the time, up to approximately 5 years of cooldown time.</a:t>
            </a:r>
          </a:p>
        </p:txBody>
      </p:sp>
      <p:pic>
        <p:nvPicPr>
          <p:cNvPr id="4" name="Picture 3" descr="A graph with lines and numbers&#10;&#10;Description automatically generated">
            <a:extLst>
              <a:ext uri="{FF2B5EF4-FFF2-40B4-BE49-F238E27FC236}">
                <a16:creationId xmlns:a16="http://schemas.microsoft.com/office/drawing/2014/main" id="{90A06BA8-1DAD-EF0D-EBDE-5A3113F1F6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5900" y="1155705"/>
            <a:ext cx="6372200" cy="2832089"/>
          </a:xfrm>
          <a:prstGeom prst="rect">
            <a:avLst/>
          </a:prstGeom>
        </p:spPr>
      </p:pic>
    </p:spTree>
    <p:extLst>
      <p:ext uri="{BB962C8B-B14F-4D97-AF65-F5344CB8AC3E}">
        <p14:creationId xmlns:p14="http://schemas.microsoft.com/office/powerpoint/2010/main" val="22722381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3A86D-86E9-DEC8-3CFE-DD330EF819D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5F602EE-ABDD-ED61-F006-7311E14C0601}"/>
              </a:ext>
            </a:extLst>
          </p:cNvPr>
          <p:cNvSpPr>
            <a:spLocks noGrp="1"/>
          </p:cNvSpPr>
          <p:nvPr>
            <p:ph type="sldNum" sz="quarter" idx="10"/>
          </p:nvPr>
        </p:nvSpPr>
        <p:spPr/>
        <p:txBody>
          <a:bodyPr/>
          <a:lstStyle/>
          <a:p>
            <a:fld id="{88A1DFE4-5FC5-43BD-BB7E-75EAD82B965F}" type="slidenum">
              <a:rPr lang="en-US" noProof="0" smtClean="0"/>
              <a:pPr/>
              <a:t>24</a:t>
            </a:fld>
            <a:endParaRPr lang="en-US" noProof="0" dirty="0"/>
          </a:p>
        </p:txBody>
      </p:sp>
      <p:sp>
        <p:nvSpPr>
          <p:cNvPr id="5" name="Title 4">
            <a:extLst>
              <a:ext uri="{FF2B5EF4-FFF2-40B4-BE49-F238E27FC236}">
                <a16:creationId xmlns:a16="http://schemas.microsoft.com/office/drawing/2014/main" id="{1587D9F9-5DF3-675B-D8DA-428660863194}"/>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Conclusions – Photon absorbers </a:t>
            </a:r>
            <a:r>
              <a:rPr lang="en-GB" dirty="0">
                <a:latin typeface="Arial" panose="020B0604020202020204" pitchFamily="34" charset="0"/>
              </a:rPr>
              <a:t> </a:t>
            </a:r>
            <a:endParaRPr lang="en-GB" dirty="0"/>
          </a:p>
        </p:txBody>
      </p:sp>
      <p:sp>
        <p:nvSpPr>
          <p:cNvPr id="3" name="Rettangolo 2">
            <a:extLst>
              <a:ext uri="{FF2B5EF4-FFF2-40B4-BE49-F238E27FC236}">
                <a16:creationId xmlns:a16="http://schemas.microsoft.com/office/drawing/2014/main" id="{74759587-9CB4-9E8A-1508-59C077471085}"/>
              </a:ext>
            </a:extLst>
          </p:cNvPr>
          <p:cNvSpPr/>
          <p:nvPr/>
        </p:nvSpPr>
        <p:spPr>
          <a:xfrm>
            <a:off x="6084168" y="2375550"/>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 name="Text Placeholder 3">
            <a:extLst>
              <a:ext uri="{FF2B5EF4-FFF2-40B4-BE49-F238E27FC236}">
                <a16:creationId xmlns:a16="http://schemas.microsoft.com/office/drawing/2014/main" id="{425E5003-F4AA-0725-EC1C-308A7AF6E2F5}"/>
              </a:ext>
            </a:extLst>
          </p:cNvPr>
          <p:cNvSpPr txBox="1">
            <a:spLocks/>
          </p:cNvSpPr>
          <p:nvPr/>
        </p:nvSpPr>
        <p:spPr>
          <a:xfrm>
            <a:off x="35496" y="1059582"/>
            <a:ext cx="8928992" cy="2580468"/>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buFont typeface="Wingdings" panose="05000000000000000000" pitchFamily="2" charset="2"/>
              <a:buChar char="q"/>
            </a:pPr>
            <a:r>
              <a:rPr lang="en-GB" sz="1000" dirty="0"/>
              <a:t>The activation of photon absorbers is significantly higher compared to that of the shielding. </a:t>
            </a:r>
          </a:p>
          <a:p>
            <a:pPr marL="171450" indent="-171450">
              <a:buFont typeface="Wingdings" panose="05000000000000000000" pitchFamily="2" charset="2"/>
              <a:buChar char="q"/>
            </a:pPr>
            <a:endParaRPr lang="en-GB" sz="1000" dirty="0"/>
          </a:p>
          <a:p>
            <a:pPr marL="171450" indent="-171450">
              <a:buFont typeface="Wingdings" panose="05000000000000000000" pitchFamily="2" charset="2"/>
              <a:buChar char="q"/>
            </a:pPr>
            <a:r>
              <a:rPr lang="en-GB" sz="1000" dirty="0"/>
              <a:t>The results indicate that the time required for photon absorbers made of </a:t>
            </a:r>
            <a:r>
              <a:rPr lang="en-GB" sz="1000" b="1" dirty="0" err="1"/>
              <a:t>CuCrZr</a:t>
            </a:r>
            <a:r>
              <a:rPr lang="en-GB" sz="1000" dirty="0"/>
              <a:t> to be removed from any regulatory control and considered as non-radioactive is in the order of 25 years.</a:t>
            </a:r>
          </a:p>
          <a:p>
            <a:endParaRPr lang="en-GB" sz="1000" dirty="0"/>
          </a:p>
          <a:p>
            <a:pPr marL="171450" indent="-171450">
              <a:buFont typeface="Wingdings" panose="05000000000000000000" pitchFamily="2" charset="2"/>
              <a:buChar char="q"/>
            </a:pPr>
            <a:r>
              <a:rPr kumimoji="0" lang="en-GB" altLang="en-US" sz="1000" b="1" i="0" u="none" strike="noStrike" cap="none" normalizeH="0" baseline="0" dirty="0">
                <a:ln>
                  <a:noFill/>
                </a:ln>
                <a:solidFill>
                  <a:schemeClr val="tx1"/>
                </a:solidFill>
                <a:effectLst/>
                <a:latin typeface="Arial" panose="020B0604020202020204" pitchFamily="34" charset="0"/>
              </a:rPr>
              <a:t>INERMET</a:t>
            </a:r>
            <a:r>
              <a:rPr kumimoji="0" lang="en-GB" altLang="en-US" sz="1000" b="0" i="0" u="none" strike="noStrike" cap="none" normalizeH="0" baseline="0" dirty="0">
                <a:ln>
                  <a:noFill/>
                </a:ln>
                <a:solidFill>
                  <a:schemeClr val="tx1"/>
                </a:solidFill>
                <a:effectLst/>
                <a:latin typeface="Arial" panose="020B0604020202020204" pitchFamily="34" charset="0"/>
              </a:rPr>
              <a:t> is not recommended for the photon absorbers in this high-fluence region, as the time required for removal from regulatory control can exceed 30 years</a:t>
            </a:r>
            <a:r>
              <a:rPr kumimoji="0" lang="en-US" altLang="en-US" sz="1000" b="0" i="0" u="none" strike="noStrike" cap="none" normalizeH="0" baseline="0" dirty="0">
                <a:ln>
                  <a:noFill/>
                </a:ln>
                <a:solidFill>
                  <a:schemeClr val="tx1"/>
                </a:solidFill>
                <a:effectLst/>
                <a:latin typeface="Arial" panose="020B0604020202020204" pitchFamily="34" charset="0"/>
              </a:rPr>
              <a:t>. </a:t>
            </a:r>
            <a:r>
              <a:rPr lang="en-US" altLang="en-US" sz="1000" dirty="0">
                <a:latin typeface="Arial" panose="020B0604020202020204" pitchFamily="34" charset="0"/>
              </a:rPr>
              <a:t>INERMET would generate a higher dose rate compared to </a:t>
            </a:r>
            <a:r>
              <a:rPr lang="en-US" altLang="en-US" sz="1000" dirty="0" err="1">
                <a:latin typeface="Arial" panose="020B0604020202020204" pitchFamily="34" charset="0"/>
              </a:rPr>
              <a:t>CuCrZr</a:t>
            </a:r>
            <a:r>
              <a:rPr lang="en-US" altLang="en-US" sz="1000" dirty="0">
                <a:latin typeface="Arial" panose="020B0604020202020204" pitchFamily="34" charset="0"/>
              </a:rPr>
              <a:t>, which may have an operational impact in handling the photon absorbers.</a:t>
            </a:r>
          </a:p>
          <a:p>
            <a:pPr marL="171450" indent="-171450">
              <a:buFont typeface="Wingdings" panose="05000000000000000000" pitchFamily="2" charset="2"/>
              <a:buChar char="q"/>
            </a:pPr>
            <a:endParaRPr lang="en-US" altLang="en-US" sz="1000" dirty="0">
              <a:latin typeface="Arial" panose="020B0604020202020204" pitchFamily="34" charset="0"/>
            </a:endParaRPr>
          </a:p>
          <a:p>
            <a:pPr marL="171450" indent="-171450">
              <a:buFont typeface="Wingdings" panose="05000000000000000000" pitchFamily="2" charset="2"/>
              <a:buChar char="q"/>
            </a:pPr>
            <a:r>
              <a:rPr kumimoji="0" lang="en-GB" altLang="en-US" sz="1000" b="1" i="0" u="none" strike="noStrike" cap="none" normalizeH="0" baseline="0" dirty="0">
                <a:ln>
                  <a:noFill/>
                </a:ln>
                <a:solidFill>
                  <a:schemeClr val="tx1"/>
                </a:solidFill>
                <a:effectLst/>
                <a:latin typeface="Arial" panose="020B0604020202020204" pitchFamily="34" charset="0"/>
              </a:rPr>
              <a:t>Pure tungsten </a:t>
            </a:r>
            <a:r>
              <a:rPr kumimoji="0" lang="en-GB" altLang="en-US" sz="1000" b="0" i="0" u="none" strike="noStrike" cap="none" normalizeH="0" baseline="0" dirty="0">
                <a:ln>
                  <a:noFill/>
                </a:ln>
                <a:solidFill>
                  <a:schemeClr val="tx1"/>
                </a:solidFill>
                <a:effectLst/>
                <a:latin typeface="Arial" panose="020B0604020202020204" pitchFamily="34" charset="0"/>
              </a:rPr>
              <a:t>can be removed from any regulatory control and considered non-radioactive after about 22 years, which is similar to the timescale for </a:t>
            </a:r>
            <a:r>
              <a:rPr kumimoji="0" lang="en-GB" altLang="en-US" sz="1000" b="0" i="0" u="none" strike="noStrike" cap="none" normalizeH="0" baseline="0" dirty="0" err="1">
                <a:ln>
                  <a:noFill/>
                </a:ln>
                <a:solidFill>
                  <a:schemeClr val="tx1"/>
                </a:solidFill>
                <a:effectLst/>
                <a:latin typeface="Arial" panose="020B0604020202020204" pitchFamily="34" charset="0"/>
              </a:rPr>
              <a:t>CuCrZr</a:t>
            </a:r>
            <a:r>
              <a:rPr kumimoji="0" lang="en-GB" altLang="en-US" sz="1000" b="0" i="0" u="none" strike="noStrike" cap="none" normalizeH="0" baseline="0" dirty="0">
                <a:ln>
                  <a:noFill/>
                </a:ln>
                <a:solidFill>
                  <a:schemeClr val="tx1"/>
                </a:solidFill>
                <a:effectLst/>
                <a:latin typeface="Arial" panose="020B0604020202020204" pitchFamily="34" charset="0"/>
              </a:rPr>
              <a:t>. Therefore, it is more suitable compared to INERMET180. The reason is that in pure tungsten, Nickel, which significantly contributes to activation over long cool down times, is present only as an impurity. However, the residual dose rate during the first period is nearly equal to that produced by INERMET, but then decreases after one year of cool down time.</a:t>
            </a:r>
          </a:p>
          <a:p>
            <a:pPr marL="171450" indent="-171450">
              <a:buFont typeface="Wingdings" panose="05000000000000000000" pitchFamily="2" charset="2"/>
              <a:buChar char="q"/>
            </a:pPr>
            <a:endParaRPr kumimoji="0" lang="en-US" altLang="en-US" sz="1000" b="0" i="0" u="none" strike="noStrike" cap="none" normalizeH="0" baseline="0" dirty="0">
              <a:ln>
                <a:noFill/>
              </a:ln>
              <a:solidFill>
                <a:schemeClr val="tx1"/>
              </a:solidFill>
              <a:effectLst/>
              <a:latin typeface="Arial" panose="020B0604020202020204" pitchFamily="34" charset="0"/>
            </a:endParaRPr>
          </a:p>
          <a:p>
            <a:pPr marL="171450" indent="-171450">
              <a:buFont typeface="Wingdings" panose="05000000000000000000" pitchFamily="2" charset="2"/>
              <a:buChar char="q"/>
            </a:pPr>
            <a:r>
              <a:rPr kumimoji="0" lang="en-US" altLang="en-US" sz="1000" b="0" i="0" u="none" strike="noStrike" cap="none" normalizeH="0" baseline="0" dirty="0">
                <a:ln>
                  <a:noFill/>
                </a:ln>
                <a:solidFill>
                  <a:schemeClr val="tx1"/>
                </a:solidFill>
                <a:effectLst/>
                <a:latin typeface="Arial" panose="020B0604020202020204" pitchFamily="34" charset="0"/>
              </a:rPr>
              <a:t>Potential statistical uncertainties (due to simulations) and systematic uncertainties (due to the parameters used) must be considered. </a:t>
            </a:r>
            <a:endParaRPr lang="en-GB" sz="1000" dirty="0"/>
          </a:p>
          <a:p>
            <a:endParaRPr lang="it-IT" sz="1000" dirty="0">
              <a:latin typeface="Arial" panose="020B0604020202020204" pitchFamily="34" charset="0"/>
            </a:endParaRPr>
          </a:p>
          <a:p>
            <a:pPr marL="171450" indent="-171450">
              <a:buFontTx/>
              <a:buChar char="-"/>
            </a:pPr>
            <a:endParaRPr lang="it-IT" sz="1000" dirty="0">
              <a:latin typeface="Arial" panose="020B0604020202020204" pitchFamily="34" charset="0"/>
            </a:endParaRPr>
          </a:p>
          <a:p>
            <a:pPr marL="171450" indent="-171450">
              <a:buFontTx/>
              <a:buChar char="-"/>
            </a:pPr>
            <a:endParaRPr lang="it-IT" sz="1000" dirty="0">
              <a:latin typeface="Arial" panose="020B0604020202020204" pitchFamily="34" charset="0"/>
            </a:endParaRPr>
          </a:p>
        </p:txBody>
      </p:sp>
    </p:spTree>
    <p:extLst>
      <p:ext uri="{BB962C8B-B14F-4D97-AF65-F5344CB8AC3E}">
        <p14:creationId xmlns:p14="http://schemas.microsoft.com/office/powerpoint/2010/main" val="41473132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25</a:t>
            </a:fld>
            <a:endParaRPr lang="en-US" noProof="0" dirty="0"/>
          </a:p>
        </p:txBody>
      </p:sp>
      <p:sp>
        <p:nvSpPr>
          <p:cNvPr id="6" name="Title 5">
            <a:extLst>
              <a:ext uri="{FF2B5EF4-FFF2-40B4-BE49-F238E27FC236}">
                <a16:creationId xmlns:a16="http://schemas.microsoft.com/office/drawing/2014/main" id="{85A3D284-E141-C3B2-BD05-E332D8821A57}"/>
              </a:ext>
            </a:extLst>
          </p:cNvPr>
          <p:cNvSpPr>
            <a:spLocks noGrp="1"/>
          </p:cNvSpPr>
          <p:nvPr>
            <p:ph type="ctrTitle"/>
          </p:nvPr>
        </p:nvSpPr>
        <p:spPr>
          <a:xfrm>
            <a:off x="440325" y="1275606"/>
            <a:ext cx="8263350" cy="1790700"/>
          </a:xfrm>
        </p:spPr>
        <p:txBody>
          <a:bodyPr/>
          <a:lstStyle/>
          <a:p>
            <a:r>
              <a:rPr lang="en-US" dirty="0"/>
              <a:t>THANK YOU FOR </a:t>
            </a:r>
            <a:r>
              <a:rPr lang="en-US" dirty="0" err="1"/>
              <a:t>YOUr</a:t>
            </a:r>
            <a:br>
              <a:rPr lang="en-US" dirty="0"/>
            </a:br>
            <a:r>
              <a:rPr lang="en-US" dirty="0"/>
              <a:t> ATTENTION !</a:t>
            </a:r>
            <a:endParaRPr lang="en-GB" dirty="0"/>
          </a:p>
        </p:txBody>
      </p:sp>
    </p:spTree>
    <p:extLst>
      <p:ext uri="{BB962C8B-B14F-4D97-AF65-F5344CB8AC3E}">
        <p14:creationId xmlns:p14="http://schemas.microsoft.com/office/powerpoint/2010/main" val="25704823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E51B5C1-3D13-E3AA-17F6-3DAD1A7F1A31}"/>
              </a:ext>
            </a:extLst>
          </p:cNvPr>
          <p:cNvSpPr>
            <a:spLocks noGrp="1"/>
          </p:cNvSpPr>
          <p:nvPr>
            <p:ph type="sldNum" sz="quarter" idx="12"/>
          </p:nvPr>
        </p:nvSpPr>
        <p:spPr/>
        <p:txBody>
          <a:bodyPr/>
          <a:lstStyle/>
          <a:p>
            <a:fld id="{88A1DFE4-5FC5-43BD-BB7E-75EAD82B965F}" type="slidenum">
              <a:rPr lang="en-US" noProof="0" smtClean="0"/>
              <a:pPr/>
              <a:t>26</a:t>
            </a:fld>
            <a:endParaRPr lang="en-US" noProof="0" dirty="0"/>
          </a:p>
        </p:txBody>
      </p:sp>
      <p:sp>
        <p:nvSpPr>
          <p:cNvPr id="2" name="Titel 2">
            <a:extLst>
              <a:ext uri="{FF2B5EF4-FFF2-40B4-BE49-F238E27FC236}">
                <a16:creationId xmlns:a16="http://schemas.microsoft.com/office/drawing/2014/main" id="{DAD743DA-F09E-DA7B-33C9-F8761FAB33E8}"/>
              </a:ext>
            </a:extLst>
          </p:cNvPr>
          <p:cNvSpPr>
            <a:spLocks noGrp="1"/>
          </p:cNvSpPr>
          <p:nvPr>
            <p:ph type="ctrTitle"/>
          </p:nvPr>
        </p:nvSpPr>
        <p:spPr>
          <a:xfrm>
            <a:off x="440325" y="1419622"/>
            <a:ext cx="8263350" cy="1790700"/>
          </a:xfrm>
        </p:spPr>
        <p:txBody>
          <a:bodyPr/>
          <a:lstStyle/>
          <a:p>
            <a:r>
              <a:rPr lang="en-GB" dirty="0"/>
              <a:t>Backup slides</a:t>
            </a:r>
          </a:p>
        </p:txBody>
      </p:sp>
    </p:spTree>
    <p:extLst>
      <p:ext uri="{BB962C8B-B14F-4D97-AF65-F5344CB8AC3E}">
        <p14:creationId xmlns:p14="http://schemas.microsoft.com/office/powerpoint/2010/main" val="26346484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3A86D-86E9-DEC8-3CFE-DD330EF819D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5F602EE-ABDD-ED61-F006-7311E14C0601}"/>
              </a:ext>
            </a:extLst>
          </p:cNvPr>
          <p:cNvSpPr>
            <a:spLocks noGrp="1"/>
          </p:cNvSpPr>
          <p:nvPr>
            <p:ph type="sldNum" sz="quarter" idx="10"/>
          </p:nvPr>
        </p:nvSpPr>
        <p:spPr/>
        <p:txBody>
          <a:bodyPr/>
          <a:lstStyle/>
          <a:p>
            <a:fld id="{88A1DFE4-5FC5-43BD-BB7E-75EAD82B965F}" type="slidenum">
              <a:rPr lang="en-US" noProof="0" smtClean="0"/>
              <a:pPr/>
              <a:t>27</a:t>
            </a:fld>
            <a:endParaRPr lang="en-US" noProof="0" dirty="0"/>
          </a:p>
        </p:txBody>
      </p:sp>
      <p:sp>
        <p:nvSpPr>
          <p:cNvPr id="3" name="Rettangolo 2">
            <a:extLst>
              <a:ext uri="{FF2B5EF4-FFF2-40B4-BE49-F238E27FC236}">
                <a16:creationId xmlns:a16="http://schemas.microsoft.com/office/drawing/2014/main" id="{74759587-9CB4-9E8A-1508-59C077471085}"/>
              </a:ext>
            </a:extLst>
          </p:cNvPr>
          <p:cNvSpPr/>
          <p:nvPr/>
        </p:nvSpPr>
        <p:spPr>
          <a:xfrm>
            <a:off x="6084168" y="2375550"/>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8" name="Title 4">
            <a:extLst>
              <a:ext uri="{FF2B5EF4-FFF2-40B4-BE49-F238E27FC236}">
                <a16:creationId xmlns:a16="http://schemas.microsoft.com/office/drawing/2014/main" id="{FF6B69D5-2315-9747-283B-80D2B8AC32D7}"/>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Particle spectra</a:t>
            </a:r>
            <a:endParaRPr lang="en-GB" dirty="0"/>
          </a:p>
        </p:txBody>
      </p:sp>
      <p:pic>
        <p:nvPicPr>
          <p:cNvPr id="10" name="Picture 9" descr="A graph of energy and energy&#10;&#10;Description automatically generated">
            <a:extLst>
              <a:ext uri="{FF2B5EF4-FFF2-40B4-BE49-F238E27FC236}">
                <a16:creationId xmlns:a16="http://schemas.microsoft.com/office/drawing/2014/main" id="{E7C0B736-6FC9-AADA-8235-C6A8A3CB47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2492" y="1381866"/>
            <a:ext cx="4080000" cy="3060000"/>
          </a:xfrm>
          <a:prstGeom prst="rect">
            <a:avLst/>
          </a:prstGeom>
        </p:spPr>
      </p:pic>
      <p:pic>
        <p:nvPicPr>
          <p:cNvPr id="12" name="Picture 11" descr="A graph of a graph showing a number of electrons&#10;&#10;Description automatically generated">
            <a:extLst>
              <a:ext uri="{FF2B5EF4-FFF2-40B4-BE49-F238E27FC236}">
                <a16:creationId xmlns:a16="http://schemas.microsoft.com/office/drawing/2014/main" id="{40B4E1A9-1D9F-7F85-FE37-45FAB1D71E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381866"/>
            <a:ext cx="4080000" cy="3060000"/>
          </a:xfrm>
          <a:prstGeom prst="rect">
            <a:avLst/>
          </a:prstGeom>
        </p:spPr>
      </p:pic>
    </p:spTree>
    <p:extLst>
      <p:ext uri="{BB962C8B-B14F-4D97-AF65-F5344CB8AC3E}">
        <p14:creationId xmlns:p14="http://schemas.microsoft.com/office/powerpoint/2010/main" val="3540330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40991C-38ED-B25C-E292-CA31CCE3056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B594CF-1DEF-9FF3-3A42-C398244A31E6}"/>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5" name="Title 4">
            <a:extLst>
              <a:ext uri="{FF2B5EF4-FFF2-40B4-BE49-F238E27FC236}">
                <a16:creationId xmlns:a16="http://schemas.microsoft.com/office/drawing/2014/main" id="{FB46F11A-076C-0059-46F9-B5E32364BA73}"/>
              </a:ext>
            </a:extLst>
          </p:cNvPr>
          <p:cNvSpPr>
            <a:spLocks noGrp="1"/>
          </p:cNvSpPr>
          <p:nvPr>
            <p:ph type="title"/>
          </p:nvPr>
        </p:nvSpPr>
        <p:spPr>
          <a:xfrm>
            <a:off x="442800" y="577800"/>
            <a:ext cx="8521688" cy="804066"/>
          </a:xfrm>
        </p:spPr>
        <p:txBody>
          <a:bodyPr/>
          <a:lstStyle/>
          <a:p>
            <a:r>
              <a:rPr lang="en-US" dirty="0"/>
              <a:t>Figures of merit</a:t>
            </a:r>
            <a:endParaRPr lang="en-GB" dirty="0"/>
          </a:p>
        </p:txBody>
      </p:sp>
      <p:sp>
        <p:nvSpPr>
          <p:cNvPr id="3" name="Rettangolo 2">
            <a:extLst>
              <a:ext uri="{FF2B5EF4-FFF2-40B4-BE49-F238E27FC236}">
                <a16:creationId xmlns:a16="http://schemas.microsoft.com/office/drawing/2014/main" id="{0FF392A5-B9B7-AA7D-A1EA-67901589B32E}"/>
              </a:ext>
            </a:extLst>
          </p:cNvPr>
          <p:cNvSpPr/>
          <p:nvPr/>
        </p:nvSpPr>
        <p:spPr>
          <a:xfrm>
            <a:off x="6084168" y="1943502"/>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 name="Text Placeholder 3">
            <a:extLst>
              <a:ext uri="{FF2B5EF4-FFF2-40B4-BE49-F238E27FC236}">
                <a16:creationId xmlns:a16="http://schemas.microsoft.com/office/drawing/2014/main" id="{CD43721E-46FE-B6D7-B6FD-4E1DF383DCEB}"/>
              </a:ext>
            </a:extLst>
          </p:cNvPr>
          <p:cNvSpPr txBox="1">
            <a:spLocks/>
          </p:cNvSpPr>
          <p:nvPr/>
        </p:nvSpPr>
        <p:spPr>
          <a:xfrm>
            <a:off x="216024" y="1914151"/>
            <a:ext cx="8388424" cy="2745831"/>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100" b="1" u="sng" dirty="0">
                <a:latin typeface="Arial" panose="020B0604020202020204" pitchFamily="34" charset="0"/>
              </a:rPr>
              <a:t>FOM for the activation:</a:t>
            </a:r>
            <a:r>
              <a:rPr lang="en-GB" sz="1100" b="1" dirty="0">
                <a:latin typeface="Arial" panose="020B0604020202020204" pitchFamily="34" charset="0"/>
              </a:rPr>
              <a:t> LL </a:t>
            </a:r>
            <a:r>
              <a:rPr lang="en-GB" sz="1100" b="1" dirty="0"/>
              <a:t>(Limit de Libération)</a:t>
            </a:r>
          </a:p>
          <a:p>
            <a:r>
              <a:rPr lang="en-GB" sz="1100" dirty="0"/>
              <a:t>According to [1], the following sum rule is applied to determine if the removal from regulatory control of radioactive materials containing a mixture of artificially produced radionuclides is possible:</a:t>
            </a:r>
          </a:p>
          <a:p>
            <a:pPr marL="285750" indent="-285750">
              <a:buFont typeface="Wingdings" panose="05000000000000000000" pitchFamily="2" charset="2"/>
              <a:buChar char="q"/>
            </a:pPr>
            <a:endParaRPr lang="en-GB" sz="1100" dirty="0"/>
          </a:p>
          <a:p>
            <a:endParaRPr lang="en-GB" sz="1100" dirty="0"/>
          </a:p>
          <a:p>
            <a:r>
              <a:rPr lang="en-GB" sz="1100" dirty="0"/>
              <a:t>The sum rule states that the sum of the specific activities of each radionuclide in the material, divided by their respective clearance limits must be less than 1. In general, if the sum is below 1, the material can be removed from regulatory control, given that some further usually less restrictive criteria are met (dose rate, contamination level).</a:t>
            </a:r>
          </a:p>
          <a:p>
            <a:r>
              <a:rPr lang="en-GB" sz="1100" dirty="0"/>
              <a:t>LL values are calculated with Actiwiz3 Creator, utilizing spectra computed through FLUKA Monte Carlo simulation within specific regions, folding with production cross sections for radionuclides and considering the respective buildup and radioactive decay.</a:t>
            </a:r>
          </a:p>
          <a:p>
            <a:endParaRPr lang="en-GB" sz="1100" dirty="0"/>
          </a:p>
          <a:p>
            <a:endParaRPr lang="en-GB" sz="1100" dirty="0"/>
          </a:p>
          <a:p>
            <a:endParaRPr lang="en-GB" sz="1100" dirty="0"/>
          </a:p>
          <a:p>
            <a:endParaRPr lang="it-IT" sz="1100" dirty="0">
              <a:latin typeface="Arial" panose="020B0604020202020204" pitchFamily="34" charset="0"/>
            </a:endParaRPr>
          </a:p>
          <a:p>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p:txBody>
      </p:sp>
      <p:sp>
        <p:nvSpPr>
          <p:cNvPr id="8" name="Text Placeholder 3">
            <a:extLst>
              <a:ext uri="{FF2B5EF4-FFF2-40B4-BE49-F238E27FC236}">
                <a16:creationId xmlns:a16="http://schemas.microsoft.com/office/drawing/2014/main" id="{6178A459-622A-A4A1-BBAA-DF62C5EDF00F}"/>
              </a:ext>
            </a:extLst>
          </p:cNvPr>
          <p:cNvSpPr txBox="1">
            <a:spLocks/>
          </p:cNvSpPr>
          <p:nvPr/>
        </p:nvSpPr>
        <p:spPr>
          <a:xfrm>
            <a:off x="59239" y="4817368"/>
            <a:ext cx="8388424" cy="288032"/>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it-IT" sz="800" i="1" dirty="0"/>
              <a:t>[1] </a:t>
            </a:r>
            <a:r>
              <a:rPr lang="en-GB" sz="800" i="1" dirty="0"/>
              <a:t>Clearance Limits for Radioactive Material at CERN, S. </a:t>
            </a:r>
            <a:r>
              <a:rPr lang="en-GB" sz="800" i="1" dirty="0" err="1"/>
              <a:t>Roesler</a:t>
            </a:r>
            <a:r>
              <a:rPr lang="en-GB" sz="800" i="1" dirty="0"/>
              <a:t> and C. Theis, EDMS 942170 </a:t>
            </a:r>
            <a:r>
              <a:rPr lang="it-IT" sz="800" i="1" dirty="0"/>
              <a:t> </a:t>
            </a:r>
          </a:p>
          <a:p>
            <a:pPr marL="171450" indent="-171450">
              <a:buFont typeface="Wingdings" pitchFamily="2" charset="2"/>
              <a:buChar char="Ø"/>
            </a:pPr>
            <a:endParaRPr lang="it-IT" sz="800" dirty="0"/>
          </a:p>
          <a:p>
            <a:pPr marL="171450" indent="-171450">
              <a:buFont typeface="Wingdings" pitchFamily="2" charset="2"/>
              <a:buChar char="Ø"/>
            </a:pPr>
            <a:endParaRPr lang="it-IT" sz="800" dirty="0"/>
          </a:p>
          <a:p>
            <a:pPr marL="171450" indent="-171450">
              <a:buFontTx/>
              <a:buChar char="-"/>
            </a:pPr>
            <a:endParaRPr lang="it-IT" sz="800" dirty="0">
              <a:latin typeface="Arial" panose="020B0604020202020204" pitchFamily="34" charset="0"/>
            </a:endParaRPr>
          </a:p>
          <a:p>
            <a:endParaRPr lang="it-IT" sz="800" dirty="0">
              <a:latin typeface="Arial" panose="020B0604020202020204" pitchFamily="34" charset="0"/>
            </a:endParaRPr>
          </a:p>
          <a:p>
            <a:pPr marL="171450" indent="-171450">
              <a:buFont typeface="Wingdings" pitchFamily="2" charset="2"/>
              <a:buChar char="Ø"/>
            </a:pPr>
            <a:endParaRPr lang="it-IT" sz="800" dirty="0">
              <a:latin typeface="Arial" panose="020B0604020202020204" pitchFamily="34" charset="0"/>
            </a:endParaRPr>
          </a:p>
          <a:p>
            <a:pPr marL="171450" indent="-171450">
              <a:buFont typeface="Wingdings" pitchFamily="2" charset="2"/>
              <a:buChar char="Ø"/>
            </a:pPr>
            <a:endParaRPr lang="it-IT" sz="800" dirty="0">
              <a:latin typeface="Arial" panose="020B0604020202020204" pitchFamily="34" charset="0"/>
            </a:endParaRPr>
          </a:p>
          <a:p>
            <a:pPr marL="171450" indent="-171450">
              <a:buFontTx/>
              <a:buChar char="-"/>
            </a:pPr>
            <a:endParaRPr lang="it-IT" sz="800" dirty="0">
              <a:latin typeface="Arial" panose="020B0604020202020204" pitchFamily="34" charset="0"/>
            </a:endParaRPr>
          </a:p>
          <a:p>
            <a:pPr marL="171450" indent="-171450">
              <a:buFontTx/>
              <a:buChar char="-"/>
            </a:pPr>
            <a:endParaRPr lang="it-IT" sz="800" dirty="0">
              <a:latin typeface="Arial" panose="020B0604020202020204" pitchFamily="34" charset="0"/>
            </a:endParaRPr>
          </a:p>
        </p:txBody>
      </p:sp>
      <p:pic>
        <p:nvPicPr>
          <p:cNvPr id="10" name="Picture 9">
            <a:extLst>
              <a:ext uri="{FF2B5EF4-FFF2-40B4-BE49-F238E27FC236}">
                <a16:creationId xmlns:a16="http://schemas.microsoft.com/office/drawing/2014/main" id="{204A62D5-4CDE-5A19-B3CB-DA4ED333C122}"/>
              </a:ext>
            </a:extLst>
          </p:cNvPr>
          <p:cNvPicPr>
            <a:picLocks noChangeAspect="1"/>
          </p:cNvPicPr>
          <p:nvPr/>
        </p:nvPicPr>
        <p:blipFill>
          <a:blip r:embed="rId2"/>
          <a:stretch>
            <a:fillRect/>
          </a:stretch>
        </p:blipFill>
        <p:spPr>
          <a:xfrm>
            <a:off x="3852262" y="2718217"/>
            <a:ext cx="1439475" cy="497138"/>
          </a:xfrm>
          <a:prstGeom prst="rect">
            <a:avLst/>
          </a:prstGeom>
        </p:spPr>
      </p:pic>
      <p:sp>
        <p:nvSpPr>
          <p:cNvPr id="6" name="Rectangle 5">
            <a:extLst>
              <a:ext uri="{FF2B5EF4-FFF2-40B4-BE49-F238E27FC236}">
                <a16:creationId xmlns:a16="http://schemas.microsoft.com/office/drawing/2014/main" id="{115C28C7-5F41-6AD0-8C62-4755BA38A7C2}"/>
              </a:ext>
            </a:extLst>
          </p:cNvPr>
          <p:cNvSpPr/>
          <p:nvPr/>
        </p:nvSpPr>
        <p:spPr>
          <a:xfrm>
            <a:off x="58817" y="4531267"/>
            <a:ext cx="9085183" cy="27273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i="1" u="sng" dirty="0">
                <a:solidFill>
                  <a:schemeClr val="accent4">
                    <a:lumMod val="75000"/>
                  </a:schemeClr>
                </a:solidFill>
              </a:rPr>
              <a:t>When LL &lt; 1, the material </a:t>
            </a:r>
            <a:r>
              <a:rPr lang="en-GB" sz="1400" b="1" i="1" u="sng" dirty="0">
                <a:solidFill>
                  <a:schemeClr val="accent4">
                    <a:lumMod val="75000"/>
                  </a:schemeClr>
                </a:solidFill>
              </a:rPr>
              <a:t>can be considered as non-radioactive</a:t>
            </a:r>
            <a:r>
              <a:rPr lang="en-US" sz="1400" b="1" i="1" u="sng" dirty="0">
                <a:solidFill>
                  <a:schemeClr val="accent4">
                    <a:lumMod val="75000"/>
                  </a:schemeClr>
                </a:solidFill>
              </a:rPr>
              <a:t> </a:t>
            </a:r>
            <a:endParaRPr lang="en-GB" sz="1400" b="1" i="1" u="sng" dirty="0">
              <a:solidFill>
                <a:schemeClr val="accent4">
                  <a:lumMod val="75000"/>
                </a:schemeClr>
              </a:solidFill>
            </a:endParaRPr>
          </a:p>
        </p:txBody>
      </p:sp>
      <p:sp>
        <p:nvSpPr>
          <p:cNvPr id="9" name="Text Placeholder 3">
            <a:extLst>
              <a:ext uri="{FF2B5EF4-FFF2-40B4-BE49-F238E27FC236}">
                <a16:creationId xmlns:a16="http://schemas.microsoft.com/office/drawing/2014/main" id="{82865254-BEA0-D394-B077-B127A1E47364}"/>
              </a:ext>
            </a:extLst>
          </p:cNvPr>
          <p:cNvSpPr txBox="1">
            <a:spLocks/>
          </p:cNvSpPr>
          <p:nvPr/>
        </p:nvSpPr>
        <p:spPr>
          <a:xfrm>
            <a:off x="216024" y="1151729"/>
            <a:ext cx="8388424" cy="804066"/>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100" b="1" u="sng" dirty="0">
                <a:latin typeface="Arial" panose="020B0604020202020204" pitchFamily="34" charset="0"/>
              </a:rPr>
              <a:t>FOM for the residual radiation:</a:t>
            </a:r>
            <a:r>
              <a:rPr lang="en-GB" sz="1100" b="1" dirty="0">
                <a:latin typeface="Arial" panose="020B0604020202020204" pitchFamily="34" charset="0"/>
              </a:rPr>
              <a:t> Residual dose rate (</a:t>
            </a:r>
            <a:r>
              <a:rPr lang="en-GB" sz="1100" b="1" dirty="0" err="1">
                <a:latin typeface="Arial" panose="020B0604020202020204" pitchFamily="34" charset="0"/>
              </a:rPr>
              <a:t>uSv</a:t>
            </a:r>
            <a:r>
              <a:rPr lang="en-GB" sz="1100" b="1" dirty="0">
                <a:latin typeface="Arial" panose="020B0604020202020204" pitchFamily="34" charset="0"/>
              </a:rPr>
              <a:t>/h)</a:t>
            </a:r>
            <a:endParaRPr lang="it-IT" sz="1100" dirty="0">
              <a:latin typeface="Arial" panose="020B0604020202020204" pitchFamily="34" charset="0"/>
            </a:endParaRPr>
          </a:p>
          <a:p>
            <a:r>
              <a:rPr lang="it-IT" sz="1100" dirty="0">
                <a:latin typeface="Arial" panose="020B0604020202020204" pitchFamily="34" charset="0"/>
              </a:rPr>
              <a:t>The residual dose rate are computed directly through FLUKA Monte Carlo </a:t>
            </a:r>
            <a:r>
              <a:rPr lang="it-IT" sz="1100" dirty="0" err="1">
                <a:latin typeface="Arial" panose="020B0604020202020204" pitchFamily="34" charset="0"/>
              </a:rPr>
              <a:t>simulations</a:t>
            </a:r>
            <a:r>
              <a:rPr lang="it-IT" sz="1100" dirty="0">
                <a:latin typeface="Arial" panose="020B0604020202020204" pitchFamily="34" charset="0"/>
              </a:rPr>
              <a:t> for </a:t>
            </a:r>
            <a:r>
              <a:rPr lang="it-IT" sz="1100" dirty="0" err="1">
                <a:latin typeface="Arial" panose="020B0604020202020204" pitchFamily="34" charset="0"/>
              </a:rPr>
              <a:t>different</a:t>
            </a:r>
            <a:r>
              <a:rPr lang="it-IT" sz="1100" dirty="0">
                <a:latin typeface="Arial" panose="020B0604020202020204" pitchFamily="34" charset="0"/>
              </a:rPr>
              <a:t> </a:t>
            </a:r>
            <a:r>
              <a:rPr lang="it-IT" sz="1100" dirty="0" err="1">
                <a:latin typeface="Arial" panose="020B0604020202020204" pitchFamily="34" charset="0"/>
              </a:rPr>
              <a:t>decay</a:t>
            </a:r>
            <a:r>
              <a:rPr lang="it-IT" sz="1100" dirty="0">
                <a:latin typeface="Arial" panose="020B0604020202020204" pitchFamily="34" charset="0"/>
              </a:rPr>
              <a:t> times, following the </a:t>
            </a:r>
            <a:r>
              <a:rPr lang="it-IT" sz="1100" dirty="0" err="1">
                <a:latin typeface="Arial" panose="020B0604020202020204" pitchFamily="34" charset="0"/>
              </a:rPr>
              <a:t>respective</a:t>
            </a:r>
            <a:r>
              <a:rPr lang="it-IT" sz="1100" dirty="0">
                <a:latin typeface="Arial" panose="020B0604020202020204" pitchFamily="34" charset="0"/>
              </a:rPr>
              <a:t> </a:t>
            </a:r>
            <a:r>
              <a:rPr lang="it-IT" sz="1100" dirty="0" err="1">
                <a:latin typeface="Arial" panose="020B0604020202020204" pitchFamily="34" charset="0"/>
              </a:rPr>
              <a:t>irradiation</a:t>
            </a:r>
            <a:r>
              <a:rPr lang="it-IT" sz="1100" dirty="0">
                <a:latin typeface="Arial" panose="020B0604020202020204" pitchFamily="34" charset="0"/>
              </a:rPr>
              <a:t> scenario.</a:t>
            </a:r>
          </a:p>
          <a:p>
            <a:pPr marL="171450" indent="-171450">
              <a:buFontTx/>
              <a:buChar char="-"/>
            </a:pPr>
            <a:endParaRPr lang="it-IT" sz="1100" dirty="0">
              <a:latin typeface="Arial" panose="020B0604020202020204" pitchFamily="34" charset="0"/>
            </a:endParaRPr>
          </a:p>
        </p:txBody>
      </p:sp>
    </p:spTree>
    <p:extLst>
      <p:ext uri="{BB962C8B-B14F-4D97-AF65-F5344CB8AC3E}">
        <p14:creationId xmlns:p14="http://schemas.microsoft.com/office/powerpoint/2010/main" val="2205427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D0666-238D-4852-FD9B-1823360F0AA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8D8150-1B82-988B-DA24-3F8CD693F3BC}"/>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5" name="Title 4">
            <a:extLst>
              <a:ext uri="{FF2B5EF4-FFF2-40B4-BE49-F238E27FC236}">
                <a16:creationId xmlns:a16="http://schemas.microsoft.com/office/drawing/2014/main" id="{B9229D0C-C047-B0A6-A0B0-9B44EA16CE6D}"/>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FLUKA geometry</a:t>
            </a:r>
            <a:endParaRPr lang="en-GB" dirty="0"/>
          </a:p>
        </p:txBody>
      </p:sp>
      <p:sp>
        <p:nvSpPr>
          <p:cNvPr id="4" name="TextBox 3">
            <a:extLst>
              <a:ext uri="{FF2B5EF4-FFF2-40B4-BE49-F238E27FC236}">
                <a16:creationId xmlns:a16="http://schemas.microsoft.com/office/drawing/2014/main" id="{EECD3601-B1B2-521E-EDEE-C79A12C641C2}"/>
              </a:ext>
            </a:extLst>
          </p:cNvPr>
          <p:cNvSpPr txBox="1"/>
          <p:nvPr/>
        </p:nvSpPr>
        <p:spPr>
          <a:xfrm>
            <a:off x="178960" y="1141557"/>
            <a:ext cx="8521688" cy="984885"/>
          </a:xfrm>
          <a:prstGeom prst="rect">
            <a:avLst/>
          </a:prstGeom>
          <a:noFill/>
        </p:spPr>
        <p:txBody>
          <a:bodyPr wrap="square" rtlCol="0">
            <a:spAutoFit/>
          </a:bodyPr>
          <a:lstStyle/>
          <a:p>
            <a:pPr marL="171450" indent="-171450">
              <a:buFont typeface="Wingdings" panose="05000000000000000000" pitchFamily="2" charset="2"/>
              <a:buChar char="q"/>
            </a:pPr>
            <a:r>
              <a:rPr lang="en-GB" sz="1100" i="0" dirty="0">
                <a:effectLst/>
              </a:rPr>
              <a:t>Representative periodic arc cell of 130 m: electron beam (clockwise) outside, positron (counter-clockwise) inside.</a:t>
            </a:r>
          </a:p>
          <a:p>
            <a:pPr marL="171450" indent="-171450">
              <a:buFont typeface="Wingdings" panose="05000000000000000000" pitchFamily="2" charset="2"/>
              <a:buChar char="q"/>
            </a:pPr>
            <a:r>
              <a:rPr lang="en-GB" sz="1100" i="0" dirty="0">
                <a:effectLst/>
              </a:rPr>
              <a:t>25 photon absorbers + shielding per beam.</a:t>
            </a:r>
          </a:p>
          <a:p>
            <a:pPr marL="171450" indent="-171450">
              <a:buFont typeface="Wingdings" panose="05000000000000000000" pitchFamily="2" charset="2"/>
              <a:buChar char="q"/>
            </a:pPr>
            <a:r>
              <a:rPr lang="en-GB" sz="1100" dirty="0"/>
              <a:t>O</a:t>
            </a:r>
            <a:r>
              <a:rPr lang="en-GB" sz="1100" i="0" dirty="0">
                <a:effectLst/>
              </a:rPr>
              <a:t>ptics file updated to 17/10/23.</a:t>
            </a:r>
          </a:p>
          <a:p>
            <a:pPr marL="171450" indent="-171450">
              <a:buFont typeface="Wingdings" panose="05000000000000000000" pitchFamily="2" charset="2"/>
              <a:buChar char="q"/>
            </a:pPr>
            <a:endParaRPr lang="en-GB" sz="1100" i="0" dirty="0">
              <a:effectLst/>
            </a:endParaRPr>
          </a:p>
          <a:p>
            <a:endParaRPr lang="en-GB" sz="1400" b="1" dirty="0"/>
          </a:p>
        </p:txBody>
      </p:sp>
      <p:pic>
        <p:nvPicPr>
          <p:cNvPr id="6" name="Picture 5" descr="A graph of a train&#10;&#10;Description automatically generated with medium confidence">
            <a:extLst>
              <a:ext uri="{FF2B5EF4-FFF2-40B4-BE49-F238E27FC236}">
                <a16:creationId xmlns:a16="http://schemas.microsoft.com/office/drawing/2014/main" id="{AB1DB361-04BC-DCF5-578B-BFED8644DB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796" y="1858236"/>
            <a:ext cx="4829908" cy="2756763"/>
          </a:xfrm>
          <a:prstGeom prst="rect">
            <a:avLst/>
          </a:prstGeom>
        </p:spPr>
      </p:pic>
      <p:pic>
        <p:nvPicPr>
          <p:cNvPr id="8" name="Picture 7" descr="A cartoon of a road&#10;&#10;Description automatically generated">
            <a:extLst>
              <a:ext uri="{FF2B5EF4-FFF2-40B4-BE49-F238E27FC236}">
                <a16:creationId xmlns:a16="http://schemas.microsoft.com/office/drawing/2014/main" id="{DFE5586A-2356-13A8-EA04-8AB5F77FC6C2}"/>
              </a:ext>
            </a:extLst>
          </p:cNvPr>
          <p:cNvPicPr>
            <a:picLocks noChangeAspect="1"/>
          </p:cNvPicPr>
          <p:nvPr/>
        </p:nvPicPr>
        <p:blipFill rotWithShape="1">
          <a:blip r:embed="rId4">
            <a:extLst>
              <a:ext uri="{28A0092B-C50C-407E-A947-70E740481C1C}">
                <a14:useLocalDpi xmlns:a14="http://schemas.microsoft.com/office/drawing/2010/main" val="0"/>
              </a:ext>
            </a:extLst>
          </a:blip>
          <a:srcRect l="21020" r="25272"/>
          <a:stretch/>
        </p:blipFill>
        <p:spPr>
          <a:xfrm>
            <a:off x="5855944" y="1548973"/>
            <a:ext cx="2908519" cy="2908196"/>
          </a:xfrm>
          <a:prstGeom prst="rect">
            <a:avLst/>
          </a:prstGeom>
        </p:spPr>
      </p:pic>
      <p:sp>
        <p:nvSpPr>
          <p:cNvPr id="9" name="Rectangle 10">
            <a:extLst>
              <a:ext uri="{FF2B5EF4-FFF2-40B4-BE49-F238E27FC236}">
                <a16:creationId xmlns:a16="http://schemas.microsoft.com/office/drawing/2014/main" id="{B5B88B6F-4BBA-99D8-6259-5AAB1C508334}"/>
              </a:ext>
            </a:extLst>
          </p:cNvPr>
          <p:cNvSpPr/>
          <p:nvPr/>
        </p:nvSpPr>
        <p:spPr>
          <a:xfrm>
            <a:off x="2492694" y="4600380"/>
            <a:ext cx="1008112" cy="15704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b="1" dirty="0">
                <a:solidFill>
                  <a:schemeClr val="tx1"/>
                </a:solidFill>
              </a:rPr>
              <a:t>Z axis</a:t>
            </a:r>
          </a:p>
        </p:txBody>
      </p:sp>
      <p:sp>
        <p:nvSpPr>
          <p:cNvPr id="10" name="Rectangle 10">
            <a:extLst>
              <a:ext uri="{FF2B5EF4-FFF2-40B4-BE49-F238E27FC236}">
                <a16:creationId xmlns:a16="http://schemas.microsoft.com/office/drawing/2014/main" id="{FEAEEF2C-C624-1180-FF23-868C28C0EE78}"/>
              </a:ext>
            </a:extLst>
          </p:cNvPr>
          <p:cNvSpPr/>
          <p:nvPr/>
        </p:nvSpPr>
        <p:spPr>
          <a:xfrm>
            <a:off x="207728" y="3114308"/>
            <a:ext cx="576064" cy="14060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b="1" dirty="0">
                <a:solidFill>
                  <a:schemeClr val="tx1"/>
                </a:solidFill>
              </a:rPr>
              <a:t>X axis</a:t>
            </a:r>
          </a:p>
        </p:txBody>
      </p:sp>
    </p:spTree>
    <p:extLst>
      <p:ext uri="{BB962C8B-B14F-4D97-AF65-F5344CB8AC3E}">
        <p14:creationId xmlns:p14="http://schemas.microsoft.com/office/powerpoint/2010/main" val="2513822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D0666-238D-4852-FD9B-1823360F0AA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8D8150-1B82-988B-DA24-3F8CD693F3BC}"/>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5" name="Title 4">
            <a:extLst>
              <a:ext uri="{FF2B5EF4-FFF2-40B4-BE49-F238E27FC236}">
                <a16:creationId xmlns:a16="http://schemas.microsoft.com/office/drawing/2014/main" id="{B9229D0C-C047-B0A6-A0B0-9B44EA16CE6D}"/>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Shielding geometry and nomenclature</a:t>
            </a:r>
            <a:endParaRPr lang="en-GB" dirty="0"/>
          </a:p>
        </p:txBody>
      </p:sp>
      <p:pic>
        <p:nvPicPr>
          <p:cNvPr id="16" name="Picture 15" descr="A couple of purple objects with gold zippers&#10;&#10;Description automatically generated">
            <a:extLst>
              <a:ext uri="{FF2B5EF4-FFF2-40B4-BE49-F238E27FC236}">
                <a16:creationId xmlns:a16="http://schemas.microsoft.com/office/drawing/2014/main" id="{54520844-1D7A-317E-122B-C434DC49DE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0506" y="2298676"/>
            <a:ext cx="5866275" cy="2937370"/>
          </a:xfrm>
          <a:prstGeom prst="rect">
            <a:avLst/>
          </a:prstGeom>
        </p:spPr>
      </p:pic>
      <p:sp>
        <p:nvSpPr>
          <p:cNvPr id="19" name="Rectangle 10">
            <a:extLst>
              <a:ext uri="{FF2B5EF4-FFF2-40B4-BE49-F238E27FC236}">
                <a16:creationId xmlns:a16="http://schemas.microsoft.com/office/drawing/2014/main" id="{3837F7FE-82FF-9D7F-4145-C9E5B3DAA7A5}"/>
              </a:ext>
            </a:extLst>
          </p:cNvPr>
          <p:cNvSpPr/>
          <p:nvPr/>
        </p:nvSpPr>
        <p:spPr>
          <a:xfrm>
            <a:off x="1491840" y="4256611"/>
            <a:ext cx="1224135" cy="201066"/>
          </a:xfrm>
          <a:prstGeom prst="rect">
            <a:avLst/>
          </a:prstGeom>
          <a:ln w="28575">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a:solidFill>
                  <a:schemeClr val="accent1">
                    <a:lumMod val="75000"/>
                  </a:schemeClr>
                </a:solidFill>
              </a:rPr>
              <a:t>e- line</a:t>
            </a:r>
          </a:p>
        </p:txBody>
      </p:sp>
      <p:sp>
        <p:nvSpPr>
          <p:cNvPr id="20" name="Rectangle 10">
            <a:extLst>
              <a:ext uri="{FF2B5EF4-FFF2-40B4-BE49-F238E27FC236}">
                <a16:creationId xmlns:a16="http://schemas.microsoft.com/office/drawing/2014/main" id="{2315D5BF-7A0C-D0AE-88A4-8ED2A2076737}"/>
              </a:ext>
            </a:extLst>
          </p:cNvPr>
          <p:cNvSpPr/>
          <p:nvPr/>
        </p:nvSpPr>
        <p:spPr>
          <a:xfrm>
            <a:off x="6920524" y="3427500"/>
            <a:ext cx="1224135" cy="201066"/>
          </a:xfrm>
          <a:prstGeom prst="rect">
            <a:avLst/>
          </a:prstGeom>
          <a:ln w="28575">
            <a:solidFill>
              <a:schemeClr val="accent5"/>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a:solidFill>
                  <a:srgbClr val="FF0000"/>
                </a:solidFill>
              </a:rPr>
              <a:t>e+ line</a:t>
            </a:r>
          </a:p>
        </p:txBody>
      </p:sp>
      <p:sp>
        <p:nvSpPr>
          <p:cNvPr id="21" name="Rectangle 10">
            <a:extLst>
              <a:ext uri="{FF2B5EF4-FFF2-40B4-BE49-F238E27FC236}">
                <a16:creationId xmlns:a16="http://schemas.microsoft.com/office/drawing/2014/main" id="{E4A73E89-66B7-FECC-14B7-886D1C0A9BED}"/>
              </a:ext>
            </a:extLst>
          </p:cNvPr>
          <p:cNvSpPr/>
          <p:nvPr/>
        </p:nvSpPr>
        <p:spPr>
          <a:xfrm>
            <a:off x="2858964" y="2609519"/>
            <a:ext cx="1008112" cy="157040"/>
          </a:xfrm>
          <a:prstGeom prst="rect">
            <a:avLst/>
          </a:prstGeom>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b="1" dirty="0">
                <a:solidFill>
                  <a:schemeClr val="accent1">
                    <a:lumMod val="75000"/>
                  </a:schemeClr>
                </a:solidFill>
              </a:rPr>
              <a:t>EL-0</a:t>
            </a:r>
          </a:p>
        </p:txBody>
      </p:sp>
      <p:sp>
        <p:nvSpPr>
          <p:cNvPr id="22" name="Rectangle 10">
            <a:extLst>
              <a:ext uri="{FF2B5EF4-FFF2-40B4-BE49-F238E27FC236}">
                <a16:creationId xmlns:a16="http://schemas.microsoft.com/office/drawing/2014/main" id="{96900A44-138B-36B7-AE63-BBE6D2C3C089}"/>
              </a:ext>
            </a:extLst>
          </p:cNvPr>
          <p:cNvSpPr/>
          <p:nvPr/>
        </p:nvSpPr>
        <p:spPr>
          <a:xfrm>
            <a:off x="1623870" y="2609519"/>
            <a:ext cx="1008112" cy="157040"/>
          </a:xfrm>
          <a:prstGeom prst="rect">
            <a:avLst/>
          </a:prstGeom>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b="1" dirty="0">
                <a:solidFill>
                  <a:schemeClr val="accent1">
                    <a:lumMod val="75000"/>
                  </a:schemeClr>
                </a:solidFill>
              </a:rPr>
              <a:t>EL-1</a:t>
            </a:r>
          </a:p>
        </p:txBody>
      </p:sp>
      <p:sp>
        <p:nvSpPr>
          <p:cNvPr id="23" name="Rectangle 10">
            <a:extLst>
              <a:ext uri="{FF2B5EF4-FFF2-40B4-BE49-F238E27FC236}">
                <a16:creationId xmlns:a16="http://schemas.microsoft.com/office/drawing/2014/main" id="{525C4009-2576-30AC-AC70-433BB1E6F2C6}"/>
              </a:ext>
            </a:extLst>
          </p:cNvPr>
          <p:cNvSpPr/>
          <p:nvPr/>
        </p:nvSpPr>
        <p:spPr>
          <a:xfrm>
            <a:off x="878745" y="3017138"/>
            <a:ext cx="1008112" cy="157040"/>
          </a:xfrm>
          <a:prstGeom prst="rect">
            <a:avLst/>
          </a:prstGeom>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b="1" dirty="0">
                <a:solidFill>
                  <a:schemeClr val="accent1">
                    <a:lumMod val="75000"/>
                  </a:schemeClr>
                </a:solidFill>
              </a:rPr>
              <a:t>EL-2</a:t>
            </a:r>
          </a:p>
        </p:txBody>
      </p:sp>
      <p:sp>
        <p:nvSpPr>
          <p:cNvPr id="24" name="Rectangle 10">
            <a:extLst>
              <a:ext uri="{FF2B5EF4-FFF2-40B4-BE49-F238E27FC236}">
                <a16:creationId xmlns:a16="http://schemas.microsoft.com/office/drawing/2014/main" id="{AC46BEA0-E50F-3B0F-81B8-FB64255426E3}"/>
              </a:ext>
            </a:extLst>
          </p:cNvPr>
          <p:cNvSpPr/>
          <p:nvPr/>
        </p:nvSpPr>
        <p:spPr>
          <a:xfrm>
            <a:off x="762394" y="3666828"/>
            <a:ext cx="1008112" cy="157040"/>
          </a:xfrm>
          <a:prstGeom prst="rect">
            <a:avLst/>
          </a:prstGeom>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b="1" dirty="0">
                <a:solidFill>
                  <a:schemeClr val="accent1">
                    <a:lumMod val="75000"/>
                  </a:schemeClr>
                </a:solidFill>
              </a:rPr>
              <a:t>EL-3</a:t>
            </a:r>
          </a:p>
        </p:txBody>
      </p:sp>
      <p:sp>
        <p:nvSpPr>
          <p:cNvPr id="25" name="Rectangle 10">
            <a:extLst>
              <a:ext uri="{FF2B5EF4-FFF2-40B4-BE49-F238E27FC236}">
                <a16:creationId xmlns:a16="http://schemas.microsoft.com/office/drawing/2014/main" id="{0BE45FEF-EC0E-8B95-8ED7-B9003645FA1A}"/>
              </a:ext>
            </a:extLst>
          </p:cNvPr>
          <p:cNvSpPr/>
          <p:nvPr/>
        </p:nvSpPr>
        <p:spPr>
          <a:xfrm>
            <a:off x="4721481" y="2193957"/>
            <a:ext cx="1008112" cy="157040"/>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b="1" dirty="0">
                <a:solidFill>
                  <a:srgbClr val="FF0000"/>
                </a:solidFill>
              </a:rPr>
              <a:t>POS-0</a:t>
            </a:r>
          </a:p>
        </p:txBody>
      </p:sp>
      <p:sp>
        <p:nvSpPr>
          <p:cNvPr id="26" name="Rectangle 10">
            <a:extLst>
              <a:ext uri="{FF2B5EF4-FFF2-40B4-BE49-F238E27FC236}">
                <a16:creationId xmlns:a16="http://schemas.microsoft.com/office/drawing/2014/main" id="{8398835B-033A-B9FE-F605-8EB35866DE6A}"/>
              </a:ext>
            </a:extLst>
          </p:cNvPr>
          <p:cNvSpPr/>
          <p:nvPr/>
        </p:nvSpPr>
        <p:spPr>
          <a:xfrm>
            <a:off x="5910046" y="2193957"/>
            <a:ext cx="1008112" cy="157040"/>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b="1" dirty="0">
                <a:solidFill>
                  <a:srgbClr val="FF0000"/>
                </a:solidFill>
              </a:rPr>
              <a:t>POS-1</a:t>
            </a:r>
          </a:p>
        </p:txBody>
      </p:sp>
      <p:sp>
        <p:nvSpPr>
          <p:cNvPr id="27" name="Rectangle 10">
            <a:extLst>
              <a:ext uri="{FF2B5EF4-FFF2-40B4-BE49-F238E27FC236}">
                <a16:creationId xmlns:a16="http://schemas.microsoft.com/office/drawing/2014/main" id="{A0D51222-0881-7CA6-2220-5C5BFA40C96F}"/>
              </a:ext>
            </a:extLst>
          </p:cNvPr>
          <p:cNvSpPr/>
          <p:nvPr/>
        </p:nvSpPr>
        <p:spPr>
          <a:xfrm>
            <a:off x="6792319" y="2452479"/>
            <a:ext cx="1008112" cy="157040"/>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b="1" dirty="0">
                <a:solidFill>
                  <a:srgbClr val="FF0000"/>
                </a:solidFill>
              </a:rPr>
              <a:t>POS-2</a:t>
            </a:r>
          </a:p>
        </p:txBody>
      </p:sp>
      <p:sp>
        <p:nvSpPr>
          <p:cNvPr id="28" name="Rectangle 10">
            <a:extLst>
              <a:ext uri="{FF2B5EF4-FFF2-40B4-BE49-F238E27FC236}">
                <a16:creationId xmlns:a16="http://schemas.microsoft.com/office/drawing/2014/main" id="{ECFBBFE1-6A1A-20F4-116A-96FFCFEDB7E4}"/>
              </a:ext>
            </a:extLst>
          </p:cNvPr>
          <p:cNvSpPr/>
          <p:nvPr/>
        </p:nvSpPr>
        <p:spPr>
          <a:xfrm>
            <a:off x="7020272" y="2860098"/>
            <a:ext cx="1008112" cy="157040"/>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b="1" dirty="0">
                <a:solidFill>
                  <a:srgbClr val="FF0000"/>
                </a:solidFill>
              </a:rPr>
              <a:t>POS-3</a:t>
            </a:r>
          </a:p>
        </p:txBody>
      </p:sp>
      <p:cxnSp>
        <p:nvCxnSpPr>
          <p:cNvPr id="30" name="Straight Connector 29">
            <a:extLst>
              <a:ext uri="{FF2B5EF4-FFF2-40B4-BE49-F238E27FC236}">
                <a16:creationId xmlns:a16="http://schemas.microsoft.com/office/drawing/2014/main" id="{F60C5FE9-8945-494F-58AE-316FD7CF3F2B}"/>
              </a:ext>
            </a:extLst>
          </p:cNvPr>
          <p:cNvCxnSpPr>
            <a:stCxn id="21" idx="2"/>
          </p:cNvCxnSpPr>
          <p:nvPr/>
        </p:nvCxnSpPr>
        <p:spPr>
          <a:xfrm>
            <a:off x="3363020" y="2766559"/>
            <a:ext cx="308879" cy="329099"/>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DA697230-9B2E-0915-77EF-B733C000881B}"/>
              </a:ext>
            </a:extLst>
          </p:cNvPr>
          <p:cNvCxnSpPr>
            <a:cxnSpLocks/>
            <a:stCxn id="22" idx="2"/>
          </p:cNvCxnSpPr>
          <p:nvPr/>
        </p:nvCxnSpPr>
        <p:spPr>
          <a:xfrm>
            <a:off x="2127926" y="2766559"/>
            <a:ext cx="1193534" cy="407619"/>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819FEC6-44BE-A59E-169C-C52EBD89F807}"/>
              </a:ext>
            </a:extLst>
          </p:cNvPr>
          <p:cNvCxnSpPr>
            <a:cxnSpLocks/>
            <a:stCxn id="23" idx="3"/>
          </p:cNvCxnSpPr>
          <p:nvPr/>
        </p:nvCxnSpPr>
        <p:spPr>
          <a:xfrm>
            <a:off x="1886857" y="3095658"/>
            <a:ext cx="1172975" cy="272485"/>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7118DD8-1516-D594-0883-A3D01C97F18E}"/>
              </a:ext>
            </a:extLst>
          </p:cNvPr>
          <p:cNvCxnSpPr>
            <a:cxnSpLocks/>
            <a:stCxn id="16" idx="1"/>
          </p:cNvCxnSpPr>
          <p:nvPr/>
        </p:nvCxnSpPr>
        <p:spPr>
          <a:xfrm flipV="1">
            <a:off x="1770506" y="3745348"/>
            <a:ext cx="1088458" cy="22013"/>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D5D51EA-0783-56A0-A958-37A260740741}"/>
              </a:ext>
            </a:extLst>
          </p:cNvPr>
          <p:cNvCxnSpPr>
            <a:cxnSpLocks/>
            <a:stCxn id="25" idx="2"/>
          </p:cNvCxnSpPr>
          <p:nvPr/>
        </p:nvCxnSpPr>
        <p:spPr>
          <a:xfrm>
            <a:off x="5225537" y="2350997"/>
            <a:ext cx="51389" cy="61382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9AAB79E-2594-F306-FE44-A8044E619766}"/>
              </a:ext>
            </a:extLst>
          </p:cNvPr>
          <p:cNvCxnSpPr>
            <a:cxnSpLocks/>
            <a:stCxn id="26" idx="2"/>
          </p:cNvCxnSpPr>
          <p:nvPr/>
        </p:nvCxnSpPr>
        <p:spPr>
          <a:xfrm flipH="1">
            <a:off x="5694023" y="2350997"/>
            <a:ext cx="720079" cy="509101"/>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8296C029-FC67-D606-5BEC-363482CC9E4A}"/>
              </a:ext>
            </a:extLst>
          </p:cNvPr>
          <p:cNvCxnSpPr>
            <a:cxnSpLocks/>
            <a:stCxn id="27" idx="1"/>
          </p:cNvCxnSpPr>
          <p:nvPr/>
        </p:nvCxnSpPr>
        <p:spPr>
          <a:xfrm flipH="1">
            <a:off x="5980355" y="2530999"/>
            <a:ext cx="811964" cy="439369"/>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39D3888-C002-9184-8335-A1C6A071917D}"/>
              </a:ext>
            </a:extLst>
          </p:cNvPr>
          <p:cNvCxnSpPr>
            <a:cxnSpLocks/>
            <a:stCxn id="28" idx="1"/>
          </p:cNvCxnSpPr>
          <p:nvPr/>
        </p:nvCxnSpPr>
        <p:spPr>
          <a:xfrm flipH="1">
            <a:off x="6265454" y="2938618"/>
            <a:ext cx="754818" cy="282329"/>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57" name="Text Placeholder 3">
            <a:extLst>
              <a:ext uri="{FF2B5EF4-FFF2-40B4-BE49-F238E27FC236}">
                <a16:creationId xmlns:a16="http://schemas.microsoft.com/office/drawing/2014/main" id="{62AC8F02-9B01-78BD-6E74-EE68965A4FD5}"/>
              </a:ext>
            </a:extLst>
          </p:cNvPr>
          <p:cNvSpPr txBox="1">
            <a:spLocks/>
          </p:cNvSpPr>
          <p:nvPr/>
        </p:nvSpPr>
        <p:spPr>
          <a:xfrm>
            <a:off x="216024" y="1238056"/>
            <a:ext cx="8316416" cy="973654"/>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q"/>
            </a:pPr>
            <a:r>
              <a:rPr lang="en-GB" sz="1200" dirty="0"/>
              <a:t>The geometry of the shielding is divided into four regions to evaluate the activation in different volumes. The reason for this is that within the high-density materials, the particle fluences can vary considerably within a few cm. </a:t>
            </a:r>
            <a:endParaRPr lang="it-IT" sz="1200" dirty="0">
              <a:latin typeface="Arial" panose="020B0604020202020204" pitchFamily="34" charset="0"/>
            </a:endParaRPr>
          </a:p>
        </p:txBody>
      </p:sp>
      <p:cxnSp>
        <p:nvCxnSpPr>
          <p:cNvPr id="7" name="Straight Arrow Connector 6">
            <a:extLst>
              <a:ext uri="{FF2B5EF4-FFF2-40B4-BE49-F238E27FC236}">
                <a16:creationId xmlns:a16="http://schemas.microsoft.com/office/drawing/2014/main" id="{E7D648CC-1C9D-6884-AB03-A5AB27908500}"/>
              </a:ext>
            </a:extLst>
          </p:cNvPr>
          <p:cNvCxnSpPr/>
          <p:nvPr/>
        </p:nvCxnSpPr>
        <p:spPr>
          <a:xfrm>
            <a:off x="3867076" y="3079782"/>
            <a:ext cx="560908" cy="137789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8637047F-3580-739F-111A-13A2B8630BDC}"/>
              </a:ext>
            </a:extLst>
          </p:cNvPr>
          <p:cNvCxnSpPr>
            <a:cxnSpLocks/>
          </p:cNvCxnSpPr>
          <p:nvPr/>
        </p:nvCxnSpPr>
        <p:spPr>
          <a:xfrm flipV="1">
            <a:off x="3131840" y="4731990"/>
            <a:ext cx="1152128" cy="14401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2B7DC1B-D22F-8EE7-FC23-26ED78D0AEA0}"/>
              </a:ext>
            </a:extLst>
          </p:cNvPr>
          <p:cNvCxnSpPr>
            <a:cxnSpLocks/>
          </p:cNvCxnSpPr>
          <p:nvPr/>
        </p:nvCxnSpPr>
        <p:spPr>
          <a:xfrm flipV="1">
            <a:off x="5664764" y="4457677"/>
            <a:ext cx="1067476" cy="13029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Rectangle 10">
            <a:extLst>
              <a:ext uri="{FF2B5EF4-FFF2-40B4-BE49-F238E27FC236}">
                <a16:creationId xmlns:a16="http://schemas.microsoft.com/office/drawing/2014/main" id="{9C101764-D24C-37A3-0692-B2472394739B}"/>
              </a:ext>
            </a:extLst>
          </p:cNvPr>
          <p:cNvSpPr/>
          <p:nvPr/>
        </p:nvSpPr>
        <p:spPr>
          <a:xfrm>
            <a:off x="3635896" y="4836709"/>
            <a:ext cx="613775" cy="10471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600" b="1" dirty="0">
                <a:solidFill>
                  <a:schemeClr val="tx1"/>
                </a:solidFill>
              </a:rPr>
              <a:t>27.1 cm</a:t>
            </a:r>
          </a:p>
        </p:txBody>
      </p:sp>
      <p:sp>
        <p:nvSpPr>
          <p:cNvPr id="18" name="Rectangle 10">
            <a:extLst>
              <a:ext uri="{FF2B5EF4-FFF2-40B4-BE49-F238E27FC236}">
                <a16:creationId xmlns:a16="http://schemas.microsoft.com/office/drawing/2014/main" id="{A47BC0FB-F4F6-5BEB-4856-E29D43890236}"/>
              </a:ext>
            </a:extLst>
          </p:cNvPr>
          <p:cNvSpPr/>
          <p:nvPr/>
        </p:nvSpPr>
        <p:spPr>
          <a:xfrm>
            <a:off x="5980355" y="4587974"/>
            <a:ext cx="613775" cy="10471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600" b="1" dirty="0">
                <a:solidFill>
                  <a:schemeClr val="tx1"/>
                </a:solidFill>
              </a:rPr>
              <a:t>24.2 cm</a:t>
            </a:r>
          </a:p>
        </p:txBody>
      </p:sp>
      <p:sp>
        <p:nvSpPr>
          <p:cNvPr id="29" name="Rectangle 10">
            <a:extLst>
              <a:ext uri="{FF2B5EF4-FFF2-40B4-BE49-F238E27FC236}">
                <a16:creationId xmlns:a16="http://schemas.microsoft.com/office/drawing/2014/main" id="{9DDE1B5D-BDEA-DC94-236F-46B6D19CFD13}"/>
              </a:ext>
            </a:extLst>
          </p:cNvPr>
          <p:cNvSpPr/>
          <p:nvPr/>
        </p:nvSpPr>
        <p:spPr>
          <a:xfrm>
            <a:off x="4048574" y="3618947"/>
            <a:ext cx="470787" cy="8270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600" b="1" dirty="0">
                <a:solidFill>
                  <a:schemeClr val="tx1"/>
                </a:solidFill>
              </a:rPr>
              <a:t>62.0 cm</a:t>
            </a:r>
          </a:p>
        </p:txBody>
      </p:sp>
    </p:spTree>
    <p:extLst>
      <p:ext uri="{BB962C8B-B14F-4D97-AF65-F5344CB8AC3E}">
        <p14:creationId xmlns:p14="http://schemas.microsoft.com/office/powerpoint/2010/main" val="2627829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D0666-238D-4852-FD9B-1823360F0AA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8D8150-1B82-988B-DA24-3F8CD693F3BC}"/>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5" name="Title 4">
            <a:extLst>
              <a:ext uri="{FF2B5EF4-FFF2-40B4-BE49-F238E27FC236}">
                <a16:creationId xmlns:a16="http://schemas.microsoft.com/office/drawing/2014/main" id="{B9229D0C-C047-B0A6-A0B0-9B44EA16CE6D}"/>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Materials composition – Shielding</a:t>
            </a:r>
            <a:r>
              <a:rPr lang="en-GB" dirty="0">
                <a:latin typeface="Arial" panose="020B0604020202020204" pitchFamily="34" charset="0"/>
              </a:rPr>
              <a:t> </a:t>
            </a:r>
            <a:endParaRPr lang="en-GB" dirty="0"/>
          </a:p>
        </p:txBody>
      </p:sp>
      <p:sp>
        <p:nvSpPr>
          <p:cNvPr id="3" name="Rettangolo 2">
            <a:extLst>
              <a:ext uri="{FF2B5EF4-FFF2-40B4-BE49-F238E27FC236}">
                <a16:creationId xmlns:a16="http://schemas.microsoft.com/office/drawing/2014/main" id="{CED94F9F-9E2A-0583-E8F8-60C968FAF6C3}"/>
              </a:ext>
            </a:extLst>
          </p:cNvPr>
          <p:cNvSpPr/>
          <p:nvPr/>
        </p:nvSpPr>
        <p:spPr>
          <a:xfrm>
            <a:off x="5227144" y="2420986"/>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 name="Text Placeholder 3">
            <a:extLst>
              <a:ext uri="{FF2B5EF4-FFF2-40B4-BE49-F238E27FC236}">
                <a16:creationId xmlns:a16="http://schemas.microsoft.com/office/drawing/2014/main" id="{3ABE23BA-CE35-790D-9B76-4E0EF25CE62F}"/>
              </a:ext>
            </a:extLst>
          </p:cNvPr>
          <p:cNvSpPr txBox="1">
            <a:spLocks/>
          </p:cNvSpPr>
          <p:nvPr/>
        </p:nvSpPr>
        <p:spPr>
          <a:xfrm>
            <a:off x="216024" y="1203598"/>
            <a:ext cx="8388424" cy="432048"/>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q"/>
            </a:pPr>
            <a:r>
              <a:rPr lang="en-GB" sz="1100" dirty="0"/>
              <a:t>Three materials were examined and compared in this study, including their impurities:</a:t>
            </a:r>
          </a:p>
          <a:p>
            <a:endParaRPr lang="it-IT" sz="1100" dirty="0">
              <a:latin typeface="Arial" panose="020B0604020202020204" pitchFamily="34" charset="0"/>
            </a:endParaRPr>
          </a:p>
          <a:p>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p:txBody>
      </p:sp>
      <p:graphicFrame>
        <p:nvGraphicFramePr>
          <p:cNvPr id="6" name="Table 5">
            <a:extLst>
              <a:ext uri="{FF2B5EF4-FFF2-40B4-BE49-F238E27FC236}">
                <a16:creationId xmlns:a16="http://schemas.microsoft.com/office/drawing/2014/main" id="{DB66F01C-B233-09D3-FE7B-DE360D9A40BE}"/>
              </a:ext>
            </a:extLst>
          </p:cNvPr>
          <p:cNvGraphicFramePr>
            <a:graphicFrameLocks noGrp="1"/>
          </p:cNvGraphicFramePr>
          <p:nvPr/>
        </p:nvGraphicFramePr>
        <p:xfrm>
          <a:off x="179512" y="1897106"/>
          <a:ext cx="2808312" cy="3050908"/>
        </p:xfrm>
        <a:graphic>
          <a:graphicData uri="http://schemas.openxmlformats.org/drawingml/2006/table">
            <a:tbl>
              <a:tblPr firstRow="1" bandRow="1">
                <a:tableStyleId>{8EC20E35-A176-4012-BC5E-935CFFF8708E}</a:tableStyleId>
              </a:tblPr>
              <a:tblGrid>
                <a:gridCol w="1488564">
                  <a:extLst>
                    <a:ext uri="{9D8B030D-6E8A-4147-A177-3AD203B41FA5}">
                      <a16:colId xmlns:a16="http://schemas.microsoft.com/office/drawing/2014/main" val="185583131"/>
                    </a:ext>
                  </a:extLst>
                </a:gridCol>
                <a:gridCol w="1319748">
                  <a:extLst>
                    <a:ext uri="{9D8B030D-6E8A-4147-A177-3AD203B41FA5}">
                      <a16:colId xmlns:a16="http://schemas.microsoft.com/office/drawing/2014/main" val="212394033"/>
                    </a:ext>
                  </a:extLst>
                </a:gridCol>
              </a:tblGrid>
              <a:tr h="337426">
                <a:tc gridSpan="2">
                  <a:txBody>
                    <a:bodyPr/>
                    <a:lstStyle/>
                    <a:p>
                      <a:pPr algn="ctr" fontAlgn="b"/>
                      <a:r>
                        <a:rPr lang="fr-FR" sz="1100" u="none" strike="noStrike" dirty="0">
                          <a:effectLst/>
                        </a:rPr>
                        <a:t>INERMET180 </a:t>
                      </a:r>
                    </a:p>
                    <a:p>
                      <a:pPr algn="ctr" fontAlgn="b"/>
                      <a:r>
                        <a:rPr lang="fr-FR" sz="1100" u="none" strike="noStrike" dirty="0">
                          <a:effectLst/>
                        </a:rPr>
                        <a:t>( W 95% -Cu 1.5 % - Ni 3.5 % ) </a:t>
                      </a:r>
                      <a:r>
                        <a:rPr lang="fr-FR" sz="1100" b="0" i="1" u="none" strike="noStrike" dirty="0">
                          <a:effectLst/>
                        </a:rPr>
                        <a:t>[2]</a:t>
                      </a:r>
                      <a:endParaRPr lang="fr-FR" sz="1100" b="0" i="1" u="none" strike="noStrike" dirty="0">
                        <a:solidFill>
                          <a:srgbClr val="000000"/>
                        </a:solidFill>
                        <a:effectLst/>
                        <a:latin typeface="Calibri" panose="020F0502020204030204" pitchFamily="34" charset="0"/>
                      </a:endParaRPr>
                    </a:p>
                  </a:txBody>
                  <a:tcPr marL="0" marR="0" marT="0" marB="0" anchor="b"/>
                </a:tc>
                <a:tc hMerge="1">
                  <a:txBody>
                    <a:bodyPr/>
                    <a:lstStyle/>
                    <a:p>
                      <a:endParaRPr lang="en-GB"/>
                    </a:p>
                  </a:txBody>
                  <a:tcPr/>
                </a:tc>
                <a:extLst>
                  <a:ext uri="{0D108BD9-81ED-4DB2-BD59-A6C34878D82A}">
                    <a16:rowId xmlns:a16="http://schemas.microsoft.com/office/drawing/2014/main" val="2189477006"/>
                  </a:ext>
                </a:extLst>
              </a:tr>
              <a:tr h="222795">
                <a:tc>
                  <a:txBody>
                    <a:bodyPr/>
                    <a:lstStyle/>
                    <a:p>
                      <a:pPr algn="ctr" fontAlgn="b"/>
                      <a:endParaRPr lang="en-GB" sz="900" b="1" i="1"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b="1" u="none" strike="noStrike" dirty="0">
                          <a:effectLst/>
                        </a:rPr>
                        <a:t>Mass fractions</a:t>
                      </a:r>
                      <a:endParaRPr lang="en-GB" sz="900" b="1" i="1"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46127993"/>
                  </a:ext>
                </a:extLst>
              </a:tr>
              <a:tr h="138038">
                <a:tc>
                  <a:txBody>
                    <a:bodyPr/>
                    <a:lstStyle/>
                    <a:p>
                      <a:pPr algn="ctr" fontAlgn="b"/>
                      <a:r>
                        <a:rPr lang="en-GB" sz="900" u="none" strike="noStrike" dirty="0">
                          <a:effectLst/>
                        </a:rPr>
                        <a:t>W</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9.48E-01</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18633182"/>
                  </a:ext>
                </a:extLst>
              </a:tr>
              <a:tr h="138038">
                <a:tc>
                  <a:txBody>
                    <a:bodyPr/>
                    <a:lstStyle/>
                    <a:p>
                      <a:pPr algn="ctr" fontAlgn="b"/>
                      <a:r>
                        <a:rPr lang="en-GB" sz="900" u="none" strike="noStrike">
                          <a:effectLst/>
                        </a:rPr>
                        <a:t>C</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3.56E-04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87173563"/>
                  </a:ext>
                </a:extLst>
              </a:tr>
              <a:tr h="138038">
                <a:tc>
                  <a:txBody>
                    <a:bodyPr/>
                    <a:lstStyle/>
                    <a:p>
                      <a:pPr algn="ctr" fontAlgn="b"/>
                      <a:r>
                        <a:rPr lang="en-GB" sz="900" u="none" strike="noStrike" dirty="0">
                          <a:effectLst/>
                        </a:rPr>
                        <a:t>S</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2.59E-04</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596374182"/>
                  </a:ext>
                </a:extLst>
              </a:tr>
              <a:tr h="138038">
                <a:tc>
                  <a:txBody>
                    <a:bodyPr/>
                    <a:lstStyle/>
                    <a:p>
                      <a:pPr algn="ctr" fontAlgn="b"/>
                      <a:r>
                        <a:rPr lang="en-GB" sz="900" u="none" strike="noStrike">
                          <a:effectLst/>
                        </a:rPr>
                        <a:t>P</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59492392"/>
                  </a:ext>
                </a:extLst>
              </a:tr>
              <a:tr h="138038">
                <a:tc>
                  <a:txBody>
                    <a:bodyPr/>
                    <a:lstStyle/>
                    <a:p>
                      <a:pPr algn="ctr" fontAlgn="b"/>
                      <a:r>
                        <a:rPr lang="en-GB" sz="900" u="none" strike="noStrike" dirty="0">
                          <a:effectLst/>
                        </a:rPr>
                        <a:t>K</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4.87E-05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82296660"/>
                  </a:ext>
                </a:extLst>
              </a:tr>
              <a:tr h="138038">
                <a:tc>
                  <a:txBody>
                    <a:bodyPr/>
                    <a:lstStyle/>
                    <a:p>
                      <a:pPr algn="ctr" fontAlgn="b"/>
                      <a:r>
                        <a:rPr lang="en-GB" sz="900" u="none" strike="noStrike">
                          <a:effectLst/>
                        </a:rPr>
                        <a:t>Na</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1239562"/>
                  </a:ext>
                </a:extLst>
              </a:tr>
              <a:tr h="144041">
                <a:tc>
                  <a:txBody>
                    <a:bodyPr/>
                    <a:lstStyle/>
                    <a:p>
                      <a:pPr algn="ctr" fontAlgn="b"/>
                      <a:r>
                        <a:rPr lang="en-GB" sz="900" u="none" strike="noStrike">
                          <a:effectLst/>
                        </a:rPr>
                        <a:t>Al</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33165555"/>
                  </a:ext>
                </a:extLst>
              </a:tr>
              <a:tr h="138038">
                <a:tc>
                  <a:txBody>
                    <a:bodyPr/>
                    <a:lstStyle/>
                    <a:p>
                      <a:pPr algn="ctr" fontAlgn="b"/>
                      <a:r>
                        <a:rPr lang="en-GB" sz="900" u="none" strike="noStrike">
                          <a:effectLst/>
                        </a:rPr>
                        <a:t>Cu</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1.49E-02</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8932635"/>
                  </a:ext>
                </a:extLst>
              </a:tr>
              <a:tr h="138038">
                <a:tc>
                  <a:txBody>
                    <a:bodyPr/>
                    <a:lstStyle/>
                    <a:p>
                      <a:pPr algn="ctr" fontAlgn="b"/>
                      <a:r>
                        <a:rPr lang="en-GB" sz="900" u="none" strike="noStrike">
                          <a:effectLst/>
                        </a:rPr>
                        <a:t>Cr</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69197217"/>
                  </a:ext>
                </a:extLst>
              </a:tr>
              <a:tr h="138038">
                <a:tc>
                  <a:txBody>
                    <a:bodyPr/>
                    <a:lstStyle/>
                    <a:p>
                      <a:pPr algn="ctr" fontAlgn="b"/>
                      <a:r>
                        <a:rPr lang="en-GB" sz="900" u="none" strike="noStrike" dirty="0">
                          <a:effectLst/>
                        </a:rPr>
                        <a:t>Co</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3976640"/>
                  </a:ext>
                </a:extLst>
              </a:tr>
              <a:tr h="138038">
                <a:tc>
                  <a:txBody>
                    <a:bodyPr/>
                    <a:lstStyle/>
                    <a:p>
                      <a:pPr algn="ctr" fontAlgn="b"/>
                      <a:r>
                        <a:rPr lang="en-GB" sz="900" u="none" strike="noStrike">
                          <a:effectLst/>
                        </a:rPr>
                        <a:t>Fe</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2.43E-04</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19209383"/>
                  </a:ext>
                </a:extLst>
              </a:tr>
              <a:tr h="138038">
                <a:tc>
                  <a:txBody>
                    <a:bodyPr/>
                    <a:lstStyle/>
                    <a:p>
                      <a:pPr algn="ctr" fontAlgn="b"/>
                      <a:r>
                        <a:rPr lang="en-GB" sz="900" u="none" strike="noStrike">
                          <a:effectLst/>
                        </a:rPr>
                        <a:t>Mo</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2.44E-04</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87781326"/>
                  </a:ext>
                </a:extLst>
              </a:tr>
              <a:tr h="138038">
                <a:tc>
                  <a:txBody>
                    <a:bodyPr/>
                    <a:lstStyle/>
                    <a:p>
                      <a:pPr algn="ctr" fontAlgn="b"/>
                      <a:r>
                        <a:rPr lang="en-GB" sz="900" u="none" strike="noStrike">
                          <a:effectLst/>
                        </a:rPr>
                        <a:t>Ni</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3.47E-02</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791890384"/>
                  </a:ext>
                </a:extLst>
              </a:tr>
              <a:tr h="138038">
                <a:tc>
                  <a:txBody>
                    <a:bodyPr/>
                    <a:lstStyle/>
                    <a:p>
                      <a:pPr algn="ctr" fontAlgn="b"/>
                      <a:r>
                        <a:rPr lang="en-GB" sz="900" u="none" strike="noStrike" dirty="0">
                          <a:effectLst/>
                        </a:rPr>
                        <a:t>Si</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1.95E-04</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9089311"/>
                  </a:ext>
                </a:extLst>
              </a:tr>
              <a:tr h="138038">
                <a:tc>
                  <a:txBody>
                    <a:bodyPr/>
                    <a:lstStyle/>
                    <a:p>
                      <a:pPr algn="ctr" fontAlgn="b"/>
                      <a:r>
                        <a:rPr lang="en-GB" sz="900" u="none" strike="noStrike">
                          <a:effectLst/>
                        </a:rPr>
                        <a:t>Ti</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2.92E-04</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48784315"/>
                  </a:ext>
                </a:extLst>
              </a:tr>
              <a:tr h="138038">
                <a:tc>
                  <a:txBody>
                    <a:bodyPr/>
                    <a:lstStyle/>
                    <a:p>
                      <a:pPr algn="ctr" fontAlgn="b"/>
                      <a:r>
                        <a:rPr lang="en-GB" sz="900" u="none" strike="noStrike" dirty="0">
                          <a:effectLst/>
                        </a:rPr>
                        <a:t>Ca</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58487377"/>
                  </a:ext>
                </a:extLst>
              </a:tr>
              <a:tr h="138038">
                <a:tc>
                  <a:txBody>
                    <a:bodyPr/>
                    <a:lstStyle/>
                    <a:p>
                      <a:pPr algn="ctr" fontAlgn="b"/>
                      <a:r>
                        <a:rPr lang="en-GB" sz="900" u="none" strike="noStrike">
                          <a:effectLst/>
                        </a:rPr>
                        <a:t>Pb</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4.80E-05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70405146"/>
                  </a:ext>
                </a:extLst>
              </a:tr>
              <a:tr h="138038">
                <a:tc>
                  <a:txBody>
                    <a:bodyPr/>
                    <a:lstStyle/>
                    <a:p>
                      <a:pPr algn="ctr" fontAlgn="b"/>
                      <a:r>
                        <a:rPr lang="en-GB" sz="900" u="none" strike="noStrike" dirty="0">
                          <a:effectLst/>
                        </a:rPr>
                        <a:t>Mn</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2.40E-05</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58738396"/>
                  </a:ext>
                </a:extLst>
              </a:tr>
            </a:tbl>
          </a:graphicData>
        </a:graphic>
      </p:graphicFrame>
      <p:graphicFrame>
        <p:nvGraphicFramePr>
          <p:cNvPr id="7" name="Table 6">
            <a:extLst>
              <a:ext uri="{FF2B5EF4-FFF2-40B4-BE49-F238E27FC236}">
                <a16:creationId xmlns:a16="http://schemas.microsoft.com/office/drawing/2014/main" id="{B793886B-D804-FB7F-561B-C4BDCB1875BC}"/>
              </a:ext>
            </a:extLst>
          </p:cNvPr>
          <p:cNvGraphicFramePr>
            <a:graphicFrameLocks noGrp="1"/>
          </p:cNvGraphicFramePr>
          <p:nvPr/>
        </p:nvGraphicFramePr>
        <p:xfrm>
          <a:off x="3852868" y="1897106"/>
          <a:ext cx="1871260" cy="2232248"/>
        </p:xfrm>
        <a:graphic>
          <a:graphicData uri="http://schemas.openxmlformats.org/drawingml/2006/table">
            <a:tbl>
              <a:tblPr firstRow="1" bandRow="1">
                <a:tableStyleId>{8EC20E35-A176-4012-BC5E-935CFFF8708E}</a:tableStyleId>
              </a:tblPr>
              <a:tblGrid>
                <a:gridCol w="719132">
                  <a:extLst>
                    <a:ext uri="{9D8B030D-6E8A-4147-A177-3AD203B41FA5}">
                      <a16:colId xmlns:a16="http://schemas.microsoft.com/office/drawing/2014/main" val="1389068883"/>
                    </a:ext>
                  </a:extLst>
                </a:gridCol>
                <a:gridCol w="1152128">
                  <a:extLst>
                    <a:ext uri="{9D8B030D-6E8A-4147-A177-3AD203B41FA5}">
                      <a16:colId xmlns:a16="http://schemas.microsoft.com/office/drawing/2014/main" val="186121719"/>
                    </a:ext>
                  </a:extLst>
                </a:gridCol>
              </a:tblGrid>
              <a:tr h="351234">
                <a:tc gridSpan="2">
                  <a:txBody>
                    <a:bodyPr/>
                    <a:lstStyle/>
                    <a:p>
                      <a:pPr algn="ctr" fontAlgn="b"/>
                      <a:r>
                        <a:rPr lang="en-GB" sz="1100" b="1" u="none" strike="noStrike" kern="1200" dirty="0">
                          <a:solidFill>
                            <a:schemeClr val="lt1"/>
                          </a:solidFill>
                          <a:effectLst/>
                        </a:rPr>
                        <a:t>Pure lead – Pb</a:t>
                      </a:r>
                      <a:endParaRPr lang="fr-FR" sz="1100" b="0" i="1" u="none" strike="noStrike" dirty="0">
                        <a:effectLst/>
                      </a:endParaRPr>
                    </a:p>
                    <a:p>
                      <a:pPr algn="ctr" fontAlgn="b"/>
                      <a:endParaRPr lang="en-GB" sz="1100" b="1" u="none" strike="noStrike" kern="1200" dirty="0">
                        <a:solidFill>
                          <a:schemeClr val="lt1"/>
                        </a:solidFill>
                        <a:effectLst/>
                        <a:latin typeface="+mn-lt"/>
                        <a:ea typeface="+mn-ea"/>
                        <a:cs typeface="+mn-cs"/>
                      </a:endParaRPr>
                    </a:p>
                  </a:txBody>
                  <a:tcPr marL="0" marR="0" marT="0" marB="0" anchor="b"/>
                </a:tc>
                <a:tc hMerge="1">
                  <a:txBody>
                    <a:bodyPr/>
                    <a:lstStyle/>
                    <a:p>
                      <a:endParaRPr lang="en-GB"/>
                    </a:p>
                  </a:txBody>
                  <a:tcPr/>
                </a:tc>
                <a:extLst>
                  <a:ext uri="{0D108BD9-81ED-4DB2-BD59-A6C34878D82A}">
                    <a16:rowId xmlns:a16="http://schemas.microsoft.com/office/drawing/2014/main" val="3351316617"/>
                  </a:ext>
                </a:extLst>
              </a:tr>
              <a:tr h="175795">
                <a:tc>
                  <a:txBody>
                    <a:bodyPr/>
                    <a:lstStyle/>
                    <a:p>
                      <a:pPr algn="ctr" fontAlgn="b"/>
                      <a:r>
                        <a:rPr lang="en-GB" sz="900" u="none" strike="noStrike" kern="1200" dirty="0">
                          <a:solidFill>
                            <a:schemeClr val="dk1"/>
                          </a:solidFill>
                          <a:effectLst/>
                        </a:rPr>
                        <a:t> </a:t>
                      </a:r>
                      <a:endParaRPr lang="en-GB" sz="900" u="none" strike="noStrike" kern="1200" dirty="0">
                        <a:solidFill>
                          <a:schemeClr val="dk1"/>
                        </a:solidFill>
                        <a:effectLst/>
                        <a:latin typeface="+mn-lt"/>
                        <a:ea typeface="+mn-ea"/>
                        <a:cs typeface="+mn-cs"/>
                      </a:endParaRPr>
                    </a:p>
                  </a:txBody>
                  <a:tcPr marL="0" marR="0" marT="0" marB="0" anchor="b"/>
                </a:tc>
                <a:tc>
                  <a:txBody>
                    <a:bodyPr/>
                    <a:lstStyle/>
                    <a:p>
                      <a:pPr algn="ctr" fontAlgn="b"/>
                      <a:r>
                        <a:rPr lang="en-GB" sz="900" b="1" u="none" strike="noStrike" dirty="0">
                          <a:effectLst/>
                        </a:rPr>
                        <a:t>Mass fractions</a:t>
                      </a:r>
                      <a:endParaRPr lang="en-GB" sz="900" b="1" i="1"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90642178"/>
                  </a:ext>
                </a:extLst>
              </a:tr>
              <a:tr h="169936">
                <a:tc>
                  <a:txBody>
                    <a:bodyPr/>
                    <a:lstStyle/>
                    <a:p>
                      <a:pPr algn="ctr" fontAlgn="b"/>
                      <a:r>
                        <a:rPr lang="en-GB" sz="900" u="none" strike="noStrike" kern="1200">
                          <a:solidFill>
                            <a:schemeClr val="dk1"/>
                          </a:solidFill>
                          <a:effectLst/>
                        </a:rPr>
                        <a:t>Ag</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3.000E-06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642557039"/>
                  </a:ext>
                </a:extLst>
              </a:tr>
              <a:tr h="169936">
                <a:tc>
                  <a:txBody>
                    <a:bodyPr/>
                    <a:lstStyle/>
                    <a:p>
                      <a:pPr algn="ctr" fontAlgn="b"/>
                      <a:r>
                        <a:rPr lang="en-GB" sz="900" u="none" strike="noStrike" kern="1200" dirty="0">
                          <a:solidFill>
                            <a:schemeClr val="dk1"/>
                          </a:solidFill>
                          <a:effectLst/>
                        </a:rPr>
                        <a:t>As</a:t>
                      </a:r>
                      <a:endParaRPr lang="en-GB" sz="900" u="none" strike="noStrike" kern="1200" dirty="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9.000E-06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457402251"/>
                  </a:ext>
                </a:extLst>
              </a:tr>
              <a:tr h="169936">
                <a:tc>
                  <a:txBody>
                    <a:bodyPr/>
                    <a:lstStyle/>
                    <a:p>
                      <a:pPr algn="ctr" fontAlgn="b"/>
                      <a:r>
                        <a:rPr lang="en-GB" sz="900" u="none" strike="noStrike" kern="1200">
                          <a:solidFill>
                            <a:schemeClr val="dk1"/>
                          </a:solidFill>
                          <a:effectLst/>
                        </a:rPr>
                        <a:t>Bi</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4.000E-06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3471968540"/>
                  </a:ext>
                </a:extLst>
              </a:tr>
              <a:tr h="169936">
                <a:tc>
                  <a:txBody>
                    <a:bodyPr/>
                    <a:lstStyle/>
                    <a:p>
                      <a:pPr algn="ctr" fontAlgn="b"/>
                      <a:r>
                        <a:rPr lang="en-GB" sz="900" u="none" strike="noStrike" kern="1200">
                          <a:solidFill>
                            <a:schemeClr val="dk1"/>
                          </a:solidFill>
                          <a:effectLst/>
                        </a:rPr>
                        <a:t>Cd</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a:solidFill>
                            <a:schemeClr val="dk1"/>
                          </a:solidFill>
                          <a:effectLst/>
                        </a:rPr>
                        <a:t>1.000E-06</a:t>
                      </a:r>
                      <a:endParaRPr lang="en-GB" sz="900" u="none" strike="noStrike" kern="120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440768876"/>
                  </a:ext>
                </a:extLst>
              </a:tr>
              <a:tr h="169936">
                <a:tc>
                  <a:txBody>
                    <a:bodyPr/>
                    <a:lstStyle/>
                    <a:p>
                      <a:pPr algn="ctr" fontAlgn="b"/>
                      <a:r>
                        <a:rPr lang="en-GB" sz="900" u="none" strike="noStrike" kern="1200">
                          <a:solidFill>
                            <a:schemeClr val="dk1"/>
                          </a:solidFill>
                          <a:effectLst/>
                        </a:rPr>
                        <a:t>Cu</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1.000E-06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4164985882"/>
                  </a:ext>
                </a:extLst>
              </a:tr>
              <a:tr h="169936">
                <a:tc>
                  <a:txBody>
                    <a:bodyPr/>
                    <a:lstStyle/>
                    <a:p>
                      <a:pPr algn="ctr" fontAlgn="b"/>
                      <a:r>
                        <a:rPr lang="en-GB" sz="900" u="none" strike="noStrike" kern="1200">
                          <a:solidFill>
                            <a:schemeClr val="dk1"/>
                          </a:solidFill>
                          <a:effectLst/>
                        </a:rPr>
                        <a:t>Fe</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1.000E-07</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690777741"/>
                  </a:ext>
                </a:extLst>
              </a:tr>
              <a:tr h="169936">
                <a:tc>
                  <a:txBody>
                    <a:bodyPr/>
                    <a:lstStyle/>
                    <a:p>
                      <a:pPr algn="ctr" fontAlgn="b"/>
                      <a:r>
                        <a:rPr lang="en-GB" sz="900" u="none" strike="noStrike" kern="1200">
                          <a:solidFill>
                            <a:schemeClr val="dk1"/>
                          </a:solidFill>
                          <a:effectLst/>
                        </a:rPr>
                        <a:t>Pb</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9.999E-01</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948626477"/>
                  </a:ext>
                </a:extLst>
              </a:tr>
              <a:tr h="169936">
                <a:tc>
                  <a:txBody>
                    <a:bodyPr/>
                    <a:lstStyle/>
                    <a:p>
                      <a:pPr algn="ctr" fontAlgn="b"/>
                      <a:r>
                        <a:rPr lang="en-GB" sz="900" u="none" strike="noStrike" kern="1200">
                          <a:solidFill>
                            <a:schemeClr val="dk1"/>
                          </a:solidFill>
                          <a:effectLst/>
                        </a:rPr>
                        <a:t>Sb</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5.100E-05</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1154215335"/>
                  </a:ext>
                </a:extLst>
              </a:tr>
              <a:tr h="169936">
                <a:tc>
                  <a:txBody>
                    <a:bodyPr/>
                    <a:lstStyle/>
                    <a:p>
                      <a:pPr algn="ctr" fontAlgn="b"/>
                      <a:r>
                        <a:rPr lang="en-GB" sz="900" u="none" strike="noStrike" kern="1200">
                          <a:solidFill>
                            <a:schemeClr val="dk1"/>
                          </a:solidFill>
                          <a:effectLst/>
                        </a:rPr>
                        <a:t>Sn</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1.000E-06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566976613"/>
                  </a:ext>
                </a:extLst>
              </a:tr>
              <a:tr h="175795">
                <a:tc>
                  <a:txBody>
                    <a:bodyPr/>
                    <a:lstStyle/>
                    <a:p>
                      <a:pPr algn="ctr" fontAlgn="b"/>
                      <a:r>
                        <a:rPr lang="en-GB" sz="900" u="none" strike="noStrike" kern="1200">
                          <a:solidFill>
                            <a:schemeClr val="dk1"/>
                          </a:solidFill>
                          <a:effectLst/>
                        </a:rPr>
                        <a:t>Zn</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2.000E-06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499478362"/>
                  </a:ext>
                </a:extLst>
              </a:tr>
            </a:tbl>
          </a:graphicData>
        </a:graphic>
      </p:graphicFrame>
      <p:graphicFrame>
        <p:nvGraphicFramePr>
          <p:cNvPr id="8" name="Table 7">
            <a:extLst>
              <a:ext uri="{FF2B5EF4-FFF2-40B4-BE49-F238E27FC236}">
                <a16:creationId xmlns:a16="http://schemas.microsoft.com/office/drawing/2014/main" id="{94B36AC9-49D7-7137-5134-38884856E14B}"/>
              </a:ext>
            </a:extLst>
          </p:cNvPr>
          <p:cNvGraphicFramePr>
            <a:graphicFrameLocks noGrp="1"/>
          </p:cNvGraphicFramePr>
          <p:nvPr/>
        </p:nvGraphicFramePr>
        <p:xfrm>
          <a:off x="6517164" y="1897106"/>
          <a:ext cx="1871260" cy="2232248"/>
        </p:xfrm>
        <a:graphic>
          <a:graphicData uri="http://schemas.openxmlformats.org/drawingml/2006/table">
            <a:tbl>
              <a:tblPr firstRow="1" bandRow="1">
                <a:tableStyleId>{8EC20E35-A176-4012-BC5E-935CFFF8708E}</a:tableStyleId>
              </a:tblPr>
              <a:tblGrid>
                <a:gridCol w="719132">
                  <a:extLst>
                    <a:ext uri="{9D8B030D-6E8A-4147-A177-3AD203B41FA5}">
                      <a16:colId xmlns:a16="http://schemas.microsoft.com/office/drawing/2014/main" val="1389068883"/>
                    </a:ext>
                  </a:extLst>
                </a:gridCol>
                <a:gridCol w="1152128">
                  <a:extLst>
                    <a:ext uri="{9D8B030D-6E8A-4147-A177-3AD203B41FA5}">
                      <a16:colId xmlns:a16="http://schemas.microsoft.com/office/drawing/2014/main" val="186121719"/>
                    </a:ext>
                  </a:extLst>
                </a:gridCol>
              </a:tblGrid>
              <a:tr h="351234">
                <a:tc gridSpan="2">
                  <a:txBody>
                    <a:bodyPr/>
                    <a:lstStyle/>
                    <a:p>
                      <a:pPr algn="ctr" fontAlgn="b"/>
                      <a:r>
                        <a:rPr lang="en-GB" sz="1100" b="1" u="none" strike="noStrike" kern="1200" dirty="0">
                          <a:solidFill>
                            <a:schemeClr val="lt1"/>
                          </a:solidFill>
                          <a:effectLst/>
                        </a:rPr>
                        <a:t>PbSb alloy</a:t>
                      </a:r>
                    </a:p>
                    <a:p>
                      <a:pPr algn="ctr" fontAlgn="b"/>
                      <a:r>
                        <a:rPr lang="en-GB" sz="1100" b="1" u="none" strike="noStrike" kern="1200" dirty="0">
                          <a:solidFill>
                            <a:schemeClr val="lt1"/>
                          </a:solidFill>
                          <a:effectLst/>
                        </a:rPr>
                        <a:t>( Sb 6% )</a:t>
                      </a:r>
                    </a:p>
                  </a:txBody>
                  <a:tcPr marL="0" marR="0" marT="0" marB="0" anchor="b"/>
                </a:tc>
                <a:tc hMerge="1">
                  <a:txBody>
                    <a:bodyPr/>
                    <a:lstStyle/>
                    <a:p>
                      <a:endParaRPr lang="en-GB"/>
                    </a:p>
                  </a:txBody>
                  <a:tcPr/>
                </a:tc>
                <a:extLst>
                  <a:ext uri="{0D108BD9-81ED-4DB2-BD59-A6C34878D82A}">
                    <a16:rowId xmlns:a16="http://schemas.microsoft.com/office/drawing/2014/main" val="3351316617"/>
                  </a:ext>
                </a:extLst>
              </a:tr>
              <a:tr h="175795">
                <a:tc>
                  <a:txBody>
                    <a:bodyPr/>
                    <a:lstStyle/>
                    <a:p>
                      <a:pPr algn="ctr" fontAlgn="b"/>
                      <a:r>
                        <a:rPr lang="en-GB" sz="900" u="none" strike="noStrike" kern="1200" dirty="0">
                          <a:solidFill>
                            <a:schemeClr val="dk1"/>
                          </a:solidFill>
                          <a:effectLst/>
                        </a:rPr>
                        <a:t> </a:t>
                      </a:r>
                      <a:endParaRPr lang="en-GB" sz="900" u="none" strike="noStrike" kern="1200" dirty="0">
                        <a:solidFill>
                          <a:schemeClr val="dk1"/>
                        </a:solidFill>
                        <a:effectLst/>
                        <a:latin typeface="+mn-lt"/>
                        <a:ea typeface="+mn-ea"/>
                        <a:cs typeface="+mn-cs"/>
                      </a:endParaRPr>
                    </a:p>
                  </a:txBody>
                  <a:tcPr marL="0" marR="0" marT="0" marB="0" anchor="b"/>
                </a:tc>
                <a:tc>
                  <a:txBody>
                    <a:bodyPr/>
                    <a:lstStyle/>
                    <a:p>
                      <a:pPr algn="ctr" fontAlgn="b"/>
                      <a:r>
                        <a:rPr lang="en-GB" sz="900" b="1" u="none" strike="noStrike" dirty="0">
                          <a:effectLst/>
                        </a:rPr>
                        <a:t>Mass fractions</a:t>
                      </a:r>
                      <a:endParaRPr lang="en-GB" sz="900" b="1" i="1"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90642178"/>
                  </a:ext>
                </a:extLst>
              </a:tr>
              <a:tr h="169936">
                <a:tc>
                  <a:txBody>
                    <a:bodyPr/>
                    <a:lstStyle/>
                    <a:p>
                      <a:pPr algn="ctr" fontAlgn="b"/>
                      <a:r>
                        <a:rPr lang="en-GB" sz="900" u="none" strike="noStrike" kern="1200" dirty="0">
                          <a:solidFill>
                            <a:schemeClr val="dk1"/>
                          </a:solidFill>
                          <a:effectLst/>
                        </a:rPr>
                        <a:t>Ag</a:t>
                      </a:r>
                      <a:endParaRPr lang="en-GB" sz="900" u="none" strike="noStrike" kern="1200" dirty="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3.000E-06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642557039"/>
                  </a:ext>
                </a:extLst>
              </a:tr>
              <a:tr h="169936">
                <a:tc>
                  <a:txBody>
                    <a:bodyPr/>
                    <a:lstStyle/>
                    <a:p>
                      <a:pPr algn="ctr" fontAlgn="b"/>
                      <a:r>
                        <a:rPr lang="en-GB" sz="900" u="none" strike="noStrike" kern="1200" dirty="0">
                          <a:solidFill>
                            <a:schemeClr val="dk1"/>
                          </a:solidFill>
                          <a:effectLst/>
                        </a:rPr>
                        <a:t>As</a:t>
                      </a:r>
                      <a:endParaRPr lang="en-GB" sz="900" u="none" strike="noStrike" kern="1200" dirty="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9.000E-06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457402251"/>
                  </a:ext>
                </a:extLst>
              </a:tr>
              <a:tr h="169936">
                <a:tc>
                  <a:txBody>
                    <a:bodyPr/>
                    <a:lstStyle/>
                    <a:p>
                      <a:pPr algn="ctr" fontAlgn="b"/>
                      <a:r>
                        <a:rPr lang="en-GB" sz="900" u="none" strike="noStrike" kern="1200">
                          <a:solidFill>
                            <a:schemeClr val="dk1"/>
                          </a:solidFill>
                          <a:effectLst/>
                        </a:rPr>
                        <a:t>Bi</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4.000E-06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3471968540"/>
                  </a:ext>
                </a:extLst>
              </a:tr>
              <a:tr h="169936">
                <a:tc>
                  <a:txBody>
                    <a:bodyPr/>
                    <a:lstStyle/>
                    <a:p>
                      <a:pPr algn="ctr" fontAlgn="b"/>
                      <a:r>
                        <a:rPr lang="en-GB" sz="900" u="none" strike="noStrike" kern="1200">
                          <a:solidFill>
                            <a:schemeClr val="dk1"/>
                          </a:solidFill>
                          <a:effectLst/>
                        </a:rPr>
                        <a:t>Cd</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a:solidFill>
                            <a:schemeClr val="dk1"/>
                          </a:solidFill>
                          <a:effectLst/>
                        </a:rPr>
                        <a:t>1.000E-06</a:t>
                      </a:r>
                      <a:endParaRPr lang="en-GB" sz="900" u="none" strike="noStrike" kern="120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440768876"/>
                  </a:ext>
                </a:extLst>
              </a:tr>
              <a:tr h="169936">
                <a:tc>
                  <a:txBody>
                    <a:bodyPr/>
                    <a:lstStyle/>
                    <a:p>
                      <a:pPr algn="ctr" fontAlgn="b"/>
                      <a:r>
                        <a:rPr lang="en-GB" sz="900" u="none" strike="noStrike" kern="1200">
                          <a:solidFill>
                            <a:schemeClr val="dk1"/>
                          </a:solidFill>
                          <a:effectLst/>
                        </a:rPr>
                        <a:t>Cu</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1.000E-06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4164985882"/>
                  </a:ext>
                </a:extLst>
              </a:tr>
              <a:tr h="169936">
                <a:tc>
                  <a:txBody>
                    <a:bodyPr/>
                    <a:lstStyle/>
                    <a:p>
                      <a:pPr algn="ctr" fontAlgn="b"/>
                      <a:r>
                        <a:rPr lang="en-GB" sz="900" u="none" strike="noStrike" kern="1200">
                          <a:solidFill>
                            <a:schemeClr val="dk1"/>
                          </a:solidFill>
                          <a:effectLst/>
                        </a:rPr>
                        <a:t>Fe</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1.000E-07</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690777741"/>
                  </a:ext>
                </a:extLst>
              </a:tr>
              <a:tr h="169936">
                <a:tc>
                  <a:txBody>
                    <a:bodyPr/>
                    <a:lstStyle/>
                    <a:p>
                      <a:pPr algn="ctr" fontAlgn="b"/>
                      <a:r>
                        <a:rPr lang="en-GB" sz="900" u="none" strike="noStrike" kern="1200">
                          <a:solidFill>
                            <a:schemeClr val="dk1"/>
                          </a:solidFill>
                          <a:effectLst/>
                        </a:rPr>
                        <a:t>Pb</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9.399E-01</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948626477"/>
                  </a:ext>
                </a:extLst>
              </a:tr>
              <a:tr h="169936">
                <a:tc>
                  <a:txBody>
                    <a:bodyPr/>
                    <a:lstStyle/>
                    <a:p>
                      <a:pPr algn="ctr" fontAlgn="b"/>
                      <a:r>
                        <a:rPr lang="en-GB" sz="900" u="none" strike="noStrike" kern="1200">
                          <a:solidFill>
                            <a:schemeClr val="dk1"/>
                          </a:solidFill>
                          <a:effectLst/>
                        </a:rPr>
                        <a:t>Sb</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6.000E-02</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1154215335"/>
                  </a:ext>
                </a:extLst>
              </a:tr>
              <a:tr h="169936">
                <a:tc>
                  <a:txBody>
                    <a:bodyPr/>
                    <a:lstStyle/>
                    <a:p>
                      <a:pPr algn="ctr" fontAlgn="b"/>
                      <a:r>
                        <a:rPr lang="en-GB" sz="900" u="none" strike="noStrike" kern="1200">
                          <a:solidFill>
                            <a:schemeClr val="dk1"/>
                          </a:solidFill>
                          <a:effectLst/>
                        </a:rPr>
                        <a:t>Sn</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1.000E-06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566976613"/>
                  </a:ext>
                </a:extLst>
              </a:tr>
              <a:tr h="175795">
                <a:tc>
                  <a:txBody>
                    <a:bodyPr/>
                    <a:lstStyle/>
                    <a:p>
                      <a:pPr algn="ctr" fontAlgn="b"/>
                      <a:r>
                        <a:rPr lang="en-GB" sz="900" u="none" strike="noStrike" kern="1200">
                          <a:solidFill>
                            <a:schemeClr val="dk1"/>
                          </a:solidFill>
                          <a:effectLst/>
                        </a:rPr>
                        <a:t>Zn</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2.000E-06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499478362"/>
                  </a:ext>
                </a:extLst>
              </a:tr>
            </a:tbl>
          </a:graphicData>
        </a:graphic>
      </p:graphicFrame>
      <p:sp>
        <p:nvSpPr>
          <p:cNvPr id="9" name="Rectangle 10">
            <a:extLst>
              <a:ext uri="{FF2B5EF4-FFF2-40B4-BE49-F238E27FC236}">
                <a16:creationId xmlns:a16="http://schemas.microsoft.com/office/drawing/2014/main" id="{D2FDEA54-7BD1-9EE6-EECE-5A8BEA3777D2}"/>
              </a:ext>
            </a:extLst>
          </p:cNvPr>
          <p:cNvSpPr/>
          <p:nvPr/>
        </p:nvSpPr>
        <p:spPr>
          <a:xfrm>
            <a:off x="827584" y="1707654"/>
            <a:ext cx="1404156" cy="11965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i="1" dirty="0">
                <a:solidFill>
                  <a:schemeClr val="tx1"/>
                </a:solidFill>
                <a:latin typeface="Symbol" panose="05050102010706020507" pitchFamily="18" charset="2"/>
              </a:rPr>
              <a:t>r = </a:t>
            </a:r>
            <a:r>
              <a:rPr lang="en-US" sz="1000" b="1" i="1" dirty="0">
                <a:solidFill>
                  <a:schemeClr val="tx1"/>
                </a:solidFill>
              </a:rPr>
              <a:t> 18.00 g/cm3</a:t>
            </a:r>
            <a:endParaRPr lang="en-US" sz="900" b="1" i="1" dirty="0">
              <a:solidFill>
                <a:schemeClr val="tx1"/>
              </a:solidFill>
              <a:latin typeface="Symbol" panose="05050102010706020507" pitchFamily="18" charset="2"/>
            </a:endParaRPr>
          </a:p>
        </p:txBody>
      </p:sp>
      <p:sp>
        <p:nvSpPr>
          <p:cNvPr id="10" name="Rectangle 10">
            <a:extLst>
              <a:ext uri="{FF2B5EF4-FFF2-40B4-BE49-F238E27FC236}">
                <a16:creationId xmlns:a16="http://schemas.microsoft.com/office/drawing/2014/main" id="{3F3EB5F7-63A8-3263-D556-1489B2882075}"/>
              </a:ext>
            </a:extLst>
          </p:cNvPr>
          <p:cNvSpPr/>
          <p:nvPr/>
        </p:nvSpPr>
        <p:spPr>
          <a:xfrm>
            <a:off x="4158428" y="1707654"/>
            <a:ext cx="1404156" cy="11965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i="1" dirty="0">
                <a:solidFill>
                  <a:schemeClr val="tx1"/>
                </a:solidFill>
                <a:latin typeface="Symbol" panose="05050102010706020507" pitchFamily="18" charset="2"/>
              </a:rPr>
              <a:t>r = </a:t>
            </a:r>
            <a:r>
              <a:rPr lang="en-US" sz="1000" b="1" i="1" dirty="0">
                <a:solidFill>
                  <a:schemeClr val="tx1"/>
                </a:solidFill>
              </a:rPr>
              <a:t> 11.36 g/cm3</a:t>
            </a:r>
            <a:endParaRPr lang="en-US" sz="900" b="1" i="1" dirty="0">
              <a:solidFill>
                <a:schemeClr val="tx1"/>
              </a:solidFill>
              <a:latin typeface="Symbol" panose="05050102010706020507" pitchFamily="18" charset="2"/>
            </a:endParaRPr>
          </a:p>
        </p:txBody>
      </p:sp>
      <p:sp>
        <p:nvSpPr>
          <p:cNvPr id="16" name="Rectangle 10">
            <a:extLst>
              <a:ext uri="{FF2B5EF4-FFF2-40B4-BE49-F238E27FC236}">
                <a16:creationId xmlns:a16="http://schemas.microsoft.com/office/drawing/2014/main" id="{015723F5-B98F-11C3-E91B-5BAB28A786B7}"/>
              </a:ext>
            </a:extLst>
          </p:cNvPr>
          <p:cNvSpPr/>
          <p:nvPr/>
        </p:nvSpPr>
        <p:spPr>
          <a:xfrm>
            <a:off x="6822724" y="1707654"/>
            <a:ext cx="1404156" cy="11965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i="1" dirty="0">
                <a:solidFill>
                  <a:schemeClr val="tx1"/>
                </a:solidFill>
                <a:latin typeface="Symbol" panose="05050102010706020507" pitchFamily="18" charset="2"/>
              </a:rPr>
              <a:t>r = </a:t>
            </a:r>
            <a:r>
              <a:rPr lang="en-US" sz="1000" b="1" i="1" dirty="0">
                <a:solidFill>
                  <a:schemeClr val="tx1"/>
                </a:solidFill>
              </a:rPr>
              <a:t> 11.36 g/cm3</a:t>
            </a:r>
            <a:endParaRPr lang="en-US" sz="900" b="1" i="1" dirty="0">
              <a:solidFill>
                <a:schemeClr val="tx1"/>
              </a:solidFill>
              <a:latin typeface="Symbol" panose="05050102010706020507" pitchFamily="18" charset="2"/>
            </a:endParaRPr>
          </a:p>
        </p:txBody>
      </p:sp>
      <p:sp>
        <p:nvSpPr>
          <p:cNvPr id="17" name="Text Placeholder 3">
            <a:extLst>
              <a:ext uri="{FF2B5EF4-FFF2-40B4-BE49-F238E27FC236}">
                <a16:creationId xmlns:a16="http://schemas.microsoft.com/office/drawing/2014/main" id="{178FB436-C7B3-287F-F0BF-0399864CD84F}"/>
              </a:ext>
            </a:extLst>
          </p:cNvPr>
          <p:cNvSpPr txBox="1">
            <a:spLocks/>
          </p:cNvSpPr>
          <p:nvPr/>
        </p:nvSpPr>
        <p:spPr>
          <a:xfrm>
            <a:off x="5580112" y="4809552"/>
            <a:ext cx="8388424" cy="667896"/>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it-IT" sz="800" i="1" dirty="0"/>
              <a:t>[2] </a:t>
            </a:r>
            <a:r>
              <a:rPr lang="en-GB" sz="800" i="1" dirty="0"/>
              <a:t>Thermal Characterization of </a:t>
            </a:r>
            <a:r>
              <a:rPr lang="en-GB" sz="800" i="1" dirty="0" err="1"/>
              <a:t>Inermet</a:t>
            </a:r>
            <a:r>
              <a:rPr lang="en-GB" sz="800" i="1" dirty="0"/>
              <a:t> 180, </a:t>
            </a:r>
            <a:r>
              <a:rPr lang="en-GB" sz="800" i="1" dirty="0" err="1"/>
              <a:t>Dr.</a:t>
            </a:r>
            <a:r>
              <a:rPr lang="en-GB" sz="800" i="1" dirty="0"/>
              <a:t> Ing. Wolfgang </a:t>
            </a:r>
            <a:r>
              <a:rPr lang="en-GB" sz="800" i="1" dirty="0" err="1"/>
              <a:t>Hohenauer</a:t>
            </a:r>
            <a:endParaRPr lang="en-GB" sz="800" i="1" dirty="0"/>
          </a:p>
          <a:p>
            <a:r>
              <a:rPr lang="en-GB" sz="800" i="1" dirty="0"/>
              <a:t> </a:t>
            </a:r>
            <a:r>
              <a:rPr lang="it-IT" sz="800" i="1" dirty="0"/>
              <a:t> </a:t>
            </a:r>
          </a:p>
          <a:p>
            <a:pPr marL="171450" indent="-171450">
              <a:buFont typeface="Wingdings" pitchFamily="2" charset="2"/>
              <a:buChar char="Ø"/>
            </a:pPr>
            <a:endParaRPr lang="it-IT" sz="800" dirty="0"/>
          </a:p>
          <a:p>
            <a:pPr marL="171450" indent="-171450">
              <a:buFont typeface="Wingdings" pitchFamily="2" charset="2"/>
              <a:buChar char="Ø"/>
            </a:pPr>
            <a:endParaRPr lang="it-IT" sz="800" dirty="0"/>
          </a:p>
          <a:p>
            <a:pPr marL="171450" indent="-171450">
              <a:buFontTx/>
              <a:buChar char="-"/>
            </a:pPr>
            <a:endParaRPr lang="it-IT" sz="800" dirty="0">
              <a:latin typeface="Arial" panose="020B0604020202020204" pitchFamily="34" charset="0"/>
            </a:endParaRPr>
          </a:p>
          <a:p>
            <a:endParaRPr lang="it-IT" sz="800" dirty="0">
              <a:latin typeface="Arial" panose="020B0604020202020204" pitchFamily="34" charset="0"/>
            </a:endParaRPr>
          </a:p>
          <a:p>
            <a:pPr marL="171450" indent="-171450">
              <a:buFont typeface="Wingdings" pitchFamily="2" charset="2"/>
              <a:buChar char="Ø"/>
            </a:pPr>
            <a:endParaRPr lang="it-IT" sz="800" dirty="0">
              <a:latin typeface="Arial" panose="020B0604020202020204" pitchFamily="34" charset="0"/>
            </a:endParaRPr>
          </a:p>
          <a:p>
            <a:pPr marL="171450" indent="-171450">
              <a:buFont typeface="Wingdings" pitchFamily="2" charset="2"/>
              <a:buChar char="Ø"/>
            </a:pPr>
            <a:endParaRPr lang="it-IT" sz="800" dirty="0">
              <a:latin typeface="Arial" panose="020B0604020202020204" pitchFamily="34" charset="0"/>
            </a:endParaRPr>
          </a:p>
          <a:p>
            <a:pPr marL="171450" indent="-171450">
              <a:buFontTx/>
              <a:buChar char="-"/>
            </a:pPr>
            <a:endParaRPr lang="it-IT" sz="800" dirty="0">
              <a:latin typeface="Arial" panose="020B0604020202020204" pitchFamily="34" charset="0"/>
            </a:endParaRPr>
          </a:p>
          <a:p>
            <a:pPr marL="171450" indent="-171450">
              <a:buFontTx/>
              <a:buChar char="-"/>
            </a:pPr>
            <a:endParaRPr lang="it-IT" sz="800" dirty="0">
              <a:latin typeface="Arial" panose="020B0604020202020204" pitchFamily="34" charset="0"/>
            </a:endParaRPr>
          </a:p>
        </p:txBody>
      </p:sp>
    </p:spTree>
    <p:extLst>
      <p:ext uri="{BB962C8B-B14F-4D97-AF65-F5344CB8AC3E}">
        <p14:creationId xmlns:p14="http://schemas.microsoft.com/office/powerpoint/2010/main" val="2585223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D0666-238D-4852-FD9B-1823360F0AA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8D8150-1B82-988B-DA24-3F8CD693F3BC}"/>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5" name="Title 4">
            <a:extLst>
              <a:ext uri="{FF2B5EF4-FFF2-40B4-BE49-F238E27FC236}">
                <a16:creationId xmlns:a16="http://schemas.microsoft.com/office/drawing/2014/main" id="{B9229D0C-C047-B0A6-A0B0-9B44EA16CE6D}"/>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Materials composition – Photon absorbers</a:t>
            </a:r>
            <a:r>
              <a:rPr lang="en-GB" dirty="0">
                <a:latin typeface="Arial" panose="020B0604020202020204" pitchFamily="34" charset="0"/>
              </a:rPr>
              <a:t> </a:t>
            </a:r>
            <a:endParaRPr lang="en-GB" dirty="0"/>
          </a:p>
        </p:txBody>
      </p:sp>
      <p:sp>
        <p:nvSpPr>
          <p:cNvPr id="3" name="Rettangolo 2">
            <a:extLst>
              <a:ext uri="{FF2B5EF4-FFF2-40B4-BE49-F238E27FC236}">
                <a16:creationId xmlns:a16="http://schemas.microsoft.com/office/drawing/2014/main" id="{CED94F9F-9E2A-0583-E8F8-60C968FAF6C3}"/>
              </a:ext>
            </a:extLst>
          </p:cNvPr>
          <p:cNvSpPr/>
          <p:nvPr/>
        </p:nvSpPr>
        <p:spPr>
          <a:xfrm>
            <a:off x="5227144" y="2420986"/>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 name="Text Placeholder 3">
            <a:extLst>
              <a:ext uri="{FF2B5EF4-FFF2-40B4-BE49-F238E27FC236}">
                <a16:creationId xmlns:a16="http://schemas.microsoft.com/office/drawing/2014/main" id="{3ABE23BA-CE35-790D-9B76-4E0EF25CE62F}"/>
              </a:ext>
            </a:extLst>
          </p:cNvPr>
          <p:cNvSpPr txBox="1">
            <a:spLocks/>
          </p:cNvSpPr>
          <p:nvPr/>
        </p:nvSpPr>
        <p:spPr>
          <a:xfrm>
            <a:off x="216024" y="1203598"/>
            <a:ext cx="8388424" cy="432048"/>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q"/>
            </a:pPr>
            <a:r>
              <a:rPr lang="en-GB" sz="1100" dirty="0"/>
              <a:t>Three materials were examined and compared in this study, including their impurities:</a:t>
            </a:r>
          </a:p>
          <a:p>
            <a:endParaRPr lang="it-IT" sz="1100" dirty="0">
              <a:latin typeface="Arial" panose="020B0604020202020204" pitchFamily="34" charset="0"/>
            </a:endParaRPr>
          </a:p>
          <a:p>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p:txBody>
      </p:sp>
      <p:graphicFrame>
        <p:nvGraphicFramePr>
          <p:cNvPr id="6" name="Table 5">
            <a:extLst>
              <a:ext uri="{FF2B5EF4-FFF2-40B4-BE49-F238E27FC236}">
                <a16:creationId xmlns:a16="http://schemas.microsoft.com/office/drawing/2014/main" id="{DB66F01C-B233-09D3-FE7B-DE360D9A40BE}"/>
              </a:ext>
            </a:extLst>
          </p:cNvPr>
          <p:cNvGraphicFramePr>
            <a:graphicFrameLocks noGrp="1"/>
          </p:cNvGraphicFramePr>
          <p:nvPr/>
        </p:nvGraphicFramePr>
        <p:xfrm>
          <a:off x="179512" y="1897106"/>
          <a:ext cx="2808312" cy="3050908"/>
        </p:xfrm>
        <a:graphic>
          <a:graphicData uri="http://schemas.openxmlformats.org/drawingml/2006/table">
            <a:tbl>
              <a:tblPr firstRow="1" bandRow="1">
                <a:tableStyleId>{8EC20E35-A176-4012-BC5E-935CFFF8708E}</a:tableStyleId>
              </a:tblPr>
              <a:tblGrid>
                <a:gridCol w="1488564">
                  <a:extLst>
                    <a:ext uri="{9D8B030D-6E8A-4147-A177-3AD203B41FA5}">
                      <a16:colId xmlns:a16="http://schemas.microsoft.com/office/drawing/2014/main" val="185583131"/>
                    </a:ext>
                  </a:extLst>
                </a:gridCol>
                <a:gridCol w="1319748">
                  <a:extLst>
                    <a:ext uri="{9D8B030D-6E8A-4147-A177-3AD203B41FA5}">
                      <a16:colId xmlns:a16="http://schemas.microsoft.com/office/drawing/2014/main" val="212394033"/>
                    </a:ext>
                  </a:extLst>
                </a:gridCol>
              </a:tblGrid>
              <a:tr h="337426">
                <a:tc gridSpan="2">
                  <a:txBody>
                    <a:bodyPr/>
                    <a:lstStyle/>
                    <a:p>
                      <a:pPr algn="ctr" fontAlgn="b"/>
                      <a:r>
                        <a:rPr lang="fr-FR" sz="1100" u="none" strike="noStrike" dirty="0">
                          <a:effectLst/>
                        </a:rPr>
                        <a:t>INERMET180 </a:t>
                      </a:r>
                    </a:p>
                    <a:p>
                      <a:pPr algn="ctr" fontAlgn="b"/>
                      <a:r>
                        <a:rPr lang="fr-FR" sz="1100" u="none" strike="noStrike" dirty="0">
                          <a:effectLst/>
                        </a:rPr>
                        <a:t>( W 95% -Cu 1.5 % - Ni 3.5 % ) </a:t>
                      </a:r>
                      <a:r>
                        <a:rPr lang="fr-FR" sz="1100" b="0" i="1" u="none" strike="noStrike" dirty="0">
                          <a:effectLst/>
                        </a:rPr>
                        <a:t>[2]</a:t>
                      </a:r>
                      <a:endParaRPr lang="fr-FR" sz="1100" b="0" i="1" u="none" strike="noStrike" dirty="0">
                        <a:solidFill>
                          <a:srgbClr val="000000"/>
                        </a:solidFill>
                        <a:effectLst/>
                        <a:latin typeface="Calibri" panose="020F0502020204030204" pitchFamily="34" charset="0"/>
                      </a:endParaRPr>
                    </a:p>
                  </a:txBody>
                  <a:tcPr marL="0" marR="0" marT="0" marB="0" anchor="b"/>
                </a:tc>
                <a:tc hMerge="1">
                  <a:txBody>
                    <a:bodyPr/>
                    <a:lstStyle/>
                    <a:p>
                      <a:endParaRPr lang="en-GB"/>
                    </a:p>
                  </a:txBody>
                  <a:tcPr/>
                </a:tc>
                <a:extLst>
                  <a:ext uri="{0D108BD9-81ED-4DB2-BD59-A6C34878D82A}">
                    <a16:rowId xmlns:a16="http://schemas.microsoft.com/office/drawing/2014/main" val="2189477006"/>
                  </a:ext>
                </a:extLst>
              </a:tr>
              <a:tr h="222795">
                <a:tc>
                  <a:txBody>
                    <a:bodyPr/>
                    <a:lstStyle/>
                    <a:p>
                      <a:pPr algn="ctr" fontAlgn="b"/>
                      <a:endParaRPr lang="en-GB" sz="900" b="1" i="1"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b="1" u="none" strike="noStrike" dirty="0">
                          <a:effectLst/>
                        </a:rPr>
                        <a:t>Mass fractions</a:t>
                      </a:r>
                      <a:endParaRPr lang="en-GB" sz="900" b="1" i="1"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46127993"/>
                  </a:ext>
                </a:extLst>
              </a:tr>
              <a:tr h="138038">
                <a:tc>
                  <a:txBody>
                    <a:bodyPr/>
                    <a:lstStyle/>
                    <a:p>
                      <a:pPr algn="ctr" fontAlgn="b"/>
                      <a:r>
                        <a:rPr lang="en-GB" sz="900" u="none" strike="noStrike" dirty="0">
                          <a:effectLst/>
                        </a:rPr>
                        <a:t>W</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9.48E-01</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18633182"/>
                  </a:ext>
                </a:extLst>
              </a:tr>
              <a:tr h="138038">
                <a:tc>
                  <a:txBody>
                    <a:bodyPr/>
                    <a:lstStyle/>
                    <a:p>
                      <a:pPr algn="ctr" fontAlgn="b"/>
                      <a:r>
                        <a:rPr lang="en-GB" sz="900" u="none" strike="noStrike">
                          <a:effectLst/>
                        </a:rPr>
                        <a:t>C</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3.56E-04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87173563"/>
                  </a:ext>
                </a:extLst>
              </a:tr>
              <a:tr h="138038">
                <a:tc>
                  <a:txBody>
                    <a:bodyPr/>
                    <a:lstStyle/>
                    <a:p>
                      <a:pPr algn="ctr" fontAlgn="b"/>
                      <a:r>
                        <a:rPr lang="en-GB" sz="900" u="none" strike="noStrike" dirty="0">
                          <a:effectLst/>
                        </a:rPr>
                        <a:t>S</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2.59E-04</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596374182"/>
                  </a:ext>
                </a:extLst>
              </a:tr>
              <a:tr h="138038">
                <a:tc>
                  <a:txBody>
                    <a:bodyPr/>
                    <a:lstStyle/>
                    <a:p>
                      <a:pPr algn="ctr" fontAlgn="b"/>
                      <a:r>
                        <a:rPr lang="en-GB" sz="900" u="none" strike="noStrike">
                          <a:effectLst/>
                        </a:rPr>
                        <a:t>P</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59492392"/>
                  </a:ext>
                </a:extLst>
              </a:tr>
              <a:tr h="138038">
                <a:tc>
                  <a:txBody>
                    <a:bodyPr/>
                    <a:lstStyle/>
                    <a:p>
                      <a:pPr algn="ctr" fontAlgn="b"/>
                      <a:r>
                        <a:rPr lang="en-GB" sz="900" u="none" strike="noStrike" dirty="0">
                          <a:effectLst/>
                        </a:rPr>
                        <a:t>K</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4.87E-05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82296660"/>
                  </a:ext>
                </a:extLst>
              </a:tr>
              <a:tr h="138038">
                <a:tc>
                  <a:txBody>
                    <a:bodyPr/>
                    <a:lstStyle/>
                    <a:p>
                      <a:pPr algn="ctr" fontAlgn="b"/>
                      <a:r>
                        <a:rPr lang="en-GB" sz="900" u="none" strike="noStrike">
                          <a:effectLst/>
                        </a:rPr>
                        <a:t>Na</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1239562"/>
                  </a:ext>
                </a:extLst>
              </a:tr>
              <a:tr h="144041">
                <a:tc>
                  <a:txBody>
                    <a:bodyPr/>
                    <a:lstStyle/>
                    <a:p>
                      <a:pPr algn="ctr" fontAlgn="b"/>
                      <a:r>
                        <a:rPr lang="en-GB" sz="900" u="none" strike="noStrike">
                          <a:effectLst/>
                        </a:rPr>
                        <a:t>Al</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33165555"/>
                  </a:ext>
                </a:extLst>
              </a:tr>
              <a:tr h="138038">
                <a:tc>
                  <a:txBody>
                    <a:bodyPr/>
                    <a:lstStyle/>
                    <a:p>
                      <a:pPr algn="ctr" fontAlgn="b"/>
                      <a:r>
                        <a:rPr lang="en-GB" sz="900" u="none" strike="noStrike">
                          <a:effectLst/>
                        </a:rPr>
                        <a:t>Cu</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1.49E-02</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8932635"/>
                  </a:ext>
                </a:extLst>
              </a:tr>
              <a:tr h="138038">
                <a:tc>
                  <a:txBody>
                    <a:bodyPr/>
                    <a:lstStyle/>
                    <a:p>
                      <a:pPr algn="ctr" fontAlgn="b"/>
                      <a:r>
                        <a:rPr lang="en-GB" sz="900" u="none" strike="noStrike">
                          <a:effectLst/>
                        </a:rPr>
                        <a:t>Cr</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69197217"/>
                  </a:ext>
                </a:extLst>
              </a:tr>
              <a:tr h="138038">
                <a:tc>
                  <a:txBody>
                    <a:bodyPr/>
                    <a:lstStyle/>
                    <a:p>
                      <a:pPr algn="ctr" fontAlgn="b"/>
                      <a:r>
                        <a:rPr lang="en-GB" sz="900" u="none" strike="noStrike" dirty="0">
                          <a:effectLst/>
                        </a:rPr>
                        <a:t>Co</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3976640"/>
                  </a:ext>
                </a:extLst>
              </a:tr>
              <a:tr h="138038">
                <a:tc>
                  <a:txBody>
                    <a:bodyPr/>
                    <a:lstStyle/>
                    <a:p>
                      <a:pPr algn="ctr" fontAlgn="b"/>
                      <a:r>
                        <a:rPr lang="en-GB" sz="900" u="none" strike="noStrike">
                          <a:effectLst/>
                        </a:rPr>
                        <a:t>Fe</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2.43E-04</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19209383"/>
                  </a:ext>
                </a:extLst>
              </a:tr>
              <a:tr h="138038">
                <a:tc>
                  <a:txBody>
                    <a:bodyPr/>
                    <a:lstStyle/>
                    <a:p>
                      <a:pPr algn="ctr" fontAlgn="b"/>
                      <a:r>
                        <a:rPr lang="en-GB" sz="900" u="none" strike="noStrike">
                          <a:effectLst/>
                        </a:rPr>
                        <a:t>Mo</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2.44E-04</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87781326"/>
                  </a:ext>
                </a:extLst>
              </a:tr>
              <a:tr h="138038">
                <a:tc>
                  <a:txBody>
                    <a:bodyPr/>
                    <a:lstStyle/>
                    <a:p>
                      <a:pPr algn="ctr" fontAlgn="b"/>
                      <a:r>
                        <a:rPr lang="en-GB" sz="900" u="none" strike="noStrike">
                          <a:effectLst/>
                        </a:rPr>
                        <a:t>Ni</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3.47E-02</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791890384"/>
                  </a:ext>
                </a:extLst>
              </a:tr>
              <a:tr h="138038">
                <a:tc>
                  <a:txBody>
                    <a:bodyPr/>
                    <a:lstStyle/>
                    <a:p>
                      <a:pPr algn="ctr" fontAlgn="b"/>
                      <a:r>
                        <a:rPr lang="en-GB" sz="900" u="none" strike="noStrike" dirty="0">
                          <a:effectLst/>
                        </a:rPr>
                        <a:t>Si</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1.95E-04</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9089311"/>
                  </a:ext>
                </a:extLst>
              </a:tr>
              <a:tr h="138038">
                <a:tc>
                  <a:txBody>
                    <a:bodyPr/>
                    <a:lstStyle/>
                    <a:p>
                      <a:pPr algn="ctr" fontAlgn="b"/>
                      <a:r>
                        <a:rPr lang="en-GB" sz="900" u="none" strike="noStrike">
                          <a:effectLst/>
                        </a:rPr>
                        <a:t>Ti</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2.92E-04</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48784315"/>
                  </a:ext>
                </a:extLst>
              </a:tr>
              <a:tr h="138038">
                <a:tc>
                  <a:txBody>
                    <a:bodyPr/>
                    <a:lstStyle/>
                    <a:p>
                      <a:pPr algn="ctr" fontAlgn="b"/>
                      <a:r>
                        <a:rPr lang="en-GB" sz="900" u="none" strike="noStrike" dirty="0">
                          <a:effectLst/>
                        </a:rPr>
                        <a:t>Ca</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9.74E-05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58487377"/>
                  </a:ext>
                </a:extLst>
              </a:tr>
              <a:tr h="138038">
                <a:tc>
                  <a:txBody>
                    <a:bodyPr/>
                    <a:lstStyle/>
                    <a:p>
                      <a:pPr algn="ctr" fontAlgn="b"/>
                      <a:r>
                        <a:rPr lang="en-GB" sz="900" u="none" strike="noStrike">
                          <a:effectLst/>
                        </a:rPr>
                        <a:t>Pb</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a:effectLst/>
                        </a:rPr>
                        <a:t>4.80E-05</a:t>
                      </a:r>
                      <a:endParaRPr lang="en-GB" sz="9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70405146"/>
                  </a:ext>
                </a:extLst>
              </a:tr>
              <a:tr h="138038">
                <a:tc>
                  <a:txBody>
                    <a:bodyPr/>
                    <a:lstStyle/>
                    <a:p>
                      <a:pPr algn="ctr" fontAlgn="b"/>
                      <a:r>
                        <a:rPr lang="en-GB" sz="900" u="none" strike="noStrike" dirty="0">
                          <a:effectLst/>
                        </a:rPr>
                        <a:t>Mn</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2.40E-05</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58738396"/>
                  </a:ext>
                </a:extLst>
              </a:tr>
            </a:tbl>
          </a:graphicData>
        </a:graphic>
      </p:graphicFrame>
      <p:graphicFrame>
        <p:nvGraphicFramePr>
          <p:cNvPr id="8" name="Table 7">
            <a:extLst>
              <a:ext uri="{FF2B5EF4-FFF2-40B4-BE49-F238E27FC236}">
                <a16:creationId xmlns:a16="http://schemas.microsoft.com/office/drawing/2014/main" id="{94B36AC9-49D7-7137-5134-38884856E14B}"/>
              </a:ext>
            </a:extLst>
          </p:cNvPr>
          <p:cNvGraphicFramePr>
            <a:graphicFrameLocks noGrp="1"/>
          </p:cNvGraphicFramePr>
          <p:nvPr>
            <p:extLst>
              <p:ext uri="{D42A27DB-BD31-4B8C-83A1-F6EECF244321}">
                <p14:modId xmlns:p14="http://schemas.microsoft.com/office/powerpoint/2010/main" val="997738645"/>
              </p:ext>
            </p:extLst>
          </p:nvPr>
        </p:nvGraphicFramePr>
        <p:xfrm>
          <a:off x="6517164" y="1897106"/>
          <a:ext cx="1871260" cy="2232248"/>
        </p:xfrm>
        <a:graphic>
          <a:graphicData uri="http://schemas.openxmlformats.org/drawingml/2006/table">
            <a:tbl>
              <a:tblPr firstRow="1" bandRow="1">
                <a:tableStyleId>{8EC20E35-A176-4012-BC5E-935CFFF8708E}</a:tableStyleId>
              </a:tblPr>
              <a:tblGrid>
                <a:gridCol w="719132">
                  <a:extLst>
                    <a:ext uri="{9D8B030D-6E8A-4147-A177-3AD203B41FA5}">
                      <a16:colId xmlns:a16="http://schemas.microsoft.com/office/drawing/2014/main" val="1389068883"/>
                    </a:ext>
                  </a:extLst>
                </a:gridCol>
                <a:gridCol w="1152128">
                  <a:extLst>
                    <a:ext uri="{9D8B030D-6E8A-4147-A177-3AD203B41FA5}">
                      <a16:colId xmlns:a16="http://schemas.microsoft.com/office/drawing/2014/main" val="186121719"/>
                    </a:ext>
                  </a:extLst>
                </a:gridCol>
              </a:tblGrid>
              <a:tr h="351234">
                <a:tc gridSpan="2">
                  <a:txBody>
                    <a:bodyPr/>
                    <a:lstStyle/>
                    <a:p>
                      <a:pPr algn="ctr" fontAlgn="b"/>
                      <a:r>
                        <a:rPr lang="en-GB" sz="1100" b="1" u="none" strike="noStrike" kern="1200" dirty="0">
                          <a:solidFill>
                            <a:schemeClr val="lt1"/>
                          </a:solidFill>
                          <a:effectLst/>
                        </a:rPr>
                        <a:t>PbSb alloy</a:t>
                      </a:r>
                    </a:p>
                    <a:p>
                      <a:pPr algn="ctr" fontAlgn="b"/>
                      <a:r>
                        <a:rPr lang="en-GB" sz="1100" b="1" u="none" strike="noStrike" kern="1200" dirty="0">
                          <a:solidFill>
                            <a:schemeClr val="lt1"/>
                          </a:solidFill>
                          <a:effectLst/>
                        </a:rPr>
                        <a:t>( Sb 6% )</a:t>
                      </a:r>
                    </a:p>
                  </a:txBody>
                  <a:tcPr marL="0" marR="0" marT="0" marB="0" anchor="b"/>
                </a:tc>
                <a:tc hMerge="1">
                  <a:txBody>
                    <a:bodyPr/>
                    <a:lstStyle/>
                    <a:p>
                      <a:endParaRPr lang="en-GB"/>
                    </a:p>
                  </a:txBody>
                  <a:tcPr/>
                </a:tc>
                <a:extLst>
                  <a:ext uri="{0D108BD9-81ED-4DB2-BD59-A6C34878D82A}">
                    <a16:rowId xmlns:a16="http://schemas.microsoft.com/office/drawing/2014/main" val="3351316617"/>
                  </a:ext>
                </a:extLst>
              </a:tr>
              <a:tr h="175795">
                <a:tc>
                  <a:txBody>
                    <a:bodyPr/>
                    <a:lstStyle/>
                    <a:p>
                      <a:pPr algn="ctr" fontAlgn="b"/>
                      <a:r>
                        <a:rPr lang="en-GB" sz="900" u="none" strike="noStrike" kern="1200" dirty="0">
                          <a:solidFill>
                            <a:schemeClr val="dk1"/>
                          </a:solidFill>
                          <a:effectLst/>
                        </a:rPr>
                        <a:t> </a:t>
                      </a:r>
                      <a:endParaRPr lang="en-GB" sz="900" u="none" strike="noStrike" kern="1200" dirty="0">
                        <a:solidFill>
                          <a:schemeClr val="dk1"/>
                        </a:solidFill>
                        <a:effectLst/>
                        <a:latin typeface="+mn-lt"/>
                        <a:ea typeface="+mn-ea"/>
                        <a:cs typeface="+mn-cs"/>
                      </a:endParaRPr>
                    </a:p>
                  </a:txBody>
                  <a:tcPr marL="0" marR="0" marT="0" marB="0" anchor="b"/>
                </a:tc>
                <a:tc>
                  <a:txBody>
                    <a:bodyPr/>
                    <a:lstStyle/>
                    <a:p>
                      <a:pPr algn="ctr" fontAlgn="b"/>
                      <a:r>
                        <a:rPr lang="en-GB" sz="900" b="1" u="none" strike="noStrike" dirty="0">
                          <a:effectLst/>
                        </a:rPr>
                        <a:t>Mass fractions</a:t>
                      </a:r>
                      <a:endParaRPr lang="en-GB" sz="900" b="1" i="1"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90642178"/>
                  </a:ext>
                </a:extLst>
              </a:tr>
              <a:tr h="169936">
                <a:tc>
                  <a:txBody>
                    <a:bodyPr/>
                    <a:lstStyle/>
                    <a:p>
                      <a:pPr algn="ctr" fontAlgn="b"/>
                      <a:r>
                        <a:rPr lang="en-GB" sz="900" u="none" strike="noStrike" kern="1200" dirty="0">
                          <a:solidFill>
                            <a:schemeClr val="dk1"/>
                          </a:solidFill>
                          <a:effectLst/>
                        </a:rPr>
                        <a:t>Ag</a:t>
                      </a:r>
                      <a:endParaRPr lang="en-GB" sz="900" u="none" strike="noStrike" kern="1200" dirty="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3.000E-06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642557039"/>
                  </a:ext>
                </a:extLst>
              </a:tr>
              <a:tr h="169936">
                <a:tc>
                  <a:txBody>
                    <a:bodyPr/>
                    <a:lstStyle/>
                    <a:p>
                      <a:pPr algn="ctr" fontAlgn="b"/>
                      <a:r>
                        <a:rPr lang="en-GB" sz="900" u="none" strike="noStrike" kern="1200" dirty="0">
                          <a:solidFill>
                            <a:schemeClr val="dk1"/>
                          </a:solidFill>
                          <a:effectLst/>
                        </a:rPr>
                        <a:t>As</a:t>
                      </a:r>
                      <a:endParaRPr lang="en-GB" sz="900" u="none" strike="noStrike" kern="1200" dirty="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9.000E-06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457402251"/>
                  </a:ext>
                </a:extLst>
              </a:tr>
              <a:tr h="169936">
                <a:tc>
                  <a:txBody>
                    <a:bodyPr/>
                    <a:lstStyle/>
                    <a:p>
                      <a:pPr algn="ctr" fontAlgn="b"/>
                      <a:r>
                        <a:rPr lang="en-GB" sz="900" u="none" strike="noStrike" kern="1200">
                          <a:solidFill>
                            <a:schemeClr val="dk1"/>
                          </a:solidFill>
                          <a:effectLst/>
                        </a:rPr>
                        <a:t>Bi</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4.000E-06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3471968540"/>
                  </a:ext>
                </a:extLst>
              </a:tr>
              <a:tr h="169936">
                <a:tc>
                  <a:txBody>
                    <a:bodyPr/>
                    <a:lstStyle/>
                    <a:p>
                      <a:pPr algn="ctr" fontAlgn="b"/>
                      <a:r>
                        <a:rPr lang="en-GB" sz="900" u="none" strike="noStrike" kern="1200">
                          <a:solidFill>
                            <a:schemeClr val="dk1"/>
                          </a:solidFill>
                          <a:effectLst/>
                        </a:rPr>
                        <a:t>Cd</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a:solidFill>
                            <a:schemeClr val="dk1"/>
                          </a:solidFill>
                          <a:effectLst/>
                        </a:rPr>
                        <a:t>1.000E-06</a:t>
                      </a:r>
                      <a:endParaRPr lang="en-GB" sz="900" u="none" strike="noStrike" kern="120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440768876"/>
                  </a:ext>
                </a:extLst>
              </a:tr>
              <a:tr h="169936">
                <a:tc>
                  <a:txBody>
                    <a:bodyPr/>
                    <a:lstStyle/>
                    <a:p>
                      <a:pPr algn="ctr" fontAlgn="b"/>
                      <a:r>
                        <a:rPr lang="en-GB" sz="900" u="none" strike="noStrike" kern="1200">
                          <a:solidFill>
                            <a:schemeClr val="dk1"/>
                          </a:solidFill>
                          <a:effectLst/>
                        </a:rPr>
                        <a:t>Cu</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1.000E-06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4164985882"/>
                  </a:ext>
                </a:extLst>
              </a:tr>
              <a:tr h="169936">
                <a:tc>
                  <a:txBody>
                    <a:bodyPr/>
                    <a:lstStyle/>
                    <a:p>
                      <a:pPr algn="ctr" fontAlgn="b"/>
                      <a:r>
                        <a:rPr lang="en-GB" sz="900" u="none" strike="noStrike" kern="1200">
                          <a:solidFill>
                            <a:schemeClr val="dk1"/>
                          </a:solidFill>
                          <a:effectLst/>
                        </a:rPr>
                        <a:t>Fe</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1.000E-07</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690777741"/>
                  </a:ext>
                </a:extLst>
              </a:tr>
              <a:tr h="169936">
                <a:tc>
                  <a:txBody>
                    <a:bodyPr/>
                    <a:lstStyle/>
                    <a:p>
                      <a:pPr algn="ctr" fontAlgn="b"/>
                      <a:r>
                        <a:rPr lang="en-GB" sz="900" u="none" strike="noStrike" kern="1200">
                          <a:solidFill>
                            <a:schemeClr val="dk1"/>
                          </a:solidFill>
                          <a:effectLst/>
                        </a:rPr>
                        <a:t>Pb</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9.399E-01</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948626477"/>
                  </a:ext>
                </a:extLst>
              </a:tr>
              <a:tr h="169936">
                <a:tc>
                  <a:txBody>
                    <a:bodyPr/>
                    <a:lstStyle/>
                    <a:p>
                      <a:pPr algn="ctr" fontAlgn="b"/>
                      <a:r>
                        <a:rPr lang="en-GB" sz="900" u="none" strike="noStrike" kern="1200">
                          <a:solidFill>
                            <a:schemeClr val="dk1"/>
                          </a:solidFill>
                          <a:effectLst/>
                        </a:rPr>
                        <a:t>Sb</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6.000E-02</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1154215335"/>
                  </a:ext>
                </a:extLst>
              </a:tr>
              <a:tr h="169936">
                <a:tc>
                  <a:txBody>
                    <a:bodyPr/>
                    <a:lstStyle/>
                    <a:p>
                      <a:pPr algn="ctr" fontAlgn="b"/>
                      <a:r>
                        <a:rPr lang="en-GB" sz="900" u="none" strike="noStrike" kern="1200">
                          <a:solidFill>
                            <a:schemeClr val="dk1"/>
                          </a:solidFill>
                          <a:effectLst/>
                        </a:rPr>
                        <a:t>Sn</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1.000E-06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566976613"/>
                  </a:ext>
                </a:extLst>
              </a:tr>
              <a:tr h="175795">
                <a:tc>
                  <a:txBody>
                    <a:bodyPr/>
                    <a:lstStyle/>
                    <a:p>
                      <a:pPr algn="ctr" fontAlgn="b"/>
                      <a:r>
                        <a:rPr lang="en-GB" sz="900" u="none" strike="noStrike" kern="1200">
                          <a:solidFill>
                            <a:schemeClr val="dk1"/>
                          </a:solidFill>
                          <a:effectLst/>
                        </a:rPr>
                        <a:t>Zn</a:t>
                      </a:r>
                      <a:endParaRPr lang="en-GB" sz="900" u="none" strike="noStrike" kern="1200">
                        <a:solidFill>
                          <a:schemeClr val="dk1"/>
                        </a:solidFill>
                        <a:effectLst/>
                        <a:latin typeface="+mn-lt"/>
                        <a:ea typeface="+mn-ea"/>
                        <a:cs typeface="+mn-cs"/>
                      </a:endParaRPr>
                    </a:p>
                  </a:txBody>
                  <a:tcPr marL="0" marR="0" marT="0" marB="0" anchor="b"/>
                </a:tc>
                <a:tc>
                  <a:txBody>
                    <a:bodyPr/>
                    <a:lstStyle/>
                    <a:p>
                      <a:pPr algn="ctr" fontAlgn="b"/>
                      <a:r>
                        <a:rPr lang="en-GB" sz="900" u="none" strike="noStrike" kern="1200" dirty="0">
                          <a:solidFill>
                            <a:schemeClr val="dk1"/>
                          </a:solidFill>
                          <a:effectLst/>
                        </a:rPr>
                        <a:t>2.000E-06</a:t>
                      </a:r>
                      <a:endParaRPr lang="en-GB" sz="900" u="none" strike="noStrike" kern="1200" dirty="0">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499478362"/>
                  </a:ext>
                </a:extLst>
              </a:tr>
            </a:tbl>
          </a:graphicData>
        </a:graphic>
      </p:graphicFrame>
      <p:sp>
        <p:nvSpPr>
          <p:cNvPr id="9" name="Rectangle 10">
            <a:extLst>
              <a:ext uri="{FF2B5EF4-FFF2-40B4-BE49-F238E27FC236}">
                <a16:creationId xmlns:a16="http://schemas.microsoft.com/office/drawing/2014/main" id="{D2FDEA54-7BD1-9EE6-EECE-5A8BEA3777D2}"/>
              </a:ext>
            </a:extLst>
          </p:cNvPr>
          <p:cNvSpPr/>
          <p:nvPr/>
        </p:nvSpPr>
        <p:spPr>
          <a:xfrm>
            <a:off x="827584" y="1707654"/>
            <a:ext cx="1404156" cy="11965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i="1" dirty="0">
                <a:solidFill>
                  <a:schemeClr val="tx1"/>
                </a:solidFill>
                <a:latin typeface="Symbol" panose="05050102010706020507" pitchFamily="18" charset="2"/>
              </a:rPr>
              <a:t>r = </a:t>
            </a:r>
            <a:r>
              <a:rPr lang="en-US" sz="1000" b="1" i="1" dirty="0">
                <a:solidFill>
                  <a:schemeClr val="tx1"/>
                </a:solidFill>
              </a:rPr>
              <a:t> 18.00 g/cm3</a:t>
            </a:r>
            <a:endParaRPr lang="en-US" sz="900" b="1" i="1" dirty="0">
              <a:solidFill>
                <a:schemeClr val="tx1"/>
              </a:solidFill>
              <a:latin typeface="Symbol" panose="05050102010706020507" pitchFamily="18" charset="2"/>
            </a:endParaRPr>
          </a:p>
        </p:txBody>
      </p:sp>
      <p:sp>
        <p:nvSpPr>
          <p:cNvPr id="10" name="Rectangle 10">
            <a:extLst>
              <a:ext uri="{FF2B5EF4-FFF2-40B4-BE49-F238E27FC236}">
                <a16:creationId xmlns:a16="http://schemas.microsoft.com/office/drawing/2014/main" id="{3F3EB5F7-63A8-3263-D556-1489B2882075}"/>
              </a:ext>
            </a:extLst>
          </p:cNvPr>
          <p:cNvSpPr/>
          <p:nvPr/>
        </p:nvSpPr>
        <p:spPr>
          <a:xfrm>
            <a:off x="4158428" y="1707654"/>
            <a:ext cx="1404156" cy="11965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i="1" dirty="0">
                <a:solidFill>
                  <a:schemeClr val="tx1"/>
                </a:solidFill>
                <a:latin typeface="Symbol" panose="05050102010706020507" pitchFamily="18" charset="2"/>
              </a:rPr>
              <a:t>r = </a:t>
            </a:r>
            <a:r>
              <a:rPr lang="en-US" sz="1000" b="1" i="1" dirty="0">
                <a:solidFill>
                  <a:schemeClr val="tx1"/>
                </a:solidFill>
              </a:rPr>
              <a:t> 19.30 g/cm3</a:t>
            </a:r>
            <a:endParaRPr lang="en-US" sz="900" b="1" i="1" dirty="0">
              <a:solidFill>
                <a:schemeClr val="tx1"/>
              </a:solidFill>
              <a:latin typeface="Symbol" panose="05050102010706020507" pitchFamily="18" charset="2"/>
            </a:endParaRPr>
          </a:p>
        </p:txBody>
      </p:sp>
      <p:sp>
        <p:nvSpPr>
          <p:cNvPr id="16" name="Rectangle 10">
            <a:extLst>
              <a:ext uri="{FF2B5EF4-FFF2-40B4-BE49-F238E27FC236}">
                <a16:creationId xmlns:a16="http://schemas.microsoft.com/office/drawing/2014/main" id="{015723F5-B98F-11C3-E91B-5BAB28A786B7}"/>
              </a:ext>
            </a:extLst>
          </p:cNvPr>
          <p:cNvSpPr/>
          <p:nvPr/>
        </p:nvSpPr>
        <p:spPr>
          <a:xfrm>
            <a:off x="6822724" y="1707654"/>
            <a:ext cx="1404156" cy="11965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i="1" dirty="0">
                <a:solidFill>
                  <a:schemeClr val="tx1"/>
                </a:solidFill>
                <a:latin typeface="Symbol" panose="05050102010706020507" pitchFamily="18" charset="2"/>
              </a:rPr>
              <a:t>r = </a:t>
            </a:r>
            <a:r>
              <a:rPr lang="en-US" sz="1000" b="1" i="1" dirty="0">
                <a:solidFill>
                  <a:schemeClr val="tx1"/>
                </a:solidFill>
              </a:rPr>
              <a:t> 11.36 g/cm3</a:t>
            </a:r>
            <a:endParaRPr lang="en-US" sz="900" b="1" i="1" dirty="0">
              <a:solidFill>
                <a:schemeClr val="tx1"/>
              </a:solidFill>
              <a:latin typeface="Symbol" panose="05050102010706020507" pitchFamily="18" charset="2"/>
            </a:endParaRPr>
          </a:p>
        </p:txBody>
      </p:sp>
      <p:sp>
        <p:nvSpPr>
          <p:cNvPr id="17" name="Text Placeholder 3">
            <a:extLst>
              <a:ext uri="{FF2B5EF4-FFF2-40B4-BE49-F238E27FC236}">
                <a16:creationId xmlns:a16="http://schemas.microsoft.com/office/drawing/2014/main" id="{178FB436-C7B3-287F-F0BF-0399864CD84F}"/>
              </a:ext>
            </a:extLst>
          </p:cNvPr>
          <p:cNvSpPr txBox="1">
            <a:spLocks/>
          </p:cNvSpPr>
          <p:nvPr/>
        </p:nvSpPr>
        <p:spPr>
          <a:xfrm>
            <a:off x="5580112" y="4809552"/>
            <a:ext cx="8388424" cy="667896"/>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it-IT" sz="800" i="1" dirty="0"/>
              <a:t>[2] </a:t>
            </a:r>
            <a:r>
              <a:rPr lang="en-GB" sz="800" i="1" dirty="0"/>
              <a:t>Thermal Characterization of </a:t>
            </a:r>
            <a:r>
              <a:rPr lang="en-GB" sz="800" i="1" dirty="0" err="1"/>
              <a:t>Inermet</a:t>
            </a:r>
            <a:r>
              <a:rPr lang="en-GB" sz="800" i="1" dirty="0"/>
              <a:t> 180, </a:t>
            </a:r>
            <a:r>
              <a:rPr lang="en-GB" sz="800" i="1" dirty="0" err="1"/>
              <a:t>Dr.</a:t>
            </a:r>
            <a:r>
              <a:rPr lang="en-GB" sz="800" i="1" dirty="0"/>
              <a:t> Ing. Wolfgang </a:t>
            </a:r>
            <a:r>
              <a:rPr lang="en-GB" sz="800" i="1" dirty="0" err="1"/>
              <a:t>Hohenauer</a:t>
            </a:r>
            <a:endParaRPr lang="en-GB" sz="800" i="1" dirty="0"/>
          </a:p>
          <a:p>
            <a:r>
              <a:rPr lang="en-GB" sz="800" i="1" dirty="0"/>
              <a:t> </a:t>
            </a:r>
            <a:r>
              <a:rPr lang="it-IT" sz="800" i="1" dirty="0"/>
              <a:t> </a:t>
            </a:r>
          </a:p>
          <a:p>
            <a:pPr marL="171450" indent="-171450">
              <a:buFont typeface="Wingdings" pitchFamily="2" charset="2"/>
              <a:buChar char="Ø"/>
            </a:pPr>
            <a:endParaRPr lang="it-IT" sz="800" dirty="0"/>
          </a:p>
          <a:p>
            <a:pPr marL="171450" indent="-171450">
              <a:buFont typeface="Wingdings" pitchFamily="2" charset="2"/>
              <a:buChar char="Ø"/>
            </a:pPr>
            <a:endParaRPr lang="it-IT" sz="800" dirty="0"/>
          </a:p>
          <a:p>
            <a:pPr marL="171450" indent="-171450">
              <a:buFontTx/>
              <a:buChar char="-"/>
            </a:pPr>
            <a:endParaRPr lang="it-IT" sz="800" dirty="0">
              <a:latin typeface="Arial" panose="020B0604020202020204" pitchFamily="34" charset="0"/>
            </a:endParaRPr>
          </a:p>
          <a:p>
            <a:endParaRPr lang="it-IT" sz="800" dirty="0">
              <a:latin typeface="Arial" panose="020B0604020202020204" pitchFamily="34" charset="0"/>
            </a:endParaRPr>
          </a:p>
          <a:p>
            <a:pPr marL="171450" indent="-171450">
              <a:buFont typeface="Wingdings" pitchFamily="2" charset="2"/>
              <a:buChar char="Ø"/>
            </a:pPr>
            <a:endParaRPr lang="it-IT" sz="800" dirty="0">
              <a:latin typeface="Arial" panose="020B0604020202020204" pitchFamily="34" charset="0"/>
            </a:endParaRPr>
          </a:p>
          <a:p>
            <a:pPr marL="171450" indent="-171450">
              <a:buFont typeface="Wingdings" pitchFamily="2" charset="2"/>
              <a:buChar char="Ø"/>
            </a:pPr>
            <a:endParaRPr lang="it-IT" sz="800" dirty="0">
              <a:latin typeface="Arial" panose="020B0604020202020204" pitchFamily="34" charset="0"/>
            </a:endParaRPr>
          </a:p>
          <a:p>
            <a:pPr marL="171450" indent="-171450">
              <a:buFontTx/>
              <a:buChar char="-"/>
            </a:pPr>
            <a:endParaRPr lang="it-IT" sz="800" dirty="0">
              <a:latin typeface="Arial" panose="020B0604020202020204" pitchFamily="34" charset="0"/>
            </a:endParaRPr>
          </a:p>
          <a:p>
            <a:pPr marL="171450" indent="-171450">
              <a:buFontTx/>
              <a:buChar char="-"/>
            </a:pPr>
            <a:endParaRPr lang="it-IT" sz="800" dirty="0">
              <a:latin typeface="Arial" panose="020B0604020202020204" pitchFamily="34" charset="0"/>
            </a:endParaRPr>
          </a:p>
        </p:txBody>
      </p:sp>
      <p:graphicFrame>
        <p:nvGraphicFramePr>
          <p:cNvPr id="13" name="Table 12">
            <a:extLst>
              <a:ext uri="{FF2B5EF4-FFF2-40B4-BE49-F238E27FC236}">
                <a16:creationId xmlns:a16="http://schemas.microsoft.com/office/drawing/2014/main" id="{EC6EFC94-FA4D-9A18-09DE-82AAC1134D01}"/>
              </a:ext>
            </a:extLst>
          </p:cNvPr>
          <p:cNvGraphicFramePr>
            <a:graphicFrameLocks noGrp="1"/>
          </p:cNvGraphicFramePr>
          <p:nvPr>
            <p:extLst>
              <p:ext uri="{D42A27DB-BD31-4B8C-83A1-F6EECF244321}">
                <p14:modId xmlns:p14="http://schemas.microsoft.com/office/powerpoint/2010/main" val="523165016"/>
              </p:ext>
            </p:extLst>
          </p:nvPr>
        </p:nvGraphicFramePr>
        <p:xfrm>
          <a:off x="3365376" y="1897106"/>
          <a:ext cx="2808312" cy="2774832"/>
        </p:xfrm>
        <a:graphic>
          <a:graphicData uri="http://schemas.openxmlformats.org/drawingml/2006/table">
            <a:tbl>
              <a:tblPr firstRow="1" bandRow="1">
                <a:tableStyleId>{8EC20E35-A176-4012-BC5E-935CFFF8708E}</a:tableStyleId>
              </a:tblPr>
              <a:tblGrid>
                <a:gridCol w="1488564">
                  <a:extLst>
                    <a:ext uri="{9D8B030D-6E8A-4147-A177-3AD203B41FA5}">
                      <a16:colId xmlns:a16="http://schemas.microsoft.com/office/drawing/2014/main" val="185583131"/>
                    </a:ext>
                  </a:extLst>
                </a:gridCol>
                <a:gridCol w="1319748">
                  <a:extLst>
                    <a:ext uri="{9D8B030D-6E8A-4147-A177-3AD203B41FA5}">
                      <a16:colId xmlns:a16="http://schemas.microsoft.com/office/drawing/2014/main" val="212394033"/>
                    </a:ext>
                  </a:extLst>
                </a:gridCol>
              </a:tblGrid>
              <a:tr h="337426">
                <a:tc gridSpan="2">
                  <a:txBody>
                    <a:bodyPr/>
                    <a:lstStyle/>
                    <a:p>
                      <a:pPr algn="ctr" fontAlgn="b"/>
                      <a:r>
                        <a:rPr lang="fr-FR" sz="1100" u="none" strike="noStrike" dirty="0">
                          <a:effectLst/>
                        </a:rPr>
                        <a:t>Pure </a:t>
                      </a:r>
                      <a:r>
                        <a:rPr lang="fr-FR" sz="1100" u="none" strike="noStrike" dirty="0" err="1">
                          <a:effectLst/>
                        </a:rPr>
                        <a:t>Tungsten</a:t>
                      </a:r>
                      <a:endParaRPr lang="fr-FR" sz="1100" u="none" strike="noStrike" dirty="0">
                        <a:effectLst/>
                      </a:endParaRPr>
                    </a:p>
                    <a:p>
                      <a:pPr algn="ctr" fontAlgn="b"/>
                      <a:endParaRPr lang="fr-FR" sz="1100" u="none" strike="noStrike" dirty="0">
                        <a:effectLst/>
                      </a:endParaRPr>
                    </a:p>
                  </a:txBody>
                  <a:tcPr marL="0" marR="0" marT="0" marB="0" anchor="b"/>
                </a:tc>
                <a:tc hMerge="1">
                  <a:txBody>
                    <a:bodyPr/>
                    <a:lstStyle/>
                    <a:p>
                      <a:endParaRPr lang="en-GB"/>
                    </a:p>
                  </a:txBody>
                  <a:tcPr/>
                </a:tc>
                <a:extLst>
                  <a:ext uri="{0D108BD9-81ED-4DB2-BD59-A6C34878D82A}">
                    <a16:rowId xmlns:a16="http://schemas.microsoft.com/office/drawing/2014/main" val="2189477006"/>
                  </a:ext>
                </a:extLst>
              </a:tr>
              <a:tr h="222795">
                <a:tc>
                  <a:txBody>
                    <a:bodyPr/>
                    <a:lstStyle/>
                    <a:p>
                      <a:pPr algn="ctr" fontAlgn="b"/>
                      <a:endParaRPr lang="en-GB" sz="900" b="1" i="1"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b="1" u="none" strike="noStrike" dirty="0">
                          <a:effectLst/>
                        </a:rPr>
                        <a:t>Mass fractions</a:t>
                      </a:r>
                      <a:endParaRPr lang="en-GB" sz="900" b="1" i="1"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46127993"/>
                  </a:ext>
                </a:extLst>
              </a:tr>
              <a:tr h="138038">
                <a:tc>
                  <a:txBody>
                    <a:bodyPr/>
                    <a:lstStyle/>
                    <a:p>
                      <a:pPr algn="ctr" fontAlgn="b"/>
                      <a:r>
                        <a:rPr lang="en-GB" sz="900" u="none" strike="noStrike" dirty="0">
                          <a:effectLst/>
                        </a:rPr>
                        <a:t>W</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9.98E-01</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18633182"/>
                  </a:ext>
                </a:extLst>
              </a:tr>
              <a:tr h="138038">
                <a:tc>
                  <a:txBody>
                    <a:bodyPr/>
                    <a:lstStyle/>
                    <a:p>
                      <a:pPr algn="ctr" fontAlgn="b"/>
                      <a:r>
                        <a:rPr lang="en-GB" sz="900" u="none" strike="noStrike" dirty="0">
                          <a:effectLst/>
                        </a:rPr>
                        <a:t>C</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1.54E-04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87173563"/>
                  </a:ext>
                </a:extLst>
              </a:tr>
              <a:tr h="138038">
                <a:tc>
                  <a:txBody>
                    <a:bodyPr/>
                    <a:lstStyle/>
                    <a:p>
                      <a:pPr algn="ctr" fontAlgn="b"/>
                      <a:r>
                        <a:rPr lang="en-GB" sz="900" u="none" strike="noStrike" dirty="0">
                          <a:effectLst/>
                        </a:rPr>
                        <a:t>S</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5.13E-05</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596374182"/>
                  </a:ext>
                </a:extLst>
              </a:tr>
              <a:tr h="138038">
                <a:tc>
                  <a:txBody>
                    <a:bodyPr/>
                    <a:lstStyle/>
                    <a:p>
                      <a:pPr algn="ctr" fontAlgn="b"/>
                      <a:r>
                        <a:rPr lang="en-GB" sz="900" u="none" strike="noStrike" dirty="0">
                          <a:effectLst/>
                        </a:rPr>
                        <a:t>P</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1.03E-04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59492392"/>
                  </a:ext>
                </a:extLst>
              </a:tr>
              <a:tr h="138038">
                <a:tc>
                  <a:txBody>
                    <a:bodyPr/>
                    <a:lstStyle/>
                    <a:p>
                      <a:pPr algn="ctr" fontAlgn="b"/>
                      <a:r>
                        <a:rPr lang="en-GB" sz="900" u="none" strike="noStrike" dirty="0">
                          <a:effectLst/>
                        </a:rPr>
                        <a:t>K</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5.13E-05</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82296660"/>
                  </a:ext>
                </a:extLst>
              </a:tr>
              <a:tr h="138038">
                <a:tc>
                  <a:txBody>
                    <a:bodyPr/>
                    <a:lstStyle/>
                    <a:p>
                      <a:pPr algn="ctr" fontAlgn="b"/>
                      <a:r>
                        <a:rPr lang="en-GB" sz="900" u="none" strike="noStrike" dirty="0">
                          <a:effectLst/>
                        </a:rPr>
                        <a:t>Na</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1.03E-04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1239562"/>
                  </a:ext>
                </a:extLst>
              </a:tr>
              <a:tr h="144041">
                <a:tc>
                  <a:txBody>
                    <a:bodyPr/>
                    <a:lstStyle/>
                    <a:p>
                      <a:pPr algn="ctr" fontAlgn="b"/>
                      <a:r>
                        <a:rPr lang="en-GB" sz="900" u="none" strike="noStrike">
                          <a:effectLst/>
                        </a:rPr>
                        <a:t>Al</a:t>
                      </a:r>
                      <a:endParaRPr lang="en-GB" sz="900" b="0" i="0" u="none" strike="noStrike">
                        <a:solidFill>
                          <a:srgbClr val="000000"/>
                        </a:solidFill>
                        <a:effectLst/>
                        <a:latin typeface="Calibri" panose="020F0502020204030204" pitchFamily="34" charset="0"/>
                      </a:endParaRPr>
                    </a:p>
                  </a:txBody>
                  <a:tcPr marL="0" marR="0" marT="0" marB="0" anchor="b"/>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GB" sz="900" u="none" strike="noStrike" dirty="0">
                          <a:effectLst/>
                        </a:rPr>
                        <a:t>1.03E-04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33165555"/>
                  </a:ext>
                </a:extLst>
              </a:tr>
              <a:tr h="138038">
                <a:tc>
                  <a:txBody>
                    <a:bodyPr/>
                    <a:lstStyle/>
                    <a:p>
                      <a:pPr algn="ctr" fontAlgn="b"/>
                      <a:r>
                        <a:rPr lang="en-GB" sz="900" u="none" strike="noStrike" dirty="0">
                          <a:effectLst/>
                        </a:rPr>
                        <a:t>Cu</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5.13E-05</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8932635"/>
                  </a:ext>
                </a:extLst>
              </a:tr>
              <a:tr h="138038">
                <a:tc>
                  <a:txBody>
                    <a:bodyPr/>
                    <a:lstStyle/>
                    <a:p>
                      <a:pPr algn="ctr" fontAlgn="b"/>
                      <a:r>
                        <a:rPr lang="en-GB" sz="900" u="none" strike="noStrike" dirty="0">
                          <a:effectLst/>
                        </a:rPr>
                        <a:t>Cr</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GB" sz="900" u="none" strike="noStrike" dirty="0">
                          <a:effectLst/>
                        </a:rPr>
                        <a:t>1.03E-04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69197217"/>
                  </a:ext>
                </a:extLst>
              </a:tr>
              <a:tr h="138038">
                <a:tc>
                  <a:txBody>
                    <a:bodyPr/>
                    <a:lstStyle/>
                    <a:p>
                      <a:pPr algn="ctr" fontAlgn="b"/>
                      <a:r>
                        <a:rPr lang="en-GB" sz="900" u="none" strike="noStrike" dirty="0">
                          <a:effectLst/>
                        </a:rPr>
                        <a:t>Co</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GB" sz="900" u="none" strike="noStrike" dirty="0">
                          <a:effectLst/>
                        </a:rPr>
                        <a:t>1.03E-04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3976640"/>
                  </a:ext>
                </a:extLst>
              </a:tr>
              <a:tr h="138038">
                <a:tc>
                  <a:txBody>
                    <a:bodyPr/>
                    <a:lstStyle/>
                    <a:p>
                      <a:pPr algn="ctr" fontAlgn="b"/>
                      <a:r>
                        <a:rPr lang="en-GB" sz="900" u="none" strike="noStrike" dirty="0">
                          <a:effectLst/>
                        </a:rPr>
                        <a:t>Fe</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2.05E-04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19209383"/>
                  </a:ext>
                </a:extLst>
              </a:tr>
              <a:tr h="138038">
                <a:tc>
                  <a:txBody>
                    <a:bodyPr/>
                    <a:lstStyle/>
                    <a:p>
                      <a:pPr algn="ctr" fontAlgn="b"/>
                      <a:r>
                        <a:rPr lang="en-GB" sz="900" u="none" strike="noStrike" dirty="0">
                          <a:effectLst/>
                        </a:rPr>
                        <a:t>Mo</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2.56E-04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87781326"/>
                  </a:ext>
                </a:extLst>
              </a:tr>
              <a:tr h="138038">
                <a:tc>
                  <a:txBody>
                    <a:bodyPr/>
                    <a:lstStyle/>
                    <a:p>
                      <a:pPr algn="ctr" fontAlgn="b"/>
                      <a:r>
                        <a:rPr lang="en-GB" sz="900" u="none" strike="noStrike" dirty="0">
                          <a:effectLst/>
                        </a:rPr>
                        <a:t>Ni</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1.03E-04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791890384"/>
                  </a:ext>
                </a:extLst>
              </a:tr>
              <a:tr h="138038">
                <a:tc>
                  <a:txBody>
                    <a:bodyPr/>
                    <a:lstStyle/>
                    <a:p>
                      <a:pPr algn="ctr" fontAlgn="b"/>
                      <a:r>
                        <a:rPr lang="en-GB" sz="900" u="none" strike="noStrike" dirty="0">
                          <a:effectLst/>
                        </a:rPr>
                        <a:t>Si</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2.05E-04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9089311"/>
                  </a:ext>
                </a:extLst>
              </a:tr>
              <a:tr h="138038">
                <a:tc>
                  <a:txBody>
                    <a:bodyPr/>
                    <a:lstStyle/>
                    <a:p>
                      <a:pPr algn="ctr" fontAlgn="b"/>
                      <a:r>
                        <a:rPr lang="en-GB" sz="900" u="none" strike="noStrike" dirty="0">
                          <a:effectLst/>
                        </a:rPr>
                        <a:t>Ti</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3.08E-04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48784315"/>
                  </a:ext>
                </a:extLst>
              </a:tr>
              <a:tr h="138038">
                <a:tc>
                  <a:txBody>
                    <a:bodyPr/>
                    <a:lstStyle/>
                    <a:p>
                      <a:pPr algn="ctr" fontAlgn="b"/>
                      <a:r>
                        <a:rPr lang="en-GB" sz="900" u="none" strike="noStrike" dirty="0">
                          <a:effectLst/>
                        </a:rPr>
                        <a:t>Ca</a:t>
                      </a:r>
                      <a:endParaRPr lang="en-GB" sz="9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900" u="none" strike="noStrike" dirty="0">
                          <a:effectLst/>
                        </a:rPr>
                        <a:t>1.03E-04</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58487377"/>
                  </a:ext>
                </a:extLst>
              </a:tr>
            </a:tbl>
          </a:graphicData>
        </a:graphic>
      </p:graphicFrame>
    </p:spTree>
    <p:extLst>
      <p:ext uri="{BB962C8B-B14F-4D97-AF65-F5344CB8AC3E}">
        <p14:creationId xmlns:p14="http://schemas.microsoft.com/office/powerpoint/2010/main" val="1443632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F363BC-3954-A709-E22D-F371EDE7E486}"/>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28" name="Title 7">
            <a:extLst>
              <a:ext uri="{FF2B5EF4-FFF2-40B4-BE49-F238E27FC236}">
                <a16:creationId xmlns:a16="http://schemas.microsoft.com/office/drawing/2014/main" id="{A46EFDB4-5C41-8077-57BA-12F0EBDAC331}"/>
              </a:ext>
            </a:extLst>
          </p:cNvPr>
          <p:cNvSpPr>
            <a:spLocks noGrp="1"/>
          </p:cNvSpPr>
          <p:nvPr>
            <p:ph type="title"/>
          </p:nvPr>
        </p:nvSpPr>
        <p:spPr>
          <a:xfrm>
            <a:off x="3491880" y="3003798"/>
            <a:ext cx="8263350" cy="804066"/>
          </a:xfrm>
        </p:spPr>
        <p:txBody>
          <a:bodyPr/>
          <a:lstStyle/>
          <a:p>
            <a:r>
              <a:rPr lang="en-GB" sz="3200" b="1" dirty="0">
                <a:solidFill>
                  <a:srgbClr val="0F124A"/>
                </a:solidFill>
              </a:rPr>
              <a:t>Results – Shielding</a:t>
            </a:r>
            <a:endParaRPr lang="en-GB" b="1" dirty="0"/>
          </a:p>
        </p:txBody>
      </p:sp>
      <p:sp>
        <p:nvSpPr>
          <p:cNvPr id="2" name="Text Placeholder 3">
            <a:extLst>
              <a:ext uri="{FF2B5EF4-FFF2-40B4-BE49-F238E27FC236}">
                <a16:creationId xmlns:a16="http://schemas.microsoft.com/office/drawing/2014/main" id="{691567E8-2CF3-E704-2F2E-849D1BA068A2}"/>
              </a:ext>
            </a:extLst>
          </p:cNvPr>
          <p:cNvSpPr txBox="1">
            <a:spLocks/>
          </p:cNvSpPr>
          <p:nvPr/>
        </p:nvSpPr>
        <p:spPr>
          <a:xfrm>
            <a:off x="5652120" y="3579862"/>
            <a:ext cx="8388424" cy="936105"/>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100" b="1" u="sng" dirty="0"/>
              <a:t>Irradiation scenario: </a:t>
            </a:r>
          </a:p>
          <a:p>
            <a:r>
              <a:rPr lang="en-GB" sz="1100" dirty="0"/>
              <a:t>- 5 years ttbar operation (182.5 GeV, 3.1e16 p/s)</a:t>
            </a:r>
          </a:p>
          <a:p>
            <a:r>
              <a:rPr lang="en-GB" sz="1100" dirty="0"/>
              <a:t>- 185 days of operation + 180 days of technical stop</a:t>
            </a:r>
          </a:p>
          <a:p>
            <a:r>
              <a:rPr lang="en-GB" sz="1100" b="1" u="sng" dirty="0"/>
              <a:t>Cool down times:</a:t>
            </a:r>
          </a:p>
          <a:p>
            <a:r>
              <a:rPr lang="en-GB" sz="1100" dirty="0"/>
              <a:t>- From 1 hour to 30 years </a:t>
            </a:r>
          </a:p>
          <a:p>
            <a:endParaRPr lang="it-IT" sz="1100" dirty="0">
              <a:latin typeface="Arial" panose="020B0604020202020204" pitchFamily="34" charset="0"/>
            </a:endParaRPr>
          </a:p>
          <a:p>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p:txBody>
      </p:sp>
    </p:spTree>
    <p:extLst>
      <p:ext uri="{BB962C8B-B14F-4D97-AF65-F5344CB8AC3E}">
        <p14:creationId xmlns:p14="http://schemas.microsoft.com/office/powerpoint/2010/main" val="4162181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CEF6E-CBC2-8057-CB01-8071355A667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CCED72-E689-0EFA-E4FD-36E1098E034D}"/>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5" name="Title 4">
            <a:extLst>
              <a:ext uri="{FF2B5EF4-FFF2-40B4-BE49-F238E27FC236}">
                <a16:creationId xmlns:a16="http://schemas.microsoft.com/office/drawing/2014/main" id="{5B407AEB-ADA0-3B50-5C0B-5FB4CB244CA6}"/>
              </a:ext>
            </a:extLst>
          </p:cNvPr>
          <p:cNvSpPr>
            <a:spLocks noGrp="1"/>
          </p:cNvSpPr>
          <p:nvPr>
            <p:ph type="title"/>
          </p:nvPr>
        </p:nvSpPr>
        <p:spPr>
          <a:xfrm>
            <a:off x="442800" y="577800"/>
            <a:ext cx="8521688" cy="804066"/>
          </a:xfrm>
        </p:spPr>
        <p:txBody>
          <a:bodyPr/>
          <a:lstStyle/>
          <a:p>
            <a:r>
              <a:rPr lang="en-US" dirty="0">
                <a:latin typeface="Arial" panose="020B0604020202020204" pitchFamily="34" charset="0"/>
              </a:rPr>
              <a:t>Particle spectra</a:t>
            </a:r>
            <a:endParaRPr lang="en-GB" dirty="0"/>
          </a:p>
        </p:txBody>
      </p:sp>
      <p:sp>
        <p:nvSpPr>
          <p:cNvPr id="3" name="Rettangolo 2">
            <a:extLst>
              <a:ext uri="{FF2B5EF4-FFF2-40B4-BE49-F238E27FC236}">
                <a16:creationId xmlns:a16="http://schemas.microsoft.com/office/drawing/2014/main" id="{7CB1F033-D71E-F066-6D1F-16D415A26E20}"/>
              </a:ext>
            </a:extLst>
          </p:cNvPr>
          <p:cNvSpPr/>
          <p:nvPr/>
        </p:nvSpPr>
        <p:spPr>
          <a:xfrm>
            <a:off x="6084168" y="1999704"/>
            <a:ext cx="2095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2" name="Text Placeholder 3">
            <a:extLst>
              <a:ext uri="{FF2B5EF4-FFF2-40B4-BE49-F238E27FC236}">
                <a16:creationId xmlns:a16="http://schemas.microsoft.com/office/drawing/2014/main" id="{7DBFC249-5C10-966E-9B9C-00B532A7E70E}"/>
              </a:ext>
            </a:extLst>
          </p:cNvPr>
          <p:cNvSpPr txBox="1">
            <a:spLocks/>
          </p:cNvSpPr>
          <p:nvPr/>
        </p:nvSpPr>
        <p:spPr>
          <a:xfrm>
            <a:off x="216024" y="1059582"/>
            <a:ext cx="8388424" cy="648073"/>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100" dirty="0">
                <a:latin typeface="Arial" panose="020B0604020202020204" pitchFamily="34" charset="0"/>
              </a:rPr>
              <a:t>By scoring the particle fluences in the different regions, we can identify the parts of the shielding that are more exposed to activation. This allows us to focus the rest of the study solely on the most impacted shielding part.</a:t>
            </a:r>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 typeface="Wingdings" pitchFamily="2" charset="2"/>
              <a:buChar char="Ø"/>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a:p>
            <a:pPr marL="171450" indent="-171450">
              <a:buFontTx/>
              <a:buChar char="-"/>
            </a:pPr>
            <a:endParaRPr lang="it-IT" sz="1100" dirty="0">
              <a:latin typeface="Arial" panose="020B0604020202020204" pitchFamily="34" charset="0"/>
            </a:endParaRPr>
          </a:p>
        </p:txBody>
      </p:sp>
      <p:pic>
        <p:nvPicPr>
          <p:cNvPr id="22" name="Picture 21" descr="A graph of a graph&#10;&#10;Description automatically generated with medium confidence">
            <a:extLst>
              <a:ext uri="{FF2B5EF4-FFF2-40B4-BE49-F238E27FC236}">
                <a16:creationId xmlns:a16="http://schemas.microsoft.com/office/drawing/2014/main" id="{D127AF88-EFC2-304C-D8D3-CFF42273BF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181" y="1707654"/>
            <a:ext cx="4079999" cy="3060000"/>
          </a:xfrm>
          <a:prstGeom prst="rect">
            <a:avLst/>
          </a:prstGeom>
        </p:spPr>
      </p:pic>
      <p:pic>
        <p:nvPicPr>
          <p:cNvPr id="29" name="Picture 28">
            <a:extLst>
              <a:ext uri="{FF2B5EF4-FFF2-40B4-BE49-F238E27FC236}">
                <a16:creationId xmlns:a16="http://schemas.microsoft.com/office/drawing/2014/main" id="{EBC46624-AC9A-9B0A-084D-73F25DF40EFC}"/>
              </a:ext>
            </a:extLst>
          </p:cNvPr>
          <p:cNvPicPr>
            <a:picLocks noChangeAspect="1"/>
          </p:cNvPicPr>
          <p:nvPr/>
        </p:nvPicPr>
        <p:blipFill>
          <a:blip r:embed="rId3"/>
          <a:stretch>
            <a:fillRect/>
          </a:stretch>
        </p:blipFill>
        <p:spPr>
          <a:xfrm>
            <a:off x="2755090" y="2724301"/>
            <a:ext cx="1780906" cy="1386855"/>
          </a:xfrm>
          <a:prstGeom prst="rect">
            <a:avLst/>
          </a:prstGeom>
          <a:ln w="9525">
            <a:solidFill>
              <a:schemeClr val="tx1"/>
            </a:solidFill>
          </a:ln>
        </p:spPr>
      </p:pic>
      <p:pic>
        <p:nvPicPr>
          <p:cNvPr id="31" name="Picture 30" descr="A screen shot of a graph&#10;&#10;Description automatically generated">
            <a:extLst>
              <a:ext uri="{FF2B5EF4-FFF2-40B4-BE49-F238E27FC236}">
                <a16:creationId xmlns:a16="http://schemas.microsoft.com/office/drawing/2014/main" id="{7F859227-85F4-5D6D-3F54-502BC13509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0032" y="1707654"/>
            <a:ext cx="4080000" cy="3060000"/>
          </a:xfrm>
          <a:prstGeom prst="rect">
            <a:avLst/>
          </a:prstGeom>
        </p:spPr>
      </p:pic>
      <p:pic>
        <p:nvPicPr>
          <p:cNvPr id="35" name="Picture 34">
            <a:extLst>
              <a:ext uri="{FF2B5EF4-FFF2-40B4-BE49-F238E27FC236}">
                <a16:creationId xmlns:a16="http://schemas.microsoft.com/office/drawing/2014/main" id="{0239548E-9079-66EE-C9F4-6D6D9EEBC8F8}"/>
              </a:ext>
            </a:extLst>
          </p:cNvPr>
          <p:cNvPicPr>
            <a:picLocks noChangeAspect="1"/>
          </p:cNvPicPr>
          <p:nvPr/>
        </p:nvPicPr>
        <p:blipFill>
          <a:blip r:embed="rId5"/>
          <a:stretch>
            <a:fillRect/>
          </a:stretch>
        </p:blipFill>
        <p:spPr>
          <a:xfrm>
            <a:off x="7278864" y="2699343"/>
            <a:ext cx="1802431" cy="1303255"/>
          </a:xfrm>
          <a:prstGeom prst="rect">
            <a:avLst/>
          </a:prstGeom>
          <a:ln>
            <a:solidFill>
              <a:schemeClr val="tx1"/>
            </a:solidFill>
          </a:ln>
        </p:spPr>
      </p:pic>
    </p:spTree>
    <p:extLst>
      <p:ext uri="{BB962C8B-B14F-4D97-AF65-F5344CB8AC3E}">
        <p14:creationId xmlns:p14="http://schemas.microsoft.com/office/powerpoint/2010/main" val="1549610690"/>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31839</TotalTime>
  <Words>2008</Words>
  <Application>Microsoft Office PowerPoint</Application>
  <PresentationFormat>On-screen Show (16:9)</PresentationFormat>
  <Paragraphs>415</Paragraphs>
  <Slides>27</Slides>
  <Notes>9</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27</vt:i4>
      </vt:variant>
    </vt:vector>
  </HeadingPairs>
  <TitlesOfParts>
    <vt:vector size="37" baseType="lpstr">
      <vt:lpstr>arial</vt:lpstr>
      <vt:lpstr>arial</vt:lpstr>
      <vt:lpstr>Calibri</vt:lpstr>
      <vt:lpstr>Cambria Math</vt:lpstr>
      <vt:lpstr>Courier New</vt:lpstr>
      <vt:lpstr>Symbol</vt:lpstr>
      <vt:lpstr>Wingdings</vt:lpstr>
      <vt:lpstr>Introslides</vt:lpstr>
      <vt:lpstr>Titleslides, Conclusion</vt:lpstr>
      <vt:lpstr>Content Slides - Deep Blue</vt:lpstr>
      <vt:lpstr>PHOTON ABSORBERS AND SHIELDING  ACTIVATION IN THE FCCee ARC SECTION</vt:lpstr>
      <vt:lpstr>Introduction and objective</vt:lpstr>
      <vt:lpstr>Figures of merit</vt:lpstr>
      <vt:lpstr>FLUKA geometry</vt:lpstr>
      <vt:lpstr>Shielding geometry and nomenclature</vt:lpstr>
      <vt:lpstr>Materials composition – Shielding </vt:lpstr>
      <vt:lpstr>Materials composition – Photon absorbers </vt:lpstr>
      <vt:lpstr>Results – Shielding</vt:lpstr>
      <vt:lpstr>Particle spectra</vt:lpstr>
      <vt:lpstr>Particle spectra</vt:lpstr>
      <vt:lpstr>LL time evolution – Pure Pb</vt:lpstr>
      <vt:lpstr>LL time evolution – Pb (6% Sb )</vt:lpstr>
      <vt:lpstr>LL time evolution – PbSb: Sb from 2% to 6%</vt:lpstr>
      <vt:lpstr>Relative contribution to LL: Pb and PbSb</vt:lpstr>
      <vt:lpstr>LL time evolution – INERMET180</vt:lpstr>
      <vt:lpstr>Residual dose rate</vt:lpstr>
      <vt:lpstr>Conclusions – Shielding  </vt:lpstr>
      <vt:lpstr>Results – Photon absorbers</vt:lpstr>
      <vt:lpstr>Particle spectra</vt:lpstr>
      <vt:lpstr>Photon absorber: CuCrZr</vt:lpstr>
      <vt:lpstr>Photon absorber: INERMET180 and Tungsten</vt:lpstr>
      <vt:lpstr>Relative contribution to LL</vt:lpstr>
      <vt:lpstr>Residual dose rate</vt:lpstr>
      <vt:lpstr>Conclusions – Photon absorbers  </vt:lpstr>
      <vt:lpstr>THANK YOU FOR YOUr  ATTENTION !</vt:lpstr>
      <vt:lpstr>Backup slides</vt:lpstr>
      <vt:lpstr>Particle spectra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Giacomo Lavezzari</cp:lastModifiedBy>
  <cp:revision>375</cp:revision>
  <dcterms:created xsi:type="dcterms:W3CDTF">2020-10-27T09:23:42Z</dcterms:created>
  <dcterms:modified xsi:type="dcterms:W3CDTF">2024-07-31T09:12:54Z</dcterms:modified>
</cp:coreProperties>
</file>