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41" r:id="rId2"/>
    <p:sldId id="348" r:id="rId3"/>
    <p:sldId id="347" r:id="rId4"/>
    <p:sldId id="343" r:id="rId5"/>
    <p:sldId id="346" r:id="rId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8828"/>
    <a:srgbClr val="3B754E"/>
    <a:srgbClr val="DFF3F6"/>
    <a:srgbClr val="E6E6E6"/>
    <a:srgbClr val="0033A0"/>
    <a:srgbClr val="B9F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534" autoAdjust="0"/>
    <p:restoredTop sz="97505"/>
  </p:normalViewPr>
  <p:slideViewPr>
    <p:cSldViewPr>
      <p:cViewPr varScale="1">
        <p:scale>
          <a:sx n="63" d="100"/>
          <a:sy n="63" d="100"/>
        </p:scale>
        <p:origin x="284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2CAB-5EBF-A19B-BA54-010681CA7F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SR in the FCC-</a:t>
            </a:r>
            <a:r>
              <a:rPr lang="en-US" dirty="0" err="1"/>
              <a:t>ee</a:t>
            </a:r>
            <a:r>
              <a:rPr lang="en-US" dirty="0"/>
              <a:t> arcs: updated layout and improved shielding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C2BD60-83BB-2B91-3905-A66E56CC7B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517232"/>
            <a:ext cx="11376026" cy="803787"/>
          </a:xfrm>
        </p:spPr>
        <p:txBody>
          <a:bodyPr/>
          <a:lstStyle/>
          <a:p>
            <a:r>
              <a:rPr lang="en-US" dirty="0"/>
              <a:t>A. Lechner, B. Humann</a:t>
            </a:r>
          </a:p>
          <a:p>
            <a:r>
              <a:rPr lang="en-US" dirty="0"/>
              <a:t>Thanks to M. </a:t>
            </a:r>
            <a:r>
              <a:rPr lang="en-US" dirty="0" err="1"/>
              <a:t>Marrone</a:t>
            </a:r>
            <a:r>
              <a:rPr lang="en-US" dirty="0"/>
              <a:t>, G. Roy, A. Perillo-Marcone, R. Kersevan, J. Bauche, C. </a:t>
            </a:r>
            <a:r>
              <a:rPr lang="en-US" dirty="0" err="1"/>
              <a:t>Jaemyr</a:t>
            </a:r>
            <a:r>
              <a:rPr lang="en-US" dirty="0"/>
              <a:t> Eriksson, F. Carra, A. </a:t>
            </a:r>
            <a:r>
              <a:rPr lang="en-US" dirty="0" err="1"/>
              <a:t>Piccini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277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top view of a machine&#10;&#10;Description automatically generated">
            <a:extLst>
              <a:ext uri="{FF2B5EF4-FFF2-40B4-BE49-F238E27FC236}">
                <a16:creationId xmlns:a16="http://schemas.microsoft.com/office/drawing/2014/main" id="{E851E0A6-F5BA-8DAB-FE5E-99C243AD6B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375" t="39737" r="15625" b="38388"/>
          <a:stretch/>
        </p:blipFill>
        <p:spPr>
          <a:xfrm>
            <a:off x="407988" y="2998262"/>
            <a:ext cx="4928050" cy="10780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E96DEA3-F632-6F4E-F8ED-17A4F1C4D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setup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9B873-B5C2-2226-76EF-81181253D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78981-2E0A-BF15-3B50-6AD359FED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A3623-E3FF-FFC0-9D29-AB577753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2391D6-7E44-3BFD-CE13-9653B5F3F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9155" y="784471"/>
            <a:ext cx="5333250" cy="2718646"/>
          </a:xfrm>
          <a:prstGeom prst="rect">
            <a:avLst/>
          </a:prstGeom>
        </p:spPr>
      </p:pic>
      <p:pic>
        <p:nvPicPr>
          <p:cNvPr id="12" name="Picture 11" descr="A rectangular object with a metal structure&#10;&#10;Description automatically generated with medium confidence">
            <a:extLst>
              <a:ext uri="{FF2B5EF4-FFF2-40B4-BE49-F238E27FC236}">
                <a16:creationId xmlns:a16="http://schemas.microsoft.com/office/drawing/2014/main" id="{6A61AA6D-2ACD-FDB0-78AB-5C8A84ABAD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800" t="15350" r="32675" b="16400"/>
          <a:stretch/>
        </p:blipFill>
        <p:spPr>
          <a:xfrm>
            <a:off x="6668238" y="3614545"/>
            <a:ext cx="2104694" cy="2533427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3C921B4C-1BE9-9372-3604-852EA380AE3B}"/>
              </a:ext>
            </a:extLst>
          </p:cNvPr>
          <p:cNvSpPr txBox="1">
            <a:spLocks/>
          </p:cNvSpPr>
          <p:nvPr/>
        </p:nvSpPr>
        <p:spPr bwMode="auto">
          <a:xfrm>
            <a:off x="191344" y="1082809"/>
            <a:ext cx="6654693" cy="21585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One FODO cell: 22m MB, MQ, 19m MQ, 2 MS, MQ</a:t>
            </a:r>
          </a:p>
          <a:p>
            <a:pPr marL="666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Shorter cell is beneficial for obtaining good statistics</a:t>
            </a:r>
            <a:endParaRPr lang="en-US" sz="16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b="0" dirty="0"/>
              <a:t>10 absorbers per dipole – equally distributed along the magnet</a:t>
            </a:r>
          </a:p>
          <a:p>
            <a:pPr marL="666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Preliminary design to test different absorber and shielding configurations. The final positions then still need to be optimized.</a:t>
            </a:r>
            <a:endParaRPr lang="en-GB" sz="1600" b="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4041E39-DA25-667E-CE66-272950914BF5}"/>
              </a:ext>
            </a:extLst>
          </p:cNvPr>
          <p:cNvCxnSpPr>
            <a:cxnSpLocks/>
          </p:cNvCxnSpPr>
          <p:nvPr/>
        </p:nvCxnSpPr>
        <p:spPr>
          <a:xfrm>
            <a:off x="7133458" y="1439335"/>
            <a:ext cx="936104" cy="4544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6D6105-269D-BB72-0295-1953538F113B}"/>
              </a:ext>
            </a:extLst>
          </p:cNvPr>
          <p:cNvCxnSpPr>
            <a:cxnSpLocks/>
          </p:cNvCxnSpPr>
          <p:nvPr/>
        </p:nvCxnSpPr>
        <p:spPr>
          <a:xfrm flipH="1" flipV="1">
            <a:off x="11093898" y="2636912"/>
            <a:ext cx="849050" cy="11245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8040C13-A2FA-E9CE-44B7-ED9682E4283D}"/>
              </a:ext>
            </a:extLst>
          </p:cNvPr>
          <p:cNvSpPr txBox="1"/>
          <p:nvPr/>
        </p:nvSpPr>
        <p:spPr bwMode="auto">
          <a:xfrm>
            <a:off x="7721762" y="111545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A3FF6F-4341-6F3E-24A2-58D2488314AD}"/>
              </a:ext>
            </a:extLst>
          </p:cNvPr>
          <p:cNvSpPr txBox="1"/>
          <p:nvPr/>
        </p:nvSpPr>
        <p:spPr bwMode="auto">
          <a:xfrm>
            <a:off x="11553098" y="2402509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e+</a:t>
            </a: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A4875160-1874-01A4-B69A-AA1997E36E87}"/>
              </a:ext>
            </a:extLst>
          </p:cNvPr>
          <p:cNvSpPr txBox="1">
            <a:spLocks/>
          </p:cNvSpPr>
          <p:nvPr/>
        </p:nvSpPr>
        <p:spPr bwMode="auto">
          <a:xfrm>
            <a:off x="8830295" y="3751772"/>
            <a:ext cx="3240360" cy="21737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b="0" dirty="0"/>
              <a:t>Below the quadrupoles, a conceptual </a:t>
            </a:r>
            <a:r>
              <a:rPr lang="en-US" sz="1800" dirty="0"/>
              <a:t>concrete shielding </a:t>
            </a:r>
            <a:r>
              <a:rPr lang="en-US" sz="1800" b="0" dirty="0"/>
              <a:t>with a thickness of 10cm on each side for electronics equipment has been implemented. It stretches over a length of 150cm.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0" i="1" dirty="0"/>
              <a:t>(No results for “electronics region” yet, as better statistics are required)</a:t>
            </a:r>
            <a:endParaRPr lang="en-GB" sz="1100" b="0" i="1" dirty="0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3CE2B235-50B3-75DB-A701-A03F18BAD514}"/>
              </a:ext>
            </a:extLst>
          </p:cNvPr>
          <p:cNvSpPr txBox="1">
            <a:spLocks/>
          </p:cNvSpPr>
          <p:nvPr/>
        </p:nvSpPr>
        <p:spPr bwMode="auto">
          <a:xfrm>
            <a:off x="119336" y="4409297"/>
            <a:ext cx="6192688" cy="21602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1600" b="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7D34084-3AC3-A733-7B17-2711E8CEAC57}"/>
              </a:ext>
            </a:extLst>
          </p:cNvPr>
          <p:cNvCxnSpPr>
            <a:cxnSpLocks/>
          </p:cNvCxnSpPr>
          <p:nvPr/>
        </p:nvCxnSpPr>
        <p:spPr>
          <a:xfrm flipV="1">
            <a:off x="1127448" y="2998262"/>
            <a:ext cx="288032" cy="690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37AFF49-E440-9CE8-8FF4-132B9A8139CD}"/>
              </a:ext>
            </a:extLst>
          </p:cNvPr>
          <p:cNvCxnSpPr>
            <a:cxnSpLocks/>
          </p:cNvCxnSpPr>
          <p:nvPr/>
        </p:nvCxnSpPr>
        <p:spPr>
          <a:xfrm>
            <a:off x="730127" y="3789498"/>
            <a:ext cx="68535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DE18035-6DD3-E476-1B78-900AA8956A53}"/>
              </a:ext>
            </a:extLst>
          </p:cNvPr>
          <p:cNvSpPr txBox="1"/>
          <p:nvPr/>
        </p:nvSpPr>
        <p:spPr bwMode="auto">
          <a:xfrm>
            <a:off x="716712" y="3714199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10cm</a:t>
            </a:r>
            <a:endParaRPr lang="en-GB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494D200-DA4F-F9C9-DBF1-3A4A4B1208F7}"/>
              </a:ext>
            </a:extLst>
          </p:cNvPr>
          <p:cNvSpPr txBox="1"/>
          <p:nvPr/>
        </p:nvSpPr>
        <p:spPr bwMode="auto">
          <a:xfrm>
            <a:off x="1403118" y="2811389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90cm</a:t>
            </a:r>
            <a:endParaRPr lang="en-GB" sz="1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0AFCC4A-CF4C-38FC-F1B8-2E04E2BE29A3}"/>
              </a:ext>
            </a:extLst>
          </p:cNvPr>
          <p:cNvSpPr txBox="1"/>
          <p:nvPr/>
        </p:nvSpPr>
        <p:spPr bwMode="auto">
          <a:xfrm>
            <a:off x="2506207" y="3464004"/>
            <a:ext cx="365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Al</a:t>
            </a:r>
            <a:endParaRPr lang="en-GB" sz="1600" dirty="0"/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907BBB84-C3C0-EFC4-5774-5732A1C8043F}"/>
              </a:ext>
            </a:extLst>
          </p:cNvPr>
          <p:cNvSpPr txBox="1">
            <a:spLocks/>
          </p:cNvSpPr>
          <p:nvPr/>
        </p:nvSpPr>
        <p:spPr bwMode="auto">
          <a:xfrm>
            <a:off x="145703" y="4162890"/>
            <a:ext cx="6360400" cy="21602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b="0" dirty="0"/>
              <a:t>Several changes in the dipole, absorber and shielding design: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Aluminium busbars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Shielding on the internal side is extending 10cm (same as external)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Longitudinally, shielding extends 90cm (15cm upstream of abs., 45cm downstream of abs.) </a:t>
            </a:r>
            <a:r>
              <a:rPr lang="en-GB" sz="1600" b="0" dirty="0">
                <a:sym typeface="Wingdings" panose="05000000000000000000" pitchFamily="2" charset="2"/>
              </a:rPr>
              <a:t> </a:t>
            </a:r>
            <a:r>
              <a:rPr lang="en-GB" sz="1600" b="0" dirty="0">
                <a:solidFill>
                  <a:srgbClr val="FFC000"/>
                </a:solidFill>
                <a:sym typeface="Wingdings" panose="05000000000000000000" pitchFamily="2" charset="2"/>
              </a:rPr>
              <a:t>3450kg/Dipole</a:t>
            </a:r>
            <a:endParaRPr lang="en-GB" sz="1600" b="0" dirty="0">
              <a:solidFill>
                <a:srgbClr val="FFC000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b="0" dirty="0"/>
              <a:t>3 different absorber designs tested: fully </a:t>
            </a:r>
            <a:r>
              <a:rPr lang="en-GB" sz="1600" b="0" dirty="0" err="1"/>
              <a:t>CuCrZr</a:t>
            </a:r>
            <a:r>
              <a:rPr lang="en-GB" sz="1600" b="0" dirty="0"/>
              <a:t>, fully Inermet180 (tungsten alloy), 2mm Inermet180 layer on </a:t>
            </a:r>
            <a:r>
              <a:rPr lang="en-GB" sz="1600" b="0" dirty="0" err="1"/>
              <a:t>CuCrZr</a:t>
            </a:r>
            <a:r>
              <a:rPr lang="en-GB" sz="1600" b="0" dirty="0"/>
              <a:t> bulk</a:t>
            </a:r>
          </a:p>
        </p:txBody>
      </p:sp>
    </p:spTree>
    <p:extLst>
      <p:ext uri="{BB962C8B-B14F-4D97-AF65-F5344CB8AC3E}">
        <p14:creationId xmlns:p14="http://schemas.microsoft.com/office/powerpoint/2010/main" val="2478596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56E351-47E0-265E-77D3-628E104A4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467659"/>
            <a:ext cx="5400600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dirty="0"/>
              <a:t>Different choice of materials leads to different distribution of absorbed power in components.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dirty="0"/>
              <a:t>Photon stoppers are more efficient if fully made from Inermet180. As most of the power is absorbed in the photon stoppers, the radiation shielding is less impacted.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dirty="0"/>
              <a:t>The solution with using a </a:t>
            </a:r>
            <a:r>
              <a:rPr lang="en-US" sz="1800" dirty="0"/>
              <a:t>thin Inermet180 layer </a:t>
            </a:r>
            <a:r>
              <a:rPr lang="en-US" sz="1800" b="0" dirty="0"/>
              <a:t>applied to the photon stopper surface also proves to be </a:t>
            </a:r>
            <a:r>
              <a:rPr lang="en-US" sz="1800" dirty="0"/>
              <a:t>efficient</a:t>
            </a:r>
            <a:r>
              <a:rPr lang="en-US" sz="1800" b="0" dirty="0"/>
              <a:t>, as most of the </a:t>
            </a:r>
            <a:r>
              <a:rPr lang="en-US" sz="1800" dirty="0"/>
              <a:t>power is deposited in the surface</a:t>
            </a:r>
            <a:r>
              <a:rPr lang="en-US" sz="1800" b="0" dirty="0"/>
              <a:t>.</a:t>
            </a:r>
            <a:br>
              <a:rPr lang="en-US" sz="1800" b="0" dirty="0"/>
            </a:br>
            <a:r>
              <a:rPr lang="en-US" sz="1800" b="0" dirty="0"/>
              <a:t>In this case, the radiation shielding takes more than for the full Inermet180 solution as the photon stoppers are less efficient.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dirty="0"/>
              <a:t>The </a:t>
            </a:r>
            <a:r>
              <a:rPr lang="en-US" sz="1800" dirty="0"/>
              <a:t>Pb plates </a:t>
            </a:r>
            <a:r>
              <a:rPr lang="en-US" sz="1800" b="0" dirty="0"/>
              <a:t>at the top and the bottom of the dipole only absorb around </a:t>
            </a:r>
            <a:r>
              <a:rPr lang="en-US" sz="1800" dirty="0"/>
              <a:t>&lt;10W</a:t>
            </a:r>
            <a:r>
              <a:rPr lang="en-US" sz="1800" b="0" dirty="0"/>
              <a:t>, while the horizontal shielding absorbs up to 700W.</a:t>
            </a:r>
          </a:p>
          <a:p>
            <a:endParaRPr lang="en-US" sz="1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0F7358-16F3-BC49-D2CF-78E4F64EB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Absorbed power in machine components in one FODO cell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CA9E8-4AE6-4DCE-B1A4-CC817E1BC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C1ECB-948D-E088-C4B7-7E7E31139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0C990-1C33-FAA0-E64E-1CC9F26BC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791FBA2-402D-62CD-3971-2C6120B372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665511"/>
              </p:ext>
            </p:extLst>
          </p:nvPr>
        </p:nvGraphicFramePr>
        <p:xfrm>
          <a:off x="5851909" y="1592263"/>
          <a:ext cx="610402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780">
                  <a:extLst>
                    <a:ext uri="{9D8B030D-6E8A-4147-A177-3AD203B41FA5}">
                      <a16:colId xmlns:a16="http://schemas.microsoft.com/office/drawing/2014/main" val="4008025662"/>
                    </a:ext>
                  </a:extLst>
                </a:gridCol>
                <a:gridCol w="1033780">
                  <a:extLst>
                    <a:ext uri="{9D8B030D-6E8A-4147-A177-3AD203B41FA5}">
                      <a16:colId xmlns:a16="http://schemas.microsoft.com/office/drawing/2014/main" val="3404266267"/>
                    </a:ext>
                  </a:extLst>
                </a:gridCol>
                <a:gridCol w="1249680">
                  <a:extLst>
                    <a:ext uri="{9D8B030D-6E8A-4147-A177-3AD203B41FA5}">
                      <a16:colId xmlns:a16="http://schemas.microsoft.com/office/drawing/2014/main" val="882133803"/>
                    </a:ext>
                  </a:extLst>
                </a:gridCol>
                <a:gridCol w="1643780">
                  <a:extLst>
                    <a:ext uri="{9D8B030D-6E8A-4147-A177-3AD203B41FA5}">
                      <a16:colId xmlns:a16="http://schemas.microsoft.com/office/drawing/2014/main" val="280831204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endParaRPr lang="en-GB" b="0" i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CuCrZr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Inerm180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Inerm180 layer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898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Photon stoppers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69.2%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88.4%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82.5%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3379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Radiation shielding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22.4%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7.1%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12.4%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58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Vacuum chambers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5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Dipoles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4.2%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1499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Quadrupoles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075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Environment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0.22%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0.13%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0.16%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980244"/>
                  </a:ext>
                </a:extLst>
              </a:tr>
            </a:tbl>
          </a:graphicData>
        </a:graphic>
      </p:graphicFrame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6ABFF53-66E3-73EA-67EB-D11464EB3073}"/>
              </a:ext>
            </a:extLst>
          </p:cNvPr>
          <p:cNvSpPr txBox="1">
            <a:spLocks/>
          </p:cNvSpPr>
          <p:nvPr/>
        </p:nvSpPr>
        <p:spPr bwMode="auto">
          <a:xfrm>
            <a:off x="6600056" y="4941168"/>
            <a:ext cx="4896544" cy="762905"/>
          </a:xfrm>
          <a:prstGeom prst="rect">
            <a:avLst/>
          </a:prstGeom>
          <a:ln w="28575">
            <a:solidFill>
              <a:srgbClr val="00B050"/>
            </a:solidFill>
          </a:ln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/>
              <a:t>As the version with using a thin Inermet180 layer looks promising, studies are ongoing to assess the mechanical feasibility etc.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3983462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EEE2A2-61BE-63A0-574B-8574A80CF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Ionizing dose levels in the tunnel – top views at beam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C2104-2194-CE04-55C6-C147DEE64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0E6D5E-6B31-8635-B682-80C9F3990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B95CA-92BD-BF6B-95F2-7AE996787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CFF2251-E7A5-063A-0557-CE100FEEF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57" y="1700808"/>
            <a:ext cx="3739535" cy="288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406213D-2FAC-816B-3F07-1F3E84F44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650" y="1718748"/>
            <a:ext cx="3824640" cy="288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784A33E-89F6-C8FF-5EA9-CF71CA976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3214" y="1700808"/>
            <a:ext cx="3749647" cy="2880000"/>
          </a:xfrm>
          <a:prstGeom prst="rect">
            <a:avLst/>
          </a:prstGeom>
        </p:spPr>
      </p:pic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1F824DC3-6835-9C3E-F15B-0B00B410311F}"/>
              </a:ext>
            </a:extLst>
          </p:cNvPr>
          <p:cNvSpPr txBox="1">
            <a:spLocks/>
          </p:cNvSpPr>
          <p:nvPr/>
        </p:nvSpPr>
        <p:spPr bwMode="auto">
          <a:xfrm>
            <a:off x="431260" y="4598748"/>
            <a:ext cx="3360484" cy="7744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b="0" dirty="0"/>
              <a:t>More massive shielding is improving the situation of the </a:t>
            </a:r>
            <a:r>
              <a:rPr lang="en-US" sz="1600" b="0" dirty="0" err="1"/>
              <a:t>CuCrZr</a:t>
            </a:r>
            <a:r>
              <a:rPr lang="en-US" sz="1600" b="0" dirty="0"/>
              <a:t> photon stopper situation.</a:t>
            </a:r>
            <a:endParaRPr lang="en-GB" sz="1600" b="0" dirty="0"/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A28108BF-EC86-50D5-A9A4-E666730B3A14}"/>
              </a:ext>
            </a:extLst>
          </p:cNvPr>
          <p:cNvSpPr txBox="1">
            <a:spLocks/>
          </p:cNvSpPr>
          <p:nvPr/>
        </p:nvSpPr>
        <p:spPr bwMode="auto">
          <a:xfrm>
            <a:off x="413655" y="1381370"/>
            <a:ext cx="7719892" cy="1728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b="0" dirty="0"/>
              <a:t>N.B.: due to the lower dose levels, the scale has changed compared to presentations shown in previous meetings.</a:t>
            </a:r>
            <a:endParaRPr lang="en-GB" sz="1050" b="0" dirty="0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A638BC18-4F4B-3C7B-6F0B-81CC5CCC3369}"/>
              </a:ext>
            </a:extLst>
          </p:cNvPr>
          <p:cNvSpPr txBox="1">
            <a:spLocks/>
          </p:cNvSpPr>
          <p:nvPr/>
        </p:nvSpPr>
        <p:spPr bwMode="auto">
          <a:xfrm>
            <a:off x="4494805" y="4559136"/>
            <a:ext cx="7289208" cy="7744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600" b="0" dirty="0"/>
              <a:t>Both solutions using tungsten as/in their photon stoppers reduce the radiation load significantly. </a:t>
            </a:r>
            <a:endParaRPr lang="en-GB" sz="1600" b="0" dirty="0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4656BCAD-A8A4-776E-0B26-5C5EC8A2C7C1}"/>
              </a:ext>
            </a:extLst>
          </p:cNvPr>
          <p:cNvSpPr txBox="1">
            <a:spLocks/>
          </p:cNvSpPr>
          <p:nvPr/>
        </p:nvSpPr>
        <p:spPr bwMode="auto">
          <a:xfrm>
            <a:off x="1211702" y="5564125"/>
            <a:ext cx="9840536" cy="6775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1600" b="0" dirty="0"/>
              <a:t>The hotspots at the beginning and the end of the cell are due to the non-optimized positions of the absorbers next to the SSS with two </a:t>
            </a:r>
            <a:r>
              <a:rPr lang="en-US" sz="1600" b="0" dirty="0" err="1"/>
              <a:t>sextupoles</a:t>
            </a:r>
            <a:r>
              <a:rPr lang="en-US" sz="1600" b="0" dirty="0"/>
              <a:t> and a quadrupole. In the upcoming weeks, this issue will be tackled.</a:t>
            </a: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1983899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D81759-309E-605B-497D-0274B5BF5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Ionizing dose levels in the tunnel – cross sections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2942D-FDFE-4343-64B7-92E5F0B61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17/07/2024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EEF170-07A2-2AF0-4A93-3EAED078C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8th FCC-ee Radiation and Shielding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16327-0EB7-B965-A4D8-3DF7CB5E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56B1865-0703-06D8-01F3-D8E6BEA1D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355" y="1197072"/>
            <a:ext cx="3396924" cy="288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FBFD3AC-D895-CB70-4AB0-B9733B0EC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074" y="1197072"/>
            <a:ext cx="3412296" cy="288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D576FA4-D2DF-D901-3957-9FB95A913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2264" y="1197072"/>
            <a:ext cx="3415814" cy="2880000"/>
          </a:xfrm>
          <a:prstGeom prst="rect">
            <a:avLst/>
          </a:prstGeom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8116DA31-4F61-E9F3-24DD-FEA08F3C7E9C}"/>
              </a:ext>
            </a:extLst>
          </p:cNvPr>
          <p:cNvSpPr txBox="1">
            <a:spLocks/>
          </p:cNvSpPr>
          <p:nvPr/>
        </p:nvSpPr>
        <p:spPr bwMode="auto">
          <a:xfrm>
            <a:off x="413655" y="877314"/>
            <a:ext cx="7719892" cy="1728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b="0" dirty="0"/>
              <a:t>N.B.: due to the lower dose levels, the scale has changed compared to presentations shown in previous meetings.</a:t>
            </a:r>
            <a:endParaRPr lang="en-GB" sz="1050" b="0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5EDFAB4A-CCC8-803F-7CBD-1A1F572D74EC}"/>
              </a:ext>
            </a:extLst>
          </p:cNvPr>
          <p:cNvSpPr txBox="1">
            <a:spLocks/>
          </p:cNvSpPr>
          <p:nvPr/>
        </p:nvSpPr>
        <p:spPr bwMode="auto">
          <a:xfrm>
            <a:off x="1233000" y="4183546"/>
            <a:ext cx="10407616" cy="21257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The cross sections at an average photon stopper location show the strong reduction of dose levels if Inermet180 is used.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rgbClr val="2D8828"/>
                </a:solidFill>
              </a:rPr>
              <a:t>Inermet180 cases: at the cable trays, well below 10kGy/year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b="0" dirty="0"/>
              <a:t>Feasibility has to be assessed: manufacturing, impedance issues, cost assessment, exact material choice…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Next steps</a:t>
            </a:r>
            <a:r>
              <a:rPr lang="en-US" sz="1600" b="0" dirty="0"/>
              <a:t>: refining the geometry model for the photon stoppers (larger volume, more cooling pipes) and provide radiation load information for the electronics shielding region</a:t>
            </a: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2258332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45067</TotalTime>
  <Words>686</Words>
  <Application>Microsoft Office PowerPoint</Application>
  <DocSecurity>0</DocSecurity>
  <PresentationFormat>Widescreen</PresentationFormat>
  <Paragraphs>77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SR in the FCC-ee arcs: updated layout and improved shielding</vt:lpstr>
      <vt:lpstr>Simulation setup</vt:lpstr>
      <vt:lpstr>Absorbed power in machine components in one FODO cell</vt:lpstr>
      <vt:lpstr>Ionizing dose levels in the tunnel – top views at beam level</vt:lpstr>
      <vt:lpstr>Ionizing dose levels in the tunnel – cross sections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Barbara Humann</cp:lastModifiedBy>
  <cp:revision>1438</cp:revision>
  <dcterms:created xsi:type="dcterms:W3CDTF">2021-11-08T12:53:02Z</dcterms:created>
  <dcterms:modified xsi:type="dcterms:W3CDTF">2024-07-17T06:19:18Z</dcterms:modified>
  <cp:category/>
  <dc:identifier/>
  <cp:contentStatus/>
  <dc:language/>
  <cp:version/>
</cp:coreProperties>
</file>