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301" r:id="rId2"/>
    <p:sldId id="563" r:id="rId3"/>
    <p:sldId id="1141" r:id="rId4"/>
    <p:sldId id="1143" r:id="rId5"/>
    <p:sldId id="1144" r:id="rId6"/>
    <p:sldId id="1146" r:id="rId7"/>
    <p:sldId id="1148" r:id="rId8"/>
    <p:sldId id="1157" r:id="rId9"/>
    <p:sldId id="1158" r:id="rId10"/>
    <p:sldId id="1149" r:id="rId11"/>
    <p:sldId id="1142" r:id="rId12"/>
  </p:sldIdLst>
  <p:sldSz cx="12192000" cy="6858000"/>
  <p:notesSz cx="6858000" cy="9144000"/>
  <p:defaultTextStyle>
    <a:defPPr>
      <a:defRPr lang="en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00FD"/>
    <a:srgbClr val="1F3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76"/>
    <p:restoredTop sz="93906"/>
  </p:normalViewPr>
  <p:slideViewPr>
    <p:cSldViewPr snapToGrid="0">
      <p:cViewPr varScale="1">
        <p:scale>
          <a:sx n="103" d="100"/>
          <a:sy n="103" d="100"/>
        </p:scale>
        <p:origin x="8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E97B88-B7F8-1A4C-9377-796D5D43F945}" type="datetimeFigureOut">
              <a:rPr lang="en-CN" smtClean="0"/>
              <a:t>2024/6/28</a:t>
            </a:fld>
            <a:endParaRPr lang="en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515141-0A5D-8041-9FBC-58C5C7CCCB4B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34728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zh-CN" altLang="en-US" dirty="0"/>
              <a:t> </a:t>
            </a:r>
            <a:r>
              <a:rPr lang="en-US" altLang="zh-CN" dirty="0"/>
              <a:t>am</a:t>
            </a:r>
            <a:r>
              <a:rPr lang="zh-CN" altLang="en-US" dirty="0"/>
              <a:t> </a:t>
            </a:r>
            <a:r>
              <a:rPr lang="en-US" altLang="zh-CN" dirty="0" err="1"/>
              <a:t>Liangliang</a:t>
            </a:r>
            <a:r>
              <a:rPr lang="zh-CN" altLang="en-US" dirty="0"/>
              <a:t> </a:t>
            </a:r>
            <a:r>
              <a:rPr lang="en-US" altLang="zh-CN" dirty="0"/>
              <a:t>Chen,</a:t>
            </a:r>
            <a:r>
              <a:rPr lang="zh-CN" altLang="en-US" dirty="0"/>
              <a:t> </a:t>
            </a:r>
            <a:r>
              <a:rPr lang="en-US" altLang="zh-CN" dirty="0"/>
              <a:t>today</a:t>
            </a:r>
            <a:r>
              <a:rPr lang="zh-CN" altLang="en-US" dirty="0"/>
              <a:t> </a:t>
            </a:r>
            <a:r>
              <a:rPr lang="en-US" altLang="zh-CN" dirty="0"/>
              <a:t>I</a:t>
            </a:r>
            <a:r>
              <a:rPr lang="zh-CN" altLang="en-US" dirty="0"/>
              <a:t> </a:t>
            </a:r>
            <a:r>
              <a:rPr lang="en-US" altLang="zh-CN" dirty="0"/>
              <a:t>will</a:t>
            </a:r>
            <a:r>
              <a:rPr lang="zh-CN" altLang="en-US" dirty="0"/>
              <a:t> </a:t>
            </a:r>
            <a:r>
              <a:rPr lang="en-US" altLang="zh-CN" dirty="0"/>
              <a:t>give</a:t>
            </a:r>
            <a:r>
              <a:rPr lang="zh-CN" altLang="en-US" dirty="0"/>
              <a:t> </a:t>
            </a:r>
            <a:r>
              <a:rPr lang="en-US" altLang="zh-CN" dirty="0"/>
              <a:t>a report</a:t>
            </a:r>
            <a:r>
              <a:rPr lang="zh-CN" altLang="en-US" dirty="0"/>
              <a:t> </a:t>
            </a:r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sz="1200" dirty="0"/>
              <a:t>madgraph5</a:t>
            </a: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6EE13D-EEBB-4169-B8DA-F1B91EC0CF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04186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D5FBDF-5835-6EB4-8088-DB56FE8837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BCCE35A9-589C-4E6C-FAE9-C27BA1108E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F1E52FE8-ED07-BC78-269C-18FFD371B1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>
                <a:effectLst/>
                <a:latin typeface="Arial" panose="020B0604020202020204" pitchFamily="34" charset="0"/>
              </a:rPr>
              <a:t>After samples generation, I compare some distributions – the </a:t>
            </a:r>
            <a:r>
              <a:rPr lang="en-US" altLang="zh-CN" dirty="0" err="1">
                <a:effectLst/>
                <a:latin typeface="Arial" panose="020B0604020202020204" pitchFamily="34" charset="0"/>
              </a:rPr>
              <a:t>pt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, eta an phi of lepton. And we can find they have similar shape when different </a:t>
            </a:r>
            <a:r>
              <a:rPr lang="en-US" altLang="zh-CN" dirty="0" err="1">
                <a:effectLst/>
                <a:latin typeface="Arial" panose="020B0604020202020204" pitchFamily="34" charset="0"/>
              </a:rPr>
              <a:t>Madgraph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 versions are used. </a:t>
            </a:r>
            <a:endParaRPr lang="en-US" altLang="zh-CN" dirty="0">
              <a:effectLst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BD145D6-0482-A40A-7858-813885F528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6EE13D-EEBB-4169-B8DA-F1B91EC0CF9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06048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D5FBDF-5835-6EB4-8088-DB56FE8837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BCCE35A9-589C-4E6C-FAE9-C27BA1108E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F1E52FE8-ED07-BC78-269C-18FFD371B1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>
                <a:effectLst/>
                <a:latin typeface="Arial" panose="020B0604020202020204" pitchFamily="34" charset="0"/>
              </a:rPr>
              <a:t>I choose </a:t>
            </a:r>
            <a:r>
              <a:rPr lang="en-US" altLang="zh-CN" dirty="0" err="1">
                <a:effectLst/>
                <a:latin typeface="Arial" panose="020B0604020202020204" pitchFamily="34" charset="0"/>
              </a:rPr>
              <a:t>NanoAOD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 to generate samples, and here are setup and Environment. The configuration files below will be used. </a:t>
            </a:r>
            <a:endParaRPr lang="en-US" altLang="zh-CN" dirty="0">
              <a:effectLst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BD145D6-0482-A40A-7858-813885F528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6EE13D-EEBB-4169-B8DA-F1B91EC0CF9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9996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Here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my</a:t>
            </a:r>
            <a:r>
              <a:rPr lang="zh-CN" altLang="en-US" dirty="0"/>
              <a:t> </a:t>
            </a:r>
            <a:r>
              <a:rPr lang="en-US" altLang="zh-CN" dirty="0"/>
              <a:t>outline.</a:t>
            </a:r>
            <a:r>
              <a:rPr lang="zh-CN" altLang="en-US" dirty="0"/>
              <a:t> </a:t>
            </a:r>
            <a:r>
              <a:rPr lang="en-US" altLang="zh-CN" dirty="0"/>
              <a:t>First</a:t>
            </a:r>
            <a:r>
              <a:rPr lang="zh-CN" altLang="en-US" dirty="0"/>
              <a:t> </a:t>
            </a:r>
            <a:r>
              <a:rPr lang="en-US" altLang="zh-CN" dirty="0"/>
              <a:t>I </a:t>
            </a:r>
            <a:r>
              <a:rPr lang="en-CN" altLang="zh-CN" dirty="0"/>
              <a:t>in</a:t>
            </a:r>
            <a:r>
              <a:rPr lang="en-US" altLang="zh-CN" dirty="0" err="1"/>
              <a:t>troduce</a:t>
            </a:r>
            <a:r>
              <a:rPr lang="zh-CN" altLang="en-US" dirty="0"/>
              <a:t> </a:t>
            </a:r>
            <a:r>
              <a:rPr lang="en-US" altLang="zh-CN" dirty="0" err="1"/>
              <a:t>gridpacks</a:t>
            </a:r>
            <a:r>
              <a:rPr lang="zh-CN" altLang="en-US" dirty="0"/>
              <a:t> </a:t>
            </a:r>
            <a:r>
              <a:rPr lang="en-US" altLang="zh-CN" dirty="0"/>
              <a:t>generation,</a:t>
            </a:r>
            <a:r>
              <a:rPr lang="zh-CN" altLang="en-US" dirty="0"/>
              <a:t> </a:t>
            </a:r>
            <a:r>
              <a:rPr lang="en-US" altLang="zh-CN" dirty="0"/>
              <a:t>followed by</a:t>
            </a:r>
            <a:r>
              <a:rPr lang="zh-CN" altLang="en-US" dirty="0"/>
              <a:t> </a:t>
            </a:r>
            <a:r>
              <a:rPr lang="en-US" altLang="zh-CN" dirty="0" err="1"/>
              <a:t>NanoAOD</a:t>
            </a:r>
            <a:r>
              <a:rPr lang="en-US" altLang="zh-CN" dirty="0"/>
              <a:t>, And</a:t>
            </a:r>
            <a:r>
              <a:rPr lang="zh-CN" altLang="en-US" dirty="0"/>
              <a:t> </a:t>
            </a:r>
            <a:r>
              <a:rPr lang="en-US" altLang="zh-CN" dirty="0"/>
              <a:t>I</a:t>
            </a:r>
            <a:r>
              <a:rPr lang="zh-CN" altLang="en-US" dirty="0"/>
              <a:t> </a:t>
            </a:r>
            <a:r>
              <a:rPr lang="en-US" altLang="zh-CN" dirty="0"/>
              <a:t>will</a:t>
            </a:r>
            <a:r>
              <a:rPr lang="zh-CN" altLang="en-US" dirty="0"/>
              <a:t> </a:t>
            </a:r>
            <a:r>
              <a:rPr lang="en-US" altLang="zh-CN" dirty="0"/>
              <a:t>compare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distributions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several</a:t>
            </a:r>
            <a:r>
              <a:rPr lang="zh-CN" altLang="en-US" dirty="0"/>
              <a:t> </a:t>
            </a:r>
            <a:r>
              <a:rPr lang="en-US" altLang="zh-CN" dirty="0"/>
              <a:t>variables.</a:t>
            </a:r>
            <a:r>
              <a:rPr lang="zh-CN" altLang="en-US" dirty="0"/>
              <a:t> </a:t>
            </a:r>
            <a:r>
              <a:rPr lang="en-US" altLang="zh-CN" dirty="0"/>
              <a:t>Finally,</a:t>
            </a:r>
            <a:r>
              <a:rPr lang="zh-CN" altLang="en-US" dirty="0"/>
              <a:t> </a:t>
            </a:r>
            <a:r>
              <a:rPr lang="en-US" altLang="zh-CN" dirty="0"/>
              <a:t>I</a:t>
            </a:r>
            <a:r>
              <a:rPr lang="zh-CN" altLang="en-US" dirty="0"/>
              <a:t> </a:t>
            </a:r>
            <a:r>
              <a:rPr lang="en-US" altLang="zh-CN" dirty="0"/>
              <a:t>will</a:t>
            </a:r>
            <a:r>
              <a:rPr lang="zh-CN" altLang="en-US" dirty="0"/>
              <a:t> </a:t>
            </a:r>
            <a:r>
              <a:rPr lang="en-US" altLang="zh-CN" dirty="0"/>
              <a:t>give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summary.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6EE13D-EEBB-4169-B8DA-F1B91EC0CF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0059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D5FBDF-5835-6EB4-8088-DB56FE8837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BCCE35A9-589C-4E6C-FAE9-C27BA1108E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F1E52FE8-ED07-BC78-269C-18FFD371B1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>
                <a:effectLst/>
                <a:latin typeface="Arial" panose="020B0604020202020204" pitchFamily="34" charset="0"/>
              </a:rPr>
              <a:t>Here</a:t>
            </a:r>
            <a:r>
              <a:rPr lang="zh-CN" altLang="en-US" dirty="0">
                <a:effectLst/>
                <a:latin typeface="Arial" panose="020B0604020202020204" pitchFamily="34" charset="0"/>
              </a:rPr>
              <a:t> 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are</a:t>
            </a:r>
            <a:r>
              <a:rPr lang="zh-CN" altLang="en-US" dirty="0">
                <a:effectLst/>
                <a:latin typeface="Arial" panose="020B0604020202020204" pitchFamily="34" charset="0"/>
              </a:rPr>
              <a:t> 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my</a:t>
            </a:r>
            <a:r>
              <a:rPr lang="zh-CN" altLang="en-US" dirty="0">
                <a:effectLst/>
                <a:latin typeface="Arial" panose="020B0604020202020204" pitchFamily="34" charset="0"/>
              </a:rPr>
              <a:t> 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setup</a:t>
            </a:r>
            <a:r>
              <a:rPr lang="zh-CN" altLang="en-US" dirty="0">
                <a:effectLst/>
                <a:latin typeface="Arial" panose="020B0604020202020204" pitchFamily="34" charset="0"/>
              </a:rPr>
              <a:t> 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and</a:t>
            </a:r>
            <a:r>
              <a:rPr lang="zh-CN" altLang="en-US" dirty="0">
                <a:effectLst/>
                <a:latin typeface="Arial" panose="020B0604020202020204" pitchFamily="34" charset="0"/>
              </a:rPr>
              <a:t> 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environment,</a:t>
            </a:r>
            <a:r>
              <a:rPr lang="zh-CN" altLang="en-US" dirty="0">
                <a:effectLst/>
                <a:latin typeface="Arial" panose="020B0604020202020204" pitchFamily="34" charset="0"/>
              </a:rPr>
              <a:t> 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it</a:t>
            </a:r>
            <a:r>
              <a:rPr lang="zh-CN" altLang="en-US" dirty="0">
                <a:effectLst/>
                <a:latin typeface="Arial" panose="020B0604020202020204" pitchFamily="34" charset="0"/>
              </a:rPr>
              <a:t> 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is</a:t>
            </a:r>
            <a:r>
              <a:rPr lang="zh-CN" altLang="en-US" dirty="0">
                <a:effectLst/>
                <a:latin typeface="Arial" panose="020B0604020202020204" pitchFamily="34" charset="0"/>
              </a:rPr>
              <a:t> 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noticed</a:t>
            </a:r>
            <a:r>
              <a:rPr lang="zh-CN" altLang="en-US" dirty="0">
                <a:effectLst/>
                <a:latin typeface="Arial" panose="020B0604020202020204" pitchFamily="34" charset="0"/>
              </a:rPr>
              <a:t> 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that</a:t>
            </a:r>
            <a:r>
              <a:rPr lang="zh-CN" altLang="en-US" dirty="0">
                <a:effectLst/>
                <a:latin typeface="Arial" panose="020B0604020202020204" pitchFamily="34" charset="0"/>
              </a:rPr>
              <a:t> 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we</a:t>
            </a:r>
            <a:r>
              <a:rPr lang="zh-CN" altLang="en-US" dirty="0">
                <a:effectLst/>
                <a:latin typeface="Arial" panose="020B0604020202020204" pitchFamily="34" charset="0"/>
              </a:rPr>
              <a:t> 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use</a:t>
            </a:r>
            <a:r>
              <a:rPr lang="zh-CN" altLang="en-US" dirty="0">
                <a:effectLst/>
                <a:latin typeface="Arial" panose="020B0604020202020204" pitchFamily="34" charset="0"/>
              </a:rPr>
              <a:t> 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2</a:t>
            </a:r>
            <a:r>
              <a:rPr lang="zh-CN" altLang="en-US" dirty="0">
                <a:effectLst/>
                <a:latin typeface="Arial" panose="020B0604020202020204" pitchFamily="34" charset="0"/>
              </a:rPr>
              <a:t> </a:t>
            </a:r>
            <a:r>
              <a:rPr lang="en-US" altLang="zh-CN" dirty="0" err="1">
                <a:effectLst/>
                <a:latin typeface="Arial" panose="020B0604020202020204" pitchFamily="34" charset="0"/>
              </a:rPr>
              <a:t>Madgraph</a:t>
            </a:r>
            <a:r>
              <a:rPr lang="zh-CN" altLang="en-US" dirty="0">
                <a:effectLst/>
                <a:latin typeface="Arial" panose="020B0604020202020204" pitchFamily="34" charset="0"/>
              </a:rPr>
              <a:t> 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version</a:t>
            </a:r>
            <a:r>
              <a:rPr lang="zh-CN" altLang="en-US" dirty="0">
                <a:effectLst/>
                <a:latin typeface="Arial" panose="020B0604020202020204" pitchFamily="34" charset="0"/>
              </a:rPr>
              <a:t> 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and</a:t>
            </a:r>
            <a:r>
              <a:rPr lang="zh-CN" altLang="en-US" dirty="0">
                <a:effectLst/>
                <a:latin typeface="Arial" panose="020B0604020202020204" pitchFamily="34" charset="0"/>
              </a:rPr>
              <a:t> 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will</a:t>
            </a:r>
            <a:r>
              <a:rPr lang="zh-CN" altLang="en-US" dirty="0">
                <a:effectLst/>
                <a:latin typeface="Arial" panose="020B0604020202020204" pitchFamily="34" charset="0"/>
              </a:rPr>
              <a:t> 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compare</a:t>
            </a:r>
            <a:r>
              <a:rPr lang="zh-CN" altLang="en-US" dirty="0">
                <a:effectLst/>
                <a:latin typeface="Arial" panose="020B0604020202020204" pitchFamily="34" charset="0"/>
              </a:rPr>
              <a:t> 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their</a:t>
            </a:r>
            <a:r>
              <a:rPr lang="zh-CN" altLang="en-US" dirty="0">
                <a:effectLst/>
                <a:latin typeface="Arial" panose="020B0604020202020204" pitchFamily="34" charset="0"/>
              </a:rPr>
              <a:t> 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distribution.</a:t>
            </a:r>
            <a:r>
              <a:rPr lang="zh-CN" altLang="en-US" dirty="0">
                <a:effectLst/>
                <a:latin typeface="Arial" panose="020B0604020202020204" pitchFamily="34" charset="0"/>
              </a:rPr>
              <a:t> 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Before</a:t>
            </a:r>
            <a:r>
              <a:rPr lang="zh-CN" altLang="en-US" dirty="0">
                <a:effectLst/>
                <a:latin typeface="Arial" panose="020B0604020202020204" pitchFamily="34" charset="0"/>
              </a:rPr>
              <a:t> 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generation,</a:t>
            </a:r>
            <a:r>
              <a:rPr lang="zh-CN" altLang="en-US" dirty="0">
                <a:effectLst/>
                <a:latin typeface="Arial" panose="020B0604020202020204" pitchFamily="34" charset="0"/>
              </a:rPr>
              <a:t> 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cards</a:t>
            </a:r>
            <a:r>
              <a:rPr lang="zh-CN" altLang="en-US" dirty="0">
                <a:effectLst/>
                <a:latin typeface="Arial" panose="020B0604020202020204" pitchFamily="34" charset="0"/>
              </a:rPr>
              <a:t> 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need</a:t>
            </a:r>
            <a:r>
              <a:rPr lang="zh-CN" altLang="en-US" dirty="0">
                <a:effectLst/>
                <a:latin typeface="Arial" panose="020B0604020202020204" pitchFamily="34" charset="0"/>
              </a:rPr>
              <a:t> 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to</a:t>
            </a:r>
            <a:r>
              <a:rPr lang="zh-CN" altLang="en-US" dirty="0">
                <a:effectLst/>
                <a:latin typeface="Arial" panose="020B0604020202020204" pitchFamily="34" charset="0"/>
              </a:rPr>
              <a:t> 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be</a:t>
            </a:r>
            <a:r>
              <a:rPr lang="zh-CN" altLang="en-US" dirty="0">
                <a:effectLst/>
                <a:latin typeface="Arial" panose="020B0604020202020204" pitchFamily="34" charset="0"/>
              </a:rPr>
              <a:t> 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prepared.</a:t>
            </a:r>
            <a:r>
              <a:rPr lang="zh-CN" altLang="en-US" dirty="0">
                <a:effectLst/>
                <a:latin typeface="Arial" panose="020B0604020202020204" pitchFamily="34" charset="0"/>
              </a:rPr>
              <a:t> 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First</a:t>
            </a:r>
            <a:r>
              <a:rPr lang="zh-CN" altLang="en-US" dirty="0">
                <a:effectLst/>
                <a:latin typeface="Arial" panose="020B0604020202020204" pitchFamily="34" charset="0"/>
              </a:rPr>
              <a:t> 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two</a:t>
            </a:r>
            <a:r>
              <a:rPr lang="zh-CN" altLang="en-US" dirty="0">
                <a:effectLst/>
                <a:latin typeface="Arial" panose="020B0604020202020204" pitchFamily="34" charset="0"/>
              </a:rPr>
              <a:t> 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cards</a:t>
            </a:r>
            <a:r>
              <a:rPr lang="zh-CN" altLang="en-US" dirty="0">
                <a:effectLst/>
                <a:latin typeface="Arial" panose="020B0604020202020204" pitchFamily="34" charset="0"/>
              </a:rPr>
              <a:t> 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are</a:t>
            </a:r>
            <a:r>
              <a:rPr lang="zh-CN" altLang="en-US" dirty="0">
                <a:effectLst/>
                <a:latin typeface="Arial" panose="020B0604020202020204" pitchFamily="34" charset="0"/>
              </a:rPr>
              <a:t> 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mandatory.</a:t>
            </a:r>
            <a:r>
              <a:rPr lang="zh-CN" altLang="en-US" dirty="0">
                <a:effectLst/>
                <a:latin typeface="Arial" panose="020B0604020202020204" pitchFamily="34" charset="0"/>
              </a:rPr>
              <a:t> </a:t>
            </a:r>
            <a:endParaRPr lang="en-US" altLang="zh-CN" dirty="0">
              <a:effectLst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BD145D6-0482-A40A-7858-813885F528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6EE13D-EEBB-4169-B8DA-F1B91EC0CF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38450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D5FBDF-5835-6EB4-8088-DB56FE8837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BCCE35A9-589C-4E6C-FAE9-C27BA1108E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F1E52FE8-ED07-BC78-269C-18FFD371B1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>
                <a:effectLst/>
              </a:rPr>
              <a:t>Here I need to modify some content in examples of cards. First I need to comment out processes decay to more than 2-jet, and define beam energy as 13.6 </a:t>
            </a:r>
            <a:r>
              <a:rPr lang="en-US" altLang="zh-CN" dirty="0" err="1">
                <a:effectLst/>
              </a:rPr>
              <a:t>TeV</a:t>
            </a:r>
            <a:endParaRPr lang="en-US" altLang="zh-CN" dirty="0">
              <a:effectLst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BD145D6-0482-A40A-7858-813885F528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6EE13D-EEBB-4169-B8DA-F1B91EC0CF9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96384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D5FBDF-5835-6EB4-8088-DB56FE8837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BCCE35A9-589C-4E6C-FAE9-C27BA1108E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F1E52FE8-ED07-BC78-269C-18FFD371B1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>
                <a:effectLst/>
                <a:latin typeface="Arial" panose="020B0604020202020204" pitchFamily="34" charset="0"/>
              </a:rPr>
              <a:t>After modification, I run command lines and 4 </a:t>
            </a:r>
            <a:r>
              <a:rPr lang="en-US" altLang="zh-CN" dirty="0" err="1">
                <a:effectLst/>
                <a:latin typeface="Arial" panose="020B0604020202020204" pitchFamily="34" charset="0"/>
              </a:rPr>
              <a:t>tarball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 files will be generated. </a:t>
            </a:r>
            <a:endParaRPr lang="en-US" altLang="zh-CN" dirty="0">
              <a:effectLst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BD145D6-0482-A40A-7858-813885F528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6EE13D-EEBB-4169-B8DA-F1B91EC0CF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24092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D5FBDF-5835-6EB4-8088-DB56FE8837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BCCE35A9-589C-4E6C-FAE9-C27BA1108E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F1E52FE8-ED07-BC78-269C-18FFD371B1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/>
              <a:t>Here</a:t>
            </a:r>
            <a:r>
              <a:rPr lang="zh-CN" altLang="en-US" sz="1200" dirty="0"/>
              <a:t> </a:t>
            </a:r>
            <a:r>
              <a:rPr lang="en-US" altLang="zh-CN" sz="1200" dirty="0"/>
              <a:t>are</a:t>
            </a:r>
            <a:r>
              <a:rPr lang="zh-CN" altLang="en-US" sz="1200" dirty="0"/>
              <a:t> </a:t>
            </a:r>
            <a:r>
              <a:rPr lang="en-US" altLang="zh-CN" sz="1200" dirty="0"/>
              <a:t>cross sections about 4 samples. Similar results are got in different version. </a:t>
            </a:r>
            <a:endParaRPr lang="en-US" altLang="zh-CN" dirty="0">
              <a:effectLst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BD145D6-0482-A40A-7858-813885F528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6EE13D-EEBB-4169-B8DA-F1B91EC0CF9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77007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D5FBDF-5835-6EB4-8088-DB56FE8837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BCCE35A9-589C-4E6C-FAE9-C27BA1108E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F1E52FE8-ED07-BC78-269C-18FFD371B1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>
                <a:effectLst/>
                <a:latin typeface="Arial" panose="020B0604020202020204" pitchFamily="34" charset="0"/>
              </a:rPr>
              <a:t>After samples generation, I compare some distributions – the </a:t>
            </a:r>
            <a:r>
              <a:rPr lang="en-US" altLang="zh-CN" dirty="0" err="1">
                <a:effectLst/>
                <a:latin typeface="Arial" panose="020B0604020202020204" pitchFamily="34" charset="0"/>
              </a:rPr>
              <a:t>pt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, eta an phi of lepton. And we can find they have similar shape when different </a:t>
            </a:r>
            <a:r>
              <a:rPr lang="en-US" altLang="zh-CN" dirty="0" err="1">
                <a:effectLst/>
                <a:latin typeface="Arial" panose="020B0604020202020204" pitchFamily="34" charset="0"/>
              </a:rPr>
              <a:t>Madgraph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 versions are used. </a:t>
            </a:r>
            <a:endParaRPr lang="en-US" altLang="zh-CN" dirty="0">
              <a:effectLst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BD145D6-0482-A40A-7858-813885F528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6EE13D-EEBB-4169-B8DA-F1B91EC0CF9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74592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D5FBDF-5835-6EB4-8088-DB56FE8837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BCCE35A9-589C-4E6C-FAE9-C27BA1108E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F1E52FE8-ED07-BC78-269C-18FFD371B1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>
                <a:effectLst/>
                <a:latin typeface="Arial" panose="020B0604020202020204" pitchFamily="34" charset="0"/>
              </a:rPr>
              <a:t>After samples generation, I compare some distributions – the </a:t>
            </a:r>
            <a:r>
              <a:rPr lang="en-US" altLang="zh-CN" dirty="0" err="1">
                <a:effectLst/>
                <a:latin typeface="Arial" panose="020B0604020202020204" pitchFamily="34" charset="0"/>
              </a:rPr>
              <a:t>pt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, eta an phi of lepton. And we can find they have similar shape when different </a:t>
            </a:r>
            <a:r>
              <a:rPr lang="en-US" altLang="zh-CN" dirty="0" err="1">
                <a:effectLst/>
                <a:latin typeface="Arial" panose="020B0604020202020204" pitchFamily="34" charset="0"/>
              </a:rPr>
              <a:t>Madgraph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 versions are used. </a:t>
            </a:r>
            <a:endParaRPr lang="en-US" altLang="zh-CN" dirty="0">
              <a:effectLst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BD145D6-0482-A40A-7858-813885F528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6EE13D-EEBB-4169-B8DA-F1B91EC0CF9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84268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D5FBDF-5835-6EB4-8088-DB56FE8837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BCCE35A9-589C-4E6C-FAE9-C27BA1108E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F1E52FE8-ED07-BC78-269C-18FFD371B1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>
                <a:effectLst/>
                <a:latin typeface="Arial" panose="020B0604020202020204" pitchFamily="34" charset="0"/>
              </a:rPr>
              <a:t>After samples generation, I compare some distributions – the </a:t>
            </a:r>
            <a:r>
              <a:rPr lang="en-US" altLang="zh-CN" dirty="0" err="1">
                <a:effectLst/>
                <a:latin typeface="Arial" panose="020B0604020202020204" pitchFamily="34" charset="0"/>
              </a:rPr>
              <a:t>pt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, eta an phi of lepton. And we can find they have similar shape when different </a:t>
            </a:r>
            <a:r>
              <a:rPr lang="en-US" altLang="zh-CN" dirty="0" err="1">
                <a:effectLst/>
                <a:latin typeface="Arial" panose="020B0604020202020204" pitchFamily="34" charset="0"/>
              </a:rPr>
              <a:t>Madgraph</a:t>
            </a:r>
            <a:r>
              <a:rPr lang="en-US" altLang="zh-CN" dirty="0">
                <a:effectLst/>
                <a:latin typeface="Arial" panose="020B0604020202020204" pitchFamily="34" charset="0"/>
              </a:rPr>
              <a:t> versions are used. </a:t>
            </a:r>
            <a:endParaRPr lang="en-US" altLang="zh-CN" dirty="0">
              <a:effectLst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BD145D6-0482-A40A-7858-813885F528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6EE13D-EEBB-4169-B8DA-F1B91EC0CF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0192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D73F4-90A0-6C8E-D00D-1958037C65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78C419-EC36-22DF-A6F3-BE8ADC33A4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E9EFBA-C098-235A-6BBD-4C0CAB762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BC30-513E-6847-A198-7E6B2DF84A1D}" type="datetimeFigureOut">
              <a:rPr lang="en-CN" smtClean="0"/>
              <a:t>2024/6/28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876B3-8555-9911-96EF-2C45E9F80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19E0C8-58F0-27FE-E8B8-2BC2F0257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DCE6-3B19-B544-BA43-6CB13BDBBB1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089120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ECDA9-7C11-CE11-2242-1D6DE7FD6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B627A9-3122-3111-39A0-819F79ABDA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79C00D-596E-04DF-D46B-277D0D09D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BC30-513E-6847-A198-7E6B2DF84A1D}" type="datetimeFigureOut">
              <a:rPr lang="en-CN" smtClean="0"/>
              <a:t>2024/6/28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EAF335-17A1-8C95-08D4-20779F4BA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97FC29-E833-E273-C4FC-FAB58D041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DCE6-3B19-B544-BA43-6CB13BDBBB1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958052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42A080-2186-6991-EF84-421BA09CEA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1F5908-5F46-9FA6-F80F-2F8294671A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DD67EB-7450-CA3D-E66E-E95BF91F8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BC30-513E-6847-A198-7E6B2DF84A1D}" type="datetimeFigureOut">
              <a:rPr lang="en-CN" smtClean="0"/>
              <a:t>2024/6/28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0229FE-B35C-BB5A-E320-82421442B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A50EC1-2F63-73F0-7609-BB259E9E8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DCE6-3B19-B544-BA43-6CB13BDBBB1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155234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B96DA-D48D-BD05-EE5B-0D308E6B1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7AF642-62DF-FF73-9E97-9D13ACD4D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2AE6D5-3B29-8CF9-FBE6-6A0D67176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BC30-513E-6847-A198-7E6B2DF84A1D}" type="datetimeFigureOut">
              <a:rPr lang="en-CN" smtClean="0"/>
              <a:t>2024/6/28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447EC1-CE93-83E0-D7AF-E30CFDEF0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04911B-8593-99F4-AD30-50D35296F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DCE6-3B19-B544-BA43-6CB13BDBBB1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110470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4B9BE-EAB7-6E8F-DFD8-A51983CEA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8D9CA3-FB12-DB81-8754-BA577CD811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F13606-F945-CD1E-9BB2-237E41EF0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BC30-513E-6847-A198-7E6B2DF84A1D}" type="datetimeFigureOut">
              <a:rPr lang="en-CN" smtClean="0"/>
              <a:t>2024/6/28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BDC033-7F7E-0F79-E09C-DC5877637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25214-D030-6F3C-71AD-68535E30A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DCE6-3B19-B544-BA43-6CB13BDBBB1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106623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AF998-B798-0D3E-6F33-3E4E0D4B8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1D0339-0EF3-4765-27A7-A66D520F2D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D6BAB6-5E8E-FA53-D463-909F5B847B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DDEB2A-597D-7B51-3EF2-0205AC5F1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BC30-513E-6847-A198-7E6B2DF84A1D}" type="datetimeFigureOut">
              <a:rPr lang="en-CN" smtClean="0"/>
              <a:t>2024/6/28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95E602-CD30-E424-7E41-95BDD2BA2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135121-3128-BF3C-A170-26F8A1C47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DCE6-3B19-B544-BA43-6CB13BDBBB1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590420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82BDE-A794-E3D3-DAAB-1EA65A4B1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B5BB9A-9C86-BA10-9060-CF47268520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BADAEC-48B3-5F29-4B47-9CD2D06D53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4DD11F-67DF-2269-5CB8-9897C78889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61AE66-5753-D516-1999-512417E334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43CB69-1605-5400-2CE8-601FB1A73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BC30-513E-6847-A198-7E6B2DF84A1D}" type="datetimeFigureOut">
              <a:rPr lang="en-CN" smtClean="0"/>
              <a:t>2024/6/28</a:t>
            </a:fld>
            <a:endParaRPr lang="en-C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568401-7F3E-C209-501A-5FC96A66C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09C3EE-FADC-8796-8FAF-06253B784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DCE6-3B19-B544-BA43-6CB13BDBBB1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951554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7EEC4-6CE5-0A29-F0C8-B0D9FC47F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80BAAA-CB26-BD49-3EDF-12A30C250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BC30-513E-6847-A198-7E6B2DF84A1D}" type="datetimeFigureOut">
              <a:rPr lang="en-CN" smtClean="0"/>
              <a:t>2024/6/28</a:t>
            </a:fld>
            <a:endParaRPr lang="en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B1F466-B6D6-A82B-9382-DAB328EDD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847F9F-9335-3D14-4A10-8997D9C16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DCE6-3B19-B544-BA43-6CB13BDBBB1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892972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A825275-5EC7-C319-FE98-776F6A749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BC30-513E-6847-A198-7E6B2DF84A1D}" type="datetimeFigureOut">
              <a:rPr lang="en-CN" smtClean="0"/>
              <a:t>2024/6/28</a:t>
            </a:fld>
            <a:endParaRPr lang="en-C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2F850A-3CC3-019A-E7A0-190F1CCBC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545378-8A53-612B-573F-90AA4E008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DCE6-3B19-B544-BA43-6CB13BDBBB1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535766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2E1B9-12CF-5755-3BB9-41B57D4BB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4593F7-FCC5-7EB8-C99E-29F6A18D6C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1F5D64-657E-7BF9-F05E-86F7FCEDB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94D5D9-C156-100E-D67B-B40600D5E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BC30-513E-6847-A198-7E6B2DF84A1D}" type="datetimeFigureOut">
              <a:rPr lang="en-CN" smtClean="0"/>
              <a:t>2024/6/28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9C02F2-703C-B9FD-F180-30C6624AA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EB5443-FBEB-D353-ED4A-ACD751E64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DCE6-3B19-B544-BA43-6CB13BDBBB1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211454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A4EE2-5679-3867-F220-9BDE3BAB2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0C9EDA-7EDE-AF89-A8F2-286201E738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54551E-B9A0-81D0-4367-7B70E443FA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98D154-D569-3244-5103-C9D754035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BC30-513E-6847-A198-7E6B2DF84A1D}" type="datetimeFigureOut">
              <a:rPr lang="en-CN" smtClean="0"/>
              <a:t>2024/6/28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FB60E7-B9B0-17B7-C1C4-42057F17C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E79424-DF02-3DC9-2ED0-2BD6EF0FB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DCE6-3B19-B544-BA43-6CB13BDBBB1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563800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0D1020-4180-1643-9D27-B3BBEAA18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9998FB-05A5-62F2-1E2D-B8062DF5F0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71C852-551F-B31B-CF92-D85A136DC4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8BC30-513E-6847-A198-7E6B2DF84A1D}" type="datetimeFigureOut">
              <a:rPr lang="en-CN" smtClean="0"/>
              <a:t>2024/6/28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B96B6-6DBA-B98B-D0A1-9269CC9E8E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C95758-73CA-4759-FA82-4877AF8971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FDCE6-3B19-B544-BA43-6CB13BDBBB1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030888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1F3021-E24D-4654-AAF2-6EB12A63CB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2377" y="1900276"/>
            <a:ext cx="9867245" cy="1020542"/>
          </a:xfrm>
        </p:spPr>
        <p:txBody>
          <a:bodyPr>
            <a:noAutofit/>
          </a:bodyPr>
          <a:lstStyle/>
          <a:p>
            <a:r>
              <a:rPr lang="en-US" sz="3600" dirty="0"/>
              <a:t>MG5 repo</a:t>
            </a:r>
            <a:r>
              <a:rPr lang="en-US" altLang="zh-CN" sz="3600" dirty="0"/>
              <a:t>rt</a:t>
            </a:r>
            <a:endParaRPr lang="zh-CN" altLang="en-US" sz="3600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CA47198-2345-47FE-A617-21B3923817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1" y="3428999"/>
            <a:ext cx="9144000" cy="713041"/>
          </a:xfrm>
        </p:spPr>
        <p:txBody>
          <a:bodyPr>
            <a:noAutofit/>
          </a:bodyPr>
          <a:lstStyle/>
          <a:p>
            <a:r>
              <a:rPr lang="en-US" altLang="zh-CN" b="1" u="sng" dirty="0" err="1"/>
              <a:t>Liangliang</a:t>
            </a:r>
            <a:r>
              <a:rPr lang="en-US" altLang="zh-CN" b="1" u="sng" dirty="0"/>
              <a:t> Chen</a:t>
            </a:r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E34D202-0504-483D-BD20-3E18E53E17D2}"/>
              </a:ext>
            </a:extLst>
          </p:cNvPr>
          <p:cNvSpPr txBox="1"/>
          <p:nvPr/>
        </p:nvSpPr>
        <p:spPr>
          <a:xfrm>
            <a:off x="2432708" y="4052025"/>
            <a:ext cx="73265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/>
              <a:t>2024.6.27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EEEEC1F3-0A09-4A31-B51D-48751A21D19A}"/>
              </a:ext>
            </a:extLst>
          </p:cNvPr>
          <p:cNvCxnSpPr/>
          <p:nvPr/>
        </p:nvCxnSpPr>
        <p:spPr>
          <a:xfrm>
            <a:off x="1809750" y="3342152"/>
            <a:ext cx="85725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9D271781-7939-4380-A460-4E29841AB3A4}"/>
              </a:ext>
            </a:extLst>
          </p:cNvPr>
          <p:cNvCxnSpPr/>
          <p:nvPr/>
        </p:nvCxnSpPr>
        <p:spPr>
          <a:xfrm>
            <a:off x="1809749" y="5045578"/>
            <a:ext cx="85725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9027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C1ECAF-E63C-9EAD-8846-50D65297E5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FDD449F1-EBFC-F39F-7D1F-E06147CE0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98531" y="6515101"/>
            <a:ext cx="757882" cy="342899"/>
          </a:xfrm>
        </p:spPr>
        <p:txBody>
          <a:bodyPr/>
          <a:lstStyle/>
          <a:p>
            <a:fld id="{B1D425CB-CE21-4EFA-BD33-BB82174D1DFE}" type="slidenum">
              <a:rPr lang="zh-CN" altLang="en-US" sz="30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10</a:t>
            </a:fld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标题 3">
            <a:extLst>
              <a:ext uri="{FF2B5EF4-FFF2-40B4-BE49-F238E27FC236}">
                <a16:creationId xmlns:a16="http://schemas.microsoft.com/office/drawing/2014/main" id="{974C345B-539E-8291-C9F3-F8D887E22479}"/>
              </a:ext>
            </a:extLst>
          </p:cNvPr>
          <p:cNvSpPr txBox="1">
            <a:spLocks/>
          </p:cNvSpPr>
          <p:nvPr/>
        </p:nvSpPr>
        <p:spPr>
          <a:xfrm>
            <a:off x="1086506" y="0"/>
            <a:ext cx="10632413" cy="83349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b="1" dirty="0">
                <a:solidFill>
                  <a:srgbClr val="002060"/>
                </a:solidFill>
              </a:rPr>
              <a:t>Comparison</a:t>
            </a:r>
            <a:r>
              <a:rPr lang="zh-CN" altLang="en-US" b="1" dirty="0">
                <a:solidFill>
                  <a:srgbClr val="002060"/>
                </a:solidFill>
              </a:rPr>
              <a:t> </a:t>
            </a:r>
            <a:r>
              <a:rPr lang="en-US" altLang="zh-CN" b="1" dirty="0">
                <a:solidFill>
                  <a:srgbClr val="002060"/>
                </a:solidFill>
              </a:rPr>
              <a:t>plots</a:t>
            </a:r>
          </a:p>
        </p:txBody>
      </p:sp>
      <p:sp>
        <p:nvSpPr>
          <p:cNvPr id="7" name="矩形 8">
            <a:extLst>
              <a:ext uri="{FF2B5EF4-FFF2-40B4-BE49-F238E27FC236}">
                <a16:creationId xmlns:a16="http://schemas.microsoft.com/office/drawing/2014/main" id="{060B2912-8F7F-BA08-4D76-A2C1C574A5DF}"/>
              </a:ext>
            </a:extLst>
          </p:cNvPr>
          <p:cNvSpPr/>
          <p:nvPr/>
        </p:nvSpPr>
        <p:spPr>
          <a:xfrm>
            <a:off x="1563511" y="994908"/>
            <a:ext cx="10311332" cy="589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400" dirty="0"/>
              <a:t>Here</a:t>
            </a:r>
            <a:r>
              <a:rPr lang="zh-CN" altLang="en-US" sz="2400" dirty="0"/>
              <a:t> </a:t>
            </a:r>
            <a:r>
              <a:rPr lang="en-US" altLang="zh-CN" sz="2400" dirty="0"/>
              <a:t>are</a:t>
            </a:r>
            <a:r>
              <a:rPr lang="zh-CN" altLang="en-US" sz="2400" dirty="0"/>
              <a:t> </a:t>
            </a:r>
            <a:r>
              <a:rPr lang="en-US" altLang="zh-CN" sz="2400" dirty="0"/>
              <a:t>comparison</a:t>
            </a:r>
            <a:r>
              <a:rPr lang="zh-CN" altLang="en-US" sz="2400" dirty="0"/>
              <a:t> </a:t>
            </a:r>
            <a:r>
              <a:rPr lang="en-US" altLang="zh-CN" sz="2400" dirty="0"/>
              <a:t>plots</a:t>
            </a:r>
            <a:r>
              <a:rPr lang="zh-CN" altLang="en-US" sz="2400" dirty="0"/>
              <a:t> </a:t>
            </a:r>
            <a:r>
              <a:rPr lang="en-US" altLang="zh-CN" sz="2400" dirty="0"/>
              <a:t>about</a:t>
            </a:r>
            <a:r>
              <a:rPr lang="zh-CN" altLang="en-US" sz="2400" dirty="0"/>
              <a:t> </a:t>
            </a:r>
            <a:r>
              <a:rPr lang="en-US" altLang="zh-CN" sz="2400" dirty="0"/>
              <a:t>Lepton</a:t>
            </a:r>
            <a:r>
              <a:rPr lang="zh-CN" altLang="en-US" sz="2400" dirty="0"/>
              <a:t> </a:t>
            </a:r>
            <a:r>
              <a:rPr lang="en-US" altLang="zh-CN" sz="2400" dirty="0"/>
              <a:t>pt and</a:t>
            </a:r>
            <a:r>
              <a:rPr lang="zh-CN" altLang="en-US" sz="2400" dirty="0"/>
              <a:t> </a:t>
            </a:r>
            <a:r>
              <a:rPr lang="en-US" altLang="zh-CN" sz="2400" dirty="0"/>
              <a:t>eta (2-Jet)</a:t>
            </a:r>
            <a:endParaRPr lang="en-US" altLang="zh-CN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37AE83-FDDE-B17C-4607-70267086D5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507" y="4068515"/>
            <a:ext cx="2678757" cy="24649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068E6FD-8CB5-4616-D536-43E58908E4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1127" y="1746163"/>
            <a:ext cx="2534138" cy="23037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6333150-A6D8-6BC2-33D8-979A65CF47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6645" y="1746164"/>
            <a:ext cx="2534139" cy="23206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1C625A7-3A04-7359-D703-DDCF014210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30963" y="1746163"/>
            <a:ext cx="2678757" cy="239153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5B37E5B-600C-EB4C-22FC-CBCDBD2651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81043" y="4099158"/>
            <a:ext cx="2625341" cy="240364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0183C6E-9F88-AE60-33BA-45E9D2332D3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55543" y="4137701"/>
            <a:ext cx="2607974" cy="2365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80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C1ECAF-E63C-9EAD-8846-50D65297E5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FDD449F1-EBFC-F39F-7D1F-E06147CE0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98531" y="6515101"/>
            <a:ext cx="757882" cy="342899"/>
          </a:xfrm>
        </p:spPr>
        <p:txBody>
          <a:bodyPr/>
          <a:lstStyle/>
          <a:p>
            <a:fld id="{B1D425CB-CE21-4EFA-BD33-BB82174D1DFE}" type="slidenum">
              <a:rPr lang="zh-CN" altLang="en-US" sz="30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11</a:t>
            </a:fld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标题 3">
            <a:extLst>
              <a:ext uri="{FF2B5EF4-FFF2-40B4-BE49-F238E27FC236}">
                <a16:creationId xmlns:a16="http://schemas.microsoft.com/office/drawing/2014/main" id="{974C345B-539E-8291-C9F3-F8D887E22479}"/>
              </a:ext>
            </a:extLst>
          </p:cNvPr>
          <p:cNvSpPr txBox="1">
            <a:spLocks/>
          </p:cNvSpPr>
          <p:nvPr/>
        </p:nvSpPr>
        <p:spPr>
          <a:xfrm>
            <a:off x="1086506" y="0"/>
            <a:ext cx="10632413" cy="83349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b="1" dirty="0">
                <a:solidFill>
                  <a:srgbClr val="002060"/>
                </a:solidFill>
              </a:rPr>
              <a:t>Problems</a:t>
            </a:r>
          </a:p>
        </p:txBody>
      </p:sp>
      <p:sp>
        <p:nvSpPr>
          <p:cNvPr id="7" name="矩形 8">
            <a:extLst>
              <a:ext uri="{FF2B5EF4-FFF2-40B4-BE49-F238E27FC236}">
                <a16:creationId xmlns:a16="http://schemas.microsoft.com/office/drawing/2014/main" id="{060B2912-8F7F-BA08-4D76-A2C1C574A5DF}"/>
              </a:ext>
            </a:extLst>
          </p:cNvPr>
          <p:cNvSpPr/>
          <p:nvPr/>
        </p:nvSpPr>
        <p:spPr>
          <a:xfrm>
            <a:off x="3517361" y="2857465"/>
            <a:ext cx="8260111" cy="1143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400" dirty="0"/>
              <a:t>3-Jet/4-Jet</a:t>
            </a:r>
            <a:r>
              <a:rPr lang="zh-CN" altLang="en-US" sz="2400" dirty="0"/>
              <a:t> </a:t>
            </a:r>
            <a:r>
              <a:rPr lang="en-US" altLang="zh-CN" sz="2400" dirty="0"/>
              <a:t>report</a:t>
            </a:r>
            <a:r>
              <a:rPr lang="zh-CN" altLang="en-US" sz="2400" dirty="0"/>
              <a:t> </a:t>
            </a:r>
            <a:r>
              <a:rPr lang="en-US" altLang="zh-CN" sz="2400" dirty="0"/>
              <a:t>errors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400" dirty="0"/>
              <a:t>Selections</a:t>
            </a:r>
            <a:r>
              <a:rPr lang="zh-CN" altLang="en-US" sz="2400" dirty="0"/>
              <a:t> </a:t>
            </a:r>
            <a:r>
              <a:rPr lang="en-US" altLang="zh-CN" sz="2400" dirty="0"/>
              <a:t>in</a:t>
            </a:r>
            <a:r>
              <a:rPr lang="zh-CN" altLang="en-US" sz="2400" dirty="0"/>
              <a:t> </a:t>
            </a:r>
            <a:r>
              <a:rPr lang="en-US" altLang="zh-CN" sz="2400" dirty="0"/>
              <a:t>rivet</a:t>
            </a:r>
            <a:r>
              <a:rPr lang="zh-CN" altLang="en-US" sz="2400" dirty="0"/>
              <a:t> </a:t>
            </a:r>
            <a:r>
              <a:rPr lang="en-US" altLang="zh-CN" sz="2400" dirty="0"/>
              <a:t>command</a:t>
            </a:r>
            <a:r>
              <a:rPr lang="zh-CN" altLang="en-US" sz="2400" dirty="0"/>
              <a:t> </a:t>
            </a:r>
            <a:r>
              <a:rPr lang="en-US" altLang="zh-CN" sz="2400" dirty="0"/>
              <a:t>are</a:t>
            </a:r>
            <a:r>
              <a:rPr lang="zh-CN" altLang="en-US" sz="2400" dirty="0"/>
              <a:t> </a:t>
            </a:r>
            <a:r>
              <a:rPr lang="en-US" altLang="zh-CN" sz="2400" dirty="0"/>
              <a:t>not</a:t>
            </a:r>
            <a:r>
              <a:rPr lang="zh-CN" altLang="en-US" sz="2400" dirty="0"/>
              <a:t> </a:t>
            </a:r>
            <a:r>
              <a:rPr lang="en-US" altLang="zh-CN" sz="2400" dirty="0"/>
              <a:t>found</a:t>
            </a:r>
            <a:r>
              <a:rPr lang="zh-CN" altLang="en-US" sz="2400" dirty="0"/>
              <a:t> </a:t>
            </a:r>
            <a:r>
              <a:rPr lang="en-US" altLang="zh-CN" sz="2400" dirty="0"/>
              <a:t>yet</a:t>
            </a:r>
            <a:r>
              <a:rPr lang="zh-CN" altLang="en-US" sz="2400" dirty="0"/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33155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:a16="http://schemas.microsoft.com/office/drawing/2014/main" id="{13CA3219-D3B3-4539-8A9B-6FBD88F7A9E5}"/>
              </a:ext>
            </a:extLst>
          </p:cNvPr>
          <p:cNvSpPr txBox="1">
            <a:spLocks/>
          </p:cNvSpPr>
          <p:nvPr/>
        </p:nvSpPr>
        <p:spPr>
          <a:xfrm>
            <a:off x="1524000" y="1"/>
            <a:ext cx="9144000" cy="800101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4500" b="1" dirty="0">
                <a:solidFill>
                  <a:schemeClr val="bg1"/>
                </a:solidFill>
              </a:rPr>
              <a:t>Outline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994601-E5F1-067A-5803-2F1F392520DD}"/>
              </a:ext>
            </a:extLst>
          </p:cNvPr>
          <p:cNvSpPr txBox="1"/>
          <p:nvPr/>
        </p:nvSpPr>
        <p:spPr>
          <a:xfrm>
            <a:off x="4016309" y="1604229"/>
            <a:ext cx="4786315" cy="2970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3200" dirty="0" err="1"/>
              <a:t>Gridpacks</a:t>
            </a:r>
            <a:r>
              <a:rPr lang="zh-CN" altLang="en-US" sz="3200" dirty="0"/>
              <a:t> </a:t>
            </a:r>
            <a:r>
              <a:rPr lang="en-US" altLang="zh-CN" sz="3200" dirty="0"/>
              <a:t>generation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3200" dirty="0"/>
              <a:t>Comparison</a:t>
            </a:r>
            <a:r>
              <a:rPr lang="zh-CN" altLang="en-US" sz="3200" dirty="0"/>
              <a:t> </a:t>
            </a:r>
            <a:r>
              <a:rPr lang="en-US" altLang="zh-CN" sz="3200" dirty="0"/>
              <a:t>plots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3200" dirty="0"/>
              <a:t>Change Range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3200" dirty="0"/>
              <a:t>Draw with </a:t>
            </a:r>
            <a:r>
              <a:rPr lang="en-US" altLang="zh-CN" sz="3200" dirty="0" err="1"/>
              <a:t>NanoAOD</a:t>
            </a:r>
            <a:endParaRPr lang="en-US" altLang="zh-CN" sz="3200" dirty="0"/>
          </a:p>
        </p:txBody>
      </p:sp>
      <p:sp>
        <p:nvSpPr>
          <p:cNvPr id="4" name="灯片编号占位符 1">
            <a:extLst>
              <a:ext uri="{FF2B5EF4-FFF2-40B4-BE49-F238E27FC236}">
                <a16:creationId xmlns:a16="http://schemas.microsoft.com/office/drawing/2014/main" id="{8D31A979-6A37-68D1-C81B-404376B73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98531" y="6515101"/>
            <a:ext cx="757882" cy="342899"/>
          </a:xfrm>
        </p:spPr>
        <p:txBody>
          <a:bodyPr/>
          <a:lstStyle/>
          <a:p>
            <a:fld id="{B1D425CB-CE21-4EFA-BD33-BB82174D1DFE}" type="slidenum">
              <a:rPr lang="zh-CN" altLang="en-US" sz="30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2</a:t>
            </a:fld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53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C1ECAF-E63C-9EAD-8846-50D65297E5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FDD449F1-EBFC-F39F-7D1F-E06147CE0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98531" y="6515101"/>
            <a:ext cx="757882" cy="342899"/>
          </a:xfrm>
        </p:spPr>
        <p:txBody>
          <a:bodyPr/>
          <a:lstStyle/>
          <a:p>
            <a:fld id="{B1D425CB-CE21-4EFA-BD33-BB82174D1DFE}" type="slidenum">
              <a:rPr lang="zh-CN" altLang="en-US" sz="30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3</a:t>
            </a:fld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标题 3">
            <a:extLst>
              <a:ext uri="{FF2B5EF4-FFF2-40B4-BE49-F238E27FC236}">
                <a16:creationId xmlns:a16="http://schemas.microsoft.com/office/drawing/2014/main" id="{974C345B-539E-8291-C9F3-F8D887E22479}"/>
              </a:ext>
            </a:extLst>
          </p:cNvPr>
          <p:cNvSpPr txBox="1">
            <a:spLocks/>
          </p:cNvSpPr>
          <p:nvPr/>
        </p:nvSpPr>
        <p:spPr>
          <a:xfrm>
            <a:off x="1086506" y="0"/>
            <a:ext cx="10632413" cy="83349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b="1" dirty="0" err="1">
                <a:solidFill>
                  <a:srgbClr val="002060"/>
                </a:solidFill>
              </a:rPr>
              <a:t>Gridpacks</a:t>
            </a:r>
            <a:r>
              <a:rPr lang="en-US" altLang="zh-CN" b="1" dirty="0">
                <a:solidFill>
                  <a:srgbClr val="002060"/>
                </a:solidFill>
              </a:rPr>
              <a:t> generation</a:t>
            </a:r>
          </a:p>
        </p:txBody>
      </p:sp>
      <p:sp>
        <p:nvSpPr>
          <p:cNvPr id="7" name="矩形 8">
            <a:extLst>
              <a:ext uri="{FF2B5EF4-FFF2-40B4-BE49-F238E27FC236}">
                <a16:creationId xmlns:a16="http://schemas.microsoft.com/office/drawing/2014/main" id="{060B2912-8F7F-BA08-4D76-A2C1C574A5DF}"/>
              </a:ext>
            </a:extLst>
          </p:cNvPr>
          <p:cNvSpPr/>
          <p:nvPr/>
        </p:nvSpPr>
        <p:spPr>
          <a:xfrm>
            <a:off x="893395" y="1185776"/>
            <a:ext cx="11018633" cy="3922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400" dirty="0"/>
              <a:t>Setup and Environment: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dirty="0"/>
              <a:t>2 MG version used: </a:t>
            </a:r>
            <a:r>
              <a:rPr lang="en-US" sz="2000" dirty="0">
                <a:solidFill>
                  <a:srgbClr val="F600FD"/>
                </a:solidFill>
              </a:rPr>
              <a:t>MG2.9.18 and MG3.5.2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sz="2000" dirty="0" err="1">
                <a:effectLst/>
              </a:rPr>
              <a:t>scram_arch</a:t>
            </a:r>
            <a:r>
              <a:rPr lang="en-US" sz="2000" dirty="0">
                <a:effectLst/>
              </a:rPr>
              <a:t>: slc7_amd64_gcc10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sz="2000" dirty="0"/>
              <a:t>CMSSW</a:t>
            </a:r>
            <a:r>
              <a:rPr lang="en-US" sz="2000" dirty="0">
                <a:effectLst/>
              </a:rPr>
              <a:t> version: CMSSW_12_4_8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sz="2400" dirty="0">
                <a:effectLst/>
              </a:rPr>
              <a:t>Preparation of the cards</a:t>
            </a:r>
            <a:endParaRPr lang="en-US" sz="2400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sz="2000" dirty="0" err="1">
                <a:solidFill>
                  <a:srgbClr val="F600FD"/>
                </a:solidFill>
                <a:effectLst/>
              </a:rPr>
              <a:t>XXX_proc_card.dat</a:t>
            </a:r>
            <a:r>
              <a:rPr lang="en-US" sz="2000" dirty="0">
                <a:solidFill>
                  <a:srgbClr val="F600FD"/>
                </a:solidFill>
              </a:rPr>
              <a:t> (</a:t>
            </a:r>
            <a:r>
              <a:rPr lang="en-US" sz="2000" dirty="0">
                <a:solidFill>
                  <a:srgbClr val="F600FD"/>
                </a:solidFill>
                <a:effectLst/>
              </a:rPr>
              <a:t>declares the process to be generated)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sz="2000" dirty="0" err="1">
                <a:solidFill>
                  <a:srgbClr val="F600FD"/>
                </a:solidFill>
              </a:rPr>
              <a:t>XXX_run_card.dat</a:t>
            </a:r>
            <a:r>
              <a:rPr lang="en-US" sz="2000" dirty="0">
                <a:solidFill>
                  <a:srgbClr val="F600FD"/>
                </a:solidFill>
              </a:rPr>
              <a:t> (define how generator run, generate the process, specific kinematic cut values)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sz="2000" dirty="0" err="1">
                <a:effectLst/>
              </a:rPr>
              <a:t>XXX_madspin_card.dat</a:t>
            </a:r>
            <a:r>
              <a:rPr lang="en-US" sz="2000" dirty="0">
                <a:effectLst/>
              </a:rPr>
              <a:t> (instructs </a:t>
            </a:r>
            <a:r>
              <a:rPr lang="en-US" sz="2000" dirty="0" err="1">
                <a:effectLst/>
              </a:rPr>
              <a:t>MadSpin</a:t>
            </a:r>
            <a:r>
              <a:rPr lang="en-US" sz="2000" dirty="0">
                <a:effectLst/>
              </a:rPr>
              <a:t> on how to decay specific particles)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4D0501-5178-EF6A-FB64-3E27E6F04A2D}"/>
              </a:ext>
            </a:extLst>
          </p:cNvPr>
          <p:cNvSpPr txBox="1"/>
          <p:nvPr/>
        </p:nvSpPr>
        <p:spPr>
          <a:xfrm>
            <a:off x="766234" y="5160014"/>
            <a:ext cx="1114579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u="sng" dirty="0">
                <a:solidFill>
                  <a:srgbClr val="00B0F0"/>
                </a:solidFill>
              </a:rPr>
              <a:t>https://</a:t>
            </a:r>
            <a:r>
              <a:rPr lang="en-US" sz="1600" u="sng" dirty="0" err="1">
                <a:solidFill>
                  <a:srgbClr val="00B0F0"/>
                </a:solidFill>
              </a:rPr>
              <a:t>gitlab.cern.ch</a:t>
            </a:r>
            <a:r>
              <a:rPr lang="en-US" sz="1600" u="sng" dirty="0">
                <a:solidFill>
                  <a:srgbClr val="00B0F0"/>
                </a:solidFill>
              </a:rPr>
              <a:t>/</a:t>
            </a:r>
            <a:r>
              <a:rPr lang="en-US" sz="1600" u="sng" dirty="0" err="1">
                <a:solidFill>
                  <a:srgbClr val="00B0F0"/>
                </a:solidFill>
              </a:rPr>
              <a:t>lianglia</a:t>
            </a:r>
            <a:r>
              <a:rPr lang="en-US" sz="1600" u="sng" dirty="0">
                <a:solidFill>
                  <a:srgbClr val="00B0F0"/>
                </a:solidFill>
              </a:rPr>
              <a:t>/</a:t>
            </a:r>
            <a:r>
              <a:rPr lang="en-US" sz="1600" u="sng" dirty="0" err="1">
                <a:solidFill>
                  <a:srgbClr val="00B0F0"/>
                </a:solidFill>
              </a:rPr>
              <a:t>lo_mlm_dy_jetbin</a:t>
            </a:r>
            <a:r>
              <a:rPr lang="en-US" sz="1600" u="sng" dirty="0">
                <a:solidFill>
                  <a:srgbClr val="00B0F0"/>
                </a:solidFill>
              </a:rPr>
              <a:t>/tree/master/DY1JetsToLL_M-50_TuneCP5_13TeV-madgraphMLM-pythia8/cards</a:t>
            </a:r>
            <a:endParaRPr lang="en-CN" sz="1600" u="sng" dirty="0">
              <a:solidFill>
                <a:srgbClr val="00B0F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244BE2-C7F7-02B2-A872-6798842A04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2711" y="1862700"/>
            <a:ext cx="5509317" cy="12843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D4897F3-B876-0728-64D8-5E29BA3AD8D1}"/>
              </a:ext>
            </a:extLst>
          </p:cNvPr>
          <p:cNvSpPr txBox="1"/>
          <p:nvPr/>
        </p:nvSpPr>
        <p:spPr>
          <a:xfrm>
            <a:off x="766234" y="5498568"/>
            <a:ext cx="1114579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u="sng" dirty="0">
                <a:solidFill>
                  <a:srgbClr val="00B0F0"/>
                </a:solidFill>
              </a:rPr>
              <a:t>https://</a:t>
            </a:r>
            <a:r>
              <a:rPr lang="en-US" sz="1600" u="sng" dirty="0" err="1">
                <a:solidFill>
                  <a:srgbClr val="00B0F0"/>
                </a:solidFill>
              </a:rPr>
              <a:t>gitlab.cern.ch</a:t>
            </a:r>
            <a:r>
              <a:rPr lang="en-US" sz="1600" u="sng" dirty="0">
                <a:solidFill>
                  <a:srgbClr val="00B0F0"/>
                </a:solidFill>
              </a:rPr>
              <a:t>/</a:t>
            </a:r>
            <a:r>
              <a:rPr lang="en-US" sz="1600" u="sng" dirty="0" err="1">
                <a:solidFill>
                  <a:srgbClr val="00B0F0"/>
                </a:solidFill>
              </a:rPr>
              <a:t>lianglia</a:t>
            </a:r>
            <a:r>
              <a:rPr lang="en-US" sz="1600" u="sng" dirty="0">
                <a:solidFill>
                  <a:srgbClr val="00B0F0"/>
                </a:solidFill>
              </a:rPr>
              <a:t>/</a:t>
            </a:r>
            <a:r>
              <a:rPr lang="en-US" sz="1600" u="sng" dirty="0" err="1">
                <a:solidFill>
                  <a:srgbClr val="00B0F0"/>
                </a:solidFill>
              </a:rPr>
              <a:t>lo_mlm_dy_jetbin</a:t>
            </a:r>
            <a:r>
              <a:rPr lang="en-US" sz="1600" u="sng" dirty="0">
                <a:solidFill>
                  <a:srgbClr val="00B0F0"/>
                </a:solidFill>
              </a:rPr>
              <a:t>/tree/master/DY2JetsToLL_M-50_TuneCP5_13TeV-madgraphMLM-pythia8/cards</a:t>
            </a:r>
            <a:endParaRPr lang="en-CN" sz="1600" u="sng" dirty="0">
              <a:solidFill>
                <a:srgbClr val="00B0F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831E27-43E5-4779-2BFA-34A0F85A2582}"/>
              </a:ext>
            </a:extLst>
          </p:cNvPr>
          <p:cNvSpPr txBox="1"/>
          <p:nvPr/>
        </p:nvSpPr>
        <p:spPr>
          <a:xfrm>
            <a:off x="766234" y="5837557"/>
            <a:ext cx="1114579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u="sng" dirty="0">
                <a:solidFill>
                  <a:srgbClr val="00B0F0"/>
                </a:solidFill>
              </a:rPr>
              <a:t>https://</a:t>
            </a:r>
            <a:r>
              <a:rPr lang="en-US" sz="1600" u="sng" dirty="0" err="1">
                <a:solidFill>
                  <a:srgbClr val="00B0F0"/>
                </a:solidFill>
              </a:rPr>
              <a:t>gitlab.cern.ch</a:t>
            </a:r>
            <a:r>
              <a:rPr lang="en-US" sz="1600" u="sng" dirty="0">
                <a:solidFill>
                  <a:srgbClr val="00B0F0"/>
                </a:solidFill>
              </a:rPr>
              <a:t>/</a:t>
            </a:r>
            <a:r>
              <a:rPr lang="en-US" sz="1600" u="sng" dirty="0" err="1">
                <a:solidFill>
                  <a:srgbClr val="00B0F0"/>
                </a:solidFill>
              </a:rPr>
              <a:t>lianglia</a:t>
            </a:r>
            <a:r>
              <a:rPr lang="en-US" sz="1600" u="sng" dirty="0">
                <a:solidFill>
                  <a:srgbClr val="00B0F0"/>
                </a:solidFill>
              </a:rPr>
              <a:t>/</a:t>
            </a:r>
            <a:r>
              <a:rPr lang="en-US" sz="1600" u="sng" dirty="0" err="1">
                <a:solidFill>
                  <a:srgbClr val="00B0F0"/>
                </a:solidFill>
              </a:rPr>
              <a:t>lo_mlm_dy_jetbin</a:t>
            </a:r>
            <a:r>
              <a:rPr lang="en-US" sz="1600" u="sng" dirty="0">
                <a:solidFill>
                  <a:srgbClr val="00B0F0"/>
                </a:solidFill>
              </a:rPr>
              <a:t>/tree/master/DY3JetsToLL_M-50_TuneCP5_13TeV-madgraphMLM-pythia8/cards</a:t>
            </a:r>
            <a:endParaRPr lang="en-CN" sz="1600" u="sng" dirty="0">
              <a:solidFill>
                <a:srgbClr val="00B0F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71EAC4-6E11-4D38-A454-1CD9D2F3669F}"/>
              </a:ext>
            </a:extLst>
          </p:cNvPr>
          <p:cNvSpPr txBox="1"/>
          <p:nvPr/>
        </p:nvSpPr>
        <p:spPr>
          <a:xfrm>
            <a:off x="766234" y="6178897"/>
            <a:ext cx="1114579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u="sng" dirty="0">
                <a:solidFill>
                  <a:srgbClr val="00B0F0"/>
                </a:solidFill>
              </a:rPr>
              <a:t>https://</a:t>
            </a:r>
            <a:r>
              <a:rPr lang="en-US" sz="1600" u="sng" dirty="0" err="1">
                <a:solidFill>
                  <a:srgbClr val="00B0F0"/>
                </a:solidFill>
              </a:rPr>
              <a:t>gitlab.cern.ch</a:t>
            </a:r>
            <a:r>
              <a:rPr lang="en-US" sz="1600" u="sng" dirty="0">
                <a:solidFill>
                  <a:srgbClr val="00B0F0"/>
                </a:solidFill>
              </a:rPr>
              <a:t>/</a:t>
            </a:r>
            <a:r>
              <a:rPr lang="en-US" sz="1600" u="sng" dirty="0" err="1">
                <a:solidFill>
                  <a:srgbClr val="00B0F0"/>
                </a:solidFill>
              </a:rPr>
              <a:t>lianglia</a:t>
            </a:r>
            <a:r>
              <a:rPr lang="en-US" sz="1600" u="sng" dirty="0">
                <a:solidFill>
                  <a:srgbClr val="00B0F0"/>
                </a:solidFill>
              </a:rPr>
              <a:t>/</a:t>
            </a:r>
            <a:r>
              <a:rPr lang="en-US" sz="1600" u="sng" dirty="0" err="1">
                <a:solidFill>
                  <a:srgbClr val="00B0F0"/>
                </a:solidFill>
              </a:rPr>
              <a:t>lo_mlm_dy_jetbin</a:t>
            </a:r>
            <a:r>
              <a:rPr lang="en-US" sz="1600" u="sng" dirty="0">
                <a:solidFill>
                  <a:srgbClr val="00B0F0"/>
                </a:solidFill>
              </a:rPr>
              <a:t>/tree/master/DY4JetsToLL_M-50_TuneCP5_13TeV-madgraphMLM-pythia8/cards</a:t>
            </a:r>
            <a:endParaRPr lang="en-CN" sz="1600" u="sng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964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C1ECAF-E63C-9EAD-8846-50D65297E5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FDD449F1-EBFC-F39F-7D1F-E06147CE0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98531" y="6515101"/>
            <a:ext cx="757882" cy="342899"/>
          </a:xfrm>
        </p:spPr>
        <p:txBody>
          <a:bodyPr/>
          <a:lstStyle/>
          <a:p>
            <a:fld id="{B1D425CB-CE21-4EFA-BD33-BB82174D1DFE}" type="slidenum">
              <a:rPr lang="zh-CN" altLang="en-US" sz="30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4</a:t>
            </a:fld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标题 3">
            <a:extLst>
              <a:ext uri="{FF2B5EF4-FFF2-40B4-BE49-F238E27FC236}">
                <a16:creationId xmlns:a16="http://schemas.microsoft.com/office/drawing/2014/main" id="{974C345B-539E-8291-C9F3-F8D887E22479}"/>
              </a:ext>
            </a:extLst>
          </p:cNvPr>
          <p:cNvSpPr txBox="1">
            <a:spLocks/>
          </p:cNvSpPr>
          <p:nvPr/>
        </p:nvSpPr>
        <p:spPr>
          <a:xfrm>
            <a:off x="1086506" y="0"/>
            <a:ext cx="10632413" cy="83349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b="1" dirty="0" err="1">
                <a:solidFill>
                  <a:srgbClr val="002060"/>
                </a:solidFill>
              </a:rPr>
              <a:t>Gridpacks</a:t>
            </a:r>
            <a:r>
              <a:rPr lang="en-US" altLang="zh-CN" b="1" dirty="0">
                <a:solidFill>
                  <a:srgbClr val="002060"/>
                </a:solidFill>
              </a:rPr>
              <a:t> generation</a:t>
            </a:r>
          </a:p>
        </p:txBody>
      </p:sp>
      <p:sp>
        <p:nvSpPr>
          <p:cNvPr id="7" name="矩形 8">
            <a:extLst>
              <a:ext uri="{FF2B5EF4-FFF2-40B4-BE49-F238E27FC236}">
                <a16:creationId xmlns:a16="http://schemas.microsoft.com/office/drawing/2014/main" id="{060B2912-8F7F-BA08-4D76-A2C1C574A5DF}"/>
              </a:ext>
            </a:extLst>
          </p:cNvPr>
          <p:cNvSpPr/>
          <p:nvPr/>
        </p:nvSpPr>
        <p:spPr>
          <a:xfrm>
            <a:off x="893395" y="1185776"/>
            <a:ext cx="11018633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400" dirty="0"/>
              <a:t>Process</a:t>
            </a:r>
            <a:r>
              <a:rPr lang="zh-CN" altLang="en-US" sz="2400" dirty="0"/>
              <a:t> </a:t>
            </a:r>
            <a:r>
              <a:rPr lang="en-US" altLang="zh-CN" sz="2400" dirty="0"/>
              <a:t>cards: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B476395-C5F4-2924-FF19-2BFC857464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1489" y="2127130"/>
            <a:ext cx="4054511" cy="177322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526E53E-FE6E-27B5-7B7A-B2AFCF0A0FF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906"/>
          <a:stretch/>
        </p:blipFill>
        <p:spPr>
          <a:xfrm>
            <a:off x="6304788" y="2127130"/>
            <a:ext cx="4216908" cy="177322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50921F2-4BE3-18CC-6B5A-FBDF20C494D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6834"/>
          <a:stretch/>
        </p:blipFill>
        <p:spPr>
          <a:xfrm>
            <a:off x="2041489" y="4042353"/>
            <a:ext cx="4054511" cy="162987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1D5C93F-0016-15F4-2F36-C26E7B9D7E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4788" y="4038839"/>
            <a:ext cx="4216908" cy="163338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97F9D9C-80BB-5386-BC0B-3FBED9DD8AF1}"/>
              </a:ext>
            </a:extLst>
          </p:cNvPr>
          <p:cNvSpPr txBox="1"/>
          <p:nvPr/>
        </p:nvSpPr>
        <p:spPr>
          <a:xfrm>
            <a:off x="563774" y="2829077"/>
            <a:ext cx="10454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srgbClr val="F600FD"/>
                </a:solidFill>
              </a:rPr>
              <a:t>1-Jet</a:t>
            </a:r>
            <a:endParaRPr lang="en-CN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9000505-384F-A049-EB4C-EC7AC000E69C}"/>
              </a:ext>
            </a:extLst>
          </p:cNvPr>
          <p:cNvSpPr txBox="1"/>
          <p:nvPr/>
        </p:nvSpPr>
        <p:spPr>
          <a:xfrm>
            <a:off x="10673455" y="2917993"/>
            <a:ext cx="10454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rgbClr val="F600FD"/>
                </a:solidFill>
              </a:rPr>
              <a:t>2</a:t>
            </a:r>
            <a:r>
              <a:rPr lang="en-US" altLang="zh-CN" sz="1800" dirty="0">
                <a:solidFill>
                  <a:srgbClr val="F600FD"/>
                </a:solidFill>
              </a:rPr>
              <a:t>-Jet</a:t>
            </a:r>
            <a:endParaRPr lang="en-CN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8EA7655-90FB-0392-ABC4-862F3D2810AD}"/>
              </a:ext>
            </a:extLst>
          </p:cNvPr>
          <p:cNvSpPr txBox="1"/>
          <p:nvPr/>
        </p:nvSpPr>
        <p:spPr>
          <a:xfrm>
            <a:off x="563774" y="4633292"/>
            <a:ext cx="10454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srgbClr val="F600FD"/>
                </a:solidFill>
              </a:rPr>
              <a:t>3-Jet</a:t>
            </a:r>
            <a:endParaRPr lang="en-CN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D26C713-9E92-7105-CB20-47EE4F88C2EB}"/>
              </a:ext>
            </a:extLst>
          </p:cNvPr>
          <p:cNvSpPr txBox="1"/>
          <p:nvPr/>
        </p:nvSpPr>
        <p:spPr>
          <a:xfrm>
            <a:off x="10673455" y="4633292"/>
            <a:ext cx="10454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srgbClr val="F600FD"/>
                </a:solidFill>
              </a:rPr>
              <a:t>4-Jet</a:t>
            </a:r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2749754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C1ECAF-E63C-9EAD-8846-50D65297E5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FDD449F1-EBFC-F39F-7D1F-E06147CE0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98531" y="6515101"/>
            <a:ext cx="757882" cy="342899"/>
          </a:xfrm>
        </p:spPr>
        <p:txBody>
          <a:bodyPr/>
          <a:lstStyle/>
          <a:p>
            <a:fld id="{B1D425CB-CE21-4EFA-BD33-BB82174D1DFE}" type="slidenum">
              <a:rPr lang="zh-CN" altLang="en-US" sz="30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5</a:t>
            </a:fld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标题 3">
            <a:extLst>
              <a:ext uri="{FF2B5EF4-FFF2-40B4-BE49-F238E27FC236}">
                <a16:creationId xmlns:a16="http://schemas.microsoft.com/office/drawing/2014/main" id="{974C345B-539E-8291-C9F3-F8D887E22479}"/>
              </a:ext>
            </a:extLst>
          </p:cNvPr>
          <p:cNvSpPr txBox="1">
            <a:spLocks/>
          </p:cNvSpPr>
          <p:nvPr/>
        </p:nvSpPr>
        <p:spPr>
          <a:xfrm>
            <a:off x="1086506" y="0"/>
            <a:ext cx="10632413" cy="83349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b="1" dirty="0" err="1">
                <a:solidFill>
                  <a:srgbClr val="002060"/>
                </a:solidFill>
              </a:rPr>
              <a:t>Gridpacks</a:t>
            </a:r>
            <a:r>
              <a:rPr lang="en-US" altLang="zh-CN" b="1" dirty="0">
                <a:solidFill>
                  <a:srgbClr val="002060"/>
                </a:solidFill>
              </a:rPr>
              <a:t> generation</a:t>
            </a:r>
          </a:p>
        </p:txBody>
      </p:sp>
      <p:sp>
        <p:nvSpPr>
          <p:cNvPr id="7" name="矩形 8">
            <a:extLst>
              <a:ext uri="{FF2B5EF4-FFF2-40B4-BE49-F238E27FC236}">
                <a16:creationId xmlns:a16="http://schemas.microsoft.com/office/drawing/2014/main" id="{060B2912-8F7F-BA08-4D76-A2C1C574A5DF}"/>
              </a:ext>
            </a:extLst>
          </p:cNvPr>
          <p:cNvSpPr/>
          <p:nvPr/>
        </p:nvSpPr>
        <p:spPr>
          <a:xfrm>
            <a:off x="893395" y="1185776"/>
            <a:ext cx="10932021" cy="2445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400" dirty="0"/>
              <a:t>Command lines used: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dirty="0"/>
              <a:t>./</a:t>
            </a:r>
            <a:r>
              <a:rPr lang="en-US" altLang="zh-CN" sz="2000" dirty="0" err="1"/>
              <a:t>gridpack_generation.sh</a:t>
            </a:r>
            <a:r>
              <a:rPr lang="en-US" altLang="zh-CN" sz="2000" dirty="0"/>
              <a:t> DY1Jets_madgraph_5f_LO cards/</a:t>
            </a:r>
            <a:r>
              <a:rPr lang="en-US" altLang="zh-CN" sz="2000" dirty="0" err="1"/>
              <a:t>LO_MLM_DY_Jetbin</a:t>
            </a:r>
            <a:r>
              <a:rPr lang="en-US" altLang="zh-CN" sz="2000" dirty="0"/>
              <a:t>/DY1JetsToLL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dirty="0"/>
              <a:t>./</a:t>
            </a:r>
            <a:r>
              <a:rPr lang="en-US" altLang="zh-CN" sz="2000" dirty="0" err="1"/>
              <a:t>gridpack_generation.sh</a:t>
            </a:r>
            <a:r>
              <a:rPr lang="en-US" altLang="zh-CN" sz="2000" dirty="0"/>
              <a:t> DY2Jets_madgraph_5f_LO cards/</a:t>
            </a:r>
            <a:r>
              <a:rPr lang="en-US" altLang="zh-CN" sz="2000" dirty="0" err="1"/>
              <a:t>LO_MLM_DY_Jetbin</a:t>
            </a:r>
            <a:r>
              <a:rPr lang="en-US" altLang="zh-CN" sz="2000" dirty="0"/>
              <a:t>/DY2JetsToLL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dirty="0"/>
              <a:t>./</a:t>
            </a:r>
            <a:r>
              <a:rPr lang="en-US" altLang="zh-CN" sz="2000" dirty="0" err="1"/>
              <a:t>gridpack_generation.sh</a:t>
            </a:r>
            <a:r>
              <a:rPr lang="en-US" altLang="zh-CN" sz="2000" dirty="0"/>
              <a:t> DY3Jets_madgraph_5f_LO cards/</a:t>
            </a:r>
            <a:r>
              <a:rPr lang="en-US" altLang="zh-CN" sz="2000" dirty="0" err="1"/>
              <a:t>LO_MLM_DY_Jetbin</a:t>
            </a:r>
            <a:r>
              <a:rPr lang="en-US" altLang="zh-CN" sz="2000" dirty="0"/>
              <a:t>/DY3JetsToLL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dirty="0"/>
              <a:t>./</a:t>
            </a:r>
            <a:r>
              <a:rPr lang="en-US" altLang="zh-CN" sz="2000" dirty="0" err="1"/>
              <a:t>gridpack_generation.sh</a:t>
            </a:r>
            <a:r>
              <a:rPr lang="en-US" altLang="zh-CN" sz="2000" dirty="0"/>
              <a:t> DY4Jets_madgraph_5f_LO cards/</a:t>
            </a:r>
            <a:r>
              <a:rPr lang="en-US" altLang="zh-CN" sz="2000" dirty="0" err="1"/>
              <a:t>LO_MLM_DY_Jetbin</a:t>
            </a:r>
            <a:r>
              <a:rPr lang="en-US" altLang="zh-CN" sz="2000" dirty="0"/>
              <a:t>/DY4JetsToLL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6674F0-E604-1EAF-D4AF-756105809773}"/>
              </a:ext>
            </a:extLst>
          </p:cNvPr>
          <p:cNvSpPr txBox="1"/>
          <p:nvPr/>
        </p:nvSpPr>
        <p:spPr>
          <a:xfrm>
            <a:off x="1776592" y="4119267"/>
            <a:ext cx="83247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000000"/>
                </a:solidFill>
              </a:rPr>
              <a:t>Only</a:t>
            </a:r>
            <a:r>
              <a:rPr lang="zh-CN" altLang="en-US" sz="24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altLang="zh-CN" sz="2400" b="0" i="0" u="none" strike="noStrike" dirty="0">
                <a:solidFill>
                  <a:srgbClr val="000000"/>
                </a:solidFill>
                <a:effectLst/>
              </a:rPr>
              <a:t>4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tarball</a:t>
            </a:r>
            <a:r>
              <a:rPr lang="en-US" sz="2400" dirty="0">
                <a:solidFill>
                  <a:srgbClr val="000000"/>
                </a:solidFill>
              </a:rPr>
              <a:t> files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</a:rPr>
              <a:t>generated: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</a:rPr>
              <a:t>1-Jet/2-Jet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 samples from MGv2</a:t>
            </a:r>
            <a:r>
              <a:rPr lang="en-US" altLang="zh-CN" sz="2400" b="0" i="0" u="none" strike="noStrike" dirty="0">
                <a:solidFill>
                  <a:srgbClr val="000000"/>
                </a:solidFill>
                <a:effectLst/>
              </a:rPr>
              <a:t>/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v3</a:t>
            </a:r>
            <a:endParaRPr lang="en-CN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EE6D06-222D-2B02-5678-F9C184BFC2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841" y="4797290"/>
            <a:ext cx="11302318" cy="80246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16E6C8B-B4D5-D1E7-3D9C-B7228E0321EC}"/>
              </a:ext>
            </a:extLst>
          </p:cNvPr>
          <p:cNvSpPr txBox="1"/>
          <p:nvPr/>
        </p:nvSpPr>
        <p:spPr>
          <a:xfrm>
            <a:off x="1933606" y="6053436"/>
            <a:ext cx="83247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F600FD"/>
                </a:solidFill>
              </a:rPr>
              <a:t>3-Jet/4-Jet</a:t>
            </a:r>
            <a:r>
              <a:rPr lang="en-US" sz="2400" b="0" i="0" u="none" strike="noStrike" dirty="0">
                <a:solidFill>
                  <a:srgbClr val="F600FD"/>
                </a:solidFill>
                <a:effectLst/>
              </a:rPr>
              <a:t> samples </a:t>
            </a:r>
            <a:r>
              <a:rPr lang="en-US" altLang="zh-CN" sz="2400" b="0" i="0" u="none" strike="noStrike" dirty="0">
                <a:solidFill>
                  <a:srgbClr val="F600FD"/>
                </a:solidFill>
                <a:effectLst/>
              </a:rPr>
              <a:t>are still reporting errors</a:t>
            </a:r>
            <a:endParaRPr lang="en-CN" sz="2400" dirty="0">
              <a:solidFill>
                <a:srgbClr val="F600F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597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C1ECAF-E63C-9EAD-8846-50D65297E5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FDD449F1-EBFC-F39F-7D1F-E06147CE0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98531" y="6515101"/>
            <a:ext cx="757882" cy="342899"/>
          </a:xfrm>
        </p:spPr>
        <p:txBody>
          <a:bodyPr/>
          <a:lstStyle/>
          <a:p>
            <a:fld id="{B1D425CB-CE21-4EFA-BD33-BB82174D1DFE}" type="slidenum">
              <a:rPr lang="zh-CN" altLang="en-US" sz="30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6</a:t>
            </a:fld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标题 3">
            <a:extLst>
              <a:ext uri="{FF2B5EF4-FFF2-40B4-BE49-F238E27FC236}">
                <a16:creationId xmlns:a16="http://schemas.microsoft.com/office/drawing/2014/main" id="{974C345B-539E-8291-C9F3-F8D887E22479}"/>
              </a:ext>
            </a:extLst>
          </p:cNvPr>
          <p:cNvSpPr txBox="1">
            <a:spLocks/>
          </p:cNvSpPr>
          <p:nvPr/>
        </p:nvSpPr>
        <p:spPr>
          <a:xfrm>
            <a:off x="1086506" y="0"/>
            <a:ext cx="10632413" cy="83349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b="1" dirty="0" err="1">
                <a:solidFill>
                  <a:srgbClr val="002060"/>
                </a:solidFill>
              </a:rPr>
              <a:t>Gridpacks</a:t>
            </a:r>
            <a:r>
              <a:rPr lang="en-US" altLang="zh-CN" b="1" dirty="0">
                <a:solidFill>
                  <a:srgbClr val="002060"/>
                </a:solidFill>
              </a:rPr>
              <a:t> generation</a:t>
            </a:r>
          </a:p>
        </p:txBody>
      </p:sp>
      <p:sp>
        <p:nvSpPr>
          <p:cNvPr id="7" name="矩形 8">
            <a:extLst>
              <a:ext uri="{FF2B5EF4-FFF2-40B4-BE49-F238E27FC236}">
                <a16:creationId xmlns:a16="http://schemas.microsoft.com/office/drawing/2014/main" id="{060B2912-8F7F-BA08-4D76-A2C1C574A5DF}"/>
              </a:ext>
            </a:extLst>
          </p:cNvPr>
          <p:cNvSpPr/>
          <p:nvPr/>
        </p:nvSpPr>
        <p:spPr>
          <a:xfrm>
            <a:off x="1247046" y="1427394"/>
            <a:ext cx="10311332" cy="3368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400" dirty="0"/>
              <a:t>Here</a:t>
            </a:r>
            <a:r>
              <a:rPr lang="zh-CN" altLang="en-US" sz="2400" dirty="0"/>
              <a:t> </a:t>
            </a:r>
            <a:r>
              <a:rPr lang="en-US" altLang="zh-CN" sz="2400" dirty="0"/>
              <a:t>are</a:t>
            </a:r>
            <a:r>
              <a:rPr lang="zh-CN" altLang="en-US" sz="2400" dirty="0"/>
              <a:t> </a:t>
            </a:r>
            <a:r>
              <a:rPr lang="en-US" altLang="zh-CN" sz="2400" dirty="0"/>
              <a:t>cross sections about 4 samples: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endParaRPr lang="en-US" altLang="zh-CN" sz="2000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dirty="0"/>
              <a:t>DY1Jets_madgraph_5f_LO_mg2:</a:t>
            </a:r>
            <a:r>
              <a:rPr lang="zh-CN" altLang="en-US" sz="2000" dirty="0"/>
              <a:t> </a:t>
            </a:r>
            <a:r>
              <a:rPr lang="en-US" altLang="zh-CN" sz="2000" dirty="0"/>
              <a:t>9.162e+02 +- 1.363e+01 pb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dirty="0"/>
              <a:t>DY1Jets_madgraph_5f_LO_mg3: 8.624e+02 +- 1.338e+01 pb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endParaRPr lang="en-US" altLang="zh-CN" sz="2000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dirty="0"/>
              <a:t>DY2Jets_madgraph_5f_LO_mg2: 3.096e+02 +- 7.166e+00 pb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dirty="0"/>
              <a:t>DY2Jets_madgraph_5f_LO_mg3: 3.074e+02 +- 7.175e+00 pb</a:t>
            </a:r>
          </a:p>
        </p:txBody>
      </p:sp>
    </p:spTree>
    <p:extLst>
      <p:ext uri="{BB962C8B-B14F-4D97-AF65-F5344CB8AC3E}">
        <p14:creationId xmlns:p14="http://schemas.microsoft.com/office/powerpoint/2010/main" val="13482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C1ECAF-E63C-9EAD-8846-50D65297E5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FDD449F1-EBFC-F39F-7D1F-E06147CE0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98531" y="6515101"/>
            <a:ext cx="757882" cy="342899"/>
          </a:xfrm>
        </p:spPr>
        <p:txBody>
          <a:bodyPr/>
          <a:lstStyle/>
          <a:p>
            <a:fld id="{B1D425CB-CE21-4EFA-BD33-BB82174D1DFE}" type="slidenum">
              <a:rPr lang="zh-CN" altLang="en-US" sz="30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7</a:t>
            </a:fld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标题 3">
            <a:extLst>
              <a:ext uri="{FF2B5EF4-FFF2-40B4-BE49-F238E27FC236}">
                <a16:creationId xmlns:a16="http://schemas.microsoft.com/office/drawing/2014/main" id="{974C345B-539E-8291-C9F3-F8D887E22479}"/>
              </a:ext>
            </a:extLst>
          </p:cNvPr>
          <p:cNvSpPr txBox="1">
            <a:spLocks/>
          </p:cNvSpPr>
          <p:nvPr/>
        </p:nvSpPr>
        <p:spPr>
          <a:xfrm>
            <a:off x="1086506" y="0"/>
            <a:ext cx="10632413" cy="83349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b="1" dirty="0">
                <a:solidFill>
                  <a:srgbClr val="002060"/>
                </a:solidFill>
              </a:rPr>
              <a:t>Comparison</a:t>
            </a:r>
            <a:r>
              <a:rPr lang="zh-CN" altLang="en-US" b="1" dirty="0">
                <a:solidFill>
                  <a:srgbClr val="002060"/>
                </a:solidFill>
              </a:rPr>
              <a:t> </a:t>
            </a:r>
            <a:r>
              <a:rPr lang="en-US" altLang="zh-CN" b="1" dirty="0">
                <a:solidFill>
                  <a:srgbClr val="002060"/>
                </a:solidFill>
              </a:rPr>
              <a:t>plots</a:t>
            </a:r>
          </a:p>
        </p:txBody>
      </p:sp>
      <p:sp>
        <p:nvSpPr>
          <p:cNvPr id="7" name="矩形 8">
            <a:extLst>
              <a:ext uri="{FF2B5EF4-FFF2-40B4-BE49-F238E27FC236}">
                <a16:creationId xmlns:a16="http://schemas.microsoft.com/office/drawing/2014/main" id="{060B2912-8F7F-BA08-4D76-A2C1C574A5DF}"/>
              </a:ext>
            </a:extLst>
          </p:cNvPr>
          <p:cNvSpPr/>
          <p:nvPr/>
        </p:nvSpPr>
        <p:spPr>
          <a:xfrm>
            <a:off x="1563511" y="994908"/>
            <a:ext cx="10311332" cy="5552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400" dirty="0"/>
              <a:t>./</a:t>
            </a:r>
            <a:r>
              <a:rPr lang="en-US" altLang="zh-CN" sz="1400" dirty="0" err="1"/>
              <a:t>genval</a:t>
            </a:r>
            <a:r>
              <a:rPr lang="en-US" altLang="zh-CN" sz="1400" dirty="0"/>
              <a:t>-run -g /home/storage0/users/</a:t>
            </a:r>
            <a:r>
              <a:rPr lang="en-US" altLang="zh-CN" sz="1400" dirty="0" err="1"/>
              <a:t>llchen</a:t>
            </a:r>
            <a:r>
              <a:rPr lang="en-US" altLang="zh-CN" sz="1400" dirty="0"/>
              <a:t>/mystorage2/</a:t>
            </a:r>
            <a:r>
              <a:rPr lang="en-US" altLang="zh-CN" sz="1400" dirty="0" err="1"/>
              <a:t>servicework</a:t>
            </a:r>
            <a:r>
              <a:rPr lang="en-US" altLang="zh-CN" sz="1400" dirty="0"/>
              <a:t>/genproductions-mg2/bin/MadGraph5_aMCatNLO/DY1Jets_madgraph_5f_LO_slc7_amd64_gcc10_CMSSW_12_4_8_tarball.tar.xz -f ../</a:t>
            </a:r>
            <a:r>
              <a:rPr lang="en-US" altLang="zh-CN" sz="1400" dirty="0" err="1"/>
              <a:t>LO_MLM_DY_Jetbin</a:t>
            </a:r>
            <a:r>
              <a:rPr lang="en-US" altLang="zh-CN" sz="1400" dirty="0"/>
              <a:t>/DY1JetsToLL/Configuration/</a:t>
            </a:r>
            <a:r>
              <a:rPr lang="en-US" altLang="zh-CN" sz="1400" dirty="0" err="1"/>
              <a:t>GenProduction</a:t>
            </a:r>
            <a:r>
              <a:rPr lang="en-US" altLang="zh-CN" sz="1400" dirty="0"/>
              <a:t>/python/HIG-RunIIFall18wmLHEGS-00350-fragment.py -n 10000 -j 1 -d DY1Jets_madgraph_5f_LO_mg2 -q </a:t>
            </a:r>
            <a:r>
              <a:rPr lang="en-US" altLang="zh-CN" sz="1400" dirty="0" err="1"/>
              <a:t>cmsconnect</a:t>
            </a:r>
            <a:r>
              <a:rPr lang="en-US" altLang="zh-CN" sz="1400" dirty="0"/>
              <a:t> -m </a:t>
            </a:r>
            <a:r>
              <a:rPr lang="en-US" altLang="zh-CN" sz="1400" dirty="0" err="1"/>
              <a:t>madgraph</a:t>
            </a:r>
            <a:r>
              <a:rPr lang="en-US" altLang="zh-CN" sz="1400" dirty="0"/>
              <a:t> -b 13000 -a Z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400" dirty="0"/>
              <a:t>./</a:t>
            </a:r>
            <a:r>
              <a:rPr lang="en-US" altLang="zh-CN" sz="1400" dirty="0" err="1"/>
              <a:t>genval</a:t>
            </a:r>
            <a:r>
              <a:rPr lang="en-US" altLang="zh-CN" sz="1400" dirty="0"/>
              <a:t>-run -g /home/storage0/users/</a:t>
            </a:r>
            <a:r>
              <a:rPr lang="en-US" altLang="zh-CN" sz="1400" dirty="0" err="1"/>
              <a:t>llchen</a:t>
            </a:r>
            <a:r>
              <a:rPr lang="en-US" altLang="zh-CN" sz="1400" dirty="0"/>
              <a:t>/mystorage2/</a:t>
            </a:r>
            <a:r>
              <a:rPr lang="en-US" altLang="zh-CN" sz="1400" dirty="0" err="1"/>
              <a:t>servicework</a:t>
            </a:r>
            <a:r>
              <a:rPr lang="en-US" altLang="zh-CN" sz="1400" dirty="0"/>
              <a:t>/genproductions-mg3/bin/MadGraph5_aMCatNLO/DY1Jets_madgraph_5f_LO_slc7_amd64_gcc10_CMSSW_12_4_8_tarball.tar.xz -f ../</a:t>
            </a:r>
            <a:r>
              <a:rPr lang="en-US" altLang="zh-CN" sz="1400" dirty="0" err="1"/>
              <a:t>LO_MLM_DY_Jetbin</a:t>
            </a:r>
            <a:r>
              <a:rPr lang="en-US" altLang="zh-CN" sz="1400" dirty="0"/>
              <a:t>/DY1JetsToLL/Configuration/</a:t>
            </a:r>
            <a:r>
              <a:rPr lang="en-US" altLang="zh-CN" sz="1400" dirty="0" err="1"/>
              <a:t>GenProduction</a:t>
            </a:r>
            <a:r>
              <a:rPr lang="en-US" altLang="zh-CN" sz="1400" dirty="0"/>
              <a:t>/python/HIG-RunIIFall18wmLHEGS-00350-fragment.py -n 10000 -j 1 -d DY1Jets_madgraph_5f_LO_mg3 -q </a:t>
            </a:r>
            <a:r>
              <a:rPr lang="en-US" altLang="zh-CN" sz="1400" dirty="0" err="1"/>
              <a:t>cmsconnect</a:t>
            </a:r>
            <a:r>
              <a:rPr lang="en-US" altLang="zh-CN" sz="1400" dirty="0"/>
              <a:t> -m </a:t>
            </a:r>
            <a:r>
              <a:rPr lang="en-US" altLang="zh-CN" sz="1400" dirty="0" err="1"/>
              <a:t>madgraph</a:t>
            </a:r>
            <a:r>
              <a:rPr lang="en-US" altLang="zh-CN" sz="1400" dirty="0"/>
              <a:t> -b 13000 -a Z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endParaRPr lang="en-US" altLang="zh-CN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400" dirty="0"/>
              <a:t>./</a:t>
            </a:r>
            <a:r>
              <a:rPr lang="en-US" altLang="zh-CN" sz="1400" dirty="0" err="1"/>
              <a:t>genval</a:t>
            </a:r>
            <a:r>
              <a:rPr lang="en-US" altLang="zh-CN" sz="1400" dirty="0"/>
              <a:t>-run -g /home/storage0/users/</a:t>
            </a:r>
            <a:r>
              <a:rPr lang="en-US" altLang="zh-CN" sz="1400" dirty="0" err="1"/>
              <a:t>llchen</a:t>
            </a:r>
            <a:r>
              <a:rPr lang="en-US" altLang="zh-CN" sz="1400" dirty="0"/>
              <a:t>/mystorage2/</a:t>
            </a:r>
            <a:r>
              <a:rPr lang="en-US" altLang="zh-CN" sz="1400" dirty="0" err="1"/>
              <a:t>servicework</a:t>
            </a:r>
            <a:r>
              <a:rPr lang="en-US" altLang="zh-CN" sz="1400" dirty="0"/>
              <a:t>/genproductions-mg2/bin/MadGraph5_aMCatNLO/DY2Jets_madgraph_5f_LO_slc7_amd64_gcc10_CMSSW_12_4_8_tarball.tar.xz -f ../</a:t>
            </a:r>
            <a:r>
              <a:rPr lang="en-US" altLang="zh-CN" sz="1400" dirty="0" err="1"/>
              <a:t>LO_MLM_DY_Jetbin</a:t>
            </a:r>
            <a:r>
              <a:rPr lang="en-US" altLang="zh-CN" sz="1400" dirty="0"/>
              <a:t>/DY2JetsToLL/Configuration/</a:t>
            </a:r>
            <a:r>
              <a:rPr lang="en-US" altLang="zh-CN" sz="1400" dirty="0" err="1"/>
              <a:t>GenProduction</a:t>
            </a:r>
            <a:r>
              <a:rPr lang="en-US" altLang="zh-CN" sz="1400" dirty="0"/>
              <a:t>/python/HIG-RunIIFall18wmLHEGS-00392-fragment.py -n 10000 -j 1 -d DY2Jets_madgraph_5f_LO_mg2 -q </a:t>
            </a:r>
            <a:r>
              <a:rPr lang="en-US" altLang="zh-CN" sz="1400" dirty="0" err="1"/>
              <a:t>cmsconnect</a:t>
            </a:r>
            <a:r>
              <a:rPr lang="en-US" altLang="zh-CN" sz="1400" dirty="0"/>
              <a:t> -m </a:t>
            </a:r>
            <a:r>
              <a:rPr lang="en-US" altLang="zh-CN" sz="1400" dirty="0" err="1"/>
              <a:t>madgraph</a:t>
            </a:r>
            <a:r>
              <a:rPr lang="en-US" altLang="zh-CN" sz="1400" dirty="0"/>
              <a:t> -b 13000 -a Z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400" dirty="0"/>
              <a:t>./</a:t>
            </a:r>
            <a:r>
              <a:rPr lang="en-US" altLang="zh-CN" sz="1400" dirty="0" err="1"/>
              <a:t>genval</a:t>
            </a:r>
            <a:r>
              <a:rPr lang="en-US" altLang="zh-CN" sz="1400" dirty="0"/>
              <a:t>-run -g /home/storage0/users/</a:t>
            </a:r>
            <a:r>
              <a:rPr lang="en-US" altLang="zh-CN" sz="1400" dirty="0" err="1"/>
              <a:t>llchen</a:t>
            </a:r>
            <a:r>
              <a:rPr lang="en-US" altLang="zh-CN" sz="1400" dirty="0"/>
              <a:t>/mystorage2/</a:t>
            </a:r>
            <a:r>
              <a:rPr lang="en-US" altLang="zh-CN" sz="1400" dirty="0" err="1"/>
              <a:t>servicework</a:t>
            </a:r>
            <a:r>
              <a:rPr lang="en-US" altLang="zh-CN" sz="1400" dirty="0"/>
              <a:t>/genproductions-mg3/bin/MadGraph5_aMCatNLO/DY2Jets_madgraph_5f_LO_slc7_amd64_gcc10_CMSSW_12_4_8_tarball.tar.xz -f ../</a:t>
            </a:r>
            <a:r>
              <a:rPr lang="en-US" altLang="zh-CN" sz="1400" dirty="0" err="1"/>
              <a:t>LO_MLM_DY_Jetbin</a:t>
            </a:r>
            <a:r>
              <a:rPr lang="en-US" altLang="zh-CN" sz="1400" dirty="0"/>
              <a:t>/DY2JetsToLL/Configuration/</a:t>
            </a:r>
            <a:r>
              <a:rPr lang="en-US" altLang="zh-CN" sz="1400" dirty="0" err="1"/>
              <a:t>GenProduction</a:t>
            </a:r>
            <a:r>
              <a:rPr lang="en-US" altLang="zh-CN" sz="1400" dirty="0"/>
              <a:t>/python/HIG-RunIIFall18wmLHEGS-00392-fragment.py -n 10000 -j 1 -d DY2Jets_madgraph_5f_LO_mg3 -q </a:t>
            </a:r>
            <a:r>
              <a:rPr lang="en-US" altLang="zh-CN" sz="1400" dirty="0" err="1"/>
              <a:t>cmsconnect</a:t>
            </a:r>
            <a:r>
              <a:rPr lang="en-US" altLang="zh-CN" sz="1400" dirty="0"/>
              <a:t> -m </a:t>
            </a:r>
            <a:r>
              <a:rPr lang="en-US" altLang="zh-CN" sz="1400" dirty="0" err="1"/>
              <a:t>madgraph</a:t>
            </a:r>
            <a:r>
              <a:rPr lang="en-US" altLang="zh-CN" sz="1400" dirty="0"/>
              <a:t> -b 13000 -a Z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136856-4020-F828-623A-56EE60459157}"/>
              </a:ext>
            </a:extLst>
          </p:cNvPr>
          <p:cNvSpPr txBox="1"/>
          <p:nvPr/>
        </p:nvSpPr>
        <p:spPr>
          <a:xfrm>
            <a:off x="3772988" y="6515101"/>
            <a:ext cx="44236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u="sng" dirty="0">
                <a:solidFill>
                  <a:srgbClr val="00B0F0"/>
                </a:solidFill>
              </a:rPr>
              <a:t>https://</a:t>
            </a:r>
            <a:r>
              <a:rPr lang="en-US" sz="1600" u="sng" dirty="0" err="1">
                <a:solidFill>
                  <a:srgbClr val="00B0F0"/>
                </a:solidFill>
              </a:rPr>
              <a:t>gitlab.cern.ch</a:t>
            </a:r>
            <a:r>
              <a:rPr lang="en-US" sz="1600" u="sng" dirty="0">
                <a:solidFill>
                  <a:srgbClr val="00B0F0"/>
                </a:solidFill>
              </a:rPr>
              <a:t>/</a:t>
            </a:r>
            <a:r>
              <a:rPr lang="en-US" sz="1600" u="sng" dirty="0" err="1">
                <a:solidFill>
                  <a:srgbClr val="00B0F0"/>
                </a:solidFill>
              </a:rPr>
              <a:t>jixiao</a:t>
            </a:r>
            <a:r>
              <a:rPr lang="en-US" sz="1600" u="sng" dirty="0">
                <a:solidFill>
                  <a:srgbClr val="00B0F0"/>
                </a:solidFill>
              </a:rPr>
              <a:t>/</a:t>
            </a:r>
            <a:r>
              <a:rPr lang="en-US" sz="1600" u="sng" dirty="0" err="1">
                <a:solidFill>
                  <a:srgbClr val="00B0F0"/>
                </a:solidFill>
              </a:rPr>
              <a:t>genValidation</a:t>
            </a:r>
            <a:endParaRPr lang="en-CN" sz="1600" u="sng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674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C1ECAF-E63C-9EAD-8846-50D65297E5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FDD449F1-EBFC-F39F-7D1F-E06147CE0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98531" y="6515101"/>
            <a:ext cx="757882" cy="342899"/>
          </a:xfrm>
        </p:spPr>
        <p:txBody>
          <a:bodyPr/>
          <a:lstStyle/>
          <a:p>
            <a:fld id="{B1D425CB-CE21-4EFA-BD33-BB82174D1DFE}" type="slidenum">
              <a:rPr lang="zh-CN" altLang="en-US" sz="30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8</a:t>
            </a:fld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标题 3">
            <a:extLst>
              <a:ext uri="{FF2B5EF4-FFF2-40B4-BE49-F238E27FC236}">
                <a16:creationId xmlns:a16="http://schemas.microsoft.com/office/drawing/2014/main" id="{974C345B-539E-8291-C9F3-F8D887E22479}"/>
              </a:ext>
            </a:extLst>
          </p:cNvPr>
          <p:cNvSpPr txBox="1">
            <a:spLocks/>
          </p:cNvSpPr>
          <p:nvPr/>
        </p:nvSpPr>
        <p:spPr>
          <a:xfrm>
            <a:off x="1086506" y="0"/>
            <a:ext cx="10632413" cy="83349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b="1" dirty="0">
                <a:solidFill>
                  <a:srgbClr val="002060"/>
                </a:solidFill>
              </a:rPr>
              <a:t>Comparison</a:t>
            </a:r>
            <a:r>
              <a:rPr lang="zh-CN" altLang="en-US" b="1" dirty="0">
                <a:solidFill>
                  <a:srgbClr val="002060"/>
                </a:solidFill>
              </a:rPr>
              <a:t> </a:t>
            </a:r>
            <a:r>
              <a:rPr lang="en-US" altLang="zh-CN" b="1" dirty="0">
                <a:solidFill>
                  <a:srgbClr val="002060"/>
                </a:solidFill>
              </a:rPr>
              <a:t>plots</a:t>
            </a:r>
          </a:p>
        </p:txBody>
      </p:sp>
      <p:sp>
        <p:nvSpPr>
          <p:cNvPr id="7" name="矩形 8">
            <a:extLst>
              <a:ext uri="{FF2B5EF4-FFF2-40B4-BE49-F238E27FC236}">
                <a16:creationId xmlns:a16="http://schemas.microsoft.com/office/drawing/2014/main" id="{060B2912-8F7F-BA08-4D76-A2C1C574A5DF}"/>
              </a:ext>
            </a:extLst>
          </p:cNvPr>
          <p:cNvSpPr/>
          <p:nvPr/>
        </p:nvSpPr>
        <p:spPr>
          <a:xfrm>
            <a:off x="1563511" y="994908"/>
            <a:ext cx="10311332" cy="45831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400" dirty="0"/>
              <a:t>export PYTHONPATH=/</a:t>
            </a:r>
            <a:r>
              <a:rPr lang="en-US" altLang="zh-CN" sz="1400" dirty="0" err="1"/>
              <a:t>usr</a:t>
            </a:r>
            <a:r>
              <a:rPr lang="en-US" altLang="zh-CN" sz="1400" dirty="0"/>
              <a:t>/local/lib/python3.10/site-packages:$PYTHONPATH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endParaRPr lang="en-US" altLang="zh-CN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400" dirty="0"/>
              <a:t>singularity exec -B $PWD:$PWD --env LD_LIBRARY_PATH=/</a:t>
            </a:r>
            <a:r>
              <a:rPr lang="en-US" altLang="zh-CN" sz="1400" dirty="0" err="1"/>
              <a:t>usr</a:t>
            </a:r>
            <a:r>
              <a:rPr lang="en-US" altLang="zh-CN" sz="1400" dirty="0"/>
              <a:t>/local/lib:$LD_LIBRARY_PATH docker://</a:t>
            </a:r>
            <a:r>
              <a:rPr lang="en-US" altLang="zh-CN" sz="1400" dirty="0" err="1"/>
              <a:t>hepstore</a:t>
            </a:r>
            <a:r>
              <a:rPr lang="en-US" altLang="zh-CN" sz="1400" dirty="0"/>
              <a:t>/rivet python -c "import </a:t>
            </a:r>
            <a:r>
              <a:rPr lang="en-US" altLang="zh-CN" sz="1400" dirty="0" err="1"/>
              <a:t>yoda</a:t>
            </a:r>
            <a:r>
              <a:rPr lang="en-US" altLang="zh-CN" sz="1400" dirty="0"/>
              <a:t>; print('YODA imported successfully')"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endParaRPr lang="en-US" altLang="zh-CN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400" dirty="0"/>
              <a:t>singularity exec -B $PWD:$PWD --env LD_LIBRARY_PATH=/</a:t>
            </a:r>
            <a:r>
              <a:rPr lang="en-US" altLang="zh-CN" sz="1400" dirty="0" err="1"/>
              <a:t>usr</a:t>
            </a:r>
            <a:r>
              <a:rPr lang="en-US" altLang="zh-CN" sz="1400" dirty="0"/>
              <a:t>/local/lib:$LD_LIBRARY_PATH docker://</a:t>
            </a:r>
            <a:r>
              <a:rPr lang="en-US" altLang="zh-CN" sz="1400" dirty="0" err="1"/>
              <a:t>hepstore</a:t>
            </a:r>
            <a:r>
              <a:rPr lang="en-US" altLang="zh-CN" sz="1400" dirty="0"/>
              <a:t>/rivet rivet-</a:t>
            </a:r>
            <a:r>
              <a:rPr lang="en-US" altLang="zh-CN" sz="1400" dirty="0" err="1"/>
              <a:t>mkhtml</a:t>
            </a:r>
            <a:r>
              <a:rPr lang="en-US" altLang="zh-CN" sz="1400" dirty="0"/>
              <a:t> --no-errs /home/storage0/users/</a:t>
            </a:r>
            <a:r>
              <a:rPr lang="en-US" altLang="zh-CN" sz="1400" dirty="0" err="1"/>
              <a:t>llchen</a:t>
            </a:r>
            <a:r>
              <a:rPr lang="en-US" altLang="zh-CN" sz="1400" dirty="0"/>
              <a:t>/</a:t>
            </a:r>
            <a:r>
              <a:rPr lang="en-US" altLang="zh-CN" sz="1400" dirty="0" err="1"/>
              <a:t>genValidation</a:t>
            </a:r>
            <a:r>
              <a:rPr lang="en-US" altLang="zh-CN" sz="1400" dirty="0"/>
              <a:t>/DY1Jets_madgraph_5f_LO_mg2/</a:t>
            </a:r>
            <a:r>
              <a:rPr lang="en-US" altLang="zh-CN" sz="1400" dirty="0" err="1"/>
              <a:t>rivet_result.yoda:Title</a:t>
            </a:r>
            <a:r>
              <a:rPr lang="en-US" altLang="zh-CN" sz="1400" dirty="0"/>
              <a:t>="DY+1j@LO(v2918)" /home/storage0/users/</a:t>
            </a:r>
            <a:r>
              <a:rPr lang="en-US" altLang="zh-CN" sz="1400" dirty="0" err="1"/>
              <a:t>llchen</a:t>
            </a:r>
            <a:r>
              <a:rPr lang="en-US" altLang="zh-CN" sz="1400" dirty="0"/>
              <a:t>/</a:t>
            </a:r>
            <a:r>
              <a:rPr lang="en-US" altLang="zh-CN" sz="1400" dirty="0" err="1"/>
              <a:t>genValidation</a:t>
            </a:r>
            <a:r>
              <a:rPr lang="en-US" altLang="zh-CN" sz="1400" dirty="0"/>
              <a:t>/DY1Jets_madgraph_5f_LO_mg3/</a:t>
            </a:r>
            <a:r>
              <a:rPr lang="en-US" altLang="zh-CN" sz="1400" dirty="0" err="1"/>
              <a:t>rivet_result.yoda:Title</a:t>
            </a:r>
            <a:r>
              <a:rPr lang="en-US" altLang="zh-CN" sz="1400" dirty="0"/>
              <a:t>="DY+1j@LO(v352)" --output=output_DY1Jets_LO_Jun15_test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endParaRPr lang="en-US" altLang="zh-CN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400" dirty="0"/>
              <a:t>singularity exec -B $PWD:$PWD --env LD_LIBRARY_PATH=/</a:t>
            </a:r>
            <a:r>
              <a:rPr lang="en-US" altLang="zh-CN" sz="1400" dirty="0" err="1"/>
              <a:t>usr</a:t>
            </a:r>
            <a:r>
              <a:rPr lang="en-US" altLang="zh-CN" sz="1400" dirty="0"/>
              <a:t>/local/lib:$LD_LIBRARY_PATH docker://</a:t>
            </a:r>
            <a:r>
              <a:rPr lang="en-US" altLang="zh-CN" sz="1400" dirty="0" err="1"/>
              <a:t>hepstore</a:t>
            </a:r>
            <a:r>
              <a:rPr lang="en-US" altLang="zh-CN" sz="1400" dirty="0"/>
              <a:t>/rivet rivet-</a:t>
            </a:r>
            <a:r>
              <a:rPr lang="en-US" altLang="zh-CN" sz="1400" dirty="0" err="1"/>
              <a:t>mkhtml</a:t>
            </a:r>
            <a:r>
              <a:rPr lang="en-US" altLang="zh-CN" sz="1400" dirty="0"/>
              <a:t> --no-errs /home/storage0/users/</a:t>
            </a:r>
            <a:r>
              <a:rPr lang="en-US" altLang="zh-CN" sz="1400" dirty="0" err="1"/>
              <a:t>llchen</a:t>
            </a:r>
            <a:r>
              <a:rPr lang="en-US" altLang="zh-CN" sz="1400" dirty="0"/>
              <a:t>/</a:t>
            </a:r>
            <a:r>
              <a:rPr lang="en-US" altLang="zh-CN" sz="1400" dirty="0" err="1"/>
              <a:t>genValidation</a:t>
            </a:r>
            <a:r>
              <a:rPr lang="en-US" altLang="zh-CN" sz="1400" dirty="0"/>
              <a:t>/DY2Jets_madgraph_5f_LO_mg2/</a:t>
            </a:r>
            <a:r>
              <a:rPr lang="en-US" altLang="zh-CN" sz="1400" dirty="0" err="1"/>
              <a:t>rivet_result.yoda:Title</a:t>
            </a:r>
            <a:r>
              <a:rPr lang="en-US" altLang="zh-CN" sz="1400" dirty="0"/>
              <a:t>="DY+2j@LO(v2918)" /home/storage0/users/</a:t>
            </a:r>
            <a:r>
              <a:rPr lang="en-US" altLang="zh-CN" sz="1400" dirty="0" err="1"/>
              <a:t>llchen</a:t>
            </a:r>
            <a:r>
              <a:rPr lang="en-US" altLang="zh-CN" sz="1400" dirty="0"/>
              <a:t>/</a:t>
            </a:r>
            <a:r>
              <a:rPr lang="en-US" altLang="zh-CN" sz="1400" dirty="0" err="1"/>
              <a:t>genValidation</a:t>
            </a:r>
            <a:r>
              <a:rPr lang="en-US" altLang="zh-CN" sz="1400" dirty="0"/>
              <a:t>/DY2Jets_madgraph_5f_LO_mg3/</a:t>
            </a:r>
            <a:r>
              <a:rPr lang="en-US" altLang="zh-CN" sz="1400" dirty="0" err="1"/>
              <a:t>rivet_result.yoda:Title</a:t>
            </a:r>
            <a:r>
              <a:rPr lang="en-US" altLang="zh-CN" sz="1400" dirty="0"/>
              <a:t>="DY+2j@LO(v352)" --output=output_DY2Jets_LO_Jun15_test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136856-4020-F828-623A-56EE60459157}"/>
              </a:ext>
            </a:extLst>
          </p:cNvPr>
          <p:cNvSpPr txBox="1"/>
          <p:nvPr/>
        </p:nvSpPr>
        <p:spPr>
          <a:xfrm>
            <a:off x="3760631" y="6345824"/>
            <a:ext cx="44236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u="sng" dirty="0">
                <a:solidFill>
                  <a:srgbClr val="00B0F0"/>
                </a:solidFill>
              </a:rPr>
              <a:t>https://</a:t>
            </a:r>
            <a:r>
              <a:rPr lang="en-US" sz="1600" u="sng" dirty="0" err="1">
                <a:solidFill>
                  <a:srgbClr val="00B0F0"/>
                </a:solidFill>
              </a:rPr>
              <a:t>gitlab.cern.ch</a:t>
            </a:r>
            <a:r>
              <a:rPr lang="en-US" sz="1600" u="sng" dirty="0">
                <a:solidFill>
                  <a:srgbClr val="00B0F0"/>
                </a:solidFill>
              </a:rPr>
              <a:t>/</a:t>
            </a:r>
            <a:r>
              <a:rPr lang="en-US" sz="1600" u="sng" dirty="0" err="1">
                <a:solidFill>
                  <a:srgbClr val="00B0F0"/>
                </a:solidFill>
              </a:rPr>
              <a:t>jixiao</a:t>
            </a:r>
            <a:r>
              <a:rPr lang="en-US" sz="1600" u="sng" dirty="0">
                <a:solidFill>
                  <a:srgbClr val="00B0F0"/>
                </a:solidFill>
              </a:rPr>
              <a:t>/</a:t>
            </a:r>
            <a:r>
              <a:rPr lang="en-US" sz="1600" u="sng" dirty="0" err="1">
                <a:solidFill>
                  <a:srgbClr val="00B0F0"/>
                </a:solidFill>
              </a:rPr>
              <a:t>genValidation</a:t>
            </a:r>
            <a:endParaRPr lang="en-CN" sz="1600" u="sng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173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C1ECAF-E63C-9EAD-8846-50D65297E5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FDD449F1-EBFC-F39F-7D1F-E06147CE0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98531" y="6515101"/>
            <a:ext cx="757882" cy="342899"/>
          </a:xfrm>
        </p:spPr>
        <p:txBody>
          <a:bodyPr/>
          <a:lstStyle/>
          <a:p>
            <a:fld id="{B1D425CB-CE21-4EFA-BD33-BB82174D1DFE}" type="slidenum">
              <a:rPr lang="zh-CN" altLang="en-US" sz="30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9</a:t>
            </a:fld>
            <a:endParaRPr lang="zh-CN" alt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标题 3">
            <a:extLst>
              <a:ext uri="{FF2B5EF4-FFF2-40B4-BE49-F238E27FC236}">
                <a16:creationId xmlns:a16="http://schemas.microsoft.com/office/drawing/2014/main" id="{974C345B-539E-8291-C9F3-F8D887E22479}"/>
              </a:ext>
            </a:extLst>
          </p:cNvPr>
          <p:cNvSpPr txBox="1">
            <a:spLocks/>
          </p:cNvSpPr>
          <p:nvPr/>
        </p:nvSpPr>
        <p:spPr>
          <a:xfrm>
            <a:off x="1086506" y="0"/>
            <a:ext cx="10632413" cy="83349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b="1" dirty="0">
                <a:solidFill>
                  <a:srgbClr val="002060"/>
                </a:solidFill>
              </a:rPr>
              <a:t>Comparison</a:t>
            </a:r>
            <a:r>
              <a:rPr lang="zh-CN" altLang="en-US" b="1" dirty="0">
                <a:solidFill>
                  <a:srgbClr val="002060"/>
                </a:solidFill>
              </a:rPr>
              <a:t> </a:t>
            </a:r>
            <a:r>
              <a:rPr lang="en-US" altLang="zh-CN" b="1" dirty="0">
                <a:solidFill>
                  <a:srgbClr val="002060"/>
                </a:solidFill>
              </a:rPr>
              <a:t>plots</a:t>
            </a:r>
          </a:p>
        </p:txBody>
      </p:sp>
      <p:sp>
        <p:nvSpPr>
          <p:cNvPr id="7" name="矩形 8">
            <a:extLst>
              <a:ext uri="{FF2B5EF4-FFF2-40B4-BE49-F238E27FC236}">
                <a16:creationId xmlns:a16="http://schemas.microsoft.com/office/drawing/2014/main" id="{060B2912-8F7F-BA08-4D76-A2C1C574A5DF}"/>
              </a:ext>
            </a:extLst>
          </p:cNvPr>
          <p:cNvSpPr/>
          <p:nvPr/>
        </p:nvSpPr>
        <p:spPr>
          <a:xfrm>
            <a:off x="1563511" y="994908"/>
            <a:ext cx="10311332" cy="589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400" dirty="0"/>
              <a:t>Here</a:t>
            </a:r>
            <a:r>
              <a:rPr lang="zh-CN" altLang="en-US" sz="2400" dirty="0"/>
              <a:t> </a:t>
            </a:r>
            <a:r>
              <a:rPr lang="en-US" altLang="zh-CN" sz="2400" dirty="0"/>
              <a:t>are</a:t>
            </a:r>
            <a:r>
              <a:rPr lang="zh-CN" altLang="en-US" sz="2400" dirty="0"/>
              <a:t> </a:t>
            </a:r>
            <a:r>
              <a:rPr lang="en-US" altLang="zh-CN" sz="2400" dirty="0"/>
              <a:t>comparison</a:t>
            </a:r>
            <a:r>
              <a:rPr lang="zh-CN" altLang="en-US" sz="2400" dirty="0"/>
              <a:t> </a:t>
            </a:r>
            <a:r>
              <a:rPr lang="en-US" altLang="zh-CN" sz="2400" dirty="0"/>
              <a:t>plots</a:t>
            </a:r>
            <a:r>
              <a:rPr lang="zh-CN" altLang="en-US" sz="2400" dirty="0"/>
              <a:t> </a:t>
            </a:r>
            <a:r>
              <a:rPr lang="en-US" altLang="zh-CN" sz="2400" dirty="0"/>
              <a:t>about</a:t>
            </a:r>
            <a:r>
              <a:rPr lang="zh-CN" altLang="en-US" sz="2400" dirty="0"/>
              <a:t> </a:t>
            </a:r>
            <a:r>
              <a:rPr lang="en-US" altLang="zh-CN" sz="2400" dirty="0"/>
              <a:t>Lepton</a:t>
            </a:r>
            <a:r>
              <a:rPr lang="zh-CN" altLang="en-US" sz="2400" dirty="0"/>
              <a:t> </a:t>
            </a:r>
            <a:r>
              <a:rPr lang="en-US" altLang="zh-CN" sz="2400" dirty="0"/>
              <a:t>pt and</a:t>
            </a:r>
            <a:r>
              <a:rPr lang="zh-CN" altLang="en-US" sz="2400" dirty="0"/>
              <a:t> </a:t>
            </a:r>
            <a:r>
              <a:rPr lang="en-US" altLang="zh-CN" sz="2400" dirty="0"/>
              <a:t>eta (1-Jet)</a:t>
            </a:r>
            <a:endParaRPr lang="en-US" altLang="zh-CN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4E0C6A-633A-ED4A-5566-11D05F3332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0625" y="4365423"/>
            <a:ext cx="2729676" cy="2492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18433CA-33CF-F411-71BE-574BFA7619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8330" y="1746163"/>
            <a:ext cx="2634266" cy="235878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4294524-B057-7B9E-B89D-B2E98C9FE9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2996" y="4365423"/>
            <a:ext cx="2685707" cy="249257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DB33724-7CFA-5968-BF1F-6EC5EC520D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99027" y="1695702"/>
            <a:ext cx="2729676" cy="245970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CFBDDBA-D907-6C27-C4B3-90D9684802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69831" y="4410372"/>
            <a:ext cx="2685707" cy="242008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5777487-D4A6-FADD-2D3B-0C9C27FCAE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03757" y="1582841"/>
            <a:ext cx="2815523" cy="2522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975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3001</TotalTime>
  <Words>1520</Words>
  <Application>Microsoft Macintosh PowerPoint</Application>
  <PresentationFormat>Widescreen</PresentationFormat>
  <Paragraphs>98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Office Theme</vt:lpstr>
      <vt:lpstr>MG5 report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BPH-22-004</dc:title>
  <dc:creator>Microsoft Office User</dc:creator>
  <cp:lastModifiedBy>Microsoft Office User</cp:lastModifiedBy>
  <cp:revision>377</cp:revision>
  <dcterms:created xsi:type="dcterms:W3CDTF">2024-01-26T00:50:20Z</dcterms:created>
  <dcterms:modified xsi:type="dcterms:W3CDTF">2024-06-28T05:56:09Z</dcterms:modified>
</cp:coreProperties>
</file>