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71" r:id="rId4"/>
    <p:sldId id="269" r:id="rId5"/>
    <p:sldId id="272" r:id="rId6"/>
    <p:sldId id="257" r:id="rId7"/>
    <p:sldId id="273" r:id="rId8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/>
    <p:restoredTop sz="95755"/>
  </p:normalViewPr>
  <p:slideViewPr>
    <p:cSldViewPr snapToGrid="0">
      <p:cViewPr varScale="1">
        <p:scale>
          <a:sx n="110" d="100"/>
          <a:sy n="110" d="100"/>
        </p:scale>
        <p:origin x="5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CA06B-0344-9812-68D4-C515371165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0730D2-3EFD-C5AA-5959-076D066394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0F07C-0194-474B-C827-06C91A073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19411-82A2-9DAE-C4BB-FB00EA3BB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7B8F0-759A-6F55-512F-2598E6F97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178024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71E05-2EBB-5571-BA1C-E6F0348BC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E445FC-40F3-86CB-2058-856076DAA4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E08E5-5F96-743A-A65C-29CFFA11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AA7FB-5F72-900F-1C95-E3A181457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D2F71-7D99-6E96-BA9F-29B850B8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2736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D00DF6-8506-3CF2-9BB6-13D787799A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FC0602-D391-63C4-1AF1-60D21DA861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62EE5-7B12-ED4E-C6DF-218B1DE52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C1AF9-3FF6-FA75-17F8-4B9EE9A43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DF9568-6A4E-4A4C-A256-0884D210A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08545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A467F-4C9F-5001-678C-E5D46B419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7282E-F925-0BDD-1240-5B8B844476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29231-7178-E389-5001-88FB8EC21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4C0C3-21E2-E39A-E963-1CD8048F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D1BEA-6C00-9224-D1A5-4D6099024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1095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7000-A3A5-A639-7FB3-7964AF85F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6357B-F23D-43A9-4C9F-749CDCBBC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A71DD-815C-A196-CB67-DA662DAA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4075D-6C74-08F4-6E8A-CF351DA98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FE0F8-9706-6DB3-A49B-04F0D8A3A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8914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40400-91AA-28EA-083F-972513FEE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A1A56-4E3D-375B-DC25-8A450FD62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2EF705-8AAB-DE11-976B-688D2B3BB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05711-8A67-5CCC-0C9B-F46AFA9ED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AAD55A-FA25-D805-653C-D6F4701FD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28B8A6-3D60-2C64-E3AF-00540EEDB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165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3AA2-3545-8E7F-4A76-235FA38B3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84EF0-CD11-0937-BF7D-66D526525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EBA747-1E0D-6EFA-A0E5-2FCE873869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0B67BB-7BDD-C5DF-FEB9-74EFB6DBB3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AEE458-B3D2-8549-8AEB-8B1807B47D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EAAC2-DFD9-87D9-B863-0A1A5C3D4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92F2E7-CF86-CBDD-2C5F-25024377A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B39321-3BF3-20B7-D573-B7314AB8B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09796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C76D8-4EDF-F1F0-26C1-6757ABBF0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76F8BD-4A8B-3C67-F57C-D2E1B7F91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D4CE4-C9BB-643C-DBFA-9B79CABF4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515406-CC27-F016-A7AF-347B7CFB0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2217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F6C04A-2F30-998B-C908-5D8B4840F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F492C7-7DE2-A0CE-9E40-B61525E5B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A648D9-0105-7852-6120-EEC2467AE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10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03120-3442-928A-0B98-5ECC39793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3F19C-F2FA-F05A-865C-A01000237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C6A0D0-1C2C-8D92-DBC5-6AC90C8CF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D86E91-18D4-F7DB-2BC1-17D853292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7881FA-A244-0406-9973-8A71F6E04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6D77C-673F-BC86-FD87-576C3D191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3546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C259-13F3-4098-0807-48769D3CB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892B9-30B9-72CE-9F7F-2B6F3052E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25594D-4FEA-9689-0F70-CB896B5250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F62E9B-2020-9AEA-35C4-9257B90E1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DE6D8E-C1E5-B8B9-D9F6-113EE6060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307D59-CD1C-5634-5AED-DF82116C2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7870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EBC490-BABD-DFB2-B251-A7E22A99C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4C5FB3-5547-3465-4160-18B142C8B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AF526-3B6C-3253-4D05-C566B2F3B2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D8C46-BB41-814D-A429-7FF967DDFF18}" type="datetimeFigureOut">
              <a:rPr lang="en-CN" smtClean="0"/>
              <a:t>2024/6/28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84F37-BA63-351C-0250-883744FDE8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9C969-43E4-FD4F-F3C3-97ABE350E6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B98CC-AF5E-A741-BB2D-9121D2842F9B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047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ms-sw/genproductions.git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AB26D-DE05-6ADB-3000-94271338FC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7268" y="1511470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i="0" dirty="0">
                <a:solidFill>
                  <a:srgbClr val="333238"/>
                </a:solidFill>
                <a:effectLst/>
                <a:latin typeface="GitLab Sans"/>
              </a:rPr>
              <a:t>LO MLM DY inclusive </a:t>
            </a:r>
            <a:br>
              <a:rPr lang="en-US" sz="5400" i="0" dirty="0">
                <a:solidFill>
                  <a:srgbClr val="333238"/>
                </a:solidFill>
                <a:effectLst/>
                <a:latin typeface="GitLab Sans"/>
              </a:rPr>
            </a:br>
            <a:r>
              <a:rPr lang="en-US" sz="5400" i="0" dirty="0">
                <a:solidFill>
                  <a:srgbClr val="333238"/>
                </a:solidFill>
                <a:effectLst/>
                <a:latin typeface="GitLab Sans"/>
              </a:rPr>
              <a:t>  (3.5.2 vs 2.9.18) </a:t>
            </a:r>
            <a:br>
              <a:rPr lang="en-US" sz="5400" i="0" dirty="0">
                <a:solidFill>
                  <a:srgbClr val="333238"/>
                </a:solidFill>
                <a:effectLst/>
                <a:latin typeface="GitLab Sans"/>
              </a:rPr>
            </a:br>
            <a:r>
              <a:rPr lang="en-US" sz="5400" i="0" dirty="0">
                <a:solidFill>
                  <a:srgbClr val="333238"/>
                </a:solidFill>
                <a:effectLst/>
                <a:latin typeface="GitLab Sans"/>
              </a:rPr>
              <a:t>Update with master branch</a:t>
            </a:r>
            <a:endParaRPr lang="en-CN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D97EA-7CCB-BCA1-23ED-5000996F6C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79355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CN" dirty="0"/>
              <a:t>Jinjing Gu</a:t>
            </a:r>
          </a:p>
          <a:p>
            <a:r>
              <a:rPr lang="en-CN" dirty="0"/>
              <a:t>June 28</a:t>
            </a:r>
          </a:p>
          <a:p>
            <a:r>
              <a:rPr lang="en-US" dirty="0"/>
              <a:t>Codes and plots on : https://</a:t>
            </a:r>
            <a:r>
              <a:rPr lang="en-US" dirty="0" err="1"/>
              <a:t>gitlab.cern.ch</a:t>
            </a:r>
            <a:r>
              <a:rPr lang="en-US" dirty="0"/>
              <a:t>/</a:t>
            </a:r>
            <a:r>
              <a:rPr lang="en-US" dirty="0" err="1"/>
              <a:t>gjinjing</a:t>
            </a:r>
            <a:r>
              <a:rPr lang="en-US" dirty="0"/>
              <a:t>/</a:t>
            </a:r>
            <a:r>
              <a:rPr lang="en-US" dirty="0" err="1"/>
              <a:t>validation_gjj</a:t>
            </a:r>
            <a:r>
              <a:rPr lang="en-US" dirty="0"/>
              <a:t>/-/tree/master/</a:t>
            </a:r>
            <a:r>
              <a:rPr lang="en-US" dirty="0" err="1"/>
              <a:t>LO_DY_inclusive</a:t>
            </a:r>
            <a:r>
              <a:rPr lang="en-US" dirty="0"/>
              <a:t>/</a:t>
            </a:r>
            <a:r>
              <a:rPr lang="en-US" dirty="0" err="1"/>
              <a:t>master_branch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55329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E22A931-F7A0-5D15-2E69-37FBD1BD8594}"/>
              </a:ext>
            </a:extLst>
          </p:cNvPr>
          <p:cNvSpPr txBox="1"/>
          <p:nvPr/>
        </p:nvSpPr>
        <p:spPr>
          <a:xfrm>
            <a:off x="235018" y="602295"/>
            <a:ext cx="3423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Madgraph</a:t>
            </a:r>
            <a:r>
              <a:rPr lang="en-CN" sz="2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Used: </a:t>
            </a:r>
            <a:r>
              <a:rPr lang="en-CN" sz="2800" dirty="0">
                <a:effectLst/>
              </a:rPr>
              <a:t> </a:t>
            </a:r>
            <a:endParaRPr lang="en-CN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911E37-49A3-A2A6-5CC8-70816E12051B}"/>
              </a:ext>
            </a:extLst>
          </p:cNvPr>
          <p:cNvSpPr txBox="1"/>
          <p:nvPr/>
        </p:nvSpPr>
        <p:spPr>
          <a:xfrm>
            <a:off x="247375" y="1107429"/>
            <a:ext cx="93573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2"/>
              </a:rPr>
              <a:t>https://github.com/cms-sw/genproductions.git</a:t>
            </a:r>
            <a:endParaRPr lang="en-US" sz="2000" dirty="0"/>
          </a:p>
          <a:p>
            <a:r>
              <a:rPr lang="en-US" sz="2000" dirty="0"/>
              <a:t>(Change version in Line 139 of </a:t>
            </a:r>
            <a:r>
              <a:rPr lang="en-US" sz="2000" dirty="0" err="1"/>
              <a:t>gridpack_generation.sh</a:t>
            </a:r>
            <a:r>
              <a:rPr lang="en-US" sz="2000" dirty="0"/>
              <a:t>)</a:t>
            </a:r>
            <a:endParaRPr lang="en-CN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93AE3A-741E-866C-EB65-566FB875ED32}"/>
              </a:ext>
            </a:extLst>
          </p:cNvPr>
          <p:cNvSpPr txBox="1"/>
          <p:nvPr/>
        </p:nvSpPr>
        <p:spPr>
          <a:xfrm>
            <a:off x="235018" y="2000386"/>
            <a:ext cx="1175127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sz="28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Samples Used: </a:t>
            </a:r>
          </a:p>
          <a:p>
            <a:r>
              <a:rPr lang="en-US" sz="20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https://</a:t>
            </a:r>
            <a:r>
              <a:rPr lang="en-US" sz="2000" kern="0" dirty="0" err="1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github.com</a:t>
            </a:r>
            <a:r>
              <a:rPr lang="en-US" sz="20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/</a:t>
            </a:r>
            <a:r>
              <a:rPr lang="en-US" sz="2000" kern="0" dirty="0" err="1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cms-sw</a:t>
            </a:r>
            <a:r>
              <a:rPr lang="en-US" sz="20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/</a:t>
            </a:r>
            <a:r>
              <a:rPr lang="en-US" sz="2000" kern="0" dirty="0" err="1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genproductions</a:t>
            </a:r>
            <a:r>
              <a:rPr lang="en-US" sz="20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/tree/9adb22e84bea40915d27a7ed94a5a6e740423efc/bin/MadGraph5_aMCatNLO/cards/production/13TeV/</a:t>
            </a:r>
            <a:r>
              <a:rPr lang="en-US" sz="2000" kern="0" dirty="0" err="1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DYJets_HT_LO_MLM</a:t>
            </a:r>
            <a:r>
              <a:rPr lang="en-US" sz="20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/DYJets_HT_mll50/</a:t>
            </a:r>
            <a:r>
              <a:rPr lang="en-US" sz="2000" b="1" kern="0" dirty="0" err="1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DYJets_HT</a:t>
            </a:r>
            <a:r>
              <a:rPr lang="en-US" sz="2000" b="1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-incl</a:t>
            </a:r>
          </a:p>
          <a:p>
            <a:r>
              <a:rPr lang="en-CN" sz="2800" dirty="0">
                <a:effectLst/>
              </a:rPr>
              <a:t> </a:t>
            </a:r>
            <a:endParaRPr lang="en-CN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72763A-11B0-F451-93C2-67A416F3CDF5}"/>
              </a:ext>
            </a:extLst>
          </p:cNvPr>
          <p:cNvSpPr txBox="1"/>
          <p:nvPr/>
        </p:nvSpPr>
        <p:spPr>
          <a:xfrm>
            <a:off x="0" y="23408"/>
            <a:ext cx="119862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ptos" panose="020B0004020202020204" pitchFamily="34" charset="0"/>
              </a:rPr>
              <a:t>Task: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LO MLM DY inclusive (3.5.2 vs 2.9.18) </a:t>
            </a:r>
            <a:endParaRPr lang="en-CN" sz="2800" dirty="0"/>
          </a:p>
          <a:p>
            <a:endParaRPr lang="en-CN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098555-D6D1-C775-0F96-AAE7AA272200}"/>
              </a:ext>
            </a:extLst>
          </p:cNvPr>
          <p:cNvSpPr txBox="1"/>
          <p:nvPr/>
        </p:nvSpPr>
        <p:spPr>
          <a:xfrm>
            <a:off x="235018" y="3638966"/>
            <a:ext cx="61660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28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Fragment Used: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447993-6F1F-F2B4-E88F-02F1ABABBAA1}"/>
              </a:ext>
            </a:extLst>
          </p:cNvPr>
          <p:cNvSpPr txBox="1"/>
          <p:nvPr/>
        </p:nvSpPr>
        <p:spPr>
          <a:xfrm>
            <a:off x="218063" y="4156244"/>
            <a:ext cx="1197393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curl -s -k https://</a:t>
            </a:r>
            <a:r>
              <a:rPr lang="en-US" sz="2000" dirty="0" err="1"/>
              <a:t>cms-pdmv-prod.web.cern.ch</a:t>
            </a:r>
            <a:r>
              <a:rPr lang="en-US" sz="2000" dirty="0"/>
              <a:t>/mcm/public/</a:t>
            </a:r>
            <a:r>
              <a:rPr lang="en-US" sz="2000" dirty="0" err="1"/>
              <a:t>restapi</a:t>
            </a:r>
            <a:r>
              <a:rPr lang="en-US" sz="2000" dirty="0"/>
              <a:t>/requests/</a:t>
            </a:r>
            <a:r>
              <a:rPr lang="en-US" sz="2000" dirty="0" err="1"/>
              <a:t>get_fragment</a:t>
            </a:r>
            <a:r>
              <a:rPr lang="en-US" sz="2000" dirty="0"/>
              <a:t>/PPD-RunIISummer17wmLHEGS-00003 --retry 3 --create-</a:t>
            </a:r>
            <a:r>
              <a:rPr lang="en-US" sz="2000" dirty="0" err="1"/>
              <a:t>dirs</a:t>
            </a:r>
            <a:r>
              <a:rPr lang="en-US" sz="2000" dirty="0"/>
              <a:t> -o Configuration/</a:t>
            </a:r>
            <a:r>
              <a:rPr lang="en-US" sz="2000" dirty="0" err="1"/>
              <a:t>GenProduction</a:t>
            </a:r>
            <a:r>
              <a:rPr lang="en-US" sz="2000" dirty="0"/>
              <a:t>/python/</a:t>
            </a:r>
            <a:r>
              <a:rPr lang="en-US" sz="2000" b="1" dirty="0"/>
              <a:t>PPD-RunIISummer17wmLHEGS-00003-fragment.py</a:t>
            </a:r>
            <a:endParaRPr lang="en-CN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0E8BE9-DE32-9538-434D-3DF435B197AF}"/>
              </a:ext>
            </a:extLst>
          </p:cNvPr>
          <p:cNvSpPr txBox="1"/>
          <p:nvPr/>
        </p:nvSpPr>
        <p:spPr>
          <a:xfrm>
            <a:off x="247375" y="5450328"/>
            <a:ext cx="1217964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N" sz="2800" kern="0" dirty="0">
                <a:solidFill>
                  <a:srgbClr val="000000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Environment (on THU farm):</a:t>
            </a:r>
          </a:p>
          <a:p>
            <a:r>
              <a:rPr lang="en-US" sz="2400" dirty="0"/>
              <a:t>System release: Scientific Linux release 7.9 (Nitrogen)</a:t>
            </a:r>
          </a:p>
          <a:p>
            <a:r>
              <a:rPr lang="en-US" sz="2400" dirty="0" err="1"/>
              <a:t>scram_arch</a:t>
            </a:r>
            <a:r>
              <a:rPr lang="en-US" sz="2400" dirty="0"/>
              <a:t>: slc7_amd64_gcc10</a:t>
            </a:r>
            <a:r>
              <a:rPr lang="zh-CN" altLang="en-US" sz="2400" dirty="0"/>
              <a:t> </a:t>
            </a:r>
            <a:r>
              <a:rPr lang="en-US" altLang="zh-CN" sz="2400" dirty="0"/>
              <a:t>(CMSSW_12_4_8)</a:t>
            </a:r>
            <a:endParaRPr lang="en-US" sz="2400" dirty="0"/>
          </a:p>
          <a:p>
            <a:endParaRPr lang="en-CN" sz="2800" kern="0" dirty="0">
              <a:solidFill>
                <a:srgbClr val="000000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690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67924B0-FC87-C90F-63CF-B83D69539EA5}"/>
              </a:ext>
            </a:extLst>
          </p:cNvPr>
          <p:cNvSpPr txBox="1"/>
          <p:nvPr/>
        </p:nvSpPr>
        <p:spPr>
          <a:xfrm>
            <a:off x="0" y="80090"/>
            <a:ext cx="119862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ptos" panose="020B0004020202020204" pitchFamily="34" charset="0"/>
              </a:rPr>
              <a:t>Task: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LO MLM DY inclusive </a:t>
            </a:r>
            <a:r>
              <a:rPr lang="en-US" sz="2800" i="0" dirty="0">
                <a:solidFill>
                  <a:srgbClr val="FF0000"/>
                </a:solidFill>
                <a:effectLst/>
                <a:latin typeface="GitLab Sans"/>
              </a:rPr>
              <a:t>(3.5.3 vs 2.9.19)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- Test using local machine</a:t>
            </a:r>
            <a:endParaRPr lang="en-CN" sz="2800" dirty="0"/>
          </a:p>
          <a:p>
            <a:endParaRPr lang="en-CN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5503C9-EDDA-C3FF-76B3-E70F5A78F569}"/>
              </a:ext>
            </a:extLst>
          </p:cNvPr>
          <p:cNvSpPr txBox="1"/>
          <p:nvPr/>
        </p:nvSpPr>
        <p:spPr>
          <a:xfrm>
            <a:off x="11227443" y="4350861"/>
            <a:ext cx="613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>
                <a:solidFill>
                  <a:schemeClr val="bg1"/>
                </a:solidFill>
              </a:rPr>
              <a:t>V2</a:t>
            </a:r>
            <a:r>
              <a:rPr lang="en-CN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A05CDB-CCAE-B786-EBAD-E1054CDA378E}"/>
              </a:ext>
            </a:extLst>
          </p:cNvPr>
          <p:cNvSpPr txBox="1"/>
          <p:nvPr/>
        </p:nvSpPr>
        <p:spPr>
          <a:xfrm>
            <a:off x="-1" y="500461"/>
            <a:ext cx="87273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333238"/>
                </a:solidFill>
                <a:latin typeface="GitLab Sans"/>
              </a:rPr>
              <a:t>“=” Check :</a:t>
            </a:r>
            <a:r>
              <a:rPr lang="zh-CN" altLang="en-US" sz="2800" dirty="0">
                <a:solidFill>
                  <a:srgbClr val="333238"/>
                </a:solidFill>
                <a:latin typeface="GitLab Sans"/>
              </a:rPr>
              <a:t> </a:t>
            </a:r>
            <a:r>
              <a:rPr lang="en-US" altLang="zh-CN" sz="2800" dirty="0">
                <a:solidFill>
                  <a:srgbClr val="333238"/>
                </a:solidFill>
                <a:latin typeface="GitLab Sans"/>
              </a:rPr>
              <a:t>MG5 can correct this automatically</a:t>
            </a:r>
            <a:endParaRPr lang="en-CN" sz="2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BBBD00-0779-4245-C143-D246F97DA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00" y="1424744"/>
            <a:ext cx="4642633" cy="50639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BADE59-CE52-C256-CB5A-9403F97F9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5844" y="1424744"/>
            <a:ext cx="4642633" cy="506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44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360595D-91D3-D84E-9F4F-3D45974081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062" r="61091" b="3403"/>
          <a:stretch/>
        </p:blipFill>
        <p:spPr>
          <a:xfrm>
            <a:off x="116807" y="1303506"/>
            <a:ext cx="4983981" cy="50182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72763A-11B0-F451-93C2-67A416F3CDF5}"/>
              </a:ext>
            </a:extLst>
          </p:cNvPr>
          <p:cNvSpPr txBox="1"/>
          <p:nvPr/>
        </p:nvSpPr>
        <p:spPr>
          <a:xfrm>
            <a:off x="0" y="0"/>
            <a:ext cx="119862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ptos" panose="020B0004020202020204" pitchFamily="34" charset="0"/>
              </a:rPr>
              <a:t>Task: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LO MLM DY inclusive (3.5.2 vs 2.9.18) </a:t>
            </a:r>
            <a:endParaRPr lang="en-CN" sz="2800" dirty="0"/>
          </a:p>
          <a:p>
            <a:endParaRPr lang="en-CN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2A655-5B18-7EE9-F664-58A32DB89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8621" y="604052"/>
            <a:ext cx="6876572" cy="488712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214F2F8-589E-B496-BCCC-9F24D1641389}"/>
              </a:ext>
            </a:extLst>
          </p:cNvPr>
          <p:cNvSpPr/>
          <p:nvPr/>
        </p:nvSpPr>
        <p:spPr>
          <a:xfrm>
            <a:off x="768485" y="3137170"/>
            <a:ext cx="768485" cy="583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D6E9862-AEEB-3247-730D-09DD759113CF}"/>
              </a:ext>
            </a:extLst>
          </p:cNvPr>
          <p:cNvCxnSpPr/>
          <p:nvPr/>
        </p:nvCxnSpPr>
        <p:spPr>
          <a:xfrm flipV="1">
            <a:off x="1376409" y="1063131"/>
            <a:ext cx="729575" cy="21254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E91C0C3-B795-5124-D865-806AFE1AF748}"/>
              </a:ext>
            </a:extLst>
          </p:cNvPr>
          <p:cNvSpPr txBox="1"/>
          <p:nvPr/>
        </p:nvSpPr>
        <p:spPr>
          <a:xfrm>
            <a:off x="2222336" y="536220"/>
            <a:ext cx="1429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CN" dirty="0"/>
              <a:t>o effect without “ =”</a:t>
            </a:r>
          </a:p>
        </p:txBody>
      </p:sp>
    </p:spTree>
    <p:extLst>
      <p:ext uri="{BB962C8B-B14F-4D97-AF65-F5344CB8AC3E}">
        <p14:creationId xmlns:p14="http://schemas.microsoft.com/office/powerpoint/2010/main" val="4046216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67924B0-FC87-C90F-63CF-B83D69539EA5}"/>
              </a:ext>
            </a:extLst>
          </p:cNvPr>
          <p:cNvSpPr txBox="1"/>
          <p:nvPr/>
        </p:nvSpPr>
        <p:spPr>
          <a:xfrm>
            <a:off x="0" y="80090"/>
            <a:ext cx="119862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ptos" panose="020B0004020202020204" pitchFamily="34" charset="0"/>
              </a:rPr>
              <a:t>Task: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LO MLM DY inclusive </a:t>
            </a:r>
            <a:r>
              <a:rPr lang="en-US" sz="2800" i="0" dirty="0">
                <a:solidFill>
                  <a:srgbClr val="FF0000"/>
                </a:solidFill>
                <a:effectLst/>
                <a:latin typeface="GitLab Sans"/>
              </a:rPr>
              <a:t>(3.5.3 vs 2.9.19)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- Test using local machine</a:t>
            </a:r>
            <a:endParaRPr lang="en-CN" sz="2800" dirty="0"/>
          </a:p>
          <a:p>
            <a:endParaRPr lang="en-CN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A05CDB-CCAE-B786-EBAD-E1054CDA378E}"/>
              </a:ext>
            </a:extLst>
          </p:cNvPr>
          <p:cNvSpPr txBox="1"/>
          <p:nvPr/>
        </p:nvSpPr>
        <p:spPr>
          <a:xfrm>
            <a:off x="-1" y="500461"/>
            <a:ext cx="87273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333238"/>
                </a:solidFill>
                <a:latin typeface="GitLab Sans"/>
              </a:rPr>
              <a:t>Version 2.2.3 Check :</a:t>
            </a:r>
            <a:r>
              <a:rPr lang="zh-CN" altLang="en-US" sz="2800" dirty="0">
                <a:solidFill>
                  <a:srgbClr val="333238"/>
                </a:solidFill>
                <a:latin typeface="GitLab Sans"/>
              </a:rPr>
              <a:t> </a:t>
            </a:r>
            <a:r>
              <a:rPr lang="en-US" altLang="zh-CN" sz="2800" dirty="0">
                <a:solidFill>
                  <a:srgbClr val="333238"/>
                </a:solidFill>
                <a:latin typeface="GitLab Sans"/>
              </a:rPr>
              <a:t>MG5 version too old </a:t>
            </a:r>
            <a:endParaRPr lang="en-CN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14AF1B-9A52-80A5-19D0-D68F2FD3E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13"/>
          <a:stretch/>
        </p:blipFill>
        <p:spPr>
          <a:xfrm>
            <a:off x="532726" y="1261640"/>
            <a:ext cx="10920839" cy="5232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5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67924B0-FC87-C90F-63CF-B83D69539EA5}"/>
              </a:ext>
            </a:extLst>
          </p:cNvPr>
          <p:cNvSpPr txBox="1"/>
          <p:nvPr/>
        </p:nvSpPr>
        <p:spPr>
          <a:xfrm>
            <a:off x="0" y="23408"/>
            <a:ext cx="119862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ptos" panose="020B0004020202020204" pitchFamily="34" charset="0"/>
              </a:rPr>
              <a:t>Task: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LO MLM DY inclusive (3.5.2 vs 2.9.18) </a:t>
            </a:r>
            <a:endParaRPr lang="en-CN" sz="2800" dirty="0"/>
          </a:p>
          <a:p>
            <a:endParaRPr lang="en-CN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17617D-AC4E-B512-6AE1-18080A27C058}"/>
              </a:ext>
            </a:extLst>
          </p:cNvPr>
          <p:cNvSpPr txBox="1"/>
          <p:nvPr/>
        </p:nvSpPr>
        <p:spPr>
          <a:xfrm>
            <a:off x="1298833" y="1526123"/>
            <a:ext cx="1353569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/>
              <a:t>Gridpacks</a:t>
            </a:r>
            <a:r>
              <a:rPr lang="en-US" sz="3200" dirty="0"/>
              <a:t> 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Jet:  0 + 1 + 2 + 3 + 4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N" sz="3200" dirty="0"/>
              <a:t>Energy : 13 TeV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N" sz="3200" dirty="0"/>
              <a:t>Long time to produce 0+1+2+3+4</a:t>
            </a:r>
            <a:endParaRPr lang="en-CN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CN" sz="2800" dirty="0"/>
          </a:p>
          <a:p>
            <a:r>
              <a:rPr lang="en-CN" dirty="0"/>
              <a:t>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   </a:t>
            </a:r>
            <a:endParaRPr lang="en-CN" sz="28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CN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N" sz="2800" dirty="0"/>
          </a:p>
        </p:txBody>
      </p:sp>
    </p:spTree>
    <p:extLst>
      <p:ext uri="{BB962C8B-B14F-4D97-AF65-F5344CB8AC3E}">
        <p14:creationId xmlns:p14="http://schemas.microsoft.com/office/powerpoint/2010/main" val="4266266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67924B0-FC87-C90F-63CF-B83D69539EA5}"/>
              </a:ext>
            </a:extLst>
          </p:cNvPr>
          <p:cNvSpPr txBox="1"/>
          <p:nvPr/>
        </p:nvSpPr>
        <p:spPr>
          <a:xfrm>
            <a:off x="0" y="80090"/>
            <a:ext cx="1198629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Aptos" panose="020B0004020202020204" pitchFamily="34" charset="0"/>
              </a:rPr>
              <a:t>Task: </a:t>
            </a:r>
            <a:r>
              <a:rPr lang="en-US" sz="2800" i="0" dirty="0">
                <a:solidFill>
                  <a:srgbClr val="333238"/>
                </a:solidFill>
                <a:effectLst/>
                <a:latin typeface="GitLab Sans"/>
              </a:rPr>
              <a:t>LO MLM DY inclusive </a:t>
            </a:r>
            <a:r>
              <a:rPr lang="en-US" sz="2800" i="0" dirty="0">
                <a:solidFill>
                  <a:srgbClr val="FF0000"/>
                </a:solidFill>
                <a:effectLst/>
                <a:latin typeface="GitLab Sans"/>
              </a:rPr>
              <a:t>(3.5.3 vs 2.9.19)</a:t>
            </a:r>
            <a:endParaRPr lang="en-CN" sz="2800" dirty="0"/>
          </a:p>
          <a:p>
            <a:endParaRPr lang="en-CN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A05CDB-CCAE-B786-EBAD-E1054CDA378E}"/>
              </a:ext>
            </a:extLst>
          </p:cNvPr>
          <p:cNvSpPr txBox="1"/>
          <p:nvPr/>
        </p:nvSpPr>
        <p:spPr>
          <a:xfrm>
            <a:off x="-1" y="500461"/>
            <a:ext cx="87273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333238"/>
                </a:solidFill>
                <a:latin typeface="GitLab Sans"/>
              </a:rPr>
              <a:t>4-jet error</a:t>
            </a:r>
            <a:endParaRPr lang="en-CN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A716E2-B46C-1069-5F21-F192AD7E9E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239"/>
          <a:stretch/>
        </p:blipFill>
        <p:spPr>
          <a:xfrm>
            <a:off x="946711" y="1023681"/>
            <a:ext cx="10298577" cy="572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46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16013</TotalTime>
  <Words>327</Words>
  <Application>Microsoft Macintosh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GitLab Sans</vt:lpstr>
      <vt:lpstr>Aptos</vt:lpstr>
      <vt:lpstr>Arial</vt:lpstr>
      <vt:lpstr>Calibri</vt:lpstr>
      <vt:lpstr>Calibri Light</vt:lpstr>
      <vt:lpstr>Menlo</vt:lpstr>
      <vt:lpstr>Office Theme</vt:lpstr>
      <vt:lpstr>LO MLM DY inclusive    (3.5.2 vs 2.9.18)  Update with master branch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MLM DY inclusive    (3.5 vs 2.9.18) </dc:title>
  <dc:creator>顾 晋京</dc:creator>
  <cp:lastModifiedBy>顾 晋京</cp:lastModifiedBy>
  <cp:revision>105</cp:revision>
  <dcterms:created xsi:type="dcterms:W3CDTF">2024-06-05T06:10:12Z</dcterms:created>
  <dcterms:modified xsi:type="dcterms:W3CDTF">2024-06-28T06:11:54Z</dcterms:modified>
</cp:coreProperties>
</file>