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63" r:id="rId5"/>
    <p:sldId id="262" r:id="rId6"/>
    <p:sldId id="267" r:id="rId7"/>
    <p:sldId id="269" r:id="rId8"/>
    <p:sldId id="275" r:id="rId9"/>
    <p:sldId id="279" r:id="rId10"/>
    <p:sldId id="280" r:id="rId11"/>
    <p:sldId id="283" r:id="rId12"/>
    <p:sldId id="281" r:id="rId13"/>
    <p:sldId id="282" r:id="rId14"/>
    <p:sldId id="277" r:id="rId15"/>
    <p:sldId id="278" r:id="rId16"/>
    <p:sldId id="284" r:id="rId17"/>
    <p:sldId id="270" r:id="rId18"/>
    <p:sldId id="266" r:id="rId1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53" autoAdjust="0"/>
    <p:restoredTop sz="94660"/>
  </p:normalViewPr>
  <p:slideViewPr>
    <p:cSldViewPr snapToObjects="1" showGuides="1">
      <p:cViewPr varScale="1">
        <p:scale>
          <a:sx n="153" d="100"/>
          <a:sy n="153" d="100"/>
        </p:scale>
        <p:origin x="294" y="14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09/07/2024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09/07/2024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L. Fiscarelli - Magnetic measurements at ambient temperature on the MBRD2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Magnetic measurements at ambient temperature on the MBRD2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Magnetic measurements at ambient temperature on the MBRD2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Magnetic measurements at ambient temperature on the MBRD2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L. Fiscarelli - Magnetic measurements at ambient temperature on the MBRD2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L. Fiscarelli - Magnetic measurements at ambient temperature on the MBRD2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L. Fiscarelli - Magnetic measurements at ambient temperature on the MBRD2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L. Fiscarelli - Magnetic measurements at ambient temperature on the MBRD2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31640" y="1995686"/>
            <a:ext cx="7200800" cy="1350000"/>
          </a:xfrm>
        </p:spPr>
        <p:txBody>
          <a:bodyPr/>
          <a:lstStyle/>
          <a:p>
            <a:r>
              <a:rPr lang="en-US" dirty="0"/>
              <a:t>Magnetic measurements at ambient temperature on the MBRD2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3219822"/>
            <a:ext cx="7304856" cy="1123578"/>
          </a:xfrm>
        </p:spPr>
        <p:txBody>
          <a:bodyPr>
            <a:normAutofit/>
          </a:bodyPr>
          <a:lstStyle/>
          <a:p>
            <a:r>
              <a:rPr lang="en-GB" dirty="0"/>
              <a:t>Lucio Fiscarelli, Mariano Pentella, TM and LMF colleagues</a:t>
            </a:r>
          </a:p>
          <a:p>
            <a:r>
              <a:rPr lang="en-GB" dirty="0"/>
              <a:t>Alessandra Pampaloni, and INFN Genova</a:t>
            </a:r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b="0" i="0" dirty="0">
                <a:solidFill>
                  <a:schemeClr val="bg2"/>
                </a:solidFill>
              </a:rPr>
              <a:t>WP3 Meeting – 10 July 2024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at ambient temperature on the MBRD2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Titre 7">
            <a:extLst>
              <a:ext uri="{FF2B5EF4-FFF2-40B4-BE49-F238E27FC236}">
                <a16:creationId xmlns:a16="http://schemas.microsoft.com/office/drawing/2014/main" id="{7288E00E-671D-C026-AD92-1CD1D687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pPr algn="l"/>
            <a:r>
              <a:rPr lang="en-GB" sz="2800" dirty="0"/>
              <a:t>Comparison with measurements from ASG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854430B-13A9-2A5B-2B69-7AE1BACD9E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5875240"/>
              </p:ext>
            </p:extLst>
          </p:nvPr>
        </p:nvGraphicFramePr>
        <p:xfrm>
          <a:off x="879409" y="1266679"/>
          <a:ext cx="7385183" cy="29612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06081">
                  <a:extLst>
                    <a:ext uri="{9D8B030D-6E8A-4147-A177-3AD203B41FA5}">
                      <a16:colId xmlns:a16="http://schemas.microsoft.com/office/drawing/2014/main" val="2713922266"/>
                    </a:ext>
                  </a:extLst>
                </a:gridCol>
                <a:gridCol w="698180">
                  <a:extLst>
                    <a:ext uri="{9D8B030D-6E8A-4147-A177-3AD203B41FA5}">
                      <a16:colId xmlns:a16="http://schemas.microsoft.com/office/drawing/2014/main" val="3457469680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3380798238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1522667316"/>
                    </a:ext>
                  </a:extLst>
                </a:gridCol>
                <a:gridCol w="847124">
                  <a:extLst>
                    <a:ext uri="{9D8B030D-6E8A-4147-A177-3AD203B41FA5}">
                      <a16:colId xmlns:a16="http://schemas.microsoft.com/office/drawing/2014/main" val="2128955071"/>
                    </a:ext>
                  </a:extLst>
                </a:gridCol>
                <a:gridCol w="595779">
                  <a:extLst>
                    <a:ext uri="{9D8B030D-6E8A-4147-A177-3AD203B41FA5}">
                      <a16:colId xmlns:a16="http://schemas.microsoft.com/office/drawing/2014/main" val="451260990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511867837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3162441251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3564675880"/>
                    </a:ext>
                  </a:extLst>
                </a:gridCol>
                <a:gridCol w="847124">
                  <a:extLst>
                    <a:ext uri="{9D8B030D-6E8A-4147-A177-3AD203B41FA5}">
                      <a16:colId xmlns:a16="http://schemas.microsoft.com/office/drawing/2014/main" val="3238282306"/>
                    </a:ext>
                  </a:extLst>
                </a:gridCol>
              </a:tblGrid>
              <a:tr h="272415"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 gridSpan="4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V1</a:t>
                      </a:r>
                    </a:p>
                  </a:txBody>
                  <a:tcPr marL="8053" marR="8053" marT="8053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000" b="1" dirty="0"/>
                        <a:t>V2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4242226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CENTER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NCS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</a:rPr>
                        <a:t>INTEGRAL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CENTER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NCS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</a:rPr>
                        <a:t>INTEGRAL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2969070983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5068218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-0.67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81490354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4014734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62068710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0963061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2.63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9519949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-0.41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5780745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-0.61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-0.76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02378225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9399498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5367869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8738027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96040521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53712269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4815298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E4CFE9E0-C2F4-CDB6-9C2B-9C4E97AC686D}"/>
              </a:ext>
            </a:extLst>
          </p:cNvPr>
          <p:cNvSpPr txBox="1"/>
          <p:nvPr/>
        </p:nvSpPr>
        <p:spPr>
          <a:xfrm>
            <a:off x="827584" y="895540"/>
            <a:ext cx="61206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dirty="0">
                <a:solidFill>
                  <a:schemeClr val="accent5"/>
                </a:solidFill>
              </a:rPr>
              <a:t>Differences ASG (18 A) – CERN (15 A)</a:t>
            </a:r>
          </a:p>
          <a:p>
            <a:pPr algn="l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732292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56B81-5D98-7970-18FD-DE30AF66C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DB265A-D80C-5811-9AE1-A767201B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at ambient temperature on the MBRD2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46E478-64EC-5BA2-3092-40BB63E5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C0426D9-E82D-9453-871B-E5196BBC392B}"/>
              </a:ext>
            </a:extLst>
          </p:cNvPr>
          <p:cNvGrpSpPr/>
          <p:nvPr/>
        </p:nvGrpSpPr>
        <p:grpSpPr>
          <a:xfrm>
            <a:off x="1222738" y="771550"/>
            <a:ext cx="6698524" cy="3749279"/>
            <a:chOff x="1074153" y="952868"/>
            <a:chExt cx="6698524" cy="374927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BBFB8DF-0060-785A-10F4-C20ED7E8E7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0" y="952868"/>
              <a:ext cx="3200677" cy="192040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8212BD1-82D8-6947-A569-738797AED9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0" y="2781740"/>
              <a:ext cx="3200677" cy="192040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F3452A8-2E35-90AF-C6BB-2454404E54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74153" y="981131"/>
              <a:ext cx="3200677" cy="192040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B19D253-198B-F3F5-C28A-956BAAFB70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74153" y="2781740"/>
              <a:ext cx="3200677" cy="1920407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87D65473-72FC-ACE2-06D8-5E96514E556D}"/>
              </a:ext>
            </a:extLst>
          </p:cNvPr>
          <p:cNvSpPr txBox="1"/>
          <p:nvPr/>
        </p:nvSpPr>
        <p:spPr>
          <a:xfrm>
            <a:off x="7722096" y="115971"/>
            <a:ext cx="14219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ASG</a:t>
            </a:r>
          </a:p>
          <a:p>
            <a:pPr algn="ctr"/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417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56B81-5D98-7970-18FD-DE30AF66C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DB265A-D80C-5811-9AE1-A767201B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at ambient temperature on the MBRD2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46E478-64EC-5BA2-3092-40BB63E58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7E94E7B-17B4-0747-3FF7-7B31BB37C9CE}"/>
              </a:ext>
            </a:extLst>
          </p:cNvPr>
          <p:cNvGrpSpPr/>
          <p:nvPr/>
        </p:nvGrpSpPr>
        <p:grpSpPr>
          <a:xfrm>
            <a:off x="1222746" y="701378"/>
            <a:ext cx="6698508" cy="3740743"/>
            <a:chOff x="1074152" y="957136"/>
            <a:chExt cx="6698508" cy="374074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2A61F17-54DC-E3AA-30F0-E948C58354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74153" y="957136"/>
              <a:ext cx="3200677" cy="1916139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B8D4B98-5F54-DE0F-3DA1-04CC6A9F4A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4152" y="2781740"/>
              <a:ext cx="3200677" cy="1916139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759C8A6-A8AF-403E-04DE-6E7D37AE01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71983" y="2781739"/>
              <a:ext cx="3200677" cy="191613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D2989B3-04C3-BF15-C31F-4680584DF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1983" y="957136"/>
              <a:ext cx="3200677" cy="1916139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EEC77776-210C-D126-33D6-28A63C9B8070}"/>
              </a:ext>
            </a:extLst>
          </p:cNvPr>
          <p:cNvSpPr txBox="1"/>
          <p:nvPr/>
        </p:nvSpPr>
        <p:spPr>
          <a:xfrm>
            <a:off x="7722096" y="115971"/>
            <a:ext cx="142190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ASG</a:t>
            </a:r>
          </a:p>
          <a:p>
            <a:pPr algn="ctr"/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807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E0378-C85C-3C5E-8FBA-E80F0162A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Change of TF and b2 versus current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B25A71-6473-F09F-1032-ED6426CB3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at ambient temperature on the MBRD2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6315DC-521E-DE2B-31F2-00306F6D1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C88C58-1DAA-02A1-EDB9-850A6E8D5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1074348"/>
            <a:ext cx="3751825" cy="2505514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D543440A-96B5-9B33-A95E-EFF5C3165B5D}"/>
              </a:ext>
            </a:extLst>
          </p:cNvPr>
          <p:cNvGrpSpPr/>
          <p:nvPr/>
        </p:nvGrpSpPr>
        <p:grpSpPr>
          <a:xfrm>
            <a:off x="856749" y="1074348"/>
            <a:ext cx="3643243" cy="2505514"/>
            <a:chOff x="612000" y="1074348"/>
            <a:chExt cx="3643243" cy="250551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AABAE83-76B3-476D-869C-AC0470F9F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2000" y="1074348"/>
              <a:ext cx="3643243" cy="2505514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1FF7990-61F9-3907-67AA-96F3AEC4DE1C}"/>
                </a:ext>
              </a:extLst>
            </p:cNvPr>
            <p:cNvCxnSpPr/>
            <p:nvPr/>
          </p:nvCxnSpPr>
          <p:spPr>
            <a:xfrm>
              <a:off x="1331640" y="1635646"/>
              <a:ext cx="0" cy="691459"/>
            </a:xfrm>
            <a:prstGeom prst="straightConnector1">
              <a:avLst/>
            </a:prstGeom>
            <a:ln>
              <a:solidFill>
                <a:srgbClr val="0070C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5E30405-79EF-9BE1-8A82-F95875F32712}"/>
                </a:ext>
              </a:extLst>
            </p:cNvPr>
            <p:cNvSpPr txBox="1"/>
            <p:nvPr/>
          </p:nvSpPr>
          <p:spPr>
            <a:xfrm>
              <a:off x="1115616" y="1796709"/>
              <a:ext cx="1205880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ctr"/>
              <a:r>
                <a:rPr lang="en-GB" sz="1400" u="none" strike="noStrike" dirty="0">
                  <a:solidFill>
                    <a:srgbClr val="0070C0"/>
                  </a:solidFill>
                  <a:effectLst/>
                </a:rPr>
                <a:t>35 units</a:t>
              </a:r>
              <a:endParaRPr lang="en-GB" sz="1400" b="1" i="0" u="none" strike="noStrike" dirty="0">
                <a:solidFill>
                  <a:srgbClr val="0070C0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1705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Conclusions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827584" y="874011"/>
            <a:ext cx="7272808" cy="3680222"/>
          </a:xfrm>
        </p:spPr>
        <p:txBody>
          <a:bodyPr>
            <a:normAutofit/>
          </a:bodyPr>
          <a:lstStyle/>
          <a:p>
            <a:pPr lvl="1" algn="l"/>
            <a:r>
              <a:rPr lang="en-GB" sz="2000" dirty="0">
                <a:solidFill>
                  <a:srgbClr val="5A5A5A"/>
                </a:solidFill>
                <a:latin typeface="Arial"/>
              </a:rPr>
              <a:t>MBRD2 measured at CERN, before integration in the cold-mass, at ambient temperature</a:t>
            </a:r>
            <a:endParaRPr lang="en-GB" sz="1600" dirty="0">
              <a:solidFill>
                <a:srgbClr val="5A5A5A"/>
              </a:solidFill>
              <a:latin typeface="Arial"/>
            </a:endParaRPr>
          </a:p>
          <a:p>
            <a:pPr lvl="1" algn="l"/>
            <a:r>
              <a:rPr lang="en-GB" sz="2000" dirty="0">
                <a:solidFill>
                  <a:srgbClr val="5A5A5A"/>
                </a:solidFill>
                <a:latin typeface="Arial"/>
              </a:rPr>
              <a:t>Main results</a:t>
            </a:r>
          </a:p>
          <a:p>
            <a:pPr lvl="2" algn="l"/>
            <a:r>
              <a:rPr lang="en-GB" sz="1600" dirty="0">
                <a:solidFill>
                  <a:srgbClr val="5A5A5A"/>
                </a:solidFill>
                <a:latin typeface="Arial"/>
              </a:rPr>
              <a:t>Transfer function in line with MBRD1</a:t>
            </a:r>
          </a:p>
          <a:p>
            <a:pPr lvl="2" algn="l"/>
            <a:r>
              <a:rPr lang="en-GB" sz="1600" dirty="0">
                <a:solidFill>
                  <a:srgbClr val="5A5A5A"/>
                </a:solidFill>
                <a:latin typeface="Arial"/>
              </a:rPr>
              <a:t>b2 is -5.6 / 7.7 units</a:t>
            </a:r>
          </a:p>
          <a:p>
            <a:pPr lvl="2" algn="l"/>
            <a:r>
              <a:rPr lang="en-GB" sz="1600" dirty="0">
                <a:solidFill>
                  <a:srgbClr val="5A5A5A"/>
                </a:solidFill>
              </a:rPr>
              <a:t>b3 is 0.8 / 0.2 units</a:t>
            </a:r>
          </a:p>
          <a:p>
            <a:pPr lvl="2" algn="l"/>
            <a:r>
              <a:rPr lang="en-GB" sz="1600" dirty="0">
                <a:solidFill>
                  <a:srgbClr val="5A5A5A"/>
                </a:solidFill>
              </a:rPr>
              <a:t>b5 is 3.9 / 3.4 units</a:t>
            </a:r>
          </a:p>
          <a:p>
            <a:pPr lvl="2" algn="l"/>
            <a:r>
              <a:rPr lang="en-GB" sz="1600" dirty="0">
                <a:solidFill>
                  <a:srgbClr val="5A5A5A"/>
                </a:solidFill>
              </a:rPr>
              <a:t>General agreement with measurements performed at ASG</a:t>
            </a:r>
          </a:p>
          <a:p>
            <a:pPr lvl="2" algn="l"/>
            <a:r>
              <a:rPr lang="en-GB" sz="1600" dirty="0">
                <a:solidFill>
                  <a:srgbClr val="5A5A5A"/>
                </a:solidFill>
              </a:rPr>
              <a:t>Change of TF (~30 units) and b2 (~3 units) from 5 A to 18 A</a:t>
            </a:r>
          </a:p>
          <a:p>
            <a:pPr lvl="3" algn="l"/>
            <a:r>
              <a:rPr lang="en-GB" sz="1400" dirty="0">
                <a:solidFill>
                  <a:srgbClr val="5A5A5A"/>
                </a:solidFill>
              </a:rPr>
              <a:t>Same effect already seen on MBRD1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at ambient temperature on the MBRD2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1815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at ambient temperature on the MBRD2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Outline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400" dirty="0"/>
              <a:t>Measurement setup</a:t>
            </a:r>
          </a:p>
          <a:p>
            <a:pPr algn="l"/>
            <a:r>
              <a:rPr lang="en-GB" sz="2400" dirty="0"/>
              <a:t>Performed tests</a:t>
            </a:r>
          </a:p>
          <a:p>
            <a:pPr algn="l"/>
            <a:r>
              <a:rPr lang="en-GB" sz="2400" dirty="0"/>
              <a:t>Results</a:t>
            </a:r>
          </a:p>
          <a:p>
            <a:pPr algn="l"/>
            <a:r>
              <a:rPr lang="en-GB" sz="2400" dirty="0"/>
              <a:t>Conclusions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at ambient temperature on the MBRD2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Measurement setup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51372" y="848617"/>
            <a:ext cx="3312368" cy="3680222"/>
          </a:xfrm>
        </p:spPr>
        <p:txBody>
          <a:bodyPr>
            <a:normAutofit/>
          </a:bodyPr>
          <a:lstStyle/>
          <a:p>
            <a:pPr algn="l"/>
            <a:r>
              <a:rPr lang="en-GB" sz="1800" dirty="0"/>
              <a:t>Measurements in b.180</a:t>
            </a:r>
          </a:p>
          <a:p>
            <a:pPr algn="l"/>
            <a:r>
              <a:rPr lang="en-GB" sz="1800" dirty="0"/>
              <a:t>Rotating coil scanner</a:t>
            </a:r>
            <a:endParaRPr lang="en-GB" sz="1400" dirty="0"/>
          </a:p>
          <a:p>
            <a:pPr lvl="1" algn="l"/>
            <a:r>
              <a:rPr lang="en-GB" sz="1400" dirty="0"/>
              <a:t>Overall diameter 94 mm</a:t>
            </a:r>
          </a:p>
          <a:p>
            <a:pPr lvl="1" algn="l"/>
            <a:r>
              <a:rPr lang="en-GB" sz="1400" dirty="0"/>
              <a:t>PCB coils</a:t>
            </a:r>
          </a:p>
          <a:p>
            <a:pPr lvl="1" algn="l"/>
            <a:r>
              <a:rPr lang="en-GB" sz="1400" dirty="0"/>
              <a:t>Measurement radius 35 mm</a:t>
            </a:r>
          </a:p>
          <a:p>
            <a:pPr lvl="1" algn="l"/>
            <a:r>
              <a:rPr lang="en-GB" sz="1400" dirty="0"/>
              <a:t>Active length 600 mm</a:t>
            </a:r>
          </a:p>
          <a:p>
            <a:pPr lvl="1" algn="l"/>
            <a:r>
              <a:rPr lang="en-GB" sz="1400" dirty="0"/>
              <a:t>Positioning accuracy ~0.1 mm</a:t>
            </a:r>
          </a:p>
          <a:p>
            <a:pPr marL="457200" lvl="1" indent="0" algn="l">
              <a:buNone/>
            </a:pPr>
            <a:r>
              <a:rPr lang="en-GB" sz="1400" dirty="0"/>
              <a:t>	(wire encoder)</a:t>
            </a:r>
          </a:p>
          <a:p>
            <a:pPr lvl="1" algn="l"/>
            <a:r>
              <a:rPr lang="en-GB" sz="1400" dirty="0"/>
              <a:t>On board tilt sensor</a:t>
            </a:r>
          </a:p>
          <a:p>
            <a:pPr marL="457200" lvl="1" indent="0" algn="l">
              <a:buNone/>
            </a:pPr>
            <a:endParaRPr lang="en-GB" sz="1400" dirty="0"/>
          </a:p>
          <a:p>
            <a:pPr marL="457200" lvl="1" indent="0" algn="l">
              <a:buNone/>
            </a:pPr>
            <a:r>
              <a:rPr lang="en-GB" sz="1400" b="1" dirty="0"/>
              <a:t>14 positions to cover the full length of the MBRD</a:t>
            </a:r>
          </a:p>
          <a:p>
            <a:pPr marL="457200" lvl="1" indent="0" algn="l">
              <a:buNone/>
            </a:pPr>
            <a:endParaRPr lang="en-GB" sz="1400" b="1" dirty="0"/>
          </a:p>
          <a:p>
            <a:pPr marL="457200" lvl="1" indent="0" algn="l">
              <a:buNone/>
            </a:pPr>
            <a:r>
              <a:rPr lang="en-GB" sz="1400" b="1" dirty="0"/>
              <a:t>Reference radius is 35 mm</a:t>
            </a:r>
          </a:p>
          <a:p>
            <a:pPr lvl="1" algn="l"/>
            <a:endParaRPr lang="en-GB" sz="1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L. Fiscarelli - Magnetic measurements at ambient temperature on the MBRD2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6FFFFD-AF8B-4497-DB49-2D7C3DEBDA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366"/>
          <a:stretch/>
        </p:blipFill>
        <p:spPr>
          <a:xfrm>
            <a:off x="6300192" y="2561736"/>
            <a:ext cx="1982648" cy="192011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7EB7AEA-CA1C-7FA0-13D0-6100E893461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785" b="9039"/>
          <a:stretch/>
        </p:blipFill>
        <p:spPr>
          <a:xfrm>
            <a:off x="4108779" y="2565444"/>
            <a:ext cx="1774031" cy="192011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27B0004-BB04-9BEB-90BF-DBB36BA6E7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4903" y="1742625"/>
            <a:ext cx="5150499" cy="6276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53496B6-EC04-A853-8B2C-12EAEEFB09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63740" y="855497"/>
            <a:ext cx="5272824" cy="75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885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Performed tests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42038" y="916891"/>
            <a:ext cx="6738274" cy="3680222"/>
          </a:xfrm>
        </p:spPr>
        <p:txBody>
          <a:bodyPr>
            <a:normAutofit/>
          </a:bodyPr>
          <a:lstStyle/>
          <a:p>
            <a:pPr algn="l"/>
            <a:r>
              <a:rPr lang="en-GB" sz="2000" dirty="0"/>
              <a:t>Full scan of both apertures at ±15 A</a:t>
            </a:r>
          </a:p>
          <a:p>
            <a:pPr algn="l"/>
            <a:r>
              <a:rPr lang="en-GB" sz="2000" dirty="0"/>
              <a:t>Check at [±5, ±10, ±15, ±18] A on a few positions of V2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at ambient temperature on the MBRD2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302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at ambient temperature on the MBRD2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Titre 7">
            <a:extLst>
              <a:ext uri="{FF2B5EF4-FFF2-40B4-BE49-F238E27FC236}">
                <a16:creationId xmlns:a16="http://schemas.microsoft.com/office/drawing/2014/main" id="{7288E00E-671D-C026-AD92-1CD1D687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pPr algn="l"/>
            <a:r>
              <a:rPr lang="en-GB" sz="2800" dirty="0"/>
              <a:t>Results: main field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854430B-13A9-2A5B-2B69-7AE1BACD9E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70513"/>
              </p:ext>
            </p:extLst>
          </p:nvPr>
        </p:nvGraphicFramePr>
        <p:xfrm>
          <a:off x="879409" y="987574"/>
          <a:ext cx="7385183" cy="13479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06081">
                  <a:extLst>
                    <a:ext uri="{9D8B030D-6E8A-4147-A177-3AD203B41FA5}">
                      <a16:colId xmlns:a16="http://schemas.microsoft.com/office/drawing/2014/main" val="2713922266"/>
                    </a:ext>
                  </a:extLst>
                </a:gridCol>
                <a:gridCol w="698180">
                  <a:extLst>
                    <a:ext uri="{9D8B030D-6E8A-4147-A177-3AD203B41FA5}">
                      <a16:colId xmlns:a16="http://schemas.microsoft.com/office/drawing/2014/main" val="3457469680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3380798238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1522667316"/>
                    </a:ext>
                  </a:extLst>
                </a:gridCol>
                <a:gridCol w="847124">
                  <a:extLst>
                    <a:ext uri="{9D8B030D-6E8A-4147-A177-3AD203B41FA5}">
                      <a16:colId xmlns:a16="http://schemas.microsoft.com/office/drawing/2014/main" val="2128955071"/>
                    </a:ext>
                  </a:extLst>
                </a:gridCol>
                <a:gridCol w="595779">
                  <a:extLst>
                    <a:ext uri="{9D8B030D-6E8A-4147-A177-3AD203B41FA5}">
                      <a16:colId xmlns:a16="http://schemas.microsoft.com/office/drawing/2014/main" val="451260990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511867837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3162441251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3564675880"/>
                    </a:ext>
                  </a:extLst>
                </a:gridCol>
                <a:gridCol w="847124">
                  <a:extLst>
                    <a:ext uri="{9D8B030D-6E8A-4147-A177-3AD203B41FA5}">
                      <a16:colId xmlns:a16="http://schemas.microsoft.com/office/drawing/2014/main" val="3238282306"/>
                    </a:ext>
                  </a:extLst>
                </a:gridCol>
              </a:tblGrid>
              <a:tr h="272415"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 gridSpan="4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V1</a:t>
                      </a:r>
                    </a:p>
                  </a:txBody>
                  <a:tcPr marL="8053" marR="8053" marT="8053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000" b="1" dirty="0"/>
                        <a:t>V2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4242226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CENTER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NCS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INTEGRAL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CENTER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NCS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INTEGRAL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2969070983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Positions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1-2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3-12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13-14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1-2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3-12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13-14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1" u="none" strike="noStrike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2727254991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 Current (A)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914678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B1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0.0047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0.0062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0.0047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0.0486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0.0047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0.0062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0.0047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0.0486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1068676869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TF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u="none" strike="noStrike" dirty="0">
                          <a:effectLst/>
                        </a:rPr>
                        <a:t>0.3131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0.4152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u="none" strike="noStrike" dirty="0">
                          <a:effectLst/>
                        </a:rPr>
                        <a:t>0.3120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3.2413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u="none" strike="noStrike" dirty="0">
                          <a:effectLst/>
                        </a:rPr>
                        <a:t>0.3121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0.4153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0" u="none" strike="noStrike" dirty="0">
                          <a:effectLst/>
                        </a:rPr>
                        <a:t>0.3126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3.2413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1032669119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419668428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063C7DD-0A11-9D4B-03AF-B60AA2A22BFD}"/>
              </a:ext>
            </a:extLst>
          </p:cNvPr>
          <p:cNvSpPr txBox="1"/>
          <p:nvPr/>
        </p:nvSpPr>
        <p:spPr>
          <a:xfrm>
            <a:off x="871953" y="2580248"/>
            <a:ext cx="61206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dirty="0">
                <a:solidFill>
                  <a:schemeClr val="accent5"/>
                </a:solidFill>
              </a:rPr>
              <a:t>30 units more than MBRD1 that was measured at 10 A</a:t>
            </a:r>
          </a:p>
          <a:p>
            <a:pPr algn="l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125022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at ambient temperature on the MBRD2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Titre 7">
            <a:extLst>
              <a:ext uri="{FF2B5EF4-FFF2-40B4-BE49-F238E27FC236}">
                <a16:creationId xmlns:a16="http://schemas.microsoft.com/office/drawing/2014/main" id="{7288E00E-671D-C026-AD92-1CD1D687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pPr algn="l"/>
            <a:r>
              <a:rPr lang="en-GB" sz="2800" dirty="0"/>
              <a:t>Results: bn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854430B-13A9-2A5B-2B69-7AE1BACD9E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4505242"/>
              </p:ext>
            </p:extLst>
          </p:nvPr>
        </p:nvGraphicFramePr>
        <p:xfrm>
          <a:off x="879409" y="642982"/>
          <a:ext cx="7385183" cy="33197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06081">
                  <a:extLst>
                    <a:ext uri="{9D8B030D-6E8A-4147-A177-3AD203B41FA5}">
                      <a16:colId xmlns:a16="http://schemas.microsoft.com/office/drawing/2014/main" val="2713922266"/>
                    </a:ext>
                  </a:extLst>
                </a:gridCol>
                <a:gridCol w="698180">
                  <a:extLst>
                    <a:ext uri="{9D8B030D-6E8A-4147-A177-3AD203B41FA5}">
                      <a16:colId xmlns:a16="http://schemas.microsoft.com/office/drawing/2014/main" val="3457469680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3380798238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1522667316"/>
                    </a:ext>
                  </a:extLst>
                </a:gridCol>
                <a:gridCol w="847124">
                  <a:extLst>
                    <a:ext uri="{9D8B030D-6E8A-4147-A177-3AD203B41FA5}">
                      <a16:colId xmlns:a16="http://schemas.microsoft.com/office/drawing/2014/main" val="2128955071"/>
                    </a:ext>
                  </a:extLst>
                </a:gridCol>
                <a:gridCol w="595779">
                  <a:extLst>
                    <a:ext uri="{9D8B030D-6E8A-4147-A177-3AD203B41FA5}">
                      <a16:colId xmlns:a16="http://schemas.microsoft.com/office/drawing/2014/main" val="451260990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511867837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3162441251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3564675880"/>
                    </a:ext>
                  </a:extLst>
                </a:gridCol>
                <a:gridCol w="847124">
                  <a:extLst>
                    <a:ext uri="{9D8B030D-6E8A-4147-A177-3AD203B41FA5}">
                      <a16:colId xmlns:a16="http://schemas.microsoft.com/office/drawing/2014/main" val="3238282306"/>
                    </a:ext>
                  </a:extLst>
                </a:gridCol>
              </a:tblGrid>
              <a:tr h="272415"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 gridSpan="4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V1</a:t>
                      </a:r>
                    </a:p>
                  </a:txBody>
                  <a:tcPr marL="8053" marR="8053" marT="8053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000" b="1" dirty="0"/>
                        <a:t>V2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4242226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CENTER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NCS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</a:rPr>
                        <a:t>INTEGRAL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CENTER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NCS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</a:rPr>
                        <a:t>INTEGRAL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2969070983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Positions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1-2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3-12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13-14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1-2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3-12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13-14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1" u="none" strike="noStrike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2727254991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 Current (A)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914678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b2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-16.19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-1.80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-20.51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-5.63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22.45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3.27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22.54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7.72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835068218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b3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-3.18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2.33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-5.81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0.75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-5.15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1.93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-6.11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0.18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2181490354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b4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3.19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-0.66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0.24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-0.11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-2.07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0.90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0.37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0.49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2614014734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b5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4.11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4.51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-0.55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3.88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3.71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4.02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-1.09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3.39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962068710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b6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1.66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0.49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0.70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0.65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-1.36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-0.36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-0.52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-0.49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3240963061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b7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0.86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2.23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-0.69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1.74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0.87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2.11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-0.85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1.63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3269519949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b8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1.40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1.12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1.19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1.16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-1.29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-1.03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-1.02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-1.06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3535780745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b9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0.33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1.26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0.00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1.01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0.24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1.23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-0.09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>
                          <a:effectLst/>
                        </a:rPr>
                        <a:t>0.96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3802378225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b10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0.08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0.02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-0.02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>
                          <a:effectLst/>
                        </a:rPr>
                        <a:t>0.02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0.04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-0.03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0.11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0.00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4259399498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b11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-1.40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-1.43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-1.67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-1.45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-1.36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-1.51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-1.68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-1.51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2735367869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b12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1.17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1.34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1.11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1.29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-1.06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-1.41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-1.08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-1.33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3168738027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b13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-1.47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-1.61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-1.53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-1.59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-1.45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-1.68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-1.56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-1.64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2796040521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b14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0.62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0.71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0.59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0.69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-0.54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-0.75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-0.55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-0.71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1653712269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b15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-0.55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-0.61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-0.56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-0.60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-0.60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-0.61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 dirty="0">
                          <a:effectLst/>
                        </a:rPr>
                        <a:t>-0.61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b="1" u="none" strike="noStrike" dirty="0">
                          <a:effectLst/>
                        </a:rPr>
                        <a:t>-0.61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3914815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85902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at ambient temperature on the MBRD2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Titre 7">
            <a:extLst>
              <a:ext uri="{FF2B5EF4-FFF2-40B4-BE49-F238E27FC236}">
                <a16:creationId xmlns:a16="http://schemas.microsoft.com/office/drawing/2014/main" id="{7288E00E-671D-C026-AD92-1CD1D687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pPr algn="l"/>
            <a:r>
              <a:rPr lang="en-GB" sz="2800" dirty="0"/>
              <a:t>Results: </a:t>
            </a:r>
            <a:r>
              <a:rPr lang="en-GB" dirty="0"/>
              <a:t>an</a:t>
            </a:r>
            <a:endParaRPr lang="en-GB" sz="28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854430B-13A9-2A5B-2B69-7AE1BACD9E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2608674"/>
              </p:ext>
            </p:extLst>
          </p:nvPr>
        </p:nvGraphicFramePr>
        <p:xfrm>
          <a:off x="879409" y="642982"/>
          <a:ext cx="7385183" cy="33197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06081">
                  <a:extLst>
                    <a:ext uri="{9D8B030D-6E8A-4147-A177-3AD203B41FA5}">
                      <a16:colId xmlns:a16="http://schemas.microsoft.com/office/drawing/2014/main" val="2713922266"/>
                    </a:ext>
                  </a:extLst>
                </a:gridCol>
                <a:gridCol w="698180">
                  <a:extLst>
                    <a:ext uri="{9D8B030D-6E8A-4147-A177-3AD203B41FA5}">
                      <a16:colId xmlns:a16="http://schemas.microsoft.com/office/drawing/2014/main" val="3457469680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3380798238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1522667316"/>
                    </a:ext>
                  </a:extLst>
                </a:gridCol>
                <a:gridCol w="847124">
                  <a:extLst>
                    <a:ext uri="{9D8B030D-6E8A-4147-A177-3AD203B41FA5}">
                      <a16:colId xmlns:a16="http://schemas.microsoft.com/office/drawing/2014/main" val="2128955071"/>
                    </a:ext>
                  </a:extLst>
                </a:gridCol>
                <a:gridCol w="595779">
                  <a:extLst>
                    <a:ext uri="{9D8B030D-6E8A-4147-A177-3AD203B41FA5}">
                      <a16:colId xmlns:a16="http://schemas.microsoft.com/office/drawing/2014/main" val="451260990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511867837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3162441251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3564675880"/>
                    </a:ext>
                  </a:extLst>
                </a:gridCol>
                <a:gridCol w="847124">
                  <a:extLst>
                    <a:ext uri="{9D8B030D-6E8A-4147-A177-3AD203B41FA5}">
                      <a16:colId xmlns:a16="http://schemas.microsoft.com/office/drawing/2014/main" val="3238282306"/>
                    </a:ext>
                  </a:extLst>
                </a:gridCol>
              </a:tblGrid>
              <a:tr h="272415"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 gridSpan="4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V1</a:t>
                      </a:r>
                    </a:p>
                  </a:txBody>
                  <a:tcPr marL="8053" marR="8053" marT="8053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000" b="1" dirty="0"/>
                        <a:t>V2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4242226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CENTER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NCS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</a:rPr>
                        <a:t>INTEGRAL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CENTER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NCS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</a:rPr>
                        <a:t>INTEGRAL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2969070983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Positions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1-2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3-12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13-14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1-2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3-12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13-14</a:t>
                      </a:r>
                      <a:endParaRPr lang="en-GB" sz="1000" b="0" i="1" u="none" strike="noStrike" dirty="0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1" u="none" strike="noStrike">
                        <a:solidFill>
                          <a:srgbClr val="7F7F7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2727254991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 Current (A)</a:t>
                      </a:r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15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2914678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-0.95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-4.47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5068218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-8.97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-8.97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-2.88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81490354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4014734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-0.88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-0.77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62068710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0963061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9519949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5780745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02378225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9399498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5367869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8738027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96040521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53712269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4815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8162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7EFFD-7577-A020-FAA4-4F10FAA04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Multipoles versus position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2B2BFA-1C9A-CCB7-1D20-BD9B0B63E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at ambient temperature on the MBRD2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4E4CEC-C995-8228-3A35-B79F9D985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30EB24-6430-B505-72DB-4AD8CCBEEB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5603" y="647438"/>
            <a:ext cx="6116037" cy="18472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9004FAD-2C40-B91E-F47A-F73B361535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5603" y="2606290"/>
            <a:ext cx="6123353" cy="1847248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FFA6BB23-E044-4070-6BD0-2782414CF4F5}"/>
              </a:ext>
            </a:extLst>
          </p:cNvPr>
          <p:cNvSpPr txBox="1">
            <a:spLocks/>
          </p:cNvSpPr>
          <p:nvPr/>
        </p:nvSpPr>
        <p:spPr>
          <a:xfrm>
            <a:off x="1405603" y="516604"/>
            <a:ext cx="1078166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/>
              <a:t>V1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04B8E86A-6372-3EF9-7A89-20AFB9CEE585}"/>
              </a:ext>
            </a:extLst>
          </p:cNvPr>
          <p:cNvSpPr txBox="1">
            <a:spLocks/>
          </p:cNvSpPr>
          <p:nvPr/>
        </p:nvSpPr>
        <p:spPr>
          <a:xfrm>
            <a:off x="1405602" y="2463798"/>
            <a:ext cx="1078166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/>
              <a:t>V2</a:t>
            </a:r>
          </a:p>
        </p:txBody>
      </p:sp>
    </p:spTree>
    <p:extLst>
      <p:ext uri="{BB962C8B-B14F-4D97-AF65-F5344CB8AC3E}">
        <p14:creationId xmlns:p14="http://schemas.microsoft.com/office/powerpoint/2010/main" val="21311776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Magnetic measurements at ambient temperature on the MBRD2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8" name="Titre 7">
            <a:extLst>
              <a:ext uri="{FF2B5EF4-FFF2-40B4-BE49-F238E27FC236}">
                <a16:creationId xmlns:a16="http://schemas.microsoft.com/office/drawing/2014/main" id="{7288E00E-671D-C026-AD92-1CD1D687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pPr algn="l"/>
            <a:r>
              <a:rPr lang="en-GB" sz="2800" dirty="0"/>
              <a:t>Comparison with measurements from ASG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854430B-13A9-2A5B-2B69-7AE1BACD9E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95799"/>
              </p:ext>
            </p:extLst>
          </p:nvPr>
        </p:nvGraphicFramePr>
        <p:xfrm>
          <a:off x="879409" y="1275606"/>
          <a:ext cx="7385183" cy="296125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06081">
                  <a:extLst>
                    <a:ext uri="{9D8B030D-6E8A-4147-A177-3AD203B41FA5}">
                      <a16:colId xmlns:a16="http://schemas.microsoft.com/office/drawing/2014/main" val="2713922266"/>
                    </a:ext>
                  </a:extLst>
                </a:gridCol>
                <a:gridCol w="698180">
                  <a:extLst>
                    <a:ext uri="{9D8B030D-6E8A-4147-A177-3AD203B41FA5}">
                      <a16:colId xmlns:a16="http://schemas.microsoft.com/office/drawing/2014/main" val="3457469680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3380798238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1522667316"/>
                    </a:ext>
                  </a:extLst>
                </a:gridCol>
                <a:gridCol w="847124">
                  <a:extLst>
                    <a:ext uri="{9D8B030D-6E8A-4147-A177-3AD203B41FA5}">
                      <a16:colId xmlns:a16="http://schemas.microsoft.com/office/drawing/2014/main" val="2128955071"/>
                    </a:ext>
                  </a:extLst>
                </a:gridCol>
                <a:gridCol w="595779">
                  <a:extLst>
                    <a:ext uri="{9D8B030D-6E8A-4147-A177-3AD203B41FA5}">
                      <a16:colId xmlns:a16="http://schemas.microsoft.com/office/drawing/2014/main" val="451260990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511867837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3162441251"/>
                    </a:ext>
                  </a:extLst>
                </a:gridCol>
                <a:gridCol w="698179">
                  <a:extLst>
                    <a:ext uri="{9D8B030D-6E8A-4147-A177-3AD203B41FA5}">
                      <a16:colId xmlns:a16="http://schemas.microsoft.com/office/drawing/2014/main" val="3564675880"/>
                    </a:ext>
                  </a:extLst>
                </a:gridCol>
                <a:gridCol w="847124">
                  <a:extLst>
                    <a:ext uri="{9D8B030D-6E8A-4147-A177-3AD203B41FA5}">
                      <a16:colId xmlns:a16="http://schemas.microsoft.com/office/drawing/2014/main" val="3238282306"/>
                    </a:ext>
                  </a:extLst>
                </a:gridCol>
              </a:tblGrid>
              <a:tr h="272415">
                <a:tc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ctr"/>
                </a:tc>
                <a:tc gridSpan="4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GB" sz="10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V1</a:t>
                      </a:r>
                    </a:p>
                  </a:txBody>
                  <a:tcPr marL="8053" marR="8053" marT="8053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000" b="1" dirty="0"/>
                        <a:t>V2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4242226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CENTER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NCS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</a:rPr>
                        <a:t>INTEGRAL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CENTER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u="none" strike="noStrike" dirty="0">
                          <a:effectLst/>
                        </a:rPr>
                        <a:t>NCS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u="none" strike="noStrike" dirty="0">
                          <a:effectLst/>
                        </a:rPr>
                        <a:t>INTEGRAL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extLst>
                  <a:ext uri="{0D108BD9-81ED-4DB2-BD59-A6C34878D82A}">
                    <a16:rowId xmlns:a16="http://schemas.microsoft.com/office/drawing/2014/main" val="2969070983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</a:rPr>
                        <a:t>b2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-7.03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-8.09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-2.36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5068218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</a:rPr>
                        <a:t>b3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2.93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81490354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</a:rPr>
                        <a:t>b4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-0.81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4014734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</a:rPr>
                        <a:t>b5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62068710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</a:rPr>
                        <a:t>b6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0963061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</a:rPr>
                        <a:t>b7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-0.45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69519949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</a:rPr>
                        <a:t>b8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-0.94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-0.90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-1.66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-0.96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-1.00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35780745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</a:rPr>
                        <a:t>b9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02378225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</a:rPr>
                        <a:t>b10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-0.92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-0.39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9399498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</a:rPr>
                        <a:t>b11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-0.08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35367869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</a:rPr>
                        <a:t>b12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0.83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2.78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8738027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</a:rPr>
                        <a:t>b13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3.23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96040521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</a:rPr>
                        <a:t>b14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0.70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1.20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53712269"/>
                  </a:ext>
                </a:extLst>
              </a:tr>
              <a:tr h="179256">
                <a:tc>
                  <a:txBody>
                    <a:bodyPr/>
                    <a:lstStyle/>
                    <a:p>
                      <a:pPr algn="r" fontAlgn="ctr"/>
                      <a:r>
                        <a:rPr lang="el-GR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GB" sz="10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</a:rPr>
                        <a:t>b15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053" marR="8053" marT="8053" marB="0" anchor="ctr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053" marR="8053" marT="8053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r" defTabSz="457200" rtl="0" eaLnBrk="1" fontAlgn="ctr" latinLnBrk="0" hangingPunct="1"/>
                      <a:r>
                        <a:rPr lang="en-GB" sz="10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14815298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F5B00A89-12F7-385E-1148-298E256B093A}"/>
              </a:ext>
            </a:extLst>
          </p:cNvPr>
          <p:cNvSpPr txBox="1"/>
          <p:nvPr/>
        </p:nvSpPr>
        <p:spPr>
          <a:xfrm>
            <a:off x="827584" y="895540"/>
            <a:ext cx="61206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dirty="0">
                <a:solidFill>
                  <a:schemeClr val="accent5"/>
                </a:solidFill>
              </a:rPr>
              <a:t>Differences ASG (18 A) – CERN (15 A)</a:t>
            </a:r>
          </a:p>
          <a:p>
            <a:pPr algn="l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7959231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AD56BA-2B7C-434F-AA6C-906DAF6E63F1}">
  <ds:schemaRefs>
    <ds:schemaRef ds:uri="http://schemas.microsoft.com/office/2006/documentManagement/types"/>
    <ds:schemaRef ds:uri="http://purl.org/dc/terms/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8946e33d-fd2f-4ae4-8ee9-d90c129cdf9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7236</TotalTime>
  <Words>1308</Words>
  <Application>Microsoft Office PowerPoint</Application>
  <PresentationFormat>On-screen Show (16:9)</PresentationFormat>
  <Paragraphs>691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Thème Office</vt:lpstr>
      <vt:lpstr>Magnetic measurements at ambient temperature on the MBRD2</vt:lpstr>
      <vt:lpstr>Outline</vt:lpstr>
      <vt:lpstr>Measurement setup</vt:lpstr>
      <vt:lpstr>Performed tests</vt:lpstr>
      <vt:lpstr>Results: main field</vt:lpstr>
      <vt:lpstr>Results: bn</vt:lpstr>
      <vt:lpstr>Results: an</vt:lpstr>
      <vt:lpstr> Multipoles versus position</vt:lpstr>
      <vt:lpstr>Comparison with measurements from ASG</vt:lpstr>
      <vt:lpstr>Comparison with measurements from ASG</vt:lpstr>
      <vt:lpstr>V1</vt:lpstr>
      <vt:lpstr>V2</vt:lpstr>
      <vt:lpstr>Change of TF and b2 versus current</vt:lpstr>
      <vt:lpstr>Conclusions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Lucio Fiscarelli</cp:lastModifiedBy>
  <cp:revision>312</cp:revision>
  <dcterms:created xsi:type="dcterms:W3CDTF">2016-02-12T09:02:01Z</dcterms:created>
  <dcterms:modified xsi:type="dcterms:W3CDTF">2024-07-10T08:21:27Z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