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7" r:id="rId3"/>
    <p:sldId id="310" r:id="rId4"/>
    <p:sldId id="283" r:id="rId5"/>
    <p:sldId id="4648" r:id="rId6"/>
    <p:sldId id="290" r:id="rId7"/>
    <p:sldId id="4661" r:id="rId8"/>
    <p:sldId id="4662" r:id="rId9"/>
    <p:sldId id="4663" r:id="rId10"/>
    <p:sldId id="4664" r:id="rId11"/>
    <p:sldId id="4665" r:id="rId12"/>
    <p:sldId id="46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08" y="10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General Information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FCC-ee Optics Design Meeting #1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88 &amp; 57th FCCIS WP2.2 meeting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, 10 July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D3A7D1-D4E1-70C4-AD03-92BFD45EA0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48947EE-03CC-B5DD-4128-5FFD79BA0BDF}"/>
              </a:ext>
            </a:extLst>
          </p:cNvPr>
          <p:cNvSpPr txBox="1">
            <a:spLocks/>
          </p:cNvSpPr>
          <p:nvPr/>
        </p:nvSpPr>
        <p:spPr>
          <a:xfrm>
            <a:off x="466725" y="-18455"/>
            <a:ext cx="10515600" cy="8994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游ゴシック Light" panose="020F0302020204030204"/>
                <a:ea typeface="游ゴシック Light" panose="020B0300000000000000" pitchFamily="34" charset="-128"/>
                <a:cs typeface="+mj-cs"/>
              </a:rPr>
              <a:t>Emittance measurement at MSE.10</a:t>
            </a:r>
            <a:endParaRPr kumimoji="1" lang="ja-JP" alt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游ゴシック Light" panose="020F0302020204030204"/>
              <a:ea typeface="游ゴシック Light" panose="020B0300000000000000" pitchFamily="34" charset="-128"/>
              <a:cs typeface="+mj-cs"/>
            </a:endParaRPr>
          </a:p>
        </p:txBody>
      </p:sp>
      <p:sp>
        <p:nvSpPr>
          <p:cNvPr id="4" name="テキスト ボックス 2">
            <a:extLst>
              <a:ext uri="{FF2B5EF4-FFF2-40B4-BE49-F238E27FC236}">
                <a16:creationId xmlns:a16="http://schemas.microsoft.com/office/drawing/2014/main" id="{89E1B7BF-6EE0-EF8E-F63A-B910CAF57837}"/>
              </a:ext>
            </a:extLst>
          </p:cNvPr>
          <p:cNvSpPr txBox="1"/>
          <p:nvPr/>
        </p:nvSpPr>
        <p:spPr>
          <a:xfrm>
            <a:off x="6801599" y="1212884"/>
            <a:ext cx="1944763" cy="30777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QAD4E</a:t>
            </a:r>
            <a:r>
              <a: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DY: +12mm</a:t>
            </a: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5" name="テキスト ボックス 3">
            <a:extLst>
              <a:ext uri="{FF2B5EF4-FFF2-40B4-BE49-F238E27FC236}">
                <a16:creationId xmlns:a16="http://schemas.microsoft.com/office/drawing/2014/main" id="{9E1B68F7-15D2-F316-3023-2956E75BFF83}"/>
              </a:ext>
            </a:extLst>
          </p:cNvPr>
          <p:cNvSpPr txBox="1"/>
          <p:nvPr/>
        </p:nvSpPr>
        <p:spPr>
          <a:xfrm>
            <a:off x="1839286" y="1212884"/>
            <a:ext cx="925253" cy="30777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no Bump</a:t>
            </a: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6" name="テキスト ボックス 4">
            <a:extLst>
              <a:ext uri="{FF2B5EF4-FFF2-40B4-BE49-F238E27FC236}">
                <a16:creationId xmlns:a16="http://schemas.microsoft.com/office/drawing/2014/main" id="{2B566403-1781-CC48-82F5-BEC00938D1D5}"/>
              </a:ext>
            </a:extLst>
          </p:cNvPr>
          <p:cNvSpPr txBox="1"/>
          <p:nvPr/>
        </p:nvSpPr>
        <p:spPr>
          <a:xfrm>
            <a:off x="135468" y="2026659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Tail</a:t>
            </a:r>
            <a:r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あり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A349CF4F-A41D-3668-F503-0D3B293FB504}"/>
              </a:ext>
            </a:extLst>
          </p:cNvPr>
          <p:cNvSpPr txBox="1"/>
          <p:nvPr/>
        </p:nvSpPr>
        <p:spPr>
          <a:xfrm>
            <a:off x="72567" y="421771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Tail</a:t>
            </a:r>
            <a:r>
              <a:rPr kumimoji="1" lang="ja-JP" altLang="en-US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補正</a:t>
            </a:r>
          </a:p>
        </p:txBody>
      </p:sp>
      <p:sp>
        <p:nvSpPr>
          <p:cNvPr id="8" name="テキスト ボックス 6">
            <a:extLst>
              <a:ext uri="{FF2B5EF4-FFF2-40B4-BE49-F238E27FC236}">
                <a16:creationId xmlns:a16="http://schemas.microsoft.com/office/drawing/2014/main" id="{37DFA3CB-9510-F428-8A81-53DD4FA4DA48}"/>
              </a:ext>
            </a:extLst>
          </p:cNvPr>
          <p:cNvSpPr txBox="1"/>
          <p:nvPr/>
        </p:nvSpPr>
        <p:spPr>
          <a:xfrm>
            <a:off x="160621" y="4587045"/>
            <a:ext cx="16786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PY_A1_M</a:t>
            </a:r>
          </a:p>
          <a:p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PY_13_5</a:t>
            </a:r>
          </a:p>
          <a:p>
            <a:r>
              <a:rPr kumimoji="1"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MSE.10</a:t>
            </a:r>
            <a:r>
              <a:rPr kumimoji="1"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での</a:t>
            </a:r>
            <a:endParaRPr kumimoji="1" lang="en-US" altLang="ja-JP" sz="12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  <a:p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Tail</a:t>
            </a:r>
            <a:r>
              <a:rPr kumimoji="1"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がなくなるように</a:t>
            </a:r>
            <a:endParaRPr kumimoji="1" lang="en-US" altLang="ja-JP" sz="12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  <a:p>
            <a:r>
              <a:rPr kumimoji="1"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調整</a:t>
            </a:r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(</a:t>
            </a:r>
            <a:r>
              <a:rPr kumimoji="1" lang="ja-JP" altLang="en-US" sz="120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今井氏</a:t>
            </a:r>
            <a:r>
              <a:rPr kumimoji="1" lang="en-US" altLang="ja-JP" sz="12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)</a:t>
            </a:r>
            <a:endParaRPr kumimoji="1" lang="ja-JP" altLang="en-US" sz="1200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9" name="図 7">
            <a:extLst>
              <a:ext uri="{FF2B5EF4-FFF2-40B4-BE49-F238E27FC236}">
                <a16:creationId xmlns:a16="http://schemas.microsoft.com/office/drawing/2014/main" id="{C309B2DF-3273-C23C-2099-D4620DCC0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1599" y="1917382"/>
            <a:ext cx="2280695" cy="2053131"/>
          </a:xfrm>
          <a:prstGeom prst="rect">
            <a:avLst/>
          </a:prstGeom>
        </p:spPr>
      </p:pic>
      <p:pic>
        <p:nvPicPr>
          <p:cNvPr id="10" name="図 8">
            <a:extLst>
              <a:ext uri="{FF2B5EF4-FFF2-40B4-BE49-F238E27FC236}">
                <a16:creationId xmlns:a16="http://schemas.microsoft.com/office/drawing/2014/main" id="{D2EFBE09-90BC-96F0-705C-E23CCC5C4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263" y="1881965"/>
            <a:ext cx="2372514" cy="205688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11" name="図 9">
            <a:extLst>
              <a:ext uri="{FF2B5EF4-FFF2-40B4-BE49-F238E27FC236}">
                <a16:creationId xmlns:a16="http://schemas.microsoft.com/office/drawing/2014/main" id="{AD479BBA-B072-238D-B0DA-F6EBE6BF7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666" y="4215896"/>
            <a:ext cx="2371709" cy="2056880"/>
          </a:xfrm>
          <a:prstGeom prst="rect">
            <a:avLst/>
          </a:prstGeom>
        </p:spPr>
      </p:pic>
      <p:sp>
        <p:nvSpPr>
          <p:cNvPr id="12" name="テキスト ボックス 10">
            <a:extLst>
              <a:ext uri="{FF2B5EF4-FFF2-40B4-BE49-F238E27FC236}">
                <a16:creationId xmlns:a16="http://schemas.microsoft.com/office/drawing/2014/main" id="{210BFB5F-CA1A-2764-E915-5CF73B45467C}"/>
              </a:ext>
            </a:extLst>
          </p:cNvPr>
          <p:cNvSpPr txBox="1"/>
          <p:nvPr/>
        </p:nvSpPr>
        <p:spPr>
          <a:xfrm>
            <a:off x="4344908" y="1212884"/>
            <a:ext cx="1944763" cy="307777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QAD4E</a:t>
            </a:r>
            <a:r>
              <a: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DY: +11mm</a:t>
            </a: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13" name="図 11">
            <a:extLst>
              <a:ext uri="{FF2B5EF4-FFF2-40B4-BE49-F238E27FC236}">
                <a16:creationId xmlns:a16="http://schemas.microsoft.com/office/drawing/2014/main" id="{881A95CF-0EF2-EB4F-C9A7-0DE328F6D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1600" y="4201284"/>
            <a:ext cx="2371000" cy="2053130"/>
          </a:xfrm>
          <a:prstGeom prst="rect">
            <a:avLst/>
          </a:prstGeom>
          <a:ln w="28575">
            <a:solidFill>
              <a:srgbClr val="0432FF"/>
            </a:solidFill>
          </a:ln>
        </p:spPr>
      </p:pic>
      <p:pic>
        <p:nvPicPr>
          <p:cNvPr id="14" name="図 12">
            <a:extLst>
              <a:ext uri="{FF2B5EF4-FFF2-40B4-BE49-F238E27FC236}">
                <a16:creationId xmlns:a16="http://schemas.microsoft.com/office/drawing/2014/main" id="{E2CAF314-B031-317C-FBDD-FE07BC5CBB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4908" y="4201284"/>
            <a:ext cx="2311227" cy="2063596"/>
          </a:xfrm>
          <a:prstGeom prst="rect">
            <a:avLst/>
          </a:prstGeom>
        </p:spPr>
      </p:pic>
      <p:sp>
        <p:nvSpPr>
          <p:cNvPr id="15" name="テキスト ボックス 13">
            <a:extLst>
              <a:ext uri="{FF2B5EF4-FFF2-40B4-BE49-F238E27FC236}">
                <a16:creationId xmlns:a16="http://schemas.microsoft.com/office/drawing/2014/main" id="{C5466A80-0391-6E8C-403E-60EBF23FB1A0}"/>
              </a:ext>
            </a:extLst>
          </p:cNvPr>
          <p:cNvSpPr txBox="1"/>
          <p:nvPr/>
        </p:nvSpPr>
        <p:spPr>
          <a:xfrm>
            <a:off x="9565211" y="1212884"/>
            <a:ext cx="1944763" cy="523220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QAD4E</a:t>
            </a:r>
            <a:r>
              <a: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DY: +6mm, QAD6E</a:t>
            </a:r>
            <a:r>
              <a: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DY: +4mm</a:t>
            </a:r>
            <a:endParaRPr kumimoji="1" lang="ja-JP" alt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16" name="図 14">
            <a:extLst>
              <a:ext uri="{FF2B5EF4-FFF2-40B4-BE49-F238E27FC236}">
                <a16:creationId xmlns:a16="http://schemas.microsoft.com/office/drawing/2014/main" id="{F227E2B5-3C5D-B7AC-3BC3-BA8BDB92F4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81979" y="4207999"/>
            <a:ext cx="2387484" cy="2046415"/>
          </a:xfrm>
          <a:prstGeom prst="rect">
            <a:avLst/>
          </a:prstGeom>
        </p:spPr>
      </p:pic>
      <p:sp>
        <p:nvSpPr>
          <p:cNvPr id="17" name="正方形/長方形 15">
            <a:extLst>
              <a:ext uri="{FF2B5EF4-FFF2-40B4-BE49-F238E27FC236}">
                <a16:creationId xmlns:a16="http://schemas.microsoft.com/office/drawing/2014/main" id="{BB696414-5536-A065-F997-9EC046B32C52}"/>
              </a:ext>
            </a:extLst>
          </p:cNvPr>
          <p:cNvSpPr/>
          <p:nvPr/>
        </p:nvSpPr>
        <p:spPr>
          <a:xfrm>
            <a:off x="2526453" y="3603413"/>
            <a:ext cx="1612922" cy="1828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8" name="正方形/長方形 16">
            <a:extLst>
              <a:ext uri="{FF2B5EF4-FFF2-40B4-BE49-F238E27FC236}">
                <a16:creationId xmlns:a16="http://schemas.microsoft.com/office/drawing/2014/main" id="{07489B95-D64E-21DF-CEA6-F0F6F5E412F8}"/>
              </a:ext>
            </a:extLst>
          </p:cNvPr>
          <p:cNvSpPr/>
          <p:nvPr/>
        </p:nvSpPr>
        <p:spPr>
          <a:xfrm>
            <a:off x="7559678" y="5909733"/>
            <a:ext cx="1612922" cy="182880"/>
          </a:xfrm>
          <a:prstGeom prst="rect">
            <a:avLst/>
          </a:prstGeom>
          <a:noFill/>
          <a:ln w="12700" cap="flat" cmpd="sng" algn="ctr">
            <a:solidFill>
              <a:srgbClr val="0432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29862E0-BC10-7F68-9AFC-C2F919346D1A}"/>
              </a:ext>
            </a:extLst>
          </p:cNvPr>
          <p:cNvSpPr txBox="1"/>
          <p:nvPr/>
        </p:nvSpPr>
        <p:spPr>
          <a:xfrm>
            <a:off x="978669" y="911076"/>
            <a:ext cx="604653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2nC</a:t>
            </a:r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20" name="テキスト ボックス 17">
            <a:extLst>
              <a:ext uri="{FF2B5EF4-FFF2-40B4-BE49-F238E27FC236}">
                <a16:creationId xmlns:a16="http://schemas.microsoft.com/office/drawing/2014/main" id="{1CFD1DFA-D844-B2AF-49A5-1A9401CE8371}"/>
              </a:ext>
            </a:extLst>
          </p:cNvPr>
          <p:cNvSpPr txBox="1"/>
          <p:nvPr/>
        </p:nvSpPr>
        <p:spPr>
          <a:xfrm>
            <a:off x="8955128" y="755380"/>
            <a:ext cx="2526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432FF"/>
                </a:solidFill>
                <a:latin typeface="游ゴシック" panose="020F0502020204030204"/>
                <a:ea typeface="游ゴシック" panose="020B0400000000000000" pitchFamily="34" charset="-128"/>
              </a:rPr>
              <a:t>Measurement: T. Yoshimoto</a:t>
            </a:r>
            <a:endParaRPr kumimoji="1" lang="ja-JP" altLang="en-US" sz="1400">
              <a:solidFill>
                <a:srgbClr val="0432FF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2EEE54-A0A0-3430-898E-5A021128176B}"/>
              </a:ext>
            </a:extLst>
          </p:cNvPr>
          <p:cNvSpPr txBox="1"/>
          <p:nvPr/>
        </p:nvSpPr>
        <p:spPr>
          <a:xfrm>
            <a:off x="4424363" y="6321035"/>
            <a:ext cx="6340764" cy="428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N. Iida, T. Yoshimoto, Y. Funakoshi, K. Oide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4048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611E20-6F2A-9238-D93C-3AE193CD19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8D519C-FAA0-66BB-BD1C-734C6033A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65" y="1102840"/>
            <a:ext cx="11437669" cy="5087895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66D25F80-087E-FF6C-32BB-F23FA99181D1}"/>
              </a:ext>
            </a:extLst>
          </p:cNvPr>
          <p:cNvSpPr txBox="1">
            <a:spLocks/>
          </p:cNvSpPr>
          <p:nvPr/>
        </p:nvSpPr>
        <p:spPr>
          <a:xfrm>
            <a:off x="332581" y="178294"/>
            <a:ext cx="1101883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Today’s agenda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89621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F20296-7DD4-AE5D-F756-3160C8C1DD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7C4F1394-A738-1D1C-2F98-F26ECDCD60BC}"/>
              </a:ext>
            </a:extLst>
          </p:cNvPr>
          <p:cNvSpPr txBox="1">
            <a:spLocks/>
          </p:cNvSpPr>
          <p:nvPr/>
        </p:nvSpPr>
        <p:spPr>
          <a:xfrm>
            <a:off x="590220" y="157132"/>
            <a:ext cx="11017250" cy="107315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ts val="4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MTR recommendations on FCC-ee machine </a:t>
            </a:r>
            <a:endParaRPr kumimoji="0" lang="en-CH" sz="4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9358E9-1F54-C679-7D21-23BF0B21539D}"/>
                  </a:ext>
                </a:extLst>
              </p:cNvPr>
              <p:cNvSpPr txBox="1"/>
              <p:nvPr/>
            </p:nvSpPr>
            <p:spPr>
              <a:xfrm>
                <a:off x="191272" y="1423388"/>
                <a:ext cx="11901127" cy="4708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well-defined baseline layout for entire FCC-ee, including optimised 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GB" sz="2000" b="1" i="0" u="none" strike="noStrike" kern="1200" cap="none" spc="0" normalizeH="0" baseline="3000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</a:t>
                </a:r>
                <a:r>
                  <a:rPr kumimoji="0" lang="en-GB" sz="2000" b="1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injector, especially the 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linac</a:t>
                </a:r>
                <a:endPara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clarify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order of the energy stages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with motivation for running order linked explicitly to the physics case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consolidate design of the RF system 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allow efficient energy-staging, as well as to reduce complexity, risk, and cost;  study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options to avoid the 1-cell/2-cell RF cavity reconfiguration between Z and ZH/WW running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alternative beam optics, to improve the dynamic aperture with relaxed mechanical alignment tolerances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develop survey and alignment techniques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procedures and instrumentation,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guarantee the alignment of magnets [on the girder] to </a:t>
                </a:r>
                <a14:m>
                  <m:oMath xmlns:m="http://schemas.openxmlformats.org/officeDocument/2006/math">
                    <m:r>
                      <a:rPr kumimoji="0" lang="en-GB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472C4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~</m:t>
                    </m:r>
                  </m:oMath>
                </a14:m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50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m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 at 1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; 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develop and apply, in simulations, the whole set of beam-based correction techniques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identify residual risks to achieving the design luminosity, with lessons to be learnt from other facilities like 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SuperKEKB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and specify required further critical-path R&amp;D</a:t>
                </a: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A9358E9-1F54-C679-7D21-23BF0B215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72" y="1423388"/>
                <a:ext cx="11901127" cy="4708981"/>
              </a:xfrm>
              <a:prstGeom prst="rect">
                <a:avLst/>
              </a:prstGeom>
              <a:blipFill>
                <a:blip r:embed="rId2"/>
                <a:stretch>
                  <a:fillRect l="-461" t="-647" r="-870" b="-1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4A41F25-85CB-145D-D551-008E4B198018}"/>
              </a:ext>
            </a:extLst>
          </p:cNvPr>
          <p:cNvSpPr txBox="1"/>
          <p:nvPr/>
        </p:nvSpPr>
        <p:spPr>
          <a:xfrm>
            <a:off x="335360" y="830172"/>
            <a:ext cx="5158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FCC SAC, FCC CRP, CERN SPC, and CERN FC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ABA347-4273-DB3A-DB17-7DDDA668EF0D}"/>
              </a:ext>
            </a:extLst>
          </p:cNvPr>
          <p:cNvSpPr/>
          <p:nvPr/>
        </p:nvSpPr>
        <p:spPr>
          <a:xfrm>
            <a:off x="142875" y="1989438"/>
            <a:ext cx="11949524" cy="158166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2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184EB2-6E63-CCDF-8082-A2C48AA9F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F9DB69-DB22-E395-71E0-DF79BBC75D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9207" y="177974"/>
            <a:ext cx="11017250" cy="1073150"/>
          </a:xfrm>
        </p:spPr>
        <p:txBody>
          <a:bodyPr/>
          <a:lstStyle/>
          <a:p>
            <a:r>
              <a:rPr lang="en-CH" dirty="0"/>
              <a:t>FCC-ee baseline RF configuration so far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50A64A4-59DB-3681-56DE-189722A46DC4}"/>
              </a:ext>
            </a:extLst>
          </p:cNvPr>
          <p:cNvGrpSpPr/>
          <p:nvPr/>
        </p:nvGrpSpPr>
        <p:grpSpPr>
          <a:xfrm>
            <a:off x="61914" y="3212976"/>
            <a:ext cx="10858499" cy="3236308"/>
            <a:chOff x="170133" y="4057245"/>
            <a:chExt cx="9977937" cy="32736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74B0930-23B0-5AA5-8A9B-A511F4C1C6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133" y="4066585"/>
              <a:ext cx="9977937" cy="326426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D5C97A8-E778-DEB7-B635-FC5DFD65A3F9}"/>
                </a:ext>
              </a:extLst>
            </p:cNvPr>
            <p:cNvSpPr txBox="1"/>
            <p:nvPr/>
          </p:nvSpPr>
          <p:spPr>
            <a:xfrm>
              <a:off x="1366981" y="5493380"/>
              <a:ext cx="113685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1-cell Nb/Cu</a:t>
              </a:r>
              <a:endPara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776B78-8B30-A44C-48A8-6529AC7371DB}"/>
                </a:ext>
              </a:extLst>
            </p:cNvPr>
            <p:cNvSpPr txBox="1"/>
            <p:nvPr/>
          </p:nvSpPr>
          <p:spPr>
            <a:xfrm>
              <a:off x="3780528" y="4057245"/>
              <a:ext cx="113685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1-cell Nb/Cu</a:t>
              </a:r>
              <a:endPara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0EC3F89-96AA-337B-55B1-773BA0FBB1F8}"/>
                </a:ext>
              </a:extLst>
            </p:cNvPr>
            <p:cNvSpPr txBox="1"/>
            <p:nvPr/>
          </p:nvSpPr>
          <p:spPr>
            <a:xfrm>
              <a:off x="3913878" y="5698715"/>
              <a:ext cx="113685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2-cell Nb/Cu</a:t>
              </a:r>
              <a:endPara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7A78DAE-E3A1-A1BC-6BC0-07392173AA5B}"/>
                </a:ext>
              </a:extLst>
            </p:cNvPr>
            <p:cNvSpPr txBox="1"/>
            <p:nvPr/>
          </p:nvSpPr>
          <p:spPr>
            <a:xfrm>
              <a:off x="7028371" y="5678046"/>
              <a:ext cx="272382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7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addt’l</a:t>
              </a: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5- or 6-cell bulk Nb cavities</a:t>
              </a:r>
              <a:endPara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AAA1C4E-04DE-9FAD-6B5C-43BFD4C69419}"/>
              </a:ext>
            </a:extLst>
          </p:cNvPr>
          <p:cNvSpPr txBox="1"/>
          <p:nvPr/>
        </p:nvSpPr>
        <p:spPr>
          <a:xfrm>
            <a:off x="10948735" y="5744075"/>
            <a:ext cx="936475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O. Brunner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C1D4744-C33C-06FA-96CF-3E30AB4FABDE}"/>
              </a:ext>
            </a:extLst>
          </p:cNvPr>
          <p:cNvSpPr/>
          <p:nvPr/>
        </p:nvSpPr>
        <p:spPr>
          <a:xfrm>
            <a:off x="290192" y="1190443"/>
            <a:ext cx="504056" cy="2880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t>Z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968ACE-8068-7300-3824-761646772A63}"/>
              </a:ext>
            </a:extLst>
          </p:cNvPr>
          <p:cNvSpPr/>
          <p:nvPr/>
        </p:nvSpPr>
        <p:spPr>
          <a:xfrm>
            <a:off x="3940036" y="1162946"/>
            <a:ext cx="645564" cy="27699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t>W, H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72AE09-3A68-325D-FEA7-6DB5ABAC40DC}"/>
              </a:ext>
            </a:extLst>
          </p:cNvPr>
          <p:cNvSpPr/>
          <p:nvPr/>
        </p:nvSpPr>
        <p:spPr>
          <a:xfrm>
            <a:off x="7924013" y="1126108"/>
            <a:ext cx="940995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t>ttbar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Arial" panose="020B0604020202020204" pitchFamily="34" charset="0"/>
              </a:rPr>
              <a:t>booster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D7E4471-0A98-8E67-0297-4303C3151A2F}"/>
              </a:ext>
            </a:extLst>
          </p:cNvPr>
          <p:cNvSpPr/>
          <p:nvPr/>
        </p:nvSpPr>
        <p:spPr>
          <a:xfrm>
            <a:off x="2091747" y="1170980"/>
            <a:ext cx="1504488" cy="106606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low R/Q, HOM damping, powered by 1 MW RF coupler and high efficiency klystron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FD80D34-44BE-14D6-39D5-4FC922A19165}"/>
              </a:ext>
            </a:extLst>
          </p:cNvPr>
          <p:cNvSpPr/>
          <p:nvPr/>
        </p:nvSpPr>
        <p:spPr>
          <a:xfrm>
            <a:off x="5812406" y="1188086"/>
            <a:ext cx="1709120" cy="126367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moderate gradient and HOM damping requirements; 500 kW / cavity, allowing reuse of klystrons already installed for Z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530144-2223-C5AC-0A30-A332BB260E67}"/>
              </a:ext>
            </a:extLst>
          </p:cNvPr>
          <p:cNvSpPr/>
          <p:nvPr/>
        </p:nvSpPr>
        <p:spPr>
          <a:xfrm>
            <a:off x="10139254" y="1188086"/>
            <a:ext cx="1703865" cy="126367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high RF voltage and limited footprint thanks to multicell cavities and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higher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 RF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frequency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; 200 kW/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Times New Roman" panose="02020603050405020304" pitchFamily="18" charset="0"/>
              </a:rPr>
              <a:t>cavity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6C1A448-4DBF-AB58-839E-CF2C8B4DB1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80"/>
          <a:stretch/>
        </p:blipFill>
        <p:spPr>
          <a:xfrm>
            <a:off x="284023" y="1877593"/>
            <a:ext cx="1632096" cy="127786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4F9EB51D-7D81-4244-CE11-923484D39537}"/>
              </a:ext>
            </a:extLst>
          </p:cNvPr>
          <p:cNvSpPr/>
          <p:nvPr/>
        </p:nvSpPr>
        <p:spPr>
          <a:xfrm>
            <a:off x="459651" y="916837"/>
            <a:ext cx="1996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+mn-cs"/>
            </a:endParaRP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1-cell 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400 MHz,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Nb/Cu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9CEC3B0-088D-DA76-34C3-A93291E18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0036" y="1801283"/>
            <a:ext cx="1709121" cy="1477591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A5B92FBB-229A-9E99-B7F3-A4F9551E02CC}"/>
              </a:ext>
            </a:extLst>
          </p:cNvPr>
          <p:cNvSpPr/>
          <p:nvPr/>
        </p:nvSpPr>
        <p:spPr>
          <a:xfrm>
            <a:off x="4267527" y="908803"/>
            <a:ext cx="20275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+mn-cs"/>
            </a:endParaRP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2-cell 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400 MHz,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Nb/Cu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BCCBB16-7314-76E2-4CEA-C73BE5A241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750" b="-1"/>
          <a:stretch/>
        </p:blipFill>
        <p:spPr>
          <a:xfrm>
            <a:off x="7632510" y="1745477"/>
            <a:ext cx="2426981" cy="1676087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9D4FC762-7198-E1C8-BAAF-A12B20DC5BBB}"/>
              </a:ext>
            </a:extLst>
          </p:cNvPr>
          <p:cNvSpPr/>
          <p:nvPr/>
        </p:nvSpPr>
        <p:spPr>
          <a:xfrm>
            <a:off x="8510891" y="916837"/>
            <a:ext cx="2020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Arial"/>
              <a:ea typeface="Verdana" panose="020B0604030504040204" pitchFamily="34" charset="0"/>
              <a:cs typeface="+mn-cs"/>
            </a:endParaRP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5-cell 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800 MHz,</a:t>
            </a:r>
          </a:p>
          <a:p>
            <a:pPr marL="342863" marR="0" lvl="1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Verdana" panose="020B0604030504040204" pitchFamily="34" charset="0"/>
                <a:cs typeface="+mn-cs"/>
              </a:rPr>
              <a:t>bulk Nb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A9D9938-FD37-EB0C-27B5-F732664B21FB}"/>
              </a:ext>
            </a:extLst>
          </p:cNvPr>
          <p:cNvSpPr txBox="1"/>
          <p:nvPr/>
        </p:nvSpPr>
        <p:spPr>
          <a:xfrm>
            <a:off x="10736594" y="3085475"/>
            <a:ext cx="111281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Peauger,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O. Brunner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440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DD6C42B6-659D-FE59-6EDA-17D2A5419E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E7AAB8-D311-B583-DB38-C3F2D6A61F03}"/>
              </a:ext>
            </a:extLst>
          </p:cNvPr>
          <p:cNvSpPr txBox="1"/>
          <p:nvPr/>
        </p:nvSpPr>
        <p:spPr>
          <a:xfrm>
            <a:off x="687392" y="770698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 RF power for optimum detuning</a:t>
            </a:r>
            <a:endParaRPr kumimoji="0" lang="en-150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graph of a cell&#10;&#10;Description automatically generated">
            <a:extLst>
              <a:ext uri="{FF2B5EF4-FFF2-40B4-BE49-F238E27FC236}">
                <a16:creationId xmlns:a16="http://schemas.microsoft.com/office/drawing/2014/main" id="{A7DEDAC9-B8B4-6B44-EF97-E8A5E6B40C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69" y="1113332"/>
            <a:ext cx="4591752" cy="36924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B0E59C4-4B84-D45C-82E4-7B3BCAE6AA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03" r="15662" b="59286"/>
          <a:stretch/>
        </p:blipFill>
        <p:spPr>
          <a:xfrm>
            <a:off x="1775520" y="4664075"/>
            <a:ext cx="10003152" cy="173409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8742C5C-3526-1EF8-CA7D-83ABE86D4B01}"/>
              </a:ext>
            </a:extLst>
          </p:cNvPr>
          <p:cNvSpPr txBox="1"/>
          <p:nvPr/>
        </p:nvSpPr>
        <p:spPr>
          <a:xfrm>
            <a:off x="5065818" y="1218744"/>
            <a:ext cx="712618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Need for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adjustable/variable fundamental power coupler with wide range of couplin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(2 orders of magnitude)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Presence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0-mode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requires additional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longitudinal feedback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Transverse feedback needed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40%-increase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 power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cryomodule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“2-coax concept”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04FD70A-BD69-912F-5254-F0850AD12A6F}"/>
              </a:ext>
            </a:extLst>
          </p:cNvPr>
          <p:cNvSpPr txBox="1"/>
          <p:nvPr/>
        </p:nvSpPr>
        <p:spPr>
          <a:xfrm>
            <a:off x="5449824" y="792883"/>
            <a:ext cx="645510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 Karpov, R. Calaga, E. Montesinos, S. Zadeh, F. Peauger, O. Brunner</a:t>
            </a:r>
            <a:endParaRPr kumimoji="0" lang="en-GB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 descr="A graph with blue lines and green lines&#10;&#10;Description automatically generated with medium confidence">
            <a:extLst>
              <a:ext uri="{FF2B5EF4-FFF2-40B4-BE49-F238E27FC236}">
                <a16:creationId xmlns:a16="http://schemas.microsoft.com/office/drawing/2014/main" id="{665963A6-6B59-08B5-5E7C-615A56680C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414" y="2480619"/>
            <a:ext cx="5724089" cy="18387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400F95-5AE3-53B5-A6B2-1B53E239DF1B}"/>
              </a:ext>
            </a:extLst>
          </p:cNvPr>
          <p:cNvSpPr txBox="1"/>
          <p:nvPr/>
        </p:nvSpPr>
        <p:spPr>
          <a:xfrm>
            <a:off x="142875" y="58317"/>
            <a:ext cx="110378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A 2-cell 400 MHz SRF cavity for all energies ? </a:t>
            </a:r>
          </a:p>
        </p:txBody>
      </p:sp>
    </p:spTree>
    <p:extLst>
      <p:ext uri="{BB962C8B-B14F-4D97-AF65-F5344CB8AC3E}">
        <p14:creationId xmlns:p14="http://schemas.microsoft.com/office/powerpoint/2010/main" val="179788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D6DB2AE-DC21-E8C8-49E4-8086BAC9B6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804" y="1406920"/>
            <a:ext cx="3853480" cy="306824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A35C2D-D7EA-178A-9366-E1951E569F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27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62796-4EC6-4E93-CE7E-1BED1128F6B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-10612" y="804660"/>
            <a:ext cx="5364163" cy="282575"/>
          </a:xfrm>
        </p:spPr>
        <p:txBody>
          <a:bodyPr/>
          <a:lstStyle/>
          <a:p>
            <a:r>
              <a:rPr lang="en-CH" dirty="0"/>
              <a:t>2</a:t>
            </a:r>
            <a:r>
              <a:rPr lang="en-US" dirty="0"/>
              <a:t>-</a:t>
            </a:r>
            <a:r>
              <a:rPr lang="en-CH" dirty="0"/>
              <a:t>cell for all energies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AD7546-5F96-C5DF-539D-C4FD79D817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2581" y="178294"/>
            <a:ext cx="11018838" cy="1071563"/>
          </a:xfrm>
        </p:spPr>
        <p:txBody>
          <a:bodyPr/>
          <a:lstStyle/>
          <a:p>
            <a:r>
              <a:rPr lang="en-US" dirty="0"/>
              <a:t>Solution for </a:t>
            </a:r>
            <a:r>
              <a:rPr lang="en-CH" dirty="0"/>
              <a:t>FCC-ee simplified RF system</a:t>
            </a:r>
            <a:r>
              <a:rPr lang="en-US" dirty="0"/>
              <a:t> !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9CD950-195A-C7FF-5BE5-36F86D829953}"/>
              </a:ext>
            </a:extLst>
          </p:cNvPr>
          <p:cNvSpPr txBox="1"/>
          <p:nvPr/>
        </p:nvSpPr>
        <p:spPr>
          <a:xfrm>
            <a:off x="132263" y="1157476"/>
            <a:ext cx="82512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Reverse phase operation (RPO)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 higher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 cavity voltage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(Y. Morita et al., SRF, 2009)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0C245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Experimentally verified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high beam loading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0C245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KEKB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(Y. Morita et al., IPAC, 2010)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0C245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Baseline solution for EIC ESR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(e.g., J. Guo et al., IPAC, 2022)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B79E8D-698A-EE1E-1073-F85182B9EB11}"/>
                  </a:ext>
                </a:extLst>
              </p:cNvPr>
              <p:cNvSpPr txBox="1"/>
              <p:nvPr/>
            </p:nvSpPr>
            <p:spPr>
              <a:xfrm>
                <a:off x="8419960" y="773045"/>
                <a:ext cx="3115465" cy="6922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0" tIns="0" rIns="0" bIns="0" rtlCol="0">
                <a:normAutofit fontScale="85000" lnSpcReduction="100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𝐿</m:t>
                          </m:r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𝑜𝑝𝑡</m:t>
                          </m:r>
                        </m:sub>
                      </m:sSub>
                      <m:r>
                        <a:rPr kumimoji="0" lang="en-US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cav</m:t>
                              </m:r>
                            </m:sub>
                            <m:sup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cav</m:t>
                              </m:r>
                            </m:sub>
                          </m:sSub>
                        </m:num>
                        <m:den>
                          <m:r>
                            <a:rPr kumimoji="0" lang="en-US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  <m:sSub>
                            <m:sSub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𝑡𝑜𝑡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𝑅</m:t>
                              </m:r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𝑄</m:t>
                              </m:r>
                            </m:e>
                          </m:d>
                          <m:sSub>
                            <m:sSub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</m:t>
                              </m:r>
                            </m:e>
                            <m:sub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𝑏</m:t>
                              </m:r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𝐷𝐶</m:t>
                              </m:r>
                            </m:sub>
                          </m:sSub>
                          <m:func>
                            <m:funcPr>
                              <m:ctrlPr>
                                <a:rPr kumimoji="0" lang="en-US" sz="20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en-US" sz="20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kumimoji="0" lang="en-US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kumimoji="0" lang="en-US" sz="20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</m:oMath>
                  </m:oMathPara>
                </a14:m>
                <a:endPara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B79E8D-698A-EE1E-1073-F85182B9EB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9960" y="773045"/>
                <a:ext cx="3115465" cy="6922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816E6351-54FA-6F2B-2B73-D3FAAB1693ED}"/>
              </a:ext>
            </a:extLst>
          </p:cNvPr>
          <p:cNvGrpSpPr/>
          <p:nvPr/>
        </p:nvGrpSpPr>
        <p:grpSpPr>
          <a:xfrm>
            <a:off x="196492" y="2112145"/>
            <a:ext cx="5984788" cy="3478206"/>
            <a:chOff x="361699" y="3558687"/>
            <a:chExt cx="5675671" cy="311329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21BE11-412B-7C5A-A864-2DF490E5E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1699" y="3644068"/>
              <a:ext cx="5675671" cy="302791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52A8B6D-E644-9B8C-07DE-641DA7385AC8}"/>
                </a:ext>
              </a:extLst>
            </p:cNvPr>
            <p:cNvSpPr txBox="1"/>
            <p:nvPr/>
          </p:nvSpPr>
          <p:spPr>
            <a:xfrm>
              <a:off x="569097" y="3558687"/>
              <a:ext cx="334819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T. Abe et al., PTEP, 2013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DEEC060-0364-B456-F258-4CFCF5FA5A15}"/>
              </a:ext>
            </a:extLst>
          </p:cNvPr>
          <p:cNvSpPr txBox="1"/>
          <p:nvPr/>
        </p:nvSpPr>
        <p:spPr>
          <a:xfrm>
            <a:off x="6383285" y="2120819"/>
            <a:ext cx="1696519" cy="2123658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r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KEKB HER synchrotron tune measured for several SC cavity configurations. RPO “(7 - 1)” case with1.56 MV/cavity yielded about the same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</a:t>
            </a:r>
            <a:r>
              <a:rPr kumimoji="0" lang="en-GB" sz="1200" b="0" i="1" u="none" strike="noStrike" kern="1200" cap="none" spc="0" normalizeH="0" baseline="-25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as for 8 in-phase cavities with 1.18 MV/cavity [T. Abe et al., 2013]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4869E7-EB77-898C-1408-0693269A7FB2}"/>
              </a:ext>
            </a:extLst>
          </p:cNvPr>
          <p:cNvSpPr txBox="1"/>
          <p:nvPr/>
        </p:nvSpPr>
        <p:spPr>
          <a:xfrm>
            <a:off x="152293" y="5684377"/>
            <a:ext cx="6705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RPO potentially allows same optimal quality factor for Z, W, and H modes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66CD4-08FC-AD52-CE27-E5F83536E9A5}"/>
              </a:ext>
            </a:extLst>
          </p:cNvPr>
          <p:cNvSpPr txBox="1"/>
          <p:nvPr/>
        </p:nvSpPr>
        <p:spPr>
          <a:xfrm>
            <a:off x="8194470" y="4475163"/>
            <a:ext cx="3986917" cy="181152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Advantages: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171450" marR="0" lvl="0" indent="-171450" algn="l" defTabSz="68572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Rationalize RF resources during the development process (3 → 2 cavity types)</a:t>
            </a:r>
          </a:p>
          <a:p>
            <a:pPr marL="171450" marR="0" lvl="0" indent="-171450" algn="l" defTabSz="68572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Simplify, shorten the installation sequence       (no cryo-module removal)</a:t>
            </a:r>
          </a:p>
          <a:p>
            <a:pPr marL="171450" marR="0" lvl="0" indent="-171450" algn="l" defTabSz="68572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Great flexibility in physics running modes</a:t>
            </a:r>
          </a:p>
          <a:p>
            <a:pPr marL="171450" marR="0" lvl="0" indent="-171450" algn="l" defTabSz="68572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 savings (cost, manpower, and time)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4A7181-7E9C-F615-38D7-BD47A1A62469}"/>
              </a:ext>
            </a:extLst>
          </p:cNvPr>
          <p:cNvSpPr txBox="1"/>
          <p:nvPr/>
        </p:nvSpPr>
        <p:spPr>
          <a:xfrm>
            <a:off x="7036841" y="5795285"/>
            <a:ext cx="800219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I. Karpov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974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D3AE5C-2E2C-7293-1324-4F17370FE7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0E746ADE-F44F-FAC6-14DA-935642A5CBF2}"/>
              </a:ext>
            </a:extLst>
          </p:cNvPr>
          <p:cNvSpPr txBox="1">
            <a:spLocks/>
          </p:cNvSpPr>
          <p:nvPr/>
        </p:nvSpPr>
        <p:spPr>
          <a:xfrm>
            <a:off x="332581" y="178294"/>
            <a:ext cx="1175981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 of </a:t>
            </a:r>
            <a:r>
              <a:rPr lang="en-US" dirty="0" err="1"/>
              <a:t>SuperKEKB</a:t>
            </a:r>
            <a:r>
              <a:rPr lang="en-US" dirty="0"/>
              <a:t> spring run from Belle II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47BFF0-2614-BA13-EAF1-E2EF72BA1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262" b="1"/>
          <a:stretch/>
        </p:blipFill>
        <p:spPr>
          <a:xfrm>
            <a:off x="0" y="914400"/>
            <a:ext cx="9922198" cy="40338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BEF7A0-0E84-5809-C2F4-05607B3A2004}"/>
              </a:ext>
            </a:extLst>
          </p:cNvPr>
          <p:cNvSpPr txBox="1"/>
          <p:nvPr/>
        </p:nvSpPr>
        <p:spPr>
          <a:xfrm>
            <a:off x="9922198" y="1041727"/>
            <a:ext cx="658041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For analyses that </a:t>
            </a:r>
          </a:p>
          <a:p>
            <a:r>
              <a:rPr lang="en-GB" dirty="0"/>
              <a:t>do not involve </a:t>
            </a:r>
          </a:p>
          <a:p>
            <a:r>
              <a:rPr lang="en-GB" dirty="0"/>
              <a:t>TDCPV, can add </a:t>
            </a:r>
          </a:p>
          <a:p>
            <a:r>
              <a:rPr lang="en-GB" dirty="0"/>
              <a:t>an extra 100 fb</a:t>
            </a:r>
            <a:r>
              <a:rPr lang="en-GB" baseline="30000" dirty="0"/>
              <a:t>-1</a:t>
            </a:r>
          </a:p>
          <a:p>
            <a:endParaRPr lang="en-GB" dirty="0"/>
          </a:p>
          <a:p>
            <a:r>
              <a:rPr lang="en-GB" dirty="0"/>
              <a:t>N.B. </a:t>
            </a:r>
            <a:r>
              <a:rPr lang="en-GB" dirty="0">
                <a:solidFill>
                  <a:srgbClr val="FF0000"/>
                </a:solidFill>
              </a:rPr>
              <a:t>machine </a:t>
            </a:r>
          </a:p>
          <a:p>
            <a:r>
              <a:rPr lang="en-GB" dirty="0">
                <a:solidFill>
                  <a:srgbClr val="FF0000"/>
                </a:solidFill>
              </a:rPr>
              <a:t>studies were the </a:t>
            </a:r>
          </a:p>
          <a:p>
            <a:r>
              <a:rPr lang="en-GB" dirty="0">
                <a:solidFill>
                  <a:srgbClr val="FF0000"/>
                </a:solidFill>
              </a:rPr>
              <a:t>priority </a:t>
            </a:r>
            <a:r>
              <a:rPr lang="en-GB" dirty="0"/>
              <a:t>during this </a:t>
            </a:r>
          </a:p>
          <a:p>
            <a:r>
              <a:rPr lang="en-GB" dirty="0"/>
              <a:t>running period.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845231-DDA9-7897-B173-BFF3F7063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5851" y="4884853"/>
            <a:ext cx="8505813" cy="18608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526829-DCA9-D209-F1F5-CE13CA32057B}"/>
              </a:ext>
            </a:extLst>
          </p:cNvPr>
          <p:cNvSpPr txBox="1"/>
          <p:nvPr/>
        </p:nvSpPr>
        <p:spPr>
          <a:xfrm>
            <a:off x="466725" y="5515213"/>
            <a:ext cx="1802946" cy="428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T. Browder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226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3E4F66-7FCF-155D-5000-7600D7F09B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D092F5-2A06-4856-4D20-FF597E7DC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991" y="847666"/>
            <a:ext cx="10422578" cy="588371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B27E948-572E-3056-3226-1D6D13A5E86C}"/>
              </a:ext>
            </a:extLst>
          </p:cNvPr>
          <p:cNvSpPr txBox="1">
            <a:spLocks/>
          </p:cNvSpPr>
          <p:nvPr/>
        </p:nvSpPr>
        <p:spPr>
          <a:xfrm>
            <a:off x="332581" y="178294"/>
            <a:ext cx="1175981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 of </a:t>
            </a:r>
            <a:r>
              <a:rPr lang="en-US" dirty="0" err="1"/>
              <a:t>SuperKEKB</a:t>
            </a:r>
            <a:r>
              <a:rPr lang="en-US" dirty="0"/>
              <a:t> spring run from Belle II -2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58B6FB-BC4F-6EEF-7492-F93BBB8D3D29}"/>
              </a:ext>
            </a:extLst>
          </p:cNvPr>
          <p:cNvSpPr txBox="1"/>
          <p:nvPr/>
        </p:nvSpPr>
        <p:spPr>
          <a:xfrm>
            <a:off x="8810625" y="6010334"/>
            <a:ext cx="1802946" cy="428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T. Browder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120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A650B4-67C6-CBAB-6863-B4E8F843AD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E9057DAF-A68A-A491-AA58-1A795934B309}"/>
              </a:ext>
            </a:extLst>
          </p:cNvPr>
          <p:cNvSpPr txBox="1">
            <a:spLocks/>
          </p:cNvSpPr>
          <p:nvPr/>
        </p:nvSpPr>
        <p:spPr>
          <a:xfrm>
            <a:off x="332581" y="126621"/>
            <a:ext cx="1175981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Summary of </a:t>
            </a:r>
            <a:r>
              <a:rPr lang="en-US" dirty="0" err="1"/>
              <a:t>SuperKEKB</a:t>
            </a:r>
            <a:r>
              <a:rPr lang="en-US" dirty="0"/>
              <a:t> spring run from Belle II -3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373F3B-E147-EAB4-A6C2-C4B44B8D5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70" y="890244"/>
            <a:ext cx="8784860" cy="5665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DE1AF3-F62C-7413-9F4C-E181BABB2CE3}"/>
              </a:ext>
            </a:extLst>
          </p:cNvPr>
          <p:cNvSpPr txBox="1"/>
          <p:nvPr/>
        </p:nvSpPr>
        <p:spPr>
          <a:xfrm>
            <a:off x="466725" y="5539369"/>
            <a:ext cx="1802946" cy="428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T. Browder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111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11423A-E1CC-8270-5E61-9DFFCDB67D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9161C71D-FD07-3708-A9A9-D5C5AB72A114}"/>
              </a:ext>
            </a:extLst>
          </p:cNvPr>
          <p:cNvSpPr txBox="1">
            <a:spLocks/>
          </p:cNvSpPr>
          <p:nvPr/>
        </p:nvSpPr>
        <p:spPr>
          <a:xfrm>
            <a:off x="332581" y="126621"/>
            <a:ext cx="11759818" cy="1071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377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Progress with understanding e- blow up in BT line </a:t>
            </a:r>
            <a:endParaRPr lang="en-CH" dirty="0"/>
          </a:p>
        </p:txBody>
      </p:sp>
      <p:grpSp>
        <p:nvGrpSpPr>
          <p:cNvPr id="4" name="グループ化 6">
            <a:extLst>
              <a:ext uri="{FF2B5EF4-FFF2-40B4-BE49-F238E27FC236}">
                <a16:creationId xmlns:a16="http://schemas.microsoft.com/office/drawing/2014/main" id="{9BFDE4C1-0FD4-ED77-3CA1-524055D56D5B}"/>
              </a:ext>
            </a:extLst>
          </p:cNvPr>
          <p:cNvGrpSpPr/>
          <p:nvPr/>
        </p:nvGrpSpPr>
        <p:grpSpPr>
          <a:xfrm>
            <a:off x="142875" y="1188054"/>
            <a:ext cx="6615966" cy="5391729"/>
            <a:chOff x="2207611" y="1157589"/>
            <a:chExt cx="7179580" cy="5483696"/>
          </a:xfrm>
        </p:grpSpPr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4D81D9E5-1E8B-2618-27AE-F3336A0CA9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7611" y="1157589"/>
              <a:ext cx="7179580" cy="5483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上矢印 4">
              <a:extLst>
                <a:ext uri="{FF2B5EF4-FFF2-40B4-BE49-F238E27FC236}">
                  <a16:creationId xmlns:a16="http://schemas.microsoft.com/office/drawing/2014/main" id="{A8C8F872-90BD-51AF-963D-75F5998E0EB2}"/>
                </a:ext>
              </a:extLst>
            </p:cNvPr>
            <p:cNvSpPr/>
            <p:nvPr/>
          </p:nvSpPr>
          <p:spPr>
            <a:xfrm rot="10800000">
              <a:off x="5214026" y="3219855"/>
              <a:ext cx="359923" cy="437745"/>
            </a:xfrm>
            <a:prstGeom prst="upArrow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endParaRPr>
            </a:p>
          </p:txBody>
        </p:sp>
        <p:sp>
          <p:nvSpPr>
            <p:cNvPr id="7" name="テキスト ボックス 5">
              <a:extLst>
                <a:ext uri="{FF2B5EF4-FFF2-40B4-BE49-F238E27FC236}">
                  <a16:creationId xmlns:a16="http://schemas.microsoft.com/office/drawing/2014/main" id="{8EE8CDF1-3224-C0D8-4255-4CB6A5E1AC4C}"/>
                </a:ext>
              </a:extLst>
            </p:cNvPr>
            <p:cNvSpPr txBox="1"/>
            <p:nvPr/>
          </p:nvSpPr>
          <p:spPr>
            <a:xfrm>
              <a:off x="4594702" y="2850522"/>
              <a:ext cx="2049601" cy="383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</a:rPr>
                <a:t>V. Dispersion</a:t>
              </a:r>
              <a:r>
                <a:rPr kumimoji="1" lang="ja-JP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游ゴシック" panose="020F0502020204030204"/>
                  <a:ea typeface="游ゴシック" panose="020B0400000000000000" pitchFamily="34" charset="-128"/>
                </a:rPr>
                <a:t>発生</a:t>
              </a:r>
            </a:p>
          </p:txBody>
        </p:sp>
      </p:grpSp>
      <p:sp>
        <p:nvSpPr>
          <p:cNvPr id="8" name="テキスト ボックス 8">
            <a:extLst>
              <a:ext uri="{FF2B5EF4-FFF2-40B4-BE49-F238E27FC236}">
                <a16:creationId xmlns:a16="http://schemas.microsoft.com/office/drawing/2014/main" id="{C8124F30-1F9E-A89F-F89F-7E2B5561ABEA}"/>
              </a:ext>
            </a:extLst>
          </p:cNvPr>
          <p:cNvSpPr txBox="1"/>
          <p:nvPr/>
        </p:nvSpPr>
        <p:spPr>
          <a:xfrm>
            <a:off x="2050653" y="1188054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Bump=0</a:t>
            </a:r>
            <a:endParaRPr kumimoji="1" lang="ja-JP" altLang="en-US">
              <a:solidFill>
                <a:prstClr val="black"/>
              </a:solidFill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7AE2FCB-5792-6EEC-D865-66E121F2B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12" y="1752856"/>
            <a:ext cx="5451020" cy="416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2">
            <a:extLst>
              <a:ext uri="{FF2B5EF4-FFF2-40B4-BE49-F238E27FC236}">
                <a16:creationId xmlns:a16="http://schemas.microsoft.com/office/drawing/2014/main" id="{53C53DF9-1B02-BE8F-0526-C3B3B263C3E4}"/>
              </a:ext>
            </a:extLst>
          </p:cNvPr>
          <p:cNvSpPr txBox="1"/>
          <p:nvPr/>
        </p:nvSpPr>
        <p:spPr>
          <a:xfrm>
            <a:off x="7893231" y="1644039"/>
            <a:ext cx="2448106" cy="3693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QAD4E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で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</a:rPr>
              <a:t>DY: +12mm</a:t>
            </a: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167AE-9364-66E7-C2E5-463FF7F6F4F2}"/>
              </a:ext>
            </a:extLst>
          </p:cNvPr>
          <p:cNvSpPr txBox="1"/>
          <p:nvPr/>
        </p:nvSpPr>
        <p:spPr>
          <a:xfrm>
            <a:off x="5698672" y="849824"/>
            <a:ext cx="6340764" cy="4283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N. Iida, T. Yoshimoto, Y. Funakoshi, K. Oide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22137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3529</TotalTime>
  <Words>799</Words>
  <Application>Microsoft Office PowerPoint</Application>
  <PresentationFormat>Widescreen</PresentationFormat>
  <Paragraphs>116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游ゴシック</vt:lpstr>
      <vt:lpstr>游ゴシック Light</vt:lpstr>
      <vt:lpstr>Arial</vt:lpstr>
      <vt:lpstr>Calibri</vt:lpstr>
      <vt:lpstr>Cambria Math</vt:lpstr>
      <vt:lpstr>Symbol</vt:lpstr>
      <vt:lpstr>Times New Roman</vt:lpstr>
      <vt:lpstr>Wingdings</vt:lpstr>
      <vt:lpstr>1_Office Theme</vt:lpstr>
      <vt:lpstr>Content Slides - Deep Blue</vt:lpstr>
      <vt:lpstr>PowerPoint Presentation</vt:lpstr>
      <vt:lpstr>PowerPoint Presentation</vt:lpstr>
      <vt:lpstr>FCC-ee baseline RF configuration so far</vt:lpstr>
      <vt:lpstr>PowerPoint Presentation</vt:lpstr>
      <vt:lpstr>Solution for FCC-ee simplified RF system 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18</cp:revision>
  <dcterms:created xsi:type="dcterms:W3CDTF">2023-08-29T20:07:43Z</dcterms:created>
  <dcterms:modified xsi:type="dcterms:W3CDTF">2024-07-10T09:32:58Z</dcterms:modified>
</cp:coreProperties>
</file>