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sldIdLst>
    <p:sldId id="256" r:id="rId5"/>
    <p:sldId id="281" r:id="rId6"/>
    <p:sldId id="283" r:id="rId7"/>
    <p:sldId id="282" r:id="rId8"/>
    <p:sldId id="287" r:id="rId9"/>
    <p:sldId id="288" r:id="rId10"/>
    <p:sldId id="285" r:id="rId11"/>
    <p:sldId id="292" r:id="rId12"/>
    <p:sldId id="278" r:id="rId13"/>
    <p:sldId id="289" r:id="rId14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4" autoAdjust="0"/>
    <p:restoredTop sz="97505"/>
  </p:normalViewPr>
  <p:slideViewPr>
    <p:cSldViewPr>
      <p:cViewPr varScale="1">
        <p:scale>
          <a:sx n="162" d="100"/>
          <a:sy n="162" d="100"/>
        </p:scale>
        <p:origin x="222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7/19/2024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7/19/2024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7/19/2024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7/19/2024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7/19/2024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7/19/2024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7/19/2024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7/19/2024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7/19/2024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7/19/2024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7/19/2024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7/19/2024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7/19/2024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7/19/2024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7/19/2024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7/19/2024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7/19/2024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1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4000" dirty="0"/>
              <a:t>TCDS: Replacement of graphite blocks with </a:t>
            </a:r>
            <a:r>
              <a:rPr lang="en-US" sz="4000" dirty="0" err="1"/>
              <a:t>CSiC</a:t>
            </a:r>
            <a:r>
              <a:rPr lang="en-US" sz="4000" dirty="0"/>
              <a:t> blocks &amp; impact on Ti-6Al-4V block 23</a:t>
            </a:r>
            <a:endParaRPr sz="4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Tristan F. Calvet</a:t>
            </a:r>
            <a:endParaRPr dirty="0"/>
          </a:p>
          <a:p>
            <a:pPr algn="l">
              <a:defRPr/>
            </a:pPr>
            <a:r>
              <a:rPr lang="en-US" sz="1800" dirty="0"/>
              <a:t>3</a:t>
            </a:r>
            <a:r>
              <a:rPr lang="en-US" sz="1800" baseline="30000" dirty="0"/>
              <a:t>rd</a:t>
            </a:r>
            <a:r>
              <a:rPr lang="en-US" sz="1800" dirty="0"/>
              <a:t> June 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F1184B19-87E3-A407-0738-EE8827C18C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230978"/>
              </p:ext>
            </p:extLst>
          </p:nvPr>
        </p:nvGraphicFramePr>
        <p:xfrm>
          <a:off x="191305" y="1412571"/>
          <a:ext cx="11809389" cy="3876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36463">
                  <a:extLst>
                    <a:ext uri="{9D8B030D-6E8A-4147-A177-3AD203B41FA5}">
                      <a16:colId xmlns:a16="http://schemas.microsoft.com/office/drawing/2014/main" val="3537488522"/>
                    </a:ext>
                  </a:extLst>
                </a:gridCol>
                <a:gridCol w="3936463">
                  <a:extLst>
                    <a:ext uri="{9D8B030D-6E8A-4147-A177-3AD203B41FA5}">
                      <a16:colId xmlns:a16="http://schemas.microsoft.com/office/drawing/2014/main" val="1964197853"/>
                    </a:ext>
                  </a:extLst>
                </a:gridCol>
                <a:gridCol w="3936463">
                  <a:extLst>
                    <a:ext uri="{9D8B030D-6E8A-4147-A177-3AD203B41FA5}">
                      <a16:colId xmlns:a16="http://schemas.microsoft.com/office/drawing/2014/main" val="38405299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Mesh: 300 elements (10 mm size)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Mesh: 2 000 elements (5 mm size)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Mesh: 29 250 elements (2 mm size)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8653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1052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Peak power: 1.00 PW/m^3</a:t>
                      </a:r>
                    </a:p>
                    <a:p>
                      <a:r>
                        <a:rPr lang="en-US" dirty="0"/>
                        <a:t>Total energy: 50 409 J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Peak power: 1.03 PW/m^3</a:t>
                      </a:r>
                    </a:p>
                    <a:p>
                      <a:r>
                        <a:rPr lang="en-US" dirty="0"/>
                        <a:t>Total energy: 49 545 J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Peak power: 1.03 PW/m^3</a:t>
                      </a:r>
                    </a:p>
                    <a:p>
                      <a:r>
                        <a:rPr lang="en-US" dirty="0"/>
                        <a:t>Total energy: 49 266 J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081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4850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Peak temperature: 441.29 </a:t>
                      </a:r>
                      <a:r>
                        <a:rPr lang="fr-FR" b="0" dirty="0"/>
                        <a:t>°C</a:t>
                      </a:r>
                      <a:endParaRPr lang="en-GB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Peak temperature: </a:t>
                      </a:r>
                      <a:r>
                        <a:rPr lang="en-GB" dirty="0"/>
                        <a:t>452.85</a:t>
                      </a:r>
                      <a:r>
                        <a:rPr lang="en-GB" b="0" dirty="0"/>
                        <a:t> </a:t>
                      </a:r>
                      <a:r>
                        <a:rPr lang="fr-FR" b="0" dirty="0"/>
                        <a:t>°</a:t>
                      </a:r>
                      <a:r>
                        <a:rPr lang="en-GB" b="0" dirty="0"/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Peak temperature: </a:t>
                      </a:r>
                      <a:r>
                        <a:rPr lang="en-GB" dirty="0"/>
                        <a:t>450.51</a:t>
                      </a:r>
                      <a:r>
                        <a:rPr lang="en-GB" b="0" dirty="0"/>
                        <a:t> </a:t>
                      </a:r>
                      <a:r>
                        <a:rPr lang="fr-FR" b="0" dirty="0"/>
                        <a:t>°</a:t>
                      </a:r>
                      <a:r>
                        <a:rPr lang="en-GB" b="0" dirty="0"/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8431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754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Max. accumulated </a:t>
                      </a:r>
                      <a:r>
                        <a:rPr lang="el-GR" dirty="0"/>
                        <a:t>ε</a:t>
                      </a:r>
                      <a:r>
                        <a:rPr lang="en-US" dirty="0"/>
                        <a:t>(plastic): 0.11%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Max. accumulated </a:t>
                      </a:r>
                      <a:r>
                        <a:rPr lang="el-GR" dirty="0"/>
                        <a:t>ε</a:t>
                      </a:r>
                      <a:r>
                        <a:rPr lang="en-US" dirty="0"/>
                        <a:t>(plastic): 0.21%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Max. accumulated </a:t>
                      </a:r>
                      <a:r>
                        <a:rPr lang="el-GR" dirty="0"/>
                        <a:t>ε</a:t>
                      </a:r>
                      <a:r>
                        <a:rPr lang="en-US" dirty="0"/>
                        <a:t>(plastic): 0.31%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7170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560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CP time thermal: 4 secs</a:t>
                      </a:r>
                    </a:p>
                    <a:p>
                      <a:r>
                        <a:rPr lang="en-US" dirty="0"/>
                        <a:t>CP time mechanical: 6 mins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CP time thermal: 10 secs</a:t>
                      </a:r>
                    </a:p>
                    <a:p>
                      <a:r>
                        <a:rPr lang="en-US" dirty="0"/>
                        <a:t>CP time mechanical: 33 mins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CP time thermal: 58 secs</a:t>
                      </a:r>
                    </a:p>
                    <a:p>
                      <a:r>
                        <a:rPr lang="en-US" dirty="0"/>
                        <a:t>CP time mechanical: &gt; 7.5h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267112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400C4CE1-F68F-693D-435A-E1609BABD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Mesh analysis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74C9ED-7A7A-2C4B-1C8B-26301AF12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F8AD5D-3044-7D4F-174A-59C7A1A01681}"/>
              </a:ext>
            </a:extLst>
          </p:cNvPr>
          <p:cNvSpPr txBox="1"/>
          <p:nvPr/>
        </p:nvSpPr>
        <p:spPr bwMode="auto">
          <a:xfrm>
            <a:off x="217487" y="5317353"/>
            <a:ext cx="6564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FLUKA file: Peak power: 1.10 PW/m^3; Total energy: 43 502 J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41597DA-F3C1-FBB8-F933-E51B49E0286C}"/>
              </a:ext>
            </a:extLst>
          </p:cNvPr>
          <p:cNvGrpSpPr/>
          <p:nvPr/>
        </p:nvGrpSpPr>
        <p:grpSpPr>
          <a:xfrm>
            <a:off x="208124" y="1803128"/>
            <a:ext cx="11183643" cy="2815114"/>
            <a:chOff x="208124" y="1803128"/>
            <a:chExt cx="11183643" cy="281511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370D7C0-FC6C-135C-840A-8D8AC5CD8AEA}"/>
                </a:ext>
              </a:extLst>
            </p:cNvPr>
            <p:cNvGrpSpPr/>
            <p:nvPr/>
          </p:nvGrpSpPr>
          <p:grpSpPr>
            <a:xfrm>
              <a:off x="208124" y="1803128"/>
              <a:ext cx="11183643" cy="2815114"/>
              <a:chOff x="208124" y="1803128"/>
              <a:chExt cx="11183643" cy="2815114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FF6E4F4C-3AB9-7DBC-772C-029467E08F5F}"/>
                  </a:ext>
                </a:extLst>
              </p:cNvPr>
              <p:cNvGrpSpPr/>
              <p:nvPr/>
            </p:nvGrpSpPr>
            <p:grpSpPr>
              <a:xfrm>
                <a:off x="208124" y="1803128"/>
                <a:ext cx="11166545" cy="2079179"/>
                <a:chOff x="208124" y="1485613"/>
                <a:chExt cx="11166545" cy="2079179"/>
              </a:xfrm>
            </p:grpSpPr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2FE0E75F-835F-FBE1-AC0D-3ABE92CDC9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8091120" y="3240792"/>
                  <a:ext cx="3273137" cy="324000"/>
                </a:xfrm>
                <a:prstGeom prst="rect">
                  <a:avLst/>
                </a:prstGeom>
              </p:spPr>
            </p:pic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C71D32F5-F3CC-B4E9-6D1C-0EF6DE75AB79}"/>
                    </a:ext>
                  </a:extLst>
                </p:cNvPr>
                <p:cNvGrpSpPr/>
                <p:nvPr/>
              </p:nvGrpSpPr>
              <p:grpSpPr>
                <a:xfrm>
                  <a:off x="208124" y="1485613"/>
                  <a:ext cx="11110311" cy="2079179"/>
                  <a:chOff x="208124" y="1485613"/>
                  <a:chExt cx="11110311" cy="2079179"/>
                </a:xfrm>
              </p:grpSpPr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D4C09498-C763-BC94-4CFE-9E9A6C291FC9}"/>
                      </a:ext>
                    </a:extLst>
                  </p:cNvPr>
                  <p:cNvGrpSpPr/>
                  <p:nvPr/>
                </p:nvGrpSpPr>
                <p:grpSpPr>
                  <a:xfrm>
                    <a:off x="208124" y="1485613"/>
                    <a:ext cx="11110311" cy="2079179"/>
                    <a:chOff x="208124" y="1485613"/>
                    <a:chExt cx="11110311" cy="2079179"/>
                  </a:xfrm>
                </p:grpSpPr>
                <p:grpSp>
                  <p:nvGrpSpPr>
                    <p:cNvPr id="32" name="Group 31">
                      <a:extLst>
                        <a:ext uri="{FF2B5EF4-FFF2-40B4-BE49-F238E27FC236}">
                          <a16:creationId xmlns:a16="http://schemas.microsoft.com/office/drawing/2014/main" id="{60DF8A90-C903-0851-1894-ACC7B75C9AC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08124" y="1485613"/>
                      <a:ext cx="11110311" cy="2079179"/>
                      <a:chOff x="208124" y="1485613"/>
                      <a:chExt cx="11110311" cy="2079179"/>
                    </a:xfrm>
                  </p:grpSpPr>
                  <p:grpSp>
                    <p:nvGrpSpPr>
                      <p:cNvPr id="29" name="Group 28">
                        <a:extLst>
                          <a:ext uri="{FF2B5EF4-FFF2-40B4-BE49-F238E27FC236}">
                            <a16:creationId xmlns:a16="http://schemas.microsoft.com/office/drawing/2014/main" id="{49126FFB-2D85-8CE9-9EEA-941A3C93115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08124" y="1485613"/>
                        <a:ext cx="11110311" cy="1338623"/>
                        <a:chOff x="208124" y="1485613"/>
                        <a:chExt cx="11110311" cy="1338623"/>
                      </a:xfrm>
                    </p:grpSpPr>
                    <p:grpSp>
                      <p:nvGrpSpPr>
                        <p:cNvPr id="26" name="Group 25">
                          <a:extLst>
                            <a:ext uri="{FF2B5EF4-FFF2-40B4-BE49-F238E27FC236}">
                              <a16:creationId xmlns:a16="http://schemas.microsoft.com/office/drawing/2014/main" id="{06D9F51F-5066-494A-38CE-403B6771228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08124" y="1485613"/>
                          <a:ext cx="11110311" cy="330830"/>
                          <a:chOff x="208124" y="1485613"/>
                          <a:chExt cx="11110311" cy="330830"/>
                        </a:xfrm>
                      </p:grpSpPr>
                      <p:pic>
                        <p:nvPicPr>
                          <p:cNvPr id="10" name="Picture 9">
                            <a:extLst>
                              <a:ext uri="{FF2B5EF4-FFF2-40B4-BE49-F238E27FC236}">
                                <a16:creationId xmlns:a16="http://schemas.microsoft.com/office/drawing/2014/main" id="{C54633E1-671C-14B4-7688-457DBFD20D46}"/>
                              </a:ext>
                            </a:extLst>
                          </p:cNvPr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208124" y="1485613"/>
                            <a:ext cx="3246486" cy="324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14" name="Picture 13">
                            <a:extLst>
                              <a:ext uri="{FF2B5EF4-FFF2-40B4-BE49-F238E27FC236}">
                                <a16:creationId xmlns:a16="http://schemas.microsoft.com/office/drawing/2014/main" id="{F5575962-0561-2F9B-8D44-D06C3C9D675E}"/>
                              </a:ext>
                            </a:extLst>
                          </p:cNvPr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4151784" y="1489193"/>
                            <a:ext cx="3214583" cy="324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17" name="Picture 16">
                            <a:extLst>
                              <a:ext uri="{FF2B5EF4-FFF2-40B4-BE49-F238E27FC236}">
                                <a16:creationId xmlns:a16="http://schemas.microsoft.com/office/drawing/2014/main" id="{064576A5-4B41-01AA-50E0-AAC660B88782}"/>
                              </a:ext>
                            </a:extLst>
                          </p:cNvPr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8098341" y="1492443"/>
                            <a:ext cx="3220094" cy="324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  <p:pic>
                      <p:nvPicPr>
                        <p:cNvPr id="28" name="Picture 27">
                          <a:extLst>
                            <a:ext uri="{FF2B5EF4-FFF2-40B4-BE49-F238E27FC236}">
                              <a16:creationId xmlns:a16="http://schemas.microsoft.com/office/drawing/2014/main" id="{890D578F-1E14-F613-F4E8-ED427A3E5BBD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17487" y="2500236"/>
                          <a:ext cx="3227125" cy="324000"/>
                        </a:xfrm>
                        <a:prstGeom prst="rect">
                          <a:avLst/>
                        </a:prstGeom>
                      </p:spPr>
                    </p:pic>
                  </p:grpSp>
                  <p:pic>
                    <p:nvPicPr>
                      <p:cNvPr id="31" name="Picture 30">
                        <a:extLst>
                          <a:ext uri="{FF2B5EF4-FFF2-40B4-BE49-F238E27FC236}">
                            <a16:creationId xmlns:a16="http://schemas.microsoft.com/office/drawing/2014/main" id="{A57CDF2C-E153-5CDF-0FAD-B0438F7A021C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4424" y="3240792"/>
                        <a:ext cx="3201631" cy="324000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34" name="Picture 33">
                      <a:extLst>
                        <a:ext uri="{FF2B5EF4-FFF2-40B4-BE49-F238E27FC236}">
                          <a16:creationId xmlns:a16="http://schemas.microsoft.com/office/drawing/2014/main" id="{188BBF59-5BCB-D412-5E73-FB8A91E5F7D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/>
                    <a:stretch>
                      <a:fillRect/>
                    </a:stretch>
                  </p:blipFill>
                  <p:spPr>
                    <a:xfrm>
                      <a:off x="4151784" y="2502579"/>
                      <a:ext cx="3237867" cy="32400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37" name="Picture 36">
                    <a:extLst>
                      <a:ext uri="{FF2B5EF4-FFF2-40B4-BE49-F238E27FC236}">
                        <a16:creationId xmlns:a16="http://schemas.microsoft.com/office/drawing/2014/main" id="{168875BA-549F-9081-D55B-1C89EE58D90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4155306" y="3240792"/>
                    <a:ext cx="3261457" cy="3240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0" name="Picture 39">
                  <a:extLst>
                    <a:ext uri="{FF2B5EF4-FFF2-40B4-BE49-F238E27FC236}">
                      <a16:creationId xmlns:a16="http://schemas.microsoft.com/office/drawing/2014/main" id="{07AB19AC-A220-0BAB-6E5E-3837221C98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8091120" y="2504857"/>
                  <a:ext cx="3283549" cy="324000"/>
                </a:xfrm>
                <a:prstGeom prst="rect">
                  <a:avLst/>
                </a:prstGeom>
              </p:spPr>
            </p:pic>
          </p:grpSp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E6DC4D11-D460-6B02-F62B-0D14B42D10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098341" y="4294242"/>
                <a:ext cx="3293426" cy="324000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7B8E9A1-3232-6049-E472-B4917369D4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148236" y="4294242"/>
                <a:ext cx="3268527" cy="324000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764BF49-8AE2-3E79-0864-5118A0630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23047" y="4294242"/>
              <a:ext cx="3289213" cy="32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6007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30B444-5AB6-2061-7CDF-3781B3CDC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B3AA4E-777C-6121-0010-AA86F4839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7666906-BEAC-3D69-2846-E6357831DACB}"/>
              </a:ext>
            </a:extLst>
          </p:cNvPr>
          <p:cNvGrpSpPr/>
          <p:nvPr/>
        </p:nvGrpSpPr>
        <p:grpSpPr>
          <a:xfrm>
            <a:off x="2639616" y="3717032"/>
            <a:ext cx="8910232" cy="2088201"/>
            <a:chOff x="-877440" y="2856045"/>
            <a:chExt cx="13497556" cy="3163286"/>
          </a:xfrm>
        </p:grpSpPr>
        <p:pic>
          <p:nvPicPr>
            <p:cNvPr id="6" name="Content Placeholder 4">
              <a:extLst>
                <a:ext uri="{FF2B5EF4-FFF2-40B4-BE49-F238E27FC236}">
                  <a16:creationId xmlns:a16="http://schemas.microsoft.com/office/drawing/2014/main" id="{B83115D3-274C-FC4C-5A95-24D3E47897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ECECEC"/>
                </a:clrFrom>
                <a:clrTo>
                  <a:srgbClr val="ECECEC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3320" b="95851" l="412" r="73148">
                          <a14:foregroundMark x1="3395" y1="91701" x2="14300" y2="85892"/>
                          <a14:foregroundMark x1="14300" y1="85892" x2="15226" y2="84232"/>
                          <a14:foregroundMark x1="3601" y1="90456" x2="16049" y2="79668"/>
                          <a14:foregroundMark x1="14712" y1="81743" x2="3601" y2="90456"/>
                          <a14:foregroundMark x1="3395" y1="92531" x2="3395" y2="92531"/>
                          <a14:foregroundMark x1="4012" y1="92116" x2="6687" y2="88382"/>
                          <a14:foregroundMark x1="6687" y1="88382" x2="9568" y2="86722"/>
                          <a14:foregroundMark x1="50514" y1="54772" x2="56067" y2="48007"/>
                          <a14:foregroundMark x1="62599" y1="42325" x2="64815" y2="41909"/>
                          <a14:foregroundMark x1="64815" y1="41909" x2="66330" y2="40028"/>
                          <a14:foregroundMark x1="56403" y1="49866" x2="46502" y2="57261"/>
                          <a14:foregroundMark x1="66636" y1="41787" x2="63219" y2="45754"/>
                          <a14:foregroundMark x1="69033" y1="39004" x2="67954" y2="40257"/>
                          <a14:foregroundMark x1="69033" y1="26556" x2="68210" y2="27386"/>
                          <a14:foregroundMark x1="66152" y1="28631" x2="65844" y2="28631"/>
                          <a14:foregroundMark x1="60905" y1="32365" x2="60082" y2="33610"/>
                          <a14:foregroundMark x1="63786" y1="30290" x2="61317" y2="32365"/>
                          <a14:foregroundMark x1="64300" y1="30290" x2="65844" y2="29876"/>
                          <a14:foregroundMark x1="65535" y1="28631" x2="64403" y2="29876"/>
                          <a14:foregroundMark x1="58333" y1="34440" x2="46193" y2="43154"/>
                          <a14:foregroundMark x1="48251" y1="29046" x2="70165" y2="12863"/>
                          <a14:foregroundMark x1="70165" y1="12863" x2="49280" y2="35270"/>
                          <a14:foregroundMark x1="14206" y1="39883" x2="14699" y2="39743"/>
                          <a14:foregroundMark x1="13621" y1="40049" x2="14174" y2="39892"/>
                          <a14:foregroundMark x1="12585" y1="40342" x2="13557" y2="40067"/>
                          <a14:foregroundMark x1="10891" y1="40821" x2="11967" y2="40517"/>
                          <a14:foregroundMark x1="9979" y1="41079" x2="10833" y2="40838"/>
                          <a14:foregroundMark x1="13592" y1="40520" x2="12683" y2="40964"/>
                          <a14:foregroundMark x1="14200" y1="40223" x2="13655" y2="40489"/>
                          <a14:foregroundMark x1="14759" y1="39949" x2="14232" y2="40207"/>
                          <a14:foregroundMark x1="10489" y1="37571" x2="9774" y2="38174"/>
                          <a14:foregroundMark x1="11383" y1="36818" x2="10544" y2="37525"/>
                          <a14:foregroundMark x1="13181" y1="35303" x2="11953" y2="36338"/>
                          <a14:foregroundMark x1="15765" y1="33125" x2="13242" y2="35251"/>
                          <a14:foregroundMark x1="16565" y1="35131" x2="17181" y2="34855"/>
                          <a14:foregroundMark x1="16077" y1="35350" x2="16452" y2="35182"/>
                          <a14:foregroundMark x1="13925" y1="36314" x2="14338" y2="36129"/>
                          <a14:foregroundMark x1="13346" y1="36574" x2="13893" y2="36329"/>
                          <a14:foregroundMark x1="12292" y1="37046" x2="13283" y2="36602"/>
                          <a14:foregroundMark x1="10574" y1="37815" x2="11477" y2="37411"/>
                          <a14:foregroundMark x1="9774" y1="38174" x2="10518" y2="37841"/>
                          <a14:foregroundMark x1="15555" y1="34855" x2="14945" y2="34855"/>
                          <a14:foregroundMark x1="17181" y1="34855" x2="16536" y2="34855"/>
                          <a14:foregroundMark x1="57202" y1="4564" x2="52984" y2="6224"/>
                          <a14:foregroundMark x1="52984" y1="6224" x2="58436" y2="6224"/>
                          <a14:foregroundMark x1="58436" y1="6224" x2="52881" y2="4979"/>
                          <a14:foregroundMark x1="53189" y1="7469" x2="53189" y2="8714"/>
                          <a14:foregroundMark x1="54321" y1="6639" x2="51132" y2="8299"/>
                          <a14:foregroundMark x1="53189" y1="10373" x2="52263" y2="11203"/>
                          <a14:foregroundMark x1="15021" y1="53942" x2="5041" y2="60166"/>
                          <a14:foregroundMark x1="5041" y1="60166" x2="10700" y2="68050"/>
                          <a14:foregroundMark x1="10700" y1="68050" x2="14815" y2="58921"/>
                          <a14:foregroundMark x1="14815" y1="58921" x2="10288" y2="56846"/>
                          <a14:foregroundMark x1="10288" y1="56846" x2="2881" y2="61826"/>
                          <a14:foregroundMark x1="2881" y1="61826" x2="13992" y2="58921"/>
                          <a14:foregroundMark x1="13992" y1="58921" x2="13580" y2="58091"/>
                          <a14:foregroundMark x1="1132" y1="61826" x2="9774" y2="70954"/>
                          <a14:foregroundMark x1="9774" y1="70954" x2="17181" y2="65560"/>
                          <a14:foregroundMark x1="17181" y1="65560" x2="15741" y2="64730"/>
                          <a14:foregroundMark x1="14095" y1="52282" x2="617" y2="62656"/>
                          <a14:foregroundMark x1="24177" y1="47718" x2="28601" y2="47718"/>
                          <a14:foregroundMark x1="28601" y1="47718" x2="25000" y2="55602"/>
                          <a14:foregroundMark x1="25000" y1="55602" x2="24897" y2="55602"/>
                          <a14:foregroundMark x1="29630" y1="43568" x2="28498" y2="46888"/>
                          <a14:foregroundMark x1="31276" y1="49793" x2="29527" y2="51037"/>
                          <a14:foregroundMark x1="68827" y1="41909" x2="45988" y2="60581"/>
                          <a14:foregroundMark x1="38889" y1="65975" x2="1440" y2="95851"/>
                          <a14:foregroundMark x1="1440" y1="95851" x2="5556" y2="86722"/>
                          <a14:foregroundMark x1="5556" y1="86722" x2="39609" y2="62656"/>
                          <a14:foregroundMark x1="1749" y1="60996" x2="2469" y2="59336"/>
                          <a14:foregroundMark x1="72531" y1="17427" x2="68724" y2="20747"/>
                          <a14:foregroundMark x1="72119" y1="7884" x2="69444" y2="10373"/>
                          <a14:foregroundMark x1="73148" y1="7884" x2="72634" y2="10373"/>
                          <a14:foregroundMark x1="58951" y1="29046" x2="71296" y2="17842"/>
                          <a14:foregroundMark x1="67490" y1="11203" x2="57819" y2="21162"/>
                          <a14:foregroundMark x1="49794" y1="25726" x2="50103" y2="26141"/>
                          <a14:foregroundMark x1="50926" y1="25311" x2="51337" y2="25311"/>
                          <a14:foregroundMark x1="514" y1="70124" x2="5350" y2="67220"/>
                          <a14:foregroundMark x1="5350" y1="67220" x2="5350" y2="67220"/>
                          <a14:foregroundMark x1="617" y1="61411" x2="3909" y2="59336"/>
                          <a14:foregroundMark x1="26235" y1="46888" x2="27984" y2="43983"/>
                          <a14:foregroundMark x1="26749" y1="44398" x2="28498" y2="42324"/>
                          <a14:foregroundMark x1="17798" y1="65975" x2="40123" y2="47303"/>
                          <a14:foregroundMark x1="59053" y1="38174" x2="59053" y2="44398"/>
                          <a14:foregroundMark x1="15947" y1="59336" x2="16358" y2="63071"/>
                          <a14:foregroundMark x1="31070" y1="47718" x2="31893" y2="53942"/>
                          <a14:foregroundMark x1="72840" y1="14108" x2="73148" y2="19502"/>
                          <a14:foregroundMark x1="47942" y1="34025" x2="48457" y2="40664"/>
                          <a14:backgroundMark x1="9465" y1="41494" x2="9362" y2="45228"/>
                          <a14:backgroundMark x1="10700" y1="40249" x2="11420" y2="43983"/>
                          <a14:backgroundMark x1="14300" y1="41494" x2="14300" y2="41079"/>
                          <a14:backgroundMark x1="16152" y1="39004" x2="15329" y2="41909"/>
                          <a14:backgroundMark x1="13374" y1="37759" x2="13374" y2="36929"/>
                          <a14:backgroundMark x1="11934" y1="39004" x2="11728" y2="39004"/>
                          <a14:backgroundMark x1="16667" y1="36100" x2="16461" y2="35270"/>
                          <a14:backgroundMark x1="16255" y1="33195" x2="16461" y2="34440"/>
                          <a14:backgroundMark x1="16461" y1="30290" x2="16255" y2="33610"/>
                          <a14:backgroundMark x1="12243" y1="38174" x2="11728" y2="38174"/>
                          <a14:backgroundMark x1="10700" y1="39004" x2="10597" y2="38589"/>
                        </a14:backgroundRemoval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rcRect r="26465"/>
            <a:stretch/>
          </p:blipFill>
          <p:spPr bwMode="auto">
            <a:xfrm>
              <a:off x="2519894" y="2856045"/>
              <a:ext cx="9073007" cy="3059214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id="{CD684C1E-B251-9068-C0D5-19EB82EE556A}"/>
                </a:ext>
              </a:extLst>
            </p:cNvPr>
            <p:cNvSpPr/>
            <p:nvPr/>
          </p:nvSpPr>
          <p:spPr>
            <a:xfrm rot="10800000">
              <a:off x="10090223" y="4605453"/>
              <a:ext cx="360000" cy="675000"/>
            </a:xfrm>
            <a:prstGeom prst="downArrow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9CA00AA4-AE26-B4DE-D97D-EFEFFE83D394}"/>
                </a:ext>
              </a:extLst>
            </p:cNvPr>
            <p:cNvSpPr/>
            <p:nvPr/>
          </p:nvSpPr>
          <p:spPr>
            <a:xfrm rot="10800000">
              <a:off x="10820975" y="4234999"/>
              <a:ext cx="125835" cy="675000"/>
            </a:xfrm>
            <a:prstGeom prst="downArrow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EF702AB-F708-1A78-70CB-FBAE0B5D3626}"/>
                </a:ext>
              </a:extLst>
            </p:cNvPr>
            <p:cNvSpPr txBox="1"/>
            <p:nvPr/>
          </p:nvSpPr>
          <p:spPr bwMode="auto">
            <a:xfrm>
              <a:off x="7134192" y="5250065"/>
              <a:ext cx="3946666" cy="559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Graphite blocks 19-22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5461F3C-D954-2B14-CB1B-673A3A52C018}"/>
                </a:ext>
              </a:extLst>
            </p:cNvPr>
            <p:cNvSpPr txBox="1"/>
            <p:nvPr/>
          </p:nvSpPr>
          <p:spPr bwMode="auto">
            <a:xfrm>
              <a:off x="10598321" y="4935648"/>
              <a:ext cx="2021795" cy="559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 block 23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640AAEB-B1E9-1C99-7EFC-7373E2925286}"/>
                </a:ext>
              </a:extLst>
            </p:cNvPr>
            <p:cNvSpPr/>
            <p:nvPr/>
          </p:nvSpPr>
          <p:spPr>
            <a:xfrm>
              <a:off x="2519894" y="5373000"/>
              <a:ext cx="1056105" cy="64633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673004A-2DE3-8B20-92FE-21B39EADEDB2}"/>
                </a:ext>
              </a:extLst>
            </p:cNvPr>
            <p:cNvSpPr/>
            <p:nvPr/>
          </p:nvSpPr>
          <p:spPr>
            <a:xfrm>
              <a:off x="9840000" y="3844103"/>
              <a:ext cx="901321" cy="64633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13F71A7-BD24-BDAB-2B7F-255C3C77BEFB}"/>
                </a:ext>
              </a:extLst>
            </p:cNvPr>
            <p:cNvSpPr txBox="1"/>
            <p:nvPr/>
          </p:nvSpPr>
          <p:spPr bwMode="auto">
            <a:xfrm>
              <a:off x="-877440" y="5320963"/>
              <a:ext cx="3442443" cy="559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Graphite blocks 1-2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3A62925-D7CE-3BC3-4C6F-97BE41F685E4}"/>
              </a:ext>
            </a:extLst>
          </p:cNvPr>
          <p:cNvSpPr txBox="1"/>
          <p:nvPr/>
        </p:nvSpPr>
        <p:spPr bwMode="auto">
          <a:xfrm>
            <a:off x="191344" y="1133724"/>
            <a:ext cx="6096982" cy="2908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</a:rPr>
              <a:t>Past studies showed graphite may not survive HL conditions.</a:t>
            </a:r>
          </a:p>
          <a:p>
            <a:pPr marL="6097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Possible fracture beyond 1.8×10</a:t>
            </a:r>
            <a:r>
              <a:rPr lang="en-GB" sz="1600" baseline="30000" dirty="0">
                <a:solidFill>
                  <a:srgbClr val="000000"/>
                </a:solidFill>
              </a:rPr>
              <a:t>11</a:t>
            </a:r>
            <a:r>
              <a:rPr lang="en-GB" sz="1600" dirty="0">
                <a:solidFill>
                  <a:srgbClr val="000000"/>
                </a:solidFill>
              </a:rPr>
              <a:t> p/b BCMS</a:t>
            </a:r>
            <a:endParaRPr lang="en-GB" sz="1600" baseline="30000" dirty="0">
              <a:solidFill>
                <a:srgbClr val="000000"/>
              </a:solidFill>
            </a:endParaRPr>
          </a:p>
          <a:p>
            <a:pPr marL="6097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Baseline position: graphite blocks to be replaced by C-C composite (of the same density)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</a:rPr>
              <a:t>C-C blocks considered acceptable based on HRMT studies.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00000"/>
                </a:solidFill>
              </a:rPr>
              <a:t>However, Ti is still problematic.</a:t>
            </a:r>
          </a:p>
        </p:txBody>
      </p:sp>
    </p:spTree>
    <p:extLst>
      <p:ext uri="{BB962C8B-B14F-4D97-AF65-F5344CB8AC3E}">
        <p14:creationId xmlns:p14="http://schemas.microsoft.com/office/powerpoint/2010/main" val="2353408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E87FC5-5C08-F20E-DACB-D1DD3A79B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GB" dirty="0" err="1"/>
              <a:t>onfigurations</a:t>
            </a:r>
            <a:r>
              <a:rPr lang="en-GB" dirty="0"/>
              <a:t> &amp; simulations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2A75A4-D728-1163-11CB-7DB9A59CD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B4973B4-3D81-BADA-7BFD-16192D5C4714}"/>
              </a:ext>
            </a:extLst>
          </p:cNvPr>
          <p:cNvGrpSpPr/>
          <p:nvPr/>
        </p:nvGrpSpPr>
        <p:grpSpPr>
          <a:xfrm>
            <a:off x="5056154" y="538078"/>
            <a:ext cx="7163130" cy="2416683"/>
            <a:chOff x="2412184" y="2856045"/>
            <a:chExt cx="10850980" cy="3660882"/>
          </a:xfrm>
        </p:grpSpPr>
        <p:pic>
          <p:nvPicPr>
            <p:cNvPr id="40" name="Content Placeholder 4">
              <a:extLst>
                <a:ext uri="{FF2B5EF4-FFF2-40B4-BE49-F238E27FC236}">
                  <a16:creationId xmlns:a16="http://schemas.microsoft.com/office/drawing/2014/main" id="{E0B3A938-E500-5553-8707-8BE18F6821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ECECEC"/>
                </a:clrFrom>
                <a:clrTo>
                  <a:srgbClr val="ECECEC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3320" b="95851" l="412" r="73148">
                          <a14:foregroundMark x1="3395" y1="91701" x2="14300" y2="85892"/>
                          <a14:foregroundMark x1="14300" y1="85892" x2="15226" y2="84232"/>
                          <a14:foregroundMark x1="3601" y1="90456" x2="16049" y2="79668"/>
                          <a14:foregroundMark x1="14712" y1="81743" x2="3601" y2="90456"/>
                          <a14:foregroundMark x1="3395" y1="92531" x2="3395" y2="92531"/>
                          <a14:foregroundMark x1="4012" y1="92116" x2="6687" y2="88382"/>
                          <a14:foregroundMark x1="6687" y1="88382" x2="9568" y2="86722"/>
                          <a14:foregroundMark x1="50514" y1="54772" x2="56067" y2="48007"/>
                          <a14:foregroundMark x1="62599" y1="42325" x2="64815" y2="41909"/>
                          <a14:foregroundMark x1="64815" y1="41909" x2="66330" y2="40028"/>
                          <a14:foregroundMark x1="56403" y1="49866" x2="46502" y2="57261"/>
                          <a14:foregroundMark x1="66636" y1="41787" x2="63219" y2="45754"/>
                          <a14:foregroundMark x1="69033" y1="39004" x2="67954" y2="40257"/>
                          <a14:foregroundMark x1="69033" y1="26556" x2="68210" y2="27386"/>
                          <a14:foregroundMark x1="66152" y1="28631" x2="65844" y2="28631"/>
                          <a14:foregroundMark x1="60905" y1="32365" x2="60082" y2="33610"/>
                          <a14:foregroundMark x1="63786" y1="30290" x2="61317" y2="32365"/>
                          <a14:foregroundMark x1="64300" y1="30290" x2="65844" y2="29876"/>
                          <a14:foregroundMark x1="65535" y1="28631" x2="64403" y2="29876"/>
                          <a14:foregroundMark x1="58333" y1="34440" x2="46193" y2="43154"/>
                          <a14:foregroundMark x1="48251" y1="29046" x2="70165" y2="12863"/>
                          <a14:foregroundMark x1="70165" y1="12863" x2="49280" y2="35270"/>
                          <a14:foregroundMark x1="14206" y1="39883" x2="14699" y2="39743"/>
                          <a14:foregroundMark x1="13621" y1="40049" x2="14174" y2="39892"/>
                          <a14:foregroundMark x1="12585" y1="40342" x2="13557" y2="40067"/>
                          <a14:foregroundMark x1="10891" y1="40821" x2="11967" y2="40517"/>
                          <a14:foregroundMark x1="9979" y1="41079" x2="10833" y2="40838"/>
                          <a14:foregroundMark x1="13592" y1="40520" x2="12683" y2="40964"/>
                          <a14:foregroundMark x1="14200" y1="40223" x2="13655" y2="40489"/>
                          <a14:foregroundMark x1="14759" y1="39949" x2="14232" y2="40207"/>
                          <a14:foregroundMark x1="10489" y1="37571" x2="9774" y2="38174"/>
                          <a14:foregroundMark x1="11383" y1="36818" x2="10544" y2="37525"/>
                          <a14:foregroundMark x1="13181" y1="35303" x2="11953" y2="36338"/>
                          <a14:foregroundMark x1="15765" y1="33125" x2="13242" y2="35251"/>
                          <a14:foregroundMark x1="16565" y1="35131" x2="17181" y2="34855"/>
                          <a14:foregroundMark x1="16077" y1="35350" x2="16452" y2="35182"/>
                          <a14:foregroundMark x1="13925" y1="36314" x2="14338" y2="36129"/>
                          <a14:foregroundMark x1="13346" y1="36574" x2="13893" y2="36329"/>
                          <a14:foregroundMark x1="12292" y1="37046" x2="13283" y2="36602"/>
                          <a14:foregroundMark x1="10574" y1="37815" x2="11477" y2="37411"/>
                          <a14:foregroundMark x1="9774" y1="38174" x2="10518" y2="37841"/>
                          <a14:foregroundMark x1="15555" y1="34855" x2="14945" y2="34855"/>
                          <a14:foregroundMark x1="17181" y1="34855" x2="16536" y2="34855"/>
                          <a14:foregroundMark x1="57202" y1="4564" x2="52984" y2="6224"/>
                          <a14:foregroundMark x1="52984" y1="6224" x2="58436" y2="6224"/>
                          <a14:foregroundMark x1="58436" y1="6224" x2="52881" y2="4979"/>
                          <a14:foregroundMark x1="53189" y1="7469" x2="53189" y2="8714"/>
                          <a14:foregroundMark x1="54321" y1="6639" x2="51132" y2="8299"/>
                          <a14:foregroundMark x1="53189" y1="10373" x2="52263" y2="11203"/>
                          <a14:foregroundMark x1="15021" y1="53942" x2="5041" y2="60166"/>
                          <a14:foregroundMark x1="5041" y1="60166" x2="10700" y2="68050"/>
                          <a14:foregroundMark x1="10700" y1="68050" x2="14815" y2="58921"/>
                          <a14:foregroundMark x1="14815" y1="58921" x2="10288" y2="56846"/>
                          <a14:foregroundMark x1="10288" y1="56846" x2="2881" y2="61826"/>
                          <a14:foregroundMark x1="2881" y1="61826" x2="13992" y2="58921"/>
                          <a14:foregroundMark x1="13992" y1="58921" x2="13580" y2="58091"/>
                          <a14:foregroundMark x1="1132" y1="61826" x2="9774" y2="70954"/>
                          <a14:foregroundMark x1="9774" y1="70954" x2="17181" y2="65560"/>
                          <a14:foregroundMark x1="17181" y1="65560" x2="15741" y2="64730"/>
                          <a14:foregroundMark x1="14095" y1="52282" x2="617" y2="62656"/>
                          <a14:foregroundMark x1="24177" y1="47718" x2="28601" y2="47718"/>
                          <a14:foregroundMark x1="28601" y1="47718" x2="25000" y2="55602"/>
                          <a14:foregroundMark x1="25000" y1="55602" x2="24897" y2="55602"/>
                          <a14:foregroundMark x1="29630" y1="43568" x2="28498" y2="46888"/>
                          <a14:foregroundMark x1="31276" y1="49793" x2="29527" y2="51037"/>
                          <a14:foregroundMark x1="68827" y1="41909" x2="45988" y2="60581"/>
                          <a14:foregroundMark x1="38889" y1="65975" x2="1440" y2="95851"/>
                          <a14:foregroundMark x1="1440" y1="95851" x2="5556" y2="86722"/>
                          <a14:foregroundMark x1="5556" y1="86722" x2="39609" y2="62656"/>
                          <a14:foregroundMark x1="1749" y1="60996" x2="2469" y2="59336"/>
                          <a14:foregroundMark x1="72531" y1="17427" x2="68724" y2="20747"/>
                          <a14:foregroundMark x1="72119" y1="7884" x2="69444" y2="10373"/>
                          <a14:foregroundMark x1="73148" y1="7884" x2="72634" y2="10373"/>
                          <a14:foregroundMark x1="58951" y1="29046" x2="71296" y2="17842"/>
                          <a14:foregroundMark x1="67490" y1="11203" x2="57819" y2="21162"/>
                          <a14:foregroundMark x1="49794" y1="25726" x2="50103" y2="26141"/>
                          <a14:foregroundMark x1="50926" y1="25311" x2="51337" y2="25311"/>
                          <a14:foregroundMark x1="514" y1="70124" x2="5350" y2="67220"/>
                          <a14:foregroundMark x1="5350" y1="67220" x2="5350" y2="67220"/>
                          <a14:foregroundMark x1="617" y1="61411" x2="3909" y2="59336"/>
                          <a14:foregroundMark x1="26235" y1="46888" x2="27984" y2="43983"/>
                          <a14:foregroundMark x1="26749" y1="44398" x2="28498" y2="42324"/>
                          <a14:foregroundMark x1="17798" y1="65975" x2="40123" y2="47303"/>
                          <a14:foregroundMark x1="59053" y1="38174" x2="59053" y2="44398"/>
                          <a14:foregroundMark x1="15947" y1="59336" x2="16358" y2="63071"/>
                          <a14:foregroundMark x1="31070" y1="47718" x2="31893" y2="53942"/>
                          <a14:foregroundMark x1="72840" y1="14108" x2="73148" y2="19502"/>
                          <a14:foregroundMark x1="47942" y1="34025" x2="48457" y2="40664"/>
                          <a14:backgroundMark x1="9465" y1="41494" x2="9362" y2="45228"/>
                          <a14:backgroundMark x1="10700" y1="40249" x2="11420" y2="43983"/>
                          <a14:backgroundMark x1="14300" y1="41494" x2="14300" y2="41079"/>
                          <a14:backgroundMark x1="16152" y1="39004" x2="15329" y2="41909"/>
                          <a14:backgroundMark x1="13374" y1="37759" x2="13374" y2="36929"/>
                          <a14:backgroundMark x1="11934" y1="39004" x2="11728" y2="39004"/>
                          <a14:backgroundMark x1="16667" y1="36100" x2="16461" y2="35270"/>
                          <a14:backgroundMark x1="16255" y1="33195" x2="16461" y2="34440"/>
                          <a14:backgroundMark x1="16461" y1="30290" x2="16255" y2="33610"/>
                          <a14:backgroundMark x1="12243" y1="38174" x2="11728" y2="38174"/>
                          <a14:backgroundMark x1="10700" y1="39004" x2="10597" y2="38589"/>
                        </a14:backgroundRemoval>
                      </a14:imgEffect>
                    </a14:imgLayer>
                  </a14:imgProps>
                </a:ext>
              </a:extLst>
            </a:blip>
            <a:srcRect r="26465"/>
            <a:stretch/>
          </p:blipFill>
          <p:spPr bwMode="auto">
            <a:xfrm>
              <a:off x="2519895" y="2856045"/>
              <a:ext cx="9073007" cy="3059213"/>
            </a:xfrm>
            <a:prstGeom prst="rect">
              <a:avLst/>
            </a:prstGeom>
            <a:ln>
              <a:noFill/>
            </a:ln>
          </p:spPr>
        </p:pic>
        <p:sp>
          <p:nvSpPr>
            <p:cNvPr id="41" name="Arrow: Down 40">
              <a:extLst>
                <a:ext uri="{FF2B5EF4-FFF2-40B4-BE49-F238E27FC236}">
                  <a16:creationId xmlns:a16="http://schemas.microsoft.com/office/drawing/2014/main" id="{2EB0D5FF-9B1C-D305-574E-B179712908F1}"/>
                </a:ext>
              </a:extLst>
            </p:cNvPr>
            <p:cNvSpPr/>
            <p:nvPr/>
          </p:nvSpPr>
          <p:spPr>
            <a:xfrm rot="10800000">
              <a:off x="9840000" y="4712693"/>
              <a:ext cx="360000" cy="675000"/>
            </a:xfrm>
            <a:prstGeom prst="downArrow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Arrow: Down 41">
              <a:extLst>
                <a:ext uri="{FF2B5EF4-FFF2-40B4-BE49-F238E27FC236}">
                  <a16:creationId xmlns:a16="http://schemas.microsoft.com/office/drawing/2014/main" id="{FBB85A8F-F092-E560-3BAF-95BF949D1CB3}"/>
                </a:ext>
              </a:extLst>
            </p:cNvPr>
            <p:cNvSpPr/>
            <p:nvPr/>
          </p:nvSpPr>
          <p:spPr>
            <a:xfrm rot="10800000">
              <a:off x="10811376" y="4251124"/>
              <a:ext cx="152065" cy="675000"/>
            </a:xfrm>
            <a:prstGeom prst="downArrow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E29D53B-46EF-4923-1A50-ECE8001E065C}"/>
                </a:ext>
              </a:extLst>
            </p:cNvPr>
            <p:cNvSpPr txBox="1"/>
            <p:nvPr/>
          </p:nvSpPr>
          <p:spPr bwMode="auto">
            <a:xfrm>
              <a:off x="6876429" y="5107190"/>
              <a:ext cx="6386735" cy="979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Gr blocks 19-22</a:t>
              </a:r>
            </a:p>
            <a:p>
              <a:r>
                <a:rPr lang="en-GB" dirty="0">
                  <a:solidFill>
                    <a:srgbClr val="FF0000"/>
                  </a:solidFill>
                </a:rPr>
                <a:t>Replaced Gr blocks 21 &amp; 22 with C-</a:t>
              </a:r>
              <a:r>
                <a:rPr lang="en-GB" dirty="0" err="1">
                  <a:solidFill>
                    <a:srgbClr val="FF0000"/>
                  </a:solidFill>
                </a:rPr>
                <a:t>SiC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25B310C-91B4-338E-34DD-151288B07EB9}"/>
                </a:ext>
              </a:extLst>
            </p:cNvPr>
            <p:cNvSpPr txBox="1"/>
            <p:nvPr/>
          </p:nvSpPr>
          <p:spPr bwMode="auto">
            <a:xfrm>
              <a:off x="10582004" y="4926125"/>
              <a:ext cx="2021795" cy="559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 block 23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E675AF1-61CC-4A2F-88F6-E03E74D0D365}"/>
                </a:ext>
              </a:extLst>
            </p:cNvPr>
            <p:cNvSpPr/>
            <p:nvPr/>
          </p:nvSpPr>
          <p:spPr>
            <a:xfrm>
              <a:off x="2519894" y="5373000"/>
              <a:ext cx="1056105" cy="64633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01D4340C-8C8A-3006-DA6A-FA92A611303B}"/>
                </a:ext>
              </a:extLst>
            </p:cNvPr>
            <p:cNvSpPr/>
            <p:nvPr/>
          </p:nvSpPr>
          <p:spPr>
            <a:xfrm>
              <a:off x="9840000" y="3844103"/>
              <a:ext cx="901321" cy="64633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EF6587B-8965-2432-198C-DE2B567BD3BC}"/>
                </a:ext>
              </a:extLst>
            </p:cNvPr>
            <p:cNvSpPr txBox="1"/>
            <p:nvPr/>
          </p:nvSpPr>
          <p:spPr bwMode="auto">
            <a:xfrm>
              <a:off x="2412184" y="5957449"/>
              <a:ext cx="3697171" cy="559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Gr blocks 1-2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93354D3-A6BD-A445-CE7F-E87409F28905}"/>
              </a:ext>
            </a:extLst>
          </p:cNvPr>
          <p:cNvGrpSpPr/>
          <p:nvPr/>
        </p:nvGrpSpPr>
        <p:grpSpPr>
          <a:xfrm>
            <a:off x="5056154" y="3305120"/>
            <a:ext cx="7085319" cy="2416684"/>
            <a:chOff x="5056154" y="3305120"/>
            <a:chExt cx="7085319" cy="241668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1623A57-BEF6-2735-D637-D22D39EFC9CE}"/>
                </a:ext>
              </a:extLst>
            </p:cNvPr>
            <p:cNvGrpSpPr/>
            <p:nvPr/>
          </p:nvGrpSpPr>
          <p:grpSpPr>
            <a:xfrm>
              <a:off x="5056154" y="3305120"/>
              <a:ext cx="6727859" cy="2416684"/>
              <a:chOff x="2412184" y="2856045"/>
              <a:chExt cx="10191615" cy="3660881"/>
            </a:xfrm>
          </p:grpSpPr>
          <p:pic>
            <p:nvPicPr>
              <p:cNvPr id="6" name="Content Placeholder 4">
                <a:extLst>
                  <a:ext uri="{FF2B5EF4-FFF2-40B4-BE49-F238E27FC236}">
                    <a16:creationId xmlns:a16="http://schemas.microsoft.com/office/drawing/2014/main" id="{D42CD41B-6263-AFBB-198C-50E1BABC261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ECECEC"/>
                  </a:clrFrom>
                  <a:clrTo>
                    <a:srgbClr val="ECECEC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3320" b="95851" l="412" r="73148">
                            <a14:foregroundMark x1="3395" y1="91701" x2="14300" y2="85892"/>
                            <a14:foregroundMark x1="14300" y1="85892" x2="15226" y2="84232"/>
                            <a14:foregroundMark x1="3601" y1="90456" x2="16049" y2="79668"/>
                            <a14:foregroundMark x1="14712" y1="81743" x2="3601" y2="90456"/>
                            <a14:foregroundMark x1="3395" y1="92531" x2="3395" y2="92531"/>
                            <a14:foregroundMark x1="4012" y1="92116" x2="6687" y2="88382"/>
                            <a14:foregroundMark x1="6687" y1="88382" x2="9568" y2="86722"/>
                            <a14:foregroundMark x1="50514" y1="54772" x2="56067" y2="48007"/>
                            <a14:foregroundMark x1="62599" y1="42325" x2="64815" y2="41909"/>
                            <a14:foregroundMark x1="64815" y1="41909" x2="66330" y2="40028"/>
                            <a14:foregroundMark x1="56403" y1="49866" x2="46502" y2="57261"/>
                            <a14:foregroundMark x1="66636" y1="41787" x2="63219" y2="45754"/>
                            <a14:foregroundMark x1="69033" y1="39004" x2="67954" y2="40257"/>
                            <a14:foregroundMark x1="69033" y1="26556" x2="68210" y2="27386"/>
                            <a14:foregroundMark x1="66152" y1="28631" x2="65844" y2="28631"/>
                            <a14:foregroundMark x1="60905" y1="32365" x2="60082" y2="33610"/>
                            <a14:foregroundMark x1="63786" y1="30290" x2="61317" y2="32365"/>
                            <a14:foregroundMark x1="64300" y1="30290" x2="65844" y2="29876"/>
                            <a14:foregroundMark x1="65535" y1="28631" x2="64403" y2="29876"/>
                            <a14:foregroundMark x1="58333" y1="34440" x2="46193" y2="43154"/>
                            <a14:foregroundMark x1="48251" y1="29046" x2="70165" y2="12863"/>
                            <a14:foregroundMark x1="70165" y1="12863" x2="49280" y2="35270"/>
                            <a14:foregroundMark x1="14206" y1="39883" x2="14699" y2="39743"/>
                            <a14:foregroundMark x1="13621" y1="40049" x2="14174" y2="39892"/>
                            <a14:foregroundMark x1="12585" y1="40342" x2="13557" y2="40067"/>
                            <a14:foregroundMark x1="10891" y1="40821" x2="11967" y2="40517"/>
                            <a14:foregroundMark x1="9979" y1="41079" x2="10833" y2="40838"/>
                            <a14:foregroundMark x1="13592" y1="40520" x2="12683" y2="40964"/>
                            <a14:foregroundMark x1="14200" y1="40223" x2="13655" y2="40489"/>
                            <a14:foregroundMark x1="14759" y1="39949" x2="14232" y2="40207"/>
                            <a14:foregroundMark x1="10489" y1="37571" x2="9774" y2="38174"/>
                            <a14:foregroundMark x1="11383" y1="36818" x2="10544" y2="37525"/>
                            <a14:foregroundMark x1="13181" y1="35303" x2="11953" y2="36338"/>
                            <a14:foregroundMark x1="15765" y1="33125" x2="13242" y2="35251"/>
                            <a14:foregroundMark x1="16565" y1="35131" x2="17181" y2="34855"/>
                            <a14:foregroundMark x1="16077" y1="35350" x2="16452" y2="35182"/>
                            <a14:foregroundMark x1="13925" y1="36314" x2="14338" y2="36129"/>
                            <a14:foregroundMark x1="13346" y1="36574" x2="13893" y2="36329"/>
                            <a14:foregroundMark x1="12292" y1="37046" x2="13283" y2="36602"/>
                            <a14:foregroundMark x1="10574" y1="37815" x2="11477" y2="37411"/>
                            <a14:foregroundMark x1="9774" y1="38174" x2="10518" y2="37841"/>
                            <a14:foregroundMark x1="15555" y1="34855" x2="14945" y2="34855"/>
                            <a14:foregroundMark x1="17181" y1="34855" x2="16536" y2="34855"/>
                            <a14:foregroundMark x1="57202" y1="4564" x2="52984" y2="6224"/>
                            <a14:foregroundMark x1="52984" y1="6224" x2="58436" y2="6224"/>
                            <a14:foregroundMark x1="58436" y1="6224" x2="52881" y2="4979"/>
                            <a14:foregroundMark x1="53189" y1="7469" x2="53189" y2="8714"/>
                            <a14:foregroundMark x1="54321" y1="6639" x2="51132" y2="8299"/>
                            <a14:foregroundMark x1="53189" y1="10373" x2="52263" y2="11203"/>
                            <a14:foregroundMark x1="15021" y1="53942" x2="5041" y2="60166"/>
                            <a14:foregroundMark x1="5041" y1="60166" x2="10700" y2="68050"/>
                            <a14:foregroundMark x1="10700" y1="68050" x2="14815" y2="58921"/>
                            <a14:foregroundMark x1="14815" y1="58921" x2="10288" y2="56846"/>
                            <a14:foregroundMark x1="10288" y1="56846" x2="2881" y2="61826"/>
                            <a14:foregroundMark x1="2881" y1="61826" x2="13992" y2="58921"/>
                            <a14:foregroundMark x1="13992" y1="58921" x2="13580" y2="58091"/>
                            <a14:foregroundMark x1="1132" y1="61826" x2="9774" y2="70954"/>
                            <a14:foregroundMark x1="9774" y1="70954" x2="17181" y2="65560"/>
                            <a14:foregroundMark x1="17181" y1="65560" x2="15741" y2="64730"/>
                            <a14:foregroundMark x1="14095" y1="52282" x2="617" y2="62656"/>
                            <a14:foregroundMark x1="24177" y1="47718" x2="28601" y2="47718"/>
                            <a14:foregroundMark x1="28601" y1="47718" x2="25000" y2="55602"/>
                            <a14:foregroundMark x1="25000" y1="55602" x2="24897" y2="55602"/>
                            <a14:foregroundMark x1="29630" y1="43568" x2="28498" y2="46888"/>
                            <a14:foregroundMark x1="31276" y1="49793" x2="29527" y2="51037"/>
                            <a14:foregroundMark x1="68827" y1="41909" x2="45988" y2="60581"/>
                            <a14:foregroundMark x1="38889" y1="65975" x2="1440" y2="95851"/>
                            <a14:foregroundMark x1="1440" y1="95851" x2="5556" y2="86722"/>
                            <a14:foregroundMark x1="5556" y1="86722" x2="39609" y2="62656"/>
                            <a14:foregroundMark x1="1749" y1="60996" x2="2469" y2="59336"/>
                            <a14:foregroundMark x1="72531" y1="17427" x2="68724" y2="20747"/>
                            <a14:foregroundMark x1="72119" y1="7884" x2="69444" y2="10373"/>
                            <a14:foregroundMark x1="73148" y1="7884" x2="72634" y2="10373"/>
                            <a14:foregroundMark x1="58951" y1="29046" x2="71296" y2="17842"/>
                            <a14:foregroundMark x1="67490" y1="11203" x2="57819" y2="21162"/>
                            <a14:foregroundMark x1="49794" y1="25726" x2="50103" y2="26141"/>
                            <a14:foregroundMark x1="50926" y1="25311" x2="51337" y2="25311"/>
                            <a14:foregroundMark x1="514" y1="70124" x2="5350" y2="67220"/>
                            <a14:foregroundMark x1="5350" y1="67220" x2="5350" y2="67220"/>
                            <a14:foregroundMark x1="617" y1="61411" x2="3909" y2="59336"/>
                            <a14:foregroundMark x1="26235" y1="46888" x2="27984" y2="43983"/>
                            <a14:foregroundMark x1="26749" y1="44398" x2="28498" y2="42324"/>
                            <a14:foregroundMark x1="17798" y1="65975" x2="40123" y2="47303"/>
                            <a14:foregroundMark x1="59053" y1="38174" x2="59053" y2="44398"/>
                            <a14:foregroundMark x1="15947" y1="59336" x2="16358" y2="63071"/>
                            <a14:foregroundMark x1="31070" y1="47718" x2="31893" y2="53942"/>
                            <a14:foregroundMark x1="72840" y1="14108" x2="73148" y2="19502"/>
                            <a14:foregroundMark x1="47942" y1="34025" x2="48457" y2="40664"/>
                            <a14:backgroundMark x1="9465" y1="41494" x2="9362" y2="45228"/>
                            <a14:backgroundMark x1="10700" y1="40249" x2="11420" y2="43983"/>
                            <a14:backgroundMark x1="14300" y1="41494" x2="14300" y2="41079"/>
                            <a14:backgroundMark x1="16152" y1="39004" x2="15329" y2="41909"/>
                            <a14:backgroundMark x1="13374" y1="37759" x2="13374" y2="36929"/>
                            <a14:backgroundMark x1="11934" y1="39004" x2="11728" y2="39004"/>
                            <a14:backgroundMark x1="16667" y1="36100" x2="16461" y2="35270"/>
                            <a14:backgroundMark x1="16255" y1="33195" x2="16461" y2="34440"/>
                            <a14:backgroundMark x1="16461" y1="30290" x2="16255" y2="33610"/>
                            <a14:backgroundMark x1="12243" y1="38174" x2="11728" y2="38174"/>
                            <a14:backgroundMark x1="10700" y1="39004" x2="10597" y2="38589"/>
                          </a14:backgroundRemoval>
                        </a14:imgEffect>
                      </a14:imgLayer>
                    </a14:imgProps>
                  </a:ext>
                </a:extLst>
              </a:blip>
              <a:srcRect r="26465"/>
              <a:stretch/>
            </p:blipFill>
            <p:spPr bwMode="auto">
              <a:xfrm>
                <a:off x="2519895" y="2856045"/>
                <a:ext cx="9073007" cy="3059213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7" name="Arrow: Down 6">
                <a:extLst>
                  <a:ext uri="{FF2B5EF4-FFF2-40B4-BE49-F238E27FC236}">
                    <a16:creationId xmlns:a16="http://schemas.microsoft.com/office/drawing/2014/main" id="{64DEC460-99A1-1977-4D76-9B245628E3F3}"/>
                  </a:ext>
                </a:extLst>
              </p:cNvPr>
              <p:cNvSpPr/>
              <p:nvPr/>
            </p:nvSpPr>
            <p:spPr>
              <a:xfrm rot="10800000">
                <a:off x="9840000" y="4712693"/>
                <a:ext cx="360000" cy="675000"/>
              </a:xfrm>
              <a:prstGeom prst="downArrow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Arrow: Down 7">
                <a:extLst>
                  <a:ext uri="{FF2B5EF4-FFF2-40B4-BE49-F238E27FC236}">
                    <a16:creationId xmlns:a16="http://schemas.microsoft.com/office/drawing/2014/main" id="{F04D26EC-3167-C398-A6CA-A3AA99A341EC}"/>
                  </a:ext>
                </a:extLst>
              </p:cNvPr>
              <p:cNvSpPr/>
              <p:nvPr/>
            </p:nvSpPr>
            <p:spPr>
              <a:xfrm rot="10800000">
                <a:off x="10811376" y="4251124"/>
                <a:ext cx="152065" cy="675000"/>
              </a:xfrm>
              <a:prstGeom prst="downArrow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25EDE65-E03A-450A-F375-FC7B8BEDBF10}"/>
                  </a:ext>
                </a:extLst>
              </p:cNvPr>
              <p:cNvSpPr txBox="1"/>
              <p:nvPr/>
            </p:nvSpPr>
            <p:spPr bwMode="auto">
              <a:xfrm>
                <a:off x="10582004" y="4926125"/>
                <a:ext cx="2021795" cy="5594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Ti block 23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CEB8522-0189-02EB-DFAD-2BCA6186A81C}"/>
                  </a:ext>
                </a:extLst>
              </p:cNvPr>
              <p:cNvSpPr/>
              <p:nvPr/>
            </p:nvSpPr>
            <p:spPr>
              <a:xfrm>
                <a:off x="2519894" y="5373000"/>
                <a:ext cx="1056105" cy="646331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F29A4B0-7F20-7711-62E8-36C5384F9650}"/>
                  </a:ext>
                </a:extLst>
              </p:cNvPr>
              <p:cNvSpPr/>
              <p:nvPr/>
            </p:nvSpPr>
            <p:spPr>
              <a:xfrm>
                <a:off x="9840000" y="3844103"/>
                <a:ext cx="901321" cy="646331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E8FDB89-6891-29EB-C500-4FBDA10B4A1F}"/>
                  </a:ext>
                </a:extLst>
              </p:cNvPr>
              <p:cNvSpPr txBox="1"/>
              <p:nvPr/>
            </p:nvSpPr>
            <p:spPr bwMode="auto">
              <a:xfrm>
                <a:off x="2412184" y="5957448"/>
                <a:ext cx="3697171" cy="5594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</a:rPr>
                  <a:t>Gr blocks 1-2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378F5BB-535B-EB9E-CB07-962DF4820900}"/>
                </a:ext>
              </a:extLst>
            </p:cNvPr>
            <p:cNvSpPr txBox="1"/>
            <p:nvPr/>
          </p:nvSpPr>
          <p:spPr bwMode="auto">
            <a:xfrm>
              <a:off x="8121970" y="4862955"/>
              <a:ext cx="401950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Gr blocks 19-22</a:t>
              </a:r>
            </a:p>
            <a:p>
              <a:r>
                <a:rPr lang="en-GB" dirty="0">
                  <a:solidFill>
                    <a:srgbClr val="FF0000"/>
                  </a:solidFill>
                </a:rPr>
                <a:t>Replaced Gr blocks 19-22 with C-</a:t>
              </a:r>
              <a:r>
                <a:rPr lang="en-GB" dirty="0" err="1">
                  <a:solidFill>
                    <a:srgbClr val="FF0000"/>
                  </a:solidFill>
                </a:rPr>
                <a:t>SiC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D868487-C4AA-DEF3-1C53-FE4613E2D970}"/>
              </a:ext>
            </a:extLst>
          </p:cNvPr>
          <p:cNvSpPr txBox="1"/>
          <p:nvPr/>
        </p:nvSpPr>
        <p:spPr bwMode="auto">
          <a:xfrm>
            <a:off x="314355" y="1190331"/>
            <a:ext cx="473719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Case 1:</a:t>
            </a:r>
          </a:p>
          <a:p>
            <a:r>
              <a:rPr lang="en-US" sz="1800" b="0" dirty="0"/>
              <a:t>Replacement of 2 Gr blocks by C-</a:t>
            </a:r>
            <a:r>
              <a:rPr lang="en-US" sz="1800" b="0" dirty="0" err="1"/>
              <a:t>SiC</a:t>
            </a:r>
            <a:r>
              <a:rPr lang="en-US" sz="1800" b="0" dirty="0"/>
              <a:t> blocks</a:t>
            </a:r>
          </a:p>
          <a:p>
            <a:r>
              <a:rPr lang="en-US" sz="1800" b="0" dirty="0"/>
              <a:t>Blocks 1 &amp; 2 unchanged</a:t>
            </a:r>
          </a:p>
          <a:p>
            <a:r>
              <a:rPr lang="en-US" dirty="0"/>
              <a:t>Blocks 21 &amp; 22 replaced</a:t>
            </a:r>
          </a:p>
          <a:p>
            <a:endParaRPr lang="en-US" sz="1800" b="0" dirty="0"/>
          </a:p>
          <a:p>
            <a:endParaRPr lang="en-US" dirty="0"/>
          </a:p>
          <a:p>
            <a:endParaRPr lang="en-US" sz="1800" b="0" dirty="0"/>
          </a:p>
          <a:p>
            <a:endParaRPr lang="en-US" dirty="0"/>
          </a:p>
          <a:p>
            <a:endParaRPr lang="en-US" sz="1800" b="0" dirty="0"/>
          </a:p>
          <a:p>
            <a:endParaRPr lang="en-US" sz="1800" b="0" dirty="0"/>
          </a:p>
          <a:p>
            <a:r>
              <a:rPr lang="en-US" dirty="0"/>
              <a:t>Case 2:</a:t>
            </a:r>
          </a:p>
          <a:p>
            <a:r>
              <a:rPr lang="en-US" sz="1800" b="0" dirty="0"/>
              <a:t>Replacement of 4Gr blocks by C-</a:t>
            </a:r>
            <a:r>
              <a:rPr lang="en-US" sz="1800" b="0" dirty="0" err="1"/>
              <a:t>SiC</a:t>
            </a:r>
            <a:r>
              <a:rPr lang="en-US" sz="1800" b="0" dirty="0"/>
              <a:t> blocks</a:t>
            </a:r>
          </a:p>
          <a:p>
            <a:r>
              <a:rPr lang="en-US" sz="1800" b="0" dirty="0"/>
              <a:t>Blocks 1 &amp; 2 unchanged</a:t>
            </a:r>
          </a:p>
          <a:p>
            <a:r>
              <a:rPr lang="en-US" dirty="0"/>
              <a:t>Blocks 19 to 22 replaced</a:t>
            </a:r>
          </a:p>
          <a:p>
            <a:endParaRPr lang="en-US" sz="1800" b="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777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CABF49-AE30-A970-1395-B2675E0BF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376024" cy="4608512"/>
          </a:xfrm>
        </p:spPr>
        <p:txBody>
          <a:bodyPr/>
          <a:lstStyle/>
          <a:p>
            <a:r>
              <a:rPr lang="en-US" sz="1400" b="0" dirty="0"/>
              <a:t>Material: Ti-6AL-4V alloy, elastic-plastic properties, temperature dependent. Retaking model made by Calum.</a:t>
            </a:r>
          </a:p>
          <a:p>
            <a:r>
              <a:rPr lang="en-US" sz="1400" b="0" dirty="0"/>
              <a:t>Boundary conditions: Half symmetric model, application of beam of center of block (</a:t>
            </a:r>
            <a:r>
              <a:rPr lang="en-US" sz="1400" b="0" dirty="0" err="1"/>
              <a:t>XoZ</a:t>
            </a:r>
            <a:r>
              <a:rPr lang="en-US" sz="1400" b="0" dirty="0"/>
              <a:t> plane is a symmetry plane)</a:t>
            </a:r>
          </a:p>
          <a:p>
            <a:r>
              <a:rPr lang="en-US" sz="1400" b="0" dirty="0"/>
              <a:t>Beam: 1.1us beam impact, sweep of 46 bunches with respective duration of 25 ns; assumption that all bunches hit the same point</a:t>
            </a:r>
          </a:p>
          <a:p>
            <a:r>
              <a:rPr lang="en-US" sz="1400" b="0" dirty="0"/>
              <a:t>Intensity: 2.3E11 p/bunches, 65.3352 bunches: 1.503E13 protons </a:t>
            </a:r>
          </a:p>
          <a:p>
            <a:r>
              <a:rPr lang="en-US" sz="1400" b="0" dirty="0"/>
              <a:t>FLUKA input: either 2 or 4 blocks of graphite replaced by C-</a:t>
            </a:r>
            <a:r>
              <a:rPr lang="en-US" sz="1400" b="0" dirty="0" err="1"/>
              <a:t>SiC</a:t>
            </a:r>
            <a:r>
              <a:rPr lang="en-US" sz="1400" b="0" dirty="0"/>
              <a:t> blocks (blocks 19 to 22)</a:t>
            </a:r>
          </a:p>
          <a:p>
            <a:r>
              <a:rPr lang="en-US" sz="1400" b="0" dirty="0"/>
              <a:t>Time step: Beam impact: Min. 1.1E-9 s; Max. 2E-7 s (Program controlled); After beam impact</a:t>
            </a:r>
          </a:p>
          <a:p>
            <a:r>
              <a:rPr lang="en-US" sz="1400" b="0" dirty="0"/>
              <a:t>Thermomechanical simulations:</a:t>
            </a:r>
          </a:p>
          <a:p>
            <a:pPr marL="285750" indent="-285750">
              <a:buFontTx/>
              <a:buChar char="-"/>
            </a:pPr>
            <a:r>
              <a:rPr lang="en-US" sz="1400" b="0" dirty="0"/>
              <a:t>Thermal part: Step 1: 1.1us, beam depositing energy in Ti block, Step 2: 80us, propagation of heat in Ti block (negligible)</a:t>
            </a:r>
          </a:p>
          <a:p>
            <a:pPr marL="285750" indent="-285750">
              <a:buFontTx/>
              <a:buChar char="-"/>
            </a:pPr>
            <a:r>
              <a:rPr lang="en-US" sz="1400" b="0" dirty="0"/>
              <a:t>Mechanical part: Step 1: 1.1us, transient response to beam impact, Step 2: 80us, transient response after beam impact </a:t>
            </a:r>
            <a:endParaRPr lang="en-US" sz="1400" dirty="0"/>
          </a:p>
          <a:p>
            <a:endParaRPr lang="en-GB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42840F-815D-8869-FBE6-8F8CEF3A1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of simulations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20B142-2D19-A2F6-75EE-17899964C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12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E549DD-494A-DDA3-03BE-97D682BC1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&amp; Mesh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AA39B5-3D5C-2F39-B048-9185B1705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867999-424F-6928-485F-24BC07E1AC8E}"/>
              </a:ext>
            </a:extLst>
          </p:cNvPr>
          <p:cNvSpPr txBox="1"/>
          <p:nvPr/>
        </p:nvSpPr>
        <p:spPr bwMode="auto">
          <a:xfrm>
            <a:off x="233133" y="870365"/>
            <a:ext cx="59999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 block 23 dimensions, half-model </a:t>
            </a:r>
          </a:p>
          <a:p>
            <a:r>
              <a:rPr lang="en-US" dirty="0"/>
              <a:t>Beam is impacting symmetry plane </a:t>
            </a:r>
          </a:p>
          <a:p>
            <a:r>
              <a:rPr lang="en-US" dirty="0"/>
              <a:t>250 x 24.1 x 35.82 mm^3 (L x w x h) (half model)</a:t>
            </a:r>
          </a:p>
          <a:p>
            <a:endParaRPr lang="en-US" dirty="0"/>
          </a:p>
          <a:p>
            <a:r>
              <a:rPr lang="en-US" dirty="0"/>
              <a:t>Mesh elements: ~310 000 elements</a:t>
            </a:r>
          </a:p>
          <a:p>
            <a:r>
              <a:rPr lang="en-US" dirty="0"/>
              <a:t>Min. element size: 2E-4 m, 0.2 mm </a:t>
            </a:r>
          </a:p>
          <a:p>
            <a:r>
              <a:rPr lang="en-US" dirty="0"/>
              <a:t>Max. element size: 4E-3, 4 mm</a:t>
            </a:r>
          </a:p>
          <a:p>
            <a:endParaRPr lang="en-US" dirty="0"/>
          </a:p>
          <a:p>
            <a:endParaRPr lang="en-GB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6A6842D-3000-F799-C313-697E17E4F8F2}"/>
              </a:ext>
            </a:extLst>
          </p:cNvPr>
          <p:cNvGrpSpPr/>
          <p:nvPr/>
        </p:nvGrpSpPr>
        <p:grpSpPr>
          <a:xfrm>
            <a:off x="165922" y="2924944"/>
            <a:ext cx="10874470" cy="3383528"/>
            <a:chOff x="-8433" y="2930924"/>
            <a:chExt cx="10874470" cy="338352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93A21650-A325-3E58-4AF1-D579E5831B3D}"/>
                </a:ext>
              </a:extLst>
            </p:cNvPr>
            <p:cNvGrpSpPr/>
            <p:nvPr/>
          </p:nvGrpSpPr>
          <p:grpSpPr>
            <a:xfrm>
              <a:off x="-8433" y="2930924"/>
              <a:ext cx="10874470" cy="3383528"/>
              <a:chOff x="-8433" y="2930924"/>
              <a:chExt cx="10874470" cy="3383528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ABBEDDD3-E9F1-F0DF-5C54-E5F1F483F14F}"/>
                  </a:ext>
                </a:extLst>
              </p:cNvPr>
              <p:cNvGrpSpPr/>
              <p:nvPr/>
            </p:nvGrpSpPr>
            <p:grpSpPr>
              <a:xfrm>
                <a:off x="-8433" y="2930924"/>
                <a:ext cx="10874470" cy="3383528"/>
                <a:chOff x="-8433" y="2930924"/>
                <a:chExt cx="10874470" cy="3383528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6694A989-8B12-3AD2-0C19-8ADDC45A933B}"/>
                    </a:ext>
                  </a:extLst>
                </p:cNvPr>
                <p:cNvGrpSpPr/>
                <p:nvPr/>
              </p:nvGrpSpPr>
              <p:grpSpPr>
                <a:xfrm>
                  <a:off x="-8433" y="2930924"/>
                  <a:ext cx="10874470" cy="3383528"/>
                  <a:chOff x="-8433" y="3042923"/>
                  <a:chExt cx="10874470" cy="3383528"/>
                </a:xfrm>
              </p:grpSpPr>
              <p:pic>
                <p:nvPicPr>
                  <p:cNvPr id="6" name="Picture 5">
                    <a:extLst>
                      <a:ext uri="{FF2B5EF4-FFF2-40B4-BE49-F238E27FC236}">
                        <a16:creationId xmlns:a16="http://schemas.microsoft.com/office/drawing/2014/main" id="{29929353-9B57-B5DF-E204-05A34F1839D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1702329" y="5166335"/>
                    <a:ext cx="9163708" cy="909115"/>
                  </a:xfrm>
                  <a:prstGeom prst="rect">
                    <a:avLst/>
                  </a:prstGeom>
                </p:spPr>
              </p:pic>
              <p:pic>
                <p:nvPicPr>
                  <p:cNvPr id="10" name="Picture 9">
                    <a:extLst>
                      <a:ext uri="{FF2B5EF4-FFF2-40B4-BE49-F238E27FC236}">
                        <a16:creationId xmlns:a16="http://schemas.microsoft.com/office/drawing/2014/main" id="{666F10F2-CB4D-589E-92D0-3F380086933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160970" y="3394476"/>
                    <a:ext cx="910255" cy="1340097"/>
                  </a:xfrm>
                  <a:prstGeom prst="rect">
                    <a:avLst/>
                  </a:prstGeom>
                </p:spPr>
              </p:pic>
              <p:pic>
                <p:nvPicPr>
                  <p:cNvPr id="12" name="Picture 11">
                    <a:extLst>
                      <a:ext uri="{FF2B5EF4-FFF2-40B4-BE49-F238E27FC236}">
                        <a16:creationId xmlns:a16="http://schemas.microsoft.com/office/drawing/2014/main" id="{8D06DCB3-3C96-3EB8-E04F-902FB86E2D5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696217" y="3394476"/>
                    <a:ext cx="9163708" cy="1340097"/>
                  </a:xfrm>
                  <a:prstGeom prst="rect">
                    <a:avLst/>
                  </a:prstGeom>
                </p:spPr>
              </p:pic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AF327A87-26AF-1B0F-6217-704A290A6DB3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-8433" y="3042923"/>
                    <a:ext cx="124906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Front view</a:t>
                    </a:r>
                    <a:endParaRPr lang="en-GB" dirty="0"/>
                  </a:p>
                </p:txBody>
              </p:sp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392F20F7-2709-EA2B-A04C-D460D98667EA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3856457" y="3042923"/>
                    <a:ext cx="117211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Side view</a:t>
                    </a:r>
                    <a:endParaRPr lang="en-GB" dirty="0"/>
                  </a:p>
                </p:txBody>
              </p: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01DFF6F6-ABF9-76AE-D163-721CD744A234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2647268" y="6057119"/>
                    <a:ext cx="7353295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Bottom view (mid-plane &amp; symmetry plane), view for simulation results</a:t>
                    </a:r>
                    <a:endParaRPr lang="en-GB" dirty="0"/>
                  </a:p>
                </p:txBody>
              </p:sp>
            </p:grpSp>
            <p:sp>
              <p:nvSpPr>
                <p:cNvPr id="21" name="Flowchart: Summing Junction 20">
                  <a:extLst>
                    <a:ext uri="{FF2B5EF4-FFF2-40B4-BE49-F238E27FC236}">
                      <a16:creationId xmlns:a16="http://schemas.microsoft.com/office/drawing/2014/main" id="{59A1C37D-2206-E4BD-47F4-9D7E3D7F30F6}"/>
                    </a:ext>
                  </a:extLst>
                </p:cNvPr>
                <p:cNvSpPr/>
                <p:nvPr/>
              </p:nvSpPr>
              <p:spPr>
                <a:xfrm>
                  <a:off x="508395" y="4502474"/>
                  <a:ext cx="215404" cy="216024"/>
                </a:xfrm>
                <a:prstGeom prst="flowChartSummingJunction">
                  <a:avLst/>
                </a:prstGeom>
                <a:solidFill>
                  <a:srgbClr val="C00000"/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DD4272B-00D1-5FFD-4240-3162A68DE61F}"/>
                    </a:ext>
                  </a:extLst>
                </p:cNvPr>
                <p:cNvSpPr txBox="1"/>
                <p:nvPr/>
              </p:nvSpPr>
              <p:spPr bwMode="auto">
                <a:xfrm>
                  <a:off x="240097" y="4646610"/>
                  <a:ext cx="78739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Beam</a:t>
                  </a:r>
                  <a:endParaRPr lang="en-GB" dirty="0"/>
                </a:p>
              </p:txBody>
            </p:sp>
          </p:grpSp>
          <p:sp>
            <p:nvSpPr>
              <p:cNvPr id="24" name="Arrow: Right 23">
                <a:extLst>
                  <a:ext uri="{FF2B5EF4-FFF2-40B4-BE49-F238E27FC236}">
                    <a16:creationId xmlns:a16="http://schemas.microsoft.com/office/drawing/2014/main" id="{85D46588-FAAC-A4D7-D7EC-4D1DB7312F20}"/>
                  </a:ext>
                </a:extLst>
              </p:cNvPr>
              <p:cNvSpPr/>
              <p:nvPr/>
            </p:nvSpPr>
            <p:spPr>
              <a:xfrm>
                <a:off x="1617447" y="4542605"/>
                <a:ext cx="1008112" cy="144016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Arrow: Right 24">
                <a:extLst>
                  <a:ext uri="{FF2B5EF4-FFF2-40B4-BE49-F238E27FC236}">
                    <a16:creationId xmlns:a16="http://schemas.microsoft.com/office/drawing/2014/main" id="{1519068E-F5E3-CAB3-2261-079F510E5B82}"/>
                  </a:ext>
                </a:extLst>
              </p:cNvPr>
              <p:cNvSpPr/>
              <p:nvPr/>
            </p:nvSpPr>
            <p:spPr>
              <a:xfrm>
                <a:off x="1617447" y="5436885"/>
                <a:ext cx="1008112" cy="144016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2B5D928-97CF-492A-8BC1-952AF37EEAD0}"/>
                  </a:ext>
                </a:extLst>
              </p:cNvPr>
              <p:cNvSpPr txBox="1"/>
              <p:nvPr/>
            </p:nvSpPr>
            <p:spPr bwMode="auto">
              <a:xfrm>
                <a:off x="1696217" y="4604795"/>
                <a:ext cx="7873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Beam</a:t>
                </a:r>
                <a:endParaRPr lang="en-GB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4D1BD3B-6317-29F8-BBFA-045AF7933F97}"/>
                  </a:ext>
                </a:extLst>
              </p:cNvPr>
              <p:cNvSpPr txBox="1"/>
              <p:nvPr/>
            </p:nvSpPr>
            <p:spPr bwMode="auto">
              <a:xfrm>
                <a:off x="1727805" y="5476444"/>
                <a:ext cx="7873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Beam</a:t>
                </a:r>
                <a:endParaRPr lang="en-GB" dirty="0"/>
              </a:p>
            </p:txBody>
          </p:sp>
        </p:grp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886A0401-FFC8-7C21-C163-AA70A9E08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21822" y="4674522"/>
              <a:ext cx="3944158" cy="327865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CC25648-D59A-B7D3-56AC-607D54583A90}"/>
              </a:ext>
            </a:extLst>
          </p:cNvPr>
          <p:cNvGrpSpPr/>
          <p:nvPr/>
        </p:nvGrpSpPr>
        <p:grpSpPr>
          <a:xfrm>
            <a:off x="6121609" y="332656"/>
            <a:ext cx="5017141" cy="2664010"/>
            <a:chOff x="6121609" y="332656"/>
            <a:chExt cx="5017141" cy="266401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D2EE27A-0426-7DE3-3432-8670D6778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99310" y="332656"/>
              <a:ext cx="4539440" cy="2232248"/>
            </a:xfrm>
            <a:prstGeom prst="rect">
              <a:avLst/>
            </a:prstGeom>
          </p:spPr>
        </p:pic>
        <p:sp>
          <p:nvSpPr>
            <p:cNvPr id="34" name="Arrow: Right 33">
              <a:extLst>
                <a:ext uri="{FF2B5EF4-FFF2-40B4-BE49-F238E27FC236}">
                  <a16:creationId xmlns:a16="http://schemas.microsoft.com/office/drawing/2014/main" id="{4EA92BC5-1A09-F4FE-96EE-069FE4CDD3F6}"/>
                </a:ext>
              </a:extLst>
            </p:cNvPr>
            <p:cNvSpPr/>
            <p:nvPr/>
          </p:nvSpPr>
          <p:spPr>
            <a:xfrm rot="20525201">
              <a:off x="6121609" y="2557920"/>
              <a:ext cx="753324" cy="99254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60A16D8-FA20-DD21-C459-2F4250530DEC}"/>
                </a:ext>
              </a:extLst>
            </p:cNvPr>
            <p:cNvSpPr txBox="1"/>
            <p:nvPr/>
          </p:nvSpPr>
          <p:spPr bwMode="auto">
            <a:xfrm>
              <a:off x="6340214" y="2627334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Beam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876610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221BE6-EFC9-770F-BBF7-B8E7F4096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2 vs 4 Gr blocks replaced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77624C-E9F7-9A57-E071-55C87164D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A6CE4E-79FF-CAB9-6F84-AC99EA97EFB3}"/>
              </a:ext>
            </a:extLst>
          </p:cNvPr>
          <p:cNvSpPr txBox="1"/>
          <p:nvPr/>
        </p:nvSpPr>
        <p:spPr bwMode="auto">
          <a:xfrm>
            <a:off x="1107922" y="1391997"/>
            <a:ext cx="4647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graphite blocks replaced by C-</a:t>
            </a:r>
            <a:r>
              <a:rPr lang="en-US" dirty="0" err="1"/>
              <a:t>SiC</a:t>
            </a:r>
            <a:r>
              <a:rPr lang="en-US" dirty="0"/>
              <a:t> blocks 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B63497-1EC1-DADD-EB78-35BC6406B813}"/>
              </a:ext>
            </a:extLst>
          </p:cNvPr>
          <p:cNvSpPr txBox="1"/>
          <p:nvPr/>
        </p:nvSpPr>
        <p:spPr bwMode="auto">
          <a:xfrm>
            <a:off x="1113636" y="3779748"/>
            <a:ext cx="6096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4 graphite blocks replaced by C-</a:t>
            </a:r>
            <a:r>
              <a:rPr lang="en-US" dirty="0" err="1"/>
              <a:t>SiC</a:t>
            </a:r>
            <a:r>
              <a:rPr lang="en-US" dirty="0"/>
              <a:t> blocks 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CE6DF9-711A-DC5A-6B8A-079AC4C930A1}"/>
              </a:ext>
            </a:extLst>
          </p:cNvPr>
          <p:cNvSpPr txBox="1"/>
          <p:nvPr/>
        </p:nvSpPr>
        <p:spPr bwMode="auto">
          <a:xfrm>
            <a:off x="402440" y="929954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intensity (FLUKA transfer)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BAB65A-A462-1CEA-66A3-11F75774B9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18" y="2660066"/>
            <a:ext cx="977440" cy="14197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52965EC-528A-4D61-CF28-45DD38410D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922" y="4149080"/>
            <a:ext cx="9653363" cy="94300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DC99DFD-FAEE-BAC6-73A3-D68C42D8701E}"/>
              </a:ext>
            </a:extLst>
          </p:cNvPr>
          <p:cNvSpPr txBox="1"/>
          <p:nvPr/>
        </p:nvSpPr>
        <p:spPr bwMode="auto">
          <a:xfrm>
            <a:off x="1035915" y="5738413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Mid-plane view (symmetry plane)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6869A8-B71D-EFCE-FB7E-7B16633B131D}"/>
              </a:ext>
            </a:extLst>
          </p:cNvPr>
          <p:cNvSpPr txBox="1"/>
          <p:nvPr/>
        </p:nvSpPr>
        <p:spPr bwMode="auto">
          <a:xfrm>
            <a:off x="1035915" y="5092082"/>
            <a:ext cx="9110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FLUKA import:	Total energy: 32 460 (ANSYS) vs 28 349 (FLUKA) J (14% difference)</a:t>
            </a:r>
          </a:p>
          <a:p>
            <a:r>
              <a:rPr lang="en-US" dirty="0"/>
              <a:t>		Peak power: 662 (ANSYS) vs 688 (FLUKA) TW/m3 (3.7% difference)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4FAB51-D352-1734-B32C-39B40C44091F}"/>
              </a:ext>
            </a:extLst>
          </p:cNvPr>
          <p:cNvSpPr txBox="1"/>
          <p:nvPr/>
        </p:nvSpPr>
        <p:spPr bwMode="auto">
          <a:xfrm>
            <a:off x="1035915" y="2723628"/>
            <a:ext cx="9238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FLUKA import:	Total energy: 48 791 (ANSYS) vs 43 502 (FLUKA) J (12% difference)</a:t>
            </a:r>
          </a:p>
          <a:p>
            <a:r>
              <a:rPr lang="en-US" dirty="0"/>
              <a:t>		Peak power: 1.05 (ANSYS) vs 1.10 (FLUKA) PW/m3 (4.5% difference)</a:t>
            </a:r>
            <a:endParaRPr lang="en-GB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97910E63-4674-E4A0-1166-E69FB6BE8634}"/>
              </a:ext>
            </a:extLst>
          </p:cNvPr>
          <p:cNvSpPr/>
          <p:nvPr/>
        </p:nvSpPr>
        <p:spPr>
          <a:xfrm>
            <a:off x="70127" y="2228544"/>
            <a:ext cx="1008112" cy="144016"/>
          </a:xfrm>
          <a:prstGeom prst="rightArrow">
            <a:avLst/>
          </a:prstGeom>
          <a:solidFill>
            <a:srgbClr val="C0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7B3E66-BF2C-8863-0D03-A2EE399668BF}"/>
              </a:ext>
            </a:extLst>
          </p:cNvPr>
          <p:cNvSpPr txBox="1"/>
          <p:nvPr/>
        </p:nvSpPr>
        <p:spPr bwMode="auto">
          <a:xfrm>
            <a:off x="148897" y="229073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</a:t>
            </a:r>
            <a:endParaRPr lang="en-GB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20E52166-F7AB-BE5C-8E75-6BAF19300CFB}"/>
              </a:ext>
            </a:extLst>
          </p:cNvPr>
          <p:cNvSpPr/>
          <p:nvPr/>
        </p:nvSpPr>
        <p:spPr>
          <a:xfrm>
            <a:off x="86334" y="4603423"/>
            <a:ext cx="1008112" cy="144016"/>
          </a:xfrm>
          <a:prstGeom prst="rightArrow">
            <a:avLst/>
          </a:prstGeom>
          <a:solidFill>
            <a:srgbClr val="C0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FFF828-2AAB-9517-A34D-5CEBAD900D4C}"/>
              </a:ext>
            </a:extLst>
          </p:cNvPr>
          <p:cNvSpPr txBox="1"/>
          <p:nvPr/>
        </p:nvSpPr>
        <p:spPr bwMode="auto">
          <a:xfrm>
            <a:off x="165104" y="4665613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8CD3D7D-9735-B6CA-07D2-90E5C19D2E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922" y="1766206"/>
            <a:ext cx="9653363" cy="959764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7F69638C-3842-27B8-44DE-6064DA6BAFFD}"/>
              </a:ext>
            </a:extLst>
          </p:cNvPr>
          <p:cNvGrpSpPr/>
          <p:nvPr/>
        </p:nvGrpSpPr>
        <p:grpSpPr>
          <a:xfrm>
            <a:off x="9542265" y="193033"/>
            <a:ext cx="2645832" cy="1541392"/>
            <a:chOff x="9874490" y="289772"/>
            <a:chExt cx="2645832" cy="154139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8E097DA-6647-5B66-6CE3-935E8D881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74490" y="289772"/>
              <a:ext cx="2167264" cy="1065742"/>
            </a:xfrm>
            <a:prstGeom prst="rect">
              <a:avLst/>
            </a:prstGeom>
          </p:spPr>
        </p:pic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B41D1BC-04CD-AA1D-52E2-8326830617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64552" y="1134529"/>
              <a:ext cx="0" cy="3295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4026E27-DF28-9943-6288-4E218B0078FB}"/>
                </a:ext>
              </a:extLst>
            </p:cNvPr>
            <p:cNvSpPr txBox="1"/>
            <p:nvPr/>
          </p:nvSpPr>
          <p:spPr bwMode="auto">
            <a:xfrm>
              <a:off x="10200456" y="1415666"/>
              <a:ext cx="2319866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View of symmetry plane</a:t>
              </a:r>
            </a:p>
            <a:p>
              <a:r>
                <a:rPr lang="en-US" sz="1050" dirty="0"/>
                <a:t>(</a:t>
              </a:r>
              <a:r>
                <a:rPr lang="en-US" sz="1050" dirty="0" err="1"/>
                <a:t>ie</a:t>
              </a:r>
              <a:r>
                <a:rPr lang="en-US" sz="1050" dirty="0"/>
                <a:t>. Bottom surface of model image)</a:t>
              </a:r>
              <a:endParaRPr lang="en-GB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2017782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221BE6-EFC9-770F-BBF7-B8E7F4096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2 vs 4 Gr blocks replaced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77624C-E9F7-9A57-E071-55C87164D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A1234A-8860-FA60-FB97-3F67DF571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448" y="2287413"/>
            <a:ext cx="9636394" cy="9799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13E23B1-F693-6362-3C3B-57B67DC07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0932" y="2849435"/>
            <a:ext cx="902852" cy="15799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8E0884-8835-E8C7-C0E1-A30E694820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448" y="4005064"/>
            <a:ext cx="9636394" cy="9809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7A6CE4E-79FF-CAB9-6F84-AC99EA97EFB3}"/>
              </a:ext>
            </a:extLst>
          </p:cNvPr>
          <p:cNvSpPr txBox="1"/>
          <p:nvPr/>
        </p:nvSpPr>
        <p:spPr bwMode="auto">
          <a:xfrm>
            <a:off x="1127448" y="1918081"/>
            <a:ext cx="4570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graphite blocks replaced by </a:t>
            </a:r>
            <a:r>
              <a:rPr lang="en-US" dirty="0" err="1"/>
              <a:t>CSiC</a:t>
            </a:r>
            <a:r>
              <a:rPr lang="en-US" dirty="0"/>
              <a:t> blocks 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B63497-1EC1-DADD-EB78-35BC6406B813}"/>
              </a:ext>
            </a:extLst>
          </p:cNvPr>
          <p:cNvSpPr txBox="1"/>
          <p:nvPr/>
        </p:nvSpPr>
        <p:spPr bwMode="auto">
          <a:xfrm>
            <a:off x="1128478" y="3639431"/>
            <a:ext cx="6096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4 graphite blocks replaced by C-</a:t>
            </a:r>
            <a:r>
              <a:rPr lang="en-US" dirty="0" err="1"/>
              <a:t>SiC</a:t>
            </a:r>
            <a:r>
              <a:rPr lang="en-US" dirty="0"/>
              <a:t> blocks 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5BDF96-21D3-0BCC-6FF8-6F495765EE96}"/>
              </a:ext>
            </a:extLst>
          </p:cNvPr>
          <p:cNvSpPr txBox="1"/>
          <p:nvPr/>
        </p:nvSpPr>
        <p:spPr bwMode="auto">
          <a:xfrm>
            <a:off x="384904" y="1418762"/>
            <a:ext cx="5134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Temperature maps (end of beam impact, 1.1 us)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83EC54-3DE6-8B62-CD07-7C982EDDEDEA}"/>
              </a:ext>
            </a:extLst>
          </p:cNvPr>
          <p:cNvSpPr txBox="1"/>
          <p:nvPr/>
        </p:nvSpPr>
        <p:spPr bwMode="auto">
          <a:xfrm>
            <a:off x="1127448" y="5717243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Mid-plane view (symmetry plane)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DC2324-82F4-F608-90B0-6F7E9217C4AE}"/>
              </a:ext>
            </a:extLst>
          </p:cNvPr>
          <p:cNvSpPr txBox="1"/>
          <p:nvPr/>
        </p:nvSpPr>
        <p:spPr bwMode="auto">
          <a:xfrm>
            <a:off x="1127448" y="5166944"/>
            <a:ext cx="3573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Max. temperature: 449 vs 299 </a:t>
            </a:r>
            <a:r>
              <a:rPr lang="en-GB" dirty="0"/>
              <a:t>°C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45B01314-7D01-8529-EDF5-4B47DC56D4B7}"/>
              </a:ext>
            </a:extLst>
          </p:cNvPr>
          <p:cNvSpPr/>
          <p:nvPr/>
        </p:nvSpPr>
        <p:spPr>
          <a:xfrm>
            <a:off x="88079" y="2689247"/>
            <a:ext cx="1008112" cy="144016"/>
          </a:xfrm>
          <a:prstGeom prst="rightArrow">
            <a:avLst/>
          </a:prstGeom>
          <a:solidFill>
            <a:srgbClr val="C0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157BB6-4CB1-FA7D-D7C2-D3D73BE31AEA}"/>
              </a:ext>
            </a:extLst>
          </p:cNvPr>
          <p:cNvSpPr txBox="1"/>
          <p:nvPr/>
        </p:nvSpPr>
        <p:spPr bwMode="auto">
          <a:xfrm>
            <a:off x="166849" y="2751437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</a:t>
            </a:r>
            <a:endParaRPr lang="en-GB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EBBFB63A-6BB8-07CB-8868-952817AC95B2}"/>
              </a:ext>
            </a:extLst>
          </p:cNvPr>
          <p:cNvSpPr/>
          <p:nvPr/>
        </p:nvSpPr>
        <p:spPr>
          <a:xfrm>
            <a:off x="88079" y="4429427"/>
            <a:ext cx="1008112" cy="144016"/>
          </a:xfrm>
          <a:prstGeom prst="rightArrow">
            <a:avLst/>
          </a:prstGeom>
          <a:solidFill>
            <a:srgbClr val="C0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7739D4-01F1-B72F-7639-6C2C49D0189E}"/>
              </a:ext>
            </a:extLst>
          </p:cNvPr>
          <p:cNvSpPr txBox="1"/>
          <p:nvPr/>
        </p:nvSpPr>
        <p:spPr bwMode="auto">
          <a:xfrm>
            <a:off x="166849" y="4491617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</a:t>
            </a:r>
            <a:endParaRPr lang="en-GB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B82077D-8907-8EBC-7A5B-0827C9AE8DCE}"/>
              </a:ext>
            </a:extLst>
          </p:cNvPr>
          <p:cNvGrpSpPr/>
          <p:nvPr/>
        </p:nvGrpSpPr>
        <p:grpSpPr>
          <a:xfrm>
            <a:off x="9480376" y="253191"/>
            <a:ext cx="2645832" cy="1541392"/>
            <a:chOff x="9874490" y="289772"/>
            <a:chExt cx="2645832" cy="1541392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AAABC9C-98A2-EDA1-E1EE-76CAC984F6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74490" y="289772"/>
              <a:ext cx="2167264" cy="1065742"/>
            </a:xfrm>
            <a:prstGeom prst="rect">
              <a:avLst/>
            </a:prstGeom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2E6C1F70-6EE7-FCFE-A020-22542C241E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64552" y="1134529"/>
              <a:ext cx="0" cy="3295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6AE2999-F2E1-29E6-7264-94FAB895679A}"/>
                </a:ext>
              </a:extLst>
            </p:cNvPr>
            <p:cNvSpPr txBox="1"/>
            <p:nvPr/>
          </p:nvSpPr>
          <p:spPr bwMode="auto">
            <a:xfrm>
              <a:off x="10200456" y="1415666"/>
              <a:ext cx="2319866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View of symmetry plane</a:t>
              </a:r>
            </a:p>
            <a:p>
              <a:r>
                <a:rPr lang="en-US" sz="1050" dirty="0"/>
                <a:t>(</a:t>
              </a:r>
              <a:r>
                <a:rPr lang="en-US" sz="1050" dirty="0" err="1"/>
                <a:t>ie</a:t>
              </a:r>
              <a:r>
                <a:rPr lang="en-US" sz="1050" dirty="0"/>
                <a:t>. Bottom surface of model image)</a:t>
              </a:r>
              <a:endParaRPr lang="en-GB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666919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221BE6-EFC9-770F-BBF7-B8E7F4096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2 vs 4 Gr blocks replaced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77624C-E9F7-9A57-E071-55C87164D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A6CE4E-79FF-CAB9-6F84-AC99EA97EFB3}"/>
              </a:ext>
            </a:extLst>
          </p:cNvPr>
          <p:cNvSpPr txBox="1"/>
          <p:nvPr/>
        </p:nvSpPr>
        <p:spPr bwMode="auto">
          <a:xfrm>
            <a:off x="1106483" y="1503848"/>
            <a:ext cx="4647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graphite blocks replaced by C-</a:t>
            </a:r>
            <a:r>
              <a:rPr lang="en-US" dirty="0" err="1"/>
              <a:t>SiC</a:t>
            </a:r>
            <a:r>
              <a:rPr lang="en-US" dirty="0"/>
              <a:t> blocks 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B63497-1EC1-DADD-EB78-35BC6406B813}"/>
              </a:ext>
            </a:extLst>
          </p:cNvPr>
          <p:cNvSpPr txBox="1"/>
          <p:nvPr/>
        </p:nvSpPr>
        <p:spPr bwMode="auto">
          <a:xfrm>
            <a:off x="1105081" y="3276899"/>
            <a:ext cx="6096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4 graphite blocks replaced by C-</a:t>
            </a:r>
            <a:r>
              <a:rPr lang="en-US" dirty="0" err="1"/>
              <a:t>SiC</a:t>
            </a:r>
            <a:r>
              <a:rPr lang="en-US" dirty="0"/>
              <a:t> blocks 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900CF6-0419-9CB3-4C5F-D8E35D27A810}"/>
              </a:ext>
            </a:extLst>
          </p:cNvPr>
          <p:cNvSpPr txBox="1"/>
          <p:nvPr/>
        </p:nvSpPr>
        <p:spPr bwMode="auto">
          <a:xfrm>
            <a:off x="273238" y="892866"/>
            <a:ext cx="884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Plastic deformation: accumulated equivalent plastic strain at 80 us after beam impact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F0D2A7-05A6-B4E2-2794-D09D0B1005F2}"/>
              </a:ext>
            </a:extLst>
          </p:cNvPr>
          <p:cNvSpPr txBox="1"/>
          <p:nvPr/>
        </p:nvSpPr>
        <p:spPr bwMode="auto">
          <a:xfrm>
            <a:off x="1055440" y="5254572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Mid-plane view (symmetry plane)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C1C38C-5369-4FCB-DEBD-700D300A03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483" y="1880338"/>
            <a:ext cx="9615012" cy="9539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25CB2B-9236-1685-06BD-2495922194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063" y="3646232"/>
            <a:ext cx="9615012" cy="9519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EA2B328-A11F-6335-A375-4DE1DD297A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04" y="2660084"/>
            <a:ext cx="840108" cy="12945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FADAA8-62C8-5515-19B1-15CFF9A80F67}"/>
              </a:ext>
            </a:extLst>
          </p:cNvPr>
          <p:cNvSpPr txBox="1"/>
          <p:nvPr/>
        </p:nvSpPr>
        <p:spPr bwMode="auto">
          <a:xfrm>
            <a:off x="1055441" y="5697213"/>
            <a:ext cx="4248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Reduction by half of plastic deformation in case where 4 Gr blocks are replaced</a:t>
            </a:r>
            <a:endParaRPr lang="en-GB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C715520E-4D23-93FB-BC3C-9F6C33E37B7D}"/>
              </a:ext>
            </a:extLst>
          </p:cNvPr>
          <p:cNvSpPr/>
          <p:nvPr/>
        </p:nvSpPr>
        <p:spPr>
          <a:xfrm>
            <a:off x="45732" y="2262211"/>
            <a:ext cx="1008112" cy="144016"/>
          </a:xfrm>
          <a:prstGeom prst="rightArrow">
            <a:avLst/>
          </a:prstGeom>
          <a:solidFill>
            <a:srgbClr val="C0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6A235F-1842-2312-ED07-0279000C2841}"/>
              </a:ext>
            </a:extLst>
          </p:cNvPr>
          <p:cNvSpPr txBox="1"/>
          <p:nvPr/>
        </p:nvSpPr>
        <p:spPr bwMode="auto">
          <a:xfrm>
            <a:off x="124502" y="232440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</a:t>
            </a:r>
            <a:endParaRPr lang="en-GB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9A95BD1B-59B3-2896-CE7D-6440BF3B2EE6}"/>
              </a:ext>
            </a:extLst>
          </p:cNvPr>
          <p:cNvSpPr/>
          <p:nvPr/>
        </p:nvSpPr>
        <p:spPr>
          <a:xfrm>
            <a:off x="45732" y="4002391"/>
            <a:ext cx="1008112" cy="144016"/>
          </a:xfrm>
          <a:prstGeom prst="rightArrow">
            <a:avLst/>
          </a:prstGeom>
          <a:solidFill>
            <a:srgbClr val="C0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33EB66-EE7D-11FF-61D9-0F275937A84B}"/>
              </a:ext>
            </a:extLst>
          </p:cNvPr>
          <p:cNvSpPr txBox="1"/>
          <p:nvPr/>
        </p:nvSpPr>
        <p:spPr bwMode="auto">
          <a:xfrm>
            <a:off x="124502" y="406458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</a:t>
            </a:r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5389BB6-EA8D-7BB3-6586-6947F8360094}"/>
              </a:ext>
            </a:extLst>
          </p:cNvPr>
          <p:cNvGrpSpPr/>
          <p:nvPr/>
        </p:nvGrpSpPr>
        <p:grpSpPr>
          <a:xfrm>
            <a:off x="9546168" y="359995"/>
            <a:ext cx="2645832" cy="1541392"/>
            <a:chOff x="9874490" y="289772"/>
            <a:chExt cx="2645832" cy="154139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1A43E67-DF7A-EF94-0321-5F79FE90A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74490" y="289772"/>
              <a:ext cx="2167264" cy="1065742"/>
            </a:xfrm>
            <a:prstGeom prst="rect">
              <a:avLst/>
            </a:prstGeom>
          </p:spPr>
        </p:pic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453D5E75-44DB-F06D-8C86-04F6CAACC7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64552" y="1134529"/>
              <a:ext cx="0" cy="3295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587D8A-F232-89A3-7A6A-73F19184B417}"/>
                </a:ext>
              </a:extLst>
            </p:cNvPr>
            <p:cNvSpPr txBox="1"/>
            <p:nvPr/>
          </p:nvSpPr>
          <p:spPr bwMode="auto">
            <a:xfrm>
              <a:off x="10200456" y="1415666"/>
              <a:ext cx="2319866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View of symmetry plane</a:t>
              </a:r>
            </a:p>
            <a:p>
              <a:r>
                <a:rPr lang="en-US" sz="1050" dirty="0"/>
                <a:t>(</a:t>
              </a:r>
              <a:r>
                <a:rPr lang="en-US" sz="1050" dirty="0" err="1"/>
                <a:t>ie</a:t>
              </a:r>
              <a:r>
                <a:rPr lang="en-US" sz="1050" dirty="0"/>
                <a:t>. Bottom surface of model image)</a:t>
              </a:r>
              <a:endParaRPr lang="en-GB" sz="1050" dirty="0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1487DFE7-9E11-974C-D7DA-5035ACBC16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4251" y="4692497"/>
            <a:ext cx="6121231" cy="149348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C85D383-3F35-7B23-CF0A-948207B2234A}"/>
              </a:ext>
            </a:extLst>
          </p:cNvPr>
          <p:cNvSpPr txBox="1"/>
          <p:nvPr/>
        </p:nvSpPr>
        <p:spPr bwMode="auto">
          <a:xfrm>
            <a:off x="5879976" y="6047479"/>
            <a:ext cx="59202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Evolution of maximum accumulated plastic strain versus time (4 Gr blocks replaced).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41440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5D0817-F952-43E6-9AD0-1B83CCCA7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15AE4A8-7242-48AB-BE2C-E1126E7F77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20A14D0-225C-42CC-B73E-58FC2FEE0F4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20345</TotalTime>
  <Words>885</Words>
  <Application>Microsoft Office PowerPoint</Application>
  <DocSecurity>0</DocSecurity>
  <PresentationFormat>Widescreen</PresentationFormat>
  <Paragraphs>125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TCDS: Replacement of graphite blocks with CSiC blocks &amp; impact on Ti-6Al-4V block 23</vt:lpstr>
      <vt:lpstr>Background</vt:lpstr>
      <vt:lpstr>Configurations &amp; simulations</vt:lpstr>
      <vt:lpstr>Baseline of simulations</vt:lpstr>
      <vt:lpstr>Geometry &amp; Mesh</vt:lpstr>
      <vt:lpstr>Comparison 2 vs 4 Gr blocks replaced</vt:lpstr>
      <vt:lpstr>Comparison 2 vs 4 Gr blocks replaced</vt:lpstr>
      <vt:lpstr>Comparison 2 vs 4 Gr blocks replaced</vt:lpstr>
      <vt:lpstr>PowerPoint Presentation</vt:lpstr>
      <vt:lpstr>Mesh analysis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Tristan Francois Calvet</cp:lastModifiedBy>
  <cp:revision>22</cp:revision>
  <dcterms:created xsi:type="dcterms:W3CDTF">2021-11-08T12:53:02Z</dcterms:created>
  <dcterms:modified xsi:type="dcterms:W3CDTF">2024-07-19T13:49:20Z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</Properties>
</file>