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Robo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gtUs2JBO6mTFeyzdzqdByoA8J12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customschemas.google.com/relationships/presentationmetadata" Target="metadata"/><Relationship Id="rId27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e88d63743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2e88d637430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e904fa0e7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2e904fa0e7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e90fdbab0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2e90fdbab0b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e90fdbab0b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g2e90fdbab0b_1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e9166246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2e91662468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e91662468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g2e916624685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e90fdbab0b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2e90fdbab0b_1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e9468e9ea6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g2e9468e9ea6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e918e46d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g2e918e46d4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e95f5a657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2e95f5a657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e8ad9e481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2e8ad9e481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e916624685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2e916624685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e916624685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2e916624685_0_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91507" y="6309626"/>
            <a:ext cx="30162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rgbClr val="0A80C2"/>
                </a:solidFill>
                <a:latin typeface="Calibri"/>
                <a:ea typeface="Calibri"/>
                <a:cs typeface="Calibri"/>
                <a:sym typeface="Calibri"/>
              </a:rPr>
              <a:t>vkakancu@cern.ch</a:t>
            </a:r>
            <a:endParaRPr b="0" i="0" sz="1800" u="none" cap="none" strike="noStrike">
              <a:solidFill>
                <a:srgbClr val="0A80C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6694218" y="3038869"/>
            <a:ext cx="38883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0</a:t>
            </a:r>
            <a:r>
              <a:rPr lang="en-GB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baseline="30000" lang="en-GB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nd</a:t>
            </a:r>
            <a:r>
              <a:rPr b="0" i="0" lang="en-GB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of </a:t>
            </a:r>
            <a:r>
              <a:rPr lang="en-GB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July</a:t>
            </a:r>
            <a:r>
              <a:rPr b="0" i="0" lang="en-GB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2024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 rot="10800000">
            <a:off x="1563350" y="1665216"/>
            <a:ext cx="1017107" cy="1354555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 rot="10800000">
            <a:off x="3305531" y="2860728"/>
            <a:ext cx="571346" cy="559154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8984202" y="283958"/>
            <a:ext cx="3207798" cy="1678548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852" y="101129"/>
            <a:ext cx="3888400" cy="2519263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94842" y="2620408"/>
            <a:ext cx="64812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rebuchet MS"/>
                <a:ea typeface="Trebuchet MS"/>
                <a:cs typeface="Trebuchet MS"/>
                <a:sym typeface="Trebuchet MS"/>
              </a:rPr>
              <a:t>         Presented by </a:t>
            </a:r>
            <a:r>
              <a:rPr b="0" i="0" lang="en-GB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Vuyolwethu Kakancu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4739588" y="101125"/>
            <a:ext cx="70221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rgbClr val="1C3052"/>
                </a:solidFill>
                <a:highlight>
                  <a:srgbClr val="FFFFFF"/>
                </a:highlight>
              </a:rPr>
              <a:t>Searches of scalar in association with diphoton and 2-τ tagged leptons at electroweak scale in ATLAS detector at the LHC</a:t>
            </a:r>
            <a:endParaRPr b="1" sz="5200">
              <a:solidFill>
                <a:srgbClr val="1C30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0375" y="1258125"/>
            <a:ext cx="6940524" cy="167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1500" y="3635325"/>
            <a:ext cx="4026150" cy="174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80375" y="3541275"/>
            <a:ext cx="7208177" cy="284214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/>
        </p:nvSpPr>
        <p:spPr>
          <a:xfrm>
            <a:off x="4217650" y="6263425"/>
            <a:ext cx="777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u="sng"/>
              <a:t>Vuyolwethu Kakancu</a:t>
            </a:r>
            <a:r>
              <a:rPr lang="en-GB" sz="1800"/>
              <a:t> ,Kutlwano </a:t>
            </a:r>
            <a:r>
              <a:rPr lang="en-GB" sz="1800">
                <a:solidFill>
                  <a:schemeClr val="dk1"/>
                </a:solidFill>
              </a:rPr>
              <a:t>Makgetha</a:t>
            </a:r>
            <a:r>
              <a:rPr lang="en-GB" sz="1800" u="sng">
                <a:solidFill>
                  <a:schemeClr val="dk1"/>
                </a:solidFill>
              </a:rPr>
              <a:t>,</a:t>
            </a:r>
            <a:r>
              <a:rPr lang="en-GB" sz="1800"/>
              <a:t> Bruce Mellado, Mukesh Kumar  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e88d637430_0_3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g2e88d637430_0_3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2e88d637430_0_3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g2e88d637430_0_3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g2e88d637430_0_3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g2e88d637430_0_3"/>
          <p:cNvSpPr txBox="1"/>
          <p:nvPr/>
        </p:nvSpPr>
        <p:spPr>
          <a:xfrm>
            <a:off x="0" y="0"/>
            <a:ext cx="1219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Analysis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g2e88d637430_0_3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2e88d637430_0_3"/>
          <p:cNvSpPr txBox="1"/>
          <p:nvPr/>
        </p:nvSpPr>
        <p:spPr>
          <a:xfrm>
            <a:off x="-11150" y="915550"/>
            <a:ext cx="5297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/>
              <a:t>Object </a:t>
            </a:r>
            <a:r>
              <a:rPr b="1" lang="en-GB" sz="2000"/>
              <a:t>definition</a:t>
            </a:r>
            <a:r>
              <a:rPr b="1" lang="en-GB" sz="2000"/>
              <a:t> and event selection</a:t>
            </a:r>
            <a:endParaRPr b="1" sz="2000"/>
          </a:p>
        </p:txBody>
      </p:sp>
      <p:sp>
        <p:nvSpPr>
          <p:cNvPr id="237" name="Google Shape;237;g2e88d637430_0_3"/>
          <p:cNvSpPr txBox="1"/>
          <p:nvPr/>
        </p:nvSpPr>
        <p:spPr>
          <a:xfrm>
            <a:off x="245225" y="1490125"/>
            <a:ext cx="6149700" cy="46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photons PT&gt;25GeV and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-2.37 &lt; 𝜼 &lt;2.37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tau tagged jets with PT&gt;20 and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-2.37&lt;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𝜼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&lt;2.37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 events with 2 photons and 2 taus only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g2e88d637430_0_3"/>
          <p:cNvSpPr txBox="1"/>
          <p:nvPr/>
        </p:nvSpPr>
        <p:spPr>
          <a:xfrm>
            <a:off x="6705850" y="422950"/>
            <a:ext cx="5297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/>
              <a:t>Cuts applied for signal </a:t>
            </a:r>
            <a:r>
              <a:rPr b="1" lang="en-GB" sz="2000"/>
              <a:t>optimization</a:t>
            </a:r>
            <a:endParaRPr b="1" sz="2000"/>
          </a:p>
        </p:txBody>
      </p:sp>
      <p:sp>
        <p:nvSpPr>
          <p:cNvPr id="239" name="Google Shape;239;g2e88d637430_0_3"/>
          <p:cNvSpPr txBox="1"/>
          <p:nvPr/>
        </p:nvSpPr>
        <p:spPr>
          <a:xfrm>
            <a:off x="6705850" y="1162776"/>
            <a:ext cx="5061900" cy="54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Number of leptons e.g electrons,muons should be zero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Number of B jets must be equal to zero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Leading photon Transverse energy should be greater than 35GeV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Invariant mass cut 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events between [105&lt;m(γγ)&lt;160]GeV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PT mass ratio for  photon1 should greater 0.35 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while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photon2 should be greater than 0.25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e904fa0e79_0_0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g2e904fa0e79_0_0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g2e904fa0e79_0_0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g2e904fa0e79_0_0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g2e904fa0e79_0_0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g2e904fa0e79_0_0"/>
          <p:cNvSpPr txBox="1"/>
          <p:nvPr/>
        </p:nvSpPr>
        <p:spPr>
          <a:xfrm>
            <a:off x="0" y="0"/>
            <a:ext cx="1219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             Kinematics after the application of Photonic cuts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g2e904fa0e79_0_0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g2e904fa0e79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975" y="748850"/>
            <a:ext cx="11104825" cy="588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e90fdbab0b_1_0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g2e90fdbab0b_1_0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g2e90fdbab0b_1_0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g2e90fdbab0b_1_0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g2e90fdbab0b_1_0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g2e90fdbab0b_1_0"/>
          <p:cNvSpPr txBox="1"/>
          <p:nvPr/>
        </p:nvSpPr>
        <p:spPr>
          <a:xfrm>
            <a:off x="0" y="0"/>
            <a:ext cx="1219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b="1" lang="en-GB" sz="36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GB" sz="36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Jet and Tau tag jet Multiplicity after  Photonic cuts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g2e90fdbab0b_1_0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3" name="Google Shape;263;g2e90fdbab0b_1_0"/>
          <p:cNvPicPr preferRelativeResize="0"/>
          <p:nvPr/>
        </p:nvPicPr>
        <p:blipFill rotWithShape="1">
          <a:blip r:embed="rId3">
            <a:alphaModFix/>
          </a:blip>
          <a:srcRect b="0" l="0" r="0" t="1816"/>
          <a:stretch/>
        </p:blipFill>
        <p:spPr>
          <a:xfrm>
            <a:off x="146800" y="708000"/>
            <a:ext cx="11887200" cy="303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g2e90fdbab0b_1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5200" y="3747975"/>
            <a:ext cx="9894373" cy="283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e90fdbab0b_1_13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g2e90fdbab0b_1_13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g2e90fdbab0b_1_13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g2e90fdbab0b_1_13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g2e90fdbab0b_1_13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11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g2e90fdbab0b_1_13"/>
          <p:cNvSpPr txBox="1"/>
          <p:nvPr/>
        </p:nvSpPr>
        <p:spPr>
          <a:xfrm>
            <a:off x="0" y="0"/>
            <a:ext cx="1219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Jet and Tau tag jet Multiplicity after the Photonic cuts 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g2e90fdbab0b_1_13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6" name="Google Shape;276;g2e90fdbab0b_1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800" y="1362925"/>
            <a:ext cx="11887200" cy="3120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e916624685_0_0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g2e916624685_0_0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2e916624685_0_0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g2e916624685_0_0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g2e916624685_0_0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g2e916624685_0_0"/>
          <p:cNvSpPr txBox="1"/>
          <p:nvPr/>
        </p:nvSpPr>
        <p:spPr>
          <a:xfrm>
            <a:off x="0" y="0"/>
            <a:ext cx="1219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                  Cutflow table for the signal process 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g2e916624685_0_0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8" name="Google Shape;288;g2e91662468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7925" y="964025"/>
            <a:ext cx="10477500" cy="452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e916624685_0_12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g2e916624685_0_12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g2e916624685_0_12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g2e916624685_0_12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g2e916624685_0_12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13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2e916624685_0_12"/>
          <p:cNvSpPr txBox="1"/>
          <p:nvPr/>
        </p:nvSpPr>
        <p:spPr>
          <a:xfrm>
            <a:off x="0" y="0"/>
            <a:ext cx="1219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                  Cutflow table for all the Backgrounds  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g2e916624685_0_12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g2e916624685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325" y="708000"/>
            <a:ext cx="10796600" cy="530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e90fdbab0b_1_26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g2e90fdbab0b_1_26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g2e90fdbab0b_1_26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g2e90fdbab0b_1_26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g2e90fdbab0b_1_26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14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g2e90fdbab0b_1_26"/>
          <p:cNvSpPr txBox="1"/>
          <p:nvPr/>
        </p:nvSpPr>
        <p:spPr>
          <a:xfrm>
            <a:off x="0" y="0"/>
            <a:ext cx="12192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Diphoton</a:t>
            </a: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invariant mass distribution after  Weighting the </a:t>
            </a: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events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g2e90fdbab0b_1_26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2" name="Google Shape;312;g2e90fdbab0b_1_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0700" y="1388025"/>
            <a:ext cx="10001880" cy="5248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e9468e9ea6_0_2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g2e9468e9ea6_0_2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g2e9468e9ea6_0_2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g2e9468e9ea6_0_2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g2e9468e9ea6_0_2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14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g2e9468e9ea6_0_2"/>
          <p:cNvSpPr txBox="1"/>
          <p:nvPr/>
        </p:nvSpPr>
        <p:spPr>
          <a:xfrm>
            <a:off x="0" y="0"/>
            <a:ext cx="12192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Summary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g2e9468e9ea6_0_2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g2e9468e9ea6_0_2"/>
          <p:cNvSpPr txBox="1"/>
          <p:nvPr/>
        </p:nvSpPr>
        <p:spPr>
          <a:xfrm>
            <a:off x="656425" y="915550"/>
            <a:ext cx="99501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Therefore one can see the  importance of this search, this can help in explaining the multi lepton anomalies which so far the SM fails to account for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this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channel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significance of 3.44𝝈 is observed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status and future plans of the analysis - we are now preparing for the BSM signal generation for the ATLAS analysis in this case real data will be used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e918e46d4c_0_0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g2e918e46d4c_0_0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g2e918e46d4c_0_0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g2e918e46d4c_0_0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g2e918e46d4c_0_0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15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2e918e46d4c_0_0"/>
          <p:cNvSpPr txBox="1"/>
          <p:nvPr/>
        </p:nvSpPr>
        <p:spPr>
          <a:xfrm>
            <a:off x="0" y="0"/>
            <a:ext cx="1219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g2e918e46d4c_0_0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6" name="Google Shape;336;g2e918e46d4c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288" y="1807250"/>
            <a:ext cx="11853426" cy="33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g2e918e46d4c_0_0"/>
          <p:cNvSpPr/>
          <p:nvPr/>
        </p:nvSpPr>
        <p:spPr>
          <a:xfrm>
            <a:off x="169300" y="1157400"/>
            <a:ext cx="11853300" cy="6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Calibri"/>
                <a:ea typeface="Calibri"/>
                <a:cs typeface="Calibri"/>
                <a:sym typeface="Calibri"/>
              </a:rPr>
              <a:t>A WARM THANK YOU TO  EVERYONE IN ATTENDANCE DURING MY TALK 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/>
          <p:nvPr/>
        </p:nvSpPr>
        <p:spPr>
          <a:xfrm>
            <a:off x="11511804" y="6488668"/>
            <a:ext cx="37340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"/>
          <p:cNvSpPr txBox="1"/>
          <p:nvPr/>
        </p:nvSpPr>
        <p:spPr>
          <a:xfrm>
            <a:off x="124178" y="6468533"/>
            <a:ext cx="171591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-11156" y="6636335"/>
            <a:ext cx="12203155" cy="22661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34496" y="6587733"/>
            <a:ext cx="397326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 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11303421" y="6582093"/>
            <a:ext cx="80587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/>
          <p:cNvSpPr txBox="1"/>
          <p:nvPr/>
        </p:nvSpPr>
        <p:spPr>
          <a:xfrm>
            <a:off x="34496" y="20135"/>
            <a:ext cx="437728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Outline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/>
          <p:cNvSpPr/>
          <p:nvPr/>
        </p:nvSpPr>
        <p:spPr>
          <a:xfrm>
            <a:off x="5854700" y="6261100"/>
            <a:ext cx="1832016" cy="31286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397325" y="1001925"/>
            <a:ext cx="8758200" cy="51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●"/>
            </a:pPr>
            <a:r>
              <a:rPr lang="en-GB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○"/>
            </a:pPr>
            <a:r>
              <a:rPr lang="en-GB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Motivation from previous studies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○"/>
            </a:pPr>
            <a:r>
              <a:rPr lang="en-GB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BSM model </a:t>
            </a:r>
            <a:r>
              <a:rPr lang="en-GB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considered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●"/>
            </a:pPr>
            <a:r>
              <a:rPr lang="en-GB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Monte Calo studies 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●"/>
            </a:pPr>
            <a:r>
              <a:rPr lang="en-GB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Analysis studies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●"/>
            </a:pPr>
            <a:r>
              <a:rPr lang="en-GB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Summary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/>
          <p:nvPr/>
        </p:nvSpPr>
        <p:spPr>
          <a:xfrm>
            <a:off x="11511804" y="6488668"/>
            <a:ext cx="37340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3"/>
          <p:cNvSpPr txBox="1"/>
          <p:nvPr/>
        </p:nvSpPr>
        <p:spPr>
          <a:xfrm>
            <a:off x="124178" y="6468533"/>
            <a:ext cx="171591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3"/>
          <p:cNvSpPr/>
          <p:nvPr/>
        </p:nvSpPr>
        <p:spPr>
          <a:xfrm>
            <a:off x="-11156" y="6636335"/>
            <a:ext cx="12203155" cy="22661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3"/>
          <p:cNvSpPr txBox="1"/>
          <p:nvPr/>
        </p:nvSpPr>
        <p:spPr>
          <a:xfrm>
            <a:off x="0" y="6263650"/>
            <a:ext cx="5527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3"/>
          <p:cNvSpPr txBox="1"/>
          <p:nvPr/>
        </p:nvSpPr>
        <p:spPr>
          <a:xfrm>
            <a:off x="11303421" y="6582093"/>
            <a:ext cx="80587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3"/>
          <p:cNvSpPr/>
          <p:nvPr/>
        </p:nvSpPr>
        <p:spPr>
          <a:xfrm>
            <a:off x="6805550" y="6261100"/>
            <a:ext cx="53865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i="1" lang="en-GB" sz="18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Phys.Rev.D</a:t>
            </a:r>
            <a:r>
              <a:rPr lang="en-GB" sz="18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108 (2023) 11, 115031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34500" y="1045975"/>
            <a:ext cx="55278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en-GB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 lepton Anomalies and Higgs like resonant signals 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1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rgbClr val="0C0C0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1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</a:t>
            </a:r>
            <a:endParaRPr/>
          </a:p>
        </p:txBody>
      </p:sp>
      <p:sp>
        <p:nvSpPr>
          <p:cNvPr id="119" name="Google Shape;119;p3"/>
          <p:cNvSpPr txBox="1"/>
          <p:nvPr/>
        </p:nvSpPr>
        <p:spPr>
          <a:xfrm>
            <a:off x="-11151" y="0"/>
            <a:ext cx="118965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Multi lepton Anomalies at the LHC and the 152GeV Scalar candidate  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3"/>
          <p:cNvPicPr preferRelativeResize="0"/>
          <p:nvPr/>
        </p:nvPicPr>
        <p:blipFill rotWithShape="1">
          <a:blip r:embed="rId3">
            <a:alphaModFix/>
          </a:blip>
          <a:srcRect b="0" l="6352" r="7913" t="0"/>
          <a:stretch/>
        </p:blipFill>
        <p:spPr>
          <a:xfrm>
            <a:off x="6805600" y="1573575"/>
            <a:ext cx="5386399" cy="468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00" y="3525175"/>
            <a:ext cx="6771100" cy="210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/>
        </p:nvSpPr>
        <p:spPr>
          <a:xfrm>
            <a:off x="867900" y="5947350"/>
            <a:ext cx="5228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GB" sz="1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Nature Rev.Phys.</a:t>
            </a:r>
            <a:r>
              <a:rPr lang="en-GB" sz="145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6 (2024) 5, 294-30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e95f5a6571_0_0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2e95f5a6571_0_0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2e95f5a6571_0_0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g2e95f5a6571_0_0"/>
          <p:cNvSpPr txBox="1"/>
          <p:nvPr/>
        </p:nvSpPr>
        <p:spPr>
          <a:xfrm>
            <a:off x="0" y="6263650"/>
            <a:ext cx="5527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2e95f5a6571_0_0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2e95f5a6571_0_0"/>
          <p:cNvSpPr txBox="1"/>
          <p:nvPr/>
        </p:nvSpPr>
        <p:spPr>
          <a:xfrm>
            <a:off x="34500" y="1045975"/>
            <a:ext cx="55278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en-GB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 lepton channels </a:t>
            </a:r>
            <a:r>
              <a:rPr lang="en-GB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considered</a:t>
            </a:r>
            <a:r>
              <a:rPr lang="en-GB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by ATLAS for Higgs pair production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1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rgbClr val="0C0C0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1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</a:t>
            </a:r>
            <a:endParaRPr/>
          </a:p>
        </p:txBody>
      </p:sp>
      <p:sp>
        <p:nvSpPr>
          <p:cNvPr id="133" name="Google Shape;133;g2e95f5a6571_0_0"/>
          <p:cNvSpPr txBox="1"/>
          <p:nvPr/>
        </p:nvSpPr>
        <p:spPr>
          <a:xfrm>
            <a:off x="-11151" y="0"/>
            <a:ext cx="118965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Multi lepton Anomalies at the LHC and 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possible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channels  for the search 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2e95f5a6571_0_0"/>
          <p:cNvSpPr txBox="1"/>
          <p:nvPr/>
        </p:nvSpPr>
        <p:spPr>
          <a:xfrm>
            <a:off x="5905750" y="6128600"/>
            <a:ext cx="5228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50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ATLAS-CONF-2024-005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5" name="Google Shape;135;g2e95f5a6571_0_0"/>
          <p:cNvPicPr preferRelativeResize="0"/>
          <p:nvPr/>
        </p:nvPicPr>
        <p:blipFill rotWithShape="1">
          <a:blip r:embed="rId3">
            <a:alphaModFix/>
          </a:blip>
          <a:srcRect b="0" l="7542" r="2875" t="0"/>
          <a:stretch/>
        </p:blipFill>
        <p:spPr>
          <a:xfrm>
            <a:off x="4905975" y="1822100"/>
            <a:ext cx="6979325" cy="416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"/>
          <p:cNvSpPr txBox="1"/>
          <p:nvPr/>
        </p:nvSpPr>
        <p:spPr>
          <a:xfrm>
            <a:off x="11511804" y="6488668"/>
            <a:ext cx="37340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4"/>
          <p:cNvSpPr txBox="1"/>
          <p:nvPr/>
        </p:nvSpPr>
        <p:spPr>
          <a:xfrm>
            <a:off x="124178" y="6468533"/>
            <a:ext cx="171591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4"/>
          <p:cNvSpPr/>
          <p:nvPr/>
        </p:nvSpPr>
        <p:spPr>
          <a:xfrm>
            <a:off x="-11156" y="6636335"/>
            <a:ext cx="12203155" cy="22661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4"/>
          <p:cNvSpPr txBox="1"/>
          <p:nvPr/>
        </p:nvSpPr>
        <p:spPr>
          <a:xfrm>
            <a:off x="34496" y="6587733"/>
            <a:ext cx="397326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4"/>
          <p:cNvSpPr txBox="1"/>
          <p:nvPr/>
        </p:nvSpPr>
        <p:spPr>
          <a:xfrm>
            <a:off x="11303421" y="6582093"/>
            <a:ext cx="80587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4"/>
          <p:cNvSpPr txBox="1"/>
          <p:nvPr/>
        </p:nvSpPr>
        <p:spPr>
          <a:xfrm>
            <a:off x="34500" y="20125"/>
            <a:ext cx="118506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 Searches for scalar resonances around </a:t>
            </a:r>
            <a:r>
              <a:rPr b="1" lang="en-GB" sz="40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152 GeV</a:t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4"/>
          <p:cNvSpPr/>
          <p:nvPr/>
        </p:nvSpPr>
        <p:spPr>
          <a:xfrm>
            <a:off x="5854700" y="6261100"/>
            <a:ext cx="1832016" cy="31286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4"/>
          <p:cNvSpPr txBox="1"/>
          <p:nvPr/>
        </p:nvSpPr>
        <p:spPr>
          <a:xfrm>
            <a:off x="168696" y="1579135"/>
            <a:ext cx="44139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C0C0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14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</a:t>
            </a:r>
            <a:endParaRPr/>
          </a:p>
        </p:txBody>
      </p:sp>
      <p:sp>
        <p:nvSpPr>
          <p:cNvPr id="148" name="Google Shape;148;p4"/>
          <p:cNvSpPr txBox="1"/>
          <p:nvPr/>
        </p:nvSpPr>
        <p:spPr>
          <a:xfrm>
            <a:off x="138200" y="1520150"/>
            <a:ext cx="7359000" cy="47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4"/>
          <p:cNvSpPr txBox="1"/>
          <p:nvPr/>
        </p:nvSpPr>
        <p:spPr>
          <a:xfrm>
            <a:off x="241850" y="1779275"/>
            <a:ext cx="68406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Motivated by the multilepton anomalies we consider the simplified model H→S S’   as the possible BSM model for our search 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particular for signal process a focus on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luon-gluon fusion is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considered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the model we then postulate two scalars </a:t>
            </a:r>
            <a:r>
              <a:rPr b="1"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S(151.5GeV)  and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S’(95.5GeV)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 come from an unstable heavy scalar </a:t>
            </a:r>
            <a:r>
              <a:rPr b="1"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H(250GeV)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0" name="Google Shape;150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8650" y="1579125"/>
            <a:ext cx="4390001" cy="34338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e8ad9e4813_0_0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g2e8ad9e4813_0_0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g2e8ad9e4813_0_0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g2e8ad9e4813_0_0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g2e8ad9e4813_0_0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2e8ad9e4813_0_0"/>
          <p:cNvSpPr txBox="1"/>
          <p:nvPr/>
        </p:nvSpPr>
        <p:spPr>
          <a:xfrm>
            <a:off x="34500" y="20125"/>
            <a:ext cx="12192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3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Backgrounds considered for my channel and Monte Calo generation</a:t>
            </a:r>
            <a:endParaRPr b="1" sz="33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2e8ad9e4813_0_0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g2e8ad9e4813_0_0"/>
          <p:cNvSpPr txBox="1"/>
          <p:nvPr/>
        </p:nvSpPr>
        <p:spPr>
          <a:xfrm>
            <a:off x="7652625" y="811900"/>
            <a:ext cx="17400" cy="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2e8ad9e4813_0_0"/>
          <p:cNvSpPr/>
          <p:nvPr/>
        </p:nvSpPr>
        <p:spPr>
          <a:xfrm>
            <a:off x="7548975" y="620425"/>
            <a:ext cx="4232400" cy="36189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g2e8ad9e4813_0_0"/>
          <p:cNvPicPr preferRelativeResize="0"/>
          <p:nvPr/>
        </p:nvPicPr>
        <p:blipFill rotWithShape="1">
          <a:blip r:embed="rId3">
            <a:alphaModFix/>
          </a:blip>
          <a:srcRect b="3069" l="-2740" r="2740" t="-3070"/>
          <a:stretch/>
        </p:blipFill>
        <p:spPr>
          <a:xfrm>
            <a:off x="7774200" y="1362375"/>
            <a:ext cx="3781925" cy="28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2e8ad9e4813_0_0"/>
          <p:cNvSpPr/>
          <p:nvPr/>
        </p:nvSpPr>
        <p:spPr>
          <a:xfrm>
            <a:off x="8344263" y="723650"/>
            <a:ext cx="2849100" cy="5355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         </a:t>
            </a:r>
            <a:r>
              <a:rPr b="1" lang="en-GB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γγ + t t~</a:t>
            </a:r>
            <a:endParaRPr b="1" sz="28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g2e8ad9e4813_0_0"/>
          <p:cNvSpPr/>
          <p:nvPr/>
        </p:nvSpPr>
        <p:spPr>
          <a:xfrm>
            <a:off x="124175" y="620425"/>
            <a:ext cx="7263000" cy="34758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7" name="Google Shape;167;g2e8ad9e4813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863" y="1394438"/>
            <a:ext cx="3636475" cy="261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2e8ad9e4813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39313" y="1394450"/>
            <a:ext cx="3507125" cy="261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2e8ad9e4813_0_0"/>
          <p:cNvSpPr txBox="1"/>
          <p:nvPr/>
        </p:nvSpPr>
        <p:spPr>
          <a:xfrm>
            <a:off x="2540750" y="723650"/>
            <a:ext cx="2849100" cy="6708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b="1" lang="en-GB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γγ + j j</a:t>
            </a:r>
            <a:endParaRPr b="1" sz="28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g2e8ad9e4813_0_0"/>
          <p:cNvSpPr/>
          <p:nvPr/>
        </p:nvSpPr>
        <p:spPr>
          <a:xfrm>
            <a:off x="124175" y="4161625"/>
            <a:ext cx="7263000" cy="24093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1" name="Google Shape;171;g2e8ad9e4813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7788" y="4236450"/>
            <a:ext cx="4145875" cy="225965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2e8ad9e4813_0_0"/>
          <p:cNvSpPr txBox="1"/>
          <p:nvPr/>
        </p:nvSpPr>
        <p:spPr>
          <a:xfrm>
            <a:off x="4423650" y="4239325"/>
            <a:ext cx="2849100" cy="6708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b="1" lang="en-GB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γγ + (τ+ τ-)</a:t>
            </a:r>
            <a:endParaRPr b="1" sz="28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"/>
          <p:cNvSpPr txBox="1"/>
          <p:nvPr/>
        </p:nvSpPr>
        <p:spPr>
          <a:xfrm>
            <a:off x="11511804" y="6488668"/>
            <a:ext cx="37340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5"/>
          <p:cNvSpPr txBox="1"/>
          <p:nvPr/>
        </p:nvSpPr>
        <p:spPr>
          <a:xfrm>
            <a:off x="124178" y="6468533"/>
            <a:ext cx="171591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5"/>
          <p:cNvSpPr/>
          <p:nvPr/>
        </p:nvSpPr>
        <p:spPr>
          <a:xfrm>
            <a:off x="-11156" y="6636335"/>
            <a:ext cx="12203155" cy="22661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5"/>
          <p:cNvSpPr txBox="1"/>
          <p:nvPr/>
        </p:nvSpPr>
        <p:spPr>
          <a:xfrm>
            <a:off x="34496" y="6587733"/>
            <a:ext cx="397326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5"/>
          <p:cNvSpPr txBox="1"/>
          <p:nvPr/>
        </p:nvSpPr>
        <p:spPr>
          <a:xfrm>
            <a:off x="11303421" y="6582093"/>
            <a:ext cx="80587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5"/>
          <p:cNvSpPr txBox="1"/>
          <p:nvPr/>
        </p:nvSpPr>
        <p:spPr>
          <a:xfrm>
            <a:off x="34500" y="20125"/>
            <a:ext cx="121920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Backgrounds considered in the 𝛾𝛾 + (𝝉+ 𝝉-) signal channel and Monte Calo generation</a:t>
            </a:r>
            <a:endParaRPr b="1" sz="38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5"/>
          <p:cNvSpPr/>
          <p:nvPr/>
        </p:nvSpPr>
        <p:spPr>
          <a:xfrm>
            <a:off x="5854700" y="6261100"/>
            <a:ext cx="1832016" cy="31286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5"/>
          <p:cNvSpPr txBox="1"/>
          <p:nvPr/>
        </p:nvSpPr>
        <p:spPr>
          <a:xfrm>
            <a:off x="34500" y="1295600"/>
            <a:ext cx="7201800" cy="529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937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Char char="●"/>
            </a:pPr>
            <a:r>
              <a:rPr b="1" lang="en-GB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Event generation is done using Madgraph5  at 13TeV center of mass energy</a:t>
            </a:r>
            <a:endParaRPr b="1"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Char char="●"/>
            </a:pPr>
            <a:r>
              <a:rPr b="1" lang="en-GB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Events are generated at detector levels using delphes as the fast simulation  detector</a:t>
            </a:r>
            <a:endParaRPr b="1"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Char char="●"/>
            </a:pPr>
            <a:r>
              <a:rPr b="1" lang="en-GB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200000 events for the signal are generated while for background we generate a million events for each of the following backgrounds i),ii) and iv)</a:t>
            </a:r>
            <a:endParaRPr b="1"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Char char="●"/>
            </a:pPr>
            <a:r>
              <a:rPr b="1" lang="en-GB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After that phythia8 is </a:t>
            </a:r>
            <a:r>
              <a:rPr b="1" lang="en-GB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employed</a:t>
            </a:r>
            <a:r>
              <a:rPr b="1" lang="en-GB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showering and hadronization of the events</a:t>
            </a:r>
            <a:endParaRPr b="1" i="0" sz="2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5" name="Google Shape;185;p5"/>
          <p:cNvSpPr txBox="1"/>
          <p:nvPr/>
        </p:nvSpPr>
        <p:spPr>
          <a:xfrm>
            <a:off x="7652625" y="811900"/>
            <a:ext cx="17400" cy="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5"/>
          <p:cNvSpPr/>
          <p:nvPr/>
        </p:nvSpPr>
        <p:spPr>
          <a:xfrm>
            <a:off x="7307150" y="1140125"/>
            <a:ext cx="4802100" cy="51210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0A80B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5"/>
          <p:cNvPicPr preferRelativeResize="0"/>
          <p:nvPr/>
        </p:nvPicPr>
        <p:blipFill rotWithShape="1">
          <a:blip r:embed="rId3">
            <a:alphaModFix/>
          </a:blip>
          <a:srcRect b="0" l="16128" r="0" t="0"/>
          <a:stretch/>
        </p:blipFill>
        <p:spPr>
          <a:xfrm>
            <a:off x="7431575" y="2417600"/>
            <a:ext cx="4553250" cy="3781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5"/>
          <p:cNvSpPr/>
          <p:nvPr/>
        </p:nvSpPr>
        <p:spPr>
          <a:xfrm>
            <a:off x="7583525" y="1295600"/>
            <a:ext cx="4301700" cy="846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BACKGROUNDS 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CONSIDERED</a:t>
            </a: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 IN THE ANALYSIS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e916624685_0_38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g2e916624685_0_38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g2e916624685_0_38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g2e916624685_0_38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2e916624685_0_38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2e916624685_0_38"/>
          <p:cNvSpPr txBox="1"/>
          <p:nvPr/>
        </p:nvSpPr>
        <p:spPr>
          <a:xfrm>
            <a:off x="34500" y="20125"/>
            <a:ext cx="121920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Backgrounds considered in the 𝛾𝛾 + (𝝉+ 𝝉-) signal channel and Monte Calo generation</a:t>
            </a:r>
            <a:endParaRPr b="1" sz="38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2e916624685_0_38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g2e916624685_0_38"/>
          <p:cNvSpPr txBox="1"/>
          <p:nvPr/>
        </p:nvSpPr>
        <p:spPr>
          <a:xfrm>
            <a:off x="34500" y="1343725"/>
            <a:ext cx="7066500" cy="56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         Baseline = 5fb  </a:t>
            </a: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⨉</a:t>
            </a: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 Branching  Ratio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1297940" rtl="0" algn="l"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         = 5fb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⨉ </a:t>
            </a: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8.32 %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1297940" rtl="0" algn="l"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         = 0.416 fb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44500" lvl="0" marL="127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Baseline = 11.05 fb  [</a:t>
            </a:r>
            <a:r>
              <a:rPr b="1"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𝛾𝛾 +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 t~]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44500" lvl="0" marL="127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Baseline = 11.05 fb  [</a:t>
            </a:r>
            <a:r>
              <a:rPr b="1"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𝛾𝛾 +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𝝉+ 𝝉-]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44500" lvl="0" marL="127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Baseline = 107000fb  [</a:t>
            </a:r>
            <a:r>
              <a:rPr b="1"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𝛾𝛾 + jj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g2e916624685_0_38"/>
          <p:cNvSpPr txBox="1"/>
          <p:nvPr/>
        </p:nvSpPr>
        <p:spPr>
          <a:xfrm>
            <a:off x="7652625" y="811900"/>
            <a:ext cx="17400" cy="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g2e916624685_0_38"/>
          <p:cNvSpPr/>
          <p:nvPr/>
        </p:nvSpPr>
        <p:spPr>
          <a:xfrm>
            <a:off x="7307150" y="1140125"/>
            <a:ext cx="4802100" cy="51210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0A80B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g2e916624685_0_38"/>
          <p:cNvPicPr preferRelativeResize="0"/>
          <p:nvPr/>
        </p:nvPicPr>
        <p:blipFill rotWithShape="1">
          <a:blip r:embed="rId3">
            <a:alphaModFix/>
          </a:blip>
          <a:srcRect b="0" l="16128" r="0" t="0"/>
          <a:stretch/>
        </p:blipFill>
        <p:spPr>
          <a:xfrm>
            <a:off x="7431575" y="2417600"/>
            <a:ext cx="4553250" cy="378115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2e916624685_0_38"/>
          <p:cNvSpPr/>
          <p:nvPr/>
        </p:nvSpPr>
        <p:spPr>
          <a:xfrm>
            <a:off x="7583525" y="1295600"/>
            <a:ext cx="4301700" cy="846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BACKGROUNDS CONSIDERED IN THE ANALYSIS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2e916624685_0_38"/>
          <p:cNvSpPr/>
          <p:nvPr/>
        </p:nvSpPr>
        <p:spPr>
          <a:xfrm>
            <a:off x="604700" y="1502900"/>
            <a:ext cx="5250000" cy="639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latin typeface="Calibri"/>
                <a:ea typeface="Calibri"/>
                <a:cs typeface="Calibri"/>
                <a:sym typeface="Calibri"/>
              </a:rPr>
              <a:t>Baseline</a:t>
            </a:r>
            <a:r>
              <a:rPr b="1" lang="en-GB" sz="2100">
                <a:latin typeface="Calibri"/>
                <a:ea typeface="Calibri"/>
                <a:cs typeface="Calibri"/>
                <a:sym typeface="Calibri"/>
              </a:rPr>
              <a:t> cross section for the signal process</a:t>
            </a:r>
            <a:endParaRPr b="1" sz="2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g2e916624685_0_38"/>
          <p:cNvSpPr/>
          <p:nvPr/>
        </p:nvSpPr>
        <p:spPr>
          <a:xfrm>
            <a:off x="725525" y="3921325"/>
            <a:ext cx="4802100" cy="63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latin typeface="Calibri"/>
                <a:ea typeface="Calibri"/>
                <a:cs typeface="Calibri"/>
                <a:sym typeface="Calibri"/>
              </a:rPr>
              <a:t>cross sections  for the  background processes </a:t>
            </a:r>
            <a:endParaRPr b="1" sz="2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e916624685_0_55"/>
          <p:cNvSpPr txBox="1"/>
          <p:nvPr/>
        </p:nvSpPr>
        <p:spPr>
          <a:xfrm>
            <a:off x="11511804" y="6488668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g2e916624685_0_55"/>
          <p:cNvSpPr txBox="1"/>
          <p:nvPr/>
        </p:nvSpPr>
        <p:spPr>
          <a:xfrm>
            <a:off x="124178" y="6468533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Ryan Mckenzie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g2e916624685_0_55"/>
          <p:cNvSpPr/>
          <p:nvPr/>
        </p:nvSpPr>
        <p:spPr>
          <a:xfrm>
            <a:off x="-11156" y="6636335"/>
            <a:ext cx="12203100" cy="226500"/>
          </a:xfrm>
          <a:prstGeom prst="rect">
            <a:avLst/>
          </a:prstGeom>
          <a:solidFill>
            <a:srgbClr val="0A80C1"/>
          </a:solidFill>
          <a:ln cap="flat" cmpd="sng" w="12700">
            <a:solidFill>
              <a:srgbClr val="0A80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g2e916624685_0_55"/>
          <p:cNvSpPr txBox="1"/>
          <p:nvPr/>
        </p:nvSpPr>
        <p:spPr>
          <a:xfrm>
            <a:off x="34496" y="6587733"/>
            <a:ext cx="397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Vuyolwethu, University of the Witwatersrand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g2e916624685_0_55"/>
          <p:cNvSpPr txBox="1"/>
          <p:nvPr/>
        </p:nvSpPr>
        <p:spPr>
          <a:xfrm>
            <a:off x="11303421" y="6582093"/>
            <a:ext cx="805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g2e916624685_0_55"/>
          <p:cNvSpPr txBox="1"/>
          <p:nvPr/>
        </p:nvSpPr>
        <p:spPr>
          <a:xfrm>
            <a:off x="34500" y="20125"/>
            <a:ext cx="12192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Backgrounds considered in the </a:t>
            </a: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𝛾𝛾</a:t>
            </a: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 + (</a:t>
            </a: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𝝉</a:t>
            </a: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+ </a:t>
            </a: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𝝉</a:t>
            </a:r>
            <a:r>
              <a:rPr b="1" lang="en-GB" sz="3800">
                <a:solidFill>
                  <a:srgbClr val="0A80BF"/>
                </a:solidFill>
                <a:latin typeface="Calibri"/>
                <a:ea typeface="Calibri"/>
                <a:cs typeface="Calibri"/>
                <a:sym typeface="Calibri"/>
              </a:rPr>
              <a:t>-) signal channel and Monte Calo generation</a:t>
            </a:r>
            <a:endParaRPr b="1" sz="3800">
              <a:solidFill>
                <a:srgbClr val="0A80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g2e916624685_0_55"/>
          <p:cNvSpPr/>
          <p:nvPr/>
        </p:nvSpPr>
        <p:spPr>
          <a:xfrm>
            <a:off x="5854700" y="6261100"/>
            <a:ext cx="1832100" cy="3129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g2e916624685_0_55"/>
          <p:cNvSpPr txBox="1"/>
          <p:nvPr/>
        </p:nvSpPr>
        <p:spPr>
          <a:xfrm>
            <a:off x="7652625" y="811900"/>
            <a:ext cx="17400" cy="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g2e916624685_0_55"/>
          <p:cNvSpPr/>
          <p:nvPr/>
        </p:nvSpPr>
        <p:spPr>
          <a:xfrm>
            <a:off x="4566050" y="1429525"/>
            <a:ext cx="7508100" cy="51210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g2e916624685_0_55"/>
          <p:cNvSpPr/>
          <p:nvPr/>
        </p:nvSpPr>
        <p:spPr>
          <a:xfrm>
            <a:off x="6169250" y="1520175"/>
            <a:ext cx="4301700" cy="846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latin typeface="Calibri"/>
                <a:ea typeface="Calibri"/>
                <a:cs typeface="Calibri"/>
                <a:sym typeface="Calibri"/>
              </a:rPr>
              <a:t>Resolution for the postulated  151.5GeV Scalar</a:t>
            </a:r>
            <a:endParaRPr b="1"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g2e916624685_0_55"/>
          <p:cNvSpPr/>
          <p:nvPr/>
        </p:nvSpPr>
        <p:spPr>
          <a:xfrm>
            <a:off x="276450" y="3941125"/>
            <a:ext cx="3489300" cy="639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latin typeface="Calibri"/>
                <a:ea typeface="Calibri"/>
                <a:cs typeface="Calibri"/>
                <a:sym typeface="Calibri"/>
              </a:rPr>
              <a:t>       Range of interest</a:t>
            </a:r>
            <a:endParaRPr b="1" sz="2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2" name="Google Shape;222;g2e916624685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01186" y="3565295"/>
            <a:ext cx="7437827" cy="26334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3" name="Google Shape;223;g2e916624685_0_55"/>
          <p:cNvCxnSpPr>
            <a:stCxn id="221" idx="3"/>
          </p:cNvCxnSpPr>
          <p:nvPr/>
        </p:nvCxnSpPr>
        <p:spPr>
          <a:xfrm>
            <a:off x="3765750" y="4260775"/>
            <a:ext cx="4111500" cy="1716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4" name="Google Shape;224;g2e916624685_0_55"/>
          <p:cNvSpPr txBox="1"/>
          <p:nvPr/>
        </p:nvSpPr>
        <p:spPr>
          <a:xfrm>
            <a:off x="382649" y="2244341"/>
            <a:ext cx="2761500" cy="10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65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800" u="none" cap="none" strike="noStrike">
                <a:latin typeface="Calibri"/>
                <a:ea typeface="Calibri"/>
                <a:cs typeface="Calibri"/>
                <a:sym typeface="Calibri"/>
              </a:rPr>
              <a:t>125GeV ~ 1.7</a:t>
            </a:r>
            <a:endParaRPr b="0" i="0" sz="2800" u="none" cap="none" strike="noStrike"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665"/>
              </a:spcBef>
              <a:spcAft>
                <a:spcPts val="0"/>
              </a:spcAft>
              <a:buNone/>
            </a:pPr>
            <a:r>
              <a:rPr b="0" i="0" lang="en-GB" sz="2800" u="none" cap="none" strike="noStrike">
                <a:latin typeface="Calibri"/>
                <a:ea typeface="Calibri"/>
                <a:cs typeface="Calibri"/>
                <a:sym typeface="Calibri"/>
              </a:rPr>
              <a:t>151.5GeV ~ 2.0604</a:t>
            </a:r>
            <a:endParaRPr b="0" i="0" sz="2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2023-07-13T18:21:55Z</dcterms:created>
  <dc:creator>Ryan Peter Mckenzie</dc:creator>
</cp:coreProperties>
</file>