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9"/>
  </p:notesMasterIdLst>
  <p:sldIdLst>
    <p:sldId id="256" r:id="rId2"/>
    <p:sldId id="404" r:id="rId3"/>
    <p:sldId id="406" r:id="rId4"/>
    <p:sldId id="407" r:id="rId5"/>
    <p:sldId id="408" r:id="rId6"/>
    <p:sldId id="405" r:id="rId7"/>
    <p:sldId id="338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3A7D"/>
    <a:srgbClr val="0032A0"/>
    <a:srgbClr val="1D388F"/>
    <a:srgbClr val="1D438F"/>
    <a:srgbClr val="93CDDD"/>
    <a:srgbClr val="0033A0"/>
    <a:srgbClr val="FFFFFF"/>
    <a:srgbClr val="2547B5"/>
    <a:srgbClr val="1A1EC0"/>
    <a:srgbClr val="0606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60" d="100"/>
          <a:sy n="160" d="100"/>
        </p:scale>
        <p:origin x="204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1F2E2-8BA3-BEB8-2B19-1224D9EEF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4B6032ED-1C0F-1D5D-26BF-39F31352FD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D875B119-5CA9-7E28-ED46-9F3177AF486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4" name="PlaceHolder 3">
            <a:extLst>
              <a:ext uri="{FF2B5EF4-FFF2-40B4-BE49-F238E27FC236}">
                <a16:creationId xmlns:a16="http://schemas.microsoft.com/office/drawing/2014/main" id="{55DE8249-7DC0-DADA-D5FD-9A9F25581FF2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19F667C-673E-4C60-B686-024F6CCCEBD1}" type="slidenum">
              <a: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rPr>
              <a:t>2</a:t>
            </a:fld>
            <a:endParaRPr lang="pl-PL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0348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4B8A1-21EC-EFF8-ABD4-74017C127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F9E43AD2-CD6D-CB26-FE8D-F715F848A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920757F2-15AB-3ED6-E35E-04D4BFE675C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4" name="PlaceHolder 3">
            <a:extLst>
              <a:ext uri="{FF2B5EF4-FFF2-40B4-BE49-F238E27FC236}">
                <a16:creationId xmlns:a16="http://schemas.microsoft.com/office/drawing/2014/main" id="{E568F0EB-109F-8535-0C86-B368325D95A1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19F667C-673E-4C60-B686-024F6CCCEBD1}" type="slidenum">
              <a: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rPr>
              <a:t>3</a:t>
            </a:fld>
            <a:endParaRPr lang="pl-PL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2439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FB66D-6DBA-B3E8-EB9A-4090B6D68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2C2CF0E7-802E-871F-9270-BE64A5006F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480F003B-5BB7-34AC-4E32-649940AC98D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4" name="PlaceHolder 3">
            <a:extLst>
              <a:ext uri="{FF2B5EF4-FFF2-40B4-BE49-F238E27FC236}">
                <a16:creationId xmlns:a16="http://schemas.microsoft.com/office/drawing/2014/main" id="{AD6F9AAA-B747-8DD5-3734-B9FC17F8A7A6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19F667C-673E-4C60-B686-024F6CCCEBD1}" type="slidenum">
              <a: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rPr>
              <a:t>4</a:t>
            </a:fld>
            <a:endParaRPr lang="pl-PL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2235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B9E8E-7C4F-C30A-A5D6-656EC41AD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B3F1492E-245D-7E8A-B3B6-CC83C4443D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19000DC5-1D91-4696-2971-A85E1C5EA3E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4" name="PlaceHolder 3">
            <a:extLst>
              <a:ext uri="{FF2B5EF4-FFF2-40B4-BE49-F238E27FC236}">
                <a16:creationId xmlns:a16="http://schemas.microsoft.com/office/drawing/2014/main" id="{1E8D56FC-338E-E388-EDF8-E7004ECF34C6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19F667C-673E-4C60-B686-024F6CCCEBD1}" type="slidenum">
              <a: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rPr>
              <a:t>5</a:t>
            </a:fld>
            <a:endParaRPr lang="pl-PL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2367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021F2-2502-07DF-FD3F-21C45FBE6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7B1B570B-41DE-0E44-5052-DA5C118DE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92B606A0-3578-39CE-4853-589F1FD0A05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4" name="PlaceHolder 3">
            <a:extLst>
              <a:ext uri="{FF2B5EF4-FFF2-40B4-BE49-F238E27FC236}">
                <a16:creationId xmlns:a16="http://schemas.microsoft.com/office/drawing/2014/main" id="{C4AE6544-1ECD-06CC-5484-7FBB1375C108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19F667C-673E-4C60-B686-024F6CCCEBD1}" type="slidenum">
              <a:rPr lang="en-US" sz="1200" b="0" u="none" strike="noStrike">
                <a:solidFill>
                  <a:srgbClr val="000000"/>
                </a:solidFill>
                <a:uFillTx/>
                <a:latin typeface="+mn-lt"/>
                <a:ea typeface="+mn-ea"/>
              </a:rPr>
              <a:t>6</a:t>
            </a:fld>
            <a:endParaRPr lang="pl-PL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7977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Łącznik prostoliniowy 8">
            <a:extLst>
              <a:ext uri="{FF2B5EF4-FFF2-40B4-BE49-F238E27FC236}">
                <a16:creationId xmlns:a16="http://schemas.microsoft.com/office/drawing/2014/main" id="{00B17FA4-79B0-51B3-03FA-A219411D15F3}"/>
              </a:ext>
            </a:extLst>
          </p:cNvPr>
          <p:cNvSpPr/>
          <p:nvPr userDrawn="1"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067EAE-174B-9AC4-7D81-400C146AC7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CD2A91-504F-17FC-CDF5-702E6D1D8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E86A06-4949-F391-4619-FA9D948A44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14CE3C-C21E-4724-F3E1-4AC9729AD6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BC3ED3-9307-DAC2-BAEC-AB3D9B8855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6C0E3-F97F-01DC-A3D5-6F9EC49D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E8BB07-9320-42C3-ABBE-C118156DA6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FD4B27-20AD-F6CF-AA82-66F5C4F034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6D54-6BEF-868F-B9B7-76A8A180D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C640A-AF48-3811-189E-907D7B2A89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2FF97-D8AD-D812-91EB-D392D0BF78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04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5844-8DF7-481C-AF34-2FC957D3FE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880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5844-8DF7-481C-AF34-2FC957D3FE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882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CA1BA4-3F35-4126-02F1-77B4C5E47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5DCB39-9888-3E10-6CA0-1C4E9ABDFB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DB7635-15FF-7EA4-81B4-49632D7285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45218-F6F4-3F36-EFA2-4C30DF419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E50987-F903-C496-3A27-281251AF68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165A71-A599-1B59-B279-267C2D6EDB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BB7725-7DF7-89FA-31D6-41AFF1365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350933-EFCB-550E-D8F5-128A6DE3D6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9D209-2E9E-537B-19A7-3021091CCA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C01C1D-995B-9677-909B-946C3195D3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7DFEC2-1D68-631F-2AC2-5C43F057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:a16="http://schemas.microsoft.com/office/drawing/2014/main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76C8DCE-3737-F3AC-ED82-5837772A87CD}"/>
              </a:ext>
            </a:extLst>
          </p:cNvPr>
          <p:cNvSpPr txBox="1">
            <a:spLocks/>
          </p:cNvSpPr>
          <p:nvPr userDrawn="1"/>
        </p:nvSpPr>
        <p:spPr>
          <a:xfrm>
            <a:off x="6477000" y="4811713"/>
            <a:ext cx="22098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QT4HEP 2025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B75C84E-C696-B1A2-12C5-FB3D28DD4277}"/>
              </a:ext>
            </a:extLst>
          </p:cNvPr>
          <p:cNvSpPr txBox="1">
            <a:spLocks/>
          </p:cNvSpPr>
          <p:nvPr userDrawn="1"/>
        </p:nvSpPr>
        <p:spPr>
          <a:xfrm>
            <a:off x="609600" y="4811713"/>
            <a:ext cx="4800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Discussion session on synchronisation for quantum communication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7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algn="ctr"/>
            <a:endParaRPr lang="en-GB" dirty="0"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867400" y="3291840"/>
            <a:ext cx="3127680" cy="11849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Javier Serrano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WR Collaboration / CERN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2800" b="0" strike="noStrike" spc="-1" dirty="0">
                <a:solidFill>
                  <a:srgbClr val="FFFFFF"/>
                </a:solidFill>
                <a:latin typeface="Bookman Old Style"/>
              </a:rPr>
              <a:t>Open discussion session on synchronisation for quantum communication</a:t>
            </a:r>
            <a:endParaRPr lang="en-US" sz="28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FEBD3-BF15-AFFD-9988-61FE68EFE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>
            <a:extLst>
              <a:ext uri="{FF2B5EF4-FFF2-40B4-BE49-F238E27FC236}">
                <a16:creationId xmlns:a16="http://schemas.microsoft.com/office/drawing/2014/main" id="{C8D547EE-7DB4-E480-D8CA-DA8DB487A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WR-based event system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" name="Picture 5" descr="A diagram of a network&#10;&#10;Description automatically generated">
            <a:extLst>
              <a:ext uri="{FF2B5EF4-FFF2-40B4-BE49-F238E27FC236}">
                <a16:creationId xmlns:a16="http://schemas.microsoft.com/office/drawing/2014/main" id="{9045CFD2-EB78-8AD9-8555-61C10F806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014"/>
            <a:ext cx="9144000" cy="372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9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69F18-2656-5845-B0A1-7B7CE22AE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>
            <a:extLst>
              <a:ext uri="{FF2B5EF4-FFF2-40B4-BE49-F238E27FC236}">
                <a16:creationId xmlns:a16="http://schemas.microsoft.com/office/drawing/2014/main" id="{D21CF821-31EF-3C27-2BDA-A8126162D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WR-based event system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" name="Picture 5" descr="A diagram of a network&#10;&#10;Description automatically generated">
            <a:extLst>
              <a:ext uri="{FF2B5EF4-FFF2-40B4-BE49-F238E27FC236}">
                <a16:creationId xmlns:a16="http://schemas.microsoft.com/office/drawing/2014/main" id="{ABA2F236-0E26-D536-2F5F-A142C00C12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014"/>
            <a:ext cx="9144000" cy="372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31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4872A-917D-B3B3-2ADB-56074E53F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>
            <a:extLst>
              <a:ext uri="{FF2B5EF4-FFF2-40B4-BE49-F238E27FC236}">
                <a16:creationId xmlns:a16="http://schemas.microsoft.com/office/drawing/2014/main" id="{288E42F1-2301-4144-78B6-044C8848A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WR-based event system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" name="Picture 3" descr="A diagram of a network&#10;&#10;Description automatically generated">
            <a:extLst>
              <a:ext uri="{FF2B5EF4-FFF2-40B4-BE49-F238E27FC236}">
                <a16:creationId xmlns:a16="http://schemas.microsoft.com/office/drawing/2014/main" id="{C4B983DD-04A5-C12B-158E-25E5CAC87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014"/>
            <a:ext cx="9144000" cy="372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8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56567-E4A9-FB7A-F0A6-62B61B8C6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>
            <a:extLst>
              <a:ext uri="{FF2B5EF4-FFF2-40B4-BE49-F238E27FC236}">
                <a16:creationId xmlns:a16="http://schemas.microsoft.com/office/drawing/2014/main" id="{E6376787-CDA2-15BF-6560-3F22D9FB5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WR-based event system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B6CFA40B-9997-8608-76FC-17394ED9F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014"/>
            <a:ext cx="9144000" cy="372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983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7842B-2F43-D83A-3354-FBD6EE673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C484BFAA-4E2C-8E60-B0C3-CE511A705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8" y="1555065"/>
            <a:ext cx="3048000" cy="1847272"/>
          </a:xfrm>
          <a:prstGeom prst="rect">
            <a:avLst/>
          </a:prstGeom>
        </p:spPr>
      </p:pic>
      <p:pic>
        <p:nvPicPr>
          <p:cNvPr id="10" name="Picture 9" descr="A close-up of a computer circuit board&#10;&#10;Description automatically generated">
            <a:extLst>
              <a:ext uri="{FF2B5EF4-FFF2-40B4-BE49-F238E27FC236}">
                <a16:creationId xmlns:a16="http://schemas.microsoft.com/office/drawing/2014/main" id="{2D5E96EA-A3A4-9C73-2A80-443A4526A6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798" y="1506570"/>
            <a:ext cx="1524002" cy="2131980"/>
          </a:xfrm>
          <a:prstGeom prst="rect">
            <a:avLst/>
          </a:prstGeom>
        </p:spPr>
      </p:pic>
      <p:sp>
        <p:nvSpPr>
          <p:cNvPr id="79" name="PlaceHolder 1">
            <a:extLst>
              <a:ext uri="{FF2B5EF4-FFF2-40B4-BE49-F238E27FC236}">
                <a16:creationId xmlns:a16="http://schemas.microsoft.com/office/drawing/2014/main" id="{399F6A11-4681-12E7-22DC-867AA1A9C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WR-based event system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2" name="Picture 1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A5447131-8478-501F-5051-AD6FC2F963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" y="1482758"/>
            <a:ext cx="3505200" cy="190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48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Points for discussion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57200" y="735032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Arial" pitchFamily="34" charset="0"/>
              <a:buChar char="•"/>
            </a:pPr>
            <a:r>
              <a:rPr lang="en-GB" b="1" dirty="0">
                <a:solidFill>
                  <a:srgbClr val="193A7D"/>
                </a:solidFill>
              </a:rPr>
              <a:t>What is missing in the domain of synchronisation for quantum  </a:t>
            </a:r>
            <a:br>
              <a:rPr lang="en-GB" b="1" dirty="0">
                <a:solidFill>
                  <a:srgbClr val="193A7D"/>
                </a:solidFill>
              </a:rPr>
            </a:br>
            <a:r>
              <a:rPr lang="en-GB" b="1" dirty="0">
                <a:solidFill>
                  <a:srgbClr val="193A7D"/>
                </a:solidFill>
              </a:rPr>
              <a:t>   communication?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Precision/accuracy needs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User interface: providing and time-stamping pulses, bursts, etc. Controlling times, repetition rates, duty cycles… 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Protocols: TSN? Something simpler?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Distance requirements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Combining or not quantum and classical networks in the same fibre: multiplexing in time vs multiplexing in wavelength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Opportunities for standardisation, formal or de-facto</a:t>
            </a:r>
          </a:p>
          <a:p>
            <a:pPr lvl="1" indent="-180000">
              <a:buFont typeface="Arial" pitchFamily="34" charset="0"/>
              <a:buChar char="•"/>
            </a:pPr>
            <a:r>
              <a:rPr lang="en-GB" dirty="0">
                <a:solidFill>
                  <a:srgbClr val="193A7D"/>
                </a:solidFill>
              </a:rPr>
              <a:t>Other?</a:t>
            </a:r>
          </a:p>
          <a:p>
            <a:pPr indent="-180000">
              <a:buFont typeface="Arial" pitchFamily="34" charset="0"/>
              <a:buChar char="•"/>
            </a:pPr>
            <a:r>
              <a:rPr lang="en-GB" b="1" dirty="0">
                <a:solidFill>
                  <a:srgbClr val="193A7D"/>
                </a:solidFill>
              </a:rPr>
              <a:t>What are your plans for the short and medium term?</a:t>
            </a:r>
          </a:p>
          <a:p>
            <a:pPr indent="-180000">
              <a:buFont typeface="Arial" pitchFamily="34" charset="0"/>
              <a:buChar char="•"/>
            </a:pPr>
            <a:r>
              <a:rPr lang="en-GB" b="1" dirty="0">
                <a:solidFill>
                  <a:srgbClr val="193A7D"/>
                </a:solidFill>
              </a:rPr>
              <a:t>Can this event spawn one or more collaborative efforts in this</a:t>
            </a:r>
            <a:br>
              <a:rPr lang="en-GB" b="1" dirty="0">
                <a:solidFill>
                  <a:srgbClr val="193A7D"/>
                </a:solidFill>
              </a:rPr>
            </a:br>
            <a:r>
              <a:rPr lang="en-GB" b="1" dirty="0">
                <a:solidFill>
                  <a:srgbClr val="193A7D"/>
                </a:solidFill>
              </a:rPr>
              <a:t>   domain?</a:t>
            </a:r>
            <a:endParaRPr lang="en-US" dirty="0">
              <a:solidFill>
                <a:srgbClr val="193A7D"/>
              </a:solidFill>
            </a:endParaRP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B41AF2E7-91E0-2863-03F0-DB6EAA9576C4}"/>
              </a:ext>
            </a:extLst>
          </p:cNvPr>
          <p:cNvSpPr txBox="1">
            <a:spLocks/>
          </p:cNvSpPr>
          <p:nvPr/>
        </p:nvSpPr>
        <p:spPr>
          <a:xfrm>
            <a:off x="6477000" y="4811713"/>
            <a:ext cx="22098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PTTI 2025</a:t>
            </a:r>
          </a:p>
        </p:txBody>
      </p:sp>
    </p:spTree>
    <p:extLst>
      <p:ext uri="{BB962C8B-B14F-4D97-AF65-F5344CB8AC3E}">
        <p14:creationId xmlns:p14="http://schemas.microsoft.com/office/powerpoint/2010/main" val="1579094621"/>
      </p:ext>
    </p:extLst>
  </p:cSld>
  <p:clrMapOvr>
    <a:masterClrMapping/>
  </p:clrMapOvr>
</p:sld>
</file>

<file path=ppt/theme/theme1.xml><?xml version="1.0" encoding="utf-8"?>
<a:theme xmlns:a="http://schemas.openxmlformats.org/drawingml/2006/main" name="WR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22462</TotalTime>
  <Words>143</Words>
  <Application>Microsoft Office PowerPoint</Application>
  <PresentationFormat>On-screen Show (16:9)</PresentationFormat>
  <Paragraphs>27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Gill Sans MT</vt:lpstr>
      <vt:lpstr>Symbol</vt:lpstr>
      <vt:lpstr>Times New Roman</vt:lpstr>
      <vt:lpstr>Wingdings</vt:lpstr>
      <vt:lpstr>WRC</vt:lpstr>
      <vt:lpstr>Open discussion session on synchronisation for quantum communication</vt:lpstr>
      <vt:lpstr>WR-based event system</vt:lpstr>
      <vt:lpstr>WR-based event system</vt:lpstr>
      <vt:lpstr>WR-based event system</vt:lpstr>
      <vt:lpstr>WR-based event system</vt:lpstr>
      <vt:lpstr>WR-based event system</vt:lpstr>
      <vt:lpstr>Points for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Javier Serrano</cp:lastModifiedBy>
  <cp:revision>2313</cp:revision>
  <dcterms:modified xsi:type="dcterms:W3CDTF">2025-01-19T20:09:58Z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