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ppt/notesSlides/notesSlide16.xml" ContentType="application/vnd.openxmlformats-officedocument.presentationml.notesSlide+xml"/>
  <Override PartName="/ppt/tags/tag2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0" r:id="rId1"/>
    <p:sldMasterId id="2147483739" r:id="rId2"/>
    <p:sldMasterId id="2147483752" r:id="rId3"/>
  </p:sldMasterIdLst>
  <p:notesMasterIdLst>
    <p:notesMasterId r:id="rId33"/>
  </p:notesMasterIdLst>
  <p:sldIdLst>
    <p:sldId id="1765" r:id="rId4"/>
    <p:sldId id="1645" r:id="rId5"/>
    <p:sldId id="1734" r:id="rId6"/>
    <p:sldId id="1601" r:id="rId7"/>
    <p:sldId id="1716" r:id="rId8"/>
    <p:sldId id="1724" r:id="rId9"/>
    <p:sldId id="1725" r:id="rId10"/>
    <p:sldId id="1749" r:id="rId11"/>
    <p:sldId id="314" r:id="rId12"/>
    <p:sldId id="336" r:id="rId13"/>
    <p:sldId id="334" r:id="rId14"/>
    <p:sldId id="1604" r:id="rId15"/>
    <p:sldId id="327" r:id="rId16"/>
    <p:sldId id="1744" r:id="rId17"/>
    <p:sldId id="1747" r:id="rId18"/>
    <p:sldId id="1751" r:id="rId19"/>
    <p:sldId id="1610" r:id="rId20"/>
    <p:sldId id="1768" r:id="rId21"/>
    <p:sldId id="695" r:id="rId22"/>
    <p:sldId id="1622" r:id="rId23"/>
    <p:sldId id="1631" r:id="rId24"/>
    <p:sldId id="1635" r:id="rId25"/>
    <p:sldId id="1630" r:id="rId26"/>
    <p:sldId id="1632" r:id="rId27"/>
    <p:sldId id="1745" r:id="rId28"/>
    <p:sldId id="1585" r:id="rId29"/>
    <p:sldId id="1759" r:id="rId30"/>
    <p:sldId id="1760" r:id="rId31"/>
    <p:sldId id="1767" r:id="rId3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192E"/>
    <a:srgbClr val="322F5A"/>
    <a:srgbClr val="DE1E66"/>
    <a:srgbClr val="E8E6E6"/>
    <a:srgbClr val="516062"/>
    <a:srgbClr val="495458"/>
    <a:srgbClr val="1B182E"/>
    <a:srgbClr val="FBAE00"/>
    <a:srgbClr val="0054FF"/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87105"/>
  </p:normalViewPr>
  <p:slideViewPr>
    <p:cSldViewPr snapToGrid="0" snapToObjects="1">
      <p:cViewPr varScale="1">
        <p:scale>
          <a:sx n="115" d="100"/>
          <a:sy n="115" d="100"/>
        </p:scale>
        <p:origin x="3608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133AE2-083B-4684-AAB9-2EF8C8A54703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5088EC37-A344-44A2-BDE7-C3A9CBD275BB}">
      <dgm:prSet phldrT="[Texte]" custT="1"/>
      <dgm:spPr/>
      <dgm:t>
        <a:bodyPr/>
        <a:lstStyle/>
        <a:p>
          <a:r>
            <a:rPr lang="en-US" sz="1600"/>
            <a:t>Design and Simulations </a:t>
          </a:r>
          <a:endParaRPr lang="fr-FR" sz="1600"/>
        </a:p>
      </dgm:t>
    </dgm:pt>
    <dgm:pt modelId="{83034795-7395-4AC8-A55B-A8AD3EFA0D51}" type="parTrans" cxnId="{F031B6B2-2CB7-485F-962E-2D35F47835D4}">
      <dgm:prSet/>
      <dgm:spPr/>
      <dgm:t>
        <a:bodyPr/>
        <a:lstStyle/>
        <a:p>
          <a:endParaRPr lang="fr-FR"/>
        </a:p>
      </dgm:t>
    </dgm:pt>
    <dgm:pt modelId="{2330D16D-7100-4661-B33D-4FDDCF82F006}" type="sibTrans" cxnId="{F031B6B2-2CB7-485F-962E-2D35F47835D4}">
      <dgm:prSet/>
      <dgm:spPr/>
      <dgm:t>
        <a:bodyPr/>
        <a:lstStyle/>
        <a:p>
          <a:endParaRPr lang="fr-FR" sz="2000"/>
        </a:p>
      </dgm:t>
    </dgm:pt>
    <dgm:pt modelId="{E7F8DE94-97ED-43E3-AC8E-3C90F833EDF7}">
      <dgm:prSet phldrT="[Texte]" custT="1"/>
      <dgm:spPr/>
      <dgm:t>
        <a:bodyPr/>
        <a:lstStyle/>
        <a:p>
          <a:r>
            <a:rPr lang="en-US" sz="1600"/>
            <a:t>Patterning: </a:t>
          </a:r>
        </a:p>
        <a:p>
          <a:r>
            <a:rPr lang="en-US" sz="1600"/>
            <a:t>E-beam lithography</a:t>
          </a:r>
          <a:endParaRPr lang="fr-FR" sz="1600"/>
        </a:p>
      </dgm:t>
    </dgm:pt>
    <dgm:pt modelId="{CC9D178A-A0C7-4A5E-9EBD-36059C5B07C1}" type="parTrans" cxnId="{7B13E5ED-B805-419A-A981-30DA2F9246C9}">
      <dgm:prSet/>
      <dgm:spPr/>
      <dgm:t>
        <a:bodyPr/>
        <a:lstStyle/>
        <a:p>
          <a:endParaRPr lang="fr-FR"/>
        </a:p>
      </dgm:t>
    </dgm:pt>
    <dgm:pt modelId="{69A452C7-BF70-48F8-9B41-91EFBE1E537D}" type="sibTrans" cxnId="{7B13E5ED-B805-419A-A981-30DA2F9246C9}">
      <dgm:prSet/>
      <dgm:spPr/>
      <dgm:t>
        <a:bodyPr/>
        <a:lstStyle/>
        <a:p>
          <a:endParaRPr lang="fr-FR"/>
        </a:p>
      </dgm:t>
    </dgm:pt>
    <dgm:pt modelId="{BD576543-7DED-457C-8A1D-AAAD5BDBE22F}">
      <dgm:prSet phldrT="[Texte]" custT="1"/>
      <dgm:spPr/>
      <dgm:t>
        <a:bodyPr/>
        <a:lstStyle/>
        <a:p>
          <a:r>
            <a:rPr lang="en-US" sz="1600"/>
            <a:t>Patter transfer: </a:t>
          </a:r>
        </a:p>
        <a:p>
          <a:r>
            <a:rPr lang="en-US" sz="1600"/>
            <a:t>Reactive ion etching</a:t>
          </a:r>
          <a:endParaRPr lang="fr-FR" sz="1600"/>
        </a:p>
      </dgm:t>
    </dgm:pt>
    <dgm:pt modelId="{133664D4-4E1C-49C4-8D3B-08C6DE60A5CC}" type="parTrans" cxnId="{D100032B-89A2-44DB-8600-109681150152}">
      <dgm:prSet/>
      <dgm:spPr/>
      <dgm:t>
        <a:bodyPr/>
        <a:lstStyle/>
        <a:p>
          <a:endParaRPr lang="fr-FR"/>
        </a:p>
      </dgm:t>
    </dgm:pt>
    <dgm:pt modelId="{524093BA-4180-4196-8601-6AFC2D7C0542}" type="sibTrans" cxnId="{D100032B-89A2-44DB-8600-109681150152}">
      <dgm:prSet/>
      <dgm:spPr/>
      <dgm:t>
        <a:bodyPr/>
        <a:lstStyle/>
        <a:p>
          <a:endParaRPr lang="fr-FR"/>
        </a:p>
      </dgm:t>
    </dgm:pt>
    <dgm:pt modelId="{5DC9A91C-3700-4303-9506-78687B482C93}">
      <dgm:prSet phldrT="[Texte]" custT="1"/>
      <dgm:spPr/>
      <dgm:t>
        <a:bodyPr/>
        <a:lstStyle/>
        <a:p>
          <a:r>
            <a:rPr lang="en-US" sz="1600"/>
            <a:t>Under-cutting: </a:t>
          </a:r>
        </a:p>
        <a:p>
          <a:r>
            <a:rPr lang="en-US" sz="1600"/>
            <a:t>Hydrofluoric acid</a:t>
          </a:r>
          <a:endParaRPr lang="fr-FR" sz="1600"/>
        </a:p>
      </dgm:t>
    </dgm:pt>
    <dgm:pt modelId="{128200F3-00E4-484C-888F-9110510D0354}" type="parTrans" cxnId="{E9954EE6-0F27-4B7E-951C-B4D854C8DC18}">
      <dgm:prSet/>
      <dgm:spPr/>
      <dgm:t>
        <a:bodyPr/>
        <a:lstStyle/>
        <a:p>
          <a:endParaRPr lang="fr-FR"/>
        </a:p>
      </dgm:t>
    </dgm:pt>
    <dgm:pt modelId="{DE8D3517-805C-4652-8B65-6E13DC9F0F37}" type="sibTrans" cxnId="{E9954EE6-0F27-4B7E-951C-B4D854C8DC18}">
      <dgm:prSet/>
      <dgm:spPr/>
      <dgm:t>
        <a:bodyPr/>
        <a:lstStyle/>
        <a:p>
          <a:endParaRPr lang="fr-FR"/>
        </a:p>
      </dgm:t>
    </dgm:pt>
    <dgm:pt modelId="{0827AD00-DF68-4946-AFDA-D9C177BED1F1}">
      <dgm:prSet custT="1"/>
      <dgm:spPr/>
      <dgm:t>
        <a:bodyPr/>
        <a:lstStyle/>
        <a:p>
          <a:r>
            <a:rPr lang="en-US" sz="1600"/>
            <a:t>Inspection:</a:t>
          </a:r>
        </a:p>
        <a:p>
          <a:r>
            <a:rPr lang="en-US" sz="1600"/>
            <a:t>Optical microscope &amp; SEM</a:t>
          </a:r>
          <a:endParaRPr lang="fr-FR" sz="1600"/>
        </a:p>
      </dgm:t>
    </dgm:pt>
    <dgm:pt modelId="{5DFE8C96-AC34-4489-837B-4F2AF471084F}" type="parTrans" cxnId="{671A9DFC-DE9D-43E2-9C0B-58FCD7E8D3B6}">
      <dgm:prSet/>
      <dgm:spPr/>
      <dgm:t>
        <a:bodyPr/>
        <a:lstStyle/>
        <a:p>
          <a:endParaRPr lang="fr-FR"/>
        </a:p>
      </dgm:t>
    </dgm:pt>
    <dgm:pt modelId="{9AEEC70D-DCE4-4710-93F0-A4931BD8E0E1}" type="sibTrans" cxnId="{671A9DFC-DE9D-43E2-9C0B-58FCD7E8D3B6}">
      <dgm:prSet/>
      <dgm:spPr/>
      <dgm:t>
        <a:bodyPr/>
        <a:lstStyle/>
        <a:p>
          <a:endParaRPr lang="fr-FR"/>
        </a:p>
      </dgm:t>
    </dgm:pt>
    <dgm:pt modelId="{E7988960-C8C8-40FD-8E77-363B0FB13135}">
      <dgm:prSet custT="1"/>
      <dgm:spPr/>
      <dgm:t>
        <a:bodyPr/>
        <a:lstStyle/>
        <a:p>
          <a:r>
            <a:rPr lang="en-US" sz="1600"/>
            <a:t>Optical characterization in air, and after transfer on Er:LiNbO</a:t>
          </a:r>
          <a:r>
            <a:rPr lang="en-US" sz="1600" baseline="-25000"/>
            <a:t>3</a:t>
          </a:r>
          <a:r>
            <a:rPr lang="en-US" sz="1600"/>
            <a:t>, at T=293K and T=4K   </a:t>
          </a:r>
        </a:p>
        <a:p>
          <a:r>
            <a:rPr lang="en-US" sz="1600"/>
            <a:t>Spectra and quality factor</a:t>
          </a:r>
          <a:endParaRPr lang="fr-FR" sz="1600"/>
        </a:p>
      </dgm:t>
    </dgm:pt>
    <dgm:pt modelId="{1F47E02D-234D-4315-BBB3-687D5ADED3B7}" type="parTrans" cxnId="{B657BE2D-63BE-4959-9DE1-600473D58C00}">
      <dgm:prSet/>
      <dgm:spPr/>
      <dgm:t>
        <a:bodyPr/>
        <a:lstStyle/>
        <a:p>
          <a:endParaRPr lang="fr-FR"/>
        </a:p>
      </dgm:t>
    </dgm:pt>
    <dgm:pt modelId="{8E2894CE-2814-49DC-BB0B-A8CD706119BE}" type="sibTrans" cxnId="{B657BE2D-63BE-4959-9DE1-600473D58C00}">
      <dgm:prSet/>
      <dgm:spPr/>
      <dgm:t>
        <a:bodyPr/>
        <a:lstStyle/>
        <a:p>
          <a:endParaRPr lang="fr-FR"/>
        </a:p>
      </dgm:t>
    </dgm:pt>
    <dgm:pt modelId="{4216AFAF-0956-4134-A2F6-8EF53428FE91}" type="pres">
      <dgm:prSet presAssocID="{0C133AE2-083B-4684-AAB9-2EF8C8A54703}" presName="Name0" presStyleCnt="0">
        <dgm:presLayoutVars>
          <dgm:dir/>
          <dgm:resizeHandles val="exact"/>
        </dgm:presLayoutVars>
      </dgm:prSet>
      <dgm:spPr/>
    </dgm:pt>
    <dgm:pt modelId="{BA090404-C6BB-4ABC-B242-2F9530E09003}" type="pres">
      <dgm:prSet presAssocID="{0C133AE2-083B-4684-AAB9-2EF8C8A54703}" presName="cycle" presStyleCnt="0"/>
      <dgm:spPr/>
    </dgm:pt>
    <dgm:pt modelId="{BE4AA165-AF44-7141-9804-AA884C5848A6}" type="pres">
      <dgm:prSet presAssocID="{5088EC37-A344-44A2-BDE7-C3A9CBD275BB}" presName="nodeFirstNode" presStyleLbl="node1" presStyleIdx="0" presStyleCnt="6">
        <dgm:presLayoutVars>
          <dgm:bulletEnabled val="1"/>
        </dgm:presLayoutVars>
      </dgm:prSet>
      <dgm:spPr/>
    </dgm:pt>
    <dgm:pt modelId="{35B121AD-AFB8-FC4F-BD76-90785C55016D}" type="pres">
      <dgm:prSet presAssocID="{2330D16D-7100-4661-B33D-4FDDCF82F006}" presName="sibTransFirstNode" presStyleLbl="bgShp" presStyleIdx="0" presStyleCnt="1" custLinFactNeighborY="-1062"/>
      <dgm:spPr/>
    </dgm:pt>
    <dgm:pt modelId="{9712E6BC-2FAC-40ED-AFF5-BEEF6B60CE4A}" type="pres">
      <dgm:prSet presAssocID="{E7F8DE94-97ED-43E3-AC8E-3C90F833EDF7}" presName="nodeFollowingNodes" presStyleLbl="node1" presStyleIdx="1" presStyleCnt="6" custScaleX="129738" custScaleY="116864" custRadScaleRad="111576" custRadScaleInc="20595">
        <dgm:presLayoutVars>
          <dgm:bulletEnabled val="1"/>
        </dgm:presLayoutVars>
      </dgm:prSet>
      <dgm:spPr/>
    </dgm:pt>
    <dgm:pt modelId="{D1739B93-0099-4ED5-8B4B-EA767D7159EB}" type="pres">
      <dgm:prSet presAssocID="{BD576543-7DED-457C-8A1D-AAAD5BDBE22F}" presName="nodeFollowingNodes" presStyleLbl="node1" presStyleIdx="2" presStyleCnt="6" custScaleX="129738" custScaleY="116864" custRadScaleRad="135094" custRadScaleInc="-32514">
        <dgm:presLayoutVars>
          <dgm:bulletEnabled val="1"/>
        </dgm:presLayoutVars>
      </dgm:prSet>
      <dgm:spPr/>
    </dgm:pt>
    <dgm:pt modelId="{05F34BD1-A582-47C3-A0D8-07EC47F9C52B}" type="pres">
      <dgm:prSet presAssocID="{5DC9A91C-3700-4303-9506-78687B482C93}" presName="nodeFollowingNodes" presStyleLbl="node1" presStyleIdx="3" presStyleCnt="6" custScaleX="129738" custScaleY="116864" custRadScaleRad="99968" custRadScaleInc="-6111">
        <dgm:presLayoutVars>
          <dgm:bulletEnabled val="1"/>
        </dgm:presLayoutVars>
      </dgm:prSet>
      <dgm:spPr/>
    </dgm:pt>
    <dgm:pt modelId="{2E041DB2-18EE-4255-949E-A9052955508F}" type="pres">
      <dgm:prSet presAssocID="{0827AD00-DF68-4946-AFDA-D9C177BED1F1}" presName="nodeFollowingNodes" presStyleLbl="node1" presStyleIdx="4" presStyleCnt="6" custScaleX="129738" custScaleY="116864" custRadScaleRad="146924" custRadScaleInc="13319">
        <dgm:presLayoutVars>
          <dgm:bulletEnabled val="1"/>
        </dgm:presLayoutVars>
      </dgm:prSet>
      <dgm:spPr/>
    </dgm:pt>
    <dgm:pt modelId="{67976C6D-5DED-43E6-A53E-3C422F73F183}" type="pres">
      <dgm:prSet presAssocID="{E7988960-C8C8-40FD-8E77-363B0FB13135}" presName="nodeFollowingNodes" presStyleLbl="node1" presStyleIdx="5" presStyleCnt="6" custScaleX="156272" custScaleY="120031" custRadScaleRad="118234" custRadScaleInc="-23327">
        <dgm:presLayoutVars>
          <dgm:bulletEnabled val="1"/>
        </dgm:presLayoutVars>
      </dgm:prSet>
      <dgm:spPr/>
    </dgm:pt>
  </dgm:ptLst>
  <dgm:cxnLst>
    <dgm:cxn modelId="{FCE23108-54B5-4247-8EAB-04DCF9266CA7}" type="presOf" srcId="{0827AD00-DF68-4946-AFDA-D9C177BED1F1}" destId="{2E041DB2-18EE-4255-949E-A9052955508F}" srcOrd="0" destOrd="0" presId="urn:microsoft.com/office/officeart/2005/8/layout/cycle3"/>
    <dgm:cxn modelId="{54E35116-4C06-3B49-8282-6A7C0FA7613C}" type="presOf" srcId="{5DC9A91C-3700-4303-9506-78687B482C93}" destId="{05F34BD1-A582-47C3-A0D8-07EC47F9C52B}" srcOrd="0" destOrd="0" presId="urn:microsoft.com/office/officeart/2005/8/layout/cycle3"/>
    <dgm:cxn modelId="{D100032B-89A2-44DB-8600-109681150152}" srcId="{0C133AE2-083B-4684-AAB9-2EF8C8A54703}" destId="{BD576543-7DED-457C-8A1D-AAAD5BDBE22F}" srcOrd="2" destOrd="0" parTransId="{133664D4-4E1C-49C4-8D3B-08C6DE60A5CC}" sibTransId="{524093BA-4180-4196-8601-6AFC2D7C0542}"/>
    <dgm:cxn modelId="{B657BE2D-63BE-4959-9DE1-600473D58C00}" srcId="{0C133AE2-083B-4684-AAB9-2EF8C8A54703}" destId="{E7988960-C8C8-40FD-8E77-363B0FB13135}" srcOrd="5" destOrd="0" parTransId="{1F47E02D-234D-4315-BBB3-687D5ADED3B7}" sibTransId="{8E2894CE-2814-49DC-BB0B-A8CD706119BE}"/>
    <dgm:cxn modelId="{EA3A045F-9824-4754-982A-E89F2CA3A228}" type="presOf" srcId="{0C133AE2-083B-4684-AAB9-2EF8C8A54703}" destId="{4216AFAF-0956-4134-A2F6-8EF53428FE91}" srcOrd="0" destOrd="0" presId="urn:microsoft.com/office/officeart/2005/8/layout/cycle3"/>
    <dgm:cxn modelId="{1C04A060-B949-D14E-9404-4A75F9FDDAD9}" type="presOf" srcId="{E7988960-C8C8-40FD-8E77-363B0FB13135}" destId="{67976C6D-5DED-43E6-A53E-3C422F73F183}" srcOrd="0" destOrd="0" presId="urn:microsoft.com/office/officeart/2005/8/layout/cycle3"/>
    <dgm:cxn modelId="{4071C760-310F-C84D-B5D6-2320DBB056B4}" type="presOf" srcId="{5088EC37-A344-44A2-BDE7-C3A9CBD275BB}" destId="{BE4AA165-AF44-7141-9804-AA884C5848A6}" srcOrd="0" destOrd="0" presId="urn:microsoft.com/office/officeart/2005/8/layout/cycle3"/>
    <dgm:cxn modelId="{F93103AF-0DE6-7244-AC1E-19F61816979D}" type="presOf" srcId="{BD576543-7DED-457C-8A1D-AAAD5BDBE22F}" destId="{D1739B93-0099-4ED5-8B4B-EA767D7159EB}" srcOrd="0" destOrd="0" presId="urn:microsoft.com/office/officeart/2005/8/layout/cycle3"/>
    <dgm:cxn modelId="{F031B6B2-2CB7-485F-962E-2D35F47835D4}" srcId="{0C133AE2-083B-4684-AAB9-2EF8C8A54703}" destId="{5088EC37-A344-44A2-BDE7-C3A9CBD275BB}" srcOrd="0" destOrd="0" parTransId="{83034795-7395-4AC8-A55B-A8AD3EFA0D51}" sibTransId="{2330D16D-7100-4661-B33D-4FDDCF82F006}"/>
    <dgm:cxn modelId="{8545A3C4-EAC8-6549-B890-BE1D66D170CE}" type="presOf" srcId="{E7F8DE94-97ED-43E3-AC8E-3C90F833EDF7}" destId="{9712E6BC-2FAC-40ED-AFF5-BEEF6B60CE4A}" srcOrd="0" destOrd="0" presId="urn:microsoft.com/office/officeart/2005/8/layout/cycle3"/>
    <dgm:cxn modelId="{F5B5BDDC-8A75-084C-8468-C6A0DEC2A223}" type="presOf" srcId="{2330D16D-7100-4661-B33D-4FDDCF82F006}" destId="{35B121AD-AFB8-FC4F-BD76-90785C55016D}" srcOrd="0" destOrd="0" presId="urn:microsoft.com/office/officeart/2005/8/layout/cycle3"/>
    <dgm:cxn modelId="{E9954EE6-0F27-4B7E-951C-B4D854C8DC18}" srcId="{0C133AE2-083B-4684-AAB9-2EF8C8A54703}" destId="{5DC9A91C-3700-4303-9506-78687B482C93}" srcOrd="3" destOrd="0" parTransId="{128200F3-00E4-484C-888F-9110510D0354}" sibTransId="{DE8D3517-805C-4652-8B65-6E13DC9F0F37}"/>
    <dgm:cxn modelId="{7B13E5ED-B805-419A-A981-30DA2F9246C9}" srcId="{0C133AE2-083B-4684-AAB9-2EF8C8A54703}" destId="{E7F8DE94-97ED-43E3-AC8E-3C90F833EDF7}" srcOrd="1" destOrd="0" parTransId="{CC9D178A-A0C7-4A5E-9EBD-36059C5B07C1}" sibTransId="{69A452C7-BF70-48F8-9B41-91EFBE1E537D}"/>
    <dgm:cxn modelId="{671A9DFC-DE9D-43E2-9C0B-58FCD7E8D3B6}" srcId="{0C133AE2-083B-4684-AAB9-2EF8C8A54703}" destId="{0827AD00-DF68-4946-AFDA-D9C177BED1F1}" srcOrd="4" destOrd="0" parTransId="{5DFE8C96-AC34-4489-837B-4F2AF471084F}" sibTransId="{9AEEC70D-DCE4-4710-93F0-A4931BD8E0E1}"/>
    <dgm:cxn modelId="{BD87C396-5DD2-434E-928D-AC19122B7B09}" type="presParOf" srcId="{4216AFAF-0956-4134-A2F6-8EF53428FE91}" destId="{BA090404-C6BB-4ABC-B242-2F9530E09003}" srcOrd="0" destOrd="0" presId="urn:microsoft.com/office/officeart/2005/8/layout/cycle3"/>
    <dgm:cxn modelId="{F63710B3-1C49-1645-9726-A80AE9049163}" type="presParOf" srcId="{BA090404-C6BB-4ABC-B242-2F9530E09003}" destId="{BE4AA165-AF44-7141-9804-AA884C5848A6}" srcOrd="0" destOrd="0" presId="urn:microsoft.com/office/officeart/2005/8/layout/cycle3"/>
    <dgm:cxn modelId="{04D646CC-D0A6-3F47-A9C1-14BD8FB0463D}" type="presParOf" srcId="{BA090404-C6BB-4ABC-B242-2F9530E09003}" destId="{35B121AD-AFB8-FC4F-BD76-90785C55016D}" srcOrd="1" destOrd="0" presId="urn:microsoft.com/office/officeart/2005/8/layout/cycle3"/>
    <dgm:cxn modelId="{0727CDC5-B60B-384B-98CD-D8BBA2914255}" type="presParOf" srcId="{BA090404-C6BB-4ABC-B242-2F9530E09003}" destId="{9712E6BC-2FAC-40ED-AFF5-BEEF6B60CE4A}" srcOrd="2" destOrd="0" presId="urn:microsoft.com/office/officeart/2005/8/layout/cycle3"/>
    <dgm:cxn modelId="{5DA468E2-7554-3641-BCE9-5BB96B67F119}" type="presParOf" srcId="{BA090404-C6BB-4ABC-B242-2F9530E09003}" destId="{D1739B93-0099-4ED5-8B4B-EA767D7159EB}" srcOrd="3" destOrd="0" presId="urn:microsoft.com/office/officeart/2005/8/layout/cycle3"/>
    <dgm:cxn modelId="{7C7F427F-1C10-8447-ACF7-71F5E03D506D}" type="presParOf" srcId="{BA090404-C6BB-4ABC-B242-2F9530E09003}" destId="{05F34BD1-A582-47C3-A0D8-07EC47F9C52B}" srcOrd="4" destOrd="0" presId="urn:microsoft.com/office/officeart/2005/8/layout/cycle3"/>
    <dgm:cxn modelId="{45BFB8C3-67A1-BD4D-A862-0CC93F1FC257}" type="presParOf" srcId="{BA090404-C6BB-4ABC-B242-2F9530E09003}" destId="{2E041DB2-18EE-4255-949E-A9052955508F}" srcOrd="5" destOrd="0" presId="urn:microsoft.com/office/officeart/2005/8/layout/cycle3"/>
    <dgm:cxn modelId="{65CDEB4B-4F05-6D43-BA7D-016373AF5075}" type="presParOf" srcId="{BA090404-C6BB-4ABC-B242-2F9530E09003}" destId="{67976C6D-5DED-43E6-A53E-3C422F73F183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133AE2-083B-4684-AAB9-2EF8C8A54703}" type="doc">
      <dgm:prSet loTypeId="urn:microsoft.com/office/officeart/2005/8/layout/cycle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5088EC37-A344-44A2-BDE7-C3A9CBD275BB}">
      <dgm:prSet phldrT="[Texte]" custT="1"/>
      <dgm:spPr/>
      <dgm:t>
        <a:bodyPr/>
        <a:lstStyle/>
        <a:p>
          <a:r>
            <a:rPr lang="en-US" sz="1600"/>
            <a:t>Design and Simulations </a:t>
          </a:r>
          <a:endParaRPr lang="fr-FR" sz="1600"/>
        </a:p>
      </dgm:t>
    </dgm:pt>
    <dgm:pt modelId="{83034795-7395-4AC8-A55B-A8AD3EFA0D51}" type="parTrans" cxnId="{F031B6B2-2CB7-485F-962E-2D35F47835D4}">
      <dgm:prSet/>
      <dgm:spPr/>
      <dgm:t>
        <a:bodyPr/>
        <a:lstStyle/>
        <a:p>
          <a:endParaRPr lang="fr-FR"/>
        </a:p>
      </dgm:t>
    </dgm:pt>
    <dgm:pt modelId="{2330D16D-7100-4661-B33D-4FDDCF82F006}" type="sibTrans" cxnId="{F031B6B2-2CB7-485F-962E-2D35F47835D4}">
      <dgm:prSet/>
      <dgm:spPr/>
      <dgm:t>
        <a:bodyPr/>
        <a:lstStyle/>
        <a:p>
          <a:endParaRPr lang="fr-FR" sz="2000"/>
        </a:p>
      </dgm:t>
    </dgm:pt>
    <dgm:pt modelId="{E7F8DE94-97ED-43E3-AC8E-3C90F833EDF7}">
      <dgm:prSet phldrT="[Texte]" custT="1"/>
      <dgm:spPr/>
      <dgm:t>
        <a:bodyPr/>
        <a:lstStyle/>
        <a:p>
          <a:r>
            <a:rPr lang="en-US" sz="1600"/>
            <a:t>Patterning: </a:t>
          </a:r>
        </a:p>
        <a:p>
          <a:r>
            <a:rPr lang="en-US" sz="1600"/>
            <a:t>E-beam lithography</a:t>
          </a:r>
          <a:endParaRPr lang="fr-FR" sz="1600"/>
        </a:p>
      </dgm:t>
    </dgm:pt>
    <dgm:pt modelId="{CC9D178A-A0C7-4A5E-9EBD-36059C5B07C1}" type="parTrans" cxnId="{7B13E5ED-B805-419A-A981-30DA2F9246C9}">
      <dgm:prSet/>
      <dgm:spPr/>
      <dgm:t>
        <a:bodyPr/>
        <a:lstStyle/>
        <a:p>
          <a:endParaRPr lang="fr-FR"/>
        </a:p>
      </dgm:t>
    </dgm:pt>
    <dgm:pt modelId="{69A452C7-BF70-48F8-9B41-91EFBE1E537D}" type="sibTrans" cxnId="{7B13E5ED-B805-419A-A981-30DA2F9246C9}">
      <dgm:prSet/>
      <dgm:spPr/>
      <dgm:t>
        <a:bodyPr/>
        <a:lstStyle/>
        <a:p>
          <a:endParaRPr lang="fr-FR"/>
        </a:p>
      </dgm:t>
    </dgm:pt>
    <dgm:pt modelId="{BD576543-7DED-457C-8A1D-AAAD5BDBE22F}">
      <dgm:prSet phldrT="[Texte]" custT="1"/>
      <dgm:spPr/>
      <dgm:t>
        <a:bodyPr/>
        <a:lstStyle/>
        <a:p>
          <a:r>
            <a:rPr lang="en-US" sz="1600"/>
            <a:t>Patter transfer: </a:t>
          </a:r>
        </a:p>
        <a:p>
          <a:r>
            <a:rPr lang="en-US" sz="1600"/>
            <a:t>Reactive ion etching</a:t>
          </a:r>
          <a:endParaRPr lang="fr-FR" sz="1600"/>
        </a:p>
      </dgm:t>
    </dgm:pt>
    <dgm:pt modelId="{133664D4-4E1C-49C4-8D3B-08C6DE60A5CC}" type="parTrans" cxnId="{D100032B-89A2-44DB-8600-109681150152}">
      <dgm:prSet/>
      <dgm:spPr/>
      <dgm:t>
        <a:bodyPr/>
        <a:lstStyle/>
        <a:p>
          <a:endParaRPr lang="fr-FR"/>
        </a:p>
      </dgm:t>
    </dgm:pt>
    <dgm:pt modelId="{524093BA-4180-4196-8601-6AFC2D7C0542}" type="sibTrans" cxnId="{D100032B-89A2-44DB-8600-109681150152}">
      <dgm:prSet/>
      <dgm:spPr/>
      <dgm:t>
        <a:bodyPr/>
        <a:lstStyle/>
        <a:p>
          <a:endParaRPr lang="fr-FR"/>
        </a:p>
      </dgm:t>
    </dgm:pt>
    <dgm:pt modelId="{5DC9A91C-3700-4303-9506-78687B482C93}">
      <dgm:prSet phldrT="[Texte]" custT="1"/>
      <dgm:spPr/>
      <dgm:t>
        <a:bodyPr/>
        <a:lstStyle/>
        <a:p>
          <a:r>
            <a:rPr lang="en-US" sz="1600"/>
            <a:t>Under-cutting: </a:t>
          </a:r>
        </a:p>
        <a:p>
          <a:r>
            <a:rPr lang="en-US" sz="1600"/>
            <a:t>Hydrofluoric acid</a:t>
          </a:r>
          <a:endParaRPr lang="fr-FR" sz="1600"/>
        </a:p>
      </dgm:t>
    </dgm:pt>
    <dgm:pt modelId="{128200F3-00E4-484C-888F-9110510D0354}" type="parTrans" cxnId="{E9954EE6-0F27-4B7E-951C-B4D854C8DC18}">
      <dgm:prSet/>
      <dgm:spPr/>
      <dgm:t>
        <a:bodyPr/>
        <a:lstStyle/>
        <a:p>
          <a:endParaRPr lang="fr-FR"/>
        </a:p>
      </dgm:t>
    </dgm:pt>
    <dgm:pt modelId="{DE8D3517-805C-4652-8B65-6E13DC9F0F37}" type="sibTrans" cxnId="{E9954EE6-0F27-4B7E-951C-B4D854C8DC18}">
      <dgm:prSet/>
      <dgm:spPr/>
      <dgm:t>
        <a:bodyPr/>
        <a:lstStyle/>
        <a:p>
          <a:endParaRPr lang="fr-FR"/>
        </a:p>
      </dgm:t>
    </dgm:pt>
    <dgm:pt modelId="{0827AD00-DF68-4946-AFDA-D9C177BED1F1}">
      <dgm:prSet custT="1"/>
      <dgm:spPr/>
      <dgm:t>
        <a:bodyPr/>
        <a:lstStyle/>
        <a:p>
          <a:r>
            <a:rPr lang="en-US" sz="1600"/>
            <a:t>Inspection:</a:t>
          </a:r>
        </a:p>
        <a:p>
          <a:r>
            <a:rPr lang="en-US" sz="1600"/>
            <a:t>Optical microscope &amp; SEM</a:t>
          </a:r>
          <a:endParaRPr lang="fr-FR" sz="1600"/>
        </a:p>
      </dgm:t>
    </dgm:pt>
    <dgm:pt modelId="{5DFE8C96-AC34-4489-837B-4F2AF471084F}" type="parTrans" cxnId="{671A9DFC-DE9D-43E2-9C0B-58FCD7E8D3B6}">
      <dgm:prSet/>
      <dgm:spPr/>
      <dgm:t>
        <a:bodyPr/>
        <a:lstStyle/>
        <a:p>
          <a:endParaRPr lang="fr-FR"/>
        </a:p>
      </dgm:t>
    </dgm:pt>
    <dgm:pt modelId="{9AEEC70D-DCE4-4710-93F0-A4931BD8E0E1}" type="sibTrans" cxnId="{671A9DFC-DE9D-43E2-9C0B-58FCD7E8D3B6}">
      <dgm:prSet/>
      <dgm:spPr/>
      <dgm:t>
        <a:bodyPr/>
        <a:lstStyle/>
        <a:p>
          <a:endParaRPr lang="fr-FR"/>
        </a:p>
      </dgm:t>
    </dgm:pt>
    <dgm:pt modelId="{E7988960-C8C8-40FD-8E77-363B0FB13135}">
      <dgm:prSet custT="1"/>
      <dgm:spPr/>
      <dgm:t>
        <a:bodyPr/>
        <a:lstStyle/>
        <a:p>
          <a:r>
            <a:rPr lang="en-US" sz="1600"/>
            <a:t>Optical characterization in air, and after transfer on Er:LiNbO</a:t>
          </a:r>
          <a:r>
            <a:rPr lang="en-US" sz="1600" baseline="-25000"/>
            <a:t>3</a:t>
          </a:r>
          <a:r>
            <a:rPr lang="en-US" sz="1600"/>
            <a:t>, at T=293K and T=4K   </a:t>
          </a:r>
        </a:p>
        <a:p>
          <a:r>
            <a:rPr lang="en-US" sz="1600"/>
            <a:t>Spectra and quality factor</a:t>
          </a:r>
          <a:endParaRPr lang="fr-FR" sz="1600"/>
        </a:p>
      </dgm:t>
    </dgm:pt>
    <dgm:pt modelId="{1F47E02D-234D-4315-BBB3-687D5ADED3B7}" type="parTrans" cxnId="{B657BE2D-63BE-4959-9DE1-600473D58C00}">
      <dgm:prSet/>
      <dgm:spPr/>
      <dgm:t>
        <a:bodyPr/>
        <a:lstStyle/>
        <a:p>
          <a:endParaRPr lang="fr-FR"/>
        </a:p>
      </dgm:t>
    </dgm:pt>
    <dgm:pt modelId="{8E2894CE-2814-49DC-BB0B-A8CD706119BE}" type="sibTrans" cxnId="{B657BE2D-63BE-4959-9DE1-600473D58C00}">
      <dgm:prSet/>
      <dgm:spPr/>
      <dgm:t>
        <a:bodyPr/>
        <a:lstStyle/>
        <a:p>
          <a:endParaRPr lang="fr-FR"/>
        </a:p>
      </dgm:t>
    </dgm:pt>
    <dgm:pt modelId="{4216AFAF-0956-4134-A2F6-8EF53428FE91}" type="pres">
      <dgm:prSet presAssocID="{0C133AE2-083B-4684-AAB9-2EF8C8A54703}" presName="Name0" presStyleCnt="0">
        <dgm:presLayoutVars>
          <dgm:dir/>
          <dgm:resizeHandles val="exact"/>
        </dgm:presLayoutVars>
      </dgm:prSet>
      <dgm:spPr/>
    </dgm:pt>
    <dgm:pt modelId="{BA090404-C6BB-4ABC-B242-2F9530E09003}" type="pres">
      <dgm:prSet presAssocID="{0C133AE2-083B-4684-AAB9-2EF8C8A54703}" presName="cycle" presStyleCnt="0"/>
      <dgm:spPr/>
    </dgm:pt>
    <dgm:pt modelId="{BE4AA165-AF44-7141-9804-AA884C5848A6}" type="pres">
      <dgm:prSet presAssocID="{5088EC37-A344-44A2-BDE7-C3A9CBD275BB}" presName="nodeFirstNode" presStyleLbl="node1" presStyleIdx="0" presStyleCnt="6">
        <dgm:presLayoutVars>
          <dgm:bulletEnabled val="1"/>
        </dgm:presLayoutVars>
      </dgm:prSet>
      <dgm:spPr/>
    </dgm:pt>
    <dgm:pt modelId="{35B121AD-AFB8-FC4F-BD76-90785C55016D}" type="pres">
      <dgm:prSet presAssocID="{2330D16D-7100-4661-B33D-4FDDCF82F006}" presName="sibTransFirstNode" presStyleLbl="bgShp" presStyleIdx="0" presStyleCnt="1" custLinFactNeighborY="-1062"/>
      <dgm:spPr/>
    </dgm:pt>
    <dgm:pt modelId="{9712E6BC-2FAC-40ED-AFF5-BEEF6B60CE4A}" type="pres">
      <dgm:prSet presAssocID="{E7F8DE94-97ED-43E3-AC8E-3C90F833EDF7}" presName="nodeFollowingNodes" presStyleLbl="node1" presStyleIdx="1" presStyleCnt="6" custScaleX="129738" custScaleY="116864" custRadScaleRad="111576" custRadScaleInc="20595">
        <dgm:presLayoutVars>
          <dgm:bulletEnabled val="1"/>
        </dgm:presLayoutVars>
      </dgm:prSet>
      <dgm:spPr/>
    </dgm:pt>
    <dgm:pt modelId="{D1739B93-0099-4ED5-8B4B-EA767D7159EB}" type="pres">
      <dgm:prSet presAssocID="{BD576543-7DED-457C-8A1D-AAAD5BDBE22F}" presName="nodeFollowingNodes" presStyleLbl="node1" presStyleIdx="2" presStyleCnt="6" custScaleX="129738" custScaleY="116864" custRadScaleRad="135094" custRadScaleInc="-32514">
        <dgm:presLayoutVars>
          <dgm:bulletEnabled val="1"/>
        </dgm:presLayoutVars>
      </dgm:prSet>
      <dgm:spPr/>
    </dgm:pt>
    <dgm:pt modelId="{05F34BD1-A582-47C3-A0D8-07EC47F9C52B}" type="pres">
      <dgm:prSet presAssocID="{5DC9A91C-3700-4303-9506-78687B482C93}" presName="nodeFollowingNodes" presStyleLbl="node1" presStyleIdx="3" presStyleCnt="6" custScaleX="129738" custScaleY="116864" custRadScaleRad="99968" custRadScaleInc="-6111">
        <dgm:presLayoutVars>
          <dgm:bulletEnabled val="1"/>
        </dgm:presLayoutVars>
      </dgm:prSet>
      <dgm:spPr/>
    </dgm:pt>
    <dgm:pt modelId="{2E041DB2-18EE-4255-949E-A9052955508F}" type="pres">
      <dgm:prSet presAssocID="{0827AD00-DF68-4946-AFDA-D9C177BED1F1}" presName="nodeFollowingNodes" presStyleLbl="node1" presStyleIdx="4" presStyleCnt="6" custScaleX="129738" custScaleY="116864" custRadScaleRad="146924" custRadScaleInc="13319">
        <dgm:presLayoutVars>
          <dgm:bulletEnabled val="1"/>
        </dgm:presLayoutVars>
      </dgm:prSet>
      <dgm:spPr/>
    </dgm:pt>
    <dgm:pt modelId="{67976C6D-5DED-43E6-A53E-3C422F73F183}" type="pres">
      <dgm:prSet presAssocID="{E7988960-C8C8-40FD-8E77-363B0FB13135}" presName="nodeFollowingNodes" presStyleLbl="node1" presStyleIdx="5" presStyleCnt="6" custScaleX="156272" custScaleY="120031" custRadScaleRad="118234" custRadScaleInc="-23327">
        <dgm:presLayoutVars>
          <dgm:bulletEnabled val="1"/>
        </dgm:presLayoutVars>
      </dgm:prSet>
      <dgm:spPr/>
    </dgm:pt>
  </dgm:ptLst>
  <dgm:cxnLst>
    <dgm:cxn modelId="{FCE23108-54B5-4247-8EAB-04DCF9266CA7}" type="presOf" srcId="{0827AD00-DF68-4946-AFDA-D9C177BED1F1}" destId="{2E041DB2-18EE-4255-949E-A9052955508F}" srcOrd="0" destOrd="0" presId="urn:microsoft.com/office/officeart/2005/8/layout/cycle3"/>
    <dgm:cxn modelId="{54E35116-4C06-3B49-8282-6A7C0FA7613C}" type="presOf" srcId="{5DC9A91C-3700-4303-9506-78687B482C93}" destId="{05F34BD1-A582-47C3-A0D8-07EC47F9C52B}" srcOrd="0" destOrd="0" presId="urn:microsoft.com/office/officeart/2005/8/layout/cycle3"/>
    <dgm:cxn modelId="{D100032B-89A2-44DB-8600-109681150152}" srcId="{0C133AE2-083B-4684-AAB9-2EF8C8A54703}" destId="{BD576543-7DED-457C-8A1D-AAAD5BDBE22F}" srcOrd="2" destOrd="0" parTransId="{133664D4-4E1C-49C4-8D3B-08C6DE60A5CC}" sibTransId="{524093BA-4180-4196-8601-6AFC2D7C0542}"/>
    <dgm:cxn modelId="{B657BE2D-63BE-4959-9DE1-600473D58C00}" srcId="{0C133AE2-083B-4684-AAB9-2EF8C8A54703}" destId="{E7988960-C8C8-40FD-8E77-363B0FB13135}" srcOrd="5" destOrd="0" parTransId="{1F47E02D-234D-4315-BBB3-687D5ADED3B7}" sibTransId="{8E2894CE-2814-49DC-BB0B-A8CD706119BE}"/>
    <dgm:cxn modelId="{EA3A045F-9824-4754-982A-E89F2CA3A228}" type="presOf" srcId="{0C133AE2-083B-4684-AAB9-2EF8C8A54703}" destId="{4216AFAF-0956-4134-A2F6-8EF53428FE91}" srcOrd="0" destOrd="0" presId="urn:microsoft.com/office/officeart/2005/8/layout/cycle3"/>
    <dgm:cxn modelId="{1C04A060-B949-D14E-9404-4A75F9FDDAD9}" type="presOf" srcId="{E7988960-C8C8-40FD-8E77-363B0FB13135}" destId="{67976C6D-5DED-43E6-A53E-3C422F73F183}" srcOrd="0" destOrd="0" presId="urn:microsoft.com/office/officeart/2005/8/layout/cycle3"/>
    <dgm:cxn modelId="{4071C760-310F-C84D-B5D6-2320DBB056B4}" type="presOf" srcId="{5088EC37-A344-44A2-BDE7-C3A9CBD275BB}" destId="{BE4AA165-AF44-7141-9804-AA884C5848A6}" srcOrd="0" destOrd="0" presId="urn:microsoft.com/office/officeart/2005/8/layout/cycle3"/>
    <dgm:cxn modelId="{F93103AF-0DE6-7244-AC1E-19F61816979D}" type="presOf" srcId="{BD576543-7DED-457C-8A1D-AAAD5BDBE22F}" destId="{D1739B93-0099-4ED5-8B4B-EA767D7159EB}" srcOrd="0" destOrd="0" presId="urn:microsoft.com/office/officeart/2005/8/layout/cycle3"/>
    <dgm:cxn modelId="{F031B6B2-2CB7-485F-962E-2D35F47835D4}" srcId="{0C133AE2-083B-4684-AAB9-2EF8C8A54703}" destId="{5088EC37-A344-44A2-BDE7-C3A9CBD275BB}" srcOrd="0" destOrd="0" parTransId="{83034795-7395-4AC8-A55B-A8AD3EFA0D51}" sibTransId="{2330D16D-7100-4661-B33D-4FDDCF82F006}"/>
    <dgm:cxn modelId="{8545A3C4-EAC8-6549-B890-BE1D66D170CE}" type="presOf" srcId="{E7F8DE94-97ED-43E3-AC8E-3C90F833EDF7}" destId="{9712E6BC-2FAC-40ED-AFF5-BEEF6B60CE4A}" srcOrd="0" destOrd="0" presId="urn:microsoft.com/office/officeart/2005/8/layout/cycle3"/>
    <dgm:cxn modelId="{F5B5BDDC-8A75-084C-8468-C6A0DEC2A223}" type="presOf" srcId="{2330D16D-7100-4661-B33D-4FDDCF82F006}" destId="{35B121AD-AFB8-FC4F-BD76-90785C55016D}" srcOrd="0" destOrd="0" presId="urn:microsoft.com/office/officeart/2005/8/layout/cycle3"/>
    <dgm:cxn modelId="{E9954EE6-0F27-4B7E-951C-B4D854C8DC18}" srcId="{0C133AE2-083B-4684-AAB9-2EF8C8A54703}" destId="{5DC9A91C-3700-4303-9506-78687B482C93}" srcOrd="3" destOrd="0" parTransId="{128200F3-00E4-484C-888F-9110510D0354}" sibTransId="{DE8D3517-805C-4652-8B65-6E13DC9F0F37}"/>
    <dgm:cxn modelId="{7B13E5ED-B805-419A-A981-30DA2F9246C9}" srcId="{0C133AE2-083B-4684-AAB9-2EF8C8A54703}" destId="{E7F8DE94-97ED-43E3-AC8E-3C90F833EDF7}" srcOrd="1" destOrd="0" parTransId="{CC9D178A-A0C7-4A5E-9EBD-36059C5B07C1}" sibTransId="{69A452C7-BF70-48F8-9B41-91EFBE1E537D}"/>
    <dgm:cxn modelId="{671A9DFC-DE9D-43E2-9C0B-58FCD7E8D3B6}" srcId="{0C133AE2-083B-4684-AAB9-2EF8C8A54703}" destId="{0827AD00-DF68-4946-AFDA-D9C177BED1F1}" srcOrd="4" destOrd="0" parTransId="{5DFE8C96-AC34-4489-837B-4F2AF471084F}" sibTransId="{9AEEC70D-DCE4-4710-93F0-A4931BD8E0E1}"/>
    <dgm:cxn modelId="{BD87C396-5DD2-434E-928D-AC19122B7B09}" type="presParOf" srcId="{4216AFAF-0956-4134-A2F6-8EF53428FE91}" destId="{BA090404-C6BB-4ABC-B242-2F9530E09003}" srcOrd="0" destOrd="0" presId="urn:microsoft.com/office/officeart/2005/8/layout/cycle3"/>
    <dgm:cxn modelId="{F63710B3-1C49-1645-9726-A80AE9049163}" type="presParOf" srcId="{BA090404-C6BB-4ABC-B242-2F9530E09003}" destId="{BE4AA165-AF44-7141-9804-AA884C5848A6}" srcOrd="0" destOrd="0" presId="urn:microsoft.com/office/officeart/2005/8/layout/cycle3"/>
    <dgm:cxn modelId="{04D646CC-D0A6-3F47-A9C1-14BD8FB0463D}" type="presParOf" srcId="{BA090404-C6BB-4ABC-B242-2F9530E09003}" destId="{35B121AD-AFB8-FC4F-BD76-90785C55016D}" srcOrd="1" destOrd="0" presId="urn:microsoft.com/office/officeart/2005/8/layout/cycle3"/>
    <dgm:cxn modelId="{0727CDC5-B60B-384B-98CD-D8BBA2914255}" type="presParOf" srcId="{BA090404-C6BB-4ABC-B242-2F9530E09003}" destId="{9712E6BC-2FAC-40ED-AFF5-BEEF6B60CE4A}" srcOrd="2" destOrd="0" presId="urn:microsoft.com/office/officeart/2005/8/layout/cycle3"/>
    <dgm:cxn modelId="{5DA468E2-7554-3641-BCE9-5BB96B67F119}" type="presParOf" srcId="{BA090404-C6BB-4ABC-B242-2F9530E09003}" destId="{D1739B93-0099-4ED5-8B4B-EA767D7159EB}" srcOrd="3" destOrd="0" presId="urn:microsoft.com/office/officeart/2005/8/layout/cycle3"/>
    <dgm:cxn modelId="{7C7F427F-1C10-8447-ACF7-71F5E03D506D}" type="presParOf" srcId="{BA090404-C6BB-4ABC-B242-2F9530E09003}" destId="{05F34BD1-A582-47C3-A0D8-07EC47F9C52B}" srcOrd="4" destOrd="0" presId="urn:microsoft.com/office/officeart/2005/8/layout/cycle3"/>
    <dgm:cxn modelId="{45BFB8C3-67A1-BD4D-A862-0CC93F1FC257}" type="presParOf" srcId="{BA090404-C6BB-4ABC-B242-2F9530E09003}" destId="{2E041DB2-18EE-4255-949E-A9052955508F}" srcOrd="5" destOrd="0" presId="urn:microsoft.com/office/officeart/2005/8/layout/cycle3"/>
    <dgm:cxn modelId="{65CDEB4B-4F05-6D43-BA7D-016373AF5075}" type="presParOf" srcId="{BA090404-C6BB-4ABC-B242-2F9530E09003}" destId="{67976C6D-5DED-43E6-A53E-3C422F73F183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121AD-AFB8-FC4F-BD76-90785C55016D}">
      <dsp:nvSpPr>
        <dsp:cNvPr id="0" name=""/>
        <dsp:cNvSpPr/>
      </dsp:nvSpPr>
      <dsp:spPr>
        <a:xfrm>
          <a:off x="1361427" y="-93080"/>
          <a:ext cx="4782714" cy="4782714"/>
        </a:xfrm>
        <a:prstGeom prst="circularArrow">
          <a:avLst>
            <a:gd name="adj1" fmla="val 5274"/>
            <a:gd name="adj2" fmla="val 312630"/>
            <a:gd name="adj3" fmla="val 14240256"/>
            <a:gd name="adj4" fmla="val 17119927"/>
            <a:gd name="adj5" fmla="val 547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4AA165-AF44-7141-9804-AA884C5848A6}">
      <dsp:nvSpPr>
        <dsp:cNvPr id="0" name=""/>
        <dsp:cNvSpPr/>
      </dsp:nvSpPr>
      <dsp:spPr>
        <a:xfrm>
          <a:off x="2849858" y="-36262"/>
          <a:ext cx="1805853" cy="90292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Design and Simulations </a:t>
          </a:r>
          <a:endParaRPr lang="fr-FR" sz="1600" kern="1200"/>
        </a:p>
      </dsp:txBody>
      <dsp:txXfrm>
        <a:off x="2893935" y="7815"/>
        <a:ext cx="1717699" cy="814772"/>
      </dsp:txXfrm>
    </dsp:sp>
    <dsp:sp modelId="{9712E6BC-2FAC-40ED-AFF5-BEEF6B60CE4A}">
      <dsp:nvSpPr>
        <dsp:cNvPr id="0" name=""/>
        <dsp:cNvSpPr/>
      </dsp:nvSpPr>
      <dsp:spPr>
        <a:xfrm>
          <a:off x="4623179" y="1108476"/>
          <a:ext cx="2342877" cy="1055196"/>
        </a:xfrm>
        <a:prstGeom prst="roundRect">
          <a:avLst/>
        </a:prstGeom>
        <a:solidFill>
          <a:schemeClr val="accent5">
            <a:hueOff val="72001"/>
            <a:satOff val="1738"/>
            <a:lumOff val="-8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Patterning: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E-beam lithography</a:t>
          </a:r>
          <a:endParaRPr lang="fr-FR" sz="1600" kern="1200"/>
        </a:p>
      </dsp:txBody>
      <dsp:txXfrm>
        <a:off x="4674689" y="1159986"/>
        <a:ext cx="2239857" cy="952176"/>
      </dsp:txXfrm>
    </dsp:sp>
    <dsp:sp modelId="{D1739B93-0099-4ED5-8B4B-EA767D7159EB}">
      <dsp:nvSpPr>
        <dsp:cNvPr id="0" name=""/>
        <dsp:cNvSpPr/>
      </dsp:nvSpPr>
      <dsp:spPr>
        <a:xfrm>
          <a:off x="4923109" y="2429892"/>
          <a:ext cx="2342877" cy="1055196"/>
        </a:xfrm>
        <a:prstGeom prst="roundRect">
          <a:avLst/>
        </a:prstGeom>
        <a:solidFill>
          <a:schemeClr val="accent5">
            <a:hueOff val="144003"/>
            <a:satOff val="3477"/>
            <a:lumOff val="-16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Patter transfer: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Reactive ion etching</a:t>
          </a:r>
          <a:endParaRPr lang="fr-FR" sz="1600" kern="1200"/>
        </a:p>
      </dsp:txBody>
      <dsp:txXfrm>
        <a:off x="4974619" y="2481402"/>
        <a:ext cx="2239857" cy="952176"/>
      </dsp:txXfrm>
    </dsp:sp>
    <dsp:sp modelId="{05F34BD1-A582-47C3-A0D8-07EC47F9C52B}">
      <dsp:nvSpPr>
        <dsp:cNvPr id="0" name=""/>
        <dsp:cNvSpPr/>
      </dsp:nvSpPr>
      <dsp:spPr>
        <a:xfrm>
          <a:off x="2687685" y="3764562"/>
          <a:ext cx="2342877" cy="1055196"/>
        </a:xfrm>
        <a:prstGeom prst="roundRect">
          <a:avLst/>
        </a:prstGeom>
        <a:solidFill>
          <a:schemeClr val="accent5">
            <a:hueOff val="216004"/>
            <a:satOff val="5215"/>
            <a:lumOff val="-25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Under-cutting: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Hydrofluoric acid</a:t>
          </a:r>
          <a:endParaRPr lang="fr-FR" sz="1600" kern="1200"/>
        </a:p>
      </dsp:txBody>
      <dsp:txXfrm>
        <a:off x="2739195" y="3816072"/>
        <a:ext cx="2239857" cy="952176"/>
      </dsp:txXfrm>
    </dsp:sp>
    <dsp:sp modelId="{2E041DB2-18EE-4255-949E-A9052955508F}">
      <dsp:nvSpPr>
        <dsp:cNvPr id="0" name=""/>
        <dsp:cNvSpPr/>
      </dsp:nvSpPr>
      <dsp:spPr>
        <a:xfrm>
          <a:off x="0" y="2948581"/>
          <a:ext cx="2342877" cy="1055196"/>
        </a:xfrm>
        <a:prstGeom prst="roundRect">
          <a:avLst/>
        </a:prstGeom>
        <a:solidFill>
          <a:schemeClr val="accent5">
            <a:hueOff val="288005"/>
            <a:satOff val="6954"/>
            <a:lumOff val="-33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Inspection: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Optical microscope &amp; SEM</a:t>
          </a:r>
          <a:endParaRPr lang="fr-FR" sz="1600" kern="1200"/>
        </a:p>
      </dsp:txBody>
      <dsp:txXfrm>
        <a:off x="51510" y="3000091"/>
        <a:ext cx="2239857" cy="952176"/>
      </dsp:txXfrm>
    </dsp:sp>
    <dsp:sp modelId="{67976C6D-5DED-43E6-A53E-3C422F73F183}">
      <dsp:nvSpPr>
        <dsp:cNvPr id="0" name=""/>
        <dsp:cNvSpPr/>
      </dsp:nvSpPr>
      <dsp:spPr>
        <a:xfrm>
          <a:off x="160047" y="1104534"/>
          <a:ext cx="2822042" cy="1083791"/>
        </a:xfrm>
        <a:prstGeom prst="roundRect">
          <a:avLst/>
        </a:prstGeom>
        <a:solidFill>
          <a:schemeClr val="accent5">
            <a:hueOff val="360006"/>
            <a:satOff val="8692"/>
            <a:lumOff val="-4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Optical characterization in air, and after transfer on Er:LiNbO</a:t>
          </a:r>
          <a:r>
            <a:rPr lang="en-US" sz="1600" kern="1200" baseline="-25000"/>
            <a:t>3</a:t>
          </a:r>
          <a:r>
            <a:rPr lang="en-US" sz="1600" kern="1200"/>
            <a:t>, at T=293K and T=4K  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Spectra and quality factor</a:t>
          </a:r>
          <a:endParaRPr lang="fr-FR" sz="1600" kern="1200"/>
        </a:p>
      </dsp:txBody>
      <dsp:txXfrm>
        <a:off x="212953" y="1157440"/>
        <a:ext cx="2716230" cy="9779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121AD-AFB8-FC4F-BD76-90785C55016D}">
      <dsp:nvSpPr>
        <dsp:cNvPr id="0" name=""/>
        <dsp:cNvSpPr/>
      </dsp:nvSpPr>
      <dsp:spPr>
        <a:xfrm>
          <a:off x="1361427" y="-93080"/>
          <a:ext cx="4782714" cy="4782714"/>
        </a:xfrm>
        <a:prstGeom prst="circularArrow">
          <a:avLst>
            <a:gd name="adj1" fmla="val 5274"/>
            <a:gd name="adj2" fmla="val 312630"/>
            <a:gd name="adj3" fmla="val 14240256"/>
            <a:gd name="adj4" fmla="val 17119927"/>
            <a:gd name="adj5" fmla="val 547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4AA165-AF44-7141-9804-AA884C5848A6}">
      <dsp:nvSpPr>
        <dsp:cNvPr id="0" name=""/>
        <dsp:cNvSpPr/>
      </dsp:nvSpPr>
      <dsp:spPr>
        <a:xfrm>
          <a:off x="2849858" y="-36262"/>
          <a:ext cx="1805853" cy="90292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Design and Simulations </a:t>
          </a:r>
          <a:endParaRPr lang="fr-FR" sz="1600" kern="1200"/>
        </a:p>
      </dsp:txBody>
      <dsp:txXfrm>
        <a:off x="2893935" y="7815"/>
        <a:ext cx="1717699" cy="814772"/>
      </dsp:txXfrm>
    </dsp:sp>
    <dsp:sp modelId="{9712E6BC-2FAC-40ED-AFF5-BEEF6B60CE4A}">
      <dsp:nvSpPr>
        <dsp:cNvPr id="0" name=""/>
        <dsp:cNvSpPr/>
      </dsp:nvSpPr>
      <dsp:spPr>
        <a:xfrm>
          <a:off x="4623179" y="1108476"/>
          <a:ext cx="2342877" cy="1055196"/>
        </a:xfrm>
        <a:prstGeom prst="roundRect">
          <a:avLst/>
        </a:prstGeom>
        <a:solidFill>
          <a:schemeClr val="accent5">
            <a:hueOff val="72001"/>
            <a:satOff val="1738"/>
            <a:lumOff val="-8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Patterning: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E-beam lithography</a:t>
          </a:r>
          <a:endParaRPr lang="fr-FR" sz="1600" kern="1200"/>
        </a:p>
      </dsp:txBody>
      <dsp:txXfrm>
        <a:off x="4674689" y="1159986"/>
        <a:ext cx="2239857" cy="952176"/>
      </dsp:txXfrm>
    </dsp:sp>
    <dsp:sp modelId="{D1739B93-0099-4ED5-8B4B-EA767D7159EB}">
      <dsp:nvSpPr>
        <dsp:cNvPr id="0" name=""/>
        <dsp:cNvSpPr/>
      </dsp:nvSpPr>
      <dsp:spPr>
        <a:xfrm>
          <a:off x="4923109" y="2429892"/>
          <a:ext cx="2342877" cy="1055196"/>
        </a:xfrm>
        <a:prstGeom prst="roundRect">
          <a:avLst/>
        </a:prstGeom>
        <a:solidFill>
          <a:schemeClr val="accent5">
            <a:hueOff val="144003"/>
            <a:satOff val="3477"/>
            <a:lumOff val="-167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Patter transfer: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Reactive ion etching</a:t>
          </a:r>
          <a:endParaRPr lang="fr-FR" sz="1600" kern="1200"/>
        </a:p>
      </dsp:txBody>
      <dsp:txXfrm>
        <a:off x="4974619" y="2481402"/>
        <a:ext cx="2239857" cy="952176"/>
      </dsp:txXfrm>
    </dsp:sp>
    <dsp:sp modelId="{05F34BD1-A582-47C3-A0D8-07EC47F9C52B}">
      <dsp:nvSpPr>
        <dsp:cNvPr id="0" name=""/>
        <dsp:cNvSpPr/>
      </dsp:nvSpPr>
      <dsp:spPr>
        <a:xfrm>
          <a:off x="2687685" y="3764562"/>
          <a:ext cx="2342877" cy="1055196"/>
        </a:xfrm>
        <a:prstGeom prst="roundRect">
          <a:avLst/>
        </a:prstGeom>
        <a:solidFill>
          <a:schemeClr val="accent5">
            <a:hueOff val="216004"/>
            <a:satOff val="5215"/>
            <a:lumOff val="-25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Under-cutting: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Hydrofluoric acid</a:t>
          </a:r>
          <a:endParaRPr lang="fr-FR" sz="1600" kern="1200"/>
        </a:p>
      </dsp:txBody>
      <dsp:txXfrm>
        <a:off x="2739195" y="3816072"/>
        <a:ext cx="2239857" cy="952176"/>
      </dsp:txXfrm>
    </dsp:sp>
    <dsp:sp modelId="{2E041DB2-18EE-4255-949E-A9052955508F}">
      <dsp:nvSpPr>
        <dsp:cNvPr id="0" name=""/>
        <dsp:cNvSpPr/>
      </dsp:nvSpPr>
      <dsp:spPr>
        <a:xfrm>
          <a:off x="0" y="2948581"/>
          <a:ext cx="2342877" cy="1055196"/>
        </a:xfrm>
        <a:prstGeom prst="roundRect">
          <a:avLst/>
        </a:prstGeom>
        <a:solidFill>
          <a:schemeClr val="accent5">
            <a:hueOff val="288005"/>
            <a:satOff val="6954"/>
            <a:lumOff val="-3356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Inspection: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Optical microscope &amp; SEM</a:t>
          </a:r>
          <a:endParaRPr lang="fr-FR" sz="1600" kern="1200"/>
        </a:p>
      </dsp:txBody>
      <dsp:txXfrm>
        <a:off x="51510" y="3000091"/>
        <a:ext cx="2239857" cy="952176"/>
      </dsp:txXfrm>
    </dsp:sp>
    <dsp:sp modelId="{67976C6D-5DED-43E6-A53E-3C422F73F183}">
      <dsp:nvSpPr>
        <dsp:cNvPr id="0" name=""/>
        <dsp:cNvSpPr/>
      </dsp:nvSpPr>
      <dsp:spPr>
        <a:xfrm>
          <a:off x="160047" y="1104534"/>
          <a:ext cx="2822042" cy="1083791"/>
        </a:xfrm>
        <a:prstGeom prst="roundRect">
          <a:avLst/>
        </a:prstGeom>
        <a:solidFill>
          <a:schemeClr val="accent5">
            <a:hueOff val="360006"/>
            <a:satOff val="8692"/>
            <a:lumOff val="-4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Optical characterization in air, and after transfer on Er:LiNbO</a:t>
          </a:r>
          <a:r>
            <a:rPr lang="en-US" sz="1600" kern="1200" baseline="-25000"/>
            <a:t>3</a:t>
          </a:r>
          <a:r>
            <a:rPr lang="en-US" sz="1600" kern="1200"/>
            <a:t>, at T=293K and T=4K  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Spectra and quality factor</a:t>
          </a:r>
          <a:endParaRPr lang="fr-FR" sz="1600" kern="1200"/>
        </a:p>
      </dsp:txBody>
      <dsp:txXfrm>
        <a:off x="212953" y="1157440"/>
        <a:ext cx="2716230" cy="977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2CA23-369B-E14D-A587-60F4604AE791}" type="datetimeFigureOut">
              <a:rPr lang="en-NL" smtClean="0"/>
              <a:t>1/20/25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66CF2-E8E9-F343-82FF-FD79C69558F8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75285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/>
              <a:t>As you certainly all know, the development of the Internet </a:t>
            </a:r>
            <a:r>
              <a:rPr lang="en-US" sz="1400" b="1" dirty="0"/>
              <a:t>over the past 50 years has revolutionized our lifestyle</a:t>
            </a:r>
            <a:r>
              <a:rPr lang="en-US" sz="1400" dirty="0"/>
              <a:t>. There is no day during which we don’t exchange </a:t>
            </a:r>
            <a:r>
              <a:rPr lang="en-US" sz="1400" b="1" dirty="0"/>
              <a:t>emails</a:t>
            </a:r>
            <a:r>
              <a:rPr lang="en-US" sz="1400" dirty="0"/>
              <a:t>, fill out </a:t>
            </a:r>
            <a:r>
              <a:rPr lang="en-US" sz="1400" b="1" dirty="0"/>
              <a:t>online forms</a:t>
            </a:r>
            <a:r>
              <a:rPr lang="en-US" sz="1400" dirty="0"/>
              <a:t>, </a:t>
            </a:r>
            <a:r>
              <a:rPr lang="en-US" sz="1400" b="1" dirty="0"/>
              <a:t>look up information, </a:t>
            </a:r>
            <a:r>
              <a:rPr lang="en-US" sz="1400" dirty="0"/>
              <a:t>or or </a:t>
            </a:r>
            <a:r>
              <a:rPr lang="en-US" sz="1400" b="1" dirty="0"/>
              <a:t>post information using the latest social media platform</a:t>
            </a:r>
            <a:r>
              <a:rPr lang="en-US" sz="1400" dirty="0"/>
              <a:t>. </a:t>
            </a:r>
          </a:p>
          <a:p>
            <a:r>
              <a:rPr lang="en-US" sz="1400" dirty="0"/>
              <a:t>Interestingly, as we change the unit of information from bits (0 or 1) to qubits, we discover </a:t>
            </a:r>
            <a:r>
              <a:rPr lang="en-US" sz="1400" b="1" dirty="0"/>
              <a:t>fundamentally more powerful functionalities</a:t>
            </a:r>
            <a:r>
              <a:rPr lang="en-US" sz="1400" dirty="0"/>
              <a:t>, including  the distribution of secret encryption keys …,  the possibility for networked quantum computing, and the possibility for blind quantum computing. </a:t>
            </a:r>
          </a:p>
          <a:p>
            <a:endParaRPr lang="en-US" sz="1400" b="1" dirty="0"/>
          </a:p>
          <a:p>
            <a:r>
              <a:rPr lang="en-US" sz="1400" b="1" dirty="0"/>
              <a:t>Without surprise, new capabilities require new technology and materials, or, if you are lucky,  the use of well-known materials but under new conditions</a:t>
            </a:r>
            <a:r>
              <a:rPr lang="en-US" sz="1400" dirty="0"/>
              <a:t>.</a:t>
            </a:r>
          </a:p>
          <a:p>
            <a:endParaRPr lang="en-US" sz="1400" dirty="0"/>
          </a:p>
          <a:p>
            <a:r>
              <a:rPr lang="en-US" sz="1400" b="1" dirty="0"/>
              <a:t>In this presentation</a:t>
            </a:r>
            <a:r>
              <a:rPr lang="en-US" sz="1400" dirty="0"/>
              <a:t> I will elaborate on how rare-earth doped solid-state materials, here shown are </a:t>
            </a:r>
            <a:r>
              <a:rPr lang="en-US" sz="1400" dirty="0" err="1"/>
              <a:t>Nd:YAG</a:t>
            </a:r>
            <a:r>
              <a:rPr lang="en-US" sz="1400" dirty="0"/>
              <a:t> laser rods, which are at the heart of the well-known 1064 nm laser allow building the required quantum technology when cooled to temperatures of a few Kelvin and with cavity-enhanced coupling to light—often nano-photonic </a:t>
            </a:r>
            <a:r>
              <a:rPr lang="en-US" sz="1400" dirty="0" err="1"/>
              <a:t>cavitiess</a:t>
            </a:r>
            <a:r>
              <a:rPr lang="en-US" sz="1400" dirty="0"/>
              <a:t>.</a:t>
            </a:r>
          </a:p>
          <a:p>
            <a:endParaRPr lang="en-US" sz="1400" dirty="0"/>
          </a:p>
          <a:p>
            <a:r>
              <a:rPr lang="en-US" sz="1400" dirty="0"/>
              <a:t> </a:t>
            </a:r>
          </a:p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45200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Er: telecom transition</a:t>
            </a:r>
          </a:p>
          <a:p>
            <a:r>
              <a:rPr lang="en-US" err="1"/>
              <a:t>LNb</a:t>
            </a:r>
            <a:r>
              <a:rPr lang="en-US"/>
              <a:t>: electro optic properties, usable for QM (although short storage time).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10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84642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CAESAR 09. A positive </a:t>
            </a:r>
            <a:r>
              <a:rPr lang="en-US" err="1"/>
              <a:t>reist</a:t>
            </a:r>
            <a:r>
              <a:rPr lang="en-US"/>
              <a:t>: wherever the electron beam writes the resist will be removed and during development and the Si will be removed during </a:t>
            </a:r>
            <a:r>
              <a:rPr lang="en-US" err="1"/>
              <a:t>etcheing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12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60322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/>
              <a:t>Our mode volume is 10x larger than that of Deotare. Designed to leak field into the adjacent crystal!</a:t>
            </a:r>
            <a:endParaRPr lang="nl-NL"/>
          </a:p>
          <a:p>
            <a:endParaRPr lang="nl-NL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err="1"/>
              <a:t>Reftractive</a:t>
            </a:r>
            <a:r>
              <a:rPr lang="en-US"/>
              <a:t> index of LiNbO3 at1550 nm is 2.2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Q is smaller than in </a:t>
            </a:r>
            <a:r>
              <a:rPr lang="en-US" err="1"/>
              <a:t>Deotare</a:t>
            </a:r>
            <a:r>
              <a:rPr lang="en-US"/>
              <a:t> because we need evanescent field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Beta =0.22</a:t>
            </a:r>
          </a:p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13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587994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Calculated F_P assuming beta =0.22 and E =0.54 </a:t>
            </a:r>
            <a:r>
              <a:rPr lang="en-GB" dirty="0" err="1"/>
              <a:t>E_Max</a:t>
            </a:r>
            <a:r>
              <a:rPr lang="en-GB" dirty="0"/>
              <a:t>: 220 </a:t>
            </a:r>
          </a:p>
          <a:p>
            <a:endParaRPr lang="en-GB" dirty="0"/>
          </a:p>
          <a:p>
            <a:r>
              <a:rPr lang="en-GB" dirty="0"/>
              <a:t>A</a:t>
            </a:r>
            <a:r>
              <a:rPr lang="en-CH" dirty="0"/>
              <a:t>t. 3K and 0.4T, T2 of Er:LiNbO3 is 20 mus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14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01222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/>
              <a:t>Non-</a:t>
            </a:r>
            <a:r>
              <a:rPr lang="fr-CH" err="1"/>
              <a:t>zero</a:t>
            </a:r>
            <a:r>
              <a:rPr lang="fr-CH"/>
              <a:t> g^2 </a:t>
            </a:r>
            <a:r>
              <a:rPr lang="fr-CH" err="1"/>
              <a:t>is</a:t>
            </a:r>
            <a:r>
              <a:rPr lang="fr-CH"/>
              <a:t> </a:t>
            </a:r>
            <a:r>
              <a:rPr lang="fr-CH" err="1"/>
              <a:t>explainable</a:t>
            </a:r>
            <a:r>
              <a:rPr lang="fr-CH"/>
              <a:t> by detector noise</a:t>
            </a:r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15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329968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6009AB-DD08-C630-E035-8CDC00229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7B5CBA-BDAA-F4C4-4DBE-76D91F86C0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29D4D7-08DE-2AF1-D361-DE35950B1F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8488E7-2896-9D9B-7279-8862BEAC45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16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5073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7D0F41-3298-E948-8FBC-A592E54957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3EE3FA-DAD7-724F-AC9D-AA0687A26C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CE60DD-F2D8-974E-9470-5F6DBBD908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9C45F6-912F-354D-809A-54E17D42B1C7}" type="slidenum">
              <a:rPr kumimoji="0" lang="de-DE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80862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99131-C604-7449-5364-0D3A65BB75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7FF920-ED1F-0C3C-C628-309C9BFFED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C44215-2F6B-B599-1C44-8A171D3E73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7D143F-65F4-4127-932E-94DED4BEC3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9C45F6-912F-354D-809A-54E17D42B1C7}" type="slidenum">
              <a:rPr kumimoji="0" lang="de-DE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de-DE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35777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9EFC80-EAFC-3845-826E-DF36978B1D81}" type="slidenum">
              <a:rPr lang="en-CA">
                <a:latin typeface="Arial" charset="0"/>
              </a:rPr>
              <a:pPr/>
              <a:t>19</a:t>
            </a:fld>
            <a:endParaRPr lang="en-CA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92825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2191"/>
            <a:ext cx="5030391" cy="4115405"/>
          </a:xfrm>
          <a:noFill/>
          <a:ln/>
        </p:spPr>
        <p:txBody>
          <a:bodyPr/>
          <a:lstStyle/>
          <a:p>
            <a:pPr lvl="1" indent="-457200" algn="l">
              <a:lnSpc>
                <a:spcPct val="150000"/>
              </a:lnSpc>
            </a:pPr>
            <a:r>
              <a:rPr lang="en-CA" sz="1700" dirty="0">
                <a:solidFill>
                  <a:schemeClr val="tx1"/>
                </a:solidFill>
                <a:latin typeface="Arial"/>
                <a:cs typeface="Arial"/>
              </a:rPr>
              <a:t>-&gt; long storage times require small </a:t>
            </a:r>
            <a:r>
              <a:rPr lang="en-CA" sz="1700" dirty="0" err="1">
                <a:solidFill>
                  <a:schemeClr val="tx1"/>
                </a:solidFill>
                <a:latin typeface="Symbol" charset="2"/>
                <a:cs typeface="Symbol" charset="2"/>
              </a:rPr>
              <a:t>n</a:t>
            </a:r>
            <a:r>
              <a:rPr lang="en-CA" sz="1700" baseline="-25000" dirty="0" err="1">
                <a:solidFill>
                  <a:schemeClr val="tx1"/>
                </a:solidFill>
                <a:latin typeface="Arial"/>
                <a:cs typeface="Arial"/>
              </a:rPr>
              <a:t>comb</a:t>
            </a:r>
            <a:r>
              <a:rPr lang="en-CA" sz="1700" dirty="0">
                <a:solidFill>
                  <a:schemeClr val="tx1"/>
                </a:solidFill>
                <a:latin typeface="Arial"/>
                <a:cs typeface="Arial"/>
              </a:rPr>
              <a:t>, i.e. </a:t>
            </a:r>
            <a:r>
              <a:rPr lang="en-CA" sz="1700" b="1" dirty="0">
                <a:solidFill>
                  <a:schemeClr val="tx1"/>
                </a:solidFill>
                <a:latin typeface="Arial"/>
                <a:cs typeface="Arial"/>
              </a:rPr>
              <a:t>narrow homogeneous lines</a:t>
            </a:r>
          </a:p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FSR= ~6 GHz @ 795nm, </a:t>
            </a:r>
            <a:r>
              <a:rPr lang="en-US" dirty="0"/>
              <a:t>Finesse = ~115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Formula assumes forward recall where eta max =0.54 for d1/F=2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B899CE-B1F5-D241-97E5-1ADC1EC64A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885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before I discus the special properties of rare-earth ions, let’s start with the elements we require for building a quantum network. For the sake of this presentation, I will  ignore detectors and optical measurements, which are well understood, and l</a:t>
            </a:r>
            <a:r>
              <a:rPr lang="en-US" b="1" dirty="0"/>
              <a:t>imit myself to light-matter interfaces</a:t>
            </a:r>
            <a:r>
              <a:rPr lang="en-US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605960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FSR= ~20 GHz @ 795nm, </a:t>
            </a:r>
            <a:r>
              <a:rPr lang="en-US" dirty="0"/>
              <a:t>Finesse = ~7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Resonances are broadened due to additional cavity loss due to Tm.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Measurement was done with 4ns long pulses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Note: </a:t>
            </a:r>
            <a:r>
              <a:rPr lang="en-US" dirty="0" err="1"/>
              <a:t>Appprox</a:t>
            </a:r>
            <a:r>
              <a:rPr lang="en-US" dirty="0"/>
              <a:t> impedance matching does not change when creating AFC as F=2, i.e. average OD remains constant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B899CE-B1F5-D241-97E5-1ADC1EC64A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83599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FSR= ~6 GHz @ 795nm, </a:t>
            </a:r>
            <a:r>
              <a:rPr lang="en-US" dirty="0"/>
              <a:t>Finesse = ~115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SSL: solid-state laser (I guess </a:t>
            </a:r>
            <a:r>
              <a:rPr lang="en-US" dirty="0" err="1"/>
              <a:t>Teraxion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B899CE-B1F5-D241-97E5-1ADC1EC64A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78771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Storage time is </a:t>
            </a:r>
            <a:r>
              <a:rPr lang="nl-NL" dirty="0" err="1"/>
              <a:t>limited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laser </a:t>
            </a:r>
            <a:r>
              <a:rPr lang="nl-NL" dirty="0" err="1"/>
              <a:t>linewidth</a:t>
            </a:r>
            <a:r>
              <a:rPr lang="nl-NL" dirty="0"/>
              <a:t>. T2 </a:t>
            </a:r>
            <a:r>
              <a:rPr lang="nl-NL" dirty="0" err="1"/>
              <a:t>should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in </a:t>
            </a:r>
            <a:r>
              <a:rPr lang="nl-NL" dirty="0" err="1"/>
              <a:t>excess</a:t>
            </a:r>
            <a:r>
              <a:rPr lang="nl-NL" dirty="0"/>
              <a:t> of 100 mus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B899CE-B1F5-D241-97E5-1ADC1EC64A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9160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Kai is complex 4x4 matrix, Kai _</a:t>
            </a:r>
            <a:r>
              <a:rPr lang="nl-NL" dirty="0" err="1"/>
              <a:t>mn</a:t>
            </a:r>
            <a:r>
              <a:rPr lang="nl-NL" dirty="0"/>
              <a:t> is a (complex) </a:t>
            </a:r>
            <a:r>
              <a:rPr lang="nl-NL" dirty="0" err="1"/>
              <a:t>number</a:t>
            </a:r>
            <a:endParaRPr lang="nl-NL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err="1"/>
              <a:t>F_classic</a:t>
            </a:r>
            <a:r>
              <a:rPr lang="nl-NL" dirty="0"/>
              <a:t>=2/3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B899CE-B1F5-D241-97E5-1ADC1EC64A5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54990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B66CF2-E8E9-F343-82FF-FD79C69558F8}" type="slidenum">
              <a:rPr kumimoji="0" lang="en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90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26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520157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B52C1C-26C4-3746-A6C0-FA8711E0B978}" type="slidenum"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3"/>
            <a:ext cx="5030391" cy="4115405"/>
          </a:xfrm>
          <a:noFill/>
          <a:ln/>
        </p:spPr>
        <p:txBody>
          <a:bodyPr/>
          <a:lstStyle/>
          <a:p>
            <a:pPr eaLnBrk="1" hangingPunct="1"/>
            <a:endParaRPr lang="en-CA" b="1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74943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B52C1C-26C4-3746-A6C0-FA8711E0B978}" type="slidenum"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3"/>
            <a:ext cx="5030391" cy="4115405"/>
          </a:xfrm>
          <a:noFill/>
          <a:ln/>
        </p:spPr>
        <p:txBody>
          <a:bodyPr/>
          <a:lstStyle/>
          <a:p>
            <a:pPr eaLnBrk="1" hangingPunct="1"/>
            <a:r>
              <a:rPr lang="en-CA" b="0" dirty="0">
                <a:latin typeface="Arial" charset="0"/>
                <a:ea typeface="ＭＳ Ｐゴシック" charset="-128"/>
                <a:cs typeface="ＭＳ Ｐゴシック" charset="-128"/>
              </a:rPr>
              <a:t>Discuss elementary link</a:t>
            </a:r>
          </a:p>
          <a:p>
            <a:pPr eaLnBrk="1" hangingPunct="1"/>
            <a:endParaRPr lang="en-CA" b="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CA" b="0" dirty="0">
                <a:latin typeface="Arial" charset="0"/>
                <a:ea typeface="ＭＳ Ｐゴシック" charset="-128"/>
                <a:cs typeface="ＭＳ Ｐゴシック" charset="-128"/>
              </a:rPr>
              <a:t>Lots of progress on all fronts.</a:t>
            </a:r>
          </a:p>
          <a:p>
            <a:pPr eaLnBrk="1" hangingPunct="1"/>
            <a:endParaRPr lang="en-CA" b="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CA" b="0" dirty="0">
                <a:latin typeface="Arial" charset="0"/>
                <a:ea typeface="ＭＳ Ｐゴシック" charset="-128"/>
                <a:cs typeface="ＭＳ Ｐゴシック" charset="-128"/>
              </a:rPr>
              <a:t>Here I will focus on the decay of efficiency with storage time </a:t>
            </a:r>
          </a:p>
        </p:txBody>
      </p:sp>
    </p:spTree>
    <p:extLst>
      <p:ext uri="{BB962C8B-B14F-4D97-AF65-F5344CB8AC3E}">
        <p14:creationId xmlns:p14="http://schemas.microsoft.com/office/powerpoint/2010/main" val="9740004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AFE63-850F-4544-AFE1-9FD19887CA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>
            <a:extLst>
              <a:ext uri="{FF2B5EF4-FFF2-40B4-BE49-F238E27FC236}">
                <a16:creationId xmlns:a16="http://schemas.microsoft.com/office/drawing/2014/main" id="{73EDFC65-9EB5-127B-1848-17D0FD059F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DBEF20-E09A-2F46-867D-8134293875D5}" type="slidenum">
              <a:rPr kumimoji="0" lang="en-CA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683" name="Rectangle 2">
            <a:extLst>
              <a:ext uri="{FF2B5EF4-FFF2-40B4-BE49-F238E27FC236}">
                <a16:creationId xmlns:a16="http://schemas.microsoft.com/office/drawing/2014/main" id="{8C924919-C477-F82E-51FD-44FA8DAF2E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92825" cy="3427413"/>
          </a:xfrm>
          <a:ln/>
        </p:spPr>
      </p:sp>
      <p:sp>
        <p:nvSpPr>
          <p:cNvPr id="71684" name="Rectangle 3">
            <a:extLst>
              <a:ext uri="{FF2B5EF4-FFF2-40B4-BE49-F238E27FC236}">
                <a16:creationId xmlns:a16="http://schemas.microsoft.com/office/drawing/2014/main" id="{608E64F6-478B-4874-7431-12E64D0E70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3805" y="4342191"/>
            <a:ext cx="5030391" cy="4115405"/>
          </a:xfrm>
          <a:noFill/>
          <a:ln/>
        </p:spPr>
        <p:txBody>
          <a:bodyPr/>
          <a:lstStyle/>
          <a:p>
            <a:r>
              <a:rPr lang="en-CA" baseline="0" dirty="0">
                <a:latin typeface="Arial" charset="0"/>
                <a:ea typeface="ＭＳ Ｐゴシック" charset="-128"/>
                <a:cs typeface="ＭＳ Ｐゴシック" charset="-128"/>
              </a:rPr>
              <a:t>Additional problems: sources (SPDC), need for integration (-&gt; less loss between components),…</a:t>
            </a:r>
          </a:p>
        </p:txBody>
      </p:sp>
    </p:spTree>
    <p:extLst>
      <p:ext uri="{BB962C8B-B14F-4D97-AF65-F5344CB8AC3E}">
        <p14:creationId xmlns:p14="http://schemas.microsoft.com/office/powerpoint/2010/main" val="3998630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key ingredients in view of creating quantum network nodes that allow quantum information processing and photon emission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95313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F1B7D4-E1E7-7847-B6ED-2D4B9D419316}" type="slidenum">
              <a:rPr lang="en-CA">
                <a:latin typeface="Arial" charset="0"/>
              </a:rPr>
              <a:pPr/>
              <a:t>4</a:t>
            </a:fld>
            <a:endParaRPr lang="en-CA">
              <a:latin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92825" cy="3427413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2191"/>
            <a:ext cx="5030391" cy="4115405"/>
          </a:xfrm>
          <a:noFill/>
          <a:ln/>
        </p:spPr>
        <p:txBody>
          <a:bodyPr/>
          <a:lstStyle/>
          <a:p>
            <a:r>
              <a:rPr lang="en-CA" sz="1100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Placed in orbitals that form filled shells. 1s, 2s 2p,…</a:t>
            </a:r>
          </a:p>
          <a:p>
            <a:r>
              <a:rPr lang="en-CA" sz="1100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Free ion levels given by coulomb interaction and spin-orbit coupling </a:t>
            </a:r>
            <a:r>
              <a:rPr lang="en-CA" sz="1100" baseline="30000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2s+1 </a:t>
            </a:r>
            <a:r>
              <a:rPr lang="en-CA" sz="1100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L </a:t>
            </a:r>
            <a:r>
              <a:rPr lang="en-CA" sz="1100" baseline="-25000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J </a:t>
            </a:r>
            <a:r>
              <a:rPr lang="en-CA" sz="1100" baseline="0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(free ion levels). L=angular momentum. J = total angular momentum</a:t>
            </a:r>
          </a:p>
          <a:p>
            <a:endParaRPr lang="en-CA" sz="1100" baseline="0" dirty="0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  <a:p>
            <a:r>
              <a:rPr lang="en-CA" sz="1100" baseline="0" dirty="0"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Nd and Tm YAG lasers are used in manufacturing as well as in the medical domain</a:t>
            </a:r>
          </a:p>
          <a:p>
            <a:endParaRPr lang="en-CA" sz="1100" baseline="0" dirty="0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855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makes rare-earth-ion doped </a:t>
            </a:r>
            <a:r>
              <a:rPr lang="en-US" dirty="0" err="1"/>
              <a:t>crytals</a:t>
            </a:r>
            <a:r>
              <a:rPr lang="en-US" dirty="0"/>
              <a:t> so special?</a:t>
            </a:r>
          </a:p>
          <a:p>
            <a:r>
              <a:rPr lang="en-US" dirty="0"/>
              <a:t> </a:t>
            </a:r>
          </a:p>
          <a:p>
            <a:r>
              <a:rPr lang="en-US" dirty="0"/>
              <a:t>For the specialists here, the transitions of interest are zero-phonon lines</a:t>
            </a:r>
          </a:p>
          <a:p>
            <a:endParaRPr lang="en-US" dirty="0"/>
          </a:p>
          <a:p>
            <a:r>
              <a:rPr lang="en-US" dirty="0"/>
              <a:t>different levels feature permanent electric dipole moments</a:t>
            </a:r>
          </a:p>
          <a:p>
            <a:endParaRPr lang="en-US" dirty="0"/>
          </a:p>
          <a:p>
            <a:r>
              <a:rPr lang="en-US" dirty="0"/>
              <a:t>Optical coherence up to 4 </a:t>
            </a:r>
            <a:r>
              <a:rPr lang="en-US" dirty="0" err="1"/>
              <a:t>ms</a:t>
            </a:r>
            <a:r>
              <a:rPr lang="en-US" dirty="0"/>
              <a:t> &lt;-unique solid-state impurity</a:t>
            </a:r>
          </a:p>
          <a:p>
            <a:endParaRPr lang="en-US" dirty="0"/>
          </a:p>
          <a:p>
            <a:r>
              <a:rPr lang="en-US" dirty="0"/>
              <a:t>Spin coherence up to 6h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33518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Isotropic emission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64620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Effective Purcell factor (which describes the actual increase of emission rate) is smaller by a factor given by the branching ratio. We have observed F_P(effective) of 60.</a:t>
            </a: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Behind this development is the so-called Purcell effect, which I will briefly explain on this slide. </a:t>
            </a:r>
          </a:p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Instead of interrogating the emitter in free-space (or, in our case, a crystal), let’s assume we put it inside an optical cavity as sketched here. Now, in addition to the spontaneous decay, we have to consider two more processes: The possibility that the emitter 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echanges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its excitation with the cavity, which is characterized by the coupling constant g. And the possibility that an excitation in the cavity – a photon – escapes in the mode defined by the cavity, gamma. What we want is that, after excitation of the emitter by a laser pulse, the 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ewxcitation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rapidly transferred to the cavity mode, i.e. g &gt;&gt;gamma, and that it leaks out of the cavity before it can hop back onto the emitter, i.e. gamma &gt;&gt; g. For this scenario one could conclude that this may lead to a rapid and efficient creation of a freely propagating photon, and this intuition is correct. </a:t>
            </a:r>
          </a:p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precisely, the enhancement of the emission rate—the Purcell factor—is given by the ratio of the cavity quality factor Q, which is related to the time a cavity can store energy, and the mode volume- roughly the integration of the intensity. `this was difficult as it requires cavities with a highly confined mode – note here that it is measured with respect to lambda ^3!</a:t>
            </a: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Such cavities can be created using nano-photonic crystals. What you see here is a so-called nano-beams …The holes serve as mirrors—or Bragg reflectors– but the hole pattern is slightly changed in the middle part, allowing a highly confined optical mode to exist. Such a cavity can be placed on top of a rare-earth crystal, and the evanescent field then creates the desired conditions of a neighboring rare earth ion to become a good photon source with 1000-fold increased emission rate.</a:t>
            </a:r>
          </a:p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-------</a:t>
            </a: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 factor describes the storage time of a photon (or classically, of electromagnetic field energy) inside a cavity; the energy stored inside the mode with frequency </a:t>
            </a:r>
            <a:r>
              <a:rPr lang="el-GR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ω 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quality factor Q : </a:t>
            </a:r>
            <a:r>
              <a:rPr lang="en-US" sz="12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2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=</a:t>
            </a:r>
            <a:r>
              <a:rPr lang="en-US" sz="12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</a:t>
            </a:r>
            <a:r>
              <a:rPr lang="en-US" sz="12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e^- Qt 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</a:t>
            </a:r>
            <a:r>
              <a:rPr lang="en-US" sz="12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</a:t>
            </a:r>
            <a:r>
              <a:rPr lang="en-US" sz="12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−2</a:t>
            </a:r>
            <a:r>
              <a:rPr lang="el-GR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κ</a:t>
            </a:r>
            <a:r>
              <a:rPr lang="en-US" sz="12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 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where </a:t>
            </a:r>
            <a:r>
              <a:rPr lang="el-GR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κ = 2</a:t>
            </a:r>
            <a:r>
              <a:rPr lang="en-US" sz="12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 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 the </a:t>
            </a:r>
            <a:r>
              <a:rPr lang="en-US" sz="12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cavity field </a:t>
            </a:r>
            <a:endParaRPr lang="en-US"/>
          </a:p>
          <a:p>
            <a:r>
              <a:rPr lang="en-US" sz="120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decay rate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/>
              <a:t>F_P can also be expressed using </a:t>
            </a:r>
            <a:r>
              <a:rPr lang="en-US" err="1"/>
              <a:t>g,kappa</a:t>
            </a:r>
            <a:r>
              <a:rPr lang="en-US"/>
              <a:t> and Gamma: F_P=4g(r)^2/kappa Gamma (cooperativity), with g= </a:t>
            </a:r>
            <a:r>
              <a:rPr lang="en-US" err="1"/>
              <a:t>dE</a:t>
            </a:r>
            <a:r>
              <a:rPr lang="en-US"/>
              <a:t>/</a:t>
            </a:r>
            <a:r>
              <a:rPr lang="en-US" err="1"/>
              <a:t>hbar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25464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  <a:p>
            <a:r>
              <a:rPr lang="en-US" dirty="0" err="1"/>
              <a:t>Loncar</a:t>
            </a:r>
            <a:r>
              <a:rPr lang="en-US" dirty="0"/>
              <a:t> group at Harvard</a:t>
            </a:r>
          </a:p>
          <a:p>
            <a:endParaRPr lang="en-US" dirty="0"/>
          </a:p>
          <a:p>
            <a:r>
              <a:rPr lang="en-US" dirty="0"/>
              <a:t>Calculated F_P: 2.6M (but there was no absorber included)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01958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Nd Yttrium Orthovanadate</a:t>
            </a:r>
          </a:p>
          <a:p>
            <a:r>
              <a:rPr lang="en-US" err="1"/>
              <a:t>Er:YSO</a:t>
            </a:r>
            <a:endParaRPr lang="en-US"/>
          </a:p>
          <a:p>
            <a:r>
              <a:rPr lang="en-US"/>
              <a:t>Spectrum is broadened and shifted compared to bulk due to stress</a:t>
            </a:r>
          </a:p>
          <a:p>
            <a:r>
              <a:rPr lang="en-US"/>
              <a:t>Both approaches can be modified to other crystals and rare earth—possibly changing from Si to </a:t>
            </a:r>
            <a:r>
              <a:rPr lang="en-US" err="1"/>
              <a:t>SiN</a:t>
            </a:r>
            <a:r>
              <a:rPr lang="en-US"/>
              <a:t>—but the heterogeneous approach enjoys higher precision and, due to Si photonics being a standard procedure, and the possibility for outsourcing into a foundry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B66CF2-E8E9-F343-82FF-FD79C69558F8}" type="slidenum">
              <a:rPr lang="en-NL" smtClean="0"/>
              <a:t>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33732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Monday, January 20,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788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9361-B9A1-48F2-9473-23DE30E2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03906"/>
            <a:ext cx="11090275" cy="133305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986779-C2F3-447D-85F7-F6B0E2C97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Monday, January 20,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19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6583A-514F-4632-820D-E7EE236A4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73CBBB-7DDC-4437-8C7D-22A1C352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9EBF-DA20-4024-8006-B158D571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Monday, January 20,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C8B9-14B5-4DF1-994D-AB47DB3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76582-5F9B-4F5E-AAD5-D608CB68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53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full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picture containing light, dark, night, night sky&#10;&#10;Description automatically generated">
            <a:extLst>
              <a:ext uri="{FF2B5EF4-FFF2-40B4-BE49-F238E27FC236}">
                <a16:creationId xmlns:a16="http://schemas.microsoft.com/office/drawing/2014/main" id="{A9E5F450-C6C0-2A4C-8BF9-602370A8BC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2" name="Text Placeholder 23">
            <a:extLst>
              <a:ext uri="{FF2B5EF4-FFF2-40B4-BE49-F238E27FC236}">
                <a16:creationId xmlns:a16="http://schemas.microsoft.com/office/drawing/2014/main" id="{5283E8C8-88FB-F245-9501-B28050723C9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233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3733" b="1">
                <a:solidFill>
                  <a:schemeClr val="tx1"/>
                </a:solidFill>
                <a:latin typeface="+mj-lt"/>
              </a:defRPr>
            </a:lvl1pPr>
            <a:lvl2pPr marL="457189" indent="0">
              <a:buNone/>
              <a:defRPr sz="3733" b="1">
                <a:solidFill>
                  <a:schemeClr val="bg2"/>
                </a:solidFill>
              </a:defRPr>
            </a:lvl2pPr>
            <a:lvl3pPr marL="914377" indent="0">
              <a:buNone/>
              <a:defRPr sz="3733" b="1">
                <a:solidFill>
                  <a:schemeClr val="bg2"/>
                </a:solidFill>
              </a:defRPr>
            </a:lvl3pPr>
            <a:lvl4pPr marL="1371566" indent="0">
              <a:buNone/>
              <a:defRPr sz="3733" b="1">
                <a:solidFill>
                  <a:schemeClr val="bg2"/>
                </a:solidFill>
              </a:defRPr>
            </a:lvl4pPr>
            <a:lvl5pPr marL="1828754" indent="0">
              <a:buNone/>
              <a:defRPr sz="3733" b="1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3" name="Text Placeholder 26">
            <a:extLst>
              <a:ext uri="{FF2B5EF4-FFF2-40B4-BE49-F238E27FC236}">
                <a16:creationId xmlns:a16="http://schemas.microsoft.com/office/drawing/2014/main" id="{308FF562-D399-4E4E-9BD9-364A41DC635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39856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bg2"/>
                </a:solidFill>
                <a:latin typeface="+mj-lt"/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4" name="Text Placeholder 26">
            <a:extLst>
              <a:ext uri="{FF2B5EF4-FFF2-40B4-BE49-F238E27FC236}">
                <a16:creationId xmlns:a16="http://schemas.microsoft.com/office/drawing/2014/main" id="{DC925DB5-9417-6C46-9440-8BC044BB3B8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48479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67" b="0">
                <a:solidFill>
                  <a:schemeClr val="bg2"/>
                </a:solidFill>
                <a:latin typeface="+mj-lt"/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Lead</a:t>
            </a:r>
          </a:p>
        </p:txBody>
      </p:sp>
      <p:sp>
        <p:nvSpPr>
          <p:cNvPr id="45" name="Text Placeholder 26">
            <a:extLst>
              <a:ext uri="{FF2B5EF4-FFF2-40B4-BE49-F238E27FC236}">
                <a16:creationId xmlns:a16="http://schemas.microsoft.com/office/drawing/2014/main" id="{40012215-2E92-4F40-8D61-EF40D8C2592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57101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2133" b="1">
                <a:solidFill>
                  <a:schemeClr val="tx1"/>
                </a:solidFill>
                <a:latin typeface="+mj-lt"/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Text title 1</a:t>
            </a:r>
          </a:p>
        </p:txBody>
      </p:sp>
      <p:sp>
        <p:nvSpPr>
          <p:cNvPr id="46" name="Text Placeholder 26">
            <a:extLst>
              <a:ext uri="{FF2B5EF4-FFF2-40B4-BE49-F238E27FC236}">
                <a16:creationId xmlns:a16="http://schemas.microsoft.com/office/drawing/2014/main" id="{210FB5F0-19A0-2749-89DB-FDD86A4ECF6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74347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7" name="Text Placeholder 26">
            <a:extLst>
              <a:ext uri="{FF2B5EF4-FFF2-40B4-BE49-F238E27FC236}">
                <a16:creationId xmlns:a16="http://schemas.microsoft.com/office/drawing/2014/main" id="{D4AAB60E-BFEC-D940-9152-EC7BE46D5F4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382973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067" b="0">
                <a:solidFill>
                  <a:schemeClr val="tx1"/>
                </a:solidFill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48" name="Text Placeholder 26">
            <a:extLst>
              <a:ext uri="{FF2B5EF4-FFF2-40B4-BE49-F238E27FC236}">
                <a16:creationId xmlns:a16="http://schemas.microsoft.com/office/drawing/2014/main" id="{E4F5D1AB-683D-7F44-9F76-B0F0A32B38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65724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67" b="1">
                <a:solidFill>
                  <a:schemeClr val="tx1"/>
                </a:solidFill>
                <a:latin typeface="+mj-lt"/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Text title 2</a:t>
            </a:r>
          </a:p>
        </p:txBody>
      </p:sp>
      <p:sp>
        <p:nvSpPr>
          <p:cNvPr id="19" name="Title 4">
            <a:extLst>
              <a:ext uri="{FF2B5EF4-FFF2-40B4-BE49-F238E27FC236}">
                <a16:creationId xmlns:a16="http://schemas.microsoft.com/office/drawing/2014/main" id="{F0D8730A-7CE9-4EA0-9F3A-2C519C23E5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375" y="1809925"/>
            <a:ext cx="8120907" cy="2341788"/>
          </a:xfrm>
        </p:spPr>
        <p:txBody>
          <a:bodyPr anchor="b">
            <a:noAutofit/>
          </a:bodyPr>
          <a:lstStyle>
            <a:lvl1pPr>
              <a:defRPr sz="5867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add a title. </a:t>
            </a:r>
            <a:br>
              <a:rPr lang="en-US" dirty="0"/>
            </a:br>
            <a:r>
              <a:rPr lang="en-US" dirty="0"/>
              <a:t>Be short and clear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A9EB625-6D86-4EB9-B651-EBC04F8724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9534" y="4553999"/>
            <a:ext cx="8120908" cy="3877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n-lt"/>
              </a:defRPr>
            </a:lvl1pPr>
            <a:lvl2pPr marL="457189" indent="0">
              <a:buNone/>
              <a:defRPr sz="2800">
                <a:solidFill>
                  <a:schemeClr val="accent2"/>
                </a:solidFill>
              </a:defRPr>
            </a:lvl2pPr>
            <a:lvl3pPr marL="914377" indent="0">
              <a:buNone/>
              <a:defRPr sz="2800">
                <a:solidFill>
                  <a:schemeClr val="accent2"/>
                </a:solidFill>
              </a:defRPr>
            </a:lvl3pPr>
            <a:lvl4pPr marL="1371566" indent="0">
              <a:buNone/>
              <a:defRPr sz="2800">
                <a:solidFill>
                  <a:schemeClr val="accent2"/>
                </a:solidFill>
              </a:defRPr>
            </a:lvl4pPr>
            <a:lvl5pPr marL="1828754" indent="0">
              <a:buNone/>
              <a:defRPr sz="2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add a subtitle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47E3CE37-D35D-4A1E-930D-13567D119BB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9532" y="5598860"/>
            <a:ext cx="8120909" cy="32433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marL="457189" indent="0">
              <a:buNone/>
              <a:defRPr sz="2800">
                <a:solidFill>
                  <a:schemeClr val="accent2"/>
                </a:solidFill>
              </a:defRPr>
            </a:lvl2pPr>
            <a:lvl3pPr marL="914377" indent="0">
              <a:buNone/>
              <a:defRPr sz="2800">
                <a:solidFill>
                  <a:schemeClr val="accent2"/>
                </a:solidFill>
              </a:defRPr>
            </a:lvl3pPr>
            <a:lvl4pPr marL="1371566" indent="0">
              <a:buNone/>
              <a:defRPr sz="2800">
                <a:solidFill>
                  <a:schemeClr val="accent2"/>
                </a:solidFill>
              </a:defRPr>
            </a:lvl4pPr>
            <a:lvl5pPr marL="1828754" indent="0">
              <a:buNone/>
              <a:defRPr sz="2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Name Surname, title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47AB7459-2658-4B8B-8F24-C4BDBC68CCF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9532" y="6019673"/>
            <a:ext cx="1919819" cy="32433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n-lt"/>
              </a:defRPr>
            </a:lvl1pPr>
            <a:lvl2pPr marL="457189" indent="0">
              <a:buNone/>
              <a:defRPr sz="2800">
                <a:solidFill>
                  <a:schemeClr val="accent2"/>
                </a:solidFill>
              </a:defRPr>
            </a:lvl2pPr>
            <a:lvl3pPr marL="914377" indent="0">
              <a:buNone/>
              <a:defRPr sz="2800">
                <a:solidFill>
                  <a:schemeClr val="accent2"/>
                </a:solidFill>
              </a:defRPr>
            </a:lvl3pPr>
            <a:lvl4pPr marL="1371566" indent="0">
              <a:buNone/>
              <a:defRPr sz="2800">
                <a:solidFill>
                  <a:schemeClr val="accent2"/>
                </a:solidFill>
              </a:defRPr>
            </a:lvl4pPr>
            <a:lvl5pPr marL="1828754" indent="0">
              <a:buNone/>
              <a:defRPr sz="28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3" name="Picture 2" descr="A picture containing weapon&#10;&#10;Description automatically generated">
            <a:extLst>
              <a:ext uri="{FF2B5EF4-FFF2-40B4-BE49-F238E27FC236}">
                <a16:creationId xmlns:a16="http://schemas.microsoft.com/office/drawing/2014/main" id="{5748A64D-9054-D749-9495-B597EACAA50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533" y="444215"/>
            <a:ext cx="4507967" cy="64213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43860C59-4A4E-7A4E-A8EF-4AB173D53D96}"/>
              </a:ext>
            </a:extLst>
          </p:cNvPr>
          <p:cNvSpPr/>
          <p:nvPr userDrawn="1"/>
        </p:nvSpPr>
        <p:spPr>
          <a:xfrm>
            <a:off x="9448801" y="6040723"/>
            <a:ext cx="2243664" cy="2873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SG" sz="1867" dirty="0" err="1">
                <a:solidFill>
                  <a:schemeClr val="tx1"/>
                </a:solidFill>
                <a:effectLst/>
              </a:rPr>
              <a:t>go.sit.org</a:t>
            </a:r>
            <a:r>
              <a:rPr lang="en-SG" sz="1867" dirty="0">
                <a:solidFill>
                  <a:schemeClr val="tx1"/>
                </a:solidFill>
                <a:effectLst/>
              </a:rPr>
              <a:t>/conference</a:t>
            </a:r>
            <a:endParaRPr lang="en-US" sz="1867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246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A picture containing light, dark, night, night sky&#10;&#10;Description automatically generated">
            <a:extLst>
              <a:ext uri="{FF2B5EF4-FFF2-40B4-BE49-F238E27FC236}">
                <a16:creationId xmlns:a16="http://schemas.microsoft.com/office/drawing/2014/main" id="{0514254E-40BA-D74F-85C5-B2D33287A4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AB973D36-15B1-E043-A0BA-0969673824A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1233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3733" b="1">
                <a:solidFill>
                  <a:schemeClr val="tx2"/>
                </a:solidFill>
                <a:latin typeface="+mj-lt"/>
              </a:defRPr>
            </a:lvl1pPr>
            <a:lvl2pPr marL="457189" indent="0">
              <a:buNone/>
              <a:defRPr sz="3733" b="1">
                <a:solidFill>
                  <a:schemeClr val="bg2"/>
                </a:solidFill>
              </a:defRPr>
            </a:lvl2pPr>
            <a:lvl3pPr marL="914377" indent="0">
              <a:buNone/>
              <a:defRPr sz="3733" b="1">
                <a:solidFill>
                  <a:schemeClr val="bg2"/>
                </a:solidFill>
              </a:defRPr>
            </a:lvl3pPr>
            <a:lvl4pPr marL="1371566" indent="0">
              <a:buNone/>
              <a:defRPr sz="3733" b="1">
                <a:solidFill>
                  <a:schemeClr val="bg2"/>
                </a:solidFill>
              </a:defRPr>
            </a:lvl4pPr>
            <a:lvl5pPr marL="1828754" indent="0">
              <a:buNone/>
              <a:defRPr sz="3733" b="1"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6" name="Text Placeholder 26">
            <a:extLst>
              <a:ext uri="{FF2B5EF4-FFF2-40B4-BE49-F238E27FC236}">
                <a16:creationId xmlns:a16="http://schemas.microsoft.com/office/drawing/2014/main" id="{065047B5-AA9E-AC49-98C7-9A5F3D9115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39856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bg2"/>
                </a:solidFill>
                <a:latin typeface="+mj-lt"/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26994B4E-6DD3-B844-9FDB-BCAA7068C1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48479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67" b="0">
                <a:solidFill>
                  <a:schemeClr val="bg2"/>
                </a:solidFill>
                <a:latin typeface="+mj-lt"/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Lead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EF785BD5-24ED-834C-A208-48754EA2A90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57101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2133" b="1">
                <a:solidFill>
                  <a:schemeClr val="tx2"/>
                </a:solidFill>
                <a:latin typeface="+mj-lt"/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Text title 1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E1ED5875-7EF4-3248-99E0-0A0459E1C7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674347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645D2DF5-A98B-544F-A252-14C796478D8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382973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067" b="0">
                <a:solidFill>
                  <a:schemeClr val="tx1"/>
                </a:solidFill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Caption</a:t>
            </a:r>
          </a:p>
        </p:txBody>
      </p:sp>
      <p:sp>
        <p:nvSpPr>
          <p:cNvPr id="31" name="Text Placeholder 26">
            <a:extLst>
              <a:ext uri="{FF2B5EF4-FFF2-40B4-BE49-F238E27FC236}">
                <a16:creationId xmlns:a16="http://schemas.microsoft.com/office/drawing/2014/main" id="{DD61B697-B41A-AB46-81DA-DD2327E17B9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65724" y="-1085145"/>
            <a:ext cx="1680000" cy="62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67" b="1">
                <a:solidFill>
                  <a:schemeClr val="tx2"/>
                </a:solidFill>
                <a:latin typeface="+mj-lt"/>
              </a:defRPr>
            </a:lvl1pPr>
            <a:lvl2pPr marL="457189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 marL="914377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 marL="1371566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 marL="1828754" indent="0">
              <a:buNone/>
              <a:defRPr b="1"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Text title 2</a:t>
            </a:r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61227CF8-03FC-410B-9C94-56CC904C62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433" y="3172741"/>
            <a:ext cx="8180291" cy="1484203"/>
          </a:xfrm>
        </p:spPr>
        <p:txBody>
          <a:bodyPr anchor="t">
            <a:noAutofit/>
          </a:bodyPr>
          <a:lstStyle>
            <a:lvl1pPr>
              <a:defRPr sz="5867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Don’t forget to say </a:t>
            </a:r>
            <a:br>
              <a:rPr lang="en-US" dirty="0"/>
            </a:br>
            <a:r>
              <a:rPr lang="en-US" dirty="0"/>
              <a:t>thank you!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A picture containing weapon&#10;&#10;Description automatically generated">
            <a:extLst>
              <a:ext uri="{FF2B5EF4-FFF2-40B4-BE49-F238E27FC236}">
                <a16:creationId xmlns:a16="http://schemas.microsoft.com/office/drawing/2014/main" id="{DA3114B9-3940-5A41-9493-24DD4531F6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533" y="444215"/>
            <a:ext cx="4507967" cy="64213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EFEF3EA-5770-C54E-ABCE-4B875AF03C44}"/>
              </a:ext>
            </a:extLst>
          </p:cNvPr>
          <p:cNvSpPr/>
          <p:nvPr userDrawn="1"/>
        </p:nvSpPr>
        <p:spPr>
          <a:xfrm>
            <a:off x="9448801" y="6040723"/>
            <a:ext cx="2243664" cy="2873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SG" sz="1867" dirty="0" err="1">
                <a:solidFill>
                  <a:schemeClr val="bg1"/>
                </a:solidFill>
                <a:effectLst/>
              </a:rPr>
              <a:t>go.sit.org</a:t>
            </a:r>
            <a:r>
              <a:rPr lang="en-SG" sz="1867" dirty="0">
                <a:solidFill>
                  <a:schemeClr val="bg1"/>
                </a:solidFill>
                <a:effectLst/>
              </a:rPr>
              <a:t>/conference</a:t>
            </a:r>
            <a:endParaRPr lang="en-US" sz="186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007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graph -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10F32B1-22AF-EE40-99F6-5D119DD456D2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032000" y="0"/>
            <a:ext cx="8160000" cy="5947200"/>
          </a:xfrm>
          <a:solidFill>
            <a:schemeClr val="bg1"/>
          </a:solidFill>
        </p:spPr>
        <p:txBody>
          <a:bodyPr anchor="t" anchorCtr="0"/>
          <a:lstStyle>
            <a:lvl1pPr marL="0" indent="0">
              <a:buNone/>
              <a:defRPr sz="1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9150" y="6514906"/>
            <a:ext cx="6379210" cy="13849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948863" y="6514906"/>
            <a:ext cx="1692274" cy="138499"/>
          </a:xfrm>
        </p:spPr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24648"/>
            <a:ext cx="3168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168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931F59-3DD2-F344-8AD0-B87A07DCFD29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512000" y="624000"/>
            <a:ext cx="7104000" cy="5184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1ECA9-016D-BE48-AF79-62637424B67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86B23E-F330-3F40-B06E-A99D014FF111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graph - 1</a:t>
            </a:r>
          </a:p>
        </p:txBody>
      </p:sp>
    </p:spTree>
    <p:extLst>
      <p:ext uri="{BB962C8B-B14F-4D97-AF65-F5344CB8AC3E}">
        <p14:creationId xmlns:p14="http://schemas.microsoft.com/office/powerpoint/2010/main" val="1024626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graph - 2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EF53E5F-11D8-8A46-8363-D1F0D9F07E94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032000" y="0"/>
            <a:ext cx="8160000" cy="5947200"/>
          </a:xfrm>
          <a:solidFill>
            <a:schemeClr val="bg1"/>
          </a:solidFill>
        </p:spPr>
        <p:txBody>
          <a:bodyPr anchor="t" anchorCtr="0"/>
          <a:lstStyle>
            <a:lvl1pPr marL="0" indent="0">
              <a:buNone/>
              <a:defRPr sz="1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7" y="624648"/>
            <a:ext cx="3168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168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AE4E9-1601-B04B-935F-411CBD81CE0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CF9B22-FA3C-A44D-A104-2EF1DBD5014A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graph - 2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880B787-5BE7-F041-9438-1FAE0C92E1D4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560002" y="624000"/>
            <a:ext cx="7055999" cy="5184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8474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3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3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11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74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8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47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4338" y="1600206"/>
            <a:ext cx="713316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0705" y="1600206"/>
            <a:ext cx="713528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951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Monday, January 20,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25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188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25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558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8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6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6840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282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83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58600" y="274646"/>
            <a:ext cx="3617384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334" y="274646"/>
            <a:ext cx="10651067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3720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1" y="115890"/>
            <a:ext cx="11521018" cy="896937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4417" y="1484315"/>
            <a:ext cx="5681133" cy="4916487"/>
          </a:xfrm>
        </p:spPr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2" y="1484315"/>
            <a:ext cx="5683249" cy="4916487"/>
          </a:xfrm>
        </p:spPr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034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3EF49ED-79D8-8047-A386-8AAC51C2D995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2DF657-0624-2E4D-B778-FAB5C64620B4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bg1"/>
                </a:solidFill>
              </a:rPr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29574719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00" y="624000"/>
            <a:ext cx="9600000" cy="1536000"/>
          </a:xfrm>
        </p:spPr>
        <p:txBody>
          <a:bodyPr anchor="t" anchorCtr="0"/>
          <a:lstStyle>
            <a:lvl1pPr algn="l">
              <a:lnSpc>
                <a:spcPct val="85000"/>
              </a:lnSpc>
              <a:defRPr sz="5600" b="1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00" y="2208000"/>
            <a:ext cx="9600000" cy="288000"/>
          </a:xfrm>
        </p:spPr>
        <p:txBody>
          <a:bodyPr anchor="t" anchorCtr="0"/>
          <a:lstStyle>
            <a:lvl1pPr marL="0" indent="0" algn="l">
              <a:buNone/>
              <a:defRPr sz="1600" b="1" cap="all" baseline="0">
                <a:solidFill>
                  <a:schemeClr val="accent3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3B66B1-814E-7441-9F44-A9631561F254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B0DFA3-4D8B-3C40-BF70-86C197E39CDD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987A50A-24FF-DD40-908A-3AD702EBFBD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576000" y="2544000"/>
            <a:ext cx="2880000" cy="240000"/>
          </a:xfrm>
        </p:spPr>
        <p:txBody>
          <a:bodyPr anchor="t" anchorCtr="0"/>
          <a:lstStyle>
            <a:lvl1pPr marL="0" indent="0">
              <a:buNone/>
              <a:defRPr sz="14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l-NL" dirty="0"/>
              <a:t>Klikken om de datum te bewerken</a:t>
            </a:r>
          </a:p>
        </p:txBody>
      </p:sp>
    </p:spTree>
    <p:extLst>
      <p:ext uri="{BB962C8B-B14F-4D97-AF65-F5344CB8AC3E}">
        <p14:creationId xmlns:p14="http://schemas.microsoft.com/office/powerpoint/2010/main" val="32455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4644CBB8-40B8-42F8-9172-07A476341DDA}"/>
              </a:ext>
            </a:extLst>
          </p:cNvPr>
          <p:cNvGrpSpPr/>
          <p:nvPr/>
        </p:nvGrpSpPr>
        <p:grpSpPr>
          <a:xfrm>
            <a:off x="356481" y="879007"/>
            <a:ext cx="734257" cy="760506"/>
            <a:chOff x="5243759" y="1363788"/>
            <a:chExt cx="734257" cy="76050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5CE073E-302A-4AA7-98C7-8667DDDCFA1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4FD1AE2F-DD70-4E93-B905-E052A23F0B1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E8D529E5-8838-47F0-98A4-2D46F11E499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DA2564-D3DB-48AD-83F0-6CC6B574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47434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6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Monday, January 20,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EA752-36DA-440B-8747-0EB29140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271" y="3629772"/>
            <a:ext cx="11074866" cy="267895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CC02B0-8581-4752-B7BC-3CE1EF17B9F7}"/>
              </a:ext>
            </a:extLst>
          </p:cNvPr>
          <p:cNvSpPr>
            <a:spLocks noChangeAspect="1"/>
          </p:cNvSpPr>
          <p:nvPr/>
        </p:nvSpPr>
        <p:spPr>
          <a:xfrm rot="18900000">
            <a:off x="11209132" y="4448189"/>
            <a:ext cx="999200" cy="1262947"/>
          </a:xfrm>
          <a:custGeom>
            <a:avLst/>
            <a:gdLst>
              <a:gd name="connsiteX0" fmla="*/ 540000 w 999200"/>
              <a:gd name="connsiteY0" fmla="*/ 0 h 1262947"/>
              <a:gd name="connsiteX1" fmla="*/ 999200 w 999200"/>
              <a:gd name="connsiteY1" fmla="*/ 815317 h 1262947"/>
              <a:gd name="connsiteX2" fmla="*/ 552185 w 999200"/>
              <a:gd name="connsiteY2" fmla="*/ 1262333 h 1262947"/>
              <a:gd name="connsiteX3" fmla="*/ 540000 w 999200"/>
              <a:gd name="connsiteY3" fmla="*/ 1262947 h 1262947"/>
              <a:gd name="connsiteX4" fmla="*/ 0 w 999200"/>
              <a:gd name="connsiteY4" fmla="*/ 992947 h 1262947"/>
              <a:gd name="connsiteX5" fmla="*/ 10971 w 999200"/>
              <a:gd name="connsiteY5" fmla="*/ 938533 h 1262947"/>
              <a:gd name="connsiteX6" fmla="*/ 15626 w 999200"/>
              <a:gd name="connsiteY6" fmla="*/ 931034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200" h="1262947">
                <a:moveTo>
                  <a:pt x="540000" y="0"/>
                </a:moveTo>
                <a:lnTo>
                  <a:pt x="999200" y="815317"/>
                </a:lnTo>
                <a:lnTo>
                  <a:pt x="552185" y="1262333"/>
                </a:lnTo>
                <a:lnTo>
                  <a:pt x="540000" y="1262947"/>
                </a:ln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10200000" scaled="0"/>
          </a:gradFill>
          <a:ln>
            <a:noFill/>
          </a:ln>
          <a:effectLst>
            <a:innerShdw blurRad="254000" dist="101600" dir="42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A0FF4DB-8180-4D26-AEAE-7ECDB670F71D}"/>
              </a:ext>
            </a:extLst>
          </p:cNvPr>
          <p:cNvSpPr/>
          <p:nvPr/>
        </p:nvSpPr>
        <p:spPr>
          <a:xfrm rot="2700000">
            <a:off x="11686937" y="4853516"/>
            <a:ext cx="540000" cy="978284"/>
          </a:xfrm>
          <a:custGeom>
            <a:avLst/>
            <a:gdLst>
              <a:gd name="connsiteX0" fmla="*/ 113288 w 540000"/>
              <a:gd name="connsiteY0" fmla="*/ 0 h 978284"/>
              <a:gd name="connsiteX1" fmla="*/ 539386 w 540000"/>
              <a:gd name="connsiteY1" fmla="*/ 426099 h 978284"/>
              <a:gd name="connsiteX2" fmla="*/ 540000 w 540000"/>
              <a:gd name="connsiteY2" fmla="*/ 438284 h 978284"/>
              <a:gd name="connsiteX3" fmla="*/ 270000 w 540000"/>
              <a:gd name="connsiteY3" fmla="*/ 978284 h 978284"/>
              <a:gd name="connsiteX4" fmla="*/ 0 w 540000"/>
              <a:gd name="connsiteY4" fmla="*/ 438284 h 978284"/>
              <a:gd name="connsiteX5" fmla="*/ 79081 w 540000"/>
              <a:gd name="connsiteY5" fmla="*/ 56446 h 97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" h="978284">
                <a:moveTo>
                  <a:pt x="113288" y="0"/>
                </a:moveTo>
                <a:lnTo>
                  <a:pt x="539386" y="426099"/>
                </a:lnTo>
                <a:lnTo>
                  <a:pt x="540000" y="438284"/>
                </a:lnTo>
                <a:cubicBezTo>
                  <a:pt x="540000" y="736518"/>
                  <a:pt x="419117" y="978284"/>
                  <a:pt x="270000" y="978284"/>
                </a:cubicBezTo>
                <a:cubicBezTo>
                  <a:pt x="120883" y="978284"/>
                  <a:pt x="0" y="736518"/>
                  <a:pt x="0" y="438284"/>
                </a:cubicBezTo>
                <a:cubicBezTo>
                  <a:pt x="0" y="289167"/>
                  <a:pt x="30220" y="154167"/>
                  <a:pt x="79081" y="56446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5365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-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E6C4E2F7-F3FA-584F-9865-16697AB47D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88A0E77-7798-4C4C-94FE-E1FBB9A13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992000"/>
            <a:ext cx="6960000" cy="1200000"/>
          </a:xfrm>
        </p:spPr>
        <p:txBody>
          <a:bodyPr anchor="t" anchorCtr="0"/>
          <a:lstStyle>
            <a:lvl1pPr algn="l">
              <a:lnSpc>
                <a:spcPct val="85000"/>
              </a:lnSpc>
              <a:defRPr sz="4533" b="1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9BF537D6-9099-4249-9156-AFADE06D3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00" y="6240000"/>
            <a:ext cx="6960000" cy="336000"/>
          </a:xfrm>
        </p:spPr>
        <p:txBody>
          <a:bodyPr anchor="t" anchorCtr="0"/>
          <a:lstStyle>
            <a:lvl1pPr marL="0" indent="0" algn="l">
              <a:buNone/>
              <a:defRPr sz="1600" b="1" cap="all" baseline="0">
                <a:solidFill>
                  <a:schemeClr val="accent3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501D81-5163-824B-B3C8-A951BC9C3B38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7F7D41-D144-FC4F-BD52-73E065CAE15F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bg1"/>
                </a:solidFill>
              </a:rPr>
              <a:t>Title with picture - 1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E11C59A8-D643-FD43-B1F4-0ABFE88C1FEB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B1637C-5037-364D-8528-74ACC7661873}"/>
              </a:ext>
            </a:extLst>
          </p:cNvPr>
          <p:cNvSpPr txBox="1"/>
          <p:nvPr userDrawn="1"/>
        </p:nvSpPr>
        <p:spPr>
          <a:xfrm>
            <a:off x="12450183" y="965635"/>
            <a:ext cx="1942711" cy="563231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Other Picture?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Place a picture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by changing the background. </a:t>
            </a:r>
            <a:br>
              <a:rPr lang="en-GB" sz="2400" b="0" noProof="0" dirty="0">
                <a:solidFill>
                  <a:schemeClr val="bg1"/>
                </a:solidFill>
              </a:rPr>
            </a:br>
            <a:r>
              <a:rPr lang="en-GB" sz="2400" b="0" noProof="0" dirty="0">
                <a:solidFill>
                  <a:schemeClr val="bg1"/>
                </a:solidFill>
              </a:rPr>
              <a:t>Right click mouse &gt; Format Background </a:t>
            </a:r>
            <a:br>
              <a:rPr lang="en-GB" sz="2400" b="0" noProof="0" dirty="0">
                <a:solidFill>
                  <a:schemeClr val="bg1"/>
                </a:solidFill>
              </a:rPr>
            </a:br>
            <a:r>
              <a:rPr lang="en-GB" sz="2400" b="0" noProof="0" dirty="0">
                <a:solidFill>
                  <a:schemeClr val="bg1"/>
                </a:solidFill>
              </a:rPr>
              <a:t>and insert a other picture. 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6284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icture -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C4E2F7-F3FA-584F-9865-16697AB47D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88A0E77-7798-4C4C-94FE-E1FBB9A137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00" y="4992000"/>
            <a:ext cx="6960000" cy="1200000"/>
          </a:xfrm>
        </p:spPr>
        <p:txBody>
          <a:bodyPr anchor="t" anchorCtr="0"/>
          <a:lstStyle>
            <a:lvl1pPr algn="l">
              <a:lnSpc>
                <a:spcPct val="85000"/>
              </a:lnSpc>
              <a:defRPr sz="4533" b="1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9BF537D6-9099-4249-9156-AFADE06D3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00" y="6240000"/>
            <a:ext cx="6960000" cy="336000"/>
          </a:xfrm>
        </p:spPr>
        <p:txBody>
          <a:bodyPr anchor="t" anchorCtr="0"/>
          <a:lstStyle>
            <a:lvl1pPr marL="0" indent="0" algn="l">
              <a:buNone/>
              <a:defRPr sz="1600" b="1" cap="all" baseline="0">
                <a:solidFill>
                  <a:schemeClr val="accent3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C9A84F-98E5-B54F-A0F6-45920693135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CD923D-F661-024B-8EDB-145979A96D78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bg1"/>
                </a:solidFill>
              </a:rPr>
              <a:t>Title with picture – 2 </a:t>
            </a:r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FCD0DDF9-3DAE-0F4B-A550-5CFBC5962884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5B4925-1AB3-D642-959D-2475C7D83DAD}"/>
              </a:ext>
            </a:extLst>
          </p:cNvPr>
          <p:cNvSpPr txBox="1"/>
          <p:nvPr userDrawn="1"/>
        </p:nvSpPr>
        <p:spPr>
          <a:xfrm>
            <a:off x="12450183" y="965635"/>
            <a:ext cx="1942711" cy="563231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Other Picture?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Place a picture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by changing the background. </a:t>
            </a:r>
            <a:br>
              <a:rPr lang="en-GB" sz="2400" b="0" noProof="0" dirty="0">
                <a:solidFill>
                  <a:schemeClr val="bg1"/>
                </a:solidFill>
              </a:rPr>
            </a:br>
            <a:r>
              <a:rPr lang="en-GB" sz="2400" b="0" noProof="0" dirty="0">
                <a:solidFill>
                  <a:schemeClr val="bg1"/>
                </a:solidFill>
              </a:rPr>
              <a:t>Right click mouse &gt; Format Background </a:t>
            </a:r>
            <a:br>
              <a:rPr lang="en-GB" sz="2400" b="0" noProof="0" dirty="0">
                <a:solidFill>
                  <a:schemeClr val="bg1"/>
                </a:solidFill>
              </a:rPr>
            </a:br>
            <a:r>
              <a:rPr lang="en-GB" sz="2400" b="0" noProof="0" dirty="0">
                <a:solidFill>
                  <a:schemeClr val="bg1"/>
                </a:solidFill>
              </a:rPr>
              <a:t>and insert a other picture. 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2635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point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487999"/>
            <a:ext cx="7680000" cy="4512000"/>
          </a:xfrm>
        </p:spPr>
        <p:txBody>
          <a:bodyPr/>
          <a:lstStyle>
            <a:lvl1pPr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Title and bulletpoints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AFD1233-2D1E-5B4E-B312-4B887FDC7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20000"/>
            <a:ext cx="7680000" cy="1152000"/>
          </a:xfrm>
        </p:spPr>
        <p:txBody>
          <a:bodyPr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6765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488000"/>
            <a:ext cx="7680000" cy="4512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Title and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EC058F0-4004-BE43-8CCE-BD0FE53B7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20000"/>
            <a:ext cx="7680000" cy="1152000"/>
          </a:xfrm>
        </p:spPr>
        <p:txBody>
          <a:bodyPr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8463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120000"/>
            <a:ext cx="7680000" cy="1152000"/>
          </a:xfrm>
        </p:spPr>
        <p:txBody>
          <a:bodyPr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Two columns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A08EBFF-DC0C-8F4E-8C6D-4D8FBB111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00" y="3936003"/>
            <a:ext cx="5088000" cy="240000"/>
          </a:xfrm>
        </p:spPr>
        <p:txBody>
          <a:bodyPr anchor="t" anchorCtr="0"/>
          <a:lstStyle>
            <a:lvl1pPr marL="0" indent="0">
              <a:buNone/>
              <a:defRPr sz="1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9ABBFF8-85CD-FF4E-AB8C-8392C4E7286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6000" y="4176003"/>
            <a:ext cx="5088000" cy="1728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BB72F82-6109-4A4A-8134-0EC8B38C6167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528003" y="3936003"/>
            <a:ext cx="5088000" cy="240000"/>
          </a:xfrm>
        </p:spPr>
        <p:txBody>
          <a:bodyPr anchor="t" anchorCtr="0"/>
          <a:lstStyle>
            <a:lvl1pPr marL="0" indent="0">
              <a:buNone/>
              <a:defRPr sz="1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B38D3AB-1600-7744-96D4-2B92438BAB4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528003" y="4176003"/>
            <a:ext cx="5088000" cy="1728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2ED6D88-554B-2740-BADD-9F0C5FA20B8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576000" y="1488000"/>
            <a:ext cx="5088000" cy="2304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1263EE6-76D8-0D45-9AED-14CE94C0B0DC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6528000" y="1488000"/>
            <a:ext cx="5088000" cy="2304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7018236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points W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487999"/>
            <a:ext cx="10656000" cy="4512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Title and bulletpoints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489D9AC-E8C1-B949-B3EC-21764634C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20000"/>
            <a:ext cx="7680000" cy="1152000"/>
          </a:xfrm>
        </p:spPr>
        <p:txBody>
          <a:bodyPr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5959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W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488000"/>
            <a:ext cx="10656000" cy="4512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760BC6-5CF7-3E46-B8B7-EC6CD6A2846C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38991D-AD38-2F46-884D-3E08284F3B5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Title and text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CAFA14A-B5DF-3447-B1EF-90C90BB5E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120000"/>
            <a:ext cx="7680000" cy="1152000"/>
          </a:xfrm>
        </p:spPr>
        <p:txBody>
          <a:bodyPr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175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icture -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angle 13">
            <a:extLst>
              <a:ext uri="{FF2B5EF4-FFF2-40B4-BE49-F238E27FC236}">
                <a16:creationId xmlns:a16="http://schemas.microsoft.com/office/drawing/2014/main" id="{D59BC775-56FA-AB42-ABD3-EEFF2141B5F1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24648"/>
            <a:ext cx="3168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168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B5668208-53B1-A440-8521-60D486010EA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032000" y="-1"/>
            <a:ext cx="8160000" cy="59472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50000"/>
              </a:lnSpc>
              <a:buNone/>
              <a:defRPr sz="186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AE4E9-1601-B04B-935F-411CBD81CE0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CF9B22-FA3C-A44D-A104-2EF1DBD5014A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picture - 1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8D68CA-064F-914F-B059-D590A42D96BC}"/>
              </a:ext>
            </a:extLst>
          </p:cNvPr>
          <p:cNvSpPr txBox="1"/>
          <p:nvPr userDrawn="1"/>
        </p:nvSpPr>
        <p:spPr>
          <a:xfrm>
            <a:off x="12450183" y="965635"/>
            <a:ext cx="1942711" cy="267765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Structure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Move the structure manual to the right position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067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9421D-72A5-184A-A138-DCB5F747B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47D604-351D-4846-959E-031EB39BDC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74BB50-584A-E74A-B881-DFACFB227B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55971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picture - 2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24648"/>
            <a:ext cx="3168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168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B5668208-53B1-A440-8521-60D486010EA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032000" y="-1"/>
            <a:ext cx="8160000" cy="59472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50000"/>
              </a:lnSpc>
              <a:buNone/>
              <a:defRPr sz="186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02A2EB-7820-054A-9BFB-BF51550F78AA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60345B-E9F4-CA44-A4B3-255173E7609E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picture - 2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FFF73B39-6881-E946-8B5F-6618FCEC68C0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8AD2F2-E84E-F845-A82F-813F602EF822}"/>
              </a:ext>
            </a:extLst>
          </p:cNvPr>
          <p:cNvSpPr txBox="1"/>
          <p:nvPr userDrawn="1"/>
        </p:nvSpPr>
        <p:spPr>
          <a:xfrm>
            <a:off x="12450183" y="965635"/>
            <a:ext cx="1942711" cy="267765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Structure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Move the structure manual to the right position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87315D-5D96-6B44-976A-B55C75113324}"/>
              </a:ext>
            </a:extLst>
          </p:cNvPr>
          <p:cNvSpPr/>
          <p:nvPr userDrawn="1"/>
        </p:nvSpPr>
        <p:spPr>
          <a:xfrm>
            <a:off x="400833" y="6014005"/>
            <a:ext cx="1553227" cy="7483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6623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Monday, January 20,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12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graph -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10F32B1-22AF-EE40-99F6-5D119DD456D2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032000" y="0"/>
            <a:ext cx="8160000" cy="5947200"/>
          </a:xfrm>
          <a:solidFill>
            <a:schemeClr val="bg1"/>
          </a:solidFill>
        </p:spPr>
        <p:txBody>
          <a:bodyPr anchor="t" anchorCtr="0"/>
          <a:lstStyle>
            <a:lvl1pPr marL="0" indent="0">
              <a:buNone/>
              <a:defRPr sz="1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624648"/>
            <a:ext cx="3168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168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931F59-3DD2-F344-8AD0-B87A07DCFD29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512000" y="624000"/>
            <a:ext cx="7104000" cy="5184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C1ECA9-016D-BE48-AF79-62637424B67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86B23E-F330-3F40-B06E-A99D014FF111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graph - 1</a:t>
            </a:r>
          </a:p>
        </p:txBody>
      </p:sp>
    </p:spTree>
    <p:extLst>
      <p:ext uri="{BB962C8B-B14F-4D97-AF65-F5344CB8AC3E}">
        <p14:creationId xmlns:p14="http://schemas.microsoft.com/office/powerpoint/2010/main" val="35332485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graph - 2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EF53E5F-11D8-8A46-8363-D1F0D9F07E94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4032000" y="0"/>
            <a:ext cx="8160000" cy="5947200"/>
          </a:xfrm>
          <a:solidFill>
            <a:schemeClr val="bg1"/>
          </a:solidFill>
        </p:spPr>
        <p:txBody>
          <a:bodyPr anchor="t" anchorCtr="0"/>
          <a:lstStyle>
            <a:lvl1pPr marL="0" indent="0">
              <a:buNone/>
              <a:defRPr sz="1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5C2F28B-6A24-EE4C-9F37-5E8612D72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997" y="624648"/>
            <a:ext cx="3168000" cy="1008000"/>
          </a:xfrm>
        </p:spPr>
        <p:txBody>
          <a:bodyPr anchor="t" anchorCtr="0"/>
          <a:lstStyle>
            <a:lvl1pPr>
              <a:defRPr sz="3467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F80DAF-F777-7B41-ACE2-C9D003CEA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968000"/>
            <a:ext cx="3168000" cy="384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AE4E9-1601-B04B-935F-411CBD81CE0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CF9B22-FA3C-A44D-A104-2EF1DBD5014A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Text with graph - 2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880B787-5BE7-F041-9438-1FAE0C92E1D4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560002" y="624000"/>
            <a:ext cx="7055999" cy="5184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01491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pictur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B5668208-53B1-A440-8521-60D486010EA9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0" y="-1"/>
            <a:ext cx="12192000" cy="5947200"/>
          </a:xfrm>
          <a:solidFill>
            <a:schemeClr val="bg1">
              <a:lumMod val="85000"/>
            </a:schemeClr>
          </a:solidFill>
        </p:spPr>
        <p:txBody>
          <a:bodyPr lIns="360000" tIns="360000" rIns="360000" anchor="t"/>
          <a:lstStyle>
            <a:lvl1pPr marL="0" indent="0" algn="ctr">
              <a:lnSpc>
                <a:spcPct val="150000"/>
              </a:lnSpc>
              <a:buNone/>
              <a:defRPr sz="1867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6D48B0-5B91-A84E-9385-88D6D6760D43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057493-D84B-454F-B8DF-3FB787232837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Only picture</a:t>
            </a: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EA390A2B-3183-A043-9661-7A64B5F99835}"/>
              </a:ext>
            </a:extLst>
          </p:cNvPr>
          <p:cNvSpPr/>
          <p:nvPr userDrawn="1"/>
        </p:nvSpPr>
        <p:spPr>
          <a:xfrm rot="16200000">
            <a:off x="12305259" y="970478"/>
            <a:ext cx="258183" cy="41167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4764F4-C5E9-CD42-A78F-FB16C534CDB4}"/>
              </a:ext>
            </a:extLst>
          </p:cNvPr>
          <p:cNvSpPr txBox="1"/>
          <p:nvPr userDrawn="1"/>
        </p:nvSpPr>
        <p:spPr>
          <a:xfrm>
            <a:off x="12450183" y="965635"/>
            <a:ext cx="1942711" cy="267765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accent3"/>
                </a:solidFill>
              </a:rPr>
              <a:t>Structure</a:t>
            </a:r>
          </a:p>
          <a:p>
            <a:r>
              <a:rPr lang="en-GB" sz="2400" b="0" noProof="0" dirty="0">
                <a:solidFill>
                  <a:schemeClr val="bg1"/>
                </a:solidFill>
              </a:rPr>
              <a:t>Move the structure manual to the right position</a:t>
            </a:r>
          </a:p>
          <a:p>
            <a:endParaRPr lang="en-GB" sz="24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8903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9BF537D6-9099-4249-9156-AFADE06D37F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6000" y="4512000"/>
            <a:ext cx="6960000" cy="240000"/>
          </a:xfrm>
        </p:spPr>
        <p:txBody>
          <a:bodyPr anchor="t" anchorCtr="0"/>
          <a:lstStyle>
            <a:lvl1pPr marL="0" indent="0" algn="l">
              <a:buNone/>
              <a:defRPr sz="1467" b="1" cap="all" baseline="0">
                <a:solidFill>
                  <a:schemeClr val="accent3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name and date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C9A84F-98E5-B54F-A0F6-459206931351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CD923D-F661-024B-8EDB-145979A96D78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0" dirty="0">
                <a:solidFill>
                  <a:schemeClr val="bg1"/>
                </a:solidFill>
              </a:rPr>
              <a:t>End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F92550-484D-6344-B989-26B30D81C745}"/>
              </a:ext>
            </a:extLst>
          </p:cNvPr>
          <p:cNvSpPr txBox="1"/>
          <p:nvPr userDrawn="1"/>
        </p:nvSpPr>
        <p:spPr>
          <a:xfrm>
            <a:off x="575997" y="5424000"/>
            <a:ext cx="7200000" cy="432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867" noProof="1"/>
              <a:t>© TU Delft and TNO, QuTech (QuTech is a quantum institute of TU Delft and TNO).</a:t>
            </a:r>
          </a:p>
          <a:p>
            <a:r>
              <a:rPr lang="en-GB" sz="867" noProof="1"/>
              <a:t>This information carrier contains proprietary information, which shall not be used, reproduced or disclosed to third parties without the</a:t>
            </a:r>
          </a:p>
          <a:p>
            <a:r>
              <a:rPr lang="en-GB" sz="867" noProof="1"/>
              <a:t>prior written authorisation by TU Delft and TNO, as applicable, and is subject to the conditions of the ‘Samenwerkingsovereenkomst QuTech’.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41D07C9-F66F-3B4B-880A-03B4434C899F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575999" y="5088000"/>
            <a:ext cx="7200000" cy="240000"/>
          </a:xfrm>
        </p:spPr>
        <p:txBody>
          <a:bodyPr anchor="t" anchorCtr="0"/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e-mail address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C5B221-55C1-274B-96D4-690D9BB66560}"/>
              </a:ext>
            </a:extLst>
          </p:cNvPr>
          <p:cNvSpPr txBox="1"/>
          <p:nvPr userDrawn="1"/>
        </p:nvSpPr>
        <p:spPr>
          <a:xfrm>
            <a:off x="4752000" y="6340781"/>
            <a:ext cx="1248000" cy="24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1067" noProof="1"/>
              <a:t>www.qutech.nl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1639DBBD-AE5C-4E4D-9F41-7D94D822758D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575999" y="4800000"/>
            <a:ext cx="7200000" cy="240000"/>
          </a:xfrm>
        </p:spPr>
        <p:txBody>
          <a:bodyPr anchor="t" anchorCtr="0"/>
          <a:lstStyle>
            <a:lvl1pPr marL="0" indent="0">
              <a:buNone/>
              <a:defRPr sz="1400" b="1" cap="all" baseline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8523126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762CC-E26B-C842-AA66-20B198660116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7AE17D-4E45-9E43-B816-0AD1B58F00DF}"/>
              </a:ext>
            </a:extLst>
          </p:cNvPr>
          <p:cNvSpPr txBox="1"/>
          <p:nvPr userDrawn="1"/>
        </p:nvSpPr>
        <p:spPr>
          <a:xfrm>
            <a:off x="0" y="-599267"/>
            <a:ext cx="624000" cy="461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D4A284-A9A7-0A44-8F9E-0638C913C77B}"/>
              </a:ext>
            </a:extLst>
          </p:cNvPr>
          <p:cNvSpPr txBox="1"/>
          <p:nvPr userDrawn="1"/>
        </p:nvSpPr>
        <p:spPr>
          <a:xfrm>
            <a:off x="720001" y="-599267"/>
            <a:ext cx="38400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z="2400" b="1" noProof="1">
                <a:solidFill>
                  <a:schemeClr val="bg1"/>
                </a:solidFill>
              </a:rPr>
              <a:t>Blank</a:t>
            </a:r>
          </a:p>
        </p:txBody>
      </p:sp>
    </p:spTree>
    <p:extLst>
      <p:ext uri="{BB962C8B-B14F-4D97-AF65-F5344CB8AC3E}">
        <p14:creationId xmlns:p14="http://schemas.microsoft.com/office/powerpoint/2010/main" val="2803285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881275"/>
            <a:ext cx="5437186" cy="535354"/>
          </a:xfrm>
        </p:spPr>
        <p:txBody>
          <a:bodyPr anchor="b">
            <a:norm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577270"/>
            <a:ext cx="5429114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881275"/>
            <a:ext cx="5436392" cy="535354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577270"/>
            <a:ext cx="5436391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Monday, January 20, 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68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149" y="550799"/>
            <a:ext cx="8283313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51F65-E111-4656-83BE-CFCDE2D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Monday, January 20,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F82CB-2D17-4918-821E-485475CF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6589D-A056-4817-AE15-39D87FE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489F067-39E1-4757-BC11-6169A343F2E1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10727" y="3958416"/>
            <a:ext cx="3536330" cy="1853969"/>
          </a:xfrm>
          <a:custGeom>
            <a:avLst/>
            <a:gdLst>
              <a:gd name="connsiteX0" fmla="*/ 3536330 w 3536330"/>
              <a:gd name="connsiteY0" fmla="*/ 1853969 h 1853969"/>
              <a:gd name="connsiteX1" fmla="*/ 1682362 w 3536330"/>
              <a:gd name="connsiteY1" fmla="*/ 0 h 1853969"/>
              <a:gd name="connsiteX2" fmla="*/ 52157 w 3536330"/>
              <a:gd name="connsiteY2" fmla="*/ 970257 h 1853969"/>
              <a:gd name="connsiteX3" fmla="*/ 0 w 3536330"/>
              <a:gd name="connsiteY3" fmla="*/ 1078528 h 1853969"/>
              <a:gd name="connsiteX4" fmla="*/ 757215 w 3536330"/>
              <a:gd name="connsiteY4" fmla="*/ 1835743 h 1853969"/>
              <a:gd name="connsiteX5" fmla="*/ 774211 w 3536330"/>
              <a:gd name="connsiteY5" fmla="*/ 1667149 h 1853969"/>
              <a:gd name="connsiteX6" fmla="*/ 1682362 w 3536330"/>
              <a:gd name="connsiteY6" fmla="*/ 926985 h 1853969"/>
              <a:gd name="connsiteX7" fmla="*/ 2609345 w 3536330"/>
              <a:gd name="connsiteY7" fmla="*/ 1853969 h 185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36330" h="1853969">
                <a:moveTo>
                  <a:pt x="3536330" y="1853969"/>
                </a:moveTo>
                <a:cubicBezTo>
                  <a:pt x="3536330" y="830051"/>
                  <a:pt x="2706280" y="0"/>
                  <a:pt x="1682362" y="0"/>
                </a:cubicBezTo>
                <a:cubicBezTo>
                  <a:pt x="978418" y="0"/>
                  <a:pt x="366107" y="392328"/>
                  <a:pt x="52157" y="970257"/>
                </a:cubicBezTo>
                <a:lnTo>
                  <a:pt x="0" y="1078528"/>
                </a:lnTo>
                <a:lnTo>
                  <a:pt x="757215" y="1835743"/>
                </a:lnTo>
                <a:lnTo>
                  <a:pt x="774211" y="1667149"/>
                </a:lnTo>
                <a:cubicBezTo>
                  <a:pt x="860649" y="1244739"/>
                  <a:pt x="1234397" y="926985"/>
                  <a:pt x="1682362" y="926985"/>
                </a:cubicBezTo>
                <a:cubicBezTo>
                  <a:pt x="2194320" y="926985"/>
                  <a:pt x="2609345" y="1342010"/>
                  <a:pt x="2609345" y="1853969"/>
                </a:cubicBezTo>
                <a:close/>
              </a:path>
            </a:pathLst>
          </a:custGeom>
          <a:gradFill flip="none" rotWithShape="1">
            <a:gsLst>
              <a:gs pos="97000">
                <a:schemeClr val="bg2"/>
              </a:gs>
              <a:gs pos="31000">
                <a:schemeClr val="bg2">
                  <a:lumMod val="90000"/>
                  <a:lumOff val="10000"/>
                </a:schemeClr>
              </a:gs>
            </a:gsLst>
            <a:lin ang="15000000" scaled="0"/>
            <a:tileRect/>
          </a:gradFill>
          <a:ln>
            <a:noFill/>
          </a:ln>
          <a:effectLst>
            <a:innerShdw blurRad="355600" dist="101600" dir="16200000">
              <a:schemeClr val="accent1">
                <a:lumMod val="60000"/>
                <a:lumOff val="4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D231011-607F-42F1-B2D9-2BA8E91CC6AF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81151" y="3649708"/>
            <a:ext cx="3478701" cy="2164843"/>
          </a:xfrm>
          <a:custGeom>
            <a:avLst/>
            <a:gdLst>
              <a:gd name="connsiteX0" fmla="*/ 3478701 w 3478701"/>
              <a:gd name="connsiteY0" fmla="*/ 2164843 h 2164843"/>
              <a:gd name="connsiteX1" fmla="*/ 1624733 w 3478701"/>
              <a:gd name="connsiteY1" fmla="*/ 0 h 2164843"/>
              <a:gd name="connsiteX2" fmla="*/ 87393 w 3478701"/>
              <a:gd name="connsiteY2" fmla="*/ 954459 h 2164843"/>
              <a:gd name="connsiteX3" fmla="*/ 0 w 3478701"/>
              <a:gd name="connsiteY3" fmla="*/ 1122434 h 2164843"/>
              <a:gd name="connsiteX4" fmla="*/ 736015 w 3478701"/>
              <a:gd name="connsiteY4" fmla="*/ 1858449 h 2164843"/>
              <a:gd name="connsiteX5" fmla="*/ 739424 w 3478701"/>
              <a:gd name="connsiteY5" fmla="*/ 1842964 h 2164843"/>
              <a:gd name="connsiteX6" fmla="*/ 1624733 w 3478701"/>
              <a:gd name="connsiteY6" fmla="*/ 1082422 h 2164843"/>
              <a:gd name="connsiteX7" fmla="*/ 2551716 w 3478701"/>
              <a:gd name="connsiteY7" fmla="*/ 2164843 h 216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8701" h="2164843">
                <a:moveTo>
                  <a:pt x="3478701" y="2164843"/>
                </a:moveTo>
                <a:cubicBezTo>
                  <a:pt x="3478701" y="969234"/>
                  <a:pt x="2648651" y="0"/>
                  <a:pt x="1624733" y="0"/>
                </a:cubicBezTo>
                <a:cubicBezTo>
                  <a:pt x="984784" y="0"/>
                  <a:pt x="420564" y="378607"/>
                  <a:pt x="87393" y="954459"/>
                </a:cubicBezTo>
                <a:lnTo>
                  <a:pt x="0" y="1122434"/>
                </a:lnTo>
                <a:lnTo>
                  <a:pt x="736015" y="1858449"/>
                </a:lnTo>
                <a:lnTo>
                  <a:pt x="739424" y="1842964"/>
                </a:lnTo>
                <a:cubicBezTo>
                  <a:pt x="856791" y="1402344"/>
                  <a:pt x="1208766" y="1082422"/>
                  <a:pt x="1624733" y="1082422"/>
                </a:cubicBezTo>
                <a:cubicBezTo>
                  <a:pt x="2136692" y="1082422"/>
                  <a:pt x="2551716" y="1567038"/>
                  <a:pt x="2551716" y="2164843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C472EFA-56B5-4A41-8D4B-E9F37727F34D}"/>
              </a:ext>
            </a:extLst>
          </p:cNvPr>
          <p:cNvSpPr/>
          <p:nvPr/>
        </p:nvSpPr>
        <p:spPr>
          <a:xfrm rot="13500000" flipV="1">
            <a:off x="1512277" y="2840042"/>
            <a:ext cx="214196" cy="933178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781B6C-21AD-489D-A3CB-522BB2AC543F}"/>
              </a:ext>
            </a:extLst>
          </p:cNvPr>
          <p:cNvSpPr>
            <a:spLocks noChangeAspect="1"/>
          </p:cNvSpPr>
          <p:nvPr/>
        </p:nvSpPr>
        <p:spPr>
          <a:xfrm>
            <a:off x="1780661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1AD5B80-530E-44CD-8D4A-2796FB214CBF}"/>
              </a:ext>
            </a:extLst>
          </p:cNvPr>
          <p:cNvGrpSpPr/>
          <p:nvPr/>
        </p:nvGrpSpPr>
        <p:grpSpPr>
          <a:xfrm>
            <a:off x="623181" y="1514007"/>
            <a:ext cx="734257" cy="760506"/>
            <a:chOff x="5243759" y="1363788"/>
            <a:chExt cx="734257" cy="760506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2F746AA8-9050-4515-9B17-BC850368529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23EC1AC3-1698-46D5-80B7-F22F15E1A5E4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73766156-553C-46EB-93FA-4F37CC0FF5CF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357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Monday, January 20, 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764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Monday, January 20,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809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98F1FBA-F8BB-42CF-8B3E-D19AAFEE96C1}"/>
              </a:ext>
            </a:extLst>
          </p:cNvPr>
          <p:cNvGrpSpPr/>
          <p:nvPr/>
        </p:nvGrpSpPr>
        <p:grpSpPr>
          <a:xfrm>
            <a:off x="334964" y="5115518"/>
            <a:ext cx="734257" cy="760506"/>
            <a:chOff x="5243759" y="1363788"/>
            <a:chExt cx="734257" cy="7605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60EE09DD-C3DB-4266-BCC3-A765CFFBF37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F301FE0-96DC-4EFB-BBEE-AED762C337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3BEAD276-8850-4C0C-9777-8537000D522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5EE0A0-B07E-479B-9684-4BD09FA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75409"/>
            <a:ext cx="4500562" cy="984885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1893A9-3462-4F51-83AE-5D2F124B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575409"/>
            <a:ext cx="6373813" cy="573331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9240C-79C0-4A88-A476-725DE1B9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76195"/>
            <a:ext cx="4500562" cy="4532530"/>
          </a:xfrm>
        </p:spPr>
        <p:txBody>
          <a:bodyPr anchor="t" anchorCtr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Monday, January 20, 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1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Monday, January 20,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9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9394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9" r:id="rId6"/>
    <p:sldLayoutId id="2147483704" r:id="rId7"/>
    <p:sldLayoutId id="2147483705" r:id="rId8"/>
    <p:sldLayoutId id="2147483706" r:id="rId9"/>
    <p:sldLayoutId id="2147483708" r:id="rId10"/>
    <p:sldLayoutId id="2147483707" r:id="rId11"/>
    <p:sldLayoutId id="2147483714" r:id="rId12"/>
    <p:sldLayoutId id="2147483715" r:id="rId13"/>
    <p:sldLayoutId id="2147483716" r:id="rId14"/>
    <p:sldLayoutId id="2147483737" r:id="rId15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0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0D20E-9BA2-BA44-A0CE-C63B2C2F5890}" type="datetimeFigureOut">
              <a:rPr lang="en-US" smtClean="0"/>
              <a:t>1/20/25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3" y="635635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8AF8B-BB1F-6344-8A3F-BF8609A99DD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ight Triangle 6"/>
          <p:cNvSpPr/>
          <p:nvPr userDrawn="1"/>
        </p:nvSpPr>
        <p:spPr bwMode="auto">
          <a:xfrm flipV="1">
            <a:off x="1" y="0"/>
            <a:ext cx="1139438" cy="5302250"/>
          </a:xfrm>
          <a:prstGeom prst="rtTriangle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accent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-11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29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00" y="480000"/>
            <a:ext cx="76800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nl-NL" dirty="0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0" y="1968000"/>
            <a:ext cx="7680000" cy="38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2000" y="6336000"/>
            <a:ext cx="6240000" cy="2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67" cap="all" normalizeH="0" baseline="0">
                <a:solidFill>
                  <a:schemeClr val="accent3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32000" y="6336000"/>
            <a:ext cx="384000" cy="2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067">
                <a:solidFill>
                  <a:schemeClr val="accent2"/>
                </a:solidFill>
              </a:defRPr>
            </a:lvl1pPr>
          </a:lstStyle>
          <a:p>
            <a:fld id="{14F762CC-E26B-C842-AA66-20B19866011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742AD9-F564-AE4E-8B6C-E5D43AD56FAA}"/>
              </a:ext>
            </a:extLst>
          </p:cNvPr>
          <p:cNvSpPr/>
          <p:nvPr userDrawn="1"/>
        </p:nvSpPr>
        <p:spPr>
          <a:xfrm>
            <a:off x="417535" y="5962389"/>
            <a:ext cx="1853852" cy="895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77484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  <p:sldLayoutId id="2147483769" r:id="rId17"/>
  </p:sldLayoutIdLst>
  <p:hf hdr="0" ftr="0" dt="0"/>
  <p:txStyles>
    <p:titleStyle>
      <a:lvl1pPr algn="l" defTabSz="914377" rtl="0" eaLnBrk="1" latinLnBrk="0" hangingPunct="1">
        <a:lnSpc>
          <a:spcPct val="95000"/>
        </a:lnSpc>
        <a:spcBef>
          <a:spcPct val="0"/>
        </a:spcBef>
        <a:buNone/>
        <a:defRPr sz="34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95" indent="-191995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83990" indent="-191995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191995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67981" indent="-191995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59976" indent="-191995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image" Target="../media/image42.jpeg"/><Relationship Id="rId18" Type="http://schemas.openxmlformats.org/officeDocument/2006/relationships/image" Target="../media/image46.jpeg"/><Relationship Id="rId3" Type="http://schemas.openxmlformats.org/officeDocument/2006/relationships/image" Target="../media/image37.png"/><Relationship Id="rId7" Type="http://schemas.openxmlformats.org/officeDocument/2006/relationships/diagramData" Target="../diagrams/data1.xml"/><Relationship Id="rId12" Type="http://schemas.openxmlformats.org/officeDocument/2006/relationships/image" Target="../media/image41.png"/><Relationship Id="rId1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microsoft.com/office/2007/relationships/diagramDrawing" Target="../diagrams/drawing1.xml"/><Relationship Id="rId5" Type="http://schemas.openxmlformats.org/officeDocument/2006/relationships/image" Target="../media/image39.jpeg"/><Relationship Id="rId15" Type="http://schemas.openxmlformats.org/officeDocument/2006/relationships/image" Target="../media/image44.png"/><Relationship Id="rId10" Type="http://schemas.openxmlformats.org/officeDocument/2006/relationships/diagramColors" Target="../diagrams/colors1.xml"/><Relationship Id="rId4" Type="http://schemas.openxmlformats.org/officeDocument/2006/relationships/image" Target="../media/image38.jpeg"/><Relationship Id="rId9" Type="http://schemas.openxmlformats.org/officeDocument/2006/relationships/diagramQuickStyle" Target="../diagrams/quickStyle1.xml"/><Relationship Id="rId1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42.jpeg"/><Relationship Id="rId18" Type="http://schemas.openxmlformats.org/officeDocument/2006/relationships/image" Target="../media/image46.jpeg"/><Relationship Id="rId3" Type="http://schemas.openxmlformats.org/officeDocument/2006/relationships/image" Target="../media/image37.png"/><Relationship Id="rId7" Type="http://schemas.openxmlformats.org/officeDocument/2006/relationships/diagramData" Target="../diagrams/data2.xml"/><Relationship Id="rId12" Type="http://schemas.openxmlformats.org/officeDocument/2006/relationships/image" Target="../media/image41.png"/><Relationship Id="rId17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microsoft.com/office/2007/relationships/diagramDrawing" Target="../diagrams/drawing2.xml"/><Relationship Id="rId5" Type="http://schemas.openxmlformats.org/officeDocument/2006/relationships/image" Target="../media/image39.jpeg"/><Relationship Id="rId15" Type="http://schemas.openxmlformats.org/officeDocument/2006/relationships/image" Target="../media/image44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38.jpeg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emf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8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5" Type="http://schemas.openxmlformats.org/officeDocument/2006/relationships/image" Target="../media/image67.png"/><Relationship Id="rId4" Type="http://schemas.openxmlformats.org/officeDocument/2006/relationships/image" Target="../media/image6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Relationship Id="rId9" Type="http://schemas.openxmlformats.org/officeDocument/2006/relationships/image" Target="../media/image7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emf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10" Type="http://schemas.openxmlformats.org/officeDocument/2006/relationships/image" Target="../media/image33.emf"/><Relationship Id="rId4" Type="http://schemas.openxmlformats.org/officeDocument/2006/relationships/image" Target="../media/image28.emf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4.emf"/><Relationship Id="rId5" Type="http://schemas.microsoft.com/office/2007/relationships/hdphoto" Target="../media/hdphoto1.wdp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CBBEEBE-D799-3449-BD66-5D67C68441B7}"/>
              </a:ext>
            </a:extLst>
          </p:cNvPr>
          <p:cNvSpPr/>
          <p:nvPr/>
        </p:nvSpPr>
        <p:spPr>
          <a:xfrm>
            <a:off x="997315" y="290396"/>
            <a:ext cx="7430599" cy="741233"/>
          </a:xfrm>
          <a:prstGeom prst="rect">
            <a:avLst/>
          </a:prstGeom>
          <a:solidFill>
            <a:srgbClr val="071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3">
            <a:extLst>
              <a:ext uri="{FF2B5EF4-FFF2-40B4-BE49-F238E27FC236}">
                <a16:creationId xmlns:a16="http://schemas.microsoft.com/office/drawing/2014/main" id="{32270142-155B-B94F-BDEC-002F91BDF762}"/>
              </a:ext>
            </a:extLst>
          </p:cNvPr>
          <p:cNvSpPr txBox="1">
            <a:spLocks/>
          </p:cNvSpPr>
          <p:nvPr/>
        </p:nvSpPr>
        <p:spPr>
          <a:xfrm>
            <a:off x="369679" y="543341"/>
            <a:ext cx="5892142" cy="23417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Quantum </a:t>
            </a:r>
            <a:br>
              <a:rPr lang="en-US" sz="5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</a:br>
            <a:r>
              <a:rPr lang="en-US" sz="54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network technology</a:t>
            </a:r>
            <a:endParaRPr lang="en-US" sz="5400" dirty="0"/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54467411-6047-7B41-9991-5FAC9BEA0ADC}"/>
              </a:ext>
            </a:extLst>
          </p:cNvPr>
          <p:cNvSpPr txBox="1">
            <a:spLocks/>
          </p:cNvSpPr>
          <p:nvPr/>
        </p:nvSpPr>
        <p:spPr>
          <a:xfrm>
            <a:off x="428565" y="3553880"/>
            <a:ext cx="5399580" cy="5489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667" dirty="0">
                <a:latin typeface="Source Sans Pro" panose="020B0503030403020204" pitchFamily="34" charset="0"/>
                <a:ea typeface="Source Sans Pro" panose="020B0503030403020204" pitchFamily="34" charset="0"/>
              </a:rPr>
              <a:t>The second life of rare-</a:t>
            </a:r>
            <a:r>
              <a:rPr lang="nl-NL" sz="2667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earth</a:t>
            </a:r>
            <a:r>
              <a:rPr lang="nl-NL" sz="2667" dirty="0"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r>
              <a:rPr lang="nl-NL" sz="2667" dirty="0" err="1">
                <a:latin typeface="Source Sans Pro" panose="020B0503030403020204" pitchFamily="34" charset="0"/>
                <a:ea typeface="Source Sans Pro" panose="020B0503030403020204" pitchFamily="34" charset="0"/>
              </a:rPr>
              <a:t>crystals</a:t>
            </a:r>
            <a:endParaRPr lang="en-US" sz="2667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261C7020-3E63-224E-97AC-1A611712F568}"/>
              </a:ext>
            </a:extLst>
          </p:cNvPr>
          <p:cNvSpPr txBox="1">
            <a:spLocks/>
          </p:cNvSpPr>
          <p:nvPr/>
        </p:nvSpPr>
        <p:spPr>
          <a:xfrm>
            <a:off x="86587" y="4411606"/>
            <a:ext cx="6694490" cy="3412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Wolfgang Tittel 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sz="1800" i="1" dirty="0">
                <a:solidFill>
                  <a:schemeClr val="tx1"/>
                </a:solidFill>
              </a:rPr>
              <a:t>University of Geneva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en-US" sz="1800" i="1" dirty="0">
                <a:solidFill>
                  <a:schemeClr val="tx1"/>
                </a:solidFill>
              </a:rPr>
              <a:t>Constructor Institute of Technology &amp; Constructor University</a:t>
            </a:r>
          </a:p>
        </p:txBody>
      </p:sp>
      <p:pic>
        <p:nvPicPr>
          <p:cNvPr id="4" name="Picture 3" descr="A close-up of several colored pencils&#10;&#10;Description automatically generated with low confidence">
            <a:extLst>
              <a:ext uri="{FF2B5EF4-FFF2-40B4-BE49-F238E27FC236}">
                <a16:creationId xmlns:a16="http://schemas.microsoft.com/office/drawing/2014/main" id="{4711B74C-3595-D64B-BB46-DC7D66ADD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780" y="27050"/>
            <a:ext cx="7082089" cy="6807200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B1BFF317-9EBB-7199-DE62-C9F5C5D10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513" y="6194724"/>
            <a:ext cx="1397225" cy="46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2ABD5D98-5E2C-01D5-20DB-45FDE2ED462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6846" y="6180345"/>
            <a:ext cx="1932613" cy="483154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806113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5">
            <a:extLst>
              <a:ext uri="{FF2B5EF4-FFF2-40B4-BE49-F238E27FC236}">
                <a16:creationId xmlns:a16="http://schemas.microsoft.com/office/drawing/2014/main" id="{2DEDB903-36B1-FB47-AC70-8DF5C6604F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57" y="1486494"/>
            <a:ext cx="2293283" cy="128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01D63D8-67C2-ED43-BD11-BB70824839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3344" y="5294852"/>
            <a:ext cx="2115734" cy="1517929"/>
          </a:xfrm>
          <a:prstGeom prst="rect">
            <a:avLst/>
          </a:prstGeom>
        </p:spPr>
      </p:pic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09945A9C-4211-4BD3-9B6F-3AEDD78E1CD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692" y="5498801"/>
            <a:ext cx="2514871" cy="1276181"/>
          </a:xfrm>
          <a:prstGeom prst="rect">
            <a:avLst/>
          </a:prstGeom>
        </p:spPr>
      </p:pic>
      <p:pic>
        <p:nvPicPr>
          <p:cNvPr id="16" name="Picture 2" descr="Texte de remplacement généré par une machine :&#10;&#10;">
            <a:extLst>
              <a:ext uri="{FF2B5EF4-FFF2-40B4-BE49-F238E27FC236}">
                <a16:creationId xmlns:a16="http://schemas.microsoft.com/office/drawing/2014/main" id="{AFFDF105-FCA0-4720-9104-B5DC89997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8924" y="4670581"/>
            <a:ext cx="2114208" cy="151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9C64B1-62BD-4476-A0C7-6F4DD5098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699" y="1159670"/>
            <a:ext cx="10515600" cy="4351338"/>
          </a:xfrm>
        </p:spPr>
        <p:txBody>
          <a:bodyPr>
            <a:normAutofit/>
          </a:bodyPr>
          <a:lstStyle/>
          <a:p>
            <a:endParaRPr lang="fr-FR"/>
          </a:p>
          <a:p>
            <a:endParaRPr lang="fr-FR"/>
          </a:p>
        </p:txBody>
      </p:sp>
      <p:graphicFrame>
        <p:nvGraphicFramePr>
          <p:cNvPr id="11" name="Espace réservé du contenu 3">
            <a:extLst>
              <a:ext uri="{FF2B5EF4-FFF2-40B4-BE49-F238E27FC236}">
                <a16:creationId xmlns:a16="http://schemas.microsoft.com/office/drawing/2014/main" id="{6B38E0A9-9659-42F1-91FC-E1748C11D087}"/>
              </a:ext>
            </a:extLst>
          </p:cNvPr>
          <p:cNvGraphicFramePr>
            <a:graphicFrameLocks/>
          </p:cNvGraphicFramePr>
          <p:nvPr/>
        </p:nvGraphicFramePr>
        <p:xfrm>
          <a:off x="2509981" y="1406164"/>
          <a:ext cx="7265987" cy="4787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08127434-3ED9-41C7-B8BE-183F3935730C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51" y="2477148"/>
            <a:ext cx="1941697" cy="165135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6F1CCD2D-437D-CD4E-8268-41D2498D6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235" y="207169"/>
            <a:ext cx="6727726" cy="1198995"/>
          </a:xfrm>
        </p:spPr>
        <p:txBody>
          <a:bodyPr wrap="square" anchor="b">
            <a:normAutofit fontScale="90000"/>
          </a:bodyPr>
          <a:lstStyle/>
          <a:p>
            <a:r>
              <a:rPr lang="fr-CH" b="1">
                <a:latin typeface="+mn-lt"/>
              </a:rPr>
              <a:t>A s</a:t>
            </a:r>
            <a:r>
              <a:rPr lang="en-NL" b="1">
                <a:latin typeface="+mn-lt"/>
              </a:rPr>
              <a:t>ingle-photon source </a:t>
            </a:r>
            <a:r>
              <a:rPr lang="fr-CH" b="1" err="1">
                <a:latin typeface="+mn-lt"/>
              </a:rPr>
              <a:t>based</a:t>
            </a:r>
            <a:r>
              <a:rPr lang="fr-CH" b="1">
                <a:latin typeface="+mn-lt"/>
              </a:rPr>
              <a:t> on</a:t>
            </a:r>
            <a:r>
              <a:rPr lang="en-NL" b="1">
                <a:latin typeface="+mn-lt"/>
              </a:rPr>
              <a:t> </a:t>
            </a:r>
            <a:r>
              <a:rPr lang="fr-CH" b="1">
                <a:latin typeface="+mn-lt"/>
              </a:rPr>
              <a:t>Er:LiNbO</a:t>
            </a:r>
            <a:r>
              <a:rPr lang="fr-CH" b="1" baseline="-25000">
                <a:latin typeface="+mn-lt"/>
              </a:rPr>
              <a:t>3</a:t>
            </a:r>
            <a:endParaRPr lang="en-NL" b="1" baseline="-25000">
              <a:latin typeface="+mn-lt"/>
            </a:endParaRPr>
          </a:p>
        </p:txBody>
      </p:sp>
      <p:pic>
        <p:nvPicPr>
          <p:cNvPr id="46" name="Image 7" descr="Une image contenant équipement électronique, moniteur, ordinateur, télévision&#10;&#10;Description générée automatiquement">
            <a:extLst>
              <a:ext uri="{FF2B5EF4-FFF2-40B4-BE49-F238E27FC236}">
                <a16:creationId xmlns:a16="http://schemas.microsoft.com/office/drawing/2014/main" id="{2FF4CB1A-BACA-8141-9483-86E4B129C06A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1932" y="4637318"/>
            <a:ext cx="2055410" cy="1204973"/>
          </a:xfrm>
          <a:prstGeom prst="rect">
            <a:avLst/>
          </a:prstGeom>
        </p:spPr>
      </p:pic>
      <p:pic>
        <p:nvPicPr>
          <p:cNvPr id="31" name="Image 11">
            <a:extLst>
              <a:ext uri="{FF2B5EF4-FFF2-40B4-BE49-F238E27FC236}">
                <a16:creationId xmlns:a16="http://schemas.microsoft.com/office/drawing/2014/main" id="{E6055B79-E572-174A-B1E6-CAC1154E6C65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1795" y="1651585"/>
            <a:ext cx="2066518" cy="106579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401322A-34F3-D24A-80FD-0E39BDD7DD34}"/>
              </a:ext>
            </a:extLst>
          </p:cNvPr>
          <p:cNvGrpSpPr/>
          <p:nvPr/>
        </p:nvGrpSpPr>
        <p:grpSpPr>
          <a:xfrm>
            <a:off x="9651465" y="2483991"/>
            <a:ext cx="2417084" cy="1517928"/>
            <a:chOff x="6321069" y="-1883439"/>
            <a:chExt cx="2819400" cy="1803400"/>
          </a:xfrm>
        </p:grpSpPr>
        <p:pic>
          <p:nvPicPr>
            <p:cNvPr id="10244" name="Picture 4" descr="Soitec, Simgui join hands to produce 200-mm SOI wafers in China for RF and  power semiconductor markets - KIPOST(키포스트)">
              <a:extLst>
                <a:ext uri="{FF2B5EF4-FFF2-40B4-BE49-F238E27FC236}">
                  <a16:creationId xmlns:a16="http://schemas.microsoft.com/office/drawing/2014/main" id="{B85D1BA7-126C-C54E-AC44-72A7E5719E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1069" y="-1883439"/>
              <a:ext cx="2819400" cy="180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B8509F3-249D-1648-90D3-0299967E1A9A}"/>
                </a:ext>
              </a:extLst>
            </p:cNvPr>
            <p:cNvSpPr txBox="1"/>
            <p:nvPr/>
          </p:nvSpPr>
          <p:spPr>
            <a:xfrm>
              <a:off x="7263343" y="-1169258"/>
              <a:ext cx="1409029" cy="365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Si (250 nm)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6D7C4A3-5ADA-9345-B31E-345B198F7670}"/>
                </a:ext>
              </a:extLst>
            </p:cNvPr>
            <p:cNvSpPr txBox="1"/>
            <p:nvPr/>
          </p:nvSpPr>
          <p:spPr>
            <a:xfrm>
              <a:off x="6591582" y="-665950"/>
              <a:ext cx="1409029" cy="365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</a:rPr>
                <a:t>Si (0.5 mm)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E7F8C19-3132-B84F-B1BE-E8F31762364E}"/>
                </a:ext>
              </a:extLst>
            </p:cNvPr>
            <p:cNvSpPr txBox="1"/>
            <p:nvPr/>
          </p:nvSpPr>
          <p:spPr>
            <a:xfrm>
              <a:off x="7697599" y="-667606"/>
              <a:ext cx="1368457" cy="365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FF0021"/>
                  </a:solidFill>
                </a:rPr>
                <a:t>SiO</a:t>
              </a:r>
              <a:r>
                <a:rPr lang="en-US" sz="1400" baseline="-25000">
                  <a:solidFill>
                    <a:srgbClr val="FF0021"/>
                  </a:solidFill>
                </a:rPr>
                <a:t>2</a:t>
              </a:r>
              <a:r>
                <a:rPr lang="en-US" sz="1400">
                  <a:solidFill>
                    <a:srgbClr val="FF0021"/>
                  </a:solidFill>
                </a:rPr>
                <a:t> (3 </a:t>
              </a:r>
              <a:r>
                <a:rPr lang="en-US" sz="1400">
                  <a:solidFill>
                    <a:srgbClr val="FF0021"/>
                  </a:solidFill>
                  <a:latin typeface="Symbol" pitchFamily="2" charset="2"/>
                </a:rPr>
                <a:t>m</a:t>
              </a:r>
              <a:r>
                <a:rPr lang="en-US" sz="1400">
                  <a:solidFill>
                    <a:srgbClr val="FF0021"/>
                  </a:solidFill>
                </a:rPr>
                <a:t>m)</a:t>
              </a:r>
            </a:p>
          </p:txBody>
        </p:sp>
      </p:grpSp>
      <p:pic>
        <p:nvPicPr>
          <p:cNvPr id="32" name="Picture 31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DDFF7204-1CC0-4148-BE3F-4BD30ECC16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5721" y="829968"/>
            <a:ext cx="1936750" cy="1121178"/>
          </a:xfrm>
          <a:prstGeom prst="rect">
            <a:avLst/>
          </a:prstGeom>
        </p:spPr>
      </p:pic>
      <p:pic>
        <p:nvPicPr>
          <p:cNvPr id="33" name="Picture 3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FAB296DE-3839-5A40-A722-5438D4F3291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961" y="96155"/>
            <a:ext cx="2686922" cy="9868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7E12F9-681B-B845-85A4-1171B491F043}"/>
              </a:ext>
            </a:extLst>
          </p:cNvPr>
          <p:cNvSpPr txBox="1"/>
          <p:nvPr/>
        </p:nvSpPr>
        <p:spPr>
          <a:xfrm>
            <a:off x="852223" y="2117699"/>
            <a:ext cx="867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>
                <a:solidFill>
                  <a:schemeClr val="bg1"/>
                </a:solidFill>
              </a:rPr>
              <a:t>Er:LiNbO</a:t>
            </a:r>
            <a:r>
              <a:rPr lang="en-CH" sz="1200" baseline="-2500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71945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2BB82ADC-DE57-8947-980B-B7B25A3F3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019" y="2044064"/>
            <a:ext cx="10376294" cy="3811046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EF8C15F3-DBE4-E74C-8984-10860244E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89" y="626818"/>
            <a:ext cx="4373773" cy="1332000"/>
          </a:xfrm>
        </p:spPr>
        <p:txBody>
          <a:bodyPr>
            <a:normAutofit/>
          </a:bodyPr>
          <a:lstStyle/>
          <a:p>
            <a:r>
              <a:rPr lang="en-US" sz="5400" b="1">
                <a:latin typeface="+mn-lt"/>
              </a:rPr>
              <a:t>Design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CFF054F-BFB5-014B-8C0C-8C2183AA5768}"/>
              </a:ext>
            </a:extLst>
          </p:cNvPr>
          <p:cNvGrpSpPr/>
          <p:nvPr/>
        </p:nvGrpSpPr>
        <p:grpSpPr>
          <a:xfrm>
            <a:off x="527589" y="1292818"/>
            <a:ext cx="10644147" cy="4562292"/>
            <a:chOff x="818217" y="878220"/>
            <a:chExt cx="8843010" cy="3802232"/>
          </a:xfrm>
        </p:grpSpPr>
        <p:sp>
          <p:nvSpPr>
            <p:cNvPr id="59" name="ZoneTexte 13">
              <a:extLst>
                <a:ext uri="{FF2B5EF4-FFF2-40B4-BE49-F238E27FC236}">
                  <a16:creationId xmlns:a16="http://schemas.microsoft.com/office/drawing/2014/main" id="{893C8E0E-2B06-2F48-909F-E246F34FA143}"/>
                </a:ext>
              </a:extLst>
            </p:cNvPr>
            <p:cNvSpPr txBox="1"/>
            <p:nvPr/>
          </p:nvSpPr>
          <p:spPr>
            <a:xfrm>
              <a:off x="6988523" y="2356499"/>
              <a:ext cx="2672704" cy="538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/>
                <a:t>Inverse taper coupler: allows coupling light in and out</a:t>
              </a:r>
              <a:endParaRPr lang="fr-FR" i="1"/>
            </a:p>
          </p:txBody>
        </p:sp>
        <p:sp>
          <p:nvSpPr>
            <p:cNvPr id="60" name="ZoneTexte 14">
              <a:extLst>
                <a:ext uri="{FF2B5EF4-FFF2-40B4-BE49-F238E27FC236}">
                  <a16:creationId xmlns:a16="http://schemas.microsoft.com/office/drawing/2014/main" id="{A047ABA4-F23C-5749-B727-3C04C585A92D}"/>
                </a:ext>
              </a:extLst>
            </p:cNvPr>
            <p:cNvSpPr txBox="1"/>
            <p:nvPr/>
          </p:nvSpPr>
          <p:spPr>
            <a:xfrm>
              <a:off x="3597349" y="878220"/>
              <a:ext cx="3391174" cy="538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/>
                <a:t>A “bus” waveguide (with Bragg reflector): couples to 2 nanobeam cavities</a:t>
              </a:r>
              <a:endParaRPr lang="fr-FR" i="1"/>
            </a:p>
          </p:txBody>
        </p:sp>
        <p:sp>
          <p:nvSpPr>
            <p:cNvPr id="61" name="ZoneTexte 15">
              <a:extLst>
                <a:ext uri="{FF2B5EF4-FFF2-40B4-BE49-F238E27FC236}">
                  <a16:creationId xmlns:a16="http://schemas.microsoft.com/office/drawing/2014/main" id="{069AFBCB-6B82-9045-B1FA-D6948613D514}"/>
                </a:ext>
              </a:extLst>
            </p:cNvPr>
            <p:cNvSpPr txBox="1"/>
            <p:nvPr/>
          </p:nvSpPr>
          <p:spPr>
            <a:xfrm>
              <a:off x="818217" y="3890437"/>
              <a:ext cx="1970955" cy="790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/>
                <a:t>Tether: A weak point that can be broken to detach the device</a:t>
              </a:r>
              <a:endParaRPr lang="fr-FR" i="1"/>
            </a:p>
          </p:txBody>
        </p:sp>
      </p:grpSp>
      <p:sp>
        <p:nvSpPr>
          <p:cNvPr id="68" name="ZoneTexte 26">
            <a:extLst>
              <a:ext uri="{FF2B5EF4-FFF2-40B4-BE49-F238E27FC236}">
                <a16:creationId xmlns:a16="http://schemas.microsoft.com/office/drawing/2014/main" id="{71173045-7D09-D844-9301-DDECDC07A7EA}"/>
              </a:ext>
            </a:extLst>
          </p:cNvPr>
          <p:cNvSpPr txBox="1"/>
          <p:nvPr/>
        </p:nvSpPr>
        <p:spPr>
          <a:xfrm>
            <a:off x="8760542" y="6371304"/>
            <a:ext cx="3431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/>
              <a:t>Joint </a:t>
            </a:r>
            <a:r>
              <a:rPr lang="fr-FR" err="1"/>
              <a:t>work</a:t>
            </a:r>
            <a:r>
              <a:rPr lang="fr-FR"/>
              <a:t> </a:t>
            </a:r>
            <a:r>
              <a:rPr lang="fr-FR" err="1"/>
              <a:t>with</a:t>
            </a:r>
            <a:r>
              <a:rPr lang="fr-FR"/>
              <a:t> Gröblacher group</a:t>
            </a:r>
          </a:p>
        </p:txBody>
      </p:sp>
      <p:sp>
        <p:nvSpPr>
          <p:cNvPr id="70" name="Freeform 69">
            <a:extLst>
              <a:ext uri="{FF2B5EF4-FFF2-40B4-BE49-F238E27FC236}">
                <a16:creationId xmlns:a16="http://schemas.microsoft.com/office/drawing/2014/main" id="{99AD1880-F539-6046-AECD-6A2EC180345F}"/>
              </a:ext>
            </a:extLst>
          </p:cNvPr>
          <p:cNvSpPr/>
          <p:nvPr/>
        </p:nvSpPr>
        <p:spPr>
          <a:xfrm rot="5400000" flipV="1">
            <a:off x="7885646" y="2643542"/>
            <a:ext cx="138025" cy="2802251"/>
          </a:xfrm>
          <a:custGeom>
            <a:avLst/>
            <a:gdLst>
              <a:gd name="connsiteX0" fmla="*/ 0 w 116114"/>
              <a:gd name="connsiteY0" fmla="*/ 522858 h 522858"/>
              <a:gd name="connsiteX1" fmla="*/ 72572 w 116114"/>
              <a:gd name="connsiteY1" fmla="*/ 343 h 522858"/>
              <a:gd name="connsiteX2" fmla="*/ 116114 w 116114"/>
              <a:gd name="connsiteY2" fmla="*/ 435772 h 522858"/>
              <a:gd name="connsiteX3" fmla="*/ 116114 w 116114"/>
              <a:gd name="connsiteY3" fmla="*/ 435772 h 522858"/>
              <a:gd name="connsiteX0" fmla="*/ 0 w 116114"/>
              <a:gd name="connsiteY0" fmla="*/ 522858 h 688277"/>
              <a:gd name="connsiteX1" fmla="*/ 72572 w 116114"/>
              <a:gd name="connsiteY1" fmla="*/ 343 h 688277"/>
              <a:gd name="connsiteX2" fmla="*/ 116114 w 116114"/>
              <a:gd name="connsiteY2" fmla="*/ 435772 h 688277"/>
              <a:gd name="connsiteX3" fmla="*/ 116114 w 116114"/>
              <a:gd name="connsiteY3" fmla="*/ 688277 h 688277"/>
              <a:gd name="connsiteX0" fmla="*/ 0 w 77693"/>
              <a:gd name="connsiteY0" fmla="*/ 388681 h 688243"/>
              <a:gd name="connsiteX1" fmla="*/ 34151 w 77693"/>
              <a:gd name="connsiteY1" fmla="*/ 309 h 688243"/>
              <a:gd name="connsiteX2" fmla="*/ 77693 w 77693"/>
              <a:gd name="connsiteY2" fmla="*/ 435738 h 688243"/>
              <a:gd name="connsiteX3" fmla="*/ 77693 w 77693"/>
              <a:gd name="connsiteY3" fmla="*/ 688243 h 688243"/>
              <a:gd name="connsiteX0" fmla="*/ 0 w 77693"/>
              <a:gd name="connsiteY0" fmla="*/ 396565 h 696127"/>
              <a:gd name="connsiteX1" fmla="*/ 34151 w 77693"/>
              <a:gd name="connsiteY1" fmla="*/ 8193 h 696127"/>
              <a:gd name="connsiteX2" fmla="*/ 77693 w 77693"/>
              <a:gd name="connsiteY2" fmla="*/ 696127 h 696127"/>
              <a:gd name="connsiteX0" fmla="*/ 0 w 77693"/>
              <a:gd name="connsiteY0" fmla="*/ 388374 h 687936"/>
              <a:gd name="connsiteX1" fmla="*/ 34151 w 77693"/>
              <a:gd name="connsiteY1" fmla="*/ 2 h 687936"/>
              <a:gd name="connsiteX2" fmla="*/ 77693 w 77693"/>
              <a:gd name="connsiteY2" fmla="*/ 687936 h 687936"/>
              <a:gd name="connsiteX0" fmla="*/ 0 w 62234"/>
              <a:gd name="connsiteY0" fmla="*/ 511961 h 690068"/>
              <a:gd name="connsiteX1" fmla="*/ 18692 w 62234"/>
              <a:gd name="connsiteY1" fmla="*/ 2134 h 690068"/>
              <a:gd name="connsiteX2" fmla="*/ 62234 w 62234"/>
              <a:gd name="connsiteY2" fmla="*/ 690068 h 690068"/>
              <a:gd name="connsiteX0" fmla="*/ 57 w 62291"/>
              <a:gd name="connsiteY0" fmla="*/ 512349 h 690456"/>
              <a:gd name="connsiteX1" fmla="*/ 18749 w 62291"/>
              <a:gd name="connsiteY1" fmla="*/ 2522 h 690456"/>
              <a:gd name="connsiteX2" fmla="*/ 62291 w 62291"/>
              <a:gd name="connsiteY2" fmla="*/ 690456 h 690456"/>
              <a:gd name="connsiteX0" fmla="*/ 45 w 45103"/>
              <a:gd name="connsiteY0" fmla="*/ 511136 h 635263"/>
              <a:gd name="connsiteX1" fmla="*/ 18737 w 45103"/>
              <a:gd name="connsiteY1" fmla="*/ 1309 h 635263"/>
              <a:gd name="connsiteX2" fmla="*/ 45103 w 45103"/>
              <a:gd name="connsiteY2" fmla="*/ 635263 h 635263"/>
              <a:gd name="connsiteX0" fmla="*/ 45 w 46128"/>
              <a:gd name="connsiteY0" fmla="*/ 511136 h 635263"/>
              <a:gd name="connsiteX1" fmla="*/ 18737 w 46128"/>
              <a:gd name="connsiteY1" fmla="*/ 1309 h 635263"/>
              <a:gd name="connsiteX2" fmla="*/ 45103 w 46128"/>
              <a:gd name="connsiteY2" fmla="*/ 635263 h 635263"/>
              <a:gd name="connsiteX0" fmla="*/ 25 w 46632"/>
              <a:gd name="connsiteY0" fmla="*/ 511136 h 635263"/>
              <a:gd name="connsiteX1" fmla="*/ 29022 w 46632"/>
              <a:gd name="connsiteY1" fmla="*/ 1309 h 635263"/>
              <a:gd name="connsiteX2" fmla="*/ 45083 w 46632"/>
              <a:gd name="connsiteY2" fmla="*/ 635263 h 635263"/>
              <a:gd name="connsiteX0" fmla="*/ 89 w 49381"/>
              <a:gd name="connsiteY0" fmla="*/ 510004 h 634131"/>
              <a:gd name="connsiteX1" fmla="*/ 29086 w 49381"/>
              <a:gd name="connsiteY1" fmla="*/ 177 h 634131"/>
              <a:gd name="connsiteX2" fmla="*/ 45147 w 49381"/>
              <a:gd name="connsiteY2" fmla="*/ 634131 h 634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381" h="634131">
                <a:moveTo>
                  <a:pt x="89" y="510004"/>
                </a:moveTo>
                <a:cubicBezTo>
                  <a:pt x="-782" y="206522"/>
                  <a:pt x="4400" y="-7016"/>
                  <a:pt x="29086" y="177"/>
                </a:cubicBezTo>
                <a:cubicBezTo>
                  <a:pt x="53772" y="7370"/>
                  <a:pt x="51534" y="306381"/>
                  <a:pt x="45147" y="634131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D4F6BF4B-D1F9-8747-997A-5008593EDD60}"/>
              </a:ext>
            </a:extLst>
          </p:cNvPr>
          <p:cNvSpPr/>
          <p:nvPr/>
        </p:nvSpPr>
        <p:spPr>
          <a:xfrm rot="5400000">
            <a:off x="5481716" y="3342336"/>
            <a:ext cx="285753" cy="804698"/>
          </a:xfrm>
          <a:prstGeom prst="ellipse">
            <a:avLst/>
          </a:prstGeom>
          <a:solidFill>
            <a:srgbClr val="FF0000">
              <a:alpha val="27059"/>
            </a:srgb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4685E521-6C5B-2B47-AE7E-3AFEF5B157CD}"/>
              </a:ext>
            </a:extLst>
          </p:cNvPr>
          <p:cNvSpPr/>
          <p:nvPr/>
        </p:nvSpPr>
        <p:spPr>
          <a:xfrm rot="5400000">
            <a:off x="5470306" y="3947248"/>
            <a:ext cx="285752" cy="804698"/>
          </a:xfrm>
          <a:prstGeom prst="ellipse">
            <a:avLst/>
          </a:prstGeom>
          <a:solidFill>
            <a:srgbClr val="FF0000">
              <a:alpha val="27059"/>
            </a:srgb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7A074D-E5C4-C46A-6C27-8742F94A7382}"/>
              </a:ext>
            </a:extLst>
          </p:cNvPr>
          <p:cNvSpPr txBox="1"/>
          <p:nvPr/>
        </p:nvSpPr>
        <p:spPr>
          <a:xfrm>
            <a:off x="4674610" y="3252990"/>
            <a:ext cx="2316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/>
              <a:t>Photonic crystal cavity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F6A8A0-825D-426A-8ED3-5B1B7D956E86}"/>
              </a:ext>
            </a:extLst>
          </p:cNvPr>
          <p:cNvSpPr txBox="1"/>
          <p:nvPr/>
        </p:nvSpPr>
        <p:spPr>
          <a:xfrm>
            <a:off x="4674610" y="4461916"/>
            <a:ext cx="2316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/>
              <a:t>Photonic crystal cavity</a:t>
            </a:r>
          </a:p>
        </p:txBody>
      </p:sp>
    </p:spTree>
    <p:extLst>
      <p:ext uri="{BB962C8B-B14F-4D97-AF65-F5344CB8AC3E}">
        <p14:creationId xmlns:p14="http://schemas.microsoft.com/office/powerpoint/2010/main" val="974793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5">
            <a:extLst>
              <a:ext uri="{FF2B5EF4-FFF2-40B4-BE49-F238E27FC236}">
                <a16:creationId xmlns:a16="http://schemas.microsoft.com/office/drawing/2014/main" id="{2DEDB903-36B1-FB47-AC70-8DF5C6604F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6057" y="1486494"/>
            <a:ext cx="2293283" cy="128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01D63D8-67C2-ED43-BD11-BB70824839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3344" y="5294852"/>
            <a:ext cx="2115734" cy="1517929"/>
          </a:xfrm>
          <a:prstGeom prst="rect">
            <a:avLst/>
          </a:prstGeom>
        </p:spPr>
      </p:pic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09945A9C-4211-4BD3-9B6F-3AEDD78E1CD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692" y="5498801"/>
            <a:ext cx="2514871" cy="1276181"/>
          </a:xfrm>
          <a:prstGeom prst="rect">
            <a:avLst/>
          </a:prstGeom>
        </p:spPr>
      </p:pic>
      <p:pic>
        <p:nvPicPr>
          <p:cNvPr id="16" name="Picture 2" descr="Texte de remplacement généré par une machine :&#10;&#10;">
            <a:extLst>
              <a:ext uri="{FF2B5EF4-FFF2-40B4-BE49-F238E27FC236}">
                <a16:creationId xmlns:a16="http://schemas.microsoft.com/office/drawing/2014/main" id="{AFFDF105-FCA0-4720-9104-B5DC89997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8924" y="4670581"/>
            <a:ext cx="2114208" cy="1517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9C64B1-62BD-4476-A0C7-6F4DD5098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699" y="1159670"/>
            <a:ext cx="10515600" cy="4351338"/>
          </a:xfrm>
        </p:spPr>
        <p:txBody>
          <a:bodyPr>
            <a:normAutofit/>
          </a:bodyPr>
          <a:lstStyle/>
          <a:p>
            <a:endParaRPr lang="fr-FR"/>
          </a:p>
          <a:p>
            <a:endParaRPr lang="fr-FR"/>
          </a:p>
        </p:txBody>
      </p:sp>
      <p:graphicFrame>
        <p:nvGraphicFramePr>
          <p:cNvPr id="11" name="Espace réservé du contenu 3">
            <a:extLst>
              <a:ext uri="{FF2B5EF4-FFF2-40B4-BE49-F238E27FC236}">
                <a16:creationId xmlns:a16="http://schemas.microsoft.com/office/drawing/2014/main" id="{6B38E0A9-9659-42F1-91FC-E1748C11D087}"/>
              </a:ext>
            </a:extLst>
          </p:cNvPr>
          <p:cNvGraphicFramePr>
            <a:graphicFrameLocks/>
          </p:cNvGraphicFramePr>
          <p:nvPr/>
        </p:nvGraphicFramePr>
        <p:xfrm>
          <a:off x="2509981" y="1406164"/>
          <a:ext cx="7265987" cy="4787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08127434-3ED9-41C7-B8BE-183F3935730C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51" y="2477148"/>
            <a:ext cx="1941697" cy="165135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6F1CCD2D-437D-CD4E-8268-41D2498D6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235" y="207169"/>
            <a:ext cx="6727726" cy="1198995"/>
          </a:xfrm>
        </p:spPr>
        <p:txBody>
          <a:bodyPr wrap="square" anchor="b">
            <a:normAutofit fontScale="90000"/>
          </a:bodyPr>
          <a:lstStyle/>
          <a:p>
            <a:r>
              <a:rPr lang="fr-CH" b="1">
                <a:latin typeface="+mn-lt"/>
              </a:rPr>
              <a:t>A s</a:t>
            </a:r>
            <a:r>
              <a:rPr lang="en-NL" b="1">
                <a:latin typeface="+mn-lt"/>
              </a:rPr>
              <a:t>ingle-photon sources </a:t>
            </a:r>
            <a:r>
              <a:rPr lang="fr-CH" b="1" err="1">
                <a:latin typeface="+mn-lt"/>
              </a:rPr>
              <a:t>based</a:t>
            </a:r>
            <a:r>
              <a:rPr lang="fr-CH" b="1">
                <a:latin typeface="+mn-lt"/>
              </a:rPr>
              <a:t> on</a:t>
            </a:r>
            <a:r>
              <a:rPr lang="en-NL" b="1">
                <a:latin typeface="+mn-lt"/>
              </a:rPr>
              <a:t> </a:t>
            </a:r>
            <a:r>
              <a:rPr lang="fr-CH" b="1">
                <a:latin typeface="+mn-lt"/>
              </a:rPr>
              <a:t>Er:LiNbO</a:t>
            </a:r>
            <a:r>
              <a:rPr lang="fr-CH" b="1" baseline="-25000">
                <a:latin typeface="+mn-lt"/>
              </a:rPr>
              <a:t>3</a:t>
            </a:r>
            <a:endParaRPr lang="en-NL" b="1" baseline="-25000">
              <a:latin typeface="+mn-lt"/>
            </a:endParaRPr>
          </a:p>
        </p:txBody>
      </p:sp>
      <p:pic>
        <p:nvPicPr>
          <p:cNvPr id="46" name="Image 7" descr="Une image contenant équipement électronique, moniteur, ordinateur, télévision&#10;&#10;Description générée automatiquement">
            <a:extLst>
              <a:ext uri="{FF2B5EF4-FFF2-40B4-BE49-F238E27FC236}">
                <a16:creationId xmlns:a16="http://schemas.microsoft.com/office/drawing/2014/main" id="{2FF4CB1A-BACA-8141-9483-86E4B129C06A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1932" y="4637318"/>
            <a:ext cx="2055410" cy="1204973"/>
          </a:xfrm>
          <a:prstGeom prst="rect">
            <a:avLst/>
          </a:prstGeom>
        </p:spPr>
      </p:pic>
      <p:pic>
        <p:nvPicPr>
          <p:cNvPr id="31" name="Image 11">
            <a:extLst>
              <a:ext uri="{FF2B5EF4-FFF2-40B4-BE49-F238E27FC236}">
                <a16:creationId xmlns:a16="http://schemas.microsoft.com/office/drawing/2014/main" id="{E6055B79-E572-174A-B1E6-CAC1154E6C65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1795" y="1651585"/>
            <a:ext cx="2066518" cy="106579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401322A-34F3-D24A-80FD-0E39BDD7DD34}"/>
              </a:ext>
            </a:extLst>
          </p:cNvPr>
          <p:cNvGrpSpPr/>
          <p:nvPr/>
        </p:nvGrpSpPr>
        <p:grpSpPr>
          <a:xfrm>
            <a:off x="9651465" y="2483991"/>
            <a:ext cx="2417084" cy="1517928"/>
            <a:chOff x="6321069" y="-1883439"/>
            <a:chExt cx="2819400" cy="1803400"/>
          </a:xfrm>
        </p:grpSpPr>
        <p:pic>
          <p:nvPicPr>
            <p:cNvPr id="10244" name="Picture 4" descr="Soitec, Simgui join hands to produce 200-mm SOI wafers in China for RF and  power semiconductor markets - KIPOST(키포스트)">
              <a:extLst>
                <a:ext uri="{FF2B5EF4-FFF2-40B4-BE49-F238E27FC236}">
                  <a16:creationId xmlns:a16="http://schemas.microsoft.com/office/drawing/2014/main" id="{B85D1BA7-126C-C54E-AC44-72A7E5719E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1069" y="-1883439"/>
              <a:ext cx="2819400" cy="1803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B8509F3-249D-1648-90D3-0299967E1A9A}"/>
                </a:ext>
              </a:extLst>
            </p:cNvPr>
            <p:cNvSpPr txBox="1"/>
            <p:nvPr/>
          </p:nvSpPr>
          <p:spPr>
            <a:xfrm>
              <a:off x="7263343" y="-1169258"/>
              <a:ext cx="1409029" cy="365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Si (250 nm)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6D7C4A3-5ADA-9345-B31E-345B198F7670}"/>
                </a:ext>
              </a:extLst>
            </p:cNvPr>
            <p:cNvSpPr txBox="1"/>
            <p:nvPr/>
          </p:nvSpPr>
          <p:spPr>
            <a:xfrm>
              <a:off x="6591582" y="-665950"/>
              <a:ext cx="1409029" cy="365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</a:rPr>
                <a:t>Si (0.5 mm)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E7F8C19-3132-B84F-B1BE-E8F31762364E}"/>
                </a:ext>
              </a:extLst>
            </p:cNvPr>
            <p:cNvSpPr txBox="1"/>
            <p:nvPr/>
          </p:nvSpPr>
          <p:spPr>
            <a:xfrm>
              <a:off x="7697599" y="-667606"/>
              <a:ext cx="1368457" cy="365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FF0021"/>
                  </a:solidFill>
                </a:rPr>
                <a:t>SiO</a:t>
              </a:r>
              <a:r>
                <a:rPr lang="en-US" sz="1400" baseline="-25000">
                  <a:solidFill>
                    <a:srgbClr val="FF0021"/>
                  </a:solidFill>
                </a:rPr>
                <a:t>2</a:t>
              </a:r>
              <a:r>
                <a:rPr lang="en-US" sz="1400">
                  <a:solidFill>
                    <a:srgbClr val="FF0021"/>
                  </a:solidFill>
                </a:rPr>
                <a:t> (3 </a:t>
              </a:r>
              <a:r>
                <a:rPr lang="en-US" sz="1400">
                  <a:solidFill>
                    <a:srgbClr val="FF0021"/>
                  </a:solidFill>
                  <a:latin typeface="Symbol" pitchFamily="2" charset="2"/>
                </a:rPr>
                <a:t>m</a:t>
              </a:r>
              <a:r>
                <a:rPr lang="en-US" sz="1400">
                  <a:solidFill>
                    <a:srgbClr val="FF0021"/>
                  </a:solidFill>
                </a:rPr>
                <a:t>m)</a:t>
              </a:r>
            </a:p>
          </p:txBody>
        </p:sp>
      </p:grpSp>
      <p:pic>
        <p:nvPicPr>
          <p:cNvPr id="32" name="Picture 31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DDFF7204-1CC0-4148-BE3F-4BD30ECC16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5721" y="829968"/>
            <a:ext cx="1936750" cy="1121178"/>
          </a:xfrm>
          <a:prstGeom prst="rect">
            <a:avLst/>
          </a:prstGeom>
        </p:spPr>
      </p:pic>
      <p:pic>
        <p:nvPicPr>
          <p:cNvPr id="33" name="Picture 3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FAB296DE-3839-5A40-A722-5438D4F3291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961" y="96155"/>
            <a:ext cx="2686922" cy="98686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4FAA1E0-61DD-2146-98DB-19ADA8BF54B4}"/>
              </a:ext>
            </a:extLst>
          </p:cNvPr>
          <p:cNvSpPr txBox="1"/>
          <p:nvPr/>
        </p:nvSpPr>
        <p:spPr>
          <a:xfrm>
            <a:off x="852223" y="2117699"/>
            <a:ext cx="867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>
                <a:solidFill>
                  <a:schemeClr val="bg1"/>
                </a:solidFill>
              </a:rPr>
              <a:t>Er:LiNbO</a:t>
            </a:r>
            <a:r>
              <a:rPr lang="en-CH" sz="1200" baseline="-2500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64297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F1CCD2D-437D-CD4E-8268-41D2498D6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309" y="1709540"/>
            <a:ext cx="4656874" cy="984885"/>
          </a:xfrm>
        </p:spPr>
        <p:txBody>
          <a:bodyPr wrap="square" anchor="b">
            <a:noAutofit/>
          </a:bodyPr>
          <a:lstStyle/>
          <a:p>
            <a:r>
              <a:rPr lang="fr-CH" sz="4800" b="1" err="1">
                <a:latin typeface="+mn-lt"/>
              </a:rPr>
              <a:t>Cavity</a:t>
            </a:r>
            <a:r>
              <a:rPr lang="fr-CH" sz="4800" b="1">
                <a:latin typeface="+mn-lt"/>
              </a:rPr>
              <a:t> </a:t>
            </a:r>
            <a:r>
              <a:rPr lang="fr-CH" sz="4800" b="1" err="1">
                <a:latin typeface="+mn-lt"/>
              </a:rPr>
              <a:t>characterization</a:t>
            </a:r>
            <a:endParaRPr lang="en-NL" sz="4800" b="1">
              <a:latin typeface="+mn-lt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9C64B1-62BD-4476-A0C7-6F4DD5098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/>
          </a:p>
          <a:p>
            <a:endParaRPr lang="fr-FR"/>
          </a:p>
        </p:txBody>
      </p:sp>
      <p:pic>
        <p:nvPicPr>
          <p:cNvPr id="19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E66645A7-42A8-6849-B614-4B3840A62A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092" y="1524444"/>
            <a:ext cx="6934789" cy="497986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12D6A09-8B88-2D4E-847D-CDC4BF5F61BC}"/>
              </a:ext>
            </a:extLst>
          </p:cNvPr>
          <p:cNvGrpSpPr/>
          <p:nvPr/>
        </p:nvGrpSpPr>
        <p:grpSpPr>
          <a:xfrm>
            <a:off x="5247958" y="896526"/>
            <a:ext cx="3547152" cy="2401287"/>
            <a:chOff x="259126" y="472542"/>
            <a:chExt cx="3343952" cy="2401287"/>
          </a:xfrm>
        </p:grpSpPr>
        <p:pic>
          <p:nvPicPr>
            <p:cNvPr id="22" name="Image 7" descr="Une image contenant équipement électronique, moniteur, ordinateur, télévision&#10;&#10;Description générée automatiquement">
              <a:extLst>
                <a:ext uri="{FF2B5EF4-FFF2-40B4-BE49-F238E27FC236}">
                  <a16:creationId xmlns:a16="http://schemas.microsoft.com/office/drawing/2014/main" id="{2B420389-A7CF-304F-A75A-8120646643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9126" y="472542"/>
              <a:ext cx="3343952" cy="2401287"/>
            </a:xfrm>
            <a:prstGeom prst="rect">
              <a:avLst/>
            </a:prstGeom>
          </p:spPr>
        </p:pic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ED4BF060-977E-594B-8F94-FB0114CE00A0}"/>
                </a:ext>
              </a:extLst>
            </p:cNvPr>
            <p:cNvSpPr/>
            <p:nvPr/>
          </p:nvSpPr>
          <p:spPr>
            <a:xfrm>
              <a:off x="1915886" y="2002972"/>
              <a:ext cx="101600" cy="682172"/>
            </a:xfrm>
            <a:custGeom>
              <a:avLst/>
              <a:gdLst>
                <a:gd name="connsiteX0" fmla="*/ 0 w 116114"/>
                <a:gd name="connsiteY0" fmla="*/ 522858 h 522858"/>
                <a:gd name="connsiteX1" fmla="*/ 72572 w 116114"/>
                <a:gd name="connsiteY1" fmla="*/ 343 h 522858"/>
                <a:gd name="connsiteX2" fmla="*/ 116114 w 116114"/>
                <a:gd name="connsiteY2" fmla="*/ 435772 h 522858"/>
                <a:gd name="connsiteX3" fmla="*/ 116114 w 116114"/>
                <a:gd name="connsiteY3" fmla="*/ 435772 h 52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6114" h="522858">
                  <a:moveTo>
                    <a:pt x="0" y="522858"/>
                  </a:moveTo>
                  <a:cubicBezTo>
                    <a:pt x="26610" y="268857"/>
                    <a:pt x="53220" y="14857"/>
                    <a:pt x="72572" y="343"/>
                  </a:cubicBezTo>
                  <a:cubicBezTo>
                    <a:pt x="91924" y="-14171"/>
                    <a:pt x="116114" y="435772"/>
                    <a:pt x="116114" y="435772"/>
                  </a:cubicBezTo>
                  <a:lnTo>
                    <a:pt x="116114" y="435772"/>
                  </a:ln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D93F36F-CA7C-D743-B1F6-EE26C1D7F793}"/>
                </a:ext>
              </a:extLst>
            </p:cNvPr>
            <p:cNvSpPr/>
            <p:nvPr/>
          </p:nvSpPr>
          <p:spPr>
            <a:xfrm>
              <a:off x="1451428" y="1335315"/>
              <a:ext cx="362857" cy="885371"/>
            </a:xfrm>
            <a:prstGeom prst="ellipse">
              <a:avLst/>
            </a:prstGeom>
            <a:solidFill>
              <a:srgbClr val="FF0000">
                <a:alpha val="2705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1B6147D-B680-1C46-9AB0-6BC90478C874}"/>
                </a:ext>
              </a:extLst>
            </p:cNvPr>
            <p:cNvSpPr/>
            <p:nvPr/>
          </p:nvSpPr>
          <p:spPr>
            <a:xfrm>
              <a:off x="2119087" y="1335314"/>
              <a:ext cx="362857" cy="885371"/>
            </a:xfrm>
            <a:prstGeom prst="ellipse">
              <a:avLst/>
            </a:prstGeom>
            <a:solidFill>
              <a:srgbClr val="FF0000">
                <a:alpha val="2705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F87050-A1A6-1143-8CA1-ECB1967CB8CB}"/>
              </a:ext>
            </a:extLst>
          </p:cNvPr>
          <p:cNvGrpSpPr/>
          <p:nvPr/>
        </p:nvGrpSpPr>
        <p:grpSpPr>
          <a:xfrm>
            <a:off x="5120323" y="3287609"/>
            <a:ext cx="3421969" cy="953631"/>
            <a:chOff x="134031" y="2863625"/>
            <a:chExt cx="3421969" cy="953631"/>
          </a:xfrm>
          <a:solidFill>
            <a:srgbClr val="A6A6A6">
              <a:alpha val="72157"/>
            </a:srgbClr>
          </a:solidFill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C4E166F-9FD1-3A4C-82A5-BC2E38AD2AA7}"/>
                </a:ext>
              </a:extLst>
            </p:cNvPr>
            <p:cNvSpPr/>
            <p:nvPr/>
          </p:nvSpPr>
          <p:spPr>
            <a:xfrm>
              <a:off x="1828800" y="2873829"/>
              <a:ext cx="1727200" cy="943427"/>
            </a:xfrm>
            <a:custGeom>
              <a:avLst/>
              <a:gdLst>
                <a:gd name="connsiteX0" fmla="*/ 1525993 w 3363523"/>
                <a:gd name="connsiteY0" fmla="*/ 988801 h 1061124"/>
                <a:gd name="connsiteX1" fmla="*/ 1076050 w 3363523"/>
                <a:gd name="connsiteY1" fmla="*/ 379201 h 1061124"/>
                <a:gd name="connsiteX2" fmla="*/ 74564 w 3363523"/>
                <a:gd name="connsiteY2" fmla="*/ 45372 h 1061124"/>
                <a:gd name="connsiteX3" fmla="*/ 3311250 w 3363523"/>
                <a:gd name="connsiteY3" fmla="*/ 59887 h 1061124"/>
                <a:gd name="connsiteX4" fmla="*/ 2048507 w 3363523"/>
                <a:gd name="connsiteY4" fmla="*/ 567887 h 1061124"/>
                <a:gd name="connsiteX5" fmla="*/ 1685650 w 3363523"/>
                <a:gd name="connsiteY5" fmla="*/ 1017829 h 1061124"/>
                <a:gd name="connsiteX6" fmla="*/ 1598564 w 3363523"/>
                <a:gd name="connsiteY6" fmla="*/ 1017829 h 1061124"/>
                <a:gd name="connsiteX0" fmla="*/ 1525993 w 3377101"/>
                <a:gd name="connsiteY0" fmla="*/ 983413 h 1055736"/>
                <a:gd name="connsiteX1" fmla="*/ 1076050 w 3377101"/>
                <a:gd name="connsiteY1" fmla="*/ 373813 h 1055736"/>
                <a:gd name="connsiteX2" fmla="*/ 74564 w 3377101"/>
                <a:gd name="connsiteY2" fmla="*/ 39984 h 1055736"/>
                <a:gd name="connsiteX3" fmla="*/ 3311250 w 3377101"/>
                <a:gd name="connsiteY3" fmla="*/ 54499 h 1055736"/>
                <a:gd name="connsiteX4" fmla="*/ 2208164 w 3377101"/>
                <a:gd name="connsiteY4" fmla="*/ 475413 h 1055736"/>
                <a:gd name="connsiteX5" fmla="*/ 1685650 w 3377101"/>
                <a:gd name="connsiteY5" fmla="*/ 1012441 h 1055736"/>
                <a:gd name="connsiteX6" fmla="*/ 1598564 w 3377101"/>
                <a:gd name="connsiteY6" fmla="*/ 1012441 h 1055736"/>
                <a:gd name="connsiteX0" fmla="*/ 1521575 w 3372683"/>
                <a:gd name="connsiteY0" fmla="*/ 990155 h 1062478"/>
                <a:gd name="connsiteX1" fmla="*/ 1115175 w 3372683"/>
                <a:gd name="connsiteY1" fmla="*/ 482155 h 1062478"/>
                <a:gd name="connsiteX2" fmla="*/ 70146 w 3372683"/>
                <a:gd name="connsiteY2" fmla="*/ 46726 h 1062478"/>
                <a:gd name="connsiteX3" fmla="*/ 3306832 w 3372683"/>
                <a:gd name="connsiteY3" fmla="*/ 61241 h 1062478"/>
                <a:gd name="connsiteX4" fmla="*/ 2203746 w 3372683"/>
                <a:gd name="connsiteY4" fmla="*/ 482155 h 1062478"/>
                <a:gd name="connsiteX5" fmla="*/ 1681232 w 3372683"/>
                <a:gd name="connsiteY5" fmla="*/ 1019183 h 1062478"/>
                <a:gd name="connsiteX6" fmla="*/ 1594146 w 3372683"/>
                <a:gd name="connsiteY6" fmla="*/ 1019183 h 1062478"/>
                <a:gd name="connsiteX0" fmla="*/ 1521575 w 3372683"/>
                <a:gd name="connsiteY0" fmla="*/ 990155 h 1062478"/>
                <a:gd name="connsiteX1" fmla="*/ 1115175 w 3372683"/>
                <a:gd name="connsiteY1" fmla="*/ 482155 h 1062478"/>
                <a:gd name="connsiteX2" fmla="*/ 70146 w 3372683"/>
                <a:gd name="connsiteY2" fmla="*/ 46726 h 1062478"/>
                <a:gd name="connsiteX3" fmla="*/ 3306832 w 3372683"/>
                <a:gd name="connsiteY3" fmla="*/ 61241 h 1062478"/>
                <a:gd name="connsiteX4" fmla="*/ 2203746 w 3372683"/>
                <a:gd name="connsiteY4" fmla="*/ 482155 h 1062478"/>
                <a:gd name="connsiteX5" fmla="*/ 1681232 w 3372683"/>
                <a:gd name="connsiteY5" fmla="*/ 1019183 h 1062478"/>
                <a:gd name="connsiteX6" fmla="*/ 1594146 w 3372683"/>
                <a:gd name="connsiteY6" fmla="*/ 1019183 h 1062478"/>
                <a:gd name="connsiteX0" fmla="*/ 1521575 w 3372683"/>
                <a:gd name="connsiteY0" fmla="*/ 990155 h 1062478"/>
                <a:gd name="connsiteX1" fmla="*/ 1115175 w 3372683"/>
                <a:gd name="connsiteY1" fmla="*/ 482155 h 1062478"/>
                <a:gd name="connsiteX2" fmla="*/ 70146 w 3372683"/>
                <a:gd name="connsiteY2" fmla="*/ 46726 h 1062478"/>
                <a:gd name="connsiteX3" fmla="*/ 3306832 w 3372683"/>
                <a:gd name="connsiteY3" fmla="*/ 61241 h 1062478"/>
                <a:gd name="connsiteX4" fmla="*/ 2203746 w 3372683"/>
                <a:gd name="connsiteY4" fmla="*/ 482155 h 1062478"/>
                <a:gd name="connsiteX5" fmla="*/ 1681232 w 3372683"/>
                <a:gd name="connsiteY5" fmla="*/ 1019183 h 1062478"/>
                <a:gd name="connsiteX6" fmla="*/ 1594146 w 3372683"/>
                <a:gd name="connsiteY6" fmla="*/ 1019183 h 1062478"/>
                <a:gd name="connsiteX0" fmla="*/ 1521575 w 3372683"/>
                <a:gd name="connsiteY0" fmla="*/ 955514 h 1027837"/>
                <a:gd name="connsiteX1" fmla="*/ 1115175 w 3372683"/>
                <a:gd name="connsiteY1" fmla="*/ 447514 h 1027837"/>
                <a:gd name="connsiteX2" fmla="*/ 70146 w 3372683"/>
                <a:gd name="connsiteY2" fmla="*/ 12085 h 1027837"/>
                <a:gd name="connsiteX3" fmla="*/ 3306832 w 3372683"/>
                <a:gd name="connsiteY3" fmla="*/ 26600 h 1027837"/>
                <a:gd name="connsiteX4" fmla="*/ 2203746 w 3372683"/>
                <a:gd name="connsiteY4" fmla="*/ 447514 h 1027837"/>
                <a:gd name="connsiteX5" fmla="*/ 1681232 w 3372683"/>
                <a:gd name="connsiteY5" fmla="*/ 984542 h 1027837"/>
                <a:gd name="connsiteX6" fmla="*/ 1594146 w 3372683"/>
                <a:gd name="connsiteY6" fmla="*/ 984542 h 1027837"/>
                <a:gd name="connsiteX0" fmla="*/ 1451429 w 3302537"/>
                <a:gd name="connsiteY0" fmla="*/ 955514 h 1027837"/>
                <a:gd name="connsiteX1" fmla="*/ 1045029 w 3302537"/>
                <a:gd name="connsiteY1" fmla="*/ 447514 h 1027837"/>
                <a:gd name="connsiteX2" fmla="*/ 0 w 3302537"/>
                <a:gd name="connsiteY2" fmla="*/ 12085 h 1027837"/>
                <a:gd name="connsiteX3" fmla="*/ 3236686 w 3302537"/>
                <a:gd name="connsiteY3" fmla="*/ 26600 h 1027837"/>
                <a:gd name="connsiteX4" fmla="*/ 2133600 w 3302537"/>
                <a:gd name="connsiteY4" fmla="*/ 447514 h 1027837"/>
                <a:gd name="connsiteX5" fmla="*/ 1611086 w 3302537"/>
                <a:gd name="connsiteY5" fmla="*/ 984542 h 1027837"/>
                <a:gd name="connsiteX6" fmla="*/ 1524000 w 3302537"/>
                <a:gd name="connsiteY6" fmla="*/ 984542 h 1027837"/>
                <a:gd name="connsiteX0" fmla="*/ 1451429 w 3302537"/>
                <a:gd name="connsiteY0" fmla="*/ 955514 h 1027837"/>
                <a:gd name="connsiteX1" fmla="*/ 1045029 w 3302537"/>
                <a:gd name="connsiteY1" fmla="*/ 447514 h 1027837"/>
                <a:gd name="connsiteX2" fmla="*/ 0 w 3302537"/>
                <a:gd name="connsiteY2" fmla="*/ 12085 h 1027837"/>
                <a:gd name="connsiteX3" fmla="*/ 3236686 w 3302537"/>
                <a:gd name="connsiteY3" fmla="*/ 26600 h 1027837"/>
                <a:gd name="connsiteX4" fmla="*/ 2133600 w 3302537"/>
                <a:gd name="connsiteY4" fmla="*/ 447514 h 1027837"/>
                <a:gd name="connsiteX5" fmla="*/ 1611086 w 3302537"/>
                <a:gd name="connsiteY5" fmla="*/ 984542 h 1027837"/>
                <a:gd name="connsiteX6" fmla="*/ 1524000 w 3302537"/>
                <a:gd name="connsiteY6" fmla="*/ 984542 h 1027837"/>
                <a:gd name="connsiteX0" fmla="*/ 1451429 w 3302537"/>
                <a:gd name="connsiteY0" fmla="*/ 943429 h 1015752"/>
                <a:gd name="connsiteX1" fmla="*/ 1045029 w 3302537"/>
                <a:gd name="connsiteY1" fmla="*/ 435429 h 1015752"/>
                <a:gd name="connsiteX2" fmla="*/ 0 w 3302537"/>
                <a:gd name="connsiteY2" fmla="*/ 0 h 1015752"/>
                <a:gd name="connsiteX3" fmla="*/ 3236686 w 3302537"/>
                <a:gd name="connsiteY3" fmla="*/ 14515 h 1015752"/>
                <a:gd name="connsiteX4" fmla="*/ 2133600 w 3302537"/>
                <a:gd name="connsiteY4" fmla="*/ 435429 h 1015752"/>
                <a:gd name="connsiteX5" fmla="*/ 1611086 w 3302537"/>
                <a:gd name="connsiteY5" fmla="*/ 972457 h 1015752"/>
                <a:gd name="connsiteX6" fmla="*/ 1524000 w 3302537"/>
                <a:gd name="connsiteY6" fmla="*/ 972457 h 1015752"/>
                <a:gd name="connsiteX0" fmla="*/ 1451429 w 3236686"/>
                <a:gd name="connsiteY0" fmla="*/ 943429 h 1015752"/>
                <a:gd name="connsiteX1" fmla="*/ 1045029 w 3236686"/>
                <a:gd name="connsiteY1" fmla="*/ 435429 h 1015752"/>
                <a:gd name="connsiteX2" fmla="*/ 0 w 3236686"/>
                <a:gd name="connsiteY2" fmla="*/ 0 h 1015752"/>
                <a:gd name="connsiteX3" fmla="*/ 3236686 w 3236686"/>
                <a:gd name="connsiteY3" fmla="*/ 14515 h 1015752"/>
                <a:gd name="connsiteX4" fmla="*/ 2133600 w 3236686"/>
                <a:gd name="connsiteY4" fmla="*/ 435429 h 1015752"/>
                <a:gd name="connsiteX5" fmla="*/ 1611086 w 3236686"/>
                <a:gd name="connsiteY5" fmla="*/ 972457 h 1015752"/>
                <a:gd name="connsiteX6" fmla="*/ 1524000 w 3236686"/>
                <a:gd name="connsiteY6" fmla="*/ 972457 h 1015752"/>
                <a:gd name="connsiteX0" fmla="*/ 1451429 w 3236686"/>
                <a:gd name="connsiteY0" fmla="*/ 943429 h 972457"/>
                <a:gd name="connsiteX1" fmla="*/ 1045029 w 3236686"/>
                <a:gd name="connsiteY1" fmla="*/ 435429 h 972457"/>
                <a:gd name="connsiteX2" fmla="*/ 0 w 3236686"/>
                <a:gd name="connsiteY2" fmla="*/ 0 h 972457"/>
                <a:gd name="connsiteX3" fmla="*/ 3236686 w 3236686"/>
                <a:gd name="connsiteY3" fmla="*/ 14515 h 972457"/>
                <a:gd name="connsiteX4" fmla="*/ 2133600 w 3236686"/>
                <a:gd name="connsiteY4" fmla="*/ 435429 h 972457"/>
                <a:gd name="connsiteX5" fmla="*/ 1611086 w 3236686"/>
                <a:gd name="connsiteY5" fmla="*/ 972457 h 972457"/>
                <a:gd name="connsiteX0" fmla="*/ 1045029 w 3236686"/>
                <a:gd name="connsiteY0" fmla="*/ 435429 h 972457"/>
                <a:gd name="connsiteX1" fmla="*/ 0 w 3236686"/>
                <a:gd name="connsiteY1" fmla="*/ 0 h 972457"/>
                <a:gd name="connsiteX2" fmla="*/ 3236686 w 3236686"/>
                <a:gd name="connsiteY2" fmla="*/ 14515 h 972457"/>
                <a:gd name="connsiteX3" fmla="*/ 2133600 w 3236686"/>
                <a:gd name="connsiteY3" fmla="*/ 435429 h 972457"/>
                <a:gd name="connsiteX4" fmla="*/ 1611086 w 3236686"/>
                <a:gd name="connsiteY4" fmla="*/ 972457 h 972457"/>
                <a:gd name="connsiteX0" fmla="*/ 1045029 w 3236686"/>
                <a:gd name="connsiteY0" fmla="*/ 435429 h 957942"/>
                <a:gd name="connsiteX1" fmla="*/ 0 w 3236686"/>
                <a:gd name="connsiteY1" fmla="*/ 0 h 957942"/>
                <a:gd name="connsiteX2" fmla="*/ 3236686 w 3236686"/>
                <a:gd name="connsiteY2" fmla="*/ 14515 h 957942"/>
                <a:gd name="connsiteX3" fmla="*/ 2133600 w 3236686"/>
                <a:gd name="connsiteY3" fmla="*/ 435429 h 957942"/>
                <a:gd name="connsiteX4" fmla="*/ 1509486 w 3236686"/>
                <a:gd name="connsiteY4" fmla="*/ 957942 h 957942"/>
                <a:gd name="connsiteX0" fmla="*/ 1045029 w 3236686"/>
                <a:gd name="connsiteY0" fmla="*/ 435429 h 957942"/>
                <a:gd name="connsiteX1" fmla="*/ 0 w 3236686"/>
                <a:gd name="connsiteY1" fmla="*/ 0 h 957942"/>
                <a:gd name="connsiteX2" fmla="*/ 3236686 w 3236686"/>
                <a:gd name="connsiteY2" fmla="*/ 14515 h 957942"/>
                <a:gd name="connsiteX3" fmla="*/ 2133600 w 3236686"/>
                <a:gd name="connsiteY3" fmla="*/ 435429 h 957942"/>
                <a:gd name="connsiteX4" fmla="*/ 1509486 w 3236686"/>
                <a:gd name="connsiteY4" fmla="*/ 957942 h 957942"/>
                <a:gd name="connsiteX0" fmla="*/ 1045029 w 3236686"/>
                <a:gd name="connsiteY0" fmla="*/ 435429 h 957942"/>
                <a:gd name="connsiteX1" fmla="*/ 0 w 3236686"/>
                <a:gd name="connsiteY1" fmla="*/ 0 h 957942"/>
                <a:gd name="connsiteX2" fmla="*/ 3236686 w 3236686"/>
                <a:gd name="connsiteY2" fmla="*/ 14515 h 957942"/>
                <a:gd name="connsiteX3" fmla="*/ 2133600 w 3236686"/>
                <a:gd name="connsiteY3" fmla="*/ 435429 h 957942"/>
                <a:gd name="connsiteX4" fmla="*/ 1509486 w 3236686"/>
                <a:gd name="connsiteY4" fmla="*/ 957942 h 957942"/>
                <a:gd name="connsiteX0" fmla="*/ 1045029 w 3236686"/>
                <a:gd name="connsiteY0" fmla="*/ 435429 h 957942"/>
                <a:gd name="connsiteX1" fmla="*/ 0 w 3236686"/>
                <a:gd name="connsiteY1" fmla="*/ 0 h 957942"/>
                <a:gd name="connsiteX2" fmla="*/ 3236686 w 3236686"/>
                <a:gd name="connsiteY2" fmla="*/ 14515 h 957942"/>
                <a:gd name="connsiteX3" fmla="*/ 2133600 w 3236686"/>
                <a:gd name="connsiteY3" fmla="*/ 435429 h 957942"/>
                <a:gd name="connsiteX4" fmla="*/ 1509486 w 3236686"/>
                <a:gd name="connsiteY4" fmla="*/ 957942 h 957942"/>
                <a:gd name="connsiteX0" fmla="*/ 1045029 w 3236686"/>
                <a:gd name="connsiteY0" fmla="*/ 435429 h 957942"/>
                <a:gd name="connsiteX1" fmla="*/ 0 w 3236686"/>
                <a:gd name="connsiteY1" fmla="*/ 0 h 957942"/>
                <a:gd name="connsiteX2" fmla="*/ 3236686 w 3236686"/>
                <a:gd name="connsiteY2" fmla="*/ 14515 h 957942"/>
                <a:gd name="connsiteX3" fmla="*/ 2133600 w 3236686"/>
                <a:gd name="connsiteY3" fmla="*/ 435429 h 957942"/>
                <a:gd name="connsiteX4" fmla="*/ 1509486 w 3236686"/>
                <a:gd name="connsiteY4" fmla="*/ 957942 h 957942"/>
                <a:gd name="connsiteX0" fmla="*/ 0 w 3236686"/>
                <a:gd name="connsiteY0" fmla="*/ 0 h 957942"/>
                <a:gd name="connsiteX1" fmla="*/ 3236686 w 3236686"/>
                <a:gd name="connsiteY1" fmla="*/ 14515 h 957942"/>
                <a:gd name="connsiteX2" fmla="*/ 2133600 w 3236686"/>
                <a:gd name="connsiteY2" fmla="*/ 435429 h 957942"/>
                <a:gd name="connsiteX3" fmla="*/ 1509486 w 3236686"/>
                <a:gd name="connsiteY3" fmla="*/ 957942 h 957942"/>
                <a:gd name="connsiteX0" fmla="*/ 14514 w 1727200"/>
                <a:gd name="connsiteY0" fmla="*/ 14514 h 943427"/>
                <a:gd name="connsiteX1" fmla="*/ 1727200 w 1727200"/>
                <a:gd name="connsiteY1" fmla="*/ 0 h 943427"/>
                <a:gd name="connsiteX2" fmla="*/ 624114 w 1727200"/>
                <a:gd name="connsiteY2" fmla="*/ 420914 h 943427"/>
                <a:gd name="connsiteX3" fmla="*/ 0 w 1727200"/>
                <a:gd name="connsiteY3" fmla="*/ 943427 h 943427"/>
                <a:gd name="connsiteX0" fmla="*/ 14514 w 1727200"/>
                <a:gd name="connsiteY0" fmla="*/ 14514 h 943427"/>
                <a:gd name="connsiteX1" fmla="*/ 1727200 w 1727200"/>
                <a:gd name="connsiteY1" fmla="*/ 0 h 943427"/>
                <a:gd name="connsiteX2" fmla="*/ 624114 w 1727200"/>
                <a:gd name="connsiteY2" fmla="*/ 420914 h 943427"/>
                <a:gd name="connsiteX3" fmla="*/ 0 w 1727200"/>
                <a:gd name="connsiteY3" fmla="*/ 943427 h 94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943427">
                  <a:moveTo>
                    <a:pt x="14514" y="14514"/>
                  </a:moveTo>
                  <a:cubicBezTo>
                    <a:pt x="379790" y="-12095"/>
                    <a:pt x="1328057" y="43543"/>
                    <a:pt x="1727200" y="0"/>
                  </a:cubicBezTo>
                  <a:cubicBezTo>
                    <a:pt x="1095828" y="188685"/>
                    <a:pt x="911981" y="263676"/>
                    <a:pt x="624114" y="420914"/>
                  </a:cubicBezTo>
                  <a:cubicBezTo>
                    <a:pt x="336247" y="578152"/>
                    <a:pt x="0" y="943427"/>
                    <a:pt x="0" y="943427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0B5D3A77-A395-374B-B929-C16FBE794197}"/>
                </a:ext>
              </a:extLst>
            </p:cNvPr>
            <p:cNvSpPr/>
            <p:nvPr/>
          </p:nvSpPr>
          <p:spPr>
            <a:xfrm flipH="1">
              <a:off x="134031" y="2863625"/>
              <a:ext cx="1727200" cy="943427"/>
            </a:xfrm>
            <a:custGeom>
              <a:avLst/>
              <a:gdLst>
                <a:gd name="connsiteX0" fmla="*/ 1525993 w 3363523"/>
                <a:gd name="connsiteY0" fmla="*/ 988801 h 1061124"/>
                <a:gd name="connsiteX1" fmla="*/ 1076050 w 3363523"/>
                <a:gd name="connsiteY1" fmla="*/ 379201 h 1061124"/>
                <a:gd name="connsiteX2" fmla="*/ 74564 w 3363523"/>
                <a:gd name="connsiteY2" fmla="*/ 45372 h 1061124"/>
                <a:gd name="connsiteX3" fmla="*/ 3311250 w 3363523"/>
                <a:gd name="connsiteY3" fmla="*/ 59887 h 1061124"/>
                <a:gd name="connsiteX4" fmla="*/ 2048507 w 3363523"/>
                <a:gd name="connsiteY4" fmla="*/ 567887 h 1061124"/>
                <a:gd name="connsiteX5" fmla="*/ 1685650 w 3363523"/>
                <a:gd name="connsiteY5" fmla="*/ 1017829 h 1061124"/>
                <a:gd name="connsiteX6" fmla="*/ 1598564 w 3363523"/>
                <a:gd name="connsiteY6" fmla="*/ 1017829 h 1061124"/>
                <a:gd name="connsiteX0" fmla="*/ 1525993 w 3377101"/>
                <a:gd name="connsiteY0" fmla="*/ 983413 h 1055736"/>
                <a:gd name="connsiteX1" fmla="*/ 1076050 w 3377101"/>
                <a:gd name="connsiteY1" fmla="*/ 373813 h 1055736"/>
                <a:gd name="connsiteX2" fmla="*/ 74564 w 3377101"/>
                <a:gd name="connsiteY2" fmla="*/ 39984 h 1055736"/>
                <a:gd name="connsiteX3" fmla="*/ 3311250 w 3377101"/>
                <a:gd name="connsiteY3" fmla="*/ 54499 h 1055736"/>
                <a:gd name="connsiteX4" fmla="*/ 2208164 w 3377101"/>
                <a:gd name="connsiteY4" fmla="*/ 475413 h 1055736"/>
                <a:gd name="connsiteX5" fmla="*/ 1685650 w 3377101"/>
                <a:gd name="connsiteY5" fmla="*/ 1012441 h 1055736"/>
                <a:gd name="connsiteX6" fmla="*/ 1598564 w 3377101"/>
                <a:gd name="connsiteY6" fmla="*/ 1012441 h 1055736"/>
                <a:gd name="connsiteX0" fmla="*/ 1521575 w 3372683"/>
                <a:gd name="connsiteY0" fmla="*/ 990155 h 1062478"/>
                <a:gd name="connsiteX1" fmla="*/ 1115175 w 3372683"/>
                <a:gd name="connsiteY1" fmla="*/ 482155 h 1062478"/>
                <a:gd name="connsiteX2" fmla="*/ 70146 w 3372683"/>
                <a:gd name="connsiteY2" fmla="*/ 46726 h 1062478"/>
                <a:gd name="connsiteX3" fmla="*/ 3306832 w 3372683"/>
                <a:gd name="connsiteY3" fmla="*/ 61241 h 1062478"/>
                <a:gd name="connsiteX4" fmla="*/ 2203746 w 3372683"/>
                <a:gd name="connsiteY4" fmla="*/ 482155 h 1062478"/>
                <a:gd name="connsiteX5" fmla="*/ 1681232 w 3372683"/>
                <a:gd name="connsiteY5" fmla="*/ 1019183 h 1062478"/>
                <a:gd name="connsiteX6" fmla="*/ 1594146 w 3372683"/>
                <a:gd name="connsiteY6" fmla="*/ 1019183 h 1062478"/>
                <a:gd name="connsiteX0" fmla="*/ 1521575 w 3372683"/>
                <a:gd name="connsiteY0" fmla="*/ 990155 h 1062478"/>
                <a:gd name="connsiteX1" fmla="*/ 1115175 w 3372683"/>
                <a:gd name="connsiteY1" fmla="*/ 482155 h 1062478"/>
                <a:gd name="connsiteX2" fmla="*/ 70146 w 3372683"/>
                <a:gd name="connsiteY2" fmla="*/ 46726 h 1062478"/>
                <a:gd name="connsiteX3" fmla="*/ 3306832 w 3372683"/>
                <a:gd name="connsiteY3" fmla="*/ 61241 h 1062478"/>
                <a:gd name="connsiteX4" fmla="*/ 2203746 w 3372683"/>
                <a:gd name="connsiteY4" fmla="*/ 482155 h 1062478"/>
                <a:gd name="connsiteX5" fmla="*/ 1681232 w 3372683"/>
                <a:gd name="connsiteY5" fmla="*/ 1019183 h 1062478"/>
                <a:gd name="connsiteX6" fmla="*/ 1594146 w 3372683"/>
                <a:gd name="connsiteY6" fmla="*/ 1019183 h 1062478"/>
                <a:gd name="connsiteX0" fmla="*/ 1521575 w 3372683"/>
                <a:gd name="connsiteY0" fmla="*/ 990155 h 1062478"/>
                <a:gd name="connsiteX1" fmla="*/ 1115175 w 3372683"/>
                <a:gd name="connsiteY1" fmla="*/ 482155 h 1062478"/>
                <a:gd name="connsiteX2" fmla="*/ 70146 w 3372683"/>
                <a:gd name="connsiteY2" fmla="*/ 46726 h 1062478"/>
                <a:gd name="connsiteX3" fmla="*/ 3306832 w 3372683"/>
                <a:gd name="connsiteY3" fmla="*/ 61241 h 1062478"/>
                <a:gd name="connsiteX4" fmla="*/ 2203746 w 3372683"/>
                <a:gd name="connsiteY4" fmla="*/ 482155 h 1062478"/>
                <a:gd name="connsiteX5" fmla="*/ 1681232 w 3372683"/>
                <a:gd name="connsiteY5" fmla="*/ 1019183 h 1062478"/>
                <a:gd name="connsiteX6" fmla="*/ 1594146 w 3372683"/>
                <a:gd name="connsiteY6" fmla="*/ 1019183 h 1062478"/>
                <a:gd name="connsiteX0" fmla="*/ 1521575 w 3372683"/>
                <a:gd name="connsiteY0" fmla="*/ 955514 h 1027837"/>
                <a:gd name="connsiteX1" fmla="*/ 1115175 w 3372683"/>
                <a:gd name="connsiteY1" fmla="*/ 447514 h 1027837"/>
                <a:gd name="connsiteX2" fmla="*/ 70146 w 3372683"/>
                <a:gd name="connsiteY2" fmla="*/ 12085 h 1027837"/>
                <a:gd name="connsiteX3" fmla="*/ 3306832 w 3372683"/>
                <a:gd name="connsiteY3" fmla="*/ 26600 h 1027837"/>
                <a:gd name="connsiteX4" fmla="*/ 2203746 w 3372683"/>
                <a:gd name="connsiteY4" fmla="*/ 447514 h 1027837"/>
                <a:gd name="connsiteX5" fmla="*/ 1681232 w 3372683"/>
                <a:gd name="connsiteY5" fmla="*/ 984542 h 1027837"/>
                <a:gd name="connsiteX6" fmla="*/ 1594146 w 3372683"/>
                <a:gd name="connsiteY6" fmla="*/ 984542 h 1027837"/>
                <a:gd name="connsiteX0" fmla="*/ 1451429 w 3302537"/>
                <a:gd name="connsiteY0" fmla="*/ 955514 h 1027837"/>
                <a:gd name="connsiteX1" fmla="*/ 1045029 w 3302537"/>
                <a:gd name="connsiteY1" fmla="*/ 447514 h 1027837"/>
                <a:gd name="connsiteX2" fmla="*/ 0 w 3302537"/>
                <a:gd name="connsiteY2" fmla="*/ 12085 h 1027837"/>
                <a:gd name="connsiteX3" fmla="*/ 3236686 w 3302537"/>
                <a:gd name="connsiteY3" fmla="*/ 26600 h 1027837"/>
                <a:gd name="connsiteX4" fmla="*/ 2133600 w 3302537"/>
                <a:gd name="connsiteY4" fmla="*/ 447514 h 1027837"/>
                <a:gd name="connsiteX5" fmla="*/ 1611086 w 3302537"/>
                <a:gd name="connsiteY5" fmla="*/ 984542 h 1027837"/>
                <a:gd name="connsiteX6" fmla="*/ 1524000 w 3302537"/>
                <a:gd name="connsiteY6" fmla="*/ 984542 h 1027837"/>
                <a:gd name="connsiteX0" fmla="*/ 1451429 w 3302537"/>
                <a:gd name="connsiteY0" fmla="*/ 955514 h 1027837"/>
                <a:gd name="connsiteX1" fmla="*/ 1045029 w 3302537"/>
                <a:gd name="connsiteY1" fmla="*/ 447514 h 1027837"/>
                <a:gd name="connsiteX2" fmla="*/ 0 w 3302537"/>
                <a:gd name="connsiteY2" fmla="*/ 12085 h 1027837"/>
                <a:gd name="connsiteX3" fmla="*/ 3236686 w 3302537"/>
                <a:gd name="connsiteY3" fmla="*/ 26600 h 1027837"/>
                <a:gd name="connsiteX4" fmla="*/ 2133600 w 3302537"/>
                <a:gd name="connsiteY4" fmla="*/ 447514 h 1027837"/>
                <a:gd name="connsiteX5" fmla="*/ 1611086 w 3302537"/>
                <a:gd name="connsiteY5" fmla="*/ 984542 h 1027837"/>
                <a:gd name="connsiteX6" fmla="*/ 1524000 w 3302537"/>
                <a:gd name="connsiteY6" fmla="*/ 984542 h 1027837"/>
                <a:gd name="connsiteX0" fmla="*/ 1451429 w 3302537"/>
                <a:gd name="connsiteY0" fmla="*/ 943429 h 1015752"/>
                <a:gd name="connsiteX1" fmla="*/ 1045029 w 3302537"/>
                <a:gd name="connsiteY1" fmla="*/ 435429 h 1015752"/>
                <a:gd name="connsiteX2" fmla="*/ 0 w 3302537"/>
                <a:gd name="connsiteY2" fmla="*/ 0 h 1015752"/>
                <a:gd name="connsiteX3" fmla="*/ 3236686 w 3302537"/>
                <a:gd name="connsiteY3" fmla="*/ 14515 h 1015752"/>
                <a:gd name="connsiteX4" fmla="*/ 2133600 w 3302537"/>
                <a:gd name="connsiteY4" fmla="*/ 435429 h 1015752"/>
                <a:gd name="connsiteX5" fmla="*/ 1611086 w 3302537"/>
                <a:gd name="connsiteY5" fmla="*/ 972457 h 1015752"/>
                <a:gd name="connsiteX6" fmla="*/ 1524000 w 3302537"/>
                <a:gd name="connsiteY6" fmla="*/ 972457 h 1015752"/>
                <a:gd name="connsiteX0" fmla="*/ 1451429 w 3236686"/>
                <a:gd name="connsiteY0" fmla="*/ 943429 h 1015752"/>
                <a:gd name="connsiteX1" fmla="*/ 1045029 w 3236686"/>
                <a:gd name="connsiteY1" fmla="*/ 435429 h 1015752"/>
                <a:gd name="connsiteX2" fmla="*/ 0 w 3236686"/>
                <a:gd name="connsiteY2" fmla="*/ 0 h 1015752"/>
                <a:gd name="connsiteX3" fmla="*/ 3236686 w 3236686"/>
                <a:gd name="connsiteY3" fmla="*/ 14515 h 1015752"/>
                <a:gd name="connsiteX4" fmla="*/ 2133600 w 3236686"/>
                <a:gd name="connsiteY4" fmla="*/ 435429 h 1015752"/>
                <a:gd name="connsiteX5" fmla="*/ 1611086 w 3236686"/>
                <a:gd name="connsiteY5" fmla="*/ 972457 h 1015752"/>
                <a:gd name="connsiteX6" fmla="*/ 1524000 w 3236686"/>
                <a:gd name="connsiteY6" fmla="*/ 972457 h 1015752"/>
                <a:gd name="connsiteX0" fmla="*/ 1451429 w 3236686"/>
                <a:gd name="connsiteY0" fmla="*/ 943429 h 972457"/>
                <a:gd name="connsiteX1" fmla="*/ 1045029 w 3236686"/>
                <a:gd name="connsiteY1" fmla="*/ 435429 h 972457"/>
                <a:gd name="connsiteX2" fmla="*/ 0 w 3236686"/>
                <a:gd name="connsiteY2" fmla="*/ 0 h 972457"/>
                <a:gd name="connsiteX3" fmla="*/ 3236686 w 3236686"/>
                <a:gd name="connsiteY3" fmla="*/ 14515 h 972457"/>
                <a:gd name="connsiteX4" fmla="*/ 2133600 w 3236686"/>
                <a:gd name="connsiteY4" fmla="*/ 435429 h 972457"/>
                <a:gd name="connsiteX5" fmla="*/ 1611086 w 3236686"/>
                <a:gd name="connsiteY5" fmla="*/ 972457 h 972457"/>
                <a:gd name="connsiteX0" fmla="*/ 1045029 w 3236686"/>
                <a:gd name="connsiteY0" fmla="*/ 435429 h 972457"/>
                <a:gd name="connsiteX1" fmla="*/ 0 w 3236686"/>
                <a:gd name="connsiteY1" fmla="*/ 0 h 972457"/>
                <a:gd name="connsiteX2" fmla="*/ 3236686 w 3236686"/>
                <a:gd name="connsiteY2" fmla="*/ 14515 h 972457"/>
                <a:gd name="connsiteX3" fmla="*/ 2133600 w 3236686"/>
                <a:gd name="connsiteY3" fmla="*/ 435429 h 972457"/>
                <a:gd name="connsiteX4" fmla="*/ 1611086 w 3236686"/>
                <a:gd name="connsiteY4" fmla="*/ 972457 h 972457"/>
                <a:gd name="connsiteX0" fmla="*/ 1045029 w 3236686"/>
                <a:gd name="connsiteY0" fmla="*/ 435429 h 957942"/>
                <a:gd name="connsiteX1" fmla="*/ 0 w 3236686"/>
                <a:gd name="connsiteY1" fmla="*/ 0 h 957942"/>
                <a:gd name="connsiteX2" fmla="*/ 3236686 w 3236686"/>
                <a:gd name="connsiteY2" fmla="*/ 14515 h 957942"/>
                <a:gd name="connsiteX3" fmla="*/ 2133600 w 3236686"/>
                <a:gd name="connsiteY3" fmla="*/ 435429 h 957942"/>
                <a:gd name="connsiteX4" fmla="*/ 1509486 w 3236686"/>
                <a:gd name="connsiteY4" fmla="*/ 957942 h 957942"/>
                <a:gd name="connsiteX0" fmla="*/ 1045029 w 3236686"/>
                <a:gd name="connsiteY0" fmla="*/ 435429 h 957942"/>
                <a:gd name="connsiteX1" fmla="*/ 0 w 3236686"/>
                <a:gd name="connsiteY1" fmla="*/ 0 h 957942"/>
                <a:gd name="connsiteX2" fmla="*/ 3236686 w 3236686"/>
                <a:gd name="connsiteY2" fmla="*/ 14515 h 957942"/>
                <a:gd name="connsiteX3" fmla="*/ 2133600 w 3236686"/>
                <a:gd name="connsiteY3" fmla="*/ 435429 h 957942"/>
                <a:gd name="connsiteX4" fmla="*/ 1509486 w 3236686"/>
                <a:gd name="connsiteY4" fmla="*/ 957942 h 957942"/>
                <a:gd name="connsiteX0" fmla="*/ 1045029 w 3236686"/>
                <a:gd name="connsiteY0" fmla="*/ 435429 h 957942"/>
                <a:gd name="connsiteX1" fmla="*/ 0 w 3236686"/>
                <a:gd name="connsiteY1" fmla="*/ 0 h 957942"/>
                <a:gd name="connsiteX2" fmla="*/ 3236686 w 3236686"/>
                <a:gd name="connsiteY2" fmla="*/ 14515 h 957942"/>
                <a:gd name="connsiteX3" fmla="*/ 2133600 w 3236686"/>
                <a:gd name="connsiteY3" fmla="*/ 435429 h 957942"/>
                <a:gd name="connsiteX4" fmla="*/ 1509486 w 3236686"/>
                <a:gd name="connsiteY4" fmla="*/ 957942 h 957942"/>
                <a:gd name="connsiteX0" fmla="*/ 1045029 w 3236686"/>
                <a:gd name="connsiteY0" fmla="*/ 435429 h 957942"/>
                <a:gd name="connsiteX1" fmla="*/ 0 w 3236686"/>
                <a:gd name="connsiteY1" fmla="*/ 0 h 957942"/>
                <a:gd name="connsiteX2" fmla="*/ 3236686 w 3236686"/>
                <a:gd name="connsiteY2" fmla="*/ 14515 h 957942"/>
                <a:gd name="connsiteX3" fmla="*/ 2133600 w 3236686"/>
                <a:gd name="connsiteY3" fmla="*/ 435429 h 957942"/>
                <a:gd name="connsiteX4" fmla="*/ 1509486 w 3236686"/>
                <a:gd name="connsiteY4" fmla="*/ 957942 h 957942"/>
                <a:gd name="connsiteX0" fmla="*/ 1045029 w 3236686"/>
                <a:gd name="connsiteY0" fmla="*/ 435429 h 957942"/>
                <a:gd name="connsiteX1" fmla="*/ 0 w 3236686"/>
                <a:gd name="connsiteY1" fmla="*/ 0 h 957942"/>
                <a:gd name="connsiteX2" fmla="*/ 3236686 w 3236686"/>
                <a:gd name="connsiteY2" fmla="*/ 14515 h 957942"/>
                <a:gd name="connsiteX3" fmla="*/ 2133600 w 3236686"/>
                <a:gd name="connsiteY3" fmla="*/ 435429 h 957942"/>
                <a:gd name="connsiteX4" fmla="*/ 1509486 w 3236686"/>
                <a:gd name="connsiteY4" fmla="*/ 957942 h 957942"/>
                <a:gd name="connsiteX0" fmla="*/ 0 w 3236686"/>
                <a:gd name="connsiteY0" fmla="*/ 0 h 957942"/>
                <a:gd name="connsiteX1" fmla="*/ 3236686 w 3236686"/>
                <a:gd name="connsiteY1" fmla="*/ 14515 h 957942"/>
                <a:gd name="connsiteX2" fmla="*/ 2133600 w 3236686"/>
                <a:gd name="connsiteY2" fmla="*/ 435429 h 957942"/>
                <a:gd name="connsiteX3" fmla="*/ 1509486 w 3236686"/>
                <a:gd name="connsiteY3" fmla="*/ 957942 h 957942"/>
                <a:gd name="connsiteX0" fmla="*/ 14514 w 1727200"/>
                <a:gd name="connsiteY0" fmla="*/ 14514 h 943427"/>
                <a:gd name="connsiteX1" fmla="*/ 1727200 w 1727200"/>
                <a:gd name="connsiteY1" fmla="*/ 0 h 943427"/>
                <a:gd name="connsiteX2" fmla="*/ 624114 w 1727200"/>
                <a:gd name="connsiteY2" fmla="*/ 420914 h 943427"/>
                <a:gd name="connsiteX3" fmla="*/ 0 w 1727200"/>
                <a:gd name="connsiteY3" fmla="*/ 943427 h 943427"/>
                <a:gd name="connsiteX0" fmla="*/ 14514 w 1727200"/>
                <a:gd name="connsiteY0" fmla="*/ 14514 h 943427"/>
                <a:gd name="connsiteX1" fmla="*/ 1727200 w 1727200"/>
                <a:gd name="connsiteY1" fmla="*/ 0 h 943427"/>
                <a:gd name="connsiteX2" fmla="*/ 624114 w 1727200"/>
                <a:gd name="connsiteY2" fmla="*/ 420914 h 943427"/>
                <a:gd name="connsiteX3" fmla="*/ 0 w 1727200"/>
                <a:gd name="connsiteY3" fmla="*/ 943427 h 94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943427">
                  <a:moveTo>
                    <a:pt x="14514" y="14514"/>
                  </a:moveTo>
                  <a:cubicBezTo>
                    <a:pt x="379790" y="-12095"/>
                    <a:pt x="1328057" y="43543"/>
                    <a:pt x="1727200" y="0"/>
                  </a:cubicBezTo>
                  <a:cubicBezTo>
                    <a:pt x="1095828" y="188685"/>
                    <a:pt x="911981" y="263676"/>
                    <a:pt x="624114" y="420914"/>
                  </a:cubicBezTo>
                  <a:cubicBezTo>
                    <a:pt x="336247" y="578152"/>
                    <a:pt x="0" y="943427"/>
                    <a:pt x="0" y="943427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2A3D36BF-47DA-BA4F-8A56-C2C3F1A8254F}"/>
              </a:ext>
            </a:extLst>
          </p:cNvPr>
          <p:cNvGraphicFramePr>
            <a:graphicFrameLocks noGrp="1"/>
          </p:cNvGraphicFramePr>
          <p:nvPr/>
        </p:nvGraphicFramePr>
        <p:xfrm>
          <a:off x="418072" y="3326994"/>
          <a:ext cx="3487221" cy="196390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96410">
                  <a:extLst>
                    <a:ext uri="{9D8B030D-6E8A-4147-A177-3AD203B41FA5}">
                      <a16:colId xmlns:a16="http://schemas.microsoft.com/office/drawing/2014/main" val="1526877658"/>
                    </a:ext>
                  </a:extLst>
                </a:gridCol>
                <a:gridCol w="1093428">
                  <a:extLst>
                    <a:ext uri="{9D8B030D-6E8A-4147-A177-3AD203B41FA5}">
                      <a16:colId xmlns:a16="http://schemas.microsoft.com/office/drawing/2014/main" val="1321584546"/>
                    </a:ext>
                  </a:extLst>
                </a:gridCol>
                <a:gridCol w="897383">
                  <a:extLst>
                    <a:ext uri="{9D8B030D-6E8A-4147-A177-3AD203B41FA5}">
                      <a16:colId xmlns:a16="http://schemas.microsoft.com/office/drawing/2014/main" val="2280951712"/>
                    </a:ext>
                  </a:extLst>
                </a:gridCol>
              </a:tblGrid>
              <a:tr h="654636">
                <a:tc>
                  <a:txBody>
                    <a:bodyPr/>
                    <a:lstStyle/>
                    <a:p>
                      <a:r>
                        <a:rPr lang="en-US" sz="1600" b="0">
                          <a:latin typeface="+mn-lt"/>
                        </a:rPr>
                        <a:t>Mode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>
                          <a:latin typeface="+mn-lt"/>
                        </a:rPr>
                        <a:t>calculated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>
                          <a:latin typeface="+mn-lt"/>
                        </a:rPr>
                        <a:t>0.1 </a:t>
                      </a:r>
                      <a:r>
                        <a:rPr lang="en-US" sz="1600" b="0">
                          <a:latin typeface="Symbol" pitchFamily="2" charset="2"/>
                        </a:rPr>
                        <a:t>m</a:t>
                      </a:r>
                      <a:r>
                        <a:rPr lang="en-US" sz="1600" b="0">
                          <a:latin typeface="+mn-lt"/>
                        </a:rPr>
                        <a:t>m</a:t>
                      </a:r>
                      <a:r>
                        <a:rPr lang="en-US" sz="1600" b="0" baseline="30000"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199755"/>
                  </a:ext>
                </a:extLst>
              </a:tr>
              <a:tr h="654636">
                <a:tc>
                  <a:txBody>
                    <a:bodyPr/>
                    <a:lstStyle/>
                    <a:p>
                      <a:r>
                        <a:rPr lang="en-US" sz="1600" b="0">
                          <a:latin typeface="+mn-lt"/>
                        </a:rPr>
                        <a:t>Quality factor       (on Er: LiNbO</a:t>
                      </a:r>
                      <a:r>
                        <a:rPr lang="en-US" sz="1600" b="0" baseline="-25000">
                          <a:latin typeface="+mn-lt"/>
                        </a:rPr>
                        <a:t>3</a:t>
                      </a:r>
                      <a:r>
                        <a:rPr lang="en-US" sz="1600" b="0">
                          <a:latin typeface="+mn-lt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>
                          <a:latin typeface="+mn-lt"/>
                        </a:rPr>
                        <a:t>measured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50 000 </a:t>
                      </a:r>
                    </a:p>
                  </a:txBody>
                  <a:tcP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2697768"/>
                  </a:ext>
                </a:extLst>
              </a:tr>
              <a:tr h="654636">
                <a:tc>
                  <a:txBody>
                    <a:bodyPr/>
                    <a:lstStyle/>
                    <a:p>
                      <a:r>
                        <a:rPr lang="en-US" sz="1600" b="0">
                          <a:latin typeface="+mn-lt"/>
                        </a:rPr>
                        <a:t>Purcell factor (E=E</a:t>
                      </a:r>
                      <a:r>
                        <a:rPr lang="en-US" sz="1600" b="0" baseline="-25000">
                          <a:latin typeface="+mn-lt"/>
                        </a:rPr>
                        <a:t>max</a:t>
                      </a:r>
                      <a:r>
                        <a:rPr lang="en-US" sz="1600" b="0">
                          <a:latin typeface="+mn-lt"/>
                        </a:rPr>
                        <a:t>, </a:t>
                      </a:r>
                      <a:r>
                        <a:rPr lang="en-US" sz="1600" b="0">
                          <a:latin typeface="Symbol" pitchFamily="2" charset="2"/>
                        </a:rPr>
                        <a:t>b</a:t>
                      </a:r>
                      <a:r>
                        <a:rPr lang="en-US" sz="1600" b="0">
                          <a:latin typeface="+mn-lt"/>
                        </a:rPr>
                        <a:t>=1)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>
                          <a:latin typeface="+mn-lt"/>
                        </a:rPr>
                        <a:t>predicted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>
                          <a:latin typeface="+mn-lt"/>
                        </a:rPr>
                        <a:t>1 000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934352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BAB2043-88BD-043E-3BAE-8EEA4268D7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276" y="5895955"/>
            <a:ext cx="3992321" cy="655456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541254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6F1CCD2D-437D-CD4E-8268-41D2498D6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909" y="506887"/>
            <a:ext cx="9689232" cy="984885"/>
          </a:xfrm>
        </p:spPr>
        <p:txBody>
          <a:bodyPr wrap="square" anchor="b">
            <a:noAutofit/>
          </a:bodyPr>
          <a:lstStyle/>
          <a:p>
            <a:r>
              <a:rPr lang="en-NL" sz="4800" b="1">
                <a:latin typeface="+mn-lt"/>
              </a:rPr>
              <a:t>Purcell-enhanced emission</a:t>
            </a:r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7B7EBAE8-8865-EBD5-3BB2-06D53A55A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26620"/>
            <a:ext cx="8115215" cy="26313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6E0B82-B89D-97A7-CD14-62F45F638798}"/>
              </a:ext>
            </a:extLst>
          </p:cNvPr>
          <p:cNvSpPr txBox="1"/>
          <p:nvPr/>
        </p:nvSpPr>
        <p:spPr>
          <a:xfrm>
            <a:off x="174811" y="1475245"/>
            <a:ext cx="9689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Tx/>
              <a:buChar char="-"/>
            </a:pPr>
            <a:r>
              <a:rPr lang="en-US" sz="2000"/>
              <a:t>Si cavity on 0.005% Er:LiNbO</a:t>
            </a:r>
            <a:r>
              <a:rPr lang="en-US" sz="2000" baseline="-25000"/>
              <a:t>3 </a:t>
            </a:r>
            <a:endParaRPr lang="en-US" sz="2000"/>
          </a:p>
          <a:p>
            <a:pPr marL="285744" indent="-285744">
              <a:buFontTx/>
              <a:buChar char="-"/>
            </a:pPr>
            <a:r>
              <a:rPr lang="en-US" sz="2000"/>
              <a:t>T approx. 50 </a:t>
            </a:r>
            <a:r>
              <a:rPr lang="en-US" sz="2000" err="1"/>
              <a:t>mK</a:t>
            </a:r>
            <a:endParaRPr lang="en-US" sz="2000"/>
          </a:p>
          <a:p>
            <a:pPr marL="285744" indent="-285744">
              <a:buFontTx/>
              <a:buChar char="-"/>
            </a:pPr>
            <a:r>
              <a:rPr lang="en-US" sz="2000"/>
              <a:t>Observation of isolated photoluminescence lines off line-center</a:t>
            </a:r>
          </a:p>
          <a:p>
            <a:pPr marL="285744" indent="-285744">
              <a:buFontTx/>
              <a:buChar char="-"/>
            </a:pPr>
            <a:r>
              <a:rPr lang="en-US" sz="2000"/>
              <a:t>13-fold(144-fold) reduction of decay constant from 1.8 </a:t>
            </a:r>
            <a:r>
              <a:rPr lang="en-US" sz="2000" err="1"/>
              <a:t>ms</a:t>
            </a:r>
            <a:r>
              <a:rPr lang="en-US" sz="2000"/>
              <a:t> to 134 </a:t>
            </a:r>
            <a:r>
              <a:rPr lang="en-US" sz="2000" err="1">
                <a:latin typeface="Symbol" pitchFamily="2" charset="2"/>
              </a:rPr>
              <a:t>m</a:t>
            </a:r>
            <a:r>
              <a:rPr lang="en-US" sz="2000" err="1"/>
              <a:t>s</a:t>
            </a:r>
            <a:r>
              <a:rPr lang="en-US" sz="2000"/>
              <a:t> (12.5 </a:t>
            </a:r>
            <a:r>
              <a:rPr lang="en-US" sz="2000" err="1">
                <a:latin typeface="Symbol" pitchFamily="2" charset="2"/>
              </a:rPr>
              <a:t>m</a:t>
            </a:r>
            <a:r>
              <a:rPr lang="en-US" sz="2000" err="1"/>
              <a:t>s</a:t>
            </a:r>
            <a:r>
              <a:rPr lang="en-US" sz="2000"/>
              <a:t>)</a:t>
            </a:r>
          </a:p>
          <a:p>
            <a:pPr marL="285744" indent="-285744">
              <a:buFontTx/>
              <a:buChar char="-"/>
            </a:pPr>
            <a:r>
              <a:rPr lang="en-US" sz="2000"/>
              <a:t>T</a:t>
            </a:r>
            <a:r>
              <a:rPr lang="en-US" sz="2000" baseline="-25000"/>
              <a:t>1</a:t>
            </a:r>
            <a:r>
              <a:rPr lang="en-US" sz="2000"/>
              <a:t> &lt;10 </a:t>
            </a:r>
            <a:r>
              <a:rPr lang="en-US" sz="2000">
                <a:latin typeface="Symbol" pitchFamily="2" charset="2"/>
              </a:rPr>
              <a:t>m</a:t>
            </a:r>
            <a:r>
              <a:rPr lang="en-US" sz="2000"/>
              <a:t>sec and radiatively limited emission (T</a:t>
            </a:r>
            <a:r>
              <a:rPr lang="en-US" sz="2000" baseline="-25000"/>
              <a:t>1</a:t>
            </a:r>
            <a:r>
              <a:rPr lang="en-US" sz="2000"/>
              <a:t>=T</a:t>
            </a:r>
            <a:r>
              <a:rPr lang="en-US" sz="2000" baseline="-25000"/>
              <a:t>2</a:t>
            </a:r>
            <a:r>
              <a:rPr lang="en-US" sz="2000"/>
              <a:t>/2) seem possible</a:t>
            </a:r>
          </a:p>
          <a:p>
            <a:r>
              <a:rPr lang="en-US" sz="2000"/>
              <a:t>	-&gt; Fourier-limited photons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432B76-6639-FD72-1404-05DC54B0D3EB}"/>
              </a:ext>
            </a:extLst>
          </p:cNvPr>
          <p:cNvSpPr txBox="1"/>
          <p:nvPr/>
        </p:nvSpPr>
        <p:spPr>
          <a:xfrm>
            <a:off x="4195866" y="3530980"/>
            <a:ext cx="463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Joint work with Gröblacher group, TU Delft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0459A0-290F-5EE7-BBD2-B1D07DD0A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1988" y="4121837"/>
            <a:ext cx="3362821" cy="273616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41863F0-F479-5DF0-B4AB-E6F594ACAC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70291" y="4786161"/>
            <a:ext cx="647700" cy="139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7EF783-D0D4-1A0E-B7EF-0A04B4A69608}"/>
              </a:ext>
            </a:extLst>
          </p:cNvPr>
          <p:cNvSpPr txBox="1"/>
          <p:nvPr/>
        </p:nvSpPr>
        <p:spPr>
          <a:xfrm>
            <a:off x="10767700" y="4717511"/>
            <a:ext cx="735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T</a:t>
            </a:r>
            <a:r>
              <a:rPr lang="en-US" sz="1200" baseline="-25000">
                <a:solidFill>
                  <a:schemeClr val="bg1"/>
                </a:solidFill>
              </a:rPr>
              <a:t>1</a:t>
            </a:r>
            <a:r>
              <a:rPr lang="en-US" sz="1200">
                <a:solidFill>
                  <a:schemeClr val="bg1"/>
                </a:solidFill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2782434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30C5A977-1C40-D112-4337-663A5F5D4647}"/>
              </a:ext>
            </a:extLst>
          </p:cNvPr>
          <p:cNvSpPr/>
          <p:nvPr/>
        </p:nvSpPr>
        <p:spPr>
          <a:xfrm>
            <a:off x="7000137" y="3296299"/>
            <a:ext cx="4365953" cy="3001697"/>
          </a:xfrm>
          <a:prstGeom prst="round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6F1CCD2D-437D-CD4E-8268-41D2498D6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02" y="710243"/>
            <a:ext cx="10769181" cy="984885"/>
          </a:xfrm>
        </p:spPr>
        <p:txBody>
          <a:bodyPr wrap="square" anchor="b">
            <a:noAutofit/>
          </a:bodyPr>
          <a:lstStyle/>
          <a:p>
            <a:r>
              <a:rPr lang="en-NL" sz="4800" b="1">
                <a:latin typeface="+mn-lt"/>
              </a:rPr>
              <a:t>Purcell-enhanced emission</a:t>
            </a:r>
            <a:br>
              <a:rPr lang="fr-CH" sz="4800" b="1">
                <a:latin typeface="+mn-lt"/>
              </a:rPr>
            </a:br>
            <a:endParaRPr lang="en-NL" sz="4800" b="1">
              <a:latin typeface="+mn-lt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9C64B1-62BD-4476-A0C7-6F4DD5098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/>
          </a:p>
          <a:p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3599CE-D1D4-0546-9909-236480276201}"/>
              </a:ext>
            </a:extLst>
          </p:cNvPr>
          <p:cNvSpPr txBox="1"/>
          <p:nvPr/>
        </p:nvSpPr>
        <p:spPr>
          <a:xfrm>
            <a:off x="315927" y="1730502"/>
            <a:ext cx="107139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Tx/>
              <a:buChar char="-"/>
            </a:pPr>
            <a:r>
              <a:rPr lang="en-US" sz="2000" dirty="0"/>
              <a:t>Measurement of auto-correlation coefficient shows non-classical (single-photon) nature of emissions and confirms interaction with individual erbium ions</a:t>
            </a:r>
          </a:p>
          <a:p>
            <a:pPr marL="742944" lvl="1" indent="-285744">
              <a:buFontTx/>
              <a:buChar char="-"/>
            </a:pPr>
            <a:r>
              <a:rPr lang="en-US" sz="2000" dirty="0"/>
              <a:t>-&gt; single-photon source and possibility for qubit read-out</a:t>
            </a:r>
          </a:p>
          <a:p>
            <a:pPr marL="285744" indent="-285744">
              <a:buFontTx/>
              <a:buChar char="-"/>
            </a:pPr>
            <a:endParaRPr lang="en-US" sz="20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DB3AC55-6CB2-51BC-AF60-7D43CDA3FEF2}"/>
              </a:ext>
            </a:extLst>
          </p:cNvPr>
          <p:cNvSpPr/>
          <p:nvPr/>
        </p:nvSpPr>
        <p:spPr>
          <a:xfrm>
            <a:off x="4891062" y="4792245"/>
            <a:ext cx="1377003" cy="1626774"/>
          </a:xfrm>
          <a:prstGeom prst="rect">
            <a:avLst/>
          </a:prstGeom>
          <a:solidFill>
            <a:srgbClr val="1B1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Chart, bar chart&#10;&#10;Description automatically generated">
            <a:extLst>
              <a:ext uri="{FF2B5EF4-FFF2-40B4-BE49-F238E27FC236}">
                <a16:creationId xmlns:a16="http://schemas.microsoft.com/office/drawing/2014/main" id="{B07FBD7D-CC65-53DA-B821-F1AF8E448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2313" y="3464607"/>
            <a:ext cx="3837516" cy="260349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502E0F5-BA56-627E-FC62-262D775CD2B0}"/>
              </a:ext>
            </a:extLst>
          </p:cNvPr>
          <p:cNvSpPr txBox="1"/>
          <p:nvPr/>
        </p:nvSpPr>
        <p:spPr>
          <a:xfrm>
            <a:off x="8429047" y="2810721"/>
            <a:ext cx="3378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u="none" strike="noStrike">
                <a:effectLst/>
                <a:latin typeface="Segoe UI" panose="020B0502040204020203" pitchFamily="34" charset="0"/>
              </a:rPr>
              <a:t>g</a:t>
            </a:r>
            <a:r>
              <a:rPr lang="en-US" b="0" i="0" u="none" strike="noStrike" baseline="30000">
                <a:effectLst/>
                <a:latin typeface="Segoe UI" panose="020B0502040204020203" pitchFamily="34" charset="0"/>
              </a:rPr>
              <a:t>2</a:t>
            </a:r>
            <a:r>
              <a:rPr lang="en-US" b="0" i="0" u="none" strike="noStrike">
                <a:effectLst/>
                <a:latin typeface="Segoe UI" panose="020B0502040204020203" pitchFamily="34" charset="0"/>
              </a:rPr>
              <a:t>(0) = 0.190+-0.02</a:t>
            </a:r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EDA1EC4-7F0C-7068-9AD4-82DAE5AAF261}"/>
              </a:ext>
            </a:extLst>
          </p:cNvPr>
          <p:cNvGrpSpPr/>
          <p:nvPr/>
        </p:nvGrpSpPr>
        <p:grpSpPr>
          <a:xfrm>
            <a:off x="825910" y="3296299"/>
            <a:ext cx="4424401" cy="2603491"/>
            <a:chOff x="16087442" y="3490250"/>
            <a:chExt cx="2406794" cy="1304875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323421AC-40F1-CED5-1426-A57603C89140}"/>
                </a:ext>
              </a:extLst>
            </p:cNvPr>
            <p:cNvSpPr/>
            <p:nvPr/>
          </p:nvSpPr>
          <p:spPr>
            <a:xfrm>
              <a:off x="16087442" y="3490250"/>
              <a:ext cx="2406794" cy="1304875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sz="360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BB93A85-99E3-ED68-C3AF-D7DE92113042}"/>
                </a:ext>
              </a:extLst>
            </p:cNvPr>
            <p:cNvGrpSpPr/>
            <p:nvPr/>
          </p:nvGrpSpPr>
          <p:grpSpPr>
            <a:xfrm>
              <a:off x="16558262" y="3912054"/>
              <a:ext cx="987329" cy="484493"/>
              <a:chOff x="5252484" y="2011130"/>
              <a:chExt cx="987329" cy="48449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4B3E133A-E392-858B-7493-07036A987C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9518" y="2014140"/>
                <a:ext cx="287079" cy="1"/>
              </a:xfrm>
              <a:prstGeom prst="line">
                <a:avLst/>
              </a:prstGeom>
              <a:ln w="25400">
                <a:solidFill>
                  <a:srgbClr val="FE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D30E3032-D1AB-A8E6-DCC2-7B9AB9EEF1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39563" y="2011130"/>
                <a:ext cx="411071" cy="479023"/>
              </a:xfrm>
              <a:prstGeom prst="line">
                <a:avLst/>
              </a:prstGeom>
              <a:ln w="25400">
                <a:solidFill>
                  <a:srgbClr val="FE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3DD24281-43F4-D8E1-B900-DE2B6FEC7E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2460" y="2492074"/>
                <a:ext cx="287079" cy="1"/>
              </a:xfrm>
              <a:prstGeom prst="line">
                <a:avLst/>
              </a:prstGeom>
              <a:ln w="25400">
                <a:solidFill>
                  <a:srgbClr val="FE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F21F3022-47FF-75FF-2998-5C9EC604D4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2734" y="2017099"/>
                <a:ext cx="287079" cy="1"/>
              </a:xfrm>
              <a:prstGeom prst="line">
                <a:avLst/>
              </a:prstGeom>
              <a:ln w="25400">
                <a:solidFill>
                  <a:srgbClr val="FE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B9780DD8-59C7-BE52-33DF-E666C9CD5E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2484" y="2495622"/>
                <a:ext cx="287079" cy="1"/>
              </a:xfrm>
              <a:prstGeom prst="line">
                <a:avLst/>
              </a:prstGeom>
              <a:ln w="25400">
                <a:solidFill>
                  <a:srgbClr val="FE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7787CE2-F981-2B59-4BD4-31BAE7888A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45341" y="3911212"/>
              <a:ext cx="411071" cy="479023"/>
            </a:xfrm>
            <a:prstGeom prst="line">
              <a:avLst/>
            </a:prstGeom>
            <a:ln w="25400">
              <a:solidFill>
                <a:srgbClr val="FE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E8243CE-2A5B-8659-6517-FA17E3120972}"/>
                </a:ext>
              </a:extLst>
            </p:cNvPr>
            <p:cNvSpPr/>
            <p:nvPr/>
          </p:nvSpPr>
          <p:spPr>
            <a:xfrm>
              <a:off x="16938334" y="4133645"/>
              <a:ext cx="225083" cy="4571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sz="3600"/>
            </a:p>
          </p:txBody>
        </p:sp>
        <p:sp>
          <p:nvSpPr>
            <p:cNvPr id="24" name="Chord 23">
              <a:extLst>
                <a:ext uri="{FF2B5EF4-FFF2-40B4-BE49-F238E27FC236}">
                  <a16:creationId xmlns:a16="http://schemas.microsoft.com/office/drawing/2014/main" id="{1C6C38E5-0B50-B308-4E38-78D93485916B}"/>
                </a:ext>
              </a:extLst>
            </p:cNvPr>
            <p:cNvSpPr/>
            <p:nvPr/>
          </p:nvSpPr>
          <p:spPr>
            <a:xfrm rot="10800000">
              <a:off x="17411606" y="4251823"/>
              <a:ext cx="263769" cy="256736"/>
            </a:xfrm>
            <a:prstGeom prst="chord">
              <a:avLst>
                <a:gd name="adj1" fmla="val 4485792"/>
                <a:gd name="adj2" fmla="val 17068211"/>
              </a:avLst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sz="3600"/>
            </a:p>
          </p:txBody>
        </p:sp>
        <p:sp>
          <p:nvSpPr>
            <p:cNvPr id="25" name="Chord 24">
              <a:extLst>
                <a:ext uri="{FF2B5EF4-FFF2-40B4-BE49-F238E27FC236}">
                  <a16:creationId xmlns:a16="http://schemas.microsoft.com/office/drawing/2014/main" id="{5051EF79-31A7-4B09-AE90-AB6B831EA08E}"/>
                </a:ext>
              </a:extLst>
            </p:cNvPr>
            <p:cNvSpPr/>
            <p:nvPr/>
          </p:nvSpPr>
          <p:spPr>
            <a:xfrm rot="10800000">
              <a:off x="17411605" y="3776485"/>
              <a:ext cx="263769" cy="256736"/>
            </a:xfrm>
            <a:prstGeom prst="chord">
              <a:avLst>
                <a:gd name="adj1" fmla="val 4485792"/>
                <a:gd name="adj2" fmla="val 17068211"/>
              </a:avLst>
            </a:prstGeom>
            <a:solidFill>
              <a:schemeClr val="accent6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sz="360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2FEABE0-C382-7082-8F13-ED165AD24C82}"/>
                </a:ext>
              </a:extLst>
            </p:cNvPr>
            <p:cNvSpPr txBox="1"/>
            <p:nvPr/>
          </p:nvSpPr>
          <p:spPr>
            <a:xfrm>
              <a:off x="16250065" y="3630306"/>
              <a:ext cx="436851" cy="18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L"/>
                <a:t>in</a:t>
              </a:r>
              <a:r>
                <a:rPr lang="en-NL" baseline="-25000"/>
                <a:t>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8E5D924-A193-F1D7-BF1E-ED9657E88AA4}"/>
                </a:ext>
              </a:extLst>
            </p:cNvPr>
            <p:cNvSpPr txBox="1"/>
            <p:nvPr/>
          </p:nvSpPr>
          <p:spPr>
            <a:xfrm>
              <a:off x="16982158" y="3674118"/>
              <a:ext cx="544046" cy="18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L"/>
                <a:t>out</a:t>
              </a:r>
              <a:r>
                <a:rPr lang="en-NL" baseline="-25000"/>
                <a:t>1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83C8394-CD61-D39E-A70D-4BC4E6A02B8B}"/>
                </a:ext>
              </a:extLst>
            </p:cNvPr>
            <p:cNvSpPr txBox="1"/>
            <p:nvPr/>
          </p:nvSpPr>
          <p:spPr>
            <a:xfrm>
              <a:off x="17014520" y="4315680"/>
              <a:ext cx="544046" cy="18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NL"/>
                <a:t>out</a:t>
              </a:r>
              <a:r>
                <a:rPr lang="en-NL" baseline="-25000"/>
                <a:t>2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D439ED6-DC8A-139B-859C-E8F06F27CA6D}"/>
                </a:ext>
              </a:extLst>
            </p:cNvPr>
            <p:cNvCxnSpPr>
              <a:cxnSpLocks/>
            </p:cNvCxnSpPr>
            <p:nvPr/>
          </p:nvCxnSpPr>
          <p:spPr>
            <a:xfrm>
              <a:off x="16270362" y="3901168"/>
              <a:ext cx="198128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Elbow Connector 31">
              <a:extLst>
                <a:ext uri="{FF2B5EF4-FFF2-40B4-BE49-F238E27FC236}">
                  <a16:creationId xmlns:a16="http://schemas.microsoft.com/office/drawing/2014/main" id="{1B0E492C-6960-A27B-D4F3-AB6CBCE0D9D8}"/>
                </a:ext>
              </a:extLst>
            </p:cNvPr>
            <p:cNvCxnSpPr>
              <a:cxnSpLocks/>
            </p:cNvCxnSpPr>
            <p:nvPr/>
          </p:nvCxnSpPr>
          <p:spPr>
            <a:xfrm>
              <a:off x="17680345" y="3908273"/>
              <a:ext cx="433458" cy="171335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Elbow Connector 32">
              <a:extLst>
                <a:ext uri="{FF2B5EF4-FFF2-40B4-BE49-F238E27FC236}">
                  <a16:creationId xmlns:a16="http://schemas.microsoft.com/office/drawing/2014/main" id="{8064E0A6-790E-CF60-74FE-95C89FB215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675374" y="4230721"/>
              <a:ext cx="419522" cy="149793"/>
            </a:xfrm>
            <a:prstGeom prst="bentConnector3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44DF15A8-3D17-E73C-05AD-C77F37469B52}"/>
                </a:ext>
              </a:extLst>
            </p:cNvPr>
            <p:cNvSpPr/>
            <p:nvPr/>
          </p:nvSpPr>
          <p:spPr>
            <a:xfrm>
              <a:off x="17957460" y="4036634"/>
              <a:ext cx="341351" cy="230342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L"/>
                <a:t>&amp;</a:t>
              </a:r>
              <a:endParaRPr lang="en-NL" sz="280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E480D68-C048-8BB4-BF5A-1946649B2218}"/>
              </a:ext>
            </a:extLst>
          </p:cNvPr>
          <p:cNvSpPr txBox="1"/>
          <p:nvPr/>
        </p:nvSpPr>
        <p:spPr>
          <a:xfrm>
            <a:off x="8043051" y="5886881"/>
            <a:ext cx="2547144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Detection time difference [bins]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679DA7F-CDB5-8C44-4099-DDAB06422704}"/>
              </a:ext>
            </a:extLst>
          </p:cNvPr>
          <p:cNvSpPr txBox="1"/>
          <p:nvPr/>
        </p:nvSpPr>
        <p:spPr>
          <a:xfrm>
            <a:off x="3026319" y="5956371"/>
            <a:ext cx="25389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u="none" strike="noStrike">
                <a:effectLst/>
                <a:latin typeface="Segoe UI" panose="020B0502040204020203" pitchFamily="34" charset="0"/>
              </a:rPr>
              <a:t>Experimental setup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283BFD-59D7-E017-E59B-AC6F080E558F}"/>
              </a:ext>
            </a:extLst>
          </p:cNvPr>
          <p:cNvSpPr txBox="1"/>
          <p:nvPr/>
        </p:nvSpPr>
        <p:spPr>
          <a:xfrm>
            <a:off x="210194" y="6475967"/>
            <a:ext cx="4639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Joint work with Gröblacher group, TU Delft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69C57F-DA24-A43B-6338-1CEE453F7829}"/>
              </a:ext>
            </a:extLst>
          </p:cNvPr>
          <p:cNvCxnSpPr/>
          <p:nvPr/>
        </p:nvCxnSpPr>
        <p:spPr>
          <a:xfrm>
            <a:off x="7578969" y="5398373"/>
            <a:ext cx="3450860" cy="0"/>
          </a:xfrm>
          <a:prstGeom prst="line">
            <a:avLst/>
          </a:prstGeom>
          <a:ln w="222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23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F02C61-CDF6-3E20-C5A3-F2A34E573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356ED4E1-3207-55F9-F365-9AF1CAB3275E}"/>
              </a:ext>
            </a:extLst>
          </p:cNvPr>
          <p:cNvSpPr/>
          <p:nvPr/>
        </p:nvSpPr>
        <p:spPr>
          <a:xfrm>
            <a:off x="7827120" y="3712585"/>
            <a:ext cx="3721502" cy="2502407"/>
          </a:xfrm>
          <a:prstGeom prst="round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C028250-F708-5CC3-DF7F-A0A045C2A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02" y="710243"/>
            <a:ext cx="10769181" cy="984885"/>
          </a:xfrm>
        </p:spPr>
        <p:txBody>
          <a:bodyPr wrap="square" anchor="b">
            <a:noAutofit/>
          </a:bodyPr>
          <a:lstStyle/>
          <a:p>
            <a:r>
              <a:rPr lang="en-NL" sz="4800" b="1">
                <a:latin typeface="+mn-lt"/>
              </a:rPr>
              <a:t>Purcell-enhanced emission</a:t>
            </a:r>
            <a:br>
              <a:rPr lang="fr-CH" sz="4800" b="1">
                <a:latin typeface="+mn-lt"/>
              </a:rPr>
            </a:br>
            <a:endParaRPr lang="en-NL" sz="4800" b="1">
              <a:latin typeface="+mn-lt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9BE0D4E-DC8B-F1B0-774D-2FD62EBAB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/>
          </a:p>
          <a:p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876AA9-41FC-CC1C-AE38-34ED15B598B2}"/>
              </a:ext>
            </a:extLst>
          </p:cNvPr>
          <p:cNvSpPr txBox="1"/>
          <p:nvPr/>
        </p:nvSpPr>
        <p:spPr>
          <a:xfrm>
            <a:off x="307234" y="1103517"/>
            <a:ext cx="764391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spcAft>
                <a:spcPts val="600"/>
              </a:spcAft>
              <a:buFontTx/>
              <a:buChar char="-"/>
            </a:pPr>
            <a:r>
              <a:rPr lang="en-US" sz="2000" dirty="0"/>
              <a:t>Demonstration of Stark tunability of single ion</a:t>
            </a:r>
          </a:p>
          <a:p>
            <a:pPr marL="285744" indent="-285744">
              <a:spcAft>
                <a:spcPts val="600"/>
              </a:spcAft>
              <a:buFontTx/>
              <a:buChar char="-"/>
            </a:pPr>
            <a:r>
              <a:rPr lang="en-US" sz="2000" dirty="0"/>
              <a:t>Single-photon character not affected</a:t>
            </a:r>
          </a:p>
          <a:p>
            <a:pPr marL="285744" indent="-285744">
              <a:spcAft>
                <a:spcPts val="600"/>
              </a:spcAft>
              <a:buFontTx/>
              <a:buChar char="-"/>
            </a:pPr>
            <a:r>
              <a:rPr lang="en-US" sz="2000" dirty="0"/>
              <a:t>Feedback mechanism to counter spectral diffusion 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	-&gt; indistinguishable single photons</a:t>
            </a:r>
          </a:p>
          <a:p>
            <a:pPr lvl="1">
              <a:spcAft>
                <a:spcPts val="600"/>
              </a:spcAft>
            </a:pPr>
            <a:r>
              <a:rPr lang="en-US" sz="2000" dirty="0"/>
              <a:t>	-&gt; distant spin-spin entanglement</a:t>
            </a:r>
          </a:p>
          <a:p>
            <a:pPr>
              <a:spcAft>
                <a:spcPts val="600"/>
              </a:spcAft>
            </a:pPr>
            <a:r>
              <a:rPr lang="en-US" sz="2000" dirty="0"/>
              <a:t>	-&gt; heralded entangled photon pairs</a:t>
            </a:r>
          </a:p>
          <a:p>
            <a:pPr marL="285744" indent="-285744">
              <a:spcAft>
                <a:spcPts val="600"/>
              </a:spcAft>
              <a:buFontTx/>
              <a:buChar char="-"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4F4920-8007-409B-7710-9F2679F6C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3281" y="3805434"/>
            <a:ext cx="2819555" cy="2242323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20AE820-FA10-AB29-A94E-CA98ED2D7F92}"/>
              </a:ext>
            </a:extLst>
          </p:cNvPr>
          <p:cNvSpPr/>
          <p:nvPr/>
        </p:nvSpPr>
        <p:spPr>
          <a:xfrm>
            <a:off x="3124676" y="3712585"/>
            <a:ext cx="3721502" cy="2502407"/>
          </a:xfrm>
          <a:prstGeom prst="round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A74866-1D58-5434-7318-20492275BE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7318" y="3791403"/>
            <a:ext cx="2664147" cy="2264525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C696137C-E681-D929-9717-4E8243C9580F}"/>
              </a:ext>
            </a:extLst>
          </p:cNvPr>
          <p:cNvGrpSpPr/>
          <p:nvPr/>
        </p:nvGrpSpPr>
        <p:grpSpPr>
          <a:xfrm>
            <a:off x="9257197" y="155782"/>
            <a:ext cx="1888222" cy="1982523"/>
            <a:chOff x="8496749" y="535565"/>
            <a:chExt cx="1888222" cy="1982523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85265569-305F-46FF-64F9-043846130D8F}"/>
                </a:ext>
              </a:extLst>
            </p:cNvPr>
            <p:cNvCxnSpPr/>
            <p:nvPr/>
          </p:nvCxnSpPr>
          <p:spPr>
            <a:xfrm flipV="1">
              <a:off x="8936287" y="872168"/>
              <a:ext cx="0" cy="164592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A5339A9-12EB-7690-BC8A-10B224803586}"/>
                </a:ext>
              </a:extLst>
            </p:cNvPr>
            <p:cNvCxnSpPr/>
            <p:nvPr/>
          </p:nvCxnSpPr>
          <p:spPr>
            <a:xfrm>
              <a:off x="9418320" y="2518088"/>
              <a:ext cx="96665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8D5B58C-0DC4-A2F2-67BE-BAF3A65DAAC2}"/>
                </a:ext>
              </a:extLst>
            </p:cNvPr>
            <p:cNvCxnSpPr/>
            <p:nvPr/>
          </p:nvCxnSpPr>
          <p:spPr>
            <a:xfrm>
              <a:off x="9418320" y="1221413"/>
              <a:ext cx="96665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7EF51DE-8278-D21A-E72E-A51F6953A7CC}"/>
                </a:ext>
              </a:extLst>
            </p:cNvPr>
            <p:cNvCxnSpPr/>
            <p:nvPr/>
          </p:nvCxnSpPr>
          <p:spPr>
            <a:xfrm>
              <a:off x="9418320" y="2213288"/>
              <a:ext cx="96665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8D99131-BDAF-BF31-4D31-DB763F2C0D3B}"/>
                </a:ext>
              </a:extLst>
            </p:cNvPr>
            <p:cNvCxnSpPr/>
            <p:nvPr/>
          </p:nvCxnSpPr>
          <p:spPr>
            <a:xfrm>
              <a:off x="9418319" y="1074520"/>
              <a:ext cx="96665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D171950-6866-0C02-8CFA-CC7BE2372362}"/>
                </a:ext>
              </a:extLst>
            </p:cNvPr>
            <p:cNvSpPr txBox="1"/>
            <p:nvPr/>
          </p:nvSpPr>
          <p:spPr>
            <a:xfrm>
              <a:off x="8496749" y="535565"/>
              <a:ext cx="12819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Energy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6CD4EF42-22DB-511B-1F4B-7F847E3D2E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53464" y="1221413"/>
              <a:ext cx="0" cy="129667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443C7156-A869-33F9-98AE-3551FF1BDF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49524" y="1090026"/>
              <a:ext cx="0" cy="1140779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C90A37D-2DCE-004F-2053-A9F87055A7B2}"/>
              </a:ext>
            </a:extLst>
          </p:cNvPr>
          <p:cNvGrpSpPr/>
          <p:nvPr/>
        </p:nvGrpSpPr>
        <p:grpSpPr>
          <a:xfrm>
            <a:off x="9931741" y="2546657"/>
            <a:ext cx="1935720" cy="369332"/>
            <a:chOff x="9931741" y="2546657"/>
            <a:chExt cx="1935720" cy="369332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AD0C039-C03B-CA82-14B1-4057B24CC02E}"/>
                </a:ext>
              </a:extLst>
            </p:cNvPr>
            <p:cNvSpPr txBox="1"/>
            <p:nvPr/>
          </p:nvSpPr>
          <p:spPr>
            <a:xfrm>
              <a:off x="9931741" y="2546657"/>
              <a:ext cx="19357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err="1">
                  <a:latin typeface="Symbol" pitchFamily="2" charset="2"/>
                </a:rPr>
                <a:t>Dn</a:t>
              </a:r>
              <a:r>
                <a:rPr lang="en-US"/>
                <a:t>=(d</a:t>
              </a:r>
              <a:r>
                <a:rPr lang="en-US" baseline="-25000"/>
                <a:t>e</a:t>
              </a:r>
              <a:r>
                <a:rPr lang="en-US"/>
                <a:t>-d</a:t>
              </a:r>
              <a:r>
                <a:rPr lang="en-US" baseline="-25000"/>
                <a:t>g</a:t>
              </a:r>
              <a:r>
                <a:rPr lang="en-US"/>
                <a:t>)E / h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D95FAE87-852B-D6F4-EAD8-6A1AA7610E0D}"/>
                </a:ext>
              </a:extLst>
            </p:cNvPr>
            <p:cNvCxnSpPr>
              <a:cxnSpLocks/>
            </p:cNvCxnSpPr>
            <p:nvPr/>
          </p:nvCxnSpPr>
          <p:spPr>
            <a:xfrm>
              <a:off x="10461805" y="2613892"/>
              <a:ext cx="136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BE9F8BB4-35E9-E077-FFD9-5FF945E6AE26}"/>
                </a:ext>
              </a:extLst>
            </p:cNvPr>
            <p:cNvCxnSpPr>
              <a:cxnSpLocks/>
            </p:cNvCxnSpPr>
            <p:nvPr/>
          </p:nvCxnSpPr>
          <p:spPr>
            <a:xfrm>
              <a:off x="10748675" y="2618375"/>
              <a:ext cx="136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3BEA2ACE-1792-975A-843D-2A1290127141}"/>
                </a:ext>
              </a:extLst>
            </p:cNvPr>
            <p:cNvCxnSpPr>
              <a:cxnSpLocks/>
            </p:cNvCxnSpPr>
            <p:nvPr/>
          </p:nvCxnSpPr>
          <p:spPr>
            <a:xfrm>
              <a:off x="11035545" y="2622858"/>
              <a:ext cx="136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613DB5FE-8C18-1E5E-ACC9-D3E6F6BE40D1}"/>
              </a:ext>
            </a:extLst>
          </p:cNvPr>
          <p:cNvSpPr txBox="1"/>
          <p:nvPr/>
        </p:nvSpPr>
        <p:spPr>
          <a:xfrm>
            <a:off x="79077" y="6422611"/>
            <a:ext cx="4639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/>
              <a:t>Joint work with Gröblacher group, TU Delft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F5EA8ED-B27E-F459-0704-D1C081F00DB7}"/>
              </a:ext>
            </a:extLst>
          </p:cNvPr>
          <p:cNvSpPr txBox="1"/>
          <p:nvPr/>
        </p:nvSpPr>
        <p:spPr>
          <a:xfrm>
            <a:off x="4976421" y="6408563"/>
            <a:ext cx="4639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/>
              <a:t>Y. Yu et al., Phys. Rev. Lett. </a:t>
            </a:r>
            <a:r>
              <a:rPr lang="en-US" sz="1600" b="1" i="1"/>
              <a:t>131</a:t>
            </a:r>
            <a:r>
              <a:rPr lang="en-US" sz="1600" i="1"/>
              <a:t>, 170801</a:t>
            </a:r>
            <a:r>
              <a:rPr lang="en-CA" sz="1600" i="1"/>
              <a:t> </a:t>
            </a:r>
            <a:r>
              <a:rPr lang="en-US" sz="1600" i="1"/>
              <a:t> (2023)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09B11CA-172F-90A5-740F-DCDFEFBD8703}"/>
              </a:ext>
            </a:extLst>
          </p:cNvPr>
          <p:cNvCxnSpPr>
            <a:cxnSpLocks/>
          </p:cNvCxnSpPr>
          <p:nvPr/>
        </p:nvCxnSpPr>
        <p:spPr>
          <a:xfrm>
            <a:off x="0" y="6368823"/>
            <a:ext cx="71507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030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539112A-1E91-A845-9C9B-725EC5B9B8E5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032000" y="0"/>
            <a:ext cx="8160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6C82515-D497-7D4C-923B-6D6246A9D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513" y="613250"/>
            <a:ext cx="3651235" cy="10080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2800" dirty="0">
                <a:latin typeface="+mn-lt"/>
                <a:ea typeface="Source Sans Pro" panose="020B0503030403020204" pitchFamily="34" charset="0"/>
              </a:rPr>
              <a:t>How to store photonic quantum states in a </a:t>
            </a:r>
            <a:r>
              <a:rPr lang="en-US" sz="2800" u="sng" dirty="0">
                <a:latin typeface="+mn-lt"/>
                <a:ea typeface="Source Sans Pro" panose="020B0503030403020204" pitchFamily="34" charset="0"/>
              </a:rPr>
              <a:t>multiplexed</a:t>
            </a:r>
            <a:r>
              <a:rPr lang="en-US" sz="2800" dirty="0">
                <a:latin typeface="+mn-lt"/>
                <a:ea typeface="Source Sans Pro" panose="020B0503030403020204" pitchFamily="34" charset="0"/>
              </a:rPr>
              <a:t> manner? </a:t>
            </a:r>
            <a:r>
              <a:rPr lang="en-US" sz="2800" dirty="0">
                <a:latin typeface="+mn-lt"/>
              </a:rPr>
              <a:t>Use large ensembles of atoms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26626" name="AutoShape 2" descr="Bildergebnis für wigner function">
            <a:extLst>
              <a:ext uri="{FF2B5EF4-FFF2-40B4-BE49-F238E27FC236}">
                <a16:creationId xmlns:a16="http://schemas.microsoft.com/office/drawing/2014/main" id="{A49671C7-11B5-8045-95AD-1054FE00BD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-144462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627" name="AutoShape 4" descr="Bildergebnis für wigner function">
            <a:extLst>
              <a:ext uri="{FF2B5EF4-FFF2-40B4-BE49-F238E27FC236}">
                <a16:creationId xmlns:a16="http://schemas.microsoft.com/office/drawing/2014/main" id="{4EC7225E-6C0C-AF43-9EC8-40E7BECD7C4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31975" y="7939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628" name="AutoShape 9" descr="Bildergebnis für wigner function Fock state">
            <a:extLst>
              <a:ext uri="{FF2B5EF4-FFF2-40B4-BE49-F238E27FC236}">
                <a16:creationId xmlns:a16="http://schemas.microsoft.com/office/drawing/2014/main" id="{D545DB63-1FD9-2A4A-8DD7-F4D9C32E0A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84375" y="160339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7105C67-C0B9-6647-A91D-269141C49023}"/>
              </a:ext>
            </a:extLst>
          </p:cNvPr>
          <p:cNvSpPr/>
          <p:nvPr/>
        </p:nvSpPr>
        <p:spPr>
          <a:xfrm>
            <a:off x="513916" y="3251158"/>
            <a:ext cx="3031496" cy="21939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28DE9E-83C4-0C43-B9BE-0B705C3ACBDE}"/>
              </a:ext>
            </a:extLst>
          </p:cNvPr>
          <p:cNvSpPr/>
          <p:nvPr/>
        </p:nvSpPr>
        <p:spPr>
          <a:xfrm>
            <a:off x="0" y="5935851"/>
            <a:ext cx="4032000" cy="922149"/>
          </a:xfrm>
          <a:prstGeom prst="rect">
            <a:avLst/>
          </a:prstGeom>
          <a:solidFill>
            <a:srgbClr val="FBA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1BB0429-7B1C-404E-8A59-41797B2AC478}"/>
              </a:ext>
            </a:extLst>
          </p:cNvPr>
          <p:cNvGrpSpPr/>
          <p:nvPr/>
        </p:nvGrpSpPr>
        <p:grpSpPr>
          <a:xfrm>
            <a:off x="748233" y="3627551"/>
            <a:ext cx="2535445" cy="1354322"/>
            <a:chOff x="838956" y="3829545"/>
            <a:chExt cx="2535445" cy="135432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3AEE069-F083-0F40-8168-23175E9FE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-20000" contrast="40000"/>
            </a:blip>
            <a:stretch>
              <a:fillRect/>
            </a:stretch>
          </p:blipFill>
          <p:spPr>
            <a:xfrm>
              <a:off x="838956" y="3829545"/>
              <a:ext cx="2535445" cy="13543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1DD8631-2FB7-5645-9A9D-9320AAC45800}"/>
                </a:ext>
              </a:extLst>
            </p:cNvPr>
            <p:cNvSpPr txBox="1"/>
            <p:nvPr/>
          </p:nvSpPr>
          <p:spPr>
            <a:xfrm>
              <a:off x="838956" y="3952146"/>
              <a:ext cx="49433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2B1BF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Source Sans Pro"/>
                  <a:ea typeface="+mn-ea"/>
                  <a:cs typeface="+mn-cs"/>
                </a:rPr>
                <a:t>In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57A9558-E952-E849-B092-7F2DE256442D}"/>
                </a:ext>
              </a:extLst>
            </p:cNvPr>
            <p:cNvSpPr txBox="1"/>
            <p:nvPr/>
          </p:nvSpPr>
          <p:spPr>
            <a:xfrm>
              <a:off x="2862780" y="3952146"/>
              <a:ext cx="49433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2B1BF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Source Sans Pro"/>
                  <a:ea typeface="+mn-ea"/>
                  <a:cs typeface="+mn-cs"/>
                </a:rPr>
                <a:t>out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F375D17-A84C-824E-800F-AB4AC8A2E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 bright="-20000" contrast="40000"/>
            </a:blip>
            <a:stretch>
              <a:fillRect/>
            </a:stretch>
          </p:blipFill>
          <p:spPr>
            <a:xfrm>
              <a:off x="2828126" y="4259923"/>
              <a:ext cx="170841" cy="215900"/>
            </a:xfrm>
            <a:prstGeom prst="rect">
              <a:avLst/>
            </a:prstGeom>
          </p:spPr>
        </p:pic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E0BA1436-9D2B-0F48-A31D-C445A9456F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7212" y="5698611"/>
            <a:ext cx="1869236" cy="416837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80C73E3C-15DC-854A-A7C4-EDCB68D301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7414" y="637112"/>
            <a:ext cx="7162800" cy="4191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9382454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F48F40-31D5-54AD-CA8B-F090E1D7C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36FD06C-CC5E-2B77-1F63-4497AC57087D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032000" y="0"/>
            <a:ext cx="8160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2A4EF10-956D-8CD8-A961-0F0AB9CF1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513" y="613250"/>
            <a:ext cx="3651235" cy="10080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2800" dirty="0">
                <a:latin typeface="+mn-lt"/>
                <a:ea typeface="Source Sans Pro" panose="020B0503030403020204" pitchFamily="34" charset="0"/>
              </a:rPr>
              <a:t>How to store photonic quantum states in a </a:t>
            </a:r>
            <a:r>
              <a:rPr lang="en-US" sz="2800" u="sng" dirty="0">
                <a:latin typeface="+mn-lt"/>
                <a:ea typeface="Source Sans Pro" panose="020B0503030403020204" pitchFamily="34" charset="0"/>
              </a:rPr>
              <a:t>multiplexed</a:t>
            </a:r>
            <a:r>
              <a:rPr lang="en-US" sz="2800" dirty="0">
                <a:latin typeface="+mn-lt"/>
                <a:ea typeface="Source Sans Pro" panose="020B0503030403020204" pitchFamily="34" charset="0"/>
              </a:rPr>
              <a:t> manner? </a:t>
            </a:r>
            <a:r>
              <a:rPr lang="en-US" sz="2800" dirty="0">
                <a:latin typeface="+mn-lt"/>
              </a:rPr>
              <a:t>Use large ensembles of atoms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26626" name="AutoShape 2" descr="Bildergebnis für wigner function">
            <a:extLst>
              <a:ext uri="{FF2B5EF4-FFF2-40B4-BE49-F238E27FC236}">
                <a16:creationId xmlns:a16="http://schemas.microsoft.com/office/drawing/2014/main" id="{176505C5-F7F1-127F-6069-26655322353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-144462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627" name="AutoShape 4" descr="Bildergebnis für wigner function">
            <a:extLst>
              <a:ext uri="{FF2B5EF4-FFF2-40B4-BE49-F238E27FC236}">
                <a16:creationId xmlns:a16="http://schemas.microsoft.com/office/drawing/2014/main" id="{66D9C899-8C34-07F8-75BB-7283E6DC27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31975" y="7939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628" name="AutoShape 9" descr="Bildergebnis für wigner function Fock state">
            <a:extLst>
              <a:ext uri="{FF2B5EF4-FFF2-40B4-BE49-F238E27FC236}">
                <a16:creationId xmlns:a16="http://schemas.microsoft.com/office/drawing/2014/main" id="{1F2C2E96-F5AD-B094-88BF-B96EB4BCB06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84375" y="160339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A60B94-3A6A-DC92-3DAA-390B828C8A7C}"/>
              </a:ext>
            </a:extLst>
          </p:cNvPr>
          <p:cNvSpPr/>
          <p:nvPr/>
        </p:nvSpPr>
        <p:spPr>
          <a:xfrm>
            <a:off x="0" y="5935851"/>
            <a:ext cx="4032000" cy="922149"/>
          </a:xfrm>
          <a:prstGeom prst="rect">
            <a:avLst/>
          </a:prstGeom>
          <a:solidFill>
            <a:srgbClr val="FBA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046BDDA-F9BE-3C31-CC71-E02FB6525068}"/>
              </a:ext>
            </a:extLst>
          </p:cNvPr>
          <p:cNvGrpSpPr/>
          <p:nvPr/>
        </p:nvGrpSpPr>
        <p:grpSpPr>
          <a:xfrm>
            <a:off x="4840731" y="1783175"/>
            <a:ext cx="6054010" cy="3110062"/>
            <a:chOff x="838956" y="3829545"/>
            <a:chExt cx="2535445" cy="135432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BDF07CB-B458-57A2-8464-B98AF478D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-20000" contrast="40000"/>
            </a:blip>
            <a:stretch>
              <a:fillRect/>
            </a:stretch>
          </p:blipFill>
          <p:spPr>
            <a:xfrm>
              <a:off x="838956" y="3829545"/>
              <a:ext cx="2535445" cy="135432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980227C-9555-ECE2-7F19-96EE3CD1167F}"/>
                </a:ext>
              </a:extLst>
            </p:cNvPr>
            <p:cNvSpPr txBox="1"/>
            <p:nvPr/>
          </p:nvSpPr>
          <p:spPr>
            <a:xfrm>
              <a:off x="838956" y="3952146"/>
              <a:ext cx="49433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2B1BF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Source Sans Pro"/>
                  <a:ea typeface="+mn-ea"/>
                  <a:cs typeface="+mn-cs"/>
                </a:rPr>
                <a:t>In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8D96467-F29C-99F6-B9AD-C3E5336362A2}"/>
                </a:ext>
              </a:extLst>
            </p:cNvPr>
            <p:cNvSpPr txBox="1"/>
            <p:nvPr/>
          </p:nvSpPr>
          <p:spPr>
            <a:xfrm>
              <a:off x="2862780" y="3952146"/>
              <a:ext cx="49433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2B1BF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Source Sans Pro"/>
                  <a:ea typeface="+mn-ea"/>
                  <a:cs typeface="+mn-cs"/>
                </a:rPr>
                <a:t>out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4BBB655-A9B4-2C89-5406-6CFA6F039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 bright="-20000" contrast="40000"/>
            </a:blip>
            <a:stretch>
              <a:fillRect/>
            </a:stretch>
          </p:blipFill>
          <p:spPr>
            <a:xfrm>
              <a:off x="2828126" y="4259923"/>
              <a:ext cx="170841" cy="215900"/>
            </a:xfrm>
            <a:prstGeom prst="rect">
              <a:avLst/>
            </a:prstGeom>
          </p:spPr>
        </p:pic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3600F538-1063-EEBB-0BA9-607EDD27E9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8500" y="5080957"/>
            <a:ext cx="1869236" cy="416837"/>
          </a:xfrm>
          <a:prstGeom prst="rect">
            <a:avLst/>
          </a:prstGeom>
          <a:solidFill>
            <a:schemeClr val="tx1"/>
          </a:solidFill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148262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7CA8D0B0-D47D-9E4A-BA5F-61C0C9DEE2F8}"/>
              </a:ext>
            </a:extLst>
          </p:cNvPr>
          <p:cNvSpPr/>
          <p:nvPr/>
        </p:nvSpPr>
        <p:spPr>
          <a:xfrm>
            <a:off x="2096913" y="5253825"/>
            <a:ext cx="7422251" cy="65781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25470" y="162800"/>
            <a:ext cx="10589771" cy="914400"/>
          </a:xfrm>
        </p:spPr>
        <p:txBody>
          <a:bodyPr/>
          <a:lstStyle/>
          <a:p>
            <a:pPr algn="r" eaLnBrk="1" hangingPunct="1"/>
            <a:r>
              <a:rPr lang="fr-FR" dirty="0">
                <a:latin typeface="Arial"/>
                <a:ea typeface="Times New Roman" charset="0"/>
                <a:cs typeface="Arial"/>
              </a:rPr>
              <a:t>Photon </a:t>
            </a:r>
            <a:r>
              <a:rPr lang="fr-FR" dirty="0" err="1">
                <a:latin typeface="Arial"/>
                <a:ea typeface="Times New Roman" charset="0"/>
                <a:cs typeface="Arial"/>
              </a:rPr>
              <a:t>echo</a:t>
            </a:r>
            <a:r>
              <a:rPr lang="fr-FR" dirty="0">
                <a:latin typeface="Arial"/>
                <a:ea typeface="Times New Roman" charset="0"/>
                <a:cs typeface="Arial"/>
              </a:rPr>
              <a:t> quantum </a:t>
            </a:r>
            <a:r>
              <a:rPr lang="fr-FR" dirty="0" err="1">
                <a:latin typeface="Arial"/>
                <a:ea typeface="Times New Roman" charset="0"/>
                <a:cs typeface="Arial"/>
              </a:rPr>
              <a:t>memory</a:t>
            </a:r>
            <a:r>
              <a:rPr lang="fr-FR" dirty="0">
                <a:latin typeface="Arial"/>
                <a:ea typeface="Times New Roman" charset="0"/>
                <a:cs typeface="Arial"/>
              </a:rPr>
              <a:t> (AFC)</a:t>
            </a:r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65881" y="1153648"/>
            <a:ext cx="12060238" cy="3958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66700" lvl="1">
              <a:lnSpc>
                <a:spcPct val="150000"/>
              </a:lnSpc>
            </a:pPr>
            <a:r>
              <a:rPr lang="en-CA" sz="1700" dirty="0">
                <a:latin typeface="Arial"/>
                <a:cs typeface="Arial"/>
              </a:rPr>
              <a:t>1. Preparation of an atomic frequency comb</a:t>
            </a:r>
          </a:p>
          <a:p>
            <a:pPr marL="914400" lvl="1" indent="-647700">
              <a:lnSpc>
                <a:spcPct val="150000"/>
              </a:lnSpc>
              <a:buAutoNum type="arabicPeriod"/>
            </a:pPr>
            <a:endParaRPr lang="en-CA" sz="1050" dirty="0">
              <a:latin typeface="Arial"/>
              <a:cs typeface="Arial"/>
            </a:endParaRPr>
          </a:p>
          <a:p>
            <a:pPr marL="914400" lvl="1" indent="-457200">
              <a:lnSpc>
                <a:spcPct val="150000"/>
              </a:lnSpc>
              <a:buFontTx/>
              <a:buAutoNum type="arabicPeriod"/>
            </a:pPr>
            <a:endParaRPr lang="en-CA" dirty="0">
              <a:latin typeface="Arial"/>
              <a:cs typeface="Arial"/>
            </a:endParaRPr>
          </a:p>
          <a:p>
            <a:pPr marL="914400" lvl="1" indent="-457200">
              <a:lnSpc>
                <a:spcPct val="150000"/>
              </a:lnSpc>
              <a:buFontTx/>
              <a:buAutoNum type="arabicPeriod"/>
            </a:pPr>
            <a:endParaRPr lang="en-CA" dirty="0">
              <a:latin typeface="Arial"/>
              <a:cs typeface="Arial"/>
            </a:endParaRPr>
          </a:p>
          <a:p>
            <a:pPr lvl="1" algn="l">
              <a:lnSpc>
                <a:spcPct val="150000"/>
              </a:lnSpc>
            </a:pPr>
            <a:endParaRPr lang="en-CA" dirty="0">
              <a:latin typeface="Arial"/>
              <a:cs typeface="Arial"/>
            </a:endParaRPr>
          </a:p>
          <a:p>
            <a:pPr lvl="1" algn="l">
              <a:lnSpc>
                <a:spcPct val="150000"/>
              </a:lnSpc>
            </a:pPr>
            <a:endParaRPr lang="en-CA" sz="1400" dirty="0">
              <a:latin typeface="Arial"/>
              <a:cs typeface="Arial"/>
            </a:endParaRPr>
          </a:p>
          <a:p>
            <a:pPr marL="533400" lvl="1" indent="-266700">
              <a:lnSpc>
                <a:spcPct val="95000"/>
              </a:lnSpc>
            </a:pPr>
            <a:r>
              <a:rPr lang="en-CA" sz="1700" dirty="0">
                <a:latin typeface="Arial"/>
                <a:cs typeface="Arial"/>
              </a:rPr>
              <a:t>2. Absorption of a photon -&gt; fast </a:t>
            </a:r>
            <a:r>
              <a:rPr lang="en-CA" sz="1700" dirty="0" err="1">
                <a:latin typeface="Arial"/>
                <a:cs typeface="Arial"/>
              </a:rPr>
              <a:t>dephasing</a:t>
            </a:r>
            <a:endParaRPr lang="en-CA" sz="1700" dirty="0">
              <a:latin typeface="Arial"/>
              <a:ea typeface="Symbol" charset="2"/>
              <a:cs typeface="Arial"/>
            </a:endParaRPr>
          </a:p>
          <a:p>
            <a:pPr marL="914400" lvl="1" indent="-457200">
              <a:lnSpc>
                <a:spcPct val="95000"/>
              </a:lnSpc>
              <a:buFontTx/>
              <a:buAutoNum type="arabicPeriod"/>
            </a:pPr>
            <a:endParaRPr lang="en-CA" dirty="0">
              <a:latin typeface="Arial"/>
              <a:ea typeface="Symbol" charset="2"/>
              <a:cs typeface="Arial"/>
            </a:endParaRPr>
          </a:p>
          <a:p>
            <a:pPr marL="914400" lvl="1" indent="-457200">
              <a:lnSpc>
                <a:spcPct val="95000"/>
              </a:lnSpc>
              <a:buFontTx/>
              <a:buAutoNum type="arabicPeriod"/>
            </a:pPr>
            <a:endParaRPr lang="en-CA" dirty="0">
              <a:latin typeface="Arial"/>
              <a:ea typeface="Symbol" charset="2"/>
              <a:cs typeface="Arial"/>
            </a:endParaRPr>
          </a:p>
          <a:p>
            <a:pPr marL="914400" lvl="1" indent="-457200">
              <a:lnSpc>
                <a:spcPct val="95000"/>
              </a:lnSpc>
              <a:spcAft>
                <a:spcPts val="600"/>
              </a:spcAft>
            </a:pPr>
            <a:r>
              <a:rPr lang="en-US" dirty="0">
                <a:latin typeface="Arial"/>
                <a:ea typeface="Symbol" charset="2"/>
                <a:cs typeface="Arial"/>
              </a:rPr>
              <a:t> </a:t>
            </a:r>
          </a:p>
          <a:p>
            <a:pPr marL="914400" lvl="1" indent="-457200">
              <a:lnSpc>
                <a:spcPct val="95000"/>
              </a:lnSpc>
              <a:spcAft>
                <a:spcPts val="600"/>
              </a:spcAft>
            </a:pPr>
            <a:endParaRPr lang="en-CA" sz="1200" dirty="0">
              <a:latin typeface="Arial"/>
              <a:ea typeface="Symbol" charset="2"/>
              <a:cs typeface="Arial"/>
            </a:endParaRPr>
          </a:p>
          <a:p>
            <a:pPr marL="914400" lvl="1" indent="-647700">
              <a:lnSpc>
                <a:spcPct val="95000"/>
              </a:lnSpc>
              <a:spcAft>
                <a:spcPts val="1800"/>
              </a:spcAft>
            </a:pPr>
            <a:r>
              <a:rPr lang="en-CA" sz="1700" dirty="0">
                <a:latin typeface="Arial"/>
                <a:cs typeface="Arial"/>
              </a:rPr>
              <a:t>3. Rephasing at t</a:t>
            </a:r>
            <a:r>
              <a:rPr lang="en-CA" sz="1700" baseline="-25000" dirty="0">
                <a:latin typeface="Arial"/>
                <a:cs typeface="Arial"/>
              </a:rPr>
              <a:t> </a:t>
            </a:r>
            <a:r>
              <a:rPr lang="en-CA" sz="1700" dirty="0">
                <a:latin typeface="Arial"/>
                <a:cs typeface="Arial"/>
              </a:rPr>
              <a:t>=1/</a:t>
            </a:r>
            <a:r>
              <a:rPr lang="en-CA" sz="1700" dirty="0" err="1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CA" sz="1700" baseline="-25000" dirty="0" err="1">
                <a:latin typeface="Arial"/>
                <a:cs typeface="Arial"/>
              </a:rPr>
              <a:t>comb</a:t>
            </a:r>
            <a:r>
              <a:rPr lang="en-CA" sz="1700" dirty="0">
                <a:latin typeface="Arial"/>
                <a:cs typeface="Arial"/>
              </a:rPr>
              <a:t>: 2</a:t>
            </a:r>
            <a:r>
              <a:rPr lang="en-CA" sz="1700" dirty="0">
                <a:latin typeface="Symbol" charset="2"/>
                <a:cs typeface="Symbol" charset="2"/>
              </a:rPr>
              <a:t>p</a:t>
            </a:r>
            <a:r>
              <a:rPr lang="en-CA" sz="1700" dirty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CA" sz="1700" baseline="-25000" dirty="0">
                <a:latin typeface="Arial"/>
                <a:cs typeface="Arial"/>
              </a:rPr>
              <a:t>j</a:t>
            </a:r>
            <a:r>
              <a:rPr lang="en-CA" sz="1700" dirty="0">
                <a:latin typeface="Arial"/>
                <a:cs typeface="Arial"/>
              </a:rPr>
              <a:t>t=2</a:t>
            </a:r>
            <a:r>
              <a:rPr lang="en-CA" sz="1700" dirty="0">
                <a:latin typeface="Symbol" charset="2"/>
                <a:cs typeface="Symbol" charset="2"/>
              </a:rPr>
              <a:t>p</a:t>
            </a:r>
            <a:r>
              <a:rPr lang="en-CA" sz="1700" dirty="0">
                <a:latin typeface="Arial"/>
                <a:cs typeface="Arial"/>
              </a:rPr>
              <a:t>(</a:t>
            </a:r>
            <a:r>
              <a:rPr lang="en-CA" sz="1700" dirty="0" err="1">
                <a:latin typeface="Arial"/>
                <a:cs typeface="Arial"/>
              </a:rPr>
              <a:t>n</a:t>
            </a:r>
            <a:r>
              <a:rPr lang="en-CA" sz="1700" dirty="0" err="1">
                <a:latin typeface="Symbol" charset="2"/>
                <a:cs typeface="Symbol" charset="2"/>
              </a:rPr>
              <a:t>n</a:t>
            </a:r>
            <a:r>
              <a:rPr lang="en-CA" sz="1700" baseline="-25000" dirty="0" err="1">
                <a:latin typeface="Arial"/>
                <a:cs typeface="Arial"/>
              </a:rPr>
              <a:t>comb</a:t>
            </a:r>
            <a:r>
              <a:rPr lang="en-CA" sz="1700" dirty="0">
                <a:latin typeface="Arial"/>
                <a:cs typeface="Arial"/>
              </a:rPr>
              <a:t>)/</a:t>
            </a:r>
            <a:r>
              <a:rPr lang="en-CA" sz="1700" dirty="0" err="1">
                <a:latin typeface="Symbol" charset="2"/>
                <a:cs typeface="Symbol" charset="2"/>
              </a:rPr>
              <a:t>n</a:t>
            </a:r>
            <a:r>
              <a:rPr lang="en-CA" sz="1700" baseline="-25000" dirty="0" err="1">
                <a:latin typeface="Arial"/>
                <a:cs typeface="Arial"/>
              </a:rPr>
              <a:t>comb</a:t>
            </a:r>
            <a:r>
              <a:rPr lang="en-CA" sz="1700" dirty="0">
                <a:latin typeface="Arial"/>
                <a:cs typeface="Arial"/>
              </a:rPr>
              <a:t> = n 2</a:t>
            </a:r>
            <a:r>
              <a:rPr lang="en-CA" sz="1700" dirty="0">
                <a:latin typeface="Symbol" charset="2"/>
                <a:ea typeface="Symbol" charset="2"/>
                <a:cs typeface="Symbol" charset="2"/>
              </a:rPr>
              <a:t>p</a:t>
            </a:r>
            <a:endParaRPr lang="en-CA" sz="1700" dirty="0">
              <a:latin typeface="Symbol" charset="2"/>
              <a:cs typeface="Symbol" charset="2"/>
            </a:endParaRPr>
          </a:p>
        </p:txBody>
      </p:sp>
      <p:sp>
        <p:nvSpPr>
          <p:cNvPr id="52230" name="Rectangle 22"/>
          <p:cNvSpPr>
            <a:spLocks noChangeArrowheads="1"/>
          </p:cNvSpPr>
          <p:nvPr/>
        </p:nvSpPr>
        <p:spPr bwMode="auto">
          <a:xfrm>
            <a:off x="2096914" y="5276127"/>
            <a:ext cx="7478006" cy="589392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marL="442912" lvl="1">
              <a:lnSpc>
                <a:spcPct val="95000"/>
              </a:lnSpc>
            </a:pP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-&gt; Re-</a:t>
            </a:r>
            <a:r>
              <a:rPr lang="fr-FR" sz="1700" dirty="0" err="1">
                <a:solidFill>
                  <a:schemeClr val="tx1"/>
                </a:solidFill>
                <a:latin typeface="Arial"/>
                <a:cs typeface="Arial"/>
              </a:rPr>
              <a:t>emission</a:t>
            </a: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 of </a:t>
            </a:r>
            <a:r>
              <a:rPr lang="fr-FR" sz="1700" dirty="0" err="1">
                <a:solidFill>
                  <a:schemeClr val="tx1"/>
                </a:solidFill>
                <a:latin typeface="Arial"/>
                <a:cs typeface="Arial"/>
              </a:rPr>
              <a:t>photonic</a:t>
            </a: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 qubits </a:t>
            </a:r>
            <a:r>
              <a:rPr lang="fr-FR" sz="1700" dirty="0" err="1">
                <a:solidFill>
                  <a:schemeClr val="tx1"/>
                </a:solidFill>
                <a:latin typeface="Arial"/>
                <a:cs typeface="Arial"/>
              </a:rPr>
              <a:t>with</a:t>
            </a: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fr-FR" sz="1700" dirty="0" err="1">
                <a:solidFill>
                  <a:schemeClr val="tx1"/>
                </a:solidFill>
                <a:latin typeface="Arial"/>
                <a:cs typeface="Arial"/>
              </a:rPr>
              <a:t>unity</a:t>
            </a: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fr-FR" sz="1700" dirty="0" err="1">
                <a:solidFill>
                  <a:schemeClr val="tx1"/>
                </a:solidFill>
                <a:latin typeface="Arial"/>
                <a:cs typeface="Arial"/>
              </a:rPr>
              <a:t>efficiency</a:t>
            </a: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* and </a:t>
            </a:r>
            <a:r>
              <a:rPr lang="fr-FR" sz="1700" dirty="0" err="1">
                <a:solidFill>
                  <a:schemeClr val="tx1"/>
                </a:solidFill>
                <a:latin typeface="Arial"/>
                <a:cs typeface="Arial"/>
              </a:rPr>
              <a:t>fidelity</a:t>
            </a:r>
            <a:endParaRPr lang="fr-FR" sz="17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442912" lvl="1">
              <a:lnSpc>
                <a:spcPct val="95000"/>
              </a:lnSpc>
            </a:pP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-&gt; </a:t>
            </a:r>
            <a:r>
              <a:rPr lang="fr-FR" sz="1700" dirty="0" err="1">
                <a:solidFill>
                  <a:schemeClr val="tx1"/>
                </a:solidFill>
                <a:latin typeface="Arial"/>
                <a:cs typeface="Arial"/>
              </a:rPr>
              <a:t>Possibility</a:t>
            </a: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 tu use control pulses for on-</a:t>
            </a:r>
            <a:r>
              <a:rPr lang="fr-FR" sz="1700" dirty="0" err="1">
                <a:solidFill>
                  <a:schemeClr val="tx1"/>
                </a:solidFill>
                <a:latin typeface="Arial"/>
                <a:cs typeface="Arial"/>
              </a:rPr>
              <a:t>demand</a:t>
            </a: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fr-FR" sz="1700" dirty="0" err="1">
                <a:solidFill>
                  <a:schemeClr val="tx1"/>
                </a:solidFill>
                <a:latin typeface="Arial"/>
                <a:cs typeface="Arial"/>
              </a:rPr>
              <a:t>read</a:t>
            </a: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-out (if </a:t>
            </a:r>
            <a:r>
              <a:rPr lang="fr-FR" sz="1700" dirty="0" err="1">
                <a:solidFill>
                  <a:schemeClr val="tx1"/>
                </a:solidFill>
                <a:latin typeface="Arial"/>
                <a:cs typeface="Arial"/>
              </a:rPr>
              <a:t>needed</a:t>
            </a:r>
            <a:r>
              <a:rPr lang="fr-FR" sz="1700" dirty="0">
                <a:solidFill>
                  <a:schemeClr val="tx1"/>
                </a:solidFill>
                <a:latin typeface="Arial"/>
                <a:cs typeface="Arial"/>
              </a:rPr>
              <a:t>)</a:t>
            </a:r>
          </a:p>
        </p:txBody>
      </p:sp>
      <p:grpSp>
        <p:nvGrpSpPr>
          <p:cNvPr id="52224" name="Group 52223"/>
          <p:cNvGrpSpPr/>
          <p:nvPr/>
        </p:nvGrpSpPr>
        <p:grpSpPr>
          <a:xfrm>
            <a:off x="1673192" y="1371958"/>
            <a:ext cx="2012245" cy="1762090"/>
            <a:chOff x="1643627" y="1182672"/>
            <a:chExt cx="2012245" cy="1762090"/>
          </a:xfrm>
        </p:grpSpPr>
        <p:grpSp>
          <p:nvGrpSpPr>
            <p:cNvPr id="7" name="Group 39"/>
            <p:cNvGrpSpPr>
              <a:grpSpLocks/>
            </p:cNvGrpSpPr>
            <p:nvPr/>
          </p:nvGrpSpPr>
          <p:grpSpPr bwMode="auto">
            <a:xfrm>
              <a:off x="1643627" y="1182672"/>
              <a:ext cx="1917913" cy="1762090"/>
              <a:chOff x="785" y="481"/>
              <a:chExt cx="916" cy="1239"/>
            </a:xfrm>
          </p:grpSpPr>
          <p:grpSp>
            <p:nvGrpSpPr>
              <p:cNvPr id="8" name="Group 40"/>
              <p:cNvGrpSpPr>
                <a:grpSpLocks/>
              </p:cNvGrpSpPr>
              <p:nvPr/>
            </p:nvGrpSpPr>
            <p:grpSpPr bwMode="auto">
              <a:xfrm>
                <a:off x="785" y="481"/>
                <a:ext cx="633" cy="1239"/>
                <a:chOff x="785" y="481"/>
                <a:chExt cx="633" cy="1239"/>
              </a:xfrm>
            </p:grpSpPr>
            <p:sp>
              <p:nvSpPr>
                <p:cNvPr id="52303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930" y="1525"/>
                  <a:ext cx="488" cy="1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fr-CH" sz="1200" dirty="0">
                      <a:latin typeface="Arial"/>
                      <a:cs typeface="Arial"/>
                    </a:rPr>
                    <a:t>frequency</a:t>
                  </a:r>
                  <a:endParaRPr lang="fr-FR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52304" name="Text Box 42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307" y="959"/>
                  <a:ext cx="1088" cy="1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fr-CH" sz="1200" dirty="0">
                      <a:latin typeface="Arial"/>
                      <a:cs typeface="Arial"/>
                    </a:rPr>
                    <a:t>absorption</a:t>
                  </a:r>
                  <a:endParaRPr lang="fr-FR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52305" name="Line 43"/>
                <p:cNvSpPr>
                  <a:spLocks noChangeShapeType="1"/>
                </p:cNvSpPr>
                <p:nvPr/>
              </p:nvSpPr>
              <p:spPr bwMode="auto">
                <a:xfrm flipH="1" flipV="1">
                  <a:off x="930" y="935"/>
                  <a:ext cx="0" cy="59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52302" name="Line 44"/>
              <p:cNvSpPr>
                <a:spLocks noChangeShapeType="1"/>
              </p:cNvSpPr>
              <p:nvPr/>
            </p:nvSpPr>
            <p:spPr bwMode="auto">
              <a:xfrm rot="5400000" flipH="1" flipV="1">
                <a:off x="1316" y="1139"/>
                <a:ext cx="0" cy="77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>
                  <a:latin typeface="Arial"/>
                  <a:cs typeface="Arial"/>
                </a:endParaRPr>
              </a:p>
            </p:txBody>
          </p:sp>
        </p:grpSp>
        <p:grpSp>
          <p:nvGrpSpPr>
            <p:cNvPr id="9" name="Group 145"/>
            <p:cNvGrpSpPr>
              <a:grpSpLocks/>
            </p:cNvGrpSpPr>
            <p:nvPr/>
          </p:nvGrpSpPr>
          <p:grpSpPr bwMode="auto">
            <a:xfrm>
              <a:off x="1853006" y="1974834"/>
              <a:ext cx="1582906" cy="665163"/>
              <a:chOff x="1404938" y="1428751"/>
              <a:chExt cx="1200151" cy="665162"/>
            </a:xfrm>
          </p:grpSpPr>
          <p:grpSp>
            <p:nvGrpSpPr>
              <p:cNvPr id="10" name="Group 46"/>
              <p:cNvGrpSpPr>
                <a:grpSpLocks/>
              </p:cNvGrpSpPr>
              <p:nvPr/>
            </p:nvGrpSpPr>
            <p:grpSpPr bwMode="auto">
              <a:xfrm>
                <a:off x="1404938" y="1443038"/>
                <a:ext cx="296863" cy="650875"/>
                <a:chOff x="2616" y="799"/>
                <a:chExt cx="187" cy="410"/>
              </a:xfrm>
            </p:grpSpPr>
            <p:sp>
              <p:nvSpPr>
                <p:cNvPr id="52299" name="Arc 47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D72507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00" name="Arc 48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D72507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1" name="Group 49"/>
              <p:cNvGrpSpPr>
                <a:grpSpLocks/>
              </p:cNvGrpSpPr>
              <p:nvPr/>
            </p:nvGrpSpPr>
            <p:grpSpPr bwMode="auto">
              <a:xfrm>
                <a:off x="1466851" y="1439863"/>
                <a:ext cx="296863" cy="650875"/>
                <a:chOff x="2616" y="799"/>
                <a:chExt cx="187" cy="410"/>
              </a:xfrm>
            </p:grpSpPr>
            <p:sp>
              <p:nvSpPr>
                <p:cNvPr id="52297" name="Arc 50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D72507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98" name="Arc 51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D72507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2" name="Group 52"/>
              <p:cNvGrpSpPr>
                <a:grpSpLocks/>
              </p:cNvGrpSpPr>
              <p:nvPr/>
            </p:nvGrpSpPr>
            <p:grpSpPr bwMode="auto">
              <a:xfrm>
                <a:off x="1539876" y="1443038"/>
                <a:ext cx="296863" cy="650875"/>
                <a:chOff x="2616" y="799"/>
                <a:chExt cx="187" cy="410"/>
              </a:xfrm>
            </p:grpSpPr>
            <p:sp>
              <p:nvSpPr>
                <p:cNvPr id="52295" name="Arc 53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F72B0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96" name="Arc 54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F72B0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3" name="Group 55"/>
              <p:cNvGrpSpPr>
                <a:grpSpLocks/>
              </p:cNvGrpSpPr>
              <p:nvPr/>
            </p:nvGrpSpPr>
            <p:grpSpPr bwMode="auto">
              <a:xfrm>
                <a:off x="1609726" y="1428751"/>
                <a:ext cx="296863" cy="650875"/>
                <a:chOff x="2616" y="799"/>
                <a:chExt cx="187" cy="410"/>
              </a:xfrm>
            </p:grpSpPr>
            <p:sp>
              <p:nvSpPr>
                <p:cNvPr id="52293" name="Arc 56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F72B0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94" name="Arc 57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F72B0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4" name="Group 58"/>
              <p:cNvGrpSpPr>
                <a:grpSpLocks/>
              </p:cNvGrpSpPr>
              <p:nvPr/>
            </p:nvGrpSpPr>
            <p:grpSpPr bwMode="auto">
              <a:xfrm>
                <a:off x="1679576" y="1433513"/>
                <a:ext cx="296863" cy="650875"/>
                <a:chOff x="2616" y="799"/>
                <a:chExt cx="187" cy="410"/>
              </a:xfrm>
            </p:grpSpPr>
            <p:sp>
              <p:nvSpPr>
                <p:cNvPr id="52291" name="Arc 59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D3E11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92" name="Arc 60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D3E11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5" name="Group 61"/>
              <p:cNvGrpSpPr>
                <a:grpSpLocks/>
              </p:cNvGrpSpPr>
              <p:nvPr/>
            </p:nvGrpSpPr>
            <p:grpSpPr bwMode="auto">
              <a:xfrm>
                <a:off x="1749426" y="1438276"/>
                <a:ext cx="296863" cy="650875"/>
                <a:chOff x="2616" y="799"/>
                <a:chExt cx="187" cy="410"/>
              </a:xfrm>
            </p:grpSpPr>
            <p:sp>
              <p:nvSpPr>
                <p:cNvPr id="52289" name="Arc 62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D3E11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90" name="Arc 63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D3E11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6" name="Group 64"/>
              <p:cNvGrpSpPr>
                <a:grpSpLocks/>
              </p:cNvGrpSpPr>
              <p:nvPr/>
            </p:nvGrpSpPr>
            <p:grpSpPr bwMode="auto">
              <a:xfrm>
                <a:off x="1819276" y="1439863"/>
                <a:ext cx="296863" cy="650875"/>
                <a:chOff x="2616" y="799"/>
                <a:chExt cx="187" cy="410"/>
              </a:xfrm>
            </p:grpSpPr>
            <p:sp>
              <p:nvSpPr>
                <p:cNvPr id="52287" name="Arc 65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31CF6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88" name="Arc 66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31CF6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7" name="Group 67"/>
              <p:cNvGrpSpPr>
                <a:grpSpLocks/>
              </p:cNvGrpSpPr>
              <p:nvPr/>
            </p:nvGrpSpPr>
            <p:grpSpPr bwMode="auto">
              <a:xfrm>
                <a:off x="1889126" y="1438276"/>
                <a:ext cx="296863" cy="650875"/>
                <a:chOff x="2616" y="799"/>
                <a:chExt cx="187" cy="410"/>
              </a:xfrm>
            </p:grpSpPr>
            <p:sp>
              <p:nvSpPr>
                <p:cNvPr id="52285" name="Arc 68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31CF6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86" name="Arc 69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31CF6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8" name="Group 70"/>
              <p:cNvGrpSpPr>
                <a:grpSpLocks/>
              </p:cNvGrpSpPr>
              <p:nvPr/>
            </p:nvGrpSpPr>
            <p:grpSpPr bwMode="auto">
              <a:xfrm>
                <a:off x="1958976" y="1436688"/>
                <a:ext cx="296863" cy="650875"/>
                <a:chOff x="2616" y="799"/>
                <a:chExt cx="187" cy="410"/>
              </a:xfrm>
            </p:grpSpPr>
            <p:sp>
              <p:nvSpPr>
                <p:cNvPr id="52283" name="Arc 71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2CD4AC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84" name="Arc 72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2CD4AC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9" name="Group 73"/>
              <p:cNvGrpSpPr>
                <a:grpSpLocks/>
              </p:cNvGrpSpPr>
              <p:nvPr/>
            </p:nvGrpSpPr>
            <p:grpSpPr bwMode="auto">
              <a:xfrm>
                <a:off x="2028826" y="1435101"/>
                <a:ext cx="296863" cy="650875"/>
                <a:chOff x="2616" y="799"/>
                <a:chExt cx="187" cy="410"/>
              </a:xfrm>
            </p:grpSpPr>
            <p:sp>
              <p:nvSpPr>
                <p:cNvPr id="52281" name="Arc 74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2CD4AC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82" name="Arc 75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2CD4AC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0" name="Group 76"/>
              <p:cNvGrpSpPr>
                <a:grpSpLocks/>
              </p:cNvGrpSpPr>
              <p:nvPr/>
            </p:nvGrpSpPr>
            <p:grpSpPr bwMode="auto">
              <a:xfrm>
                <a:off x="2098676" y="1433513"/>
                <a:ext cx="296863" cy="650875"/>
                <a:chOff x="2616" y="799"/>
                <a:chExt cx="187" cy="410"/>
              </a:xfrm>
            </p:grpSpPr>
            <p:sp>
              <p:nvSpPr>
                <p:cNvPr id="52279" name="Arc 77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80" name="Arc 78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1" name="Group 79"/>
              <p:cNvGrpSpPr>
                <a:grpSpLocks/>
              </p:cNvGrpSpPr>
              <p:nvPr/>
            </p:nvGrpSpPr>
            <p:grpSpPr bwMode="auto">
              <a:xfrm>
                <a:off x="2168526" y="1431926"/>
                <a:ext cx="296863" cy="650875"/>
                <a:chOff x="2616" y="799"/>
                <a:chExt cx="187" cy="410"/>
              </a:xfrm>
            </p:grpSpPr>
            <p:sp>
              <p:nvSpPr>
                <p:cNvPr id="52277" name="Arc 80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78" name="Arc 81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2" name="Group 82"/>
              <p:cNvGrpSpPr>
                <a:grpSpLocks/>
              </p:cNvGrpSpPr>
              <p:nvPr/>
            </p:nvGrpSpPr>
            <p:grpSpPr bwMode="auto">
              <a:xfrm>
                <a:off x="2238376" y="1430338"/>
                <a:ext cx="296863" cy="650875"/>
                <a:chOff x="2616" y="799"/>
                <a:chExt cx="187" cy="410"/>
              </a:xfrm>
            </p:grpSpPr>
            <p:sp>
              <p:nvSpPr>
                <p:cNvPr id="52275" name="Arc 83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9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76" name="Arc 84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9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3" name="Group 85"/>
              <p:cNvGrpSpPr>
                <a:grpSpLocks/>
              </p:cNvGrpSpPr>
              <p:nvPr/>
            </p:nvGrpSpPr>
            <p:grpSpPr bwMode="auto">
              <a:xfrm>
                <a:off x="2308226" y="1428751"/>
                <a:ext cx="296863" cy="650875"/>
                <a:chOff x="2616" y="799"/>
                <a:chExt cx="187" cy="410"/>
              </a:xfrm>
            </p:grpSpPr>
            <p:sp>
              <p:nvSpPr>
                <p:cNvPr id="52273" name="Arc 86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9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74" name="Arc 87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99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</p:grpSp>
        <p:sp>
          <p:nvSpPr>
            <p:cNvPr id="52234" name="Line 89"/>
            <p:cNvSpPr>
              <a:spLocks noChangeShapeType="1"/>
            </p:cNvSpPr>
            <p:nvPr/>
          </p:nvSpPr>
          <p:spPr bwMode="auto">
            <a:xfrm>
              <a:off x="1967905" y="1971854"/>
              <a:ext cx="161431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52235" name="Line 90"/>
            <p:cNvSpPr>
              <a:spLocks noChangeShapeType="1"/>
            </p:cNvSpPr>
            <p:nvPr/>
          </p:nvSpPr>
          <p:spPr bwMode="auto">
            <a:xfrm>
              <a:off x="2368078" y="1814497"/>
              <a:ext cx="2847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52236" name="Line 91"/>
            <p:cNvSpPr>
              <a:spLocks noChangeShapeType="1"/>
            </p:cNvSpPr>
            <p:nvPr/>
          </p:nvSpPr>
          <p:spPr bwMode="auto">
            <a:xfrm flipH="1">
              <a:off x="2726116" y="1814497"/>
              <a:ext cx="2847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52237" name="Line 93"/>
            <p:cNvSpPr>
              <a:spLocks noChangeShapeType="1"/>
            </p:cNvSpPr>
            <p:nvPr/>
          </p:nvSpPr>
          <p:spPr bwMode="auto">
            <a:xfrm flipV="1">
              <a:off x="2717741" y="1709722"/>
              <a:ext cx="0" cy="647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52238" name="Line 94"/>
            <p:cNvSpPr>
              <a:spLocks noChangeShapeType="1"/>
            </p:cNvSpPr>
            <p:nvPr/>
          </p:nvSpPr>
          <p:spPr bwMode="auto">
            <a:xfrm flipV="1">
              <a:off x="2654927" y="1709722"/>
              <a:ext cx="0" cy="647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600">
                <a:latin typeface="Arial"/>
                <a:cs typeface="Arial"/>
              </a:endParaRPr>
            </a:p>
          </p:txBody>
        </p:sp>
        <p:sp>
          <p:nvSpPr>
            <p:cNvPr id="52240" name="Rectangle 95"/>
            <p:cNvSpPr>
              <a:spLocks noChangeArrowheads="1"/>
            </p:cNvSpPr>
            <p:nvPr/>
          </p:nvSpPr>
          <p:spPr bwMode="auto">
            <a:xfrm>
              <a:off x="3130105" y="1579547"/>
              <a:ext cx="52576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fr-FR" sz="1400" dirty="0" err="1">
                  <a:latin typeface="Symbol" charset="2"/>
                  <a:cs typeface="Symbol" charset="2"/>
                </a:rPr>
                <a:t>G</a:t>
              </a:r>
              <a:r>
                <a:rPr lang="fr-FR" sz="1400" baseline="-25000" dirty="0" err="1">
                  <a:latin typeface="Arial"/>
                  <a:cs typeface="Arial"/>
                </a:rPr>
                <a:t>hom</a:t>
              </a:r>
              <a:endParaRPr lang="en-US" sz="1400" baseline="-25000" dirty="0">
                <a:latin typeface="Arial"/>
                <a:cs typeface="Arial"/>
              </a:endParaRPr>
            </a:p>
          </p:txBody>
        </p:sp>
      </p:grpSp>
      <p:sp>
        <p:nvSpPr>
          <p:cNvPr id="52243" name="Rectangle 126"/>
          <p:cNvSpPr>
            <a:spLocks noChangeArrowheads="1"/>
          </p:cNvSpPr>
          <p:nvPr/>
        </p:nvSpPr>
        <p:spPr bwMode="auto">
          <a:xfrm>
            <a:off x="65881" y="6529355"/>
            <a:ext cx="12405929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</a:pPr>
            <a:r>
              <a:rPr lang="fr-CH" sz="1400" dirty="0">
                <a:solidFill>
                  <a:srgbClr val="FFFFFF"/>
                </a:solidFill>
                <a:latin typeface="Arial"/>
                <a:cs typeface="Arial"/>
              </a:rPr>
              <a:t>Afzelius </a:t>
            </a:r>
            <a:r>
              <a:rPr lang="fr-CH" sz="1400" i="1" dirty="0">
                <a:solidFill>
                  <a:srgbClr val="FFFFFF"/>
                </a:solidFill>
                <a:latin typeface="Arial"/>
                <a:cs typeface="Arial"/>
              </a:rPr>
              <a:t>et al.</a:t>
            </a:r>
            <a:r>
              <a:rPr lang="fr-CH" sz="1400" dirty="0">
                <a:solidFill>
                  <a:srgbClr val="FFFFFF"/>
                </a:solidFill>
                <a:latin typeface="Arial"/>
                <a:cs typeface="Arial"/>
              </a:rPr>
              <a:t>, PRA (2009); De Riedmatten </a:t>
            </a:r>
            <a:r>
              <a:rPr lang="fr-CH" sz="1400" i="1" dirty="0">
                <a:solidFill>
                  <a:srgbClr val="FFFFFF"/>
                </a:solidFill>
                <a:latin typeface="Arial"/>
                <a:cs typeface="Arial"/>
              </a:rPr>
              <a:t>et al</a:t>
            </a:r>
            <a:r>
              <a:rPr lang="fr-CH" sz="1400" dirty="0">
                <a:solidFill>
                  <a:srgbClr val="FFFFFF"/>
                </a:solidFill>
                <a:latin typeface="Arial"/>
                <a:cs typeface="Arial"/>
              </a:rPr>
              <a:t>., Nature (2008)</a:t>
            </a:r>
            <a:endParaRPr lang="de-DE" sz="14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aphicFrame>
        <p:nvGraphicFramePr>
          <p:cNvPr id="112" name="Object 1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413552"/>
              </p:ext>
            </p:extLst>
          </p:nvPr>
        </p:nvGraphicFramePr>
        <p:xfrm>
          <a:off x="2680642" y="3766413"/>
          <a:ext cx="3938562" cy="764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324100" imgH="482600" progId="Equation.3">
                  <p:embed/>
                </p:oleObj>
              </mc:Choice>
              <mc:Fallback>
                <p:oleObj name="Equation" r:id="rId3" imgW="2324100" imgH="482600" progId="Equation.3">
                  <p:embed/>
                  <p:pic>
                    <p:nvPicPr>
                      <p:cNvPr id="112" name="Object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0642" y="3766413"/>
                        <a:ext cx="3938562" cy="764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" name="TextBox 116"/>
          <p:cNvSpPr txBox="1"/>
          <p:nvPr/>
        </p:nvSpPr>
        <p:spPr>
          <a:xfrm>
            <a:off x="8994891" y="3815430"/>
            <a:ext cx="2719035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600" i="1" u="sng" dirty="0">
                <a:solidFill>
                  <a:schemeClr val="bg1"/>
                </a:solidFill>
                <a:latin typeface="Arial"/>
                <a:cs typeface="Arial"/>
              </a:rPr>
              <a:t>Experiments</a:t>
            </a:r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: </a:t>
            </a:r>
            <a:r>
              <a:rPr lang="en-US" sz="1600" i="1" dirty="0">
                <a:solidFill>
                  <a:schemeClr val="bg1"/>
                </a:solidFill>
                <a:latin typeface="Arial"/>
                <a:cs typeface="Arial"/>
              </a:rPr>
              <a:t>Geneva, Lund, Paris, Calgary, Delft, Barcelona, Hefei, Caltech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33082" y="6150172"/>
            <a:ext cx="11404682" cy="353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 indent="-457200"/>
            <a:r>
              <a:rPr lang="en-CA" sz="1700" b="1" dirty="0">
                <a:solidFill>
                  <a:schemeClr val="tx1"/>
                </a:solidFill>
                <a:latin typeface="Arial"/>
                <a:cs typeface="Arial"/>
              </a:rPr>
              <a:t>Needed</a:t>
            </a:r>
            <a:r>
              <a:rPr lang="en-CA" sz="1700" dirty="0">
                <a:solidFill>
                  <a:schemeClr val="tx1"/>
                </a:solidFill>
                <a:latin typeface="Arial"/>
                <a:cs typeface="Arial"/>
              </a:rPr>
              <a:t>: inhomogeneously broadened transition, long-lived auxiliary state, narrow homogeneous </a:t>
            </a:r>
            <a:r>
              <a:rPr lang="en-CA" sz="1700" dirty="0" err="1">
                <a:solidFill>
                  <a:schemeClr val="tx1"/>
                </a:solidFill>
                <a:latin typeface="Arial"/>
                <a:cs typeface="Arial"/>
              </a:rPr>
              <a:t>linewidth</a:t>
            </a:r>
            <a:endParaRPr lang="en-CA" sz="17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-7558270" y="6858001"/>
            <a:ext cx="10178291" cy="435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 indent="-457200">
              <a:lnSpc>
                <a:spcPct val="150000"/>
              </a:lnSpc>
            </a:pPr>
            <a:r>
              <a:rPr lang="en-CA" sz="1700" dirty="0">
                <a:solidFill>
                  <a:schemeClr val="tx1"/>
                </a:solidFill>
                <a:latin typeface="Arial"/>
                <a:cs typeface="Arial"/>
              </a:rPr>
              <a:t>-&gt; long storage times require small </a:t>
            </a:r>
            <a:r>
              <a:rPr lang="en-CA" sz="1700" dirty="0" err="1">
                <a:solidFill>
                  <a:schemeClr val="tx1"/>
                </a:solidFill>
                <a:latin typeface="Symbol" charset="2"/>
                <a:cs typeface="Symbol" charset="2"/>
              </a:rPr>
              <a:t>n</a:t>
            </a:r>
            <a:r>
              <a:rPr lang="en-CA" sz="1700" baseline="-25000" dirty="0" err="1">
                <a:solidFill>
                  <a:schemeClr val="tx1"/>
                </a:solidFill>
                <a:latin typeface="Arial"/>
                <a:cs typeface="Arial"/>
              </a:rPr>
              <a:t>comb</a:t>
            </a:r>
            <a:r>
              <a:rPr lang="en-CA" sz="1700" dirty="0">
                <a:solidFill>
                  <a:schemeClr val="tx1"/>
                </a:solidFill>
                <a:latin typeface="Arial"/>
                <a:cs typeface="Arial"/>
              </a:rPr>
              <a:t>, i.e. </a:t>
            </a:r>
            <a:r>
              <a:rPr lang="en-CA" sz="1700" b="1" dirty="0">
                <a:solidFill>
                  <a:schemeClr val="tx1"/>
                </a:solidFill>
                <a:latin typeface="Arial"/>
                <a:cs typeface="Arial"/>
              </a:rPr>
              <a:t>narrow homogeneous lines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0257280" y="5477870"/>
            <a:ext cx="1882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8425" indent="-98425"/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*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requires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phase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matching</a:t>
            </a:r>
            <a:r>
              <a:rPr lang="fr-FR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or </a:t>
            </a:r>
            <a:r>
              <a:rPr lang="fr-FR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cavity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2229" name="Group 52228"/>
          <p:cNvGrpSpPr/>
          <p:nvPr/>
        </p:nvGrpSpPr>
        <p:grpSpPr>
          <a:xfrm>
            <a:off x="1587436" y="1806537"/>
            <a:ext cx="8626726" cy="1389762"/>
            <a:chOff x="1285914" y="1902642"/>
            <a:chExt cx="9145753" cy="1569180"/>
          </a:xfrm>
        </p:grpSpPr>
        <p:grpSp>
          <p:nvGrpSpPr>
            <p:cNvPr id="52228" name="Group 52227"/>
            <p:cNvGrpSpPr/>
            <p:nvPr/>
          </p:nvGrpSpPr>
          <p:grpSpPr>
            <a:xfrm>
              <a:off x="7990992" y="1902642"/>
              <a:ext cx="2144043" cy="1543049"/>
              <a:chOff x="7604652" y="1460485"/>
              <a:chExt cx="2144043" cy="1543049"/>
            </a:xfrm>
          </p:grpSpPr>
          <p:grpSp>
            <p:nvGrpSpPr>
              <p:cNvPr id="2" name="Group 6"/>
              <p:cNvGrpSpPr>
                <a:grpSpLocks/>
              </p:cNvGrpSpPr>
              <p:nvPr/>
            </p:nvGrpSpPr>
            <p:grpSpPr bwMode="auto">
              <a:xfrm>
                <a:off x="7604652" y="1689084"/>
                <a:ext cx="2144043" cy="1314450"/>
                <a:chOff x="1863" y="893"/>
                <a:chExt cx="1024" cy="828"/>
              </a:xfrm>
            </p:grpSpPr>
            <p:grpSp>
              <p:nvGrpSpPr>
                <p:cNvPr id="3" name="Group 7"/>
                <p:cNvGrpSpPr>
                  <a:grpSpLocks/>
                </p:cNvGrpSpPr>
                <p:nvPr/>
              </p:nvGrpSpPr>
              <p:grpSpPr bwMode="auto">
                <a:xfrm>
                  <a:off x="1863" y="893"/>
                  <a:ext cx="1017" cy="828"/>
                  <a:chOff x="684" y="893"/>
                  <a:chExt cx="1017" cy="828"/>
                </a:xfrm>
              </p:grpSpPr>
              <p:grpSp>
                <p:nvGrpSpPr>
                  <p:cNvPr id="4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684" y="893"/>
                    <a:ext cx="888" cy="828"/>
                    <a:chOff x="684" y="893"/>
                    <a:chExt cx="888" cy="828"/>
                  </a:xfrm>
                </p:grpSpPr>
                <p:sp>
                  <p:nvSpPr>
                    <p:cNvPr id="52331" name="Text Box 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930" y="1525"/>
                      <a:ext cx="642" cy="196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l"/>
                      <a:r>
                        <a:rPr lang="fr-CH" sz="1200" dirty="0">
                          <a:latin typeface="Arial"/>
                          <a:cs typeface="Arial"/>
                        </a:rPr>
                        <a:t>frequency </a:t>
                      </a:r>
                      <a:r>
                        <a:rPr lang="fr-CH" sz="1200" dirty="0">
                          <a:latin typeface="Symbol" charset="2"/>
                          <a:cs typeface="Symbol" charset="2"/>
                        </a:rPr>
                        <a:t>D</a:t>
                      </a:r>
                      <a:endParaRPr lang="fr-FR" sz="1200" dirty="0">
                        <a:latin typeface="Symbol" charset="2"/>
                        <a:cs typeface="Symbol" charset="2"/>
                      </a:endParaRPr>
                    </a:p>
                  </p:txBody>
                </p:sp>
                <p:sp>
                  <p:nvSpPr>
                    <p:cNvPr id="52332" name="Text Box 10"/>
                    <p:cNvSpPr txBox="1">
                      <a:spLocks noChangeArrowheads="1"/>
                    </p:cNvSpPr>
                    <p:nvPr/>
                  </p:nvSpPr>
                  <p:spPr bwMode="auto">
                    <a:xfrm rot="16200000">
                      <a:off x="415" y="1162"/>
                      <a:ext cx="677" cy="14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algn="l"/>
                      <a:r>
                        <a:rPr lang="fr-CH" sz="1200" dirty="0">
                          <a:latin typeface="Arial"/>
                          <a:cs typeface="Arial"/>
                        </a:rPr>
                        <a:t>absorption</a:t>
                      </a:r>
                      <a:endParaRPr lang="fr-FR" sz="1200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52333" name="Line 11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930" y="935"/>
                      <a:ext cx="0" cy="59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>
                      <a:prstTxWarp prst="textNoShape">
                        <a:avLst/>
                      </a:prstTxWarp>
                    </a:bodyPr>
                    <a:lstStyle/>
                    <a:p>
                      <a:endParaRPr lang="en-US" sz="1600">
                        <a:latin typeface="Arial"/>
                        <a:cs typeface="Arial"/>
                      </a:endParaRPr>
                    </a:p>
                  </p:txBody>
                </p:sp>
              </p:grpSp>
              <p:sp>
                <p:nvSpPr>
                  <p:cNvPr id="52330" name="Line 12"/>
                  <p:cNvSpPr>
                    <a:spLocks noChangeShapeType="1"/>
                  </p:cNvSpPr>
                  <p:nvPr/>
                </p:nvSpPr>
                <p:spPr bwMode="auto">
                  <a:xfrm rot="5400000" flipH="1" flipV="1">
                    <a:off x="1316" y="1139"/>
                    <a:ext cx="0" cy="77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00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5" name="Group 13"/>
                <p:cNvGrpSpPr>
                  <a:grpSpLocks/>
                </p:cNvGrpSpPr>
                <p:nvPr/>
              </p:nvGrpSpPr>
              <p:grpSpPr bwMode="auto">
                <a:xfrm>
                  <a:off x="2109" y="1117"/>
                  <a:ext cx="778" cy="408"/>
                  <a:chOff x="2109" y="1117"/>
                  <a:chExt cx="778" cy="408"/>
                </a:xfrm>
              </p:grpSpPr>
              <p:sp>
                <p:nvSpPr>
                  <p:cNvPr id="52325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109" y="1117"/>
                    <a:ext cx="136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2326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2751" y="1117"/>
                    <a:ext cx="136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2327" name="Line 16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2041" y="1321"/>
                    <a:ext cx="40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0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52328" name="Line 17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2547" y="1321"/>
                    <a:ext cx="40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00">
                      <a:latin typeface="Arial"/>
                      <a:cs typeface="Arial"/>
                    </a:endParaRPr>
                  </a:p>
                </p:txBody>
              </p:sp>
            </p:grpSp>
          </p:grpSp>
          <p:grpSp>
            <p:nvGrpSpPr>
              <p:cNvPr id="6" name="Group 18"/>
              <p:cNvGrpSpPr>
                <a:grpSpLocks/>
              </p:cNvGrpSpPr>
              <p:nvPr/>
            </p:nvGrpSpPr>
            <p:grpSpPr bwMode="auto">
              <a:xfrm>
                <a:off x="8542669" y="2024047"/>
                <a:ext cx="391540" cy="650875"/>
                <a:chOff x="2616" y="799"/>
                <a:chExt cx="187" cy="410"/>
              </a:xfrm>
            </p:grpSpPr>
            <p:sp>
              <p:nvSpPr>
                <p:cNvPr id="52321" name="Arc 19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22" name="Arc 20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4" name="Group 146"/>
              <p:cNvGrpSpPr>
                <a:grpSpLocks/>
              </p:cNvGrpSpPr>
              <p:nvPr/>
            </p:nvGrpSpPr>
            <p:grpSpPr bwMode="auto">
              <a:xfrm>
                <a:off x="8944677" y="1689084"/>
                <a:ext cx="201004" cy="457200"/>
                <a:chOff x="8610600" y="1600200"/>
                <a:chExt cx="47625" cy="647700"/>
              </a:xfrm>
            </p:grpSpPr>
            <p:sp>
              <p:nvSpPr>
                <p:cNvPr id="52257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8658225" y="1600200"/>
                  <a:ext cx="0" cy="6477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58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8610600" y="1600200"/>
                  <a:ext cx="0" cy="6477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52241" name="Line 90"/>
              <p:cNvSpPr>
                <a:spLocks noChangeShapeType="1"/>
              </p:cNvSpPr>
              <p:nvPr/>
            </p:nvSpPr>
            <p:spPr bwMode="auto">
              <a:xfrm>
                <a:off x="8687141" y="1917684"/>
                <a:ext cx="2847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>
                  <a:latin typeface="Arial"/>
                  <a:cs typeface="Arial"/>
                </a:endParaRPr>
              </a:p>
            </p:txBody>
          </p:sp>
          <p:sp>
            <p:nvSpPr>
              <p:cNvPr id="52242" name="Line 91"/>
              <p:cNvSpPr>
                <a:spLocks noChangeShapeType="1"/>
              </p:cNvSpPr>
              <p:nvPr/>
            </p:nvSpPr>
            <p:spPr bwMode="auto">
              <a:xfrm flipH="1">
                <a:off x="9145680" y="1917684"/>
                <a:ext cx="2010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600">
                  <a:latin typeface="Arial"/>
                  <a:cs typeface="Arial"/>
                </a:endParaRPr>
              </a:p>
            </p:txBody>
          </p:sp>
          <p:grpSp>
            <p:nvGrpSpPr>
              <p:cNvPr id="25" name="Group 18"/>
              <p:cNvGrpSpPr>
                <a:grpSpLocks/>
              </p:cNvGrpSpPr>
              <p:nvPr/>
            </p:nvGrpSpPr>
            <p:grpSpPr bwMode="auto">
              <a:xfrm>
                <a:off x="8743673" y="2024047"/>
                <a:ext cx="391540" cy="650875"/>
                <a:chOff x="2616" y="799"/>
                <a:chExt cx="187" cy="410"/>
              </a:xfrm>
            </p:grpSpPr>
            <p:sp>
              <p:nvSpPr>
                <p:cNvPr id="52255" name="Arc 19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56" name="Arc 20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6" name="Group 18"/>
              <p:cNvGrpSpPr>
                <a:grpSpLocks/>
              </p:cNvGrpSpPr>
              <p:nvPr/>
            </p:nvGrpSpPr>
            <p:grpSpPr bwMode="auto">
              <a:xfrm>
                <a:off x="8955146" y="2024047"/>
                <a:ext cx="391538" cy="650875"/>
                <a:chOff x="2616" y="799"/>
                <a:chExt cx="187" cy="410"/>
              </a:xfrm>
            </p:grpSpPr>
            <p:sp>
              <p:nvSpPr>
                <p:cNvPr id="52253" name="Arc 19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54" name="Arc 20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7" name="Group 18"/>
              <p:cNvGrpSpPr>
                <a:grpSpLocks/>
              </p:cNvGrpSpPr>
              <p:nvPr/>
            </p:nvGrpSpPr>
            <p:grpSpPr bwMode="auto">
              <a:xfrm>
                <a:off x="8341665" y="2024047"/>
                <a:ext cx="391540" cy="650875"/>
                <a:chOff x="2616" y="799"/>
                <a:chExt cx="187" cy="410"/>
              </a:xfrm>
            </p:grpSpPr>
            <p:sp>
              <p:nvSpPr>
                <p:cNvPr id="52251" name="Arc 19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52" name="Arc 20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28" name="Group 18"/>
              <p:cNvGrpSpPr>
                <a:grpSpLocks/>
              </p:cNvGrpSpPr>
              <p:nvPr/>
            </p:nvGrpSpPr>
            <p:grpSpPr bwMode="auto">
              <a:xfrm>
                <a:off x="9156150" y="2028809"/>
                <a:ext cx="391538" cy="650875"/>
                <a:chOff x="2616" y="799"/>
                <a:chExt cx="187" cy="410"/>
              </a:xfrm>
            </p:grpSpPr>
            <p:sp>
              <p:nvSpPr>
                <p:cNvPr id="52249" name="Arc 19"/>
                <p:cNvSpPr>
                  <a:spLocks/>
                </p:cNvSpPr>
                <p:nvPr/>
              </p:nvSpPr>
              <p:spPr bwMode="auto">
                <a:xfrm flipH="1" flipV="1">
                  <a:off x="2712" y="799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250" name="Arc 20"/>
                <p:cNvSpPr>
                  <a:spLocks/>
                </p:cNvSpPr>
                <p:nvPr/>
              </p:nvSpPr>
              <p:spPr bwMode="auto">
                <a:xfrm flipV="1">
                  <a:off x="2616" y="800"/>
                  <a:ext cx="91" cy="409"/>
                </a:xfrm>
                <a:custGeom>
                  <a:avLst/>
                  <a:gdLst>
                    <a:gd name="T0" fmla="*/ 0 w 21600"/>
                    <a:gd name="T1" fmla="*/ 0 h 19189"/>
                    <a:gd name="T2" fmla="*/ 0 w 21600"/>
                    <a:gd name="T3" fmla="*/ 9 h 19189"/>
                    <a:gd name="T4" fmla="*/ 0 w 21600"/>
                    <a:gd name="T5" fmla="*/ 8 h 1918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19189"/>
                    <a:gd name="T11" fmla="*/ 21600 w 21600"/>
                    <a:gd name="T12" fmla="*/ 19189 h 1918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19189" fill="none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</a:path>
                    <a:path w="21600" h="19189" stroke="0" extrusionOk="0">
                      <a:moveTo>
                        <a:pt x="13021" y="-1"/>
                      </a:moveTo>
                      <a:cubicBezTo>
                        <a:pt x="18424" y="4082"/>
                        <a:pt x="21600" y="10462"/>
                        <a:pt x="21600" y="17234"/>
                      </a:cubicBezTo>
                      <a:cubicBezTo>
                        <a:pt x="21600" y="17886"/>
                        <a:pt x="21570" y="18539"/>
                        <a:pt x="21511" y="19189"/>
                      </a:cubicBezTo>
                      <a:lnTo>
                        <a:pt x="0" y="17234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52248" name="Rectangle 140"/>
              <p:cNvSpPr>
                <a:spLocks noChangeArrowheads="1"/>
              </p:cNvSpPr>
              <p:nvPr/>
            </p:nvSpPr>
            <p:spPr bwMode="auto">
              <a:xfrm>
                <a:off x="9087916" y="1460485"/>
                <a:ext cx="547904" cy="311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200" dirty="0" err="1">
                    <a:latin typeface="Symbol" charset="2"/>
                    <a:ea typeface="Symbol" charset="2"/>
                    <a:cs typeface="Symbol" charset="2"/>
                  </a:rPr>
                  <a:t>n</a:t>
                </a:r>
                <a:r>
                  <a:rPr lang="fr-FR" sz="1200" baseline="-25000" dirty="0" err="1">
                    <a:latin typeface="Arial"/>
                    <a:cs typeface="Arial"/>
                  </a:rPr>
                  <a:t>comb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52225" name="Group 52224"/>
            <p:cNvGrpSpPr/>
            <p:nvPr/>
          </p:nvGrpSpPr>
          <p:grpSpPr>
            <a:xfrm>
              <a:off x="4666216" y="1983701"/>
              <a:ext cx="2526320" cy="1216158"/>
              <a:chOff x="4737043" y="1551797"/>
              <a:chExt cx="2526320" cy="1216158"/>
            </a:xfrm>
          </p:grpSpPr>
          <p:sp>
            <p:nvSpPr>
              <p:cNvPr id="52320" name="Text Box 38"/>
              <p:cNvSpPr txBox="1">
                <a:spLocks noChangeArrowheads="1"/>
              </p:cNvSpPr>
              <p:nvPr/>
            </p:nvSpPr>
            <p:spPr bwMode="auto">
              <a:xfrm>
                <a:off x="6409096" y="1978010"/>
                <a:ext cx="854267" cy="3809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endParaRPr lang="fr-FR" sz="1600" b="1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29" name="Group 110"/>
              <p:cNvGrpSpPr/>
              <p:nvPr/>
            </p:nvGrpSpPr>
            <p:grpSpPr>
              <a:xfrm>
                <a:off x="5203073" y="1901809"/>
                <a:ext cx="1509193" cy="723900"/>
                <a:chOff x="3779838" y="1584325"/>
                <a:chExt cx="1296661" cy="723900"/>
              </a:xfrm>
            </p:grpSpPr>
            <p:sp>
              <p:nvSpPr>
                <p:cNvPr id="52306" name="Line 24"/>
                <p:cNvSpPr>
                  <a:spLocks noChangeShapeType="1"/>
                </p:cNvSpPr>
                <p:nvPr/>
              </p:nvSpPr>
              <p:spPr bwMode="auto">
                <a:xfrm>
                  <a:off x="3779838" y="2270125"/>
                  <a:ext cx="53340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07" name="Line 25"/>
                <p:cNvSpPr>
                  <a:spLocks noChangeShapeType="1"/>
                </p:cNvSpPr>
                <p:nvPr/>
              </p:nvSpPr>
              <p:spPr bwMode="auto">
                <a:xfrm>
                  <a:off x="4160838" y="1584325"/>
                  <a:ext cx="53340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08" name="Line 26"/>
                <p:cNvSpPr>
                  <a:spLocks noChangeShapeType="1"/>
                </p:cNvSpPr>
                <p:nvPr/>
              </p:nvSpPr>
              <p:spPr bwMode="auto">
                <a:xfrm>
                  <a:off x="4541838" y="2020888"/>
                  <a:ext cx="53340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09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4084638" y="1584325"/>
                  <a:ext cx="304800" cy="68580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10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3856038" y="1736725"/>
                  <a:ext cx="457200" cy="38099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sz="1600" dirty="0">
                      <a:latin typeface="Symbol" charset="2"/>
                      <a:cs typeface="Symbol" charset="2"/>
                    </a:rPr>
                    <a:t>W</a:t>
                  </a:r>
                </a:p>
              </p:txBody>
            </p:sp>
            <p:sp>
              <p:nvSpPr>
                <p:cNvPr id="52311" name="Oval 29"/>
                <p:cNvSpPr>
                  <a:spLocks noChangeArrowheads="1"/>
                </p:cNvSpPr>
                <p:nvPr/>
              </p:nvSpPr>
              <p:spPr bwMode="auto">
                <a:xfrm>
                  <a:off x="3856038" y="2232025"/>
                  <a:ext cx="76200" cy="76200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12" name="Oval 30"/>
                <p:cNvSpPr>
                  <a:spLocks noChangeArrowheads="1"/>
                </p:cNvSpPr>
                <p:nvPr/>
              </p:nvSpPr>
              <p:spPr bwMode="auto">
                <a:xfrm>
                  <a:off x="3970338" y="2232025"/>
                  <a:ext cx="76200" cy="76200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13" name="Oval 31"/>
                <p:cNvSpPr>
                  <a:spLocks noChangeArrowheads="1"/>
                </p:cNvSpPr>
                <p:nvPr/>
              </p:nvSpPr>
              <p:spPr bwMode="auto">
                <a:xfrm>
                  <a:off x="4084638" y="2232025"/>
                  <a:ext cx="76200" cy="76200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14" name="Oval 32"/>
                <p:cNvSpPr>
                  <a:spLocks noChangeArrowheads="1"/>
                </p:cNvSpPr>
                <p:nvPr/>
              </p:nvSpPr>
              <p:spPr bwMode="auto">
                <a:xfrm>
                  <a:off x="4189413" y="2232025"/>
                  <a:ext cx="76200" cy="76200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15" name="Oval 33"/>
                <p:cNvSpPr>
                  <a:spLocks noChangeArrowheads="1"/>
                </p:cNvSpPr>
                <p:nvPr/>
              </p:nvSpPr>
              <p:spPr bwMode="auto">
                <a:xfrm>
                  <a:off x="4603751" y="1987550"/>
                  <a:ext cx="76200" cy="7620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16" name="Oval 34"/>
                <p:cNvSpPr>
                  <a:spLocks noChangeArrowheads="1"/>
                </p:cNvSpPr>
                <p:nvPr/>
              </p:nvSpPr>
              <p:spPr bwMode="auto">
                <a:xfrm>
                  <a:off x="4718051" y="1987550"/>
                  <a:ext cx="76200" cy="7620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17" name="Oval 35"/>
                <p:cNvSpPr>
                  <a:spLocks noChangeArrowheads="1"/>
                </p:cNvSpPr>
                <p:nvPr/>
              </p:nvSpPr>
              <p:spPr bwMode="auto">
                <a:xfrm>
                  <a:off x="4841876" y="1982788"/>
                  <a:ext cx="76200" cy="7620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18" name="Oval 36"/>
                <p:cNvSpPr>
                  <a:spLocks noChangeArrowheads="1"/>
                </p:cNvSpPr>
                <p:nvPr/>
              </p:nvSpPr>
              <p:spPr bwMode="auto">
                <a:xfrm>
                  <a:off x="4956176" y="1982788"/>
                  <a:ext cx="76200" cy="7620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52319" name="Line 37"/>
                <p:cNvSpPr>
                  <a:spLocks noChangeShapeType="1"/>
                </p:cNvSpPr>
                <p:nvPr/>
              </p:nvSpPr>
              <p:spPr bwMode="auto">
                <a:xfrm>
                  <a:off x="4572001" y="1589088"/>
                  <a:ext cx="173038" cy="3825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sysDot"/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  <p:sp>
              <p:nvSpPr>
                <p:cNvPr id="120" name="Line 26"/>
                <p:cNvSpPr>
                  <a:spLocks noChangeShapeType="1"/>
                </p:cNvSpPr>
                <p:nvPr/>
              </p:nvSpPr>
              <p:spPr bwMode="auto">
                <a:xfrm>
                  <a:off x="4543099" y="2163763"/>
                  <a:ext cx="533400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0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13" name="TextBox 112"/>
              <p:cNvSpPr txBox="1"/>
              <p:nvPr/>
            </p:nvSpPr>
            <p:spPr>
              <a:xfrm>
                <a:off x="4737043" y="2421599"/>
                <a:ext cx="461088" cy="3463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|</a:t>
                </a:r>
                <a:r>
                  <a:rPr lang="en-US" sz="1400" dirty="0" err="1">
                    <a:latin typeface="Arial"/>
                    <a:cs typeface="Arial"/>
                  </a:rPr>
                  <a:t>g</a:t>
                </a:r>
                <a:r>
                  <a:rPr lang="en-US" sz="1400" dirty="0">
                    <a:latin typeface="Arial"/>
                    <a:cs typeface="Arial"/>
                  </a:rPr>
                  <a:t>&gt;</a:t>
                </a: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5963429" y="1551797"/>
                <a:ext cx="461088" cy="3463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|</a:t>
                </a:r>
                <a:r>
                  <a:rPr lang="en-US" sz="1400" dirty="0" err="1">
                    <a:latin typeface="Arial"/>
                    <a:cs typeface="Arial"/>
                  </a:rPr>
                  <a:t>e</a:t>
                </a:r>
                <a:r>
                  <a:rPr lang="en-US" sz="1400" dirty="0">
                    <a:latin typeface="Arial"/>
                    <a:cs typeface="Arial"/>
                  </a:rPr>
                  <a:t>&gt;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6632689" y="2124770"/>
                <a:ext cx="461088" cy="3463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|a&gt;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6632689" y="2337495"/>
                <a:ext cx="450427" cy="3463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|s&gt;</a:t>
                </a:r>
              </a:p>
            </p:txBody>
          </p:sp>
        </p:grpSp>
        <p:sp>
          <p:nvSpPr>
            <p:cNvPr id="125" name="Rounded Rectangle 124"/>
            <p:cNvSpPr/>
            <p:nvPr/>
          </p:nvSpPr>
          <p:spPr>
            <a:xfrm>
              <a:off x="1285914" y="1929138"/>
              <a:ext cx="2526042" cy="1501516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6" name="Rounded Rectangle 125"/>
            <p:cNvSpPr/>
            <p:nvPr/>
          </p:nvSpPr>
          <p:spPr>
            <a:xfrm>
              <a:off x="4578743" y="1937825"/>
              <a:ext cx="2526042" cy="1501516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7" name="Rounded Rectangle 126"/>
            <p:cNvSpPr/>
            <p:nvPr/>
          </p:nvSpPr>
          <p:spPr>
            <a:xfrm>
              <a:off x="7905625" y="1970306"/>
              <a:ext cx="2526042" cy="1501516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5CCFCEB3-61C9-5546-B041-663F83FBE223}"/>
              </a:ext>
            </a:extLst>
          </p:cNvPr>
          <p:cNvCxnSpPr>
            <a:cxnSpLocks/>
          </p:cNvCxnSpPr>
          <p:nvPr/>
        </p:nvCxnSpPr>
        <p:spPr>
          <a:xfrm>
            <a:off x="65881" y="6599479"/>
            <a:ext cx="33074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6C760A8C-75B2-CF4B-868D-0B6EBC6B868B}"/>
              </a:ext>
            </a:extLst>
          </p:cNvPr>
          <p:cNvSpPr/>
          <p:nvPr/>
        </p:nvSpPr>
        <p:spPr>
          <a:xfrm>
            <a:off x="-38710" y="6581001"/>
            <a:ext cx="3514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42938"/>
            <a:r>
              <a:rPr lang="en-US" sz="1600" dirty="0">
                <a:latin typeface="Calibri" panose="020F0502020204030204" pitchFamily="34" charset="0"/>
                <a:ea typeface="Gill Sans Light"/>
                <a:cs typeface="Calibri" panose="020F0502020204030204" pitchFamily="34" charset="0"/>
                <a:sym typeface="Gill Sans Light"/>
              </a:rPr>
              <a:t>M. Afzelius </a:t>
            </a:r>
            <a:r>
              <a:rPr lang="en-US" sz="1600" i="1" dirty="0">
                <a:latin typeface="Calibri" panose="020F0502020204030204" pitchFamily="34" charset="0"/>
                <a:ea typeface="Gill Sans Light"/>
                <a:cs typeface="Calibri" panose="020F0502020204030204" pitchFamily="34" charset="0"/>
                <a:sym typeface="Gill Sans Light"/>
              </a:rPr>
              <a:t>et al. </a:t>
            </a:r>
            <a:r>
              <a:rPr lang="en-US" sz="1600" dirty="0">
                <a:latin typeface="Calibri" panose="020F0502020204030204" pitchFamily="34" charset="0"/>
                <a:ea typeface="Gill Sans Light"/>
                <a:cs typeface="Calibri" panose="020F0502020204030204" pitchFamily="34" charset="0"/>
                <a:sym typeface="Gill Sans Light"/>
              </a:rPr>
              <a:t>PRA 79, 052329 (2009)</a:t>
            </a:r>
          </a:p>
        </p:txBody>
      </p:sp>
    </p:spTree>
    <p:extLst>
      <p:ext uri="{BB962C8B-B14F-4D97-AF65-F5344CB8AC3E}">
        <p14:creationId xmlns:p14="http://schemas.microsoft.com/office/powerpoint/2010/main" val="334551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7DAAB-D39D-1146-966F-8473B3AC3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246" y="380553"/>
            <a:ext cx="5695084" cy="1527690"/>
          </a:xfrm>
        </p:spPr>
        <p:txBody>
          <a:bodyPr wrap="square" anchor="t">
            <a:normAutofit/>
          </a:bodyPr>
          <a:lstStyle/>
          <a:p>
            <a:r>
              <a:rPr lang="en-NL" sz="4600" b="1" dirty="0">
                <a:latin typeface="+mn-lt"/>
              </a:rPr>
              <a:t>Elements of a quantum network</a:t>
            </a:r>
          </a:p>
        </p:txBody>
      </p: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id="{E90BC691-ADFF-3040-BDC1-63F7233B8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587" y="2261086"/>
            <a:ext cx="5664345" cy="4407708"/>
          </a:xfrm>
        </p:spPr>
        <p:txBody>
          <a:bodyPr anchor="t">
            <a:normAutofit/>
          </a:bodyPr>
          <a:lstStyle/>
          <a:p>
            <a:r>
              <a:rPr lang="en-US" sz="1900" dirty="0"/>
              <a:t>Interacting centers for matter-based qubits</a:t>
            </a:r>
          </a:p>
          <a:p>
            <a:r>
              <a:rPr lang="en-US" sz="1900" dirty="0"/>
              <a:t>Individual optical centers for single and entangled photons</a:t>
            </a:r>
          </a:p>
          <a:p>
            <a:r>
              <a:rPr lang="en-US" sz="1900" dirty="0"/>
              <a:t>Large ensembles for high-capacity, feed-forward-controlled optical quantum memories</a:t>
            </a:r>
          </a:p>
          <a:p>
            <a:r>
              <a:rPr lang="en-US" sz="1900" dirty="0"/>
              <a:t>For compatibility and scalability, these components should be based on the same type of defect and be on-chip integrable using standard photonics technology.</a:t>
            </a:r>
            <a:r>
              <a:rPr lang="en-NL" sz="1900" dirty="0"/>
              <a:t> </a:t>
            </a:r>
            <a:endParaRPr lang="en-US" sz="1900" dirty="0"/>
          </a:p>
          <a:p>
            <a:pPr marL="0" indent="0">
              <a:buNone/>
            </a:pPr>
            <a:endParaRPr lang="en-US" sz="1900" dirty="0"/>
          </a:p>
          <a:p>
            <a:endParaRPr lang="en-US" sz="1900" dirty="0"/>
          </a:p>
          <a:p>
            <a:endParaRPr lang="en-US" sz="1900" dirty="0"/>
          </a:p>
        </p:txBody>
      </p:sp>
      <p:pic>
        <p:nvPicPr>
          <p:cNvPr id="5" name="Picture 4" descr="A picture containing outdoor object, web&#10;&#10;Description automatically generated">
            <a:extLst>
              <a:ext uri="{FF2B5EF4-FFF2-40B4-BE49-F238E27FC236}">
                <a16:creationId xmlns:a16="http://schemas.microsoft.com/office/drawing/2014/main" id="{F5EF867B-779E-1A46-A3D2-0C7479C3F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330" y="0"/>
            <a:ext cx="594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168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29108" y="-3225"/>
            <a:ext cx="11689409" cy="1216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tka Heading"/>
                <a:ea typeface="+mj-ea"/>
                <a:cs typeface="+mj-cs"/>
              </a:rPr>
              <a:t>Towards efficient quantum memory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84C3507-CD4B-E743-964E-384EBCBB0735}"/>
              </a:ext>
            </a:extLst>
          </p:cNvPr>
          <p:cNvCxnSpPr>
            <a:cxnSpLocks/>
          </p:cNvCxnSpPr>
          <p:nvPr/>
        </p:nvCxnSpPr>
        <p:spPr>
          <a:xfrm flipV="1">
            <a:off x="180677" y="6511967"/>
            <a:ext cx="8371518" cy="202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C5AD1C4-BE0C-FC47-B313-4CA5DB1777DC}"/>
              </a:ext>
            </a:extLst>
          </p:cNvPr>
          <p:cNvSpPr txBox="1"/>
          <p:nvPr/>
        </p:nvSpPr>
        <p:spPr>
          <a:xfrm>
            <a:off x="142154" y="6535797"/>
            <a:ext cx="624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M. Afzelius and C. Simon, Phys. Rev. A </a:t>
            </a:r>
            <a:r>
              <a:rPr kumimoji="0" lang="en-N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82, 022310 (2010)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98C8D4-E122-F648-9F66-2FDE30337848}"/>
              </a:ext>
            </a:extLst>
          </p:cNvPr>
          <p:cNvSpPr txBox="1"/>
          <p:nvPr/>
        </p:nvSpPr>
        <p:spPr>
          <a:xfrm>
            <a:off x="762000" y="1357745"/>
            <a:ext cx="5621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The efficiency of the AFC quantum memory is limited by its optical depth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EAAA30-B14B-CA44-95FB-0E88BA4761F7}"/>
              </a:ext>
            </a:extLst>
          </p:cNvPr>
          <p:cNvSpPr txBox="1"/>
          <p:nvPr/>
        </p:nvSpPr>
        <p:spPr>
          <a:xfrm>
            <a:off x="926379" y="3621601"/>
            <a:ext cx="4772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Using an impedance-matched cavity allows in principle to increase the efficiency to 1 despite small single-pass absorption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-</a:t>
            </a:r>
            <a:r>
              <a:rPr kumimoji="0" lang="en-US" sz="1800" b="0" i="1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a</a:t>
            </a:r>
            <a:r>
              <a:rPr kumimoji="0" lang="en-US" sz="1800" b="0" i="1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196330-EC2A-CF4E-8414-F56CE7E18D36}"/>
              </a:ext>
            </a:extLst>
          </p:cNvPr>
          <p:cNvSpPr txBox="1"/>
          <p:nvPr/>
        </p:nvSpPr>
        <p:spPr>
          <a:xfrm>
            <a:off x="938948" y="4672081"/>
            <a:ext cx="43888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Condition: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R</a:t>
            </a:r>
            <a:r>
              <a: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1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=e</a:t>
            </a:r>
            <a:r>
              <a:rPr kumimoji="0" lang="en-US" sz="1800" b="0" i="1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-2</a:t>
            </a:r>
            <a:r>
              <a:rPr kumimoji="0" lang="en-US" sz="1800" b="0" i="1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a</a:t>
            </a:r>
            <a:r>
              <a:rPr kumimoji="0" lang="en-US" sz="1800" b="0" i="1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 R</a:t>
            </a:r>
            <a:r>
              <a: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2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with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R</a:t>
            </a:r>
            <a:r>
              <a: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2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= 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EC93C8-7D4D-A646-93ED-B40F3EA51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341" y="2101635"/>
            <a:ext cx="3060700" cy="6731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7D5F7F-F201-CE49-ADB9-3070CD425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4952" y="1094301"/>
            <a:ext cx="384810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103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29108" y="-3225"/>
            <a:ext cx="11689409" cy="1216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tka Heading"/>
                <a:ea typeface="+mj-ea"/>
                <a:cs typeface="+mj-cs"/>
              </a:rPr>
              <a:t>Towards efficient quantum memory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84C3507-CD4B-E743-964E-384EBCBB0735}"/>
              </a:ext>
            </a:extLst>
          </p:cNvPr>
          <p:cNvCxnSpPr>
            <a:cxnSpLocks/>
          </p:cNvCxnSpPr>
          <p:nvPr/>
        </p:nvCxnSpPr>
        <p:spPr>
          <a:xfrm>
            <a:off x="180677" y="6532252"/>
            <a:ext cx="5082699" cy="35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C5AD1C4-BE0C-FC47-B313-4CA5DB1777DC}"/>
              </a:ext>
            </a:extLst>
          </p:cNvPr>
          <p:cNvSpPr txBox="1"/>
          <p:nvPr/>
        </p:nvSpPr>
        <p:spPr>
          <a:xfrm>
            <a:off x="142154" y="6535797"/>
            <a:ext cx="624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J. Davidson, WT et al., PRA 101, 042333 (2020)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8F68B7-ACA3-D149-AD72-7832C61728E1}"/>
              </a:ext>
            </a:extLst>
          </p:cNvPr>
          <p:cNvSpPr txBox="1"/>
          <p:nvPr/>
        </p:nvSpPr>
        <p:spPr>
          <a:xfrm>
            <a:off x="394901" y="908587"/>
            <a:ext cx="4488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Reflection-coated Tm:Y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Al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5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O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12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 (YAG) crystal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6FF7EE7-6594-6A47-8192-453EACC372B3}"/>
              </a:ext>
            </a:extLst>
          </p:cNvPr>
          <p:cNvGrpSpPr/>
          <p:nvPr/>
        </p:nvGrpSpPr>
        <p:grpSpPr>
          <a:xfrm>
            <a:off x="1993163" y="1488903"/>
            <a:ext cx="646103" cy="1281125"/>
            <a:chOff x="1960629" y="1893885"/>
            <a:chExt cx="310710" cy="73429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9555F4-71AF-024D-B8F5-C860802D17CB}"/>
                </a:ext>
              </a:extLst>
            </p:cNvPr>
            <p:cNvSpPr/>
            <p:nvPr/>
          </p:nvSpPr>
          <p:spPr>
            <a:xfrm>
              <a:off x="1998220" y="1893885"/>
              <a:ext cx="235528" cy="73429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7EA91C-C093-5246-ACEE-7EEC8AB742C8}"/>
                </a:ext>
              </a:extLst>
            </p:cNvPr>
            <p:cNvSpPr/>
            <p:nvPr/>
          </p:nvSpPr>
          <p:spPr>
            <a:xfrm>
              <a:off x="2234267" y="1899160"/>
              <a:ext cx="37072" cy="478812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4EEF00E-4584-C340-8B61-802860A1D0EB}"/>
                </a:ext>
              </a:extLst>
            </p:cNvPr>
            <p:cNvSpPr/>
            <p:nvPr/>
          </p:nvSpPr>
          <p:spPr>
            <a:xfrm>
              <a:off x="1960629" y="1897632"/>
              <a:ext cx="44355" cy="478812"/>
            </a:xfrm>
            <a:prstGeom prst="rect">
              <a:avLst/>
            </a:prstGeom>
            <a:solidFill>
              <a:schemeClr val="tx1">
                <a:lumMod val="8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E3D2D12-133C-EC48-80ED-9E938F8EBDEB}"/>
              </a:ext>
            </a:extLst>
          </p:cNvPr>
          <p:cNvSpPr txBox="1"/>
          <p:nvPr/>
        </p:nvSpPr>
        <p:spPr>
          <a:xfrm>
            <a:off x="2735946" y="1862469"/>
            <a:ext cx="1109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R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=0.99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0ADA12-9892-DC4B-A18C-4B0E3B6377DC}"/>
              </a:ext>
            </a:extLst>
          </p:cNvPr>
          <p:cNvSpPr txBox="1"/>
          <p:nvPr/>
        </p:nvSpPr>
        <p:spPr>
          <a:xfrm>
            <a:off x="979556" y="1743371"/>
            <a:ext cx="1109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R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=0.40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E077E9-B9F7-0E4C-A687-A78DE1923974}"/>
              </a:ext>
            </a:extLst>
          </p:cNvPr>
          <p:cNvSpPr txBox="1"/>
          <p:nvPr/>
        </p:nvSpPr>
        <p:spPr>
          <a:xfrm>
            <a:off x="1213709" y="3224695"/>
            <a:ext cx="3254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Cavity transmission spectrum (outside Tm resonance)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E68F92-DB22-9C4D-B6DF-8FD36CD3C7EA}"/>
              </a:ext>
            </a:extLst>
          </p:cNvPr>
          <p:cNvSpPr txBox="1"/>
          <p:nvPr/>
        </p:nvSpPr>
        <p:spPr>
          <a:xfrm>
            <a:off x="5450375" y="3273478"/>
            <a:ext cx="3254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Cavity reflection spectrum (within Tm resonance)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5256F2-390D-FA49-AE5B-6A0364D94DF6}"/>
              </a:ext>
            </a:extLst>
          </p:cNvPr>
          <p:cNvSpPr txBox="1"/>
          <p:nvPr/>
        </p:nvSpPr>
        <p:spPr>
          <a:xfrm>
            <a:off x="884220" y="2429855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uncoated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6CC5E1-7EAF-E64E-975C-DDD6464B603E}"/>
              </a:ext>
            </a:extLst>
          </p:cNvPr>
          <p:cNvSpPr txBox="1"/>
          <p:nvPr/>
        </p:nvSpPr>
        <p:spPr>
          <a:xfrm>
            <a:off x="6161951" y="3952084"/>
            <a:ext cx="2153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Approx. impedance matching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85CB82C-5AE3-8B43-8766-CD2BBF242F1C}"/>
              </a:ext>
            </a:extLst>
          </p:cNvPr>
          <p:cNvCxnSpPr>
            <a:cxnSpLocks/>
          </p:cNvCxnSpPr>
          <p:nvPr/>
        </p:nvCxnSpPr>
        <p:spPr>
          <a:xfrm>
            <a:off x="7077717" y="4543670"/>
            <a:ext cx="304718" cy="105030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826642-2891-5243-BD0D-F9CEA223DCCC}"/>
              </a:ext>
            </a:extLst>
          </p:cNvPr>
          <p:cNvSpPr txBox="1"/>
          <p:nvPr/>
        </p:nvSpPr>
        <p:spPr>
          <a:xfrm>
            <a:off x="2039919" y="2828374"/>
            <a:ext cx="998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4mm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EDB773C-32CD-4640-9ECB-B7CA7266EE97}"/>
              </a:ext>
            </a:extLst>
          </p:cNvPr>
          <p:cNvGrpSpPr/>
          <p:nvPr/>
        </p:nvGrpSpPr>
        <p:grpSpPr>
          <a:xfrm>
            <a:off x="2571989" y="2879619"/>
            <a:ext cx="134552" cy="184666"/>
            <a:chOff x="3711388" y="2962592"/>
            <a:chExt cx="134552" cy="18466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CB8FD31-FED9-AC49-BBB3-91D12A7FF5B6}"/>
                </a:ext>
              </a:extLst>
            </p:cNvPr>
            <p:cNvCxnSpPr>
              <a:cxnSpLocks/>
            </p:cNvCxnSpPr>
            <p:nvPr/>
          </p:nvCxnSpPr>
          <p:spPr>
            <a:xfrm>
              <a:off x="3711388" y="2962592"/>
              <a:ext cx="0" cy="1846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063DD060-71B3-AE42-9E27-BB7081D4030C}"/>
                </a:ext>
              </a:extLst>
            </p:cNvPr>
            <p:cNvCxnSpPr/>
            <p:nvPr/>
          </p:nvCxnSpPr>
          <p:spPr>
            <a:xfrm flipH="1">
              <a:off x="3711388" y="3054925"/>
              <a:ext cx="13455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5E4B0FE-0A0D-414A-AC5E-2C44302A49ED}"/>
              </a:ext>
            </a:extLst>
          </p:cNvPr>
          <p:cNvGrpSpPr/>
          <p:nvPr/>
        </p:nvGrpSpPr>
        <p:grpSpPr>
          <a:xfrm rot="10800000">
            <a:off x="1940652" y="2898214"/>
            <a:ext cx="134552" cy="184666"/>
            <a:chOff x="3711388" y="2962592"/>
            <a:chExt cx="134552" cy="184666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07F8DB7-7AEA-E044-BB76-6B75E693DABE}"/>
                </a:ext>
              </a:extLst>
            </p:cNvPr>
            <p:cNvCxnSpPr>
              <a:cxnSpLocks/>
            </p:cNvCxnSpPr>
            <p:nvPr/>
          </p:nvCxnSpPr>
          <p:spPr>
            <a:xfrm>
              <a:off x="3711388" y="2962592"/>
              <a:ext cx="0" cy="1846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2674814-2AA6-6B4B-9397-B503ABD47476}"/>
                </a:ext>
              </a:extLst>
            </p:cNvPr>
            <p:cNvCxnSpPr/>
            <p:nvPr/>
          </p:nvCxnSpPr>
          <p:spPr>
            <a:xfrm flipH="1">
              <a:off x="3711388" y="3054925"/>
              <a:ext cx="13455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Picture 40" descr="Graphical user interface&#10;&#10;Description automatically generated">
            <a:extLst>
              <a:ext uri="{FF2B5EF4-FFF2-40B4-BE49-F238E27FC236}">
                <a16:creationId xmlns:a16="http://schemas.microsoft.com/office/drawing/2014/main" id="{04CE8CBD-427C-174C-B85D-F5454BC3B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268" y="1119191"/>
            <a:ext cx="10236200" cy="50292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1491F31-C0B2-E546-B730-EF36526CE02E}"/>
              </a:ext>
            </a:extLst>
          </p:cNvPr>
          <p:cNvSpPr txBox="1"/>
          <p:nvPr/>
        </p:nvSpPr>
        <p:spPr>
          <a:xfrm>
            <a:off x="5152202" y="1319650"/>
            <a:ext cx="1257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T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1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=1.1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ms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F561EF-E472-884F-A3D6-19DB20913A01}"/>
              </a:ext>
            </a:extLst>
          </p:cNvPr>
          <p:cNvSpPr txBox="1"/>
          <p:nvPr/>
        </p:nvSpPr>
        <p:spPr>
          <a:xfrm>
            <a:off x="2872190" y="3854095"/>
            <a:ext cx="1585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FSR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~</a:t>
            </a:r>
            <a:r>
              <a:rPr kumimoji="0" lang="en-CH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20 GHz, F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~7</a:t>
            </a:r>
            <a:endParaRPr kumimoji="0" lang="en-CH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FD4241-4910-0074-F781-AB80BC328064}"/>
              </a:ext>
            </a:extLst>
          </p:cNvPr>
          <p:cNvSpPr txBox="1"/>
          <p:nvPr/>
        </p:nvSpPr>
        <p:spPr>
          <a:xfrm>
            <a:off x="7238590" y="6405029"/>
            <a:ext cx="3107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</a:t>
            </a:r>
            <a:r>
              <a:rPr lang="en-CH" sz="1600" dirty="0"/>
              <a:t>lmost impedance-matched!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6277145-A403-B212-0289-AA191574AE59}"/>
              </a:ext>
            </a:extLst>
          </p:cNvPr>
          <p:cNvCxnSpPr>
            <a:cxnSpLocks/>
          </p:cNvCxnSpPr>
          <p:nvPr/>
        </p:nvCxnSpPr>
        <p:spPr>
          <a:xfrm flipH="1" flipV="1">
            <a:off x="7474725" y="5725471"/>
            <a:ext cx="170995" cy="658626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62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EE11323-DEED-8905-2409-2ED4697AA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9" y="1322651"/>
            <a:ext cx="12192539" cy="379583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29108" y="-3225"/>
            <a:ext cx="11689409" cy="1216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tka Heading"/>
                <a:ea typeface="+mj-ea"/>
                <a:cs typeface="+mj-cs"/>
              </a:rPr>
              <a:t>Towards efficient quantum memory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84C3507-CD4B-E743-964E-384EBCBB0735}"/>
              </a:ext>
            </a:extLst>
          </p:cNvPr>
          <p:cNvCxnSpPr>
            <a:cxnSpLocks/>
          </p:cNvCxnSpPr>
          <p:nvPr/>
        </p:nvCxnSpPr>
        <p:spPr>
          <a:xfrm flipV="1">
            <a:off x="180677" y="6511967"/>
            <a:ext cx="8371518" cy="202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C5AD1C4-BE0C-FC47-B313-4CA5DB1777DC}"/>
              </a:ext>
            </a:extLst>
          </p:cNvPr>
          <p:cNvSpPr txBox="1"/>
          <p:nvPr/>
        </p:nvSpPr>
        <p:spPr>
          <a:xfrm>
            <a:off x="142154" y="6535797"/>
            <a:ext cx="624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J. Davidson, WT et al., PRA 101, 042333 (2020) 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C72653-D5CD-464A-AF98-9E9CA0C44548}"/>
              </a:ext>
            </a:extLst>
          </p:cNvPr>
          <p:cNvSpPr/>
          <p:nvPr/>
        </p:nvSpPr>
        <p:spPr>
          <a:xfrm>
            <a:off x="1" y="3428243"/>
            <a:ext cx="8739898" cy="1797333"/>
          </a:xfrm>
          <a:prstGeom prst="rect">
            <a:avLst/>
          </a:prstGeom>
          <a:solidFill>
            <a:srgbClr val="1B1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CFC280-169A-094C-878C-EB8BB20E4135}"/>
              </a:ext>
            </a:extLst>
          </p:cNvPr>
          <p:cNvSpPr txBox="1"/>
          <p:nvPr/>
        </p:nvSpPr>
        <p:spPr>
          <a:xfrm>
            <a:off x="871562" y="3932284"/>
            <a:ext cx="6893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Setup allows creating and measuring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the AFC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attenuated laser pulses in time-bin qubit states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time-bin qubits encoded into heralded single photons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85101C-74D9-6544-929F-386AF0292A81}"/>
              </a:ext>
            </a:extLst>
          </p:cNvPr>
          <p:cNvSpPr txBox="1"/>
          <p:nvPr/>
        </p:nvSpPr>
        <p:spPr>
          <a:xfrm>
            <a:off x="2128862" y="917215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Preparation of light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8B0D22-D7E7-8C4D-B8D1-6CFC6AE5AE7B}"/>
              </a:ext>
            </a:extLst>
          </p:cNvPr>
          <p:cNvSpPr txBox="1"/>
          <p:nvPr/>
        </p:nvSpPr>
        <p:spPr>
          <a:xfrm>
            <a:off x="6173812" y="928049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Quantum memory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36169C-3778-3D46-AC83-C05A42D8B8C6}"/>
              </a:ext>
            </a:extLst>
          </p:cNvPr>
          <p:cNvSpPr txBox="1"/>
          <p:nvPr/>
        </p:nvSpPr>
        <p:spPr>
          <a:xfrm>
            <a:off x="9348292" y="945286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detection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1385B-6AC5-AA4D-AD9E-BED9B7E04FCC}"/>
              </a:ext>
            </a:extLst>
          </p:cNvPr>
          <p:cNvSpPr txBox="1"/>
          <p:nvPr/>
        </p:nvSpPr>
        <p:spPr>
          <a:xfrm>
            <a:off x="2712686" y="5365220"/>
            <a:ext cx="2813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|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&gt;=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a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|e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&gt;+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b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e</a:t>
            </a:r>
            <a:r>
              <a:rPr kumimoji="0" lang="en-US" sz="2000" b="0" i="0" u="none" strike="noStrike" kern="1200" cap="none" spc="0" normalizeH="0" baseline="30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30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f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|l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&gt;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668F7C8-1B25-F44A-AD87-990D9EAF4D4F}"/>
              </a:ext>
            </a:extLst>
          </p:cNvPr>
          <p:cNvCxnSpPr/>
          <p:nvPr/>
        </p:nvCxnSpPr>
        <p:spPr>
          <a:xfrm>
            <a:off x="6383554" y="1342053"/>
            <a:ext cx="0" cy="2086190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CB0E58-008C-254F-A17D-14F7E2DD46D1}"/>
              </a:ext>
            </a:extLst>
          </p:cNvPr>
          <p:cNvCxnSpPr/>
          <p:nvPr/>
        </p:nvCxnSpPr>
        <p:spPr>
          <a:xfrm>
            <a:off x="8740439" y="1342053"/>
            <a:ext cx="0" cy="2086190"/>
          </a:xfrm>
          <a:prstGeom prst="line">
            <a:avLst/>
          </a:prstGeom>
          <a:ln w="571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3537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113234" y="0"/>
            <a:ext cx="4622635" cy="1530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tka Heading"/>
                <a:ea typeface="+mj-ea"/>
                <a:cs typeface="+mj-cs"/>
              </a:rPr>
              <a:t>Results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84C3507-CD4B-E743-964E-384EBCBB0735}"/>
              </a:ext>
            </a:extLst>
          </p:cNvPr>
          <p:cNvCxnSpPr>
            <a:cxnSpLocks/>
          </p:cNvCxnSpPr>
          <p:nvPr/>
        </p:nvCxnSpPr>
        <p:spPr>
          <a:xfrm>
            <a:off x="7005918" y="6516916"/>
            <a:ext cx="5147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C5AD1C4-BE0C-FC47-B313-4CA5DB1777DC}"/>
              </a:ext>
            </a:extLst>
          </p:cNvPr>
          <p:cNvSpPr txBox="1"/>
          <p:nvPr/>
        </p:nvSpPr>
        <p:spPr>
          <a:xfrm>
            <a:off x="7194176" y="6493174"/>
            <a:ext cx="4920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J. Davidson, WT et al., PRA 101, 042333 (2020)  </a:t>
            </a:r>
          </a:p>
        </p:txBody>
      </p:sp>
      <p:pic>
        <p:nvPicPr>
          <p:cNvPr id="41" name="Content Placeholder 40" descr="Graphical user interface&#10;&#10;Description automatically generated">
            <a:extLst>
              <a:ext uri="{FF2B5EF4-FFF2-40B4-BE49-F238E27FC236}">
                <a16:creationId xmlns:a16="http://schemas.microsoft.com/office/drawing/2014/main" id="{3840E44B-78C3-4542-A8D1-37C60BFE88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19150" y="2222220"/>
            <a:ext cx="10553700" cy="308610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1B6832-2C69-A144-B046-3E721057402E}"/>
              </a:ext>
            </a:extLst>
          </p:cNvPr>
          <p:cNvSpPr txBox="1"/>
          <p:nvPr/>
        </p:nvSpPr>
        <p:spPr>
          <a:xfrm>
            <a:off x="585724" y="1511240"/>
            <a:ext cx="3638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AFC created using the non-coated part of the crystal.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~1%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276868-F3AB-4D4A-B400-BB1CAD662758}"/>
              </a:ext>
            </a:extLst>
          </p:cNvPr>
          <p:cNvSpPr txBox="1"/>
          <p:nvPr/>
        </p:nvSpPr>
        <p:spPr>
          <a:xfrm>
            <a:off x="5180315" y="2555146"/>
            <a:ext cx="6192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AFC-based storage of attenuated laser pulses 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=0.7) using coated part of crystal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B6A0992-C613-AF4E-9C18-4EEE75CF39FC}"/>
              </a:ext>
            </a:extLst>
          </p:cNvPr>
          <p:cNvSpPr/>
          <p:nvPr/>
        </p:nvSpPr>
        <p:spPr>
          <a:xfrm>
            <a:off x="4823556" y="2360258"/>
            <a:ext cx="7077192" cy="328088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5F4DB6ED-9E8E-2745-A819-26FA9E844BF8}"/>
              </a:ext>
            </a:extLst>
          </p:cNvPr>
          <p:cNvSpPr/>
          <p:nvPr/>
        </p:nvSpPr>
        <p:spPr>
          <a:xfrm>
            <a:off x="315400" y="1195754"/>
            <a:ext cx="4085431" cy="3411893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F91550-C50B-4064-D437-2AECAC94B305}"/>
              </a:ext>
            </a:extLst>
          </p:cNvPr>
          <p:cNvSpPr txBox="1"/>
          <p:nvPr/>
        </p:nvSpPr>
        <p:spPr>
          <a:xfrm>
            <a:off x="4536268" y="6065270"/>
            <a:ext cx="2430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</a:t>
            </a:r>
            <a:r>
              <a:rPr lang="en-CH" sz="1600" dirty="0"/>
              <a:t>mperfect impedance matching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1140A24-13BD-F6E9-2C98-93182C40E09C}"/>
              </a:ext>
            </a:extLst>
          </p:cNvPr>
          <p:cNvGrpSpPr/>
          <p:nvPr/>
        </p:nvGrpSpPr>
        <p:grpSpPr>
          <a:xfrm>
            <a:off x="5163932" y="3401595"/>
            <a:ext cx="5969416" cy="2677436"/>
            <a:chOff x="5163932" y="3401595"/>
            <a:chExt cx="5969416" cy="267743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9BEC9FA-E4D4-6640-8BE9-9EE4DA849491}"/>
                </a:ext>
              </a:extLst>
            </p:cNvPr>
            <p:cNvSpPr txBox="1"/>
            <p:nvPr/>
          </p:nvSpPr>
          <p:spPr>
            <a:xfrm>
              <a:off x="9338906" y="3504745"/>
              <a:ext cx="170937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ource Sans Pro"/>
                  <a:ea typeface="+mn-ea"/>
                  <a:cs typeface="+mn-cs"/>
                </a:rPr>
                <a:t>back-reflected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0377B7-92AB-714D-992B-183B567664E1}"/>
                </a:ext>
              </a:extLst>
            </p:cNvPr>
            <p:cNvSpPr txBox="1"/>
            <p:nvPr/>
          </p:nvSpPr>
          <p:spPr>
            <a:xfrm>
              <a:off x="9289023" y="4634501"/>
              <a:ext cx="111753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Source Sans Pro"/>
                  <a:ea typeface="+mn-ea"/>
                  <a:cs typeface="+mn-cs"/>
                </a:rPr>
                <a:t>recalled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D0A10E1-6CB7-6347-9AE4-5188411FAAA0}"/>
                </a:ext>
              </a:extLst>
            </p:cNvPr>
            <p:cNvSpPr txBox="1"/>
            <p:nvPr/>
          </p:nvSpPr>
          <p:spPr>
            <a:xfrm>
              <a:off x="9910935" y="3867041"/>
              <a:ext cx="12224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13BE89"/>
                  </a:solidFill>
                  <a:effectLst/>
                  <a:uLnTx/>
                  <a:uFillTx/>
                  <a:latin typeface="Symbol" pitchFamily="2" charset="2"/>
                  <a:ea typeface="+mn-ea"/>
                  <a:cs typeface="+mn-cs"/>
                </a:rPr>
                <a:t>h</a:t>
              </a:r>
              <a:r>
                <a:rPr kumimoji="0" lang="en-US" sz="1800" b="0" i="0" u="none" strike="noStrike" kern="1200" cap="none" spc="0" normalizeH="0" baseline="-25000" noProof="0" dirty="0" err="1">
                  <a:ln>
                    <a:noFill/>
                  </a:ln>
                  <a:solidFill>
                    <a:srgbClr val="13BE89"/>
                  </a:solidFill>
                  <a:effectLst/>
                  <a:uLnTx/>
                  <a:uFillTx/>
                  <a:latin typeface="Source Sans Pro"/>
                  <a:ea typeface="+mn-ea"/>
                  <a:cs typeface="+mn-cs"/>
                </a:rPr>
                <a:t>max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3BE89"/>
                  </a:solidFill>
                  <a:effectLst/>
                  <a:uLnTx/>
                  <a:uFillTx/>
                  <a:latin typeface="Source Sans Pro"/>
                  <a:ea typeface="+mn-ea"/>
                  <a:cs typeface="+mn-cs"/>
                </a:rPr>
                <a:t> =27%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6DB026A-9489-C146-8191-75B19ABE01E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47789" y="4187976"/>
              <a:ext cx="210611" cy="316380"/>
            </a:xfrm>
            <a:prstGeom prst="straightConnector1">
              <a:avLst/>
            </a:prstGeom>
            <a:ln w="28575">
              <a:solidFill>
                <a:srgbClr val="13BE89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3B9D060D-57E3-8758-D5B5-82627AC18AB2}"/>
                </a:ext>
              </a:extLst>
            </p:cNvPr>
            <p:cNvCxnSpPr/>
            <p:nvPr/>
          </p:nvCxnSpPr>
          <p:spPr>
            <a:xfrm flipV="1">
              <a:off x="5809785" y="5019665"/>
              <a:ext cx="401444" cy="1059366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FC8CE66-A3A9-5829-71BD-4EE1F95D2565}"/>
                </a:ext>
              </a:extLst>
            </p:cNvPr>
            <p:cNvSpPr txBox="1"/>
            <p:nvPr/>
          </p:nvSpPr>
          <p:spPr>
            <a:xfrm rot="16200000">
              <a:off x="4424941" y="4186331"/>
              <a:ext cx="1739592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100" dirty="0">
                  <a:solidFill>
                    <a:schemeClr val="bg1"/>
                  </a:solidFill>
                </a:rPr>
                <a:t>D</a:t>
              </a:r>
              <a:r>
                <a:rPr lang="en-CH" sz="1100" dirty="0">
                  <a:solidFill>
                    <a:schemeClr val="bg1"/>
                  </a:solidFill>
                </a:rPr>
                <a:t>eetected photons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24F4EDE-7899-9DC8-A507-1541C11E0E79}"/>
                </a:ext>
              </a:extLst>
            </p:cNvPr>
            <p:cNvSpPr txBox="1"/>
            <p:nvPr/>
          </p:nvSpPr>
          <p:spPr>
            <a:xfrm rot="16200000">
              <a:off x="7760524" y="4140586"/>
              <a:ext cx="1739592" cy="261610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bg1"/>
                  </a:solidFill>
                </a:rPr>
                <a:t>D</a:t>
              </a:r>
              <a:r>
                <a:rPr lang="en-CH" sz="1100" dirty="0">
                  <a:solidFill>
                    <a:schemeClr val="bg1"/>
                  </a:solidFill>
                </a:rPr>
                <a:t>etected photons [a.u.]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81373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71148" y="-3225"/>
            <a:ext cx="11447369" cy="12163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tka Heading"/>
                <a:ea typeface="+mj-ea"/>
                <a:cs typeface="+mj-cs"/>
              </a:rPr>
              <a:t>More Results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84C3507-CD4B-E743-964E-384EBCBB0735}"/>
              </a:ext>
            </a:extLst>
          </p:cNvPr>
          <p:cNvCxnSpPr>
            <a:cxnSpLocks/>
          </p:cNvCxnSpPr>
          <p:nvPr/>
        </p:nvCxnSpPr>
        <p:spPr>
          <a:xfrm>
            <a:off x="7005918" y="6516916"/>
            <a:ext cx="51475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C5AD1C4-BE0C-FC47-B313-4CA5DB1777DC}"/>
              </a:ext>
            </a:extLst>
          </p:cNvPr>
          <p:cNvSpPr txBox="1"/>
          <p:nvPr/>
        </p:nvSpPr>
        <p:spPr>
          <a:xfrm>
            <a:off x="7194176" y="6493174"/>
            <a:ext cx="4920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J. Davidson, WT et al., PRA 101, 042333 (2020)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4ECA67-0D5E-4D49-AFEF-6A703B7DADF0}"/>
              </a:ext>
            </a:extLst>
          </p:cNvPr>
          <p:cNvSpPr txBox="1"/>
          <p:nvPr/>
        </p:nvSpPr>
        <p:spPr>
          <a:xfrm>
            <a:off x="7234497" y="469297"/>
            <a:ext cx="44881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Quantum process tomography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of time-bin qubits encoded into attenuate laser pulses (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=0.7)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232904-26E8-0C49-85B0-59F6FF06FC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4497" y="2164945"/>
            <a:ext cx="4216640" cy="18467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5BACDA9-AC18-7447-AF79-2B5677290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9102" y="4303130"/>
            <a:ext cx="2359839" cy="18114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DF6A56E-08F3-B34E-83DB-FD353528B066}"/>
              </a:ext>
            </a:extLst>
          </p:cNvPr>
          <p:cNvSpPr txBox="1"/>
          <p:nvPr/>
        </p:nvSpPr>
        <p:spPr>
          <a:xfrm>
            <a:off x="3380236" y="5995414"/>
            <a:ext cx="2335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-&gt; F=(85 ± 1)%  &gt;&gt; 0.66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03E2BB5-32C9-CE49-826A-482C26EE6C14}"/>
              </a:ext>
            </a:extLst>
          </p:cNvPr>
          <p:cNvSpPr txBox="1"/>
          <p:nvPr/>
        </p:nvSpPr>
        <p:spPr>
          <a:xfrm>
            <a:off x="561833" y="3287623"/>
            <a:ext cx="5328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Quantum state tomography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of time-bin qubits encoded into heralded single photons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D1F279-1D89-514C-9B8F-AA0446F41C18}"/>
              </a:ext>
            </a:extLst>
          </p:cNvPr>
          <p:cNvGrpSpPr/>
          <p:nvPr/>
        </p:nvGrpSpPr>
        <p:grpSpPr>
          <a:xfrm>
            <a:off x="1083237" y="4111057"/>
            <a:ext cx="4275702" cy="1846705"/>
            <a:chOff x="909566" y="800743"/>
            <a:chExt cx="4275702" cy="184670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8F71A0B-AB5B-0A4B-8062-CD8D59DE6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09566" y="800743"/>
              <a:ext cx="4275702" cy="1846704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4006739-47AE-A74D-A6A8-0A400E1FB48F}"/>
                </a:ext>
              </a:extLst>
            </p:cNvPr>
            <p:cNvSpPr/>
            <p:nvPr/>
          </p:nvSpPr>
          <p:spPr>
            <a:xfrm>
              <a:off x="909566" y="927422"/>
              <a:ext cx="139304" cy="17200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endParaRPr>
            </a:p>
          </p:txBody>
        </p:sp>
      </p:grp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C3BBB818-1EE4-5740-ACD2-2BA0BF6FDBF6}"/>
              </a:ext>
            </a:extLst>
          </p:cNvPr>
          <p:cNvSpPr/>
          <p:nvPr/>
        </p:nvSpPr>
        <p:spPr>
          <a:xfrm>
            <a:off x="534057" y="3038341"/>
            <a:ext cx="5349924" cy="3356840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A56A9D48-500A-A34A-B6E7-8D73E72BD6BB}"/>
              </a:ext>
            </a:extLst>
          </p:cNvPr>
          <p:cNvSpPr/>
          <p:nvPr/>
        </p:nvSpPr>
        <p:spPr>
          <a:xfrm>
            <a:off x="6994714" y="341083"/>
            <a:ext cx="4942400" cy="6054098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8718B9E-D50C-1544-B146-1F20F387F2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6075" y="1269627"/>
            <a:ext cx="2396391" cy="755027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88E8409-6997-5A4B-A363-CEDFD136E29F}"/>
              </a:ext>
            </a:extLst>
          </p:cNvPr>
          <p:cNvSpPr txBox="1"/>
          <p:nvPr/>
        </p:nvSpPr>
        <p:spPr>
          <a:xfrm>
            <a:off x="880898" y="1340319"/>
            <a:ext cx="5026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Measurement of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non-classical cross-correlations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with photon pairs before and after storage: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g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(2)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before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=61.8 ±3.8, g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(2)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after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 = 9.1 ±1.2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1CB0882-5DDE-B34F-B494-C0DC5EBA441B}"/>
              </a:ext>
            </a:extLst>
          </p:cNvPr>
          <p:cNvSpPr/>
          <p:nvPr/>
        </p:nvSpPr>
        <p:spPr>
          <a:xfrm>
            <a:off x="534056" y="1242421"/>
            <a:ext cx="5373591" cy="1540995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0084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91D2D97C-F4FF-04C3-8384-D643D7F89DE3}"/>
              </a:ext>
            </a:extLst>
          </p:cNvPr>
          <p:cNvSpPr/>
          <p:nvPr/>
        </p:nvSpPr>
        <p:spPr>
          <a:xfrm>
            <a:off x="221226" y="-14748"/>
            <a:ext cx="12192000" cy="70349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 dirty="0">
              <a:solidFill>
                <a:prstClr val="white"/>
              </a:solidFill>
              <a:latin typeface="Arial" panose="020B0604020202020204"/>
            </a:endParaRPr>
          </a:p>
        </p:txBody>
      </p:sp>
      <p:pic>
        <p:nvPicPr>
          <p:cNvPr id="46" name="Picture 45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E08866A2-FCB6-6166-D1B3-900AD1E0F4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6174" y="378083"/>
            <a:ext cx="2779287" cy="4438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3FC6E9-31DD-9412-2CDE-54E9602288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7171" y="3153566"/>
            <a:ext cx="3098613" cy="242391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E743593-43D6-5679-DC52-4546803289C8}"/>
              </a:ext>
            </a:extLst>
          </p:cNvPr>
          <p:cNvSpPr/>
          <p:nvPr/>
        </p:nvSpPr>
        <p:spPr>
          <a:xfrm>
            <a:off x="1" y="0"/>
            <a:ext cx="4445826" cy="6858000"/>
          </a:xfrm>
          <a:prstGeom prst="rect">
            <a:avLst/>
          </a:prstGeom>
          <a:solidFill>
            <a:srgbClr val="1B18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E18AB7-EEDA-0677-9D22-B28495FE4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226" y="396781"/>
            <a:ext cx="3664975" cy="1008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Towards fully quantum-enabled networks based on an integrated platform</a:t>
            </a:r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B4E7E686-F433-C11E-CA6D-D4A5707CE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009" y="2946400"/>
            <a:ext cx="3895818" cy="3739884"/>
          </a:xfrm>
        </p:spPr>
        <p:txBody>
          <a:bodyPr>
            <a:normAutofit fontScale="85000" lnSpcReduction="10000"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Single (and soon? entangled) photons </a:t>
            </a:r>
            <a:r>
              <a:rPr lang="en-US" sz="1600" dirty="0">
                <a:solidFill>
                  <a:schemeClr val="tx1"/>
                </a:solidFill>
              </a:rPr>
              <a:t>based on Purcell-enhanced emission from single rare-earth ions </a:t>
            </a:r>
          </a:p>
          <a:p>
            <a:r>
              <a:rPr lang="en-US" sz="1600" dirty="0">
                <a:solidFill>
                  <a:schemeClr val="tx1"/>
                </a:solidFill>
              </a:rPr>
              <a:t>Compatible </a:t>
            </a:r>
            <a:r>
              <a:rPr lang="en-US" sz="1600" b="1" dirty="0">
                <a:solidFill>
                  <a:schemeClr val="tx1"/>
                </a:solidFill>
              </a:rPr>
              <a:t>quantum memories </a:t>
            </a:r>
            <a:r>
              <a:rPr lang="en-US" sz="1600" dirty="0">
                <a:solidFill>
                  <a:schemeClr val="tx1"/>
                </a:solidFill>
              </a:rPr>
              <a:t>based on large ensembles of rare-earth ions  </a:t>
            </a:r>
          </a:p>
          <a:p>
            <a:r>
              <a:rPr lang="en-US" sz="1600" b="1" dirty="0">
                <a:solidFill>
                  <a:schemeClr val="tx1"/>
                </a:solidFill>
              </a:rPr>
              <a:t>(Quantum computing nodes </a:t>
            </a:r>
            <a:r>
              <a:rPr lang="en-US" sz="1600" dirty="0">
                <a:solidFill>
                  <a:schemeClr val="tx1"/>
                </a:solidFill>
              </a:rPr>
              <a:t>using interacting rare-earth ions coupled to nano-cavities for readout)</a:t>
            </a:r>
          </a:p>
          <a:p>
            <a:r>
              <a:rPr lang="en-US" sz="1600" dirty="0">
                <a:solidFill>
                  <a:schemeClr val="tx1"/>
                </a:solidFill>
              </a:rPr>
              <a:t>Exploit maturity of Si/</a:t>
            </a:r>
            <a:r>
              <a:rPr lang="en-US" sz="1600" dirty="0" err="1">
                <a:solidFill>
                  <a:schemeClr val="tx1"/>
                </a:solidFill>
              </a:rPr>
              <a:t>SiN</a:t>
            </a:r>
            <a:r>
              <a:rPr lang="en-US" sz="1600" dirty="0">
                <a:solidFill>
                  <a:schemeClr val="tx1"/>
                </a:solidFill>
              </a:rPr>
              <a:t>/LiNbO</a:t>
            </a:r>
            <a:r>
              <a:rPr lang="en-US" sz="1600" baseline="-250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</a:rPr>
              <a:t> photonics (foundries) to create </a:t>
            </a:r>
            <a:r>
              <a:rPr lang="en-US" sz="1600" b="1" dirty="0">
                <a:solidFill>
                  <a:schemeClr val="tx1"/>
                </a:solidFill>
              </a:rPr>
              <a:t>compatible, scalable</a:t>
            </a:r>
            <a:r>
              <a:rPr lang="en-US" sz="1600" dirty="0">
                <a:solidFill>
                  <a:schemeClr val="tx1"/>
                </a:solidFill>
              </a:rPr>
              <a:t> and </a:t>
            </a:r>
            <a:r>
              <a:rPr lang="en-US" sz="1600" b="1" dirty="0">
                <a:solidFill>
                  <a:schemeClr val="tx1"/>
                </a:solidFill>
              </a:rPr>
              <a:t>integrated quantum network technology</a:t>
            </a:r>
          </a:p>
          <a:p>
            <a:r>
              <a:rPr lang="en-US" sz="1600" dirty="0">
                <a:solidFill>
                  <a:schemeClr val="tx1"/>
                </a:solidFill>
              </a:rPr>
              <a:t>More </a:t>
            </a:r>
            <a:r>
              <a:rPr lang="en-US" sz="1600" b="1" dirty="0">
                <a:solidFill>
                  <a:schemeClr val="tx1"/>
                </a:solidFill>
              </a:rPr>
              <a:t>fundamental research into materials, protocols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</a:rPr>
              <a:t>applications</a:t>
            </a:r>
            <a:r>
              <a:rPr lang="en-US" sz="1600" dirty="0">
                <a:solidFill>
                  <a:schemeClr val="tx1"/>
                </a:solidFill>
              </a:rPr>
              <a:t>,…</a:t>
            </a:r>
          </a:p>
        </p:txBody>
      </p:sp>
      <p:pic>
        <p:nvPicPr>
          <p:cNvPr id="6" name="Picture 5" descr="A picture containing outdoor object, web&#10;&#10;Description automatically generated">
            <a:extLst>
              <a:ext uri="{FF2B5EF4-FFF2-40B4-BE49-F238E27FC236}">
                <a16:creationId xmlns:a16="http://schemas.microsoft.com/office/drawing/2014/main" id="{962071C6-4249-A46C-E7CF-FC95C8403DB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2092" y="3119500"/>
            <a:ext cx="3240033" cy="3738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0612BD6-0CC7-93D4-0DE7-D438CBE77F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6713" y="76858"/>
            <a:ext cx="24130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210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>
            <a:extLst>
              <a:ext uri="{FF2B5EF4-FFF2-40B4-BE49-F238E27FC236}">
                <a16:creationId xmlns:a16="http://schemas.microsoft.com/office/drawing/2014/main" id="{E22410DF-2949-F547-88D8-390519B76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3744" y="1067241"/>
            <a:ext cx="5283767" cy="1400054"/>
          </a:xfrm>
        </p:spPr>
        <p:txBody>
          <a:bodyPr wrap="square" anchor="b">
            <a:normAutofit/>
          </a:bodyPr>
          <a:lstStyle/>
          <a:p>
            <a:r>
              <a:rPr lang="en-NL" sz="6600" b="1" dirty="0">
                <a:solidFill>
                  <a:schemeClr val="tx1"/>
                </a:solidFill>
                <a:latin typeface="+mn-lt"/>
              </a:rPr>
              <a:t>Thank you!</a:t>
            </a:r>
          </a:p>
        </p:txBody>
      </p:sp>
      <p:pic>
        <p:nvPicPr>
          <p:cNvPr id="32" name="Picture 4" descr="Corporate identity | NWO">
            <a:extLst>
              <a:ext uri="{FF2B5EF4-FFF2-40B4-BE49-F238E27FC236}">
                <a16:creationId xmlns:a16="http://schemas.microsoft.com/office/drawing/2014/main" id="{8464B055-CE80-AB45-A851-CAA1BCC6B3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74797" y="5867457"/>
            <a:ext cx="588621" cy="84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Delft University of Technology, QuTech - Physics World | Jobs">
            <a:extLst>
              <a:ext uri="{FF2B5EF4-FFF2-40B4-BE49-F238E27FC236}">
                <a16:creationId xmlns:a16="http://schemas.microsoft.com/office/drawing/2014/main" id="{D27646E5-2ED6-F748-A30F-7A19CFB82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3210" y="6284211"/>
            <a:ext cx="1158382" cy="4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Netherlands/Kavli Institute of Nanoscience Delft: Quantum-Bio Postdoctoral  Fellow Programme | EURAXESS">
            <a:extLst>
              <a:ext uri="{FF2B5EF4-FFF2-40B4-BE49-F238E27FC236}">
                <a16:creationId xmlns:a16="http://schemas.microsoft.com/office/drawing/2014/main" id="{EABE5EAA-5FEF-B845-820F-0A5BDC4CE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5861" y="6241187"/>
            <a:ext cx="1697759" cy="44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Quantum Internet Alliance - Inside Quantum Technology">
            <a:extLst>
              <a:ext uri="{FF2B5EF4-FFF2-40B4-BE49-F238E27FC236}">
                <a16:creationId xmlns:a16="http://schemas.microsoft.com/office/drawing/2014/main" id="{C1862CE8-ABF4-6B44-B769-3FF79FAC0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5249" y="6217044"/>
            <a:ext cx="1134223" cy="46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Quantum Internet Alliance">
            <a:extLst>
              <a:ext uri="{FF2B5EF4-FFF2-40B4-BE49-F238E27FC236}">
                <a16:creationId xmlns:a16="http://schemas.microsoft.com/office/drawing/2014/main" id="{FE49ECEC-7409-A74D-93C7-91FD9AA60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1381" y="6142493"/>
            <a:ext cx="1301352" cy="52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>
            <a:extLst>
              <a:ext uri="{FF2B5EF4-FFF2-40B4-BE49-F238E27FC236}">
                <a16:creationId xmlns:a16="http://schemas.microsoft.com/office/drawing/2014/main" id="{8542BC27-A1D1-644E-A22E-D6F486264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981" y="6236951"/>
            <a:ext cx="1339920" cy="4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Schaffhausen Institute of Technology - Wikipedia">
            <a:extLst>
              <a:ext uri="{FF2B5EF4-FFF2-40B4-BE49-F238E27FC236}">
                <a16:creationId xmlns:a16="http://schemas.microsoft.com/office/drawing/2014/main" id="{764EFB64-8BA1-F14B-97E3-D794B6993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3203" y="6126242"/>
            <a:ext cx="742469" cy="55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0119F12-BB23-474E-B304-80C85786819B}"/>
              </a:ext>
            </a:extLst>
          </p:cNvPr>
          <p:cNvSpPr txBox="1"/>
          <p:nvPr/>
        </p:nvSpPr>
        <p:spPr>
          <a:xfrm>
            <a:off x="8125460" y="2680395"/>
            <a:ext cx="304943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Gröblacher lab (TU Delft)</a:t>
            </a:r>
          </a:p>
          <a:p>
            <a:r>
              <a:rPr lang="nl-NL" dirty="0"/>
              <a:t>Simon Gröblacher</a:t>
            </a:r>
          </a:p>
          <a:p>
            <a:r>
              <a:rPr lang="nl-NL" dirty="0"/>
              <a:t>Rob </a:t>
            </a:r>
            <a:r>
              <a:rPr lang="nl-NL" dirty="0" err="1"/>
              <a:t>Stockill</a:t>
            </a:r>
            <a:endParaRPr lang="nl-NL" dirty="0"/>
          </a:p>
          <a:p>
            <a:r>
              <a:rPr lang="nl-NL" dirty="0" err="1"/>
              <a:t>Yong</a:t>
            </a:r>
            <a:r>
              <a:rPr lang="nl-NL" dirty="0"/>
              <a:t> </a:t>
            </a:r>
            <a:r>
              <a:rPr lang="nl-NL" dirty="0" err="1"/>
              <a:t>Yu</a:t>
            </a:r>
            <a:endParaRPr lang="nl-NL" dirty="0"/>
          </a:p>
          <a:p>
            <a:r>
              <a:rPr lang="nl-NL" dirty="0" err="1"/>
              <a:t>Gaia</a:t>
            </a:r>
            <a:r>
              <a:rPr lang="nl-NL" dirty="0"/>
              <a:t> Da Prato</a:t>
            </a:r>
          </a:p>
          <a:p>
            <a:r>
              <a:rPr lang="nl-NL" dirty="0" err="1"/>
              <a:t>Emanuele</a:t>
            </a:r>
            <a:r>
              <a:rPr lang="nl-NL" dirty="0"/>
              <a:t> </a:t>
            </a:r>
            <a:r>
              <a:rPr lang="nl-NL" dirty="0" err="1"/>
              <a:t>Urbinati</a:t>
            </a:r>
            <a:endParaRPr lang="nl-NL" dirty="0"/>
          </a:p>
          <a:p>
            <a:endParaRPr lang="nl-NL" dirty="0"/>
          </a:p>
          <a:p>
            <a:endParaRPr lang="en-CH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445C72-B71F-8948-BA5B-E64A69F9DBA5}"/>
              </a:ext>
            </a:extLst>
          </p:cNvPr>
          <p:cNvSpPr txBox="1"/>
          <p:nvPr/>
        </p:nvSpPr>
        <p:spPr>
          <a:xfrm>
            <a:off x="835684" y="2403396"/>
            <a:ext cx="384735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Tittel lab  (UNIGE) </a:t>
            </a:r>
          </a:p>
          <a:p>
            <a:r>
              <a:rPr lang="nl-NL" dirty="0"/>
              <a:t>Patrick Remy </a:t>
            </a:r>
          </a:p>
          <a:p>
            <a:r>
              <a:rPr lang="en-US" dirty="0" err="1"/>
              <a:t>Erell</a:t>
            </a:r>
            <a:r>
              <a:rPr lang="en-US" dirty="0"/>
              <a:t> </a:t>
            </a:r>
            <a:r>
              <a:rPr lang="en-US" dirty="0" err="1"/>
              <a:t>Laot</a:t>
            </a:r>
            <a:endParaRPr lang="nl-NL" dirty="0"/>
          </a:p>
          <a:p>
            <a:r>
              <a:rPr lang="nl-NL" dirty="0"/>
              <a:t>Javier </a:t>
            </a:r>
            <a:r>
              <a:rPr lang="nl-NL" dirty="0" err="1"/>
              <a:t>Carrasco</a:t>
            </a:r>
            <a:endParaRPr lang="nl-NL" dirty="0"/>
          </a:p>
          <a:p>
            <a:r>
              <a:rPr lang="nl-NL" dirty="0" err="1"/>
              <a:t>Deeksha</a:t>
            </a:r>
            <a:r>
              <a:rPr lang="nl-NL" dirty="0"/>
              <a:t> </a:t>
            </a:r>
            <a:r>
              <a:rPr lang="nl-NL" dirty="0" err="1"/>
              <a:t>Gupta</a:t>
            </a:r>
            <a:endParaRPr lang="nl-NL" dirty="0"/>
          </a:p>
          <a:p>
            <a:r>
              <a:rPr lang="nl-NL" dirty="0" err="1"/>
              <a:t>Archi</a:t>
            </a:r>
            <a:r>
              <a:rPr lang="nl-NL" dirty="0"/>
              <a:t> </a:t>
            </a:r>
            <a:r>
              <a:rPr lang="nl-NL" dirty="0" err="1"/>
              <a:t>Gupta</a:t>
            </a:r>
            <a:endParaRPr lang="nl-NL" dirty="0"/>
          </a:p>
          <a:p>
            <a:r>
              <a:rPr lang="nl-NL" dirty="0" err="1"/>
              <a:t>Akshay</a:t>
            </a:r>
            <a:r>
              <a:rPr lang="nl-NL" dirty="0"/>
              <a:t> </a:t>
            </a:r>
            <a:r>
              <a:rPr lang="nl-NL" dirty="0" err="1"/>
              <a:t>Karyath</a:t>
            </a:r>
            <a:endParaRPr lang="nl-NL" dirty="0"/>
          </a:p>
          <a:p>
            <a:r>
              <a:rPr lang="nl-NL" dirty="0" err="1"/>
              <a:t>Luozhen</a:t>
            </a:r>
            <a:r>
              <a:rPr lang="nl-NL" dirty="0"/>
              <a:t> Li </a:t>
            </a:r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3E5A78-68A4-4F8C-1221-C1C9D868036F}"/>
              </a:ext>
            </a:extLst>
          </p:cNvPr>
          <p:cNvSpPr txBox="1"/>
          <p:nvPr/>
        </p:nvSpPr>
        <p:spPr>
          <a:xfrm>
            <a:off x="4066542" y="2435346"/>
            <a:ext cx="34424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Tittel lab  (TUD) </a:t>
            </a:r>
          </a:p>
          <a:p>
            <a:r>
              <a:rPr lang="nl-NL" dirty="0"/>
              <a:t>Dorian </a:t>
            </a:r>
            <a:r>
              <a:rPr lang="nl-NL" dirty="0" err="1"/>
              <a:t>Oser</a:t>
            </a:r>
            <a:endParaRPr lang="nl-NL" dirty="0"/>
          </a:p>
          <a:p>
            <a:r>
              <a:rPr lang="nl-NL" dirty="0"/>
              <a:t>Sara </a:t>
            </a:r>
            <a:r>
              <a:rPr lang="nl-NL" dirty="0" err="1"/>
              <a:t>Marzban</a:t>
            </a:r>
            <a:endParaRPr lang="nl-NL" dirty="0"/>
          </a:p>
          <a:p>
            <a:r>
              <a:rPr lang="nl-NL" dirty="0"/>
              <a:t>J. Davidson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50B73E-44B8-736B-428A-85335DA98F9B}"/>
              </a:ext>
            </a:extLst>
          </p:cNvPr>
          <p:cNvSpPr txBox="1"/>
          <p:nvPr/>
        </p:nvSpPr>
        <p:spPr>
          <a:xfrm>
            <a:off x="4066541" y="3834557"/>
            <a:ext cx="34424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Tittel lab  (</a:t>
            </a:r>
            <a:r>
              <a:rPr lang="nl-NL" b="1" dirty="0" err="1"/>
              <a:t>UofC</a:t>
            </a:r>
            <a:r>
              <a:rPr lang="nl-NL" b="1" dirty="0"/>
              <a:t>) </a:t>
            </a:r>
          </a:p>
          <a:p>
            <a:r>
              <a:rPr lang="nl-NL" dirty="0"/>
              <a:t>Daniel </a:t>
            </a:r>
            <a:r>
              <a:rPr lang="nl-NL" dirty="0" err="1"/>
              <a:t>Oblak</a:t>
            </a:r>
            <a:endParaRPr lang="nl-NL" dirty="0"/>
          </a:p>
          <a:p>
            <a:r>
              <a:rPr lang="nl-NL" dirty="0"/>
              <a:t>P. </a:t>
            </a:r>
            <a:r>
              <a:rPr lang="nl-NL" dirty="0" err="1"/>
              <a:t>Levebfre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21317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B7A5CC4-8ED1-D934-184B-ECF6897D2422}"/>
              </a:ext>
            </a:extLst>
          </p:cNvPr>
          <p:cNvSpPr/>
          <p:nvPr/>
        </p:nvSpPr>
        <p:spPr>
          <a:xfrm>
            <a:off x="0" y="0"/>
            <a:ext cx="12192000" cy="14076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0420" name="Rectangle 3"/>
          <p:cNvSpPr>
            <a:spLocks noGrp="1" noChangeArrowheads="1"/>
          </p:cNvSpPr>
          <p:nvPr>
            <p:ph idx="1"/>
          </p:nvPr>
        </p:nvSpPr>
        <p:spPr>
          <a:xfrm>
            <a:off x="119005" y="1543665"/>
            <a:ext cx="7680000" cy="4512000"/>
          </a:xfrm>
        </p:spPr>
        <p:txBody>
          <a:bodyPr>
            <a:noAutofit/>
          </a:bodyPr>
          <a:lstStyle/>
          <a:p>
            <a:pPr marL="260344" lvl="2" indent="0">
              <a:spcBef>
                <a:spcPct val="40000"/>
              </a:spcBef>
              <a:buNone/>
            </a:pPr>
            <a:r>
              <a:rPr lang="en-CA" sz="1867" b="1" dirty="0">
                <a:latin typeface="Arial" charset="0"/>
                <a:ea typeface="ＭＳ Ｐゴシック" charset="-128"/>
                <a:cs typeface="ＭＳ Ｐゴシック" charset="-128"/>
              </a:rPr>
              <a:t>Goal</a:t>
            </a:r>
            <a:r>
              <a:rPr lang="en-CA" sz="1867" dirty="0">
                <a:latin typeface="Arial" charset="0"/>
                <a:ea typeface="ＭＳ Ｐゴシック" charset="-128"/>
                <a:cs typeface="ＭＳ Ｐゴシック" charset="-128"/>
              </a:rPr>
              <a:t>: Overcome the exponential scaling of photon transmission over a long (lossy) quantum channel</a:t>
            </a:r>
          </a:p>
          <a:p>
            <a:pPr marL="260344" lvl="2" indent="0">
              <a:spcBef>
                <a:spcPct val="40000"/>
              </a:spcBef>
              <a:buNone/>
            </a:pPr>
            <a:r>
              <a:rPr lang="en-CA" sz="1867" dirty="0">
                <a:latin typeface="Arial" charset="0"/>
                <a:ea typeface="ＭＳ Ｐゴシック" charset="-128"/>
                <a:cs typeface="ＭＳ Ｐゴシック" charset="-128"/>
              </a:rPr>
              <a:t>Note: multiplexing does not lead to better scaling</a:t>
            </a:r>
          </a:p>
          <a:p>
            <a:pPr marL="260344" lvl="2" indent="0">
              <a:spcBef>
                <a:spcPct val="40000"/>
              </a:spcBef>
              <a:buNone/>
            </a:pPr>
            <a:r>
              <a:rPr lang="en-CA" sz="1867" b="1" dirty="0">
                <a:latin typeface="Arial" charset="0"/>
                <a:ea typeface="ＭＳ Ｐゴシック" charset="-128"/>
                <a:cs typeface="ＭＳ Ｐゴシック" charset="-128"/>
              </a:rPr>
              <a:t>Solution</a:t>
            </a:r>
          </a:p>
          <a:p>
            <a:pPr marL="260344" lvl="2" indent="0">
              <a:spcBef>
                <a:spcPct val="40000"/>
              </a:spcBef>
              <a:buNone/>
            </a:pPr>
            <a:r>
              <a:rPr lang="en-CA" sz="1867" dirty="0">
                <a:latin typeface="Arial" charset="0"/>
                <a:ea typeface="ＭＳ Ｐゴシック" charset="-128"/>
                <a:cs typeface="ＭＳ Ｐゴシック" charset="-128"/>
              </a:rPr>
              <a:t>1) Break long link into shorter </a:t>
            </a:r>
            <a:r>
              <a:rPr lang="en-CA" sz="1867" i="1" dirty="0">
                <a:latin typeface="Arial" charset="0"/>
                <a:ea typeface="ＭＳ Ｐゴシック" charset="-128"/>
                <a:cs typeface="ＭＳ Ｐゴシック" charset="-128"/>
              </a:rPr>
              <a:t>elementary links.</a:t>
            </a:r>
          </a:p>
          <a:p>
            <a:pPr marL="712770" lvl="2" indent="-452427">
              <a:spcBef>
                <a:spcPct val="40000"/>
              </a:spcBef>
              <a:buNone/>
            </a:pPr>
            <a:r>
              <a:rPr lang="en-CA" sz="1867" dirty="0">
                <a:latin typeface="Arial" charset="0"/>
                <a:ea typeface="ＭＳ Ｐゴシック" charset="-128"/>
                <a:cs typeface="ＭＳ Ｐゴシック" charset="-128"/>
              </a:rPr>
              <a:t>       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162631" y="168369"/>
            <a:ext cx="10854000" cy="1152000"/>
          </a:xfrm>
        </p:spPr>
        <p:txBody>
          <a:bodyPr>
            <a:normAutofit/>
          </a:bodyPr>
          <a:lstStyle/>
          <a:p>
            <a:pPr algn="r"/>
            <a:r>
              <a:rPr lang="en-US" sz="4000" dirty="0">
                <a:solidFill>
                  <a:schemeClr val="tx1"/>
                </a:solidFill>
              </a:rPr>
              <a:t>Quantum repeater - how to mitigate loss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088445" y="6503167"/>
            <a:ext cx="102368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 Sinclair, WT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et 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., Phys. Rev. Lett. 113, 053603 (2014)	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8127802" y="6511422"/>
            <a:ext cx="4079199" cy="1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tangle 3"/>
          <p:cNvSpPr txBox="1">
            <a:spLocks noChangeArrowheads="1"/>
          </p:cNvSpPr>
          <p:nvPr/>
        </p:nvSpPr>
        <p:spPr>
          <a:xfrm>
            <a:off x="282914" y="3569487"/>
            <a:ext cx="6709033" cy="25981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0344" marR="0" lvl="2" indent="-260344" algn="l" defTabSz="609585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CA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2) Distribute </a:t>
            </a:r>
            <a:r>
              <a:rPr kumimoji="0" lang="en-CA" sz="1867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heralded and long-lived entanglement </a:t>
            </a:r>
            <a:r>
              <a:rPr kumimoji="0" lang="en-CA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across each elementary link.</a:t>
            </a:r>
          </a:p>
          <a:p>
            <a:pPr marL="260344" marR="0" lvl="2" indent="-260344" algn="l" defTabSz="609585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CA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3) Multiplex distribution (any degree of freedom) to make it efficient.</a:t>
            </a:r>
          </a:p>
          <a:p>
            <a:pPr marL="260344" marR="0" lvl="2" indent="-260344" algn="l" defTabSz="609585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CA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4) Mode mapping based on feed-forward info allows connecting “good” links using Bell-state measurements.</a:t>
            </a:r>
          </a:p>
          <a:p>
            <a:pPr marL="1523962" marR="0" lvl="2" indent="-342891" algn="l" defTabSz="609585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CA" sz="186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714331" y="5914055"/>
            <a:ext cx="6709032" cy="417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0344" marR="0" lvl="2" indent="0" algn="l" defTabSz="609585" rtl="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CA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No need for photons to travel </a:t>
            </a:r>
            <a:r>
              <a:rPr kumimoji="0" lang="en-CA" sz="1867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in one go</a:t>
            </a:r>
            <a:r>
              <a:rPr kumimoji="0" lang="en-CA" sz="186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over the entire link. 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45684A4-F920-DE45-87F2-DDA9E3F3835A}"/>
              </a:ext>
            </a:extLst>
          </p:cNvPr>
          <p:cNvGrpSpPr/>
          <p:nvPr/>
        </p:nvGrpSpPr>
        <p:grpSpPr>
          <a:xfrm>
            <a:off x="7273894" y="4477403"/>
            <a:ext cx="4515273" cy="938531"/>
            <a:chOff x="-250825" y="5004435"/>
            <a:chExt cx="9915786" cy="938530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ECF2533-0C3A-6D4A-8AEE-30297F0F25E4}"/>
                </a:ext>
              </a:extLst>
            </p:cNvPr>
            <p:cNvCxnSpPr/>
            <p:nvPr/>
          </p:nvCxnSpPr>
          <p:spPr bwMode="auto">
            <a:xfrm>
              <a:off x="-238125" y="5015865"/>
              <a:ext cx="3048001" cy="0"/>
            </a:xfrm>
            <a:prstGeom prst="line">
              <a:avLst/>
            </a:prstGeom>
            <a:ln>
              <a:solidFill>
                <a:srgbClr val="55804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B47CD18-1CE4-E847-86CF-155EDBAE46CB}"/>
                </a:ext>
              </a:extLst>
            </p:cNvPr>
            <p:cNvCxnSpPr/>
            <p:nvPr/>
          </p:nvCxnSpPr>
          <p:spPr bwMode="auto">
            <a:xfrm>
              <a:off x="-244474" y="5247640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28A7658-4DE1-5D4A-ABB1-4E761BCC907C}"/>
                </a:ext>
              </a:extLst>
            </p:cNvPr>
            <p:cNvCxnSpPr/>
            <p:nvPr/>
          </p:nvCxnSpPr>
          <p:spPr bwMode="auto">
            <a:xfrm>
              <a:off x="-250825" y="5479415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EC009D9-5923-A641-94C1-A7B0C29EB607}"/>
                </a:ext>
              </a:extLst>
            </p:cNvPr>
            <p:cNvCxnSpPr/>
            <p:nvPr/>
          </p:nvCxnSpPr>
          <p:spPr bwMode="auto">
            <a:xfrm>
              <a:off x="-241301" y="5711190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48395D1-96A7-494D-AA00-C400613919E2}"/>
                </a:ext>
              </a:extLst>
            </p:cNvPr>
            <p:cNvCxnSpPr/>
            <p:nvPr/>
          </p:nvCxnSpPr>
          <p:spPr bwMode="auto">
            <a:xfrm>
              <a:off x="-247650" y="5942965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273B44F-13CF-3041-9415-8A36654EA43A}"/>
                </a:ext>
              </a:extLst>
            </p:cNvPr>
            <p:cNvCxnSpPr/>
            <p:nvPr/>
          </p:nvCxnSpPr>
          <p:spPr bwMode="auto">
            <a:xfrm>
              <a:off x="3200400" y="5010150"/>
              <a:ext cx="3048000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8648F5B-DBC0-124F-9D09-1F5B16E8EC25}"/>
                </a:ext>
              </a:extLst>
            </p:cNvPr>
            <p:cNvCxnSpPr/>
            <p:nvPr/>
          </p:nvCxnSpPr>
          <p:spPr bwMode="auto">
            <a:xfrm>
              <a:off x="3194050" y="5241925"/>
              <a:ext cx="3048000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09489AD-ACE0-DD49-ABE1-74E0ED12EAE1}"/>
                </a:ext>
              </a:extLst>
            </p:cNvPr>
            <p:cNvCxnSpPr/>
            <p:nvPr/>
          </p:nvCxnSpPr>
          <p:spPr bwMode="auto">
            <a:xfrm>
              <a:off x="3187700" y="5473700"/>
              <a:ext cx="3048000" cy="0"/>
            </a:xfrm>
            <a:prstGeom prst="line">
              <a:avLst/>
            </a:prstGeom>
            <a:ln>
              <a:solidFill>
                <a:srgbClr val="55804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3959901-829E-644D-91A1-56539BD341B3}"/>
                </a:ext>
              </a:extLst>
            </p:cNvPr>
            <p:cNvCxnSpPr/>
            <p:nvPr/>
          </p:nvCxnSpPr>
          <p:spPr bwMode="auto">
            <a:xfrm>
              <a:off x="3197225" y="5705475"/>
              <a:ext cx="3048000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9CC08F9-EFA6-0846-A5D0-FDAAFA6BA438}"/>
                </a:ext>
              </a:extLst>
            </p:cNvPr>
            <p:cNvCxnSpPr/>
            <p:nvPr/>
          </p:nvCxnSpPr>
          <p:spPr bwMode="auto">
            <a:xfrm>
              <a:off x="3190875" y="5937250"/>
              <a:ext cx="3048000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37A4E17-AEFA-B048-9748-61CCBFA34D3A}"/>
                </a:ext>
              </a:extLst>
            </p:cNvPr>
            <p:cNvCxnSpPr/>
            <p:nvPr/>
          </p:nvCxnSpPr>
          <p:spPr bwMode="auto">
            <a:xfrm>
              <a:off x="6616960" y="5004435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0BAB3A4-D516-924B-900A-2E6A900E6875}"/>
                </a:ext>
              </a:extLst>
            </p:cNvPr>
            <p:cNvCxnSpPr/>
            <p:nvPr/>
          </p:nvCxnSpPr>
          <p:spPr bwMode="auto">
            <a:xfrm>
              <a:off x="6610611" y="5236210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91524CE-5235-CB4E-BA49-B7356FE91B60}"/>
                </a:ext>
              </a:extLst>
            </p:cNvPr>
            <p:cNvCxnSpPr/>
            <p:nvPr/>
          </p:nvCxnSpPr>
          <p:spPr bwMode="auto">
            <a:xfrm>
              <a:off x="6604260" y="5467985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627059AB-D7C5-F54B-9BED-C62892ABBA0F}"/>
                </a:ext>
              </a:extLst>
            </p:cNvPr>
            <p:cNvCxnSpPr/>
            <p:nvPr/>
          </p:nvCxnSpPr>
          <p:spPr bwMode="auto">
            <a:xfrm>
              <a:off x="6613787" y="5699760"/>
              <a:ext cx="3048001" cy="0"/>
            </a:xfrm>
            <a:prstGeom prst="line">
              <a:avLst/>
            </a:prstGeom>
            <a:ln>
              <a:solidFill>
                <a:srgbClr val="55804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FFBA70F-8B62-B14D-AEA9-BCAAC3DBAD52}"/>
                </a:ext>
              </a:extLst>
            </p:cNvPr>
            <p:cNvCxnSpPr/>
            <p:nvPr/>
          </p:nvCxnSpPr>
          <p:spPr bwMode="auto">
            <a:xfrm>
              <a:off x="6607436" y="5931535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BFE0D2E-BFC9-1F43-9C72-C8452173B31A}"/>
              </a:ext>
            </a:extLst>
          </p:cNvPr>
          <p:cNvGrpSpPr/>
          <p:nvPr/>
        </p:nvGrpSpPr>
        <p:grpSpPr>
          <a:xfrm flipH="1">
            <a:off x="7296557" y="2165819"/>
            <a:ext cx="4462135" cy="1574797"/>
            <a:chOff x="5383517" y="1548164"/>
            <a:chExt cx="3346601" cy="1181098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6718C1FF-CC47-974F-8D39-A67BF1814CBC}"/>
                </a:ext>
              </a:extLst>
            </p:cNvPr>
            <p:cNvCxnSpPr/>
            <p:nvPr/>
          </p:nvCxnSpPr>
          <p:spPr bwMode="auto">
            <a:xfrm>
              <a:off x="5383517" y="1548164"/>
              <a:ext cx="3346598" cy="0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tx1">
                      <a:lumMod val="0"/>
                      <a:lumOff val="100000"/>
                    </a:schemeClr>
                  </a:gs>
                  <a:gs pos="100000">
                    <a:srgbClr val="1B182E"/>
                  </a:gs>
                </a:gsLst>
                <a:lin ang="0" scaled="1"/>
                <a:tileRect/>
              </a:gra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955D48B-8C65-7C4A-9434-4F9C9D3DB726}"/>
                </a:ext>
              </a:extLst>
            </p:cNvPr>
            <p:cNvCxnSpPr/>
            <p:nvPr/>
          </p:nvCxnSpPr>
          <p:spPr bwMode="auto">
            <a:xfrm>
              <a:off x="5383517" y="2272062"/>
              <a:ext cx="3346598" cy="0"/>
            </a:xfrm>
            <a:prstGeom prst="line">
              <a:avLst/>
            </a:prstGeom>
            <a:ln>
              <a:gradFill>
                <a:gsLst>
                  <a:gs pos="0">
                    <a:schemeClr val="tx1">
                      <a:lumMod val="0"/>
                      <a:lumOff val="100000"/>
                    </a:schemeClr>
                  </a:gs>
                  <a:gs pos="100000">
                    <a:srgbClr val="1B182E"/>
                  </a:gs>
                </a:gsLst>
              </a:gra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37B97AC-34D9-3D43-B187-7693CD4A0A78}"/>
                </a:ext>
              </a:extLst>
            </p:cNvPr>
            <p:cNvCxnSpPr/>
            <p:nvPr/>
          </p:nvCxnSpPr>
          <p:spPr bwMode="auto">
            <a:xfrm>
              <a:off x="5383518" y="2386362"/>
              <a:ext cx="3346598" cy="0"/>
            </a:xfrm>
            <a:prstGeom prst="line">
              <a:avLst/>
            </a:prstGeom>
            <a:ln>
              <a:gradFill>
                <a:gsLst>
                  <a:gs pos="0">
                    <a:schemeClr val="tx1">
                      <a:lumMod val="0"/>
                      <a:lumOff val="100000"/>
                    </a:schemeClr>
                  </a:gs>
                  <a:gs pos="100000">
                    <a:srgbClr val="1B182E"/>
                  </a:gs>
                </a:gsLst>
              </a:gra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6B32F92C-CD00-1540-B15D-C6C59F44C723}"/>
                </a:ext>
              </a:extLst>
            </p:cNvPr>
            <p:cNvCxnSpPr/>
            <p:nvPr/>
          </p:nvCxnSpPr>
          <p:spPr bwMode="auto">
            <a:xfrm>
              <a:off x="5383519" y="2500662"/>
              <a:ext cx="3346598" cy="0"/>
            </a:xfrm>
            <a:prstGeom prst="line">
              <a:avLst/>
            </a:prstGeom>
            <a:ln>
              <a:gradFill>
                <a:gsLst>
                  <a:gs pos="0">
                    <a:schemeClr val="tx1">
                      <a:lumMod val="0"/>
                      <a:lumOff val="100000"/>
                    </a:schemeClr>
                  </a:gs>
                  <a:gs pos="100000">
                    <a:srgbClr val="1B182E"/>
                  </a:gs>
                </a:gsLst>
              </a:gra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532E83BD-35E8-1C48-B3F7-9BDF7699F01D}"/>
                </a:ext>
              </a:extLst>
            </p:cNvPr>
            <p:cNvCxnSpPr/>
            <p:nvPr/>
          </p:nvCxnSpPr>
          <p:spPr bwMode="auto">
            <a:xfrm>
              <a:off x="5383520" y="2614962"/>
              <a:ext cx="3346598" cy="0"/>
            </a:xfrm>
            <a:prstGeom prst="line">
              <a:avLst/>
            </a:prstGeom>
            <a:ln>
              <a:gradFill>
                <a:gsLst>
                  <a:gs pos="0">
                    <a:schemeClr val="tx1">
                      <a:lumMod val="0"/>
                      <a:lumOff val="100000"/>
                    </a:schemeClr>
                  </a:gs>
                  <a:gs pos="100000">
                    <a:srgbClr val="1B182E"/>
                  </a:gs>
                </a:gsLst>
              </a:gra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46442E5-1682-E64E-8FB0-0EE4566F97EA}"/>
                </a:ext>
              </a:extLst>
            </p:cNvPr>
            <p:cNvCxnSpPr/>
            <p:nvPr/>
          </p:nvCxnSpPr>
          <p:spPr bwMode="auto">
            <a:xfrm>
              <a:off x="5383520" y="2729262"/>
              <a:ext cx="3346598" cy="0"/>
            </a:xfrm>
            <a:prstGeom prst="line">
              <a:avLst/>
            </a:prstGeom>
            <a:ln>
              <a:gradFill>
                <a:gsLst>
                  <a:gs pos="0">
                    <a:schemeClr val="tx1">
                      <a:lumMod val="0"/>
                      <a:lumOff val="100000"/>
                    </a:schemeClr>
                  </a:gs>
                  <a:gs pos="100000">
                    <a:srgbClr val="1B182E"/>
                  </a:gs>
                </a:gsLst>
              </a:gra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14B36CA6-6D6F-4747-AB66-FA31B805B80B}"/>
              </a:ext>
            </a:extLst>
          </p:cNvPr>
          <p:cNvSpPr txBox="1"/>
          <p:nvPr/>
        </p:nvSpPr>
        <p:spPr>
          <a:xfrm>
            <a:off x="9795272" y="1684570"/>
            <a:ext cx="2116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Exponential scaling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F7D9D86-DF6A-764B-8B33-1CA95787EA92}"/>
              </a:ext>
            </a:extLst>
          </p:cNvPr>
          <p:cNvSpPr txBox="1"/>
          <p:nvPr/>
        </p:nvSpPr>
        <p:spPr>
          <a:xfrm>
            <a:off x="9829137" y="2668371"/>
            <a:ext cx="2116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Same scaling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ACCBCAA-C864-3246-B776-4025F3E26F93}"/>
              </a:ext>
            </a:extLst>
          </p:cNvPr>
          <p:cNvSpPr txBox="1"/>
          <p:nvPr/>
        </p:nvSpPr>
        <p:spPr>
          <a:xfrm>
            <a:off x="9861105" y="5683386"/>
            <a:ext cx="2116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Better scaling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B827543A-D8C3-2745-B6D7-A5A1B0BE7CE4}"/>
              </a:ext>
            </a:extLst>
          </p:cNvPr>
          <p:cNvSpPr/>
          <p:nvPr/>
        </p:nvSpPr>
        <p:spPr>
          <a:xfrm>
            <a:off x="11762250" y="2141755"/>
            <a:ext cx="73068" cy="73653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7F6D2A6-71AD-A24E-9184-9A13E51F2DE3}"/>
              </a:ext>
            </a:extLst>
          </p:cNvPr>
          <p:cNvSpPr/>
          <p:nvPr/>
        </p:nvSpPr>
        <p:spPr>
          <a:xfrm>
            <a:off x="11759318" y="3091440"/>
            <a:ext cx="73068" cy="73653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2012AEB-EE69-0047-99DF-B77FA42578EA}"/>
              </a:ext>
            </a:extLst>
          </p:cNvPr>
          <p:cNvSpPr/>
          <p:nvPr/>
        </p:nvSpPr>
        <p:spPr>
          <a:xfrm>
            <a:off x="11759318" y="3244795"/>
            <a:ext cx="73068" cy="73653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FAD35E1E-4459-4646-AC35-350ECEDADD54}"/>
              </a:ext>
            </a:extLst>
          </p:cNvPr>
          <p:cNvSpPr/>
          <p:nvPr/>
        </p:nvSpPr>
        <p:spPr>
          <a:xfrm>
            <a:off x="11759318" y="3398150"/>
            <a:ext cx="73068" cy="73653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B490C8A2-C5D6-C04A-B25F-8C6F83BC6D44}"/>
              </a:ext>
            </a:extLst>
          </p:cNvPr>
          <p:cNvSpPr/>
          <p:nvPr/>
        </p:nvSpPr>
        <p:spPr>
          <a:xfrm>
            <a:off x="11759318" y="3551504"/>
            <a:ext cx="73068" cy="73653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66793C95-97A2-C74D-89C2-60BB6CB74BDA}"/>
              </a:ext>
            </a:extLst>
          </p:cNvPr>
          <p:cNvSpPr/>
          <p:nvPr/>
        </p:nvSpPr>
        <p:spPr>
          <a:xfrm>
            <a:off x="11759318" y="3704860"/>
            <a:ext cx="73068" cy="73653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E3FDC1B-FE4E-2144-B59E-D80F607E5682}"/>
              </a:ext>
            </a:extLst>
          </p:cNvPr>
          <p:cNvSpPr/>
          <p:nvPr/>
        </p:nvSpPr>
        <p:spPr>
          <a:xfrm>
            <a:off x="869247" y="5855095"/>
            <a:ext cx="6515456" cy="51287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557955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5FE12BB-473F-DD37-7869-5E0071C2869C}"/>
              </a:ext>
            </a:extLst>
          </p:cNvPr>
          <p:cNvSpPr/>
          <p:nvPr/>
        </p:nvSpPr>
        <p:spPr>
          <a:xfrm>
            <a:off x="0" y="0"/>
            <a:ext cx="12192000" cy="140761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0420" name="Rectangle 3"/>
          <p:cNvSpPr>
            <a:spLocks noGrp="1" noChangeArrowheads="1"/>
          </p:cNvSpPr>
          <p:nvPr>
            <p:ph idx="1"/>
          </p:nvPr>
        </p:nvSpPr>
        <p:spPr>
          <a:xfrm>
            <a:off x="678542" y="1761495"/>
            <a:ext cx="6387895" cy="4512000"/>
          </a:xfrm>
        </p:spPr>
        <p:txBody>
          <a:bodyPr>
            <a:noAutofit/>
          </a:bodyPr>
          <a:lstStyle/>
          <a:p>
            <a:pPr marL="717533" lvl="2" indent="-457189">
              <a:spcBef>
                <a:spcPct val="40000"/>
              </a:spcBef>
              <a:buAutoNum type="arabicParenR"/>
            </a:pPr>
            <a:r>
              <a:rPr lang="en-CA" sz="2000" dirty="0">
                <a:latin typeface="Arial" charset="0"/>
                <a:ea typeface="ＭＳ Ｐゴシック" charset="-128"/>
                <a:cs typeface="ＭＳ Ｐゴシック" charset="-128"/>
              </a:rPr>
              <a:t>Large storage efficiency</a:t>
            </a:r>
            <a:endParaRPr lang="en-CA" sz="2000" i="1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717533" lvl="2" indent="-457189">
              <a:spcBef>
                <a:spcPct val="40000"/>
              </a:spcBef>
              <a:buFont typeface="Arial" panose="020B0604020202020204" pitchFamily="34" charset="0"/>
              <a:buAutoNum type="arabicParenR"/>
            </a:pPr>
            <a:r>
              <a:rPr lang="en-CA" sz="2000" dirty="0">
                <a:latin typeface="Arial" charset="0"/>
                <a:ea typeface="ＭＳ Ｐゴシック" charset="-128"/>
                <a:cs typeface="ＭＳ Ｐゴシック" charset="-128"/>
              </a:rPr>
              <a:t>Sufficient storage time </a:t>
            </a:r>
          </a:p>
          <a:p>
            <a:pPr marL="717533" lvl="2" indent="-457189">
              <a:spcBef>
                <a:spcPct val="40000"/>
              </a:spcBef>
              <a:buFont typeface="Arial" panose="020B0604020202020204" pitchFamily="34" charset="0"/>
              <a:buAutoNum type="arabicParenR"/>
            </a:pPr>
            <a:r>
              <a:rPr lang="en-CA" sz="2000" dirty="0">
                <a:latin typeface="Arial" charset="0"/>
                <a:ea typeface="ＭＳ Ｐゴシック" charset="-128"/>
                <a:cs typeface="ＭＳ Ｐゴシック" charset="-128"/>
              </a:rPr>
              <a:t>Fidelity -&gt;1</a:t>
            </a:r>
          </a:p>
          <a:p>
            <a:pPr marL="717533" lvl="2" indent="-457189">
              <a:spcBef>
                <a:spcPct val="40000"/>
              </a:spcBef>
              <a:buAutoNum type="arabicParenR"/>
            </a:pPr>
            <a:r>
              <a:rPr lang="en-CA" sz="2000" dirty="0">
                <a:latin typeface="Arial" charset="0"/>
                <a:ea typeface="ＭＳ Ｐゴシック" charset="-128"/>
                <a:cs typeface="ＭＳ Ｐゴシック" charset="-128"/>
              </a:rPr>
              <a:t>Feed-forward mode mapping</a:t>
            </a:r>
          </a:p>
          <a:p>
            <a:pPr marL="717533" lvl="2" indent="-457189">
              <a:spcBef>
                <a:spcPct val="40000"/>
              </a:spcBef>
              <a:buAutoNum type="arabicParenR"/>
            </a:pPr>
            <a:r>
              <a:rPr lang="en-CA" sz="2000" dirty="0">
                <a:latin typeface="Arial" charset="0"/>
                <a:ea typeface="ＭＳ Ｐゴシック" charset="-128"/>
                <a:cs typeface="ＭＳ Ｐゴシック" charset="-128"/>
              </a:rPr>
              <a:t>High multiplexing capacity</a:t>
            </a:r>
          </a:p>
          <a:p>
            <a:pPr marL="717533" lvl="2" indent="-457189">
              <a:spcBef>
                <a:spcPct val="40000"/>
              </a:spcBef>
              <a:buAutoNum type="arabicParenR"/>
            </a:pPr>
            <a:r>
              <a:rPr lang="en-CA" sz="2000" dirty="0">
                <a:latin typeface="Arial" charset="0"/>
                <a:ea typeface="ＭＳ Ｐゴシック" charset="-128"/>
                <a:cs typeface="ＭＳ Ｐゴシック" charset="-128"/>
              </a:rPr>
              <a:t>Wavelength of operation </a:t>
            </a:r>
          </a:p>
          <a:p>
            <a:pPr marL="717533" lvl="2" indent="-457189">
              <a:spcBef>
                <a:spcPct val="40000"/>
              </a:spcBef>
              <a:buAutoNum type="arabicParenR"/>
            </a:pPr>
            <a:r>
              <a:rPr lang="en-CA" sz="2000" dirty="0">
                <a:latin typeface="Arial" charset="0"/>
                <a:ea typeface="ＭＳ Ｐゴシック" charset="-128"/>
                <a:cs typeface="ＭＳ Ｐゴシック" charset="-128"/>
              </a:rPr>
              <a:t>Bandwidth per qubit</a:t>
            </a:r>
          </a:p>
          <a:p>
            <a:pPr marL="717533" lvl="2" indent="-457189">
              <a:spcBef>
                <a:spcPct val="40000"/>
              </a:spcBef>
              <a:buFont typeface="Arial" panose="020B0604020202020204" pitchFamily="34" charset="0"/>
              <a:buAutoNum type="arabicParenR"/>
            </a:pPr>
            <a:r>
              <a:rPr lang="en-CA" sz="2000" dirty="0">
                <a:latin typeface="Arial" charset="0"/>
                <a:ea typeface="ＭＳ Ｐゴシック" charset="-128"/>
                <a:cs typeface="ＭＳ Ｐゴシック" charset="-128"/>
              </a:rPr>
              <a:t>Integrability</a:t>
            </a:r>
          </a:p>
          <a:p>
            <a:pPr marL="717533" lvl="2" indent="-457189">
              <a:spcBef>
                <a:spcPct val="40000"/>
              </a:spcBef>
              <a:buAutoNum type="arabicParenR"/>
            </a:pPr>
            <a:endParaRPr lang="en-CA" sz="20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260344" lvl="2" indent="0">
              <a:spcBef>
                <a:spcPct val="40000"/>
              </a:spcBef>
              <a:buNone/>
            </a:pPr>
            <a:r>
              <a:rPr lang="en-CA" sz="2000" dirty="0"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marL="717533" lvl="2" indent="-457189">
              <a:spcBef>
                <a:spcPct val="40000"/>
              </a:spcBef>
              <a:buAutoNum type="arabicParenR"/>
            </a:pPr>
            <a:endParaRPr lang="en-CA" sz="20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712770" lvl="2" indent="-452427">
              <a:spcBef>
                <a:spcPct val="40000"/>
              </a:spcBef>
              <a:buNone/>
            </a:pPr>
            <a:r>
              <a:rPr lang="en-CA" sz="2000" dirty="0">
                <a:latin typeface="Arial" charset="0"/>
                <a:ea typeface="ＭＳ Ｐゴシック" charset="-128"/>
                <a:cs typeface="ＭＳ Ｐゴシック" charset="-128"/>
              </a:rPr>
              <a:t>       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1162631" y="168369"/>
            <a:ext cx="10854000" cy="1152000"/>
          </a:xfrm>
        </p:spPr>
        <p:txBody>
          <a:bodyPr>
            <a:normAutofit/>
          </a:bodyPr>
          <a:lstStyle/>
          <a:p>
            <a:pPr algn="r"/>
            <a:r>
              <a:rPr lang="en-US" sz="4000" dirty="0"/>
              <a:t>Quantum memory requirements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45684A4-F920-DE45-87F2-DDA9E3F3835A}"/>
              </a:ext>
            </a:extLst>
          </p:cNvPr>
          <p:cNvGrpSpPr/>
          <p:nvPr/>
        </p:nvGrpSpPr>
        <p:grpSpPr>
          <a:xfrm>
            <a:off x="7393814" y="2026556"/>
            <a:ext cx="4515273" cy="938531"/>
            <a:chOff x="-250825" y="5004435"/>
            <a:chExt cx="9915786" cy="938530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ECF2533-0C3A-6D4A-8AEE-30297F0F25E4}"/>
                </a:ext>
              </a:extLst>
            </p:cNvPr>
            <p:cNvCxnSpPr/>
            <p:nvPr/>
          </p:nvCxnSpPr>
          <p:spPr bwMode="auto">
            <a:xfrm>
              <a:off x="-238125" y="5015865"/>
              <a:ext cx="3048001" cy="0"/>
            </a:xfrm>
            <a:prstGeom prst="line">
              <a:avLst/>
            </a:prstGeom>
            <a:ln>
              <a:solidFill>
                <a:srgbClr val="55804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B47CD18-1CE4-E847-86CF-155EDBAE46CB}"/>
                </a:ext>
              </a:extLst>
            </p:cNvPr>
            <p:cNvCxnSpPr/>
            <p:nvPr/>
          </p:nvCxnSpPr>
          <p:spPr bwMode="auto">
            <a:xfrm>
              <a:off x="-244474" y="5247640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28A7658-4DE1-5D4A-ABB1-4E761BCC907C}"/>
                </a:ext>
              </a:extLst>
            </p:cNvPr>
            <p:cNvCxnSpPr/>
            <p:nvPr/>
          </p:nvCxnSpPr>
          <p:spPr bwMode="auto">
            <a:xfrm>
              <a:off x="-250825" y="5479415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2EC009D9-5923-A641-94C1-A7B0C29EB607}"/>
                </a:ext>
              </a:extLst>
            </p:cNvPr>
            <p:cNvCxnSpPr/>
            <p:nvPr/>
          </p:nvCxnSpPr>
          <p:spPr bwMode="auto">
            <a:xfrm>
              <a:off x="-241301" y="5711190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48395D1-96A7-494D-AA00-C400613919E2}"/>
                </a:ext>
              </a:extLst>
            </p:cNvPr>
            <p:cNvCxnSpPr/>
            <p:nvPr/>
          </p:nvCxnSpPr>
          <p:spPr bwMode="auto">
            <a:xfrm>
              <a:off x="-247650" y="5942965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273B44F-13CF-3041-9415-8A36654EA43A}"/>
                </a:ext>
              </a:extLst>
            </p:cNvPr>
            <p:cNvCxnSpPr/>
            <p:nvPr/>
          </p:nvCxnSpPr>
          <p:spPr bwMode="auto">
            <a:xfrm>
              <a:off x="3200400" y="5010150"/>
              <a:ext cx="3048000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8648F5B-DBC0-124F-9D09-1F5B16E8EC25}"/>
                </a:ext>
              </a:extLst>
            </p:cNvPr>
            <p:cNvCxnSpPr/>
            <p:nvPr/>
          </p:nvCxnSpPr>
          <p:spPr bwMode="auto">
            <a:xfrm>
              <a:off x="3194050" y="5241925"/>
              <a:ext cx="3048000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09489AD-ACE0-DD49-ABE1-74E0ED12EAE1}"/>
                </a:ext>
              </a:extLst>
            </p:cNvPr>
            <p:cNvCxnSpPr/>
            <p:nvPr/>
          </p:nvCxnSpPr>
          <p:spPr bwMode="auto">
            <a:xfrm>
              <a:off x="3187700" y="5473700"/>
              <a:ext cx="3048000" cy="0"/>
            </a:xfrm>
            <a:prstGeom prst="line">
              <a:avLst/>
            </a:prstGeom>
            <a:ln>
              <a:solidFill>
                <a:srgbClr val="55804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3959901-829E-644D-91A1-56539BD341B3}"/>
                </a:ext>
              </a:extLst>
            </p:cNvPr>
            <p:cNvCxnSpPr/>
            <p:nvPr/>
          </p:nvCxnSpPr>
          <p:spPr bwMode="auto">
            <a:xfrm>
              <a:off x="3197225" y="5705475"/>
              <a:ext cx="3048000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9CC08F9-EFA6-0846-A5D0-FDAAFA6BA438}"/>
                </a:ext>
              </a:extLst>
            </p:cNvPr>
            <p:cNvCxnSpPr/>
            <p:nvPr/>
          </p:nvCxnSpPr>
          <p:spPr bwMode="auto">
            <a:xfrm>
              <a:off x="3190875" y="5937250"/>
              <a:ext cx="3048000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37A4E17-AEFA-B048-9748-61CCBFA34D3A}"/>
                </a:ext>
              </a:extLst>
            </p:cNvPr>
            <p:cNvCxnSpPr/>
            <p:nvPr/>
          </p:nvCxnSpPr>
          <p:spPr bwMode="auto">
            <a:xfrm>
              <a:off x="6616960" y="5004435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0BAB3A4-D516-924B-900A-2E6A900E6875}"/>
                </a:ext>
              </a:extLst>
            </p:cNvPr>
            <p:cNvCxnSpPr/>
            <p:nvPr/>
          </p:nvCxnSpPr>
          <p:spPr bwMode="auto">
            <a:xfrm>
              <a:off x="6610611" y="5236210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91524CE-5235-CB4E-BA49-B7356FE91B60}"/>
                </a:ext>
              </a:extLst>
            </p:cNvPr>
            <p:cNvCxnSpPr/>
            <p:nvPr/>
          </p:nvCxnSpPr>
          <p:spPr bwMode="auto">
            <a:xfrm>
              <a:off x="6604260" y="5467985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627059AB-D7C5-F54B-9BED-C62892ABBA0F}"/>
                </a:ext>
              </a:extLst>
            </p:cNvPr>
            <p:cNvCxnSpPr/>
            <p:nvPr/>
          </p:nvCxnSpPr>
          <p:spPr bwMode="auto">
            <a:xfrm>
              <a:off x="6613787" y="5699760"/>
              <a:ext cx="3048001" cy="0"/>
            </a:xfrm>
            <a:prstGeom prst="line">
              <a:avLst/>
            </a:prstGeom>
            <a:ln>
              <a:solidFill>
                <a:srgbClr val="55804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FFBA70F-8B62-B14D-AEA9-BCAAC3DBAD52}"/>
                </a:ext>
              </a:extLst>
            </p:cNvPr>
            <p:cNvCxnSpPr/>
            <p:nvPr/>
          </p:nvCxnSpPr>
          <p:spPr bwMode="auto">
            <a:xfrm>
              <a:off x="6607436" y="5931535"/>
              <a:ext cx="3048001" cy="0"/>
            </a:xfrm>
            <a:prstGeom prst="line">
              <a:avLst/>
            </a:prstGeom>
            <a:ln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476D5A3-8398-5A20-AE93-69E023CC8300}"/>
              </a:ext>
            </a:extLst>
          </p:cNvPr>
          <p:cNvGrpSpPr/>
          <p:nvPr/>
        </p:nvGrpSpPr>
        <p:grpSpPr>
          <a:xfrm>
            <a:off x="5112411" y="4513394"/>
            <a:ext cx="5950749" cy="364396"/>
            <a:chOff x="3828746" y="618115"/>
            <a:chExt cx="4463062" cy="273297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5A191324-202C-F5FF-64EC-AF9A55F2141B}"/>
                </a:ext>
              </a:extLst>
            </p:cNvPr>
            <p:cNvSpPr/>
            <p:nvPr/>
          </p:nvSpPr>
          <p:spPr>
            <a:xfrm>
              <a:off x="5794328" y="618115"/>
              <a:ext cx="541554" cy="26646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BSM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B80CCE2-82DD-2E08-C6C6-1A01A6B72A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7592" y="747921"/>
              <a:ext cx="1038422" cy="4143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15B74826-CF83-859C-CFD5-EE12EF8405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35882" y="747921"/>
              <a:ext cx="1025267" cy="8285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9543F53-8A43-F121-19E6-AB9E49E14ECA}"/>
                </a:ext>
              </a:extLst>
            </p:cNvPr>
            <p:cNvGrpSpPr/>
            <p:nvPr/>
          </p:nvGrpSpPr>
          <p:grpSpPr>
            <a:xfrm>
              <a:off x="7341641" y="647033"/>
              <a:ext cx="950167" cy="236566"/>
              <a:chOff x="7341641" y="647033"/>
              <a:chExt cx="950167" cy="236566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8C5BEBC5-98DD-72A0-2DE4-CECDC6909804}"/>
                  </a:ext>
                </a:extLst>
              </p:cNvPr>
              <p:cNvSpPr/>
              <p:nvPr/>
            </p:nvSpPr>
            <p:spPr>
              <a:xfrm>
                <a:off x="7341641" y="667582"/>
                <a:ext cx="198782" cy="18884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E8DA0D12-75B7-D901-4AE7-7C7264C71246}"/>
                  </a:ext>
                </a:extLst>
              </p:cNvPr>
              <p:cNvCxnSpPr/>
              <p:nvPr/>
            </p:nvCxnSpPr>
            <p:spPr>
              <a:xfrm>
                <a:off x="7557049" y="762003"/>
                <a:ext cx="602975" cy="828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Chord 20">
                <a:extLst>
                  <a:ext uri="{FF2B5EF4-FFF2-40B4-BE49-F238E27FC236}">
                    <a16:creationId xmlns:a16="http://schemas.microsoft.com/office/drawing/2014/main" id="{3D124FBC-D5B8-418C-8223-8EC1A9D345AF}"/>
                  </a:ext>
                </a:extLst>
              </p:cNvPr>
              <p:cNvSpPr/>
              <p:nvPr/>
            </p:nvSpPr>
            <p:spPr>
              <a:xfrm rot="11251877">
                <a:off x="8056043" y="647033"/>
                <a:ext cx="235765" cy="236566"/>
              </a:xfrm>
              <a:prstGeom prst="chord">
                <a:avLst>
                  <a:gd name="adj1" fmla="val 4548967"/>
                  <a:gd name="adj2" fmla="val 16200000"/>
                </a:avLst>
              </a:prstGeom>
              <a:solidFill>
                <a:schemeClr val="accent2">
                  <a:lumMod val="90000"/>
                  <a:lumOff val="1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C2A184B-453A-5296-EE86-827B0208178D}"/>
                </a:ext>
              </a:extLst>
            </p:cNvPr>
            <p:cNvSpPr/>
            <p:nvPr/>
          </p:nvSpPr>
          <p:spPr>
            <a:xfrm flipH="1">
              <a:off x="4588444" y="667582"/>
              <a:ext cx="198782" cy="1888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AEBA8DC-C395-C5F2-6386-C9FC9C46CABA}"/>
                </a:ext>
              </a:extLst>
            </p:cNvPr>
            <p:cNvCxnSpPr/>
            <p:nvPr/>
          </p:nvCxnSpPr>
          <p:spPr>
            <a:xfrm flipH="1">
              <a:off x="3960530" y="762003"/>
              <a:ext cx="602975" cy="828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Chord 12">
              <a:extLst>
                <a:ext uri="{FF2B5EF4-FFF2-40B4-BE49-F238E27FC236}">
                  <a16:creationId xmlns:a16="http://schemas.microsoft.com/office/drawing/2014/main" id="{029BBDEA-1788-3451-F8AA-B8E3BD01D813}"/>
                </a:ext>
              </a:extLst>
            </p:cNvPr>
            <p:cNvSpPr/>
            <p:nvPr/>
          </p:nvSpPr>
          <p:spPr>
            <a:xfrm rot="10348123" flipH="1">
              <a:off x="3828746" y="647033"/>
              <a:ext cx="235765" cy="236566"/>
            </a:xfrm>
            <a:prstGeom prst="chord">
              <a:avLst>
                <a:gd name="adj1" fmla="val 4548967"/>
                <a:gd name="adj2" fmla="val 16200000"/>
              </a:avLst>
            </a:prstGeom>
            <a:solidFill>
              <a:schemeClr val="accent2">
                <a:lumMod val="90000"/>
                <a:lumOff val="1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C5FFA8C9-D054-E377-19C6-2E4313402F8F}"/>
                </a:ext>
              </a:extLst>
            </p:cNvPr>
            <p:cNvSpPr/>
            <p:nvPr/>
          </p:nvSpPr>
          <p:spPr>
            <a:xfrm>
              <a:off x="7606928" y="618115"/>
              <a:ext cx="418696" cy="265428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E1459348-5D2B-981A-8DD8-4B9920DA2F6F}"/>
                </a:ext>
              </a:extLst>
            </p:cNvPr>
            <p:cNvSpPr/>
            <p:nvPr/>
          </p:nvSpPr>
          <p:spPr>
            <a:xfrm>
              <a:off x="4103937" y="625984"/>
              <a:ext cx="418696" cy="265428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38E03EA-0615-313F-8A3C-BA5CC2533D71}"/>
                </a:ext>
              </a:extLst>
            </p:cNvPr>
            <p:cNvSpPr txBox="1"/>
            <p:nvPr/>
          </p:nvSpPr>
          <p:spPr>
            <a:xfrm>
              <a:off x="7688124" y="673078"/>
              <a:ext cx="307571" cy="1693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5D8E0A5-65E2-6505-FEB3-C1FF82F39121}"/>
                </a:ext>
              </a:extLst>
            </p:cNvPr>
            <p:cNvSpPr txBox="1"/>
            <p:nvPr/>
          </p:nvSpPr>
          <p:spPr>
            <a:xfrm>
              <a:off x="4172873" y="681391"/>
              <a:ext cx="307571" cy="16932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QM</a:t>
              </a: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61886F8-5889-A28B-7D4F-D0FD5EAEA5BF}"/>
              </a:ext>
            </a:extLst>
          </p:cNvPr>
          <p:cNvCxnSpPr>
            <a:cxnSpLocks/>
          </p:cNvCxnSpPr>
          <p:nvPr/>
        </p:nvCxnSpPr>
        <p:spPr>
          <a:xfrm flipV="1">
            <a:off x="5230191" y="3131909"/>
            <a:ext cx="3551567" cy="110878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FE7F519-9708-206C-91D4-899B51C08B41}"/>
              </a:ext>
            </a:extLst>
          </p:cNvPr>
          <p:cNvCxnSpPr>
            <a:cxnSpLocks/>
          </p:cNvCxnSpPr>
          <p:nvPr/>
        </p:nvCxnSpPr>
        <p:spPr>
          <a:xfrm flipH="1" flipV="1">
            <a:off x="10524226" y="3207450"/>
            <a:ext cx="837305" cy="1033247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7A41628D-EC4A-E54C-7CED-CDC17D05435D}"/>
              </a:ext>
            </a:extLst>
          </p:cNvPr>
          <p:cNvSpPr/>
          <p:nvPr/>
        </p:nvSpPr>
        <p:spPr>
          <a:xfrm>
            <a:off x="8870105" y="2812302"/>
            <a:ext cx="1567220" cy="310444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6C5AFCE9-8716-BFCF-7054-3336D9D2D327}"/>
              </a:ext>
            </a:extLst>
          </p:cNvPr>
          <p:cNvSpPr/>
          <p:nvPr/>
        </p:nvSpPr>
        <p:spPr>
          <a:xfrm>
            <a:off x="4906495" y="4340476"/>
            <a:ext cx="6606964" cy="78194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A934CA-35DA-E659-F39E-A3C2724CE28A}"/>
              </a:ext>
            </a:extLst>
          </p:cNvPr>
          <p:cNvSpPr txBox="1"/>
          <p:nvPr/>
        </p:nvSpPr>
        <p:spPr>
          <a:xfrm>
            <a:off x="8770739" y="7316621"/>
            <a:ext cx="510349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00FF"/>
                </a:highlight>
                <a:uLnTx/>
                <a:uFillTx/>
                <a:latin typeface="Arial" panose="020B0604020202020204"/>
                <a:ea typeface="+mn-ea"/>
                <a:cs typeface="+mn-cs"/>
              </a:rPr>
              <a:t>Add info about necessary storage efficiency</a:t>
            </a:r>
          </a:p>
        </p:txBody>
      </p:sp>
    </p:spTree>
    <p:extLst>
      <p:ext uri="{BB962C8B-B14F-4D97-AF65-F5344CB8AC3E}">
        <p14:creationId xmlns:p14="http://schemas.microsoft.com/office/powerpoint/2010/main" val="3341589647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F180C-74B3-6DB6-247C-713049EF5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2195F131-B113-CF55-BA52-6A67E09AE980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032000" y="0"/>
            <a:ext cx="8160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D79037F-A208-3566-DE44-74B66B10DFDC}"/>
              </a:ext>
            </a:extLst>
          </p:cNvPr>
          <p:cNvSpPr/>
          <p:nvPr/>
        </p:nvSpPr>
        <p:spPr>
          <a:xfrm>
            <a:off x="0" y="5933803"/>
            <a:ext cx="4032000" cy="10176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5CC0B8-61AD-B0B0-375F-D458F621578E}"/>
              </a:ext>
            </a:extLst>
          </p:cNvPr>
          <p:cNvSpPr/>
          <p:nvPr/>
        </p:nvSpPr>
        <p:spPr>
          <a:xfrm>
            <a:off x="-10331" y="0"/>
            <a:ext cx="4032000" cy="6858000"/>
          </a:xfrm>
          <a:prstGeom prst="rect">
            <a:avLst/>
          </a:prstGeom>
          <a:solidFill>
            <a:srgbClr val="001F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0662" name="Rectangle 2">
            <a:extLst>
              <a:ext uri="{FF2B5EF4-FFF2-40B4-BE49-F238E27FC236}">
                <a16:creationId xmlns:a16="http://schemas.microsoft.com/office/drawing/2014/main" id="{8CB0B3BB-BF8E-908D-1752-6C744E1F81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1669" y="176864"/>
            <a:ext cx="3168000" cy="10080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fr-FR" dirty="0">
                <a:ea typeface="Times New Roman" charset="0"/>
                <a:cs typeface="Times New Roman" charset="0"/>
              </a:rPr>
              <a:t>State-of-the-art</a:t>
            </a:r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5660407C-B27B-3C50-7EE3-A3E0094A6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169" y="1029465"/>
            <a:ext cx="3790423" cy="5327792"/>
          </a:xfrm>
        </p:spPr>
        <p:txBody>
          <a:bodyPr/>
          <a:lstStyle/>
          <a:p>
            <a:r>
              <a:rPr lang="en-US" sz="1600" b="1" dirty="0"/>
              <a:t>Comparing results taken under different conditions</a:t>
            </a:r>
            <a:r>
              <a:rPr lang="en-US" sz="1600" dirty="0"/>
              <a:t>… But while not all experiments demonstrate quantum nature, all used a quantum protocol</a:t>
            </a:r>
          </a:p>
          <a:p>
            <a:pPr marL="0" indent="0">
              <a:buNone/>
            </a:pPr>
            <a:endParaRPr lang="en-CA" sz="1000" dirty="0"/>
          </a:p>
          <a:p>
            <a:r>
              <a:rPr lang="en-CA" sz="1600" b="1" dirty="0">
                <a:latin typeface="Arial" charset="0"/>
                <a:ea typeface="ＭＳ Ｐゴシック" charset="-128"/>
                <a:cs typeface="ＭＳ Ｐゴシック" charset="-128"/>
              </a:rPr>
              <a:t>2-level AFC</a:t>
            </a:r>
            <a:r>
              <a:rPr lang="en-CA" sz="1600" dirty="0">
                <a:latin typeface="Arial" charset="0"/>
                <a:ea typeface="ＭＳ Ｐゴシック" charset="-128"/>
                <a:cs typeface="ＭＳ Ｐゴシック" charset="-128"/>
              </a:rPr>
              <a:t>: not yet better than fiber, but close. Materials with sufficient T</a:t>
            </a:r>
            <a:r>
              <a:rPr lang="en-CA" sz="1600" baseline="-25000" dirty="0">
                <a:latin typeface="Arial" charset="0"/>
                <a:ea typeface="ＭＳ Ｐゴシック" charset="-128"/>
                <a:cs typeface="ＭＳ Ｐゴシック" charset="-128"/>
              </a:rPr>
              <a:t>2</a:t>
            </a:r>
            <a:r>
              <a:rPr lang="en-CA" sz="1600" baseline="30000" dirty="0">
                <a:latin typeface="Arial" charset="0"/>
                <a:ea typeface="ＭＳ Ｐゴシック" charset="-128"/>
                <a:cs typeface="ＭＳ Ｐゴシック" charset="-128"/>
              </a:rPr>
              <a:t>opt</a:t>
            </a:r>
            <a:r>
              <a:rPr lang="en-CA" sz="1600" dirty="0">
                <a:latin typeface="Arial" charset="0"/>
                <a:ea typeface="ＭＳ Ｐゴシック" charset="-128"/>
                <a:cs typeface="ＭＳ Ｐゴシック" charset="-128"/>
              </a:rPr>
              <a:t> for </a:t>
            </a:r>
            <a:r>
              <a:rPr lang="en-CA" sz="1600" dirty="0">
                <a:latin typeface="Symbol" pitchFamily="2" charset="2"/>
                <a:ea typeface="ＭＳ Ｐゴシック" charset="-128"/>
                <a:cs typeface="ＭＳ Ｐゴシック" charset="-128"/>
              </a:rPr>
              <a:t>t</a:t>
            </a:r>
            <a:r>
              <a:rPr lang="en-CA" sz="1600" dirty="0">
                <a:latin typeface="Arial" charset="0"/>
                <a:ea typeface="ＭＳ Ｐゴシック" charset="-128"/>
                <a:cs typeface="ＭＳ Ｐゴシック" charset="-128"/>
              </a:rPr>
              <a:t> = 1ms exist. Need to reduce technical noise and add cavities.</a:t>
            </a:r>
          </a:p>
          <a:p>
            <a:endParaRPr lang="en-CA" sz="10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CA" sz="1600" b="1" dirty="0">
                <a:latin typeface="Arial" charset="0"/>
                <a:ea typeface="ＭＳ Ｐゴシック" charset="-128"/>
                <a:cs typeface="ＭＳ Ｐゴシック" charset="-128"/>
              </a:rPr>
              <a:t>AFC spin-storage</a:t>
            </a:r>
            <a:r>
              <a:rPr lang="en-CA" sz="1600" dirty="0">
                <a:latin typeface="Arial" charset="0"/>
                <a:ea typeface="ＭＳ Ｐゴシック" charset="-128"/>
                <a:cs typeface="ＭＳ Ｐゴシック" charset="-128"/>
              </a:rPr>
              <a:t>: scaling already better than fiber, but efficiencies still small. Materials with sufficient T</a:t>
            </a:r>
            <a:r>
              <a:rPr lang="en-CA" sz="1600" baseline="-25000" dirty="0">
                <a:latin typeface="Arial" charset="0"/>
                <a:ea typeface="ＭＳ Ｐゴシック" charset="-128"/>
                <a:cs typeface="ＭＳ Ｐゴシック" charset="-128"/>
              </a:rPr>
              <a:t>2</a:t>
            </a:r>
            <a:r>
              <a:rPr lang="en-CA" sz="1600" baseline="30000" dirty="0">
                <a:latin typeface="Arial" charset="0"/>
                <a:ea typeface="ＭＳ Ｐゴシック" charset="-128"/>
                <a:cs typeface="ＭＳ Ｐゴシック" charset="-128"/>
              </a:rPr>
              <a:t>spin</a:t>
            </a:r>
            <a:r>
              <a:rPr lang="en-CA" sz="1600" dirty="0">
                <a:latin typeface="Arial" charset="0"/>
                <a:ea typeface="ＭＳ Ｐゴシック" charset="-128"/>
                <a:cs typeface="ＭＳ Ｐゴシック" charset="-128"/>
              </a:rPr>
              <a:t> exist. Need to improve efficiency of </a:t>
            </a:r>
            <a:r>
              <a:rPr lang="en-CA" sz="1600" dirty="0">
                <a:latin typeface="Symbol" pitchFamily="2" charset="2"/>
                <a:ea typeface="ＭＳ Ｐゴシック" charset="-128"/>
                <a:cs typeface="ＭＳ Ｐゴシック" charset="-128"/>
              </a:rPr>
              <a:t>p</a:t>
            </a:r>
            <a:r>
              <a:rPr lang="en-CA" sz="1600" dirty="0">
                <a:latin typeface="Arial" charset="0"/>
                <a:ea typeface="ＭＳ Ｐゴシック" charset="-128"/>
                <a:cs typeface="ＭＳ Ｐゴシック" charset="-128"/>
              </a:rPr>
              <a:t>-pulses and noise and to add cavities.</a:t>
            </a:r>
          </a:p>
          <a:p>
            <a:endParaRPr lang="en-CA" sz="10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r>
              <a:rPr lang="en-US" sz="1600" b="1" dirty="0"/>
              <a:t>Three use cases (</a:t>
            </a:r>
            <a:r>
              <a:rPr lang="en-US" sz="1600" dirty="0"/>
              <a:t>assuming sufficient multiplexing)</a:t>
            </a:r>
          </a:p>
          <a:p>
            <a:pPr lvl="1"/>
            <a:r>
              <a:rPr lang="en-US" sz="1600" dirty="0"/>
              <a:t>Quantum repeaters for fiber networks</a:t>
            </a:r>
          </a:p>
          <a:p>
            <a:pPr lvl="1"/>
            <a:r>
              <a:rPr lang="en-US" sz="1600" dirty="0"/>
              <a:t>Quantum repeaters for satellite networks</a:t>
            </a:r>
          </a:p>
          <a:p>
            <a:pPr lvl="1"/>
            <a:r>
              <a:rPr lang="en-US" sz="1600" dirty="0"/>
              <a:t>Physical qubit transport</a:t>
            </a:r>
          </a:p>
          <a:p>
            <a:endParaRPr lang="en-CA" sz="16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CA" sz="10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CA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4758AA-0695-C9E9-FE9F-69D802035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7495" y="-4943"/>
            <a:ext cx="8179675" cy="534572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27AAD2B-961B-29F9-A661-F9D4BDBF4F5C}"/>
              </a:ext>
            </a:extLst>
          </p:cNvPr>
          <p:cNvSpPr/>
          <p:nvPr/>
        </p:nvSpPr>
        <p:spPr>
          <a:xfrm>
            <a:off x="6190871" y="316178"/>
            <a:ext cx="726142" cy="4320988"/>
          </a:xfrm>
          <a:prstGeom prst="rect">
            <a:avLst/>
          </a:prstGeom>
          <a:solidFill>
            <a:schemeClr val="accent2">
              <a:lumMod val="75000"/>
              <a:lumOff val="25000"/>
              <a:alpha val="1690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F72E1E-5D44-EF4B-23A1-0B6F166D4E4C}"/>
              </a:ext>
            </a:extLst>
          </p:cNvPr>
          <p:cNvSpPr/>
          <p:nvPr/>
        </p:nvSpPr>
        <p:spPr>
          <a:xfrm>
            <a:off x="8020709" y="316178"/>
            <a:ext cx="809187" cy="4320988"/>
          </a:xfrm>
          <a:prstGeom prst="rect">
            <a:avLst/>
          </a:prstGeom>
          <a:solidFill>
            <a:schemeClr val="accent3">
              <a:lumMod val="50000"/>
              <a:alpha val="1690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4DBDFE-4DE2-9A44-41B4-738BFEC5CD76}"/>
              </a:ext>
            </a:extLst>
          </p:cNvPr>
          <p:cNvSpPr/>
          <p:nvPr/>
        </p:nvSpPr>
        <p:spPr>
          <a:xfrm>
            <a:off x="10978729" y="2571749"/>
            <a:ext cx="809187" cy="2047831"/>
          </a:xfrm>
          <a:prstGeom prst="rect">
            <a:avLst/>
          </a:prstGeom>
          <a:solidFill>
            <a:schemeClr val="accent5">
              <a:lumMod val="75000"/>
              <a:alpha val="1690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444305-7864-A94D-B41A-24349BF741F7}"/>
              </a:ext>
            </a:extLst>
          </p:cNvPr>
          <p:cNvSpPr/>
          <p:nvPr/>
        </p:nvSpPr>
        <p:spPr>
          <a:xfrm>
            <a:off x="4047495" y="5223510"/>
            <a:ext cx="8179675" cy="117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9DA012-8F1F-72E6-DE29-079883D9B956}"/>
              </a:ext>
            </a:extLst>
          </p:cNvPr>
          <p:cNvSpPr txBox="1"/>
          <p:nvPr/>
        </p:nvSpPr>
        <p:spPr>
          <a:xfrm rot="19283346">
            <a:off x="5694219" y="5570781"/>
            <a:ext cx="144087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E29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Fiber-based networks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E62EEE-83CE-3485-23CF-F9B82F543D0B}"/>
              </a:ext>
            </a:extLst>
          </p:cNvPr>
          <p:cNvSpPr txBox="1"/>
          <p:nvPr/>
        </p:nvSpPr>
        <p:spPr>
          <a:xfrm rot="19283346">
            <a:off x="7553150" y="5570782"/>
            <a:ext cx="144087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BAE00">
                    <a:lumMod val="5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Satellite-based networks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34D0BC-5D34-B723-0CCF-8D6679F6E356}"/>
              </a:ext>
            </a:extLst>
          </p:cNvPr>
          <p:cNvSpPr txBox="1"/>
          <p:nvPr/>
        </p:nvSpPr>
        <p:spPr>
          <a:xfrm rot="19283346">
            <a:off x="10525984" y="5345956"/>
            <a:ext cx="144087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9C0C6A">
                    <a:lumMod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Physical qubit transport-based networks</a:t>
            </a:r>
          </a:p>
        </p:txBody>
      </p:sp>
    </p:spTree>
    <p:extLst>
      <p:ext uri="{BB962C8B-B14F-4D97-AF65-F5344CB8AC3E}">
        <p14:creationId xmlns:p14="http://schemas.microsoft.com/office/powerpoint/2010/main" val="13938288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E260981C-27A6-9345-8FA6-DC7E4A019868}"/>
              </a:ext>
            </a:extLst>
          </p:cNvPr>
          <p:cNvSpPr txBox="1">
            <a:spLocks noChangeArrowheads="1"/>
          </p:cNvSpPr>
          <p:nvPr/>
        </p:nvSpPr>
        <p:spPr>
          <a:xfrm>
            <a:off x="674431" y="240356"/>
            <a:ext cx="3565524" cy="199785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Outline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16B0D7-ED9A-B643-9449-A52F026D9176}"/>
              </a:ext>
            </a:extLst>
          </p:cNvPr>
          <p:cNvSpPr txBox="1"/>
          <p:nvPr/>
        </p:nvSpPr>
        <p:spPr>
          <a:xfrm>
            <a:off x="309150" y="2881086"/>
            <a:ext cx="5005388" cy="3414425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/>
          <a:p>
            <a:pPr marL="457200" indent="-2286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Rare-earth ion-doped crystals</a:t>
            </a:r>
          </a:p>
          <a:p>
            <a:pPr marL="457200" indent="-2286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Single photons based on individual rare-earth ions</a:t>
            </a:r>
          </a:p>
          <a:p>
            <a:pPr marL="457200" indent="-2286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Optical quantum memory using ensembles of rare-earth ions</a:t>
            </a:r>
          </a:p>
          <a:p>
            <a:pPr marL="457200" indent="-228600">
              <a:lnSpc>
                <a:spcPct val="11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Outlook and conclusion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91F2B9-DEB4-47DD-3C1E-F4AAFB0DE1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04013" y="3360737"/>
            <a:ext cx="3429000" cy="3565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Image 7" descr="Une image contenant équipement électronique, moniteur, ordinateur, télévision&#10;&#10;Description générée automatiquement">
            <a:extLst>
              <a:ext uri="{FF2B5EF4-FFF2-40B4-BE49-F238E27FC236}">
                <a16:creationId xmlns:a16="http://schemas.microsoft.com/office/drawing/2014/main" id="{4244ACA9-A094-735F-496D-36DFB214E3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111" r="4139" b="1"/>
          <a:stretch/>
        </p:blipFill>
        <p:spPr>
          <a:xfrm>
            <a:off x="6635750" y="0"/>
            <a:ext cx="3565524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81033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3336839" y="4309264"/>
            <a:ext cx="184731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1" dirty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4797" y="199464"/>
            <a:ext cx="11292660" cy="1150938"/>
          </a:xfrm>
          <a:noFill/>
        </p:spPr>
        <p:txBody>
          <a:bodyPr>
            <a:normAutofit/>
          </a:bodyPr>
          <a:lstStyle/>
          <a:p>
            <a:pPr algn="r"/>
            <a:r>
              <a:rPr lang="en-US" b="1" dirty="0">
                <a:solidFill>
                  <a:srgbClr val="FFFFFF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/>
              </a:rPr>
              <a:t>Rare-earth ion-doped crystals</a:t>
            </a:r>
            <a:endParaRPr lang="en-GB" b="1" dirty="0">
              <a:solidFill>
                <a:srgbClr val="FFFFFF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3C43D9-1DE2-E743-8928-A0F2A8F5BAF4}"/>
              </a:ext>
            </a:extLst>
          </p:cNvPr>
          <p:cNvSpPr/>
          <p:nvPr/>
        </p:nvSpPr>
        <p:spPr>
          <a:xfrm>
            <a:off x="4457152" y="6581282"/>
            <a:ext cx="7734848" cy="27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400"/>
              </a:lnSpc>
              <a:spcBef>
                <a:spcPts val="0"/>
              </a:spcBef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G.H.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Dieke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Spectra and Energy Levels of Rare Earth Ions in Crystals, Wiley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Interscience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New York, 1968.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223F39D-7577-4B41-8214-57BC8BF6F778}"/>
              </a:ext>
            </a:extLst>
          </p:cNvPr>
          <p:cNvGrpSpPr/>
          <p:nvPr/>
        </p:nvGrpSpPr>
        <p:grpSpPr>
          <a:xfrm>
            <a:off x="5602240" y="2014225"/>
            <a:ext cx="6295217" cy="4234368"/>
            <a:chOff x="34468" y="1238896"/>
            <a:chExt cx="8893677" cy="534556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F92B3EA-AAAF-0841-9AA4-5C64A643691B}"/>
                </a:ext>
              </a:extLst>
            </p:cNvPr>
            <p:cNvGrpSpPr/>
            <p:nvPr/>
          </p:nvGrpSpPr>
          <p:grpSpPr>
            <a:xfrm>
              <a:off x="1127147" y="1238896"/>
              <a:ext cx="7800998" cy="4902973"/>
              <a:chOff x="682128" y="1238896"/>
              <a:chExt cx="5914670" cy="4902973"/>
            </a:xfrm>
          </p:grpSpPr>
          <p:pic>
            <p:nvPicPr>
              <p:cNvPr id="16" name="Picture 4" descr="Cropped Dieke Diag JHU Conf Proc No Capt">
                <a:extLst>
                  <a:ext uri="{FF2B5EF4-FFF2-40B4-BE49-F238E27FC236}">
                    <a16:creationId xmlns:a16="http://schemas.microsoft.com/office/drawing/2014/main" id="{C5EBC830-894A-E54D-B042-A6EF71520CE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2128" y="1238896"/>
                <a:ext cx="5914670" cy="4871235"/>
              </a:xfrm>
              <a:prstGeom prst="rect">
                <a:avLst/>
              </a:prstGeom>
              <a:noFill/>
              <a:ln w="38100" algn="ctr">
                <a:noFill/>
                <a:miter lim="800000"/>
                <a:headEnd/>
                <a:tailEnd/>
              </a:ln>
            </p:spPr>
          </p:pic>
          <p:sp>
            <p:nvSpPr>
              <p:cNvPr id="18" name="Line 5">
                <a:extLst>
                  <a:ext uri="{FF2B5EF4-FFF2-40B4-BE49-F238E27FC236}">
                    <a16:creationId xmlns:a16="http://schemas.microsoft.com/office/drawing/2014/main" id="{FC14CA04-405D-2E49-8D9A-393F706E40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25698" y="2738883"/>
                <a:ext cx="1613" cy="2941394"/>
              </a:xfrm>
              <a:prstGeom prst="line">
                <a:avLst/>
              </a:prstGeom>
              <a:noFill/>
              <a:ln w="19050">
                <a:solidFill>
                  <a:srgbClr val="339933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9" name="Line 6">
                <a:extLst>
                  <a:ext uri="{FF2B5EF4-FFF2-40B4-BE49-F238E27FC236}">
                    <a16:creationId xmlns:a16="http://schemas.microsoft.com/office/drawing/2014/main" id="{E117AB22-A856-3843-BA1A-D90B743AFC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53129" y="3667675"/>
                <a:ext cx="3226" cy="2017857"/>
              </a:xfrm>
              <a:prstGeom prst="line">
                <a:avLst/>
              </a:prstGeom>
              <a:noFill/>
              <a:ln w="19050">
                <a:solidFill>
                  <a:srgbClr val="339933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0" name="Line 7">
                <a:extLst>
                  <a:ext uri="{FF2B5EF4-FFF2-40B4-BE49-F238E27FC236}">
                    <a16:creationId xmlns:a16="http://schemas.microsoft.com/office/drawing/2014/main" id="{771A428F-75E4-604F-86D5-F6E56EE827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266066" y="2640355"/>
                <a:ext cx="3226" cy="3039922"/>
              </a:xfrm>
              <a:prstGeom prst="line">
                <a:avLst/>
              </a:prstGeom>
              <a:noFill/>
              <a:ln w="19050">
                <a:solidFill>
                  <a:srgbClr val="339933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1" name="Line 9">
                <a:extLst>
                  <a:ext uri="{FF2B5EF4-FFF2-40B4-BE49-F238E27FC236}">
                    <a16:creationId xmlns:a16="http://schemas.microsoft.com/office/drawing/2014/main" id="{AFE440BC-FEAA-7147-ADDB-E371A3C6EF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53220" y="4495311"/>
                <a:ext cx="3226" cy="1187593"/>
              </a:xfrm>
              <a:prstGeom prst="line">
                <a:avLst/>
              </a:prstGeom>
              <a:noFill/>
              <a:ln w="19050">
                <a:solidFill>
                  <a:srgbClr val="339933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2" name="Line 10">
                <a:extLst>
                  <a:ext uri="{FF2B5EF4-FFF2-40B4-BE49-F238E27FC236}">
                    <a16:creationId xmlns:a16="http://schemas.microsoft.com/office/drawing/2014/main" id="{0F4BE8BD-5B37-864C-A756-95B1DC4DAA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901619" y="3428580"/>
                <a:ext cx="6452" cy="2249069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3" name="Line 11">
                <a:extLst>
                  <a:ext uri="{FF2B5EF4-FFF2-40B4-BE49-F238E27FC236}">
                    <a16:creationId xmlns:a16="http://schemas.microsoft.com/office/drawing/2014/main" id="{051533E6-F2AB-BC4F-B04F-A14D3D8355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0340" y="3885751"/>
                <a:ext cx="3226" cy="179452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4" name="Line 12">
                <a:extLst>
                  <a:ext uri="{FF2B5EF4-FFF2-40B4-BE49-F238E27FC236}">
                    <a16:creationId xmlns:a16="http://schemas.microsoft.com/office/drawing/2014/main" id="{3AD47D6F-BBB5-B948-A8B5-06BBEDCC0B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14520" y="4626682"/>
                <a:ext cx="3226" cy="1058849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5" name="Line 13">
                <a:extLst>
                  <a:ext uri="{FF2B5EF4-FFF2-40B4-BE49-F238E27FC236}">
                    <a16:creationId xmlns:a16="http://schemas.microsoft.com/office/drawing/2014/main" id="{0951AB6B-D414-C346-8146-48B325FEA5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6766" y="4497939"/>
                <a:ext cx="3226" cy="1187593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6" name="Line 14">
                <a:extLst>
                  <a:ext uri="{FF2B5EF4-FFF2-40B4-BE49-F238E27FC236}">
                    <a16:creationId xmlns:a16="http://schemas.microsoft.com/office/drawing/2014/main" id="{505F678F-3CFD-544D-9F21-4BCE7DA710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11273" y="4758053"/>
                <a:ext cx="0" cy="924851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7" name="Line 15">
                <a:extLst>
                  <a:ext uri="{FF2B5EF4-FFF2-40B4-BE49-F238E27FC236}">
                    <a16:creationId xmlns:a16="http://schemas.microsoft.com/office/drawing/2014/main" id="{CE5AAD4A-F594-2C42-B706-CD3A345A61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49900" y="3665048"/>
                <a:ext cx="0" cy="1663155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844F44E-8564-C443-BF39-8FA00BA75568}"/>
                  </a:ext>
                </a:extLst>
              </p:cNvPr>
              <p:cNvSpPr txBox="1"/>
              <p:nvPr/>
            </p:nvSpPr>
            <p:spPr>
              <a:xfrm rot="16200000">
                <a:off x="996902" y="3841517"/>
                <a:ext cx="1444625" cy="2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Arial"/>
                    <a:cs typeface="Arial"/>
                  </a:rPr>
                  <a:t>1064 nm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09C6842-881B-1344-914E-A9C983F7410D}"/>
                  </a:ext>
                </a:extLst>
              </p:cNvPr>
              <p:cNvSpPr txBox="1"/>
              <p:nvPr/>
            </p:nvSpPr>
            <p:spPr>
              <a:xfrm rot="16200000">
                <a:off x="5295898" y="5264917"/>
                <a:ext cx="1444625" cy="2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00703C"/>
                    </a:solidFill>
                    <a:latin typeface="Arial"/>
                    <a:cs typeface="Arial"/>
                  </a:rPr>
                  <a:t>795 nm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8D2068E-9A98-764E-9A76-80573AEC2AAF}"/>
                  </a:ext>
                </a:extLst>
              </p:cNvPr>
              <p:cNvSpPr txBox="1"/>
              <p:nvPr/>
            </p:nvSpPr>
            <p:spPr>
              <a:xfrm rot="16200000">
                <a:off x="4829174" y="5195067"/>
                <a:ext cx="1444625" cy="2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00703C"/>
                    </a:solidFill>
                    <a:latin typeface="Arial"/>
                    <a:cs typeface="Arial"/>
                  </a:rPr>
                  <a:t>1532 nm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AC3483A-F991-E749-9C6B-7756079B9A0E}"/>
                  </a:ext>
                </a:extLst>
              </p:cNvPr>
              <p:cNvSpPr txBox="1"/>
              <p:nvPr/>
            </p:nvSpPr>
            <p:spPr>
              <a:xfrm rot="16200000">
                <a:off x="4521198" y="5268092"/>
                <a:ext cx="1444625" cy="2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FF0000"/>
                    </a:solidFill>
                    <a:latin typeface="Arial"/>
                    <a:cs typeface="Arial"/>
                  </a:rPr>
                  <a:t>1550 nm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81104CE-8A4B-F645-8BED-A376BAAF4C51}"/>
                  </a:ext>
                </a:extLst>
              </p:cNvPr>
              <p:cNvSpPr txBox="1"/>
              <p:nvPr/>
            </p:nvSpPr>
            <p:spPr>
              <a:xfrm rot="16200000">
                <a:off x="1339849" y="4340020"/>
                <a:ext cx="1444625" cy="2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00703C"/>
                    </a:solidFill>
                    <a:latin typeface="Arial"/>
                    <a:cs typeface="Arial"/>
                  </a:rPr>
                  <a:t>883 nm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DBDD051-B559-9E46-A43B-E1C1F0EC9553}"/>
                  </a:ext>
                </a:extLst>
              </p:cNvPr>
              <p:cNvSpPr txBox="1"/>
              <p:nvPr/>
            </p:nvSpPr>
            <p:spPr>
              <a:xfrm rot="16200000">
                <a:off x="567800" y="3090042"/>
                <a:ext cx="1444625" cy="2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703C"/>
                    </a:solidFill>
                    <a:latin typeface="Arial"/>
                    <a:cs typeface="Arial"/>
                  </a:rPr>
                  <a:t>606 nm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B8DC77E-7324-124C-BB7E-8573BE0C1F20}"/>
                  </a:ext>
                </a:extLst>
              </p:cNvPr>
              <p:cNvSpPr txBox="1"/>
              <p:nvPr/>
            </p:nvSpPr>
            <p:spPr>
              <a:xfrm rot="16200000">
                <a:off x="5518151" y="4534667"/>
                <a:ext cx="1444625" cy="2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  <a:latin typeface="Arial"/>
                    <a:cs typeface="Arial"/>
                  </a:rPr>
                  <a:t>1030 nm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1E53C47-7CDF-F544-B64D-8A327BA9A824}"/>
                  </a:ext>
                </a:extLst>
              </p:cNvPr>
              <p:cNvSpPr txBox="1"/>
              <p:nvPr/>
            </p:nvSpPr>
            <p:spPr>
              <a:xfrm rot="16200000">
                <a:off x="2399716" y="3486917"/>
                <a:ext cx="1444625" cy="2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703C"/>
                    </a:solidFill>
                    <a:latin typeface="Arial"/>
                    <a:cs typeface="Arial"/>
                  </a:rPr>
                  <a:t>580 nm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0C5655B-3479-A24C-AA23-7716415CD397}"/>
                  </a:ext>
                </a:extLst>
              </p:cNvPr>
              <p:cNvSpPr txBox="1"/>
              <p:nvPr/>
            </p:nvSpPr>
            <p:spPr>
              <a:xfrm rot="16200000">
                <a:off x="4159668" y="5314547"/>
                <a:ext cx="1444625" cy="2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FF0000"/>
                    </a:solidFill>
                    <a:latin typeface="Arial"/>
                    <a:cs typeface="Arial"/>
                  </a:rPr>
                  <a:t>2100 nm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36784EA-A56D-F84A-B2C9-A0F392D98E2F}"/>
                  </a:ext>
                </a:extLst>
              </p:cNvPr>
              <p:cNvSpPr txBox="1"/>
              <p:nvPr/>
            </p:nvSpPr>
            <p:spPr>
              <a:xfrm rot="16200000">
                <a:off x="4987928" y="5242692"/>
                <a:ext cx="1444625" cy="21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FF0000"/>
                    </a:solidFill>
                    <a:latin typeface="Arial"/>
                    <a:cs typeface="Arial"/>
                  </a:rPr>
                  <a:t>1900 nm</a:t>
                </a:r>
              </a:p>
            </p:txBody>
          </p:sp>
          <p:sp>
            <p:nvSpPr>
              <p:cNvPr id="38" name="Line 10">
                <a:extLst>
                  <a:ext uri="{FF2B5EF4-FFF2-40B4-BE49-F238E27FC236}">
                    <a16:creationId xmlns:a16="http://schemas.microsoft.com/office/drawing/2014/main" id="{3BF5799C-DBD5-7C48-9850-2DBFFCDC2C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445160" y="3907709"/>
                <a:ext cx="0" cy="1708441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 type="stealth" w="lg" len="lg"/>
              </a:ln>
            </p:spPr>
            <p:txBody>
              <a:bodyPr/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D4B8582-264F-E449-AF52-9FDC31119D02}"/>
                </a:ext>
              </a:extLst>
            </p:cNvPr>
            <p:cNvSpPr txBox="1"/>
            <p:nvPr/>
          </p:nvSpPr>
          <p:spPr>
            <a:xfrm rot="16200000">
              <a:off x="-1612239" y="3481667"/>
              <a:ext cx="4699363" cy="521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Arial"/>
                  <a:cs typeface="Arial"/>
                </a:rPr>
                <a:t>Energy of electronic levels</a:t>
              </a:r>
              <a:r>
                <a:rPr lang="en-US" dirty="0">
                  <a:solidFill>
                    <a:schemeClr val="tx1"/>
                  </a:solidFill>
                  <a:latin typeface="Arial"/>
                  <a:cs typeface="Arial"/>
                </a:rPr>
                <a:t> [</a:t>
              </a:r>
              <a:r>
                <a:rPr lang="en-US" sz="1600" dirty="0">
                  <a:solidFill>
                    <a:schemeClr val="tx1"/>
                  </a:solidFill>
                  <a:latin typeface="Arial"/>
                  <a:cs typeface="Arial"/>
                </a:rPr>
                <a:t>x</a:t>
              </a:r>
              <a:r>
                <a:rPr lang="en-US" dirty="0">
                  <a:solidFill>
                    <a:schemeClr val="tx1"/>
                  </a:solidFill>
                  <a:latin typeface="Arial"/>
                  <a:cs typeface="Arial"/>
                </a:rPr>
                <a:t>10</a:t>
              </a:r>
              <a:r>
                <a:rPr lang="en-US" baseline="30000" dirty="0">
                  <a:solidFill>
                    <a:schemeClr val="tx1"/>
                  </a:solidFill>
                  <a:latin typeface="Arial"/>
                  <a:cs typeface="Arial"/>
                </a:rPr>
                <a:t>3</a:t>
              </a:r>
              <a:r>
                <a:rPr lang="en-US" dirty="0">
                  <a:solidFill>
                    <a:schemeClr val="tx1"/>
                  </a:solidFill>
                  <a:latin typeface="Arial"/>
                  <a:cs typeface="Arial"/>
                </a:rPr>
                <a:t> cm</a:t>
              </a:r>
              <a:r>
                <a:rPr lang="en-US" baseline="30000" dirty="0">
                  <a:solidFill>
                    <a:schemeClr val="tx1"/>
                  </a:solidFill>
                  <a:latin typeface="Arial"/>
                  <a:cs typeface="Arial"/>
                </a:rPr>
                <a:t>-1</a:t>
              </a:r>
              <a:r>
                <a:rPr lang="en-US" dirty="0">
                  <a:solidFill>
                    <a:schemeClr val="tx1"/>
                  </a:solidFill>
                  <a:latin typeface="Arial"/>
                  <a:cs typeface="Arial"/>
                </a:rPr>
                <a:t>]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6C7C1EE-ABC4-064D-B7A2-5138A01E7860}"/>
                </a:ext>
              </a:extLst>
            </p:cNvPr>
            <p:cNvCxnSpPr/>
            <p:nvPr/>
          </p:nvCxnSpPr>
          <p:spPr bwMode="auto">
            <a:xfrm>
              <a:off x="34468" y="6575701"/>
              <a:ext cx="3777488" cy="8759"/>
            </a:xfrm>
            <a:prstGeom prst="line">
              <a:avLst/>
            </a:prstGeom>
            <a:no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9" name="Text Box 16">
            <a:extLst>
              <a:ext uri="{FF2B5EF4-FFF2-40B4-BE49-F238E27FC236}">
                <a16:creationId xmlns:a16="http://schemas.microsoft.com/office/drawing/2014/main" id="{00F232C5-4576-284D-80BB-0E6F580410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2801" y="2196939"/>
            <a:ext cx="2493091" cy="101566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500" dirty="0">
                <a:solidFill>
                  <a:srgbClr val="FF3300"/>
                </a:solidFill>
                <a:latin typeface="Arial"/>
                <a:cs typeface="Arial"/>
              </a:rPr>
              <a:t>Commercial solid-state lasers</a:t>
            </a:r>
          </a:p>
          <a:p>
            <a:pPr algn="l"/>
            <a:r>
              <a:rPr lang="en-US" sz="1500" b="0" dirty="0">
                <a:solidFill>
                  <a:srgbClr val="008000"/>
                </a:solidFill>
                <a:latin typeface="Arial"/>
                <a:cs typeface="Arial"/>
              </a:rPr>
              <a:t>Quantum technology (memories, single emitters)</a:t>
            </a:r>
          </a:p>
        </p:txBody>
      </p:sp>
      <p:pic>
        <p:nvPicPr>
          <p:cNvPr id="40" name="Picture 10" descr="IMG_6132">
            <a:extLst>
              <a:ext uri="{FF2B5EF4-FFF2-40B4-BE49-F238E27FC236}">
                <a16:creationId xmlns:a16="http://schemas.microsoft.com/office/drawing/2014/main" id="{5B9A9F60-84D9-CD42-9FF5-D2778BD11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lum bright="54000" contras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359" y="3837290"/>
            <a:ext cx="2118567" cy="1730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5807BC9-8514-1B46-AA0B-2787D760D1D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767" y="3825337"/>
            <a:ext cx="2167631" cy="1730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425EDFF-6D6C-4845-83B2-88C27EE59D79}"/>
              </a:ext>
            </a:extLst>
          </p:cNvPr>
          <p:cNvCxnSpPr/>
          <p:nvPr/>
        </p:nvCxnSpPr>
        <p:spPr>
          <a:xfrm>
            <a:off x="6069257" y="6555882"/>
            <a:ext cx="612088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137D72D-0D22-634D-9973-4262E3D99995}"/>
              </a:ext>
            </a:extLst>
          </p:cNvPr>
          <p:cNvSpPr/>
          <p:nvPr/>
        </p:nvSpPr>
        <p:spPr>
          <a:xfrm>
            <a:off x="153744" y="5667993"/>
            <a:ext cx="43213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dirty="0" err="1"/>
              <a:t>Saglamyurek</a:t>
            </a:r>
            <a:r>
              <a:rPr lang="nb-NO" sz="1400" dirty="0"/>
              <a:t>, WT </a:t>
            </a:r>
            <a:r>
              <a:rPr lang="nb-NO" sz="1400" i="1" dirty="0"/>
              <a:t>et al</a:t>
            </a:r>
            <a:r>
              <a:rPr lang="nb-NO" sz="1400" dirty="0"/>
              <a:t>., Nature 469, 512-515 (2011).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8EC1F08-2178-3040-9DC1-7C52AA76C027}"/>
              </a:ext>
            </a:extLst>
          </p:cNvPr>
          <p:cNvSpPr/>
          <p:nvPr/>
        </p:nvSpPr>
        <p:spPr>
          <a:xfrm>
            <a:off x="1780708" y="5997247"/>
            <a:ext cx="38215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b-NO" sz="1400" dirty="0" err="1"/>
              <a:t>Saglamyurek</a:t>
            </a:r>
            <a:r>
              <a:rPr lang="nb-NO" sz="1400" dirty="0"/>
              <a:t>, WT </a:t>
            </a:r>
            <a:r>
              <a:rPr lang="nb-NO" sz="1400" i="1" dirty="0"/>
              <a:t>et al</a:t>
            </a:r>
            <a:r>
              <a:rPr lang="nb-NO" sz="1400" dirty="0"/>
              <a:t>., Nature </a:t>
            </a:r>
            <a:r>
              <a:rPr lang="nb-NO" sz="1400" dirty="0" err="1"/>
              <a:t>Phot</a:t>
            </a:r>
            <a:r>
              <a:rPr lang="nb-NO" sz="1400" dirty="0"/>
              <a:t>. 9, 83 (2015).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4676F8-D9AB-4F45-8B51-FD1F55DD7A16}"/>
              </a:ext>
            </a:extLst>
          </p:cNvPr>
          <p:cNvGrpSpPr/>
          <p:nvPr/>
        </p:nvGrpSpPr>
        <p:grpSpPr>
          <a:xfrm>
            <a:off x="554038" y="1122221"/>
            <a:ext cx="4514317" cy="2400955"/>
            <a:chOff x="554038" y="1122221"/>
            <a:chExt cx="4514317" cy="240095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707DDBA-709F-2143-839D-EFAFDBD6D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038" y="1122221"/>
              <a:ext cx="4514317" cy="240095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89FF894-C8D4-8440-84B0-08D191C138EF}"/>
                </a:ext>
              </a:extLst>
            </p:cNvPr>
            <p:cNvSpPr/>
            <p:nvPr/>
          </p:nvSpPr>
          <p:spPr>
            <a:xfrm>
              <a:off x="4077931" y="3051175"/>
              <a:ext cx="487719" cy="215900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</p:spTree>
    <p:extLst>
      <p:ext uri="{BB962C8B-B14F-4D97-AF65-F5344CB8AC3E}">
        <p14:creationId xmlns:p14="http://schemas.microsoft.com/office/powerpoint/2010/main" val="691547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9427422-A485-1F5B-E5B0-98DF7E58F3DE}"/>
              </a:ext>
            </a:extLst>
          </p:cNvPr>
          <p:cNvSpPr/>
          <p:nvPr/>
        </p:nvSpPr>
        <p:spPr>
          <a:xfrm>
            <a:off x="1" y="0"/>
            <a:ext cx="3845859" cy="68580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503E38-D268-E74C-A1C5-931BABC8DD11}"/>
              </a:ext>
            </a:extLst>
          </p:cNvPr>
          <p:cNvSpPr txBox="1">
            <a:spLocks/>
          </p:cNvSpPr>
          <p:nvPr/>
        </p:nvSpPr>
        <p:spPr>
          <a:xfrm>
            <a:off x="468061" y="366698"/>
            <a:ext cx="9025563" cy="1157303"/>
          </a:xfrm>
          <a:prstGeom prst="rect">
            <a:avLst/>
          </a:prstGeom>
        </p:spPr>
        <p:txBody>
          <a:bodyPr wrap="square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830A0881-0FBE-4244-9787-2CFE84F1C8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3968" y="401298"/>
            <a:ext cx="3359505" cy="1008063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Rare-earth crystals: a brief introduction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361BAA-AF3F-E414-2554-4657190F6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65" y="4800462"/>
            <a:ext cx="3076073" cy="19043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D7FEE8A-53F4-C62A-C544-C3DCAAAD10E9}"/>
              </a:ext>
            </a:extLst>
          </p:cNvPr>
          <p:cNvSpPr txBox="1"/>
          <p:nvPr/>
        </p:nvSpPr>
        <p:spPr>
          <a:xfrm>
            <a:off x="1190952" y="4195831"/>
            <a:ext cx="2186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</a:t>
            </a:r>
            <a:r>
              <a:rPr lang="en-CH" sz="1400" dirty="0"/>
              <a:t>implified level structure of Tm</a:t>
            </a:r>
            <a:r>
              <a:rPr lang="en-CH" sz="1400" baseline="30000" dirty="0"/>
              <a:t>3+</a:t>
            </a:r>
            <a:r>
              <a:rPr lang="en-CH" sz="1400" dirty="0"/>
              <a:t>-doped crystals</a:t>
            </a:r>
          </a:p>
        </p:txBody>
      </p:sp>
      <p:sp>
        <p:nvSpPr>
          <p:cNvPr id="15" name="Text Box 1178">
            <a:extLst>
              <a:ext uri="{FF2B5EF4-FFF2-40B4-BE49-F238E27FC236}">
                <a16:creationId xmlns:a16="http://schemas.microsoft.com/office/drawing/2014/main" id="{4B7AB5E0-B114-FF86-72AC-FC77BA92F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5861" y="905330"/>
            <a:ext cx="8346140" cy="455509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177" lvl="1">
              <a:spcBef>
                <a:spcPct val="0"/>
              </a:spcBef>
              <a:spcAft>
                <a:spcPts val="1000"/>
              </a:spcAft>
            </a:pP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1) Transitions (zero-phonon lines) in the visible and near infrared 			</a:t>
            </a:r>
            <a:r>
              <a:rPr lang="en-CA" sz="2000" dirty="0">
                <a:solidFill>
                  <a:schemeClr val="tx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-&gt; quantum communication</a:t>
            </a:r>
          </a:p>
          <a:p>
            <a:pPr marL="457177" lvl="1">
              <a:spcBef>
                <a:spcPct val="0"/>
              </a:spcBef>
              <a:spcAft>
                <a:spcPts val="1000"/>
              </a:spcAft>
            </a:pP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ymbol" charset="2"/>
                <a:cs typeface="Symbol" charset="2"/>
              </a:rPr>
              <a:t>2) </a:t>
            </a:r>
            <a:r>
              <a:rPr lang="en-CA" sz="2000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Symbol" charset="2"/>
                <a:cs typeface="Symbol" charset="2"/>
              </a:rPr>
              <a:t>G</a:t>
            </a:r>
            <a:r>
              <a:rPr lang="en-CA" sz="2000" baseline="-25000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inhom</a:t>
            </a: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 </a:t>
            </a: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  <a:sym typeface="Symbol" charset="2"/>
              </a:rPr>
              <a:t> 100 MHz – 500 GHz </a:t>
            </a:r>
            <a:r>
              <a:rPr lang="nl-NL" sz="2000" dirty="0">
                <a:solidFill>
                  <a:schemeClr val="accent5">
                    <a:lumMod val="20000"/>
                    <a:lumOff val="80000"/>
                  </a:schemeClr>
                </a:solidFill>
                <a:sym typeface="Symbol" pitchFamily="2" charset="2"/>
              </a:rPr>
              <a:t> 							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-&gt; 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broadband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 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quantum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 memory</a:t>
            </a:r>
            <a:endParaRPr lang="en-CA" sz="2000" i="1" dirty="0">
              <a:solidFill>
                <a:schemeClr val="tx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/>
              <a:sym typeface="Symbol" charset="2"/>
            </a:endParaRPr>
          </a:p>
          <a:p>
            <a:pPr marL="457177" lvl="1">
              <a:spcBef>
                <a:spcPct val="0"/>
              </a:spcBef>
              <a:spcAft>
                <a:spcPts val="1000"/>
              </a:spcAft>
            </a:pP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3) Excited states with very long lifetimes (</a:t>
            </a:r>
            <a:r>
              <a:rPr lang="en-CA" sz="2000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ms</a:t>
            </a: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)</a:t>
            </a:r>
          </a:p>
          <a:p>
            <a:pPr marL="457177" lvl="1">
              <a:spcBef>
                <a:spcPct val="0"/>
              </a:spcBef>
              <a:spcAft>
                <a:spcPts val="1000"/>
              </a:spcAft>
            </a:pP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			-&gt; </a:t>
            </a:r>
            <a:r>
              <a:rPr lang="en-CA" sz="20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difficult to observe single-photon emissions</a:t>
            </a:r>
          </a:p>
          <a:p>
            <a:pPr marL="457177" lvl="1">
              <a:spcBef>
                <a:spcPct val="0"/>
              </a:spcBef>
              <a:spcAft>
                <a:spcPts val="1000"/>
              </a:spcAft>
            </a:pP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4) At T&lt; 2 K: </a:t>
            </a:r>
            <a:r>
              <a:rPr lang="en-CA" sz="2000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Symbol" pitchFamily="2" charset="2"/>
                <a:ea typeface="Source Sans Pro" panose="020B0503030403020204" pitchFamily="34" charset="0"/>
                <a:cs typeface="Symbol" charset="2"/>
              </a:rPr>
              <a:t>G</a:t>
            </a:r>
            <a:r>
              <a:rPr lang="en-CA" sz="2000" baseline="-25000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hom</a:t>
            </a:r>
            <a:r>
              <a:rPr lang="en-CA" sz="2000" baseline="30000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opt</a:t>
            </a: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 </a:t>
            </a: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  <a:sym typeface="Symbol" charset="2"/>
              </a:rPr>
              <a:t></a:t>
            </a: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 50 Hz – 100 kHz -&gt; T</a:t>
            </a:r>
            <a:r>
              <a:rPr lang="en-CA" sz="2000" baseline="-25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2</a:t>
            </a: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 = 4 </a:t>
            </a:r>
            <a:r>
              <a:rPr lang="en-CA" sz="2000" dirty="0" err="1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ms</a:t>
            </a: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 </a:t>
            </a:r>
            <a:r>
              <a:rPr lang="nl-NL" sz="2000" dirty="0">
                <a:solidFill>
                  <a:schemeClr val="accent5">
                    <a:lumMod val="20000"/>
                    <a:lumOff val="80000"/>
                  </a:schemeClr>
                </a:solidFill>
                <a:sym typeface="Symbol" pitchFamily="2" charset="2"/>
              </a:rPr>
              <a:t> 					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-&gt; high-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capacity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 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and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 long-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lived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 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quantum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 memory</a:t>
            </a:r>
            <a:endParaRPr lang="en-CA" sz="2000" i="1" dirty="0">
              <a:solidFill>
                <a:schemeClr val="tx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/>
            </a:endParaRPr>
          </a:p>
          <a:p>
            <a:pPr marL="457177" lvl="1">
              <a:spcBef>
                <a:spcPct val="0"/>
              </a:spcBef>
              <a:spcAft>
                <a:spcPts val="1000"/>
              </a:spcAft>
            </a:pP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5) At T&lt; 2 K: ground states with long T</a:t>
            </a:r>
            <a:r>
              <a:rPr lang="en-CA" sz="2000" baseline="-25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1</a:t>
            </a: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 (d) and long T</a:t>
            </a:r>
            <a:r>
              <a:rPr lang="en-CA" sz="2000" baseline="-25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2 </a:t>
            </a:r>
            <a:r>
              <a:rPr lang="nl-NL" sz="2000" dirty="0">
                <a:solidFill>
                  <a:schemeClr val="accent5">
                    <a:lumMod val="20000"/>
                    <a:lumOff val="80000"/>
                  </a:schemeClr>
                </a:solidFill>
                <a:sym typeface="Symbol" pitchFamily="2" charset="2"/>
              </a:rPr>
              <a:t> (h) 				</a:t>
            </a:r>
            <a:r>
              <a:rPr lang="nl-NL" sz="2000" i="1" dirty="0">
                <a:solidFill>
                  <a:schemeClr val="accent5">
                    <a:lumMod val="20000"/>
                    <a:lumOff val="80000"/>
                  </a:schemeClr>
                </a:solidFill>
                <a:sym typeface="Symbol" pitchFamily="2" charset="2"/>
              </a:rPr>
              <a:t>-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&gt; long-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lived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 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quantum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 memory 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and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 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sym typeface="Symbol" pitchFamily="2" charset="2"/>
              </a:rPr>
              <a:t>qubits</a:t>
            </a:r>
            <a:endParaRPr lang="en-CA" sz="2000" i="1" dirty="0">
              <a:solidFill>
                <a:schemeClr val="tx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/>
            </a:endParaRPr>
          </a:p>
          <a:p>
            <a:pPr marL="457177" lvl="1">
              <a:spcBef>
                <a:spcPct val="0"/>
              </a:spcBef>
              <a:spcAft>
                <a:spcPts val="1000"/>
              </a:spcAft>
            </a:pPr>
            <a:r>
              <a:rPr lang="en-CA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  <a:sym typeface="Symbol" charset="2"/>
              </a:rPr>
              <a:t>6) Electric dipole-dipole interaction between neighboring ions </a:t>
            </a:r>
            <a:r>
              <a:rPr lang="nl-NL" sz="2000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  <a:sym typeface="Symbol" charset="2"/>
              </a:rPr>
              <a:t> 				</a:t>
            </a:r>
            <a:r>
              <a:rPr lang="nl-NL" sz="2000" i="1" dirty="0">
                <a:solidFill>
                  <a:schemeClr val="accent5">
                    <a:lumMod val="20000"/>
                    <a:lumOff val="8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  <a:sym typeface="Symbol" charset="2"/>
              </a:rPr>
              <a:t>-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  <a:sym typeface="Symbol" charset="2"/>
              </a:rPr>
              <a:t>&gt; </a:t>
            </a:r>
            <a:r>
              <a:rPr lang="nl-NL" sz="2000" i="1" dirty="0" err="1">
                <a:solidFill>
                  <a:schemeClr val="tx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  <a:sym typeface="Symbol" charset="2"/>
              </a:rPr>
              <a:t>quantum</a:t>
            </a:r>
            <a:r>
              <a:rPr lang="nl-NL" sz="2000" i="1" dirty="0">
                <a:solidFill>
                  <a:schemeClr val="tx1">
                    <a:lumMod val="8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  <a:sym typeface="Symbol" charset="2"/>
              </a:rPr>
              <a:t> gates</a:t>
            </a:r>
            <a:endParaRPr lang="en-CA" sz="2000" i="1" dirty="0">
              <a:solidFill>
                <a:schemeClr val="tx1">
                  <a:lumMod val="85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Arial"/>
              <a:sym typeface="Symbol" charset="2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D046572-0B4C-34F0-D9D4-A86106417AE3}"/>
              </a:ext>
            </a:extLst>
          </p:cNvPr>
          <p:cNvSpPr/>
          <p:nvPr/>
        </p:nvSpPr>
        <p:spPr>
          <a:xfrm>
            <a:off x="4124733" y="5642678"/>
            <a:ext cx="7673209" cy="848623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4C7C5A9-D308-E0E0-6522-77488FD3072D}"/>
              </a:ext>
            </a:extLst>
          </p:cNvPr>
          <p:cNvSpPr txBox="1"/>
          <p:nvPr/>
        </p:nvSpPr>
        <p:spPr>
          <a:xfrm>
            <a:off x="4630994" y="5752617"/>
            <a:ext cx="66072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2000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  <a:sym typeface="Symbol" charset="2"/>
              </a:rPr>
              <a:t>Promising for optical quantum memory and QIP. But not for single-photon emitters.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2F7BA2E-3731-53BA-F3EC-932797C51C7A}"/>
              </a:ext>
            </a:extLst>
          </p:cNvPr>
          <p:cNvSpPr/>
          <p:nvPr/>
        </p:nvSpPr>
        <p:spPr>
          <a:xfrm>
            <a:off x="468061" y="2163937"/>
            <a:ext cx="2649212" cy="2018039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C9189E-57B5-0C98-5113-F1CA17DBB0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718" y="2177792"/>
            <a:ext cx="2186609" cy="195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037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9427422-A485-1F5B-E5B0-98DF7E58F3DE}"/>
              </a:ext>
            </a:extLst>
          </p:cNvPr>
          <p:cNvSpPr/>
          <p:nvPr/>
        </p:nvSpPr>
        <p:spPr>
          <a:xfrm>
            <a:off x="1" y="0"/>
            <a:ext cx="4484419" cy="68580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503E38-D268-E74C-A1C5-931BABC8DD11}"/>
              </a:ext>
            </a:extLst>
          </p:cNvPr>
          <p:cNvSpPr txBox="1">
            <a:spLocks/>
          </p:cNvSpPr>
          <p:nvPr/>
        </p:nvSpPr>
        <p:spPr>
          <a:xfrm>
            <a:off x="468061" y="366698"/>
            <a:ext cx="9025563" cy="1157303"/>
          </a:xfrm>
          <a:prstGeom prst="rect">
            <a:avLst/>
          </a:prstGeom>
        </p:spPr>
        <p:txBody>
          <a:bodyPr wrap="square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75BE67-12D2-484D-C888-5B2FF5D5A374}"/>
              </a:ext>
            </a:extLst>
          </p:cNvPr>
          <p:cNvSpPr txBox="1"/>
          <p:nvPr/>
        </p:nvSpPr>
        <p:spPr>
          <a:xfrm>
            <a:off x="9006945" y="3929789"/>
            <a:ext cx="1113460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>
                <a:solidFill>
                  <a:schemeClr val="bg1"/>
                </a:solidFill>
              </a:rPr>
              <a:t>Tm:YAlO</a:t>
            </a:r>
            <a:r>
              <a:rPr lang="en-US" sz="1351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C43F254-7749-B165-940E-171EDE1CA6D8}"/>
              </a:ext>
            </a:extLst>
          </p:cNvPr>
          <p:cNvSpPr txBox="1">
            <a:spLocks/>
          </p:cNvSpPr>
          <p:nvPr/>
        </p:nvSpPr>
        <p:spPr>
          <a:xfrm>
            <a:off x="254170" y="592457"/>
            <a:ext cx="4230250" cy="195677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1200"/>
              </a:spcAft>
            </a:pPr>
            <a:r>
              <a:rPr lang="en-US" sz="3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How to create a single photon? Spontaneous emission from a single emitter</a:t>
            </a:r>
            <a:br>
              <a:rPr lang="en-CH" sz="3000"/>
            </a:br>
            <a:r>
              <a:rPr lang="en-US" sz="3000" dirty="0"/>
              <a:t> </a:t>
            </a:r>
            <a:endParaRPr lang="en-US" sz="3000" b="1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890A48A0-A2D8-06E3-8C84-A052AFCF489A}"/>
              </a:ext>
            </a:extLst>
          </p:cNvPr>
          <p:cNvSpPr txBox="1">
            <a:spLocks/>
          </p:cNvSpPr>
          <p:nvPr/>
        </p:nvSpPr>
        <p:spPr>
          <a:xfrm>
            <a:off x="438613" y="2281282"/>
            <a:ext cx="3786035" cy="3597223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-US" sz="1800" dirty="0"/>
              <a:t>The long optical lifetimes in rare-earth ions result in very small decay rates</a:t>
            </a:r>
          </a:p>
          <a:p>
            <a:pPr>
              <a:buFontTx/>
              <a:buChar char="-"/>
            </a:pPr>
            <a:r>
              <a:rPr lang="en-US" sz="1800" dirty="0"/>
              <a:t>Photons will be emitted into random directions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2DA1B09-C27A-727D-0541-710F1F2FB5CD}"/>
              </a:ext>
            </a:extLst>
          </p:cNvPr>
          <p:cNvGrpSpPr/>
          <p:nvPr/>
        </p:nvGrpSpPr>
        <p:grpSpPr>
          <a:xfrm>
            <a:off x="6499337" y="1406159"/>
            <a:ext cx="3711465" cy="3806984"/>
            <a:chOff x="3788124" y="3317537"/>
            <a:chExt cx="1901674" cy="1868685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CB55A16-E927-0A0F-13E1-92E1C3D90020}"/>
                </a:ext>
              </a:extLst>
            </p:cNvPr>
            <p:cNvSpPr/>
            <p:nvPr/>
          </p:nvSpPr>
          <p:spPr>
            <a:xfrm rot="318783">
              <a:off x="3788124" y="3317537"/>
              <a:ext cx="1901674" cy="1858081"/>
            </a:xfrm>
            <a:prstGeom prst="ellipse">
              <a:avLst/>
            </a:prstGeom>
            <a:solidFill>
              <a:srgbClr val="9E9E9E"/>
            </a:solidFill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3BE4F54-8D56-D4C7-00FF-F0F3CAA1B162}"/>
                </a:ext>
              </a:extLst>
            </p:cNvPr>
            <p:cNvCxnSpPr/>
            <p:nvPr/>
          </p:nvCxnSpPr>
          <p:spPr>
            <a:xfrm>
              <a:off x="4122296" y="3792511"/>
              <a:ext cx="1199213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D10F86-9422-96B3-DA7C-285599E1D358}"/>
                </a:ext>
              </a:extLst>
            </p:cNvPr>
            <p:cNvCxnSpPr/>
            <p:nvPr/>
          </p:nvCxnSpPr>
          <p:spPr>
            <a:xfrm>
              <a:off x="4122296" y="4612434"/>
              <a:ext cx="1199213" cy="0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C57C658-2FD9-2046-5BAD-1B7368B2E2FB}"/>
                </a:ext>
              </a:extLst>
            </p:cNvPr>
            <p:cNvSpPr/>
            <p:nvPr/>
          </p:nvSpPr>
          <p:spPr>
            <a:xfrm>
              <a:off x="4564505" y="3493609"/>
              <a:ext cx="292308" cy="292308"/>
            </a:xfrm>
            <a:prstGeom prst="ellipse">
              <a:avLst/>
            </a:prstGeom>
            <a:solidFill>
              <a:srgbClr val="777777"/>
            </a:solidFill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D849C15-93C1-887D-AC16-640CF4260F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54499" y="4616475"/>
              <a:ext cx="145248" cy="148577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3725B79-6A48-63E9-5033-E7722018D8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82906" y="4616475"/>
              <a:ext cx="145248" cy="148577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B87AD5E-F254-DEFE-F6DF-CC7CF6E30E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97984" y="4616475"/>
              <a:ext cx="145248" cy="148577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BEF69D1-E5AA-EF62-E166-5B0FF67C3B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16160" y="4615118"/>
              <a:ext cx="145248" cy="148577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7D4D5AF-35F9-3AAE-8704-0F536766FC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4336" y="4613761"/>
              <a:ext cx="145248" cy="148577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6CA0C55-187A-7CF9-C4F4-4E4AB7F869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52512" y="4612404"/>
              <a:ext cx="145248" cy="148577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85EF2AE-9BFD-0185-AAC1-B958D50D90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70688" y="4611047"/>
              <a:ext cx="145248" cy="148577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0309677-545B-5003-CA59-33C5326844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88864" y="4609690"/>
              <a:ext cx="145248" cy="148577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A5607615-41A9-26C2-E2DC-E6BF34FF59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07040" y="4608333"/>
              <a:ext cx="145248" cy="148577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C5896B6A-301D-8AE2-2435-B46E971CBD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25216" y="4606976"/>
              <a:ext cx="145248" cy="148577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Arc 50">
              <a:extLst>
                <a:ext uri="{FF2B5EF4-FFF2-40B4-BE49-F238E27FC236}">
                  <a16:creationId xmlns:a16="http://schemas.microsoft.com/office/drawing/2014/main" id="{CDA5D2E1-3AED-87BC-FEAA-1BBD3711D90C}"/>
                </a:ext>
              </a:extLst>
            </p:cNvPr>
            <p:cNvSpPr/>
            <p:nvPr/>
          </p:nvSpPr>
          <p:spPr>
            <a:xfrm rot="20831103">
              <a:off x="4568691" y="3608198"/>
              <a:ext cx="660842" cy="1054336"/>
            </a:xfrm>
            <a:prstGeom prst="arc">
              <a:avLst>
                <a:gd name="adj1" fmla="val 16778985"/>
                <a:gd name="adj2" fmla="val 4749389"/>
              </a:avLst>
            </a:prstGeom>
            <a:ln w="31750">
              <a:solidFill>
                <a:schemeClr val="bg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2545A6E7-0803-E4B6-7083-C16A417A4290}"/>
                </a:ext>
              </a:extLst>
            </p:cNvPr>
            <p:cNvSpPr/>
            <p:nvPr/>
          </p:nvSpPr>
          <p:spPr>
            <a:xfrm rot="8012183">
              <a:off x="3274401" y="4148785"/>
              <a:ext cx="1625723" cy="449151"/>
            </a:xfrm>
            <a:custGeom>
              <a:avLst/>
              <a:gdLst>
                <a:gd name="connsiteX0" fmla="*/ 0 w 1625600"/>
                <a:gd name="connsiteY0" fmla="*/ 370005 h 660354"/>
                <a:gd name="connsiteX1" fmla="*/ 275772 w 1625600"/>
                <a:gd name="connsiteY1" fmla="*/ 7148 h 660354"/>
                <a:gd name="connsiteX2" fmla="*/ 522515 w 1625600"/>
                <a:gd name="connsiteY2" fmla="*/ 660291 h 660354"/>
                <a:gd name="connsiteX3" fmla="*/ 798286 w 1625600"/>
                <a:gd name="connsiteY3" fmla="*/ 50691 h 660354"/>
                <a:gd name="connsiteX4" fmla="*/ 1016000 w 1625600"/>
                <a:gd name="connsiteY4" fmla="*/ 645777 h 660354"/>
                <a:gd name="connsiteX5" fmla="*/ 1233715 w 1625600"/>
                <a:gd name="connsiteY5" fmla="*/ 94234 h 660354"/>
                <a:gd name="connsiteX6" fmla="*/ 1422400 w 1625600"/>
                <a:gd name="connsiteY6" fmla="*/ 645777 h 660354"/>
                <a:gd name="connsiteX7" fmla="*/ 1625600 w 1625600"/>
                <a:gd name="connsiteY7" fmla="*/ 370005 h 660354"/>
                <a:gd name="connsiteX0" fmla="*/ 0 w 1625600"/>
                <a:gd name="connsiteY0" fmla="*/ 374116 h 664406"/>
                <a:gd name="connsiteX1" fmla="*/ 275772 w 1625600"/>
                <a:gd name="connsiteY1" fmla="*/ 11259 h 664406"/>
                <a:gd name="connsiteX2" fmla="*/ 522515 w 1625600"/>
                <a:gd name="connsiteY2" fmla="*/ 664402 h 664406"/>
                <a:gd name="connsiteX3" fmla="*/ 794862 w 1625600"/>
                <a:gd name="connsiteY3" fmla="*/ 6 h 664406"/>
                <a:gd name="connsiteX4" fmla="*/ 1016000 w 1625600"/>
                <a:gd name="connsiteY4" fmla="*/ 649888 h 664406"/>
                <a:gd name="connsiteX5" fmla="*/ 1233715 w 1625600"/>
                <a:gd name="connsiteY5" fmla="*/ 98345 h 664406"/>
                <a:gd name="connsiteX6" fmla="*/ 1422400 w 1625600"/>
                <a:gd name="connsiteY6" fmla="*/ 649888 h 664406"/>
                <a:gd name="connsiteX7" fmla="*/ 1625600 w 1625600"/>
                <a:gd name="connsiteY7" fmla="*/ 374116 h 664406"/>
                <a:gd name="connsiteX0" fmla="*/ 0 w 1625600"/>
                <a:gd name="connsiteY0" fmla="*/ 375088 h 665378"/>
                <a:gd name="connsiteX1" fmla="*/ 275772 w 1625600"/>
                <a:gd name="connsiteY1" fmla="*/ 12231 h 665378"/>
                <a:gd name="connsiteX2" fmla="*/ 522515 w 1625600"/>
                <a:gd name="connsiteY2" fmla="*/ 665374 h 665378"/>
                <a:gd name="connsiteX3" fmla="*/ 794862 w 1625600"/>
                <a:gd name="connsiteY3" fmla="*/ 978 h 665378"/>
                <a:gd name="connsiteX4" fmla="*/ 1016000 w 1625600"/>
                <a:gd name="connsiteY4" fmla="*/ 650860 h 665378"/>
                <a:gd name="connsiteX5" fmla="*/ 1230290 w 1625600"/>
                <a:gd name="connsiteY5" fmla="*/ 0 h 665378"/>
                <a:gd name="connsiteX6" fmla="*/ 1422400 w 1625600"/>
                <a:gd name="connsiteY6" fmla="*/ 650860 h 665378"/>
                <a:gd name="connsiteX7" fmla="*/ 1625600 w 1625600"/>
                <a:gd name="connsiteY7" fmla="*/ 375088 h 665378"/>
                <a:gd name="connsiteX0" fmla="*/ 0 w 1625600"/>
                <a:gd name="connsiteY0" fmla="*/ 375088 h 665378"/>
                <a:gd name="connsiteX1" fmla="*/ 275772 w 1625600"/>
                <a:gd name="connsiteY1" fmla="*/ 12231 h 665378"/>
                <a:gd name="connsiteX2" fmla="*/ 522515 w 1625600"/>
                <a:gd name="connsiteY2" fmla="*/ 665374 h 665378"/>
                <a:gd name="connsiteX3" fmla="*/ 794862 w 1625600"/>
                <a:gd name="connsiteY3" fmla="*/ 978 h 665378"/>
                <a:gd name="connsiteX4" fmla="*/ 1016000 w 1625600"/>
                <a:gd name="connsiteY4" fmla="*/ 650860 h 665378"/>
                <a:gd name="connsiteX5" fmla="*/ 1230290 w 1625600"/>
                <a:gd name="connsiteY5" fmla="*/ 0 h 665378"/>
                <a:gd name="connsiteX6" fmla="*/ 1422400 w 1625600"/>
                <a:gd name="connsiteY6" fmla="*/ 650860 h 665378"/>
                <a:gd name="connsiteX7" fmla="*/ 1625600 w 1625600"/>
                <a:gd name="connsiteY7" fmla="*/ 375088 h 665378"/>
                <a:gd name="connsiteX0" fmla="*/ 0 w 1560530"/>
                <a:gd name="connsiteY0" fmla="*/ 392212 h 665378"/>
                <a:gd name="connsiteX1" fmla="*/ 210702 w 1560530"/>
                <a:gd name="connsiteY1" fmla="*/ 12231 h 665378"/>
                <a:gd name="connsiteX2" fmla="*/ 457445 w 1560530"/>
                <a:gd name="connsiteY2" fmla="*/ 665374 h 665378"/>
                <a:gd name="connsiteX3" fmla="*/ 729792 w 1560530"/>
                <a:gd name="connsiteY3" fmla="*/ 978 h 665378"/>
                <a:gd name="connsiteX4" fmla="*/ 950930 w 1560530"/>
                <a:gd name="connsiteY4" fmla="*/ 650860 h 665378"/>
                <a:gd name="connsiteX5" fmla="*/ 1165220 w 1560530"/>
                <a:gd name="connsiteY5" fmla="*/ 0 h 665378"/>
                <a:gd name="connsiteX6" fmla="*/ 1357330 w 1560530"/>
                <a:gd name="connsiteY6" fmla="*/ 650860 h 665378"/>
                <a:gd name="connsiteX7" fmla="*/ 1560530 w 1560530"/>
                <a:gd name="connsiteY7" fmla="*/ 375088 h 665378"/>
                <a:gd name="connsiteX0" fmla="*/ 0 w 1560530"/>
                <a:gd name="connsiteY0" fmla="*/ 392212 h 665378"/>
                <a:gd name="connsiteX1" fmla="*/ 210702 w 1560530"/>
                <a:gd name="connsiteY1" fmla="*/ 12231 h 665378"/>
                <a:gd name="connsiteX2" fmla="*/ 457445 w 1560530"/>
                <a:gd name="connsiteY2" fmla="*/ 665374 h 665378"/>
                <a:gd name="connsiteX3" fmla="*/ 729792 w 1560530"/>
                <a:gd name="connsiteY3" fmla="*/ 978 h 665378"/>
                <a:gd name="connsiteX4" fmla="*/ 950930 w 1560530"/>
                <a:gd name="connsiteY4" fmla="*/ 650860 h 665378"/>
                <a:gd name="connsiteX5" fmla="*/ 1165220 w 1560530"/>
                <a:gd name="connsiteY5" fmla="*/ 0 h 665378"/>
                <a:gd name="connsiteX6" fmla="*/ 1357330 w 1560530"/>
                <a:gd name="connsiteY6" fmla="*/ 650860 h 665378"/>
                <a:gd name="connsiteX7" fmla="*/ 1560530 w 1560530"/>
                <a:gd name="connsiteY7" fmla="*/ 375088 h 665378"/>
                <a:gd name="connsiteX0" fmla="*/ 0 w 1560530"/>
                <a:gd name="connsiteY0" fmla="*/ 392212 h 665378"/>
                <a:gd name="connsiteX1" fmla="*/ 210702 w 1560530"/>
                <a:gd name="connsiteY1" fmla="*/ 12231 h 665378"/>
                <a:gd name="connsiteX2" fmla="*/ 457445 w 1560530"/>
                <a:gd name="connsiteY2" fmla="*/ 665374 h 665378"/>
                <a:gd name="connsiteX3" fmla="*/ 729792 w 1560530"/>
                <a:gd name="connsiteY3" fmla="*/ 978 h 665378"/>
                <a:gd name="connsiteX4" fmla="*/ 950930 w 1560530"/>
                <a:gd name="connsiteY4" fmla="*/ 650860 h 665378"/>
                <a:gd name="connsiteX5" fmla="*/ 1165220 w 1560530"/>
                <a:gd name="connsiteY5" fmla="*/ 0 h 665378"/>
                <a:gd name="connsiteX6" fmla="*/ 1357330 w 1560530"/>
                <a:gd name="connsiteY6" fmla="*/ 650860 h 665378"/>
                <a:gd name="connsiteX7" fmla="*/ 1560530 w 1560530"/>
                <a:gd name="connsiteY7" fmla="*/ 375088 h 665378"/>
                <a:gd name="connsiteX0" fmla="*/ 0 w 1560530"/>
                <a:gd name="connsiteY0" fmla="*/ 392212 h 665375"/>
                <a:gd name="connsiteX1" fmla="*/ 186729 w 1560530"/>
                <a:gd name="connsiteY1" fmla="*/ 8806 h 665375"/>
                <a:gd name="connsiteX2" fmla="*/ 457445 w 1560530"/>
                <a:gd name="connsiteY2" fmla="*/ 665374 h 665375"/>
                <a:gd name="connsiteX3" fmla="*/ 729792 w 1560530"/>
                <a:gd name="connsiteY3" fmla="*/ 978 h 665375"/>
                <a:gd name="connsiteX4" fmla="*/ 950930 w 1560530"/>
                <a:gd name="connsiteY4" fmla="*/ 650860 h 665375"/>
                <a:gd name="connsiteX5" fmla="*/ 1165220 w 1560530"/>
                <a:gd name="connsiteY5" fmla="*/ 0 h 665375"/>
                <a:gd name="connsiteX6" fmla="*/ 1357330 w 1560530"/>
                <a:gd name="connsiteY6" fmla="*/ 650860 h 665375"/>
                <a:gd name="connsiteX7" fmla="*/ 1560530 w 1560530"/>
                <a:gd name="connsiteY7" fmla="*/ 375088 h 665375"/>
                <a:gd name="connsiteX0" fmla="*/ 0 w 1560530"/>
                <a:gd name="connsiteY0" fmla="*/ 392212 h 665375"/>
                <a:gd name="connsiteX1" fmla="*/ 186729 w 1560530"/>
                <a:gd name="connsiteY1" fmla="*/ 8806 h 665375"/>
                <a:gd name="connsiteX2" fmla="*/ 457445 w 1560530"/>
                <a:gd name="connsiteY2" fmla="*/ 665374 h 665375"/>
                <a:gd name="connsiteX3" fmla="*/ 729792 w 1560530"/>
                <a:gd name="connsiteY3" fmla="*/ 978 h 665375"/>
                <a:gd name="connsiteX4" fmla="*/ 950930 w 1560530"/>
                <a:gd name="connsiteY4" fmla="*/ 650860 h 665375"/>
                <a:gd name="connsiteX5" fmla="*/ 1165220 w 1560530"/>
                <a:gd name="connsiteY5" fmla="*/ 0 h 665375"/>
                <a:gd name="connsiteX6" fmla="*/ 1357330 w 1560530"/>
                <a:gd name="connsiteY6" fmla="*/ 650860 h 665375"/>
                <a:gd name="connsiteX7" fmla="*/ 1560530 w 1560530"/>
                <a:gd name="connsiteY7" fmla="*/ 375088 h 665375"/>
                <a:gd name="connsiteX0" fmla="*/ 0 w 1560530"/>
                <a:gd name="connsiteY0" fmla="*/ 392212 h 665375"/>
                <a:gd name="connsiteX1" fmla="*/ 186729 w 1560530"/>
                <a:gd name="connsiteY1" fmla="*/ 8806 h 665375"/>
                <a:gd name="connsiteX2" fmla="*/ 457445 w 1560530"/>
                <a:gd name="connsiteY2" fmla="*/ 665374 h 665375"/>
                <a:gd name="connsiteX3" fmla="*/ 729792 w 1560530"/>
                <a:gd name="connsiteY3" fmla="*/ 978 h 665375"/>
                <a:gd name="connsiteX4" fmla="*/ 950930 w 1560530"/>
                <a:gd name="connsiteY4" fmla="*/ 650860 h 665375"/>
                <a:gd name="connsiteX5" fmla="*/ 1165220 w 1560530"/>
                <a:gd name="connsiteY5" fmla="*/ 0 h 665375"/>
                <a:gd name="connsiteX6" fmla="*/ 1357330 w 1560530"/>
                <a:gd name="connsiteY6" fmla="*/ 650860 h 665375"/>
                <a:gd name="connsiteX7" fmla="*/ 1560530 w 1560530"/>
                <a:gd name="connsiteY7" fmla="*/ 375088 h 665375"/>
                <a:gd name="connsiteX0" fmla="*/ 0 w 1625723"/>
                <a:gd name="connsiteY0" fmla="*/ 392212 h 665375"/>
                <a:gd name="connsiteX1" fmla="*/ 186729 w 1625723"/>
                <a:gd name="connsiteY1" fmla="*/ 8806 h 665375"/>
                <a:gd name="connsiteX2" fmla="*/ 457445 w 1625723"/>
                <a:gd name="connsiteY2" fmla="*/ 665374 h 665375"/>
                <a:gd name="connsiteX3" fmla="*/ 729792 w 1625723"/>
                <a:gd name="connsiteY3" fmla="*/ 978 h 665375"/>
                <a:gd name="connsiteX4" fmla="*/ 950930 w 1625723"/>
                <a:gd name="connsiteY4" fmla="*/ 650860 h 665375"/>
                <a:gd name="connsiteX5" fmla="*/ 1165220 w 1625723"/>
                <a:gd name="connsiteY5" fmla="*/ 0 h 665375"/>
                <a:gd name="connsiteX6" fmla="*/ 1357330 w 1625723"/>
                <a:gd name="connsiteY6" fmla="*/ 650860 h 665375"/>
                <a:gd name="connsiteX7" fmla="*/ 1625723 w 1625723"/>
                <a:gd name="connsiteY7" fmla="*/ 377556 h 665375"/>
                <a:gd name="connsiteX0" fmla="*/ 0 w 1625723"/>
                <a:gd name="connsiteY0" fmla="*/ 392212 h 665375"/>
                <a:gd name="connsiteX1" fmla="*/ 186729 w 1625723"/>
                <a:gd name="connsiteY1" fmla="*/ 8806 h 665375"/>
                <a:gd name="connsiteX2" fmla="*/ 457445 w 1625723"/>
                <a:gd name="connsiteY2" fmla="*/ 665374 h 665375"/>
                <a:gd name="connsiteX3" fmla="*/ 729792 w 1625723"/>
                <a:gd name="connsiteY3" fmla="*/ 978 h 665375"/>
                <a:gd name="connsiteX4" fmla="*/ 950930 w 1625723"/>
                <a:gd name="connsiteY4" fmla="*/ 650860 h 665375"/>
                <a:gd name="connsiteX5" fmla="*/ 1165220 w 1625723"/>
                <a:gd name="connsiteY5" fmla="*/ 0 h 665375"/>
                <a:gd name="connsiteX6" fmla="*/ 1357330 w 1625723"/>
                <a:gd name="connsiteY6" fmla="*/ 650860 h 665375"/>
                <a:gd name="connsiteX7" fmla="*/ 1625723 w 1625723"/>
                <a:gd name="connsiteY7" fmla="*/ 377556 h 665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5723" h="665375">
                  <a:moveTo>
                    <a:pt x="0" y="392212"/>
                  </a:moveTo>
                  <a:cubicBezTo>
                    <a:pt x="29273" y="320158"/>
                    <a:pt x="86516" y="11225"/>
                    <a:pt x="186729" y="8806"/>
                  </a:cubicBezTo>
                  <a:cubicBezTo>
                    <a:pt x="286942" y="6387"/>
                    <a:pt x="366935" y="666679"/>
                    <a:pt x="457445" y="665374"/>
                  </a:cubicBezTo>
                  <a:cubicBezTo>
                    <a:pt x="547955" y="664069"/>
                    <a:pt x="647545" y="3397"/>
                    <a:pt x="729792" y="978"/>
                  </a:cubicBezTo>
                  <a:cubicBezTo>
                    <a:pt x="812039" y="-1441"/>
                    <a:pt x="878359" y="651023"/>
                    <a:pt x="950930" y="650860"/>
                  </a:cubicBezTo>
                  <a:cubicBezTo>
                    <a:pt x="1023501" y="650697"/>
                    <a:pt x="1097487" y="0"/>
                    <a:pt x="1165220" y="0"/>
                  </a:cubicBezTo>
                  <a:cubicBezTo>
                    <a:pt x="1232953" y="0"/>
                    <a:pt x="1292016" y="604898"/>
                    <a:pt x="1357330" y="650860"/>
                  </a:cubicBezTo>
                  <a:cubicBezTo>
                    <a:pt x="1422644" y="696822"/>
                    <a:pt x="1434704" y="353828"/>
                    <a:pt x="1625723" y="377556"/>
                  </a:cubicBezTo>
                </a:path>
              </a:pathLst>
            </a:custGeom>
            <a:noFill/>
            <a:ln w="50800">
              <a:solidFill>
                <a:schemeClr val="accent3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F8FD4F11-4AFC-34B5-0CC8-DCC28BCA7F6D}"/>
              </a:ext>
            </a:extLst>
          </p:cNvPr>
          <p:cNvSpPr txBox="1"/>
          <p:nvPr/>
        </p:nvSpPr>
        <p:spPr>
          <a:xfrm>
            <a:off x="6162039" y="4250220"/>
            <a:ext cx="6358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latin typeface="Symbol" pitchFamily="2" charset="2"/>
              </a:rPr>
              <a:t>g</a:t>
            </a:r>
            <a:endParaRPr lang="en-US" sz="1351" b="1">
              <a:latin typeface="Symbol" pitchFamily="2" charset="2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391BBD-E497-E8C2-C086-3F46893ECFCE}"/>
              </a:ext>
            </a:extLst>
          </p:cNvPr>
          <p:cNvSpPr txBox="1"/>
          <p:nvPr/>
        </p:nvSpPr>
        <p:spPr>
          <a:xfrm>
            <a:off x="1207656" y="6375385"/>
            <a:ext cx="18701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Single rare-earth 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CFD76C7-792B-4626-4465-2996B3C28E9F}"/>
              </a:ext>
            </a:extLst>
          </p:cNvPr>
          <p:cNvGrpSpPr/>
          <p:nvPr/>
        </p:nvGrpSpPr>
        <p:grpSpPr>
          <a:xfrm>
            <a:off x="1065967" y="4475025"/>
            <a:ext cx="1711396" cy="1664904"/>
            <a:chOff x="6397380" y="1155831"/>
            <a:chExt cx="4443178" cy="4443178"/>
          </a:xfrm>
        </p:grpSpPr>
        <p:pic>
          <p:nvPicPr>
            <p:cNvPr id="4" name="Picture 3" descr="Chart, bubble chart&#10;&#10;Description automatically generated">
              <a:extLst>
                <a:ext uri="{FF2B5EF4-FFF2-40B4-BE49-F238E27FC236}">
                  <a16:creationId xmlns:a16="http://schemas.microsoft.com/office/drawing/2014/main" id="{C342111F-F6CA-F336-D1AB-9FDB888CB5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97380" y="1155831"/>
              <a:ext cx="4443178" cy="4443178"/>
            </a:xfrm>
            <a:custGeom>
              <a:avLst/>
              <a:gdLst/>
              <a:ahLst/>
              <a:cxnLst/>
              <a:rect l="l" t="t" r="r" b="b"/>
              <a:pathLst>
                <a:path w="5132388" h="5132388">
                  <a:moveTo>
                    <a:pt x="2566194" y="0"/>
                  </a:moveTo>
                  <a:cubicBezTo>
                    <a:pt x="3983464" y="0"/>
                    <a:pt x="5132388" y="1148924"/>
                    <a:pt x="5132388" y="2566194"/>
                  </a:cubicBezTo>
                  <a:cubicBezTo>
                    <a:pt x="5132388" y="3983464"/>
                    <a:pt x="3983464" y="5132388"/>
                    <a:pt x="2566194" y="5132388"/>
                  </a:cubicBezTo>
                  <a:cubicBezTo>
                    <a:pt x="1148924" y="5132388"/>
                    <a:pt x="0" y="3983464"/>
                    <a:pt x="0" y="2566194"/>
                  </a:cubicBezTo>
                  <a:cubicBezTo>
                    <a:pt x="0" y="1148924"/>
                    <a:pt x="1148924" y="0"/>
                    <a:pt x="2566194" y="0"/>
                  </a:cubicBezTo>
                  <a:close/>
                </a:path>
              </a:pathLst>
            </a:custGeom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59462A1-7374-D21C-0008-9BC1FBCFAF92}"/>
                </a:ext>
              </a:extLst>
            </p:cNvPr>
            <p:cNvSpPr/>
            <p:nvPr/>
          </p:nvSpPr>
          <p:spPr>
            <a:xfrm>
              <a:off x="6514107" y="1987767"/>
              <a:ext cx="712252" cy="685799"/>
            </a:xfrm>
            <a:custGeom>
              <a:avLst/>
              <a:gdLst>
                <a:gd name="connsiteX0" fmla="*/ 0 w 693965"/>
                <a:gd name="connsiteY0" fmla="*/ 644978 h 685800"/>
                <a:gd name="connsiteX1" fmla="*/ 130629 w 693965"/>
                <a:gd name="connsiteY1" fmla="*/ 334736 h 685800"/>
                <a:gd name="connsiteX2" fmla="*/ 253093 w 693965"/>
                <a:gd name="connsiteY2" fmla="*/ 122464 h 685800"/>
                <a:gd name="connsiteX3" fmla="*/ 367393 w 693965"/>
                <a:gd name="connsiteY3" fmla="*/ 0 h 685800"/>
                <a:gd name="connsiteX4" fmla="*/ 693965 w 693965"/>
                <a:gd name="connsiteY4" fmla="*/ 32657 h 685800"/>
                <a:gd name="connsiteX5" fmla="*/ 449036 w 693965"/>
                <a:gd name="connsiteY5" fmla="*/ 685800 h 685800"/>
                <a:gd name="connsiteX6" fmla="*/ 0 w 693965"/>
                <a:gd name="connsiteY6" fmla="*/ 644978 h 685800"/>
                <a:gd name="connsiteX0" fmla="*/ 0 w 693965"/>
                <a:gd name="connsiteY0" fmla="*/ 644978 h 685800"/>
                <a:gd name="connsiteX1" fmla="*/ 171450 w 693965"/>
                <a:gd name="connsiteY1" fmla="*/ 416379 h 685800"/>
                <a:gd name="connsiteX2" fmla="*/ 253093 w 693965"/>
                <a:gd name="connsiteY2" fmla="*/ 122464 h 685800"/>
                <a:gd name="connsiteX3" fmla="*/ 367393 w 693965"/>
                <a:gd name="connsiteY3" fmla="*/ 0 h 685800"/>
                <a:gd name="connsiteX4" fmla="*/ 693965 w 693965"/>
                <a:gd name="connsiteY4" fmla="*/ 32657 h 685800"/>
                <a:gd name="connsiteX5" fmla="*/ 449036 w 693965"/>
                <a:gd name="connsiteY5" fmla="*/ 685800 h 685800"/>
                <a:gd name="connsiteX6" fmla="*/ 0 w 693965"/>
                <a:gd name="connsiteY6" fmla="*/ 644978 h 685800"/>
                <a:gd name="connsiteX0" fmla="*/ 0 w 693965"/>
                <a:gd name="connsiteY0" fmla="*/ 644978 h 685800"/>
                <a:gd name="connsiteX1" fmla="*/ 89807 w 693965"/>
                <a:gd name="connsiteY1" fmla="*/ 383722 h 685800"/>
                <a:gd name="connsiteX2" fmla="*/ 253093 w 693965"/>
                <a:gd name="connsiteY2" fmla="*/ 122464 h 685800"/>
                <a:gd name="connsiteX3" fmla="*/ 367393 w 693965"/>
                <a:gd name="connsiteY3" fmla="*/ 0 h 685800"/>
                <a:gd name="connsiteX4" fmla="*/ 693965 w 693965"/>
                <a:gd name="connsiteY4" fmla="*/ 32657 h 685800"/>
                <a:gd name="connsiteX5" fmla="*/ 449036 w 693965"/>
                <a:gd name="connsiteY5" fmla="*/ 685800 h 685800"/>
                <a:gd name="connsiteX6" fmla="*/ 0 w 693965"/>
                <a:gd name="connsiteY6" fmla="*/ 644978 h 685800"/>
                <a:gd name="connsiteX0" fmla="*/ 0 w 693965"/>
                <a:gd name="connsiteY0" fmla="*/ 644978 h 685800"/>
                <a:gd name="connsiteX1" fmla="*/ 89807 w 693965"/>
                <a:gd name="connsiteY1" fmla="*/ 383722 h 685800"/>
                <a:gd name="connsiteX2" fmla="*/ 253093 w 693965"/>
                <a:gd name="connsiteY2" fmla="*/ 122464 h 685800"/>
                <a:gd name="connsiteX3" fmla="*/ 367393 w 693965"/>
                <a:gd name="connsiteY3" fmla="*/ 0 h 685800"/>
                <a:gd name="connsiteX4" fmla="*/ 693965 w 693965"/>
                <a:gd name="connsiteY4" fmla="*/ 32657 h 685800"/>
                <a:gd name="connsiteX5" fmla="*/ 449036 w 693965"/>
                <a:gd name="connsiteY5" fmla="*/ 685800 h 685800"/>
                <a:gd name="connsiteX6" fmla="*/ 0 w 693965"/>
                <a:gd name="connsiteY6" fmla="*/ 644978 h 685800"/>
                <a:gd name="connsiteX0" fmla="*/ 0 w 693965"/>
                <a:gd name="connsiteY0" fmla="*/ 644978 h 685800"/>
                <a:gd name="connsiteX1" fmla="*/ 89807 w 693965"/>
                <a:gd name="connsiteY1" fmla="*/ 383722 h 685800"/>
                <a:gd name="connsiteX2" fmla="*/ 253093 w 693965"/>
                <a:gd name="connsiteY2" fmla="*/ 122464 h 685800"/>
                <a:gd name="connsiteX3" fmla="*/ 367393 w 693965"/>
                <a:gd name="connsiteY3" fmla="*/ 0 h 685800"/>
                <a:gd name="connsiteX4" fmla="*/ 693965 w 693965"/>
                <a:gd name="connsiteY4" fmla="*/ 32657 h 685800"/>
                <a:gd name="connsiteX5" fmla="*/ 449036 w 693965"/>
                <a:gd name="connsiteY5" fmla="*/ 685800 h 685800"/>
                <a:gd name="connsiteX6" fmla="*/ 0 w 693965"/>
                <a:gd name="connsiteY6" fmla="*/ 644978 h 685800"/>
                <a:gd name="connsiteX0" fmla="*/ 0 w 712253"/>
                <a:gd name="connsiteY0" fmla="*/ 654122 h 685800"/>
                <a:gd name="connsiteX1" fmla="*/ 108095 w 712253"/>
                <a:gd name="connsiteY1" fmla="*/ 383722 h 685800"/>
                <a:gd name="connsiteX2" fmla="*/ 271381 w 712253"/>
                <a:gd name="connsiteY2" fmla="*/ 122464 h 685800"/>
                <a:gd name="connsiteX3" fmla="*/ 385681 w 712253"/>
                <a:gd name="connsiteY3" fmla="*/ 0 h 685800"/>
                <a:gd name="connsiteX4" fmla="*/ 712253 w 712253"/>
                <a:gd name="connsiteY4" fmla="*/ 32657 h 685800"/>
                <a:gd name="connsiteX5" fmla="*/ 467324 w 712253"/>
                <a:gd name="connsiteY5" fmla="*/ 685800 h 685800"/>
                <a:gd name="connsiteX6" fmla="*/ 0 w 712253"/>
                <a:gd name="connsiteY6" fmla="*/ 654122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2253" h="685800">
                  <a:moveTo>
                    <a:pt x="0" y="654122"/>
                  </a:moveTo>
                  <a:cubicBezTo>
                    <a:pt x="29936" y="567037"/>
                    <a:pt x="14151" y="603395"/>
                    <a:pt x="108095" y="383722"/>
                  </a:cubicBezTo>
                  <a:cubicBezTo>
                    <a:pt x="276824" y="100040"/>
                    <a:pt x="216952" y="209550"/>
                    <a:pt x="271381" y="122464"/>
                  </a:cubicBezTo>
                  <a:lnTo>
                    <a:pt x="385681" y="0"/>
                  </a:lnTo>
                  <a:lnTo>
                    <a:pt x="712253" y="32657"/>
                  </a:lnTo>
                  <a:lnTo>
                    <a:pt x="467324" y="685800"/>
                  </a:lnTo>
                  <a:lnTo>
                    <a:pt x="0" y="6541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1C4A950-639A-4D45-CD40-A132EFA601AA}"/>
              </a:ext>
            </a:extLst>
          </p:cNvPr>
          <p:cNvSpPr txBox="1"/>
          <p:nvPr/>
        </p:nvSpPr>
        <p:spPr>
          <a:xfrm>
            <a:off x="2630125" y="4403655"/>
            <a:ext cx="921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Yb:YVO</a:t>
            </a:r>
            <a:r>
              <a:rPr lang="en-US" sz="1600" baseline="-25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34893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9427422-A485-1F5B-E5B0-98DF7E58F3DE}"/>
              </a:ext>
            </a:extLst>
          </p:cNvPr>
          <p:cNvSpPr/>
          <p:nvPr/>
        </p:nvSpPr>
        <p:spPr>
          <a:xfrm>
            <a:off x="-11049" y="0"/>
            <a:ext cx="4036768" cy="685800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503E38-D268-E74C-A1C5-931BABC8DD11}"/>
              </a:ext>
            </a:extLst>
          </p:cNvPr>
          <p:cNvSpPr txBox="1">
            <a:spLocks/>
          </p:cNvSpPr>
          <p:nvPr/>
        </p:nvSpPr>
        <p:spPr>
          <a:xfrm>
            <a:off x="468061" y="366698"/>
            <a:ext cx="9025563" cy="1157303"/>
          </a:xfrm>
          <a:prstGeom prst="rect">
            <a:avLst/>
          </a:prstGeom>
        </p:spPr>
        <p:txBody>
          <a:bodyPr wrap="square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75BE67-12D2-484D-C888-5B2FF5D5A374}"/>
              </a:ext>
            </a:extLst>
          </p:cNvPr>
          <p:cNvSpPr txBox="1"/>
          <p:nvPr/>
        </p:nvSpPr>
        <p:spPr>
          <a:xfrm>
            <a:off x="9038508" y="2307321"/>
            <a:ext cx="1113460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>
                <a:solidFill>
                  <a:schemeClr val="bg1"/>
                </a:solidFill>
              </a:rPr>
              <a:t>Tm:YAlO</a:t>
            </a:r>
            <a:r>
              <a:rPr lang="en-US" sz="1351" baseline="-2500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7B0CD0-8EAE-6043-CCEB-8B1B0F07000F}"/>
              </a:ext>
            </a:extLst>
          </p:cNvPr>
          <p:cNvSpPr txBox="1"/>
          <p:nvPr/>
        </p:nvSpPr>
        <p:spPr>
          <a:xfrm>
            <a:off x="4414861" y="1109896"/>
            <a:ext cx="4151716" cy="5746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67" dirty="0"/>
              <a:t>For </a:t>
            </a:r>
            <a:r>
              <a:rPr lang="en-US" sz="1867" dirty="0">
                <a:latin typeface="Symbol" pitchFamily="2" charset="2"/>
              </a:rPr>
              <a:t>k</a:t>
            </a:r>
            <a:r>
              <a:rPr lang="en-US" sz="1867" dirty="0"/>
              <a:t> &gt;&gt; g &gt;&gt; </a:t>
            </a:r>
            <a:r>
              <a:rPr lang="en-US" sz="1867" dirty="0">
                <a:latin typeface="Symbol" pitchFamily="2" charset="2"/>
              </a:rPr>
              <a:t>g</a:t>
            </a:r>
            <a:r>
              <a:rPr lang="en-US" sz="1867" baseline="-25000" dirty="0">
                <a:latin typeface="Symbol" pitchFamily="2" charset="2"/>
              </a:rPr>
              <a:t>0</a:t>
            </a:r>
            <a:r>
              <a:rPr lang="en-US" sz="1867" dirty="0">
                <a:latin typeface="Symbol" pitchFamily="2" charset="2"/>
              </a:rPr>
              <a:t> </a:t>
            </a:r>
            <a:r>
              <a:rPr lang="en-US" sz="1867" dirty="0"/>
              <a:t>(weak coupling regime):</a:t>
            </a:r>
          </a:p>
          <a:p>
            <a:pPr algn="l"/>
            <a:r>
              <a:rPr lang="en-US" sz="1867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806917-8721-7BC9-B26E-7DB44CEA1ACE}"/>
              </a:ext>
            </a:extLst>
          </p:cNvPr>
          <p:cNvSpPr/>
          <p:nvPr/>
        </p:nvSpPr>
        <p:spPr>
          <a:xfrm>
            <a:off x="8504491" y="3454532"/>
            <a:ext cx="13436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>
                    <a:lumMod val="85000"/>
                  </a:schemeClr>
                </a:solidFill>
              </a:rPr>
              <a:t>Mode volume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B60970-4765-BC5A-39DE-9D514CF4902D}"/>
              </a:ext>
            </a:extLst>
          </p:cNvPr>
          <p:cNvSpPr/>
          <p:nvPr/>
        </p:nvSpPr>
        <p:spPr>
          <a:xfrm>
            <a:off x="4414861" y="3442909"/>
            <a:ext cx="13949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tx1">
                    <a:lumMod val="85000"/>
                  </a:schemeClr>
                </a:solidFill>
              </a:rPr>
              <a:t>Quality factor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27B8FCD-8F01-7BAC-992A-FEE4C5D4A1EE}"/>
              </a:ext>
            </a:extLst>
          </p:cNvPr>
          <p:cNvSpPr/>
          <p:nvPr/>
        </p:nvSpPr>
        <p:spPr>
          <a:xfrm>
            <a:off x="7167549" y="1806533"/>
            <a:ext cx="4801844" cy="840534"/>
          </a:xfrm>
          <a:prstGeom prst="roundRect">
            <a:avLst/>
          </a:prstGeom>
          <a:solidFill>
            <a:schemeClr val="tx1"/>
          </a:solidFill>
          <a:ln>
            <a:solidFill>
              <a:srgbClr val="000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510612-3830-85E3-86D2-457E707DEB78}"/>
              </a:ext>
            </a:extLst>
          </p:cNvPr>
          <p:cNvSpPr txBox="1"/>
          <p:nvPr/>
        </p:nvSpPr>
        <p:spPr>
          <a:xfrm>
            <a:off x="10263084" y="2624206"/>
            <a:ext cx="1803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# for atom in max field region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BE3B81-308A-2CE0-DBDD-64034E165590}"/>
              </a:ext>
            </a:extLst>
          </p:cNvPr>
          <p:cNvSpPr txBox="1"/>
          <p:nvPr/>
        </p:nvSpPr>
        <p:spPr>
          <a:xfrm>
            <a:off x="5405697" y="2634804"/>
            <a:ext cx="1984839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1">
                <a:latin typeface="Symbol" pitchFamily="2" charset="2"/>
              </a:rPr>
              <a:t>g</a:t>
            </a:r>
            <a:r>
              <a:rPr lang="en-CH" sz="1351" baseline="-25000"/>
              <a:t>0</a:t>
            </a:r>
            <a:r>
              <a:rPr lang="en-CH" sz="1351"/>
              <a:t>: vacuum emission rate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EFD7FF-F0A0-0870-1C41-EDD6681EE1AF}"/>
              </a:ext>
            </a:extLst>
          </p:cNvPr>
          <p:cNvSpPr txBox="1"/>
          <p:nvPr/>
        </p:nvSpPr>
        <p:spPr>
          <a:xfrm>
            <a:off x="12485795" y="2950998"/>
            <a:ext cx="2661305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1">
                <a:highlight>
                  <a:srgbClr val="FF00FF"/>
                </a:highlight>
              </a:rPr>
              <a:t>∝ (e</a:t>
            </a:r>
            <a:r>
              <a:rPr lang="en-CH" sz="1351">
                <a:highlight>
                  <a:srgbClr val="FF00FF"/>
                </a:highlight>
              </a:rPr>
              <a:t>nergy loss)</a:t>
            </a:r>
            <a:r>
              <a:rPr lang="en-CH" sz="1351" baseline="30000">
                <a:highlight>
                  <a:srgbClr val="FF00FF"/>
                </a:highlight>
              </a:rPr>
              <a:t>-1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F12D00-2313-2AC3-2133-26189EB8AE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4081" y="1849500"/>
            <a:ext cx="3992321" cy="655456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56AFD36-951C-CE64-08FD-35A96B815A5A}"/>
              </a:ext>
            </a:extLst>
          </p:cNvPr>
          <p:cNvSpPr/>
          <p:nvPr/>
        </p:nvSpPr>
        <p:spPr>
          <a:xfrm>
            <a:off x="4998734" y="1812466"/>
            <a:ext cx="1272123" cy="743124"/>
          </a:xfrm>
          <a:prstGeom prst="roundRect">
            <a:avLst/>
          </a:prstGeom>
          <a:solidFill>
            <a:schemeClr val="tx1"/>
          </a:solidFill>
          <a:ln>
            <a:solidFill>
              <a:srgbClr val="000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2466FE8-EBAA-B0E9-CB5F-C3BC1C1BFF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0000" y="1851793"/>
            <a:ext cx="1181100" cy="561911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5E66B16-9A09-3474-48B8-100AAD76EF06}"/>
              </a:ext>
            </a:extLst>
          </p:cNvPr>
          <p:cNvSpPr/>
          <p:nvPr/>
        </p:nvSpPr>
        <p:spPr>
          <a:xfrm>
            <a:off x="8504490" y="3991000"/>
            <a:ext cx="3248963" cy="743124"/>
          </a:xfrm>
          <a:prstGeom prst="roundRect">
            <a:avLst/>
          </a:prstGeom>
          <a:solidFill>
            <a:schemeClr val="tx1"/>
          </a:solidFill>
          <a:ln>
            <a:solidFill>
              <a:srgbClr val="000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684C3F6-A4D5-91DE-3A54-D87CAA38B0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3878" y="3993297"/>
            <a:ext cx="2921000" cy="711200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3434D4D-26C7-A1F3-05AE-1668933686FC}"/>
              </a:ext>
            </a:extLst>
          </p:cNvPr>
          <p:cNvSpPr txBox="1">
            <a:spLocks/>
          </p:cNvSpPr>
          <p:nvPr/>
        </p:nvSpPr>
        <p:spPr>
          <a:xfrm>
            <a:off x="254170" y="2074418"/>
            <a:ext cx="3534440" cy="3597223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427811C-04D4-E0A9-6A66-279A9003334C}"/>
              </a:ext>
            </a:extLst>
          </p:cNvPr>
          <p:cNvSpPr/>
          <p:nvPr/>
        </p:nvSpPr>
        <p:spPr>
          <a:xfrm>
            <a:off x="12461979" y="1231871"/>
            <a:ext cx="1762539" cy="743124"/>
          </a:xfrm>
          <a:prstGeom prst="roundRect">
            <a:avLst/>
          </a:prstGeom>
          <a:solidFill>
            <a:schemeClr val="accent3"/>
          </a:solidFill>
          <a:ln>
            <a:solidFill>
              <a:srgbClr val="000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solidFill>
                <a:schemeClr val="bg1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DACB7BCE-DA39-6F73-0E04-3815A69C3476}"/>
              </a:ext>
            </a:extLst>
          </p:cNvPr>
          <p:cNvSpPr/>
          <p:nvPr/>
        </p:nvSpPr>
        <p:spPr>
          <a:xfrm>
            <a:off x="4419472" y="3810137"/>
            <a:ext cx="1415888" cy="576415"/>
          </a:xfrm>
          <a:prstGeom prst="roundRect">
            <a:avLst/>
          </a:prstGeom>
          <a:solidFill>
            <a:schemeClr val="tx1"/>
          </a:solidFill>
          <a:ln>
            <a:solidFill>
              <a:srgbClr val="000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solidFill>
                <a:schemeClr val="bg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ECD7C7-FB32-6DC3-4A72-D7B487E07A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3938" y="3847795"/>
            <a:ext cx="876931" cy="501103"/>
          </a:xfrm>
          <a:prstGeom prst="rect">
            <a:avLst/>
          </a:prstGeom>
        </p:spPr>
      </p:pic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CD41C3C-CAC3-3518-757E-D65F6BFA9B38}"/>
              </a:ext>
            </a:extLst>
          </p:cNvPr>
          <p:cNvSpPr/>
          <p:nvPr/>
        </p:nvSpPr>
        <p:spPr>
          <a:xfrm>
            <a:off x="12461979" y="2153402"/>
            <a:ext cx="1129291" cy="587351"/>
          </a:xfrm>
          <a:prstGeom prst="roundRect">
            <a:avLst/>
          </a:prstGeom>
          <a:solidFill>
            <a:schemeClr val="accent3"/>
          </a:solidFill>
          <a:ln>
            <a:solidFill>
              <a:srgbClr val="000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326DE0-1C22-5AEE-D853-4017573FB15E}"/>
              </a:ext>
            </a:extLst>
          </p:cNvPr>
          <p:cNvSpPr txBox="1"/>
          <p:nvPr/>
        </p:nvSpPr>
        <p:spPr>
          <a:xfrm>
            <a:off x="12619959" y="2275815"/>
            <a:ext cx="971312" cy="3002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sz="1351">
                <a:solidFill>
                  <a:schemeClr val="bg1"/>
                </a:solidFill>
                <a:latin typeface="Symbol" pitchFamily="2" charset="2"/>
              </a:rPr>
              <a:t>k</a:t>
            </a:r>
            <a:r>
              <a:rPr lang="en-CH" sz="1351">
                <a:solidFill>
                  <a:schemeClr val="bg1"/>
                </a:solidFill>
              </a:rPr>
              <a:t> </a:t>
            </a:r>
            <a:r>
              <a:rPr lang="en-GB" sz="1351">
                <a:solidFill>
                  <a:schemeClr val="bg1"/>
                </a:solidFill>
              </a:rPr>
              <a:t>∝ </a:t>
            </a:r>
            <a:r>
              <a:rPr lang="en-CH" sz="1351">
                <a:solidFill>
                  <a:schemeClr val="bg1"/>
                </a:solidFill>
              </a:rPr>
              <a:t>L</a:t>
            </a:r>
            <a:r>
              <a:rPr lang="en-CH" sz="1351" baseline="30000">
                <a:solidFill>
                  <a:schemeClr val="bg1"/>
                </a:solidFill>
              </a:rPr>
              <a:t>-1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8608D0A-FD39-AC7A-8B1A-888986180053}"/>
              </a:ext>
            </a:extLst>
          </p:cNvPr>
          <p:cNvGrpSpPr/>
          <p:nvPr/>
        </p:nvGrpSpPr>
        <p:grpSpPr>
          <a:xfrm>
            <a:off x="12485795" y="1281837"/>
            <a:ext cx="1667917" cy="739315"/>
            <a:chOff x="10367019" y="1281836"/>
            <a:chExt cx="1667917" cy="739315"/>
          </a:xfrm>
          <a:solidFill>
            <a:schemeClr val="accent3"/>
          </a:solidFill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8406BF6-2419-AB19-E644-0026429F5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367019" y="1281836"/>
              <a:ext cx="1667917" cy="739315"/>
            </a:xfrm>
            <a:prstGeom prst="rect">
              <a:avLst/>
            </a:prstGeom>
            <a:noFill/>
          </p:spPr>
        </p:pic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BA5BEA1-C279-0C1A-7BBF-0157640C586C}"/>
                </a:ext>
              </a:extLst>
            </p:cNvPr>
            <p:cNvSpPr/>
            <p:nvPr/>
          </p:nvSpPr>
          <p:spPr>
            <a:xfrm>
              <a:off x="10533587" y="1661260"/>
              <a:ext cx="104340" cy="1389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 sz="1351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A74D1D-C6EE-B9A8-A15C-A8E213747FA0}"/>
              </a:ext>
            </a:extLst>
          </p:cNvPr>
          <p:cNvGrpSpPr/>
          <p:nvPr/>
        </p:nvGrpSpPr>
        <p:grpSpPr>
          <a:xfrm>
            <a:off x="214413" y="2576025"/>
            <a:ext cx="3534440" cy="1309411"/>
            <a:chOff x="5457267" y="669001"/>
            <a:chExt cx="4448664" cy="1734712"/>
          </a:xfrm>
        </p:grpSpPr>
        <p:pic>
          <p:nvPicPr>
            <p:cNvPr id="8" name="Picture 4" descr="Light–matter interaction in the strong coupling regime: configurations,  conditions, and applications - Nanoscale (RSC Publishing)  DOI:10.1039/C7NR06917K">
              <a:extLst>
                <a:ext uri="{FF2B5EF4-FFF2-40B4-BE49-F238E27FC236}">
                  <a16:creationId xmlns:a16="http://schemas.microsoft.com/office/drawing/2014/main" id="{325FEBD3-D06E-103A-5984-D08EBA41F5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7267" y="669001"/>
              <a:ext cx="4448664" cy="16952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D61F06D-1265-A08A-3978-5608460ECE38}"/>
                </a:ext>
              </a:extLst>
            </p:cNvPr>
            <p:cNvSpPr txBox="1"/>
            <p:nvPr/>
          </p:nvSpPr>
          <p:spPr>
            <a:xfrm>
              <a:off x="6598504" y="2147233"/>
              <a:ext cx="180042" cy="256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600" baseline="-25000">
                  <a:solidFill>
                    <a:schemeClr val="tx1">
                      <a:lumMod val="50000"/>
                    </a:schemeClr>
                  </a:solidFill>
                </a:rPr>
                <a:t>0</a:t>
              </a:r>
            </a:p>
          </p:txBody>
        </p:sp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id="{50D2121C-24D7-7DD9-B9D5-F41C8C05B88D}"/>
              </a:ext>
            </a:extLst>
          </p:cNvPr>
          <p:cNvSpPr txBox="1">
            <a:spLocks/>
          </p:cNvSpPr>
          <p:nvPr/>
        </p:nvSpPr>
        <p:spPr>
          <a:xfrm>
            <a:off x="172190" y="265396"/>
            <a:ext cx="3692388" cy="1465321"/>
          </a:xfrm>
          <a:prstGeom prst="rect">
            <a:avLst/>
          </a:prstGeom>
        </p:spPr>
        <p:txBody>
          <a:bodyPr wrap="square"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latin typeface="Source Sans Pro" panose="020B0503030403020204" pitchFamily="34" charset="0"/>
                <a:ea typeface="Source Sans Pro" panose="020B0503030403020204" pitchFamily="34" charset="0"/>
              </a:rPr>
              <a:t>Creating (and observing) single photons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7282A8-ED28-A871-1FC0-87EB68111A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94594" y="1896508"/>
            <a:ext cx="859727" cy="6755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91F676B-D816-EC37-60EF-C1BF6138CC59}"/>
              </a:ext>
            </a:extLst>
          </p:cNvPr>
          <p:cNvSpPr txBox="1"/>
          <p:nvPr/>
        </p:nvSpPr>
        <p:spPr>
          <a:xfrm>
            <a:off x="10310188" y="2037650"/>
            <a:ext cx="149833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Purcell factor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E32956A-C798-0F3E-745C-067E4C0E202C}"/>
              </a:ext>
            </a:extLst>
          </p:cNvPr>
          <p:cNvSpPr/>
          <p:nvPr/>
        </p:nvSpPr>
        <p:spPr>
          <a:xfrm>
            <a:off x="6270857" y="5486119"/>
            <a:ext cx="3647961" cy="8403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5A31E1B-8D6C-5320-18EA-8BF66BBF94EC}"/>
              </a:ext>
            </a:extLst>
          </p:cNvPr>
          <p:cNvSpPr txBox="1"/>
          <p:nvPr/>
        </p:nvSpPr>
        <p:spPr>
          <a:xfrm>
            <a:off x="6719491" y="5597963"/>
            <a:ext cx="2750691" cy="5746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867" dirty="0">
                <a:solidFill>
                  <a:schemeClr val="bg1"/>
                </a:solidFill>
              </a:rPr>
              <a:t>Needed: cavity with small V and large Q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7DCC74A-D698-5C0C-AEF2-774FA29CEC90}"/>
              </a:ext>
            </a:extLst>
          </p:cNvPr>
          <p:cNvGrpSpPr/>
          <p:nvPr/>
        </p:nvGrpSpPr>
        <p:grpSpPr>
          <a:xfrm>
            <a:off x="2080936" y="4137507"/>
            <a:ext cx="1667917" cy="739315"/>
            <a:chOff x="6605564" y="2374430"/>
            <a:chExt cx="1506623" cy="583209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A10B76C-C66B-CC60-2AAD-2416915756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70000" contrast="-70000"/>
            </a:blip>
            <a:stretch>
              <a:fillRect/>
            </a:stretch>
          </p:blipFill>
          <p:spPr>
            <a:xfrm>
              <a:off x="6605564" y="2374430"/>
              <a:ext cx="1506623" cy="583209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9B38348-3A21-163B-9C93-0AD9C8D01F5A}"/>
                </a:ext>
              </a:extLst>
            </p:cNvPr>
            <p:cNvSpPr/>
            <p:nvPr/>
          </p:nvSpPr>
          <p:spPr>
            <a:xfrm>
              <a:off x="6755130" y="2644259"/>
              <a:ext cx="57150" cy="184666"/>
            </a:xfrm>
            <a:prstGeom prst="rect">
              <a:avLst/>
            </a:prstGeom>
            <a:solidFill>
              <a:srgbClr val="322F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719467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79681921-E473-4943-A1CC-9A9FDEDF097D}"/>
              </a:ext>
            </a:extLst>
          </p:cNvPr>
          <p:cNvSpPr>
            <a:spLocks noGrp="1"/>
          </p:cNvSpPr>
          <p:nvPr>
            <p:ph type="body" idx="17"/>
          </p:nvPr>
        </p:nvSpPr>
        <p:spPr>
          <a:xfrm>
            <a:off x="4047431" y="32432"/>
            <a:ext cx="8134495" cy="6825567"/>
          </a:xfrm>
          <a:solidFill>
            <a:srgbClr val="000000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47DAAB-D39D-1146-966F-8473B3AC3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50" y="1692920"/>
            <a:ext cx="3606837" cy="1008000"/>
          </a:xfrm>
        </p:spPr>
        <p:txBody>
          <a:bodyPr wrap="square" anchor="b">
            <a:normAutofit fontScale="90000"/>
          </a:bodyPr>
          <a:lstStyle/>
          <a:p>
            <a:pPr algn="r"/>
            <a:r>
              <a:rPr lang="en-US" dirty="0"/>
              <a:t>The Purcell effect: a</a:t>
            </a:r>
            <a:r>
              <a:rPr lang="en-NL" dirty="0"/>
              <a:t>tom-light interaction in the weak coupling regime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9196702-29FD-A84C-BDBE-AEBD4EE5B437}"/>
              </a:ext>
            </a:extLst>
          </p:cNvPr>
          <p:cNvGrpSpPr/>
          <p:nvPr/>
        </p:nvGrpSpPr>
        <p:grpSpPr>
          <a:xfrm>
            <a:off x="1888968" y="4694523"/>
            <a:ext cx="1667917" cy="739315"/>
            <a:chOff x="6605564" y="2374430"/>
            <a:chExt cx="1506623" cy="58320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E37C060-1120-8240-B4BD-05CCD4231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5564" y="2374430"/>
              <a:ext cx="1506623" cy="583209"/>
            </a:xfrm>
            <a:prstGeom prst="rect">
              <a:avLst/>
            </a:prstGeom>
          </p:spPr>
        </p:pic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74B7EF3-DEDF-E949-8C4E-07B05DF19AAB}"/>
                </a:ext>
              </a:extLst>
            </p:cNvPr>
            <p:cNvSpPr/>
            <p:nvPr/>
          </p:nvSpPr>
          <p:spPr>
            <a:xfrm>
              <a:off x="6755130" y="2644259"/>
              <a:ext cx="57150" cy="184666"/>
            </a:xfrm>
            <a:prstGeom prst="rect">
              <a:avLst/>
            </a:prstGeom>
            <a:solidFill>
              <a:srgbClr val="0495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pic>
        <p:nvPicPr>
          <p:cNvPr id="138244" name="Picture 4" descr="Light–matter interaction in the strong coupling regime: configurations,  conditions, and applications - Nanoscale (RSC Publishing)  DOI:10.1039/C7NR06917K">
            <a:extLst>
              <a:ext uri="{FF2B5EF4-FFF2-40B4-BE49-F238E27FC236}">
                <a16:creationId xmlns:a16="http://schemas.microsoft.com/office/drawing/2014/main" id="{5B3931DC-1418-2744-B000-4F5B699A5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81" y="3138254"/>
            <a:ext cx="3647961" cy="139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242" name="Rectangle 138241">
            <a:extLst>
              <a:ext uri="{FF2B5EF4-FFF2-40B4-BE49-F238E27FC236}">
                <a16:creationId xmlns:a16="http://schemas.microsoft.com/office/drawing/2014/main" id="{C0DDBF05-6A24-864B-A479-E672CBF2EF28}"/>
              </a:ext>
            </a:extLst>
          </p:cNvPr>
          <p:cNvSpPr/>
          <p:nvPr/>
        </p:nvSpPr>
        <p:spPr>
          <a:xfrm>
            <a:off x="-1" y="5931773"/>
            <a:ext cx="4047433" cy="926228"/>
          </a:xfrm>
          <a:prstGeom prst="rect">
            <a:avLst/>
          </a:prstGeom>
          <a:solidFill>
            <a:srgbClr val="049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C6E80D-0574-CB45-A49E-921B43D5EB51}"/>
              </a:ext>
            </a:extLst>
          </p:cNvPr>
          <p:cNvSpPr txBox="1"/>
          <p:nvPr/>
        </p:nvSpPr>
        <p:spPr>
          <a:xfrm>
            <a:off x="4520396" y="402611"/>
            <a:ext cx="5677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Nano-photonic crystal cavities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DD81607-0842-9D4E-9180-BAF804FF60F9}"/>
              </a:ext>
            </a:extLst>
          </p:cNvPr>
          <p:cNvSpPr txBox="1"/>
          <p:nvPr/>
        </p:nvSpPr>
        <p:spPr>
          <a:xfrm>
            <a:off x="7717029" y="5458835"/>
            <a:ext cx="44648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 err="1"/>
              <a:t>Deotare</a:t>
            </a:r>
            <a:r>
              <a:rPr lang="fr-FR" sz="1600" dirty="0"/>
              <a:t> et al. </a:t>
            </a:r>
            <a:r>
              <a:rPr lang="fr-FR" sz="1600" i="1" dirty="0" err="1"/>
              <a:t>Appl</a:t>
            </a:r>
            <a:r>
              <a:rPr lang="fr-FR" sz="1600" i="1" dirty="0"/>
              <a:t>. Phys. </a:t>
            </a:r>
            <a:r>
              <a:rPr lang="fr-FR" sz="1600" i="1" dirty="0" err="1"/>
              <a:t>Lett</a:t>
            </a:r>
            <a:r>
              <a:rPr lang="fr-FR" sz="1600" i="1" dirty="0"/>
              <a:t>.</a:t>
            </a:r>
            <a:r>
              <a:rPr lang="fr-FR" sz="1600" dirty="0"/>
              <a:t> 94, 121106  (2009)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20C04E-6481-314C-83A8-166AADF1AE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533" y="5612724"/>
            <a:ext cx="3429000" cy="558800"/>
          </a:xfrm>
          <a:prstGeom prst="rect">
            <a:avLst/>
          </a:prstGeom>
        </p:spPr>
      </p:pic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ACD94DB3-ACCA-724F-B20C-EBD2CEECFF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73019" y="1358155"/>
            <a:ext cx="7505700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649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51DAC73-E48B-5087-9783-97087064F4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971" y="1663513"/>
            <a:ext cx="11006726" cy="50703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47DAAB-D39D-1146-966F-8473B3AC3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87" y="-140676"/>
            <a:ext cx="11248775" cy="1198995"/>
          </a:xfrm>
        </p:spPr>
        <p:txBody>
          <a:bodyPr wrap="square" anchor="b">
            <a:normAutofit fontScale="90000"/>
          </a:bodyPr>
          <a:lstStyle/>
          <a:p>
            <a:pPr algn="r"/>
            <a:r>
              <a:rPr lang="en-NL" b="1">
                <a:latin typeface="+mn-lt"/>
              </a:rPr>
              <a:t>Single photons from individual rare-earth 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FF603-D28B-CD48-94FA-34394C522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03" y="1404216"/>
            <a:ext cx="5865440" cy="3138540"/>
          </a:xfrm>
        </p:spPr>
        <p:txBody>
          <a:bodyPr anchor="t">
            <a:normAutofit/>
          </a:bodyPr>
          <a:lstStyle/>
          <a:p>
            <a:r>
              <a:rPr lang="en-US" b="1" dirty="0"/>
              <a:t>Purcell-entangled light-matter interaction </a:t>
            </a:r>
            <a:r>
              <a:rPr lang="en-US" dirty="0"/>
              <a:t>has enabled the observation of true single photons from individual rare-earth ions coupled to nanocavities.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807FCE-C293-F944-9609-69787D8970B5}"/>
              </a:ext>
            </a:extLst>
          </p:cNvPr>
          <p:cNvSpPr txBox="1"/>
          <p:nvPr/>
        </p:nvSpPr>
        <p:spPr>
          <a:xfrm>
            <a:off x="7009297" y="3171531"/>
            <a:ext cx="485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/>
              <a:t>Thompson</a:t>
            </a:r>
            <a:r>
              <a:rPr lang="en-US" sz="1600"/>
              <a:t> </a:t>
            </a:r>
            <a:r>
              <a:rPr lang="en-US" sz="1600" i="1"/>
              <a:t>group</a:t>
            </a:r>
            <a:r>
              <a:rPr lang="en-US" sz="1600"/>
              <a:t>: Silicon photonic crystal (nano) cavity stamped on top of  </a:t>
            </a:r>
            <a:r>
              <a:rPr lang="en-US" sz="1600" err="1"/>
              <a:t>Er:YSO</a:t>
            </a:r>
            <a:r>
              <a:rPr lang="en-US" sz="1600"/>
              <a:t> (PRL 2018)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942EB9-D526-5A40-8C0B-AE957B477638}"/>
              </a:ext>
            </a:extLst>
          </p:cNvPr>
          <p:cNvSpPr txBox="1"/>
          <p:nvPr/>
        </p:nvSpPr>
        <p:spPr>
          <a:xfrm>
            <a:off x="956169" y="5772815"/>
            <a:ext cx="3848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/>
              <a:t>Faraon</a:t>
            </a:r>
            <a:r>
              <a:rPr lang="en-US" sz="1600" i="1" dirty="0"/>
              <a:t> group</a:t>
            </a:r>
            <a:r>
              <a:rPr lang="en-US" sz="1600" dirty="0"/>
              <a:t>: photonic crystal nano-cavity milled out of Nd:YVO</a:t>
            </a:r>
            <a:r>
              <a:rPr lang="en-US" sz="1600" baseline="-25000" dirty="0"/>
              <a:t>4</a:t>
            </a:r>
            <a:r>
              <a:rPr lang="en-US" sz="1600" dirty="0"/>
              <a:t> (PRL 2018)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915154-35B1-CC4C-BC11-03B895C96E6F}"/>
              </a:ext>
            </a:extLst>
          </p:cNvPr>
          <p:cNvSpPr txBox="1"/>
          <p:nvPr/>
        </p:nvSpPr>
        <p:spPr>
          <a:xfrm>
            <a:off x="2489217" y="3451279"/>
            <a:ext cx="3031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Homogeneous approach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3359EC-560D-094B-A986-1166268E0AD1}"/>
              </a:ext>
            </a:extLst>
          </p:cNvPr>
          <p:cNvSpPr txBox="1"/>
          <p:nvPr/>
        </p:nvSpPr>
        <p:spPr>
          <a:xfrm>
            <a:off x="9434997" y="1235299"/>
            <a:ext cx="275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/>
              <a:t>Heterogeneous approach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A96A1F-D5B7-1F43-BD3D-5644407034A8}"/>
              </a:ext>
            </a:extLst>
          </p:cNvPr>
          <p:cNvSpPr txBox="1"/>
          <p:nvPr/>
        </p:nvSpPr>
        <p:spPr>
          <a:xfrm>
            <a:off x="7009297" y="2357479"/>
            <a:ext cx="1115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P</a:t>
            </a:r>
            <a:r>
              <a:rPr lang="en-US"/>
              <a:t>=650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5D2C90-0E6B-2C46-A188-11DA6C67B246}"/>
              </a:ext>
            </a:extLst>
          </p:cNvPr>
          <p:cNvSpPr txBox="1"/>
          <p:nvPr/>
        </p:nvSpPr>
        <p:spPr>
          <a:xfrm>
            <a:off x="3025336" y="3829368"/>
            <a:ext cx="1115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</a:t>
            </a:r>
            <a:r>
              <a:rPr lang="en-US" baseline="-25000"/>
              <a:t>P</a:t>
            </a:r>
            <a:r>
              <a:rPr lang="en-US"/>
              <a:t>=110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88F316-2741-406B-8C6D-DCAC8E7DFA2A}"/>
              </a:ext>
            </a:extLst>
          </p:cNvPr>
          <p:cNvSpPr/>
          <p:nvPr/>
        </p:nvSpPr>
        <p:spPr>
          <a:xfrm>
            <a:off x="5731727" y="4198700"/>
            <a:ext cx="6244683" cy="2535186"/>
          </a:xfrm>
          <a:prstGeom prst="rect">
            <a:avLst/>
          </a:prstGeom>
          <a:solidFill>
            <a:srgbClr val="1B192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552615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6|52.8|78.9|58.8|29.1|41.2|18.1|34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6|52.8|78.9|58.8|29.1|41.2|18.1|34.4"/>
</p:tagLst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Sitka Heading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QuTech Theme">
  <a:themeElements>
    <a:clrScheme name="QuTech Colours">
      <a:dk1>
        <a:sysClr val="windowText" lastClr="000000"/>
      </a:dk1>
      <a:lt1>
        <a:sysClr val="window" lastClr="FFFFFF"/>
      </a:lt1>
      <a:dk2>
        <a:srgbClr val="000000"/>
      </a:dk2>
      <a:lt2>
        <a:srgbClr val="E7E6E6"/>
      </a:lt2>
      <a:accent1>
        <a:srgbClr val="0595D4"/>
      </a:accent1>
      <a:accent2>
        <a:srgbClr val="000E29"/>
      </a:accent2>
      <a:accent3>
        <a:srgbClr val="FBAE00"/>
      </a:accent3>
      <a:accent4>
        <a:srgbClr val="3AA935"/>
      </a:accent4>
      <a:accent5>
        <a:srgbClr val="9C0C6A"/>
      </a:accent5>
      <a:accent6>
        <a:srgbClr val="E84E1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0" cap="rnd"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105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QuTech_presentation_v2_final_2020" id="{90BD6276-0C7B-E24D-9332-18591C3D6FA5}" vid="{13F29435-13E9-9044-801B-77AF6A3A9B8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54579</TotalTime>
  <Words>3255</Words>
  <Application>Microsoft Macintosh PowerPoint</Application>
  <PresentationFormat>Widescreen</PresentationFormat>
  <Paragraphs>424</Paragraphs>
  <Slides>29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Calibri</vt:lpstr>
      <vt:lpstr>Segoe UI</vt:lpstr>
      <vt:lpstr>Sitka Heading</vt:lpstr>
      <vt:lpstr>Source Sans Pro</vt:lpstr>
      <vt:lpstr>Symbol</vt:lpstr>
      <vt:lpstr>Times New Roman</vt:lpstr>
      <vt:lpstr>3DFloatVTI</vt:lpstr>
      <vt:lpstr>Office Theme</vt:lpstr>
      <vt:lpstr>QuTech Theme</vt:lpstr>
      <vt:lpstr>Equation</vt:lpstr>
      <vt:lpstr>PowerPoint Presentation</vt:lpstr>
      <vt:lpstr>Elements of a quantum network</vt:lpstr>
      <vt:lpstr>PowerPoint Presentation</vt:lpstr>
      <vt:lpstr>Rare-earth ion-doped crystals</vt:lpstr>
      <vt:lpstr>Rare-earth crystals: a brief introduction </vt:lpstr>
      <vt:lpstr>PowerPoint Presentation</vt:lpstr>
      <vt:lpstr>PowerPoint Presentation</vt:lpstr>
      <vt:lpstr>The Purcell effect: atom-light interaction in the weak coupling regime</vt:lpstr>
      <vt:lpstr>Single photons from individual rare-earth ions</vt:lpstr>
      <vt:lpstr>A single-photon source based on Er:LiNbO3</vt:lpstr>
      <vt:lpstr>Design</vt:lpstr>
      <vt:lpstr>A single-photon sources based on Er:LiNbO3</vt:lpstr>
      <vt:lpstr>Cavity characterization</vt:lpstr>
      <vt:lpstr>Purcell-enhanced emission</vt:lpstr>
      <vt:lpstr>Purcell-enhanced emission </vt:lpstr>
      <vt:lpstr>Purcell-enhanced emission </vt:lpstr>
      <vt:lpstr>How to store photonic quantum states in a multiplexed manner? Use large ensembles of atoms  </vt:lpstr>
      <vt:lpstr>How to store photonic quantum states in a multiplexed manner? Use large ensembles of atoms  </vt:lpstr>
      <vt:lpstr>Photon echo quantum memory (AFC)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Towards fully quantum-enabled networks based on an integrated platform</vt:lpstr>
      <vt:lpstr>Thank you!</vt:lpstr>
      <vt:lpstr>Quantum repeater - how to mitigate loss</vt:lpstr>
      <vt:lpstr>Quantum memory requirements</vt:lpstr>
      <vt:lpstr>State-of-the-art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road ahead </dc:title>
  <dc:creator>Wolfgang Tittel</dc:creator>
  <cp:lastModifiedBy>Wolfgang Tittel</cp:lastModifiedBy>
  <cp:revision>1386</cp:revision>
  <cp:lastPrinted>2024-12-11T18:28:22Z</cp:lastPrinted>
  <dcterms:created xsi:type="dcterms:W3CDTF">2021-01-21T07:55:08Z</dcterms:created>
  <dcterms:modified xsi:type="dcterms:W3CDTF">2025-01-20T13:06:29Z</dcterms:modified>
</cp:coreProperties>
</file>