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webextensions/webextension2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21"/>
  </p:notesMasterIdLst>
  <p:handoutMasterIdLst>
    <p:handoutMasterId r:id="rId22"/>
  </p:handoutMasterIdLst>
  <p:sldIdLst>
    <p:sldId id="257" r:id="rId5"/>
    <p:sldId id="310" r:id="rId6"/>
    <p:sldId id="311" r:id="rId7"/>
    <p:sldId id="312" r:id="rId8"/>
    <p:sldId id="313" r:id="rId9"/>
    <p:sldId id="314" r:id="rId10"/>
    <p:sldId id="315" r:id="rId11"/>
    <p:sldId id="316" r:id="rId12"/>
    <p:sldId id="317" r:id="rId13"/>
    <p:sldId id="321" r:id="rId14"/>
    <p:sldId id="322" r:id="rId15"/>
    <p:sldId id="323" r:id="rId16"/>
    <p:sldId id="318" r:id="rId17"/>
    <p:sldId id="324" r:id="rId18"/>
    <p:sldId id="259" r:id="rId19"/>
    <p:sldId id="31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8697"/>
    <a:srgbClr val="3333FF"/>
    <a:srgbClr val="0000CC"/>
    <a:srgbClr val="1D71B8"/>
    <a:srgbClr val="55B5C7"/>
    <a:srgbClr val="3B9FB3"/>
    <a:srgbClr val="EA326B"/>
    <a:srgbClr val="4DB1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15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3187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64EE693B-BFAB-4A8A-C9B4-AC7B66E3729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6B8F8317-0128-17BC-E17D-3ABB16909D6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A003C3-9B10-42B0-9749-47F182EFAA1A}" type="datetimeFigureOut">
              <a:rPr lang="es-ES" smtClean="0"/>
              <a:t>20/01/2025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E3767AB6-B09D-6992-B726-0C9E9EDCC1E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1F57B1EB-99FB-395B-C0F5-31B78B4A889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C84FB7-4D92-450C-8D8E-8F3077304C83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65681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16T14:39:41.149"/>
    </inkml:context>
    <inkml:brush xml:id="br0">
      <inkml:brushProperty name="width" value="0.3" units="cm"/>
      <inkml:brushProperty name="height" value="0.6" units="cm"/>
      <inkml:brushProperty name="color" value="#FCFCFC"/>
      <inkml:brushProperty name="tip" value="rectangle"/>
      <inkml:brushProperty name="rasterOp" value="maskPen"/>
      <inkml:brushProperty name="ignorePressure" value="1"/>
    </inkml:brush>
  </inkml:definitions>
  <inkml:trace contextRef="#ctx0" brushRef="#br0">390 64,'-2'0,"-2"0,-49-9,-18-3,2 0,11 3,13 2,13 3,9 0,8 1,4 1,4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16T14:39:49.217"/>
    </inkml:context>
    <inkml:brush xml:id="br0">
      <inkml:brushProperty name="width" value="0.3" units="cm"/>
      <inkml:brushProperty name="height" value="0.6" units="cm"/>
      <inkml:brushProperty name="color" value="#FCFCFC"/>
      <inkml:brushProperty name="tip" value="rectangle"/>
      <inkml:brushProperty name="rasterOp" value="maskPen"/>
      <inkml:brushProperty name="ignorePressure" value="1"/>
    </inkml:brush>
  </inkml:definitions>
  <inkml:trace contextRef="#ctx0" brushRef="#br0">1 1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5-01-16T14:40:04.046"/>
    </inkml:context>
    <inkml:brush xml:id="br0">
      <inkml:brushProperty name="width" value="0.3" units="cm"/>
      <inkml:brushProperty name="height" value="0.6" units="cm"/>
      <inkml:brushProperty name="color" value="#FCFCFC"/>
      <inkml:brushProperty name="tip" value="rectangle"/>
      <inkml:brushProperty name="rasterOp" value="maskPen"/>
      <inkml:brushProperty name="ignorePressure" value="1"/>
    </inkml:brush>
  </inkml:definitions>
  <inkml:trace contextRef="#ctx0" brushRef="#br0">1 1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6A08DB-4C65-49BA-8BA5-669A5903E9CF}" type="datetimeFigureOut">
              <a:rPr lang="en-GB" smtClean="0"/>
              <a:t>20/01/2025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C32F81-CDA0-4754-A712-21ADA5C8A715}" type="slidenum">
              <a:rPr lang="en-GB" smtClean="0"/>
              <a:t>‹Nº›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258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6726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625BA5-C5FF-C856-8F09-5B10E802EB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FCFC486-663D-9E54-6091-E7CADDD1E47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6F6418-0CF7-9C25-AF3D-12084F7701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0E43B-1DAA-B825-EF68-D1C0109CC5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8395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E6EAB1-444B-A45A-268E-615C5E510C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103FF42-2F96-6609-C390-3638162DF42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6213627-8BC3-E93E-8DCF-803CADFB6E9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41CFD3-85B5-C255-3E3C-0BE4C71B800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10729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86B69-369B-7853-2356-610C346E57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6435CAA-6EAE-7970-F7F6-8763F3D529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71CE26-D097-832E-7E07-AE4EE023CC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3CCDAC-9F26-7A06-E1A4-38C8857845D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6396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72889E3-3F81-562C-81F4-87EB3D81DB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60696D7-BEAD-6297-13DA-C04C466A9AA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E9188E-D36B-4E9A-A6FA-4609AAED00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1820D9-2D65-799E-40BC-978819A093B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00217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A02FE-1E30-C700-D47B-AF230FE266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85941F-60C2-3A82-4103-4BD847A767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E025167-E374-5CF9-2F8C-2FFDF4B84B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FA01A4-C5D5-6D65-54DE-8B74600FF0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81035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1659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2FCF7B-5ED9-BDD0-F473-F6B0D6F3EA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A13F427-61BD-A15C-8F33-18EF2966790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54F2246-C170-FF17-53DC-8104ED27E1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7C8A29A-A301-6C31-962E-872FB688F7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99528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BB33CB-125E-9EB8-A463-35277A4731A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8D83F7-46E8-DCBC-1393-F013A5A7CC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81190FD-490C-1056-335C-D84D37090C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3FF278-8D75-0622-148B-8AD61CEF078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4689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B3F96E-98AC-9691-6B2D-B70F808B2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423B45C-2E05-12DA-1BD6-1362B34489D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67C78A2-7633-9EE7-B5CD-1123A22584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4D9B24-1B35-C023-E5E2-ECDA0E5451B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48515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E6DAF59-48EE-B826-4EF3-32D22EE26B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2D1A532-93DE-CE28-D7A6-58DD062D4C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2B259A-FB6D-CEBA-32B7-7A55C00CC56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9E5A47-4CED-69D1-6CE1-EA875568477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56831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6E2D22-ADD9-C5A8-EC15-285B1D35C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F824A4E-3F34-6001-D033-0E3F59B3EA6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B6F12B0-D882-E214-A042-5F41DE0A7E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4163AC-7779-292A-025A-E9DBA3379B9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15502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E12D23-C896-014B-5563-80E3627376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6015AB7-B04B-752E-00BA-B1640A68773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58CB9D4-751B-3108-8E36-12B9BF72C3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1CD52D-0CC5-870E-9C60-315B63F901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43062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482AFB-858D-B76F-4DAE-07479B25C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731CF6B-26E0-67C1-57EF-8C46B42EF63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3351F58-AB3A-5567-89F3-7AA08FD92D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0DD20C-CAA3-913F-C217-E8DC6957DCE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1069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06C820-D9BB-169A-89E3-4A15B329F2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7C0632-7AE8-FDDE-CF92-FF471B9CB37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7DA702-3411-93CD-EBAE-46FF55887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9440F6-2929-72A6-9935-D527ACB93D4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3436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373EA-0183-E710-F17F-9E9ED55312A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61FF752-FC7F-A057-F1C0-5AC585846B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1B068D-44A1-D384-4764-3CECE6A69E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9AA6B3D-6F11-B41E-2EEF-2C63A8CE9BB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03E59EB-0B23-4EDC-B3A9-C96D6CCA9B4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8757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69E5263-7175-1E4E-B25A-C8612876A9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rgbClr val="1D71B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34F48D8-7047-1F42-8ED4-941E188792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5F19EB-8B99-AFB0-2B0E-F36F82725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23.01.2025</a:t>
            </a:r>
            <a:endParaRPr lang="fr-FR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AC0D47F-5530-4083-C01B-AE95448B83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Jorge Martínez de Lejarza QT4HEP25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EA5D595-5159-9F98-A477-83F95F0E9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pPr/>
              <a:t>‹Nº›</a:t>
            </a:fld>
            <a:endParaRPr lang="fr-FR"/>
          </a:p>
        </p:txBody>
      </p:sp>
      <p:sp>
        <p:nvSpPr>
          <p:cNvPr id="13" name="Marcador de gráfico 12">
            <a:extLst>
              <a:ext uri="{FF2B5EF4-FFF2-40B4-BE49-F238E27FC236}">
                <a16:creationId xmlns:a16="http://schemas.microsoft.com/office/drawing/2014/main" id="{A3FD35CA-E390-5F29-B22B-EDDF1EFBE06A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0" y="6356350"/>
            <a:ext cx="12192000" cy="501650"/>
          </a:xfrm>
        </p:spPr>
        <p:txBody>
          <a:bodyPr/>
          <a:lstStyle/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32081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CEF104-E993-73CE-2AC2-BF8D2C340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9F133176-CA88-B8C4-9D18-A8DA7E1005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23.01.2025</a:t>
            </a:r>
            <a:endParaRPr lang="fr-FR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653B398-2125-2D6F-9886-D083F17F9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Jorge Martínez de Lejarza QT4HEP25</a:t>
            </a:r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BAA355C7-2761-3DEF-D47B-1EFFCAA9C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DDE22-8D4F-094D-AC70-1F2C263CD040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7993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>
            <a:extLst>
              <a:ext uri="{FF2B5EF4-FFF2-40B4-BE49-F238E27FC236}">
                <a16:creationId xmlns:a16="http://schemas.microsoft.com/office/drawing/2014/main" id="{06801653-176C-5346-BF24-83533001211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6324600"/>
            <a:ext cx="12192000" cy="533400"/>
          </a:xfrm>
          <a:prstGeom prst="rect">
            <a:avLst/>
          </a:prstGeom>
        </p:spPr>
      </p:pic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A468CB48-F526-994F-A50C-8982841F02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600" y="365125"/>
            <a:ext cx="11463867" cy="85161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3711D3C-B15F-884D-B4FC-468F0677F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5599" y="1825625"/>
            <a:ext cx="1146386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53B0DE-7371-1940-9660-52D433F858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967948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r>
              <a:rPr lang="de-CH"/>
              <a:t>23.01.2025</a:t>
            </a:r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9C8E9BC-54F0-2843-BC05-EFA10F81D5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168348" y="6356350"/>
            <a:ext cx="29850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fr-FR"/>
              <a:t>Jorge Martínez de Lejarza QT4HEP25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F29115D-4159-824D-94D0-E7B270B2D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fld id="{71DDDE22-8D4F-094D-AC70-1F2C263CD040}" type="slidenum">
              <a:rPr lang="fr-FR" smtClean="0"/>
              <a:pPr/>
              <a:t>‹Nº›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5665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386FB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0.png"/><Relationship Id="rId3" Type="http://schemas.openxmlformats.org/officeDocument/2006/relationships/image" Target="../media/image37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5.png"/><Relationship Id="rId9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svg"/><Relationship Id="rId9" Type="http://schemas.openxmlformats.org/officeDocument/2006/relationships/image" Target="../media/image5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47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17.png"/><Relationship Id="rId7" Type="http://schemas.openxmlformats.org/officeDocument/2006/relationships/image" Target="../media/image5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5" Type="http://schemas.openxmlformats.org/officeDocument/2006/relationships/image" Target="../media/image39.png"/><Relationship Id="rId10" Type="http://schemas.openxmlformats.org/officeDocument/2006/relationships/image" Target="../media/image56.png"/><Relationship Id="rId4" Type="http://schemas.openxmlformats.org/officeDocument/2006/relationships/image" Target="../media/image14.png"/><Relationship Id="rId9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1.jpg"/><Relationship Id="rId4" Type="http://schemas.openxmlformats.org/officeDocument/2006/relationships/image" Target="../media/image60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ustomXml" Target="../ink/ink2.xml"/><Relationship Id="rId5" Type="http://schemas.openxmlformats.org/officeDocument/2006/relationships/image" Target="../media/image18.png"/><Relationship Id="rId4" Type="http://schemas.openxmlformats.org/officeDocument/2006/relationships/customXml" Target="../ink/ink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0.png"/><Relationship Id="rId4" Type="http://schemas.openxmlformats.org/officeDocument/2006/relationships/image" Target="../media/image190.png"/><Relationship Id="rId9" Type="http://schemas.openxmlformats.org/officeDocument/2006/relationships/image" Target="../media/image2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hapdf.hepforge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2.png"/><Relationship Id="rId5" Type="http://schemas.openxmlformats.org/officeDocument/2006/relationships/image" Target="../media/image310.png"/><Relationship Id="rId4" Type="http://schemas.openxmlformats.org/officeDocument/2006/relationships/image" Target="../media/image3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2F9F9-7B42-4452-87A4-70C21DBB4A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5030" y="289434"/>
            <a:ext cx="10703509" cy="2200651"/>
          </a:xfrm>
        </p:spPr>
        <p:txBody>
          <a:bodyPr anchor="ctr">
            <a:noAutofit/>
          </a:bodyPr>
          <a:lstStyle/>
          <a:p>
            <a:r>
              <a:rPr lang="en-US" sz="4600" b="0" dirty="0">
                <a:latin typeface="Aharoni" panose="02010803020104030203" pitchFamily="2" charset="-79"/>
                <a:cs typeface="Aharoni" panose="02010803020104030203" pitchFamily="2" charset="-79"/>
              </a:rPr>
              <a:t>Quantum Chebyshev generative modeling for Fragmentation functions</a:t>
            </a:r>
            <a:endParaRPr lang="en-GB" sz="4600" b="0" dirty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C309F30-E2F1-20DA-1CD3-8F8D94746F97}"/>
              </a:ext>
            </a:extLst>
          </p:cNvPr>
          <p:cNvSpPr txBox="1">
            <a:spLocks/>
          </p:cNvSpPr>
          <p:nvPr/>
        </p:nvSpPr>
        <p:spPr>
          <a:xfrm>
            <a:off x="1165030" y="3322892"/>
            <a:ext cx="9861937" cy="220065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1D71B8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3200" b="0"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9" name="Imagen 8" descr="Logotipo&#10;&#10;Descripción generada automáticamente">
            <a:extLst>
              <a:ext uri="{FF2B5EF4-FFF2-40B4-BE49-F238E27FC236}">
                <a16:creationId xmlns:a16="http://schemas.microsoft.com/office/drawing/2014/main" id="{4F7BD8A6-A834-6C82-3771-6F41B978C56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088" y="3688989"/>
            <a:ext cx="3478194" cy="1550206"/>
          </a:xfrm>
          <a:prstGeom prst="rect">
            <a:avLst/>
          </a:prstGeom>
        </p:spPr>
      </p:pic>
      <p:pic>
        <p:nvPicPr>
          <p:cNvPr id="12" name="Imagen 11" descr="Texto&#10;&#10;Descripción generada automáticamente">
            <a:extLst>
              <a:ext uri="{FF2B5EF4-FFF2-40B4-BE49-F238E27FC236}">
                <a16:creationId xmlns:a16="http://schemas.microsoft.com/office/drawing/2014/main" id="{0FD101B1-6E15-3C9A-2295-AC66DE3766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89" y="3936407"/>
            <a:ext cx="1643189" cy="1352625"/>
          </a:xfrm>
          <a:prstGeom prst="rect">
            <a:avLst/>
          </a:prstGeom>
        </p:spPr>
      </p:pic>
      <p:pic>
        <p:nvPicPr>
          <p:cNvPr id="14" name="Imagen 13" descr="Logotipo&#10;&#10;Descripción generada automáticamente">
            <a:extLst>
              <a:ext uri="{FF2B5EF4-FFF2-40B4-BE49-F238E27FC236}">
                <a16:creationId xmlns:a16="http://schemas.microsoft.com/office/drawing/2014/main" id="{4CE2540C-F678-D07B-A19E-CADD5ACFEB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7945" y="5593598"/>
            <a:ext cx="2352573" cy="576197"/>
          </a:xfrm>
          <a:prstGeom prst="rect">
            <a:avLst/>
          </a:prstGeom>
        </p:spPr>
      </p:pic>
      <p:pic>
        <p:nvPicPr>
          <p:cNvPr id="16" name="Imagen 15" descr="Logotipo&#10;&#10;Descripción generada automáticamente">
            <a:extLst>
              <a:ext uri="{FF2B5EF4-FFF2-40B4-BE49-F238E27FC236}">
                <a16:creationId xmlns:a16="http://schemas.microsoft.com/office/drawing/2014/main" id="{CAF2951C-5273-06F7-B54C-7D5247A47C4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527" y="3945144"/>
            <a:ext cx="2098609" cy="1352625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136C3C0D-82E4-A94D-793C-51276EEC1EB8}"/>
              </a:ext>
            </a:extLst>
          </p:cNvPr>
          <p:cNvSpPr txBox="1"/>
          <p:nvPr/>
        </p:nvSpPr>
        <p:spPr>
          <a:xfrm>
            <a:off x="4186197" y="4446473"/>
            <a:ext cx="348983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dirty="0"/>
              <a:t>Speaker</a:t>
            </a:r>
            <a:r>
              <a:rPr lang="es-ES" dirty="0"/>
              <a:t>: </a:t>
            </a:r>
          </a:p>
          <a:p>
            <a:pPr algn="ctr"/>
            <a:endParaRPr lang="es-ES" dirty="0"/>
          </a:p>
          <a:p>
            <a:pPr algn="ctr"/>
            <a:r>
              <a:rPr lang="es-ES" dirty="0"/>
              <a:t>Jorge Martínez de Lejarza </a:t>
            </a:r>
          </a:p>
          <a:p>
            <a:pPr algn="ctr"/>
            <a:endParaRPr lang="es-ES" dirty="0"/>
          </a:p>
          <a:p>
            <a:pPr algn="ctr"/>
            <a:endParaRPr lang="es-ES" dirty="0"/>
          </a:p>
          <a:p>
            <a:pPr algn="ctr"/>
            <a:r>
              <a:rPr lang="es-ES" dirty="0"/>
              <a:t>QT4HEP 2025 – 23/01/2025</a:t>
            </a: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384C25E-F058-BA59-12F2-E900088DE453}"/>
              </a:ext>
            </a:extLst>
          </p:cNvPr>
          <p:cNvSpPr/>
          <p:nvPr/>
        </p:nvSpPr>
        <p:spPr>
          <a:xfrm>
            <a:off x="5971607" y="3244334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 </a:t>
            </a: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CD4BA7FB-685D-B5E2-73EE-487AF6F02EE7}"/>
              </a:ext>
            </a:extLst>
          </p:cNvPr>
          <p:cNvSpPr/>
          <p:nvPr/>
        </p:nvSpPr>
        <p:spPr>
          <a:xfrm>
            <a:off x="0" y="6492874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8E08CA64-E85F-0C33-98E9-869BD8568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FF59A832-C825-C207-F4BF-642EB60093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</a:t>
            </a:r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26B21B14-13D9-8C74-A8C2-7E1C55BC757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pic>
        <p:nvPicPr>
          <p:cNvPr id="1028" name="Picture 4" descr="Pasqal Hackathon Targets Sustainability Solutions">
            <a:extLst>
              <a:ext uri="{FF2B5EF4-FFF2-40B4-BE49-F238E27FC236}">
                <a16:creationId xmlns:a16="http://schemas.microsoft.com/office/drawing/2014/main" id="{88A66CEB-E418-E4AC-0804-8D624D77E4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1185" y="4922776"/>
            <a:ext cx="2504661" cy="133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University of Exeter Logo PNG Vector">
            <a:extLst>
              <a:ext uri="{FF2B5EF4-FFF2-40B4-BE49-F238E27FC236}">
                <a16:creationId xmlns:a16="http://schemas.microsoft.com/office/drawing/2014/main" id="{4EEB2B85-032F-B849-4B2E-7CDA92F37B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4327" y="5296899"/>
            <a:ext cx="2242551" cy="762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707564A9-4C77-7B0B-50B4-34CCBE4EFA79}"/>
              </a:ext>
            </a:extLst>
          </p:cNvPr>
          <p:cNvSpPr txBox="1"/>
          <p:nvPr/>
        </p:nvSpPr>
        <p:spPr>
          <a:xfrm>
            <a:off x="2129365" y="2277361"/>
            <a:ext cx="768448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/>
              <a:t>based</a:t>
            </a:r>
            <a:r>
              <a:rPr lang="es-ES" dirty="0"/>
              <a:t> </a:t>
            </a:r>
            <a:r>
              <a:rPr lang="es-ES" dirty="0" err="1"/>
              <a:t>on</a:t>
            </a:r>
            <a:r>
              <a:rPr lang="es-ES" b="1" dirty="0"/>
              <a:t>:</a:t>
            </a:r>
          </a:p>
          <a:p>
            <a:pPr algn="ctr"/>
            <a:endParaRPr lang="es-ES" b="1" dirty="0"/>
          </a:p>
          <a:p>
            <a:pPr algn="ctr"/>
            <a:r>
              <a:rPr lang="es-ES" b="1" dirty="0"/>
              <a:t> </a:t>
            </a:r>
            <a:r>
              <a:rPr lang="es-ES" sz="2000" b="1" dirty="0"/>
              <a:t>Jorge J. Martinez de Lejarza</a:t>
            </a:r>
            <a:r>
              <a:rPr lang="es-ES" sz="2000" b="1" baseline="30000" dirty="0"/>
              <a:t>1</a:t>
            </a:r>
            <a:r>
              <a:rPr lang="es-ES" sz="2000" b="1" dirty="0"/>
              <a:t>, </a:t>
            </a:r>
            <a:r>
              <a:rPr lang="es-ES" sz="2000" dirty="0" err="1"/>
              <a:t>Hsin-Yu</a:t>
            </a:r>
            <a:r>
              <a:rPr lang="es-ES" sz="2000" dirty="0"/>
              <a:t> Wu</a:t>
            </a:r>
            <a:r>
              <a:rPr lang="es-ES" sz="2000" baseline="30000" dirty="0"/>
              <a:t>3,4</a:t>
            </a:r>
            <a:r>
              <a:rPr lang="es-ES" sz="2000" dirty="0"/>
              <a:t>, Andrea Gentile</a:t>
            </a:r>
            <a:r>
              <a:rPr lang="es-ES" sz="2000" baseline="30000" dirty="0"/>
              <a:t>4</a:t>
            </a:r>
            <a:r>
              <a:rPr lang="es-ES" sz="2000" dirty="0"/>
              <a:t>, Germán Rodrigo</a:t>
            </a:r>
            <a:r>
              <a:rPr lang="es-ES" sz="2000" baseline="30000" dirty="0"/>
              <a:t>1</a:t>
            </a:r>
            <a:r>
              <a:rPr lang="es-ES" sz="2000" dirty="0"/>
              <a:t>, </a:t>
            </a:r>
            <a:r>
              <a:rPr lang="es-ES" sz="2000" dirty="0" err="1"/>
              <a:t>Oleksandr</a:t>
            </a:r>
            <a:r>
              <a:rPr lang="es-ES" sz="2000" dirty="0"/>
              <a:t> Kyriienko</a:t>
            </a:r>
            <a:r>
              <a:rPr lang="es-ES" sz="2000" baseline="30000" dirty="0"/>
              <a:t>3,4</a:t>
            </a:r>
            <a:r>
              <a:rPr lang="es-ES" sz="2000" dirty="0"/>
              <a:t>, Michele Grossi</a:t>
            </a:r>
            <a:r>
              <a:rPr lang="es-ES" sz="2000" baseline="30000" dirty="0"/>
              <a:t>2</a:t>
            </a:r>
            <a:r>
              <a:rPr lang="es-ES" sz="2000" dirty="0"/>
              <a:t>, </a:t>
            </a:r>
          </a:p>
          <a:p>
            <a:pPr algn="ctr"/>
            <a:r>
              <a:rPr lang="es-ES" sz="2000" dirty="0"/>
              <a:t>In </a:t>
            </a:r>
            <a:r>
              <a:rPr lang="es-ES" sz="2000" dirty="0" err="1"/>
              <a:t>preparation</a:t>
            </a:r>
            <a:endParaRPr lang="es-ES" sz="20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01B88B-AF49-DF25-D0DD-249ABD251A70}"/>
              </a:ext>
            </a:extLst>
          </p:cNvPr>
          <p:cNvSpPr txBox="1"/>
          <p:nvPr/>
        </p:nvSpPr>
        <p:spPr>
          <a:xfrm>
            <a:off x="8382827" y="3820545"/>
            <a:ext cx="119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2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F5F6F56-678A-CE88-6207-3F7F09750748}"/>
              </a:ext>
            </a:extLst>
          </p:cNvPr>
          <p:cNvSpPr txBox="1"/>
          <p:nvPr/>
        </p:nvSpPr>
        <p:spPr>
          <a:xfrm>
            <a:off x="227067" y="3820545"/>
            <a:ext cx="119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1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A3E7EAD-4049-F49D-B3E6-03BBA504798A}"/>
              </a:ext>
            </a:extLst>
          </p:cNvPr>
          <p:cNvSpPr txBox="1"/>
          <p:nvPr/>
        </p:nvSpPr>
        <p:spPr>
          <a:xfrm>
            <a:off x="8094069" y="5011958"/>
            <a:ext cx="119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3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0AEB7C6-B416-1C57-78EA-60E801EEBD40}"/>
              </a:ext>
            </a:extLst>
          </p:cNvPr>
          <p:cNvSpPr txBox="1"/>
          <p:nvPr/>
        </p:nvSpPr>
        <p:spPr>
          <a:xfrm>
            <a:off x="10492665" y="4987077"/>
            <a:ext cx="119041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aseline="30000" dirty="0"/>
              <a:t>4</a:t>
            </a:r>
          </a:p>
        </p:txBody>
      </p:sp>
      <p:pic>
        <p:nvPicPr>
          <p:cNvPr id="1026" name="Picture 2" descr="Severo Ochoa - ISGLOBAL">
            <a:extLst>
              <a:ext uri="{FF2B5EF4-FFF2-40B4-BE49-F238E27FC236}">
                <a16:creationId xmlns:a16="http://schemas.microsoft.com/office/drawing/2014/main" id="{5C8E917B-C136-BC0A-DF6A-6AC3366FD0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83" t="11386" r="7245" b="13629"/>
          <a:stretch/>
        </p:blipFill>
        <p:spPr bwMode="auto">
          <a:xfrm>
            <a:off x="5191" y="5438509"/>
            <a:ext cx="1946461" cy="81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24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9E9753D1-0148-29A7-A77F-BC339F06A0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391C78-5AFE-96B1-51B0-77B3EDF953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64E5EF67-05BB-7012-0D70-070BCE41BF58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B19D5F1-F6E4-9BDB-75B3-F2D18E76DD7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B134656-3A79-D107-CB8D-9C3D74F46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8691A8E-8012-9ABF-F733-8183DAB2D3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9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A78E37D5-C2B3-A89F-365B-43547BF51FE1}"/>
                  </a:ext>
                </a:extLst>
              </p:cNvPr>
              <p:cNvSpPr txBox="1"/>
              <p:nvPr/>
            </p:nvSpPr>
            <p:spPr>
              <a:xfrm>
                <a:off x="436778" y="1501378"/>
                <a:ext cx="8590490" cy="12497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Training and </a:t>
                </a:r>
                <a:r>
                  <a:rPr lang="es-ES" sz="2800" b="1" dirty="0" err="1">
                    <a:solidFill>
                      <a:srgbClr val="318697"/>
                    </a:solidFill>
                    <a:latin typeface="Avenir Next LT Pro"/>
                  </a:rPr>
                  <a:t>sampling</a:t>
                </a: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:</a:t>
                </a:r>
              </a:p>
              <a:p>
                <a:pPr marL="914400" lvl="1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Example</a:t>
                </a:r>
                <a:r>
                  <a:rPr lang="es-ES" sz="2400" dirty="0">
                    <a:solidFill>
                      <a:srgbClr val="318697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sSup>
                          <m:sSupPr>
                            <m:ctrlP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s-ES" sz="2400" b="0" i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p>
                            <m: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 </a:t>
                </a:r>
              </a:p>
            </p:txBody>
          </p:sp>
        </mc:Choice>
        <mc:Fallback xmlns="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A78E37D5-C2B3-A89F-365B-43547BF51F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78" y="1501378"/>
                <a:ext cx="8590490" cy="1249766"/>
              </a:xfrm>
              <a:prstGeom prst="rect">
                <a:avLst/>
              </a:prstGeom>
              <a:blipFill>
                <a:blip r:embed="rId3"/>
                <a:stretch>
                  <a:fillRect l="-1278" t="-3415" b="-73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2">
            <a:extLst>
              <a:ext uri="{FF2B5EF4-FFF2-40B4-BE49-F238E27FC236}">
                <a16:creationId xmlns:a16="http://schemas.microsoft.com/office/drawing/2014/main" id="{BAAD17FF-1D1E-7B87-CFD1-592CD75F0C57}"/>
              </a:ext>
            </a:extLst>
          </p:cNvPr>
          <p:cNvSpPr txBox="1"/>
          <p:nvPr/>
        </p:nvSpPr>
        <p:spPr>
          <a:xfrm>
            <a:off x="1718556" y="3019336"/>
            <a:ext cx="2569272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b="1" dirty="0">
                <a:solidFill>
                  <a:srgbClr val="318697"/>
                </a:solidFill>
                <a:latin typeface="Avenir Next LT Pro"/>
              </a:rPr>
              <a:t>Target:</a:t>
            </a:r>
          </a:p>
        </p:txBody>
      </p:sp>
      <p:sp>
        <p:nvSpPr>
          <p:cNvPr id="9" name="TextBox 2">
            <a:extLst>
              <a:ext uri="{FF2B5EF4-FFF2-40B4-BE49-F238E27FC236}">
                <a16:creationId xmlns:a16="http://schemas.microsoft.com/office/drawing/2014/main" id="{945033EF-5868-80E8-E222-72D868A75D25}"/>
              </a:ext>
            </a:extLst>
          </p:cNvPr>
          <p:cNvSpPr txBox="1"/>
          <p:nvPr/>
        </p:nvSpPr>
        <p:spPr>
          <a:xfrm>
            <a:off x="4444761" y="3005243"/>
            <a:ext cx="2569272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b="1" dirty="0">
                <a:solidFill>
                  <a:srgbClr val="318697"/>
                </a:solidFill>
                <a:latin typeface="Avenir Next LT Pro"/>
              </a:rPr>
              <a:t>Sampling:</a:t>
            </a:r>
          </a:p>
        </p:txBody>
      </p:sp>
      <p:pic>
        <p:nvPicPr>
          <p:cNvPr id="18" name="Imagen 17" descr="Gráfico&#10;&#10;Descripción generada automáticamente">
            <a:extLst>
              <a:ext uri="{FF2B5EF4-FFF2-40B4-BE49-F238E27FC236}">
                <a16:creationId xmlns:a16="http://schemas.microsoft.com/office/drawing/2014/main" id="{66FA9C62-93AA-E2DB-315B-29F88A4433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6" t="17959" r="15604" b="1845"/>
          <a:stretch/>
        </p:blipFill>
        <p:spPr>
          <a:xfrm>
            <a:off x="1006131" y="3586251"/>
            <a:ext cx="2743200" cy="2618606"/>
          </a:xfrm>
          <a:prstGeom prst="rect">
            <a:avLst/>
          </a:prstGeom>
        </p:spPr>
      </p:pic>
      <p:pic>
        <p:nvPicPr>
          <p:cNvPr id="20" name="Imagen 19" descr="Gráfico&#10;&#10;Descripción generada automáticamente">
            <a:extLst>
              <a:ext uri="{FF2B5EF4-FFF2-40B4-BE49-F238E27FC236}">
                <a16:creationId xmlns:a16="http://schemas.microsoft.com/office/drawing/2014/main" id="{43E53CCA-B9FF-3D0A-3088-2B813A0E51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6" t="13898" r="3157"/>
          <a:stretch/>
        </p:blipFill>
        <p:spPr>
          <a:xfrm>
            <a:off x="3943090" y="3460768"/>
            <a:ext cx="3505871" cy="2876325"/>
          </a:xfrm>
          <a:prstGeom prst="rect">
            <a:avLst/>
          </a:prstGeom>
        </p:spPr>
      </p:pic>
      <p:pic>
        <p:nvPicPr>
          <p:cNvPr id="22" name="Imagen 21" descr="Gráfico, Gráfico de superficie&#10;&#10;Descripción generada automáticamente">
            <a:extLst>
              <a:ext uri="{FF2B5EF4-FFF2-40B4-BE49-F238E27FC236}">
                <a16:creationId xmlns:a16="http://schemas.microsoft.com/office/drawing/2014/main" id="{B45803A7-7FE0-B138-DAF9-95D38D4D81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 t="13602" r="4807" b="3728"/>
          <a:stretch/>
        </p:blipFill>
        <p:spPr>
          <a:xfrm>
            <a:off x="8360197" y="3918756"/>
            <a:ext cx="3321729" cy="2582060"/>
          </a:xfrm>
          <a:prstGeom prst="rect">
            <a:avLst/>
          </a:prstGeom>
        </p:spPr>
      </p:pic>
      <p:pic>
        <p:nvPicPr>
          <p:cNvPr id="24" name="Imagen 23" descr="Gráfico, Gráfico de superficie&#10;&#10;Descripción generada automáticamente">
            <a:extLst>
              <a:ext uri="{FF2B5EF4-FFF2-40B4-BE49-F238E27FC236}">
                <a16:creationId xmlns:a16="http://schemas.microsoft.com/office/drawing/2014/main" id="{3C241323-96D8-748C-4D05-01CB6159B1B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37" t="14703" r="3390" b="1"/>
          <a:stretch/>
        </p:blipFill>
        <p:spPr>
          <a:xfrm>
            <a:off x="8090317" y="509122"/>
            <a:ext cx="3591610" cy="2817873"/>
          </a:xfrm>
          <a:prstGeom prst="rect">
            <a:avLst/>
          </a:prstGeom>
        </p:spPr>
      </p:pic>
      <p:sp>
        <p:nvSpPr>
          <p:cNvPr id="15" name="Rett linje 14">
            <a:extLst>
              <a:ext uri="{FF2B5EF4-FFF2-40B4-BE49-F238E27FC236}">
                <a16:creationId xmlns:a16="http://schemas.microsoft.com/office/drawing/2014/main" id="{12E89BB2-46C4-4FC2-923D-82B0505EF99C}"/>
              </a:ext>
            </a:extLst>
          </p:cNvPr>
          <p:cNvSpPr/>
          <p:nvPr/>
        </p:nvSpPr>
        <p:spPr>
          <a:xfrm>
            <a:off x="6489843" y="3373798"/>
            <a:ext cx="1280160" cy="0"/>
          </a:xfrm>
          <a:prstGeom prst="line">
            <a:avLst/>
          </a:prstGeom>
          <a:solidFill>
            <a:srgbClr val="00A0D7">
              <a:alpha val="5000"/>
            </a:srgbClr>
          </a:solidFill>
          <a:ln w="18000">
            <a:solidFill>
              <a:srgbClr val="00A0D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00A0D7"/>
              </a:solidFill>
            </a:endParaRPr>
          </a:p>
        </p:txBody>
      </p:sp>
      <p:sp>
        <p:nvSpPr>
          <p:cNvPr id="10" name="TextBox 2">
            <a:extLst>
              <a:ext uri="{FF2B5EF4-FFF2-40B4-BE49-F238E27FC236}">
                <a16:creationId xmlns:a16="http://schemas.microsoft.com/office/drawing/2014/main" id="{4FFCDB99-5D89-FFE8-DC72-E3A6B4EDF3FA}"/>
              </a:ext>
            </a:extLst>
          </p:cNvPr>
          <p:cNvSpPr txBox="1"/>
          <p:nvPr/>
        </p:nvSpPr>
        <p:spPr>
          <a:xfrm>
            <a:off x="6405824" y="2236999"/>
            <a:ext cx="1600474" cy="74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b="1" dirty="0">
                <a:solidFill>
                  <a:srgbClr val="318697"/>
                </a:solidFill>
                <a:latin typeface="Avenir Next LT Pro"/>
              </a:rPr>
              <a:t>Extended </a:t>
            </a:r>
            <a:r>
              <a:rPr lang="es-ES" sz="2000" b="1" dirty="0" err="1">
                <a:solidFill>
                  <a:srgbClr val="318697"/>
                </a:solidFill>
                <a:latin typeface="Avenir Next LT Pro"/>
              </a:rPr>
              <a:t>sampling</a:t>
            </a:r>
            <a:endParaRPr lang="es-ES" sz="2000" b="1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19" name="Düz Bağlayıcı 16">
            <a:extLst>
              <a:ext uri="{FF2B5EF4-FFF2-40B4-BE49-F238E27FC236}">
                <a16:creationId xmlns:a16="http://schemas.microsoft.com/office/drawing/2014/main" id="{6ED18691-3CF1-8AC6-119F-24A662A849BB}"/>
              </a:ext>
            </a:extLst>
          </p:cNvPr>
          <p:cNvSpPr/>
          <p:nvPr/>
        </p:nvSpPr>
        <p:spPr>
          <a:xfrm rot="5400000">
            <a:off x="7367194" y="2692458"/>
            <a:ext cx="1084149" cy="278532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21" name="Düz Bağlayıcı 16">
            <a:extLst>
              <a:ext uri="{FF2B5EF4-FFF2-40B4-BE49-F238E27FC236}">
                <a16:creationId xmlns:a16="http://schemas.microsoft.com/office/drawing/2014/main" id="{9998F027-D503-F44F-3C2C-5AA8321A0A62}"/>
              </a:ext>
            </a:extLst>
          </p:cNvPr>
          <p:cNvSpPr/>
          <p:nvPr/>
        </p:nvSpPr>
        <p:spPr>
          <a:xfrm rot="5400000" flipH="1">
            <a:off x="7702176" y="3433783"/>
            <a:ext cx="757722" cy="622070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1E57BB56-3204-6BD1-3782-14B74C5FA6E1}"/>
                  </a:ext>
                </a:extLst>
              </p:cNvPr>
              <p:cNvSpPr txBox="1"/>
              <p:nvPr/>
            </p:nvSpPr>
            <p:spPr>
              <a:xfrm>
                <a:off x="8595416" y="3369012"/>
                <a:ext cx="2590453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i="1" dirty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s-ES" dirty="0">
                    <a:solidFill>
                      <a:srgbClr val="318697"/>
                    </a:solidFill>
                  </a:rPr>
                  <a:t> extra </a:t>
                </a:r>
                <a:r>
                  <a:rPr lang="es-ES" dirty="0" err="1">
                    <a:solidFill>
                      <a:srgbClr val="318697"/>
                    </a:solidFill>
                  </a:rPr>
                  <a:t>q</a:t>
                </a:r>
                <a:r>
                  <a:rPr lang="es-ES" b="0" dirty="0" err="1">
                    <a:solidFill>
                      <a:srgbClr val="318697"/>
                    </a:solidFill>
                  </a:rPr>
                  <a:t>ubits</a:t>
                </a:r>
                <a:r>
                  <a:rPr lang="es-ES" b="0" dirty="0">
                    <a:solidFill>
                      <a:srgbClr val="318697"/>
                    </a:solidFill>
                  </a:rPr>
                  <a:t> </a:t>
                </a:r>
                <a:r>
                  <a:rPr lang="es-ES" b="0" dirty="0" err="1">
                    <a:solidFill>
                      <a:srgbClr val="318697"/>
                    </a:solidFill>
                  </a:rPr>
                  <a:t>for</a:t>
                </a:r>
                <a:r>
                  <a:rPr lang="es-ES" b="0" dirty="0">
                    <a:solidFill>
                      <a:srgbClr val="318697"/>
                    </a:solidFill>
                  </a:rPr>
                  <a:t> variable</a:t>
                </a:r>
                <a:endParaRPr lang="es-ES" b="0" i="1" dirty="0">
                  <a:solidFill>
                    <a:srgbClr val="318697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=2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5" name="CuadroTexto 24">
                <a:extLst>
                  <a:ext uri="{FF2B5EF4-FFF2-40B4-BE49-F238E27FC236}">
                    <a16:creationId xmlns:a16="http://schemas.microsoft.com/office/drawing/2014/main" id="{1E57BB56-3204-6BD1-3782-14B74C5FA6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95416" y="3369012"/>
                <a:ext cx="2590453" cy="553998"/>
              </a:xfrm>
              <a:prstGeom prst="rect">
                <a:avLst/>
              </a:prstGeom>
              <a:blipFill>
                <a:blip r:embed="rId8"/>
                <a:stretch>
                  <a:fillRect l="-3059" t="-14286" r="-5176" b="-32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9328166C-9741-5E38-D9A0-5D8E77C8BF48}"/>
                  </a:ext>
                </a:extLst>
              </p:cNvPr>
              <p:cNvSpPr txBox="1"/>
              <p:nvPr/>
            </p:nvSpPr>
            <p:spPr>
              <a:xfrm>
                <a:off x="8567173" y="58842"/>
                <a:ext cx="2475037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0" i="1" dirty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s-ES" dirty="0">
                    <a:solidFill>
                      <a:srgbClr val="318697"/>
                    </a:solidFill>
                  </a:rPr>
                  <a:t> extra </a:t>
                </a:r>
                <a:r>
                  <a:rPr lang="es-ES" dirty="0" err="1">
                    <a:solidFill>
                      <a:srgbClr val="318697"/>
                    </a:solidFill>
                  </a:rPr>
                  <a:t>q</a:t>
                </a:r>
                <a:r>
                  <a:rPr lang="es-ES" b="0" dirty="0" err="1">
                    <a:solidFill>
                      <a:srgbClr val="318697"/>
                    </a:solidFill>
                  </a:rPr>
                  <a:t>ubit</a:t>
                </a:r>
                <a:r>
                  <a:rPr lang="es-ES" b="0" dirty="0">
                    <a:solidFill>
                      <a:srgbClr val="318697"/>
                    </a:solidFill>
                  </a:rPr>
                  <a:t> </a:t>
                </a:r>
                <a:r>
                  <a:rPr lang="es-ES" b="0" dirty="0" err="1">
                    <a:solidFill>
                      <a:srgbClr val="318697"/>
                    </a:solidFill>
                  </a:rPr>
                  <a:t>for</a:t>
                </a:r>
                <a:r>
                  <a:rPr lang="es-ES" b="0" dirty="0">
                    <a:solidFill>
                      <a:srgbClr val="318697"/>
                    </a:solidFill>
                  </a:rPr>
                  <a:t> variable</a:t>
                </a:r>
                <a:endParaRPr lang="es-ES" b="0" i="1" dirty="0">
                  <a:solidFill>
                    <a:srgbClr val="318697"/>
                  </a:solidFill>
                  <a:latin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s-ES" b="0" i="1" dirty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6" name="CuadroTexto 25">
                <a:extLst>
                  <a:ext uri="{FF2B5EF4-FFF2-40B4-BE49-F238E27FC236}">
                    <a16:creationId xmlns:a16="http://schemas.microsoft.com/office/drawing/2014/main" id="{9328166C-9741-5E38-D9A0-5D8E77C8BF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7173" y="58842"/>
                <a:ext cx="2475037" cy="553998"/>
              </a:xfrm>
              <a:prstGeom prst="rect">
                <a:avLst/>
              </a:prstGeom>
              <a:blipFill>
                <a:blip r:embed="rId9"/>
                <a:stretch>
                  <a:fillRect l="-3202" t="-14286" r="-5419" b="-329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1880D5E-62D9-665F-6BE7-2652B0A1D48D}"/>
              </a:ext>
            </a:extLst>
          </p:cNvPr>
          <p:cNvSpPr txBox="1"/>
          <p:nvPr/>
        </p:nvSpPr>
        <p:spPr>
          <a:xfrm>
            <a:off x="6301406" y="2945687"/>
            <a:ext cx="1902229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1600" b="1" dirty="0">
                <a:solidFill>
                  <a:srgbClr val="318697"/>
                </a:solidFill>
                <a:latin typeface="Avenir Next LT Pro"/>
              </a:rPr>
              <a:t>(more </a:t>
            </a:r>
            <a:r>
              <a:rPr lang="es-ES" sz="1600" b="1" dirty="0" err="1">
                <a:solidFill>
                  <a:srgbClr val="318697"/>
                </a:solidFill>
                <a:latin typeface="Avenir Next LT Pro"/>
              </a:rPr>
              <a:t>qubits</a:t>
            </a:r>
            <a:r>
              <a:rPr lang="es-ES" sz="1600" b="1" dirty="0">
                <a:solidFill>
                  <a:srgbClr val="318697"/>
                </a:solidFill>
                <a:latin typeface="Avenir Next LT Pro"/>
              </a:rPr>
              <a:t>)</a:t>
            </a: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B6105768-2260-926D-E6C5-FFE3A523208A}"/>
              </a:ext>
            </a:extLst>
          </p:cNvPr>
          <p:cNvSpPr txBox="1"/>
          <p:nvPr/>
        </p:nvSpPr>
        <p:spPr>
          <a:xfrm>
            <a:off x="6828697" y="363167"/>
            <a:ext cx="1882609" cy="6826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b="1" dirty="0">
                <a:solidFill>
                  <a:srgbClr val="318697"/>
                </a:solidFill>
                <a:latin typeface="Avenir Next LT Pro"/>
              </a:rPr>
              <a:t>Quantum </a:t>
            </a:r>
            <a:r>
              <a:rPr lang="es-ES" b="1" dirty="0" err="1">
                <a:solidFill>
                  <a:srgbClr val="318697"/>
                </a:solidFill>
                <a:latin typeface="Avenir Next LT Pro"/>
              </a:rPr>
              <a:t>interpolation</a:t>
            </a:r>
            <a:endParaRPr lang="es-ES" b="1" dirty="0">
              <a:solidFill>
                <a:srgbClr val="318697"/>
              </a:solidFill>
              <a:latin typeface="Avenir Next LT Pro"/>
            </a:endParaRPr>
          </a:p>
        </p:txBody>
      </p:sp>
    </p:spTree>
    <p:extLst>
      <p:ext uri="{BB962C8B-B14F-4D97-AF65-F5344CB8AC3E}">
        <p14:creationId xmlns:p14="http://schemas.microsoft.com/office/powerpoint/2010/main" val="294192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0" grpId="0"/>
      <p:bldP spid="19" grpId="0" animBg="1"/>
      <p:bldP spid="21" grpId="0" animBg="1"/>
      <p:bldP spid="25" grpId="0"/>
      <p:bldP spid="26" grpId="0"/>
      <p:bldP spid="3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C7ED3690-4B88-EBD4-4436-D6377A9ABEB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6C920-6B00-0062-3BD0-F6FB1E49B8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2D2B406-2788-C434-ED60-48CD0E35E864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F02779C-8CFF-E2E7-0140-D877174131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6501BBE0-6757-7598-83D8-B390CF5EF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B5040F2-9E5D-C7B0-9718-3510D93313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10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E67EF818-B307-01DD-7A77-6192C1CCF44F}"/>
              </a:ext>
            </a:extLst>
          </p:cNvPr>
          <p:cNvSpPr txBox="1"/>
          <p:nvPr/>
        </p:nvSpPr>
        <p:spPr>
          <a:xfrm>
            <a:off x="436778" y="1501378"/>
            <a:ext cx="8590490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All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the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results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</a:t>
            </a:r>
            <a:endParaRPr lang="es-ES" sz="2400" dirty="0">
              <a:solidFill>
                <a:srgbClr val="318697"/>
              </a:solidFill>
              <a:latin typeface="Avenir Next LT Pro"/>
            </a:endParaRP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DEF8E01E-99BE-1710-A7B4-DB63D1405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429" y="1979979"/>
            <a:ext cx="10772677" cy="447943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5823FF16-F052-6F98-A10D-0A7B463883E6}"/>
                  </a:ext>
                </a:extLst>
              </p:cNvPr>
              <p:cNvSpPr txBox="1"/>
              <p:nvPr/>
            </p:nvSpPr>
            <p:spPr>
              <a:xfrm>
                <a:off x="4205749" y="1543100"/>
                <a:ext cx="4583755" cy="405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ES" sz="2600" b="0" dirty="0">
                    <a:solidFill>
                      <a:srgbClr val="318697"/>
                    </a:solidFill>
                  </a:rPr>
                  <a:t>Fragmentation Functions of</a:t>
                </a:r>
                <a14:m>
                  <m:oMath xmlns:m="http://schemas.openxmlformats.org/officeDocument/2006/math">
                    <m:r>
                      <a:rPr lang="es-ES" sz="2600" b="0" i="1" dirty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endParaRPr lang="es-ES" sz="2600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5823FF16-F052-6F98-A10D-0A7B46388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5749" y="1543100"/>
                <a:ext cx="4583755" cy="405111"/>
              </a:xfrm>
              <a:prstGeom prst="rect">
                <a:avLst/>
              </a:prstGeom>
              <a:blipFill>
                <a:blip r:embed="rId4"/>
                <a:stretch>
                  <a:fillRect l="-4388" t="-23881" b="-4776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0228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C4738DF-B238-6A66-F814-6CA9214A634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F9941-2A99-11DE-96C9-AA92C678E3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39C7A08-3672-F168-CC0D-F50D2A0B445D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456A9DA-CF7B-80AB-3558-2698F2EE3F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981F1AC5-9009-8982-9904-D0006160A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210558A-C7C7-55B6-2243-9E5F7F47F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11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58191A71-15DF-C890-D43E-6D5544653018}"/>
              </a:ext>
            </a:extLst>
          </p:cNvPr>
          <p:cNvSpPr txBox="1"/>
          <p:nvPr/>
        </p:nvSpPr>
        <p:spPr>
          <a:xfrm>
            <a:off x="436778" y="1501378"/>
            <a:ext cx="8590490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All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the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results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</a:t>
            </a:r>
            <a:endParaRPr lang="es-ES" sz="2400" dirty="0">
              <a:solidFill>
                <a:srgbClr val="318697"/>
              </a:solidFill>
              <a:latin typeface="Avenir Next LT Pro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F22BB709-7C5B-5916-6B73-5BC16BE69FAE}"/>
                  </a:ext>
                </a:extLst>
              </p:cNvPr>
              <p:cNvSpPr txBox="1"/>
              <p:nvPr/>
            </p:nvSpPr>
            <p:spPr>
              <a:xfrm>
                <a:off x="4205749" y="1543100"/>
                <a:ext cx="4568943" cy="40511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s-ES" sz="2600" b="0" dirty="0">
                    <a:solidFill>
                      <a:srgbClr val="318697"/>
                    </a:solidFill>
                  </a:rPr>
                  <a:t>Fragmentation Functions of</a:t>
                </a:r>
                <a14:m>
                  <m:oMath xmlns:m="http://schemas.openxmlformats.org/officeDocument/2006/math">
                    <m:r>
                      <a:rPr lang="es-ES" sz="2600" b="0" i="1" dirty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s-ES" sz="2600" b="0" i="0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s-ES" sz="26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endParaRPr lang="es-ES" sz="2600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F22BB709-7C5B-5916-6B73-5BC16BE69F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5749" y="1543100"/>
                <a:ext cx="4568943" cy="405111"/>
              </a:xfrm>
              <a:prstGeom prst="rect">
                <a:avLst/>
              </a:prstGeom>
              <a:blipFill>
                <a:blip r:embed="rId3"/>
                <a:stretch>
                  <a:fillRect l="-4406" t="-23881" b="-4776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Imagen 16">
            <a:extLst>
              <a:ext uri="{FF2B5EF4-FFF2-40B4-BE49-F238E27FC236}">
                <a16:creationId xmlns:a16="http://schemas.microsoft.com/office/drawing/2014/main" id="{1FA25638-FF02-88BF-0F3E-2102F23CBB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6381" y="2060127"/>
            <a:ext cx="10728725" cy="439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326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A33E825-7C77-4B27-BEB4-5BFF7F31A4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B479B1-1F1E-5A87-71CD-AF26C26ED9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550940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A86CEEAB-AE7F-2EE6-4045-5329F83C6FDB}"/>
              </a:ext>
            </a:extLst>
          </p:cNvPr>
          <p:cNvSpPr/>
          <p:nvPr/>
        </p:nvSpPr>
        <p:spPr>
          <a:xfrm>
            <a:off x="0" y="6500816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05392792-6817-3746-4332-D4C080ED9F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AEBDAB0-35A7-E984-F4ED-4A1CDA430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69FDB1B2-E6AA-EFBD-2182-D671C496D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12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E25D6DFC-B363-BDDB-2C76-B0EB23200353}"/>
              </a:ext>
            </a:extLst>
          </p:cNvPr>
          <p:cNvSpPr txBox="1"/>
          <p:nvPr/>
        </p:nvSpPr>
        <p:spPr>
          <a:xfrm>
            <a:off x="436778" y="1501378"/>
            <a:ext cx="8590490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Study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of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correlations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AEA9294-B3DA-E906-4E02-90D7616641F3}"/>
              </a:ext>
            </a:extLst>
          </p:cNvPr>
          <p:cNvSpPr txBox="1"/>
          <p:nvPr/>
        </p:nvSpPr>
        <p:spPr>
          <a:xfrm>
            <a:off x="413631" y="2287945"/>
            <a:ext cx="2569272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Correlations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circuit</a:t>
            </a:r>
            <a:endParaRPr lang="es-ES" sz="2000" dirty="0">
              <a:solidFill>
                <a:srgbClr val="318697"/>
              </a:solidFill>
              <a:latin typeface="Avenir Next LT Pro"/>
            </a:endParaRP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6AC50172-0F4E-B992-A04A-0E9B7A9616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0003" y="2947875"/>
            <a:ext cx="2646222" cy="2837758"/>
          </a:xfrm>
          <a:prstGeom prst="rect">
            <a:avLst/>
          </a:prstGeom>
        </p:spPr>
      </p:pic>
      <p:sp>
        <p:nvSpPr>
          <p:cNvPr id="24" name="Conector recto 23">
            <a:extLst>
              <a:ext uri="{FF2B5EF4-FFF2-40B4-BE49-F238E27FC236}">
                <a16:creationId xmlns:a16="http://schemas.microsoft.com/office/drawing/2014/main" id="{CF5A1DD8-7808-4B46-9808-9992F3466EC4}"/>
              </a:ext>
            </a:extLst>
          </p:cNvPr>
          <p:cNvSpPr/>
          <p:nvPr/>
        </p:nvSpPr>
        <p:spPr>
          <a:xfrm flipV="1">
            <a:off x="3010334" y="3942081"/>
            <a:ext cx="607366" cy="2524"/>
          </a:xfrm>
          <a:prstGeom prst="line">
            <a:avLst/>
          </a:prstGeom>
          <a:solidFill>
            <a:srgbClr val="00A0D7">
              <a:alpha val="5000"/>
            </a:srgbClr>
          </a:solidFill>
          <a:ln w="18000">
            <a:solidFill>
              <a:srgbClr val="00A0D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2">
                <a:extLst>
                  <a:ext uri="{FF2B5EF4-FFF2-40B4-BE49-F238E27FC236}">
                    <a16:creationId xmlns:a16="http://schemas.microsoft.com/office/drawing/2014/main" id="{814E09FB-4604-04FF-94DE-ACEDC763C0FD}"/>
                  </a:ext>
                </a:extLst>
              </p:cNvPr>
              <p:cNvSpPr txBox="1"/>
              <p:nvPr/>
            </p:nvSpPr>
            <p:spPr>
              <a:xfrm>
                <a:off x="4554299" y="2599503"/>
                <a:ext cx="7607035" cy="46224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Example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sSup>
                          <m:sSupPr>
                            <m:ctrlPr>
                              <a:rPr lang="es-ES" i="1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s-ES" b="0" i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Π</m:t>
                            </m:r>
                          </m:e>
                          <m:sup>
                            <m:r>
                              <a:rPr lang="es-ES" b="0" i="1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: 4 </a:t>
                </a:r>
                <a:r>
                  <a:rPr lang="es-ES" dirty="0" err="1">
                    <a:solidFill>
                      <a:srgbClr val="318697"/>
                    </a:solidFill>
                    <a:latin typeface="Avenir Next LT Pro"/>
                  </a:rPr>
                  <a:t>qubits</a:t>
                </a: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, 3 </a:t>
                </a:r>
                <a:r>
                  <a:rPr lang="es-ES" dirty="0" err="1">
                    <a:solidFill>
                      <a:srgbClr val="318697"/>
                    </a:solidFill>
                    <a:latin typeface="Avenir Next LT Pro"/>
                  </a:rPr>
                  <a:t>layers</a:t>
                </a: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, 10000 </a:t>
                </a:r>
                <a:r>
                  <a:rPr lang="es-ES" dirty="0" err="1">
                    <a:solidFill>
                      <a:srgbClr val="318697"/>
                    </a:solidFill>
                    <a:latin typeface="Avenir Next LT Pro"/>
                  </a:rPr>
                  <a:t>iter</a:t>
                </a: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., </a:t>
                </a:r>
                <a:r>
                  <a:rPr lang="es-ES" dirty="0" err="1">
                    <a:solidFill>
                      <a:srgbClr val="318697"/>
                    </a:solidFill>
                    <a:latin typeface="Avenir Next LT Pro"/>
                  </a:rPr>
                  <a:t>learning</a:t>
                </a: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dirty="0" err="1">
                    <a:solidFill>
                      <a:srgbClr val="318697"/>
                    </a:solidFill>
                    <a:latin typeface="Avenir Next LT Pro"/>
                  </a:rPr>
                  <a:t>rate</a:t>
                </a:r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14:m>
                  <m:oMath xmlns:m="http://schemas.openxmlformats.org/officeDocument/2006/math">
                    <m:r>
                      <a:rPr lang="es-ES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s-ES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0.1,1</m:t>
                        </m:r>
                      </m:e>
                    </m:d>
                  </m:oMath>
                </a14:m>
                <a:r>
                  <a:rPr lang="es-ES" dirty="0">
                    <a:solidFill>
                      <a:srgbClr val="318697"/>
                    </a:solidFill>
                    <a:latin typeface="Avenir Next LT Pro"/>
                  </a:rPr>
                  <a:t>  </a:t>
                </a:r>
              </a:p>
            </p:txBody>
          </p:sp>
        </mc:Choice>
        <mc:Fallback xmlns="">
          <p:sp>
            <p:nvSpPr>
              <p:cNvPr id="15" name="TextBox 2">
                <a:extLst>
                  <a:ext uri="{FF2B5EF4-FFF2-40B4-BE49-F238E27FC236}">
                    <a16:creationId xmlns:a16="http://schemas.microsoft.com/office/drawing/2014/main" id="{814E09FB-4604-04FF-94DE-ACEDC763C0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54299" y="2599503"/>
                <a:ext cx="7607035" cy="462242"/>
              </a:xfrm>
              <a:prstGeom prst="rect">
                <a:avLst/>
              </a:prstGeom>
              <a:blipFill>
                <a:blip r:embed="rId5"/>
                <a:stretch>
                  <a:fillRect l="-641" b="-1578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Imagen 19" descr="Gráfico&#10;&#10;Descripción generada automáticamente">
            <a:extLst>
              <a:ext uri="{FF2B5EF4-FFF2-40B4-BE49-F238E27FC236}">
                <a16:creationId xmlns:a16="http://schemas.microsoft.com/office/drawing/2014/main" id="{A0DF7B2A-89ED-7C39-AD98-717C0626AD1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6" t="14087" r="6063" b="3129"/>
          <a:stretch/>
        </p:blipFill>
        <p:spPr>
          <a:xfrm>
            <a:off x="4067951" y="3429000"/>
            <a:ext cx="3671694" cy="2970859"/>
          </a:xfrm>
          <a:prstGeom prst="rect">
            <a:avLst/>
          </a:prstGeom>
        </p:spPr>
      </p:pic>
      <p:pic>
        <p:nvPicPr>
          <p:cNvPr id="22" name="Imagen 21" descr="Imagen que contiene lápiz&#10;&#10;Descripción generada automáticamente">
            <a:extLst>
              <a:ext uri="{FF2B5EF4-FFF2-40B4-BE49-F238E27FC236}">
                <a16:creationId xmlns:a16="http://schemas.microsoft.com/office/drawing/2014/main" id="{1A347F88-E10B-BD98-8701-972C060238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78" t="14409" r="5846" b="3947"/>
          <a:stretch/>
        </p:blipFill>
        <p:spPr>
          <a:xfrm>
            <a:off x="7823754" y="3429000"/>
            <a:ext cx="3671695" cy="2918373"/>
          </a:xfrm>
          <a:prstGeom prst="rect">
            <a:avLst/>
          </a:prstGeom>
        </p:spPr>
      </p:pic>
      <p:sp>
        <p:nvSpPr>
          <p:cNvPr id="23" name="TextBox 2">
            <a:extLst>
              <a:ext uri="{FF2B5EF4-FFF2-40B4-BE49-F238E27FC236}">
                <a16:creationId xmlns:a16="http://schemas.microsoft.com/office/drawing/2014/main" id="{DA067E22-DB07-BDF8-2193-520DEB900AA3}"/>
              </a:ext>
            </a:extLst>
          </p:cNvPr>
          <p:cNvSpPr txBox="1"/>
          <p:nvPr/>
        </p:nvSpPr>
        <p:spPr>
          <a:xfrm>
            <a:off x="4924716" y="3085474"/>
            <a:ext cx="953570" cy="3769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dirty="0">
                <a:solidFill>
                  <a:srgbClr val="318697"/>
                </a:solidFill>
                <a:latin typeface="Avenir Next LT Pro"/>
              </a:rPr>
              <a:t>W/ CC:</a:t>
            </a:r>
          </a:p>
        </p:txBody>
      </p:sp>
      <p:sp>
        <p:nvSpPr>
          <p:cNvPr id="25" name="TextBox 2">
            <a:extLst>
              <a:ext uri="{FF2B5EF4-FFF2-40B4-BE49-F238E27FC236}">
                <a16:creationId xmlns:a16="http://schemas.microsoft.com/office/drawing/2014/main" id="{4771E188-CE9E-94D9-298D-6CF34EA2AD7A}"/>
              </a:ext>
            </a:extLst>
          </p:cNvPr>
          <p:cNvSpPr txBox="1"/>
          <p:nvPr/>
        </p:nvSpPr>
        <p:spPr>
          <a:xfrm>
            <a:off x="8649478" y="3085473"/>
            <a:ext cx="1088658" cy="3769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dirty="0">
                <a:solidFill>
                  <a:srgbClr val="318697"/>
                </a:solidFill>
                <a:latin typeface="Avenir Next LT Pro"/>
              </a:rPr>
              <a:t>W/o CC: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0C447740-BED5-529F-80B5-AF82180F9481}"/>
                  </a:ext>
                </a:extLst>
              </p:cNvPr>
              <p:cNvSpPr txBox="1"/>
              <p:nvPr/>
            </p:nvSpPr>
            <p:spPr>
              <a:xfrm>
                <a:off x="5702654" y="3089289"/>
                <a:ext cx="146504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=0.99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6" name="CuadroTexto 5">
                <a:extLst>
                  <a:ext uri="{FF2B5EF4-FFF2-40B4-BE49-F238E27FC236}">
                    <a16:creationId xmlns:a16="http://schemas.microsoft.com/office/drawing/2014/main" id="{0C447740-BED5-529F-80B5-AF82180F948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02654" y="3089289"/>
                <a:ext cx="1465041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8032ACBC-D814-457E-EEBF-35B49B26B1BC}"/>
                  </a:ext>
                </a:extLst>
              </p:cNvPr>
              <p:cNvSpPr txBox="1"/>
              <p:nvPr/>
            </p:nvSpPr>
            <p:spPr>
              <a:xfrm>
                <a:off x="9486900" y="3089289"/>
                <a:ext cx="1505521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p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s-ES" b="0" i="1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=0.85</m:t>
                      </m:r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8032ACBC-D814-457E-EEBF-35B49B26B1B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6900" y="3089289"/>
                <a:ext cx="1505521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63259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3" grpId="0"/>
      <p:bldP spid="25" grpId="0"/>
      <p:bldP spid="6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7E04314-771B-CDB8-FCBE-64033B8B6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97D3F-27A1-72E1-676A-41E45F924F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550940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0E9B6BD-143E-C296-015B-7E98B00441E2}"/>
              </a:ext>
            </a:extLst>
          </p:cNvPr>
          <p:cNvSpPr/>
          <p:nvPr/>
        </p:nvSpPr>
        <p:spPr>
          <a:xfrm>
            <a:off x="0" y="6500816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95F7883-22E0-228D-D42E-7E805C11A5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FD4DA16E-7C09-F807-844A-EE8FDF85E9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FD3138E-C333-84A8-ABBF-E86388632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12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59F0823E-9D0A-56E4-2FD9-70DA191DECBC}"/>
              </a:ext>
            </a:extLst>
          </p:cNvPr>
          <p:cNvSpPr txBox="1"/>
          <p:nvPr/>
        </p:nvSpPr>
        <p:spPr>
          <a:xfrm>
            <a:off x="436778" y="1501378"/>
            <a:ext cx="8590490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Study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of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correlations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70DF45-2E0E-A961-AAA4-CD28E40106C4}"/>
              </a:ext>
            </a:extLst>
          </p:cNvPr>
          <p:cNvSpPr txBox="1"/>
          <p:nvPr/>
        </p:nvSpPr>
        <p:spPr>
          <a:xfrm>
            <a:off x="413631" y="2287945"/>
            <a:ext cx="2569272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Correlations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circuit</a:t>
            </a:r>
            <a:endParaRPr lang="es-ES" sz="2000" dirty="0">
              <a:solidFill>
                <a:srgbClr val="318697"/>
              </a:solidFill>
              <a:latin typeface="Avenir Next LT Pro"/>
            </a:endParaRPr>
          </a:p>
        </p:txBody>
      </p:sp>
      <p:pic>
        <p:nvPicPr>
          <p:cNvPr id="5" name="Gráfico 4">
            <a:extLst>
              <a:ext uri="{FF2B5EF4-FFF2-40B4-BE49-F238E27FC236}">
                <a16:creationId xmlns:a16="http://schemas.microsoft.com/office/drawing/2014/main" id="{12E53E51-AE2B-B76D-E510-0C0F83996F9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0003" y="2947875"/>
            <a:ext cx="2646222" cy="2837758"/>
          </a:xfrm>
          <a:prstGeom prst="rect">
            <a:avLst/>
          </a:prstGeom>
        </p:spPr>
      </p:pic>
      <p:sp>
        <p:nvSpPr>
          <p:cNvPr id="24" name="Conector recto 23">
            <a:extLst>
              <a:ext uri="{FF2B5EF4-FFF2-40B4-BE49-F238E27FC236}">
                <a16:creationId xmlns:a16="http://schemas.microsoft.com/office/drawing/2014/main" id="{5123AB96-F387-1E4A-20C3-ABE9403103E8}"/>
              </a:ext>
            </a:extLst>
          </p:cNvPr>
          <p:cNvSpPr/>
          <p:nvPr/>
        </p:nvSpPr>
        <p:spPr>
          <a:xfrm flipV="1">
            <a:off x="3010334" y="3942081"/>
            <a:ext cx="607366" cy="2524"/>
          </a:xfrm>
          <a:prstGeom prst="line">
            <a:avLst/>
          </a:prstGeom>
          <a:solidFill>
            <a:srgbClr val="00A0D7">
              <a:alpha val="5000"/>
            </a:srgbClr>
          </a:solidFill>
          <a:ln w="18000">
            <a:solidFill>
              <a:srgbClr val="00A0D7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16" name="TextBox 2">
            <a:extLst>
              <a:ext uri="{FF2B5EF4-FFF2-40B4-BE49-F238E27FC236}">
                <a16:creationId xmlns:a16="http://schemas.microsoft.com/office/drawing/2014/main" id="{3884FD50-2489-E742-B8CF-26D7B309A9A0}"/>
              </a:ext>
            </a:extLst>
          </p:cNvPr>
          <p:cNvSpPr txBox="1"/>
          <p:nvPr/>
        </p:nvSpPr>
        <p:spPr>
          <a:xfrm>
            <a:off x="6898084" y="2032363"/>
            <a:ext cx="2511380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Comparison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all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FF</a:t>
            </a: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4E867371-6152-5954-D5C4-7CBD82CA9249}"/>
              </a:ext>
            </a:extLst>
          </p:cNvPr>
          <p:cNvSpPr txBox="1"/>
          <p:nvPr/>
        </p:nvSpPr>
        <p:spPr>
          <a:xfrm>
            <a:off x="6579594" y="1360207"/>
            <a:ext cx="5342382" cy="377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dirty="0">
                <a:solidFill>
                  <a:srgbClr val="318697"/>
                </a:solidFill>
                <a:latin typeface="Avenir Next LT Pro"/>
              </a:rPr>
              <a:t>“</a:t>
            </a:r>
            <a:r>
              <a:rPr lang="es-ES" b="1" dirty="0" err="1">
                <a:solidFill>
                  <a:srgbClr val="318697"/>
                </a:solidFill>
                <a:latin typeface="Avenir Next LT Pro"/>
              </a:rPr>
              <a:t>Quantumness</a:t>
            </a:r>
            <a:r>
              <a:rPr lang="es-ES" dirty="0">
                <a:solidFill>
                  <a:srgbClr val="318697"/>
                </a:solidFill>
                <a:latin typeface="Avenir Next LT Pro"/>
              </a:rPr>
              <a:t>” </a:t>
            </a:r>
            <a:r>
              <a:rPr lang="es-ES" b="1" dirty="0" err="1">
                <a:solidFill>
                  <a:srgbClr val="318697"/>
                </a:solidFill>
                <a:latin typeface="Avenir Next LT Pro"/>
              </a:rPr>
              <a:t>help</a:t>
            </a:r>
            <a:r>
              <a:rPr lang="es-ES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dirty="0" err="1">
                <a:solidFill>
                  <a:srgbClr val="318697"/>
                </a:solidFill>
                <a:latin typeface="Avenir Next LT Pro"/>
              </a:rPr>
              <a:t>the</a:t>
            </a:r>
            <a:r>
              <a:rPr lang="es-ES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dirty="0" err="1">
                <a:solidFill>
                  <a:srgbClr val="318697"/>
                </a:solidFill>
                <a:latin typeface="Avenir Next LT Pro"/>
              </a:rPr>
              <a:t>models</a:t>
            </a:r>
            <a:r>
              <a:rPr lang="es-ES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dirty="0" err="1">
                <a:solidFill>
                  <a:srgbClr val="318697"/>
                </a:solidFill>
                <a:latin typeface="Avenir Next LT Pro"/>
              </a:rPr>
              <a:t>to</a:t>
            </a:r>
            <a:r>
              <a:rPr lang="es-ES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dirty="0" err="1">
                <a:solidFill>
                  <a:srgbClr val="318697"/>
                </a:solidFill>
                <a:latin typeface="Avenir Next LT Pro"/>
              </a:rPr>
              <a:t>learn</a:t>
            </a:r>
            <a:endParaRPr lang="es-ES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8EC65CF-CDFB-9DB9-2D7A-0432E4306924}"/>
              </a:ext>
            </a:extLst>
          </p:cNvPr>
          <p:cNvSpPr txBox="1"/>
          <p:nvPr/>
        </p:nvSpPr>
        <p:spPr>
          <a:xfrm>
            <a:off x="7747156" y="171268"/>
            <a:ext cx="3609435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1600" b="1" dirty="0" err="1">
                <a:solidFill>
                  <a:srgbClr val="318697"/>
                </a:solidFill>
                <a:latin typeface="Avenir Next LT Pro"/>
              </a:rPr>
              <a:t>Different</a:t>
            </a:r>
            <a:r>
              <a:rPr lang="es-ES" sz="16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1600" b="1" dirty="0" err="1">
                <a:solidFill>
                  <a:srgbClr val="318697"/>
                </a:solidFill>
                <a:latin typeface="Avenir Next LT Pro"/>
              </a:rPr>
              <a:t>findings</a:t>
            </a:r>
            <a:r>
              <a:rPr lang="es-ES" sz="16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1600" dirty="0" err="1">
                <a:solidFill>
                  <a:srgbClr val="318697"/>
                </a:solidFill>
                <a:latin typeface="Avenir Next LT Pro"/>
              </a:rPr>
              <a:t>than</a:t>
            </a:r>
            <a:r>
              <a:rPr lang="es-ES" sz="1600" dirty="0">
                <a:solidFill>
                  <a:srgbClr val="318697"/>
                </a:solidFill>
                <a:latin typeface="Avenir Next LT Pro"/>
              </a:rPr>
              <a:t>:</a:t>
            </a:r>
            <a:r>
              <a:rPr lang="en-US" sz="1400" dirty="0">
                <a:solidFill>
                  <a:srgbClr val="318697"/>
                </a:solidFill>
                <a:latin typeface="Avenir Next LT Pro"/>
              </a:rPr>
              <a:t> </a:t>
            </a:r>
            <a:endParaRPr lang="en-US" sz="1400" b="1" dirty="0"/>
          </a:p>
        </p:txBody>
      </p:sp>
      <p:sp>
        <p:nvSpPr>
          <p:cNvPr id="33" name="Düz Bağlayıcı 16">
            <a:extLst>
              <a:ext uri="{FF2B5EF4-FFF2-40B4-BE49-F238E27FC236}">
                <a16:creationId xmlns:a16="http://schemas.microsoft.com/office/drawing/2014/main" id="{B8399EF1-F91A-748E-37AD-20CFD1EA33E5}"/>
              </a:ext>
            </a:extLst>
          </p:cNvPr>
          <p:cNvSpPr/>
          <p:nvPr/>
        </p:nvSpPr>
        <p:spPr>
          <a:xfrm rot="5400000">
            <a:off x="5841188" y="1624442"/>
            <a:ext cx="713012" cy="851584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34" name="Düz Bağlayıcı 16">
            <a:extLst>
              <a:ext uri="{FF2B5EF4-FFF2-40B4-BE49-F238E27FC236}">
                <a16:creationId xmlns:a16="http://schemas.microsoft.com/office/drawing/2014/main" id="{ED65E5CF-F39A-80F0-6B3E-6460745D61E0}"/>
              </a:ext>
            </a:extLst>
          </p:cNvPr>
          <p:cNvSpPr/>
          <p:nvPr/>
        </p:nvSpPr>
        <p:spPr>
          <a:xfrm rot="5400000">
            <a:off x="8379383" y="1084808"/>
            <a:ext cx="435955" cy="104235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0B2B453-6EF0-A49F-D465-FB9C7E708D51}"/>
              </a:ext>
            </a:extLst>
          </p:cNvPr>
          <p:cNvSpPr txBox="1"/>
          <p:nvPr/>
        </p:nvSpPr>
        <p:spPr>
          <a:xfrm>
            <a:off x="6836792" y="476689"/>
            <a:ext cx="5085184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Better than classical? The subtle art of benchmarking quantum machine learning models: 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Joseph Bowles, Shahnawaz Ahmed, Maria Schuld, arXiv:2403.07059</a:t>
            </a:r>
          </a:p>
          <a:p>
            <a:endParaRPr lang="es-ES" dirty="0"/>
          </a:p>
        </p:txBody>
      </p:sp>
      <p:pic>
        <p:nvPicPr>
          <p:cNvPr id="7" name="Gráfico 6">
            <a:extLst>
              <a:ext uri="{FF2B5EF4-FFF2-40B4-BE49-F238E27FC236}">
                <a16:creationId xmlns:a16="http://schemas.microsoft.com/office/drawing/2014/main" id="{F1044D0F-7ED6-F49E-599E-8FACCF9825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656" b="8152"/>
          <a:stretch/>
        </p:blipFill>
        <p:spPr>
          <a:xfrm>
            <a:off x="3810894" y="2575867"/>
            <a:ext cx="8350440" cy="3893181"/>
          </a:xfrm>
          <a:prstGeom prst="rect">
            <a:avLst/>
          </a:prstGeom>
        </p:spPr>
      </p:pic>
      <p:sp>
        <p:nvSpPr>
          <p:cNvPr id="9" name="CuadroTexto 8">
            <a:extLst>
              <a:ext uri="{FF2B5EF4-FFF2-40B4-BE49-F238E27FC236}">
                <a16:creationId xmlns:a16="http://schemas.microsoft.com/office/drawing/2014/main" id="{CADD7BD7-B785-F574-ABC0-DF304D98D651}"/>
              </a:ext>
            </a:extLst>
          </p:cNvPr>
          <p:cNvSpPr txBox="1"/>
          <p:nvPr/>
        </p:nvSpPr>
        <p:spPr>
          <a:xfrm>
            <a:off x="6435003" y="856540"/>
            <a:ext cx="2284488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1600" b="1" dirty="0" err="1">
                <a:solidFill>
                  <a:srgbClr val="318697"/>
                </a:solidFill>
                <a:latin typeface="Avenir Next LT Pro"/>
              </a:rPr>
              <a:t>They</a:t>
            </a:r>
            <a:r>
              <a:rPr lang="es-ES" sz="1600" dirty="0">
                <a:solidFill>
                  <a:srgbClr val="318697"/>
                </a:solidFill>
                <a:latin typeface="Avenir Next LT Pro"/>
              </a:rPr>
              <a:t>: </a:t>
            </a:r>
            <a:r>
              <a:rPr lang="es-ES" sz="1600" dirty="0" err="1">
                <a:solidFill>
                  <a:srgbClr val="318697"/>
                </a:solidFill>
                <a:latin typeface="Avenir Next LT Pro"/>
              </a:rPr>
              <a:t>Classical</a:t>
            </a:r>
            <a:r>
              <a:rPr lang="es-ES" sz="1600" dirty="0">
                <a:solidFill>
                  <a:srgbClr val="318697"/>
                </a:solidFill>
                <a:latin typeface="Avenir Next LT Pro"/>
              </a:rPr>
              <a:t> data</a:t>
            </a:r>
            <a:r>
              <a:rPr lang="en-US" sz="1400" dirty="0">
                <a:solidFill>
                  <a:srgbClr val="318697"/>
                </a:solidFill>
                <a:latin typeface="Avenir Next LT Pro"/>
              </a:rPr>
              <a:t> </a:t>
            </a:r>
            <a:endParaRPr lang="en-US" sz="1400" b="1" dirty="0"/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A078E8C5-EC66-A106-92AB-9FE6E7F2CA10}"/>
              </a:ext>
            </a:extLst>
          </p:cNvPr>
          <p:cNvSpPr txBox="1"/>
          <p:nvPr/>
        </p:nvSpPr>
        <p:spPr>
          <a:xfrm>
            <a:off x="8789503" y="856541"/>
            <a:ext cx="2416561" cy="3462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1600" b="1" dirty="0" err="1">
                <a:solidFill>
                  <a:srgbClr val="318697"/>
                </a:solidFill>
                <a:latin typeface="Avenir Next LT Pro"/>
              </a:rPr>
              <a:t>We</a:t>
            </a:r>
            <a:r>
              <a:rPr lang="es-ES" sz="1600" dirty="0">
                <a:solidFill>
                  <a:srgbClr val="318697"/>
                </a:solidFill>
                <a:latin typeface="Avenir Next LT Pro"/>
              </a:rPr>
              <a:t>: “Quantum” data</a:t>
            </a:r>
            <a:r>
              <a:rPr lang="en-US" sz="1400" dirty="0">
                <a:solidFill>
                  <a:srgbClr val="318697"/>
                </a:solidFill>
                <a:latin typeface="Avenir Next LT Pro"/>
              </a:rPr>
              <a:t> </a:t>
            </a:r>
            <a:endParaRPr lang="en-US" sz="1400" b="1" dirty="0"/>
          </a:p>
        </p:txBody>
      </p:sp>
      <p:sp>
        <p:nvSpPr>
          <p:cNvPr id="19" name="TextBox 2">
            <a:extLst>
              <a:ext uri="{FF2B5EF4-FFF2-40B4-BE49-F238E27FC236}">
                <a16:creationId xmlns:a16="http://schemas.microsoft.com/office/drawing/2014/main" id="{94020BDD-9C92-8C48-1547-3AB947A0AD70}"/>
              </a:ext>
            </a:extLst>
          </p:cNvPr>
          <p:cNvSpPr txBox="1"/>
          <p:nvPr/>
        </p:nvSpPr>
        <p:spPr>
          <a:xfrm>
            <a:off x="9250785" y="1714123"/>
            <a:ext cx="3053387" cy="3145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1400" b="1" dirty="0">
                <a:solidFill>
                  <a:srgbClr val="318697"/>
                </a:solidFill>
                <a:latin typeface="Avenir Next LT Pro"/>
              </a:rPr>
              <a:t>Similar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1400" dirty="0" err="1">
                <a:solidFill>
                  <a:srgbClr val="318697"/>
                </a:solidFill>
                <a:latin typeface="Avenir Next LT Pro"/>
              </a:rPr>
              <a:t>to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: </a:t>
            </a:r>
            <a:r>
              <a:rPr lang="es-ES" sz="1400" dirty="0" err="1">
                <a:solidFill>
                  <a:srgbClr val="318697"/>
                </a:solidFill>
                <a:latin typeface="Avenir Next LT Pro"/>
              </a:rPr>
              <a:t>Yacine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1400" dirty="0" err="1">
                <a:solidFill>
                  <a:srgbClr val="318697"/>
                </a:solidFill>
                <a:latin typeface="Avenir Next LT Pro"/>
              </a:rPr>
              <a:t>Haddad’s</a:t>
            </a:r>
            <a:r>
              <a:rPr lang="es-ES" sz="1400" dirty="0">
                <a:solidFill>
                  <a:srgbClr val="318697"/>
                </a:solidFill>
                <a:latin typeface="Avenir Next LT Pro"/>
              </a:rPr>
              <a:t> poster</a:t>
            </a:r>
          </a:p>
        </p:txBody>
      </p:sp>
    </p:spTree>
    <p:extLst>
      <p:ext uri="{BB962C8B-B14F-4D97-AF65-F5344CB8AC3E}">
        <p14:creationId xmlns:p14="http://schemas.microsoft.com/office/powerpoint/2010/main" val="3788349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33" grpId="0" animBg="1"/>
      <p:bldP spid="34" grpId="0" animBg="1"/>
      <p:bldP spid="4" grpId="0"/>
      <p:bldP spid="9" grpId="0"/>
      <p:bldP spid="15" grpId="0"/>
      <p:bldP spid="1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D2F9F9-7B42-4452-87A4-70C21DBB4A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9538953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Outlook</a:t>
            </a:r>
            <a:endParaRPr lang="en-GB" sz="3600" b="0" dirty="0"/>
          </a:p>
        </p:txBody>
      </p:sp>
      <p:sp>
        <p:nvSpPr>
          <p:cNvPr id="19" name="TextBox 2">
            <a:extLst>
              <a:ext uri="{FF2B5EF4-FFF2-40B4-BE49-F238E27FC236}">
                <a16:creationId xmlns:a16="http://schemas.microsoft.com/office/drawing/2014/main" id="{EE13DD54-2B66-0E65-076B-F558BD851FCD}"/>
              </a:ext>
            </a:extLst>
          </p:cNvPr>
          <p:cNvSpPr txBox="1"/>
          <p:nvPr/>
        </p:nvSpPr>
        <p:spPr>
          <a:xfrm>
            <a:off x="681731" y="1948330"/>
            <a:ext cx="8014351" cy="42012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  <a:defRPr/>
            </a:pP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Succesfully applied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QChGM</a:t>
            </a: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 to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learn FFs</a:t>
            </a:r>
          </a:p>
          <a:p>
            <a:pPr marL="457200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  <a:defRPr/>
            </a:pPr>
            <a:endParaRPr lang="it-IT" sz="2600" b="1" dirty="0">
              <a:solidFill>
                <a:srgbClr val="318697"/>
              </a:solidFill>
              <a:latin typeface="Avenir Next LT Pro"/>
            </a:endParaRPr>
          </a:p>
          <a:p>
            <a:pPr marL="457200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  <a:defRPr/>
            </a:pP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Efficient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sampling</a:t>
            </a: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 with extended register</a:t>
            </a:r>
          </a:p>
          <a:p>
            <a:pPr marL="914400" lvl="1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Natural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quantum interpolation</a:t>
            </a:r>
          </a:p>
          <a:p>
            <a:pPr marL="914400" lvl="1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endParaRPr lang="it-IT" sz="2600" b="1" dirty="0">
              <a:solidFill>
                <a:srgbClr val="318697"/>
              </a:solidFill>
              <a:latin typeface="Avenir Next LT Pro"/>
            </a:endParaRPr>
          </a:p>
          <a:p>
            <a:pPr marL="457200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+mj-lt"/>
              <a:buAutoNum type="arabicPeriod"/>
              <a:defRPr/>
            </a:pP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Correlations</a:t>
            </a: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 help the quantum model to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learn</a:t>
            </a: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 </a:t>
            </a:r>
          </a:p>
          <a:p>
            <a:pPr marL="914400" lvl="1" indent="-457200"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Apply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QML</a:t>
            </a:r>
            <a:r>
              <a:rPr lang="it-IT" sz="2600" dirty="0">
                <a:solidFill>
                  <a:srgbClr val="318697"/>
                </a:solidFill>
                <a:latin typeface="Avenir Next LT Pro"/>
              </a:rPr>
              <a:t> to data that comes from </a:t>
            </a:r>
            <a:r>
              <a:rPr lang="it-IT" sz="2600" b="1" dirty="0">
                <a:solidFill>
                  <a:srgbClr val="318697"/>
                </a:solidFill>
                <a:latin typeface="Avenir Next LT Pro"/>
              </a:rPr>
              <a:t>quantum processes </a:t>
            </a:r>
            <a:endParaRPr lang="it-IT" sz="2400" b="1" i="0" spc="0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445D4CAF-CF02-D5EF-AD3F-636E56377DFD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59F0FAFD-7709-1C58-3E55-A904D85C02A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3390B7F0-E491-0596-3122-499A0BC4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98DDA09E-A55E-67CD-81C5-57D7492F5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13</a:t>
            </a:r>
          </a:p>
        </p:txBody>
      </p:sp>
      <p:pic>
        <p:nvPicPr>
          <p:cNvPr id="3" name="Imagen 2" descr="Diagrama&#10;&#10;Descripción generada automáticamente">
            <a:extLst>
              <a:ext uri="{FF2B5EF4-FFF2-40B4-BE49-F238E27FC236}">
                <a16:creationId xmlns:a16="http://schemas.microsoft.com/office/drawing/2014/main" id="{BF5183E4-344E-F86E-E1F2-D94C0510F5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" b="5154"/>
          <a:stretch/>
        </p:blipFill>
        <p:spPr>
          <a:xfrm>
            <a:off x="8136028" y="1433479"/>
            <a:ext cx="2039772" cy="1013819"/>
          </a:xfrm>
          <a:prstGeom prst="rect">
            <a:avLst/>
          </a:prstGeom>
        </p:spPr>
      </p:pic>
      <p:pic>
        <p:nvPicPr>
          <p:cNvPr id="4" name="Picture 2" descr="Cluster hadronization. The number of blobs for the final state... |  Download Scientific Diagram">
            <a:extLst>
              <a:ext uri="{FF2B5EF4-FFF2-40B4-BE49-F238E27FC236}">
                <a16:creationId xmlns:a16="http://schemas.microsoft.com/office/drawing/2014/main" id="{7CF1D0D9-7048-C529-1C7D-3C9A11D6F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12633" y="1416578"/>
            <a:ext cx="1278227" cy="10635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 descr="Gráfico, Gráfico de superficie&#10;&#10;Descripción generada automáticamente">
            <a:extLst>
              <a:ext uri="{FF2B5EF4-FFF2-40B4-BE49-F238E27FC236}">
                <a16:creationId xmlns:a16="http://schemas.microsoft.com/office/drawing/2014/main" id="{0F4C5F78-20C4-C01B-4584-A4EA6AA79C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 t="13602" r="4807" b="3728"/>
          <a:stretch/>
        </p:blipFill>
        <p:spPr>
          <a:xfrm>
            <a:off x="9404037" y="2975020"/>
            <a:ext cx="1662069" cy="1291967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7B6E712B-7F6B-F3D7-F3BC-29CCB3B50C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3089" y="3100172"/>
            <a:ext cx="1092830" cy="1071610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FF49E7D5-884F-9901-7CD6-6A5DE5FDF1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61" t="1" r="35692" b="1301"/>
          <a:stretch/>
        </p:blipFill>
        <p:spPr bwMode="auto">
          <a:xfrm>
            <a:off x="11066106" y="5597330"/>
            <a:ext cx="898147" cy="83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3366C0AE-F357-1020-DC11-1DB2AB73FD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105" y="4432095"/>
            <a:ext cx="898147" cy="1017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19C66351-18BA-7471-56C5-D0162D44B615}"/>
              </a:ext>
            </a:extLst>
          </p:cNvPr>
          <p:cNvSpPr txBox="1"/>
          <p:nvPr/>
        </p:nvSpPr>
        <p:spPr>
          <a:xfrm>
            <a:off x="10163562" y="1654956"/>
            <a:ext cx="64217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3500" dirty="0"/>
              <a:t>+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74262D55-941F-CBBE-0C48-2CD9E929C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29637" y="5172525"/>
            <a:ext cx="2652554" cy="11926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959FE32-A4CE-15FC-FB75-1F3F557BD345}"/>
                  </a:ext>
                </a:extLst>
              </p:cNvPr>
              <p:cNvSpPr txBox="1"/>
              <p:nvPr/>
            </p:nvSpPr>
            <p:spPr>
              <a:xfrm>
                <a:off x="10559346" y="5430837"/>
                <a:ext cx="429605" cy="46166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3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</m:oMath>
                  </m:oMathPara>
                </a14:m>
                <a:endParaRPr lang="es-ES" sz="3000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9959FE32-A4CE-15FC-FB75-1F3F557BD3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59346" y="5430837"/>
                <a:ext cx="429605" cy="461665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50448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E8CAC041-0B04-E384-78B7-0A9A1ED4A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ángulo 10">
            <a:extLst>
              <a:ext uri="{FF2B5EF4-FFF2-40B4-BE49-F238E27FC236}">
                <a16:creationId xmlns:a16="http://schemas.microsoft.com/office/drawing/2014/main" id="{F82F2BB4-BA69-389E-5B7C-4A6CF77C9261}"/>
              </a:ext>
            </a:extLst>
          </p:cNvPr>
          <p:cNvSpPr/>
          <p:nvPr/>
        </p:nvSpPr>
        <p:spPr>
          <a:xfrm>
            <a:off x="0" y="6492874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F66FDA3-F4A0-3165-92FD-C553DEEBFF7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7932F9C-8D6F-92AC-411B-831A82B46C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D4DD7C0-8C4C-231E-9375-3EA716783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14</a:t>
            </a:r>
          </a:p>
        </p:txBody>
      </p:sp>
      <p:pic>
        <p:nvPicPr>
          <p:cNvPr id="3" name="Picture 2" descr="Any questions ? - Happy Homer | Make a Meme">
            <a:extLst>
              <a:ext uri="{FF2B5EF4-FFF2-40B4-BE49-F238E27FC236}">
                <a16:creationId xmlns:a16="http://schemas.microsoft.com/office/drawing/2014/main" id="{2F7B0895-383B-A068-A0FB-C4D6B07B48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2297" y="3696748"/>
            <a:ext cx="4727405" cy="2663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FE5B3228-5FB1-2BEC-8DE8-63BFDEF17B30}"/>
              </a:ext>
            </a:extLst>
          </p:cNvPr>
          <p:cNvSpPr txBox="1">
            <a:spLocks/>
          </p:cNvSpPr>
          <p:nvPr/>
        </p:nvSpPr>
        <p:spPr>
          <a:xfrm>
            <a:off x="3587453" y="982652"/>
            <a:ext cx="6296912" cy="8619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1D71B8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b="0" dirty="0"/>
              <a:t>Thank you for your attention!</a:t>
            </a:r>
            <a:endParaRPr lang="en-GB" b="0" dirty="0"/>
          </a:p>
        </p:txBody>
      </p:sp>
      <p:pic>
        <p:nvPicPr>
          <p:cNvPr id="5" name="Imagen 4" descr="Una persona y un texto en blanco&#10;&#10;Descripción generada automáticamente con confianza media">
            <a:extLst>
              <a:ext uri="{FF2B5EF4-FFF2-40B4-BE49-F238E27FC236}">
                <a16:creationId xmlns:a16="http://schemas.microsoft.com/office/drawing/2014/main" id="{6BD81F16-5881-BAEA-54ED-27C8C3148E7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548" y="125433"/>
            <a:ext cx="3438294" cy="3438294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248E3C5A-171B-70E3-0229-B46C468E47E3}"/>
              </a:ext>
            </a:extLst>
          </p:cNvPr>
          <p:cNvSpPr txBox="1">
            <a:spLocks/>
          </p:cNvSpPr>
          <p:nvPr/>
        </p:nvSpPr>
        <p:spPr>
          <a:xfrm>
            <a:off x="2970549" y="2701799"/>
            <a:ext cx="5986906" cy="8619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b="1" kern="1200">
                <a:solidFill>
                  <a:srgbClr val="1D71B8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it-IT" sz="2000" b="0" dirty="0">
                <a:solidFill>
                  <a:srgbClr val="318697"/>
                </a:solidFill>
                <a:latin typeface="Avenir Next LT Pro"/>
              </a:rPr>
              <a:t>If questions drop me an email:</a:t>
            </a:r>
          </a:p>
          <a:p>
            <a:pPr algn="ctr"/>
            <a:r>
              <a:rPr lang="it-IT" sz="2000" dirty="0">
                <a:solidFill>
                  <a:srgbClr val="318697"/>
                </a:solidFill>
                <a:latin typeface="Avenir Next LT Pro"/>
              </a:rPr>
              <a:t>jormard@ific.uv.es</a:t>
            </a:r>
          </a:p>
        </p:txBody>
      </p:sp>
      <p:pic>
        <p:nvPicPr>
          <p:cNvPr id="9" name="Imagen 8" descr="Imagen que contiene persona, teléfono, celular, sostener&#10;&#10;Descripción generada automáticamente">
            <a:extLst>
              <a:ext uri="{FF2B5EF4-FFF2-40B4-BE49-F238E27FC236}">
                <a16:creationId xmlns:a16="http://schemas.microsoft.com/office/drawing/2014/main" id="{D36B4E8A-4EB7-F656-B6D2-696A90306BA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85" y="191944"/>
            <a:ext cx="3438294" cy="3438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723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3C0624E-6703-38CD-C2DC-81966113E5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FEE58-2B95-9A27-E0A0-B36B2282DB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9538953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Motivation: Hadronization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1E17D382-DC81-A19D-2D37-7EA11E1B2C94}"/>
              </a:ext>
            </a:extLst>
          </p:cNvPr>
          <p:cNvSpPr/>
          <p:nvPr/>
        </p:nvSpPr>
        <p:spPr>
          <a:xfrm>
            <a:off x="0" y="6492874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B84A319E-D422-EF34-5E09-3F5E67CC54F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1CF5549F-F61C-CBB1-2064-63244A070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DCDAD84D-1682-E5C7-D796-57B5F0172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</a:t>
            </a:r>
          </a:p>
        </p:txBody>
      </p:sp>
      <p:pic>
        <p:nvPicPr>
          <p:cNvPr id="2050" name="Picture 2" descr="High energy physics: (still) a truly fascinating adventure – The Hidden  Life of Particles">
            <a:extLst>
              <a:ext uri="{FF2B5EF4-FFF2-40B4-BE49-F238E27FC236}">
                <a16:creationId xmlns:a16="http://schemas.microsoft.com/office/drawing/2014/main" id="{7828809F-AFD9-F31D-CAD3-9CBC931075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196" y="1937440"/>
            <a:ext cx="5160197" cy="2457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n 5" descr="Diagrama&#10;&#10;Descripción generada automáticamente">
            <a:extLst>
              <a:ext uri="{FF2B5EF4-FFF2-40B4-BE49-F238E27FC236}">
                <a16:creationId xmlns:a16="http://schemas.microsoft.com/office/drawing/2014/main" id="{6D69F93E-6AF1-48C9-4B0B-8355FCF6202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" t="39831" r="32088" b="4758"/>
          <a:stretch/>
        </p:blipFill>
        <p:spPr>
          <a:xfrm>
            <a:off x="6395804" y="1959533"/>
            <a:ext cx="4643881" cy="2226365"/>
          </a:xfrm>
          <a:prstGeom prst="rect">
            <a:avLst/>
          </a:prstGeom>
        </p:spPr>
      </p:pic>
      <p:sp>
        <p:nvSpPr>
          <p:cNvPr id="7" name="TextBox 2">
            <a:extLst>
              <a:ext uri="{FF2B5EF4-FFF2-40B4-BE49-F238E27FC236}">
                <a16:creationId xmlns:a16="http://schemas.microsoft.com/office/drawing/2014/main" id="{BD8D6DA3-7545-673D-D6E9-CB9CEE43B55A}"/>
              </a:ext>
            </a:extLst>
          </p:cNvPr>
          <p:cNvSpPr txBox="1"/>
          <p:nvPr/>
        </p:nvSpPr>
        <p:spPr>
          <a:xfrm>
            <a:off x="1050207" y="4574235"/>
            <a:ext cx="3657980" cy="473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sz="2400" i="0" spc="0" dirty="0">
                <a:solidFill>
                  <a:srgbClr val="318697"/>
                </a:solidFill>
                <a:latin typeface="Avenir Next LT Pro"/>
                <a:ea typeface="+mn-ea"/>
                <a:cs typeface="+mn-cs"/>
              </a:rPr>
              <a:t>Particle Colliders (LHC)</a:t>
            </a:r>
          </a:p>
        </p:txBody>
      </p:sp>
      <p:pic>
        <p:nvPicPr>
          <p:cNvPr id="9" name="Imagen 8" descr="Diagrama&#10;&#10;Descripción generada automáticamente">
            <a:extLst>
              <a:ext uri="{FF2B5EF4-FFF2-40B4-BE49-F238E27FC236}">
                <a16:creationId xmlns:a16="http://schemas.microsoft.com/office/drawing/2014/main" id="{868B5446-0900-11ED-053A-9C12DCC705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7" t="39831" r="55358" b="4758"/>
          <a:stretch/>
        </p:blipFill>
        <p:spPr>
          <a:xfrm>
            <a:off x="6396250" y="1959533"/>
            <a:ext cx="2981742" cy="2226366"/>
          </a:xfrm>
          <a:prstGeom prst="rect">
            <a:avLst/>
          </a:prstGeom>
        </p:spPr>
      </p:pic>
      <p:sp>
        <p:nvSpPr>
          <p:cNvPr id="19" name="Rechte verbindingslijn 18">
            <a:extLst>
              <a:ext uri="{FF2B5EF4-FFF2-40B4-BE49-F238E27FC236}">
                <a16:creationId xmlns:a16="http://schemas.microsoft.com/office/drawing/2014/main" id="{E9D0A30C-1CBF-4795-98B1-1B2F03ECAE5A}"/>
              </a:ext>
            </a:extLst>
          </p:cNvPr>
          <p:cNvSpPr/>
          <p:nvPr/>
        </p:nvSpPr>
        <p:spPr>
          <a:xfrm rot="-1172359" flipV="1">
            <a:off x="3447897" y="2203718"/>
            <a:ext cx="2552349" cy="216227"/>
          </a:xfrm>
          <a:prstGeom prst="line">
            <a:avLst/>
          </a:prstGeom>
          <a:solidFill>
            <a:srgbClr val="000000">
              <a:alpha val="5000"/>
            </a:srgbClr>
          </a:solidFill>
          <a:ln w="19050">
            <a:solidFill>
              <a:srgbClr val="3186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8" name="Straight Connector 17">
            <a:extLst>
              <a:ext uri="{FF2B5EF4-FFF2-40B4-BE49-F238E27FC236}">
                <a16:creationId xmlns:a16="http://schemas.microsoft.com/office/drawing/2014/main" id="{2B22F75C-FBAB-49EE-B374-672719CBB234}"/>
              </a:ext>
            </a:extLst>
          </p:cNvPr>
          <p:cNvSpPr/>
          <p:nvPr/>
        </p:nvSpPr>
        <p:spPr>
          <a:xfrm rot="654507">
            <a:off x="3640021" y="3826344"/>
            <a:ext cx="2205314" cy="32847"/>
          </a:xfrm>
          <a:prstGeom prst="line">
            <a:avLst/>
          </a:prstGeom>
          <a:solidFill>
            <a:srgbClr val="000000">
              <a:alpha val="5000"/>
            </a:srgbClr>
          </a:solidFill>
          <a:ln w="19050">
            <a:solidFill>
              <a:srgbClr val="3186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37A6D85-C7C1-4848-B1E5-B74AAAC486EC}"/>
              </a:ext>
            </a:extLst>
          </p:cNvPr>
          <p:cNvSpPr/>
          <p:nvPr/>
        </p:nvSpPr>
        <p:spPr>
          <a:xfrm>
            <a:off x="5962913" y="1379520"/>
            <a:ext cx="5226315" cy="3194715"/>
          </a:xfrm>
          <a:prstGeom prst="rect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0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23" name="אליפסה 22">
            <a:extLst>
              <a:ext uri="{FF2B5EF4-FFF2-40B4-BE49-F238E27FC236}">
                <a16:creationId xmlns:a16="http://schemas.microsoft.com/office/drawing/2014/main" id="{33D4D4CE-4E3D-4AF1-8AAF-0ADEED643931}"/>
              </a:ext>
            </a:extLst>
          </p:cNvPr>
          <p:cNvSpPr/>
          <p:nvPr/>
        </p:nvSpPr>
        <p:spPr>
          <a:xfrm>
            <a:off x="2899880" y="2793820"/>
            <a:ext cx="957169" cy="892411"/>
          </a:xfrm>
          <a:prstGeom prst="ellipse">
            <a:avLst/>
          </a:prstGeom>
          <a:solidFill>
            <a:srgbClr val="000000">
              <a:alpha val="5000"/>
            </a:srgbClr>
          </a:solidFill>
          <a:ln w="38100">
            <a:solidFill>
              <a:srgbClr val="3186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16" name="直線コネクタ 15">
            <a:extLst>
              <a:ext uri="{FF2B5EF4-FFF2-40B4-BE49-F238E27FC236}">
                <a16:creationId xmlns:a16="http://schemas.microsoft.com/office/drawing/2014/main" id="{AC5D87FE-2516-4ACE-A715-2B7DA96BDEC5}"/>
              </a:ext>
            </a:extLst>
          </p:cNvPr>
          <p:cNvSpPr/>
          <p:nvPr/>
        </p:nvSpPr>
        <p:spPr>
          <a:xfrm rot="7028770">
            <a:off x="7386138" y="4395093"/>
            <a:ext cx="1828800" cy="0"/>
          </a:xfrm>
          <a:prstGeom prst="lin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3186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de-DE">
              <a:solidFill>
                <a:srgbClr val="000000"/>
              </a:solidFill>
            </a:endParaRPr>
          </a:p>
        </p:txBody>
      </p:sp>
      <p:sp>
        <p:nvSpPr>
          <p:cNvPr id="28" name="TextBox 2">
            <a:extLst>
              <a:ext uri="{FF2B5EF4-FFF2-40B4-BE49-F238E27FC236}">
                <a16:creationId xmlns:a16="http://schemas.microsoft.com/office/drawing/2014/main" id="{2255BE26-7FB2-7933-D6F4-CABDD0EE4297}"/>
              </a:ext>
            </a:extLst>
          </p:cNvPr>
          <p:cNvSpPr txBox="1"/>
          <p:nvPr/>
        </p:nvSpPr>
        <p:spPr>
          <a:xfrm>
            <a:off x="5085614" y="5351667"/>
            <a:ext cx="4061068" cy="4731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sz="2400" b="1" i="0" spc="0" dirty="0">
                <a:solidFill>
                  <a:srgbClr val="318697"/>
                </a:solidFill>
                <a:latin typeface="Avenir Next LT Pro"/>
                <a:ea typeface="+mn-ea"/>
                <a:cs typeface="+mn-cs"/>
              </a:rPr>
              <a:t>Partons:</a:t>
            </a:r>
            <a:r>
              <a:rPr lang="it-IT" sz="2400" i="0" spc="0" dirty="0">
                <a:solidFill>
                  <a:srgbClr val="318697"/>
                </a:solidFill>
                <a:latin typeface="Avenir Next LT Pro"/>
                <a:ea typeface="+mn-ea"/>
                <a:cs typeface="+mn-cs"/>
              </a:rPr>
              <a:t> quarks and gluons</a:t>
            </a:r>
          </a:p>
        </p:txBody>
      </p:sp>
      <p:pic>
        <p:nvPicPr>
          <p:cNvPr id="2054" name="Picture 6" descr="Figure caption">
            <a:extLst>
              <a:ext uri="{FF2B5EF4-FFF2-40B4-BE49-F238E27FC236}">
                <a16:creationId xmlns:a16="http://schemas.microsoft.com/office/drawing/2014/main" id="{B136B499-155C-C98C-E84A-8B01BB6C7B1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40" t="26826" r="21726" b="16411"/>
          <a:stretch/>
        </p:blipFill>
        <p:spPr bwMode="auto">
          <a:xfrm>
            <a:off x="3889628" y="5100119"/>
            <a:ext cx="1186226" cy="1163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">
            <a:extLst>
              <a:ext uri="{FF2B5EF4-FFF2-40B4-BE49-F238E27FC236}">
                <a16:creationId xmlns:a16="http://schemas.microsoft.com/office/drawing/2014/main" id="{245B9685-E4F7-5FC2-3EE6-194938DF6EA1}"/>
              </a:ext>
            </a:extLst>
          </p:cNvPr>
          <p:cNvSpPr txBox="1"/>
          <p:nvPr/>
        </p:nvSpPr>
        <p:spPr>
          <a:xfrm>
            <a:off x="2132988" y="5668400"/>
            <a:ext cx="2575199" cy="377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i="0" spc="0" dirty="0">
                <a:solidFill>
                  <a:srgbClr val="318697"/>
                </a:solidFill>
                <a:latin typeface="Avenir Next LT Pro"/>
              </a:rPr>
              <a:t>Proton</a:t>
            </a:r>
            <a:r>
              <a:rPr lang="it-IT" dirty="0">
                <a:solidFill>
                  <a:srgbClr val="318697"/>
                </a:solidFill>
                <a:latin typeface="Avenir Next LT Pro"/>
              </a:rPr>
              <a:t> content</a:t>
            </a:r>
            <a:endParaRPr lang="it-IT" i="0" spc="0" dirty="0">
              <a:solidFill>
                <a:srgbClr val="318697"/>
              </a:solidFill>
              <a:latin typeface="Avenir Next LT Pro"/>
            </a:endParaRPr>
          </a:p>
        </p:txBody>
      </p:sp>
      <p:pic>
        <p:nvPicPr>
          <p:cNvPr id="2056" name="Picture 8" descr="undefined">
            <a:extLst>
              <a:ext uri="{FF2B5EF4-FFF2-40B4-BE49-F238E27FC236}">
                <a16:creationId xmlns:a16="http://schemas.microsoft.com/office/drawing/2014/main" id="{D25FB927-F59A-FC97-780C-E1C3E7FFCF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3149" y="4943655"/>
            <a:ext cx="2443286" cy="1449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">
            <a:extLst>
              <a:ext uri="{FF2B5EF4-FFF2-40B4-BE49-F238E27FC236}">
                <a16:creationId xmlns:a16="http://schemas.microsoft.com/office/drawing/2014/main" id="{B2D53FFF-CEAE-1A0B-8F64-9E62A5E6E2E0}"/>
              </a:ext>
            </a:extLst>
          </p:cNvPr>
          <p:cNvSpPr txBox="1"/>
          <p:nvPr/>
        </p:nvSpPr>
        <p:spPr>
          <a:xfrm>
            <a:off x="5457796" y="5934258"/>
            <a:ext cx="2575199" cy="377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i="0" spc="0" dirty="0">
                <a:solidFill>
                  <a:srgbClr val="318697"/>
                </a:solidFill>
                <a:latin typeface="Avenir Next LT Pro"/>
              </a:rPr>
              <a:t>color particles QCD</a:t>
            </a:r>
          </a:p>
        </p:txBody>
      </p:sp>
      <p:sp>
        <p:nvSpPr>
          <p:cNvPr id="31" name="אליפסה 22">
            <a:extLst>
              <a:ext uri="{FF2B5EF4-FFF2-40B4-BE49-F238E27FC236}">
                <a16:creationId xmlns:a16="http://schemas.microsoft.com/office/drawing/2014/main" id="{F4C40AD8-5920-C6F6-FD04-21BDEDB7FEB8}"/>
              </a:ext>
            </a:extLst>
          </p:cNvPr>
          <p:cNvSpPr/>
          <p:nvPr/>
        </p:nvSpPr>
        <p:spPr>
          <a:xfrm>
            <a:off x="10272135" y="1824116"/>
            <a:ext cx="465314" cy="476581"/>
          </a:xfrm>
          <a:prstGeom prst="ellipse">
            <a:avLst/>
          </a:prstGeom>
          <a:noFill/>
          <a:ln w="38100">
            <a:solidFill>
              <a:srgbClr val="3186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s-ES">
              <a:solidFill>
                <a:srgbClr val="000000"/>
              </a:solidFill>
            </a:endParaRPr>
          </a:p>
        </p:txBody>
      </p:sp>
      <p:sp>
        <p:nvSpPr>
          <p:cNvPr id="35" name="直線コネクタ 15">
            <a:extLst>
              <a:ext uri="{FF2B5EF4-FFF2-40B4-BE49-F238E27FC236}">
                <a16:creationId xmlns:a16="http://schemas.microsoft.com/office/drawing/2014/main" id="{C2515D93-9B71-8CD5-80A7-2723CC58A7FB}"/>
              </a:ext>
            </a:extLst>
          </p:cNvPr>
          <p:cNvSpPr/>
          <p:nvPr/>
        </p:nvSpPr>
        <p:spPr>
          <a:xfrm rot="7028770" flipV="1">
            <a:off x="9533102" y="835043"/>
            <a:ext cx="809777" cy="1171057"/>
          </a:xfrm>
          <a:prstGeom prst="line">
            <a:avLst/>
          </a:prstGeom>
          <a:solidFill>
            <a:srgbClr val="000000">
              <a:alpha val="5000"/>
            </a:srgbClr>
          </a:solidFill>
          <a:ln w="12600">
            <a:solidFill>
              <a:srgbClr val="3186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de-DE">
              <a:solidFill>
                <a:srgbClr val="0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TextBox 2">
                <a:extLst>
                  <a:ext uri="{FF2B5EF4-FFF2-40B4-BE49-F238E27FC236}">
                    <a16:creationId xmlns:a16="http://schemas.microsoft.com/office/drawing/2014/main" id="{FCF2A57F-DA20-F468-CB66-DE80BFCEAB85}"/>
                  </a:ext>
                </a:extLst>
              </p:cNvPr>
              <p:cNvSpPr txBox="1"/>
              <p:nvPr/>
            </p:nvSpPr>
            <p:spPr>
              <a:xfrm>
                <a:off x="6634784" y="286927"/>
                <a:ext cx="6035937" cy="47314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:r>
                  <a:rPr lang="it-IT" sz="2400" b="1" dirty="0">
                    <a:solidFill>
                      <a:srgbClr val="318697"/>
                    </a:solidFill>
                    <a:latin typeface="Avenir Next LT Pro"/>
                  </a:rPr>
                  <a:t>Hadronization: </a:t>
                </a:r>
                <a:r>
                  <a:rPr lang="it-IT" sz="2400" b="1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Partons </a:t>
                </a:r>
                <a14:m>
                  <m:oMath xmlns:m="http://schemas.openxmlformats.org/officeDocument/2006/math">
                    <m:r>
                      <a:rPr lang="it-IT" sz="2400" b="1" i="1" spc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it-IT" sz="2400" b="1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Hadrons</a:t>
                </a:r>
                <a:endParaRPr lang="it-IT" sz="2400" i="0" spc="0" dirty="0">
                  <a:solidFill>
                    <a:srgbClr val="318697"/>
                  </a:solidFill>
                  <a:latin typeface="Avenir Next LT Pro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36" name="TextBox 2">
                <a:extLst>
                  <a:ext uri="{FF2B5EF4-FFF2-40B4-BE49-F238E27FC236}">
                    <a16:creationId xmlns:a16="http://schemas.microsoft.com/office/drawing/2014/main" id="{FCF2A57F-DA20-F468-CB66-DE80BFCEAB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34784" y="286927"/>
                <a:ext cx="6035937" cy="473143"/>
              </a:xfrm>
              <a:prstGeom prst="rect">
                <a:avLst/>
              </a:prstGeom>
              <a:blipFill>
                <a:blip r:embed="rId7"/>
                <a:stretch>
                  <a:fillRect l="-1514" t="-6410" b="-2948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אליפסה 22">
            <a:extLst>
              <a:ext uri="{FF2B5EF4-FFF2-40B4-BE49-F238E27FC236}">
                <a16:creationId xmlns:a16="http://schemas.microsoft.com/office/drawing/2014/main" id="{C9A076AB-5533-3AB3-492B-4560AAD3A50E}"/>
              </a:ext>
            </a:extLst>
          </p:cNvPr>
          <p:cNvSpPr/>
          <p:nvPr/>
        </p:nvSpPr>
        <p:spPr>
          <a:xfrm>
            <a:off x="8689246" y="3211445"/>
            <a:ext cx="434117" cy="454147"/>
          </a:xfrm>
          <a:prstGeom prst="ellipse">
            <a:avLst/>
          </a:prstGeom>
          <a:noFill/>
          <a:ln w="38100">
            <a:solidFill>
              <a:srgbClr val="318697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es-E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195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9" grpId="0" animBg="1"/>
      <p:bldP spid="18" grpId="0" animBg="1"/>
      <p:bldP spid="42" grpId="0" animBg="1"/>
      <p:bldP spid="23" grpId="0" animBg="1"/>
      <p:bldP spid="16" grpId="0" animBg="1"/>
      <p:bldP spid="28" grpId="0"/>
      <p:bldP spid="29" grpId="0"/>
      <p:bldP spid="30" grpId="0"/>
      <p:bldP spid="31" grpId="0" animBg="1"/>
      <p:bldP spid="35" grpId="0" animBg="1"/>
      <p:bldP spid="36" grpId="0"/>
      <p:bldP spid="3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3BD103E3-C58F-AA5D-EA7F-AE712CBD86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76CD5-EC86-A5A1-1884-53F8A459FD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9538953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Motivation: Fragmentation functions (FFs)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1B99E5B-A3E1-F92E-77AC-0D3998C8A33E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9841D81-DECC-963C-EB19-8C86BB7A3F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28E737D7-852D-0539-1E98-DE3664C8E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EB07271-BD95-4367-78E3-46550ED12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3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C6E1185-B3E1-0DD2-F491-5D1E98E861BE}"/>
                  </a:ext>
                </a:extLst>
              </p:cNvPr>
              <p:cNvSpPr txBox="1"/>
              <p:nvPr/>
            </p:nvSpPr>
            <p:spPr>
              <a:xfrm>
                <a:off x="436778" y="1501378"/>
                <a:ext cx="8352726" cy="501695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What</a:t>
                </a:r>
                <a:r>
                  <a:rPr lang="es-ES" sz="2800" dirty="0">
                    <a:solidFill>
                      <a:srgbClr val="318697"/>
                    </a:solidFill>
                    <a:latin typeface="Avenir Next LT Pro"/>
                  </a:rPr>
                  <a:t> are </a:t>
                </a:r>
                <a:r>
                  <a:rPr lang="es-ES" sz="2800" dirty="0" err="1">
                    <a:solidFill>
                      <a:srgbClr val="318697"/>
                    </a:solidFill>
                    <a:latin typeface="Avenir Next LT Pro"/>
                  </a:rPr>
                  <a:t>FFs</a:t>
                </a:r>
                <a:r>
                  <a:rPr lang="es-ES" sz="2800" dirty="0">
                    <a:solidFill>
                      <a:srgbClr val="318697"/>
                    </a:solidFill>
                    <a:latin typeface="Avenir Next LT Pro"/>
                  </a:rPr>
                  <a:t>?</a:t>
                </a:r>
                <a:endParaRPr lang="it-IT" sz="2800" i="0" spc="0" dirty="0">
                  <a:solidFill>
                    <a:srgbClr val="318697"/>
                  </a:solidFill>
                  <a:latin typeface="Avenir Next LT Pro"/>
                  <a:ea typeface="+mn-ea"/>
                  <a:cs typeface="+mn-cs"/>
                </a:endParaRPr>
              </a:p>
              <a:p>
                <a:pPr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bSup>
                      <m:d>
                        <m:dPr>
                          <m:ctrlP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22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∝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𝑃𝑟𝑜𝑏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𝑝𝑎𝑟𝑡𝑜𝑛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)→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h𝑎𝑑𝑟𝑜𝑛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h</m:t>
                      </m:r>
                      <m:r>
                        <a:rPr lang="es-ES" sz="22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))</m:t>
                      </m:r>
                    </m:oMath>
                  </m:oMathPara>
                </a14:m>
                <a:endParaRPr lang="en-US" sz="2200" i="0" spc="0" dirty="0">
                  <a:solidFill>
                    <a:srgbClr val="318697"/>
                  </a:solidFill>
                  <a:latin typeface="Avenir Next LT Pro"/>
                </a:endParaRPr>
              </a:p>
              <a:p>
                <a:pPr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es-ES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r>
                        <m:rPr>
                          <m:sty m:val="p"/>
                        </m:rP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momentum</m:t>
                      </m:r>
                      <m: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fraction</m:t>
                      </m:r>
                      <m: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        </m:t>
                      </m:r>
                      <m:r>
                        <a:rPr lang="es-ES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𝑄</m:t>
                      </m:r>
                      <m:r>
                        <a:rPr lang="es-ES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r>
                        <m:rPr>
                          <m:sty m:val="p"/>
                        </m:rP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energy</m:t>
                      </m:r>
                      <m: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s-ES" b="0" i="0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scale</m:t>
                      </m:r>
                    </m:oMath>
                  </m:oMathPara>
                </a14:m>
                <a:endParaRPr lang="en-US" spc="0" dirty="0">
                  <a:solidFill>
                    <a:srgbClr val="318697"/>
                  </a:solidFill>
                  <a:latin typeface="Avenir Next LT Pro"/>
                </a:endParaRPr>
              </a:p>
              <a:p>
                <a:pPr marL="457200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Why</a:t>
                </a:r>
                <a:r>
                  <a:rPr lang="es-ES" sz="28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are </a:t>
                </a:r>
                <a:r>
                  <a:rPr lang="es-ES" sz="28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important</a:t>
                </a:r>
                <a:r>
                  <a:rPr lang="es-ES" sz="28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?</a:t>
                </a:r>
                <a:endParaRPr lang="es-ES" sz="2800" dirty="0">
                  <a:solidFill>
                    <a:srgbClr val="318697"/>
                  </a:solidFill>
                  <a:latin typeface="Avenir Next LT Pro"/>
                </a:endParaRPr>
              </a:p>
              <a:p>
                <a:pPr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Compute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integrals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s-ES" sz="2200" i="1" spc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predictions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of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observables (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cross</a:t>
                </a:r>
                <a:r>
                  <a:rPr lang="es-ES" sz="2200" dirty="0" err="1">
                    <a:solidFill>
                      <a:srgbClr val="318697"/>
                    </a:solidFill>
                    <a:latin typeface="Avenir Next LT Pro"/>
                  </a:rPr>
                  <a:t>-sections</a:t>
                </a:r>
                <a:r>
                  <a:rPr lang="es-ES" sz="2200" dirty="0">
                    <a:solidFill>
                      <a:srgbClr val="318697"/>
                    </a:solidFill>
                    <a:latin typeface="Avenir Next LT Pro"/>
                  </a:rPr>
                  <a:t>)</a:t>
                </a:r>
                <a:endParaRPr lang="es-ES" sz="2200" i="0" spc="0" dirty="0">
                  <a:solidFill>
                    <a:srgbClr val="318697"/>
                  </a:solidFill>
                  <a:latin typeface="Avenir Next LT Pro"/>
                  <a:ea typeface="+mn-ea"/>
                  <a:cs typeface="+mn-cs"/>
                </a:endParaRPr>
              </a:p>
              <a:p>
                <a:pPr marL="457200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dirty="0" err="1">
                    <a:solidFill>
                      <a:srgbClr val="318697"/>
                    </a:solidFill>
                    <a:latin typeface="Avenir Next LT Pro"/>
                  </a:rPr>
                  <a:t>How</a:t>
                </a: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sz="2800" dirty="0">
                    <a:solidFill>
                      <a:srgbClr val="318697"/>
                    </a:solidFill>
                    <a:latin typeface="Avenir Next LT Pro"/>
                  </a:rPr>
                  <a:t>are </a:t>
                </a:r>
                <a:r>
                  <a:rPr lang="es-ES" sz="2800" dirty="0" err="1">
                    <a:solidFill>
                      <a:srgbClr val="318697"/>
                    </a:solidFill>
                    <a:latin typeface="Avenir Next LT Pro"/>
                  </a:rPr>
                  <a:t>determined</a:t>
                </a:r>
                <a:r>
                  <a:rPr lang="es-ES" sz="2800" dirty="0">
                    <a:solidFill>
                      <a:srgbClr val="318697"/>
                    </a:solidFill>
                    <a:latin typeface="Avenir Next LT Pro"/>
                  </a:rPr>
                  <a:t>?</a:t>
                </a:r>
              </a:p>
              <a:p>
                <a:pPr marL="914400" lvl="1" indent="-457200">
                  <a:lnSpc>
                    <a:spcPct val="9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Statistical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and ML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methods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to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b="1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learn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FFs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from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data</a:t>
                </a:r>
              </a:p>
              <a:p>
                <a:pPr lvl="1">
                  <a:lnSpc>
                    <a:spcPct val="9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d>
                      <m:dPr>
                        <m:ctrlP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</m:d>
                    <m:r>
                      <a:rPr lang="es-ES" sz="2200" b="0" i="1" spc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∝</m:t>
                    </m:r>
                    <m:sSup>
                      <m:sSupPr>
                        <m:ctrlP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  <m:sSup>
                      <m:sSupPr>
                        <m:ctrlP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s-ES" sz="2200" b="0" i="1" spc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</m:d>
                      </m:e>
                      <m:sup>
                        <m:r>
                          <a:rPr lang="es-ES" sz="2200" b="0" i="1" spc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sup>
                    </m:sSup>
                  </m:oMath>
                </a14:m>
                <a:endParaRPr lang="es-ES" sz="2200" dirty="0">
                  <a:solidFill>
                    <a:srgbClr val="318697"/>
                  </a:solidFill>
                  <a:latin typeface="Avenir Next LT Pro"/>
                </a:endParaRPr>
              </a:p>
              <a:p>
                <a:pPr marL="914400" lvl="1" indent="-457200">
                  <a:lnSpc>
                    <a:spcPct val="9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200" b="1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Caveat</a:t>
                </a:r>
                <a:r>
                  <a:rPr lang="es-ES" sz="2200" b="1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: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Interpolation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:r>
                  <a:rPr lang="es-ES" sz="2200" i="0" spc="0" dirty="0" err="1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for</a:t>
                </a:r>
                <a:r>
                  <a:rPr lang="es-ES" sz="2200" i="0" spc="0" dirty="0">
                    <a:solidFill>
                      <a:srgbClr val="318697"/>
                    </a:solidFill>
                    <a:latin typeface="Avenir Next LT Pro"/>
                    <a:ea typeface="+mn-ea"/>
                    <a:cs typeface="+mn-cs"/>
                  </a:rPr>
                  <a:t> </a:t>
                </a:r>
                <a14:m>
                  <m:oMath xmlns:m="http://schemas.openxmlformats.org/officeDocument/2006/math">
                    <m:r>
                      <a:rPr lang="es-ES" sz="2200" b="0" i="1" spc="0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𝑄</m:t>
                    </m:r>
                  </m:oMath>
                </a14:m>
                <a:r>
                  <a:rPr lang="it-IT" sz="2200" i="0" spc="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it-IT" sz="2200" dirty="0">
                    <a:solidFill>
                      <a:srgbClr val="318697"/>
                    </a:solidFill>
                    <a:latin typeface="Avenir Next LT Pro"/>
                  </a:rPr>
                  <a:t>solving DGLAP evolution equations</a:t>
                </a:r>
                <a:endParaRPr lang="it-IT" sz="2200" i="0" spc="0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DC6E1185-B3E1-0DD2-F491-5D1E98E861B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78" y="1501378"/>
                <a:ext cx="8352726" cy="5016951"/>
              </a:xfrm>
              <a:prstGeom prst="rect">
                <a:avLst/>
              </a:prstGeom>
              <a:blipFill>
                <a:blip r:embed="rId3"/>
                <a:stretch>
                  <a:fillRect l="-1314" t="-851" r="-803" b="-170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 descr="Cluster hadronization. The number of blobs for the final state... |  Download Scientific Diagram">
            <a:extLst>
              <a:ext uri="{FF2B5EF4-FFF2-40B4-BE49-F238E27FC236}">
                <a16:creationId xmlns:a16="http://schemas.microsoft.com/office/drawing/2014/main" id="{AAB2EAC4-F303-5DEE-F048-B89845FD06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5123" y="1344851"/>
            <a:ext cx="1517421" cy="12625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7: Quark Fragmentation functions as function of the z-variable for... |  Download Scientific Diagram">
            <a:extLst>
              <a:ext uri="{FF2B5EF4-FFF2-40B4-BE49-F238E27FC236}">
                <a16:creationId xmlns:a16="http://schemas.microsoft.com/office/drawing/2014/main" id="{6DD71A9C-5C3D-5E18-FF0F-FA1571AAD0E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0"/>
          <a:stretch/>
        </p:blipFill>
        <p:spPr bwMode="auto">
          <a:xfrm>
            <a:off x="8461836" y="4119771"/>
            <a:ext cx="3730164" cy="232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D3B9B849-8A50-1F56-FDC0-75FD0D985EF8}"/>
                  </a:ext>
                </a:extLst>
              </p:cNvPr>
              <p:cNvSpPr txBox="1"/>
              <p:nvPr/>
            </p:nvSpPr>
            <p:spPr>
              <a:xfrm>
                <a:off x="8696131" y="3125806"/>
                <a:ext cx="3136965" cy="78636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f>
                            <m:fPr>
                              <m:ctrlPr>
                                <a:rPr lang="es-ES" sz="20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s-ES" sz="20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  <m:r>
                                <a:rPr lang="es-ES" sz="20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𝜎</m:t>
                              </m:r>
                            </m:num>
                            <m:den>
                              <m:r>
                                <a:rPr lang="es-ES" sz="2000" b="0" i="1" spc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𝑑𝑧</m:t>
                              </m:r>
                            </m:den>
                          </m:f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)∝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𝐷</m:t>
                          </m:r>
                        </m:e>
                        <m:sub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  <m:sup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h</m:t>
                          </m:r>
                        </m:sup>
                      </m:sSubSup>
                      <m:d>
                        <m:dPr>
                          <m:ctrlP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s-ES" sz="2000" b="0" i="1" spc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</m:d>
                    </m:oMath>
                  </m:oMathPara>
                </a14:m>
                <a:endParaRPr lang="en-US" sz="2000" i="0" spc="0" dirty="0">
                  <a:solidFill>
                    <a:schemeClr val="tx1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8" name="CuadroTexto 7">
                <a:extLst>
                  <a:ext uri="{FF2B5EF4-FFF2-40B4-BE49-F238E27FC236}">
                    <a16:creationId xmlns:a16="http://schemas.microsoft.com/office/drawing/2014/main" id="{D3B9B849-8A50-1F56-FDC0-75FD0D985E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96131" y="3125806"/>
                <a:ext cx="3136965" cy="78636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1554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1E03507B-FCCD-333F-815E-68AAD0AEF7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ACB1A8-42E3-4882-4519-975BE60845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Motivation: Quantum Generative Models (QGM)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E0EF671-CC19-8723-006F-24E6187600F5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44E3C82-DB28-4F7D-429D-0430593CBB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CCBA6718-1F5F-4C78-6434-D761814257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D5D1FCE-D124-047C-B2BE-D15462844E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4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D680DD7-BB2B-8CA9-CF45-FCA8DEB1CD19}"/>
              </a:ext>
            </a:extLst>
          </p:cNvPr>
          <p:cNvSpPr txBox="1"/>
          <p:nvPr/>
        </p:nvSpPr>
        <p:spPr>
          <a:xfrm>
            <a:off x="5329052" y="2514388"/>
            <a:ext cx="1123495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QGM</a:t>
            </a:r>
          </a:p>
        </p:txBody>
      </p:sp>
      <p:sp>
        <p:nvSpPr>
          <p:cNvPr id="4" name="TextBox 2">
            <a:extLst>
              <a:ext uri="{FF2B5EF4-FFF2-40B4-BE49-F238E27FC236}">
                <a16:creationId xmlns:a16="http://schemas.microsoft.com/office/drawing/2014/main" id="{B220C264-6F55-383F-9DE8-C6FAC4B7F3F3}"/>
              </a:ext>
            </a:extLst>
          </p:cNvPr>
          <p:cNvSpPr txBox="1"/>
          <p:nvPr/>
        </p:nvSpPr>
        <p:spPr>
          <a:xfrm>
            <a:off x="1174613" y="1338928"/>
            <a:ext cx="2238263" cy="74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1. </a:t>
            </a:r>
            <a:r>
              <a:rPr lang="es-ES" sz="2000" b="1" dirty="0" err="1">
                <a:solidFill>
                  <a:srgbClr val="318697"/>
                </a:solidFill>
                <a:latin typeface="Avenir Next LT Pro"/>
              </a:rPr>
              <a:t>Learn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target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distributions</a:t>
            </a:r>
            <a:endParaRPr lang="es-ES" sz="2000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5" name="TextBox 2">
            <a:extLst>
              <a:ext uri="{FF2B5EF4-FFF2-40B4-BE49-F238E27FC236}">
                <a16:creationId xmlns:a16="http://schemas.microsoft.com/office/drawing/2014/main" id="{B540AF1F-7BD1-8F16-F546-47EDEEF256CD}"/>
              </a:ext>
            </a:extLst>
          </p:cNvPr>
          <p:cNvSpPr txBox="1"/>
          <p:nvPr/>
        </p:nvSpPr>
        <p:spPr>
          <a:xfrm>
            <a:off x="4811508" y="1316923"/>
            <a:ext cx="2238263" cy="74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2.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Generate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new </a:t>
            </a:r>
            <a:r>
              <a:rPr lang="es-ES" sz="2000" b="1" dirty="0" err="1">
                <a:solidFill>
                  <a:srgbClr val="318697"/>
                </a:solidFill>
                <a:latin typeface="Avenir Next LT Pro"/>
              </a:rPr>
              <a:t>samples</a:t>
            </a:r>
            <a:endParaRPr lang="es-ES" sz="2000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6" name="TextBox 2">
            <a:extLst>
              <a:ext uri="{FF2B5EF4-FFF2-40B4-BE49-F238E27FC236}">
                <a16:creationId xmlns:a16="http://schemas.microsoft.com/office/drawing/2014/main" id="{234BF659-EA2F-CDBE-CCC3-1D0A653DC3B0}"/>
              </a:ext>
            </a:extLst>
          </p:cNvPr>
          <p:cNvSpPr txBox="1"/>
          <p:nvPr/>
        </p:nvSpPr>
        <p:spPr>
          <a:xfrm>
            <a:off x="8395428" y="1330455"/>
            <a:ext cx="2238263" cy="748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3.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Potentially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 more </a:t>
            </a:r>
            <a:r>
              <a:rPr lang="es-ES" sz="2000" b="1" dirty="0" err="1">
                <a:solidFill>
                  <a:srgbClr val="318697"/>
                </a:solidFill>
                <a:latin typeface="Avenir Next LT Pro"/>
              </a:rPr>
              <a:t>efficient</a:t>
            </a:r>
            <a:endParaRPr lang="es-ES" sz="2000" b="1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DE459045-8EFB-4ECC-EB04-E04DED577036}"/>
              </a:ext>
            </a:extLst>
          </p:cNvPr>
          <p:cNvSpPr txBox="1"/>
          <p:nvPr/>
        </p:nvSpPr>
        <p:spPr>
          <a:xfrm>
            <a:off x="1101415" y="5970213"/>
            <a:ext cx="5814349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4.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Examples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: </a:t>
            </a:r>
            <a:r>
              <a:rPr lang="es-ES" sz="2000" dirty="0" err="1">
                <a:solidFill>
                  <a:srgbClr val="318697"/>
                </a:solidFill>
                <a:latin typeface="Avenir Next LT Pro"/>
              </a:rPr>
              <a:t>QGANs</a:t>
            </a:r>
            <a:r>
              <a:rPr lang="es-ES" sz="2000" dirty="0">
                <a:solidFill>
                  <a:srgbClr val="318697"/>
                </a:solidFill>
                <a:latin typeface="Avenir Next LT Pro"/>
              </a:rPr>
              <a:t>, QCBM, QAE, </a:t>
            </a:r>
            <a:r>
              <a:rPr lang="es-ES" sz="2000" b="1" dirty="0" err="1">
                <a:solidFill>
                  <a:srgbClr val="318697"/>
                </a:solidFill>
                <a:latin typeface="Avenir Next LT Pro"/>
              </a:rPr>
              <a:t>QChebGM</a:t>
            </a:r>
            <a:endParaRPr lang="es-ES" sz="2000" b="1" dirty="0">
              <a:solidFill>
                <a:srgbClr val="318697"/>
              </a:solidFill>
              <a:latin typeface="Avenir Next LT Pro"/>
            </a:endParaRPr>
          </a:p>
        </p:txBody>
      </p:sp>
      <p:sp>
        <p:nvSpPr>
          <p:cNvPr id="17" name="Düz Bağlayıcı 16">
            <a:extLst>
              <a:ext uri="{FF2B5EF4-FFF2-40B4-BE49-F238E27FC236}">
                <a16:creationId xmlns:a16="http://schemas.microsoft.com/office/drawing/2014/main" id="{B74422CD-50AD-49CD-B347-BCF577AE59BB}"/>
              </a:ext>
            </a:extLst>
          </p:cNvPr>
          <p:cNvSpPr/>
          <p:nvPr/>
        </p:nvSpPr>
        <p:spPr>
          <a:xfrm rot="5400000">
            <a:off x="5707919" y="2306854"/>
            <a:ext cx="365760" cy="0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25" name="Düz Bağlayıcı 16">
            <a:extLst>
              <a:ext uri="{FF2B5EF4-FFF2-40B4-BE49-F238E27FC236}">
                <a16:creationId xmlns:a16="http://schemas.microsoft.com/office/drawing/2014/main" id="{15324DED-5A39-52D4-6AF5-580AECB82CEE}"/>
              </a:ext>
            </a:extLst>
          </p:cNvPr>
          <p:cNvSpPr/>
          <p:nvPr/>
        </p:nvSpPr>
        <p:spPr>
          <a:xfrm rot="5400000" flipV="1">
            <a:off x="3925178" y="1315782"/>
            <a:ext cx="710280" cy="1977766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sp>
        <p:nvSpPr>
          <p:cNvPr id="26" name="Düz Bağlayıcı 16">
            <a:extLst>
              <a:ext uri="{FF2B5EF4-FFF2-40B4-BE49-F238E27FC236}">
                <a16:creationId xmlns:a16="http://schemas.microsoft.com/office/drawing/2014/main" id="{87B0DB91-0949-420E-6690-CAF38BD90384}"/>
              </a:ext>
            </a:extLst>
          </p:cNvPr>
          <p:cNvSpPr/>
          <p:nvPr/>
        </p:nvSpPr>
        <p:spPr>
          <a:xfrm rot="5400000">
            <a:off x="7097510" y="1306312"/>
            <a:ext cx="782254" cy="1823177"/>
          </a:xfrm>
          <a:prstGeom prst="line">
            <a:avLst/>
          </a:prstGeom>
          <a:solidFill>
            <a:srgbClr val="00A0D7">
              <a:alpha val="5000"/>
            </a:srgbClr>
          </a:solidFill>
          <a:ln w="19050">
            <a:solidFill>
              <a:srgbClr val="00A0D7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fr-FR">
              <a:solidFill>
                <a:srgbClr val="00A0D7"/>
              </a:solidFill>
            </a:endParaRPr>
          </a:p>
        </p:txBody>
      </p:sp>
      <p:pic>
        <p:nvPicPr>
          <p:cNvPr id="33" name="Imagen 32" descr="Diagrama&#10;&#10;Descripción generada automáticamente">
            <a:extLst>
              <a:ext uri="{FF2B5EF4-FFF2-40B4-BE49-F238E27FC236}">
                <a16:creationId xmlns:a16="http://schemas.microsoft.com/office/drawing/2014/main" id="{6E6ACDFA-E04B-E29A-61CD-F5ADB321C4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2" b="5154"/>
          <a:stretch/>
        </p:blipFill>
        <p:spPr>
          <a:xfrm>
            <a:off x="2633569" y="2938831"/>
            <a:ext cx="5940035" cy="295235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" name="Entrada de lápiz 7">
                <a:extLst>
                  <a:ext uri="{FF2B5EF4-FFF2-40B4-BE49-F238E27FC236}">
                    <a16:creationId xmlns:a16="http://schemas.microsoft.com/office/drawing/2014/main" id="{24888F6C-8C44-0A4F-7F04-FAFFDD93792A}"/>
                  </a:ext>
                </a:extLst>
              </p14:cNvPr>
              <p14:cNvContentPartPr/>
              <p14:nvPr/>
            </p14:nvContentPartPr>
            <p14:xfrm>
              <a:off x="5041260" y="5375910"/>
              <a:ext cx="140760" cy="23040"/>
            </p14:xfrm>
          </p:contentPart>
        </mc:Choice>
        <mc:Fallback xmlns="">
          <p:pic>
            <p:nvPicPr>
              <p:cNvPr id="8" name="Entrada de lápiz 7">
                <a:extLst>
                  <a:ext uri="{FF2B5EF4-FFF2-40B4-BE49-F238E27FC236}">
                    <a16:creationId xmlns:a16="http://schemas.microsoft.com/office/drawing/2014/main" id="{24888F6C-8C44-0A4F-7F04-FAFFDD93792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987260" y="5267910"/>
                <a:ext cx="248400" cy="238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Entrada de lápiz 8">
                <a:extLst>
                  <a:ext uri="{FF2B5EF4-FFF2-40B4-BE49-F238E27FC236}">
                    <a16:creationId xmlns:a16="http://schemas.microsoft.com/office/drawing/2014/main" id="{FCEA9FF8-8DEF-B5DE-A466-D82191A38776}"/>
                  </a:ext>
                </a:extLst>
              </p14:cNvPr>
              <p14:cNvContentPartPr/>
              <p14:nvPr/>
            </p14:nvContentPartPr>
            <p14:xfrm>
              <a:off x="3851820" y="4914750"/>
              <a:ext cx="360" cy="360"/>
            </p14:xfrm>
          </p:contentPart>
        </mc:Choice>
        <mc:Fallback xmlns="">
          <p:pic>
            <p:nvPicPr>
              <p:cNvPr id="9" name="Entrada de lápiz 8">
                <a:extLst>
                  <a:ext uri="{FF2B5EF4-FFF2-40B4-BE49-F238E27FC236}">
                    <a16:creationId xmlns:a16="http://schemas.microsoft.com/office/drawing/2014/main" id="{FCEA9FF8-8DEF-B5DE-A466-D82191A3877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98180" y="4807110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8" name="Entrada de lápiz 17">
                <a:extLst>
                  <a:ext uri="{FF2B5EF4-FFF2-40B4-BE49-F238E27FC236}">
                    <a16:creationId xmlns:a16="http://schemas.microsoft.com/office/drawing/2014/main" id="{6D2DC4EA-6955-0D4D-E6D4-34DA42893A66}"/>
                  </a:ext>
                </a:extLst>
              </p14:cNvPr>
              <p14:cNvContentPartPr/>
              <p14:nvPr/>
            </p14:nvContentPartPr>
            <p14:xfrm>
              <a:off x="3851820" y="4914750"/>
              <a:ext cx="360" cy="360"/>
            </p14:xfrm>
          </p:contentPart>
        </mc:Choice>
        <mc:Fallback xmlns="">
          <p:pic>
            <p:nvPicPr>
              <p:cNvPr id="18" name="Entrada de lápiz 17">
                <a:extLst>
                  <a:ext uri="{FF2B5EF4-FFF2-40B4-BE49-F238E27FC236}">
                    <a16:creationId xmlns:a16="http://schemas.microsoft.com/office/drawing/2014/main" id="{6D2DC4EA-6955-0D4D-E6D4-34DA42893A6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3798180" y="4807110"/>
                <a:ext cx="108000" cy="216000"/>
              </a:xfrm>
              <a:prstGeom prst="rect">
                <a:avLst/>
              </a:prstGeom>
            </p:spPr>
          </p:pic>
        </mc:Fallback>
      </mc:AlternateContent>
      <p:sp>
        <p:nvSpPr>
          <p:cNvPr id="21" name="Conector reto 20">
            <a:extLst>
              <a:ext uri="{FF2B5EF4-FFF2-40B4-BE49-F238E27FC236}">
                <a16:creationId xmlns:a16="http://schemas.microsoft.com/office/drawing/2014/main" id="{A2EF9DE5-8349-49EB-899A-516841F453BE}"/>
              </a:ext>
            </a:extLst>
          </p:cNvPr>
          <p:cNvSpPr/>
          <p:nvPr/>
        </p:nvSpPr>
        <p:spPr>
          <a:xfrm rot="5400000">
            <a:off x="3616560" y="4937760"/>
            <a:ext cx="0" cy="0"/>
          </a:xfrm>
          <a:prstGeom prst="line">
            <a:avLst/>
          </a:prstGeom>
          <a:solidFill>
            <a:srgbClr val="FCFCFC">
              <a:alpha val="5000"/>
            </a:srgbClr>
          </a:solidFill>
          <a:ln w="108000">
            <a:solidFill>
              <a:srgbClr val="FCFCF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FCFCFC"/>
              </a:solidFill>
            </a:endParaRPr>
          </a:p>
        </p:txBody>
      </p:sp>
      <p:sp>
        <p:nvSpPr>
          <p:cNvPr id="35" name="Rectángulo 34">
            <a:extLst>
              <a:ext uri="{FF2B5EF4-FFF2-40B4-BE49-F238E27FC236}">
                <a16:creationId xmlns:a16="http://schemas.microsoft.com/office/drawing/2014/main" id="{31263955-1942-48BA-B65A-27335B25EF93}"/>
              </a:ext>
            </a:extLst>
          </p:cNvPr>
          <p:cNvSpPr/>
          <p:nvPr/>
        </p:nvSpPr>
        <p:spPr>
          <a:xfrm>
            <a:off x="3642315" y="4806503"/>
            <a:ext cx="45719" cy="4571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 anchor="ctr" anchorCtr="1"/>
          <a:lstStyle/>
          <a:p>
            <a:endParaRPr 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06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5" grpId="0" animBg="1"/>
      <p:bldP spid="2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AE89ED7-6F29-56F9-8CE1-26332AC43DD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12799-AE4F-743D-47B3-9CDF3BA509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Quantum Chebyshev Generative Models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72741FEE-7D5C-E173-3598-FB5C6FF1F913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B965E99-4B87-49DF-C2AE-AA6F28C9DA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877AB287-CD7C-4DB0-A3D0-9D06C209E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7B2AD93B-AFF9-7675-4CEB-4AB1EFF659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CEA0FE5C-D300-B6D1-FFD6-FBD95CF16A64}"/>
              </a:ext>
            </a:extLst>
          </p:cNvPr>
          <p:cNvSpPr txBox="1"/>
          <p:nvPr/>
        </p:nvSpPr>
        <p:spPr>
          <a:xfrm>
            <a:off x="436778" y="1501378"/>
            <a:ext cx="6751962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Chebyshev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Feature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map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</a:t>
            </a: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7EB18B0D-2A4D-889D-D6CE-B69CA4B460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688" y="3534765"/>
            <a:ext cx="5132977" cy="281500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7705EBC8-7843-B508-5400-04AD0C26584F}"/>
                  </a:ext>
                </a:extLst>
              </p:cNvPr>
              <p:cNvSpPr txBox="1"/>
              <p:nvPr/>
            </p:nvSpPr>
            <p:spPr>
              <a:xfrm>
                <a:off x="5850602" y="2094142"/>
                <a:ext cx="6094378" cy="14420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Quantum </a:t>
                </a:r>
                <a:r>
                  <a:rPr lang="es-ES" sz="2000" dirty="0" err="1">
                    <a:solidFill>
                      <a:srgbClr val="318697"/>
                    </a:solidFill>
                    <a:latin typeface="Avenir Next LT Pro"/>
                  </a:rPr>
                  <a:t>state</a:t>
                </a: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sz="2000" dirty="0" err="1">
                    <a:solidFill>
                      <a:srgbClr val="318697"/>
                    </a:solidFill>
                    <a:latin typeface="Avenir Next LT Pro"/>
                  </a:rPr>
                  <a:t>with</a:t>
                </a: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sz="2000" dirty="0" err="1">
                    <a:solidFill>
                      <a:srgbClr val="318697"/>
                    </a:solidFill>
                    <a:latin typeface="Avenir Next LT Pro"/>
                  </a:rPr>
                  <a:t>Cheb</a:t>
                </a: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. </a:t>
                </a:r>
                <a:r>
                  <a:rPr lang="es-ES" sz="2000" dirty="0" err="1">
                    <a:solidFill>
                      <a:srgbClr val="318697"/>
                    </a:solidFill>
                    <a:latin typeface="Avenir Next LT Pro"/>
                  </a:rPr>
                  <a:t>poly</a:t>
                </a: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. as </a:t>
                </a:r>
                <a:r>
                  <a:rPr lang="es-ES" sz="2000" b="1" dirty="0">
                    <a:solidFill>
                      <a:srgbClr val="318697"/>
                    </a:solidFill>
                    <a:latin typeface="Avenir Next LT Pro"/>
                  </a:rPr>
                  <a:t>amplitudes</a:t>
                </a:r>
                <a:endParaRPr lang="it-IT" sz="2000" b="1" dirty="0">
                  <a:solidFill>
                    <a:srgbClr val="318697"/>
                  </a:solidFill>
                  <a:latin typeface="Avenir Next LT Pro"/>
                </a:endParaRPr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d>
                            <m:d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s-ES" sz="1800" i="1" dirty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d>
                        <m:dPr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d>
                        <m:dPr>
                          <m:begChr m:val="|"/>
                          <m:endChr m:val="⟩"/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s-ES" sz="1800" i="1" dirty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p>
                            <m:sSup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−1)/2</m:t>
                              </m:r>
                            </m:sup>
                          </m:sSup>
                        </m:den>
                      </m:f>
                      <m:nary>
                        <m:naryPr>
                          <m:chr m:val="∑"/>
                          <m:ctrl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sSup>
                            <m:sSup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p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sSub>
                            <m:sSub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</m:sub>
                          </m:sSub>
                          <m:d>
                            <m:dPr>
                              <m:ctrlP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800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</m:d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  <m:r>
                            <a:rPr lang="es-ES" sz="1800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</m:e>
                      </m:nary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7705EBC8-7843-B508-5400-04AD0C26584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0602" y="2094142"/>
                <a:ext cx="6094378" cy="1442061"/>
              </a:xfrm>
              <a:prstGeom prst="rect">
                <a:avLst/>
              </a:prstGeom>
              <a:blipFill>
                <a:blip r:embed="rId4"/>
                <a:stretch>
                  <a:fillRect l="-901" t="-1695" r="-3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837D6D9F-C0EB-9BDA-ED1C-A2F1A4BC7091}"/>
                  </a:ext>
                </a:extLst>
              </p:cNvPr>
              <p:cNvSpPr txBox="1"/>
              <p:nvPr/>
            </p:nvSpPr>
            <p:spPr>
              <a:xfrm>
                <a:off x="629383" y="2101126"/>
                <a:ext cx="5132977" cy="87742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Chebyshev polynomials:</a:t>
                </a:r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𝑘</m:t>
                          </m:r>
                        </m:sub>
                      </m:sSub>
                      <m:d>
                        <m:dPr>
                          <m:ctrlP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ES" sz="1800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≡</m:t>
                      </m:r>
                      <m:func>
                        <m:funcPr>
                          <m:ctrlP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sz="180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s-ES" sz="180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arccos</m:t>
                              </m:r>
                              <m:d>
                                <m:dPr>
                                  <m:ctrlPr>
                                    <a:rPr lang="es-ES" sz="1800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s-ES" sz="1800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</m:d>
                            </m:e>
                          </m:d>
                        </m:e>
                      </m:func>
                    </m:oMath>
                  </m:oMathPara>
                </a14:m>
                <a:endParaRPr lang="it-IT" sz="1800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837D6D9F-C0EB-9BDA-ED1C-A2F1A4BC709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383" y="2101126"/>
                <a:ext cx="5132977" cy="877420"/>
              </a:xfrm>
              <a:prstGeom prst="rect">
                <a:avLst/>
              </a:prstGeom>
              <a:blipFill>
                <a:blip r:embed="rId5"/>
                <a:stretch>
                  <a:fillRect l="-1069" t="-277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4706756-A0A5-C554-FA25-515BC535BD1B}"/>
                  </a:ext>
                </a:extLst>
              </p:cNvPr>
              <p:cNvSpPr txBox="1"/>
              <p:nvPr/>
            </p:nvSpPr>
            <p:spPr>
              <a:xfrm>
                <a:off x="1071665" y="4463685"/>
                <a:ext cx="3811686" cy="8880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it-IT" sz="2400" dirty="0">
                    <a:solidFill>
                      <a:srgbClr val="318697"/>
                    </a:solidFill>
                    <a:latin typeface="Avenir Next LT Pro"/>
                  </a:rPr>
                  <a:t>The feature map such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acc>
                          <m:accPr>
                            <m:chr m:val="̂"/>
                            <m:ctrlP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𝒰</m:t>
                            </m:r>
                          </m:e>
                        </m:acc>
                      </m:e>
                      <m:sub>
                        <m: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</m:sub>
                    </m:sSub>
                    <m:d>
                      <m:dPr>
                        <m:ctrlP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d>
                      <m:dPr>
                        <m:begChr m:val="|"/>
                        <m:endChr m:val="⟩"/>
                        <m:ctrlP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s-ES" sz="24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|"/>
                        <m:endChr m:val="⟩"/>
                        <m:ctrlPr>
                          <a:rPr lang="es-ES" sz="2400" i="1" dirty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400" i="1" dirty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s-ES" sz="2400" b="0" i="1" dirty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𝜏</m:t>
                        </m:r>
                        <m:d>
                          <m:dPr>
                            <m:ctrlPr>
                              <a:rPr lang="es-ES" sz="2400" i="1" dirty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s-ES" sz="2400" i="1" dirty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</m:d>
                  </m:oMath>
                </a14:m>
                <a:endParaRPr lang="it-IT" sz="2400" i="0" spc="0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20" name="CuadroTexto 19">
                <a:extLst>
                  <a:ext uri="{FF2B5EF4-FFF2-40B4-BE49-F238E27FC236}">
                    <a16:creationId xmlns:a16="http://schemas.microsoft.com/office/drawing/2014/main" id="{B4706756-A0A5-C554-FA25-515BC535BD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665" y="4463685"/>
                <a:ext cx="3811686" cy="888064"/>
              </a:xfrm>
              <a:prstGeom prst="rect">
                <a:avLst/>
              </a:prstGeom>
              <a:blipFill>
                <a:blip r:embed="rId6"/>
                <a:stretch>
                  <a:fillRect l="-2240" t="-3425" b="-15068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0545A014-C773-2853-2E82-8B462E2A4153}"/>
                  </a:ext>
                </a:extLst>
              </p:cNvPr>
              <p:cNvSpPr txBox="1"/>
              <p:nvPr/>
            </p:nvSpPr>
            <p:spPr>
              <a:xfrm>
                <a:off x="10534967" y="4907717"/>
                <a:ext cx="689355" cy="2923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s-ES" sz="1900" b="0" i="1" smtClean="0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s-ES" sz="1900" b="0" i="1" smtClean="0">
                          <a:latin typeface="Cambria Math" panose="02040503050406030204" pitchFamily="18" charset="0"/>
                        </a:rPr>
                        <m:t>𝜏</m:t>
                      </m:r>
                      <m:d>
                        <m:dPr>
                          <m:ctrlPr>
                            <a:rPr lang="es-ES" sz="19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9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</m:d>
                      <m:r>
                        <a:rPr lang="es-ES" sz="1900" b="0" i="1" smtClean="0"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s-ES" sz="1900" dirty="0"/>
              </a:p>
            </p:txBody>
          </p:sp>
        </mc:Choice>
        <mc:Fallback xmlns="">
          <p:sp>
            <p:nvSpPr>
              <p:cNvPr id="21" name="CuadroTexto 20">
                <a:extLst>
                  <a:ext uri="{FF2B5EF4-FFF2-40B4-BE49-F238E27FC236}">
                    <a16:creationId xmlns:a16="http://schemas.microsoft.com/office/drawing/2014/main" id="{0545A014-C773-2853-2E82-8B462E2A41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4967" y="4907717"/>
                <a:ext cx="689355" cy="292388"/>
              </a:xfrm>
              <a:prstGeom prst="rect">
                <a:avLst/>
              </a:prstGeom>
              <a:blipFill>
                <a:blip r:embed="rId7"/>
                <a:stretch>
                  <a:fillRect l="-10619" r="-12389" b="-354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7CA77A46-A867-9465-5D6F-003621916E3B}"/>
                  </a:ext>
                </a:extLst>
              </p:cNvPr>
              <p:cNvSpPr txBox="1"/>
              <p:nvPr/>
            </p:nvSpPr>
            <p:spPr>
              <a:xfrm>
                <a:off x="10265114" y="3771414"/>
                <a:ext cx="1602632" cy="49423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𝑚𝑒𝑎𝑠</m:t>
                          </m:r>
                        </m:sub>
                      </m:sSub>
                      <m:r>
                        <a:rPr lang="es-ES" sz="1400" b="0" i="1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num>
                        <m:den>
                          <m:r>
                            <a:rPr lang="es-ES" sz="14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s-ES" sz="1400" b="0" dirty="0">
                  <a:solidFill>
                    <a:srgbClr val="318697"/>
                  </a:solidFill>
                </a:endParaRPr>
              </a:p>
            </p:txBody>
          </p:sp>
        </mc:Choice>
        <mc:Fallback xmlns="">
          <p:sp>
            <p:nvSpPr>
              <p:cNvPr id="22" name="CuadroTexto 21">
                <a:extLst>
                  <a:ext uri="{FF2B5EF4-FFF2-40B4-BE49-F238E27FC236}">
                    <a16:creationId xmlns:a16="http://schemas.microsoft.com/office/drawing/2014/main" id="{7CA77A46-A867-9465-5D6F-003621916E3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65114" y="3771414"/>
                <a:ext cx="1602632" cy="494238"/>
              </a:xfrm>
              <a:prstGeom prst="rect">
                <a:avLst/>
              </a:prstGeom>
              <a:blipFill>
                <a:blip r:embed="rId8"/>
                <a:stretch>
                  <a:fillRect b="-1235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DC460AC3-63E3-1A52-793A-B470D2415477}"/>
                  </a:ext>
                </a:extLst>
              </p:cNvPr>
              <p:cNvSpPr txBox="1"/>
              <p:nvPr/>
            </p:nvSpPr>
            <p:spPr>
              <a:xfrm>
                <a:off x="1389661" y="5974486"/>
                <a:ext cx="3378200" cy="4306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</m:sub>
                        <m:sup>
                          <m:r>
                            <m:rPr>
                              <m:sty m:val="p"/>
                            </m:rPr>
                            <a:rPr lang="es-ES" b="0" i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Ch</m:t>
                          </m:r>
                        </m:sup>
                      </m:sSubSup>
                      <m:r>
                        <a:rPr lang="es-ES" b="0" i="1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:=</m:t>
                      </m:r>
                      <m:func>
                        <m:funcPr>
                          <m:ctrlP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s-ES" b="0" i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/2(2</m:t>
                          </m:r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+1)/</m:t>
                          </m:r>
                          <m:sSup>
                            <m:sSupPr>
                              <m:ctrlPr>
                                <a:rPr lang="es-ES" b="0" i="1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b="0" i="1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b="0" i="1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p>
                          <m:r>
                            <a:rPr lang="es-ES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23" name="CuadroTexto 22">
                <a:extLst>
                  <a:ext uri="{FF2B5EF4-FFF2-40B4-BE49-F238E27FC236}">
                    <a16:creationId xmlns:a16="http://schemas.microsoft.com/office/drawing/2014/main" id="{DC460AC3-63E3-1A52-793A-B470D24154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9661" y="5974486"/>
                <a:ext cx="3378200" cy="430695"/>
              </a:xfrm>
              <a:prstGeom prst="rect">
                <a:avLst/>
              </a:prstGeom>
              <a:blipFill>
                <a:blip r:embed="rId9"/>
                <a:stretch>
                  <a:fillRect b="-7042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CuadroTexto 26">
            <a:extLst>
              <a:ext uri="{FF2B5EF4-FFF2-40B4-BE49-F238E27FC236}">
                <a16:creationId xmlns:a16="http://schemas.microsoft.com/office/drawing/2014/main" id="{ECA1AC26-F688-31BA-B107-8701776996F7}"/>
              </a:ext>
            </a:extLst>
          </p:cNvPr>
          <p:cNvSpPr txBox="1"/>
          <p:nvPr/>
        </p:nvSpPr>
        <p:spPr>
          <a:xfrm>
            <a:off x="1609976" y="5662374"/>
            <a:ext cx="6097554" cy="3779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400"/>
              </a:spcBef>
              <a:spcAft>
                <a:spcPts val="400"/>
              </a:spcAft>
              <a:defRPr/>
            </a:pPr>
            <a:r>
              <a:rPr lang="it-IT" sz="1800" dirty="0">
                <a:solidFill>
                  <a:srgbClr val="318697"/>
                </a:solidFill>
                <a:latin typeface="Avenir Next LT Pro"/>
              </a:rPr>
              <a:t>Orthogonal at the nodes</a:t>
            </a:r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2E8BF3D9-A755-8F60-88D1-8D74379056E5}"/>
              </a:ext>
            </a:extLst>
          </p:cNvPr>
          <p:cNvSpPr txBox="1"/>
          <p:nvPr/>
        </p:nvSpPr>
        <p:spPr>
          <a:xfrm>
            <a:off x="6667485" y="88009"/>
            <a:ext cx="5524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Quantum Chebyshev Transform: Mapping, Embedding, Learning and Sampling Distributions: 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Chelsea A. Williams, Annie E. Paine, Hsin-Yu Wu, Vincent E. Elfving, Oleksandr </a:t>
            </a:r>
            <a:r>
              <a:rPr lang="en-US" sz="100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Kyriienko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arXiv:2306.17026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82795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  <p:bldP spid="2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AA598DFB-5CE3-8C12-AE46-5371B3B3925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9340F5-31E4-4149-D2C2-20CB6938BC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Quantum Chebyshev Generative Models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267A3D86-5473-A3B3-5728-C2C7A8C6C72F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F3F67E01-4F08-6A6A-7592-FFC6C3DF98A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DCFCB446-1EEE-94E8-C4B2-4AE614AA4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E6AE1CF4-9CBB-DC5A-F85E-7913EF3B2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6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A1D70A04-E783-81E5-EEA3-5E1443C51935}"/>
              </a:ext>
            </a:extLst>
          </p:cNvPr>
          <p:cNvSpPr txBox="1"/>
          <p:nvPr/>
        </p:nvSpPr>
        <p:spPr>
          <a:xfrm>
            <a:off x="436778" y="1501378"/>
            <a:ext cx="6751962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Quantum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Chebyshev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Transform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6AD9847B-7F7D-E9C4-61F0-1B03BC175A8B}"/>
                  </a:ext>
                </a:extLst>
              </p:cNvPr>
              <p:cNvSpPr txBox="1"/>
              <p:nvPr/>
            </p:nvSpPr>
            <p:spPr>
              <a:xfrm>
                <a:off x="5850602" y="2068140"/>
                <a:ext cx="6094378" cy="87985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One can </a:t>
                </a:r>
                <a:r>
                  <a:rPr lang="it-IT" sz="2000" b="1" dirty="0">
                    <a:solidFill>
                      <a:srgbClr val="318697"/>
                    </a:solidFill>
                    <a:latin typeface="Avenir Next LT Pro"/>
                  </a:rPr>
                  <a:t>go back </a:t>
                </a:r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to computational basis (</a:t>
                </a:r>
                <a14:m>
                  <m:oMath xmlns:m="http://schemas.openxmlformats.org/officeDocument/2006/math">
                    <m:r>
                      <a:rPr lang="it-IT" sz="2000" i="1" dirty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):</a:t>
                </a:r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𝒰</m:t>
                              </m:r>
                            </m:e>
                          </m:acc>
                        </m:e>
                        <m:sub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𝑓</m:t>
                          </m:r>
                        </m:sub>
                      </m:sSub>
                      <m:r>
                        <a:rPr lang="es-ES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sSup>
                            <m:sSupPr>
                              <m:ctrlP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acc>
                                <m:accPr>
                                  <m:chr m:val="̂"/>
                                  <m:ctrlPr>
                                    <a:rPr lang="es-ES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s-ES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𝒰</m:t>
                                  </m:r>
                                </m:e>
                              </m:acc>
                            </m:e>
                            <m:sup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†</m:t>
                              </m:r>
                            </m:sup>
                          </m:sSup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QChT</m:t>
                          </m:r>
                        </m:sub>
                      </m:sSub>
                      <m:sSub>
                        <m:sSubPr>
                          <m:ctrl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𝒰</m:t>
                              </m:r>
                            </m:e>
                          </m:acc>
                        </m:e>
                        <m:sub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</m:sub>
                      </m:sSub>
                      <m:r>
                        <a:rPr lang="es-ES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s-ES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s-ES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it-IT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6AD9847B-7F7D-E9C4-61F0-1B03BC175A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0602" y="2068140"/>
                <a:ext cx="6094378" cy="879856"/>
              </a:xfrm>
              <a:prstGeom prst="rect">
                <a:avLst/>
              </a:prstGeom>
              <a:blipFill>
                <a:blip r:embed="rId3"/>
                <a:stretch>
                  <a:fillRect l="-901" t="-206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0BDBEFF7-9730-0608-6F2D-3CD6B81D7F59}"/>
                  </a:ext>
                </a:extLst>
              </p:cNvPr>
              <p:cNvSpPr txBox="1"/>
              <p:nvPr/>
            </p:nvSpPr>
            <p:spPr>
              <a:xfrm>
                <a:off x="632176" y="2071549"/>
                <a:ext cx="4670405" cy="215206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Need a </a:t>
                </a:r>
                <a:r>
                  <a:rPr lang="it-IT" sz="2000" b="1" dirty="0">
                    <a:solidFill>
                      <a:srgbClr val="318697"/>
                    </a:solidFill>
                    <a:latin typeface="Avenir Next LT Pro"/>
                  </a:rPr>
                  <a:t>map</a:t>
                </a:r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 between Cheb </a:t>
                </a:r>
                <a14:m>
                  <m:oMath xmlns:m="http://schemas.openxmlformats.org/officeDocument/2006/math">
                    <m:r>
                      <a:rPr lang="it-IT" sz="20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it-IT" sz="2000" dirty="0">
                    <a:solidFill>
                      <a:srgbClr val="318697"/>
                    </a:solidFill>
                    <a:latin typeface="Avenir Next LT Pro"/>
                  </a:rPr>
                  <a:t> Computational basis</a:t>
                </a:r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acc>
                            <m:accPr>
                              <m:chr m:val="̂"/>
                              <m:ctrlP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𝒰</m:t>
                              </m:r>
                            </m:e>
                          </m:acc>
                        </m:e>
                        <m:sub>
                          <m:r>
                            <m:rPr>
                              <m:sty m:val="p"/>
                            </m:rPr>
                            <a:rPr lang="es-ES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QChT</m:t>
                          </m:r>
                        </m:sub>
                      </m:sSub>
                      <m:r>
                        <a:rPr lang="es-ES" i="1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hr m:val="∑"/>
                          <m:ctrl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𝑗</m:t>
                          </m:r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=0</m:t>
                          </m:r>
                        </m:sub>
                        <m:sup>
                          <m:sSup>
                            <m:sSupPr>
                              <m:ctrlP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p>
                          </m:sSup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  <m:e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s-ES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𝜏</m:t>
                          </m:r>
                          <m:d>
                            <m:dPr>
                              <m:ctrlPr>
                                <a:rPr lang="es-ES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s-ES" i="1" dirty="0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s-ES" i="1" dirty="0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s-ES" i="1" dirty="0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  <m:sup>
                                  <m:r>
                                    <m:rPr>
                                      <m:sty m:val="p"/>
                                    </m:rPr>
                                    <a:rPr lang="es-ES" dirty="0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Ch</m:t>
                                  </m:r>
                                </m:sup>
                              </m:sSubSup>
                            </m:e>
                          </m:d>
                          <m:r>
                            <a:rPr lang="es-ES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⟩</m:t>
                          </m:r>
                          <m:r>
                            <a:rPr lang="es-ES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⟨</m:t>
                          </m:r>
                          <m:sSub>
                            <m:sSubPr>
                              <m:ctrlPr>
                                <a:rPr lang="es-ES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s-ES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s-ES" i="1" dirty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r>
                            <a:rPr lang="es-ES" i="1" dirty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</m:nary>
                    </m:oMath>
                  </m:oMathPara>
                </a14:m>
                <a:endParaRPr lang="it-IT" dirty="0">
                  <a:solidFill>
                    <a:srgbClr val="318697"/>
                  </a:solidFill>
                  <a:latin typeface="Avenir Next LT Pro"/>
                </a:endParaRPr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  <a:spcAft>
                    <a:spcPts val="400"/>
                  </a:spcAft>
                  <a:defRPr/>
                </a:pPr>
                <a:endParaRPr lang="it-IT" sz="1800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18" name="CuadroTexto 17">
                <a:extLst>
                  <a:ext uri="{FF2B5EF4-FFF2-40B4-BE49-F238E27FC236}">
                    <a16:creationId xmlns:a16="http://schemas.microsoft.com/office/drawing/2014/main" id="{0BDBEFF7-9730-0608-6F2D-3CD6B81D7F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2176" y="2071549"/>
                <a:ext cx="4670405" cy="2152064"/>
              </a:xfrm>
              <a:prstGeom prst="rect">
                <a:avLst/>
              </a:prstGeom>
              <a:blipFill>
                <a:blip r:embed="rId4"/>
                <a:stretch>
                  <a:fillRect l="-1175" t="-1133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Imagen 9">
            <a:extLst>
              <a:ext uri="{FF2B5EF4-FFF2-40B4-BE49-F238E27FC236}">
                <a16:creationId xmlns:a16="http://schemas.microsoft.com/office/drawing/2014/main" id="{B74F6860-CB96-6415-E8CA-4BD0523080E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1915" y="3829573"/>
            <a:ext cx="11658981" cy="232037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1D73C6FC-406E-FED2-68B8-5FFA2A9FB123}"/>
                  </a:ext>
                </a:extLst>
              </p:cNvPr>
              <p:cNvSpPr txBox="1"/>
              <p:nvPr/>
            </p:nvSpPr>
            <p:spPr>
              <a:xfrm>
                <a:off x="1409700" y="6099434"/>
                <a:ext cx="93726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s-ES" sz="18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sSup>
                            <m:sSupPr>
                              <m:ctrlPr>
                                <a:rPr lang="es-ES" sz="1800" b="0" i="1" spc="0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800" b="0" i="1" spc="0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/2</m:t>
                              </m:r>
                            </m:e>
                            <m:sup>
                              <m:r>
                                <a:rPr lang="es-ES" sz="1800" b="0" i="1" spc="0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s-ES" sz="1800" b="0" i="1" spc="0" smtClean="0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</m:e>
                      </m:d>
                      <m:sSub>
                        <m:sSub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d>
                        <m:d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d>
                            <m:dPr>
                              <m:ctrlP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s-ES" sz="1800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s-ES" sz="1800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e>
                                <m:sup>
                                  <m:r>
                                    <a:rPr lang="es-ES" sz="1800" i="1">
                                      <a:solidFill>
                                        <a:srgbClr val="318697"/>
                                      </a:solidFill>
                                      <a:latin typeface="Cambria Math" panose="02040503050406030204" pitchFamily="18" charset="0"/>
                                    </a:rPr>
                                    <m:t>𝑁</m:t>
                                  </m:r>
                                </m:sup>
                              </m:sSup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−1</m:t>
                              </m:r>
                            </m:e>
                          </m:d>
                          <m:r>
                            <a:rPr lang="es-ES" sz="1800" b="0" i="1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/</m:t>
                          </m:r>
                          <m:sSup>
                            <m:sSupPr>
                              <m:ctrlP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sup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  <m:r>
                                <a:rPr lang="es-ES" sz="1800" i="1">
                                  <a:solidFill>
                                    <a:srgbClr val="318697"/>
                                  </a:solidFill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sup>
                          </m:sSup>
                        </m:e>
                      </m:d>
                      <m:r>
                        <a:rPr lang="es-ES" sz="18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,   </m:t>
                      </m:r>
                      <m:sSub>
                        <m:sSub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s-ES" sz="18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s-ES" sz="1800" b="0" i="1" spc="0" smtClean="0">
                          <a:solidFill>
                            <a:srgbClr val="318697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/2</m:t>
                          </m:r>
                        </m:e>
                      </m:d>
                      <m:sSub>
                        <m:sSubPr>
                          <m:ctrlP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s-ES" sz="1800" b="0" i="1" spc="0" smtClean="0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𝑌</m:t>
                          </m:r>
                        </m:sub>
                      </m:sSub>
                      <m:d>
                        <m:dPr>
                          <m:ctrlP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es-ES" sz="1800" i="1">
                              <a:solidFill>
                                <a:srgbClr val="318697"/>
                              </a:solidFill>
                              <a:latin typeface="Cambria Math" panose="02040503050406030204" pitchFamily="18" charset="0"/>
                            </a:rPr>
                            <m:t>/2</m:t>
                          </m:r>
                        </m:e>
                      </m:d>
                    </m:oMath>
                  </m:oMathPara>
                </a14:m>
                <a:endParaRPr lang="es-ES" dirty="0"/>
              </a:p>
            </p:txBody>
          </p:sp>
        </mc:Choice>
        <mc:Fallback xmlns=""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1D73C6FC-406E-FED2-68B8-5FFA2A9FB1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9700" y="6099434"/>
                <a:ext cx="9372600" cy="369332"/>
              </a:xfrm>
              <a:prstGeom prst="rect">
                <a:avLst/>
              </a:prstGeom>
              <a:blipFill>
                <a:blip r:embed="rId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CuadroTexto 2">
            <a:extLst>
              <a:ext uri="{FF2B5EF4-FFF2-40B4-BE49-F238E27FC236}">
                <a16:creationId xmlns:a16="http://schemas.microsoft.com/office/drawing/2014/main" id="{894DA1DF-1090-453D-43A1-477C142F169B}"/>
              </a:ext>
            </a:extLst>
          </p:cNvPr>
          <p:cNvSpPr txBox="1"/>
          <p:nvPr/>
        </p:nvSpPr>
        <p:spPr>
          <a:xfrm>
            <a:off x="6667485" y="88009"/>
            <a:ext cx="5524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Quantum Chebyshev Transform: Mapping, Embedding, Learning and Sampling Distributions: 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Chelsea A. Williams, Annie E. Paine, Hsin-Yu Wu, Vincent E. Elfving, Oleksandr </a:t>
            </a:r>
            <a:r>
              <a:rPr lang="en-US" sz="100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Kyriienko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arXiv:2306.17026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081042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28B83AF-D5EF-7762-D2B1-1F100CEBC7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8D3A89-D5E5-AEA9-3B6F-40D138BED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Quantum Chebyshev Generative Models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0C23ADDA-E30B-ACDC-0B82-FDA36BD9606D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CB324648-3D1D-9D6F-765C-6C5D068AA44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46659EF1-38D6-DA25-B9FD-69C15675D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AF913BFD-0B09-FE99-4897-E66F95EDE4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7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8" name="TextBox 2">
            <a:extLst>
              <a:ext uri="{FF2B5EF4-FFF2-40B4-BE49-F238E27FC236}">
                <a16:creationId xmlns:a16="http://schemas.microsoft.com/office/drawing/2014/main" id="{1476F52C-4CCC-4D27-8BC5-89DA33540039}"/>
              </a:ext>
            </a:extLst>
          </p:cNvPr>
          <p:cNvSpPr txBox="1"/>
          <p:nvPr/>
        </p:nvSpPr>
        <p:spPr>
          <a:xfrm>
            <a:off x="436778" y="1501378"/>
            <a:ext cx="8590490" cy="5366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buFont typeface="Wingdings" panose="05000000000000000000" pitchFamily="2" charset="2"/>
              <a:buChar char="Ø"/>
              <a:defRPr/>
            </a:pP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Workflow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of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the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 </a:t>
            </a:r>
            <a:r>
              <a:rPr lang="es-ES" sz="2800" b="1" dirty="0" err="1">
                <a:solidFill>
                  <a:srgbClr val="318697"/>
                </a:solidFill>
                <a:latin typeface="Avenir Next LT Pro"/>
              </a:rPr>
              <a:t>model</a:t>
            </a:r>
            <a:r>
              <a:rPr lang="es-ES" sz="2800" b="1" dirty="0">
                <a:solidFill>
                  <a:srgbClr val="318697"/>
                </a:solidFill>
                <a:latin typeface="Avenir Next LT Pro"/>
              </a:rPr>
              <a:t>:</a:t>
            </a:r>
          </a:p>
        </p:txBody>
      </p:sp>
      <p:pic>
        <p:nvPicPr>
          <p:cNvPr id="21" name="Imagen 20">
            <a:extLst>
              <a:ext uri="{FF2B5EF4-FFF2-40B4-BE49-F238E27FC236}">
                <a16:creationId xmlns:a16="http://schemas.microsoft.com/office/drawing/2014/main" id="{CF3A69C7-A2B5-ED87-E2FC-FBFB6B84AF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4112"/>
          <a:stretch/>
        </p:blipFill>
        <p:spPr>
          <a:xfrm>
            <a:off x="9188491" y="2895600"/>
            <a:ext cx="2794014" cy="2510950"/>
          </a:xfrm>
          <a:prstGeom prst="rect">
            <a:avLst/>
          </a:prstGeom>
        </p:spPr>
      </p:pic>
      <p:pic>
        <p:nvPicPr>
          <p:cNvPr id="23" name="Imagen 22" descr="Diagrama, Esquemático&#10;&#10;Descripción generada automáticamente">
            <a:extLst>
              <a:ext uri="{FF2B5EF4-FFF2-40B4-BE49-F238E27FC236}">
                <a16:creationId xmlns:a16="http://schemas.microsoft.com/office/drawing/2014/main" id="{8B7ACB89-BAA3-A51A-ABC3-9807D3CCD9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53"/>
          <a:stretch/>
        </p:blipFill>
        <p:spPr>
          <a:xfrm>
            <a:off x="2909033" y="2821651"/>
            <a:ext cx="2657469" cy="2660711"/>
          </a:xfrm>
          <a:prstGeom prst="rect">
            <a:avLst/>
          </a:prstGeom>
        </p:spPr>
      </p:pic>
      <p:sp>
        <p:nvSpPr>
          <p:cNvPr id="24" name="CuadroTexto 23">
            <a:extLst>
              <a:ext uri="{FF2B5EF4-FFF2-40B4-BE49-F238E27FC236}">
                <a16:creationId xmlns:a16="http://schemas.microsoft.com/office/drawing/2014/main" id="{6E974C12-F1B7-05CC-A2DA-CCFBF7BC24D2}"/>
              </a:ext>
            </a:extLst>
          </p:cNvPr>
          <p:cNvSpPr txBox="1"/>
          <p:nvPr/>
        </p:nvSpPr>
        <p:spPr>
          <a:xfrm>
            <a:off x="3589788" y="5530738"/>
            <a:ext cx="164989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/>
              <a:t>Training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3B380956-4CB8-A16F-E6B3-D4378B251F75}"/>
              </a:ext>
            </a:extLst>
          </p:cNvPr>
          <p:cNvSpPr txBox="1"/>
          <p:nvPr/>
        </p:nvSpPr>
        <p:spPr>
          <a:xfrm>
            <a:off x="7139609" y="5501220"/>
            <a:ext cx="164989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200" b="1" dirty="0"/>
              <a:t>Sampling</a:t>
            </a:r>
          </a:p>
        </p:txBody>
      </p:sp>
      <p:pic>
        <p:nvPicPr>
          <p:cNvPr id="26" name="Imagen 25" descr="Diagrama, Esquemático&#10;&#10;Descripción generada automáticamente">
            <a:extLst>
              <a:ext uri="{FF2B5EF4-FFF2-40B4-BE49-F238E27FC236}">
                <a16:creationId xmlns:a16="http://schemas.microsoft.com/office/drawing/2014/main" id="{DAB11BC4-5C35-C95A-2DA4-5BF04C5274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76"/>
          <a:stretch/>
        </p:blipFill>
        <p:spPr>
          <a:xfrm>
            <a:off x="6444311" y="2821651"/>
            <a:ext cx="2634278" cy="2660711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E6F4948F-E336-8CBB-9F48-A3EC603F9D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73157"/>
          <a:stretch/>
        </p:blipFill>
        <p:spPr>
          <a:xfrm>
            <a:off x="209495" y="2969074"/>
            <a:ext cx="2754754" cy="2387548"/>
          </a:xfrm>
          <a:prstGeom prst="rect">
            <a:avLst/>
          </a:prstGeom>
        </p:spPr>
      </p:pic>
      <p:pic>
        <p:nvPicPr>
          <p:cNvPr id="30" name="Imagen 29">
            <a:extLst>
              <a:ext uri="{FF2B5EF4-FFF2-40B4-BE49-F238E27FC236}">
                <a16:creationId xmlns:a16="http://schemas.microsoft.com/office/drawing/2014/main" id="{688F9624-D134-2772-88C3-2D95B3399C1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6318" t="50000" r="45341" b="39539"/>
          <a:stretch/>
        </p:blipFill>
        <p:spPr>
          <a:xfrm>
            <a:off x="5566502" y="4191265"/>
            <a:ext cx="854618" cy="24936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82D10931-B879-EB8C-73CB-67AE34FC4C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479280"/>
            <a:ext cx="2195605" cy="350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356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586603E1-C9F4-DD30-8796-3E8CD222C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8AA085-B217-5815-031D-693E739779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248E90F-5D7D-9AC4-3FE7-7018A7446311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4D39E76D-0910-D2E3-6607-25C8EEBCE5C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0F9BBA4A-F17A-851A-4415-BAFF8D75F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4DD02FAE-0499-4BF3-4DBD-8A40C664CB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8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BCB89D8C-745B-EE90-1755-2B648A416B1E}"/>
                  </a:ext>
                </a:extLst>
              </p:cNvPr>
              <p:cNvSpPr txBox="1"/>
              <p:nvPr/>
            </p:nvSpPr>
            <p:spPr>
              <a:xfrm>
                <a:off x="436778" y="1501378"/>
                <a:ext cx="9332373" cy="522662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Simulation </a:t>
                </a:r>
                <a:r>
                  <a:rPr lang="es-ES" sz="2800" b="1" dirty="0" err="1">
                    <a:solidFill>
                      <a:srgbClr val="318697"/>
                    </a:solidFill>
                    <a:latin typeface="Avenir Next LT Pro"/>
                  </a:rPr>
                  <a:t>setup</a:t>
                </a: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:</a:t>
                </a:r>
              </a:p>
              <a:p>
                <a:pPr marL="914400" lvl="1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Analyze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 FF data: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sSup>
                          <m:sSupPr>
                            <m:ctrlP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  <m:sup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pt-BR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sSup>
                          <m:sSupPr>
                            <m:ctrlP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e>
                          <m:sup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sSup>
                          <m:sSupPr>
                            <m:ctrlP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p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pt-BR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sSup>
                          <m:sSupPr>
                            <m:ctrlP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𝑐</m:t>
                            </m:r>
                          </m:e>
                          <m:sup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pt-BR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sSup>
                          <m:sSupPr>
                            <m:ctrlP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s-ES" sz="2400" b="0" i="1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𝑏</m:t>
                            </m:r>
                          </m:e>
                          <m:sup>
                            <m:r>
                              <a:rPr lang="pt-BR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sub>
                      <m: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  <m:r>
                      <a:rPr lang="pt-BR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r>
                          <a:rPr lang="pt-BR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sup>
                    </m:sSubSup>
                  </m:oMath>
                </a14:m>
                <a:endParaRPr lang="es-ES" sz="2400" dirty="0">
                  <a:solidFill>
                    <a:srgbClr val="318697"/>
                  </a:solidFill>
                  <a:latin typeface="Avenir Next LT Pro"/>
                </a:endParaRPr>
              </a:p>
              <a:p>
                <a:pPr marL="914400" lvl="1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Quantum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simulation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</a:t>
                </a:r>
                <a14:m>
                  <m:oMath xmlns:m="http://schemas.openxmlformats.org/officeDocument/2006/math">
                    <m:r>
                      <a:rPr lang="es-ES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s-ES" sz="2400" i="1">
                        <a:solidFill>
                          <a:srgbClr val="31869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 per </a:t>
                </a:r>
                <a:r>
                  <a:rPr lang="es-ES" sz="2400" b="1" dirty="0">
                    <a:solidFill>
                      <a:srgbClr val="318697"/>
                    </a:solidFill>
                    <a:latin typeface="Avenir Next LT Pro"/>
                  </a:rPr>
                  <a:t>variable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                                        4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qubits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, 3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ansatz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layers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=16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parameters</a:t>
                </a:r>
                <a:endParaRPr lang="es-ES" sz="2400" dirty="0">
                  <a:solidFill>
                    <a:srgbClr val="318697"/>
                  </a:solidFill>
                  <a:latin typeface="Avenir Next LT Pro"/>
                </a:endParaRPr>
              </a:p>
              <a:p>
                <a:pPr marL="914400" lvl="1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Optimizer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 ADAM,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iterations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=10000,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learning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rate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14:m>
                  <m:oMath xmlns:m="http://schemas.openxmlformats.org/officeDocument/2006/math">
                    <m:r>
                      <a:rPr lang="es-ES" sz="24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0.1,1</m:t>
                        </m:r>
                      </m:e>
                    </m:d>
                  </m:oMath>
                </a14:m>
                <a:endParaRPr lang="es-ES" sz="2400" b="0" dirty="0">
                  <a:solidFill>
                    <a:srgbClr val="318697"/>
                  </a:solidFill>
                  <a:latin typeface="Avenir Next LT Pro"/>
                </a:endParaRPr>
              </a:p>
              <a:p>
                <a:pPr marL="914400" lvl="1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Data </a:t>
                </a: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from</a:t>
                </a:r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 		</a:t>
                </a:r>
                <a:r>
                  <a:rPr lang="es-ES" sz="2200" dirty="0">
                    <a:solidFill>
                      <a:srgbClr val="318697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  <a:hlinkClick r:id="rId3"/>
                  </a:rPr>
                  <a:t>http://lhapdf.hepforge.org/</a:t>
                </a:r>
                <a:endParaRPr lang="es-ES" sz="2200" dirty="0">
                  <a:solidFill>
                    <a:srgbClr val="318697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2743200" lvl="5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2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NNF10_PIsum_nnlo</a:t>
                </a:r>
              </a:p>
              <a:p>
                <a:pPr marL="2743200" lvl="5" indent="-457200">
                  <a:lnSpc>
                    <a:spcPct val="110000"/>
                  </a:lnSpc>
                  <a:spcBef>
                    <a:spcPts val="400"/>
                  </a:spcBef>
                  <a:spcAft>
                    <a:spcPts val="2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000" dirty="0">
                    <a:solidFill>
                      <a:srgbClr val="318697"/>
                    </a:solidFill>
                    <a:latin typeface="Avenir Next LT Pro"/>
                  </a:rPr>
                  <a:t>NNF10_KAsum_nnlo</a:t>
                </a:r>
              </a:p>
              <a:p>
                <a:pPr marL="2743200" lvl="5" indent="-457200">
                  <a:lnSpc>
                    <a:spcPct val="110000"/>
                  </a:lnSpc>
                  <a:spcBef>
                    <a:spcPts val="16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endParaRPr lang="es-ES" sz="2400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BCB89D8C-745B-EE90-1755-2B648A416B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78" y="1501378"/>
                <a:ext cx="9332373" cy="5226624"/>
              </a:xfrm>
              <a:prstGeom prst="rect">
                <a:avLst/>
              </a:prstGeom>
              <a:blipFill>
                <a:blip r:embed="rId4"/>
                <a:stretch>
                  <a:fillRect l="-1176" t="-816" r="-784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85BFAE3-A669-024A-9EE5-3C3BEE87D5E1}"/>
                  </a:ext>
                </a:extLst>
              </p:cNvPr>
              <p:cNvSpPr txBox="1"/>
              <p:nvPr/>
            </p:nvSpPr>
            <p:spPr>
              <a:xfrm>
                <a:off x="7371185" y="1867369"/>
                <a:ext cx="3247053" cy="4351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200" dirty="0" err="1">
                    <a:solidFill>
                      <a:srgbClr val="318697"/>
                    </a:solidFill>
                    <a:latin typeface="Avenir Next LT Pro"/>
                  </a:rPr>
                  <a:t>with</a:t>
                </a:r>
                <a:r>
                  <a:rPr lang="es-ES" sz="2200" dirty="0">
                    <a:solidFill>
                      <a:srgbClr val="318697"/>
                    </a:solidFill>
                    <a:latin typeface="Avenir Next LT Pro"/>
                  </a:rPr>
                  <a:t> </a:t>
                </a:r>
                <a14:m>
                  <m:oMath xmlns:m="http://schemas.openxmlformats.org/officeDocument/2006/math"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h</m:t>
                    </m:r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s-ES" sz="2200" b="0" i="0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Π</m:t>
                        </m:r>
                      </m:e>
                      <m:sup>
                        <m: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s-ES" sz="2200" dirty="0"/>
              </a:p>
            </p:txBody>
          </p:sp>
        </mc:Choice>
        <mc:Fallback xmlns="">
          <p:sp>
            <p:nvSpPr>
              <p:cNvPr id="7" name="CuadroTexto 6">
                <a:extLst>
                  <a:ext uri="{FF2B5EF4-FFF2-40B4-BE49-F238E27FC236}">
                    <a16:creationId xmlns:a16="http://schemas.microsoft.com/office/drawing/2014/main" id="{C85BFAE3-A669-024A-9EE5-3C3BEE87D5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185" y="1867369"/>
                <a:ext cx="3247053" cy="435184"/>
              </a:xfrm>
              <a:prstGeom prst="rect">
                <a:avLst/>
              </a:prstGeom>
              <a:blipFill>
                <a:blip r:embed="rId5"/>
                <a:stretch>
                  <a:fillRect l="-2439" t="-5556" b="-291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885302F3-BC74-985C-F48C-7FADB0E14FAB}"/>
                  </a:ext>
                </a:extLst>
              </p:cNvPr>
              <p:cNvSpPr txBox="1"/>
              <p:nvPr/>
            </p:nvSpPr>
            <p:spPr>
              <a:xfrm>
                <a:off x="7371185" y="2482099"/>
                <a:ext cx="4077479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s-ES" sz="2200" dirty="0">
                    <a:solidFill>
                      <a:srgbClr val="318697"/>
                    </a:solidFill>
                    <a:latin typeface="Avenir Next LT Pro"/>
                  </a:rPr>
                  <a:t>for </a:t>
                </a:r>
                <a14:m>
                  <m:oMath xmlns:m="http://schemas.openxmlformats.org/officeDocument/2006/math"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𝑧</m:t>
                    </m:r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∈</m:t>
                    </m:r>
                    <m:d>
                      <m:dPr>
                        <m:begChr m:val="["/>
                        <m:endChr m:val="]"/>
                        <m:ctrlP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s-ES" sz="22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0.01,1</m:t>
                        </m:r>
                      </m:e>
                    </m:d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r>
                      <a:rPr lang="es-ES" sz="2200" b="0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∈[1, 10000]</m:t>
                    </m:r>
                  </m:oMath>
                </a14:m>
                <a:endParaRPr lang="es-ES" sz="2200" dirty="0"/>
              </a:p>
            </p:txBody>
          </p:sp>
        </mc:Choice>
        <mc:Fallback xmlns="">
          <p:sp>
            <p:nvSpPr>
              <p:cNvPr id="9" name="CuadroTexto 8">
                <a:extLst>
                  <a:ext uri="{FF2B5EF4-FFF2-40B4-BE49-F238E27FC236}">
                    <a16:creationId xmlns:a16="http://schemas.microsoft.com/office/drawing/2014/main" id="{885302F3-BC74-985C-F48C-7FADB0E14F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71185" y="2482099"/>
                <a:ext cx="4077479" cy="430887"/>
              </a:xfrm>
              <a:prstGeom prst="rect">
                <a:avLst/>
              </a:prstGeom>
              <a:blipFill>
                <a:blip r:embed="rId6"/>
                <a:stretch>
                  <a:fillRect l="-1943" t="-8451" b="-2957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uadroTexto 9">
            <a:extLst>
              <a:ext uri="{FF2B5EF4-FFF2-40B4-BE49-F238E27FC236}">
                <a16:creationId xmlns:a16="http://schemas.microsoft.com/office/drawing/2014/main" id="{60D2023B-01D8-B1FF-1107-0D991307075D}"/>
              </a:ext>
            </a:extLst>
          </p:cNvPr>
          <p:cNvSpPr txBox="1"/>
          <p:nvPr/>
        </p:nvSpPr>
        <p:spPr>
          <a:xfrm>
            <a:off x="7035283" y="1928101"/>
            <a:ext cx="447868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800" dirty="0">
                <a:solidFill>
                  <a:srgbClr val="318697"/>
                </a:solidFill>
                <a:latin typeface="Avenir Next LT Pro"/>
              </a:rPr>
              <a:t>{</a:t>
            </a:r>
            <a:endParaRPr lang="es-ES" sz="580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C24E97E6-1013-6F54-031C-86864BC8D5C4}"/>
              </a:ext>
            </a:extLst>
          </p:cNvPr>
          <p:cNvSpPr txBox="1"/>
          <p:nvPr/>
        </p:nvSpPr>
        <p:spPr>
          <a:xfrm>
            <a:off x="7226559" y="5890383"/>
            <a:ext cx="50851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LHAPDF6: </a:t>
            </a:r>
            <a:r>
              <a:rPr lang="en-US" sz="1000" b="1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parton</a:t>
            </a:r>
            <a:r>
              <a:rPr lang="en-US" sz="1000" b="1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density access in the LHC precision era: 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Andy Buckley, James Ferrando, Stephen Lloyd, Karl Nordstrom, Ben Page, Martin </a:t>
            </a:r>
            <a:r>
              <a:rPr lang="en-US" sz="1000" i="0" dirty="0" err="1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Ruefenacht</a:t>
            </a:r>
            <a:r>
              <a:rPr lang="en-US" sz="1000" i="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Marek Schoenherr, Graeme Watt, </a:t>
            </a:r>
            <a:r>
              <a:rPr lang="es-ES" sz="1000" b="0" i="1" dirty="0" err="1">
                <a:effectLst/>
                <a:latin typeface="-apple-system"/>
              </a:rPr>
              <a:t>Eur.Phys.J.C</a:t>
            </a:r>
            <a:r>
              <a:rPr lang="es-ES" sz="1000" b="0" i="0" dirty="0">
                <a:effectLst/>
                <a:latin typeface="-apple-system"/>
              </a:rPr>
              <a:t> 75 (2015) 132</a:t>
            </a:r>
            <a:endParaRPr lang="en-US" sz="1000" i="0" dirty="0">
              <a:solidFill>
                <a:srgbClr val="0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13251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42FEDBAB-D82E-9BE1-67D7-981357C48C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98226-DF90-A33E-A107-55DEE6F4F5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5409" y="423227"/>
            <a:ext cx="10322217" cy="861928"/>
          </a:xfrm>
        </p:spPr>
        <p:txBody>
          <a:bodyPr anchor="ctr">
            <a:normAutofit/>
          </a:bodyPr>
          <a:lstStyle/>
          <a:p>
            <a:pPr algn="l"/>
            <a:r>
              <a:rPr lang="en-US" sz="3600" b="0" dirty="0"/>
              <a:t>Results: </a:t>
            </a:r>
            <a:r>
              <a:rPr lang="en-US" sz="3600" b="0" dirty="0" err="1"/>
              <a:t>QChGM</a:t>
            </a:r>
            <a:r>
              <a:rPr lang="en-US" sz="3600" b="0" dirty="0"/>
              <a:t> for FF</a:t>
            </a:r>
            <a:endParaRPr lang="en-GB" sz="3600" b="0" dirty="0"/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572A567C-5683-D001-F566-7BA0021D1DE0}"/>
              </a:ext>
            </a:extLst>
          </p:cNvPr>
          <p:cNvSpPr/>
          <p:nvPr/>
        </p:nvSpPr>
        <p:spPr>
          <a:xfrm>
            <a:off x="0" y="6516700"/>
            <a:ext cx="12192000" cy="36512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14F002F-23EE-F80F-EFDC-4BDFC97D21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13631" y="6500816"/>
            <a:ext cx="2743200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CH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23.01.2025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B03CADFF-6F54-9A95-E544-C1B316797E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813308" y="6500816"/>
            <a:ext cx="4976196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Jorge </a:t>
            </a:r>
            <a:r>
              <a:rPr kumimoji="0" lang="fr-FR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Martínez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t> de Lejarza QT4HEP25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28A1C293-0EEA-7085-2171-842DCB4A7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89504" y="6484932"/>
            <a:ext cx="274320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prstClr val="white"/>
                </a:solidFill>
                <a:latin typeface="Arial" panose="020B0604020202020204"/>
              </a:rPr>
              <a:t>9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6B8B1A99-94F1-FCAB-9B67-C02FBC366148}"/>
                  </a:ext>
                </a:extLst>
              </p:cNvPr>
              <p:cNvSpPr txBox="1"/>
              <p:nvPr/>
            </p:nvSpPr>
            <p:spPr>
              <a:xfrm>
                <a:off x="436778" y="1501378"/>
                <a:ext cx="8590490" cy="124976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457200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Training and </a:t>
                </a:r>
                <a:r>
                  <a:rPr lang="es-ES" sz="2800" b="1" dirty="0" err="1">
                    <a:solidFill>
                      <a:srgbClr val="318697"/>
                    </a:solidFill>
                    <a:latin typeface="Avenir Next LT Pro"/>
                  </a:rPr>
                  <a:t>sampling</a:t>
                </a:r>
                <a:r>
                  <a:rPr lang="es-ES" sz="2800" b="1" dirty="0">
                    <a:solidFill>
                      <a:srgbClr val="318697"/>
                    </a:solidFill>
                    <a:latin typeface="Avenir Next LT Pro"/>
                  </a:rPr>
                  <a:t>:</a:t>
                </a:r>
              </a:p>
              <a:p>
                <a:pPr marL="914400" lvl="1" indent="-457200"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buFont typeface="Wingdings" panose="05000000000000000000" pitchFamily="2" charset="2"/>
                  <a:buChar char="Ø"/>
                  <a:defRPr/>
                </a:pPr>
                <a:r>
                  <a:rPr lang="es-ES" sz="2400" dirty="0" err="1">
                    <a:solidFill>
                      <a:srgbClr val="318697"/>
                    </a:solidFill>
                    <a:latin typeface="Avenir Next LT Pro"/>
                  </a:rPr>
                  <a:t>Example</a:t>
                </a:r>
                <a:r>
                  <a:rPr lang="es-ES" sz="2400" dirty="0">
                    <a:solidFill>
                      <a:srgbClr val="318697"/>
                    </a:solidFill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s-ES" sz="2400" i="1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e>
                      <m:sub>
                        <m:r>
                          <a:rPr lang="es-ES" sz="2400" b="0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  <m:sup>
                        <m:sSup>
                          <m:sSupPr>
                            <m:ctrlP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s-ES" sz="2400" b="0" i="0" smtClean="0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p>
                            <m:r>
                              <a:rPr lang="es-ES" sz="2400" i="1">
                                <a:solidFill>
                                  <a:srgbClr val="318697"/>
                                </a:solidFill>
                                <a:latin typeface="Cambria Math" panose="02040503050406030204" pitchFamily="18" charset="0"/>
                              </a:rPr>
                              <m:t>±</m:t>
                            </m:r>
                          </m:sup>
                        </m:sSup>
                      </m:sup>
                    </m:sSubSup>
                  </m:oMath>
                </a14:m>
                <a:r>
                  <a:rPr lang="es-ES" sz="2400" dirty="0">
                    <a:solidFill>
                      <a:srgbClr val="318697"/>
                    </a:solidFill>
                    <a:latin typeface="Avenir Next LT Pro"/>
                  </a:rPr>
                  <a:t>: </a:t>
                </a:r>
              </a:p>
            </p:txBody>
          </p:sp>
        </mc:Choice>
        <mc:Fallback xmlns="">
          <p:sp>
            <p:nvSpPr>
              <p:cNvPr id="8" name="TextBox 2">
                <a:extLst>
                  <a:ext uri="{FF2B5EF4-FFF2-40B4-BE49-F238E27FC236}">
                    <a16:creationId xmlns:a16="http://schemas.microsoft.com/office/drawing/2014/main" id="{6B8B1A99-94F1-FCAB-9B67-C02FBC3661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778" y="1501378"/>
                <a:ext cx="8590490" cy="1249766"/>
              </a:xfrm>
              <a:prstGeom prst="rect">
                <a:avLst/>
              </a:prstGeom>
              <a:blipFill>
                <a:blip r:embed="rId3"/>
                <a:stretch>
                  <a:fillRect l="-1278" t="-3415" b="-731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2">
            <a:extLst>
              <a:ext uri="{FF2B5EF4-FFF2-40B4-BE49-F238E27FC236}">
                <a16:creationId xmlns:a16="http://schemas.microsoft.com/office/drawing/2014/main" id="{214FD9BC-3ABB-C37D-7399-A1E0868E78FC}"/>
              </a:ext>
            </a:extLst>
          </p:cNvPr>
          <p:cNvSpPr txBox="1"/>
          <p:nvPr/>
        </p:nvSpPr>
        <p:spPr>
          <a:xfrm>
            <a:off x="1718556" y="3019336"/>
            <a:ext cx="2569272" cy="409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0000"/>
              </a:lnSpc>
              <a:spcBef>
                <a:spcPts val="1000"/>
              </a:spcBef>
              <a:spcAft>
                <a:spcPts val="400"/>
              </a:spcAft>
              <a:defRPr/>
            </a:pPr>
            <a:r>
              <a:rPr lang="es-ES" sz="2000" b="1" dirty="0">
                <a:solidFill>
                  <a:srgbClr val="318697"/>
                </a:solidFill>
                <a:latin typeface="Avenir Next LT Pro"/>
              </a:rPr>
              <a:t>Target: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2">
                <a:extLst>
                  <a:ext uri="{FF2B5EF4-FFF2-40B4-BE49-F238E27FC236}">
                    <a16:creationId xmlns:a16="http://schemas.microsoft.com/office/drawing/2014/main" id="{20C629AC-39A7-2A59-1358-C231A9584A0E}"/>
                  </a:ext>
                </a:extLst>
              </p:cNvPr>
              <p:cNvSpPr txBox="1"/>
              <p:nvPr/>
            </p:nvSpPr>
            <p:spPr>
              <a:xfrm>
                <a:off x="4032188" y="2998624"/>
                <a:ext cx="3231360" cy="41415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10000"/>
                  </a:lnSpc>
                  <a:spcBef>
                    <a:spcPts val="1000"/>
                  </a:spcBef>
                  <a:spcAft>
                    <a:spcPts val="400"/>
                  </a:spcAft>
                  <a:defRPr/>
                </a:pPr>
                <a:r>
                  <a:rPr lang="es-ES" sz="2000" b="1" dirty="0">
                    <a:solidFill>
                      <a:srgbClr val="318697"/>
                    </a:solidFill>
                    <a:latin typeface="Avenir Next LT Pro"/>
                  </a:rPr>
                  <a:t>Predictions: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s-ES" sz="2000" b="1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s-ES" sz="2000" b="1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p>
                        <m:r>
                          <a:rPr lang="es-ES" sz="2000" b="1" i="1" smtClean="0">
                            <a:solidFill>
                              <a:srgbClr val="318697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p>
                    <m:r>
                      <a:rPr lang="es-ES" sz="2000" b="1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s-ES" sz="2000" b="1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𝟎</m:t>
                    </m:r>
                    <m:r>
                      <a:rPr lang="es-ES" sz="2000" b="1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s-ES" sz="2000" b="1" i="1" smtClean="0">
                        <a:solidFill>
                          <a:srgbClr val="318697"/>
                        </a:solidFill>
                        <a:latin typeface="Cambria Math" panose="02040503050406030204" pitchFamily="18" charset="0"/>
                      </a:rPr>
                      <m:t>𝟗𝟗</m:t>
                    </m:r>
                  </m:oMath>
                </a14:m>
                <a:endParaRPr lang="es-ES" sz="2000" b="1" dirty="0">
                  <a:solidFill>
                    <a:srgbClr val="318697"/>
                  </a:solidFill>
                  <a:latin typeface="Avenir Next LT Pro"/>
                </a:endParaRPr>
              </a:p>
            </p:txBody>
          </p:sp>
        </mc:Choice>
        <mc:Fallback xmlns="">
          <p:sp>
            <p:nvSpPr>
              <p:cNvPr id="7" name="TextBox 2">
                <a:extLst>
                  <a:ext uri="{FF2B5EF4-FFF2-40B4-BE49-F238E27FC236}">
                    <a16:creationId xmlns:a16="http://schemas.microsoft.com/office/drawing/2014/main" id="{20C629AC-39A7-2A59-1358-C231A9584A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2188" y="2998624"/>
                <a:ext cx="3231360" cy="414152"/>
              </a:xfrm>
              <a:prstGeom prst="rect">
                <a:avLst/>
              </a:prstGeom>
              <a:blipFill>
                <a:blip r:embed="rId4"/>
                <a:stretch>
                  <a:fillRect l="-1883" t="-4412" b="-2647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Imagen 17" descr="Gráfico&#10;&#10;Descripción generada automáticamente">
            <a:extLst>
              <a:ext uri="{FF2B5EF4-FFF2-40B4-BE49-F238E27FC236}">
                <a16:creationId xmlns:a16="http://schemas.microsoft.com/office/drawing/2014/main" id="{57D5B0E7-902C-4604-B94A-5BD37CBE0A8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86" t="17959" r="15604" b="1280"/>
          <a:stretch/>
        </p:blipFill>
        <p:spPr>
          <a:xfrm>
            <a:off x="1006131" y="3586251"/>
            <a:ext cx="2743200" cy="2637050"/>
          </a:xfrm>
          <a:prstGeom prst="rect">
            <a:avLst/>
          </a:prstGeom>
        </p:spPr>
      </p:pic>
      <p:pic>
        <p:nvPicPr>
          <p:cNvPr id="28" name="Imagen 27">
            <a:extLst>
              <a:ext uri="{FF2B5EF4-FFF2-40B4-BE49-F238E27FC236}">
                <a16:creationId xmlns:a16="http://schemas.microsoft.com/office/drawing/2014/main" id="{4A8EE3C0-6F00-805C-B057-4F5DD98025BB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5946" t="16876" b="1658"/>
          <a:stretch/>
        </p:blipFill>
        <p:spPr>
          <a:xfrm>
            <a:off x="4032188" y="3630499"/>
            <a:ext cx="2807177" cy="263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83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webextensions/_rels/taskpanes.xml.rels><?xml version="1.0" encoding="UTF-8" standalone="yes"?>
<Relationships xmlns="http://schemas.openxmlformats.org/package/2006/relationships"><Relationship Id="rId2" Type="http://schemas.microsoft.com/office/2011/relationships/webextension" Target="webextension2.xml"/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438" row="10">
    <wetp:webextensionref xmlns:r="http://schemas.openxmlformats.org/officeDocument/2006/relationships" r:id="rId1"/>
  </wetp:taskpane>
  <wetp:taskpane dockstate="right" visibility="0" width="438" row="11">
    <wetp:webextensionref xmlns:r="http://schemas.openxmlformats.org/officeDocument/2006/relationships" r:id="rId2"/>
  </wetp:taskpane>
</wetp:taskpanes>
</file>

<file path=ppt/webextensions/webextension1.xml><?xml version="1.0" encoding="utf-8"?>
<we:webextension xmlns:we="http://schemas.microsoft.com/office/webextensions/webextension/2010/11" id="{F03D628C-8579-4AC7-9050-3BAB92094F97}">
  <we:reference id="wa200005566" version="3.0.0.2" store="es-ES" storeType="OMEX"/>
  <we:alternateReferences>
    <we:reference id="wa200005566" version="3.0.0.2" store="wa200005566" storeType="OMEX"/>
  </we:alternateReferences>
  <we:properties/>
  <we:bindings/>
  <we:snapshot xmlns:r="http://schemas.openxmlformats.org/officeDocument/2006/relationships"/>
</we:webextension>
</file>

<file path=ppt/webextensions/webextension2.xml><?xml version="1.0" encoding="utf-8"?>
<we:webextension xmlns:we="http://schemas.microsoft.com/office/webextensions/webextension/2010/11" id="{CE8BB023-E3FB-49AE-AE2B-0BFF684C5383}">
  <we:reference id="wa200005669" version="2.0.0.0" store="es-ES" storeType="OMEX"/>
  <we:alternateReferences>
    <we:reference id="wa200005669" version="2.0.0.0" store="wa200005669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82B7371D8E4D845AB2141135A9D5464" ma:contentTypeVersion="14" ma:contentTypeDescription="Skapa ett nytt dokument." ma:contentTypeScope="" ma:versionID="196694aa5d9f30738918b51d42ee68c9">
  <xsd:schema xmlns:xsd="http://www.w3.org/2001/XMLSchema" xmlns:xs="http://www.w3.org/2001/XMLSchema" xmlns:p="http://schemas.microsoft.com/office/2006/metadata/properties" xmlns:ns3="2a4c2698-1ad2-4419-a691-7293414a1206" xmlns:ns4="68d613f7-1f7a-40bc-b91e-f6165451e0c5" targetNamespace="http://schemas.microsoft.com/office/2006/metadata/properties" ma:root="true" ma:fieldsID="f524ef8742442c8b0240cc7f9dcab688" ns3:_="" ns4:_="">
    <xsd:import namespace="2a4c2698-1ad2-4419-a691-7293414a1206"/>
    <xsd:import namespace="68d613f7-1f7a-40bc-b91e-f6165451e0c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DateTaken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a4c2698-1ad2-4419-a691-7293414a120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5" nillable="true" ma:displayName="Length (seconds)" ma:internalName="MediaLengthInSeconds" ma:readOnly="true">
      <xsd:simpleType>
        <xsd:restriction base="dms:Unknown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2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8d613f7-1f7a-40bc-b91e-f6165451e0c5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Delar tips,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index="4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3F5FB701-AF87-4CE1-A9C9-872B3022FAEA}">
  <ds:schemaRefs>
    <ds:schemaRef ds:uri="2a4c2698-1ad2-4419-a691-7293414a1206"/>
    <ds:schemaRef ds:uri="68d613f7-1f7a-40bc-b91e-f6165451e0c5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70D2913C-C25B-438A-B726-30233C6FF98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59D9B82-460D-4630-8F0E-2FEF4371DAF1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schemas.microsoft.com/office/infopath/2007/PartnerControls"/>
    <ds:schemaRef ds:uri="68d613f7-1f7a-40bc-b91e-f6165451e0c5"/>
    <ds:schemaRef ds:uri="2a4c2698-1ad2-4419-a691-7293414a1206"/>
    <ds:schemaRef ds:uri="http://purl.org/dc/dcmitype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slide_michele</Template>
  <TotalTime>9946</TotalTime>
  <Words>893</Words>
  <Application>Microsoft Office PowerPoint</Application>
  <PresentationFormat>Panorámica</PresentationFormat>
  <Paragraphs>193</Paragraphs>
  <Slides>16</Slides>
  <Notes>16</Notes>
  <HiddenSlides>0</HiddenSlides>
  <MMClips>0</MMClips>
  <ScaleCrop>false</ScaleCrop>
  <HeadingPairs>
    <vt:vector size="6" baseType="variant">
      <vt:variant>
        <vt:lpstr>Fuentes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25" baseType="lpstr">
      <vt:lpstr>Aharoni</vt:lpstr>
      <vt:lpstr>-apple-system</vt:lpstr>
      <vt:lpstr>Aptos</vt:lpstr>
      <vt:lpstr>Arial</vt:lpstr>
      <vt:lpstr>Avenir Next LT Pro</vt:lpstr>
      <vt:lpstr>Calibri</vt:lpstr>
      <vt:lpstr>Cambria Math</vt:lpstr>
      <vt:lpstr>Wingdings</vt:lpstr>
      <vt:lpstr>Conception personnalisée</vt:lpstr>
      <vt:lpstr>Quantum Chebyshev generative modeling for Fragmentation functions</vt:lpstr>
      <vt:lpstr>Motivation: Hadronization</vt:lpstr>
      <vt:lpstr>Motivation: Fragmentation functions (FFs)</vt:lpstr>
      <vt:lpstr>Motivation: Quantum Generative Models (QGM)</vt:lpstr>
      <vt:lpstr>Quantum Chebyshev Generative Models</vt:lpstr>
      <vt:lpstr>Quantum Chebyshev Generative Models</vt:lpstr>
      <vt:lpstr>Quantum Chebyshev Generative Models</vt:lpstr>
      <vt:lpstr>Results: QChGM for FF</vt:lpstr>
      <vt:lpstr>Results: QChGM for FF</vt:lpstr>
      <vt:lpstr>Results: QChGM for FF</vt:lpstr>
      <vt:lpstr>Results: QChGM for FF</vt:lpstr>
      <vt:lpstr>Results: QChGM for FF</vt:lpstr>
      <vt:lpstr>Results: QChGM for FF</vt:lpstr>
      <vt:lpstr>Results: QChGM for FF</vt:lpstr>
      <vt:lpstr>Outlook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Quantum Chebyshev Generative Model for Fragmentation Functions</dc:title>
  <dc:creator>jorge juan martinez de Lejarza Samper</dc:creator>
  <cp:lastModifiedBy>Jorge Juan Martinez De Lejarza Samper</cp:lastModifiedBy>
  <cp:revision>127</cp:revision>
  <dcterms:created xsi:type="dcterms:W3CDTF">2022-12-05T14:02:24Z</dcterms:created>
  <dcterms:modified xsi:type="dcterms:W3CDTF">2025-01-20T16:30:10Z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0x010100A82B7371D8E4D845AB2141135A9D5464</vt:lpwstr>
  </property>
  <property fmtid="{D5CDD505-2E9C-101B-9397-08002B2CF9AE}" pid="3" name="MSIP_Label_defa4170-0d19-0005-0004-bc88714345d2_Enabled">
    <vt:lpwstr>true</vt:lpwstr>
  </property>
  <property fmtid="{D5CDD505-2E9C-101B-9397-08002B2CF9AE}" pid="4" name="MSIP_Label_defa4170-0d19-0005-0004-bc88714345d2_SetDate">
    <vt:lpwstr>2023-11-06T13:23:55Z</vt:lpwstr>
  </property>
  <property fmtid="{D5CDD505-2E9C-101B-9397-08002B2CF9AE}" pid="5" name="MSIP_Label_defa4170-0d19-0005-0004-bc88714345d2_Method">
    <vt:lpwstr>Standard</vt:lpwstr>
  </property>
  <property fmtid="{D5CDD505-2E9C-101B-9397-08002B2CF9AE}" pid="6" name="MSIP_Label_defa4170-0d19-0005-0004-bc88714345d2_Name">
    <vt:lpwstr>defa4170-0d19-0005-0004-bc88714345d2</vt:lpwstr>
  </property>
  <property fmtid="{D5CDD505-2E9C-101B-9397-08002B2CF9AE}" pid="7" name="MSIP_Label_defa4170-0d19-0005-0004-bc88714345d2_SiteId">
    <vt:lpwstr>b28128a3-ae63-4817-a7d5-a4edb401a602</vt:lpwstr>
  </property>
  <property fmtid="{D5CDD505-2E9C-101B-9397-08002B2CF9AE}" pid="8" name="MSIP_Label_defa4170-0d19-0005-0004-bc88714345d2_ActionId">
    <vt:lpwstr>3a6ebbce-1694-4ff4-bf84-27de383533b2</vt:lpwstr>
  </property>
  <property fmtid="{D5CDD505-2E9C-101B-9397-08002B2CF9AE}" pid="9" name="MSIP_Label_defa4170-0d19-0005-0004-bc88714345d2_ContentBits">
    <vt:lpwstr>0</vt:lpwstr>
  </property>
</Properties>
</file>