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4"/>
  </p:notesMasterIdLst>
  <p:sldIdLst>
    <p:sldId id="256" r:id="rId5"/>
    <p:sldId id="3231" r:id="rId6"/>
    <p:sldId id="501" r:id="rId7"/>
    <p:sldId id="3264" r:id="rId8"/>
    <p:sldId id="3232" r:id="rId9"/>
    <p:sldId id="3233" r:id="rId10"/>
    <p:sldId id="3243" r:id="rId11"/>
    <p:sldId id="3246" r:id="rId12"/>
    <p:sldId id="3230" r:id="rId13"/>
    <p:sldId id="267" r:id="rId14"/>
    <p:sldId id="3234" r:id="rId15"/>
    <p:sldId id="3254" r:id="rId16"/>
    <p:sldId id="3255" r:id="rId17"/>
    <p:sldId id="269" r:id="rId18"/>
    <p:sldId id="3250" r:id="rId19"/>
    <p:sldId id="3251" r:id="rId20"/>
    <p:sldId id="3263" r:id="rId21"/>
    <p:sldId id="1195" r:id="rId22"/>
    <p:sldId id="1196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22252"/>
    <a:srgbClr val="B13072"/>
    <a:srgbClr val="6B4B7A"/>
    <a:srgbClr val="884483"/>
    <a:srgbClr val="5E4C7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55BE62-B768-7540-B015-4539C0D5D3A9}" v="2319" dt="2025-01-22T00:23:10.93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2"/>
    <p:restoredTop sz="94688"/>
  </p:normalViewPr>
  <p:slideViewPr>
    <p:cSldViewPr snapToGrid="0">
      <p:cViewPr varScale="1">
        <p:scale>
          <a:sx n="79" d="100"/>
          <a:sy n="79" d="100"/>
        </p:scale>
        <p:origin x="224" y="9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iffany Harte" userId="01cf3c4b-f226-44e0-bc6a-ee0ec2ec0a59" providerId="ADAL" clId="{3955BE62-B768-7540-B015-4539C0D5D3A9}"/>
    <pc:docChg chg="undo custSel addSld delSld modSld sldOrd">
      <pc:chgData name="Tiffany Harte" userId="01cf3c4b-f226-44e0-bc6a-ee0ec2ec0a59" providerId="ADAL" clId="{3955BE62-B768-7540-B015-4539C0D5D3A9}" dt="2025-01-22T00:23:10.939" v="2486"/>
      <pc:docMkLst>
        <pc:docMk/>
      </pc:docMkLst>
      <pc:sldChg chg="modSp mod">
        <pc:chgData name="Tiffany Harte" userId="01cf3c4b-f226-44e0-bc6a-ee0ec2ec0a59" providerId="ADAL" clId="{3955BE62-B768-7540-B015-4539C0D5D3A9}" dt="2025-01-21T23:30:33.852" v="2484" actId="20577"/>
        <pc:sldMkLst>
          <pc:docMk/>
          <pc:sldMk cId="3675073414" sldId="256"/>
        </pc:sldMkLst>
        <pc:spChg chg="mod">
          <ac:chgData name="Tiffany Harte" userId="01cf3c4b-f226-44e0-bc6a-ee0ec2ec0a59" providerId="ADAL" clId="{3955BE62-B768-7540-B015-4539C0D5D3A9}" dt="2025-01-21T23:30:33.852" v="2484" actId="20577"/>
          <ac:spMkLst>
            <pc:docMk/>
            <pc:sldMk cId="3675073414" sldId="256"/>
            <ac:spMk id="2" creationId="{38F1FFF8-9ECB-DD44-84D0-DB094BE71FF2}"/>
          </ac:spMkLst>
        </pc:spChg>
        <pc:spChg chg="mod">
          <ac:chgData name="Tiffany Harte" userId="01cf3c4b-f226-44e0-bc6a-ee0ec2ec0a59" providerId="ADAL" clId="{3955BE62-B768-7540-B015-4539C0D5D3A9}" dt="2025-01-20T21:36:04.649" v="1792" actId="113"/>
          <ac:spMkLst>
            <pc:docMk/>
            <pc:sldMk cId="3675073414" sldId="256"/>
            <ac:spMk id="3" creationId="{A6B9B62D-7426-4F4B-8E47-3301A391F443}"/>
          </ac:spMkLst>
        </pc:spChg>
      </pc:sldChg>
      <pc:sldChg chg="addSp delSp modSp add mod modShow modNotesTx">
        <pc:chgData name="Tiffany Harte" userId="01cf3c4b-f226-44e0-bc6a-ee0ec2ec0a59" providerId="ADAL" clId="{3955BE62-B768-7540-B015-4539C0D5D3A9}" dt="2025-01-20T19:18:23.023" v="1377" actId="20577"/>
        <pc:sldMkLst>
          <pc:docMk/>
          <pc:sldMk cId="2785469879" sldId="267"/>
        </pc:sldMkLst>
        <pc:spChg chg="mod">
          <ac:chgData name="Tiffany Harte" userId="01cf3c4b-f226-44e0-bc6a-ee0ec2ec0a59" providerId="ADAL" clId="{3955BE62-B768-7540-B015-4539C0D5D3A9}" dt="2025-01-16T00:00:29.472" v="40" actId="255"/>
          <ac:spMkLst>
            <pc:docMk/>
            <pc:sldMk cId="2785469879" sldId="267"/>
            <ac:spMk id="2" creationId="{9C6F190F-2991-6AC9-3A28-4F3D9818554F}"/>
          </ac:spMkLst>
        </pc:spChg>
        <pc:spChg chg="mod">
          <ac:chgData name="Tiffany Harte" userId="01cf3c4b-f226-44e0-bc6a-ee0ec2ec0a59" providerId="ADAL" clId="{3955BE62-B768-7540-B015-4539C0D5D3A9}" dt="2025-01-16T00:01:23.386" v="50" actId="255"/>
          <ac:spMkLst>
            <pc:docMk/>
            <pc:sldMk cId="2785469879" sldId="267"/>
            <ac:spMk id="8" creationId="{AE8E1069-855C-A5F7-C3DF-0E607AEDADD8}"/>
          </ac:spMkLst>
        </pc:spChg>
        <pc:spChg chg="mod">
          <ac:chgData name="Tiffany Harte" userId="01cf3c4b-f226-44e0-bc6a-ee0ec2ec0a59" providerId="ADAL" clId="{3955BE62-B768-7540-B015-4539C0D5D3A9}" dt="2025-01-16T00:00:56.466" v="46" actId="255"/>
          <ac:spMkLst>
            <pc:docMk/>
            <pc:sldMk cId="2785469879" sldId="267"/>
            <ac:spMk id="10" creationId="{5A68FCFA-B894-9B43-A4EB-C4A6ED1FB14E}"/>
          </ac:spMkLst>
        </pc:spChg>
        <pc:spChg chg="mod">
          <ac:chgData name="Tiffany Harte" userId="01cf3c4b-f226-44e0-bc6a-ee0ec2ec0a59" providerId="ADAL" clId="{3955BE62-B768-7540-B015-4539C0D5D3A9}" dt="2025-01-16T00:01:19.758" v="49" actId="255"/>
          <ac:spMkLst>
            <pc:docMk/>
            <pc:sldMk cId="2785469879" sldId="267"/>
            <ac:spMk id="13" creationId="{1BA09BD1-BE74-D659-1362-3B39FFE389E2}"/>
          </ac:spMkLst>
        </pc:spChg>
        <pc:spChg chg="mod">
          <ac:chgData name="Tiffany Harte" userId="01cf3c4b-f226-44e0-bc6a-ee0ec2ec0a59" providerId="ADAL" clId="{3955BE62-B768-7540-B015-4539C0D5D3A9}" dt="2025-01-16T00:01:11.803" v="47" actId="255"/>
          <ac:spMkLst>
            <pc:docMk/>
            <pc:sldMk cId="2785469879" sldId="267"/>
            <ac:spMk id="17" creationId="{D6F3D81F-713A-8144-82BE-2C7EA0095D96}"/>
          </ac:spMkLst>
        </pc:spChg>
        <pc:grpChg chg="mod">
          <ac:chgData name="Tiffany Harte" userId="01cf3c4b-f226-44e0-bc6a-ee0ec2ec0a59" providerId="ADAL" clId="{3955BE62-B768-7540-B015-4539C0D5D3A9}" dt="2025-01-16T00:00:36.610" v="42" actId="1076"/>
          <ac:grpSpMkLst>
            <pc:docMk/>
            <pc:sldMk cId="2785469879" sldId="267"/>
            <ac:grpSpMk id="5" creationId="{496897A2-F082-A947-8C95-6EC7F51C1CA6}"/>
          </ac:grpSpMkLst>
        </pc:grpChg>
        <pc:grpChg chg="mod">
          <ac:chgData name="Tiffany Harte" userId="01cf3c4b-f226-44e0-bc6a-ee0ec2ec0a59" providerId="ADAL" clId="{3955BE62-B768-7540-B015-4539C0D5D3A9}" dt="2025-01-16T00:00:31.933" v="41" actId="1076"/>
          <ac:grpSpMkLst>
            <pc:docMk/>
            <pc:sldMk cId="2785469879" sldId="267"/>
            <ac:grpSpMk id="9" creationId="{9C496029-D011-8454-E0E6-48242C858F73}"/>
          </ac:grpSpMkLst>
        </pc:grpChg>
        <pc:grpChg chg="mod">
          <ac:chgData name="Tiffany Harte" userId="01cf3c4b-f226-44e0-bc6a-ee0ec2ec0a59" providerId="ADAL" clId="{3955BE62-B768-7540-B015-4539C0D5D3A9}" dt="2025-01-16T00:00:16.486" v="34" actId="14100"/>
          <ac:grpSpMkLst>
            <pc:docMk/>
            <pc:sldMk cId="2785469879" sldId="267"/>
            <ac:grpSpMk id="15" creationId="{D18ECC92-D9CC-AF4E-8D83-B06032B116BB}"/>
          </ac:grpSpMkLst>
        </pc:grpChg>
        <pc:picChg chg="mod">
          <ac:chgData name="Tiffany Harte" userId="01cf3c4b-f226-44e0-bc6a-ee0ec2ec0a59" providerId="ADAL" clId="{3955BE62-B768-7540-B015-4539C0D5D3A9}" dt="2025-01-16T00:00:23.848" v="38" actId="1076"/>
          <ac:picMkLst>
            <pc:docMk/>
            <pc:sldMk cId="2785469879" sldId="267"/>
            <ac:picMk id="6" creationId="{095C9514-B993-D3ED-50EF-B689598B6146}"/>
          </ac:picMkLst>
        </pc:picChg>
        <pc:picChg chg="mod">
          <ac:chgData name="Tiffany Harte" userId="01cf3c4b-f226-44e0-bc6a-ee0ec2ec0a59" providerId="ADAL" clId="{3955BE62-B768-7540-B015-4539C0D5D3A9}" dt="2025-01-16T00:00:08.531" v="32" actId="1076"/>
          <ac:picMkLst>
            <pc:docMk/>
            <pc:sldMk cId="2785469879" sldId="267"/>
            <ac:picMk id="11" creationId="{8145CF43-A416-319F-4222-846670183BCC}"/>
          </ac:picMkLst>
        </pc:picChg>
      </pc:sldChg>
      <pc:sldChg chg="del">
        <pc:chgData name="Tiffany Harte" userId="01cf3c4b-f226-44e0-bc6a-ee0ec2ec0a59" providerId="ADAL" clId="{3955BE62-B768-7540-B015-4539C0D5D3A9}" dt="2025-01-19T23:10:20.322" v="1316" actId="2696"/>
        <pc:sldMkLst>
          <pc:docMk/>
          <pc:sldMk cId="3912667839" sldId="272"/>
        </pc:sldMkLst>
      </pc:sldChg>
      <pc:sldChg chg="add del ord">
        <pc:chgData name="Tiffany Harte" userId="01cf3c4b-f226-44e0-bc6a-ee0ec2ec0a59" providerId="ADAL" clId="{3955BE62-B768-7540-B015-4539C0D5D3A9}" dt="2025-01-18T18:14:54.492" v="545" actId="2696"/>
        <pc:sldMkLst>
          <pc:docMk/>
          <pc:sldMk cId="2275102632" sldId="277"/>
        </pc:sldMkLst>
      </pc:sldChg>
      <pc:sldChg chg="del">
        <pc:chgData name="Tiffany Harte" userId="01cf3c4b-f226-44e0-bc6a-ee0ec2ec0a59" providerId="ADAL" clId="{3955BE62-B768-7540-B015-4539C0D5D3A9}" dt="2025-01-20T21:22:29.002" v="1770" actId="2696"/>
        <pc:sldMkLst>
          <pc:docMk/>
          <pc:sldMk cId="1527000509" sldId="342"/>
        </pc:sldMkLst>
      </pc:sldChg>
      <pc:sldChg chg="del">
        <pc:chgData name="Tiffany Harte" userId="01cf3c4b-f226-44e0-bc6a-ee0ec2ec0a59" providerId="ADAL" clId="{3955BE62-B768-7540-B015-4539C0D5D3A9}" dt="2025-01-20T21:22:28.995" v="1764" actId="2696"/>
        <pc:sldMkLst>
          <pc:docMk/>
          <pc:sldMk cId="3614710577" sldId="343"/>
        </pc:sldMkLst>
      </pc:sldChg>
      <pc:sldChg chg="del">
        <pc:chgData name="Tiffany Harte" userId="01cf3c4b-f226-44e0-bc6a-ee0ec2ec0a59" providerId="ADAL" clId="{3955BE62-B768-7540-B015-4539C0D5D3A9}" dt="2025-01-19T23:10:20.325" v="1317" actId="2696"/>
        <pc:sldMkLst>
          <pc:docMk/>
          <pc:sldMk cId="1727340304" sldId="424"/>
        </pc:sldMkLst>
      </pc:sldChg>
      <pc:sldChg chg="del">
        <pc:chgData name="Tiffany Harte" userId="01cf3c4b-f226-44e0-bc6a-ee0ec2ec0a59" providerId="ADAL" clId="{3955BE62-B768-7540-B015-4539C0D5D3A9}" dt="2025-01-20T21:22:28.997" v="1765" actId="2696"/>
        <pc:sldMkLst>
          <pc:docMk/>
          <pc:sldMk cId="2648704422" sldId="475"/>
        </pc:sldMkLst>
      </pc:sldChg>
      <pc:sldChg chg="del">
        <pc:chgData name="Tiffany Harte" userId="01cf3c4b-f226-44e0-bc6a-ee0ec2ec0a59" providerId="ADAL" clId="{3955BE62-B768-7540-B015-4539C0D5D3A9}" dt="2025-01-20T21:22:28.998" v="1766" actId="2696"/>
        <pc:sldMkLst>
          <pc:docMk/>
          <pc:sldMk cId="3436820138" sldId="481"/>
        </pc:sldMkLst>
      </pc:sldChg>
      <pc:sldChg chg="mod ord modShow modNotesTx">
        <pc:chgData name="Tiffany Harte" userId="01cf3c4b-f226-44e0-bc6a-ee0ec2ec0a59" providerId="ADAL" clId="{3955BE62-B768-7540-B015-4539C0D5D3A9}" dt="2025-01-20T19:15:20.635" v="1357" actId="20577"/>
        <pc:sldMkLst>
          <pc:docMk/>
          <pc:sldMk cId="1789032471" sldId="501"/>
        </pc:sldMkLst>
      </pc:sldChg>
      <pc:sldChg chg="del">
        <pc:chgData name="Tiffany Harte" userId="01cf3c4b-f226-44e0-bc6a-ee0ec2ec0a59" providerId="ADAL" clId="{3955BE62-B768-7540-B015-4539C0D5D3A9}" dt="2025-01-20T21:22:28.948" v="1762" actId="2696"/>
        <pc:sldMkLst>
          <pc:docMk/>
          <pc:sldMk cId="3856516694" sldId="503"/>
        </pc:sldMkLst>
      </pc:sldChg>
      <pc:sldChg chg="del">
        <pc:chgData name="Tiffany Harte" userId="01cf3c4b-f226-44e0-bc6a-ee0ec2ec0a59" providerId="ADAL" clId="{3955BE62-B768-7540-B015-4539C0D5D3A9}" dt="2025-01-20T21:22:29.096" v="1773" actId="2696"/>
        <pc:sldMkLst>
          <pc:docMk/>
          <pc:sldMk cId="1692205319" sldId="504"/>
        </pc:sldMkLst>
      </pc:sldChg>
      <pc:sldChg chg="del">
        <pc:chgData name="Tiffany Harte" userId="01cf3c4b-f226-44e0-bc6a-ee0ec2ec0a59" providerId="ADAL" clId="{3955BE62-B768-7540-B015-4539C0D5D3A9}" dt="2025-01-20T21:22:29.096" v="1774" actId="2696"/>
        <pc:sldMkLst>
          <pc:docMk/>
          <pc:sldMk cId="3235719361" sldId="509"/>
        </pc:sldMkLst>
      </pc:sldChg>
      <pc:sldChg chg="delSp del mod delAnim modAnim modShow modNotesTx">
        <pc:chgData name="Tiffany Harte" userId="01cf3c4b-f226-44e0-bc6a-ee0ec2ec0a59" providerId="ADAL" clId="{3955BE62-B768-7540-B015-4539C0D5D3A9}" dt="2025-01-20T21:36:24.034" v="1793" actId="2696"/>
        <pc:sldMkLst>
          <pc:docMk/>
          <pc:sldMk cId="3325616790" sldId="1178"/>
        </pc:sldMkLst>
      </pc:sldChg>
      <pc:sldChg chg="del">
        <pc:chgData name="Tiffany Harte" userId="01cf3c4b-f226-44e0-bc6a-ee0ec2ec0a59" providerId="ADAL" clId="{3955BE62-B768-7540-B015-4539C0D5D3A9}" dt="2025-01-20T21:22:29.094" v="1772" actId="2696"/>
        <pc:sldMkLst>
          <pc:docMk/>
          <pc:sldMk cId="2560098554" sldId="1179"/>
        </pc:sldMkLst>
      </pc:sldChg>
      <pc:sldChg chg="del">
        <pc:chgData name="Tiffany Harte" userId="01cf3c4b-f226-44e0-bc6a-ee0ec2ec0a59" providerId="ADAL" clId="{3955BE62-B768-7540-B015-4539C0D5D3A9}" dt="2025-01-20T21:22:29.240" v="1776" actId="2696"/>
        <pc:sldMkLst>
          <pc:docMk/>
          <pc:sldMk cId="2784012035" sldId="1180"/>
        </pc:sldMkLst>
      </pc:sldChg>
      <pc:sldChg chg="addSp modSp mod modClrScheme modAnim chgLayout">
        <pc:chgData name="Tiffany Harte" userId="01cf3c4b-f226-44e0-bc6a-ee0ec2ec0a59" providerId="ADAL" clId="{3955BE62-B768-7540-B015-4539C0D5D3A9}" dt="2025-01-20T21:51:12.095" v="1993" actId="700"/>
        <pc:sldMkLst>
          <pc:docMk/>
          <pc:sldMk cId="520573354" sldId="1195"/>
        </pc:sldMkLst>
        <pc:spChg chg="mod ord">
          <ac:chgData name="Tiffany Harte" userId="01cf3c4b-f226-44e0-bc6a-ee0ec2ec0a59" providerId="ADAL" clId="{3955BE62-B768-7540-B015-4539C0D5D3A9}" dt="2025-01-20T21:51:12.095" v="1993" actId="700"/>
          <ac:spMkLst>
            <pc:docMk/>
            <pc:sldMk cId="520573354" sldId="1195"/>
            <ac:spMk id="4" creationId="{3276BCE6-0830-CC7A-EAE2-597A015F2180}"/>
          </ac:spMkLst>
        </pc:spChg>
        <pc:spChg chg="mod ord">
          <ac:chgData name="Tiffany Harte" userId="01cf3c4b-f226-44e0-bc6a-ee0ec2ec0a59" providerId="ADAL" clId="{3955BE62-B768-7540-B015-4539C0D5D3A9}" dt="2025-01-20T21:51:12.095" v="1993" actId="700"/>
          <ac:spMkLst>
            <pc:docMk/>
            <pc:sldMk cId="520573354" sldId="1195"/>
            <ac:spMk id="5" creationId="{B74A5CD3-7C6D-57E7-3653-80C33199AAE1}"/>
          </ac:spMkLst>
        </pc:spChg>
      </pc:sldChg>
      <pc:sldChg chg="addSp delSp modSp add del mod">
        <pc:chgData name="Tiffany Harte" userId="01cf3c4b-f226-44e0-bc6a-ee0ec2ec0a59" providerId="ADAL" clId="{3955BE62-B768-7540-B015-4539C0D5D3A9}" dt="2025-01-21T23:05:50.823" v="2482" actId="20577"/>
        <pc:sldMkLst>
          <pc:docMk/>
          <pc:sldMk cId="644146872" sldId="1196"/>
        </pc:sldMkLst>
        <pc:spChg chg="mod">
          <ac:chgData name="Tiffany Harte" userId="01cf3c4b-f226-44e0-bc6a-ee0ec2ec0a59" providerId="ADAL" clId="{3955BE62-B768-7540-B015-4539C0D5D3A9}" dt="2025-01-21T23:05:50.823" v="2482" actId="20577"/>
          <ac:spMkLst>
            <pc:docMk/>
            <pc:sldMk cId="644146872" sldId="1196"/>
            <ac:spMk id="5" creationId="{70E1B72B-222E-0507-58FB-A6D84F6FD7CE}"/>
          </ac:spMkLst>
        </pc:spChg>
        <pc:picChg chg="add mod">
          <ac:chgData name="Tiffany Harte" userId="01cf3c4b-f226-44e0-bc6a-ee0ec2ec0a59" providerId="ADAL" clId="{3955BE62-B768-7540-B015-4539C0D5D3A9}" dt="2025-01-20T21:51:43.836" v="1995" actId="1076"/>
          <ac:picMkLst>
            <pc:docMk/>
            <pc:sldMk cId="644146872" sldId="1196"/>
            <ac:picMk id="6" creationId="{82925C81-A76B-ED1A-7D7B-0DEB7BFFEB3E}"/>
          </ac:picMkLst>
        </pc:picChg>
      </pc:sldChg>
      <pc:sldChg chg="del">
        <pc:chgData name="Tiffany Harte" userId="01cf3c4b-f226-44e0-bc6a-ee0ec2ec0a59" providerId="ADAL" clId="{3955BE62-B768-7540-B015-4539C0D5D3A9}" dt="2025-01-20T21:22:28.945" v="1761" actId="2696"/>
        <pc:sldMkLst>
          <pc:docMk/>
          <pc:sldMk cId="1835084131" sldId="1197"/>
        </pc:sldMkLst>
      </pc:sldChg>
      <pc:sldChg chg="del">
        <pc:chgData name="Tiffany Harte" userId="01cf3c4b-f226-44e0-bc6a-ee0ec2ec0a59" providerId="ADAL" clId="{3955BE62-B768-7540-B015-4539C0D5D3A9}" dt="2025-01-20T21:22:28.999" v="1767" actId="2696"/>
        <pc:sldMkLst>
          <pc:docMk/>
          <pc:sldMk cId="3569190717" sldId="1198"/>
        </pc:sldMkLst>
      </pc:sldChg>
      <pc:sldChg chg="del">
        <pc:chgData name="Tiffany Harte" userId="01cf3c4b-f226-44e0-bc6a-ee0ec2ec0a59" providerId="ADAL" clId="{3955BE62-B768-7540-B015-4539C0D5D3A9}" dt="2025-01-19T23:12:32.203" v="1327" actId="2696"/>
        <pc:sldMkLst>
          <pc:docMk/>
          <pc:sldMk cId="560883215" sldId="1203"/>
        </pc:sldMkLst>
      </pc:sldChg>
      <pc:sldChg chg="addSp delSp modSp mod ord modAnim">
        <pc:chgData name="Tiffany Harte" userId="01cf3c4b-f226-44e0-bc6a-ee0ec2ec0a59" providerId="ADAL" clId="{3955BE62-B768-7540-B015-4539C0D5D3A9}" dt="2025-01-20T19:18:03.179" v="1376"/>
        <pc:sldMkLst>
          <pc:docMk/>
          <pc:sldMk cId="386412372" sldId="3230"/>
        </pc:sldMkLst>
        <pc:spChg chg="mod">
          <ac:chgData name="Tiffany Harte" userId="01cf3c4b-f226-44e0-bc6a-ee0ec2ec0a59" providerId="ADAL" clId="{3955BE62-B768-7540-B015-4539C0D5D3A9}" dt="2025-01-18T16:52:37.500" v="211" actId="1076"/>
          <ac:spMkLst>
            <pc:docMk/>
            <pc:sldMk cId="386412372" sldId="3230"/>
            <ac:spMk id="5" creationId="{AE84245C-7F27-CA9C-94CD-D81E944F5A36}"/>
          </ac:spMkLst>
        </pc:spChg>
        <pc:spChg chg="add mod">
          <ac:chgData name="Tiffany Harte" userId="01cf3c4b-f226-44e0-bc6a-ee0ec2ec0a59" providerId="ADAL" clId="{3955BE62-B768-7540-B015-4539C0D5D3A9}" dt="2025-01-18T16:54:12.376" v="232" actId="1076"/>
          <ac:spMkLst>
            <pc:docMk/>
            <pc:sldMk cId="386412372" sldId="3230"/>
            <ac:spMk id="8" creationId="{95D8FC60-0B8B-0D8E-67A4-B29C0F93248F}"/>
          </ac:spMkLst>
        </pc:spChg>
        <pc:spChg chg="mod">
          <ac:chgData name="Tiffany Harte" userId="01cf3c4b-f226-44e0-bc6a-ee0ec2ec0a59" providerId="ADAL" clId="{3955BE62-B768-7540-B015-4539C0D5D3A9}" dt="2025-01-18T16:52:57.737" v="216" actId="27636"/>
          <ac:spMkLst>
            <pc:docMk/>
            <pc:sldMk cId="386412372" sldId="3230"/>
            <ac:spMk id="9" creationId="{F5A4A793-294B-8BBB-0704-BF5AF495F742}"/>
          </ac:spMkLst>
        </pc:spChg>
        <pc:spChg chg="mod">
          <ac:chgData name="Tiffany Harte" userId="01cf3c4b-f226-44e0-bc6a-ee0ec2ec0a59" providerId="ADAL" clId="{3955BE62-B768-7540-B015-4539C0D5D3A9}" dt="2025-01-18T16:54:17.847" v="234" actId="20577"/>
          <ac:spMkLst>
            <pc:docMk/>
            <pc:sldMk cId="386412372" sldId="3230"/>
            <ac:spMk id="10" creationId="{053A7C81-5CF5-3109-5EBF-A7F5280BB138}"/>
          </ac:spMkLst>
        </pc:spChg>
        <pc:spChg chg="add mod">
          <ac:chgData name="Tiffany Harte" userId="01cf3c4b-f226-44e0-bc6a-ee0ec2ec0a59" providerId="ADAL" clId="{3955BE62-B768-7540-B015-4539C0D5D3A9}" dt="2025-01-18T16:58:58.376" v="259" actId="1035"/>
          <ac:spMkLst>
            <pc:docMk/>
            <pc:sldMk cId="386412372" sldId="3230"/>
            <ac:spMk id="11" creationId="{ED3E572B-E85B-6EBE-0744-7C94C5754377}"/>
          </ac:spMkLst>
        </pc:spChg>
        <pc:spChg chg="mod">
          <ac:chgData name="Tiffany Harte" userId="01cf3c4b-f226-44e0-bc6a-ee0ec2ec0a59" providerId="ADAL" clId="{3955BE62-B768-7540-B015-4539C0D5D3A9}" dt="2025-01-18T16:52:48.454" v="214" actId="2711"/>
          <ac:spMkLst>
            <pc:docMk/>
            <pc:sldMk cId="386412372" sldId="3230"/>
            <ac:spMk id="12" creationId="{54BD2A4A-9CAB-E190-252F-68B52960C2D9}"/>
          </ac:spMkLst>
        </pc:spChg>
        <pc:spChg chg="add mod">
          <ac:chgData name="Tiffany Harte" userId="01cf3c4b-f226-44e0-bc6a-ee0ec2ec0a59" providerId="ADAL" clId="{3955BE62-B768-7540-B015-4539C0D5D3A9}" dt="2025-01-18T16:59:05.125" v="260" actId="1076"/>
          <ac:spMkLst>
            <pc:docMk/>
            <pc:sldMk cId="386412372" sldId="3230"/>
            <ac:spMk id="13" creationId="{1805675E-9C38-92AA-4704-6A47F6DE84B7}"/>
          </ac:spMkLst>
        </pc:spChg>
        <pc:grpChg chg="add">
          <ac:chgData name="Tiffany Harte" userId="01cf3c4b-f226-44e0-bc6a-ee0ec2ec0a59" providerId="ADAL" clId="{3955BE62-B768-7540-B015-4539C0D5D3A9}" dt="2025-01-18T16:59:15.825" v="261" actId="164"/>
          <ac:grpSpMkLst>
            <pc:docMk/>
            <pc:sldMk cId="386412372" sldId="3230"/>
            <ac:grpSpMk id="14" creationId="{A7FF4721-59DD-94EF-52E1-5F2B40310A1D}"/>
          </ac:grpSpMkLst>
        </pc:grpChg>
        <pc:grpChg chg="add">
          <ac:chgData name="Tiffany Harte" userId="01cf3c4b-f226-44e0-bc6a-ee0ec2ec0a59" providerId="ADAL" clId="{3955BE62-B768-7540-B015-4539C0D5D3A9}" dt="2025-01-18T16:59:19.374" v="262" actId="164"/>
          <ac:grpSpMkLst>
            <pc:docMk/>
            <pc:sldMk cId="386412372" sldId="3230"/>
            <ac:grpSpMk id="15" creationId="{23E2A713-E2FC-B6E3-864B-8156284FCD2D}"/>
          </ac:grpSpMkLst>
        </pc:grpChg>
        <pc:picChg chg="add mod">
          <ac:chgData name="Tiffany Harte" userId="01cf3c4b-f226-44e0-bc6a-ee0ec2ec0a59" providerId="ADAL" clId="{3955BE62-B768-7540-B015-4539C0D5D3A9}" dt="2025-01-18T16:54:12.376" v="232" actId="1076"/>
          <ac:picMkLst>
            <pc:docMk/>
            <pc:sldMk cId="386412372" sldId="3230"/>
            <ac:picMk id="4" creationId="{C616B75A-C270-53DF-E26E-E94185DBF39D}"/>
          </ac:picMkLst>
        </pc:picChg>
        <pc:picChg chg="add mod">
          <ac:chgData name="Tiffany Harte" userId="01cf3c4b-f226-44e0-bc6a-ee0ec2ec0a59" providerId="ADAL" clId="{3955BE62-B768-7540-B015-4539C0D5D3A9}" dt="2025-01-18T16:58:58.376" v="259" actId="1035"/>
          <ac:picMkLst>
            <pc:docMk/>
            <pc:sldMk cId="386412372" sldId="3230"/>
            <ac:picMk id="6" creationId="{2E0A7C79-62EA-B746-7849-5244F5A2DD9C}"/>
          </ac:picMkLst>
        </pc:picChg>
      </pc:sldChg>
      <pc:sldChg chg="modNotesTx">
        <pc:chgData name="Tiffany Harte" userId="01cf3c4b-f226-44e0-bc6a-ee0ec2ec0a59" providerId="ADAL" clId="{3955BE62-B768-7540-B015-4539C0D5D3A9}" dt="2025-01-20T19:15:25.476" v="1358" actId="20577"/>
        <pc:sldMkLst>
          <pc:docMk/>
          <pc:sldMk cId="1037410343" sldId="3232"/>
        </pc:sldMkLst>
      </pc:sldChg>
      <pc:sldChg chg="addSp modSp mod modAnim">
        <pc:chgData name="Tiffany Harte" userId="01cf3c4b-f226-44e0-bc6a-ee0ec2ec0a59" providerId="ADAL" clId="{3955BE62-B768-7540-B015-4539C0D5D3A9}" dt="2025-01-21T22:56:13.156" v="2157"/>
        <pc:sldMkLst>
          <pc:docMk/>
          <pc:sldMk cId="1775721111" sldId="3233"/>
        </pc:sldMkLst>
        <pc:spChg chg="add mod">
          <ac:chgData name="Tiffany Harte" userId="01cf3c4b-f226-44e0-bc6a-ee0ec2ec0a59" providerId="ADAL" clId="{3955BE62-B768-7540-B015-4539C0D5D3A9}" dt="2025-01-21T22:56:09.890" v="2156" actId="1076"/>
          <ac:spMkLst>
            <pc:docMk/>
            <pc:sldMk cId="1775721111" sldId="3233"/>
            <ac:spMk id="2" creationId="{C3EC30D5-CB13-4655-6EE2-F2468FCF1C00}"/>
          </ac:spMkLst>
        </pc:spChg>
        <pc:spChg chg="mod">
          <ac:chgData name="Tiffany Harte" userId="01cf3c4b-f226-44e0-bc6a-ee0ec2ec0a59" providerId="ADAL" clId="{3955BE62-B768-7540-B015-4539C0D5D3A9}" dt="2025-01-21T22:55:56.224" v="2139" actId="1076"/>
          <ac:spMkLst>
            <pc:docMk/>
            <pc:sldMk cId="1775721111" sldId="3233"/>
            <ac:spMk id="10" creationId="{3961F743-4DE1-49AE-5489-30A57635E8CD}"/>
          </ac:spMkLst>
        </pc:spChg>
        <pc:spChg chg="mod">
          <ac:chgData name="Tiffany Harte" userId="01cf3c4b-f226-44e0-bc6a-ee0ec2ec0a59" providerId="ADAL" clId="{3955BE62-B768-7540-B015-4539C0D5D3A9}" dt="2025-01-21T22:52:36.552" v="2013" actId="1076"/>
          <ac:spMkLst>
            <pc:docMk/>
            <pc:sldMk cId="1775721111" sldId="3233"/>
            <ac:spMk id="70" creationId="{36649C9F-7671-5B5D-302E-8BF2526912DC}"/>
          </ac:spMkLst>
        </pc:spChg>
        <pc:spChg chg="mod">
          <ac:chgData name="Tiffany Harte" userId="01cf3c4b-f226-44e0-bc6a-ee0ec2ec0a59" providerId="ADAL" clId="{3955BE62-B768-7540-B015-4539C0D5D3A9}" dt="2025-01-21T22:52:27.472" v="2010" actId="14100"/>
          <ac:spMkLst>
            <pc:docMk/>
            <pc:sldMk cId="1775721111" sldId="3233"/>
            <ac:spMk id="72" creationId="{8B5C2B4D-95BE-F140-E350-C7057AEAAAB3}"/>
          </ac:spMkLst>
        </pc:spChg>
        <pc:grpChg chg="mod">
          <ac:chgData name="Tiffany Harte" userId="01cf3c4b-f226-44e0-bc6a-ee0ec2ec0a59" providerId="ADAL" clId="{3955BE62-B768-7540-B015-4539C0D5D3A9}" dt="2025-01-21T22:52:33.742" v="2012" actId="1076"/>
          <ac:grpSpMkLst>
            <pc:docMk/>
            <pc:sldMk cId="1775721111" sldId="3233"/>
            <ac:grpSpMk id="69" creationId="{04C1AB09-832C-9E49-2344-B94593839D1D}"/>
          </ac:grpSpMkLst>
        </pc:grpChg>
      </pc:sldChg>
      <pc:sldChg chg="delSp modSp mod">
        <pc:chgData name="Tiffany Harte" userId="01cf3c4b-f226-44e0-bc6a-ee0ec2ec0a59" providerId="ADAL" clId="{3955BE62-B768-7540-B015-4539C0D5D3A9}" dt="2025-01-20T21:45:38.787" v="1957" actId="1037"/>
        <pc:sldMkLst>
          <pc:docMk/>
          <pc:sldMk cId="207198738" sldId="3234"/>
        </pc:sldMkLst>
        <pc:spChg chg="mod">
          <ac:chgData name="Tiffany Harte" userId="01cf3c4b-f226-44e0-bc6a-ee0ec2ec0a59" providerId="ADAL" clId="{3955BE62-B768-7540-B015-4539C0D5D3A9}" dt="2025-01-20T21:45:14.435" v="1950" actId="1076"/>
          <ac:spMkLst>
            <pc:docMk/>
            <pc:sldMk cId="207198738" sldId="3234"/>
            <ac:spMk id="21" creationId="{D44550F0-DC3C-EE41-969B-E701F9305110}"/>
          </ac:spMkLst>
        </pc:spChg>
        <pc:spChg chg="mod">
          <ac:chgData name="Tiffany Harte" userId="01cf3c4b-f226-44e0-bc6a-ee0ec2ec0a59" providerId="ADAL" clId="{3955BE62-B768-7540-B015-4539C0D5D3A9}" dt="2025-01-18T18:07:51.079" v="529" actId="1076"/>
          <ac:spMkLst>
            <pc:docMk/>
            <pc:sldMk cId="207198738" sldId="3234"/>
            <ac:spMk id="32" creationId="{08C77E3B-AF45-B90B-33A9-A11D21145B70}"/>
          </ac:spMkLst>
        </pc:spChg>
        <pc:spChg chg="mod">
          <ac:chgData name="Tiffany Harte" userId="01cf3c4b-f226-44e0-bc6a-ee0ec2ec0a59" providerId="ADAL" clId="{3955BE62-B768-7540-B015-4539C0D5D3A9}" dt="2025-01-18T18:08:11.063" v="542" actId="1076"/>
          <ac:spMkLst>
            <pc:docMk/>
            <pc:sldMk cId="207198738" sldId="3234"/>
            <ac:spMk id="37" creationId="{3D472E5B-A69F-E764-9693-8DE08B283B5E}"/>
          </ac:spMkLst>
        </pc:spChg>
        <pc:spChg chg="mod">
          <ac:chgData name="Tiffany Harte" userId="01cf3c4b-f226-44e0-bc6a-ee0ec2ec0a59" providerId="ADAL" clId="{3955BE62-B768-7540-B015-4539C0D5D3A9}" dt="2025-01-20T21:45:38.787" v="1957" actId="1037"/>
          <ac:spMkLst>
            <pc:docMk/>
            <pc:sldMk cId="207198738" sldId="3234"/>
            <ac:spMk id="67" creationId="{FEC9E1ED-84E2-D86E-1A1B-D4176F416DE6}"/>
          </ac:spMkLst>
        </pc:spChg>
      </pc:sldChg>
      <pc:sldChg chg="del">
        <pc:chgData name="Tiffany Harte" userId="01cf3c4b-f226-44e0-bc6a-ee0ec2ec0a59" providerId="ADAL" clId="{3955BE62-B768-7540-B015-4539C0D5D3A9}" dt="2025-01-19T23:10:16.936" v="1314" actId="2696"/>
        <pc:sldMkLst>
          <pc:docMk/>
          <pc:sldMk cId="3944643262" sldId="3235"/>
        </pc:sldMkLst>
      </pc:sldChg>
      <pc:sldChg chg="modSp del mod">
        <pc:chgData name="Tiffany Harte" userId="01cf3c4b-f226-44e0-bc6a-ee0ec2ec0a59" providerId="ADAL" clId="{3955BE62-B768-7540-B015-4539C0D5D3A9}" dt="2025-01-18T16:58:05.857" v="248" actId="2696"/>
        <pc:sldMkLst>
          <pc:docMk/>
          <pc:sldMk cId="281037965" sldId="3238"/>
        </pc:sldMkLst>
      </pc:sldChg>
      <pc:sldChg chg="del">
        <pc:chgData name="Tiffany Harte" userId="01cf3c4b-f226-44e0-bc6a-ee0ec2ec0a59" providerId="ADAL" clId="{3955BE62-B768-7540-B015-4539C0D5D3A9}" dt="2025-01-20T21:22:29.001" v="1769" actId="2696"/>
        <pc:sldMkLst>
          <pc:docMk/>
          <pc:sldMk cId="2315309432" sldId="3240"/>
        </pc:sldMkLst>
      </pc:sldChg>
      <pc:sldChg chg="del">
        <pc:chgData name="Tiffany Harte" userId="01cf3c4b-f226-44e0-bc6a-ee0ec2ec0a59" providerId="ADAL" clId="{3955BE62-B768-7540-B015-4539C0D5D3A9}" dt="2025-01-20T21:22:28.950" v="1763" actId="2696"/>
        <pc:sldMkLst>
          <pc:docMk/>
          <pc:sldMk cId="617829494" sldId="3241"/>
        </pc:sldMkLst>
      </pc:sldChg>
      <pc:sldChg chg="del">
        <pc:chgData name="Tiffany Harte" userId="01cf3c4b-f226-44e0-bc6a-ee0ec2ec0a59" providerId="ADAL" clId="{3955BE62-B768-7540-B015-4539C0D5D3A9}" dt="2025-01-20T21:22:29" v="1768" actId="2696"/>
        <pc:sldMkLst>
          <pc:docMk/>
          <pc:sldMk cId="3078989483" sldId="3242"/>
        </pc:sldMkLst>
      </pc:sldChg>
      <pc:sldChg chg="addSp delSp modSp mod">
        <pc:chgData name="Tiffany Harte" userId="01cf3c4b-f226-44e0-bc6a-ee0ec2ec0a59" providerId="ADAL" clId="{3955BE62-B768-7540-B015-4539C0D5D3A9}" dt="2025-01-21T23:03:35.186" v="2417" actId="1076"/>
        <pc:sldMkLst>
          <pc:docMk/>
          <pc:sldMk cId="69113188" sldId="3243"/>
        </pc:sldMkLst>
        <pc:spChg chg="mod">
          <ac:chgData name="Tiffany Harte" userId="01cf3c4b-f226-44e0-bc6a-ee0ec2ec0a59" providerId="ADAL" clId="{3955BE62-B768-7540-B015-4539C0D5D3A9}" dt="2025-01-21T22:57:46.323" v="2158" actId="1076"/>
          <ac:spMkLst>
            <pc:docMk/>
            <pc:sldMk cId="69113188" sldId="3243"/>
            <ac:spMk id="2" creationId="{0EFB953F-1B7C-6C6E-9DA5-51D6F9595856}"/>
          </ac:spMkLst>
        </pc:spChg>
        <pc:spChg chg="add mod">
          <ac:chgData name="Tiffany Harte" userId="01cf3c4b-f226-44e0-bc6a-ee0ec2ec0a59" providerId="ADAL" clId="{3955BE62-B768-7540-B015-4539C0D5D3A9}" dt="2025-01-21T23:03:35.186" v="2417" actId="1076"/>
          <ac:spMkLst>
            <pc:docMk/>
            <pc:sldMk cId="69113188" sldId="3243"/>
            <ac:spMk id="5" creationId="{1770412B-6AC4-A6C1-2827-04C8ED6F71BD}"/>
          </ac:spMkLst>
        </pc:spChg>
      </pc:sldChg>
      <pc:sldChg chg="del">
        <pc:chgData name="Tiffany Harte" userId="01cf3c4b-f226-44e0-bc6a-ee0ec2ec0a59" providerId="ADAL" clId="{3955BE62-B768-7540-B015-4539C0D5D3A9}" dt="2025-01-20T21:22:29.212" v="1775" actId="2696"/>
        <pc:sldMkLst>
          <pc:docMk/>
          <pc:sldMk cId="3820585226" sldId="3244"/>
        </pc:sldMkLst>
      </pc:sldChg>
      <pc:sldChg chg="del">
        <pc:chgData name="Tiffany Harte" userId="01cf3c4b-f226-44e0-bc6a-ee0ec2ec0a59" providerId="ADAL" clId="{3955BE62-B768-7540-B015-4539C0D5D3A9}" dt="2025-01-20T21:22:29.015" v="1771" actId="2696"/>
        <pc:sldMkLst>
          <pc:docMk/>
          <pc:sldMk cId="1792081715" sldId="3245"/>
        </pc:sldMkLst>
      </pc:sldChg>
      <pc:sldChg chg="modSp mod modNotesTx">
        <pc:chgData name="Tiffany Harte" userId="01cf3c4b-f226-44e0-bc6a-ee0ec2ec0a59" providerId="ADAL" clId="{3955BE62-B768-7540-B015-4539C0D5D3A9}" dt="2025-01-18T18:04:20.033" v="490" actId="20577"/>
        <pc:sldMkLst>
          <pc:docMk/>
          <pc:sldMk cId="1727273076" sldId="3246"/>
        </pc:sldMkLst>
        <pc:spChg chg="mod">
          <ac:chgData name="Tiffany Harte" userId="01cf3c4b-f226-44e0-bc6a-ee0ec2ec0a59" providerId="ADAL" clId="{3955BE62-B768-7540-B015-4539C0D5D3A9}" dt="2025-01-15T23:59:48.402" v="13" actId="20577"/>
          <ac:spMkLst>
            <pc:docMk/>
            <pc:sldMk cId="1727273076" sldId="3246"/>
            <ac:spMk id="3" creationId="{B07DADFC-632F-959F-04FD-4A2C5F455BDB}"/>
          </ac:spMkLst>
        </pc:spChg>
      </pc:sldChg>
      <pc:sldChg chg="del">
        <pc:chgData name="Tiffany Harte" userId="01cf3c4b-f226-44e0-bc6a-ee0ec2ec0a59" providerId="ADAL" clId="{3955BE62-B768-7540-B015-4539C0D5D3A9}" dt="2025-01-19T23:10:16.941" v="1315" actId="2696"/>
        <pc:sldMkLst>
          <pc:docMk/>
          <pc:sldMk cId="3938144661" sldId="3247"/>
        </pc:sldMkLst>
      </pc:sldChg>
      <pc:sldChg chg="modSp del mod ord">
        <pc:chgData name="Tiffany Harte" userId="01cf3c4b-f226-44e0-bc6a-ee0ec2ec0a59" providerId="ADAL" clId="{3955BE62-B768-7540-B015-4539C0D5D3A9}" dt="2025-01-18T17:39:45.898" v="268" actId="2696"/>
        <pc:sldMkLst>
          <pc:docMk/>
          <pc:sldMk cId="3308816065" sldId="3248"/>
        </pc:sldMkLst>
      </pc:sldChg>
      <pc:sldChg chg="del">
        <pc:chgData name="Tiffany Harte" userId="01cf3c4b-f226-44e0-bc6a-ee0ec2ec0a59" providerId="ADAL" clId="{3955BE62-B768-7540-B015-4539C0D5D3A9}" dt="2025-01-18T16:58:03.982" v="247" actId="2696"/>
        <pc:sldMkLst>
          <pc:docMk/>
          <pc:sldMk cId="1009442175" sldId="3249"/>
        </pc:sldMkLst>
      </pc:sldChg>
      <pc:sldChg chg="new del">
        <pc:chgData name="Tiffany Harte" userId="01cf3c4b-f226-44e0-bc6a-ee0ec2ec0a59" providerId="ADAL" clId="{3955BE62-B768-7540-B015-4539C0D5D3A9}" dt="2025-01-15T23:59:58.130" v="30" actId="2696"/>
        <pc:sldMkLst>
          <pc:docMk/>
          <pc:sldMk cId="1507478342" sldId="3250"/>
        </pc:sldMkLst>
      </pc:sldChg>
      <pc:sldChg chg="addSp delSp modSp add mod modAnim modNotesTx">
        <pc:chgData name="Tiffany Harte" userId="01cf3c4b-f226-44e0-bc6a-ee0ec2ec0a59" providerId="ADAL" clId="{3955BE62-B768-7540-B015-4539C0D5D3A9}" dt="2025-01-22T00:23:07.961" v="2485"/>
        <pc:sldMkLst>
          <pc:docMk/>
          <pc:sldMk cId="2992826593" sldId="3250"/>
        </pc:sldMkLst>
        <pc:spChg chg="add mod">
          <ac:chgData name="Tiffany Harte" userId="01cf3c4b-f226-44e0-bc6a-ee0ec2ec0a59" providerId="ADAL" clId="{3955BE62-B768-7540-B015-4539C0D5D3A9}" dt="2025-01-19T00:21:12.852" v="1247" actId="20577"/>
          <ac:spMkLst>
            <pc:docMk/>
            <pc:sldMk cId="2992826593" sldId="3250"/>
            <ac:spMk id="3" creationId="{B0C863E5-1CC7-0E58-7BCF-880235F15EBD}"/>
          </ac:spMkLst>
        </pc:spChg>
        <pc:spChg chg="add mod">
          <ac:chgData name="Tiffany Harte" userId="01cf3c4b-f226-44e0-bc6a-ee0ec2ec0a59" providerId="ADAL" clId="{3955BE62-B768-7540-B015-4539C0D5D3A9}" dt="2025-01-20T23:47:24.039" v="1999" actId="1076"/>
          <ac:spMkLst>
            <pc:docMk/>
            <pc:sldMk cId="2992826593" sldId="3250"/>
            <ac:spMk id="5" creationId="{816E7B2A-C0C2-6DB2-121E-BCA8E3019A70}"/>
          </ac:spMkLst>
        </pc:spChg>
        <pc:spChg chg="mod">
          <ac:chgData name="Tiffany Harte" userId="01cf3c4b-f226-44e0-bc6a-ee0ec2ec0a59" providerId="ADAL" clId="{3955BE62-B768-7540-B015-4539C0D5D3A9}" dt="2025-01-21T23:05:14.327" v="2423" actId="1076"/>
          <ac:spMkLst>
            <pc:docMk/>
            <pc:sldMk cId="2992826593" sldId="3250"/>
            <ac:spMk id="46" creationId="{AFBADD35-C907-AA0F-445E-D86DC56BE752}"/>
          </ac:spMkLst>
        </pc:spChg>
        <pc:picChg chg="add mod">
          <ac:chgData name="Tiffany Harte" userId="01cf3c4b-f226-44e0-bc6a-ee0ec2ec0a59" providerId="ADAL" clId="{3955BE62-B768-7540-B015-4539C0D5D3A9}" dt="2025-01-20T23:47:30.994" v="2000" actId="1076"/>
          <ac:picMkLst>
            <pc:docMk/>
            <pc:sldMk cId="2992826593" sldId="3250"/>
            <ac:picMk id="27" creationId="{5E973FA6-0F18-274D-0BDF-EEE3C7C2D31E}"/>
          </ac:picMkLst>
        </pc:picChg>
        <pc:picChg chg="add mod">
          <ac:chgData name="Tiffany Harte" userId="01cf3c4b-f226-44e0-bc6a-ee0ec2ec0a59" providerId="ADAL" clId="{3955BE62-B768-7540-B015-4539C0D5D3A9}" dt="2025-01-21T23:05:10.089" v="2422" actId="1076"/>
          <ac:picMkLst>
            <pc:docMk/>
            <pc:sldMk cId="2992826593" sldId="3250"/>
            <ac:picMk id="29" creationId="{D1A3B9BF-30AD-38BF-3DB0-3288666AA52C}"/>
          </ac:picMkLst>
        </pc:picChg>
      </pc:sldChg>
      <pc:sldChg chg="addSp delSp modSp add mod modAnim modNotesTx">
        <pc:chgData name="Tiffany Harte" userId="01cf3c4b-f226-44e0-bc6a-ee0ec2ec0a59" providerId="ADAL" clId="{3955BE62-B768-7540-B015-4539C0D5D3A9}" dt="2025-01-22T00:23:10.939" v="2486"/>
        <pc:sldMkLst>
          <pc:docMk/>
          <pc:sldMk cId="1056049689" sldId="3251"/>
        </pc:sldMkLst>
        <pc:spChg chg="mod">
          <ac:chgData name="Tiffany Harte" userId="01cf3c4b-f226-44e0-bc6a-ee0ec2ec0a59" providerId="ADAL" clId="{3955BE62-B768-7540-B015-4539C0D5D3A9}" dt="2025-01-19T00:21:22.622" v="1286" actId="20577"/>
          <ac:spMkLst>
            <pc:docMk/>
            <pc:sldMk cId="1056049689" sldId="3251"/>
            <ac:spMk id="3" creationId="{5326C08C-DD0C-4E2B-9415-91836DCAB36C}"/>
          </ac:spMkLst>
        </pc:spChg>
        <pc:spChg chg="add mod">
          <ac:chgData name="Tiffany Harte" userId="01cf3c4b-f226-44e0-bc6a-ee0ec2ec0a59" providerId="ADAL" clId="{3955BE62-B768-7540-B015-4539C0D5D3A9}" dt="2025-01-21T23:05:19.825" v="2425"/>
          <ac:spMkLst>
            <pc:docMk/>
            <pc:sldMk cId="1056049689" sldId="3251"/>
            <ac:spMk id="4" creationId="{F7FAF08A-E795-9FFB-44E5-F955EFB9F8CD}"/>
          </ac:spMkLst>
        </pc:spChg>
        <pc:spChg chg="del mod">
          <ac:chgData name="Tiffany Harte" userId="01cf3c4b-f226-44e0-bc6a-ee0ec2ec0a59" providerId="ADAL" clId="{3955BE62-B768-7540-B015-4539C0D5D3A9}" dt="2025-01-21T23:05:19.202" v="2424" actId="478"/>
          <ac:spMkLst>
            <pc:docMk/>
            <pc:sldMk cId="1056049689" sldId="3251"/>
            <ac:spMk id="46" creationId="{BE5456B8-2946-B9FB-7456-DA6CCC6583DD}"/>
          </ac:spMkLst>
        </pc:spChg>
        <pc:picChg chg="add mod">
          <ac:chgData name="Tiffany Harte" userId="01cf3c4b-f226-44e0-bc6a-ee0ec2ec0a59" providerId="ADAL" clId="{3955BE62-B768-7540-B015-4539C0D5D3A9}" dt="2025-01-21T23:05:19.825" v="2425"/>
          <ac:picMkLst>
            <pc:docMk/>
            <pc:sldMk cId="1056049689" sldId="3251"/>
            <ac:picMk id="8" creationId="{F9353748-C6AE-F353-1CBA-E01A76EDF18C}"/>
          </ac:picMkLst>
        </pc:picChg>
      </pc:sldChg>
      <pc:sldChg chg="delSp modSp add del mod">
        <pc:chgData name="Tiffany Harte" userId="01cf3c4b-f226-44e0-bc6a-ee0ec2ec0a59" providerId="ADAL" clId="{3955BE62-B768-7540-B015-4539C0D5D3A9}" dt="2025-01-20T21:39:15.549" v="1890" actId="2696"/>
        <pc:sldMkLst>
          <pc:docMk/>
          <pc:sldMk cId="4107697025" sldId="3252"/>
        </pc:sldMkLst>
      </pc:sldChg>
      <pc:sldChg chg="modSp new del mod">
        <pc:chgData name="Tiffany Harte" userId="01cf3c4b-f226-44e0-bc6a-ee0ec2ec0a59" providerId="ADAL" clId="{3955BE62-B768-7540-B015-4539C0D5D3A9}" dt="2025-01-19T23:10:42.846" v="1319" actId="2696"/>
        <pc:sldMkLst>
          <pc:docMk/>
          <pc:sldMk cId="3615881423" sldId="3253"/>
        </pc:sldMkLst>
      </pc:sldChg>
      <pc:sldChg chg="add">
        <pc:chgData name="Tiffany Harte" userId="01cf3c4b-f226-44e0-bc6a-ee0ec2ec0a59" providerId="ADAL" clId="{3955BE62-B768-7540-B015-4539C0D5D3A9}" dt="2025-01-19T23:10:14.864" v="1313"/>
        <pc:sldMkLst>
          <pc:docMk/>
          <pc:sldMk cId="1785067998" sldId="3254"/>
        </pc:sldMkLst>
      </pc:sldChg>
      <pc:sldChg chg="addSp delSp modSp add mod">
        <pc:chgData name="Tiffany Harte" userId="01cf3c4b-f226-44e0-bc6a-ee0ec2ec0a59" providerId="ADAL" clId="{3955BE62-B768-7540-B015-4539C0D5D3A9}" dt="2025-01-20T23:46:40.184" v="1997"/>
        <pc:sldMkLst>
          <pc:docMk/>
          <pc:sldMk cId="3547089998" sldId="3255"/>
        </pc:sldMkLst>
        <pc:spChg chg="add mod">
          <ac:chgData name="Tiffany Harte" userId="01cf3c4b-f226-44e0-bc6a-ee0ec2ec0a59" providerId="ADAL" clId="{3955BE62-B768-7540-B015-4539C0D5D3A9}" dt="2025-01-20T23:46:40.184" v="1997"/>
          <ac:spMkLst>
            <pc:docMk/>
            <pc:sldMk cId="3547089998" sldId="3255"/>
            <ac:spMk id="3" creationId="{E341FD34-6698-0D32-3EE6-534AB4E09802}"/>
          </ac:spMkLst>
        </pc:spChg>
        <pc:spChg chg="mod">
          <ac:chgData name="Tiffany Harte" userId="01cf3c4b-f226-44e0-bc6a-ee0ec2ec0a59" providerId="ADAL" clId="{3955BE62-B768-7540-B015-4539C0D5D3A9}" dt="2025-01-20T21:46:48.061" v="1958" actId="20577"/>
          <ac:spMkLst>
            <pc:docMk/>
            <pc:sldMk cId="3547089998" sldId="3255"/>
            <ac:spMk id="17" creationId="{F9561C1B-73B1-FD31-E089-38889B5BF4CA}"/>
          </ac:spMkLst>
        </pc:spChg>
        <pc:spChg chg="mod">
          <ac:chgData name="Tiffany Harte" userId="01cf3c4b-f226-44e0-bc6a-ee0ec2ec0a59" providerId="ADAL" clId="{3955BE62-B768-7540-B015-4539C0D5D3A9}" dt="2025-01-20T21:48:17.627" v="1990" actId="20577"/>
          <ac:spMkLst>
            <pc:docMk/>
            <pc:sldMk cId="3547089998" sldId="3255"/>
            <ac:spMk id="39" creationId="{68550814-1C7E-61A7-2AFD-D6A9B92C79D9}"/>
          </ac:spMkLst>
        </pc:spChg>
        <pc:grpChg chg="mod">
          <ac:chgData name="Tiffany Harte" userId="01cf3c4b-f226-44e0-bc6a-ee0ec2ec0a59" providerId="ADAL" clId="{3955BE62-B768-7540-B015-4539C0D5D3A9}" dt="2025-01-20T21:48:21.803" v="1991" actId="1076"/>
          <ac:grpSpMkLst>
            <pc:docMk/>
            <pc:sldMk cId="3547089998" sldId="3255"/>
            <ac:grpSpMk id="14" creationId="{4716FC5F-5D33-5DA2-2B40-816A20E14BE3}"/>
          </ac:grpSpMkLst>
        </pc:grpChg>
        <pc:grpChg chg="mod">
          <ac:chgData name="Tiffany Harte" userId="01cf3c4b-f226-44e0-bc6a-ee0ec2ec0a59" providerId="ADAL" clId="{3955BE62-B768-7540-B015-4539C0D5D3A9}" dt="2025-01-20T21:46:55.438" v="1973" actId="1035"/>
          <ac:grpSpMkLst>
            <pc:docMk/>
            <pc:sldMk cId="3547089998" sldId="3255"/>
            <ac:grpSpMk id="38" creationId="{612ACD1F-48EE-CDF1-A661-7DAA0B431657}"/>
          </ac:grpSpMkLst>
        </pc:grpChg>
      </pc:sldChg>
      <pc:sldChg chg="modSp add del mod">
        <pc:chgData name="Tiffany Harte" userId="01cf3c4b-f226-44e0-bc6a-ee0ec2ec0a59" providerId="ADAL" clId="{3955BE62-B768-7540-B015-4539C0D5D3A9}" dt="2025-01-20T21:37:03.939" v="1871" actId="2696"/>
        <pc:sldMkLst>
          <pc:docMk/>
          <pc:sldMk cId="2558431404" sldId="3259"/>
        </pc:sldMkLst>
      </pc:sldChg>
      <pc:sldChg chg="modSp add mod">
        <pc:chgData name="Tiffany Harte" userId="01cf3c4b-f226-44e0-bc6a-ee0ec2ec0a59" providerId="ADAL" clId="{3955BE62-B768-7540-B015-4539C0D5D3A9}" dt="2025-01-20T19:17:03.942" v="1373" actId="2711"/>
        <pc:sldMkLst>
          <pc:docMk/>
          <pc:sldMk cId="1919262399" sldId="3263"/>
        </pc:sldMkLst>
        <pc:spChg chg="mod">
          <ac:chgData name="Tiffany Harte" userId="01cf3c4b-f226-44e0-bc6a-ee0ec2ec0a59" providerId="ADAL" clId="{3955BE62-B768-7540-B015-4539C0D5D3A9}" dt="2025-01-20T19:17:03.942" v="1373" actId="2711"/>
          <ac:spMkLst>
            <pc:docMk/>
            <pc:sldMk cId="1919262399" sldId="3263"/>
            <ac:spMk id="4" creationId="{558FA315-63A6-D2E6-ED98-CC575D3D6FF6}"/>
          </ac:spMkLst>
        </pc:spChg>
      </pc:sldChg>
      <pc:sldChg chg="add">
        <pc:chgData name="Tiffany Harte" userId="01cf3c4b-f226-44e0-bc6a-ee0ec2ec0a59" providerId="ADAL" clId="{3955BE62-B768-7540-B015-4539C0D5D3A9}" dt="2025-01-19T23:12:26.959" v="1326"/>
        <pc:sldMkLst>
          <pc:docMk/>
          <pc:sldMk cId="2245900380" sldId="3264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1DB59-7DE5-E944-9D20-4D6EC0E8B061}" type="datetimeFigureOut">
              <a:rPr lang="en-US" smtClean="0"/>
              <a:t>1/21/25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622E93-88BF-444B-AFCD-F6FBE2077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33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3907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660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FC4BBE-0ADD-1500-E6C8-27C6958C37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ABE2202-9B2A-9501-577F-5D7E4DB6F9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0A9907A-81F1-368F-B98A-2BD4A7C49D7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99449E-3641-0B15-B964-9614B57061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1823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7407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56573AD-6864-D400-D16B-1F48087E2B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A483A62-7E7B-3D80-028C-D8FFF43D1E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96C489E-C522-FECE-0013-7FA94958D05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6925919-EA8F-18D9-EDA4-E7271E25C15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53EEA-3450-914D-A4DD-5C59C168B8A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04045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5AF17E-C6F8-45FB-9B41-1074CA31BF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D954453-BAB0-5A56-27D8-D949772FDA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2ABFB60-D8EC-745D-7990-4594803302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8CC98E-3626-1AD5-420A-FD309943E6A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D353EEA-3450-914D-A4DD-5C59C168B8A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9047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437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887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166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330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061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AD83C3-BFA9-2D71-A975-AEE65C036C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39D24D1-568A-87F0-6390-6D036791B4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2A6ACC3-E4CB-94AD-4D29-AB0BDD4812C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7DF7F5-62D8-A55D-9846-91FC61FE9D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60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48859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C56293-4E71-CA48-850A-171ABFF3E532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311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622E93-88BF-444B-AFCD-F6FBE207741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657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5E957-4AC9-7C4A-B53F-2E3C5F32C4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78E9002-52A4-AC4B-A7E7-3516385F06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E7A0CE-9252-2342-8FA2-78444260D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184453-126D-6449-A995-5530A732E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CEFB6-4FA7-0646-B7F1-F32BF4BDF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89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9BF868-16F4-7646-90E2-16C92655F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DD8CC4-8EB9-BA4F-8978-0029674484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49415C9-98A2-0941-B1CF-8AFC70C9CD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4817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FA34EE-3BE7-BD46-8607-0C928D2E23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BAAFBB7-A7E3-9345-ABAB-6CFFB12F02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E8952E-70CA-9040-9280-FF9F2B58871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42956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40B6D-34B9-AA45-83D3-83B36BF10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029C4-FF35-C441-891A-78383C4BB1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814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7BCC2D-41BF-0F43-B8A9-BB2D6C8906B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48D644-66AB-6946-B4DC-90C0C57D38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1939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E4439-1542-0846-AAC5-164DEAB3D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Bookman Old Style" panose="02050604050505020204" pitchFamily="18" charset="0"/>
              </a:defRPr>
            </a:lvl1pPr>
            <a:lvl2pPr>
              <a:defRPr>
                <a:latin typeface="Bookman Old Style" panose="02050604050505020204" pitchFamily="18" charset="0"/>
              </a:defRPr>
            </a:lvl2pPr>
            <a:lvl3pPr>
              <a:defRPr>
                <a:latin typeface="Bookman Old Style" panose="02050604050505020204" pitchFamily="18" charset="0"/>
              </a:defRPr>
            </a:lvl3pPr>
            <a:lvl4pPr>
              <a:defRPr>
                <a:latin typeface="Bookman Old Style" panose="02050604050505020204" pitchFamily="18" charset="0"/>
              </a:defRPr>
            </a:lvl4pPr>
            <a:lvl5pPr>
              <a:defRPr>
                <a:latin typeface="Bookman Old Style" panose="02050604050505020204" pitchFamily="18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F2565-47B3-5542-9EE2-DF0A304400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7717" y="73246"/>
            <a:ext cx="1701706" cy="874383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DE5F029-1750-A64E-BF61-38DCD9886EFE}"/>
              </a:ext>
            </a:extLst>
          </p:cNvPr>
          <p:cNvCxnSpPr>
            <a:cxnSpLocks/>
          </p:cNvCxnSpPr>
          <p:nvPr userDrawn="1"/>
        </p:nvCxnSpPr>
        <p:spPr>
          <a:xfrm>
            <a:off x="-313981" y="1314335"/>
            <a:ext cx="12819961" cy="0"/>
          </a:xfrm>
          <a:prstGeom prst="line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3148E49-52D9-4B47-B1DD-12159EDD9005}"/>
              </a:ext>
            </a:extLst>
          </p:cNvPr>
          <p:cNvCxnSpPr>
            <a:cxnSpLocks/>
          </p:cNvCxnSpPr>
          <p:nvPr userDrawn="1"/>
        </p:nvCxnSpPr>
        <p:spPr>
          <a:xfrm>
            <a:off x="-280527" y="1180431"/>
            <a:ext cx="12819961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5">
            <a:extLst>
              <a:ext uri="{FF2B5EF4-FFF2-40B4-BE49-F238E27FC236}">
                <a16:creationId xmlns:a16="http://schemas.microsoft.com/office/drawing/2014/main" id="{133CCEB2-089C-614A-AD1E-A220B29F2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230" y="-11228"/>
            <a:ext cx="10515600" cy="1325563"/>
          </a:xfrm>
        </p:spPr>
        <p:txBody>
          <a:bodyPr/>
          <a:lstStyle>
            <a:lvl1pPr>
              <a:defRPr>
                <a:latin typeface="Bookman Old Style" panose="02050604050505020204" pitchFamily="18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C625793-1A6C-754E-A97F-9269D50B58B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7079" y="6348171"/>
            <a:ext cx="1960260" cy="4506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835DB18-A965-3A4E-9EAF-A8903EE67904}"/>
              </a:ext>
            </a:extLst>
          </p:cNvPr>
          <p:cNvSpPr txBox="1"/>
          <p:nvPr userDrawn="1"/>
        </p:nvSpPr>
        <p:spPr>
          <a:xfrm>
            <a:off x="7557247" y="6311900"/>
            <a:ext cx="2458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latin typeface="Bookman Old Style" panose="02050604050505020204" pitchFamily="18" charset="0"/>
              </a:rPr>
              <a:t>Tiffany Harte</a:t>
            </a:r>
          </a:p>
          <a:p>
            <a:pPr algn="r"/>
            <a:r>
              <a:rPr lang="en-US" sz="1400">
                <a:latin typeface="Bookman Old Style" panose="02050604050505020204" pitchFamily="18" charset="0"/>
              </a:rPr>
              <a:t>19/10/2021</a:t>
            </a:r>
          </a:p>
        </p:txBody>
      </p:sp>
    </p:spTree>
    <p:extLst>
      <p:ext uri="{BB962C8B-B14F-4D97-AF65-F5344CB8AC3E}">
        <p14:creationId xmlns:p14="http://schemas.microsoft.com/office/powerpoint/2010/main" val="866540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F10B01-E735-9542-BB64-D6FA3CE8E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19208A-82D1-4D4D-9945-D8A2B25AB2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83793C3-CA47-F840-AE64-CBC5D432E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E0E0D4-E287-B146-8686-038568225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21F857-42BE-C845-AB07-4620A4EB8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2071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6BCB1-4923-994F-B968-3DA0FE818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134EF-42DC-C947-9F6C-CD12980951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CEBAEE-F90B-4F4D-A52E-3DADD24FF3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4FCD9A-2AB4-C24C-AA7C-21EA89BAC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1/21/25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2FBEA0-C659-704E-9208-36C55910E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4DA2B5-C295-B94B-B876-855B56382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4849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7E954-3E24-C042-8761-3D8B1AE59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4E6136-E744-DE49-91EC-13A72A10A8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81605A1-CCF4-5D41-B200-8206BD0C87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4389C64-496A-5B40-8E62-BC8C865D80F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800269-71B4-9245-BE05-A56C6F4B92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7377679-9354-F940-A138-04B4C00E29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1/21/25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F2C2DD0-ED5E-0B49-8497-3A5E6FFB8F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D958E9-A1D4-954C-B962-77036B5729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601898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76F0E-96BC-B84C-B017-EDDB12C2F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C8D4CD-1218-2447-B9D9-BEA55AFA66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79F765-6D41-2E4E-AA12-DFA34F73BE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466716-CF97-4F47-BE0B-D07B12A30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1/21/25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0C0C27-34FF-FC40-B3D6-FCCF413586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0D55D9-1F3C-9B40-B7E3-282255926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9951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E100D1-B280-2D4C-B780-385F16D041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A23EA85-446A-D34F-BCCC-16EBD82BC8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A427454-57D3-8E42-A80C-D5A73457E6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227AB2-2CFA-8249-93D3-AAE154ABA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1/21/25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58F1F3-20A7-C341-BE18-E46027E70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41A2B78-1B1E-D54C-B40C-F028E4947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1214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E4439-1542-0846-AAC5-164DEAB3D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F2565-47B3-5542-9EE2-DF0A304400D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30" y="6314840"/>
            <a:ext cx="1006836" cy="51734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71E64E9-370B-0ED0-75BE-823DF48BFF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1137" y="6454862"/>
            <a:ext cx="1496202" cy="34398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7B29E85-7A95-9D00-8422-9DCCBB193C42}"/>
              </a:ext>
            </a:extLst>
          </p:cNvPr>
          <p:cNvSpPr txBox="1"/>
          <p:nvPr userDrawn="1"/>
        </p:nvSpPr>
        <p:spPr>
          <a:xfrm>
            <a:off x="8729830" y="6398740"/>
            <a:ext cx="1861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>
                <a:latin typeface="Century Gothic" panose="020B0502020202020204" pitchFamily="34" charset="0"/>
              </a:rPr>
              <a:t>Tiffany Harte</a:t>
            </a:r>
          </a:p>
          <a:p>
            <a:pPr algn="r"/>
            <a:r>
              <a:rPr lang="en-US" sz="1000">
                <a:latin typeface="Century Gothic" panose="020B0502020202020204" pitchFamily="34" charset="0"/>
              </a:rPr>
              <a:t>22/01/2024</a:t>
            </a:r>
          </a:p>
        </p:txBody>
      </p:sp>
      <p:sp>
        <p:nvSpPr>
          <p:cNvPr id="5" name="Title 15">
            <a:extLst>
              <a:ext uri="{FF2B5EF4-FFF2-40B4-BE49-F238E27FC236}">
                <a16:creationId xmlns:a16="http://schemas.microsoft.com/office/drawing/2014/main" id="{57D028D0-7C65-5619-9E72-B6143DD23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622" y="123559"/>
            <a:ext cx="10515600" cy="971711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702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F15ECE-F628-F740-82F0-29CDE8C67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E25534-E595-054D-B1F8-0029344FA5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B16040-C0B1-6D4C-9C49-ECC8CE6CE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E5F35D-9B77-9C43-ABB0-345B81CDD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01AA7-94F6-0041-89CF-F24336065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7182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1E14BF-7DAA-BA4F-BD8F-D0FAE2C15D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B0883A-DAC6-D34D-B555-F0E591D4D4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139D7B-C880-FE43-A8FE-CB9087800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BBD0E-C43B-4F46-85AF-D4A4E63DA2FE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14B7DB-F8C2-A04C-BE39-E49F239A23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A7C8E2-6ED2-0143-B757-8221B26909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165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97885-51D1-08D1-7BBB-C284EE09E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A3ACA3-0D0E-A893-67BD-D4ED6CB6EE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052E469-918F-FED7-21A7-6789BEC406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81D1A-E0D4-8F43-8FFB-77C55ED984DB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0BC5F0-9160-72DA-D0FE-5B69905BB1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E63188-D2BB-F549-1056-32BA8F489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51D215-946F-8548-95D6-299AA9C397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772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E4439-1542-0846-AAC5-164DEAB3D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C625793-1A6C-754E-A97F-9269D50B58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1137" y="6454862"/>
            <a:ext cx="1496202" cy="34398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C23C06E-02E4-2144-ADD1-AB7663E96892}"/>
              </a:ext>
            </a:extLst>
          </p:cNvPr>
          <p:cNvSpPr txBox="1"/>
          <p:nvPr userDrawn="1"/>
        </p:nvSpPr>
        <p:spPr>
          <a:xfrm>
            <a:off x="8729830" y="6398740"/>
            <a:ext cx="1861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>
                <a:latin typeface="Century Gothic" panose="020B0502020202020204" pitchFamily="34" charset="0"/>
              </a:rPr>
              <a:t>Tiffany Harte</a:t>
            </a:r>
          </a:p>
          <a:p>
            <a:pPr algn="r"/>
            <a:r>
              <a:rPr lang="en-US" sz="1000">
                <a:latin typeface="Century Gothic" panose="020B0502020202020204" pitchFamily="34" charset="0"/>
              </a:rPr>
              <a:t>04/11/2024</a:t>
            </a:r>
          </a:p>
        </p:txBody>
      </p:sp>
      <p:sp>
        <p:nvSpPr>
          <p:cNvPr id="2" name="Title 15">
            <a:extLst>
              <a:ext uri="{FF2B5EF4-FFF2-40B4-BE49-F238E27FC236}">
                <a16:creationId xmlns:a16="http://schemas.microsoft.com/office/drawing/2014/main" id="{0A9C6DEF-AFE5-A240-095A-3B06549EF1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622" y="123559"/>
            <a:ext cx="10515600" cy="971711"/>
          </a:xfrm>
        </p:spPr>
        <p:txBody>
          <a:bodyPr/>
          <a:lstStyle>
            <a:lvl1pPr>
              <a:defRPr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35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2BC916D-CC6B-A246-8F2C-FD4A05EB93D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2507" y="73246"/>
            <a:ext cx="1536916" cy="789709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12F062D-8EA0-22EF-6F3D-DAD1ED226E1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1137" y="6454862"/>
            <a:ext cx="1496202" cy="34398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64C252-2027-20CB-2373-EA3F7CFC17E4}"/>
              </a:ext>
            </a:extLst>
          </p:cNvPr>
          <p:cNvSpPr txBox="1"/>
          <p:nvPr userDrawn="1"/>
        </p:nvSpPr>
        <p:spPr>
          <a:xfrm>
            <a:off x="8729830" y="6398740"/>
            <a:ext cx="1861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>
                <a:latin typeface="Century Gothic" panose="020B0502020202020204" pitchFamily="34" charset="0"/>
              </a:rPr>
              <a:t>Tiffany Harte</a:t>
            </a:r>
          </a:p>
          <a:p>
            <a:pPr algn="r"/>
            <a:r>
              <a:rPr lang="en-US" sz="1000">
                <a:latin typeface="Century Gothic" panose="020B0502020202020204" pitchFamily="34" charset="0"/>
              </a:rPr>
              <a:t>04/11/2024</a:t>
            </a:r>
          </a:p>
        </p:txBody>
      </p:sp>
    </p:spTree>
    <p:extLst>
      <p:ext uri="{BB962C8B-B14F-4D97-AF65-F5344CB8AC3E}">
        <p14:creationId xmlns:p14="http://schemas.microsoft.com/office/powerpoint/2010/main" val="1909216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8AB3068-4ACD-AC41-9E3D-A7090DBDCC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7079" y="6348171"/>
            <a:ext cx="1960260" cy="4506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791A16B-F004-E942-9851-44707129CE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077397" y="59150"/>
            <a:ext cx="998141" cy="102044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8A6FB7-3607-384E-8A6D-C30602F6D8EE}"/>
              </a:ext>
            </a:extLst>
          </p:cNvPr>
          <p:cNvSpPr txBox="1"/>
          <p:nvPr userDrawn="1"/>
        </p:nvSpPr>
        <p:spPr>
          <a:xfrm>
            <a:off x="7502164" y="6275630"/>
            <a:ext cx="2458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latin typeface="Century Gothic" panose="020B0502020202020204" pitchFamily="34" charset="0"/>
              </a:rPr>
              <a:t>Tiffany Harte</a:t>
            </a:r>
          </a:p>
          <a:p>
            <a:pPr algn="r"/>
            <a:r>
              <a:rPr lang="en-US" sz="1400">
                <a:latin typeface="Century Gothic" panose="020B0502020202020204" pitchFamily="34" charset="0"/>
              </a:rPr>
              <a:t>21/06/2022</a:t>
            </a:r>
          </a:p>
        </p:txBody>
      </p:sp>
    </p:spTree>
    <p:extLst>
      <p:ext uri="{BB962C8B-B14F-4D97-AF65-F5344CB8AC3E}">
        <p14:creationId xmlns:p14="http://schemas.microsoft.com/office/powerpoint/2010/main" val="4242321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1E4439-1542-0846-AAC5-164DEAB3D9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  <a:lvl2pPr>
              <a:defRPr>
                <a:latin typeface="Century Gothic" panose="020B0502020202020204" pitchFamily="34" charset="0"/>
              </a:defRPr>
            </a:lvl2pPr>
            <a:lvl3pPr>
              <a:defRPr>
                <a:latin typeface="Century Gothic" panose="020B0502020202020204" pitchFamily="34" charset="0"/>
              </a:defRPr>
            </a:lvl3pPr>
            <a:lvl4pPr>
              <a:defRPr>
                <a:latin typeface="Century Gothic" panose="020B0502020202020204" pitchFamily="34" charset="0"/>
              </a:defRPr>
            </a:lvl4pPr>
            <a:lvl5pPr>
              <a:defRPr>
                <a:latin typeface="Century Gothic" panose="020B050202020202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DE5F029-1750-A64E-BF61-38DCD9886EFE}"/>
              </a:ext>
            </a:extLst>
          </p:cNvPr>
          <p:cNvCxnSpPr>
            <a:cxnSpLocks/>
          </p:cNvCxnSpPr>
          <p:nvPr userDrawn="1"/>
        </p:nvCxnSpPr>
        <p:spPr>
          <a:xfrm>
            <a:off x="-313981" y="1314335"/>
            <a:ext cx="12819961" cy="0"/>
          </a:xfrm>
          <a:prstGeom prst="line">
            <a:avLst/>
          </a:prstGeom>
          <a:ln w="762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63148E49-52D9-4B47-B1DD-12159EDD9005}"/>
              </a:ext>
            </a:extLst>
          </p:cNvPr>
          <p:cNvCxnSpPr>
            <a:cxnSpLocks/>
          </p:cNvCxnSpPr>
          <p:nvPr userDrawn="1"/>
        </p:nvCxnSpPr>
        <p:spPr>
          <a:xfrm>
            <a:off x="-280527" y="1180431"/>
            <a:ext cx="12819961" cy="0"/>
          </a:xfrm>
          <a:prstGeom prst="line">
            <a:avLst/>
          </a:prstGeom>
          <a:ln w="571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5">
            <a:extLst>
              <a:ext uri="{FF2B5EF4-FFF2-40B4-BE49-F238E27FC236}">
                <a16:creationId xmlns:a16="http://schemas.microsoft.com/office/drawing/2014/main" id="{133CCEB2-089C-614A-AD1E-A220B29F2A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7230" y="-11228"/>
            <a:ext cx="10515600" cy="1325563"/>
          </a:xfrm>
        </p:spPr>
        <p:txBody>
          <a:bodyPr/>
          <a:lstStyle>
            <a:lvl1pPr>
              <a:defRPr>
                <a:latin typeface="Century Gothic" panose="020B0502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C625793-1A6C-754E-A97F-9269D50B58B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7079" y="6348171"/>
            <a:ext cx="1960260" cy="45067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C23C06E-02E4-2144-ADD1-AB7663E96892}"/>
              </a:ext>
            </a:extLst>
          </p:cNvPr>
          <p:cNvSpPr txBox="1"/>
          <p:nvPr userDrawn="1"/>
        </p:nvSpPr>
        <p:spPr>
          <a:xfrm>
            <a:off x="7502164" y="6275630"/>
            <a:ext cx="2458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latin typeface="Century Gothic" panose="020B0502020202020204" pitchFamily="34" charset="0"/>
              </a:rPr>
              <a:t>Tiffany Harte</a:t>
            </a:r>
          </a:p>
          <a:p>
            <a:pPr algn="r"/>
            <a:r>
              <a:rPr lang="en-US" sz="1400">
                <a:latin typeface="Century Gothic" panose="020B0502020202020204" pitchFamily="34" charset="0"/>
              </a:rPr>
              <a:t>21/06/2022</a:t>
            </a:r>
          </a:p>
        </p:txBody>
      </p:sp>
    </p:spTree>
    <p:extLst>
      <p:ext uri="{BB962C8B-B14F-4D97-AF65-F5344CB8AC3E}">
        <p14:creationId xmlns:p14="http://schemas.microsoft.com/office/powerpoint/2010/main" val="1684925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C1AF2B0E-F4E9-4349-9E80-B0C63929874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27079" y="6348171"/>
            <a:ext cx="1960260" cy="45067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328BA65-FE5B-1241-8318-FFF4AC51DD28}"/>
              </a:ext>
            </a:extLst>
          </p:cNvPr>
          <p:cNvSpPr txBox="1"/>
          <p:nvPr userDrawn="1"/>
        </p:nvSpPr>
        <p:spPr>
          <a:xfrm>
            <a:off x="7502164" y="6275630"/>
            <a:ext cx="2458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>
                <a:latin typeface="Century Gothic" panose="020B0502020202020204" pitchFamily="34" charset="0"/>
              </a:rPr>
              <a:t>Tiffany Harte</a:t>
            </a:r>
          </a:p>
          <a:p>
            <a:pPr algn="r"/>
            <a:r>
              <a:rPr lang="en-US" sz="1400">
                <a:latin typeface="Century Gothic" panose="020B0502020202020204" pitchFamily="34" charset="0"/>
              </a:rPr>
              <a:t>28/01/2023</a:t>
            </a:r>
          </a:p>
        </p:txBody>
      </p:sp>
    </p:spTree>
    <p:extLst>
      <p:ext uri="{BB962C8B-B14F-4D97-AF65-F5344CB8AC3E}">
        <p14:creationId xmlns:p14="http://schemas.microsoft.com/office/powerpoint/2010/main" val="3886655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F594A-0455-754E-A7A4-B23766EACC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A4FA15-4BE2-FF47-9126-84F3080A424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596A27-8F57-1F4D-AA53-BAAA6424ED4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5026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E537F-FC2B-DB46-8C8C-D6F7D8C900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C403FB-EFE3-714F-AEF5-D436C09F2F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6A66EF-2BB7-EA45-AE8A-93572CC8CF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E3A1D0-19AA-6D47-955D-DDB2A07B0F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5FB8F2-F7EF-DA42-B586-621DE6A6D1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586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DFCB02F-FB8A-304A-B3E8-C0BD1A54D8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41F98C-04E2-ED41-895A-78094767592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192FD5-B3B2-4845-AE80-282B5168F7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BBD0E-C43B-4F46-85AF-D4A4E63DA2FE}" type="datetimeFigureOut">
              <a:rPr lang="en-US" smtClean="0"/>
              <a:t>1/21/25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58C306-614D-864A-9B75-79C51A47BC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662C2F-27C3-D942-A045-46F5263A80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7669AC-8B2D-914E-89EB-16821D9F80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31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75" r:id="rId3"/>
    <p:sldLayoutId id="2147483655" r:id="rId4"/>
    <p:sldLayoutId id="2147483666" r:id="rId5"/>
    <p:sldLayoutId id="2147483672" r:id="rId6"/>
    <p:sldLayoutId id="2147483654" r:id="rId7"/>
    <p:sldLayoutId id="2147483663" r:id="rId8"/>
    <p:sldLayoutId id="2147483664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51" r:id="rId15"/>
    <p:sldLayoutId id="2147483652" r:id="rId16"/>
    <p:sldLayoutId id="2147483653" r:id="rId17"/>
    <p:sldLayoutId id="2147483656" r:id="rId18"/>
    <p:sldLayoutId id="2147483657" r:id="rId19"/>
    <p:sldLayoutId id="2147483658" r:id="rId20"/>
    <p:sldLayoutId id="2147483659" r:id="rId21"/>
    <p:sldLayoutId id="2147483676" r:id="rId2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emf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53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emf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4.png"/><Relationship Id="rId7" Type="http://schemas.openxmlformats.org/officeDocument/2006/relationships/image" Target="../media/image59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emf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6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png"/><Relationship Id="rId3" Type="http://schemas.openxmlformats.org/officeDocument/2006/relationships/image" Target="../media/image62.png"/><Relationship Id="rId7" Type="http://schemas.openxmlformats.org/officeDocument/2006/relationships/image" Target="../media/image66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emf"/><Relationship Id="rId4" Type="http://schemas.openxmlformats.org/officeDocument/2006/relationships/image" Target="../media/image63.emf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13" Type="http://schemas.openxmlformats.org/officeDocument/2006/relationships/image" Target="../media/image78.emf"/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12" Type="http://schemas.openxmlformats.org/officeDocument/2006/relationships/image" Target="../media/image7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11" Type="http://schemas.openxmlformats.org/officeDocument/2006/relationships/image" Target="../media/image76.png"/><Relationship Id="rId5" Type="http://schemas.openxmlformats.org/officeDocument/2006/relationships/image" Target="../media/image70.png"/><Relationship Id="rId10" Type="http://schemas.openxmlformats.org/officeDocument/2006/relationships/image" Target="../media/image75.png"/><Relationship Id="rId4" Type="http://schemas.openxmlformats.org/officeDocument/2006/relationships/image" Target="../media/image69.png"/><Relationship Id="rId9" Type="http://schemas.openxmlformats.org/officeDocument/2006/relationships/image" Target="../media/image7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emf"/><Relationship Id="rId5" Type="http://schemas.openxmlformats.org/officeDocument/2006/relationships/image" Target="../media/image80.emf"/><Relationship Id="rId4" Type="http://schemas.openxmlformats.org/officeDocument/2006/relationships/image" Target="../media/image79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Relationship Id="rId9" Type="http://schemas.openxmlformats.org/officeDocument/2006/relationships/image" Target="../media/image2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jpe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8.jpeg"/><Relationship Id="rId4" Type="http://schemas.openxmlformats.org/officeDocument/2006/relationships/hyperlink" Target="https://doi.org/10.1116/5.0185291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1FFF8-9ECB-DD44-84D0-DB094BE71F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7060" y="2132988"/>
            <a:ext cx="10997880" cy="2130343"/>
          </a:xfrm>
        </p:spPr>
        <p:txBody>
          <a:bodyPr>
            <a:normAutofit/>
          </a:bodyPr>
          <a:lstStyle/>
          <a:p>
            <a:r>
              <a:rPr lang="en-GB" sz="4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Long-baseline atom interferometry: </a:t>
            </a:r>
            <a:br>
              <a:rPr lang="en-GB" sz="4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en-GB" sz="4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Probing the universe with ultracold atoms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B9B62D-7426-4F4B-8E47-3301A391F4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980525"/>
            <a:ext cx="9144000" cy="1537922"/>
          </a:xfrm>
        </p:spPr>
        <p:txBody>
          <a:bodyPr>
            <a:normAutofit fontScale="92500" lnSpcReduction="20000"/>
          </a:bodyPr>
          <a:lstStyle/>
          <a:p>
            <a:r>
              <a:rPr lang="en-US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Dr Tiffany Harte</a:t>
            </a:r>
          </a:p>
          <a:p>
            <a:r>
              <a:rPr lang="en-US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22/01/2025, QT4HEP</a:t>
            </a:r>
          </a:p>
          <a:p>
            <a:endParaRPr lang="en-US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r>
              <a:rPr lang="en-US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th558@cam.ac.uk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7C0D8A-2CE1-2045-83A0-618D6A2CAF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42" y="25286"/>
            <a:ext cx="2854696" cy="73432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AC0160-FD19-194C-A607-122BA24D474F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21832" y="124610"/>
            <a:ext cx="2929669" cy="67355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03C1A92-5772-AD15-6535-F793D5D562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51835" y="57883"/>
            <a:ext cx="1345013" cy="807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0734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6F190F-2991-6AC9-3A28-4F3D981855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3149" y="1227323"/>
            <a:ext cx="5049890" cy="1713453"/>
          </a:xfrm>
        </p:spPr>
        <p:txBody>
          <a:bodyPr>
            <a:normAutofit/>
          </a:bodyPr>
          <a:lstStyle/>
          <a:p>
            <a:r>
              <a:rPr lang="en-GB" sz="2000"/>
              <a:t>Avoid seismic noise</a:t>
            </a:r>
          </a:p>
          <a:p>
            <a:r>
              <a:rPr lang="en-GB" sz="2000"/>
              <a:t>Longer freefall*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47038B2-F3A2-F585-E699-4B495F867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Ultracold observatories in space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496029-D011-8454-E0E6-48242C858F73}"/>
              </a:ext>
            </a:extLst>
          </p:cNvPr>
          <p:cNvGrpSpPr/>
          <p:nvPr/>
        </p:nvGrpSpPr>
        <p:grpSpPr>
          <a:xfrm>
            <a:off x="719609" y="2084049"/>
            <a:ext cx="4721813" cy="2060959"/>
            <a:chOff x="463907" y="2046248"/>
            <a:chExt cx="5245527" cy="228954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95C9514-B993-D3ED-50EF-B689598B6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3907" y="2046248"/>
              <a:ext cx="4921503" cy="1980744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A615FD8-9976-78E1-008E-88E4B5A120BE}"/>
                </a:ext>
              </a:extLst>
            </p:cNvPr>
            <p:cNvSpPr txBox="1"/>
            <p:nvPr/>
          </p:nvSpPr>
          <p:spPr>
            <a:xfrm>
              <a:off x="737100" y="3577441"/>
              <a:ext cx="28605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>
                  <a:latin typeface="Century Gothic" panose="020B0502020202020204" pitchFamily="34" charset="0"/>
                </a:rPr>
                <a:t>AGIS-LEO</a:t>
              </a:r>
              <a:endParaRPr lang="en-GB" sz="2000">
                <a:latin typeface="Century Gothic" panose="020B0502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E8E1069-855C-A5F7-C3DF-0E607AEDADD8}"/>
                </a:ext>
              </a:extLst>
            </p:cNvPr>
            <p:cNvSpPr txBox="1"/>
            <p:nvPr/>
          </p:nvSpPr>
          <p:spPr>
            <a:xfrm>
              <a:off x="737100" y="3993881"/>
              <a:ext cx="4972334" cy="34191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Gen Relativ </a:t>
              </a:r>
              <a:r>
                <a:rPr lang="sv-SE" sz="1400" err="1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Gravit</a:t>
              </a:r>
              <a:r>
                <a:rPr lang="sv-SE" sz="140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sv-SE" sz="1400" b="1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43</a:t>
              </a:r>
              <a:r>
                <a:rPr lang="sv-SE" sz="140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:1953–2009 (2011)</a:t>
              </a:r>
              <a:endParaRPr lang="en-GB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496897A2-F082-A947-8C95-6EC7F51C1CA6}"/>
              </a:ext>
            </a:extLst>
          </p:cNvPr>
          <p:cNvGrpSpPr/>
          <p:nvPr/>
        </p:nvGrpSpPr>
        <p:grpSpPr>
          <a:xfrm>
            <a:off x="733319" y="4212375"/>
            <a:ext cx="4940310" cy="2028435"/>
            <a:chOff x="606530" y="4231530"/>
            <a:chExt cx="4940310" cy="2028435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145CF43-A416-319F-4222-846670183BC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25337" y="4231530"/>
              <a:ext cx="4921503" cy="1473276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0CF96CF-DB67-E01D-DE0A-F869A00DC987}"/>
                </a:ext>
              </a:extLst>
            </p:cNvPr>
            <p:cNvSpPr txBox="1"/>
            <p:nvPr/>
          </p:nvSpPr>
          <p:spPr>
            <a:xfrm>
              <a:off x="606530" y="5682992"/>
              <a:ext cx="28605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>
                  <a:latin typeface="Century Gothic" panose="020B0502020202020204" pitchFamily="34" charset="0"/>
                </a:rPr>
                <a:t>AEDGE</a:t>
              </a:r>
              <a:endParaRPr lang="en-GB" sz="2000">
                <a:latin typeface="Century Gothic" panose="020B0502020202020204" pitchFamily="34" charset="0"/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BA09BD1-BE74-D659-1362-3B39FFE389E2}"/>
                </a:ext>
              </a:extLst>
            </p:cNvPr>
            <p:cNvSpPr txBox="1"/>
            <p:nvPr/>
          </p:nvSpPr>
          <p:spPr>
            <a:xfrm>
              <a:off x="606530" y="5952188"/>
              <a:ext cx="44210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40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EPJ Quantum </a:t>
              </a:r>
              <a:r>
                <a:rPr lang="sv-SE" sz="1400" err="1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Technology</a:t>
              </a:r>
              <a:r>
                <a:rPr lang="sv-SE" sz="140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 </a:t>
              </a:r>
              <a:r>
                <a:rPr lang="sv-SE" sz="1400" b="1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7</a:t>
              </a:r>
              <a:r>
                <a:rPr lang="sv-SE" sz="140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, 6 (2020) </a:t>
              </a:r>
              <a:endParaRPr lang="en-GB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0946FA7C-4CAD-DC41-A415-74010AB26D67}"/>
              </a:ext>
            </a:extLst>
          </p:cNvPr>
          <p:cNvSpPr txBox="1">
            <a:spLocks/>
          </p:cNvSpPr>
          <p:nvPr/>
        </p:nvSpPr>
        <p:spPr>
          <a:xfrm>
            <a:off x="7142110" y="2336273"/>
            <a:ext cx="5049890" cy="17134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A68FCFA-B894-9B43-A4EB-C4A6ED1FB14E}"/>
              </a:ext>
            </a:extLst>
          </p:cNvPr>
          <p:cNvSpPr txBox="1"/>
          <p:nvPr/>
        </p:nvSpPr>
        <p:spPr>
          <a:xfrm>
            <a:off x="6540847" y="5309894"/>
            <a:ext cx="553602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*Longer exposure to source masses e.g. dark energy measurements</a:t>
            </a:r>
          </a:p>
          <a:p>
            <a:r>
              <a:rPr lang="en-US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Phys. Rev. D </a:t>
            </a:r>
            <a:r>
              <a:rPr lang="en-US" sz="14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94 </a:t>
            </a:r>
            <a:r>
              <a:rPr lang="en-US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044051 (2016)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18ECC92-D9CC-AF4E-8D83-B06032B116BB}"/>
              </a:ext>
            </a:extLst>
          </p:cNvPr>
          <p:cNvGrpSpPr/>
          <p:nvPr/>
        </p:nvGrpSpPr>
        <p:grpSpPr>
          <a:xfrm>
            <a:off x="6214028" y="1896000"/>
            <a:ext cx="5852007" cy="2708663"/>
            <a:chOff x="5676232" y="1544045"/>
            <a:chExt cx="6389804" cy="2957588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944163A-423B-3428-46D6-373C4134DA7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76232" y="1544045"/>
              <a:ext cx="6389804" cy="242567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6F3D81F-713A-8144-82BE-2C7EA0095D96}"/>
                </a:ext>
              </a:extLst>
            </p:cNvPr>
            <p:cNvSpPr txBox="1"/>
            <p:nvPr/>
          </p:nvSpPr>
          <p:spPr>
            <a:xfrm>
              <a:off x="7546545" y="3916858"/>
              <a:ext cx="429230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sv-SE" sz="140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Clock-</a:t>
              </a:r>
              <a:r>
                <a:rPr lang="sv-SE" sz="1400" err="1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based</a:t>
              </a:r>
              <a:r>
                <a:rPr lang="sv-SE" sz="140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 GW </a:t>
              </a:r>
              <a:r>
                <a:rPr lang="sv-SE" sz="1400" err="1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detector</a:t>
              </a:r>
              <a:r>
                <a:rPr lang="sv-SE" sz="140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: </a:t>
              </a:r>
            </a:p>
            <a:p>
              <a:pPr algn="r"/>
              <a:r>
                <a:rPr lang="sv-SE" sz="1400" err="1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Phys</a:t>
              </a:r>
              <a:r>
                <a:rPr lang="sv-SE" sz="140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. Rev. D </a:t>
              </a:r>
              <a:r>
                <a:rPr lang="sv-SE" sz="1400" b="1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94</a:t>
              </a:r>
              <a:r>
                <a:rPr lang="sv-SE" sz="140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, 124043 (2016)</a:t>
              </a:r>
              <a:endParaRPr lang="en-GB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8546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39">
            <a:extLst>
              <a:ext uri="{FF2B5EF4-FFF2-40B4-BE49-F238E27FC236}">
                <a16:creationId xmlns:a16="http://schemas.microsoft.com/office/drawing/2014/main" id="{FC306BF6-7D95-7597-DA14-404272F26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3621" y="123559"/>
            <a:ext cx="11796661" cy="1220268"/>
          </a:xfrm>
        </p:spPr>
        <p:txBody>
          <a:bodyPr>
            <a:noAutofit/>
          </a:bodyPr>
          <a:lstStyle/>
          <a:p>
            <a:r>
              <a:rPr lang="en-GB" sz="3600"/>
              <a:t>The atom interferometer observatory and network (AION)</a:t>
            </a:r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D44550F0-DC3C-EE41-969B-E701F9305110}"/>
              </a:ext>
            </a:extLst>
          </p:cNvPr>
          <p:cNvSpPr txBox="1">
            <a:spLocks/>
          </p:cNvSpPr>
          <p:nvPr/>
        </p:nvSpPr>
        <p:spPr>
          <a:xfrm>
            <a:off x="2301735" y="1193852"/>
            <a:ext cx="5927626" cy="492684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Strontium-87 (fermionic)</a:t>
            </a:r>
          </a:p>
          <a:p>
            <a:pPr lvl="1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Clock transition</a:t>
            </a:r>
          </a:p>
          <a:p>
            <a:pPr lvl="1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Single-photon interferometry* [1,2]</a:t>
            </a:r>
          </a:p>
          <a:p>
            <a:pPr lvl="1"/>
            <a:endParaRPr lang="en-GB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13716" indent="-342900"/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Differential measurement</a:t>
            </a: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(long baseline)</a:t>
            </a:r>
          </a:p>
          <a:p>
            <a:pPr marL="13716" indent="-342900"/>
            <a:endParaRPr lang="en-GB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13716" indent="-342900"/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Cold clouds </a:t>
            </a: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with </a:t>
            </a:r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large atom number</a:t>
            </a: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delivered with a </a:t>
            </a:r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fast repetition rate</a:t>
            </a:r>
          </a:p>
          <a:p>
            <a:pPr marL="13716" indent="-342900"/>
            <a:endParaRPr lang="en-GB" b="1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13716" indent="-342900"/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Large momentum transfer</a:t>
            </a:r>
          </a:p>
          <a:p>
            <a:pPr marL="13716" indent="-342900"/>
            <a:endParaRPr lang="en-GB" b="1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13716" indent="-342900"/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Quantum enhancements: </a:t>
            </a:r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squeezing</a:t>
            </a:r>
          </a:p>
          <a:p>
            <a:pPr marL="13716" indent="-342900"/>
            <a:endParaRPr lang="en-GB" b="1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13716" indent="-342900"/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Detector network </a:t>
            </a: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for fundamental physics</a:t>
            </a:r>
          </a:p>
          <a:p>
            <a:pPr marL="13716" indent="-342900"/>
            <a:endParaRPr lang="en-GB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pPr marL="13716" indent="-342900"/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Noise modelling</a:t>
            </a: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</a:t>
            </a:r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systematics </a:t>
            </a:r>
            <a:r>
              <a:rPr lang="en-GB" b="1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analsysis</a:t>
            </a:r>
            <a:r>
              <a:rPr lang="en-GB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, and signal </a:t>
            </a:r>
            <a:r>
              <a:rPr lang="en-GB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verification </a:t>
            </a:r>
            <a:r>
              <a:rPr lang="en-GB" sz="2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[3]</a:t>
            </a:r>
            <a:endParaRPr lang="en-GB" sz="2400">
              <a:solidFill>
                <a:schemeClr val="accent1">
                  <a:lumMod val="50000"/>
                </a:schemeClr>
              </a:solidFill>
              <a:highlight>
                <a:srgbClr val="FFFF00"/>
              </a:highlight>
              <a:latin typeface="Century Gothic" panose="020B0502020202020204" pitchFamily="34" charset="0"/>
              <a:cs typeface="Calibri" panose="020F05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ADCB84E-07F6-2E2A-CF2E-5EF83940ED95}"/>
              </a:ext>
            </a:extLst>
          </p:cNvPr>
          <p:cNvSpPr txBox="1"/>
          <p:nvPr/>
        </p:nvSpPr>
        <p:spPr>
          <a:xfrm>
            <a:off x="5227861" y="737306"/>
            <a:ext cx="61675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Journal of Cosmology and </a:t>
            </a:r>
            <a:r>
              <a:rPr lang="en-GB" sz="16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Astroparticle</a:t>
            </a:r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Physics </a:t>
            </a:r>
            <a:r>
              <a:rPr lang="en-GB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5</a:t>
            </a:r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011 (2020) 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8C77E3B-AF45-B90B-33A9-A11D21145B70}"/>
              </a:ext>
            </a:extLst>
          </p:cNvPr>
          <p:cNvSpPr txBox="1"/>
          <p:nvPr/>
        </p:nvSpPr>
        <p:spPr>
          <a:xfrm>
            <a:off x="1217007" y="6131410"/>
            <a:ext cx="3737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[1] P. Graham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PRL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110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171102 (2013)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[2] L. Hu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 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PRL 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119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263601 (2017)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[3] J. Mitchell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J. Inst.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17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01 (2022)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3D472E5B-A69F-E764-9693-8DE08B283B5E}"/>
              </a:ext>
            </a:extLst>
          </p:cNvPr>
          <p:cNvSpPr txBox="1"/>
          <p:nvPr/>
        </p:nvSpPr>
        <p:spPr>
          <a:xfrm>
            <a:off x="5001463" y="6317050"/>
            <a:ext cx="40453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* Recent 3-photon excitation of </a:t>
            </a:r>
            <a:r>
              <a:rPr lang="en-GB" sz="1200" baseline="300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88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Sr clock transition: S. Carman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al, 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arXiv:2406.07902 (2024)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B4C57FE-1C29-2C0C-85D2-A2AA251746FD}"/>
              </a:ext>
            </a:extLst>
          </p:cNvPr>
          <p:cNvGrpSpPr/>
          <p:nvPr/>
        </p:nvGrpSpPr>
        <p:grpSpPr>
          <a:xfrm>
            <a:off x="7802369" y="1646064"/>
            <a:ext cx="4977306" cy="3898425"/>
            <a:chOff x="6133628" y="1841988"/>
            <a:chExt cx="5569055" cy="436190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5A665F4E-D033-46F0-4DA5-96E5D9F05C3E}"/>
                </a:ext>
              </a:extLst>
            </p:cNvPr>
            <p:cNvGrpSpPr/>
            <p:nvPr/>
          </p:nvGrpSpPr>
          <p:grpSpPr>
            <a:xfrm>
              <a:off x="6133628" y="1891721"/>
              <a:ext cx="5569055" cy="4312175"/>
              <a:chOff x="7015764" y="1348348"/>
              <a:chExt cx="5719933" cy="4157365"/>
            </a:xfrm>
          </p:grpSpPr>
          <p:grpSp>
            <p:nvGrpSpPr>
              <p:cNvPr id="48" name="Group 47">
                <a:extLst>
                  <a:ext uri="{FF2B5EF4-FFF2-40B4-BE49-F238E27FC236}">
                    <a16:creationId xmlns:a16="http://schemas.microsoft.com/office/drawing/2014/main" id="{420065C7-6AFD-B42A-9A28-5F7FD5DC5440}"/>
                  </a:ext>
                </a:extLst>
              </p:cNvPr>
              <p:cNvGrpSpPr/>
              <p:nvPr/>
            </p:nvGrpSpPr>
            <p:grpSpPr>
              <a:xfrm>
                <a:off x="7015764" y="1348348"/>
                <a:ext cx="5719933" cy="4157365"/>
                <a:chOff x="729712" y="1727023"/>
                <a:chExt cx="5719933" cy="4157365"/>
              </a:xfrm>
            </p:grpSpPr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20DA6EF5-3386-0D6A-9A77-FCF9A08939E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59433" y="5551455"/>
                  <a:ext cx="850233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838C5080-AF08-0BF3-2CDB-5A386D0CB56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900794" y="3023057"/>
                  <a:ext cx="850233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7622977F-E6E0-E1A3-D5B1-D70ADFAFB8D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77117" y="4283242"/>
                  <a:ext cx="681790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CE069F0E-5D7C-148C-773B-A6E1C4D4ED1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77117" y="4435642"/>
                  <a:ext cx="681790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252141FF-1AB6-AA1F-9846-5921A704EEF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177117" y="3906253"/>
                  <a:ext cx="681790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AB1C186B-0B6F-6376-03F9-B28B5FBCF65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178790" y="2335270"/>
                  <a:ext cx="850233" cy="0"/>
                </a:xfrm>
                <a:prstGeom prst="line">
                  <a:avLst/>
                </a:prstGeom>
                <a:ln w="57150">
                  <a:solidFill>
                    <a:schemeClr val="bg2">
                      <a:lumMod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TextBox 55">
                  <a:extLst>
                    <a:ext uri="{FF2B5EF4-FFF2-40B4-BE49-F238E27FC236}">
                      <a16:creationId xmlns:a16="http://schemas.microsoft.com/office/drawing/2014/main" id="{0236369A-B74E-92FC-270E-089907EC569A}"/>
                    </a:ext>
                  </a:extLst>
                </p:cNvPr>
                <p:cNvSpPr txBox="1"/>
                <p:nvPr/>
              </p:nvSpPr>
              <p:spPr>
                <a:xfrm>
                  <a:off x="1159433" y="5587660"/>
                  <a:ext cx="1588169" cy="296728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5s</a:t>
                  </a:r>
                  <a:r>
                    <a:rPr lang="en-US" sz="1400" baseline="30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2</a:t>
                  </a:r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 </a:t>
                  </a:r>
                  <a:r>
                    <a:rPr lang="en-US" sz="1400" baseline="30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1</a:t>
                  </a:r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S</a:t>
                  </a:r>
                  <a:r>
                    <a:rPr lang="en-US" sz="1400" baseline="-25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0</a:t>
                  </a:r>
                </a:p>
              </p:txBody>
            </p:sp>
            <p:sp>
              <p:nvSpPr>
                <p:cNvPr id="57" name="TextBox 56">
                  <a:extLst>
                    <a:ext uri="{FF2B5EF4-FFF2-40B4-BE49-F238E27FC236}">
                      <a16:creationId xmlns:a16="http://schemas.microsoft.com/office/drawing/2014/main" id="{CAEE44DE-66B3-57D6-0527-07466216D63D}"/>
                    </a:ext>
                  </a:extLst>
                </p:cNvPr>
                <p:cNvSpPr txBox="1"/>
                <p:nvPr/>
              </p:nvSpPr>
              <p:spPr>
                <a:xfrm>
                  <a:off x="1827916" y="2703291"/>
                  <a:ext cx="1588169" cy="2967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5s5p </a:t>
                  </a:r>
                  <a:r>
                    <a:rPr lang="en-US" sz="1400" baseline="30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1</a:t>
                  </a:r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P</a:t>
                  </a:r>
                  <a:r>
                    <a:rPr lang="en-US" sz="1400" baseline="-25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1</a:t>
                  </a:r>
                </a:p>
              </p:txBody>
            </p:sp>
            <p:sp>
              <p:nvSpPr>
                <p:cNvPr id="58" name="TextBox 57">
                  <a:extLst>
                    <a:ext uri="{FF2B5EF4-FFF2-40B4-BE49-F238E27FC236}">
                      <a16:creationId xmlns:a16="http://schemas.microsoft.com/office/drawing/2014/main" id="{0EF674EB-24B7-8051-3204-CB26C0D8B7B3}"/>
                    </a:ext>
                  </a:extLst>
                </p:cNvPr>
                <p:cNvSpPr txBox="1"/>
                <p:nvPr/>
              </p:nvSpPr>
              <p:spPr>
                <a:xfrm>
                  <a:off x="4075721" y="4440562"/>
                  <a:ext cx="1000321" cy="29672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5s5p </a:t>
                  </a:r>
                  <a:r>
                    <a:rPr lang="en-US" sz="1400" baseline="30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3</a:t>
                  </a:r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P</a:t>
                  </a:r>
                  <a:r>
                    <a:rPr lang="en-US" sz="1400" baseline="-250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J</a:t>
                  </a:r>
                </a:p>
              </p:txBody>
            </p:sp>
            <p:sp>
              <p:nvSpPr>
                <p:cNvPr id="59" name="TextBox 58">
                  <a:extLst>
                    <a:ext uri="{FF2B5EF4-FFF2-40B4-BE49-F238E27FC236}">
                      <a16:creationId xmlns:a16="http://schemas.microsoft.com/office/drawing/2014/main" id="{7959A69F-C324-137C-9811-A82ED48D36B9}"/>
                    </a:ext>
                  </a:extLst>
                </p:cNvPr>
                <p:cNvSpPr txBox="1"/>
                <p:nvPr/>
              </p:nvSpPr>
              <p:spPr>
                <a:xfrm>
                  <a:off x="4858906" y="4314282"/>
                  <a:ext cx="1588170" cy="3271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J=0</a:t>
                  </a:r>
                </a:p>
              </p:txBody>
            </p:sp>
            <p:sp>
              <p:nvSpPr>
                <p:cNvPr id="60" name="TextBox 59">
                  <a:extLst>
                    <a:ext uri="{FF2B5EF4-FFF2-40B4-BE49-F238E27FC236}">
                      <a16:creationId xmlns:a16="http://schemas.microsoft.com/office/drawing/2014/main" id="{93F84C31-6401-145C-6394-3F30D97964D0}"/>
                    </a:ext>
                  </a:extLst>
                </p:cNvPr>
                <p:cNvSpPr txBox="1"/>
                <p:nvPr/>
              </p:nvSpPr>
              <p:spPr>
                <a:xfrm>
                  <a:off x="4859509" y="4143449"/>
                  <a:ext cx="1588170" cy="3271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J=1</a:t>
                  </a:r>
                </a:p>
              </p:txBody>
            </p:sp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E50CC5A2-1E27-C1D6-D93F-4A2140E9CCD6}"/>
                    </a:ext>
                  </a:extLst>
                </p:cNvPr>
                <p:cNvSpPr txBox="1"/>
                <p:nvPr/>
              </p:nvSpPr>
              <p:spPr>
                <a:xfrm>
                  <a:off x="4861475" y="3775154"/>
                  <a:ext cx="1588170" cy="32717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>
                      <a:solidFill>
                        <a:schemeClr val="bg2">
                          <a:lumMod val="25000"/>
                        </a:schemeClr>
                      </a:solidFill>
                      <a:latin typeface="Century Gothic" panose="020B0502020202020204" pitchFamily="34" charset="0"/>
                    </a:rPr>
                    <a:t>J=2</a:t>
                  </a:r>
                </a:p>
              </p:txBody>
            </p:sp>
            <p:sp>
              <p:nvSpPr>
                <p:cNvPr id="62" name="TextBox 61">
                  <a:extLst>
                    <a:ext uri="{FF2B5EF4-FFF2-40B4-BE49-F238E27FC236}">
                      <a16:creationId xmlns:a16="http://schemas.microsoft.com/office/drawing/2014/main" id="{28A73254-F125-EA67-4A35-AAC7B312A9F6}"/>
                    </a:ext>
                  </a:extLst>
                </p:cNvPr>
                <p:cNvSpPr txBox="1"/>
                <p:nvPr/>
              </p:nvSpPr>
              <p:spPr>
                <a:xfrm>
                  <a:off x="3027019" y="1946781"/>
                  <a:ext cx="1588170" cy="369332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r>
                    <a:rPr lang="en-US">
                      <a:solidFill>
                        <a:schemeClr val="bg2">
                          <a:lumMod val="25000"/>
                        </a:schemeClr>
                      </a:solidFill>
                      <a:latin typeface="Bookman Old Style" panose="02050604050505020204" pitchFamily="18" charset="0"/>
                    </a:rPr>
                    <a:t>5s6s </a:t>
                  </a:r>
                  <a:r>
                    <a:rPr lang="en-US" baseline="30000">
                      <a:solidFill>
                        <a:schemeClr val="bg2">
                          <a:lumMod val="25000"/>
                        </a:schemeClr>
                      </a:solidFill>
                      <a:latin typeface="Bookman Old Style" panose="02050604050505020204" pitchFamily="18" charset="0"/>
                    </a:rPr>
                    <a:t>3</a:t>
                  </a:r>
                  <a:r>
                    <a:rPr lang="en-US">
                      <a:solidFill>
                        <a:schemeClr val="bg2">
                          <a:lumMod val="25000"/>
                        </a:schemeClr>
                      </a:solidFill>
                      <a:latin typeface="Bookman Old Style" panose="02050604050505020204" pitchFamily="18" charset="0"/>
                    </a:rPr>
                    <a:t>S</a:t>
                  </a:r>
                  <a:r>
                    <a:rPr lang="en-US" baseline="-25000">
                      <a:solidFill>
                        <a:schemeClr val="bg2">
                          <a:lumMod val="25000"/>
                        </a:schemeClr>
                      </a:solidFill>
                      <a:latin typeface="Bookman Old Style" panose="02050604050505020204" pitchFamily="18" charset="0"/>
                    </a:rPr>
                    <a:t>1</a:t>
                  </a:r>
                </a:p>
              </p:txBody>
            </p:sp>
            <p:cxnSp>
              <p:nvCxnSpPr>
                <p:cNvPr id="63" name="Straight Arrow Connector 62">
                  <a:extLst>
                    <a:ext uri="{FF2B5EF4-FFF2-40B4-BE49-F238E27FC236}">
                      <a16:creationId xmlns:a16="http://schemas.microsoft.com/office/drawing/2014/main" id="{F62B01EF-31C0-31A0-5609-97297EACA3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598642" y="3068703"/>
                  <a:ext cx="684875" cy="2457995"/>
                </a:xfrm>
                <a:prstGeom prst="straightConnector1">
                  <a:avLst/>
                </a:prstGeom>
                <a:ln w="76200">
                  <a:solidFill>
                    <a:srgbClr val="00B0F0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4" name="Straight Arrow Connector 63">
                  <a:extLst>
                    <a:ext uri="{FF2B5EF4-FFF2-40B4-BE49-F238E27FC236}">
                      <a16:creationId xmlns:a16="http://schemas.microsoft.com/office/drawing/2014/main" id="{FE9838DA-A8F4-C5E3-4A41-16E77E45FA8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644183" y="4283242"/>
                  <a:ext cx="2529818" cy="1219984"/>
                </a:xfrm>
                <a:prstGeom prst="straightConnector1">
                  <a:avLst/>
                </a:prstGeom>
                <a:ln w="28575">
                  <a:solidFill>
                    <a:srgbClr val="B1307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5" name="Straight Arrow Connector 64">
                  <a:extLst>
                    <a:ext uri="{FF2B5EF4-FFF2-40B4-BE49-F238E27FC236}">
                      <a16:creationId xmlns:a16="http://schemas.microsoft.com/office/drawing/2014/main" id="{9A5279E3-1D32-4CA3-47B2-1B0C1DC358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1782674" y="4470624"/>
                  <a:ext cx="2391327" cy="1041994"/>
                </a:xfrm>
                <a:prstGeom prst="straightConnector1">
                  <a:avLst/>
                </a:prstGeom>
                <a:ln w="6350">
                  <a:solidFill>
                    <a:srgbClr val="B13072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6" name="Rectangle 65">
                  <a:extLst>
                    <a:ext uri="{FF2B5EF4-FFF2-40B4-BE49-F238E27FC236}">
                      <a16:creationId xmlns:a16="http://schemas.microsoft.com/office/drawing/2014/main" id="{F56C87FF-7F97-0FF5-0D3C-2EA85BDCC824}"/>
                    </a:ext>
                  </a:extLst>
                </p:cNvPr>
                <p:cNvSpPr/>
                <p:nvPr/>
              </p:nvSpPr>
              <p:spPr>
                <a:xfrm>
                  <a:off x="2753962" y="1727023"/>
                  <a:ext cx="2158006" cy="876661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7" name="TextBox 66">
                  <a:extLst>
                    <a:ext uri="{FF2B5EF4-FFF2-40B4-BE49-F238E27FC236}">
                      <a16:creationId xmlns:a16="http://schemas.microsoft.com/office/drawing/2014/main" id="{FEC9E1ED-84E2-D86E-1A1B-D4176F416DE6}"/>
                    </a:ext>
                  </a:extLst>
                </p:cNvPr>
                <p:cNvSpPr txBox="1"/>
                <p:nvPr/>
              </p:nvSpPr>
              <p:spPr>
                <a:xfrm>
                  <a:off x="729712" y="3750473"/>
                  <a:ext cx="1298778" cy="4450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>
                      <a:solidFill>
                        <a:srgbClr val="00B0F0"/>
                      </a:solidFill>
                      <a:latin typeface="Century Gothic" panose="020B0502020202020204" pitchFamily="34" charset="0"/>
                    </a:rPr>
                    <a:t>461 nm</a:t>
                  </a:r>
                </a:p>
                <a:p>
                  <a:r>
                    <a:rPr lang="en-US" sz="1200">
                      <a:solidFill>
                        <a:srgbClr val="00B0F0"/>
                      </a:solidFill>
                      <a:latin typeface="Century Gothic" panose="020B0502020202020204" pitchFamily="34" charset="0"/>
                    </a:rPr>
                    <a:t>2</a:t>
                  </a:r>
                  <a:r>
                    <a:rPr lang="el-GR" sz="1200">
                      <a:solidFill>
                        <a:srgbClr val="00B0F0"/>
                      </a:solidFill>
                      <a:latin typeface="Century Gothic" panose="020B0502020202020204" pitchFamily="34" charset="0"/>
                    </a:rPr>
                    <a:t>π</a:t>
                  </a:r>
                  <a:r>
                    <a:rPr lang="en-GB" sz="1200">
                      <a:solidFill>
                        <a:srgbClr val="00B0F0"/>
                      </a:solidFill>
                      <a:latin typeface="Century Gothic" panose="020B0502020202020204" pitchFamily="34" charset="0"/>
                    </a:rPr>
                    <a:t> x </a:t>
                  </a:r>
                  <a:r>
                    <a:rPr lang="en-US" sz="1200">
                      <a:solidFill>
                        <a:srgbClr val="00B0F0"/>
                      </a:solidFill>
                      <a:latin typeface="Century Gothic" panose="020B0502020202020204" pitchFamily="34" charset="0"/>
                    </a:rPr>
                    <a:t>30 MHz</a:t>
                  </a:r>
                </a:p>
              </p:txBody>
            </p:sp>
            <p:sp>
              <p:nvSpPr>
                <p:cNvPr id="68" name="TextBox 67">
                  <a:extLst>
                    <a:ext uri="{FF2B5EF4-FFF2-40B4-BE49-F238E27FC236}">
                      <a16:creationId xmlns:a16="http://schemas.microsoft.com/office/drawing/2014/main" id="{CC345537-AFF9-0F11-1C43-F132FBD76D4E}"/>
                    </a:ext>
                  </a:extLst>
                </p:cNvPr>
                <p:cNvSpPr txBox="1"/>
                <p:nvPr/>
              </p:nvSpPr>
              <p:spPr>
                <a:xfrm>
                  <a:off x="2305865" y="4095768"/>
                  <a:ext cx="1298779" cy="4450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689 nm</a:t>
                  </a:r>
                </a:p>
                <a:p>
                  <a:r>
                    <a:rPr lang="en-US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2</a:t>
                  </a:r>
                  <a:r>
                    <a:rPr lang="el-GR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π</a:t>
                  </a:r>
                  <a:r>
                    <a:rPr lang="en-GB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 x </a:t>
                  </a:r>
                  <a:r>
                    <a:rPr lang="en-US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7.5 kHz</a:t>
                  </a:r>
                </a:p>
              </p:txBody>
            </p:sp>
            <p:sp>
              <p:nvSpPr>
                <p:cNvPr id="69" name="TextBox 68">
                  <a:extLst>
                    <a:ext uri="{FF2B5EF4-FFF2-40B4-BE49-F238E27FC236}">
                      <a16:creationId xmlns:a16="http://schemas.microsoft.com/office/drawing/2014/main" id="{40A28595-440C-D4ED-AFE6-3381B84BC6AF}"/>
                    </a:ext>
                  </a:extLst>
                </p:cNvPr>
                <p:cNvSpPr txBox="1"/>
                <p:nvPr/>
              </p:nvSpPr>
              <p:spPr>
                <a:xfrm>
                  <a:off x="3209037" y="4854639"/>
                  <a:ext cx="1298779" cy="44509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698 nm</a:t>
                  </a:r>
                </a:p>
                <a:p>
                  <a:r>
                    <a:rPr lang="en-US" sz="1200" err="1">
                      <a:solidFill>
                        <a:srgbClr val="B13072"/>
                      </a:solidFill>
                      <a:latin typeface="Century Gothic" panose="020B0502020202020204" pitchFamily="34" charset="0"/>
                    </a:rPr>
                    <a:t>mHz</a:t>
                  </a:r>
                  <a:endParaRPr lang="en-US" sz="1200">
                    <a:solidFill>
                      <a:srgbClr val="B13072"/>
                    </a:solidFill>
                    <a:latin typeface="Century Gothic" panose="020B0502020202020204" pitchFamily="34" charset="0"/>
                  </a:endParaRPr>
                </a:p>
              </p:txBody>
            </p:sp>
          </p:grpSp>
          <p:pic>
            <p:nvPicPr>
              <p:cNvPr id="49" name="Graphic 48" descr="Alarm clock with solid fill">
                <a:extLst>
                  <a:ext uri="{FF2B5EF4-FFF2-40B4-BE49-F238E27FC236}">
                    <a16:creationId xmlns:a16="http://schemas.microsoft.com/office/drawing/2014/main" id="{26031C8A-B16A-4431-4DA1-1A642A101D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9263110" y="4576753"/>
                <a:ext cx="325283" cy="325284"/>
              </a:xfrm>
              <a:prstGeom prst="rect">
                <a:avLst/>
              </a:prstGeom>
            </p:spPr>
          </p:pic>
        </p:grp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534F295B-773F-1CB3-EED8-3096FDA9BD5D}"/>
                </a:ext>
              </a:extLst>
            </p:cNvPr>
            <p:cNvCxnSpPr>
              <a:cxnSpLocks/>
            </p:cNvCxnSpPr>
            <p:nvPr/>
          </p:nvCxnSpPr>
          <p:spPr>
            <a:xfrm>
              <a:off x="8772587" y="2196123"/>
              <a:ext cx="663806" cy="0"/>
            </a:xfrm>
            <a:prstGeom prst="line">
              <a:avLst/>
            </a:prstGeom>
            <a:ln w="5715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B5E3E75B-F01D-7EF9-4CD4-DB3A0D0C7C72}"/>
                </a:ext>
              </a:extLst>
            </p:cNvPr>
            <p:cNvSpPr txBox="1"/>
            <p:nvPr/>
          </p:nvSpPr>
          <p:spPr>
            <a:xfrm>
              <a:off x="8678360" y="1841988"/>
              <a:ext cx="154627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5s6s </a:t>
              </a:r>
              <a:r>
                <a:rPr lang="en-US" sz="1400" baseline="300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3</a:t>
              </a:r>
              <a:r>
                <a:rPr lang="en-US" sz="14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S</a:t>
              </a:r>
              <a:r>
                <a:rPr lang="en-US" sz="1400" baseline="-25000">
                  <a:solidFill>
                    <a:schemeClr val="bg2">
                      <a:lumMod val="25000"/>
                    </a:schemeClr>
                  </a:solidFill>
                  <a:latin typeface="Century Gothic" panose="020B0502020202020204" pitchFamily="34" charset="0"/>
                </a:rPr>
                <a:t>1</a:t>
              </a:r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91ED9690-B566-F327-3EAC-C5BCD33E8F05}"/>
                </a:ext>
              </a:extLst>
            </p:cNvPr>
            <p:cNvCxnSpPr>
              <a:cxnSpLocks/>
            </p:cNvCxnSpPr>
            <p:nvPr/>
          </p:nvCxnSpPr>
          <p:spPr>
            <a:xfrm>
              <a:off x="9076862" y="2227306"/>
              <a:ext cx="746820" cy="2441881"/>
            </a:xfrm>
            <a:prstGeom prst="straightConnector1">
              <a:avLst/>
            </a:prstGeom>
            <a:ln w="38100">
              <a:solidFill>
                <a:srgbClr val="C00000">
                  <a:alpha val="60000"/>
                </a:srgb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4A993E8E-B1A9-2AC9-049D-BF845F692FB0}"/>
                </a:ext>
              </a:extLst>
            </p:cNvPr>
            <p:cNvCxnSpPr>
              <a:cxnSpLocks/>
            </p:cNvCxnSpPr>
            <p:nvPr/>
          </p:nvCxnSpPr>
          <p:spPr>
            <a:xfrm>
              <a:off x="9072090" y="2230275"/>
              <a:ext cx="720915" cy="1902195"/>
            </a:xfrm>
            <a:prstGeom prst="straightConnector1">
              <a:avLst/>
            </a:prstGeom>
            <a:ln w="38100">
              <a:solidFill>
                <a:srgbClr val="C00000">
                  <a:alpha val="60000"/>
                </a:srgb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79A9952-C80A-152F-0E9C-8A27504A54A8}"/>
                </a:ext>
              </a:extLst>
            </p:cNvPr>
            <p:cNvSpPr txBox="1"/>
            <p:nvPr/>
          </p:nvSpPr>
          <p:spPr>
            <a:xfrm>
              <a:off x="8655773" y="3448246"/>
              <a:ext cx="8278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>
                  <a:solidFill>
                    <a:srgbClr val="C00000"/>
                  </a:solidFill>
                  <a:latin typeface="Century Gothic" panose="020B0502020202020204" pitchFamily="34" charset="0"/>
                </a:rPr>
                <a:t>679 nm</a:t>
              </a:r>
              <a:endParaRPr lang="en-US" sz="1200">
                <a:solidFill>
                  <a:srgbClr val="C00000"/>
                </a:solidFill>
                <a:latin typeface="Century Gothic" panose="020B0502020202020204" pitchFamily="34" charset="0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E0C2B73B-01E1-41DE-F0F5-FE258F6737A4}"/>
                </a:ext>
              </a:extLst>
            </p:cNvPr>
            <p:cNvSpPr txBox="1"/>
            <p:nvPr/>
          </p:nvSpPr>
          <p:spPr>
            <a:xfrm>
              <a:off x="9245914" y="2321701"/>
              <a:ext cx="8278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>
                  <a:solidFill>
                    <a:srgbClr val="C00000"/>
                  </a:solidFill>
                  <a:latin typeface="Century Gothic" panose="020B0502020202020204" pitchFamily="34" charset="0"/>
                </a:rPr>
                <a:t>707 nm</a:t>
              </a:r>
              <a:endParaRPr lang="en-US" sz="1200">
                <a:solidFill>
                  <a:srgbClr val="C00000"/>
                </a:solidFill>
                <a:latin typeface="Century Gothic" panose="020B0502020202020204" pitchFamily="34" charset="0"/>
              </a:endParaRPr>
            </a:p>
          </p:txBody>
        </p:sp>
      </p:grpSp>
      <p:pic>
        <p:nvPicPr>
          <p:cNvPr id="73" name="Picture 72">
            <a:extLst>
              <a:ext uri="{FF2B5EF4-FFF2-40B4-BE49-F238E27FC236}">
                <a16:creationId xmlns:a16="http://schemas.microsoft.com/office/drawing/2014/main" id="{ADA32085-D729-D17A-A52D-0C09968790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048" y="1343827"/>
            <a:ext cx="2377918" cy="46980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198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03DA072-69A2-954C-A5BD-82DF8BFFB9C4}"/>
              </a:ext>
            </a:extLst>
          </p:cNvPr>
          <p:cNvSpPr/>
          <p:nvPr/>
        </p:nvSpPr>
        <p:spPr>
          <a:xfrm>
            <a:off x="1088259" y="5830495"/>
            <a:ext cx="9610963" cy="120032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[1] P.W. Graham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Phys. Rev. Lett.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110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171102 (2013).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[2] J. </a:t>
            </a:r>
            <a:r>
              <a:rPr lang="en-GB" sz="12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Schelfhout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Phys. Rev. A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110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053309 (2024).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[3] B. Elder et al., Phys. Rev. D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94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044051 (2016).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[4] Y. V. Stadnik and V. V. </a:t>
            </a:r>
            <a:r>
              <a:rPr lang="en-GB" sz="12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Flambaum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PRL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114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161301 (2015).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[5] A. </a:t>
            </a:r>
            <a:r>
              <a:rPr lang="en-GB" sz="12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Arvanitaki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Phys. Rev. D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91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015015 (2015).</a:t>
            </a:r>
          </a:p>
          <a:p>
            <a:endParaRPr lang="en-GB" sz="12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[6]</a:t>
            </a:r>
            <a:r>
              <a:rPr lang="en-GB" sz="1200" b="0" i="0" u="none" strike="noStrike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 L. </a:t>
            </a:r>
            <a:r>
              <a:rPr lang="en-US" sz="1200" b="0" i="0" err="1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Badurina</a:t>
            </a:r>
            <a:r>
              <a:rPr lang="en-US" sz="1200" b="0" i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et al. Phys. Rev. D </a:t>
            </a:r>
            <a:r>
              <a:rPr lang="en-US" sz="1200" b="1" i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107</a:t>
            </a:r>
            <a:r>
              <a:rPr lang="en-US" sz="1200" b="0" i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055002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(2023).</a:t>
            </a:r>
            <a:endParaRPr lang="en-GB" sz="12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[7] G. Rosi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Nat. Commun.   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8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15529 (2017).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[8] P. </a:t>
            </a:r>
            <a:r>
              <a:rPr lang="en-GB" sz="12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Asenbaum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et al.  </a:t>
            </a:r>
            <a:r>
              <a:rPr lang="en-GB" sz="1200" b="0" i="0" u="none" strike="noStrike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PRL </a:t>
            </a:r>
            <a:r>
              <a:rPr lang="en-GB" sz="1200" b="1" i="0" u="none" strike="noStrike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125</a:t>
            </a:r>
            <a:r>
              <a:rPr lang="en-GB" sz="1200" b="0" i="0" u="none" strike="noStrike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, 191101 (2020).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[9] J. 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Mitchell </a:t>
            </a:r>
            <a:r>
              <a:rPr lang="en-US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 al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.,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200" i="1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J. Inst.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200" b="1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01 (2022)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200">
              <a:solidFill>
                <a:schemeClr val="accent1">
                  <a:lumMod val="50000"/>
                </a:schemeClr>
              </a:solidFill>
              <a:effectLst/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5307F8D-D24C-060D-AA72-C3E1449386FF}"/>
              </a:ext>
            </a:extLst>
          </p:cNvPr>
          <p:cNvSpPr txBox="1">
            <a:spLocks/>
          </p:cNvSpPr>
          <p:nvPr/>
        </p:nvSpPr>
        <p:spPr>
          <a:xfrm>
            <a:off x="183622" y="1241241"/>
            <a:ext cx="4995647" cy="22043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Decihertz gravitational waves </a:t>
            </a:r>
            <a:r>
              <a:rPr lang="en-GB" sz="2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[1]</a:t>
            </a:r>
          </a:p>
          <a:p>
            <a:pPr marL="0" indent="0">
              <a:buNone/>
            </a:pPr>
            <a:endParaRPr lang="en-US" sz="20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2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E612D0A-A252-96AF-BA5B-8407298D058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0732" y="2271420"/>
            <a:ext cx="1588455" cy="107188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203200"/>
          </a:effectLst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628BC4A6-F8F0-7254-1DF5-810CC682FE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68618" y="1784629"/>
            <a:ext cx="2212684" cy="384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>
            <a:extLst>
              <a:ext uri="{FF2B5EF4-FFF2-40B4-BE49-F238E27FC236}">
                <a16:creationId xmlns:a16="http://schemas.microsoft.com/office/drawing/2014/main" id="{5A9BCB32-D6ED-1799-39E8-0C07D96978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68618" y="3394433"/>
            <a:ext cx="1930518" cy="394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81F61A1-05B1-B3A5-71B2-E2481603D5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529" y="1784629"/>
            <a:ext cx="1598831" cy="2398248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BD74C26E-1C64-C1EB-8D69-2D6A7EDF58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/>
              <a:t>AION detection goals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7EF1EDA-7EEA-C49D-945D-7B26FA4BED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65517" y="1783392"/>
            <a:ext cx="1818883" cy="371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84339BAD-A36D-6D35-3A08-8F05EF173CDA}"/>
              </a:ext>
            </a:extLst>
          </p:cNvPr>
          <p:cNvSpPr txBox="1">
            <a:spLocks/>
          </p:cNvSpPr>
          <p:nvPr/>
        </p:nvSpPr>
        <p:spPr>
          <a:xfrm>
            <a:off x="183622" y="4337342"/>
            <a:ext cx="5162819" cy="761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Fine-structure constant measurements </a:t>
            </a:r>
            <a:r>
              <a:rPr lang="en-GB" sz="2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[2]</a:t>
            </a:r>
          </a:p>
        </p:txBody>
      </p:sp>
      <p:sp>
        <p:nvSpPr>
          <p:cNvPr id="42" name="Content Placeholder 1">
            <a:extLst>
              <a:ext uri="{FF2B5EF4-FFF2-40B4-BE49-F238E27FC236}">
                <a16:creationId xmlns:a16="http://schemas.microsoft.com/office/drawing/2014/main" id="{A5232CAA-97AA-132E-A199-152E4FC00123}"/>
              </a:ext>
            </a:extLst>
          </p:cNvPr>
          <p:cNvSpPr txBox="1">
            <a:spLocks/>
          </p:cNvSpPr>
          <p:nvPr/>
        </p:nvSpPr>
        <p:spPr>
          <a:xfrm>
            <a:off x="183622" y="5207410"/>
            <a:ext cx="5162819" cy="761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Probing dark energy models </a:t>
            </a:r>
            <a:r>
              <a:rPr lang="en-GB" sz="2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[3]</a:t>
            </a:r>
          </a:p>
        </p:txBody>
      </p:sp>
      <p:pic>
        <p:nvPicPr>
          <p:cNvPr id="3" name="RSBHs.png" descr="RSBHs.png">
            <a:extLst>
              <a:ext uri="{FF2B5EF4-FFF2-40B4-BE49-F238E27FC236}">
                <a16:creationId xmlns:a16="http://schemas.microsoft.com/office/drawing/2014/main" id="{ED710FB6-4331-8B80-1561-1C20AD6BF9B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/>
          <a:stretch>
            <a:fillRect/>
          </a:stretch>
        </p:blipFill>
        <p:spPr>
          <a:xfrm>
            <a:off x="5807598" y="1244845"/>
            <a:ext cx="6008044" cy="3853808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DCF7F50-909E-0877-11B4-A668A558D2D1}"/>
              </a:ext>
            </a:extLst>
          </p:cNvPr>
          <p:cNvCxnSpPr>
            <a:cxnSpLocks/>
          </p:cNvCxnSpPr>
          <p:nvPr/>
        </p:nvCxnSpPr>
        <p:spPr>
          <a:xfrm>
            <a:off x="9101034" y="1228413"/>
            <a:ext cx="1285170" cy="12828"/>
          </a:xfrm>
          <a:prstGeom prst="straightConnector1">
            <a:avLst/>
          </a:prstGeom>
          <a:ln w="28575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1E9F0F-9799-CA22-1ABB-23E8E4C8A9DC}"/>
              </a:ext>
            </a:extLst>
          </p:cNvPr>
          <p:cNvGrpSpPr/>
          <p:nvPr/>
        </p:nvGrpSpPr>
        <p:grpSpPr>
          <a:xfrm>
            <a:off x="6146614" y="920636"/>
            <a:ext cx="6008044" cy="4478621"/>
            <a:chOff x="6146614" y="1229527"/>
            <a:chExt cx="6008044" cy="447862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8D0776CE-4A76-4EF5-2D52-4C7407902223}"/>
                </a:ext>
              </a:extLst>
            </p:cNvPr>
            <p:cNvSpPr txBox="1"/>
            <p:nvPr/>
          </p:nvSpPr>
          <p:spPr>
            <a:xfrm>
              <a:off x="8976843" y="1229527"/>
              <a:ext cx="1568058" cy="30777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decihertz range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92CB2F33-E688-A2F3-E44A-FCF1022DC13F}"/>
                </a:ext>
              </a:extLst>
            </p:cNvPr>
            <p:cNvSpPr txBox="1"/>
            <p:nvPr/>
          </p:nvSpPr>
          <p:spPr>
            <a:xfrm>
              <a:off x="6146614" y="5431149"/>
              <a:ext cx="600804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chemeClr val="accent1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L. </a:t>
              </a:r>
              <a:r>
                <a:rPr lang="en-GB" sz="1200" err="1">
                  <a:solidFill>
                    <a:schemeClr val="accent1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Badurina</a:t>
              </a:r>
              <a:r>
                <a:rPr lang="en-GB" sz="1200">
                  <a:solidFill>
                    <a:schemeClr val="accent1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 </a:t>
              </a:r>
              <a:r>
                <a:rPr lang="en-GB" sz="1200" i="1">
                  <a:solidFill>
                    <a:schemeClr val="accent1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et al</a:t>
              </a:r>
              <a:r>
                <a:rPr lang="en-GB" sz="1200">
                  <a:solidFill>
                    <a:schemeClr val="accent1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, Phil. Trans. A. Math. Phys. Eng. Sci. </a:t>
              </a:r>
              <a:r>
                <a:rPr lang="en-GB" sz="1200" b="1">
                  <a:solidFill>
                    <a:schemeClr val="accent1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380</a:t>
              </a:r>
              <a:r>
                <a:rPr lang="en-GB" sz="1200">
                  <a:solidFill>
                    <a:schemeClr val="accent1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 20210060 (2021).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85067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0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D98B2C-797F-6DFB-42BC-4189FD13D4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BA1474-DF55-BE52-13C0-BBA39B622571}"/>
              </a:ext>
            </a:extLst>
          </p:cNvPr>
          <p:cNvSpPr txBox="1">
            <a:spLocks/>
          </p:cNvSpPr>
          <p:nvPr/>
        </p:nvSpPr>
        <p:spPr>
          <a:xfrm>
            <a:off x="183622" y="1241241"/>
            <a:ext cx="4995647" cy="220438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Decihertz gravitational waves </a:t>
            </a:r>
            <a:r>
              <a:rPr lang="en-GB" sz="2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[1]</a:t>
            </a:r>
          </a:p>
          <a:p>
            <a:pPr marL="0" indent="0">
              <a:buNone/>
            </a:pPr>
            <a:endParaRPr lang="en-US" sz="20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en-US" sz="22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9D74AA3-2BD8-C887-5929-D297E166CC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0732" y="2271420"/>
            <a:ext cx="1588455" cy="1071883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  <a:effectLst>
            <a:softEdge rad="203200"/>
          </a:effectLst>
        </p:spPr>
      </p:pic>
      <p:pic>
        <p:nvPicPr>
          <p:cNvPr id="11" name="Picture 8">
            <a:extLst>
              <a:ext uri="{FF2B5EF4-FFF2-40B4-BE49-F238E27FC236}">
                <a16:creationId xmlns:a16="http://schemas.microsoft.com/office/drawing/2014/main" id="{E105F246-18FA-599A-3DD2-E81543F9F9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68618" y="1784629"/>
            <a:ext cx="2212684" cy="384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>
            <a:extLst>
              <a:ext uri="{FF2B5EF4-FFF2-40B4-BE49-F238E27FC236}">
                <a16:creationId xmlns:a16="http://schemas.microsoft.com/office/drawing/2014/main" id="{40F74648-DB99-66A8-9298-58E043549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68618" y="3394433"/>
            <a:ext cx="1930518" cy="394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B8759874-BE69-79BE-3335-9A18B16F2C4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5529" y="1784629"/>
            <a:ext cx="1598831" cy="2398248"/>
          </a:xfrm>
          <a:prstGeom prst="rect">
            <a:avLst/>
          </a:prstGeom>
        </p:spPr>
      </p:pic>
      <p:sp>
        <p:nvSpPr>
          <p:cNvPr id="15" name="Title 14">
            <a:extLst>
              <a:ext uri="{FF2B5EF4-FFF2-40B4-BE49-F238E27FC236}">
                <a16:creationId xmlns:a16="http://schemas.microsoft.com/office/drawing/2014/main" id="{835A910B-2E23-A8E1-73EA-956123CFA1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000"/>
              <a:t>AION detection goals</a:t>
            </a: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F9561C1B-73B1-FD31-E089-38889B5BF4CA}"/>
              </a:ext>
            </a:extLst>
          </p:cNvPr>
          <p:cNvSpPr txBox="1">
            <a:spLocks/>
          </p:cNvSpPr>
          <p:nvPr/>
        </p:nvSpPr>
        <p:spPr>
          <a:xfrm>
            <a:off x="5810827" y="233071"/>
            <a:ext cx="5482140" cy="109240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Ultralight (wavelike) dark matter </a:t>
            </a:r>
            <a:r>
              <a:rPr lang="en-GB" sz="2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[4-6]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12ACD1F-48EE-CDF1-A661-7DAA0B431657}"/>
              </a:ext>
            </a:extLst>
          </p:cNvPr>
          <p:cNvGrpSpPr/>
          <p:nvPr/>
        </p:nvGrpSpPr>
        <p:grpSpPr>
          <a:xfrm>
            <a:off x="6346695" y="666468"/>
            <a:ext cx="4928899" cy="2123684"/>
            <a:chOff x="6346695" y="911403"/>
            <a:chExt cx="4928899" cy="212368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C1003428-9A3A-0A11-1F12-9AB367983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73812" y="1849638"/>
              <a:ext cx="2963623" cy="1185449"/>
            </a:xfrm>
            <a:prstGeom prst="rect">
              <a:avLst/>
            </a:prstGeom>
          </p:spPr>
        </p:pic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2772C4C4-D2EF-D379-BDB5-84B6D934489C}"/>
                </a:ext>
              </a:extLst>
            </p:cNvPr>
            <p:cNvGrpSpPr/>
            <p:nvPr/>
          </p:nvGrpSpPr>
          <p:grpSpPr>
            <a:xfrm>
              <a:off x="6346695" y="911403"/>
              <a:ext cx="4928899" cy="871989"/>
              <a:chOff x="6756660" y="3079404"/>
              <a:chExt cx="4928899" cy="871989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6E594FE2-5260-82A7-D305-28D0E075FA7F}"/>
                  </a:ext>
                </a:extLst>
              </p:cNvPr>
              <p:cNvGrpSpPr/>
              <p:nvPr/>
            </p:nvGrpSpPr>
            <p:grpSpPr>
              <a:xfrm>
                <a:off x="6756660" y="3079404"/>
                <a:ext cx="4410403" cy="630058"/>
                <a:chOff x="6756660" y="3130593"/>
                <a:chExt cx="4410403" cy="630058"/>
              </a:xfrm>
            </p:grpSpPr>
            <p:pic>
              <p:nvPicPr>
                <p:cNvPr id="19" name="Content Placeholder 9" descr="Text&#10;&#10;Description automatically generated">
                  <a:extLst>
                    <a:ext uri="{FF2B5EF4-FFF2-40B4-BE49-F238E27FC236}">
                      <a16:creationId xmlns:a16="http://schemas.microsoft.com/office/drawing/2014/main" id="{B47E00EB-0D90-5B6D-B7C1-E051AD62064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756660" y="3130593"/>
                  <a:ext cx="4410403" cy="630058"/>
                </a:xfrm>
                <a:prstGeom prst="rect">
                  <a:avLst/>
                </a:prstGeom>
              </p:spPr>
            </p:pic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D362A9E5-6330-77DB-5F38-B3A59369B859}"/>
                    </a:ext>
                  </a:extLst>
                </p:cNvPr>
                <p:cNvCxnSpPr/>
                <p:nvPr/>
              </p:nvCxnSpPr>
              <p:spPr>
                <a:xfrm>
                  <a:off x="8718550" y="3733053"/>
                  <a:ext cx="946150" cy="0"/>
                </a:xfrm>
                <a:prstGeom prst="line">
                  <a:avLst/>
                </a:prstGeom>
                <a:ln w="28575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01F8BA9D-BD64-1084-B04A-1D7F3C1A4D82}"/>
                    </a:ext>
                  </a:extLst>
                </p:cNvPr>
                <p:cNvCxnSpPr/>
                <p:nvPr/>
              </p:nvCxnSpPr>
              <p:spPr>
                <a:xfrm>
                  <a:off x="10001250" y="3733053"/>
                  <a:ext cx="946150" cy="0"/>
                </a:xfrm>
                <a:prstGeom prst="line">
                  <a:avLst/>
                </a:prstGeom>
                <a:ln w="28575">
                  <a:solidFill>
                    <a:schemeClr val="accent5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C29BC67B-AAA6-AB78-0915-EFBD5934D756}"/>
                  </a:ext>
                </a:extLst>
              </p:cNvPr>
              <p:cNvSpPr txBox="1"/>
              <p:nvPr/>
            </p:nvSpPr>
            <p:spPr>
              <a:xfrm>
                <a:off x="8604250" y="3674276"/>
                <a:ext cx="1397000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>
                    <a:solidFill>
                      <a:schemeClr val="accent6">
                        <a:lumMod val="60000"/>
                        <a:lumOff val="40000"/>
                      </a:schemeClr>
                    </a:solidFill>
                  </a:rPr>
                  <a:t>Photon coupling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8810EBFA-BECF-5D62-7150-1E094E9930BB}"/>
                  </a:ext>
                </a:extLst>
              </p:cNvPr>
              <p:cNvSpPr txBox="1"/>
              <p:nvPr/>
            </p:nvSpPr>
            <p:spPr>
              <a:xfrm>
                <a:off x="9712885" y="3674394"/>
                <a:ext cx="197267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>
                    <a:solidFill>
                      <a:schemeClr val="accent5">
                        <a:lumMod val="60000"/>
                        <a:lumOff val="40000"/>
                      </a:schemeClr>
                    </a:solidFill>
                  </a:rPr>
                  <a:t>Electron mass coupling</a:t>
                </a:r>
              </a:p>
            </p:txBody>
          </p:sp>
        </p:grpSp>
      </p:grpSp>
      <p:sp>
        <p:nvSpPr>
          <p:cNvPr id="39" name="Content Placeholder 1">
            <a:extLst>
              <a:ext uri="{FF2B5EF4-FFF2-40B4-BE49-F238E27FC236}">
                <a16:creationId xmlns:a16="http://schemas.microsoft.com/office/drawing/2014/main" id="{68550814-1C7E-61A7-2AFD-D6A9B92C79D9}"/>
              </a:ext>
            </a:extLst>
          </p:cNvPr>
          <p:cNvSpPr txBox="1">
            <a:spLocks/>
          </p:cNvSpPr>
          <p:nvPr/>
        </p:nvSpPr>
        <p:spPr>
          <a:xfrm>
            <a:off x="5810827" y="3080747"/>
            <a:ext cx="5323436" cy="13921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Equivalence principle tests</a:t>
            </a:r>
            <a:endParaRPr lang="en-GB" sz="22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Gradiometer comparison between different states or species [7,8]</a:t>
            </a:r>
          </a:p>
        </p:txBody>
      </p:sp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3971DD07-294F-C9A9-49EA-A0B0F830AF28}"/>
              </a:ext>
            </a:extLst>
          </p:cNvPr>
          <p:cNvSpPr txBox="1">
            <a:spLocks/>
          </p:cNvSpPr>
          <p:nvPr/>
        </p:nvSpPr>
        <p:spPr>
          <a:xfrm>
            <a:off x="183622" y="4337342"/>
            <a:ext cx="5162819" cy="761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Fine-structure constant measurements </a:t>
            </a:r>
            <a:r>
              <a:rPr lang="en-GB" sz="2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[2]</a:t>
            </a:r>
          </a:p>
        </p:txBody>
      </p:sp>
      <p:sp>
        <p:nvSpPr>
          <p:cNvPr id="41" name="Content Placeholder 1">
            <a:extLst>
              <a:ext uri="{FF2B5EF4-FFF2-40B4-BE49-F238E27FC236}">
                <a16:creationId xmlns:a16="http://schemas.microsoft.com/office/drawing/2014/main" id="{03A2919A-CCFB-6F66-C0E8-AB2DE68A010A}"/>
              </a:ext>
            </a:extLst>
          </p:cNvPr>
          <p:cNvSpPr txBox="1">
            <a:spLocks/>
          </p:cNvSpPr>
          <p:nvPr/>
        </p:nvSpPr>
        <p:spPr>
          <a:xfrm>
            <a:off x="5810827" y="4557135"/>
            <a:ext cx="4995647" cy="13921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Earth science and seismology</a:t>
            </a:r>
            <a:endParaRPr lang="en-GB" sz="22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0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Turning noise into signal: gravity fluctuations and gradients [9]</a:t>
            </a:r>
          </a:p>
        </p:txBody>
      </p:sp>
      <p:sp>
        <p:nvSpPr>
          <p:cNvPr id="42" name="Content Placeholder 1">
            <a:extLst>
              <a:ext uri="{FF2B5EF4-FFF2-40B4-BE49-F238E27FC236}">
                <a16:creationId xmlns:a16="http://schemas.microsoft.com/office/drawing/2014/main" id="{C80CB274-A286-D703-0EFB-CC0217FA6D77}"/>
              </a:ext>
            </a:extLst>
          </p:cNvPr>
          <p:cNvSpPr txBox="1">
            <a:spLocks/>
          </p:cNvSpPr>
          <p:nvPr/>
        </p:nvSpPr>
        <p:spPr>
          <a:xfrm>
            <a:off x="183622" y="5207410"/>
            <a:ext cx="5162819" cy="7613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Bookman Old Style" panose="020506040505050202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Probing dark energy models </a:t>
            </a:r>
            <a:r>
              <a:rPr lang="en-GB" sz="2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[3]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716FC5F-5D33-5DA2-2B40-816A20E14BE3}"/>
              </a:ext>
            </a:extLst>
          </p:cNvPr>
          <p:cNvGrpSpPr/>
          <p:nvPr/>
        </p:nvGrpSpPr>
        <p:grpSpPr>
          <a:xfrm>
            <a:off x="5091044" y="2927044"/>
            <a:ext cx="6921704" cy="2802470"/>
            <a:chOff x="956802" y="1525656"/>
            <a:chExt cx="6921704" cy="280247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4091B55-9D02-9199-BDB4-C585855AEA97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56802" y="1525656"/>
              <a:ext cx="6921704" cy="2655545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94372AF-60FC-F570-23D0-2317BE78D0C5}"/>
                </a:ext>
              </a:extLst>
            </p:cNvPr>
            <p:cNvSpPr txBox="1"/>
            <p:nvPr/>
          </p:nvSpPr>
          <p:spPr>
            <a:xfrm>
              <a:off x="1247314" y="4051127"/>
              <a:ext cx="6008044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200">
                  <a:solidFill>
                    <a:schemeClr val="accent1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L. </a:t>
              </a:r>
              <a:r>
                <a:rPr lang="en-GB" sz="1200" err="1">
                  <a:solidFill>
                    <a:schemeClr val="accent1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Badurina</a:t>
              </a:r>
              <a:r>
                <a:rPr lang="en-GB" sz="1200">
                  <a:solidFill>
                    <a:schemeClr val="accent1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 </a:t>
              </a:r>
              <a:r>
                <a:rPr lang="en-GB" sz="1200" i="1">
                  <a:solidFill>
                    <a:schemeClr val="accent1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et al</a:t>
              </a:r>
              <a:r>
                <a:rPr lang="en-GB" sz="1200">
                  <a:solidFill>
                    <a:schemeClr val="accent1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, Phil. Trans. A. Math. Phys. Eng. Sci. </a:t>
              </a:r>
              <a:r>
                <a:rPr lang="en-GB" sz="1200" b="1">
                  <a:solidFill>
                    <a:schemeClr val="accent1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380</a:t>
              </a:r>
              <a:r>
                <a:rPr lang="en-GB" sz="1200">
                  <a:solidFill>
                    <a:schemeClr val="accent1">
                      <a:lumMod val="50000"/>
                    </a:schemeClr>
                  </a:solidFill>
                  <a:effectLst/>
                  <a:latin typeface="Century Gothic" panose="020B0502020202020204" pitchFamily="34" charset="0"/>
                </a:rPr>
                <a:t> 20210060 (2021).</a:t>
              </a:r>
            </a:p>
          </p:txBody>
        </p: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E341FD34-6698-0D32-3EE6-534AB4E09802}"/>
              </a:ext>
            </a:extLst>
          </p:cNvPr>
          <p:cNvSpPr/>
          <p:nvPr/>
        </p:nvSpPr>
        <p:spPr>
          <a:xfrm>
            <a:off x="1088259" y="5830495"/>
            <a:ext cx="9610963" cy="1200329"/>
          </a:xfrm>
          <a:prstGeom prst="rect">
            <a:avLst/>
          </a:prstGeom>
        </p:spPr>
        <p:txBody>
          <a:bodyPr wrap="square" numCol="2">
            <a:spAutoFit/>
          </a:bodyPr>
          <a:lstStyle/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[1] P.W. Graham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Phys. Rev. Lett.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110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171102 (2013).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[2] J. </a:t>
            </a:r>
            <a:r>
              <a:rPr lang="en-GB" sz="12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Schelfhout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Phys. Rev. A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110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053309 (2024).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[3] B. Elder et al., Phys. Rev. D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94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044051 (2016).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[4] Y. V. Stadnik and V. V. </a:t>
            </a:r>
            <a:r>
              <a:rPr lang="en-GB" sz="12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Flambaum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PRL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114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161301 (2015).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[5] A. </a:t>
            </a:r>
            <a:r>
              <a:rPr lang="en-GB" sz="12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Arvanitaki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Phys. Rev. D 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91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015015 (2015).</a:t>
            </a:r>
          </a:p>
          <a:p>
            <a:endParaRPr lang="en-GB" sz="12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[6]</a:t>
            </a:r>
            <a:r>
              <a:rPr lang="en-GB" sz="1200" b="0" i="0" u="none" strike="noStrike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 L. </a:t>
            </a:r>
            <a:r>
              <a:rPr lang="en-US" sz="1200" b="0" i="0" err="1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Badurina</a:t>
            </a:r>
            <a:r>
              <a:rPr lang="en-US" sz="1200" b="0" i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et al. Phys. Rev. D </a:t>
            </a:r>
            <a:r>
              <a:rPr lang="en-US" sz="1200" b="1" i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107</a:t>
            </a:r>
            <a:r>
              <a:rPr lang="en-US" sz="1200" b="0" i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055002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(2023).</a:t>
            </a:r>
            <a:endParaRPr lang="en-GB" sz="120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[7] G. Rosi </a:t>
            </a:r>
            <a:r>
              <a:rPr lang="en-GB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et al.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Nat. Commun.   </a:t>
            </a:r>
            <a:r>
              <a:rPr lang="en-GB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8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15529 (2017).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[8] P. </a:t>
            </a:r>
            <a:r>
              <a:rPr lang="en-GB" sz="120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Asenbaum</a:t>
            </a:r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et al.  </a:t>
            </a:r>
            <a:r>
              <a:rPr lang="en-GB" sz="1200" b="0" i="0" u="none" strike="noStrike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PRL </a:t>
            </a:r>
            <a:r>
              <a:rPr lang="en-GB" sz="1200" b="1" i="0" u="none" strike="noStrike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125</a:t>
            </a:r>
            <a:r>
              <a:rPr lang="en-GB" sz="1200" b="0" i="0" u="none" strike="noStrike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, 191101 (2020).</a:t>
            </a:r>
          </a:p>
          <a:p>
            <a:r>
              <a:rPr lang="en-GB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[9] J. 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Mitchell </a:t>
            </a:r>
            <a:r>
              <a:rPr lang="en-US" sz="1200" i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 al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.,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200" i="1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J. Inst.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200" b="1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01 (2022)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en-US" sz="1200">
              <a:solidFill>
                <a:schemeClr val="accent1">
                  <a:lumMod val="50000"/>
                </a:schemeClr>
              </a:solidFill>
              <a:effectLst/>
              <a:latin typeface="Century Gothic" panose="020B050202020202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089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9" grpId="0"/>
      <p:bldP spid="4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C6627A2F-F56F-6CAB-D71F-64BE653E9F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A graph with blue line and orange line&#10;&#10;Description automatically generated">
            <a:extLst>
              <a:ext uri="{FF2B5EF4-FFF2-40B4-BE49-F238E27FC236}">
                <a16:creationId xmlns:a16="http://schemas.microsoft.com/office/drawing/2014/main" id="{468070B8-54CF-3F69-E94F-19DC5AC732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94690" y="1201049"/>
            <a:ext cx="3132135" cy="233034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31F6BC9-5EB5-092B-FF16-373B04F808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98526" y="4176883"/>
            <a:ext cx="3541634" cy="217946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5785E80-A187-2BC4-C7C8-B946420DA4DF}"/>
              </a:ext>
            </a:extLst>
          </p:cNvPr>
          <p:cNvSpPr/>
          <p:nvPr/>
        </p:nvSpPr>
        <p:spPr>
          <a:xfrm>
            <a:off x="-10886" y="-10886"/>
            <a:ext cx="12207240" cy="685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4D5830FE-FB5B-BA14-3DE8-C60321D4D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>
                <a:latin typeface="PT Sans" panose="020B0503020203020204" pitchFamily="34" charset="77"/>
              </a:rPr>
              <a:t>Earth Science applications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E83E98-5B63-A364-DB95-7F4E9FEF995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1B2E4BCD-A555-5641-904F-43238A11FCA5}" type="slidenum">
              <a:rPr lang="en-US" smtClean="0"/>
              <a:t>14</a:t>
            </a:fld>
            <a:endParaRPr lang="en-US"/>
          </a:p>
        </p:txBody>
      </p:sp>
      <p:pic>
        <p:nvPicPr>
          <p:cNvPr id="11" name="Content Placeholder 2">
            <a:extLst>
              <a:ext uri="{FF2B5EF4-FFF2-40B4-BE49-F238E27FC236}">
                <a16:creationId xmlns:a16="http://schemas.microsoft.com/office/drawing/2014/main" id="{A0F2775D-B9AD-4B97-4254-4468669ACF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7292" y="1376939"/>
            <a:ext cx="3322899" cy="209219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960638F-C3A5-E62E-EF66-D8654B43DD16}"/>
              </a:ext>
            </a:extLst>
          </p:cNvPr>
          <p:cNvSpPr txBox="1"/>
          <p:nvPr/>
        </p:nvSpPr>
        <p:spPr>
          <a:xfrm>
            <a:off x="8315380" y="3353180"/>
            <a:ext cx="34735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Mitchell </a:t>
            </a:r>
            <a:r>
              <a:rPr lang="en-US" sz="1200" i="1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et al</a:t>
            </a:r>
            <a:r>
              <a:rPr lang="en-US" sz="1200"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.,</a:t>
            </a:r>
            <a:r>
              <a:rPr lang="en-US" sz="120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200" i="1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J. Inst.</a:t>
            </a:r>
            <a:r>
              <a:rPr lang="en-US" sz="120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200" b="1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17</a:t>
            </a:r>
            <a:r>
              <a:rPr lang="en-US" sz="120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01 (2022)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B512BC-E7FD-4B1A-0EB5-75F7B1524C45}"/>
              </a:ext>
            </a:extLst>
          </p:cNvPr>
          <p:cNvSpPr txBox="1"/>
          <p:nvPr/>
        </p:nvSpPr>
        <p:spPr>
          <a:xfrm>
            <a:off x="8315380" y="3549631"/>
            <a:ext cx="382332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200" b="0" i="0" err="1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Badurina</a:t>
            </a:r>
            <a:r>
              <a:rPr lang="en-US" sz="1200" b="0" i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et al. Phys. Rev. D </a:t>
            </a:r>
            <a:r>
              <a:rPr lang="en-US" sz="1200" b="1" i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107</a:t>
            </a:r>
            <a:r>
              <a:rPr lang="en-US" sz="1200" b="0" i="0">
                <a:effectLst/>
                <a:latin typeface="Century Gothic" panose="020B050202020202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055002 (2023)</a:t>
            </a:r>
          </a:p>
        </p:txBody>
      </p:sp>
      <p:pic>
        <p:nvPicPr>
          <p:cNvPr id="16" name="Picture 15" descr="A graph showing different types of mode&#10;&#10;Description automatically generated">
            <a:extLst>
              <a:ext uri="{FF2B5EF4-FFF2-40B4-BE49-F238E27FC236}">
                <a16:creationId xmlns:a16="http://schemas.microsoft.com/office/drawing/2014/main" id="{ED1A30C6-C859-4FFF-FFF5-560C742D0CF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4265" y="3891974"/>
            <a:ext cx="3719210" cy="235033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FEBC73B-70E5-5DE9-58B2-39432DF3484A}"/>
              </a:ext>
            </a:extLst>
          </p:cNvPr>
          <p:cNvSpPr txBox="1"/>
          <p:nvPr/>
        </p:nvSpPr>
        <p:spPr>
          <a:xfrm>
            <a:off x="1225130" y="3549631"/>
            <a:ext cx="26773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Century Gothic" panose="020B0502020202020204" pitchFamily="34" charset="0"/>
              </a:rPr>
              <a:t>Seismic Frequency Spectrum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F863EFE-F619-D59B-7E71-E65804F53CEA}"/>
              </a:ext>
            </a:extLst>
          </p:cNvPr>
          <p:cNvSpPr txBox="1"/>
          <p:nvPr/>
        </p:nvSpPr>
        <p:spPr>
          <a:xfrm>
            <a:off x="5027799" y="899765"/>
            <a:ext cx="50257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Century Gothic" panose="020B0502020202020204" pitchFamily="34" charset="0"/>
              </a:rPr>
              <a:t>Rayleigh seismic waves source gravitational fluctuations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51439B9-7871-8977-6258-44C33EF8FEF0}"/>
              </a:ext>
            </a:extLst>
          </p:cNvPr>
          <p:cNvSpPr txBox="1"/>
          <p:nvPr/>
        </p:nvSpPr>
        <p:spPr>
          <a:xfrm>
            <a:off x="4882897" y="3924189"/>
            <a:ext cx="5207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>
                <a:latin typeface="Century Gothic" panose="020B0502020202020204" pitchFamily="34" charset="0"/>
              </a:rPr>
              <a:t>Atmospheric infrasound and temperature gradient noise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AD9BD17-66DD-CB84-D7DE-B66F0CB63BE7}"/>
              </a:ext>
            </a:extLst>
          </p:cNvPr>
          <p:cNvSpPr txBox="1"/>
          <p:nvPr/>
        </p:nvSpPr>
        <p:spPr>
          <a:xfrm>
            <a:off x="147549" y="1031428"/>
            <a:ext cx="4717642" cy="2062103"/>
          </a:xfrm>
          <a:prstGeom prst="rect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Century Gothic" panose="020B0502020202020204" pitchFamily="34" charset="0"/>
              </a:rPr>
              <a:t>Terrestrial backgrounds cause gravity gradient noise limiting fundamental physics searches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latin typeface="Century Gothic" panose="020B0502020202020204" pitchFamily="34" charset="0"/>
              </a:rPr>
              <a:t>AION can use gravitational signal channel to answer open questions in Earth science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>
                <a:latin typeface="Century Gothic" panose="020B0502020202020204" pitchFamily="34" charset="0"/>
              </a:rPr>
              <a:t>Earth’s free oscillation and normal modes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>
                <a:latin typeface="Century Gothic" panose="020B0502020202020204" pitchFamily="34" charset="0"/>
              </a:rPr>
              <a:t>Low-frequency Earth dynamics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AE8B443-B33F-7754-B06C-DA2DA7333E2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82897" y="4249852"/>
            <a:ext cx="2666642" cy="2179467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641347FF-2CF7-89C2-C4B2-75EBA34DA709}"/>
              </a:ext>
            </a:extLst>
          </p:cNvPr>
          <p:cNvSpPr txBox="1"/>
          <p:nvPr/>
        </p:nvSpPr>
        <p:spPr>
          <a:xfrm>
            <a:off x="8473628" y="6159855"/>
            <a:ext cx="354163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>
                <a:effectLst/>
                <a:latin typeface="Century Gothic" panose="020B0502020202020204" pitchFamily="34" charset="0"/>
              </a:rPr>
              <a:t>Carlton </a:t>
            </a:r>
            <a:r>
              <a:rPr lang="en-US" sz="1200" i="1">
                <a:effectLst/>
                <a:latin typeface="Century Gothic" panose="020B0502020202020204" pitchFamily="34" charset="0"/>
              </a:rPr>
              <a:t>et al.</a:t>
            </a:r>
            <a:r>
              <a:rPr lang="en-US" sz="1200">
                <a:effectLst/>
                <a:latin typeface="Century Gothic" panose="020B0502020202020204" pitchFamily="34" charset="0"/>
              </a:rPr>
              <a:t>, arXiv:2412.05379 (2024).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62DE428-2278-7B6B-9978-4DC6B302F118}"/>
              </a:ext>
            </a:extLst>
          </p:cNvPr>
          <p:cNvGrpSpPr/>
          <p:nvPr/>
        </p:nvGrpSpPr>
        <p:grpSpPr>
          <a:xfrm>
            <a:off x="10550938" y="53124"/>
            <a:ext cx="1947546" cy="1290664"/>
            <a:chOff x="10351534" y="80233"/>
            <a:chExt cx="1947546" cy="1290664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61B2BEE-1E64-1FF8-282D-10C179A994C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rcRect l="29251" t="16542" r="21784" b="47435"/>
            <a:stretch/>
          </p:blipFill>
          <p:spPr>
            <a:xfrm>
              <a:off x="10889922" y="80233"/>
              <a:ext cx="870771" cy="855925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2940C24-82F4-1FC6-45ED-1C9E8A1110F4}"/>
                </a:ext>
              </a:extLst>
            </p:cNvPr>
            <p:cNvSpPr txBox="1"/>
            <p:nvPr/>
          </p:nvSpPr>
          <p:spPr>
            <a:xfrm>
              <a:off x="10351534" y="909232"/>
              <a:ext cx="194754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1200">
                  <a:latin typeface="Century Gothic" panose="020B0502020202020204" pitchFamily="34" charset="0"/>
                  <a:cs typeface="Calibri" panose="020F0502020204030204" pitchFamily="34" charset="0"/>
                </a:rPr>
                <a:t>Jeremiah Mitchell (Cambridge)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846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843543-48D2-83ED-90A3-A6519959B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B5C61-2778-EAA1-3418-21667A0A26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entury Gothic" panose="020B0502020202020204" pitchFamily="34" charset="0"/>
              </a:rPr>
              <a:t>The AION consortium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FBADD35-C907-AA0F-445E-D86DC56BE752}"/>
              </a:ext>
            </a:extLst>
          </p:cNvPr>
          <p:cNvSpPr txBox="1"/>
          <p:nvPr/>
        </p:nvSpPr>
        <p:spPr>
          <a:xfrm>
            <a:off x="3949844" y="6472766"/>
            <a:ext cx="3459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[1] AVS Quantum Sci. 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6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014409 (2024)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B5E3FFB-F100-FBA4-5E31-E6423354A8C2}"/>
              </a:ext>
            </a:extLst>
          </p:cNvPr>
          <p:cNvGrpSpPr/>
          <p:nvPr/>
        </p:nvGrpSpPr>
        <p:grpSpPr>
          <a:xfrm>
            <a:off x="7003894" y="3763924"/>
            <a:ext cx="4715381" cy="2439582"/>
            <a:chOff x="281331" y="6153178"/>
            <a:chExt cx="5814669" cy="3008317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8579AA3-AEA3-464B-4BD8-0552316ECD70}"/>
                </a:ext>
              </a:extLst>
            </p:cNvPr>
            <p:cNvGrpSpPr/>
            <p:nvPr/>
          </p:nvGrpSpPr>
          <p:grpSpPr>
            <a:xfrm>
              <a:off x="281331" y="6243985"/>
              <a:ext cx="2958077" cy="2818020"/>
              <a:chOff x="12386084" y="5106883"/>
              <a:chExt cx="3586454" cy="3416646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A3B06322-50E4-5768-1D20-BABA49989A38}"/>
                  </a:ext>
                </a:extLst>
              </p:cNvPr>
              <p:cNvGrpSpPr/>
              <p:nvPr/>
            </p:nvGrpSpPr>
            <p:grpSpPr>
              <a:xfrm>
                <a:off x="12386084" y="5106883"/>
                <a:ext cx="3586454" cy="3416646"/>
                <a:chOff x="10549137" y="1554076"/>
                <a:chExt cx="3586454" cy="3416646"/>
              </a:xfrm>
            </p:grpSpPr>
            <p:pic>
              <p:nvPicPr>
                <p:cNvPr id="20" name="Picture 19" descr="A machine with blue lights&#10;&#10;Description automatically generated">
                  <a:extLst>
                    <a:ext uri="{FF2B5EF4-FFF2-40B4-BE49-F238E27FC236}">
                      <a16:creationId xmlns:a16="http://schemas.microsoft.com/office/drawing/2014/main" id="{649614D5-8DAA-3753-7458-6A4593605D4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 cstate="hq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 t="15901" b="12649"/>
                <a:stretch/>
              </p:blipFill>
              <p:spPr>
                <a:xfrm>
                  <a:off x="10549137" y="1554076"/>
                  <a:ext cx="3586454" cy="3416646"/>
                </a:xfrm>
                <a:prstGeom prst="rect">
                  <a:avLst/>
                </a:prstGeom>
              </p:spPr>
            </p:pic>
            <p:sp>
              <p:nvSpPr>
                <p:cNvPr id="21" name="TextBox 20">
                  <a:extLst>
                    <a:ext uri="{FF2B5EF4-FFF2-40B4-BE49-F238E27FC236}">
                      <a16:creationId xmlns:a16="http://schemas.microsoft.com/office/drawing/2014/main" id="{A0BB5198-D92D-2BCA-6E13-24B0485368FC}"/>
                    </a:ext>
                  </a:extLst>
                </p:cNvPr>
                <p:cNvSpPr txBox="1"/>
                <p:nvPr/>
              </p:nvSpPr>
              <p:spPr>
                <a:xfrm>
                  <a:off x="10596371" y="1554077"/>
                  <a:ext cx="2020896" cy="78225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b="1" i="1">
                      <a:solidFill>
                        <a:schemeClr val="bg1"/>
                      </a:solidFill>
                      <a:latin typeface="Century Gothic" panose="020B0502020202020204" pitchFamily="34" charset="0"/>
                    </a:rPr>
                    <a:t>3D blue MOT</a:t>
                  </a:r>
                </a:p>
                <a:p>
                  <a:r>
                    <a:rPr lang="en-US" sz="1400" b="1" i="1">
                      <a:solidFill>
                        <a:schemeClr val="bg1"/>
                      </a:solidFill>
                      <a:latin typeface="Century Gothic" panose="020B0502020202020204" pitchFamily="34" charset="0"/>
                    </a:rPr>
                    <a:t>Atoms at </a:t>
                  </a:r>
                  <a:r>
                    <a:rPr lang="en-US" sz="1400" b="1" i="1" err="1">
                      <a:solidFill>
                        <a:schemeClr val="bg1"/>
                      </a:solidFill>
                      <a:latin typeface="Century Gothic" panose="020B0502020202020204" pitchFamily="34" charset="0"/>
                    </a:rPr>
                    <a:t>mK</a:t>
                  </a:r>
                  <a:endParaRPr lang="en-US" sz="1400" b="1" i="1">
                    <a:solidFill>
                      <a:schemeClr val="bg1"/>
                    </a:solidFill>
                    <a:latin typeface="Century Gothic" panose="020B0502020202020204" pitchFamily="34" charset="0"/>
                  </a:endParaRPr>
                </a:p>
              </p:txBody>
            </p: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695369D2-98BB-C85E-AB39-6DE32C1B0074}"/>
                  </a:ext>
                </a:extLst>
              </p:cNvPr>
              <p:cNvGrpSpPr/>
              <p:nvPr/>
            </p:nvGrpSpPr>
            <p:grpSpPr>
              <a:xfrm>
                <a:off x="14361869" y="6157173"/>
                <a:ext cx="1509478" cy="2140059"/>
                <a:chOff x="9929122" y="2669208"/>
                <a:chExt cx="1509478" cy="2140059"/>
              </a:xfrm>
            </p:grpSpPr>
            <p:grpSp>
              <p:nvGrpSpPr>
                <p:cNvPr id="15" name="Group 14">
                  <a:extLst>
                    <a:ext uri="{FF2B5EF4-FFF2-40B4-BE49-F238E27FC236}">
                      <a16:creationId xmlns:a16="http://schemas.microsoft.com/office/drawing/2014/main" id="{D2440A7D-45E2-78B1-A598-9518A9D1BDB7}"/>
                    </a:ext>
                  </a:extLst>
                </p:cNvPr>
                <p:cNvGrpSpPr/>
                <p:nvPr/>
              </p:nvGrpSpPr>
              <p:grpSpPr>
                <a:xfrm>
                  <a:off x="9929122" y="3539221"/>
                  <a:ext cx="1509478" cy="1270046"/>
                  <a:chOff x="1689063" y="1524382"/>
                  <a:chExt cx="6166700" cy="5188545"/>
                </a:xfrm>
              </p:grpSpPr>
              <p:pic>
                <p:nvPicPr>
                  <p:cNvPr id="17" name="Picture 16">
                    <a:extLst>
                      <a:ext uri="{FF2B5EF4-FFF2-40B4-BE49-F238E27FC236}">
                        <a16:creationId xmlns:a16="http://schemas.microsoft.com/office/drawing/2014/main" id="{441203A9-712F-21D6-BF28-903396D4E0E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 cstate="hqprint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rcRect l="10244" t="8602" r="12046" b="9036"/>
                  <a:stretch/>
                </p:blipFill>
                <p:spPr>
                  <a:xfrm>
                    <a:off x="1814571" y="1524382"/>
                    <a:ext cx="6041192" cy="5188545"/>
                  </a:xfrm>
                  <a:prstGeom prst="rect">
                    <a:avLst/>
                  </a:prstGeom>
                </p:spPr>
              </p:pic>
              <p:cxnSp>
                <p:nvCxnSpPr>
                  <p:cNvPr id="18" name="Straight Connector 17">
                    <a:extLst>
                      <a:ext uri="{FF2B5EF4-FFF2-40B4-BE49-F238E27FC236}">
                        <a16:creationId xmlns:a16="http://schemas.microsoft.com/office/drawing/2014/main" id="{9FB54726-5103-21FD-BA42-D9F0FAC63CEF}"/>
                      </a:ext>
                    </a:extLst>
                  </p:cNvPr>
                  <p:cNvCxnSpPr/>
                  <p:nvPr/>
                </p:nvCxnSpPr>
                <p:spPr>
                  <a:xfrm>
                    <a:off x="2066320" y="6200904"/>
                    <a:ext cx="1317603" cy="0"/>
                  </a:xfrm>
                  <a:prstGeom prst="line">
                    <a:avLst/>
                  </a:prstGeom>
                  <a:ln w="28575">
                    <a:solidFill>
                      <a:schemeClr val="bg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9" name="TextBox 18">
                    <a:extLst>
                      <a:ext uri="{FF2B5EF4-FFF2-40B4-BE49-F238E27FC236}">
                        <a16:creationId xmlns:a16="http://schemas.microsoft.com/office/drawing/2014/main" id="{68DF44E3-34D4-26D3-E318-9D87B13FD45B}"/>
                      </a:ext>
                    </a:extLst>
                  </p:cNvPr>
                  <p:cNvSpPr txBox="1"/>
                  <p:nvPr/>
                </p:nvSpPr>
                <p:spPr>
                  <a:xfrm>
                    <a:off x="1689063" y="5097782"/>
                    <a:ext cx="4013588" cy="880156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800" b="1">
                        <a:solidFill>
                          <a:schemeClr val="bg1"/>
                        </a:solidFill>
                        <a:latin typeface="Century Gothic" panose="020B0502020202020204" pitchFamily="34" charset="0"/>
                      </a:rPr>
                      <a:t>1 mm</a:t>
                    </a:r>
                  </a:p>
                </p:txBody>
              </p:sp>
            </p:grpSp>
            <p:sp>
              <p:nvSpPr>
                <p:cNvPr id="16" name="Right Arrow 15">
                  <a:extLst>
                    <a:ext uri="{FF2B5EF4-FFF2-40B4-BE49-F238E27FC236}">
                      <a16:creationId xmlns:a16="http://schemas.microsoft.com/office/drawing/2014/main" id="{BA03895A-B10E-467B-0CCA-CE76E92246F1}"/>
                    </a:ext>
                  </a:extLst>
                </p:cNvPr>
                <p:cNvSpPr/>
                <p:nvPr/>
              </p:nvSpPr>
              <p:spPr>
                <a:xfrm rot="14583771">
                  <a:off x="9722365" y="3074171"/>
                  <a:ext cx="895558" cy="85631"/>
                </a:xfrm>
                <a:prstGeom prst="rightArrow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2C5D2DC7-72EF-E46B-5BE9-F8672C57BD38}"/>
                </a:ext>
              </a:extLst>
            </p:cNvPr>
            <p:cNvGrpSpPr/>
            <p:nvPr/>
          </p:nvGrpSpPr>
          <p:grpSpPr>
            <a:xfrm>
              <a:off x="3276982" y="6153178"/>
              <a:ext cx="2819018" cy="3008317"/>
              <a:chOff x="3276982" y="6153178"/>
              <a:chExt cx="2819018" cy="3008317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A7339860-D47B-A4AC-6DC8-4B163A50362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276982" y="6153178"/>
                <a:ext cx="2819018" cy="3008317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40E90F0E-7BD0-24AA-BBD4-84A2166C2349}"/>
                  </a:ext>
                </a:extLst>
              </p:cNvPr>
              <p:cNvSpPr txBox="1"/>
              <p:nvPr/>
            </p:nvSpPr>
            <p:spPr>
              <a:xfrm>
                <a:off x="3386371" y="6261616"/>
                <a:ext cx="1821060" cy="4590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i="1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3D red MOT</a:t>
                </a:r>
              </a:p>
              <a:p>
                <a:r>
                  <a:rPr lang="en-US" sz="1400" b="1" i="1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Atoms at tens </a:t>
                </a:r>
                <a:r>
                  <a:rPr lang="en-GB" sz="1400" b="1" i="1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µ</a:t>
                </a:r>
                <a:r>
                  <a:rPr lang="en-US" sz="1400" b="1" i="1">
                    <a:solidFill>
                      <a:schemeClr val="bg1"/>
                    </a:solidFill>
                    <a:latin typeface="Century Gothic" panose="020B0502020202020204" pitchFamily="34" charset="0"/>
                  </a:rPr>
                  <a:t>K</a:t>
                </a:r>
              </a:p>
            </p:txBody>
          </p:sp>
        </p:grp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BAF0801B-2B52-DC62-0777-6F3A48BC7ACD}"/>
              </a:ext>
            </a:extLst>
          </p:cNvPr>
          <p:cNvGrpSpPr/>
          <p:nvPr/>
        </p:nvGrpSpPr>
        <p:grpSpPr>
          <a:xfrm>
            <a:off x="6822974" y="3730933"/>
            <a:ext cx="5159520" cy="2439582"/>
            <a:chOff x="476995" y="2164743"/>
            <a:chExt cx="7995121" cy="3780343"/>
          </a:xfrm>
        </p:grpSpPr>
        <p:pic>
          <p:nvPicPr>
            <p:cNvPr id="23" name="Picture 22" descr="A close-up of a machine&#10;&#10;Description automatically generated">
              <a:extLst>
                <a:ext uri="{FF2B5EF4-FFF2-40B4-BE49-F238E27FC236}">
                  <a16:creationId xmlns:a16="http://schemas.microsoft.com/office/drawing/2014/main" id="{601C644F-3885-A907-1564-68C3531A49C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76995" y="2164743"/>
              <a:ext cx="2834013" cy="3780343"/>
            </a:xfrm>
            <a:prstGeom prst="rect">
              <a:avLst/>
            </a:prstGeom>
          </p:spPr>
        </p:pic>
        <p:pic>
          <p:nvPicPr>
            <p:cNvPr id="24" name="Picture 23" descr="A machine with many wires and wires&#10;&#10;Description automatically generated with medium confidence">
              <a:extLst>
                <a:ext uri="{FF2B5EF4-FFF2-40B4-BE49-F238E27FC236}">
                  <a16:creationId xmlns:a16="http://schemas.microsoft.com/office/drawing/2014/main" id="{14A119E4-6B5A-CC80-DA59-2BDF161065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3431658" y="2164743"/>
              <a:ext cx="5040458" cy="3780343"/>
            </a:xfrm>
            <a:prstGeom prst="rect">
              <a:avLst/>
            </a:prstGeom>
          </p:spPr>
        </p:pic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F501F2BC-3A7C-E4BE-F862-D8B0AAE1EA2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87962" y="308105"/>
            <a:ext cx="5033716" cy="2619641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CD69167-50DB-0555-F6A5-50875472A599}"/>
              </a:ext>
            </a:extLst>
          </p:cNvPr>
          <p:cNvSpPr txBox="1"/>
          <p:nvPr/>
        </p:nvSpPr>
        <p:spPr>
          <a:xfrm>
            <a:off x="6924626" y="3034377"/>
            <a:ext cx="47083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>
                <a:latin typeface="Century Gothic" panose="020B0502020202020204" pitchFamily="34" charset="0"/>
              </a:rPr>
              <a:t>Above</a:t>
            </a:r>
            <a:r>
              <a:rPr lang="en-US" sz="1400">
                <a:latin typeface="Century Gothic" panose="020B0502020202020204" pitchFamily="34" charset="0"/>
              </a:rPr>
              <a:t>: schematic of tabletop demonstrator</a:t>
            </a:r>
          </a:p>
          <a:p>
            <a:r>
              <a:rPr lang="en-US" sz="1400" i="1">
                <a:latin typeface="Century Gothic" panose="020B0502020202020204" pitchFamily="34" charset="0"/>
              </a:rPr>
              <a:t>Below</a:t>
            </a:r>
            <a:r>
              <a:rPr lang="en-US" sz="1400">
                <a:latin typeface="Century Gothic" panose="020B0502020202020204" pitchFamily="34" charset="0"/>
              </a:rPr>
              <a:t>: tabletop demonstrator in the Cambridge lab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A10F4E-2317-7614-406C-B462177EF4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2867416" y="1617925"/>
            <a:ext cx="4631871" cy="1964523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192A9818-3968-EE4E-5D21-CD117F19C2C1}"/>
              </a:ext>
            </a:extLst>
          </p:cNvPr>
          <p:cNvGrpSpPr/>
          <p:nvPr/>
        </p:nvGrpSpPr>
        <p:grpSpPr>
          <a:xfrm>
            <a:off x="26266" y="869913"/>
            <a:ext cx="3584147" cy="3928422"/>
            <a:chOff x="358202" y="322291"/>
            <a:chExt cx="5737798" cy="6339112"/>
          </a:xfrm>
        </p:grpSpPr>
        <p:pic>
          <p:nvPicPr>
            <p:cNvPr id="9" name="Picture 8" descr="A close up of a map&#10;&#10;Description automatically generated">
              <a:extLst>
                <a:ext uri="{FF2B5EF4-FFF2-40B4-BE49-F238E27FC236}">
                  <a16:creationId xmlns:a16="http://schemas.microsoft.com/office/drawing/2014/main" id="{591BD65C-9636-DBEE-5A14-D34FD11DED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8202" y="322291"/>
              <a:ext cx="5737798" cy="6339112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366F223C-E6DA-9EA7-16EE-13E05535FE6E}"/>
                </a:ext>
              </a:extLst>
            </p:cNvPr>
            <p:cNvSpPr/>
            <p:nvPr/>
          </p:nvSpPr>
          <p:spPr>
            <a:xfrm>
              <a:off x="3562597" y="427512"/>
              <a:ext cx="1828800" cy="16981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4F74F2C9-5488-E67E-9E20-F451B9BB7A26}"/>
              </a:ext>
            </a:extLst>
          </p:cNvPr>
          <p:cNvSpPr txBox="1"/>
          <p:nvPr/>
        </p:nvSpPr>
        <p:spPr>
          <a:xfrm>
            <a:off x="232809" y="4921631"/>
            <a:ext cx="5518966" cy="1323439"/>
          </a:xfrm>
          <a:prstGeom prst="rect">
            <a:avLst/>
          </a:prstGeom>
          <a:noFill/>
          <a:ln w="12700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Project executed in national partnership with </a:t>
            </a:r>
            <a:r>
              <a:rPr lang="en-US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UK National Quantum Technology Hub in Sensors and Timing, Birmingham, UK, </a:t>
            </a:r>
          </a:p>
          <a:p>
            <a:pPr algn="ctr"/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and international partnership with </a:t>
            </a:r>
            <a:r>
              <a:rPr lang="en-US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The MAGIS Collaboration </a:t>
            </a:r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and</a:t>
            </a:r>
            <a:r>
              <a:rPr lang="en-US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The Fermi National Laboratory, US  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4A13D37-E6EB-D580-073E-32CE223C7090}"/>
              </a:ext>
            </a:extLst>
          </p:cNvPr>
          <p:cNvGrpSpPr/>
          <p:nvPr/>
        </p:nvGrpSpPr>
        <p:grpSpPr>
          <a:xfrm>
            <a:off x="6917402" y="3034377"/>
            <a:ext cx="5160387" cy="3244021"/>
            <a:chOff x="6952717" y="3035940"/>
            <a:chExt cx="5160387" cy="3244021"/>
          </a:xfrm>
        </p:grpSpPr>
        <p:pic>
          <p:nvPicPr>
            <p:cNvPr id="1026" name="Picture 2">
              <a:extLst>
                <a:ext uri="{FF2B5EF4-FFF2-40B4-BE49-F238E27FC236}">
                  <a16:creationId xmlns:a16="http://schemas.microsoft.com/office/drawing/2014/main" id="{7443F737-0785-CCA0-166D-5CA22ABD84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952717" y="3692888"/>
              <a:ext cx="4799208" cy="25870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945239B6-A096-DCE8-B57A-D11706891ACF}"/>
                </a:ext>
              </a:extLst>
            </p:cNvPr>
            <p:cNvSpPr txBox="1"/>
            <p:nvPr/>
          </p:nvSpPr>
          <p:spPr>
            <a:xfrm>
              <a:off x="6952717" y="3035940"/>
              <a:ext cx="516038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>
                  <a:latin typeface="Century Gothic" panose="020B0502020202020204" pitchFamily="34" charset="0"/>
                </a:rPr>
                <a:t>Above</a:t>
              </a:r>
              <a:r>
                <a:rPr lang="en-US" sz="1400">
                  <a:latin typeface="Century Gothic" panose="020B0502020202020204" pitchFamily="34" charset="0"/>
                </a:rPr>
                <a:t>: schematic of tabletop demonstrator</a:t>
              </a:r>
            </a:p>
            <a:p>
              <a:r>
                <a:rPr lang="en-US" sz="1400" i="1">
                  <a:latin typeface="Century Gothic" panose="020B0502020202020204" pitchFamily="34" charset="0"/>
                </a:rPr>
                <a:t>Below</a:t>
              </a:r>
              <a:r>
                <a:rPr lang="en-US" sz="1400">
                  <a:latin typeface="Century Gothic" panose="020B0502020202020204" pitchFamily="34" charset="0"/>
                </a:rPr>
                <a:t>: differential interferometry in Imperial demonstrator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B0C863E5-1CC7-0E58-7BCF-880235F15EBD}"/>
              </a:ext>
            </a:extLst>
          </p:cNvPr>
          <p:cNvSpPr txBox="1"/>
          <p:nvPr/>
        </p:nvSpPr>
        <p:spPr>
          <a:xfrm>
            <a:off x="3376434" y="1291948"/>
            <a:ext cx="4033011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7 UK institutions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5 ultracold strontium labs following HEP-style collaboration principles [1]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Parallel production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Interlinked R&amp;D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Common control systems and codebase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Phenomenology and noise modelling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6E7B2A-C0C2-6DB2-121E-BCA8E3019A70}"/>
              </a:ext>
            </a:extLst>
          </p:cNvPr>
          <p:cNvSpPr txBox="1"/>
          <p:nvPr/>
        </p:nvSpPr>
        <p:spPr>
          <a:xfrm>
            <a:off x="8682328" y="4104712"/>
            <a:ext cx="19757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solidFill>
                  <a:schemeClr val="bg1">
                    <a:lumMod val="50000"/>
                  </a:schemeClr>
                </a:solidFill>
                <a:latin typeface="Century Gothic" panose="020B0502020202020204" pitchFamily="34" charset="0"/>
              </a:rPr>
              <a:t>PRELIMINARY</a:t>
            </a:r>
          </a:p>
        </p:txBody>
      </p:sp>
      <p:pic>
        <p:nvPicPr>
          <p:cNvPr id="27" name="Content Placeholder 3">
            <a:extLst>
              <a:ext uri="{FF2B5EF4-FFF2-40B4-BE49-F238E27FC236}">
                <a16:creationId xmlns:a16="http://schemas.microsoft.com/office/drawing/2014/main" id="{5E973FA6-0F18-274D-0BDF-EEE3C7C2D31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12"/>
          <a:srcRect t="28743" b="3080"/>
          <a:stretch/>
        </p:blipFill>
        <p:spPr>
          <a:xfrm>
            <a:off x="6107126" y="3730933"/>
            <a:ext cx="5914552" cy="2439582"/>
          </a:xfrm>
          <a:noFill/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D1A3B9BF-30AD-38BF-3DB0-3288666AA52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23889" y="6425852"/>
            <a:ext cx="2152545" cy="43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2826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6" grpId="1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BD5A1B-47A2-E4C5-C8AC-FD274396C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D79836-C58A-D96F-457A-61DD0100D1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Century Gothic" panose="020B0502020202020204" pitchFamily="34" charset="0"/>
              </a:rPr>
              <a:t>The AION consortium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1CEC11A9-71F8-22EF-3C7E-B980E2C2E474}"/>
              </a:ext>
            </a:extLst>
          </p:cNvPr>
          <p:cNvGrpSpPr/>
          <p:nvPr/>
        </p:nvGrpSpPr>
        <p:grpSpPr>
          <a:xfrm>
            <a:off x="26266" y="869913"/>
            <a:ext cx="3584147" cy="3928422"/>
            <a:chOff x="358202" y="322291"/>
            <a:chExt cx="5737798" cy="6339112"/>
          </a:xfrm>
        </p:grpSpPr>
        <p:pic>
          <p:nvPicPr>
            <p:cNvPr id="37" name="Picture 36" descr="A close up of a map&#10;&#10;Description automatically generated">
              <a:extLst>
                <a:ext uri="{FF2B5EF4-FFF2-40B4-BE49-F238E27FC236}">
                  <a16:creationId xmlns:a16="http://schemas.microsoft.com/office/drawing/2014/main" id="{A2E63C07-0223-D4C0-97AC-1EDF6B2768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58202" y="322291"/>
              <a:ext cx="5737798" cy="6339112"/>
            </a:xfrm>
            <a:prstGeom prst="rect">
              <a:avLst/>
            </a:prstGeom>
          </p:spPr>
        </p:pic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E2595B8A-EF23-6EAC-583A-60F7D9A095C8}"/>
                </a:ext>
              </a:extLst>
            </p:cNvPr>
            <p:cNvSpPr/>
            <p:nvPr/>
          </p:nvSpPr>
          <p:spPr>
            <a:xfrm>
              <a:off x="3562597" y="427512"/>
              <a:ext cx="1828800" cy="16981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326C08C-DD0C-4E2B-9415-91836DCAB36C}"/>
              </a:ext>
            </a:extLst>
          </p:cNvPr>
          <p:cNvSpPr txBox="1"/>
          <p:nvPr/>
        </p:nvSpPr>
        <p:spPr>
          <a:xfrm>
            <a:off x="3376434" y="1291948"/>
            <a:ext cx="4033011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7 UK institutions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5 ultracold strontium labs following HEP-style collaboration principles [1]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Parallel production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Interlinked R&amp;D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Common control systems and codebase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Phenomenology and noise modelling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Design and deploy increasing-baseline atom interferometers </a:t>
            </a:r>
            <a:r>
              <a:rPr lang="en-US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10m -&gt; 100m -&gt; 1km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Technology development and network with MAGIS-100 for large-scale science goals</a:t>
            </a:r>
          </a:p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416F68D-2B47-5FB4-F04D-E23B464147ED}"/>
              </a:ext>
            </a:extLst>
          </p:cNvPr>
          <p:cNvSpPr txBox="1"/>
          <p:nvPr/>
        </p:nvSpPr>
        <p:spPr>
          <a:xfrm>
            <a:off x="232809" y="4921631"/>
            <a:ext cx="5518966" cy="1323439"/>
          </a:xfrm>
          <a:prstGeom prst="rect">
            <a:avLst/>
          </a:prstGeom>
          <a:noFill/>
          <a:ln w="12700">
            <a:solidFill>
              <a:schemeClr val="accent4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Project executed in national partnership with </a:t>
            </a:r>
            <a:r>
              <a:rPr lang="en-US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UK National Quantum Technology Hub in Sensors and Timing, Birmingham, UK, </a:t>
            </a:r>
          </a:p>
          <a:p>
            <a:pPr algn="ctr"/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and international partnership with </a:t>
            </a:r>
            <a:r>
              <a:rPr lang="en-US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The MAGIS Collaboration </a:t>
            </a:r>
            <a:r>
              <a:rPr lang="en-US" sz="16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and</a:t>
            </a:r>
            <a:r>
              <a:rPr lang="en-US" sz="16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The Fermi National Laboratory, US  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8B43E3D-9A87-EEA5-1CDB-320F0A5522DF}"/>
              </a:ext>
            </a:extLst>
          </p:cNvPr>
          <p:cNvGrpSpPr/>
          <p:nvPr/>
        </p:nvGrpSpPr>
        <p:grpSpPr>
          <a:xfrm>
            <a:off x="7257704" y="372393"/>
            <a:ext cx="4932761" cy="5724088"/>
            <a:chOff x="7257704" y="372393"/>
            <a:chExt cx="4932761" cy="5724088"/>
          </a:xfrm>
        </p:grpSpPr>
        <p:pic>
          <p:nvPicPr>
            <p:cNvPr id="6" name="Picture 5" descr="A picture containing LEGO, toy&#10;&#10;Description automatically generated">
              <a:extLst>
                <a:ext uri="{FF2B5EF4-FFF2-40B4-BE49-F238E27FC236}">
                  <a16:creationId xmlns:a16="http://schemas.microsoft.com/office/drawing/2014/main" id="{41BAD731-06FF-1C82-BE72-98B08992EDA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310878" y="1568332"/>
              <a:ext cx="1630148" cy="3336094"/>
            </a:xfrm>
            <a:prstGeom prst="rect">
              <a:avLst/>
            </a:prstGeom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5681B4FE-B652-8570-6FA6-7FA0E9281F65}"/>
                </a:ext>
              </a:extLst>
            </p:cNvPr>
            <p:cNvGrpSpPr/>
            <p:nvPr/>
          </p:nvGrpSpPr>
          <p:grpSpPr>
            <a:xfrm>
              <a:off x="9147181" y="372393"/>
              <a:ext cx="3043284" cy="5374175"/>
              <a:chOff x="5174066" y="830298"/>
              <a:chExt cx="3043284" cy="5374175"/>
            </a:xfrm>
          </p:grpSpPr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502E27B9-CED2-A069-A465-5BBCD9A3BB8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/>
              <a:srcRect l="13040" t="8961"/>
              <a:stretch/>
            </p:blipFill>
            <p:spPr>
              <a:xfrm>
                <a:off x="5174066" y="830298"/>
                <a:ext cx="2979334" cy="5374175"/>
              </a:xfrm>
              <a:prstGeom prst="rect">
                <a:avLst/>
              </a:prstGeom>
            </p:spPr>
          </p:pic>
          <p:sp>
            <p:nvSpPr>
              <p:cNvPr id="30" name="Flowchart: Manual Input 16">
                <a:extLst>
                  <a:ext uri="{FF2B5EF4-FFF2-40B4-BE49-F238E27FC236}">
                    <a16:creationId xmlns:a16="http://schemas.microsoft.com/office/drawing/2014/main" id="{C38899EF-04D4-F6F5-0EFA-8C6E8A47FF6D}"/>
                  </a:ext>
                </a:extLst>
              </p:cNvPr>
              <p:cNvSpPr/>
              <p:nvPr/>
            </p:nvSpPr>
            <p:spPr>
              <a:xfrm>
                <a:off x="6104260" y="4220359"/>
                <a:ext cx="826274" cy="1703966"/>
              </a:xfrm>
              <a:custGeom>
                <a:avLst/>
                <a:gdLst>
                  <a:gd name="connsiteX0" fmla="*/ 0 w 10000"/>
                  <a:gd name="connsiteY0" fmla="*/ 2000 h 10000"/>
                  <a:gd name="connsiteX1" fmla="*/ 10000 w 10000"/>
                  <a:gd name="connsiteY1" fmla="*/ 0 h 10000"/>
                  <a:gd name="connsiteX2" fmla="*/ 10000 w 10000"/>
                  <a:gd name="connsiteY2" fmla="*/ 10000 h 10000"/>
                  <a:gd name="connsiteX3" fmla="*/ 0 w 10000"/>
                  <a:gd name="connsiteY3" fmla="*/ 10000 h 10000"/>
                  <a:gd name="connsiteX4" fmla="*/ 0 w 10000"/>
                  <a:gd name="connsiteY4" fmla="*/ 2000 h 10000"/>
                  <a:gd name="connsiteX0" fmla="*/ 0 w 10261"/>
                  <a:gd name="connsiteY0" fmla="*/ 2986 h 10000"/>
                  <a:gd name="connsiteX1" fmla="*/ 10261 w 10261"/>
                  <a:gd name="connsiteY1" fmla="*/ 0 h 10000"/>
                  <a:gd name="connsiteX2" fmla="*/ 10261 w 10261"/>
                  <a:gd name="connsiteY2" fmla="*/ 10000 h 10000"/>
                  <a:gd name="connsiteX3" fmla="*/ 261 w 10261"/>
                  <a:gd name="connsiteY3" fmla="*/ 10000 h 10000"/>
                  <a:gd name="connsiteX4" fmla="*/ 0 w 10261"/>
                  <a:gd name="connsiteY4" fmla="*/ 2986 h 10000"/>
                  <a:gd name="connsiteX0" fmla="*/ 0 w 10065"/>
                  <a:gd name="connsiteY0" fmla="*/ 2522 h 10000"/>
                  <a:gd name="connsiteX1" fmla="*/ 10065 w 10065"/>
                  <a:gd name="connsiteY1" fmla="*/ 0 h 10000"/>
                  <a:gd name="connsiteX2" fmla="*/ 10065 w 10065"/>
                  <a:gd name="connsiteY2" fmla="*/ 10000 h 10000"/>
                  <a:gd name="connsiteX3" fmla="*/ 65 w 10065"/>
                  <a:gd name="connsiteY3" fmla="*/ 10000 h 10000"/>
                  <a:gd name="connsiteX4" fmla="*/ 0 w 10065"/>
                  <a:gd name="connsiteY4" fmla="*/ 2522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065" h="10000">
                    <a:moveTo>
                      <a:pt x="0" y="2522"/>
                    </a:moveTo>
                    <a:lnTo>
                      <a:pt x="10065" y="0"/>
                    </a:lnTo>
                    <a:lnTo>
                      <a:pt x="10065" y="10000"/>
                    </a:lnTo>
                    <a:lnTo>
                      <a:pt x="65" y="10000"/>
                    </a:lnTo>
                    <a:cubicBezTo>
                      <a:pt x="43" y="7507"/>
                      <a:pt x="22" y="5015"/>
                      <a:pt x="0" y="2522"/>
                    </a:cubicBezTo>
                    <a:close/>
                  </a:path>
                </a:pathLst>
              </a:custGeom>
              <a:solidFill>
                <a:srgbClr val="C00000">
                  <a:alpha val="50000"/>
                </a:srgbClr>
              </a:solidFill>
              <a:ln w="28575">
                <a:solidFill>
                  <a:srgbClr val="C00000">
                    <a:alpha val="50000"/>
                  </a:srgb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7751" tIns="38876" rIns="77751" bIns="38876"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1FD5A03C-D132-A6E8-CD3F-BB5FFF2247B5}"/>
                  </a:ext>
                </a:extLst>
              </p:cNvPr>
              <p:cNvCxnSpPr/>
              <p:nvPr/>
            </p:nvCxnSpPr>
            <p:spPr>
              <a:xfrm flipH="1">
                <a:off x="6850959" y="2759830"/>
                <a:ext cx="452089" cy="0"/>
              </a:xfrm>
              <a:prstGeom prst="straightConnector1">
                <a:avLst/>
              </a:prstGeom>
              <a:ln w="76200" cmpd="sng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Arrow Connector 31">
                <a:extLst>
                  <a:ext uri="{FF2B5EF4-FFF2-40B4-BE49-F238E27FC236}">
                    <a16:creationId xmlns:a16="http://schemas.microsoft.com/office/drawing/2014/main" id="{17860C85-539C-C5A9-495E-30F0B535910A}"/>
                  </a:ext>
                </a:extLst>
              </p:cNvPr>
              <p:cNvCxnSpPr/>
              <p:nvPr/>
            </p:nvCxnSpPr>
            <p:spPr>
              <a:xfrm flipH="1">
                <a:off x="6825175" y="1142982"/>
                <a:ext cx="452089" cy="0"/>
              </a:xfrm>
              <a:prstGeom prst="straightConnector1">
                <a:avLst/>
              </a:prstGeom>
              <a:ln w="76200" cmpd="sng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0D53542A-4EE9-7A47-8148-5DC9893AE6A5}"/>
                  </a:ext>
                </a:extLst>
              </p:cNvPr>
              <p:cNvSpPr txBox="1"/>
              <p:nvPr/>
            </p:nvSpPr>
            <p:spPr>
              <a:xfrm>
                <a:off x="7277263" y="949881"/>
                <a:ext cx="798222" cy="3555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txBody>
              <a:bodyPr wrap="none" lIns="77751" tIns="38876" rIns="77751" bIns="38876" rtlCol="0">
                <a:spAutoFit/>
              </a:bodyPr>
              <a:lstStyle/>
              <a:p>
                <a:r>
                  <a:rPr lang="en-GB"/>
                  <a:t>14.7m</a:t>
                </a: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168D0587-A0B7-A0E6-4BA8-389F2AC4779A}"/>
                  </a:ext>
                </a:extLst>
              </p:cNvPr>
              <p:cNvSpPr txBox="1"/>
              <p:nvPr/>
            </p:nvSpPr>
            <p:spPr>
              <a:xfrm>
                <a:off x="7277263" y="2578168"/>
                <a:ext cx="798222" cy="3555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txBody>
              <a:bodyPr wrap="none" lIns="77751" tIns="38876" rIns="77751" bIns="38876" rtlCol="0">
                <a:spAutoFit/>
              </a:bodyPr>
              <a:lstStyle/>
              <a:p>
                <a:r>
                  <a:rPr lang="en-GB"/>
                  <a:t>10.0m</a:t>
                </a:r>
              </a:p>
            </p:txBody>
          </p: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465DFA86-31A9-4E93-1225-DC765FFD13D8}"/>
                  </a:ext>
                </a:extLst>
              </p:cNvPr>
              <p:cNvCxnSpPr/>
              <p:nvPr/>
            </p:nvCxnSpPr>
            <p:spPr>
              <a:xfrm flipH="1">
                <a:off x="6850959" y="3513667"/>
                <a:ext cx="452089" cy="0"/>
              </a:xfrm>
              <a:prstGeom prst="straightConnector1">
                <a:avLst/>
              </a:prstGeom>
              <a:ln w="76200" cmpd="sng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66326C8B-5D6B-130D-8C0F-D8DE70008DA9}"/>
                  </a:ext>
                </a:extLst>
              </p:cNvPr>
              <p:cNvSpPr txBox="1"/>
              <p:nvPr/>
            </p:nvSpPr>
            <p:spPr>
              <a:xfrm>
                <a:off x="7277263" y="3333031"/>
                <a:ext cx="669982" cy="3555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txBody>
              <a:bodyPr wrap="none" lIns="77751" tIns="38876" rIns="77751" bIns="38876" rtlCol="0">
                <a:spAutoFit/>
              </a:bodyPr>
              <a:lstStyle/>
              <a:p>
                <a:r>
                  <a:rPr lang="en-GB"/>
                  <a:t>7.7m</a:t>
                </a:r>
              </a:p>
            </p:txBody>
          </p:sp>
          <p:cxnSp>
            <p:nvCxnSpPr>
              <p:cNvPr id="40" name="Straight Arrow Connector 39">
                <a:extLst>
                  <a:ext uri="{FF2B5EF4-FFF2-40B4-BE49-F238E27FC236}">
                    <a16:creationId xmlns:a16="http://schemas.microsoft.com/office/drawing/2014/main" id="{E9CFAEEE-B317-4B37-6D12-F5B320F3633D}"/>
                  </a:ext>
                </a:extLst>
              </p:cNvPr>
              <p:cNvCxnSpPr/>
              <p:nvPr/>
            </p:nvCxnSpPr>
            <p:spPr>
              <a:xfrm flipH="1">
                <a:off x="6850959" y="4354367"/>
                <a:ext cx="452089" cy="0"/>
              </a:xfrm>
              <a:prstGeom prst="straightConnector1">
                <a:avLst/>
              </a:prstGeom>
              <a:ln w="76200" cmpd="sng">
                <a:solidFill>
                  <a:srgbClr val="C0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67A4F06-40F3-9E3C-E5F9-723DBDA984C6}"/>
                  </a:ext>
                </a:extLst>
              </p:cNvPr>
              <p:cNvSpPr txBox="1"/>
              <p:nvPr/>
            </p:nvSpPr>
            <p:spPr>
              <a:xfrm>
                <a:off x="7277263" y="4172706"/>
                <a:ext cx="669982" cy="355510"/>
              </a:xfrm>
              <a:prstGeom prst="rect">
                <a:avLst/>
              </a:prstGeom>
              <a:solidFill>
                <a:schemeClr val="bg1"/>
              </a:solidFill>
              <a:ln w="19050">
                <a:solidFill>
                  <a:srgbClr val="C00000"/>
                </a:solidFill>
              </a:ln>
            </p:spPr>
            <p:txBody>
              <a:bodyPr wrap="none" lIns="77751" tIns="38876" rIns="77751" bIns="38876" rtlCol="0">
                <a:spAutoFit/>
              </a:bodyPr>
              <a:lstStyle/>
              <a:p>
                <a:r>
                  <a:rPr lang="en-GB"/>
                  <a:t>5.0m</a:t>
                </a:r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5526E3CF-799F-6356-CE7C-229930AB09C1}"/>
                  </a:ext>
                </a:extLst>
              </p:cNvPr>
              <p:cNvSpPr/>
              <p:nvPr/>
            </p:nvSpPr>
            <p:spPr>
              <a:xfrm>
                <a:off x="6104261" y="2314084"/>
                <a:ext cx="848591" cy="2040283"/>
              </a:xfrm>
              <a:custGeom>
                <a:avLst/>
                <a:gdLst>
                  <a:gd name="connsiteX0" fmla="*/ 61847 w 904686"/>
                  <a:gd name="connsiteY0" fmla="*/ 1741336 h 1787776"/>
                  <a:gd name="connsiteX1" fmla="*/ 904686 w 904686"/>
                  <a:gd name="connsiteY1" fmla="*/ 1240404 h 1787776"/>
                  <a:gd name="connsiteX2" fmla="*/ 896734 w 904686"/>
                  <a:gd name="connsiteY2" fmla="*/ 0 h 1787776"/>
                  <a:gd name="connsiteX3" fmla="*/ 61847 w 904686"/>
                  <a:gd name="connsiteY3" fmla="*/ 0 h 1787776"/>
                  <a:gd name="connsiteX4" fmla="*/ 61847 w 904686"/>
                  <a:gd name="connsiteY4" fmla="*/ 1741336 h 1787776"/>
                  <a:gd name="connsiteX0" fmla="*/ 0 w 842839"/>
                  <a:gd name="connsiteY0" fmla="*/ 1741336 h 1787776"/>
                  <a:gd name="connsiteX1" fmla="*/ 842839 w 842839"/>
                  <a:gd name="connsiteY1" fmla="*/ 1240404 h 1787776"/>
                  <a:gd name="connsiteX2" fmla="*/ 834887 w 842839"/>
                  <a:gd name="connsiteY2" fmla="*/ 0 h 1787776"/>
                  <a:gd name="connsiteX3" fmla="*/ 0 w 842839"/>
                  <a:gd name="connsiteY3" fmla="*/ 0 h 1787776"/>
                  <a:gd name="connsiteX4" fmla="*/ 0 w 842839"/>
                  <a:gd name="connsiteY4" fmla="*/ 1741336 h 1787776"/>
                  <a:gd name="connsiteX0" fmla="*/ 0 w 842839"/>
                  <a:gd name="connsiteY0" fmla="*/ 1741336 h 1787776"/>
                  <a:gd name="connsiteX1" fmla="*/ 842839 w 842839"/>
                  <a:gd name="connsiteY1" fmla="*/ 1240404 h 1787776"/>
                  <a:gd name="connsiteX2" fmla="*/ 834887 w 842839"/>
                  <a:gd name="connsiteY2" fmla="*/ 0 h 1787776"/>
                  <a:gd name="connsiteX3" fmla="*/ 0 w 842839"/>
                  <a:gd name="connsiteY3" fmla="*/ 0 h 1787776"/>
                  <a:gd name="connsiteX4" fmla="*/ 0 w 842839"/>
                  <a:gd name="connsiteY4" fmla="*/ 1741336 h 1787776"/>
                  <a:gd name="connsiteX0" fmla="*/ 104858 w 947697"/>
                  <a:gd name="connsiteY0" fmla="*/ 1741336 h 1787776"/>
                  <a:gd name="connsiteX1" fmla="*/ 947697 w 947697"/>
                  <a:gd name="connsiteY1" fmla="*/ 1240404 h 1787776"/>
                  <a:gd name="connsiteX2" fmla="*/ 939745 w 947697"/>
                  <a:gd name="connsiteY2" fmla="*/ 0 h 1787776"/>
                  <a:gd name="connsiteX3" fmla="*/ 104858 w 947697"/>
                  <a:gd name="connsiteY3" fmla="*/ 0 h 1787776"/>
                  <a:gd name="connsiteX4" fmla="*/ 104858 w 947697"/>
                  <a:gd name="connsiteY4" fmla="*/ 1741336 h 1787776"/>
                  <a:gd name="connsiteX0" fmla="*/ 61844 w 904683"/>
                  <a:gd name="connsiteY0" fmla="*/ 1741336 h 1787776"/>
                  <a:gd name="connsiteX1" fmla="*/ 904683 w 904683"/>
                  <a:gd name="connsiteY1" fmla="*/ 1240404 h 1787776"/>
                  <a:gd name="connsiteX2" fmla="*/ 896731 w 904683"/>
                  <a:gd name="connsiteY2" fmla="*/ 0 h 1787776"/>
                  <a:gd name="connsiteX3" fmla="*/ 61844 w 904683"/>
                  <a:gd name="connsiteY3" fmla="*/ 0 h 1787776"/>
                  <a:gd name="connsiteX4" fmla="*/ 61844 w 904683"/>
                  <a:gd name="connsiteY4" fmla="*/ 1741336 h 1787776"/>
                  <a:gd name="connsiteX0" fmla="*/ 61844 w 904683"/>
                  <a:gd name="connsiteY0" fmla="*/ 1741336 h 1741336"/>
                  <a:gd name="connsiteX1" fmla="*/ 904683 w 904683"/>
                  <a:gd name="connsiteY1" fmla="*/ 1240404 h 1741336"/>
                  <a:gd name="connsiteX2" fmla="*/ 896731 w 904683"/>
                  <a:gd name="connsiteY2" fmla="*/ 0 h 1741336"/>
                  <a:gd name="connsiteX3" fmla="*/ 61844 w 904683"/>
                  <a:gd name="connsiteY3" fmla="*/ 0 h 1741336"/>
                  <a:gd name="connsiteX4" fmla="*/ 61844 w 904683"/>
                  <a:gd name="connsiteY4" fmla="*/ 1741336 h 1741336"/>
                  <a:gd name="connsiteX0" fmla="*/ 0 w 842839"/>
                  <a:gd name="connsiteY0" fmla="*/ 1741336 h 1741336"/>
                  <a:gd name="connsiteX1" fmla="*/ 842839 w 842839"/>
                  <a:gd name="connsiteY1" fmla="*/ 1240404 h 1741336"/>
                  <a:gd name="connsiteX2" fmla="*/ 834887 w 842839"/>
                  <a:gd name="connsiteY2" fmla="*/ 0 h 1741336"/>
                  <a:gd name="connsiteX3" fmla="*/ 0 w 842839"/>
                  <a:gd name="connsiteY3" fmla="*/ 0 h 1741336"/>
                  <a:gd name="connsiteX4" fmla="*/ 0 w 842839"/>
                  <a:gd name="connsiteY4" fmla="*/ 1741336 h 1741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2839" h="1741336">
                    <a:moveTo>
                      <a:pt x="0" y="1741336"/>
                    </a:moveTo>
                    <a:lnTo>
                      <a:pt x="842839" y="1240404"/>
                    </a:lnTo>
                    <a:cubicBezTo>
                      <a:pt x="840188" y="826936"/>
                      <a:pt x="837538" y="413468"/>
                      <a:pt x="834887" y="0"/>
                    </a:cubicBezTo>
                    <a:lnTo>
                      <a:pt x="0" y="0"/>
                    </a:lnTo>
                    <a:cubicBezTo>
                      <a:pt x="3976" y="592373"/>
                      <a:pt x="0" y="870668"/>
                      <a:pt x="0" y="1741336"/>
                    </a:cubicBezTo>
                    <a:close/>
                  </a:path>
                </a:pathLst>
              </a:custGeom>
              <a:solidFill>
                <a:srgbClr val="C00000">
                  <a:alpha val="50000"/>
                </a:srgbClr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/>
                  <a:t>AI-10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236536B9-5A07-EC2B-B878-042CF460E959}"/>
                  </a:ext>
                </a:extLst>
              </p:cNvPr>
              <p:cNvSpPr txBox="1"/>
              <p:nvPr/>
            </p:nvSpPr>
            <p:spPr>
              <a:xfrm>
                <a:off x="6727613" y="1580576"/>
                <a:ext cx="1489737" cy="33855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1600"/>
                  <a:t>Ground level</a:t>
                </a:r>
              </a:p>
            </p:txBody>
          </p:sp>
        </p:grp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AA3ED93-88D7-97D1-3AFB-9C7832FC03F8}"/>
                </a:ext>
              </a:extLst>
            </p:cNvPr>
            <p:cNvSpPr txBox="1"/>
            <p:nvPr/>
          </p:nvSpPr>
          <p:spPr>
            <a:xfrm>
              <a:off x="7257704" y="5757927"/>
              <a:ext cx="493276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rPr>
                <a:t>Planned AION-10 detector (University of Oxford)</a:t>
              </a:r>
            </a:p>
          </p:txBody>
        </p:sp>
      </p:grpSp>
      <p:sp>
        <p:nvSpPr>
          <p:cNvPr id="4" name="TextBox 3">
            <a:extLst>
              <a:ext uri="{FF2B5EF4-FFF2-40B4-BE49-F238E27FC236}">
                <a16:creationId xmlns:a16="http://schemas.microsoft.com/office/drawing/2014/main" id="{F7FAF08A-E795-9FFB-44E5-F955EFB9F8CD}"/>
              </a:ext>
            </a:extLst>
          </p:cNvPr>
          <p:cNvSpPr txBox="1"/>
          <p:nvPr/>
        </p:nvSpPr>
        <p:spPr>
          <a:xfrm>
            <a:off x="3949844" y="6472766"/>
            <a:ext cx="34596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[1] AVS Quantum Sci. </a:t>
            </a:r>
            <a:r>
              <a:rPr lang="en-US" sz="14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6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014409 (2024)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353748-C6AE-F353-1CBA-E01A76EDF18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3889" y="6425852"/>
            <a:ext cx="2152545" cy="436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60496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9B36C2-87BB-F43B-9C7B-BE63472B25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0DBF89D-3F1C-A7CA-9137-1D16C1D0D8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Ongoing research avenues </a:t>
            </a:r>
          </a:p>
        </p:txBody>
      </p:sp>
      <p:sp>
        <p:nvSpPr>
          <p:cNvPr id="4" name="Content Placeholder 7">
            <a:extLst>
              <a:ext uri="{FF2B5EF4-FFF2-40B4-BE49-F238E27FC236}">
                <a16:creationId xmlns:a16="http://schemas.microsoft.com/office/drawing/2014/main" id="{558FA315-63A6-D2E6-ED98-CC575D3D6FF6}"/>
              </a:ext>
            </a:extLst>
          </p:cNvPr>
          <p:cNvSpPr txBox="1">
            <a:spLocks/>
          </p:cNvSpPr>
          <p:nvPr/>
        </p:nvSpPr>
        <p:spPr>
          <a:xfrm>
            <a:off x="285749" y="1213652"/>
            <a:ext cx="11515725" cy="4680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>
                <a:latin typeface="PT Sans" panose="020B0503020203020204" pitchFamily="34" charset="77"/>
              </a:rPr>
              <a:t>Technical challenges require extreme precision for quantum control</a:t>
            </a:r>
          </a:p>
          <a:p>
            <a:pPr lvl="1"/>
            <a:r>
              <a:rPr lang="en-US">
                <a:latin typeface="PT Sans" panose="020B0503020203020204" pitchFamily="34" charset="77"/>
              </a:rPr>
              <a:t>Atom flux and interferometer repetition rate</a:t>
            </a:r>
          </a:p>
          <a:p>
            <a:pPr lvl="1"/>
            <a:r>
              <a:rPr lang="en-US">
                <a:latin typeface="PT Sans" panose="020B0503020203020204" pitchFamily="34" charset="77"/>
              </a:rPr>
              <a:t>Atom kinematics, temperature, collimation</a:t>
            </a:r>
          </a:p>
          <a:p>
            <a:pPr lvl="1"/>
            <a:r>
              <a:rPr lang="en-US">
                <a:latin typeface="PT Sans" panose="020B0503020203020204" pitchFamily="34" charset="77"/>
              </a:rPr>
              <a:t>Laser frequency, phase, and pointing stability</a:t>
            </a:r>
          </a:p>
          <a:p>
            <a:pPr lvl="1"/>
            <a:r>
              <a:rPr lang="en-US">
                <a:latin typeface="PT Sans" panose="020B0503020203020204" pitchFamily="34" charset="77"/>
              </a:rPr>
              <a:t>Quantum enhancements to measurement: squeezed states</a:t>
            </a:r>
          </a:p>
          <a:p>
            <a:pPr lvl="1"/>
            <a:r>
              <a:rPr lang="en-US">
                <a:latin typeface="PT Sans" panose="020B0503020203020204" pitchFamily="34" charset="77"/>
              </a:rPr>
              <a:t>Interferometer readout</a:t>
            </a:r>
          </a:p>
          <a:p>
            <a:pPr lvl="1"/>
            <a:r>
              <a:rPr lang="en-US">
                <a:latin typeface="PT Sans" panose="020B0503020203020204" pitchFamily="34" charset="77"/>
              </a:rPr>
              <a:t>Temperature, vacuum, stray magnetic fields, and vibrations</a:t>
            </a:r>
          </a:p>
          <a:p>
            <a:pPr lvl="1"/>
            <a:r>
              <a:rPr lang="en-US">
                <a:latin typeface="PT Sans" panose="020B0503020203020204" pitchFamily="34" charset="77"/>
              </a:rPr>
              <a:t>Gravitational static gradients and moving masses</a:t>
            </a:r>
          </a:p>
          <a:p>
            <a:pPr lvl="1"/>
            <a:r>
              <a:rPr lang="en-US">
                <a:latin typeface="PT Sans" panose="020B0503020203020204" pitchFamily="34" charset="77"/>
              </a:rPr>
              <a:t>Subsampling instrument, aliasing </a:t>
            </a:r>
            <a:r>
              <a:rPr lang="en-US" sz="1600">
                <a:effectLst/>
              </a:rPr>
              <a:t>L. </a:t>
            </a:r>
            <a:r>
              <a:rPr lang="en-US" sz="1600" err="1">
                <a:effectLst/>
              </a:rPr>
              <a:t>Badurina</a:t>
            </a:r>
            <a:r>
              <a:rPr lang="en-US" sz="1600">
                <a:effectLst/>
              </a:rPr>
              <a:t>, A. </a:t>
            </a:r>
            <a:r>
              <a:rPr lang="en-US" sz="1600" err="1">
                <a:effectLst/>
              </a:rPr>
              <a:t>Beniwal</a:t>
            </a:r>
            <a:r>
              <a:rPr lang="en-US" sz="1600">
                <a:effectLst/>
              </a:rPr>
              <a:t>, and C. McCabe, Phys. Rev. D </a:t>
            </a:r>
            <a:r>
              <a:rPr lang="en-US" sz="1600" b="1">
                <a:effectLst/>
              </a:rPr>
              <a:t>108</a:t>
            </a:r>
            <a:r>
              <a:rPr lang="en-US" sz="1600">
                <a:effectLst/>
              </a:rPr>
              <a:t>, 083016 (2023)</a:t>
            </a:r>
            <a:endParaRPr lang="en-US" sz="1600"/>
          </a:p>
          <a:p>
            <a:pPr lvl="1"/>
            <a:endParaRPr lang="en-US">
              <a:latin typeface="PT Sans" panose="020B0503020203020204" pitchFamily="34" charset="77"/>
            </a:endParaRPr>
          </a:p>
          <a:p>
            <a:pPr marL="0" indent="0">
              <a:buNone/>
            </a:pPr>
            <a:r>
              <a:rPr lang="en-US">
                <a:latin typeface="PT Sans" panose="020B0503020203020204" pitchFamily="34" charset="77"/>
              </a:rPr>
              <a:t>Exquisite sensitivity to gravity results in environmental noise sources which are harder to mitigate</a:t>
            </a:r>
          </a:p>
          <a:p>
            <a:pPr lvl="1"/>
            <a:r>
              <a:rPr lang="en-US">
                <a:latin typeface="PT Sans" panose="020B0503020203020204" pitchFamily="34" charset="77"/>
              </a:rPr>
              <a:t>Seismic and atmospheric gravity gradient noise </a:t>
            </a:r>
            <a:r>
              <a:rPr lang="en-US" sz="1600"/>
              <a:t>L. </a:t>
            </a:r>
            <a:r>
              <a:rPr lang="en-US" sz="1600" err="1">
                <a:ea typeface="Verdana" panose="020B0604030504040204" pitchFamily="34" charset="0"/>
                <a:cs typeface="Verdana" panose="020B0604030504040204" pitchFamily="34" charset="0"/>
              </a:rPr>
              <a:t>Badurina</a:t>
            </a:r>
            <a:r>
              <a:rPr lang="en-US" sz="1600"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i="1">
                <a:ea typeface="Verdana" panose="020B0604030504040204" pitchFamily="34" charset="0"/>
                <a:cs typeface="Verdana" panose="020B0604030504040204" pitchFamily="34" charset="0"/>
              </a:rPr>
              <a:t>et al. </a:t>
            </a:r>
            <a:r>
              <a:rPr lang="en-US" sz="1600">
                <a:ea typeface="Verdana" panose="020B0604030504040204" pitchFamily="34" charset="0"/>
                <a:cs typeface="Verdana" panose="020B0604030504040204" pitchFamily="34" charset="0"/>
              </a:rPr>
              <a:t>Phys. Rev. D </a:t>
            </a:r>
            <a:r>
              <a:rPr lang="en-US" sz="1600" b="1">
                <a:ea typeface="Verdana" panose="020B0604030504040204" pitchFamily="34" charset="0"/>
                <a:cs typeface="Verdana" panose="020B0604030504040204" pitchFamily="34" charset="0"/>
              </a:rPr>
              <a:t>107</a:t>
            </a:r>
            <a:r>
              <a:rPr lang="en-US" sz="1600">
                <a:ea typeface="Verdana" panose="020B0604030504040204" pitchFamily="34" charset="0"/>
                <a:cs typeface="Verdana" panose="020B0604030504040204" pitchFamily="34" charset="0"/>
              </a:rPr>
              <a:t>, 055002 (2023); J. Mitchell </a:t>
            </a:r>
            <a:r>
              <a:rPr lang="en-US" sz="1600" i="1">
                <a:ea typeface="Verdana" panose="020B0604030504040204" pitchFamily="34" charset="0"/>
                <a:cs typeface="Verdana" panose="020B0604030504040204" pitchFamily="34" charset="0"/>
              </a:rPr>
              <a:t>et al</a:t>
            </a:r>
            <a:r>
              <a:rPr lang="en-US" sz="1600">
                <a:ea typeface="Verdana" panose="020B0604030504040204" pitchFamily="34" charset="0"/>
                <a:cs typeface="Verdana" panose="020B0604030504040204" pitchFamily="34" charset="0"/>
              </a:rPr>
              <a:t>., </a:t>
            </a:r>
            <a:r>
              <a:rPr lang="en-US" sz="1600" i="1">
                <a:ea typeface="Verdana" panose="020B0604030504040204" pitchFamily="34" charset="0"/>
                <a:cs typeface="Verdana" panose="020B0604030504040204" pitchFamily="34" charset="0"/>
              </a:rPr>
              <a:t>J. Inst.</a:t>
            </a:r>
            <a:r>
              <a:rPr lang="en-US" sz="1600"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US" sz="1600" b="1">
                <a:ea typeface="Verdana" panose="020B0604030504040204" pitchFamily="34" charset="0"/>
                <a:cs typeface="Verdana" panose="020B0604030504040204" pitchFamily="34" charset="0"/>
              </a:rPr>
              <a:t>17</a:t>
            </a:r>
            <a:r>
              <a:rPr lang="en-US" sz="1600">
                <a:ea typeface="Verdana" panose="020B0604030504040204" pitchFamily="34" charset="0"/>
                <a:cs typeface="Verdana" panose="020B0604030504040204" pitchFamily="34" charset="0"/>
              </a:rPr>
              <a:t>, 01 (2022)</a:t>
            </a:r>
            <a:endParaRPr lang="en-US" sz="1600"/>
          </a:p>
          <a:p>
            <a:pPr lvl="1"/>
            <a:r>
              <a:rPr lang="en-US">
                <a:latin typeface="PT Sans" panose="020B0503020203020204" pitchFamily="34" charset="77"/>
              </a:rPr>
              <a:t>Random anthropogenic and synanthropic noise </a:t>
            </a:r>
            <a:r>
              <a:rPr lang="en-US" sz="1600">
                <a:effectLst/>
              </a:rPr>
              <a:t>J. Carlton and C. McCabe, Phys. Rev. D </a:t>
            </a:r>
            <a:r>
              <a:rPr lang="en-US" sz="1600" b="1">
                <a:effectLst/>
              </a:rPr>
              <a:t>108</a:t>
            </a:r>
            <a:r>
              <a:rPr lang="en-US" sz="1600">
                <a:effectLst/>
              </a:rPr>
              <a:t>, 123004 (2023)</a:t>
            </a:r>
            <a:endParaRPr lang="en-US" sz="1600"/>
          </a:p>
          <a:p>
            <a:pPr lvl="1"/>
            <a:endParaRPr lang="en-US">
              <a:latin typeface="PT Sans" panose="020B0503020203020204" pitchFamily="34" charset="77"/>
            </a:endParaRPr>
          </a:p>
          <a:p>
            <a:pPr marL="0" indent="0">
              <a:buNone/>
            </a:pPr>
            <a:r>
              <a:rPr lang="en-US">
                <a:latin typeface="PT Sans" panose="020B0503020203020204" pitchFamily="34" charset="77"/>
              </a:rPr>
              <a:t>Scaling baseline</a:t>
            </a:r>
          </a:p>
          <a:p>
            <a:pPr lvl="1"/>
            <a:r>
              <a:rPr lang="en-US">
                <a:latin typeface="PT Sans" panose="020B0503020203020204" pitchFamily="34" charset="77"/>
              </a:rPr>
              <a:t>High power laser sources</a:t>
            </a:r>
          </a:p>
          <a:p>
            <a:pPr lvl="1"/>
            <a:r>
              <a:rPr lang="en-US">
                <a:latin typeface="PT Sans" panose="020B0503020203020204" pitchFamily="34" charset="77"/>
              </a:rPr>
              <a:t>Optics stability and </a:t>
            </a:r>
            <a:r>
              <a:rPr lang="en-US" err="1">
                <a:latin typeface="PT Sans" panose="020B0503020203020204" pitchFamily="34" charset="77"/>
              </a:rPr>
              <a:t>ruggedisation</a:t>
            </a:r>
            <a:endParaRPr lang="en-US">
              <a:latin typeface="PT Sans" panose="020B0503020203020204" pitchFamily="34" charset="77"/>
            </a:endParaRPr>
          </a:p>
          <a:p>
            <a:pPr lvl="1"/>
            <a:r>
              <a:rPr lang="en-US">
                <a:latin typeface="PT Sans" panose="020B0503020203020204" pitchFamily="34" charset="77"/>
              </a:rPr>
              <a:t>Shaft and environment engineering</a:t>
            </a:r>
          </a:p>
          <a:p>
            <a:pPr lvl="1"/>
            <a:endParaRPr lang="en-US">
              <a:latin typeface="PT Sans" panose="020B0503020203020204" pitchFamily="34" charset="77"/>
            </a:endParaRPr>
          </a:p>
          <a:p>
            <a:endParaRPr lang="en-US">
              <a:latin typeface="PT Sans" panose="020B0503020203020204" pitchFamily="34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E57E07E-BA5D-F420-910A-FC8F5C5D29DD}"/>
              </a:ext>
            </a:extLst>
          </p:cNvPr>
          <p:cNvSpPr txBox="1"/>
          <p:nvPr/>
        </p:nvSpPr>
        <p:spPr>
          <a:xfrm>
            <a:off x="1894369" y="6012997"/>
            <a:ext cx="84032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Coordinated community effort and opportunities for collaboration</a:t>
            </a:r>
          </a:p>
        </p:txBody>
      </p:sp>
    </p:spTree>
    <p:extLst>
      <p:ext uri="{BB962C8B-B14F-4D97-AF65-F5344CB8AC3E}">
        <p14:creationId xmlns:p14="http://schemas.microsoft.com/office/powerpoint/2010/main" val="1919262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74A5CD3-7C6D-57E7-3653-80C33199AA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3100"/>
              <a:t>Shared underlying ultracold technologies: opportunity for </a:t>
            </a:r>
            <a:r>
              <a:rPr lang="en-US" sz="3100" b="1"/>
              <a:t>mutual technology transfer</a:t>
            </a:r>
            <a:r>
              <a:rPr lang="en-US" sz="3100"/>
              <a:t> and </a:t>
            </a:r>
            <a:r>
              <a:rPr lang="en-US" sz="3100" b="1"/>
              <a:t>physics exploitation</a:t>
            </a:r>
          </a:p>
          <a:p>
            <a:pPr marL="0" indent="0">
              <a:buNone/>
            </a:pPr>
            <a:endParaRPr lang="en-US" b="1"/>
          </a:p>
          <a:p>
            <a:r>
              <a:rPr lang="en-US" b="1"/>
              <a:t>UK Quantum Technology Hub: Sensors and Timing</a:t>
            </a:r>
          </a:p>
          <a:p>
            <a:r>
              <a:rPr lang="en-US" b="1"/>
              <a:t>QSNET </a:t>
            </a:r>
            <a:r>
              <a:rPr lang="en-GB" sz="1700"/>
              <a:t>EPJ </a:t>
            </a:r>
            <a:r>
              <a:rPr lang="en-GB" sz="1700" err="1"/>
              <a:t>Quant.Technol</a:t>
            </a:r>
            <a:r>
              <a:rPr lang="en-GB" sz="1700"/>
              <a:t>. </a:t>
            </a:r>
            <a:r>
              <a:rPr lang="en-GB" sz="1700" b="1"/>
              <a:t>9</a:t>
            </a:r>
            <a:r>
              <a:rPr lang="en-GB" sz="1700"/>
              <a:t> 1, 12 (2022)</a:t>
            </a:r>
            <a:endParaRPr lang="en-US" b="1"/>
          </a:p>
          <a:p>
            <a:pPr marL="457200" lvl="1" indent="0">
              <a:buNone/>
            </a:pPr>
            <a:r>
              <a:rPr lang="en-US" i="1"/>
              <a:t>Network of atomic and molecular clocks studying variation in fundamental constants</a:t>
            </a:r>
          </a:p>
          <a:p>
            <a:r>
              <a:rPr lang="en-US" b="1" err="1"/>
              <a:t>QSimFP</a:t>
            </a:r>
            <a:r>
              <a:rPr lang="en-US" b="1"/>
              <a:t> </a:t>
            </a:r>
          </a:p>
          <a:p>
            <a:pPr marL="457200" lvl="1" indent="0">
              <a:buNone/>
            </a:pPr>
            <a:r>
              <a:rPr lang="en-US" i="1"/>
              <a:t>Quantum simulation of fundamental physics phenomena</a:t>
            </a:r>
          </a:p>
          <a:p>
            <a:r>
              <a:rPr lang="en-US" b="1" i="1"/>
              <a:t>New project: QQQS </a:t>
            </a:r>
            <a:endParaRPr lang="en-US" i="1"/>
          </a:p>
          <a:p>
            <a:pPr marL="457200" lvl="1" indent="0">
              <a:buNone/>
            </a:pPr>
            <a:r>
              <a:rPr lang="en-US" i="1"/>
              <a:t>Quantum advantage in quantitative quantum simulators</a:t>
            </a:r>
          </a:p>
          <a:p>
            <a:pPr marL="457200" lvl="1" indent="0">
              <a:buNone/>
            </a:pPr>
            <a:r>
              <a:rPr lang="en-US" i="1"/>
              <a:t>Includes intersection of quantum sensing, quantum simulation and many-body physics</a:t>
            </a:r>
            <a:endParaRPr lang="en-US" sz="240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3276BCE6-0830-CC7A-EAE2-597A015F21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/>
              <a:t>Synergies with wider ultracold quantum technologies</a:t>
            </a:r>
          </a:p>
        </p:txBody>
      </p:sp>
    </p:spTree>
    <p:extLst>
      <p:ext uri="{BB962C8B-B14F-4D97-AF65-F5344CB8AC3E}">
        <p14:creationId xmlns:p14="http://schemas.microsoft.com/office/powerpoint/2010/main" val="5205733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BF503D6-A2FB-63AF-F1ED-DE8C76D4CF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766" y="143655"/>
            <a:ext cx="10515600" cy="1325563"/>
          </a:xfrm>
        </p:spPr>
        <p:txBody>
          <a:bodyPr/>
          <a:lstStyle/>
          <a:p>
            <a:r>
              <a:rPr lang="en-GB"/>
              <a:t>Summary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330E04B-97ED-B6F4-B975-985E2AFF7DA8}"/>
              </a:ext>
            </a:extLst>
          </p:cNvPr>
          <p:cNvSpPr txBox="1"/>
          <p:nvPr/>
        </p:nvSpPr>
        <p:spPr>
          <a:xfrm>
            <a:off x="1689315" y="6449018"/>
            <a:ext cx="35413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Contact: th558@cam.ac.uk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70E1B72B-222E-0507-58FB-A6D84F6FD7CE}"/>
              </a:ext>
            </a:extLst>
          </p:cNvPr>
          <p:cNvSpPr txBox="1">
            <a:spLocks/>
          </p:cNvSpPr>
          <p:nvPr/>
        </p:nvSpPr>
        <p:spPr>
          <a:xfrm>
            <a:off x="363170" y="1469218"/>
            <a:ext cx="767048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Long-baseline atom interferometry a promising platform for studying a range of fundamental physics – complementary to other technologies</a:t>
            </a:r>
          </a:p>
          <a:p>
            <a:endParaRPr lang="en-US" sz="2400" dirty="0"/>
          </a:p>
          <a:p>
            <a:r>
              <a:rPr lang="en-US" sz="2400" dirty="0"/>
              <a:t>Interdisciplinary community-building: benefits of QT4HEP and HEP4QT!</a:t>
            </a:r>
          </a:p>
          <a:p>
            <a:endParaRPr lang="en-US" sz="2400" dirty="0"/>
          </a:p>
          <a:p>
            <a:r>
              <a:rPr lang="en-US" sz="2400" dirty="0"/>
              <a:t>Many exciting research avenues ahead for both technology development and physics exploitation…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2925C81-A76B-ED1A-7D7B-0DEB7BFFE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55117" y="1108657"/>
            <a:ext cx="2567412" cy="5072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4146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CF99B8-F595-925B-4B18-CD4F0EC5F3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4248" y="1469218"/>
            <a:ext cx="10515600" cy="4351338"/>
          </a:xfrm>
        </p:spPr>
        <p:txBody>
          <a:bodyPr/>
          <a:lstStyle/>
          <a:p>
            <a:r>
              <a:rPr lang="en-US" dirty="0"/>
              <a:t>Introduction to atom interferometry</a:t>
            </a:r>
          </a:p>
          <a:p>
            <a:r>
              <a:rPr lang="en-US" dirty="0"/>
              <a:t>Long-baseline interferometers as detectors</a:t>
            </a:r>
          </a:p>
          <a:p>
            <a:r>
              <a:rPr lang="en-US" dirty="0"/>
              <a:t>The AION detector: science and detection goals</a:t>
            </a:r>
          </a:p>
          <a:p>
            <a:r>
              <a:rPr lang="en-US" dirty="0"/>
              <a:t>Wider synergies with cold atom technologies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D9BEC1-F614-424F-FEED-729378469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766" y="143655"/>
            <a:ext cx="10515600" cy="1325563"/>
          </a:xfrm>
        </p:spPr>
        <p:txBody>
          <a:bodyPr/>
          <a:lstStyle/>
          <a:p>
            <a:r>
              <a:rPr lang="en-US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41198280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1886FD3-0425-249C-8E5E-7B88B42918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92506" y="1387902"/>
            <a:ext cx="7724995" cy="8306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/>
              <a:t>Substitute into Schrödinger equation and ignore rapidly-oscillating terms.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CB9EC63-89DB-0A94-72D7-A4B3E4829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Atom-light interactions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00F0A31-01DB-D412-085E-F44852A407CE}"/>
              </a:ext>
            </a:extLst>
          </p:cNvPr>
          <p:cNvGrpSpPr/>
          <p:nvPr/>
        </p:nvGrpSpPr>
        <p:grpSpPr>
          <a:xfrm>
            <a:off x="908566" y="1728537"/>
            <a:ext cx="1700463" cy="1700463"/>
            <a:chOff x="8582527" y="2898506"/>
            <a:chExt cx="1700463" cy="170046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3940E63-8617-EB76-ED77-A3A4400DCCF4}"/>
                </a:ext>
              </a:extLst>
            </p:cNvPr>
            <p:cNvGrpSpPr/>
            <p:nvPr/>
          </p:nvGrpSpPr>
          <p:grpSpPr>
            <a:xfrm>
              <a:off x="8582527" y="2898506"/>
              <a:ext cx="1700463" cy="1700463"/>
              <a:chOff x="9609222" y="2799347"/>
              <a:chExt cx="1700463" cy="1700463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E170608E-2009-0988-7412-5BF4977ECC0E}"/>
                  </a:ext>
                </a:extLst>
              </p:cNvPr>
              <p:cNvSpPr/>
              <p:nvPr/>
            </p:nvSpPr>
            <p:spPr>
              <a:xfrm>
                <a:off x="9609222" y="2799347"/>
                <a:ext cx="1700463" cy="1700463"/>
              </a:xfrm>
              <a:prstGeom prst="ellipse">
                <a:avLst/>
              </a:prstGeom>
              <a:noFill/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89A99031-B717-913D-491C-98B6B21F1F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10985" y="3392905"/>
                <a:ext cx="951493" cy="0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79889DEA-DBC2-6D94-E9B8-8CDEAE383F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10985" y="3930316"/>
                <a:ext cx="996548" cy="0"/>
              </a:xfrm>
              <a:prstGeom prst="line">
                <a:avLst/>
              </a:prstGeom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D669D94-C699-1435-9420-187634C29B5D}"/>
                </a:ext>
              </a:extLst>
            </p:cNvPr>
            <p:cNvCxnSpPr/>
            <p:nvPr/>
          </p:nvCxnSpPr>
          <p:spPr>
            <a:xfrm>
              <a:off x="8758989" y="3492064"/>
              <a:ext cx="0" cy="537411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FB1CB18-DC40-7AA2-BAC2-ACAC3896FBDC}"/>
                  </a:ext>
                </a:extLst>
              </p:cNvPr>
              <p:cNvSpPr/>
              <p:nvPr/>
            </p:nvSpPr>
            <p:spPr>
              <a:xfrm>
                <a:off x="992034" y="2394285"/>
                <a:ext cx="5228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>
                  <a:solidFill>
                    <a:schemeClr val="accent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FB1CB18-DC40-7AA2-BAC2-ACAC3896FB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2034" y="2394285"/>
                <a:ext cx="522835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7FCA9F5-469C-17EF-2B1F-E85DD5F55AB1}"/>
                  </a:ext>
                </a:extLst>
              </p:cNvPr>
              <p:cNvSpPr txBox="1"/>
              <p:nvPr/>
            </p:nvSpPr>
            <p:spPr>
              <a:xfrm>
                <a:off x="2056997" y="2681393"/>
                <a:ext cx="6109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US" sz="1400">
                  <a:solidFill>
                    <a:schemeClr val="accent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7FCA9F5-469C-17EF-2B1F-E85DD5F55A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6997" y="2681393"/>
                <a:ext cx="610920" cy="307777"/>
              </a:xfrm>
              <a:prstGeom prst="rect">
                <a:avLst/>
              </a:prstGeom>
              <a:blipFill>
                <a:blip r:embed="rId4"/>
                <a:stretch>
                  <a:fillRect t="-104000" r="-41584" b="-16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9187050-25E6-72F9-F8B5-612D74B16690}"/>
                  </a:ext>
                </a:extLst>
              </p:cNvPr>
              <p:cNvSpPr txBox="1"/>
              <p:nvPr/>
            </p:nvSpPr>
            <p:spPr>
              <a:xfrm>
                <a:off x="2052588" y="2136124"/>
                <a:ext cx="6109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</m:oMath>
                  </m:oMathPara>
                </a14:m>
                <a:endParaRPr lang="en-US" sz="1400">
                  <a:solidFill>
                    <a:schemeClr val="accent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9187050-25E6-72F9-F8B5-612D74B166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2588" y="2136124"/>
                <a:ext cx="610920" cy="307777"/>
              </a:xfrm>
              <a:prstGeom prst="rect">
                <a:avLst/>
              </a:prstGeom>
              <a:blipFill>
                <a:blip r:embed="rId5"/>
                <a:stretch>
                  <a:fillRect t="-101961" r="-41000" b="-1568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25B82B9-9AF5-CB2F-51B8-A1397ED7CBC9}"/>
                  </a:ext>
                </a:extLst>
              </p:cNvPr>
              <p:cNvSpPr txBox="1"/>
              <p:nvPr/>
            </p:nvSpPr>
            <p:spPr>
              <a:xfrm>
                <a:off x="272558" y="3836587"/>
                <a:ext cx="3104761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𝑖𝑛𝑡</m:t>
                          </m:r>
                        </m:sub>
                      </m:sSub>
                      <m:r>
                        <a:rPr lang="en-GB" sz="200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𝑒</m:t>
                      </m:r>
                      <m:r>
                        <a:rPr lang="en-GB" sz="20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𝒓</m:t>
                      </m:r>
                      <m:r>
                        <a:rPr lang="en-GB" sz="2000" b="1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en-GB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𝟎</m:t>
                          </m:r>
                        </m:sub>
                      </m:sSub>
                      <m:func>
                        <m:funcPr>
                          <m:ctrlPr>
                            <a:rPr lang="en-GB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000" b="0" i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r>
                            <a:rPr lang="en-GB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GB" sz="2000" b="1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20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e>
                      </m:func>
                    </m:oMath>
                  </m:oMathPara>
                </a14:m>
                <a:endParaRPr lang="en-GB" sz="20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25B82B9-9AF5-CB2F-51B8-A1397ED7CB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558" y="3836587"/>
                <a:ext cx="3104761" cy="307777"/>
              </a:xfrm>
              <a:prstGeom prst="rect">
                <a:avLst/>
              </a:prstGeom>
              <a:blipFill>
                <a:blip r:embed="rId6"/>
                <a:stretch>
                  <a:fillRect l="-1572" t="-1961" r="-2554" b="-3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Picture 40" descr="Shape&#10;&#10;Description automatically generated">
            <a:extLst>
              <a:ext uri="{FF2B5EF4-FFF2-40B4-BE49-F238E27FC236}">
                <a16:creationId xmlns:a16="http://schemas.microsoft.com/office/drawing/2014/main" id="{34345A3A-A4F3-43A1-BB28-14BEDC0C29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9460" y="4173127"/>
            <a:ext cx="3880482" cy="21152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10A5D67-269A-336B-9318-C46D0DC5DC83}"/>
                  </a:ext>
                </a:extLst>
              </p:cNvPr>
              <p:cNvSpPr txBox="1"/>
              <p:nvPr/>
            </p:nvSpPr>
            <p:spPr>
              <a:xfrm>
                <a:off x="540082" y="4513576"/>
                <a:ext cx="1949573" cy="59567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200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Ω</m:t>
                      </m:r>
                      <m:r>
                        <a:rPr lang="en-GB" sz="200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20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d>
                            <m:dPr>
                              <m:begChr m:val="⟨"/>
                              <m:endChr m:val="⟩"/>
                              <m:ctrlPr>
                                <a:rPr lang="en-GB" sz="20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e>
                              <m:r>
                                <a:rPr lang="en-GB" sz="2000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  <m:r>
                                <a:rPr lang="en-GB" sz="20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𝒓</m:t>
                              </m:r>
                              <m:r>
                                <a:rPr lang="en-GB" sz="2000" b="1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sSub>
                                <m:sSubPr>
                                  <m:ctrlPr>
                                    <a:rPr lang="en-GB" sz="2000" b="1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1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𝑬</m:t>
                                  </m:r>
                                </m:e>
                                <m:sub>
                                  <m:r>
                                    <a:rPr lang="en-GB" sz="2000" b="1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𝟎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GB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d>
                        </m:num>
                        <m:den>
                          <m:r>
                            <a:rPr lang="en-GB" sz="20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</m:den>
                      </m:f>
                    </m:oMath>
                  </m:oMathPara>
                </a14:m>
                <a:endParaRPr lang="en-GB" sz="20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E10A5D67-269A-336B-9318-C46D0DC5DC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0082" y="4513576"/>
                <a:ext cx="1949573" cy="595676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6FEF9DE9-0FB6-6876-89D5-97491D96FFEA}"/>
              </a:ext>
            </a:extLst>
          </p:cNvPr>
          <p:cNvSpPr txBox="1"/>
          <p:nvPr/>
        </p:nvSpPr>
        <p:spPr>
          <a:xfrm>
            <a:off x="1437384" y="6465800"/>
            <a:ext cx="36231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>
                <a:solidFill>
                  <a:schemeClr val="tx2">
                    <a:lumMod val="50000"/>
                  </a:schemeClr>
                </a:solidFill>
                <a:latin typeface="Century Gothic" panose="020B0502020202020204" pitchFamily="34" charset="0"/>
              </a:rPr>
              <a:t>Following C.J. Foot, Atomic Physics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B76C39-0751-3EE7-F7E9-382789B4B799}"/>
                  </a:ext>
                </a:extLst>
              </p:cNvPr>
              <p:cNvSpPr txBox="1"/>
              <p:nvPr/>
            </p:nvSpPr>
            <p:spPr>
              <a:xfrm>
                <a:off x="123211" y="5455723"/>
                <a:ext cx="3125727" cy="35484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|"/>
                          <m:ctrlP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l-GR" sz="20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l-GR" sz="20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𝜓</m:t>
                              </m:r>
                              <m:d>
                                <m:dPr>
                                  <m:ctrlPr>
                                    <a:rPr lang="en-GB" sz="20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GB" sz="20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</m:d>
                            </m:e>
                          </m:d>
                          <m:r>
                            <a:rPr lang="en-GB" sz="200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sSub>
                            <m:sSubPr>
                              <m:ctrlPr>
                                <a:rPr lang="en-GB" sz="200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</m:e>
                      </m:d>
                      <m:d>
                        <m:dPr>
                          <m:begChr m:val=""/>
                          <m:endChr m:val="⟩"/>
                          <m:ctrlPr>
                            <a:rPr lang="el-GR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GB" sz="20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sz="2000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)|</m:t>
                      </m:r>
                      <m:d>
                        <m:dPr>
                          <m:begChr m:val=""/>
                          <m:endChr m:val="⟩"/>
                          <m:ctrlPr>
                            <a:rPr lang="el-GR" sz="2000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</m:oMath>
                  </m:oMathPara>
                </a14:m>
                <a:endParaRPr lang="en-GB" sz="2000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42B76C39-0751-3EE7-F7E9-382789B4B7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3211" y="5455723"/>
                <a:ext cx="3125727" cy="354841"/>
              </a:xfrm>
              <a:prstGeom prst="rect">
                <a:avLst/>
              </a:prstGeom>
              <a:blipFill>
                <a:blip r:embed="rId9"/>
                <a:stretch>
                  <a:fillRect t="-146552" r="-18519" b="-2137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6AF0440-848B-1E31-8EE3-F3672CDE0A04}"/>
                  </a:ext>
                </a:extLst>
              </p:cNvPr>
              <p:cNvSpPr txBox="1"/>
              <p:nvPr/>
            </p:nvSpPr>
            <p:spPr>
              <a:xfrm>
                <a:off x="4194447" y="2152523"/>
                <a:ext cx="2429768" cy="5357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GB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sSub>
                        <m:sSub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F6AF0440-848B-1E31-8EE3-F3672CDE0A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447" y="2152523"/>
                <a:ext cx="2429768" cy="535788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98999B-147C-CF78-75B7-C2884BB00904}"/>
                  </a:ext>
                </a:extLst>
              </p:cNvPr>
              <p:cNvSpPr txBox="1"/>
              <p:nvPr/>
            </p:nvSpPr>
            <p:spPr>
              <a:xfrm>
                <a:off x="7587662" y="2157294"/>
                <a:ext cx="2307939" cy="5275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l-GR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Ω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p>
                        <m:sSupPr>
                          <m:ctrlP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sSub>
                        <m:sSub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F98999B-147C-CF78-75B7-C2884BB009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87662" y="2157294"/>
                <a:ext cx="2307939" cy="527580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BCD435E-78CB-FAAB-AC74-39D5E8555B54}"/>
                  </a:ext>
                </a:extLst>
              </p:cNvPr>
              <p:cNvSpPr txBox="1"/>
              <p:nvPr/>
            </p:nvSpPr>
            <p:spPr>
              <a:xfrm>
                <a:off x="4194447" y="2840730"/>
                <a:ext cx="4455450" cy="5262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lang="en-GB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func>
                        <m:func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i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GB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  <m:r>
                                    <a:rPr lang="en-GB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p>
                        <m:sSupPr>
                          <m:ctrlP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sSub>
                        <m:sSub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(0)</m:t>
                      </m:r>
                      <m:func>
                        <m:func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BCD435E-78CB-FAAB-AC74-39D5E8555B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447" y="2840730"/>
                <a:ext cx="4455450" cy="526298"/>
              </a:xfrm>
              <a:prstGeom prst="rect">
                <a:avLst/>
              </a:prstGeom>
              <a:blipFill>
                <a:blip r:embed="rId12"/>
                <a:stretch>
                  <a:fillRect b="-18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920E612-12E1-5A43-4F07-9E6C3658DBD9}"/>
                  </a:ext>
                </a:extLst>
              </p:cNvPr>
              <p:cNvSpPr txBox="1"/>
              <p:nvPr/>
            </p:nvSpPr>
            <p:spPr>
              <a:xfrm>
                <a:off x="4194447" y="3473394"/>
                <a:ext cx="4498026" cy="5262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d>
                        <m:dPr>
                          <m:ctrlP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sup>
                          </m:sSup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func>
                        <m:func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GB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  <m:r>
                                    <a:rPr lang="en-GB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sub>
                      </m:sSub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(0)</m:t>
                      </m:r>
                      <m:func>
                        <m:func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b="0" i="0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920E612-12E1-5A43-4F07-9E6C3658DB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4447" y="3473394"/>
                <a:ext cx="4498026" cy="526298"/>
              </a:xfrm>
              <a:prstGeom prst="rect">
                <a:avLst/>
              </a:prstGeom>
              <a:blipFill>
                <a:blip r:embed="rId13"/>
                <a:stretch>
                  <a:fillRect b="-186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6ACE2A5-25CA-5B0C-1712-11DDDD3E1608}"/>
                  </a:ext>
                </a:extLst>
              </p:cNvPr>
              <p:cNvSpPr txBox="1"/>
              <p:nvPr/>
            </p:nvSpPr>
            <p:spPr>
              <a:xfrm>
                <a:off x="4190690" y="4513576"/>
                <a:ext cx="2067938" cy="5262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sub>
                              </m:sSub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cos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6ACE2A5-25CA-5B0C-1712-11DDDD3E160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690" y="4513576"/>
                <a:ext cx="2067938" cy="526298"/>
              </a:xfrm>
              <a:prstGeom prst="rect">
                <a:avLst/>
              </a:prstGeom>
              <a:blipFill>
                <a:blip r:embed="rId14"/>
                <a:stretch>
                  <a:fillRect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6240630-B8E3-DB47-093B-F7BD4A53EA5D}"/>
                  </a:ext>
                </a:extLst>
              </p:cNvPr>
              <p:cNvSpPr txBox="1"/>
              <p:nvPr/>
            </p:nvSpPr>
            <p:spPr>
              <a:xfrm>
                <a:off x="4190690" y="5158338"/>
                <a:ext cx="2022990" cy="5262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GB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d>
                        </m:e>
                        <m:sup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GB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sSup>
                            <m:sSupPr>
                              <m:ctrlPr>
                                <a:rPr lang="en-GB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GB" b="0" i="0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sin</m:t>
                              </m:r>
                            </m:e>
                            <m:sup>
                              <m:r>
                                <a:rPr lang="en-GB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fName>
                        <m:e>
                          <m:d>
                            <m:dPr>
                              <m:ctrlP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Ω</m:t>
                                  </m:r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𝑡</m:t>
                                  </m:r>
                                </m:num>
                                <m:den>
                                  <m:r>
                                    <a:rPr lang="en-GB" i="1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6240630-B8E3-DB47-093B-F7BD4A53EA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90690" y="5158338"/>
                <a:ext cx="2022990" cy="526298"/>
              </a:xfrm>
              <a:prstGeom prst="rect">
                <a:avLst/>
              </a:prstGeom>
              <a:blipFill>
                <a:blip r:embed="rId15"/>
                <a:stretch>
                  <a:fillRect b="-172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89032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27" grpId="0"/>
      <p:bldP spid="4" grpId="0"/>
      <p:bldP spid="6" grpId="0"/>
      <p:bldP spid="7" grpId="0"/>
      <p:bldP spid="8" grpId="0"/>
      <p:bldP spid="17" grpId="0"/>
      <p:bldP spid="18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1886FD3-0425-249C-8E5E-7B88B429188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53270" y="2136124"/>
                <a:ext cx="6486605" cy="2837638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r>
                  <a:rPr lang="en-GB" sz="2000" i="1"/>
                  <a:t>Beamsplitter: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GB" sz="20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000"/>
                  <a:t> pulse creates equal superposition of states</a:t>
                </a:r>
              </a:p>
              <a:p>
                <a:pPr marL="0" indent="0">
                  <a:buNone/>
                </a:pPr>
                <a:endParaRPr lang="en-GB" sz="2000"/>
              </a:p>
              <a:p>
                <a:pPr marL="0" indent="0">
                  <a:buNone/>
                </a:pPr>
                <a:endParaRPr lang="en-GB" sz="2000"/>
              </a:p>
              <a:p>
                <a:pPr marL="0" indent="0">
                  <a:buNone/>
                </a:pPr>
                <a:r>
                  <a:rPr lang="en-GB" sz="2000" i="1"/>
                  <a:t>Mirror: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/>
                  <a:t>pulse transfers population into the other state</a:t>
                </a:r>
              </a:p>
              <a:p>
                <a:pPr marL="0" indent="0">
                  <a:buNone/>
                </a:pPr>
                <a:endParaRPr lang="en-GB" sz="2000" i="1"/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A1886FD3-0425-249C-8E5E-7B88B429188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53270" y="2136124"/>
                <a:ext cx="6486605" cy="2837638"/>
              </a:xfrm>
              <a:blipFill>
                <a:blip r:embed="rId3"/>
                <a:stretch>
                  <a:fillRect l="-940" t="-21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>
            <a:extLst>
              <a:ext uri="{FF2B5EF4-FFF2-40B4-BE49-F238E27FC236}">
                <a16:creationId xmlns:a16="http://schemas.microsoft.com/office/drawing/2014/main" id="{9CB9EC63-89DB-0A94-72D7-A4B3E48294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Atom-light interactions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00F0A31-01DB-D412-085E-F44852A407CE}"/>
              </a:ext>
            </a:extLst>
          </p:cNvPr>
          <p:cNvGrpSpPr/>
          <p:nvPr/>
        </p:nvGrpSpPr>
        <p:grpSpPr>
          <a:xfrm>
            <a:off x="352125" y="1288707"/>
            <a:ext cx="1700463" cy="1700463"/>
            <a:chOff x="8582527" y="2898506"/>
            <a:chExt cx="1700463" cy="170046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03940E63-8617-EB76-ED77-A3A4400DCCF4}"/>
                </a:ext>
              </a:extLst>
            </p:cNvPr>
            <p:cNvGrpSpPr/>
            <p:nvPr/>
          </p:nvGrpSpPr>
          <p:grpSpPr>
            <a:xfrm>
              <a:off x="8582527" y="2898506"/>
              <a:ext cx="1700463" cy="1700463"/>
              <a:chOff x="9609222" y="2799347"/>
              <a:chExt cx="1700463" cy="1700463"/>
            </a:xfrm>
          </p:grpSpPr>
          <p:sp>
            <p:nvSpPr>
              <p:cNvPr id="13" name="Oval 12">
                <a:extLst>
                  <a:ext uri="{FF2B5EF4-FFF2-40B4-BE49-F238E27FC236}">
                    <a16:creationId xmlns:a16="http://schemas.microsoft.com/office/drawing/2014/main" id="{E170608E-2009-0988-7412-5BF4977ECC0E}"/>
                  </a:ext>
                </a:extLst>
              </p:cNvPr>
              <p:cNvSpPr/>
              <p:nvPr/>
            </p:nvSpPr>
            <p:spPr>
              <a:xfrm>
                <a:off x="9609222" y="2799347"/>
                <a:ext cx="1700463" cy="1700463"/>
              </a:xfrm>
              <a:prstGeom prst="ellipse">
                <a:avLst/>
              </a:prstGeom>
              <a:noFill/>
              <a:ln w="3810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accent1">
                      <a:lumMod val="50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89A99031-B717-913D-491C-98B6B21F1FC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10985" y="3392905"/>
                <a:ext cx="951493" cy="0"/>
              </a:xfrm>
              <a:prstGeom prst="line">
                <a:avLst/>
              </a:prstGeom>
              <a:ln w="381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79889DEA-DBC2-6D94-E9B8-8CDEAE383F8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910985" y="3930316"/>
                <a:ext cx="996548" cy="0"/>
              </a:xfrm>
              <a:prstGeom prst="line">
                <a:avLst/>
              </a:prstGeom>
              <a:ln w="38100">
                <a:solidFill>
                  <a:schemeClr val="tx2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FD669D94-C699-1435-9420-187634C29B5D}"/>
                </a:ext>
              </a:extLst>
            </p:cNvPr>
            <p:cNvCxnSpPr/>
            <p:nvPr/>
          </p:nvCxnSpPr>
          <p:spPr>
            <a:xfrm>
              <a:off x="8758989" y="3492064"/>
              <a:ext cx="0" cy="537411"/>
            </a:xfrm>
            <a:prstGeom prst="straightConnector1">
              <a:avLst/>
            </a:prstGeom>
            <a:ln w="28575">
              <a:solidFill>
                <a:schemeClr val="accent1">
                  <a:lumMod val="7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FB1CB18-DC40-7AA2-BAC2-ACAC3896FBDC}"/>
                  </a:ext>
                </a:extLst>
              </p:cNvPr>
              <p:cNvSpPr/>
              <p:nvPr/>
            </p:nvSpPr>
            <p:spPr>
              <a:xfrm>
                <a:off x="446290" y="1946640"/>
                <a:ext cx="52283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en-US">
                  <a:solidFill>
                    <a:schemeClr val="accent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7FB1CB18-DC40-7AA2-BAC2-ACAC3896FBD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290" y="1946640"/>
                <a:ext cx="522835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7FCA9F5-469C-17EF-2B1F-E85DD5F55AB1}"/>
                  </a:ext>
                </a:extLst>
              </p:cNvPr>
              <p:cNvSpPr txBox="1"/>
              <p:nvPr/>
            </p:nvSpPr>
            <p:spPr>
              <a:xfrm>
                <a:off x="1504318" y="2265334"/>
                <a:ext cx="6109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</m:oMath>
                  </m:oMathPara>
                </a14:m>
                <a:endParaRPr lang="en-US" sz="1400">
                  <a:solidFill>
                    <a:schemeClr val="accent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77FCA9F5-469C-17EF-2B1F-E85DD5F55A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318" y="2265334"/>
                <a:ext cx="610920" cy="307777"/>
              </a:xfrm>
              <a:prstGeom prst="rect">
                <a:avLst/>
              </a:prstGeom>
              <a:blipFill>
                <a:blip r:embed="rId5"/>
                <a:stretch>
                  <a:fillRect t="-104000" r="-42000" b="-16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9187050-25E6-72F9-F8B5-612D74B16690}"/>
                  </a:ext>
                </a:extLst>
              </p:cNvPr>
              <p:cNvSpPr txBox="1"/>
              <p:nvPr/>
            </p:nvSpPr>
            <p:spPr>
              <a:xfrm>
                <a:off x="1470276" y="1728376"/>
                <a:ext cx="6109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solidFill>
                            <a:schemeClr val="accent1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d>
                        <m:dPr>
                          <m:begChr m:val=""/>
                          <m:endChr m:val="⟩"/>
                          <m:ctrlPr>
                            <a:rPr lang="en-GB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400" b="0" i="1" smtClean="0">
                              <a:solidFill>
                                <a:schemeClr val="accent1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</m:oMath>
                  </m:oMathPara>
                </a14:m>
                <a:endParaRPr lang="en-US" sz="1400">
                  <a:solidFill>
                    <a:schemeClr val="accent1">
                      <a:lumMod val="75000"/>
                    </a:schemeClr>
                  </a:solidFill>
                  <a:latin typeface="Century Gothic" panose="020B0502020202020204" pitchFamily="34" charset="0"/>
                </a:endParaRPr>
              </a:p>
            </p:txBody>
          </p:sp>
        </mc:Choice>
        <mc:Fallback xmlns=""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09187050-25E6-72F9-F8B5-612D74B1669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70276" y="1728376"/>
                <a:ext cx="610920" cy="307777"/>
              </a:xfrm>
              <a:prstGeom prst="rect">
                <a:avLst/>
              </a:prstGeom>
              <a:blipFill>
                <a:blip r:embed="rId6"/>
                <a:stretch>
                  <a:fillRect t="-104000" r="-42000" b="-162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" name="Picture 40" descr="Shape&#10;&#10;Description automatically generated">
            <a:extLst>
              <a:ext uri="{FF2B5EF4-FFF2-40B4-BE49-F238E27FC236}">
                <a16:creationId xmlns:a16="http://schemas.microsoft.com/office/drawing/2014/main" id="{34345A3A-A4F3-43A1-BB28-14BEDC0C295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2125" y="3582728"/>
            <a:ext cx="4476626" cy="24402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54F8E33-673B-A42B-FF16-3C411E554FE8}"/>
                  </a:ext>
                </a:extLst>
              </p:cNvPr>
              <p:cNvSpPr txBox="1"/>
              <p:nvPr/>
            </p:nvSpPr>
            <p:spPr>
              <a:xfrm>
                <a:off x="6737070" y="2951867"/>
                <a:ext cx="2514791" cy="57227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l-GR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 </m:t>
                      </m:r>
                      <m:f>
                        <m:fPr>
                          <m:ctrlP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⟩"/>
                              <m:ctrlPr>
                                <a:rPr lang="el-GR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𝑔</m:t>
                              </m:r>
                            </m:e>
                          </m:d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sup>
                          </m:sSup>
                          <m:d>
                            <m:dPr>
                              <m:begChr m:val=""/>
                              <m:endChr m:val="⟩"/>
                              <m:ctrlPr>
                                <a:rPr lang="el-GR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GB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E54F8E33-673B-A42B-FF16-3C411E554FE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7070" y="2951867"/>
                <a:ext cx="2514791" cy="57227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35831B2-D602-2CB4-AAB0-353940C20F1F}"/>
                  </a:ext>
                </a:extLst>
              </p:cNvPr>
              <p:cNvSpPr txBox="1"/>
              <p:nvPr/>
            </p:nvSpPr>
            <p:spPr>
              <a:xfrm>
                <a:off x="6737070" y="4701103"/>
                <a:ext cx="1533497" cy="2876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"/>
                          <m:endChr m:val="⟩"/>
                          <m:ctrlPr>
                            <a:rPr lang="el-GR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r>
                            <a:rPr lang="en-GB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→</m:t>
                      </m:r>
                      <m:r>
                        <a:rPr lang="en-GB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GB" i="1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𝑖</m:t>
                      </m:r>
                      <m:sSup>
                        <m:sSupPr>
                          <m:ctrlP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</m:sup>
                      </m:sSup>
                      <m:d>
                        <m:dPr>
                          <m:begChr m:val=""/>
                          <m:endChr m:val="⟩"/>
                          <m:ctrlPr>
                            <a:rPr lang="el-GR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|</m:t>
                          </m:r>
                          <m:r>
                            <a:rPr lang="en-GB" i="1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𝑒</m:t>
                          </m:r>
                        </m:e>
                      </m:d>
                    </m:oMath>
                  </m:oMathPara>
                </a14:m>
                <a:endParaRPr lang="en-GB"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F35831B2-D602-2CB4-AAB0-353940C20F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37070" y="4701103"/>
                <a:ext cx="1533497" cy="287643"/>
              </a:xfrm>
              <a:prstGeom prst="rect">
                <a:avLst/>
              </a:prstGeom>
              <a:blipFill>
                <a:blip r:embed="rId9"/>
                <a:stretch>
                  <a:fillRect l="-11508" t="-165957" r="-36508" b="-2574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BB4E3F7A-1871-CE4D-BD46-0A4B4ACCBBD8}"/>
              </a:ext>
            </a:extLst>
          </p:cNvPr>
          <p:cNvSpPr txBox="1"/>
          <p:nvPr/>
        </p:nvSpPr>
        <p:spPr>
          <a:xfrm>
            <a:off x="1152162" y="6559885"/>
            <a:ext cx="76434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Recent atom-optics implementation using time-varying potentials: Phys. Rev. Lett. </a:t>
            </a:r>
            <a:r>
              <a:rPr lang="en-US" sz="1200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129</a:t>
            </a:r>
            <a:r>
              <a:rPr lang="en-US" sz="12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, 183202 (2022)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751CDE2-610D-A26A-F3F4-E36BD3E31248}"/>
              </a:ext>
            </a:extLst>
          </p:cNvPr>
          <p:cNvSpPr/>
          <p:nvPr/>
        </p:nvSpPr>
        <p:spPr>
          <a:xfrm>
            <a:off x="1202356" y="4560309"/>
            <a:ext cx="522285" cy="522285"/>
          </a:xfrm>
          <a:prstGeom prst="ellipse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71D1D910-8FA7-5894-70BF-0BEF7383E8C0}"/>
              </a:ext>
            </a:extLst>
          </p:cNvPr>
          <p:cNvGrpSpPr/>
          <p:nvPr/>
        </p:nvGrpSpPr>
        <p:grpSpPr>
          <a:xfrm>
            <a:off x="2004698" y="3676052"/>
            <a:ext cx="522286" cy="2322861"/>
            <a:chOff x="2004698" y="3676052"/>
            <a:chExt cx="522286" cy="2322861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EBFFEEB3-597A-02B3-C9C8-C9CAD147014B}"/>
                </a:ext>
              </a:extLst>
            </p:cNvPr>
            <p:cNvSpPr/>
            <p:nvPr/>
          </p:nvSpPr>
          <p:spPr>
            <a:xfrm>
              <a:off x="2004699" y="5476628"/>
              <a:ext cx="522285" cy="522285"/>
            </a:xfrm>
            <a:prstGeom prst="ellipse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2A17C187-82CF-19D9-0585-13429F3A305E}"/>
                </a:ext>
              </a:extLst>
            </p:cNvPr>
            <p:cNvSpPr/>
            <p:nvPr/>
          </p:nvSpPr>
          <p:spPr>
            <a:xfrm>
              <a:off x="2004698" y="3676052"/>
              <a:ext cx="522285" cy="522285"/>
            </a:xfrm>
            <a:prstGeom prst="ellipse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245900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29" grpId="0"/>
      <p:bldP spid="5" grpId="0" animBg="1"/>
      <p:bldP spid="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E1AF5-0D42-C080-F52C-B856BA517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7335" y="1590227"/>
            <a:ext cx="5526314" cy="650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/>
              <a:t>Mach-Zehnder interferometer: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8DE418B3-9110-8A43-A424-12C2BE1A2819}"/>
              </a:ext>
            </a:extLst>
          </p:cNvPr>
          <p:cNvGrpSpPr/>
          <p:nvPr/>
        </p:nvGrpSpPr>
        <p:grpSpPr>
          <a:xfrm>
            <a:off x="1326469" y="2724069"/>
            <a:ext cx="3683784" cy="2320235"/>
            <a:chOff x="1239383" y="2622469"/>
            <a:chExt cx="3683784" cy="2320235"/>
          </a:xfrm>
        </p:grpSpPr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F57EDB29-93E7-F44C-8603-8381F8501E5B}"/>
                </a:ext>
              </a:extLst>
            </p:cNvPr>
            <p:cNvGrpSpPr/>
            <p:nvPr/>
          </p:nvGrpSpPr>
          <p:grpSpPr>
            <a:xfrm>
              <a:off x="1239383" y="2622469"/>
              <a:ext cx="3683784" cy="2320235"/>
              <a:chOff x="1325880" y="2708966"/>
              <a:chExt cx="3683784" cy="2320235"/>
            </a:xfrm>
          </p:grpSpPr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EB04EBB9-6ED0-F542-91BD-CBC98D7A15C8}"/>
                  </a:ext>
                </a:extLst>
              </p:cNvPr>
              <p:cNvGrpSpPr/>
              <p:nvPr/>
            </p:nvGrpSpPr>
            <p:grpSpPr>
              <a:xfrm>
                <a:off x="4084320" y="3246119"/>
                <a:ext cx="365760" cy="365760"/>
                <a:chOff x="2255520" y="4663441"/>
                <a:chExt cx="365760" cy="365760"/>
              </a:xfrm>
            </p:grpSpPr>
            <p:sp>
              <p:nvSpPr>
                <p:cNvPr id="19" name="Rectangle 18">
                  <a:extLst>
                    <a:ext uri="{FF2B5EF4-FFF2-40B4-BE49-F238E27FC236}">
                      <a16:creationId xmlns:a16="http://schemas.microsoft.com/office/drawing/2014/main" id="{8AAE437E-844C-F54B-AA5B-F3EE3910F5C4}"/>
                    </a:ext>
                  </a:extLst>
                </p:cNvPr>
                <p:cNvSpPr/>
                <p:nvPr/>
              </p:nvSpPr>
              <p:spPr>
                <a:xfrm>
                  <a:off x="2255520" y="4663441"/>
                  <a:ext cx="365760" cy="36576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3810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Bookman Old Style" panose="02050604050505020204" pitchFamily="18" charset="0"/>
                  </a:endParaRPr>
                </a:p>
              </p:txBody>
            </p:sp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16E7BC39-821E-6247-AF76-44B8709535BB}"/>
                    </a:ext>
                  </a:extLst>
                </p:cNvPr>
                <p:cNvCxnSpPr/>
                <p:nvPr/>
              </p:nvCxnSpPr>
              <p:spPr>
                <a:xfrm flipV="1">
                  <a:off x="2255520" y="4663441"/>
                  <a:ext cx="365760" cy="365760"/>
                </a:xfrm>
                <a:prstGeom prst="line">
                  <a:avLst/>
                </a:prstGeom>
                <a:ln w="3810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89F8BD8B-2B2F-DF4D-8A20-E04EA10CC283}"/>
                  </a:ext>
                </a:extLst>
              </p:cNvPr>
              <p:cNvGrpSpPr/>
              <p:nvPr/>
            </p:nvGrpSpPr>
            <p:grpSpPr>
              <a:xfrm>
                <a:off x="2255520" y="4663441"/>
                <a:ext cx="365760" cy="365760"/>
                <a:chOff x="2255520" y="4663441"/>
                <a:chExt cx="365760" cy="365760"/>
              </a:xfrm>
            </p:grpSpPr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EA016F2D-1B99-A845-B463-7E569F78B0A4}"/>
                    </a:ext>
                  </a:extLst>
                </p:cNvPr>
                <p:cNvSpPr/>
                <p:nvPr/>
              </p:nvSpPr>
              <p:spPr>
                <a:xfrm>
                  <a:off x="2255520" y="4663441"/>
                  <a:ext cx="365760" cy="365760"/>
                </a:xfrm>
                <a:prstGeom prst="rect">
                  <a:avLst/>
                </a:prstGeom>
                <a:solidFill>
                  <a:schemeClr val="tx2">
                    <a:lumMod val="20000"/>
                    <a:lumOff val="80000"/>
                  </a:schemeClr>
                </a:solidFill>
                <a:ln w="3810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atin typeface="Bookman Old Style" panose="02050604050505020204" pitchFamily="18" charset="0"/>
                  </a:endParaRPr>
                </a:p>
              </p:txBody>
            </p:sp>
            <p:cxnSp>
              <p:nvCxnSpPr>
                <p:cNvPr id="16" name="Straight Connector 15">
                  <a:extLst>
                    <a:ext uri="{FF2B5EF4-FFF2-40B4-BE49-F238E27FC236}">
                      <a16:creationId xmlns:a16="http://schemas.microsoft.com/office/drawing/2014/main" id="{01639893-CD0C-BB45-B818-6BF747F9C9BC}"/>
                    </a:ext>
                  </a:extLst>
                </p:cNvPr>
                <p:cNvCxnSpPr/>
                <p:nvPr/>
              </p:nvCxnSpPr>
              <p:spPr>
                <a:xfrm flipV="1">
                  <a:off x="2255520" y="4663441"/>
                  <a:ext cx="365760" cy="365760"/>
                </a:xfrm>
                <a:prstGeom prst="line">
                  <a:avLst/>
                </a:prstGeom>
                <a:ln w="38100">
                  <a:solidFill>
                    <a:schemeClr val="tx2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" name="Straight Connector 3">
                <a:extLst>
                  <a:ext uri="{FF2B5EF4-FFF2-40B4-BE49-F238E27FC236}">
                    <a16:creationId xmlns:a16="http://schemas.microsoft.com/office/drawing/2014/main" id="{CAA33867-FFA6-1D44-BAEA-227E15D023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325880" y="4846320"/>
                <a:ext cx="2941320" cy="0"/>
              </a:xfrm>
              <a:prstGeom prst="line">
                <a:avLst/>
              </a:prstGeom>
              <a:ln w="38100">
                <a:solidFill>
                  <a:srgbClr val="82225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CE64DD78-9322-E740-A0A4-8017E69EB8E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38400" y="3429000"/>
                <a:ext cx="2360246" cy="0"/>
              </a:xfrm>
              <a:prstGeom prst="line">
                <a:avLst/>
              </a:prstGeom>
              <a:ln w="38100">
                <a:solidFill>
                  <a:srgbClr val="82225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94F9D0AB-FD2A-E14E-A18C-45F6B98C6DA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438400" y="3429000"/>
                <a:ext cx="0" cy="1417320"/>
              </a:xfrm>
              <a:prstGeom prst="line">
                <a:avLst/>
              </a:prstGeom>
              <a:ln w="38100">
                <a:solidFill>
                  <a:srgbClr val="82225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>
                <a:extLst>
                  <a:ext uri="{FF2B5EF4-FFF2-40B4-BE49-F238E27FC236}">
                    <a16:creationId xmlns:a16="http://schemas.microsoft.com/office/drawing/2014/main" id="{D796F058-4784-9B4B-8FF8-C36E9202BA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267200" y="2907323"/>
                <a:ext cx="0" cy="1938997"/>
              </a:xfrm>
              <a:prstGeom prst="line">
                <a:avLst/>
              </a:prstGeom>
              <a:ln w="38100">
                <a:solidFill>
                  <a:srgbClr val="82225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389CAF2C-BC62-AE4B-887B-9135290058B2}"/>
                  </a:ext>
                </a:extLst>
              </p:cNvPr>
              <p:cNvSpPr/>
              <p:nvPr/>
            </p:nvSpPr>
            <p:spPr>
              <a:xfrm rot="2714788" flipH="1">
                <a:off x="4271596" y="4608520"/>
                <a:ext cx="107273" cy="51931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Bookman Old Style" panose="02050604050505020204" pitchFamily="18" charset="0"/>
                </a:endParaRPr>
              </a:p>
            </p:txBody>
          </p:sp>
          <p:sp>
            <p:nvSpPr>
              <p:cNvPr id="22" name="Rectangle 21">
                <a:extLst>
                  <a:ext uri="{FF2B5EF4-FFF2-40B4-BE49-F238E27FC236}">
                    <a16:creationId xmlns:a16="http://schemas.microsoft.com/office/drawing/2014/main" id="{10CA33EB-CB65-1C48-A0CD-A155A1B6CA81}"/>
                  </a:ext>
                </a:extLst>
              </p:cNvPr>
              <p:cNvSpPr/>
              <p:nvPr/>
            </p:nvSpPr>
            <p:spPr>
              <a:xfrm rot="2714788" flipH="1">
                <a:off x="2345486" y="3131320"/>
                <a:ext cx="107273" cy="519314"/>
              </a:xfrm>
              <a:prstGeom prst="rect">
                <a:avLst/>
              </a:prstGeom>
              <a:solidFill>
                <a:schemeClr val="tx2">
                  <a:lumMod val="40000"/>
                  <a:lumOff val="60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Bookman Old Style" panose="02050604050505020204" pitchFamily="18" charset="0"/>
                </a:endParaRPr>
              </a:p>
            </p:txBody>
          </p:sp>
          <p:sp>
            <p:nvSpPr>
              <p:cNvPr id="25" name="Pie 24">
                <a:extLst>
                  <a:ext uri="{FF2B5EF4-FFF2-40B4-BE49-F238E27FC236}">
                    <a16:creationId xmlns:a16="http://schemas.microsoft.com/office/drawing/2014/main" id="{A44DE64A-2120-C045-8F01-7C262E409562}"/>
                  </a:ext>
                </a:extLst>
              </p:cNvPr>
              <p:cNvSpPr/>
              <p:nvPr/>
            </p:nvSpPr>
            <p:spPr>
              <a:xfrm rot="16200000">
                <a:off x="4622803" y="3233614"/>
                <a:ext cx="382954" cy="390769"/>
              </a:xfrm>
              <a:prstGeom prst="pie">
                <a:avLst>
                  <a:gd name="adj1" fmla="val 0"/>
                  <a:gd name="adj2" fmla="val 10800008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  <a:latin typeface="Bookman Old Style" panose="02050604050505020204" pitchFamily="18" charset="0"/>
                </a:endParaRPr>
              </a:p>
            </p:txBody>
          </p:sp>
          <p:sp>
            <p:nvSpPr>
              <p:cNvPr id="27" name="Pie 26">
                <a:extLst>
                  <a:ext uri="{FF2B5EF4-FFF2-40B4-BE49-F238E27FC236}">
                    <a16:creationId xmlns:a16="http://schemas.microsoft.com/office/drawing/2014/main" id="{EECD6D9C-3B29-C347-A6AD-1627905569F4}"/>
                  </a:ext>
                </a:extLst>
              </p:cNvPr>
              <p:cNvSpPr/>
              <p:nvPr/>
            </p:nvSpPr>
            <p:spPr>
              <a:xfrm rot="10800000">
                <a:off x="4084320" y="2708966"/>
                <a:ext cx="382954" cy="390769"/>
              </a:xfrm>
              <a:prstGeom prst="pie">
                <a:avLst>
                  <a:gd name="adj1" fmla="val 0"/>
                  <a:gd name="adj2" fmla="val 10800008"/>
                </a:avLst>
              </a:prstGeom>
              <a:solidFill>
                <a:schemeClr val="tx2">
                  <a:lumMod val="40000"/>
                  <a:lumOff val="60000"/>
                </a:schemeClr>
              </a:solidFill>
              <a:ln w="38100">
                <a:solidFill>
                  <a:schemeClr val="tx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  <a:latin typeface="Bookman Old Style" panose="02050604050505020204" pitchFamily="18" charset="0"/>
                </a:endParaRPr>
              </a:p>
            </p:txBody>
          </p:sp>
        </p:grpSp>
        <p:sp>
          <p:nvSpPr>
            <p:cNvPr id="30" name="Triangle 29">
              <a:extLst>
                <a:ext uri="{FF2B5EF4-FFF2-40B4-BE49-F238E27FC236}">
                  <a16:creationId xmlns:a16="http://schemas.microsoft.com/office/drawing/2014/main" id="{1F59DC69-FE06-6D45-BFCC-9B9E035F84D3}"/>
                </a:ext>
              </a:extLst>
            </p:cNvPr>
            <p:cNvSpPr/>
            <p:nvPr/>
          </p:nvSpPr>
          <p:spPr>
            <a:xfrm rot="5400000">
              <a:off x="1567572" y="4668383"/>
              <a:ext cx="148281" cy="182879"/>
            </a:xfrm>
            <a:prstGeom prst="triangle">
              <a:avLst/>
            </a:prstGeom>
            <a:solidFill>
              <a:srgbClr val="822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Bookman Old Style" panose="02050604050505020204" pitchFamily="18" charset="0"/>
              </a:endParaRPr>
            </a:p>
          </p:txBody>
        </p:sp>
        <p:sp>
          <p:nvSpPr>
            <p:cNvPr id="31" name="Triangle 30">
              <a:extLst>
                <a:ext uri="{FF2B5EF4-FFF2-40B4-BE49-F238E27FC236}">
                  <a16:creationId xmlns:a16="http://schemas.microsoft.com/office/drawing/2014/main" id="{16767166-DD4D-8F4F-8C47-7191BE2105F3}"/>
                </a:ext>
              </a:extLst>
            </p:cNvPr>
            <p:cNvSpPr/>
            <p:nvPr/>
          </p:nvSpPr>
          <p:spPr>
            <a:xfrm rot="5400000">
              <a:off x="3213492" y="4668382"/>
              <a:ext cx="148281" cy="182879"/>
            </a:xfrm>
            <a:prstGeom prst="triangle">
              <a:avLst/>
            </a:prstGeom>
            <a:solidFill>
              <a:srgbClr val="822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Bookman Old Style" panose="02050604050505020204" pitchFamily="18" charset="0"/>
              </a:endParaRPr>
            </a:p>
          </p:txBody>
        </p:sp>
        <p:sp>
          <p:nvSpPr>
            <p:cNvPr id="32" name="Triangle 31">
              <a:extLst>
                <a:ext uri="{FF2B5EF4-FFF2-40B4-BE49-F238E27FC236}">
                  <a16:creationId xmlns:a16="http://schemas.microsoft.com/office/drawing/2014/main" id="{7A9242B6-7D01-BF4A-9A96-37502FEAF557}"/>
                </a:ext>
              </a:extLst>
            </p:cNvPr>
            <p:cNvSpPr/>
            <p:nvPr/>
          </p:nvSpPr>
          <p:spPr>
            <a:xfrm rot="5400000">
              <a:off x="3213492" y="3251061"/>
              <a:ext cx="148281" cy="182879"/>
            </a:xfrm>
            <a:prstGeom prst="triangle">
              <a:avLst/>
            </a:prstGeom>
            <a:solidFill>
              <a:srgbClr val="822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Bookman Old Style" panose="02050604050505020204" pitchFamily="18" charset="0"/>
              </a:endParaRPr>
            </a:p>
          </p:txBody>
        </p:sp>
        <p:sp>
          <p:nvSpPr>
            <p:cNvPr id="33" name="Triangle 32">
              <a:extLst>
                <a:ext uri="{FF2B5EF4-FFF2-40B4-BE49-F238E27FC236}">
                  <a16:creationId xmlns:a16="http://schemas.microsoft.com/office/drawing/2014/main" id="{991A045A-4704-FE49-BEA4-C7D0C25F4A28}"/>
                </a:ext>
              </a:extLst>
            </p:cNvPr>
            <p:cNvSpPr/>
            <p:nvPr/>
          </p:nvSpPr>
          <p:spPr>
            <a:xfrm>
              <a:off x="2277762" y="3868284"/>
              <a:ext cx="148281" cy="182879"/>
            </a:xfrm>
            <a:prstGeom prst="triangle">
              <a:avLst/>
            </a:prstGeom>
            <a:solidFill>
              <a:srgbClr val="822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Bookman Old Style" panose="02050604050505020204" pitchFamily="18" charset="0"/>
              </a:endParaRPr>
            </a:p>
          </p:txBody>
        </p:sp>
        <p:sp>
          <p:nvSpPr>
            <p:cNvPr id="34" name="Triangle 33">
              <a:extLst>
                <a:ext uri="{FF2B5EF4-FFF2-40B4-BE49-F238E27FC236}">
                  <a16:creationId xmlns:a16="http://schemas.microsoft.com/office/drawing/2014/main" id="{7B410C7A-925B-1A42-8220-53546E96967F}"/>
                </a:ext>
              </a:extLst>
            </p:cNvPr>
            <p:cNvSpPr/>
            <p:nvPr/>
          </p:nvSpPr>
          <p:spPr>
            <a:xfrm>
              <a:off x="4107902" y="3868284"/>
              <a:ext cx="148281" cy="182879"/>
            </a:xfrm>
            <a:prstGeom prst="triangle">
              <a:avLst/>
            </a:prstGeom>
            <a:solidFill>
              <a:srgbClr val="822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Bookman Old Style" panose="02050604050505020204" pitchFamily="18" charset="0"/>
              </a:endParaRPr>
            </a:p>
          </p:txBody>
        </p:sp>
        <p:sp>
          <p:nvSpPr>
            <p:cNvPr id="35" name="Triangle 34">
              <a:extLst>
                <a:ext uri="{FF2B5EF4-FFF2-40B4-BE49-F238E27FC236}">
                  <a16:creationId xmlns:a16="http://schemas.microsoft.com/office/drawing/2014/main" id="{ECBCCA06-BC51-8946-A86A-5CD9E7E42C0C}"/>
                </a:ext>
              </a:extLst>
            </p:cNvPr>
            <p:cNvSpPr/>
            <p:nvPr/>
          </p:nvSpPr>
          <p:spPr>
            <a:xfrm rot="5400000">
              <a:off x="4478192" y="3251061"/>
              <a:ext cx="148281" cy="182879"/>
            </a:xfrm>
            <a:prstGeom prst="triangle">
              <a:avLst/>
            </a:prstGeom>
            <a:solidFill>
              <a:srgbClr val="822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Bookman Old Style" panose="02050604050505020204" pitchFamily="18" charset="0"/>
              </a:endParaRPr>
            </a:p>
          </p:txBody>
        </p:sp>
        <p:sp>
          <p:nvSpPr>
            <p:cNvPr id="36" name="Triangle 35">
              <a:extLst>
                <a:ext uri="{FF2B5EF4-FFF2-40B4-BE49-F238E27FC236}">
                  <a16:creationId xmlns:a16="http://schemas.microsoft.com/office/drawing/2014/main" id="{D4DB5CBC-45C7-B342-981E-0B34BD13D3BD}"/>
                </a:ext>
              </a:extLst>
            </p:cNvPr>
            <p:cNvSpPr/>
            <p:nvPr/>
          </p:nvSpPr>
          <p:spPr>
            <a:xfrm>
              <a:off x="4104248" y="2903551"/>
              <a:ext cx="148281" cy="182879"/>
            </a:xfrm>
            <a:prstGeom prst="triangle">
              <a:avLst/>
            </a:prstGeom>
            <a:solidFill>
              <a:srgbClr val="82225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Bookman Old Style" panose="02050604050505020204" pitchFamily="18" charset="0"/>
              </a:endParaRPr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7AE89061-8457-9B9F-8680-C9378FF6C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Optical interferometry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62D7C0E-1254-DC53-9E9D-B94140F9C70D}"/>
              </a:ext>
            </a:extLst>
          </p:cNvPr>
          <p:cNvGrpSpPr/>
          <p:nvPr/>
        </p:nvGrpSpPr>
        <p:grpSpPr>
          <a:xfrm>
            <a:off x="1745661" y="3626982"/>
            <a:ext cx="463639" cy="463639"/>
            <a:chOff x="7303170" y="2937641"/>
            <a:chExt cx="463639" cy="46363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975A77C5-FA8B-63C2-5EEE-189CBFF6787B}"/>
                    </a:ext>
                  </a:extLst>
                </p:cNvPr>
                <p:cNvSpPr txBox="1"/>
                <p:nvPr/>
              </p:nvSpPr>
              <p:spPr>
                <a:xfrm>
                  <a:off x="7338552" y="3005151"/>
                  <a:ext cx="352789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US" i="1" smtClean="0">
                            <a:solidFill>
                              <a:schemeClr val="accent1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oMath>
                    </m:oMathPara>
                  </a14:m>
                  <a:endParaRPr lang="en-US">
                    <a:solidFill>
                      <a:schemeClr val="accent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2" name="TextBox 1">
                  <a:extLst>
                    <a:ext uri="{FF2B5EF4-FFF2-40B4-BE49-F238E27FC236}">
                      <a16:creationId xmlns:a16="http://schemas.microsoft.com/office/drawing/2014/main" id="{975A77C5-FA8B-63C2-5EEE-189CBFF678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38552" y="3005151"/>
                  <a:ext cx="352789" cy="276999"/>
                </a:xfrm>
                <a:prstGeom prst="rect">
                  <a:avLst/>
                </a:prstGeom>
                <a:blipFill>
                  <a:blip r:embed="rId3"/>
                  <a:stretch>
                    <a:fillRect l="-13793" r="-22414" b="-35556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C204BB4-7306-5E04-BAD4-3456B94ACBDB}"/>
                </a:ext>
              </a:extLst>
            </p:cNvPr>
            <p:cNvSpPr/>
            <p:nvPr/>
          </p:nvSpPr>
          <p:spPr>
            <a:xfrm>
              <a:off x="7303170" y="2937641"/>
              <a:ext cx="463639" cy="463639"/>
            </a:xfrm>
            <a:prstGeom prst="ellips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37410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0DE670E-4D20-F94B-9798-AE506A8F0008}"/>
              </a:ext>
            </a:extLst>
          </p:cNvPr>
          <p:cNvCxnSpPr>
            <a:cxnSpLocks/>
            <a:endCxn id="41" idx="21"/>
          </p:cNvCxnSpPr>
          <p:nvPr/>
        </p:nvCxnSpPr>
        <p:spPr>
          <a:xfrm flipV="1">
            <a:off x="1281895" y="4569017"/>
            <a:ext cx="1916542" cy="3839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8E353E51-C979-534B-A552-F6C78D2535F9}"/>
              </a:ext>
            </a:extLst>
          </p:cNvPr>
          <p:cNvCxnSpPr>
            <a:cxnSpLocks/>
          </p:cNvCxnSpPr>
          <p:nvPr/>
        </p:nvCxnSpPr>
        <p:spPr>
          <a:xfrm>
            <a:off x="3207580" y="3239781"/>
            <a:ext cx="2339049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CAC8A76-48FB-CC46-8C99-25EC93CF75E6}"/>
              </a:ext>
            </a:extLst>
          </p:cNvPr>
          <p:cNvCxnSpPr>
            <a:cxnSpLocks/>
          </p:cNvCxnSpPr>
          <p:nvPr/>
        </p:nvCxnSpPr>
        <p:spPr>
          <a:xfrm flipV="1">
            <a:off x="1281895" y="3239781"/>
            <a:ext cx="1925685" cy="1367627"/>
          </a:xfrm>
          <a:prstGeom prst="line">
            <a:avLst/>
          </a:prstGeom>
          <a:ln w="57150">
            <a:solidFill>
              <a:srgbClr val="82225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2D3714C-3302-504C-9D37-C9A8A7873D4C}"/>
              </a:ext>
            </a:extLst>
          </p:cNvPr>
          <p:cNvCxnSpPr>
            <a:cxnSpLocks/>
          </p:cNvCxnSpPr>
          <p:nvPr/>
        </p:nvCxnSpPr>
        <p:spPr>
          <a:xfrm>
            <a:off x="263222" y="4600145"/>
            <a:ext cx="1018673" cy="726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42B69195-20C8-BB45-ABCA-61301228982A}"/>
              </a:ext>
            </a:extLst>
          </p:cNvPr>
          <p:cNvCxnSpPr>
            <a:cxnSpLocks/>
          </p:cNvCxnSpPr>
          <p:nvPr/>
        </p:nvCxnSpPr>
        <p:spPr>
          <a:xfrm flipV="1">
            <a:off x="3207580" y="2851752"/>
            <a:ext cx="2417991" cy="1717265"/>
          </a:xfrm>
          <a:prstGeom prst="line">
            <a:avLst/>
          </a:prstGeom>
          <a:ln w="57150">
            <a:solidFill>
              <a:srgbClr val="822252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39">
            <a:extLst>
              <a:ext uri="{FF2B5EF4-FFF2-40B4-BE49-F238E27FC236}">
                <a16:creationId xmlns:a16="http://schemas.microsoft.com/office/drawing/2014/main" id="{84247556-44B2-3048-A988-13346F6C5158}"/>
              </a:ext>
            </a:extLst>
          </p:cNvPr>
          <p:cNvSpPr/>
          <p:nvPr/>
        </p:nvSpPr>
        <p:spPr>
          <a:xfrm rot="5400000" flipV="1">
            <a:off x="317594" y="3877179"/>
            <a:ext cx="1961694" cy="45719"/>
          </a:xfrm>
          <a:custGeom>
            <a:avLst/>
            <a:gdLst>
              <a:gd name="connsiteX0" fmla="*/ 0 w 5229726"/>
              <a:gd name="connsiteY0" fmla="*/ 240632 h 320842"/>
              <a:gd name="connsiteX1" fmla="*/ 208547 w 5229726"/>
              <a:gd name="connsiteY1" fmla="*/ 0 h 320842"/>
              <a:gd name="connsiteX2" fmla="*/ 368968 w 5229726"/>
              <a:gd name="connsiteY2" fmla="*/ 240632 h 320842"/>
              <a:gd name="connsiteX3" fmla="*/ 545432 w 5229726"/>
              <a:gd name="connsiteY3" fmla="*/ 48126 h 320842"/>
              <a:gd name="connsiteX4" fmla="*/ 770021 w 5229726"/>
              <a:gd name="connsiteY4" fmla="*/ 240632 h 320842"/>
              <a:gd name="connsiteX5" fmla="*/ 994611 w 5229726"/>
              <a:gd name="connsiteY5" fmla="*/ 48126 h 320842"/>
              <a:gd name="connsiteX6" fmla="*/ 1203158 w 5229726"/>
              <a:gd name="connsiteY6" fmla="*/ 288758 h 320842"/>
              <a:gd name="connsiteX7" fmla="*/ 1443789 w 5229726"/>
              <a:gd name="connsiteY7" fmla="*/ 64168 h 320842"/>
              <a:gd name="connsiteX8" fmla="*/ 1748589 w 5229726"/>
              <a:gd name="connsiteY8" fmla="*/ 320842 h 320842"/>
              <a:gd name="connsiteX9" fmla="*/ 1957137 w 5229726"/>
              <a:gd name="connsiteY9" fmla="*/ 64168 h 320842"/>
              <a:gd name="connsiteX10" fmla="*/ 2149642 w 5229726"/>
              <a:gd name="connsiteY10" fmla="*/ 304800 h 320842"/>
              <a:gd name="connsiteX11" fmla="*/ 2374232 w 5229726"/>
              <a:gd name="connsiteY11" fmla="*/ 64168 h 320842"/>
              <a:gd name="connsiteX12" fmla="*/ 2582779 w 5229726"/>
              <a:gd name="connsiteY12" fmla="*/ 256674 h 320842"/>
              <a:gd name="connsiteX13" fmla="*/ 2743200 w 5229726"/>
              <a:gd name="connsiteY13" fmla="*/ 48126 h 320842"/>
              <a:gd name="connsiteX14" fmla="*/ 2919663 w 5229726"/>
              <a:gd name="connsiteY14" fmla="*/ 240632 h 320842"/>
              <a:gd name="connsiteX15" fmla="*/ 3112168 w 5229726"/>
              <a:gd name="connsiteY15" fmla="*/ 48126 h 320842"/>
              <a:gd name="connsiteX16" fmla="*/ 3304674 w 5229726"/>
              <a:gd name="connsiteY16" fmla="*/ 256674 h 320842"/>
              <a:gd name="connsiteX17" fmla="*/ 3593432 w 5229726"/>
              <a:gd name="connsiteY17" fmla="*/ 80211 h 320842"/>
              <a:gd name="connsiteX18" fmla="*/ 3769895 w 5229726"/>
              <a:gd name="connsiteY18" fmla="*/ 304800 h 320842"/>
              <a:gd name="connsiteX19" fmla="*/ 3994484 w 5229726"/>
              <a:gd name="connsiteY19" fmla="*/ 96253 h 320842"/>
              <a:gd name="connsiteX20" fmla="*/ 4203032 w 5229726"/>
              <a:gd name="connsiteY20" fmla="*/ 288758 h 320842"/>
              <a:gd name="connsiteX21" fmla="*/ 4475747 w 5229726"/>
              <a:gd name="connsiteY21" fmla="*/ 96253 h 320842"/>
              <a:gd name="connsiteX22" fmla="*/ 4716379 w 5229726"/>
              <a:gd name="connsiteY22" fmla="*/ 304800 h 320842"/>
              <a:gd name="connsiteX23" fmla="*/ 4989095 w 5229726"/>
              <a:gd name="connsiteY23" fmla="*/ 112295 h 320842"/>
              <a:gd name="connsiteX24" fmla="*/ 5229726 w 5229726"/>
              <a:gd name="connsiteY24" fmla="*/ 288758 h 32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229726" h="320842">
                <a:moveTo>
                  <a:pt x="0" y="240632"/>
                </a:moveTo>
                <a:cubicBezTo>
                  <a:pt x="73526" y="120316"/>
                  <a:pt x="147052" y="0"/>
                  <a:pt x="208547" y="0"/>
                </a:cubicBezTo>
                <a:cubicBezTo>
                  <a:pt x="270042" y="0"/>
                  <a:pt x="312820" y="232611"/>
                  <a:pt x="368968" y="240632"/>
                </a:cubicBezTo>
                <a:cubicBezTo>
                  <a:pt x="425116" y="248653"/>
                  <a:pt x="478590" y="48126"/>
                  <a:pt x="545432" y="48126"/>
                </a:cubicBezTo>
                <a:cubicBezTo>
                  <a:pt x="612274" y="48126"/>
                  <a:pt x="695158" y="240632"/>
                  <a:pt x="770021" y="240632"/>
                </a:cubicBezTo>
                <a:cubicBezTo>
                  <a:pt x="844884" y="240632"/>
                  <a:pt x="922422" y="40105"/>
                  <a:pt x="994611" y="48126"/>
                </a:cubicBezTo>
                <a:cubicBezTo>
                  <a:pt x="1066800" y="56147"/>
                  <a:pt x="1128295" y="286084"/>
                  <a:pt x="1203158" y="288758"/>
                </a:cubicBezTo>
                <a:cubicBezTo>
                  <a:pt x="1278021" y="291432"/>
                  <a:pt x="1352884" y="58821"/>
                  <a:pt x="1443789" y="64168"/>
                </a:cubicBezTo>
                <a:cubicBezTo>
                  <a:pt x="1534694" y="69515"/>
                  <a:pt x="1663031" y="320842"/>
                  <a:pt x="1748589" y="320842"/>
                </a:cubicBezTo>
                <a:cubicBezTo>
                  <a:pt x="1834147" y="320842"/>
                  <a:pt x="1890295" y="66842"/>
                  <a:pt x="1957137" y="64168"/>
                </a:cubicBezTo>
                <a:cubicBezTo>
                  <a:pt x="2023979" y="61494"/>
                  <a:pt x="2080126" y="304800"/>
                  <a:pt x="2149642" y="304800"/>
                </a:cubicBezTo>
                <a:cubicBezTo>
                  <a:pt x="2219158" y="304800"/>
                  <a:pt x="2302043" y="72189"/>
                  <a:pt x="2374232" y="64168"/>
                </a:cubicBezTo>
                <a:cubicBezTo>
                  <a:pt x="2446421" y="56147"/>
                  <a:pt x="2521284" y="259348"/>
                  <a:pt x="2582779" y="256674"/>
                </a:cubicBezTo>
                <a:cubicBezTo>
                  <a:pt x="2644274" y="254000"/>
                  <a:pt x="2687053" y="50800"/>
                  <a:pt x="2743200" y="48126"/>
                </a:cubicBezTo>
                <a:cubicBezTo>
                  <a:pt x="2799347" y="45452"/>
                  <a:pt x="2858168" y="240632"/>
                  <a:pt x="2919663" y="240632"/>
                </a:cubicBezTo>
                <a:cubicBezTo>
                  <a:pt x="2981158" y="240632"/>
                  <a:pt x="3048000" y="45452"/>
                  <a:pt x="3112168" y="48126"/>
                </a:cubicBezTo>
                <a:cubicBezTo>
                  <a:pt x="3176336" y="50800"/>
                  <a:pt x="3224463" y="251327"/>
                  <a:pt x="3304674" y="256674"/>
                </a:cubicBezTo>
                <a:cubicBezTo>
                  <a:pt x="3384885" y="262021"/>
                  <a:pt x="3515895" y="72190"/>
                  <a:pt x="3593432" y="80211"/>
                </a:cubicBezTo>
                <a:cubicBezTo>
                  <a:pt x="3670969" y="88232"/>
                  <a:pt x="3703053" y="302126"/>
                  <a:pt x="3769895" y="304800"/>
                </a:cubicBezTo>
                <a:cubicBezTo>
                  <a:pt x="3836737" y="307474"/>
                  <a:pt x="3922295" y="98927"/>
                  <a:pt x="3994484" y="96253"/>
                </a:cubicBezTo>
                <a:cubicBezTo>
                  <a:pt x="4066673" y="93579"/>
                  <a:pt x="4122822" y="288758"/>
                  <a:pt x="4203032" y="288758"/>
                </a:cubicBezTo>
                <a:cubicBezTo>
                  <a:pt x="4283242" y="288758"/>
                  <a:pt x="4390189" y="93579"/>
                  <a:pt x="4475747" y="96253"/>
                </a:cubicBezTo>
                <a:cubicBezTo>
                  <a:pt x="4561305" y="98927"/>
                  <a:pt x="4630821" y="302126"/>
                  <a:pt x="4716379" y="304800"/>
                </a:cubicBezTo>
                <a:cubicBezTo>
                  <a:pt x="4801937" y="307474"/>
                  <a:pt x="4903537" y="114969"/>
                  <a:pt x="4989095" y="112295"/>
                </a:cubicBezTo>
                <a:cubicBezTo>
                  <a:pt x="5074653" y="109621"/>
                  <a:pt x="5152189" y="199189"/>
                  <a:pt x="5229726" y="288758"/>
                </a:cubicBezTo>
              </a:path>
            </a:pathLst>
          </a:cu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 40">
            <a:extLst>
              <a:ext uri="{FF2B5EF4-FFF2-40B4-BE49-F238E27FC236}">
                <a16:creationId xmlns:a16="http://schemas.microsoft.com/office/drawing/2014/main" id="{A8F72BBF-15F6-A545-98B9-F171470B03DD}"/>
              </a:ext>
            </a:extLst>
          </p:cNvPr>
          <p:cNvSpPr/>
          <p:nvPr/>
        </p:nvSpPr>
        <p:spPr>
          <a:xfrm rot="5400000" flipV="1">
            <a:off x="2226733" y="3848131"/>
            <a:ext cx="1961694" cy="45719"/>
          </a:xfrm>
          <a:custGeom>
            <a:avLst/>
            <a:gdLst>
              <a:gd name="connsiteX0" fmla="*/ 0 w 5229726"/>
              <a:gd name="connsiteY0" fmla="*/ 240632 h 320842"/>
              <a:gd name="connsiteX1" fmla="*/ 208547 w 5229726"/>
              <a:gd name="connsiteY1" fmla="*/ 0 h 320842"/>
              <a:gd name="connsiteX2" fmla="*/ 368968 w 5229726"/>
              <a:gd name="connsiteY2" fmla="*/ 240632 h 320842"/>
              <a:gd name="connsiteX3" fmla="*/ 545432 w 5229726"/>
              <a:gd name="connsiteY3" fmla="*/ 48126 h 320842"/>
              <a:gd name="connsiteX4" fmla="*/ 770021 w 5229726"/>
              <a:gd name="connsiteY4" fmla="*/ 240632 h 320842"/>
              <a:gd name="connsiteX5" fmla="*/ 994611 w 5229726"/>
              <a:gd name="connsiteY5" fmla="*/ 48126 h 320842"/>
              <a:gd name="connsiteX6" fmla="*/ 1203158 w 5229726"/>
              <a:gd name="connsiteY6" fmla="*/ 288758 h 320842"/>
              <a:gd name="connsiteX7" fmla="*/ 1443789 w 5229726"/>
              <a:gd name="connsiteY7" fmla="*/ 64168 h 320842"/>
              <a:gd name="connsiteX8" fmla="*/ 1748589 w 5229726"/>
              <a:gd name="connsiteY8" fmla="*/ 320842 h 320842"/>
              <a:gd name="connsiteX9" fmla="*/ 1957137 w 5229726"/>
              <a:gd name="connsiteY9" fmla="*/ 64168 h 320842"/>
              <a:gd name="connsiteX10" fmla="*/ 2149642 w 5229726"/>
              <a:gd name="connsiteY10" fmla="*/ 304800 h 320842"/>
              <a:gd name="connsiteX11" fmla="*/ 2374232 w 5229726"/>
              <a:gd name="connsiteY11" fmla="*/ 64168 h 320842"/>
              <a:gd name="connsiteX12" fmla="*/ 2582779 w 5229726"/>
              <a:gd name="connsiteY12" fmla="*/ 256674 h 320842"/>
              <a:gd name="connsiteX13" fmla="*/ 2743200 w 5229726"/>
              <a:gd name="connsiteY13" fmla="*/ 48126 h 320842"/>
              <a:gd name="connsiteX14" fmla="*/ 2919663 w 5229726"/>
              <a:gd name="connsiteY14" fmla="*/ 240632 h 320842"/>
              <a:gd name="connsiteX15" fmla="*/ 3112168 w 5229726"/>
              <a:gd name="connsiteY15" fmla="*/ 48126 h 320842"/>
              <a:gd name="connsiteX16" fmla="*/ 3304674 w 5229726"/>
              <a:gd name="connsiteY16" fmla="*/ 256674 h 320842"/>
              <a:gd name="connsiteX17" fmla="*/ 3593432 w 5229726"/>
              <a:gd name="connsiteY17" fmla="*/ 80211 h 320842"/>
              <a:gd name="connsiteX18" fmla="*/ 3769895 w 5229726"/>
              <a:gd name="connsiteY18" fmla="*/ 304800 h 320842"/>
              <a:gd name="connsiteX19" fmla="*/ 3994484 w 5229726"/>
              <a:gd name="connsiteY19" fmla="*/ 96253 h 320842"/>
              <a:gd name="connsiteX20" fmla="*/ 4203032 w 5229726"/>
              <a:gd name="connsiteY20" fmla="*/ 288758 h 320842"/>
              <a:gd name="connsiteX21" fmla="*/ 4475747 w 5229726"/>
              <a:gd name="connsiteY21" fmla="*/ 96253 h 320842"/>
              <a:gd name="connsiteX22" fmla="*/ 4716379 w 5229726"/>
              <a:gd name="connsiteY22" fmla="*/ 304800 h 320842"/>
              <a:gd name="connsiteX23" fmla="*/ 4989095 w 5229726"/>
              <a:gd name="connsiteY23" fmla="*/ 112295 h 320842"/>
              <a:gd name="connsiteX24" fmla="*/ 5229726 w 5229726"/>
              <a:gd name="connsiteY24" fmla="*/ 288758 h 32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229726" h="320842">
                <a:moveTo>
                  <a:pt x="0" y="240632"/>
                </a:moveTo>
                <a:cubicBezTo>
                  <a:pt x="73526" y="120316"/>
                  <a:pt x="147052" y="0"/>
                  <a:pt x="208547" y="0"/>
                </a:cubicBezTo>
                <a:cubicBezTo>
                  <a:pt x="270042" y="0"/>
                  <a:pt x="312820" y="232611"/>
                  <a:pt x="368968" y="240632"/>
                </a:cubicBezTo>
                <a:cubicBezTo>
                  <a:pt x="425116" y="248653"/>
                  <a:pt x="478590" y="48126"/>
                  <a:pt x="545432" y="48126"/>
                </a:cubicBezTo>
                <a:cubicBezTo>
                  <a:pt x="612274" y="48126"/>
                  <a:pt x="695158" y="240632"/>
                  <a:pt x="770021" y="240632"/>
                </a:cubicBezTo>
                <a:cubicBezTo>
                  <a:pt x="844884" y="240632"/>
                  <a:pt x="922422" y="40105"/>
                  <a:pt x="994611" y="48126"/>
                </a:cubicBezTo>
                <a:cubicBezTo>
                  <a:pt x="1066800" y="56147"/>
                  <a:pt x="1128295" y="286084"/>
                  <a:pt x="1203158" y="288758"/>
                </a:cubicBezTo>
                <a:cubicBezTo>
                  <a:pt x="1278021" y="291432"/>
                  <a:pt x="1352884" y="58821"/>
                  <a:pt x="1443789" y="64168"/>
                </a:cubicBezTo>
                <a:cubicBezTo>
                  <a:pt x="1534694" y="69515"/>
                  <a:pt x="1663031" y="320842"/>
                  <a:pt x="1748589" y="320842"/>
                </a:cubicBezTo>
                <a:cubicBezTo>
                  <a:pt x="1834147" y="320842"/>
                  <a:pt x="1890295" y="66842"/>
                  <a:pt x="1957137" y="64168"/>
                </a:cubicBezTo>
                <a:cubicBezTo>
                  <a:pt x="2023979" y="61494"/>
                  <a:pt x="2080126" y="304800"/>
                  <a:pt x="2149642" y="304800"/>
                </a:cubicBezTo>
                <a:cubicBezTo>
                  <a:pt x="2219158" y="304800"/>
                  <a:pt x="2302043" y="72189"/>
                  <a:pt x="2374232" y="64168"/>
                </a:cubicBezTo>
                <a:cubicBezTo>
                  <a:pt x="2446421" y="56147"/>
                  <a:pt x="2521284" y="259348"/>
                  <a:pt x="2582779" y="256674"/>
                </a:cubicBezTo>
                <a:cubicBezTo>
                  <a:pt x="2644274" y="254000"/>
                  <a:pt x="2687053" y="50800"/>
                  <a:pt x="2743200" y="48126"/>
                </a:cubicBezTo>
                <a:cubicBezTo>
                  <a:pt x="2799347" y="45452"/>
                  <a:pt x="2858168" y="240632"/>
                  <a:pt x="2919663" y="240632"/>
                </a:cubicBezTo>
                <a:cubicBezTo>
                  <a:pt x="2981158" y="240632"/>
                  <a:pt x="3048000" y="45452"/>
                  <a:pt x="3112168" y="48126"/>
                </a:cubicBezTo>
                <a:cubicBezTo>
                  <a:pt x="3176336" y="50800"/>
                  <a:pt x="3224463" y="251327"/>
                  <a:pt x="3304674" y="256674"/>
                </a:cubicBezTo>
                <a:cubicBezTo>
                  <a:pt x="3384885" y="262021"/>
                  <a:pt x="3515895" y="72190"/>
                  <a:pt x="3593432" y="80211"/>
                </a:cubicBezTo>
                <a:cubicBezTo>
                  <a:pt x="3670969" y="88232"/>
                  <a:pt x="3703053" y="302126"/>
                  <a:pt x="3769895" y="304800"/>
                </a:cubicBezTo>
                <a:cubicBezTo>
                  <a:pt x="3836737" y="307474"/>
                  <a:pt x="3922295" y="98927"/>
                  <a:pt x="3994484" y="96253"/>
                </a:cubicBezTo>
                <a:cubicBezTo>
                  <a:pt x="4066673" y="93579"/>
                  <a:pt x="4122822" y="288758"/>
                  <a:pt x="4203032" y="288758"/>
                </a:cubicBezTo>
                <a:cubicBezTo>
                  <a:pt x="4283242" y="288758"/>
                  <a:pt x="4390189" y="93579"/>
                  <a:pt x="4475747" y="96253"/>
                </a:cubicBezTo>
                <a:cubicBezTo>
                  <a:pt x="4561305" y="98927"/>
                  <a:pt x="4630821" y="302126"/>
                  <a:pt x="4716379" y="304800"/>
                </a:cubicBezTo>
                <a:cubicBezTo>
                  <a:pt x="4801937" y="307474"/>
                  <a:pt x="4903537" y="114969"/>
                  <a:pt x="4989095" y="112295"/>
                </a:cubicBezTo>
                <a:cubicBezTo>
                  <a:pt x="5074653" y="109621"/>
                  <a:pt x="5152189" y="199189"/>
                  <a:pt x="5229726" y="288758"/>
                </a:cubicBezTo>
              </a:path>
            </a:pathLst>
          </a:cu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E99453B7-C480-F24F-BACB-502F56688F77}"/>
              </a:ext>
            </a:extLst>
          </p:cNvPr>
          <p:cNvSpPr/>
          <p:nvPr/>
        </p:nvSpPr>
        <p:spPr>
          <a:xfrm rot="5400000" flipV="1">
            <a:off x="4090153" y="3809740"/>
            <a:ext cx="1961694" cy="45719"/>
          </a:xfrm>
          <a:custGeom>
            <a:avLst/>
            <a:gdLst>
              <a:gd name="connsiteX0" fmla="*/ 0 w 5229726"/>
              <a:gd name="connsiteY0" fmla="*/ 240632 h 320842"/>
              <a:gd name="connsiteX1" fmla="*/ 208547 w 5229726"/>
              <a:gd name="connsiteY1" fmla="*/ 0 h 320842"/>
              <a:gd name="connsiteX2" fmla="*/ 368968 w 5229726"/>
              <a:gd name="connsiteY2" fmla="*/ 240632 h 320842"/>
              <a:gd name="connsiteX3" fmla="*/ 545432 w 5229726"/>
              <a:gd name="connsiteY3" fmla="*/ 48126 h 320842"/>
              <a:gd name="connsiteX4" fmla="*/ 770021 w 5229726"/>
              <a:gd name="connsiteY4" fmla="*/ 240632 h 320842"/>
              <a:gd name="connsiteX5" fmla="*/ 994611 w 5229726"/>
              <a:gd name="connsiteY5" fmla="*/ 48126 h 320842"/>
              <a:gd name="connsiteX6" fmla="*/ 1203158 w 5229726"/>
              <a:gd name="connsiteY6" fmla="*/ 288758 h 320842"/>
              <a:gd name="connsiteX7" fmla="*/ 1443789 w 5229726"/>
              <a:gd name="connsiteY7" fmla="*/ 64168 h 320842"/>
              <a:gd name="connsiteX8" fmla="*/ 1748589 w 5229726"/>
              <a:gd name="connsiteY8" fmla="*/ 320842 h 320842"/>
              <a:gd name="connsiteX9" fmla="*/ 1957137 w 5229726"/>
              <a:gd name="connsiteY9" fmla="*/ 64168 h 320842"/>
              <a:gd name="connsiteX10" fmla="*/ 2149642 w 5229726"/>
              <a:gd name="connsiteY10" fmla="*/ 304800 h 320842"/>
              <a:gd name="connsiteX11" fmla="*/ 2374232 w 5229726"/>
              <a:gd name="connsiteY11" fmla="*/ 64168 h 320842"/>
              <a:gd name="connsiteX12" fmla="*/ 2582779 w 5229726"/>
              <a:gd name="connsiteY12" fmla="*/ 256674 h 320842"/>
              <a:gd name="connsiteX13" fmla="*/ 2743200 w 5229726"/>
              <a:gd name="connsiteY13" fmla="*/ 48126 h 320842"/>
              <a:gd name="connsiteX14" fmla="*/ 2919663 w 5229726"/>
              <a:gd name="connsiteY14" fmla="*/ 240632 h 320842"/>
              <a:gd name="connsiteX15" fmla="*/ 3112168 w 5229726"/>
              <a:gd name="connsiteY15" fmla="*/ 48126 h 320842"/>
              <a:gd name="connsiteX16" fmla="*/ 3304674 w 5229726"/>
              <a:gd name="connsiteY16" fmla="*/ 256674 h 320842"/>
              <a:gd name="connsiteX17" fmla="*/ 3593432 w 5229726"/>
              <a:gd name="connsiteY17" fmla="*/ 80211 h 320842"/>
              <a:gd name="connsiteX18" fmla="*/ 3769895 w 5229726"/>
              <a:gd name="connsiteY18" fmla="*/ 304800 h 320842"/>
              <a:gd name="connsiteX19" fmla="*/ 3994484 w 5229726"/>
              <a:gd name="connsiteY19" fmla="*/ 96253 h 320842"/>
              <a:gd name="connsiteX20" fmla="*/ 4203032 w 5229726"/>
              <a:gd name="connsiteY20" fmla="*/ 288758 h 320842"/>
              <a:gd name="connsiteX21" fmla="*/ 4475747 w 5229726"/>
              <a:gd name="connsiteY21" fmla="*/ 96253 h 320842"/>
              <a:gd name="connsiteX22" fmla="*/ 4716379 w 5229726"/>
              <a:gd name="connsiteY22" fmla="*/ 304800 h 320842"/>
              <a:gd name="connsiteX23" fmla="*/ 4989095 w 5229726"/>
              <a:gd name="connsiteY23" fmla="*/ 112295 h 320842"/>
              <a:gd name="connsiteX24" fmla="*/ 5229726 w 5229726"/>
              <a:gd name="connsiteY24" fmla="*/ 288758 h 320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5229726" h="320842">
                <a:moveTo>
                  <a:pt x="0" y="240632"/>
                </a:moveTo>
                <a:cubicBezTo>
                  <a:pt x="73526" y="120316"/>
                  <a:pt x="147052" y="0"/>
                  <a:pt x="208547" y="0"/>
                </a:cubicBezTo>
                <a:cubicBezTo>
                  <a:pt x="270042" y="0"/>
                  <a:pt x="312820" y="232611"/>
                  <a:pt x="368968" y="240632"/>
                </a:cubicBezTo>
                <a:cubicBezTo>
                  <a:pt x="425116" y="248653"/>
                  <a:pt x="478590" y="48126"/>
                  <a:pt x="545432" y="48126"/>
                </a:cubicBezTo>
                <a:cubicBezTo>
                  <a:pt x="612274" y="48126"/>
                  <a:pt x="695158" y="240632"/>
                  <a:pt x="770021" y="240632"/>
                </a:cubicBezTo>
                <a:cubicBezTo>
                  <a:pt x="844884" y="240632"/>
                  <a:pt x="922422" y="40105"/>
                  <a:pt x="994611" y="48126"/>
                </a:cubicBezTo>
                <a:cubicBezTo>
                  <a:pt x="1066800" y="56147"/>
                  <a:pt x="1128295" y="286084"/>
                  <a:pt x="1203158" y="288758"/>
                </a:cubicBezTo>
                <a:cubicBezTo>
                  <a:pt x="1278021" y="291432"/>
                  <a:pt x="1352884" y="58821"/>
                  <a:pt x="1443789" y="64168"/>
                </a:cubicBezTo>
                <a:cubicBezTo>
                  <a:pt x="1534694" y="69515"/>
                  <a:pt x="1663031" y="320842"/>
                  <a:pt x="1748589" y="320842"/>
                </a:cubicBezTo>
                <a:cubicBezTo>
                  <a:pt x="1834147" y="320842"/>
                  <a:pt x="1890295" y="66842"/>
                  <a:pt x="1957137" y="64168"/>
                </a:cubicBezTo>
                <a:cubicBezTo>
                  <a:pt x="2023979" y="61494"/>
                  <a:pt x="2080126" y="304800"/>
                  <a:pt x="2149642" y="304800"/>
                </a:cubicBezTo>
                <a:cubicBezTo>
                  <a:pt x="2219158" y="304800"/>
                  <a:pt x="2302043" y="72189"/>
                  <a:pt x="2374232" y="64168"/>
                </a:cubicBezTo>
                <a:cubicBezTo>
                  <a:pt x="2446421" y="56147"/>
                  <a:pt x="2521284" y="259348"/>
                  <a:pt x="2582779" y="256674"/>
                </a:cubicBezTo>
                <a:cubicBezTo>
                  <a:pt x="2644274" y="254000"/>
                  <a:pt x="2687053" y="50800"/>
                  <a:pt x="2743200" y="48126"/>
                </a:cubicBezTo>
                <a:cubicBezTo>
                  <a:pt x="2799347" y="45452"/>
                  <a:pt x="2858168" y="240632"/>
                  <a:pt x="2919663" y="240632"/>
                </a:cubicBezTo>
                <a:cubicBezTo>
                  <a:pt x="2981158" y="240632"/>
                  <a:pt x="3048000" y="45452"/>
                  <a:pt x="3112168" y="48126"/>
                </a:cubicBezTo>
                <a:cubicBezTo>
                  <a:pt x="3176336" y="50800"/>
                  <a:pt x="3224463" y="251327"/>
                  <a:pt x="3304674" y="256674"/>
                </a:cubicBezTo>
                <a:cubicBezTo>
                  <a:pt x="3384885" y="262021"/>
                  <a:pt x="3515895" y="72190"/>
                  <a:pt x="3593432" y="80211"/>
                </a:cubicBezTo>
                <a:cubicBezTo>
                  <a:pt x="3670969" y="88232"/>
                  <a:pt x="3703053" y="302126"/>
                  <a:pt x="3769895" y="304800"/>
                </a:cubicBezTo>
                <a:cubicBezTo>
                  <a:pt x="3836737" y="307474"/>
                  <a:pt x="3922295" y="98927"/>
                  <a:pt x="3994484" y="96253"/>
                </a:cubicBezTo>
                <a:cubicBezTo>
                  <a:pt x="4066673" y="93579"/>
                  <a:pt x="4122822" y="288758"/>
                  <a:pt x="4203032" y="288758"/>
                </a:cubicBezTo>
                <a:cubicBezTo>
                  <a:pt x="4283242" y="288758"/>
                  <a:pt x="4390189" y="93579"/>
                  <a:pt x="4475747" y="96253"/>
                </a:cubicBezTo>
                <a:cubicBezTo>
                  <a:pt x="4561305" y="98927"/>
                  <a:pt x="4630821" y="302126"/>
                  <a:pt x="4716379" y="304800"/>
                </a:cubicBezTo>
                <a:cubicBezTo>
                  <a:pt x="4801937" y="307474"/>
                  <a:pt x="4903537" y="114969"/>
                  <a:pt x="4989095" y="112295"/>
                </a:cubicBezTo>
                <a:cubicBezTo>
                  <a:pt x="5074653" y="109621"/>
                  <a:pt x="5152189" y="199189"/>
                  <a:pt x="5229726" y="288758"/>
                </a:cubicBezTo>
              </a:path>
            </a:pathLst>
          </a:cu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482BFE-003A-E24A-8F0B-90A854A692D4}"/>
                  </a:ext>
                </a:extLst>
              </p:cNvPr>
              <p:cNvSpPr txBox="1"/>
              <p:nvPr/>
            </p:nvSpPr>
            <p:spPr>
              <a:xfrm>
                <a:off x="1224255" y="5012034"/>
                <a:ext cx="194092" cy="4706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D482BFE-003A-E24A-8F0B-90A854A692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4255" y="5012034"/>
                <a:ext cx="194092" cy="4706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366DD5F-9654-324C-98EB-7EE7721BFF87}"/>
                  </a:ext>
                </a:extLst>
              </p:cNvPr>
              <p:cNvSpPr txBox="1"/>
              <p:nvPr/>
            </p:nvSpPr>
            <p:spPr>
              <a:xfrm>
                <a:off x="3092038" y="4962868"/>
                <a:ext cx="233443" cy="27699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𝜋</m:t>
                      </m:r>
                    </m:oMath>
                  </m:oMathPara>
                </a14:m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3366DD5F-9654-324C-98EB-7EE7721BFF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92038" y="4962868"/>
                <a:ext cx="233443" cy="276999"/>
              </a:xfrm>
              <a:prstGeom prst="rect">
                <a:avLst/>
              </a:prstGeom>
              <a:blipFill>
                <a:blip r:embed="rId4"/>
                <a:stretch>
                  <a:fillRect l="-5128" r="-5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ACFDAE7-B427-C44C-8E0A-E8AC62D80A24}"/>
                  </a:ext>
                </a:extLst>
              </p:cNvPr>
              <p:cNvSpPr txBox="1"/>
              <p:nvPr/>
            </p:nvSpPr>
            <p:spPr>
              <a:xfrm>
                <a:off x="4951094" y="5012034"/>
                <a:ext cx="194092" cy="47064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GB" b="0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ACFDAE7-B427-C44C-8E0A-E8AC62D80A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1094" y="5012034"/>
                <a:ext cx="194092" cy="47064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>
            <a:extLst>
              <a:ext uri="{FF2B5EF4-FFF2-40B4-BE49-F238E27FC236}">
                <a16:creationId xmlns:a16="http://schemas.microsoft.com/office/drawing/2014/main" id="{C494AD1C-D1DD-43A0-A17F-F4E647D8D6C2}"/>
              </a:ext>
            </a:extLst>
          </p:cNvPr>
          <p:cNvSpPr/>
          <p:nvPr/>
        </p:nvSpPr>
        <p:spPr>
          <a:xfrm>
            <a:off x="153047" y="4475108"/>
            <a:ext cx="264602" cy="26460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EB8A398-5020-B5D5-D2FD-491F1E4388EC}"/>
              </a:ext>
            </a:extLst>
          </p:cNvPr>
          <p:cNvCxnSpPr/>
          <p:nvPr/>
        </p:nvCxnSpPr>
        <p:spPr>
          <a:xfrm>
            <a:off x="196003" y="5669687"/>
            <a:ext cx="5283407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50868994-3FC3-02E1-E12A-ADE00C4F09E7}"/>
              </a:ext>
            </a:extLst>
          </p:cNvPr>
          <p:cNvSpPr txBox="1"/>
          <p:nvPr/>
        </p:nvSpPr>
        <p:spPr>
          <a:xfrm>
            <a:off x="127668" y="5659995"/>
            <a:ext cx="6018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>
                <a:latin typeface="Century Gothic" panose="020B0502020202020204" pitchFamily="34" charset="0"/>
              </a:rPr>
              <a:t>Time</a:t>
            </a: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04C1AB09-832C-9E49-2344-B94593839D1D}"/>
              </a:ext>
            </a:extLst>
          </p:cNvPr>
          <p:cNvGrpSpPr/>
          <p:nvPr/>
        </p:nvGrpSpPr>
        <p:grpSpPr>
          <a:xfrm>
            <a:off x="7191872" y="3790495"/>
            <a:ext cx="4104796" cy="528606"/>
            <a:chOff x="6858228" y="5008484"/>
            <a:chExt cx="4104796" cy="52860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3D3A3BB-5904-0DDB-5920-C3C9E49B18C8}"/>
                    </a:ext>
                  </a:extLst>
                </p:cNvPr>
                <p:cNvSpPr txBox="1"/>
                <p:nvPr/>
              </p:nvSpPr>
              <p:spPr>
                <a:xfrm>
                  <a:off x="8929710" y="5008484"/>
                  <a:ext cx="2033314" cy="52860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rgbClr val="82225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822252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d>
                              <m:dPr>
                                <m:begChr m:val=""/>
                                <m:endChr m:val="⟩"/>
                                <m:ctrlPr>
                                  <a:rPr lang="en-US" i="1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b="0" i="1" smtClean="0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</a:rPr>
                                  <m:t>|</m:t>
                                </m:r>
                                <m:r>
                                  <a:rPr lang="en-GB" i="1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GB" i="1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</a:rPr>
                                  <m:t>+ℏ</m:t>
                                </m:r>
                                <m:r>
                                  <a:rPr lang="en-GB" i="1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d>
                          </m:sub>
                        </m:sSub>
                        <m:r>
                          <a:rPr lang="en-GB" b="0" i="1" smtClean="0">
                            <a:solidFill>
                              <a:srgbClr val="822252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en-GB" b="0" i="1" smtClean="0">
                                <a:solidFill>
                                  <a:srgbClr val="82225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GB" b="0" i="1" smtClean="0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</a:rPr>
                                  <m:t>sin</m:t>
                                </m:r>
                              </m:e>
                              <m:sup>
                                <m:r>
                                  <a:rPr lang="en-GB" b="0" i="1" smtClean="0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d>
                              <m:dPr>
                                <m:ctrlPr>
                                  <a:rPr lang="en-GB" i="1">
                                    <a:solidFill>
                                      <a:srgbClr val="82225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i="1">
                                        <a:solidFill>
                                          <a:srgbClr val="822252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i="1">
                                        <a:solidFill>
                                          <a:srgbClr val="8222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  <m:r>
                                      <a:rPr lang="en-GB" i="1">
                                        <a:solidFill>
                                          <a:srgbClr val="822252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num>
                                  <m:den>
                                    <m:r>
                                      <a:rPr lang="en-GB" i="1">
                                        <a:solidFill>
                                          <a:srgbClr val="822252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lang="en-GB">
                    <a:solidFill>
                      <a:srgbClr val="822252"/>
                    </a:solidFill>
                    <a:latin typeface="Century Gothic" panose="020B0502020202020204" pitchFamily="34" charset="0"/>
                  </a:endParaRPr>
                </a:p>
              </p:txBody>
            </p:sp>
          </mc:Choice>
          <mc:Fallback xmlns=""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C3D3A3BB-5904-0DDB-5920-C3C9E49B18C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29710" y="5008484"/>
                  <a:ext cx="2033314" cy="528606"/>
                </a:xfrm>
                <a:prstGeom prst="rect">
                  <a:avLst/>
                </a:prstGeom>
                <a:blipFill>
                  <a:blip r:embed="rId6"/>
                  <a:stretch>
                    <a:fillRect b="-186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B230CE3-32EC-9396-8D22-304DBEB8157B}"/>
                    </a:ext>
                  </a:extLst>
                </p:cNvPr>
                <p:cNvSpPr txBox="1"/>
                <p:nvPr/>
              </p:nvSpPr>
              <p:spPr>
                <a:xfrm>
                  <a:off x="6858228" y="5008484"/>
                  <a:ext cx="1742335" cy="52860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𝑃</m:t>
                            </m:r>
                          </m:e>
                          <m:sub>
                            <m:r>
                              <a:rPr lang="en-GB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|</m:t>
                            </m:r>
                            <m:d>
                              <m:dPr>
                                <m:begChr m:val=""/>
                                <m:endChr m:val="⟩"/>
                                <m:ctrlPr>
                                  <a:rPr lang="en-US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i="1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</m:d>
                          </m:sub>
                        </m:sSub>
                        <m:r>
                          <a:rPr lang="en-GB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func>
                          <m:funcPr>
                            <m:ctrlPr>
                              <a:rPr lang="en-GB" b="0" i="1" smtClean="0">
                                <a:solidFill>
                                  <a:schemeClr val="accent1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uncPr>
                          <m:fName>
                            <m:sSup>
                              <m:sSupPr>
                                <m:ctrlPr>
                                  <a:rPr lang="en-GB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cos</m:t>
                                </m:r>
                              </m:e>
                              <m:sup>
                                <m:r>
                                  <a:rPr lang="en-GB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</m:fName>
                          <m:e>
                            <m:d>
                              <m:dPr>
                                <m:ctrlPr>
                                  <a:rPr lang="en-GB" b="0" i="1" smtClean="0">
                                    <a:solidFill>
                                      <a:schemeClr val="accent1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f>
                                  <m:fPr>
                                    <m:ctrlPr>
                                      <a:rPr lang="en-GB" b="0" i="1" smtClean="0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GB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∆</m:t>
                                    </m:r>
                                    <m:r>
                                      <a:rPr lang="en-GB" i="1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𝜙</m:t>
                                    </m:r>
                                  </m:num>
                                  <m:den>
                                    <m:r>
                                      <a:rPr lang="en-GB" b="0" i="1" smtClean="0">
                                        <a:solidFill>
                                          <a:schemeClr val="accent1">
                                            <a:lumMod val="7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den>
                                </m:f>
                              </m:e>
                            </m:d>
                          </m:e>
                        </m:func>
                      </m:oMath>
                    </m:oMathPara>
                  </a14:m>
                  <a:endParaRPr lang="en-GB">
                    <a:solidFill>
                      <a:schemeClr val="accent1">
                        <a:lumMod val="75000"/>
                      </a:schemeClr>
                    </a:solidFill>
                    <a:latin typeface="Century Gothic" panose="020B0502020202020204" pitchFamily="34" charset="0"/>
                  </a:endParaRPr>
                </a:p>
              </p:txBody>
            </p:sp>
          </mc:Choice>
          <mc:Fallback xmlns=""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9B230CE3-32EC-9396-8D22-304DBEB8157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58228" y="5008484"/>
                  <a:ext cx="1742335" cy="528606"/>
                </a:xfrm>
                <a:prstGeom prst="rect">
                  <a:avLst/>
                </a:prstGeom>
                <a:blipFill>
                  <a:blip r:embed="rId7"/>
                  <a:stretch>
                    <a:fillRect b="-1860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5067894C-6A91-A214-13C4-D49D5D21F36C}"/>
              </a:ext>
            </a:extLst>
          </p:cNvPr>
          <p:cNvSpPr txBox="1"/>
          <p:nvPr/>
        </p:nvSpPr>
        <p:spPr>
          <a:xfrm>
            <a:off x="417649" y="2401902"/>
            <a:ext cx="482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Century Gothic" panose="020B0502020202020204" pitchFamily="34" charset="0"/>
              </a:rPr>
              <a:t>(1)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288961-2085-9623-B682-12F01047281A}"/>
              </a:ext>
            </a:extLst>
          </p:cNvPr>
          <p:cNvSpPr txBox="1"/>
          <p:nvPr/>
        </p:nvSpPr>
        <p:spPr>
          <a:xfrm>
            <a:off x="1993690" y="2404558"/>
            <a:ext cx="482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Century Gothic" panose="020B0502020202020204" pitchFamily="34" charset="0"/>
              </a:rPr>
              <a:t>(2)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4A7A56-10D0-89C1-B546-778A1A64A9EC}"/>
              </a:ext>
            </a:extLst>
          </p:cNvPr>
          <p:cNvSpPr txBox="1"/>
          <p:nvPr/>
        </p:nvSpPr>
        <p:spPr>
          <a:xfrm>
            <a:off x="3887108" y="2401902"/>
            <a:ext cx="482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Century Gothic" panose="020B0502020202020204" pitchFamily="34" charset="0"/>
              </a:rPr>
              <a:t>(3)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FF20A2A-64E1-758E-3D3F-2F80CD02BC70}"/>
              </a:ext>
            </a:extLst>
          </p:cNvPr>
          <p:cNvSpPr txBox="1"/>
          <p:nvPr/>
        </p:nvSpPr>
        <p:spPr>
          <a:xfrm>
            <a:off x="5351098" y="2396136"/>
            <a:ext cx="4820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Century Gothic" panose="020B0502020202020204" pitchFamily="34" charset="0"/>
              </a:rPr>
              <a:t>(4)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A800B67-BB7F-006C-47BF-CF30B6A24451}"/>
                  </a:ext>
                </a:extLst>
              </p:cNvPr>
              <p:cNvSpPr txBox="1"/>
              <p:nvPr/>
            </p:nvSpPr>
            <p:spPr>
              <a:xfrm>
                <a:off x="6716410" y="490073"/>
                <a:ext cx="39124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>
                    <a:latin typeface="Century Gothic" panose="020B0502020202020204" pitchFamily="34" charset="0"/>
                  </a:rPr>
                  <a:t>(1)</a:t>
                </a:r>
                <a:r>
                  <a:rPr lang="en-US">
                    <a:latin typeface="Century Gothic" panose="020B0502020202020204" pitchFamily="34" charset="0"/>
                  </a:rPr>
                  <a:t>			</a:t>
                </a:r>
                <a14:m>
                  <m:oMath xmlns:m="http://schemas.openxmlformats.org/officeDocument/2006/math">
                    <m:r>
                      <a:rPr lang="en-GB" b="0" i="0" smtClean="0">
                        <a:latin typeface="Cambria Math" panose="02040503050406030204" pitchFamily="18" charset="0"/>
                      </a:rPr>
                      <m:t>|</m:t>
                    </m:r>
                    <m:d>
                      <m:dPr>
                        <m:begChr m:val=""/>
                        <m:endChr m:val="⟩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</m:oMath>
                </a14:m>
                <a:r>
                  <a:rPr lang="en-US">
                    <a:latin typeface="Century Gothic" panose="020B0502020202020204" pitchFamily="34" charset="0"/>
                  </a:rPr>
                  <a:t> 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A800B67-BB7F-006C-47BF-CF30B6A244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6410" y="490073"/>
                <a:ext cx="3912452" cy="369332"/>
              </a:xfrm>
              <a:prstGeom prst="rect">
                <a:avLst/>
              </a:prstGeom>
              <a:blipFill>
                <a:blip r:embed="rId8"/>
                <a:stretch>
                  <a:fillRect l="-935" t="-119672" b="-1836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6E1B76B-C35F-27F6-208D-619D0430A4C6}"/>
              </a:ext>
            </a:extLst>
          </p:cNvPr>
          <p:cNvCxnSpPr>
            <a:cxnSpLocks/>
          </p:cNvCxnSpPr>
          <p:nvPr/>
        </p:nvCxnSpPr>
        <p:spPr>
          <a:xfrm>
            <a:off x="9544824" y="857122"/>
            <a:ext cx="27281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5AB5CE45-94BE-5E3E-F570-7273CA485E1D}"/>
              </a:ext>
            </a:extLst>
          </p:cNvPr>
          <p:cNvGrpSpPr/>
          <p:nvPr/>
        </p:nvGrpSpPr>
        <p:grpSpPr>
          <a:xfrm>
            <a:off x="6716410" y="857122"/>
            <a:ext cx="5245076" cy="787076"/>
            <a:chOff x="6451843" y="1776894"/>
            <a:chExt cx="5245076" cy="78707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0C9BAF1-99B8-6AAB-AB9D-E82DE7C57E33}"/>
                    </a:ext>
                  </a:extLst>
                </p:cNvPr>
                <p:cNvSpPr txBox="1"/>
                <p:nvPr/>
              </p:nvSpPr>
              <p:spPr>
                <a:xfrm>
                  <a:off x="6451843" y="2063577"/>
                  <a:ext cx="5245076" cy="5003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>
                      <a:latin typeface="Century Gothic" panose="020B0502020202020204" pitchFamily="34" charset="0"/>
                    </a:rPr>
                    <a:t>(2)</a:t>
                  </a:r>
                  <a:r>
                    <a:rPr lang="en-US">
                      <a:latin typeface="Century Gothic" panose="020B0502020202020204" pitchFamily="34" charset="0"/>
                    </a:rPr>
                    <a:t>		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sup>
                          </m:sSup>
                          <m:r>
                            <a:rPr lang="en-GB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ℏ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d>
                    </m:oMath>
                  </a14:m>
                  <a:endParaRPr lang="en-US">
                    <a:latin typeface="Century Gothic" panose="020B0502020202020204" pitchFamily="34" charset="0"/>
                  </a:endParaRPr>
                </a:p>
              </p:txBody>
            </p:sp>
          </mc:Choice>
          <mc:Fallback xmlns=""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00C9BAF1-99B8-6AAB-AB9D-E82DE7C57E33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1843" y="2063577"/>
                  <a:ext cx="5245076" cy="500393"/>
                </a:xfrm>
                <a:prstGeom prst="rect">
                  <a:avLst/>
                </a:prstGeom>
                <a:blipFill>
                  <a:blip r:embed="rId9"/>
                  <a:stretch>
                    <a:fillRect l="-698" t="-76829" b="-1231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CA15D0A1-9E7A-4686-BF88-F9FD862EAE68}"/>
                </a:ext>
              </a:extLst>
            </p:cNvPr>
            <p:cNvCxnSpPr/>
            <p:nvPr/>
          </p:nvCxnSpPr>
          <p:spPr>
            <a:xfrm flipH="1">
              <a:off x="8954219" y="1779177"/>
              <a:ext cx="448573" cy="394680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B513CC20-4D4A-3F46-D31D-B8DFDEBAACEF}"/>
                </a:ext>
              </a:extLst>
            </p:cNvPr>
            <p:cNvCxnSpPr>
              <a:cxnSpLocks/>
            </p:cNvCxnSpPr>
            <p:nvPr/>
          </p:nvCxnSpPr>
          <p:spPr>
            <a:xfrm>
              <a:off x="9402792" y="1776894"/>
              <a:ext cx="448573" cy="394680"/>
            </a:xfrm>
            <a:prstGeom prst="straightConnector1">
              <a:avLst/>
            </a:prstGeom>
            <a:ln w="19050">
              <a:solidFill>
                <a:srgbClr val="B13072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D1532543-8520-D85B-234D-ACB7B95C2801}"/>
                </a:ext>
              </a:extLst>
            </p:cNvPr>
            <p:cNvCxnSpPr>
              <a:cxnSpLocks/>
            </p:cNvCxnSpPr>
            <p:nvPr/>
          </p:nvCxnSpPr>
          <p:spPr>
            <a:xfrm>
              <a:off x="8706886" y="2482394"/>
              <a:ext cx="27281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40A5A883-0F1E-8EAD-59D9-52E5D5941C8D}"/>
                </a:ext>
              </a:extLst>
            </p:cNvPr>
            <p:cNvCxnSpPr>
              <a:cxnSpLocks/>
            </p:cNvCxnSpPr>
            <p:nvPr/>
          </p:nvCxnSpPr>
          <p:spPr>
            <a:xfrm>
              <a:off x="9714956" y="2482394"/>
              <a:ext cx="793953" cy="0"/>
            </a:xfrm>
            <a:prstGeom prst="line">
              <a:avLst/>
            </a:prstGeom>
            <a:ln w="19050">
              <a:solidFill>
                <a:srgbClr val="B1307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B32D792-33F8-8267-EF82-0D11DFDC1EF1}"/>
              </a:ext>
            </a:extLst>
          </p:cNvPr>
          <p:cNvGrpSpPr/>
          <p:nvPr/>
        </p:nvGrpSpPr>
        <p:grpSpPr>
          <a:xfrm>
            <a:off x="6716410" y="1562622"/>
            <a:ext cx="5336516" cy="867396"/>
            <a:chOff x="6451843" y="2482394"/>
            <a:chExt cx="5336516" cy="867396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93EF6F3-66AE-6C6B-69A7-729A1E6A295A}"/>
                    </a:ext>
                  </a:extLst>
                </p:cNvPr>
                <p:cNvSpPr txBox="1"/>
                <p:nvPr/>
              </p:nvSpPr>
              <p:spPr>
                <a:xfrm>
                  <a:off x="6451843" y="2849397"/>
                  <a:ext cx="5336516" cy="5003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>
                      <a:latin typeface="Century Gothic" panose="020B0502020202020204" pitchFamily="34" charset="0"/>
                    </a:rPr>
                    <a:t>(3)</a:t>
                  </a:r>
                  <a:r>
                    <a:rPr lang="en-US">
                      <a:latin typeface="Century Gothic" panose="020B0502020202020204" pitchFamily="34" charset="0"/>
                    </a:rPr>
                    <a:t>		</a:t>
                  </a:r>
                  <a14:m>
                    <m:oMath xmlns:m="http://schemas.openxmlformats.org/officeDocument/2006/math"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+ℏ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m:rPr>
                                  <m:sty m:val="p"/>
                                </m:rP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Δ</m:t>
                              </m:r>
                              <m:r>
                                <a:rPr lang="el-GR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𝜙</m:t>
                              </m:r>
                            </m:sup>
                          </m:sSup>
                          <m:r>
                            <a:rPr lang="en-GB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</m:e>
                      </m:d>
                    </m:oMath>
                  </a14:m>
                  <a:endParaRPr lang="en-US">
                    <a:latin typeface="Century Gothic" panose="020B0502020202020204" pitchFamily="34" charset="0"/>
                  </a:endParaRPr>
                </a:p>
              </p:txBody>
            </p:sp>
          </mc:Choice>
          <mc:Fallback xmlns=""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93EF6F3-66AE-6C6B-69A7-729A1E6A295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1843" y="2849397"/>
                  <a:ext cx="5336516" cy="500393"/>
                </a:xfrm>
                <a:prstGeom prst="rect">
                  <a:avLst/>
                </a:prstGeom>
                <a:blipFill>
                  <a:blip r:embed="rId10"/>
                  <a:stretch>
                    <a:fillRect l="-686" t="-76829" b="-1231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1EC725D-953E-31AA-D097-1CFDD75F6BF8}"/>
                </a:ext>
              </a:extLst>
            </p:cNvPr>
            <p:cNvCxnSpPr>
              <a:cxnSpLocks/>
            </p:cNvCxnSpPr>
            <p:nvPr/>
          </p:nvCxnSpPr>
          <p:spPr>
            <a:xfrm>
              <a:off x="8846436" y="2482394"/>
              <a:ext cx="0" cy="474994"/>
            </a:xfrm>
            <a:prstGeom prst="straightConnector1">
              <a:avLst/>
            </a:prstGeom>
            <a:ln w="19050">
              <a:solidFill>
                <a:srgbClr val="B13072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DC222F4C-FB01-343B-A82D-20AA9B2CD27D}"/>
                </a:ext>
              </a:extLst>
            </p:cNvPr>
            <p:cNvCxnSpPr>
              <a:cxnSpLocks/>
            </p:cNvCxnSpPr>
            <p:nvPr/>
          </p:nvCxnSpPr>
          <p:spPr>
            <a:xfrm>
              <a:off x="10364295" y="2482394"/>
              <a:ext cx="0" cy="474994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6DCD311D-92B3-E2A2-0999-2F6828A2ABC5}"/>
                </a:ext>
              </a:extLst>
            </p:cNvPr>
            <p:cNvCxnSpPr>
              <a:cxnSpLocks/>
            </p:cNvCxnSpPr>
            <p:nvPr/>
          </p:nvCxnSpPr>
          <p:spPr>
            <a:xfrm>
              <a:off x="8723124" y="3292712"/>
              <a:ext cx="793953" cy="0"/>
            </a:xfrm>
            <a:prstGeom prst="line">
              <a:avLst/>
            </a:prstGeom>
            <a:ln w="19050">
              <a:solidFill>
                <a:srgbClr val="B1307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8A8A6AAF-E17D-1D4C-D51D-8B0A30CBE5B2}"/>
                </a:ext>
              </a:extLst>
            </p:cNvPr>
            <p:cNvCxnSpPr>
              <a:cxnSpLocks/>
            </p:cNvCxnSpPr>
            <p:nvPr/>
          </p:nvCxnSpPr>
          <p:spPr>
            <a:xfrm>
              <a:off x="10236092" y="3292712"/>
              <a:ext cx="27281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210D0449-064A-49E6-FB8F-8999BF278D25}"/>
              </a:ext>
            </a:extLst>
          </p:cNvPr>
          <p:cNvGrpSpPr/>
          <p:nvPr/>
        </p:nvGrpSpPr>
        <p:grpSpPr>
          <a:xfrm>
            <a:off x="6716410" y="2371543"/>
            <a:ext cx="5336516" cy="857168"/>
            <a:chOff x="6451843" y="3291315"/>
            <a:chExt cx="5336516" cy="857168"/>
          </a:xfrm>
        </p:grpSpPr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032ED36C-6F9E-F451-2675-1CCAAF3738D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343349" y="3291315"/>
              <a:ext cx="13298" cy="451640"/>
            </a:xfrm>
            <a:prstGeom prst="straightConnector1">
              <a:avLst/>
            </a:prstGeom>
            <a:ln w="19050">
              <a:solidFill>
                <a:srgbClr val="B13072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9EBA1515-0922-51C5-8F51-66B3BFDE97B8}"/>
                    </a:ext>
                  </a:extLst>
                </p:cNvPr>
                <p:cNvSpPr txBox="1"/>
                <p:nvPr/>
              </p:nvSpPr>
              <p:spPr>
                <a:xfrm>
                  <a:off x="6451843" y="3633021"/>
                  <a:ext cx="5336516" cy="51546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>
                      <a:latin typeface="Century Gothic" panose="020B0502020202020204" pitchFamily="34" charset="0"/>
                    </a:rPr>
                    <a:t>(4)</a:t>
                  </a:r>
                  <a:r>
                    <a:rPr lang="en-US">
                      <a:latin typeface="Century Gothic" panose="020B0502020202020204" pitchFamily="34" charset="0"/>
                    </a:rPr>
                    <a:t>	 </a:t>
                  </a:r>
                  <a14:m>
                    <m:oMath xmlns:m="http://schemas.openxmlformats.org/officeDocument/2006/math">
                      <m:r>
                        <a:rPr lang="en-GB" b="0" i="0" smtClean="0"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rad>
                        </m:den>
                      </m:f>
                      <m:d>
                        <m:d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1+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sup>
                              </m:sSup>
                            </m:e>
                          </m:d>
                          <m:r>
                            <a:rPr lang="en-GB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d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d>
                            <m:d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GB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  <m: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𝜙</m:t>
                                  </m:r>
                                </m:sup>
                              </m:sSup>
                            </m:e>
                          </m:d>
                          <m:r>
                            <a:rPr lang="en-GB">
                              <a:latin typeface="Cambria Math" panose="02040503050406030204" pitchFamily="18" charset="0"/>
                            </a:rPr>
                            <m:t>|</m:t>
                          </m:r>
                          <m:d>
                            <m:dPr>
                              <m:begChr m:val=""/>
                              <m:endChr m:val="⟩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</a:rPr>
                                <m:t>+ℏ</m:t>
                              </m:r>
                              <m: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𝑘</m:t>
                              </m:r>
                            </m:e>
                          </m:d>
                        </m:e>
                      </m:d>
                    </m:oMath>
                  </a14:m>
                  <a:endParaRPr lang="en-US">
                    <a:latin typeface="Century Gothic" panose="020B0502020202020204" pitchFamily="34" charset="0"/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9EBA1515-0922-51C5-8F51-66B3BFDE97B8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51843" y="3633021"/>
                  <a:ext cx="5336516" cy="515462"/>
                </a:xfrm>
                <a:prstGeom prst="rect">
                  <a:avLst/>
                </a:prstGeom>
                <a:blipFill>
                  <a:blip r:embed="rId11"/>
                  <a:stretch>
                    <a:fillRect l="-686" t="-71765" r="-3429" b="-11764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DB4C6469-FF3C-979B-8302-A5112ECDED2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183357" y="3291315"/>
              <a:ext cx="932754" cy="451640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A09C6A95-B609-D6DE-9E60-A059A4167941}"/>
                </a:ext>
              </a:extLst>
            </p:cNvPr>
            <p:cNvCxnSpPr>
              <a:cxnSpLocks/>
            </p:cNvCxnSpPr>
            <p:nvPr/>
          </p:nvCxnSpPr>
          <p:spPr>
            <a:xfrm>
              <a:off x="8979703" y="4069580"/>
              <a:ext cx="272817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AA4F2A91-E386-9AAE-7F7D-F1C3D85E790F}"/>
                </a:ext>
              </a:extLst>
            </p:cNvPr>
            <p:cNvCxnSpPr>
              <a:cxnSpLocks/>
            </p:cNvCxnSpPr>
            <p:nvPr/>
          </p:nvCxnSpPr>
          <p:spPr>
            <a:xfrm>
              <a:off x="10566048" y="4071195"/>
              <a:ext cx="793953" cy="0"/>
            </a:xfrm>
            <a:prstGeom prst="line">
              <a:avLst/>
            </a:prstGeom>
            <a:ln w="19050">
              <a:solidFill>
                <a:srgbClr val="B1307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8245745F-8BF4-B046-ECB9-0127B011C86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834520" y="3294716"/>
              <a:ext cx="1529775" cy="415668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1E7AC406-4EE7-3F13-84AE-20905F8E6093}"/>
                </a:ext>
              </a:extLst>
            </p:cNvPr>
            <p:cNvCxnSpPr>
              <a:cxnSpLocks/>
            </p:cNvCxnSpPr>
            <p:nvPr/>
          </p:nvCxnSpPr>
          <p:spPr>
            <a:xfrm>
              <a:off x="9116111" y="3291315"/>
              <a:ext cx="567639" cy="451640"/>
            </a:xfrm>
            <a:prstGeom prst="straightConnector1">
              <a:avLst/>
            </a:prstGeom>
            <a:ln w="19050">
              <a:solidFill>
                <a:srgbClr val="B13072"/>
              </a:solidFill>
              <a:prstDash val="sys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36649C9F-7671-5B5D-302E-8BF2526912DC}"/>
                  </a:ext>
                </a:extLst>
              </p:cNvPr>
              <p:cNvSpPr txBox="1"/>
              <p:nvPr/>
            </p:nvSpPr>
            <p:spPr>
              <a:xfrm>
                <a:off x="6789433" y="4724504"/>
                <a:ext cx="5026312" cy="391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𝑡𝑜𝑡𝑎𝑙</m:t>
                        </m:r>
                      </m:sub>
                    </m:sSub>
                    <m:r>
                      <a:rPr lang="en-GB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=</m:t>
                    </m:r>
                    <m:sSub>
                      <m:sSubPr>
                        <m:ctrlP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𝑝𝑟𝑜𝑝𝑎𝑔𝑎𝑡𝑖𝑜𝑛</m:t>
                        </m:r>
                      </m:sub>
                    </m:sSub>
                  </m:oMath>
                </a14:m>
                <a:r>
                  <a:rPr lang="en-US" dirty="0"/>
                  <a:t> 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𝑠𝑒𝑝𝑎𝑟𝑎𝑡𝑖𝑜𝑛</m:t>
                        </m:r>
                      </m:sub>
                    </m:sSub>
                    <m:r>
                      <a:rPr lang="en-GB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+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r>
                          <a:rPr lang="en-GB" i="1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𝑙𝑎𝑠𝑒𝑟</m:t>
                        </m:r>
                      </m:sub>
                    </m:sSub>
                    <m:r>
                      <a:rPr lang="en-GB" i="1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36649C9F-7671-5B5D-302E-8BF2526912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9433" y="4724504"/>
                <a:ext cx="5026312" cy="391902"/>
              </a:xfrm>
              <a:prstGeom prst="rect">
                <a:avLst/>
              </a:prstGeom>
              <a:blipFill>
                <a:blip r:embed="rId12"/>
                <a:stretch>
                  <a:fillRect t="-6452" b="-193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TextBox 71">
            <a:extLst>
              <a:ext uri="{FF2B5EF4-FFF2-40B4-BE49-F238E27FC236}">
                <a16:creationId xmlns:a16="http://schemas.microsoft.com/office/drawing/2014/main" id="{8B5C2B4D-95BE-F140-E350-C7057AEAAAB3}"/>
              </a:ext>
            </a:extLst>
          </p:cNvPr>
          <p:cNvSpPr txBox="1"/>
          <p:nvPr/>
        </p:nvSpPr>
        <p:spPr>
          <a:xfrm>
            <a:off x="1175886" y="6142683"/>
            <a:ext cx="355816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Useful references: </a:t>
            </a:r>
          </a:p>
          <a:p>
            <a:r>
              <a:rPr lang="en-GB" sz="14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arXiv:0806.3261 (2008)</a:t>
            </a:r>
          </a:p>
          <a:p>
            <a:r>
              <a:rPr lang="en-GB" sz="14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Quantum Sci. Technol. </a:t>
            </a:r>
            <a:r>
              <a:rPr lang="en-GB" sz="1400" b="1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</a:t>
            </a:r>
            <a:r>
              <a:rPr lang="en-GB" sz="140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044003 (2021)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3961F743-4DE1-49AE-5489-30A57635E8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6003" y="1520573"/>
            <a:ext cx="5526314" cy="6504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e.g. Mach-Zehnder interferometer:</a:t>
            </a:r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10ACED70-3C8C-C816-FC3C-3FA197B226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Atom interferometry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3EC30D5-CB13-4655-6EE2-F2468FCF1C00}"/>
              </a:ext>
            </a:extLst>
          </p:cNvPr>
          <p:cNvSpPr txBox="1"/>
          <p:nvPr/>
        </p:nvSpPr>
        <p:spPr>
          <a:xfrm>
            <a:off x="6315349" y="5621572"/>
            <a:ext cx="58068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Note: other interferometer configurations e.g. Ramsey-</a:t>
            </a:r>
            <a:r>
              <a:rPr lang="en-US" sz="1600" b="1" dirty="0" err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Bordé</a:t>
            </a:r>
            <a:r>
              <a:rPr lang="en-US" sz="16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can cancel/enhance different phase terms</a:t>
            </a:r>
          </a:p>
        </p:txBody>
      </p:sp>
    </p:spTree>
    <p:extLst>
      <p:ext uri="{BB962C8B-B14F-4D97-AF65-F5344CB8AC3E}">
        <p14:creationId xmlns:p14="http://schemas.microsoft.com/office/powerpoint/2010/main" val="1775721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xit" presetSubtype="3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 animBg="1"/>
      <p:bldP spid="44" grpId="0" animBg="1"/>
      <p:bldP spid="3" grpId="0"/>
      <p:bldP spid="18" grpId="0"/>
      <p:bldP spid="19" grpId="0"/>
      <p:bldP spid="4" grpId="0" animBg="1"/>
      <p:bldP spid="4" grpId="1" animBg="1"/>
      <p:bldP spid="30" grpId="0"/>
      <p:bldP spid="5" grpId="0"/>
      <p:bldP spid="6" grpId="0"/>
      <p:bldP spid="8" grpId="0"/>
      <p:bldP spid="14" grpId="0"/>
      <p:bldP spid="15" grpId="0"/>
      <p:bldP spid="70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FB953F-1B7C-6C6E-9DA5-51D6F95958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9624" y="1359331"/>
            <a:ext cx="8130646" cy="4351338"/>
          </a:xfrm>
        </p:spPr>
        <p:txBody>
          <a:bodyPr>
            <a:normAutofit/>
          </a:bodyPr>
          <a:lstStyle/>
          <a:p>
            <a:r>
              <a:rPr lang="en-US" dirty="0"/>
              <a:t>Single or multiple atom interferometers separated by baseline (horizontal or vertical), addressed by common laser </a:t>
            </a:r>
          </a:p>
          <a:p>
            <a:pPr marL="457200" lvl="1" indent="0">
              <a:buNone/>
            </a:pPr>
            <a:r>
              <a:rPr lang="en-US" sz="1400" i="1" dirty="0"/>
              <a:t>Analysis of multi-gradiometer configuration: Phys. Rev. D </a:t>
            </a:r>
            <a:r>
              <a:rPr lang="en-US" sz="1400" b="1" i="1" dirty="0"/>
              <a:t>107</a:t>
            </a:r>
            <a:r>
              <a:rPr lang="en-US" sz="1400" i="1" dirty="0"/>
              <a:t>, 055002 (2023)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Differential measurement:  fluctuations in relative phase between interferometers</a:t>
            </a:r>
          </a:p>
          <a:p>
            <a:endParaRPr lang="en-GB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cs typeface="Calibri" panose="020F0502020204030204" pitchFamily="34" charset="0"/>
            </a:endParaRPr>
          </a:p>
          <a:p>
            <a:r>
              <a:rPr lang="en-GB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cs typeface="Calibri" panose="020F0502020204030204" pitchFamily="34" charset="0"/>
              </a:rPr>
              <a:t>Sensitivity scales with baseline length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0B10F4-C851-38E3-29A8-D118647012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Long-baseline atom interferometry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C6EBDA0-524C-FBF2-CAFD-37C8486911D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622" y="1271909"/>
            <a:ext cx="3496002" cy="490505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70412B-6AC4-A6C1-2827-04C8ED6F71BD}"/>
              </a:ext>
            </a:extLst>
          </p:cNvPr>
          <p:cNvSpPr txBox="1"/>
          <p:nvPr/>
        </p:nvSpPr>
        <p:spPr>
          <a:xfrm>
            <a:off x="2869230" y="5679610"/>
            <a:ext cx="9139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Other interferometry configurations also hold great promise for fundamental physics studies – e.g. cavity interferometry in the Müller group Berkeley (</a:t>
            </a:r>
            <a:r>
              <a:rPr lang="en-GB" sz="1600" b="0" i="0" dirty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Phys. Rev. Lett. </a:t>
            </a:r>
            <a:r>
              <a:rPr lang="en-GB" sz="1600" b="1" i="0" dirty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114</a:t>
            </a:r>
            <a:r>
              <a:rPr lang="en-GB" sz="1600" b="0" i="0" dirty="0">
                <a:solidFill>
                  <a:schemeClr val="accent1">
                    <a:lumMod val="50000"/>
                  </a:schemeClr>
                </a:solidFill>
                <a:effectLst/>
                <a:latin typeface="Century Gothic" panose="020B0502020202020204" pitchFamily="34" charset="0"/>
              </a:rPr>
              <a:t>, 100405 (2015))</a:t>
            </a:r>
            <a:endParaRPr lang="en-US" sz="1600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1131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E4E8C7-06C1-3DE2-F7E8-7D7F0B1183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07DADFC-632F-959F-04FD-4A2C5F455B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/>
              <a:t>Terrestrial l</a:t>
            </a:r>
            <a:r>
              <a:rPr lang="en-GB" sz="3600">
                <a:latin typeface="Century Gothic" panose="020B0502020202020204" pitchFamily="34" charset="0"/>
              </a:rPr>
              <a:t>ong-baseline atom interferometers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56F08ED-19D5-1311-5735-F3167371234B}"/>
              </a:ext>
            </a:extLst>
          </p:cNvPr>
          <p:cNvGrpSpPr/>
          <p:nvPr/>
        </p:nvGrpSpPr>
        <p:grpSpPr>
          <a:xfrm>
            <a:off x="447230" y="1744448"/>
            <a:ext cx="7262892" cy="4794422"/>
            <a:chOff x="363659" y="1719734"/>
            <a:chExt cx="7262892" cy="4794422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5314FD64-53C3-5ABC-4A5F-C5B8BDE327FA}"/>
                </a:ext>
              </a:extLst>
            </p:cNvPr>
            <p:cNvSpPr txBox="1"/>
            <p:nvPr/>
          </p:nvSpPr>
          <p:spPr>
            <a:xfrm>
              <a:off x="4765994" y="2073589"/>
              <a:ext cx="28605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>
                  <a:latin typeface="Century Gothic" panose="020B0502020202020204" pitchFamily="34" charset="0"/>
                </a:rPr>
                <a:t>MIGA and ELGAR</a:t>
              </a:r>
              <a:endParaRPr lang="en-GB" sz="2000">
                <a:latin typeface="Century Gothic" panose="020B0502020202020204" pitchFamily="34" charset="0"/>
              </a:endParaRPr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058AAFA-84E1-C0C2-8C90-058AE73EB3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69567" y="2948774"/>
              <a:ext cx="3052865" cy="309348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AE70C38-C36E-45B5-CCAB-8C2D6983960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3659" y="1719734"/>
              <a:ext cx="4115720" cy="4794422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822C085-97B2-DB26-C757-954E33D41F71}"/>
                </a:ext>
              </a:extLst>
            </p:cNvPr>
            <p:cNvSpPr txBox="1"/>
            <p:nvPr/>
          </p:nvSpPr>
          <p:spPr>
            <a:xfrm>
              <a:off x="4569567" y="5966022"/>
              <a:ext cx="2350217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latin typeface="Century Gothic" panose="020B0502020202020204" pitchFamily="34" charset="0"/>
                </a:rPr>
                <a:t>B. </a:t>
              </a:r>
              <a:r>
                <a:rPr lang="en-GB" sz="1400" err="1">
                  <a:latin typeface="Century Gothic" panose="020B0502020202020204" pitchFamily="34" charset="0"/>
                </a:rPr>
                <a:t>Canuel</a:t>
              </a:r>
              <a:r>
                <a:rPr lang="en-GB" sz="1400">
                  <a:latin typeface="Century Gothic" panose="020B0502020202020204" pitchFamily="34" charset="0"/>
                </a:rPr>
                <a:t> </a:t>
              </a:r>
              <a:r>
                <a:rPr lang="en-GB" sz="1400" i="1">
                  <a:latin typeface="Century Gothic" panose="020B0502020202020204" pitchFamily="34" charset="0"/>
                </a:rPr>
                <a:t>et al.</a:t>
              </a:r>
              <a:r>
                <a:rPr lang="en-GB" sz="1400">
                  <a:latin typeface="Century Gothic" panose="020B0502020202020204" pitchFamily="34" charset="0"/>
                </a:rPr>
                <a:t> Sci. Rep. </a:t>
              </a:r>
              <a:r>
                <a:rPr lang="en-GB" sz="1400" b="1">
                  <a:latin typeface="Century Gothic" panose="020B0502020202020204" pitchFamily="34" charset="0"/>
                </a:rPr>
                <a:t>8</a:t>
              </a:r>
              <a:r>
                <a:rPr lang="en-GB" sz="1400">
                  <a:latin typeface="Century Gothic" panose="020B0502020202020204" pitchFamily="34" charset="0"/>
                </a:rPr>
                <a:t> 14064 (2018)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D044EE4-7FF7-4A83-32CF-B5A697E01BB7}"/>
              </a:ext>
            </a:extLst>
          </p:cNvPr>
          <p:cNvGrpSpPr/>
          <p:nvPr/>
        </p:nvGrpSpPr>
        <p:grpSpPr>
          <a:xfrm>
            <a:off x="1887417" y="1559089"/>
            <a:ext cx="6766046" cy="5034558"/>
            <a:chOff x="1666754" y="1550059"/>
            <a:chExt cx="6766046" cy="5034558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E36E967-9723-3406-A1D7-856FB41D6AF4}"/>
                </a:ext>
              </a:extLst>
            </p:cNvPr>
            <p:cNvGrpSpPr/>
            <p:nvPr/>
          </p:nvGrpSpPr>
          <p:grpSpPr>
            <a:xfrm>
              <a:off x="1666754" y="1550059"/>
              <a:ext cx="6766046" cy="5034558"/>
              <a:chOff x="1397773" y="1704770"/>
              <a:chExt cx="6766046" cy="5034558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84F978C7-53E5-CCCF-3517-5EC5212C186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53138" y="1704770"/>
                <a:ext cx="3510681" cy="2484680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F9E60598-EF2F-7C11-3826-79DBC236B7A8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4653138" y="4177008"/>
                <a:ext cx="3510681" cy="2562320"/>
              </a:xfrm>
              <a:prstGeom prst="rect">
                <a:avLst/>
              </a:prstGeom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81210662-F335-F87F-2AC2-6909C7581B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397773" y="1744448"/>
                <a:ext cx="3157151" cy="2503655"/>
              </a:xfrm>
              <a:prstGeom prst="rect">
                <a:avLst/>
              </a:prstGeom>
            </p:spPr>
          </p:pic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BACC52A-F885-31A3-59A1-37074D756FDD}"/>
                </a:ext>
              </a:extLst>
            </p:cNvPr>
            <p:cNvSpPr txBox="1"/>
            <p:nvPr/>
          </p:nvSpPr>
          <p:spPr>
            <a:xfrm>
              <a:off x="1927071" y="4093392"/>
              <a:ext cx="28605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>
                  <a:latin typeface="Century Gothic" panose="020B0502020202020204" pitchFamily="34" charset="0"/>
                </a:rPr>
                <a:t>ZAIGA </a:t>
              </a:r>
              <a:r>
                <a:rPr lang="en-GB" sz="2000">
                  <a:latin typeface="Century Gothic" panose="020B0502020202020204" pitchFamily="34" charset="0"/>
                </a:rPr>
                <a:t>(China)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0E2CCC0-20F7-FED9-317B-DC9F25CFE0F3}"/>
                </a:ext>
              </a:extLst>
            </p:cNvPr>
            <p:cNvSpPr txBox="1"/>
            <p:nvPr/>
          </p:nvSpPr>
          <p:spPr>
            <a:xfrm>
              <a:off x="1927071" y="4529599"/>
              <a:ext cx="244672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latin typeface="Century Gothic" panose="020B0502020202020204" pitchFamily="34" charset="0"/>
                </a:rPr>
                <a:t>M.-S. Zhan </a:t>
              </a:r>
              <a:r>
                <a:rPr lang="en-GB" sz="1400" i="1">
                  <a:latin typeface="Century Gothic" panose="020B0502020202020204" pitchFamily="34" charset="0"/>
                </a:rPr>
                <a:t>et al.</a:t>
              </a:r>
              <a:r>
                <a:rPr lang="en-GB" sz="1400">
                  <a:latin typeface="Century Gothic" panose="020B0502020202020204" pitchFamily="34" charset="0"/>
                </a:rPr>
                <a:t> Int. J. Mod. Phys. D </a:t>
              </a:r>
              <a:r>
                <a:rPr lang="en-GB" sz="1400" b="1">
                  <a:latin typeface="Century Gothic" panose="020B0502020202020204" pitchFamily="34" charset="0"/>
                </a:rPr>
                <a:t>29</a:t>
              </a:r>
              <a:r>
                <a:rPr lang="en-GB" sz="1400">
                  <a:latin typeface="Century Gothic" panose="020B0502020202020204" pitchFamily="34" charset="0"/>
                </a:rPr>
                <a:t> 1940005 (2020).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DCF6902-215D-9ECC-AA3E-E4781C79A4A9}"/>
              </a:ext>
            </a:extLst>
          </p:cNvPr>
          <p:cNvGrpSpPr/>
          <p:nvPr/>
        </p:nvGrpSpPr>
        <p:grpSpPr>
          <a:xfrm>
            <a:off x="5689626" y="2200787"/>
            <a:ext cx="6265161" cy="3866181"/>
            <a:chOff x="5398433" y="1825364"/>
            <a:chExt cx="6265161" cy="386618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FEF3F2E0-1586-F986-8056-2F68AA44E3FC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398433" y="1825364"/>
              <a:ext cx="6265161" cy="3866181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1476E68-C3FD-27E3-5074-0BB5582483D9}"/>
                </a:ext>
              </a:extLst>
            </p:cNvPr>
            <p:cNvSpPr txBox="1"/>
            <p:nvPr/>
          </p:nvSpPr>
          <p:spPr>
            <a:xfrm>
              <a:off x="6947407" y="4761050"/>
              <a:ext cx="286055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>
                  <a:latin typeface="Century Gothic" panose="020B0502020202020204" pitchFamily="34" charset="0"/>
                </a:rPr>
                <a:t>MAGIS-100 </a:t>
              </a:r>
              <a:r>
                <a:rPr lang="en-GB" sz="2000">
                  <a:latin typeface="Century Gothic" panose="020B0502020202020204" pitchFamily="34" charset="0"/>
                </a:rPr>
                <a:t>(US)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9F0522C-9822-4256-55BE-153740D31B1A}"/>
                </a:ext>
              </a:extLst>
            </p:cNvPr>
            <p:cNvSpPr txBox="1"/>
            <p:nvPr/>
          </p:nvSpPr>
          <p:spPr>
            <a:xfrm>
              <a:off x="6947407" y="5061243"/>
              <a:ext cx="305286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>
                  <a:latin typeface="Century Gothic" panose="020B0502020202020204" pitchFamily="34" charset="0"/>
                </a:rPr>
                <a:t>M. Abe </a:t>
              </a:r>
              <a:r>
                <a:rPr lang="en-GB" sz="1400" i="1">
                  <a:latin typeface="Century Gothic" panose="020B0502020202020204" pitchFamily="34" charset="0"/>
                </a:rPr>
                <a:t>et al,</a:t>
              </a:r>
              <a:r>
                <a:rPr lang="en-GB" sz="1400">
                  <a:latin typeface="Century Gothic" panose="020B0502020202020204" pitchFamily="34" charset="0"/>
                </a:rPr>
                <a:t> Quantum Sci. Technol. </a:t>
              </a:r>
              <a:r>
                <a:rPr lang="en-GB" sz="1400" b="1">
                  <a:latin typeface="Century Gothic" panose="020B0502020202020204" pitchFamily="34" charset="0"/>
                </a:rPr>
                <a:t>6</a:t>
              </a:r>
              <a:r>
                <a:rPr lang="en-GB" sz="1400">
                  <a:latin typeface="Century Gothic" panose="020B0502020202020204" pitchFamily="34" charset="0"/>
                </a:rPr>
                <a:t> 044003 (2021)</a:t>
              </a:r>
            </a:p>
          </p:txBody>
        </p:sp>
      </p:grpSp>
      <p:pic>
        <p:nvPicPr>
          <p:cNvPr id="21" name="Picture 20">
            <a:extLst>
              <a:ext uri="{FF2B5EF4-FFF2-40B4-BE49-F238E27FC236}">
                <a16:creationId xmlns:a16="http://schemas.microsoft.com/office/drawing/2014/main" id="{9A5F58F6-09C8-9003-104B-0D51D14F214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3170977"/>
            <a:ext cx="1878920" cy="3712199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7CF65777-929C-D530-D3DF-363C6991EB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1758" y="1490699"/>
            <a:ext cx="3763231" cy="3060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D0F2100-745C-2B24-C6C8-D51EFAA5CA20}"/>
              </a:ext>
            </a:extLst>
          </p:cNvPr>
          <p:cNvSpPr txBox="1"/>
          <p:nvPr/>
        </p:nvSpPr>
        <p:spPr>
          <a:xfrm>
            <a:off x="1823405" y="4738584"/>
            <a:ext cx="2860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>
                <a:latin typeface="Century Gothic" panose="020B0502020202020204" pitchFamily="34" charset="0"/>
              </a:rPr>
              <a:t>AION </a:t>
            </a:r>
            <a:r>
              <a:rPr lang="en-GB" sz="2000">
                <a:latin typeface="Century Gothic" panose="020B0502020202020204" pitchFamily="34" charset="0"/>
              </a:rPr>
              <a:t>(UK)</a:t>
            </a:r>
          </a:p>
          <a:p>
            <a:r>
              <a:rPr lang="en-GB" sz="1400">
                <a:latin typeface="Century Gothic" panose="020B0502020202020204" pitchFamily="34" charset="0"/>
              </a:rPr>
              <a:t>L. </a:t>
            </a:r>
            <a:r>
              <a:rPr lang="en-GB" sz="1400" err="1">
                <a:latin typeface="Century Gothic" panose="020B0502020202020204" pitchFamily="34" charset="0"/>
              </a:rPr>
              <a:t>Badurina</a:t>
            </a:r>
            <a:r>
              <a:rPr lang="en-GB" sz="1400">
                <a:latin typeface="Century Gothic" panose="020B0502020202020204" pitchFamily="34" charset="0"/>
              </a:rPr>
              <a:t> </a:t>
            </a:r>
            <a:r>
              <a:rPr lang="en-GB" sz="1400" i="1">
                <a:latin typeface="Century Gothic" panose="020B0502020202020204" pitchFamily="34" charset="0"/>
              </a:rPr>
              <a:t>et al. </a:t>
            </a:r>
            <a:r>
              <a:rPr lang="en-GB" sz="1400">
                <a:latin typeface="Century Gothic" panose="020B0502020202020204" pitchFamily="34" charset="0"/>
              </a:rPr>
              <a:t>J. </a:t>
            </a:r>
            <a:r>
              <a:rPr lang="en-GB" sz="1400" err="1">
                <a:latin typeface="Century Gothic" panose="020B0502020202020204" pitchFamily="34" charset="0"/>
              </a:rPr>
              <a:t>Cosmol</a:t>
            </a:r>
            <a:r>
              <a:rPr lang="en-GB" sz="1400">
                <a:latin typeface="Century Gothic" panose="020B0502020202020204" pitchFamily="34" charset="0"/>
              </a:rPr>
              <a:t>. </a:t>
            </a:r>
            <a:r>
              <a:rPr lang="en-GB" sz="1400" err="1">
                <a:latin typeface="Century Gothic" panose="020B0502020202020204" pitchFamily="34" charset="0"/>
              </a:rPr>
              <a:t>Astropart</a:t>
            </a:r>
            <a:r>
              <a:rPr lang="en-GB" sz="1400">
                <a:latin typeface="Century Gothic" panose="020B0502020202020204" pitchFamily="34" charset="0"/>
              </a:rPr>
              <a:t>. Physics </a:t>
            </a:r>
            <a:r>
              <a:rPr lang="en-GB" sz="1400" b="1">
                <a:latin typeface="Century Gothic" panose="020B0502020202020204" pitchFamily="34" charset="0"/>
              </a:rPr>
              <a:t>5</a:t>
            </a:r>
            <a:r>
              <a:rPr lang="en-GB" sz="1400">
                <a:latin typeface="Century Gothic" panose="020B0502020202020204" pitchFamily="34" charset="0"/>
              </a:rPr>
              <a:t>, 011 (2020)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40C4C4B-9E3B-65FA-C976-FBFB8DF6BCB1}"/>
              </a:ext>
            </a:extLst>
          </p:cNvPr>
          <p:cNvGrpSpPr/>
          <p:nvPr/>
        </p:nvGrpSpPr>
        <p:grpSpPr>
          <a:xfrm>
            <a:off x="7706002" y="1602160"/>
            <a:ext cx="4322792" cy="4551064"/>
            <a:chOff x="7706002" y="1602160"/>
            <a:chExt cx="4322792" cy="4551064"/>
          </a:xfrm>
        </p:grpSpPr>
        <p:pic>
          <p:nvPicPr>
            <p:cNvPr id="23" name="Picture 2" descr="undefined">
              <a:extLst>
                <a:ext uri="{FF2B5EF4-FFF2-40B4-BE49-F238E27FC236}">
                  <a16:creationId xmlns:a16="http://schemas.microsoft.com/office/drawing/2014/main" id="{E892594C-F869-FCBE-63A3-80435EED676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1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10344323" y="1602160"/>
              <a:ext cx="1684471" cy="45510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C3F27DA-3182-2904-6B6D-D3FAAE71969D}"/>
                </a:ext>
              </a:extLst>
            </p:cNvPr>
            <p:cNvSpPr txBox="1"/>
            <p:nvPr/>
          </p:nvSpPr>
          <p:spPr>
            <a:xfrm>
              <a:off x="9380674" y="4585498"/>
              <a:ext cx="987921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>
                  <a:latin typeface="Century Gothic" panose="020B0502020202020204" pitchFamily="34" charset="0"/>
                </a:rPr>
                <a:t>VLBAI</a:t>
              </a:r>
              <a:endParaRPr lang="en-GB" sz="2000">
                <a:latin typeface="Century Gothic" panose="020B0502020202020204" pitchFamily="34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EB24BF56-C5A5-C678-2C59-28E92282B51C}"/>
                </a:ext>
              </a:extLst>
            </p:cNvPr>
            <p:cNvSpPr txBox="1"/>
            <p:nvPr/>
          </p:nvSpPr>
          <p:spPr>
            <a:xfrm>
              <a:off x="7706002" y="4928300"/>
              <a:ext cx="2632533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r"/>
              <a:r>
                <a:rPr lang="en-GB" sz="1600" b="0" u="none" strike="noStrike">
                  <a:effectLst/>
                  <a:latin typeface="Century Gothic" panose="020B0502020202020204" pitchFamily="34" charset="0"/>
                </a:rPr>
                <a:t>J. Hartwig </a:t>
              </a:r>
              <a:r>
                <a:rPr lang="en-GB" sz="1600" b="0" i="1" u="none" strike="noStrike">
                  <a:effectLst/>
                  <a:latin typeface="Century Gothic" panose="020B0502020202020204" pitchFamily="34" charset="0"/>
                </a:rPr>
                <a:t>et al.</a:t>
              </a:r>
              <a:r>
                <a:rPr lang="en-GB" sz="1600" b="0" u="none" strike="noStrike">
                  <a:effectLst/>
                  <a:latin typeface="Century Gothic" panose="020B0502020202020204" pitchFamily="34" charset="0"/>
                </a:rPr>
                <a:t> New J. Phys</a:t>
              </a:r>
              <a:r>
                <a:rPr lang="en-GB" sz="1600" b="0" i="1" u="none" strike="noStrike">
                  <a:effectLst/>
                  <a:latin typeface="Century Gothic" panose="020B0502020202020204" pitchFamily="34" charset="0"/>
                </a:rPr>
                <a:t>.</a:t>
              </a:r>
              <a:r>
                <a:rPr lang="en-GB" sz="1600">
                  <a:latin typeface="Century Gothic" panose="020B0502020202020204" pitchFamily="34" charset="0"/>
                </a:rPr>
                <a:t> </a:t>
              </a:r>
              <a:r>
                <a:rPr lang="en-GB" sz="1600" b="1" i="0" u="none" strike="noStrike">
                  <a:effectLst/>
                  <a:latin typeface="Century Gothic" panose="020B0502020202020204" pitchFamily="34" charset="0"/>
                </a:rPr>
                <a:t>17</a:t>
              </a:r>
              <a:r>
                <a:rPr lang="en-GB" sz="1600" b="0" i="0" u="none" strike="noStrike">
                  <a:effectLst/>
                  <a:latin typeface="Century Gothic" panose="020B0502020202020204" pitchFamily="34" charset="0"/>
                </a:rPr>
                <a:t> 035011 (2015)</a:t>
              </a:r>
              <a:endParaRPr lang="en-US" sz="1600">
                <a:latin typeface="Century Gothic" panose="020B0502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7273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1AA2C2-DEF3-BEB7-850A-2F7E8F52DE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AE84245C-7F27-CA9C-94CD-D81E944F5A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005" y="-166410"/>
            <a:ext cx="12009458" cy="1325563"/>
          </a:xfrm>
        </p:spPr>
        <p:txBody>
          <a:bodyPr>
            <a:normAutofit/>
          </a:bodyPr>
          <a:lstStyle/>
          <a:p>
            <a:r>
              <a:rPr lang="en-US">
                <a:latin typeface="PT Sans" panose="020B0503020203020204" pitchFamily="34" charset="77"/>
              </a:rPr>
              <a:t>Progressive Expansion of Quantum Detectors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963918-3798-184E-52B6-3524990FE6D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B2E4BCD-A555-5641-904F-43238A11FCA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F5A4A793-294B-8BBB-0704-BF5AF495F742}"/>
              </a:ext>
            </a:extLst>
          </p:cNvPr>
          <p:cNvSpPr txBox="1">
            <a:spLocks/>
          </p:cNvSpPr>
          <p:nvPr/>
        </p:nvSpPr>
        <p:spPr>
          <a:xfrm>
            <a:off x="115907" y="966450"/>
            <a:ext cx="5386755" cy="639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>
                <a:latin typeface="Century Gothic" panose="020B0502020202020204" pitchFamily="34" charset="0"/>
              </a:rPr>
              <a:t>Stage Expansion of Detector Length** </a:t>
            </a:r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053A7C81-5CF5-3109-5EBF-A7F5280BB138}"/>
              </a:ext>
            </a:extLst>
          </p:cNvPr>
          <p:cNvSpPr txBox="1">
            <a:spLocks/>
          </p:cNvSpPr>
          <p:nvPr/>
        </p:nvSpPr>
        <p:spPr>
          <a:xfrm>
            <a:off x="263353" y="1412776"/>
            <a:ext cx="5832648" cy="4712569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>
                <a:solidFill>
                  <a:schemeClr val="accent2"/>
                </a:solidFill>
                <a:latin typeface="Century Gothic" panose="020B0502020202020204" pitchFamily="34" charset="0"/>
              </a:rPr>
              <a:t>Stage 1: 2024 to 2027</a:t>
            </a:r>
          </a:p>
          <a:p>
            <a:r>
              <a:rPr lang="en-US" sz="2000">
                <a:latin typeface="Century Gothic" panose="020B0502020202020204" pitchFamily="34" charset="0"/>
              </a:rPr>
              <a:t>10 m detector protype to be built in Oxford, focus fundamental science and R&amp;D </a:t>
            </a:r>
          </a:p>
          <a:p>
            <a:r>
              <a:rPr lang="en-US" sz="2000">
                <a:latin typeface="Century Gothic" panose="020B0502020202020204" pitchFamily="34" charset="0"/>
              </a:rPr>
              <a:t>10–20 m AION “spin-off” from Oxford design &amp; experience at </a:t>
            </a:r>
            <a:r>
              <a:rPr lang="en-US" sz="2000" i="1" err="1">
                <a:latin typeface="Century Gothic" panose="020B0502020202020204" pitchFamily="34" charset="0"/>
              </a:rPr>
              <a:t>Boulby</a:t>
            </a:r>
            <a:r>
              <a:rPr lang="en-US" sz="2000">
                <a:latin typeface="Century Gothic" panose="020B0502020202020204" pitchFamily="34" charset="0"/>
              </a:rPr>
              <a:t> focus Earth Science applications</a:t>
            </a:r>
            <a:r>
              <a:rPr lang="en-US" sz="2200">
                <a:latin typeface="Century Gothic" panose="020B0502020202020204" pitchFamily="34" charset="0"/>
              </a:rPr>
              <a:t>.  </a:t>
            </a:r>
          </a:p>
          <a:p>
            <a:pPr marL="0" indent="0">
              <a:buNone/>
            </a:pPr>
            <a:r>
              <a:rPr lang="en-US" sz="2400" b="1">
                <a:solidFill>
                  <a:schemeClr val="accent2"/>
                </a:solidFill>
                <a:latin typeface="Century Gothic" panose="020B0502020202020204" pitchFamily="34" charset="0"/>
              </a:rPr>
              <a:t>Stage 2: 2028 to 2035</a:t>
            </a:r>
          </a:p>
          <a:p>
            <a:r>
              <a:rPr lang="en-US" sz="2000">
                <a:latin typeface="Century Gothic" panose="020B0502020202020204" pitchFamily="34" charset="0"/>
              </a:rPr>
              <a:t>(Multi-)100 m detector: Site options are </a:t>
            </a:r>
            <a:r>
              <a:rPr lang="en-GB" sz="2000" i="1" err="1">
                <a:latin typeface="Century Gothic" panose="020B0502020202020204" pitchFamily="34" charset="0"/>
              </a:rPr>
              <a:t>Boulby</a:t>
            </a:r>
            <a:r>
              <a:rPr lang="en-GB" sz="2000" i="1">
                <a:latin typeface="Century Gothic" panose="020B0502020202020204" pitchFamily="34" charset="0"/>
              </a:rPr>
              <a:t> or Daresbury (UK), possibly also at CERN (France/Switzerland).</a:t>
            </a:r>
            <a:endParaRPr lang="en-US" sz="2000" b="1" i="1"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en-US" sz="2400" b="1">
                <a:solidFill>
                  <a:schemeClr val="accent2"/>
                </a:solidFill>
                <a:latin typeface="Century Gothic" panose="020B0502020202020204" pitchFamily="34" charset="0"/>
              </a:rPr>
              <a:t>Stage 3: 2035 onwards</a:t>
            </a:r>
          </a:p>
          <a:p>
            <a:r>
              <a:rPr lang="en-US" sz="2000">
                <a:latin typeface="Century Gothic" panose="020B0502020202020204" pitchFamily="34" charset="0"/>
              </a:rPr>
              <a:t>km-scale detector: Site options are </a:t>
            </a:r>
            <a:r>
              <a:rPr lang="en-GB" sz="2000" i="1" err="1">
                <a:latin typeface="Century Gothic" panose="020B0502020202020204" pitchFamily="34" charset="0"/>
              </a:rPr>
              <a:t>Boulby</a:t>
            </a:r>
            <a:r>
              <a:rPr lang="en-GB" sz="2000" i="1">
                <a:latin typeface="Century Gothic" panose="020B0502020202020204" pitchFamily="34" charset="0"/>
              </a:rPr>
              <a:t> </a:t>
            </a:r>
            <a:r>
              <a:rPr lang="en-GB" sz="2000">
                <a:latin typeface="Century Gothic" panose="020B0502020202020204" pitchFamily="34" charset="0"/>
              </a:rPr>
              <a:t>and other international sites</a:t>
            </a:r>
            <a:endParaRPr lang="en-GB" sz="2000" i="1">
              <a:latin typeface="Century Gothic" panose="020B0502020202020204" pitchFamily="34" charset="0"/>
            </a:endParaRPr>
          </a:p>
          <a:p>
            <a:pPr marL="0" indent="0"/>
            <a:endParaRPr lang="en-US" sz="2400">
              <a:latin typeface="Century Gothic" panose="020B0502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BD2A4A-9CAB-E190-252F-68B52960C2D9}"/>
              </a:ext>
            </a:extLst>
          </p:cNvPr>
          <p:cNvSpPr txBox="1"/>
          <p:nvPr/>
        </p:nvSpPr>
        <p:spPr>
          <a:xfrm>
            <a:off x="1359395" y="6488668"/>
            <a:ext cx="4873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Century Gothic" panose="020B0502020202020204" pitchFamily="34" charset="0"/>
              </a:rPr>
              <a:t>** Sensitivity scales with length of detector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FF4721-59DD-94EF-52E1-5F2B40310A1D}"/>
              </a:ext>
            </a:extLst>
          </p:cNvPr>
          <p:cNvGrpSpPr/>
          <p:nvPr/>
        </p:nvGrpSpPr>
        <p:grpSpPr>
          <a:xfrm>
            <a:off x="7078246" y="966450"/>
            <a:ext cx="4425127" cy="2277166"/>
            <a:chOff x="7078246" y="966450"/>
            <a:chExt cx="4425127" cy="2277166"/>
          </a:xfrm>
        </p:grpSpPr>
        <p:pic>
          <p:nvPicPr>
            <p:cNvPr id="4" name="Picture 3" descr="Graphical user interface&#10;&#10;Description automatically generated">
              <a:extLst>
                <a:ext uri="{FF2B5EF4-FFF2-40B4-BE49-F238E27FC236}">
                  <a16:creationId xmlns:a16="http://schemas.microsoft.com/office/drawing/2014/main" id="{C616B75A-C270-53DF-E26E-E94185DBF39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b="66425"/>
            <a:stretch/>
          </p:blipFill>
          <p:spPr>
            <a:xfrm>
              <a:off x="7177499" y="966450"/>
              <a:ext cx="3853834" cy="1692517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solidFill>
                <a:srgbClr val="FFFFFF"/>
              </a:solidFill>
              <a:miter lim="800000"/>
            </a:ln>
            <a:effectLst>
              <a:outerShdw blurRad="55000" dist="18000" dir="5400000" algn="tl" rotWithShape="0">
                <a:srgbClr val="000000">
                  <a:alpha val="40000"/>
                </a:srgbClr>
              </a:outerShdw>
            </a:effectLst>
            <a:scene3d>
              <a:camera prst="orthographicFront"/>
              <a:lightRig rig="twoPt" dir="t">
                <a:rot lat="0" lon="0" rev="7200000"/>
              </a:lightRig>
            </a:scene3d>
            <a:sp3d>
              <a:bevelT w="25400" h="19050"/>
              <a:contourClr>
                <a:srgbClr val="FFFFFF"/>
              </a:contourClr>
            </a:sp3d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95D8FC60-0B8B-0D8E-67A4-B29C0F93248F}"/>
                </a:ext>
              </a:extLst>
            </p:cNvPr>
            <p:cNvSpPr txBox="1"/>
            <p:nvPr/>
          </p:nvSpPr>
          <p:spPr>
            <a:xfrm>
              <a:off x="7078246" y="2720396"/>
              <a:ext cx="442512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1400" u="none" strike="noStrike"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AVS Quantum Science </a:t>
              </a:r>
              <a:r>
                <a:rPr lang="en-GB" sz="1400" b="1" u="none" strike="noStrike"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6</a:t>
              </a:r>
              <a:r>
                <a:rPr lang="en-GB" sz="1400" u="none" strike="noStrike"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, </a:t>
              </a:r>
              <a:r>
                <a:rPr lang="en-GB" sz="1400">
                  <a:solidFill>
                    <a:srgbClr val="000000"/>
                  </a:solidFill>
                  <a:latin typeface="Century Gothic" panose="020B0502020202020204" pitchFamily="34" charset="0"/>
                </a:rPr>
                <a:t>0</a:t>
              </a:r>
              <a:r>
                <a:rPr lang="en-GB" sz="1400" u="none" strike="noStrike">
                  <a:solidFill>
                    <a:srgbClr val="000000"/>
                  </a:solidFill>
                  <a:effectLst/>
                  <a:latin typeface="Century Gothic" panose="020B0502020202020204" pitchFamily="34" charset="0"/>
                </a:rPr>
                <a:t>24701 (2024)</a:t>
              </a:r>
            </a:p>
            <a:p>
              <a:r>
                <a:rPr lang="en-GB" sz="1400" b="0" i="0" u="none" strike="noStrike">
                  <a:solidFill>
                    <a:srgbClr val="000000"/>
                  </a:solidFill>
                  <a:effectLst/>
                  <a:latin typeface="Century Gothic" panose="020B0502020202020204" pitchFamily="34" charset="0"/>
                  <a:hlinkClick r:id="rId4"/>
                </a:rPr>
                <a:t>https://doi.org/10.1116/5.0185291</a:t>
              </a:r>
              <a:endParaRPr lang="en-GB" sz="1400" b="0" i="0" u="none" strike="noStrike">
                <a:solidFill>
                  <a:srgbClr val="000000"/>
                </a:solidFill>
                <a:effectLst/>
                <a:latin typeface="Century Gothic" panose="020B0502020202020204" pitchFamily="34" charset="0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3E2A713-E2FC-B6E3-864B-8156284FCD2D}"/>
              </a:ext>
            </a:extLst>
          </p:cNvPr>
          <p:cNvGrpSpPr/>
          <p:nvPr/>
        </p:nvGrpSpPr>
        <p:grpSpPr>
          <a:xfrm>
            <a:off x="7177499" y="3345229"/>
            <a:ext cx="6099586" cy="2000294"/>
            <a:chOff x="7177499" y="3345229"/>
            <a:chExt cx="6099586" cy="2000294"/>
          </a:xfrm>
        </p:grpSpPr>
        <p:pic>
          <p:nvPicPr>
            <p:cNvPr id="6" name="Picture 5" descr="A black and white poster with text&#10;&#10;Description automatically generated">
              <a:extLst>
                <a:ext uri="{FF2B5EF4-FFF2-40B4-BE49-F238E27FC236}">
                  <a16:creationId xmlns:a16="http://schemas.microsoft.com/office/drawing/2014/main" id="{2E0A7C79-62EA-B746-7849-5244F5A2DD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3433" t="1774" r="2578" b="65526"/>
            <a:stretch/>
          </p:blipFill>
          <p:spPr>
            <a:xfrm>
              <a:off x="7177499" y="3345229"/>
              <a:ext cx="4017703" cy="169251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D3E572B-E85B-6EBE-0744-7C94C5754377}"/>
                </a:ext>
              </a:extLst>
            </p:cNvPr>
            <p:cNvSpPr txBox="1"/>
            <p:nvPr/>
          </p:nvSpPr>
          <p:spPr>
            <a:xfrm>
              <a:off x="7177499" y="5037746"/>
              <a:ext cx="609958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>
                  <a:latin typeface="Century Gothic" panose="020B0502020202020204" pitchFamily="34" charset="0"/>
                </a:rPr>
                <a:t>arXiv:2412.14960 [hep-ex] (2024)</a:t>
              </a:r>
            </a:p>
          </p:txBody>
        </p: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1805675E-9C38-92AA-4704-6A47F6DE84B7}"/>
              </a:ext>
            </a:extLst>
          </p:cNvPr>
          <p:cNvSpPr txBox="1"/>
          <p:nvPr/>
        </p:nvSpPr>
        <p:spPr>
          <a:xfrm>
            <a:off x="7457465" y="5527771"/>
            <a:ext cx="3293901" cy="646331"/>
          </a:xfrm>
          <a:prstGeom prst="rect">
            <a:avLst/>
          </a:prstGeom>
          <a:noFill/>
          <a:ln w="28575">
            <a:solidFill>
              <a:srgbClr val="92D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3</a:t>
            </a:r>
            <a:r>
              <a:rPr lang="en-US" b="1" baseline="3000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rd</a:t>
            </a:r>
            <a:r>
              <a:rPr lang="en-US" b="1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workshop upcoming in summer 2025 (dates tbc)</a:t>
            </a:r>
          </a:p>
        </p:txBody>
      </p:sp>
    </p:spTree>
    <p:extLst>
      <p:ext uri="{BB962C8B-B14F-4D97-AF65-F5344CB8AC3E}">
        <p14:creationId xmlns:p14="http://schemas.microsoft.com/office/powerpoint/2010/main" val="386412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fd79a51e-1fcd-49b4-8359-dd4f29d82a30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786DEB9B18234C9BEEA341FFA8AE13" ma:contentTypeVersion="15" ma:contentTypeDescription="Create a new document." ma:contentTypeScope="" ma:versionID="30ffdd3ccb26a0726ed5d0d16742bc95">
  <xsd:schema xmlns:xsd="http://www.w3.org/2001/XMLSchema" xmlns:xs="http://www.w3.org/2001/XMLSchema" xmlns:p="http://schemas.microsoft.com/office/2006/metadata/properties" xmlns:ns3="fd79a51e-1fcd-49b4-8359-dd4f29d82a30" xmlns:ns4="e5506b02-64ed-4ef2-a5c3-8d11441de12b" targetNamespace="http://schemas.microsoft.com/office/2006/metadata/properties" ma:root="true" ma:fieldsID="78f4e805eb4801834805997beca959e1" ns3:_="" ns4:_="">
    <xsd:import namespace="fd79a51e-1fcd-49b4-8359-dd4f29d82a30"/>
    <xsd:import namespace="e5506b02-64ed-4ef2-a5c3-8d11441de12b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LengthInSeconds" minOccurs="0"/>
                <xsd:element ref="ns3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d79a51e-1fcd-49b4-8359-dd4f29d82a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4" nillable="true" ma:displayName="Location" ma:internalName="MediaServiceLocation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5506b02-64ed-4ef2-a5c3-8d11441de12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17724FD-6C13-42A5-83C5-3A9AB8C0F23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C01387-780F-43BA-83C0-DCE35360ACB6}">
  <ds:schemaRefs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e5506b02-64ed-4ef2-a5c3-8d11441de12b"/>
    <ds:schemaRef ds:uri="fd79a51e-1fcd-49b4-8359-dd4f29d82a30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D022121-2197-4FD0-AE78-DED1E755E8C0}">
  <ds:schemaRefs>
    <ds:schemaRef ds:uri="e5506b02-64ed-4ef2-a5c3-8d11441de12b"/>
    <ds:schemaRef ds:uri="fd79a51e-1fcd-49b4-8359-dd4f29d82a3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2053</Words>
  <Application>Microsoft Macintosh PowerPoint</Application>
  <PresentationFormat>Widescreen</PresentationFormat>
  <Paragraphs>287</Paragraphs>
  <Slides>19</Slides>
  <Notes>15</Notes>
  <HiddenSlides>3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Arial</vt:lpstr>
      <vt:lpstr>Bookman Old Style</vt:lpstr>
      <vt:lpstr>Calibri</vt:lpstr>
      <vt:lpstr>Calibri Light</vt:lpstr>
      <vt:lpstr>Cambria Math</vt:lpstr>
      <vt:lpstr>Century Gothic</vt:lpstr>
      <vt:lpstr>PT Sans</vt:lpstr>
      <vt:lpstr>Verdana</vt:lpstr>
      <vt:lpstr>Office Theme</vt:lpstr>
      <vt:lpstr>Long-baseline atom interferometry:  Probing the universe with ultracold atoms</vt:lpstr>
      <vt:lpstr>Outline</vt:lpstr>
      <vt:lpstr>Atom-light interactions</vt:lpstr>
      <vt:lpstr>Atom-light interactions</vt:lpstr>
      <vt:lpstr>Optical interferometry</vt:lpstr>
      <vt:lpstr>Atom interferometry</vt:lpstr>
      <vt:lpstr>Long-baseline atom interferometry</vt:lpstr>
      <vt:lpstr>Terrestrial long-baseline atom interferometers</vt:lpstr>
      <vt:lpstr>Progressive Expansion of Quantum Detectors</vt:lpstr>
      <vt:lpstr>Ultracold observatories in space</vt:lpstr>
      <vt:lpstr>The atom interferometer observatory and network (AION)</vt:lpstr>
      <vt:lpstr>AION detection goals</vt:lpstr>
      <vt:lpstr>AION detection goals</vt:lpstr>
      <vt:lpstr>Earth Science applications</vt:lpstr>
      <vt:lpstr>The AION consortium</vt:lpstr>
      <vt:lpstr>The AION consortium</vt:lpstr>
      <vt:lpstr>Ongoing research avenues </vt:lpstr>
      <vt:lpstr>Synergies with wider ultracold quantum technologies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Tiffany Harte</dc:creator>
  <cp:lastModifiedBy>Tiffany Harte</cp:lastModifiedBy>
  <cp:revision>1</cp:revision>
  <dcterms:created xsi:type="dcterms:W3CDTF">2021-08-27T17:38:04Z</dcterms:created>
  <dcterms:modified xsi:type="dcterms:W3CDTF">2025-01-22T00:23:14Z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0x010100DD786DEB9B18234C9BEEA341FFA8AE13</vt:lpwstr>
  </property>
</Properties>
</file>