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3" r:id="rId2"/>
  </p:sldMasterIdLst>
  <p:notesMasterIdLst>
    <p:notesMasterId r:id="rId29"/>
  </p:notesMasterIdLst>
  <p:handoutMasterIdLst>
    <p:handoutMasterId r:id="rId30"/>
  </p:handoutMasterIdLst>
  <p:sldIdLst>
    <p:sldId id="317" r:id="rId3"/>
    <p:sldId id="822" r:id="rId4"/>
    <p:sldId id="757" r:id="rId5"/>
    <p:sldId id="758" r:id="rId6"/>
    <p:sldId id="823" r:id="rId7"/>
    <p:sldId id="824" r:id="rId8"/>
    <p:sldId id="835" r:id="rId9"/>
    <p:sldId id="836" r:id="rId10"/>
    <p:sldId id="837" r:id="rId11"/>
    <p:sldId id="838" r:id="rId12"/>
    <p:sldId id="839" r:id="rId13"/>
    <p:sldId id="840" r:id="rId14"/>
    <p:sldId id="841" r:id="rId15"/>
    <p:sldId id="842" r:id="rId16"/>
    <p:sldId id="258" r:id="rId17"/>
    <p:sldId id="820" r:id="rId18"/>
    <p:sldId id="821" r:id="rId19"/>
    <p:sldId id="737" r:id="rId20"/>
    <p:sldId id="832" r:id="rId21"/>
    <p:sldId id="833" r:id="rId22"/>
    <p:sldId id="834" r:id="rId23"/>
    <p:sldId id="827" r:id="rId24"/>
    <p:sldId id="831" r:id="rId25"/>
    <p:sldId id="830" r:id="rId26"/>
    <p:sldId id="826" r:id="rId27"/>
    <p:sldId id="810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F94436-8361-95EC-62B0-B0B1D356C7D6}" name="Savukov, Igor Mykhaylovych" initials="SIM" userId="S::222040@win.lanl.gov::3e59b0d2-4b46-4b20-a48a-633bf4c8d8e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69C3FF"/>
    <a:srgbClr val="FF40FF"/>
    <a:srgbClr val="FF9129"/>
    <a:srgbClr val="09198D"/>
    <a:srgbClr val="000F7E"/>
    <a:srgbClr val="00AA64"/>
    <a:srgbClr val="1A70B8"/>
    <a:srgbClr val="0A197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70"/>
    <p:restoredTop sz="89933"/>
  </p:normalViewPr>
  <p:slideViewPr>
    <p:cSldViewPr snapToGrid="0" snapToObjects="1" showGuides="1">
      <p:cViewPr varScale="1">
        <p:scale>
          <a:sx n="254" d="100"/>
          <a:sy n="254" d="100"/>
        </p:scale>
        <p:origin x="784" y="192"/>
      </p:cViewPr>
      <p:guideLst>
        <p:guide/>
        <p:guide orient="horz" pos="1620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159" d="100"/>
          <a:sy n="159" d="100"/>
        </p:scale>
        <p:origin x="298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microsoft.com/office/2018/10/relationships/authors" Target="author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7A4649-FE2B-9B4A-97F3-CC4C8F2108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187B47-12A6-E84B-88A5-3A633DB14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D1A93-737F-E64E-85E6-20019352B71E}" type="datetimeFigureOut">
              <a:rPr lang="en-US" smtClean="0"/>
              <a:t>1/17/25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9681AC-4131-2448-A86D-73AD940B39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EC1E7B-9647-EC44-BF9C-FD5FA5C6C3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5350D-806F-8F4F-91F0-6B0833308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325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264E-8066-E947-B6B5-B5BD434D7B6B}" type="datetimeFigureOut">
              <a:rPr lang="en-US" smtClean="0"/>
              <a:t>1/17/25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8D52D-A3F1-4B43-9554-93E43582D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394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743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F7CA1-9FC5-7FB6-72C1-8AB7D8127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C84C3C-90F0-EB30-673E-E24BCB970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AC6197-8090-B09F-3EFE-248EFD88A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00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23C06-BDCE-EAF0-C006-C9D98074B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72817E-3F05-619F-D479-556A59016E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57957D-5C20-0B98-CCAE-1B9EBAF3AD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167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03CB4-29B3-CA85-9300-E088098E6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6CF27B-D601-6A62-DB92-1FF723646C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D26A09-CE69-BBD4-B331-489A2CF2BD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93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37A7C-3C03-877B-F2A7-43329AAF2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D1AB02-DF39-16A8-90FE-EC1459BB7E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F8DF12-EBDD-D0C3-AD4E-64FF034C59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1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3A43B-FEAC-1AB1-3D4B-225C435B2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FE7DFF-A06B-F6AE-AB4A-7300EC4DB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EC8EE1-A9E2-3181-CCE0-DABD30E981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271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57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84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561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1830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8422C-FC32-EA65-89E8-5F16E92BF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1BFA8D-1897-E2E6-F8F3-C78C52EF3D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425EA3-E13A-43DC-FF1F-90FFB33D0F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6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4350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94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12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65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4055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404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11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53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CEF-92E8-4A48-A843-CDFABB1C30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6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CEF-92E8-4A48-A843-CDFABB1C30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15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CEF-92E8-4A48-A843-CDFABB1C30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1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85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595E8-48B5-D390-5B56-5011EDEC4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58A810-36B5-D3B2-F1E9-52B290822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2C1042-1D1A-B323-9170-DDD9EDF0D8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  <a:latin typeface="Helvetica" pitchFamily="2" charset="0"/>
            </a:endParaRPr>
          </a:p>
          <a:p>
            <a:endParaRPr lang="en-US" dirty="0">
              <a:effectLst/>
              <a:latin typeface="Helvetica" pitchFamily="2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231F20"/>
              </a:solidFill>
              <a:effectLst/>
              <a:latin typeface="Times" pitchFamily="2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231F20"/>
              </a:solidFill>
              <a:effectLst/>
              <a:latin typeface="Times" pitchFamily="2" charset="0"/>
            </a:endParaRP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356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2CC6F-D944-4197-BA98-8A0B60C3A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5FBBC1-6E8F-DB35-9F5C-9D38113C9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535CB0-D871-E19F-C163-9996AE9CDB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37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CA351-CBDD-B878-FE0E-BEA6F0E8E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19A97F-4C0C-ABE1-4C91-451E394234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8D02C5-240D-3B23-550C-BA0584EEA9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630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510209B-88E3-BF46-9F95-91064F8028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374" y="1486403"/>
            <a:ext cx="3830320" cy="116955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2671309"/>
            <a:ext cx="3830320" cy="485140"/>
          </a:xfr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D57AE5-8F4A-FA4E-90E4-E2EE525E9D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8373"/>
            <a:ext cx="3331464" cy="1529754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297127"/>
            <a:ext cx="2714105" cy="243609"/>
          </a:xfr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140122"/>
            <a:ext cx="2597150" cy="379412"/>
          </a:xfr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14CA33-8F7C-674C-8C40-9D83B5A1C57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21" y="4751400"/>
            <a:ext cx="598099" cy="274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5FB645-04FA-A976-A6A4-E8E9994EC980}"/>
              </a:ext>
            </a:extLst>
          </p:cNvPr>
          <p:cNvSpPr txBox="1"/>
          <p:nvPr userDrawn="1"/>
        </p:nvSpPr>
        <p:spPr>
          <a:xfrm>
            <a:off x="918682" y="4859907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</p:spTree>
    <p:extLst>
      <p:ext uri="{BB962C8B-B14F-4D97-AF65-F5344CB8AC3E}">
        <p14:creationId xmlns:p14="http://schemas.microsoft.com/office/powerpoint/2010/main" val="1132053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and Tex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4D7D689-7F2D-0348-816C-97C77A8DA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B2A39F7-5A62-2B4C-A657-BD57B5768EF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57200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CCEB416-B433-8F46-8DFF-FFAC7ACCA5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66B16311-DD9F-7D43-964B-E92B217DC39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7200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0CF37B-5EB6-BB4B-B71C-92850D6AD9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23AA45D-8199-F644-847B-E64A5EC3FB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2652C890-3579-2E47-9AB6-1D78A5E4764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001768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DD1D0C09-D811-144F-BEBD-275B6A12072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01768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2213ED2D-D77F-7D49-9E2D-96B09A5A75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1768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5AA83665-F240-0345-B903-C8950DEFAF0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01768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7EE916-4B69-D04D-88CA-41800505F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064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3F276B-7B5E-4A45-AB9F-2B475F2AE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143000"/>
            <a:ext cx="249328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F0E9DEE-404F-3B49-8159-94FE1CD3739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7A3DBA4-BE0E-254D-B5C0-8A64DDD66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481D3D8-EF53-B742-9503-445BBEA0B3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41D2BBC2-2746-3640-A719-673E2A8446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89502A4B-C79D-094E-AB5C-63DF6E12EF8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327400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EAC29D9-3DBA-0242-8290-359D5CA84B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35992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3F9A309D-AA80-C54C-9A92-012D53D91C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3599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03EA5BB2-66F6-4F44-964B-E9F9D73F216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35991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898309A4-718B-084E-8229-17E4D40AEA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88617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36A0BC0D-8996-364B-A361-13CBBB9B47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8777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D60D97D-2394-F140-9FBA-975ED64074F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963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5AA90BFA-AE15-3049-88D8-EA2FDB94E7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98067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0AF8B9-84A4-354F-A9C9-0A26186077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23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" userDrawn="1">
          <p15:clr>
            <a:srgbClr val="FBAE40"/>
          </p15:clr>
        </p15:guide>
        <p15:guide id="2" pos="4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>
            <a:extLst>
              <a:ext uri="{FF2B5EF4-FFF2-40B4-BE49-F238E27FC236}">
                <a16:creationId xmlns:a16="http://schemas.microsoft.com/office/drawing/2014/main" id="{61FE822B-AC64-EF4D-8FBA-F5A67DA6075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4572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55F05C8A-25A6-8743-93FA-19E18F32CEE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572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FCE87CD-A10E-D049-9E39-8C800BEF41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7643A51-B237-7547-995A-CDF40F66DE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7B382B21-A741-2447-9794-C4BAAA2A348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819E2C4F-8306-5F45-9827-3921D5E3EB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D4247F89-81E5-374A-93B4-95F0EBEEB19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6009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7F65FAA-0013-D547-8E1C-08509B0C97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6009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0CC8275-50BB-9D46-8CBD-03E17397C17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009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657B4D06-BD92-7545-B5A7-8502A750427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6009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CF4ED884-6C25-824B-BDBF-AF0431A6640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47345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A0BC496-BA6C-7C4D-AC5E-A59885AE42A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7345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07D1AADA-118E-BE41-B80B-51BBD18F656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7345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E24E11C2-3904-B24A-8E60-8EA03D6D30B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7345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17E6B775-F183-E24D-B8C8-C5A9D75E35BE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8580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BA052C5-1320-4341-BC7F-17F881F3CC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8580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BD7FEF4-B67E-064E-B1C5-49DA8EA685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8580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EF1030E4-D0AC-614F-A18A-38721222865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8580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FAABC2B-B6FF-0545-B998-75FE0CB0DA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95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Visual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0C70A86-A745-E949-B1D0-41B5D2173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74AFBB-4A85-9144-9EB0-15F9294B61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7200" y="1143000"/>
            <a:ext cx="8229600" cy="3106216"/>
          </a:xfrm>
        </p:spPr>
        <p:txBody>
          <a:bodyPr/>
          <a:lstStyle>
            <a:lvl1pP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graph, photo, or data visualization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33A5F4-4B8C-E24E-A945-D0CF5E42F3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0B3C679-22DF-8940-B381-273549871C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396742"/>
            <a:ext cx="82296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71237F-D7E9-904A-BC33-1E69BDE7303D}"/>
              </a:ext>
            </a:extLst>
          </p:cNvPr>
          <p:cNvSpPr/>
          <p:nvPr userDrawn="1"/>
        </p:nvSpPr>
        <p:spPr>
          <a:xfrm>
            <a:off x="-832136" y="0"/>
            <a:ext cx="565609" cy="565609"/>
          </a:xfrm>
          <a:prstGeom prst="rect">
            <a:avLst/>
          </a:prstGeom>
          <a:solidFill>
            <a:srgbClr val="0A19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0030-82A1-3149-AAC5-8B912D85AC60}"/>
              </a:ext>
            </a:extLst>
          </p:cNvPr>
          <p:cNvSpPr/>
          <p:nvPr userDrawn="1"/>
        </p:nvSpPr>
        <p:spPr>
          <a:xfrm>
            <a:off x="-832136" y="999242"/>
            <a:ext cx="565609" cy="565609"/>
          </a:xfrm>
          <a:prstGeom prst="rect">
            <a:avLst/>
          </a:prstGeom>
          <a:solidFill>
            <a:srgbClr val="1A70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678108-D8E6-6F48-9E71-79B4060AB9EF}"/>
              </a:ext>
            </a:extLst>
          </p:cNvPr>
          <p:cNvSpPr/>
          <p:nvPr userDrawn="1"/>
        </p:nvSpPr>
        <p:spPr>
          <a:xfrm>
            <a:off x="-832136" y="2036191"/>
            <a:ext cx="565609" cy="565609"/>
          </a:xfrm>
          <a:prstGeom prst="rect">
            <a:avLst/>
          </a:prstGeom>
          <a:solidFill>
            <a:srgbClr val="00AA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00438-DFE5-1541-A57C-CCDAE308867C}"/>
              </a:ext>
            </a:extLst>
          </p:cNvPr>
          <p:cNvSpPr/>
          <p:nvPr userDrawn="1"/>
        </p:nvSpPr>
        <p:spPr>
          <a:xfrm>
            <a:off x="-832136" y="3073140"/>
            <a:ext cx="565609" cy="565609"/>
          </a:xfrm>
          <a:prstGeom prst="rect">
            <a:avLst/>
          </a:prstGeom>
          <a:solidFill>
            <a:srgbClr val="FF9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A870-4CCE-B041-ADAA-FFD498F6B5DE}"/>
              </a:ext>
            </a:extLst>
          </p:cNvPr>
          <p:cNvSpPr txBox="1"/>
          <p:nvPr userDrawn="1"/>
        </p:nvSpPr>
        <p:spPr>
          <a:xfrm>
            <a:off x="-1784645" y="-715416"/>
            <a:ext cx="15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LANL-APPROVED 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PALETTE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AD157-F0FF-E841-B877-5FF726EE6DB4}"/>
              </a:ext>
            </a:extLst>
          </p:cNvPr>
          <p:cNvSpPr txBox="1"/>
          <p:nvPr userDrawn="1"/>
        </p:nvSpPr>
        <p:spPr>
          <a:xfrm>
            <a:off x="-2109430" y="-249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COLOR: ULTRAMARINE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EF9DA1-1206-D94F-936A-8C56D3FA0437}"/>
              </a:ext>
            </a:extLst>
          </p:cNvPr>
          <p:cNvSpPr txBox="1"/>
          <p:nvPr userDrawn="1"/>
        </p:nvSpPr>
        <p:spPr>
          <a:xfrm>
            <a:off x="-2109430" y="98731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COLOR: BLUE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8CEFD-1271-3F43-A3DB-664C3A2A6F61}"/>
              </a:ext>
            </a:extLst>
          </p:cNvPr>
          <p:cNvSpPr txBox="1"/>
          <p:nvPr userDrawn="1"/>
        </p:nvSpPr>
        <p:spPr>
          <a:xfrm>
            <a:off x="-2109430" y="2033693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GREEN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C2957-98B7-7447-A979-8F5F9439F931}"/>
              </a:ext>
            </a:extLst>
          </p:cNvPr>
          <p:cNvSpPr txBox="1"/>
          <p:nvPr userDrawn="1"/>
        </p:nvSpPr>
        <p:spPr>
          <a:xfrm>
            <a:off x="-2109430" y="3080068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ORANGE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D5F0D-5C60-5143-BF1E-4A0546C4287F}"/>
              </a:ext>
            </a:extLst>
          </p:cNvPr>
          <p:cNvSpPr/>
          <p:nvPr userDrawn="1"/>
        </p:nvSpPr>
        <p:spPr>
          <a:xfrm>
            <a:off x="-832136" y="4156183"/>
            <a:ext cx="565609" cy="56560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CA6A2F-D5F2-CB4B-A618-B3021CB6FE30}"/>
              </a:ext>
            </a:extLst>
          </p:cNvPr>
          <p:cNvSpPr txBox="1"/>
          <p:nvPr userDrawn="1"/>
        </p:nvSpPr>
        <p:spPr>
          <a:xfrm>
            <a:off x="-2109430" y="4163111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MONOCHROMATIC: GREY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B2A576A-CB4E-144B-88DF-C02D28A879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76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2FAD-7243-F989-B976-B8B90CFA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D6B58-97B3-5DEA-8548-97A167E0B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94464-1AFC-A2D3-91A0-6DE9E364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F5B28-6D38-4A9A-605F-C0023227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3D036-E98F-F34D-84CB-B135207DC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F5E-EE4B-B743-80E0-E0EE129A4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07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8526855" y="104551"/>
            <a:ext cx="258404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500" b="1" baseline="0" smtClean="0">
                <a:solidFill>
                  <a:schemeClr val="bg1"/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pPr algn="ctr"/>
              <a:t>‹#›</a:t>
            </a:fld>
            <a:endParaRPr lang="ru-RU" sz="700" b="1" baseline="0" dirty="0">
              <a:solidFill>
                <a:schemeClr val="bg1"/>
              </a:solidFill>
              <a:latin typeface="+mj-lt"/>
              <a:ea typeface="Karla" pitchFamily="2" charset="0"/>
              <a:cs typeface="Poppins Light" panose="02000000000000000000" pitchFamily="2" charset="0"/>
            </a:endParaRPr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440156" y="442052"/>
            <a:ext cx="826369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F553C02-FB80-1E48-A0B3-AC93B7F9A6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7" y="4931209"/>
            <a:ext cx="1033271" cy="202062"/>
          </a:xfrm>
          <a:prstGeom prst="rect">
            <a:avLst/>
          </a:prstGeom>
        </p:spPr>
      </p:pic>
      <p:sp>
        <p:nvSpPr>
          <p:cNvPr id="11" name="Delay 10">
            <a:extLst>
              <a:ext uri="{FF2B5EF4-FFF2-40B4-BE49-F238E27FC236}">
                <a16:creationId xmlns:a16="http://schemas.microsoft.com/office/drawing/2014/main" id="{538122C2-B8CB-9643-9441-2F373918EAE7}"/>
              </a:ext>
            </a:extLst>
          </p:cNvPr>
          <p:cNvSpPr/>
          <p:nvPr userDrawn="1"/>
        </p:nvSpPr>
        <p:spPr>
          <a:xfrm rot="10800000">
            <a:off x="8775700" y="42906"/>
            <a:ext cx="368300" cy="306276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C13F6D7-A91C-34D3-14D7-0040475C305B}"/>
              </a:ext>
            </a:extLst>
          </p:cNvPr>
          <p:cNvSpPr txBox="1">
            <a:spLocks/>
          </p:cNvSpPr>
          <p:nvPr userDrawn="1"/>
        </p:nvSpPr>
        <p:spPr>
          <a:xfrm>
            <a:off x="8775700" y="64563"/>
            <a:ext cx="349049" cy="2645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bg1"/>
                </a:solidFill>
                <a:latin typeface="Candara" panose="020E0502030303020204" pitchFamily="34" charset="0"/>
              </a:rPr>
              <a:t>  </a:t>
            </a:r>
            <a:fld id="{F16E1515-8F3D-DE4D-94E5-8D9BEBCD7A49}" type="slidenum">
              <a:rPr lang="en-US" sz="1500" b="1" smtClean="0">
                <a:solidFill>
                  <a:schemeClr val="bg1"/>
                </a:solidFill>
                <a:latin typeface="Candara" panose="020E0502030303020204" pitchFamily="34" charset="0"/>
              </a:rPr>
              <a:pPr algn="ctr"/>
              <a:t>‹#›</a:t>
            </a:fld>
            <a:endParaRPr lang="en-US" sz="15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E8626B-C31D-1E9F-56F8-99F59CB63F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0229"/>
            <a:ext cx="9144000" cy="405832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rgbClr val="09198D"/>
                </a:solidFill>
                <a:latin typeface="Candara" panose="020E0502030303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55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2973388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9E25EB-63B1-5D45-B8EC-13E374D852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34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C25BDFE-288F-694A-8F3E-5EA7C70FB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543AE689-5E80-EF4B-BEB2-12EB7E2E7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671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F08DEE9-E8E9-294E-AFDB-272348017E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97816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515D795-953A-8047-83C7-D0752DBDB0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1106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C01086B-B4A6-8A48-849F-4A810C93B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5141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C2E775BD-5F42-B44F-98CB-85BE7A979F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17658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266F9AF-0547-674E-8536-FB560908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0364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1F14FC34-4139-5E42-8B4C-3D14628AB15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671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9C51006D-405B-1540-844A-A08EDAFBA8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17717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40" name="Text Placeholder 37">
            <a:extLst>
              <a:ext uri="{FF2B5EF4-FFF2-40B4-BE49-F238E27FC236}">
                <a16:creationId xmlns:a16="http://schemas.microsoft.com/office/drawing/2014/main" id="{B91A61BE-01BD-F145-9B92-D20E78E3DA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2119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41" name="Text Placeholder 37">
            <a:extLst>
              <a:ext uri="{FF2B5EF4-FFF2-40B4-BE49-F238E27FC236}">
                <a16:creationId xmlns:a16="http://schemas.microsoft.com/office/drawing/2014/main" id="{D5F2828C-B1EF-364B-8D48-33FAC26A311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745412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42" name="Text Placeholder 37">
            <a:extLst>
              <a:ext uri="{FF2B5EF4-FFF2-40B4-BE49-F238E27FC236}">
                <a16:creationId xmlns:a16="http://schemas.microsoft.com/office/drawing/2014/main" id="{0D5B74BE-11D4-3E4C-AA8A-16543EABA18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0088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43" name="Text Placeholder 37">
            <a:extLst>
              <a:ext uri="{FF2B5EF4-FFF2-40B4-BE49-F238E27FC236}">
                <a16:creationId xmlns:a16="http://schemas.microsoft.com/office/drawing/2014/main" id="{A61A0372-A989-7542-8743-212304AD19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00235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44" name="Slide Number Placeholder 3">
            <a:extLst>
              <a:ext uri="{FF2B5EF4-FFF2-40B4-BE49-F238E27FC236}">
                <a16:creationId xmlns:a16="http://schemas.microsoft.com/office/drawing/2014/main" id="{F027FF86-7DDC-6340-91C6-1FB3ACD79838}"/>
              </a:ext>
            </a:extLst>
          </p:cNvPr>
          <p:cNvSpPr txBox="1">
            <a:spLocks/>
          </p:cNvSpPr>
          <p:nvPr userDrawn="1"/>
        </p:nvSpPr>
        <p:spPr>
          <a:xfrm>
            <a:off x="8741134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770839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1/17/25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F70A5-083D-2649-B16E-E603A2ACAC1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57519" y="3042072"/>
            <a:ext cx="1097280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60BD62F-9DEA-AD47-9777-0410E222A0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868606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6520748F-3B1C-7D44-9F74-07C77A95BDF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29855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41F05B3B-46BF-E34A-B6EB-3B5C40F9DF4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43305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70A64131-E697-7142-892C-FECA1AF2C56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72200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EF72F97E-E60E-FB4D-82AA-CB9ACA474A8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59623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04260-A2D4-D748-8AEE-46A8706484AF}"/>
              </a:ext>
            </a:extLst>
          </p:cNvPr>
          <p:cNvSpPr txBox="1"/>
          <p:nvPr userDrawn="1"/>
        </p:nvSpPr>
        <p:spPr>
          <a:xfrm>
            <a:off x="1339200" y="4975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779584B-7DD8-0048-BFA7-F5857EA265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33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2973388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3F693B-3926-794F-AC8F-FC81A4CD4B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65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_TOC or 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2973388"/>
          </a:xfrm>
        </p:spPr>
        <p:txBody>
          <a:bodyPr/>
          <a:lstStyle>
            <a:lvl1pPr marL="228600" indent="-228600">
              <a:buClr>
                <a:schemeClr val="bg1"/>
              </a:buClr>
              <a:tabLst/>
              <a:defRPr/>
            </a:lvl1pPr>
            <a:lvl2pPr marL="458788" indent="-230188">
              <a:buClr>
                <a:schemeClr val="bg1"/>
              </a:buClr>
              <a:buFont typeface="System Font Regular"/>
              <a:buChar char="⁃"/>
              <a:tabLst/>
              <a:defRPr/>
            </a:lvl2pPr>
            <a:lvl3pPr marL="687388" indent="-228600">
              <a:buClr>
                <a:schemeClr val="bg1"/>
              </a:buClr>
              <a:tabLst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56EBD4-A087-4C41-902F-3C6C49729D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0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Statemen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>
              <a:buFontTx/>
              <a:buNone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3296A8-807F-5647-9E27-81056A808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628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416383-F938-0C4F-8A6E-698428B709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6E7E14-724D-564D-8C8A-AA19AF322B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063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950A1-C470-5C48-B92A-282D2269A9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5F93B9-D069-C343-995A-56D52B2C24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949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2973388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5CE303-7AD7-F04F-80B8-A094FAFE14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87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ll White_BLANK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C33A5F4-4B8C-E24E-A945-D0CF5E42F3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6" y="4820279"/>
            <a:ext cx="272381" cy="272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9B0D7-973E-EE4A-8D5F-A647446688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982" y="4858512"/>
            <a:ext cx="421181" cy="202166"/>
          </a:xfrm>
          <a:prstGeom prst="rect">
            <a:avLst/>
          </a:prstGeom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1051459-7A77-4DF9-DD29-8AFD8971E2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861"/>
            <a:ext cx="9144000" cy="405832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rgbClr val="09198D"/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Optical Quantum Sensor</a:t>
            </a:r>
          </a:p>
        </p:txBody>
      </p:sp>
      <p:cxnSp>
        <p:nvCxnSpPr>
          <p:cNvPr id="2" name="Прямая соединительная линия 6">
            <a:extLst>
              <a:ext uri="{FF2B5EF4-FFF2-40B4-BE49-F238E27FC236}">
                <a16:creationId xmlns:a16="http://schemas.microsoft.com/office/drawing/2014/main" id="{BB5DFDFC-2408-BD23-C3E7-5DB75208A525}"/>
              </a:ext>
            </a:extLst>
          </p:cNvPr>
          <p:cNvCxnSpPr/>
          <p:nvPr userDrawn="1"/>
        </p:nvCxnSpPr>
        <p:spPr>
          <a:xfrm>
            <a:off x="440156" y="466436"/>
            <a:ext cx="826369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elay 2">
            <a:extLst>
              <a:ext uri="{FF2B5EF4-FFF2-40B4-BE49-F238E27FC236}">
                <a16:creationId xmlns:a16="http://schemas.microsoft.com/office/drawing/2014/main" id="{C65BD151-6E0A-46EB-0883-E747D4516DD4}"/>
              </a:ext>
            </a:extLst>
          </p:cNvPr>
          <p:cNvSpPr/>
          <p:nvPr userDrawn="1"/>
        </p:nvSpPr>
        <p:spPr>
          <a:xfrm rot="10800000">
            <a:off x="8775700" y="42906"/>
            <a:ext cx="368300" cy="306276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DF4E152-F204-7B68-78AB-1A5679062235}"/>
              </a:ext>
            </a:extLst>
          </p:cNvPr>
          <p:cNvSpPr txBox="1">
            <a:spLocks/>
          </p:cNvSpPr>
          <p:nvPr userDrawn="1"/>
        </p:nvSpPr>
        <p:spPr>
          <a:xfrm>
            <a:off x="8775700" y="64563"/>
            <a:ext cx="349049" cy="2645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bg1"/>
                </a:solidFill>
                <a:latin typeface="Candara" panose="020E0502030303020204" pitchFamily="34" charset="0"/>
              </a:rPr>
              <a:t>  </a:t>
            </a:r>
            <a:fld id="{F16E1515-8F3D-DE4D-94E5-8D9BEBCD7A49}" type="slidenum">
              <a:rPr lang="en-US" sz="1500" b="1" smtClean="0">
                <a:solidFill>
                  <a:schemeClr val="bg1"/>
                </a:solidFill>
                <a:latin typeface="Candara" panose="020E0502030303020204" pitchFamily="34" charset="0"/>
              </a:rPr>
              <a:pPr algn="ctr"/>
              <a:t>‹#›</a:t>
            </a:fld>
            <a:endParaRPr lang="en-US" sz="15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59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28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3207C3C-A2F8-9743-BB53-40A9B905E2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8229600" cy="3195638"/>
          </a:xfrm>
        </p:spPr>
        <p:txBody>
          <a:bodyPr wrap="square"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7D6081-5817-7243-AC82-E79DA8339F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5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8226055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207C3C-A2F8-9743-BB53-40A9B905E2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508760"/>
            <a:ext cx="8226054" cy="2906613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10F1FF-3C6F-EB4E-818F-DFF0799F1F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3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0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C33A5F4-4B8C-E24E-A945-D0CF5E42F3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9B0D7-973E-EE4A-8D5F-A647446688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28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28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Text and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B2CFE6F-E9BD-9046-ACA9-B2FC150212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957" y="4717771"/>
            <a:ext cx="543831" cy="261845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-35637" y="-77338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588F3D-C3FA-9E48-8758-4B1C37426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61" y="4738426"/>
            <a:ext cx="256079" cy="256079"/>
          </a:xfrm>
          <a:prstGeom prst="rect">
            <a:avLst/>
          </a:prstGeom>
        </p:spPr>
      </p:pic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DF54824-3A03-A745-AD49-C744B2A21D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2709C09F-8C0C-7248-AEB2-1C7859F51F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94CDEA-D510-9F45-84BD-82CAA8464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E8C8B6D-E414-E14D-B63C-41598901F3C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25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hoto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7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9B45068-AF7C-AD4F-B69A-E94A7B442F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4117486-5C49-E242-8CBE-03C8F87112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FE409C5D-AFD1-7745-A713-F12280BE81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E46F9CE-9C02-284E-A17F-0C31F82B2F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6631C8-6234-7A43-87F9-1D8774B426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73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2 Photos and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8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7A152A-9C21-0D44-8A36-C5AF5536E4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61" y="4738426"/>
            <a:ext cx="256079" cy="256079"/>
          </a:xfrm>
          <a:prstGeom prst="rect">
            <a:avLst/>
          </a:prstGeom>
        </p:spPr>
      </p:pic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25C079B-5F34-5149-9937-5E0A7D1910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2C113B2A-25B6-4D4F-BE66-8FD128DADF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511911-ADCF-3F4A-9C7A-1469A5E074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46DF1C-A0CB-824D-A376-DCFC3648EA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2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Area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4C81F0B-8618-5048-B4DE-BD368EF151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89" y="4727148"/>
            <a:ext cx="272381" cy="272381"/>
          </a:xfrm>
          <a:prstGeom prst="rect">
            <a:avLst/>
          </a:prstGeom>
        </p:spPr>
      </p:pic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D46214E2-32D4-424B-9DE1-4EDE442968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40E4E95-1B27-5348-9471-7BB69800ED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B65E676-959E-0E41-8EAD-45D6F7E076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4632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1900B1-3D44-764E-9A42-70386E05E5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8685422-C0F4-174C-BFA6-015246A3D4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4632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10494A-9A06-114A-86BA-18E5F4D365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835" y="4765381"/>
            <a:ext cx="421181" cy="2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09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627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332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741134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770839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1/17/25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A82B3-C28E-1643-B3C3-E4437965478B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61" y="4738426"/>
            <a:ext cx="256079" cy="25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92" r:id="rId3"/>
    <p:sldLayoutId id="2147483686" r:id="rId4"/>
    <p:sldLayoutId id="2147483690" r:id="rId5"/>
    <p:sldLayoutId id="2147483667" r:id="rId6"/>
    <p:sldLayoutId id="2147483688" r:id="rId7"/>
    <p:sldLayoutId id="2147483674" r:id="rId8"/>
    <p:sldLayoutId id="2147483684" r:id="rId9"/>
    <p:sldLayoutId id="2147483678" r:id="rId10"/>
    <p:sldLayoutId id="2147483680" r:id="rId11"/>
    <p:sldLayoutId id="2147483682" r:id="rId12"/>
    <p:sldLayoutId id="2147483689" r:id="rId13"/>
    <p:sldLayoutId id="2147483714" r:id="rId14"/>
    <p:sldLayoutId id="2147483716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1775" indent="-23177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A0CA6E-9264-BA46-BFA5-E22A76E42D5A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81A740-AF18-3546-8642-37928209984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61" y="4738426"/>
            <a:ext cx="256079" cy="256079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A08365-AEEB-3D48-A287-0A6C23C5D3D6}"/>
              </a:ext>
            </a:extLst>
          </p:cNvPr>
          <p:cNvSpPr txBox="1">
            <a:spLocks/>
          </p:cNvSpPr>
          <p:nvPr userDrawn="1"/>
        </p:nvSpPr>
        <p:spPr>
          <a:xfrm>
            <a:off x="8741134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198D408-451C-7649-B63F-9BB20EE7A64E}"/>
              </a:ext>
            </a:extLst>
          </p:cNvPr>
          <p:cNvSpPr txBox="1">
            <a:spLocks/>
          </p:cNvSpPr>
          <p:nvPr userDrawn="1"/>
        </p:nvSpPr>
        <p:spPr>
          <a:xfrm>
            <a:off x="770839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1/17/25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9391D-1BCF-B249-A015-254233AEC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67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2BBD0-F847-394A-96EA-C2F6C3D00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7886700" cy="3262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838F52-C4E8-5247-9AFD-B724A319C64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" y="4765069"/>
            <a:ext cx="421181" cy="2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75" r:id="rId2"/>
    <p:sldLayoutId id="2147483710" r:id="rId3"/>
    <p:sldLayoutId id="2147483694" r:id="rId4"/>
    <p:sldLayoutId id="2147483705" r:id="rId5"/>
    <p:sldLayoutId id="2147483713" r:id="rId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0663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8788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ystem Font Regular"/>
        <a:buChar char="-"/>
        <a:tabLst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Wingdings" pitchFamily="2" charset="2"/>
        <a:buChar char="§"/>
        <a:tabLst/>
        <a:defRPr sz="1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7575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TIXGeneral-Regular" pitchFamily="2" charset="2"/>
        <a:buChar char="⎯"/>
        <a:tabLst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q"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2.emf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tif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46.pn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0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0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895F5E5-11C7-244B-97AC-DBA569AA0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374" y="1340407"/>
            <a:ext cx="8483426" cy="1169551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ndara" panose="020E0502030303020204" pitchFamily="34" charset="0"/>
              </a:rPr>
              <a:t>Highly Sensitive Optical Quantum Sensors</a:t>
            </a:r>
          </a:p>
        </p:txBody>
      </p:sp>
      <p:sp>
        <p:nvSpPr>
          <p:cNvPr id="8" name="Subtitle 14">
            <a:extLst>
              <a:ext uri="{FF2B5EF4-FFF2-40B4-BE49-F238E27FC236}">
                <a16:creationId xmlns:a16="http://schemas.microsoft.com/office/drawing/2014/main" id="{22D5586C-D35F-BFCF-A620-DA6A6DDC6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199" y="2120794"/>
            <a:ext cx="7812157" cy="1232722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latin typeface="Candara" panose="020E0502030303020204" pitchFamily="34" charset="0"/>
              </a:rPr>
              <a:t>Young Jin Kim</a:t>
            </a:r>
          </a:p>
          <a:p>
            <a:r>
              <a:rPr lang="en-US" sz="2800" b="1" dirty="0">
                <a:latin typeface="Candara" panose="020E0502030303020204" pitchFamily="34" charset="0"/>
              </a:rPr>
              <a:t>Leanne Duffy, Igor </a:t>
            </a:r>
            <a:r>
              <a:rPr lang="en-US" sz="2800" b="1" dirty="0" err="1">
                <a:latin typeface="Candara" panose="020E0502030303020204" pitchFamily="34" charset="0"/>
              </a:rPr>
              <a:t>Savukov</a:t>
            </a:r>
            <a:endParaRPr lang="en-US" sz="2800" b="1" dirty="0">
              <a:latin typeface="Candara" panose="020E0502030303020204" pitchFamily="34" charset="0"/>
            </a:endParaRPr>
          </a:p>
          <a:p>
            <a:r>
              <a:rPr lang="en-US" sz="2200" dirty="0">
                <a:latin typeface="Candara" panose="020E0502030303020204" pitchFamily="34" charset="0"/>
              </a:rPr>
              <a:t>Los Alamos National Laboratory (LANL), USA</a:t>
            </a:r>
          </a:p>
          <a:p>
            <a:endParaRPr lang="en-US" sz="1800" b="1" dirty="0">
              <a:latin typeface="Candara" panose="020E0502030303020204" pitchFamily="34" charset="0"/>
            </a:endParaRPr>
          </a:p>
          <a:p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BFD9263D-18DF-78FB-2CDE-95C11B890185}"/>
              </a:ext>
            </a:extLst>
          </p:cNvPr>
          <p:cNvSpPr txBox="1">
            <a:spLocks/>
          </p:cNvSpPr>
          <p:nvPr/>
        </p:nvSpPr>
        <p:spPr>
          <a:xfrm>
            <a:off x="457201" y="3588444"/>
            <a:ext cx="6100353" cy="103734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31775" indent="-2317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ndara" panose="020E0502030303020204" pitchFamily="34" charset="0"/>
              </a:rPr>
              <a:t>January 22, 2025</a:t>
            </a:r>
          </a:p>
          <a:p>
            <a:pPr marL="0"/>
            <a:r>
              <a:rPr lang="en-US" sz="1800" dirty="0">
                <a:effectLst/>
                <a:latin typeface="Candara" panose="020E0502030303020204" pitchFamily="34" charset="0"/>
              </a:rPr>
              <a:t>International </a:t>
            </a:r>
            <a:r>
              <a:rPr lang="en-US" sz="1800" dirty="0">
                <a:latin typeface="Candara" panose="020E0502030303020204" pitchFamily="34" charset="0"/>
              </a:rPr>
              <a:t>Conference on </a:t>
            </a:r>
            <a:r>
              <a:rPr lang="en-US" sz="1800" dirty="0">
                <a:effectLst/>
                <a:latin typeface="Candara" panose="020E0502030303020204" pitchFamily="34" charset="0"/>
              </a:rPr>
              <a:t>Quantum Technologies for High-Energy Physics</a:t>
            </a:r>
            <a:endParaRPr lang="en-US" sz="1800" dirty="0">
              <a:latin typeface="Candara" panose="020E0502030303020204" pitchFamily="34" charset="0"/>
            </a:endParaRPr>
          </a:p>
          <a:p>
            <a:r>
              <a:rPr lang="en-US" sz="1800" dirty="0">
                <a:latin typeface="Candara" panose="020E0502030303020204" pitchFamily="34" charset="0"/>
              </a:rPr>
              <a:t>CERN</a:t>
            </a:r>
          </a:p>
          <a:p>
            <a:endParaRPr lang="en-US" sz="1400" dirty="0">
              <a:latin typeface="Candara" panose="020E05020303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7F9F3E-7817-56CE-AB75-51FC1B77E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124004"/>
            <a:ext cx="63500" cy="76200"/>
          </a:xfrm>
          <a:prstGeom prst="rect">
            <a:avLst/>
          </a:prstGeom>
        </p:spPr>
      </p:pic>
      <p:pic>
        <p:nvPicPr>
          <p:cNvPr id="2" name="Picture 2" descr="Over 20 DOE Office of Science Virtual ...">
            <a:extLst>
              <a:ext uri="{FF2B5EF4-FFF2-40B4-BE49-F238E27FC236}">
                <a16:creationId xmlns:a16="http://schemas.microsoft.com/office/drawing/2014/main" id="{08D96DB0-5C4D-C18F-AD43-C95C4C14C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860" y="3677789"/>
            <a:ext cx="2407771" cy="78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346B74B-F478-8921-5E55-BDD20A6CE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7860" y="4495005"/>
            <a:ext cx="2407772" cy="51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8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23881-7832-E736-5BB6-D8E6DAC42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73C252C-D16F-5EBC-CA07-CF2731F4E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092" y="2061692"/>
            <a:ext cx="4246286" cy="915963"/>
          </a:xfrm>
          <a:prstGeom prst="rect">
            <a:avLst/>
          </a:pr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4F5895C-44E9-43C3-F69B-17996CBBF1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01E6B-7AE7-A339-40F8-1BA9D35F3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2" y="1674791"/>
            <a:ext cx="5732641" cy="28293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D866C7-24B8-01CE-D46E-A92EC5CADFF1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interacts with the electromagnetic field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3D4D004-1FA3-36A7-83C7-6561A15CA21C}"/>
              </a:ext>
            </a:extLst>
          </p:cNvPr>
          <p:cNvCxnSpPr>
            <a:cxnSpLocks/>
          </p:cNvCxnSpPr>
          <p:nvPr/>
        </p:nvCxnSpPr>
        <p:spPr>
          <a:xfrm>
            <a:off x="293273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951120-322C-B388-722B-8EC008879D37}"/>
              </a:ext>
            </a:extLst>
          </p:cNvPr>
          <p:cNvCxnSpPr>
            <a:cxnSpLocks/>
          </p:cNvCxnSpPr>
          <p:nvPr/>
        </p:nvCxnSpPr>
        <p:spPr>
          <a:xfrm>
            <a:off x="353471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92947C-E40D-98E0-3C8E-C68837DD2AC7}"/>
              </a:ext>
            </a:extLst>
          </p:cNvPr>
          <p:cNvCxnSpPr>
            <a:cxnSpLocks/>
          </p:cNvCxnSpPr>
          <p:nvPr/>
        </p:nvCxnSpPr>
        <p:spPr>
          <a:xfrm>
            <a:off x="403763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0FA56D-7B7A-A457-56D8-45EE58BAF5E9}"/>
              </a:ext>
            </a:extLst>
          </p:cNvPr>
          <p:cNvCxnSpPr>
            <a:cxnSpLocks/>
          </p:cNvCxnSpPr>
          <p:nvPr/>
        </p:nvCxnSpPr>
        <p:spPr>
          <a:xfrm>
            <a:off x="463199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ABC19D-7782-0FAA-7726-2A7FC6D6361A}"/>
              </a:ext>
            </a:extLst>
          </p:cNvPr>
          <p:cNvSpPr/>
          <p:nvPr/>
        </p:nvSpPr>
        <p:spPr>
          <a:xfrm>
            <a:off x="6500388" y="2145021"/>
            <a:ext cx="2052176" cy="84660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9CEC14-98D3-E498-7E00-EF4DCB7D7C96}"/>
              </a:ext>
            </a:extLst>
          </p:cNvPr>
          <p:cNvSpPr txBox="1"/>
          <p:nvPr/>
        </p:nvSpPr>
        <p:spPr>
          <a:xfrm>
            <a:off x="6291289" y="3303798"/>
            <a:ext cx="246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Axion-photon coupling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0B633D-D1A1-EDCB-31C4-C04EF4D931CF}"/>
              </a:ext>
            </a:extLst>
          </p:cNvPr>
          <p:cNvCxnSpPr>
            <a:cxnSpLocks/>
          </p:cNvCxnSpPr>
          <p:nvPr/>
        </p:nvCxnSpPr>
        <p:spPr>
          <a:xfrm flipH="1" flipV="1">
            <a:off x="6579017" y="2798243"/>
            <a:ext cx="444228" cy="547845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B2745725-58A7-707F-6795-BDA3592795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596" y="3895886"/>
            <a:ext cx="2703277" cy="652703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5E6DC6B-D6E4-3E9C-41E9-502989C5F7C7}"/>
              </a:ext>
            </a:extLst>
          </p:cNvPr>
          <p:cNvSpPr/>
          <p:nvPr/>
        </p:nvSpPr>
        <p:spPr>
          <a:xfrm>
            <a:off x="5562543" y="3864162"/>
            <a:ext cx="2766646" cy="72064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1FFC3E-C63A-24A0-70BA-462372503D50}"/>
              </a:ext>
            </a:extLst>
          </p:cNvPr>
          <p:cNvCxnSpPr>
            <a:cxnSpLocks/>
          </p:cNvCxnSpPr>
          <p:nvPr/>
        </p:nvCxnSpPr>
        <p:spPr>
          <a:xfrm>
            <a:off x="3797568" y="2470798"/>
            <a:ext cx="0" cy="1166566"/>
          </a:xfrm>
          <a:prstGeom prst="straightConnector1">
            <a:avLst/>
          </a:prstGeom>
          <a:ln w="57150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A01F5C0-7AF3-22B0-B17A-3003309DC17D}"/>
                  </a:ext>
                </a:extLst>
              </p:cNvPr>
              <p:cNvSpPr txBox="1"/>
              <p:nvPr/>
            </p:nvSpPr>
            <p:spPr>
              <a:xfrm>
                <a:off x="3624631" y="3637364"/>
                <a:ext cx="375359" cy="480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C40BA7-17B9-AB69-95F0-9502017BB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631" y="3637364"/>
                <a:ext cx="375359" cy="480196"/>
              </a:xfrm>
              <a:prstGeom prst="rect">
                <a:avLst/>
              </a:prstGeom>
              <a:blipFill>
                <a:blip r:embed="rId6"/>
                <a:stretch>
                  <a:fillRect l="-30000" r="-333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5EBC03-B545-AF88-86FA-56EBD286B9B2}"/>
              </a:ext>
            </a:extLst>
          </p:cNvPr>
          <p:cNvCxnSpPr>
            <a:cxnSpLocks/>
          </p:cNvCxnSpPr>
          <p:nvPr/>
        </p:nvCxnSpPr>
        <p:spPr>
          <a:xfrm>
            <a:off x="3225691" y="2470798"/>
            <a:ext cx="0" cy="1166566"/>
          </a:xfrm>
          <a:prstGeom prst="straightConnector1">
            <a:avLst/>
          </a:prstGeom>
          <a:ln w="57150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6BD8535-6483-5107-A8E3-1CAEA5A0CF78}"/>
              </a:ext>
            </a:extLst>
          </p:cNvPr>
          <p:cNvCxnSpPr>
            <a:cxnSpLocks/>
          </p:cNvCxnSpPr>
          <p:nvPr/>
        </p:nvCxnSpPr>
        <p:spPr>
          <a:xfrm>
            <a:off x="4384534" y="2506564"/>
            <a:ext cx="0" cy="1166566"/>
          </a:xfrm>
          <a:prstGeom prst="straightConnector1">
            <a:avLst/>
          </a:prstGeom>
          <a:ln w="57150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78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48D56-593F-F80E-44F9-E85328323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AD5B08E-1B0B-FAEA-F81B-51BF267470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FBD7216-3C06-8F13-E1E0-F2DBC04D9E19}"/>
              </a:ext>
            </a:extLst>
          </p:cNvPr>
          <p:cNvSpPr/>
          <p:nvPr/>
        </p:nvSpPr>
        <p:spPr>
          <a:xfrm>
            <a:off x="4354604" y="4599591"/>
            <a:ext cx="3478306" cy="2958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8FD9F8-3834-E3D5-1F3D-4B96D6F8A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462" y="1539867"/>
            <a:ext cx="5364311" cy="33310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CA4C9F-5F6A-AD20-A55C-99BEB60C40D2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interacts with the electromagnetic field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89F6656-357C-3485-0C6F-9C2782321092}"/>
              </a:ext>
            </a:extLst>
          </p:cNvPr>
          <p:cNvGrpSpPr/>
          <p:nvPr/>
        </p:nvGrpSpPr>
        <p:grpSpPr>
          <a:xfrm>
            <a:off x="6324254" y="3040707"/>
            <a:ext cx="1200150" cy="489857"/>
            <a:chOff x="4549775" y="3022600"/>
            <a:chExt cx="1200150" cy="48985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0212A-B259-B226-689E-362F48D6A034}"/>
                </a:ext>
              </a:extLst>
            </p:cNvPr>
            <p:cNvSpPr/>
            <p:nvPr/>
          </p:nvSpPr>
          <p:spPr>
            <a:xfrm>
              <a:off x="4549775" y="3022600"/>
              <a:ext cx="1200150" cy="438467"/>
            </a:xfrm>
            <a:prstGeom prst="ellipse">
              <a:avLst/>
            </a:prstGeom>
            <a:noFill/>
            <a:ln w="317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485537F-4D2C-8CFB-21F8-6E739750144F}"/>
                </a:ext>
              </a:extLst>
            </p:cNvPr>
            <p:cNvCxnSpPr>
              <a:cxnSpLocks/>
              <a:endCxn id="4" idx="4"/>
            </p:cNvCxnSpPr>
            <p:nvPr/>
          </p:nvCxnSpPr>
          <p:spPr>
            <a:xfrm>
              <a:off x="4991100" y="3387409"/>
              <a:ext cx="158750" cy="73658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121625E-D3AA-8E72-59FA-8141EDAA68EC}"/>
                </a:ext>
              </a:extLst>
            </p:cNvPr>
            <p:cNvCxnSpPr>
              <a:cxnSpLocks/>
              <a:endCxn id="4" idx="4"/>
            </p:cNvCxnSpPr>
            <p:nvPr/>
          </p:nvCxnSpPr>
          <p:spPr>
            <a:xfrm flipV="1">
              <a:off x="4991100" y="3461067"/>
              <a:ext cx="158750" cy="51390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60C30DC-B7C3-AA3B-3E09-05CE39CC9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260" y="1919047"/>
            <a:ext cx="2703277" cy="652703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DEDB631D-38DD-DB3A-C161-C848DF86698F}"/>
              </a:ext>
            </a:extLst>
          </p:cNvPr>
          <p:cNvSpPr/>
          <p:nvPr/>
        </p:nvSpPr>
        <p:spPr>
          <a:xfrm rot="5400000">
            <a:off x="1357736" y="2739976"/>
            <a:ext cx="520323" cy="183871"/>
          </a:xfrm>
          <a:prstGeom prst="rightArrow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8D16AE-34B3-62CC-F4E2-655A261853C8}"/>
              </a:ext>
            </a:extLst>
          </p:cNvPr>
          <p:cNvCxnSpPr>
            <a:cxnSpLocks/>
          </p:cNvCxnSpPr>
          <p:nvPr/>
        </p:nvCxnSpPr>
        <p:spPr>
          <a:xfrm>
            <a:off x="6924329" y="2399168"/>
            <a:ext cx="0" cy="923761"/>
          </a:xfrm>
          <a:prstGeom prst="straightConnector1">
            <a:avLst/>
          </a:prstGeom>
          <a:ln w="34925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2D56F-61E3-7D82-1F9F-C387C7744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82" y="3322929"/>
            <a:ext cx="1376430" cy="442424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E7B62D1-265F-9A08-7448-F6282CBD6A69}"/>
              </a:ext>
            </a:extLst>
          </p:cNvPr>
          <p:cNvSpPr/>
          <p:nvPr/>
        </p:nvSpPr>
        <p:spPr>
          <a:xfrm>
            <a:off x="636966" y="3300351"/>
            <a:ext cx="1961861" cy="52032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DA719E-DF1D-F326-CC1E-35C83CC09F5C}"/>
                  </a:ext>
                </a:extLst>
              </p:cNvPr>
              <p:cNvSpPr txBox="1"/>
              <p:nvPr/>
            </p:nvSpPr>
            <p:spPr>
              <a:xfrm>
                <a:off x="6763933" y="1944649"/>
                <a:ext cx="270610" cy="4115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2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1EA6AD-A86F-C594-5572-75F9D20FF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933" y="1944649"/>
                <a:ext cx="270610" cy="411523"/>
              </a:xfrm>
              <a:prstGeom prst="rect">
                <a:avLst/>
              </a:prstGeom>
              <a:blipFill>
                <a:blip r:embed="rId6"/>
                <a:stretch>
                  <a:fillRect l="-45455" r="-13636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2123DC-2D1A-6C63-0CAB-3315436E9098}"/>
              </a:ext>
            </a:extLst>
          </p:cNvPr>
          <p:cNvCxnSpPr>
            <a:cxnSpLocks/>
          </p:cNvCxnSpPr>
          <p:nvPr/>
        </p:nvCxnSpPr>
        <p:spPr>
          <a:xfrm>
            <a:off x="6479200" y="2376590"/>
            <a:ext cx="0" cy="923761"/>
          </a:xfrm>
          <a:prstGeom prst="straightConnector1">
            <a:avLst/>
          </a:prstGeom>
          <a:ln w="34925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E078E6A-E5B5-97F9-485A-4CEAC65F7D83}"/>
              </a:ext>
            </a:extLst>
          </p:cNvPr>
          <p:cNvCxnSpPr>
            <a:cxnSpLocks/>
          </p:cNvCxnSpPr>
          <p:nvPr/>
        </p:nvCxnSpPr>
        <p:spPr>
          <a:xfrm>
            <a:off x="7366440" y="2369241"/>
            <a:ext cx="0" cy="923761"/>
          </a:xfrm>
          <a:prstGeom prst="straightConnector1">
            <a:avLst/>
          </a:prstGeom>
          <a:ln w="34925">
            <a:solidFill>
              <a:srgbClr val="7030A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86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D9AF4-3354-D684-9C70-4F3896272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2F27DD0-487D-A9BD-9FDD-343DA77D33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4EC559-6B69-A724-1FA3-AF61D85C7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116" y="1431662"/>
            <a:ext cx="5856346" cy="35675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5CC3CB-8E03-0725-07F7-779A7D1C0F04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interacts with the electromagnetic field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9B5537-55A5-3533-39F5-2AEA73859984}"/>
              </a:ext>
            </a:extLst>
          </p:cNvPr>
          <p:cNvSpPr/>
          <p:nvPr/>
        </p:nvSpPr>
        <p:spPr>
          <a:xfrm>
            <a:off x="5801694" y="4017791"/>
            <a:ext cx="1907953" cy="3659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 circuit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62CA74-97EC-B201-8DFF-26DAC4E01EC5}"/>
              </a:ext>
            </a:extLst>
          </p:cNvPr>
          <p:cNvGrpSpPr/>
          <p:nvPr/>
        </p:nvGrpSpPr>
        <p:grpSpPr>
          <a:xfrm>
            <a:off x="4210502" y="3038475"/>
            <a:ext cx="1288597" cy="520700"/>
            <a:chOff x="4549775" y="3005364"/>
            <a:chExt cx="1183488" cy="5207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9845D9B-D18C-24A4-067D-CC8E695FA13A}"/>
                </a:ext>
              </a:extLst>
            </p:cNvPr>
            <p:cNvSpPr/>
            <p:nvPr/>
          </p:nvSpPr>
          <p:spPr>
            <a:xfrm>
              <a:off x="4549775" y="3005364"/>
              <a:ext cx="1183488" cy="466725"/>
            </a:xfrm>
            <a:prstGeom prst="ellipse">
              <a:avLst/>
            </a:prstGeom>
            <a:noFill/>
            <a:ln w="317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14B9BD2-5EA5-E1DE-1896-10EA8F2D053F}"/>
                </a:ext>
              </a:extLst>
            </p:cNvPr>
            <p:cNvCxnSpPr>
              <a:cxnSpLocks/>
              <a:endCxn id="4" idx="4"/>
            </p:cNvCxnSpPr>
            <p:nvPr/>
          </p:nvCxnSpPr>
          <p:spPr>
            <a:xfrm>
              <a:off x="5004259" y="3405414"/>
              <a:ext cx="137260" cy="66675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1E0CEEC-8ACF-575E-97A1-7A1DCE96AA11}"/>
                </a:ext>
              </a:extLst>
            </p:cNvPr>
            <p:cNvCxnSpPr>
              <a:cxnSpLocks/>
              <a:endCxn id="4" idx="4"/>
            </p:cNvCxnSpPr>
            <p:nvPr/>
          </p:nvCxnSpPr>
          <p:spPr>
            <a:xfrm flipV="1">
              <a:off x="5010091" y="3472089"/>
              <a:ext cx="131428" cy="53975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5431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74785-EF73-EC98-843C-43B9E6AE6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73EA20B-DAA1-6CE1-8561-D29E253D32FC}"/>
              </a:ext>
            </a:extLst>
          </p:cNvPr>
          <p:cNvSpPr/>
          <p:nvPr/>
        </p:nvSpPr>
        <p:spPr>
          <a:xfrm>
            <a:off x="6267858" y="2240056"/>
            <a:ext cx="1647977" cy="458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1A9AECE-7E7F-CBA5-32F0-8C2751C2B5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E14C19-1C2A-4AD7-C33A-824C5200B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89" y="1434091"/>
            <a:ext cx="6870023" cy="355983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0A172E4-6AA5-5F77-B803-F562F29F8D69}"/>
              </a:ext>
            </a:extLst>
          </p:cNvPr>
          <p:cNvSpPr/>
          <p:nvPr/>
        </p:nvSpPr>
        <p:spPr>
          <a:xfrm>
            <a:off x="5801694" y="4017791"/>
            <a:ext cx="1907953" cy="3659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 circuit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A910B4-9E62-7F08-5940-4865B7C15BB4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interacts with the electromagnetic field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F8515EE-6830-F451-5386-3AE75E313B30}"/>
              </a:ext>
            </a:extLst>
          </p:cNvPr>
          <p:cNvCxnSpPr>
            <a:cxnSpLocks/>
          </p:cNvCxnSpPr>
          <p:nvPr/>
        </p:nvCxnSpPr>
        <p:spPr>
          <a:xfrm>
            <a:off x="5917720" y="3036498"/>
            <a:ext cx="64698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520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CDBCD-78C5-3848-712D-195D3B7FD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8888EB8-9D0C-BE8D-636F-9AB81CD5BA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EB7DEA-764D-0E1C-C78A-E8E79C6FA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89" y="1434091"/>
            <a:ext cx="6870023" cy="3559837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7F1B1E6-EBCD-974B-216B-E05BAAEF9E46}"/>
              </a:ext>
            </a:extLst>
          </p:cNvPr>
          <p:cNvSpPr/>
          <p:nvPr/>
        </p:nvSpPr>
        <p:spPr>
          <a:xfrm>
            <a:off x="5801694" y="4017791"/>
            <a:ext cx="1907953" cy="3659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 circuit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EFDA50-6E89-21C3-4A2B-4AC316558D2C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interacts with the electromagnetic field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74E1C3-5572-F7F0-3770-D3088F9239F0}"/>
              </a:ext>
            </a:extLst>
          </p:cNvPr>
          <p:cNvGrpSpPr/>
          <p:nvPr/>
        </p:nvGrpSpPr>
        <p:grpSpPr>
          <a:xfrm>
            <a:off x="6755670" y="2730688"/>
            <a:ext cx="559192" cy="1074459"/>
            <a:chOff x="6755670" y="2730688"/>
            <a:chExt cx="559192" cy="1074459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767882-447C-4716-3935-B842BE92BE77}"/>
                </a:ext>
              </a:extLst>
            </p:cNvPr>
            <p:cNvCxnSpPr>
              <a:cxnSpLocks/>
            </p:cNvCxnSpPr>
            <p:nvPr/>
          </p:nvCxnSpPr>
          <p:spPr>
            <a:xfrm>
              <a:off x="6814867" y="3038475"/>
              <a:ext cx="0" cy="766672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9E930A7-64FF-5992-CBC1-BF860D54E2AC}"/>
                    </a:ext>
                  </a:extLst>
                </p:cNvPr>
                <p:cNvSpPr txBox="1"/>
                <p:nvPr/>
              </p:nvSpPr>
              <p:spPr>
                <a:xfrm>
                  <a:off x="6755670" y="2730688"/>
                  <a:ext cx="559192" cy="4374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2000" b="1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6956BD0-5C92-FD73-F460-8D367CD195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5670" y="2730688"/>
                  <a:ext cx="559192" cy="437492"/>
                </a:xfrm>
                <a:prstGeom prst="rect">
                  <a:avLst/>
                </a:prstGeom>
                <a:blipFill>
                  <a:blip r:embed="rId4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17777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6425156-5C2C-3691-5B7A-527178A72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15" y="901320"/>
            <a:ext cx="5710314" cy="361335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947051-D577-D895-E995-D420A0DF58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LANL Experiment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841EFEE-591B-E425-6AFF-FFB173270DED}"/>
              </a:ext>
            </a:extLst>
          </p:cNvPr>
          <p:cNvGrpSpPr/>
          <p:nvPr/>
        </p:nvGrpSpPr>
        <p:grpSpPr>
          <a:xfrm>
            <a:off x="5213298" y="1062446"/>
            <a:ext cx="3734628" cy="1436914"/>
            <a:chOff x="-505201" y="926209"/>
            <a:chExt cx="10966309" cy="1436914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04849E0-FDBF-9C6F-23BC-E8A88C749B2B}"/>
                </a:ext>
              </a:extLst>
            </p:cNvPr>
            <p:cNvSpPr/>
            <p:nvPr/>
          </p:nvSpPr>
          <p:spPr>
            <a:xfrm>
              <a:off x="-505201" y="926209"/>
              <a:ext cx="10966306" cy="143691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5332F6-CA15-D9AB-DEBE-950BB4DA58ED}"/>
                </a:ext>
              </a:extLst>
            </p:cNvPr>
            <p:cNvSpPr/>
            <p:nvPr/>
          </p:nvSpPr>
          <p:spPr>
            <a:xfrm>
              <a:off x="-505198" y="1002161"/>
              <a:ext cx="109663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just">
                <a:spcBef>
                  <a:spcPts val="225"/>
                </a:spcBef>
                <a:spcAft>
                  <a:spcPts val="225"/>
                </a:spcAft>
              </a:pPr>
              <a:r>
                <a:rPr lang="en-US" altLang="en-US" sz="2400" b="1" dirty="0">
                  <a:solidFill>
                    <a:srgbClr val="0432FF"/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Low temperature </a:t>
              </a:r>
              <a:r>
                <a:rPr lang="en-US" altLang="en-US" sz="2400" b="1" dirty="0">
                  <a:solidFill>
                    <a:schemeClr val="accent6">
                      <a:lumMod val="50000"/>
                    </a:schemeClr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resonant LC circuit + </a:t>
              </a:r>
              <a:r>
                <a:rPr lang="en-US" altLang="en-US" sz="2400" b="1" dirty="0">
                  <a:solidFill>
                    <a:srgbClr val="0432FF"/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quantum limited (</a:t>
              </a:r>
              <a:r>
                <a:rPr lang="en-US" sz="24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10 </a:t>
              </a:r>
              <a:r>
                <a:rPr lang="en-US" sz="2400" b="1" dirty="0" err="1">
                  <a:solidFill>
                    <a:srgbClr val="0432FF"/>
                  </a:solidFill>
                  <a:latin typeface="Candara" panose="020E0502030303020204" pitchFamily="34" charset="0"/>
                </a:rPr>
                <a:t>aT</a:t>
              </a:r>
              <a:r>
                <a:rPr lang="en-US" sz="24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/Hz</a:t>
              </a:r>
              <a:r>
                <a:rPr lang="en-US" sz="2400" b="1" baseline="30000" dirty="0">
                  <a:solidFill>
                    <a:srgbClr val="0432FF"/>
                  </a:solidFill>
                  <a:latin typeface="Candara" panose="020E0502030303020204" pitchFamily="34" charset="0"/>
                </a:rPr>
                <a:t>1/2</a:t>
              </a:r>
              <a:r>
                <a:rPr lang="en-US" altLang="en-US" sz="2400" b="1" dirty="0">
                  <a:solidFill>
                    <a:srgbClr val="0432FF"/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)  </a:t>
              </a:r>
              <a:r>
                <a:rPr lang="en-US" altLang="en-US" sz="2400" b="1" dirty="0">
                  <a:solidFill>
                    <a:schemeClr val="accent6">
                      <a:lumMod val="50000"/>
                    </a:schemeClr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OQS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3790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92F1A68-0081-90D8-F439-A649538708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Publication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548406-8EB5-1938-A335-D6EE7D6570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19"/>
          <a:stretch/>
        </p:blipFill>
        <p:spPr>
          <a:xfrm>
            <a:off x="685800" y="565266"/>
            <a:ext cx="7772400" cy="4359705"/>
          </a:xfrm>
          <a:prstGeom prst="roundRect">
            <a:avLst>
              <a:gd name="adj" fmla="val 2526"/>
            </a:avLst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26598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81CA05-972F-3326-2AEF-9131C77E79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Intrinsic Noise of Optimized Axion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D5F659-F8EA-4BDF-15FE-545D6802B7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658"/>
          <a:stretch/>
        </p:blipFill>
        <p:spPr>
          <a:xfrm>
            <a:off x="252548" y="1311945"/>
            <a:ext cx="4587933" cy="29698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53A4AD-3930-0B42-0361-A23D54E04A96}"/>
              </a:ext>
            </a:extLst>
          </p:cNvPr>
          <p:cNvSpPr txBox="1"/>
          <p:nvPr/>
        </p:nvSpPr>
        <p:spPr>
          <a:xfrm>
            <a:off x="566057" y="829486"/>
            <a:ext cx="39341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432FF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Intrinsic noise of LANL LC circuit-OQS axion detector: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B670E7-3D21-CBF9-A787-063365C8F62D}"/>
              </a:ext>
            </a:extLst>
          </p:cNvPr>
          <p:cNvSpPr/>
          <p:nvPr/>
        </p:nvSpPr>
        <p:spPr>
          <a:xfrm>
            <a:off x="3753791" y="1724526"/>
            <a:ext cx="839586" cy="2075182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53EB86-9F6F-150B-9502-A9AC5431F9A7}"/>
              </a:ext>
            </a:extLst>
          </p:cNvPr>
          <p:cNvSpPr txBox="1"/>
          <p:nvPr/>
        </p:nvSpPr>
        <p:spPr>
          <a:xfrm rot="1385216">
            <a:off x="3264151" y="2360421"/>
            <a:ext cx="1818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  <a:effectLst>
                  <a:glow rad="101600">
                    <a:schemeClr val="bg1">
                      <a:alpha val="86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Target range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FB73E3-35B3-CD2C-2CE1-BF59B0BFAE39}"/>
              </a:ext>
            </a:extLst>
          </p:cNvPr>
          <p:cNvGrpSpPr/>
          <p:nvPr/>
        </p:nvGrpSpPr>
        <p:grpSpPr>
          <a:xfrm>
            <a:off x="5221358" y="1739083"/>
            <a:ext cx="3577866" cy="2761886"/>
            <a:chOff x="5341396" y="3004659"/>
            <a:chExt cx="3577866" cy="276188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C50FDCF-821F-211D-D530-23F2184C58E5}"/>
                </a:ext>
              </a:extLst>
            </p:cNvPr>
            <p:cNvSpPr/>
            <p:nvPr/>
          </p:nvSpPr>
          <p:spPr>
            <a:xfrm>
              <a:off x="5341396" y="3004659"/>
              <a:ext cx="3577866" cy="2761885"/>
            </a:xfrm>
            <a:prstGeom prst="roundRect">
              <a:avLst>
                <a:gd name="adj" fmla="val 8376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>
                <a:spcAft>
                  <a:spcPts val="200"/>
                </a:spcAft>
              </a:pP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6DC255-4FCA-4ED4-E167-B8A8626FA977}"/>
                </a:ext>
              </a:extLst>
            </p:cNvPr>
            <p:cNvSpPr txBox="1"/>
            <p:nvPr/>
          </p:nvSpPr>
          <p:spPr>
            <a:xfrm>
              <a:off x="5407919" y="3088889"/>
              <a:ext cx="3511343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At MHz target frequency (i.e., </a:t>
              </a:r>
              <a:r>
                <a:rPr lang="en-US" b="1" dirty="0" err="1">
                  <a:solidFill>
                    <a:schemeClr val="accent6">
                      <a:lumMod val="50000"/>
                    </a:schemeClr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neV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 mass range), axion detector sensitivity is determined by optical quantum sensor noise</a:t>
              </a:r>
            </a:p>
            <a:p>
              <a:pPr algn="just"/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sz="2400" b="1" dirty="0">
                  <a:solidFill>
                    <a:srgbClr val="C00000"/>
                  </a:solidFill>
                  <a:latin typeface="Candara" panose="020E0502030303020204" pitchFamily="34" charset="0"/>
                  <a:cs typeface="Times New Roman" panose="02020603050405020304" pitchFamily="18" charset="0"/>
                </a:rPr>
                <a:t>OQS noise reduction = key to success of the project!</a:t>
              </a:r>
            </a:p>
          </p:txBody>
        </p:sp>
        <p:sp>
          <p:nvSpPr>
            <p:cNvPr id="7" name="Down Arrow 6">
              <a:extLst>
                <a:ext uri="{FF2B5EF4-FFF2-40B4-BE49-F238E27FC236}">
                  <a16:creationId xmlns:a16="http://schemas.microsoft.com/office/drawing/2014/main" id="{BD890AE2-3E21-D1F5-F1E1-B69E9A077625}"/>
                </a:ext>
              </a:extLst>
            </p:cNvPr>
            <p:cNvSpPr/>
            <p:nvPr/>
          </p:nvSpPr>
          <p:spPr>
            <a:xfrm>
              <a:off x="7009804" y="4240750"/>
              <a:ext cx="307571" cy="266007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9100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25CB83-E0B5-FFEB-165F-9D9C070EE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58" y="597989"/>
            <a:ext cx="8122337" cy="3373454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515FAE32-C0FD-06C0-3D05-0C999147D2F5}"/>
              </a:ext>
            </a:extLst>
          </p:cNvPr>
          <p:cNvSpPr/>
          <p:nvPr/>
        </p:nvSpPr>
        <p:spPr>
          <a:xfrm>
            <a:off x="1270450" y="1116701"/>
            <a:ext cx="4280686" cy="2192941"/>
          </a:xfrm>
          <a:custGeom>
            <a:avLst/>
            <a:gdLst>
              <a:gd name="connsiteX0" fmla="*/ 0 w 4280686"/>
              <a:gd name="connsiteY0" fmla="*/ 0 h 2192941"/>
              <a:gd name="connsiteX1" fmla="*/ 0 w 4280686"/>
              <a:gd name="connsiteY1" fmla="*/ 1707419 h 2192941"/>
              <a:gd name="connsiteX2" fmla="*/ 3261090 w 4280686"/>
              <a:gd name="connsiteY2" fmla="*/ 2184849 h 2192941"/>
              <a:gd name="connsiteX3" fmla="*/ 3625231 w 4280686"/>
              <a:gd name="connsiteY3" fmla="*/ 2192941 h 2192941"/>
              <a:gd name="connsiteX4" fmla="*/ 4094569 w 4280686"/>
              <a:gd name="connsiteY4" fmla="*/ 2192941 h 2192941"/>
              <a:gd name="connsiteX5" fmla="*/ 4280686 w 4280686"/>
              <a:gd name="connsiteY5" fmla="*/ 2176757 h 2192941"/>
              <a:gd name="connsiteX6" fmla="*/ 4280686 w 4280686"/>
              <a:gd name="connsiteY6" fmla="*/ 8092 h 2192941"/>
              <a:gd name="connsiteX7" fmla="*/ 0 w 4280686"/>
              <a:gd name="connsiteY7" fmla="*/ 0 h 219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80686" h="2192941">
                <a:moveTo>
                  <a:pt x="0" y="0"/>
                </a:moveTo>
                <a:lnTo>
                  <a:pt x="0" y="1707419"/>
                </a:lnTo>
                <a:lnTo>
                  <a:pt x="3261090" y="2184849"/>
                </a:lnTo>
                <a:lnTo>
                  <a:pt x="3625231" y="2192941"/>
                </a:lnTo>
                <a:lnTo>
                  <a:pt x="4094569" y="2192941"/>
                </a:lnTo>
                <a:lnTo>
                  <a:pt x="4280686" y="2176757"/>
                </a:lnTo>
                <a:lnTo>
                  <a:pt x="4280686" y="8092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1681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428D5A-2228-5A93-484C-3836F3BC2F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Projected Sensitivity of LANL Axion Search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B35995-7140-3003-50A7-AE62B5560615}"/>
              </a:ext>
            </a:extLst>
          </p:cNvPr>
          <p:cNvGrpSpPr/>
          <p:nvPr/>
        </p:nvGrpSpPr>
        <p:grpSpPr>
          <a:xfrm>
            <a:off x="596091" y="4072206"/>
            <a:ext cx="8389169" cy="928359"/>
            <a:chOff x="438149" y="4130554"/>
            <a:chExt cx="8389169" cy="928359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23CA440D-07F1-9ABC-1A74-BF72C9F6B5EF}"/>
                </a:ext>
              </a:extLst>
            </p:cNvPr>
            <p:cNvSpPr/>
            <p:nvPr/>
          </p:nvSpPr>
          <p:spPr>
            <a:xfrm>
              <a:off x="438149" y="4130554"/>
              <a:ext cx="8267699" cy="928359"/>
            </a:xfrm>
            <a:prstGeom prst="roundRect">
              <a:avLst>
                <a:gd name="adj" fmla="val 837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>
                <a:spcAft>
                  <a:spcPts val="600"/>
                </a:spcAft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7841BC8-8A3F-EE24-B4C4-AAE930E67675}"/>
                </a:ext>
              </a:extLst>
            </p:cNvPr>
            <p:cNvSpPr/>
            <p:nvPr/>
          </p:nvSpPr>
          <p:spPr>
            <a:xfrm>
              <a:off x="559619" y="4218357"/>
              <a:ext cx="8267699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spcAft>
                  <a:spcPts val="600"/>
                </a:spcAft>
                <a:buFont typeface="Courier New" panose="02070309020205020404" pitchFamily="49" charset="0"/>
                <a:buChar char="o"/>
              </a:pPr>
              <a:r>
                <a:rPr lang="en-US" b="1" dirty="0">
                  <a:latin typeface="Candara" panose="020E0502030303020204" pitchFamily="34" charset="0"/>
                  <a:cs typeface="Arial" panose="020B0604020202020204" pitchFamily="34" charset="0"/>
                </a:rPr>
                <a:t>Unprecedented sensitivity </a:t>
              </a:r>
              <a:r>
                <a:rPr lang="en-US" dirty="0">
                  <a:latin typeface="Candara" panose="020E0502030303020204" pitchFamily="34" charset="0"/>
                  <a:cs typeface="Arial" panose="020B0604020202020204" pitchFamily="34" charset="0"/>
                </a:rPr>
                <a:t>7 orders of magnitude beyond the current limit</a:t>
              </a:r>
            </a:p>
            <a:p>
              <a:pPr marL="285750" indent="-285750" algn="just">
                <a:spcAft>
                  <a:spcPts val="600"/>
                </a:spcAft>
                <a:buFont typeface="Courier New" panose="02070309020205020404" pitchFamily="49" charset="0"/>
                <a:buChar char="o"/>
              </a:pPr>
              <a:r>
                <a:rPr lang="en-US" dirty="0">
                  <a:latin typeface="Candara" panose="020E0502030303020204" pitchFamily="34" charset="0"/>
                  <a:cs typeface="Arial" panose="020B0604020202020204" pitchFamily="34" charset="0"/>
                </a:rPr>
                <a:t>Will probe a </a:t>
              </a:r>
              <a:r>
                <a:rPr lang="en-US" b="1" dirty="0">
                  <a:latin typeface="Candara" panose="020E0502030303020204" pitchFamily="34" charset="0"/>
                  <a:cs typeface="Arial" panose="020B0604020202020204" pitchFamily="34" charset="0"/>
                </a:rPr>
                <a:t>completely unexplored axion mass range </a:t>
              </a:r>
              <a:r>
                <a:rPr lang="en-US" dirty="0">
                  <a:latin typeface="Candara" panose="020E0502030303020204" pitchFamily="34" charset="0"/>
                  <a:cs typeface="Arial" panose="020B0604020202020204" pitchFamily="34" charset="0"/>
                </a:rPr>
                <a:t>near 10 </a:t>
              </a:r>
              <a:r>
                <a:rPr lang="en-US" dirty="0" err="1">
                  <a:latin typeface="Candara" panose="020E0502030303020204" pitchFamily="34" charset="0"/>
                  <a:cs typeface="Arial" panose="020B0604020202020204" pitchFamily="34" charset="0"/>
                </a:rPr>
                <a:t>neV</a:t>
              </a:r>
              <a:endParaRPr lang="en-US" dirty="0">
                <a:latin typeface="Candara" panose="020E0502030303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2572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DCDDE-E446-AFF5-0310-2E416CE94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882EF-96B4-287D-0687-B192B1CF97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Spin Squeezing Method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E49280-6425-E3E2-563C-D2E99606B072}"/>
              </a:ext>
            </a:extLst>
          </p:cNvPr>
          <p:cNvGrpSpPr/>
          <p:nvPr/>
        </p:nvGrpSpPr>
        <p:grpSpPr>
          <a:xfrm>
            <a:off x="3490982" y="681978"/>
            <a:ext cx="5340854" cy="4175247"/>
            <a:chOff x="246466" y="1176324"/>
            <a:chExt cx="3931087" cy="3073153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87DBB993-9B80-B973-D4FE-0689E62752FB}"/>
                </a:ext>
              </a:extLst>
            </p:cNvPr>
            <p:cNvSpPr/>
            <p:nvPr/>
          </p:nvSpPr>
          <p:spPr>
            <a:xfrm>
              <a:off x="246466" y="1176324"/>
              <a:ext cx="3931087" cy="3073153"/>
            </a:xfrm>
            <a:prstGeom prst="roundRect">
              <a:avLst>
                <a:gd name="adj" fmla="val 837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>
                <a:spcAft>
                  <a:spcPts val="600"/>
                </a:spcAft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E781AD1-7877-DC11-9F32-86931BB7F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26"/>
            <a:stretch/>
          </p:blipFill>
          <p:spPr>
            <a:xfrm>
              <a:off x="479533" y="1394130"/>
              <a:ext cx="3509764" cy="2622613"/>
            </a:xfrm>
            <a:prstGeom prst="roundRect">
              <a:avLst>
                <a:gd name="adj" fmla="val 8823"/>
              </a:avLst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9962E3-2B92-6042-1231-14FBBAE41D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4590" y="1520765"/>
              <a:ext cx="1627473" cy="283380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1A62938-6AC1-4F5B-7408-1A198CA9B78A}"/>
              </a:ext>
            </a:extLst>
          </p:cNvPr>
          <p:cNvSpPr/>
          <p:nvPr/>
        </p:nvSpPr>
        <p:spPr>
          <a:xfrm>
            <a:off x="515394" y="2243368"/>
            <a:ext cx="2862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432FF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To reduce spin noise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72302D-03AD-0D4A-DC28-D2FE3D4EAD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551" y="999305"/>
            <a:ext cx="3020670" cy="672878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719907A-7DBA-EB53-284A-F4D4A9EDAE5C}"/>
              </a:ext>
            </a:extLst>
          </p:cNvPr>
          <p:cNvSpPr/>
          <p:nvPr/>
        </p:nvSpPr>
        <p:spPr>
          <a:xfrm>
            <a:off x="1351384" y="1094828"/>
            <a:ext cx="232347" cy="577355"/>
          </a:xfrm>
          <a:prstGeom prst="roundRect">
            <a:avLst/>
          </a:prstGeom>
          <a:solidFill>
            <a:schemeClr val="accent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4C5560-FBD8-F0D0-6790-E755E001F00E}"/>
              </a:ext>
            </a:extLst>
          </p:cNvPr>
          <p:cNvCxnSpPr>
            <a:cxnSpLocks/>
          </p:cNvCxnSpPr>
          <p:nvPr/>
        </p:nvCxnSpPr>
        <p:spPr>
          <a:xfrm flipV="1">
            <a:off x="1351384" y="1686245"/>
            <a:ext cx="116173" cy="569182"/>
          </a:xfrm>
          <a:prstGeom prst="straightConnector1">
            <a:avLst/>
          </a:prstGeom>
          <a:ln w="31750">
            <a:solidFill>
              <a:srgbClr val="0432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5CC0C73-06E0-D005-9F23-D8B9D3494DD5}"/>
              </a:ext>
            </a:extLst>
          </p:cNvPr>
          <p:cNvSpPr/>
          <p:nvPr/>
        </p:nvSpPr>
        <p:spPr>
          <a:xfrm>
            <a:off x="3882433" y="628791"/>
            <a:ext cx="21190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latin typeface="Candara" panose="020E0502030303020204" pitchFamily="34" charset="0"/>
                <a:ea typeface="Times New Roman" panose="02020603050405020304" pitchFamily="18" charset="0"/>
              </a:rPr>
              <a:t>The Heisenberg’s uncertainty principle: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F59A73C-A56C-A1BD-A7FB-DC653BFE70D7}"/>
              </a:ext>
            </a:extLst>
          </p:cNvPr>
          <p:cNvSpPr/>
          <p:nvPr/>
        </p:nvSpPr>
        <p:spPr>
          <a:xfrm>
            <a:off x="3757445" y="679281"/>
            <a:ext cx="2423547" cy="873251"/>
          </a:xfrm>
          <a:prstGeom prst="roundRect">
            <a:avLst/>
          </a:prstGeom>
          <a:solidFill>
            <a:schemeClr val="accent6">
              <a:lumMod val="50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7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E9D882C-6CC0-0759-C2E9-6FE63ADA8810}"/>
              </a:ext>
            </a:extLst>
          </p:cNvPr>
          <p:cNvSpPr/>
          <p:nvPr/>
        </p:nvSpPr>
        <p:spPr>
          <a:xfrm>
            <a:off x="167680" y="642667"/>
            <a:ext cx="6683831" cy="1450751"/>
          </a:xfrm>
          <a:prstGeom prst="roundRect">
            <a:avLst>
              <a:gd name="adj" fmla="val 12679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accent2"/>
              </a:solidFill>
              <a:latin typeface="Candara" panose="020E0502030303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194" y="660007"/>
            <a:ext cx="66838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342892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Candara" panose="020E0502030303020204" pitchFamily="34" charset="0"/>
              </a:rPr>
              <a:t>Based on lasers (pumping and probing) and alkali-metal (Cs, Rb, K) vapor cells </a:t>
            </a:r>
          </a:p>
          <a:p>
            <a:pPr marL="228594" indent="-342892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Candara" panose="020E0502030303020204" pitchFamily="34" charset="0"/>
              </a:rPr>
              <a:t>Manipulate electron spins for magnetic sensing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ACF61-2653-D623-255C-74250E81E2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Optical Quantum Sensor (OQS)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F709F5-5692-ACF8-6C96-C202BEED2796}"/>
              </a:ext>
            </a:extLst>
          </p:cNvPr>
          <p:cNvGrpSpPr/>
          <p:nvPr/>
        </p:nvGrpSpPr>
        <p:grpSpPr>
          <a:xfrm>
            <a:off x="913667" y="2212688"/>
            <a:ext cx="5710503" cy="2844981"/>
            <a:chOff x="1515589" y="2588286"/>
            <a:chExt cx="4952826" cy="24675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48C30A-4F9D-7432-9863-FAAF79D6D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5589" y="2588286"/>
              <a:ext cx="4952826" cy="246750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F38958C-A9D5-0817-5621-A33A6495E6EF}"/>
                    </a:ext>
                  </a:extLst>
                </p:cNvPr>
                <p:cNvSpPr txBox="1"/>
                <p:nvPr/>
              </p:nvSpPr>
              <p:spPr>
                <a:xfrm>
                  <a:off x="5115830" y="3176743"/>
                  <a:ext cx="164334" cy="2402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F38958C-A9D5-0817-5621-A33A6495E6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5830" y="3176743"/>
                  <a:ext cx="164334" cy="240246"/>
                </a:xfrm>
                <a:prstGeom prst="rect">
                  <a:avLst/>
                </a:prstGeom>
                <a:blipFill>
                  <a:blip r:embed="rId4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078" name="Picture 6" descr="Valency of Rubidium | How many valence electrons does Rubidium (Rb) have?">
            <a:extLst>
              <a:ext uri="{FF2B5EF4-FFF2-40B4-BE49-F238E27FC236}">
                <a16:creationId xmlns:a16="http://schemas.microsoft.com/office/drawing/2014/main" id="{553324F4-584B-83A8-BA4A-F217C249E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959" y="1452304"/>
            <a:ext cx="1797848" cy="176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60BA2D-9421-086A-D8E3-72ABFE264FA9}"/>
              </a:ext>
            </a:extLst>
          </p:cNvPr>
          <p:cNvCxnSpPr/>
          <p:nvPr/>
        </p:nvCxnSpPr>
        <p:spPr>
          <a:xfrm flipV="1">
            <a:off x="6751391" y="1534603"/>
            <a:ext cx="1215817" cy="262393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ADD46C8-4786-83D6-F29C-21403AD4A2A9}"/>
              </a:ext>
            </a:extLst>
          </p:cNvPr>
          <p:cNvSpPr/>
          <p:nvPr/>
        </p:nvSpPr>
        <p:spPr>
          <a:xfrm>
            <a:off x="8027178" y="1498409"/>
            <a:ext cx="75949" cy="7594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76685-05B6-A3C4-453B-F5E2147215CC}"/>
              </a:ext>
            </a:extLst>
          </p:cNvPr>
          <p:cNvSpPr txBox="1"/>
          <p:nvPr/>
        </p:nvSpPr>
        <p:spPr>
          <a:xfrm>
            <a:off x="7300445" y="939058"/>
            <a:ext cx="2099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Candara" panose="020E0502030303020204" pitchFamily="34" charset="0"/>
              </a:rPr>
              <a:t>Manipulate one valence electron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183DDE-10EF-1E57-B159-5D23279D5096}"/>
              </a:ext>
            </a:extLst>
          </p:cNvPr>
          <p:cNvSpPr/>
          <p:nvPr/>
        </p:nvSpPr>
        <p:spPr>
          <a:xfrm>
            <a:off x="167680" y="2216228"/>
            <a:ext cx="3674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ndara" panose="020E0502030303020204" pitchFamily="34" charset="0"/>
              </a:rPr>
              <a:t>Typical implementation of OQS: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FF7FDA-9490-9D7C-253D-44ECF860B5C7}"/>
              </a:ext>
            </a:extLst>
          </p:cNvPr>
          <p:cNvSpPr txBox="1"/>
          <p:nvPr/>
        </p:nvSpPr>
        <p:spPr>
          <a:xfrm>
            <a:off x="6677958" y="3919438"/>
            <a:ext cx="2349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Cryogen-free sensor!</a:t>
            </a:r>
          </a:p>
        </p:txBody>
      </p:sp>
    </p:spTree>
    <p:extLst>
      <p:ext uri="{BB962C8B-B14F-4D97-AF65-F5344CB8AC3E}">
        <p14:creationId xmlns:p14="http://schemas.microsoft.com/office/powerpoint/2010/main" val="152961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E689B84-9B20-FA51-9B75-65AD2B7C8CC0}"/>
              </a:ext>
            </a:extLst>
          </p:cNvPr>
          <p:cNvSpPr/>
          <p:nvPr/>
        </p:nvSpPr>
        <p:spPr>
          <a:xfrm>
            <a:off x="436228" y="570027"/>
            <a:ext cx="8347045" cy="1015663"/>
          </a:xfrm>
          <a:prstGeom prst="roundRect">
            <a:avLst>
              <a:gd name="adj" fmla="val 199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5F3E6-08BE-825D-E470-DD6EE104F3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Spin Squeezing Method </a:t>
            </a:r>
          </a:p>
        </p:txBody>
      </p:sp>
      <p:pic>
        <p:nvPicPr>
          <p:cNvPr id="19" name="Picture 18" descr="A diagram of a pulse&#10;&#10;Description automatically generated">
            <a:extLst>
              <a:ext uri="{FF2B5EF4-FFF2-40B4-BE49-F238E27FC236}">
                <a16:creationId xmlns:a16="http://schemas.microsoft.com/office/drawing/2014/main" id="{071A7F43-8ADB-C90B-8134-DFB07F0C2A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76"/>
          <a:stretch/>
        </p:blipFill>
        <p:spPr>
          <a:xfrm>
            <a:off x="1837188" y="1658439"/>
            <a:ext cx="5267433" cy="3485061"/>
          </a:xfrm>
          <a:prstGeom prst="roundRect">
            <a:avLst>
              <a:gd name="adj" fmla="val 3584"/>
            </a:avLst>
          </a:prstGeom>
          <a:solidFill>
            <a:schemeClr val="bg1"/>
          </a:solidFill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670628A-B836-3F83-92FA-8AEF2E10A43D}"/>
              </a:ext>
            </a:extLst>
          </p:cNvPr>
          <p:cNvSpPr/>
          <p:nvPr/>
        </p:nvSpPr>
        <p:spPr>
          <a:xfrm>
            <a:off x="503339" y="570027"/>
            <a:ext cx="84934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0432FF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Probe pulsing for spin squeezing: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Candara" panose="020E0502030303020204" pitchFamily="34" charset="0"/>
                <a:ea typeface="Times New Roman" panose="02020603050405020304" pitchFamily="18" charset="0"/>
              </a:rPr>
              <a:t>The first pulse squeezes spins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Candara" panose="020E0502030303020204" pitchFamily="34" charset="0"/>
                <a:ea typeface="Times New Roman" panose="02020603050405020304" pitchFamily="18" charset="0"/>
              </a:rPr>
              <a:t>Subsequent pulses readout spin states when the uncertainty is minimal </a:t>
            </a:r>
          </a:p>
        </p:txBody>
      </p:sp>
    </p:spTree>
    <p:extLst>
      <p:ext uri="{BB962C8B-B14F-4D97-AF65-F5344CB8AC3E}">
        <p14:creationId xmlns:p14="http://schemas.microsoft.com/office/powerpoint/2010/main" val="3749168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1DAE95-35F4-7883-BF57-A30D18BFF4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OQS Setup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63B7DAF-2EC8-7F97-691E-CF51A712CDAA}"/>
              </a:ext>
            </a:extLst>
          </p:cNvPr>
          <p:cNvGrpSpPr/>
          <p:nvPr/>
        </p:nvGrpSpPr>
        <p:grpSpPr>
          <a:xfrm>
            <a:off x="111038" y="793929"/>
            <a:ext cx="4385737" cy="2451663"/>
            <a:chOff x="655741" y="1247680"/>
            <a:chExt cx="4722783" cy="3066293"/>
          </a:xfrm>
        </p:grpSpPr>
        <p:pic>
          <p:nvPicPr>
            <p:cNvPr id="6" name="Picture 5" descr="A close-up of a device&#10;&#10;Description automatically generated">
              <a:extLst>
                <a:ext uri="{FF2B5EF4-FFF2-40B4-BE49-F238E27FC236}">
                  <a16:creationId xmlns:a16="http://schemas.microsoft.com/office/drawing/2014/main" id="{129548D9-91D5-5166-82B3-C8B0762F5B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91" t="12122" r="16182"/>
            <a:stretch/>
          </p:blipFill>
          <p:spPr>
            <a:xfrm>
              <a:off x="1521229" y="1318868"/>
              <a:ext cx="3557848" cy="2904774"/>
            </a:xfrm>
            <a:prstGeom prst="roundRect">
              <a:avLst>
                <a:gd name="adj" fmla="val 6000"/>
              </a:avLst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19929F-DDD4-65DF-3E3F-84CE07F459CD}"/>
                </a:ext>
              </a:extLst>
            </p:cNvPr>
            <p:cNvSpPr/>
            <p:nvPr/>
          </p:nvSpPr>
          <p:spPr>
            <a:xfrm>
              <a:off x="3942908" y="3455048"/>
              <a:ext cx="1435616" cy="808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Magnetic shield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042B856-B3D7-39EB-BE96-2ECF82FCA94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18561" y="3134417"/>
              <a:ext cx="222236" cy="38169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AB4822D-7D8F-6F6D-32D1-3D077D0A0262}"/>
                </a:ext>
              </a:extLst>
            </p:cNvPr>
            <p:cNvCxnSpPr>
              <a:cxnSpLocks/>
            </p:cNvCxnSpPr>
            <p:nvPr/>
          </p:nvCxnSpPr>
          <p:spPr>
            <a:xfrm>
              <a:off x="2215343" y="2060200"/>
              <a:ext cx="0" cy="46323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13F0C6-C198-9658-C043-8174C04C53F7}"/>
                </a:ext>
              </a:extLst>
            </p:cNvPr>
            <p:cNvSpPr/>
            <p:nvPr/>
          </p:nvSpPr>
          <p:spPr>
            <a:xfrm>
              <a:off x="1530097" y="1247680"/>
              <a:ext cx="2429248" cy="100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Potassium vapor cell </a:t>
              </a:r>
            </a:p>
            <a:p>
              <a:pPr algn="just"/>
              <a:r>
                <a:rPr lang="en-US" sz="1400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(outside the shield for illustration purpose)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37A272B-84B8-4D2C-B76B-81A12997D4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5154" y="3286816"/>
              <a:ext cx="188307" cy="309120"/>
            </a:xfrm>
            <a:prstGeom prst="straightConnector1">
              <a:avLst/>
            </a:prstGeom>
            <a:ln w="38100">
              <a:solidFill>
                <a:srgbClr val="0432FF"/>
              </a:solidFill>
              <a:tailEnd type="triangle"/>
            </a:ln>
            <a:effectLst>
              <a:glow rad="25400">
                <a:schemeClr val="bg1"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extrusionH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153E683-708E-1D2B-8C72-F873B702E8C2}"/>
                </a:ext>
              </a:extLst>
            </p:cNvPr>
            <p:cNvSpPr/>
            <p:nvPr/>
          </p:nvSpPr>
          <p:spPr>
            <a:xfrm>
              <a:off x="1768843" y="3505607"/>
              <a:ext cx="2249718" cy="808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rgbClr val="0432FF"/>
                  </a:solidFill>
                  <a:effectLst>
                    <a:glow rad="63500">
                      <a:schemeClr val="bg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Opening for probe Laser beam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5DF8D1B-B684-E7DA-E739-FEB57EDC3345}"/>
                </a:ext>
              </a:extLst>
            </p:cNvPr>
            <p:cNvCxnSpPr>
              <a:cxnSpLocks/>
            </p:cNvCxnSpPr>
            <p:nvPr/>
          </p:nvCxnSpPr>
          <p:spPr>
            <a:xfrm>
              <a:off x="1244485" y="2859750"/>
              <a:ext cx="434686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  <a:effectLst>
              <a:glow rad="25400">
                <a:schemeClr val="bg1"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extrusionH="508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3C06432-8DED-2767-022F-BF8A417503C8}"/>
                </a:ext>
              </a:extLst>
            </p:cNvPr>
            <p:cNvSpPr/>
            <p:nvPr/>
          </p:nvSpPr>
          <p:spPr>
            <a:xfrm>
              <a:off x="655741" y="2776092"/>
              <a:ext cx="13383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rgbClr val="C00000"/>
                  </a:solidFill>
                  <a:effectLst>
                    <a:glow rad="63500">
                      <a:schemeClr val="bg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Pump Laser beam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5E5F94-FC33-6AB6-23D7-C31DC829A831}"/>
              </a:ext>
            </a:extLst>
          </p:cNvPr>
          <p:cNvGrpSpPr/>
          <p:nvPr/>
        </p:nvGrpSpPr>
        <p:grpSpPr>
          <a:xfrm>
            <a:off x="219129" y="3737476"/>
            <a:ext cx="8691208" cy="838574"/>
            <a:chOff x="866482" y="974134"/>
            <a:chExt cx="8841617" cy="604033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A4239E93-F4D5-0174-74F5-3F045AA095CC}"/>
                </a:ext>
              </a:extLst>
            </p:cNvPr>
            <p:cNvSpPr/>
            <p:nvPr/>
          </p:nvSpPr>
          <p:spPr>
            <a:xfrm>
              <a:off x="866482" y="974134"/>
              <a:ext cx="8841617" cy="604033"/>
            </a:xfrm>
            <a:prstGeom prst="roundRect">
              <a:avLst>
                <a:gd name="adj" fmla="val 8884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8F3BCD1-075E-2EE3-B34F-50710255BC01}"/>
                </a:ext>
              </a:extLst>
            </p:cNvPr>
            <p:cNvSpPr/>
            <p:nvPr/>
          </p:nvSpPr>
          <p:spPr>
            <a:xfrm>
              <a:off x="967117" y="1005005"/>
              <a:ext cx="8705924" cy="509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just">
                <a:spcBef>
                  <a:spcPts val="225"/>
                </a:spcBef>
                <a:spcAft>
                  <a:spcPts val="225"/>
                </a:spcAft>
              </a:pPr>
              <a:r>
                <a:rPr lang="en-US" altLang="en-US" sz="20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Built an OQS module based on a potassium vapor cell and stable lasers with measured OQS field noise at 10</a:t>
              </a:r>
              <a:r>
                <a:rPr lang="en-US" altLang="en-US" sz="2000" b="1" baseline="30000" dirty="0">
                  <a:latin typeface="Candara" panose="020E0502030303020204" pitchFamily="34" charset="0"/>
                  <a:cs typeface="Times New Roman" panose="02020603050405020304" pitchFamily="18" charset="0"/>
                </a:rPr>
                <a:t>-15</a:t>
              </a:r>
              <a:r>
                <a:rPr lang="en-US" altLang="en-US" sz="20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 T level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BC6E488-43BB-BB1B-AECA-BA1FD5A1DE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537" r="3129" b="16798"/>
          <a:stretch/>
        </p:blipFill>
        <p:spPr>
          <a:xfrm>
            <a:off x="4448641" y="860865"/>
            <a:ext cx="4335920" cy="2312503"/>
          </a:xfrm>
          <a:prstGeom prst="roundRect">
            <a:avLst>
              <a:gd name="adj" fmla="val 918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6BBE3ED-A1E1-16D6-AA4E-4D3036650DAC}"/>
              </a:ext>
            </a:extLst>
          </p:cNvPr>
          <p:cNvSpPr/>
          <p:nvPr/>
        </p:nvSpPr>
        <p:spPr>
          <a:xfrm>
            <a:off x="4448641" y="2117809"/>
            <a:ext cx="3368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andara" panose="020E0502030303020204" pitchFamily="34" charset="0"/>
                <a:ea typeface="Times New Roman" panose="02020603050405020304" pitchFamily="18" charset="0"/>
              </a:rPr>
              <a:t>Magnetic shield with vapor cell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83C2E6-1EDA-9CED-E12C-8A73070E4D92}"/>
              </a:ext>
            </a:extLst>
          </p:cNvPr>
          <p:cNvCxnSpPr>
            <a:cxnSpLocks/>
          </p:cNvCxnSpPr>
          <p:nvPr/>
        </p:nvCxnSpPr>
        <p:spPr>
          <a:xfrm flipV="1">
            <a:off x="4855041" y="1486055"/>
            <a:ext cx="187875" cy="6406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92C749D-0F97-6B39-9EDC-5390740B6402}"/>
              </a:ext>
            </a:extLst>
          </p:cNvPr>
          <p:cNvSpPr/>
          <p:nvPr/>
        </p:nvSpPr>
        <p:spPr>
          <a:xfrm>
            <a:off x="6616601" y="1465950"/>
            <a:ext cx="1393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andara" panose="020E0502030303020204" pitchFamily="34" charset="0"/>
                <a:ea typeface="Times New Roman" panose="02020603050405020304" pitchFamily="18" charset="0"/>
              </a:rPr>
              <a:t>Probe laser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8EE4FE8-169B-201F-815D-A9D9F5791E84}"/>
              </a:ext>
            </a:extLst>
          </p:cNvPr>
          <p:cNvSpPr/>
          <p:nvPr/>
        </p:nvSpPr>
        <p:spPr>
          <a:xfrm>
            <a:off x="6616601" y="2675536"/>
            <a:ext cx="1393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andara" panose="020E0502030303020204" pitchFamily="34" charset="0"/>
                <a:ea typeface="Times New Roman" panose="02020603050405020304" pitchFamily="18" charset="0"/>
              </a:rPr>
              <a:t>Pump laser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7D24B1-A640-A1D6-3DA9-76ED67272E01}"/>
              </a:ext>
            </a:extLst>
          </p:cNvPr>
          <p:cNvSpPr/>
          <p:nvPr/>
        </p:nvSpPr>
        <p:spPr>
          <a:xfrm>
            <a:off x="6490745" y="890523"/>
            <a:ext cx="194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andara" panose="020E0502030303020204" pitchFamily="34" charset="0"/>
                <a:ea typeface="Times New Roman" panose="02020603050405020304" pitchFamily="18" charset="0"/>
              </a:rPr>
              <a:t>Photo-detectors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ED2D30-F08B-C5BE-720B-243489C40EA8}"/>
              </a:ext>
            </a:extLst>
          </p:cNvPr>
          <p:cNvCxnSpPr>
            <a:cxnSpLocks/>
          </p:cNvCxnSpPr>
          <p:nvPr/>
        </p:nvCxnSpPr>
        <p:spPr>
          <a:xfrm flipH="1">
            <a:off x="5839344" y="1075189"/>
            <a:ext cx="651401" cy="14254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629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A09479E9-C95A-EF04-49C5-E1904A1C555F}"/>
              </a:ext>
            </a:extLst>
          </p:cNvPr>
          <p:cNvGrpSpPr/>
          <p:nvPr/>
        </p:nvGrpSpPr>
        <p:grpSpPr>
          <a:xfrm>
            <a:off x="2320222" y="614263"/>
            <a:ext cx="4974507" cy="3015014"/>
            <a:chOff x="4712891" y="2265360"/>
            <a:chExt cx="2848087" cy="211325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6D0766F-08A8-B1DE-738A-51090B66B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111" t="8679" b="12643"/>
            <a:stretch/>
          </p:blipFill>
          <p:spPr>
            <a:xfrm>
              <a:off x="4712891" y="2265360"/>
              <a:ext cx="2823948" cy="2113253"/>
            </a:xfrm>
            <a:prstGeom prst="rect">
              <a:avLst/>
            </a:prstGeom>
          </p:spPr>
        </p:pic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32161AE-7D0A-428F-5E5E-C154A43CF1CE}"/>
                </a:ext>
              </a:extLst>
            </p:cNvPr>
            <p:cNvCxnSpPr/>
            <p:nvPr/>
          </p:nvCxnSpPr>
          <p:spPr>
            <a:xfrm>
              <a:off x="5074595" y="3883350"/>
              <a:ext cx="2042809" cy="0"/>
            </a:xfrm>
            <a:prstGeom prst="line">
              <a:avLst/>
            </a:prstGeom>
            <a:ln w="12700"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33C3AC2-86BF-00AE-4C08-64B73370341E}"/>
                </a:ext>
              </a:extLst>
            </p:cNvPr>
            <p:cNvSpPr txBox="1"/>
            <p:nvPr/>
          </p:nvSpPr>
          <p:spPr>
            <a:xfrm>
              <a:off x="5831317" y="3858290"/>
              <a:ext cx="1729661" cy="280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432FF"/>
                  </a:solidFill>
                  <a:latin typeface="Candara" panose="020E0502030303020204" pitchFamily="34" charset="0"/>
                </a:rPr>
                <a:t>Photon shot noise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3685772-A754-D295-9AC1-76BBA9D80232}"/>
                </a:ext>
              </a:extLst>
            </p:cNvPr>
            <p:cNvSpPr txBox="1"/>
            <p:nvPr/>
          </p:nvSpPr>
          <p:spPr>
            <a:xfrm>
              <a:off x="5225913" y="2730789"/>
              <a:ext cx="737159" cy="280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andara" panose="020E0502030303020204" pitchFamily="34" charset="0"/>
                </a:rPr>
                <a:t>Spin noise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1DAE95-35F4-7883-BF57-A30D18BFF4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Spin Noise Measurement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F9CE6B0-BCE3-C290-7E27-812BE7D05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869" y="523071"/>
            <a:ext cx="3194238" cy="755227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F45E5F94-FC33-6AB6-23D7-C31DC829A831}"/>
              </a:ext>
            </a:extLst>
          </p:cNvPr>
          <p:cNvGrpSpPr/>
          <p:nvPr/>
        </p:nvGrpSpPr>
        <p:grpSpPr>
          <a:xfrm>
            <a:off x="219129" y="4133533"/>
            <a:ext cx="8691207" cy="913463"/>
            <a:chOff x="866482" y="983125"/>
            <a:chExt cx="8841617" cy="657976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A4239E93-F4D5-0174-74F5-3F045AA095CC}"/>
                </a:ext>
              </a:extLst>
            </p:cNvPr>
            <p:cNvSpPr/>
            <p:nvPr/>
          </p:nvSpPr>
          <p:spPr>
            <a:xfrm>
              <a:off x="866482" y="983125"/>
              <a:ext cx="8841617" cy="657976"/>
            </a:xfrm>
            <a:prstGeom prst="roundRect">
              <a:avLst>
                <a:gd name="adj" fmla="val 8884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US" sz="3200" dirty="0">
                <a:solidFill>
                  <a:schemeClr val="accent2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8F3BCD1-075E-2EE3-B34F-50710255BC01}"/>
                </a:ext>
              </a:extLst>
            </p:cNvPr>
            <p:cNvSpPr/>
            <p:nvPr/>
          </p:nvSpPr>
          <p:spPr>
            <a:xfrm>
              <a:off x="932823" y="1005851"/>
              <a:ext cx="8740219" cy="59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just">
                <a:spcBef>
                  <a:spcPts val="225"/>
                </a:spcBef>
                <a:spcAft>
                  <a:spcPts val="225"/>
                </a:spcAft>
              </a:pPr>
              <a:r>
                <a:rPr lang="en-US" altLang="en-US" sz="24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Measured the spin noise term (resonant bump) with continuous probe (i.e., without spin squeezing)</a:t>
              </a:r>
            </a:p>
          </p:txBody>
        </p:sp>
      </p:grp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031F67F-7F61-F2C4-DAA3-668E96C403FD}"/>
              </a:ext>
            </a:extLst>
          </p:cNvPr>
          <p:cNvCxnSpPr>
            <a:cxnSpLocks/>
          </p:cNvCxnSpPr>
          <p:nvPr/>
        </p:nvCxnSpPr>
        <p:spPr>
          <a:xfrm>
            <a:off x="4426085" y="1242378"/>
            <a:ext cx="239269" cy="271846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C96C087-5804-AA4D-B25A-FF3E224511C2}"/>
              </a:ext>
            </a:extLst>
          </p:cNvPr>
          <p:cNvCxnSpPr>
            <a:cxnSpLocks/>
          </p:cNvCxnSpPr>
          <p:nvPr/>
        </p:nvCxnSpPr>
        <p:spPr>
          <a:xfrm flipH="1">
            <a:off x="5565913" y="1242378"/>
            <a:ext cx="218289" cy="1680299"/>
          </a:xfrm>
          <a:prstGeom prst="straightConnector1">
            <a:avLst/>
          </a:prstGeom>
          <a:ln w="28575">
            <a:solidFill>
              <a:srgbClr val="0432FF"/>
            </a:solidFill>
            <a:prstDash val="sysDash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9A2A756-FE1E-2669-A6A0-EF6A93F4579F}"/>
              </a:ext>
            </a:extLst>
          </p:cNvPr>
          <p:cNvSpPr txBox="1"/>
          <p:nvPr/>
        </p:nvSpPr>
        <p:spPr>
          <a:xfrm>
            <a:off x="7015997" y="2441217"/>
            <a:ext cx="2039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andara" panose="020E0502030303020204" pitchFamily="34" charset="0"/>
              </a:rPr>
              <a:t>Probe laser noise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269B16-120D-4ABD-662D-D59BF02ACA96}"/>
              </a:ext>
            </a:extLst>
          </p:cNvPr>
          <p:cNvCxnSpPr>
            <a:cxnSpLocks/>
          </p:cNvCxnSpPr>
          <p:nvPr/>
        </p:nvCxnSpPr>
        <p:spPr>
          <a:xfrm flipH="1">
            <a:off x="6567303" y="2664420"/>
            <a:ext cx="467721" cy="78339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FB5110C-D359-77F1-05A5-28A94F2913DF}"/>
                  </a:ext>
                </a:extLst>
              </p:cNvPr>
              <p:cNvSpPr txBox="1"/>
              <p:nvPr/>
            </p:nvSpPr>
            <p:spPr>
              <a:xfrm rot="16200000">
                <a:off x="187249" y="1851695"/>
                <a:ext cx="25695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Noise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sup>
                    </m:sSup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V/Hz</a:t>
                </a:r>
                <a:r>
                  <a:rPr lang="en-US" sz="24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1/2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FB5110C-D359-77F1-05A5-28A94F291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7249" y="1851695"/>
                <a:ext cx="2569550" cy="461665"/>
              </a:xfrm>
              <a:prstGeom prst="rect">
                <a:avLst/>
              </a:prstGeom>
              <a:blipFill>
                <a:blip r:embed="rId5"/>
                <a:stretch>
                  <a:fillRect l="-8108" t="-2463" r="-29730" b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3DBCE832-D6D5-4862-FDD0-6CD528A6196F}"/>
              </a:ext>
            </a:extLst>
          </p:cNvPr>
          <p:cNvSpPr txBox="1"/>
          <p:nvPr/>
        </p:nvSpPr>
        <p:spPr>
          <a:xfrm>
            <a:off x="3825135" y="3729705"/>
            <a:ext cx="219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( kHz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D6E792D-3F10-4EF1-227D-B84D1C576083}"/>
                  </a:ext>
                </a:extLst>
              </p:cNvPr>
              <p:cNvSpPr txBox="1"/>
              <p:nvPr/>
            </p:nvSpPr>
            <p:spPr>
              <a:xfrm>
                <a:off x="1667992" y="2886923"/>
                <a:ext cx="6522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D6E792D-3F10-4EF1-227D-B84D1C576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992" y="2886923"/>
                <a:ext cx="652230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A5CE43-5A32-6F46-C82E-1ADC0A2B2C4B}"/>
                  </a:ext>
                </a:extLst>
              </p:cNvPr>
              <p:cNvSpPr txBox="1"/>
              <p:nvPr/>
            </p:nvSpPr>
            <p:spPr>
              <a:xfrm>
                <a:off x="1667992" y="2014074"/>
                <a:ext cx="6522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𝟒</m:t>
                      </m:r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4A5CE43-5A32-6F46-C82E-1ADC0A2B2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992" y="2014074"/>
                <a:ext cx="652230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9A971B6-8ED8-EEA3-628D-FFFFCDE0CA39}"/>
                  </a:ext>
                </a:extLst>
              </p:cNvPr>
              <p:cNvSpPr txBox="1"/>
              <p:nvPr/>
            </p:nvSpPr>
            <p:spPr>
              <a:xfrm>
                <a:off x="1688657" y="1114114"/>
                <a:ext cx="6522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𝟖</m:t>
                      </m:r>
                    </m:oMath>
                  </m:oMathPara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9A971B6-8ED8-EEA3-628D-FFFFCDE0C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657" y="1114114"/>
                <a:ext cx="652230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2D923DB-A567-40C7-2841-A1D4CCAB1803}"/>
              </a:ext>
            </a:extLst>
          </p:cNvPr>
          <p:cNvSpPr txBox="1"/>
          <p:nvPr/>
        </p:nvSpPr>
        <p:spPr>
          <a:xfrm>
            <a:off x="2996369" y="35501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F428F4-FAB2-7E54-EC4A-6598597760ED}"/>
              </a:ext>
            </a:extLst>
          </p:cNvPr>
          <p:cNvSpPr txBox="1"/>
          <p:nvPr/>
        </p:nvSpPr>
        <p:spPr>
          <a:xfrm>
            <a:off x="4610543" y="356912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635BDD-B66D-798A-4B4B-33E0F0CBD475}"/>
              </a:ext>
            </a:extLst>
          </p:cNvPr>
          <p:cNvSpPr txBox="1"/>
          <p:nvPr/>
        </p:nvSpPr>
        <p:spPr>
          <a:xfrm>
            <a:off x="6207071" y="355043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BCBAACB-BA0C-61B6-57B4-37B971EBA2D9}"/>
              </a:ext>
            </a:extLst>
          </p:cNvPr>
          <p:cNvSpPr/>
          <p:nvPr/>
        </p:nvSpPr>
        <p:spPr>
          <a:xfrm>
            <a:off x="4285452" y="636527"/>
            <a:ext cx="232347" cy="577355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9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735856-CD85-1E03-2C3B-D4933A2587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Spin Squeezing with Acousto-optic Modulator (AOM)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19E0BD3-52BC-05E4-AF46-A1692AC73FBC}"/>
              </a:ext>
            </a:extLst>
          </p:cNvPr>
          <p:cNvGrpSpPr/>
          <p:nvPr/>
        </p:nvGrpSpPr>
        <p:grpSpPr>
          <a:xfrm>
            <a:off x="367755" y="996687"/>
            <a:ext cx="4335920" cy="2312503"/>
            <a:chOff x="436317" y="1477004"/>
            <a:chExt cx="4335920" cy="23125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1ED540D-B0E0-2612-8DE7-B9CBE3461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1537" r="3129" b="16798"/>
            <a:stretch/>
          </p:blipFill>
          <p:spPr>
            <a:xfrm>
              <a:off x="436317" y="1477004"/>
              <a:ext cx="4335920" cy="2312503"/>
            </a:xfrm>
            <a:prstGeom prst="roundRect">
              <a:avLst>
                <a:gd name="adj" fmla="val 9187"/>
              </a:avLst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FCEBA30-86C2-3DF5-9D12-1B68CA508A4C}"/>
                </a:ext>
              </a:extLst>
            </p:cNvPr>
            <p:cNvSpPr/>
            <p:nvPr/>
          </p:nvSpPr>
          <p:spPr>
            <a:xfrm>
              <a:off x="436317" y="2733948"/>
              <a:ext cx="33685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Magnetic shield with vapor cell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3BB463A-61FE-A893-321F-5A3DE838B0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717" y="2102194"/>
              <a:ext cx="187875" cy="640617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CDB3149-6A6E-2962-9EF1-E5BB374C7545}"/>
                </a:ext>
              </a:extLst>
            </p:cNvPr>
            <p:cNvSpPr/>
            <p:nvPr/>
          </p:nvSpPr>
          <p:spPr>
            <a:xfrm>
              <a:off x="2604277" y="2082089"/>
              <a:ext cx="13935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Probe laser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0A5DD0-C1A8-FEC3-C7D0-AC13B77795A6}"/>
                </a:ext>
              </a:extLst>
            </p:cNvPr>
            <p:cNvSpPr/>
            <p:nvPr/>
          </p:nvSpPr>
          <p:spPr>
            <a:xfrm>
              <a:off x="2604277" y="3291675"/>
              <a:ext cx="13935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Pump laser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9A31C2E-0539-59ED-0FFD-87A1C46D0DEB}"/>
                </a:ext>
              </a:extLst>
            </p:cNvPr>
            <p:cNvSpPr/>
            <p:nvPr/>
          </p:nvSpPr>
          <p:spPr>
            <a:xfrm>
              <a:off x="2478421" y="1506662"/>
              <a:ext cx="194757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rgbClr val="FFC000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  <a:latin typeface="Candara" panose="020E0502030303020204" pitchFamily="34" charset="0"/>
                  <a:ea typeface="Times New Roman" panose="02020603050405020304" pitchFamily="18" charset="0"/>
                </a:rPr>
                <a:t>AOM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8170126-15C8-B36A-FF19-9DE200C491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0690" y="1691328"/>
              <a:ext cx="507731" cy="41086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01439C-6C2E-B270-5848-39B0C3C64CA5}"/>
              </a:ext>
            </a:extLst>
          </p:cNvPr>
          <p:cNvGrpSpPr/>
          <p:nvPr/>
        </p:nvGrpSpPr>
        <p:grpSpPr>
          <a:xfrm>
            <a:off x="4944788" y="628153"/>
            <a:ext cx="3931087" cy="3073153"/>
            <a:chOff x="246466" y="1176324"/>
            <a:chExt cx="3931087" cy="3073153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A3A8EC20-40BC-EAAB-710F-E371C5CDA8BF}"/>
                </a:ext>
              </a:extLst>
            </p:cNvPr>
            <p:cNvSpPr/>
            <p:nvPr/>
          </p:nvSpPr>
          <p:spPr>
            <a:xfrm>
              <a:off x="246466" y="1176324"/>
              <a:ext cx="3931087" cy="3073153"/>
            </a:xfrm>
            <a:prstGeom prst="roundRect">
              <a:avLst>
                <a:gd name="adj" fmla="val 837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>
                <a:spcAft>
                  <a:spcPts val="600"/>
                </a:spcAft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C0BEC2B-6D56-02AF-BBDC-A76DEE38A2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26"/>
            <a:stretch/>
          </p:blipFill>
          <p:spPr>
            <a:xfrm>
              <a:off x="479533" y="1394130"/>
              <a:ext cx="3509764" cy="2622613"/>
            </a:xfrm>
            <a:prstGeom prst="roundRect">
              <a:avLst>
                <a:gd name="adj" fmla="val 8823"/>
              </a:avLst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F47A97-9F62-DFBA-0843-B660524A6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4590" y="1520765"/>
              <a:ext cx="1627473" cy="28338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DBEA5B-0FD7-07ED-4A1B-768EAFE33EFF}"/>
              </a:ext>
            </a:extLst>
          </p:cNvPr>
          <p:cNvGrpSpPr/>
          <p:nvPr/>
        </p:nvGrpSpPr>
        <p:grpSpPr>
          <a:xfrm>
            <a:off x="226396" y="3934380"/>
            <a:ext cx="8691207" cy="913463"/>
            <a:chOff x="866482" y="983125"/>
            <a:chExt cx="8841617" cy="657976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1210FE1D-EC15-4CBD-65C6-7CAA20CBE370}"/>
                </a:ext>
              </a:extLst>
            </p:cNvPr>
            <p:cNvSpPr/>
            <p:nvPr/>
          </p:nvSpPr>
          <p:spPr>
            <a:xfrm>
              <a:off x="866482" y="983125"/>
              <a:ext cx="8841617" cy="657976"/>
            </a:xfrm>
            <a:prstGeom prst="roundRect">
              <a:avLst>
                <a:gd name="adj" fmla="val 8884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US" sz="3200" dirty="0">
                <a:solidFill>
                  <a:schemeClr val="accent2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EB6EE80-7FEA-755A-2027-120BDC8F9B66}"/>
                </a:ext>
              </a:extLst>
            </p:cNvPr>
            <p:cNvSpPr/>
            <p:nvPr/>
          </p:nvSpPr>
          <p:spPr>
            <a:xfrm>
              <a:off x="932823" y="1005851"/>
              <a:ext cx="8740219" cy="59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just">
                <a:spcBef>
                  <a:spcPts val="225"/>
                </a:spcBef>
                <a:spcAft>
                  <a:spcPts val="225"/>
                </a:spcAft>
              </a:pPr>
              <a:r>
                <a:rPr lang="en-US" altLang="en-US" sz="24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We added an AOM between the probe beam and the vapor cell for probe pulsing.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752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2DDC5F-A0C5-BF11-82D7-6F334908EA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b="1" dirty="0">
                <a:latin typeface="Candara" panose="020E0502030303020204" pitchFamily="34" charset="0"/>
              </a:rPr>
              <a:t>Protocol for Spin Squeezing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3BF282-86F1-8CA6-DD1D-3CFE61EE9C76}"/>
              </a:ext>
            </a:extLst>
          </p:cNvPr>
          <p:cNvGrpSpPr/>
          <p:nvPr/>
        </p:nvGrpSpPr>
        <p:grpSpPr>
          <a:xfrm>
            <a:off x="226396" y="4044446"/>
            <a:ext cx="8691207" cy="1334472"/>
            <a:chOff x="866482" y="983125"/>
            <a:chExt cx="8841617" cy="961233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27607F2-D2C4-A3B6-9D29-F568AA9A26E2}"/>
                </a:ext>
              </a:extLst>
            </p:cNvPr>
            <p:cNvSpPr/>
            <p:nvPr/>
          </p:nvSpPr>
          <p:spPr>
            <a:xfrm>
              <a:off x="866482" y="983125"/>
              <a:ext cx="8841617" cy="657976"/>
            </a:xfrm>
            <a:prstGeom prst="roundRect">
              <a:avLst>
                <a:gd name="adj" fmla="val 8884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US" sz="32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5FCE5A-0958-F9F7-C23A-A028F4C8CF44}"/>
                </a:ext>
              </a:extLst>
            </p:cNvPr>
            <p:cNvSpPr/>
            <p:nvPr/>
          </p:nvSpPr>
          <p:spPr>
            <a:xfrm>
              <a:off x="932823" y="1005851"/>
              <a:ext cx="8740219" cy="9385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1" indent="-342900" algn="just">
                <a:spcBef>
                  <a:spcPts val="225"/>
                </a:spcBef>
                <a:spcAft>
                  <a:spcPts val="225"/>
                </a:spcAft>
                <a:buFont typeface="Arial" panose="020B0604020202020204" pitchFamily="34" charset="0"/>
                <a:buChar char="•"/>
              </a:pPr>
              <a:r>
                <a:rPr lang="en-US" altLang="en-US" sz="24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During the delay time, the spin state is un-squeezed.</a:t>
              </a:r>
            </a:p>
            <a:p>
              <a:pPr marL="342900" lvl="1" indent="-342900" algn="just">
                <a:spcBef>
                  <a:spcPts val="225"/>
                </a:spcBef>
                <a:spcAft>
                  <a:spcPts val="225"/>
                </a:spcAft>
                <a:buFont typeface="Arial" panose="020B0604020202020204" pitchFamily="34" charset="0"/>
                <a:buChar char="•"/>
              </a:pPr>
              <a:r>
                <a:rPr lang="en-US" altLang="en-US" sz="24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Spin noise in measurement state depends on the delay time.</a:t>
              </a:r>
            </a:p>
            <a:p>
              <a:pPr marL="0" lvl="1" algn="just">
                <a:spcBef>
                  <a:spcPts val="225"/>
                </a:spcBef>
                <a:spcAft>
                  <a:spcPts val="225"/>
                </a:spcAft>
              </a:pPr>
              <a:r>
                <a:rPr lang="en-US" altLang="en-US" sz="2400" b="1" dirty="0">
                  <a:latin typeface="Candara" panose="020E050203030302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89F6A93-A601-C796-B981-AEFC710C5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65" y="488824"/>
            <a:ext cx="7772400" cy="353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242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C1369A-1FF8-C150-40E6-989FE5B4F1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Preliminary Spin Squeezing Verification</a:t>
            </a:r>
          </a:p>
        </p:txBody>
      </p:sp>
      <p:sp>
        <p:nvSpPr>
          <p:cNvPr id="4" name="Rounded Rectangle 44">
            <a:extLst>
              <a:ext uri="{FF2B5EF4-FFF2-40B4-BE49-F238E27FC236}">
                <a16:creationId xmlns:a16="http://schemas.microsoft.com/office/drawing/2014/main" id="{FF15909E-D840-552C-3E26-7189826E98B6}"/>
              </a:ext>
            </a:extLst>
          </p:cNvPr>
          <p:cNvSpPr/>
          <p:nvPr/>
        </p:nvSpPr>
        <p:spPr>
          <a:xfrm>
            <a:off x="5875345" y="1389232"/>
            <a:ext cx="2969161" cy="2721578"/>
          </a:xfrm>
          <a:prstGeom prst="roundRect">
            <a:avLst>
              <a:gd name="adj" fmla="val 375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DB4EDE-BF67-1882-6846-3FE5441E6FBA}"/>
              </a:ext>
            </a:extLst>
          </p:cNvPr>
          <p:cNvSpPr/>
          <p:nvPr/>
        </p:nvSpPr>
        <p:spPr>
          <a:xfrm>
            <a:off x="5935631" y="1402376"/>
            <a:ext cx="296916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ndara" panose="020E0502030303020204" pitchFamily="34" charset="0"/>
                <a:ea typeface="Times New Roman" panose="02020603050405020304" pitchFamily="18" charset="0"/>
              </a:rPr>
              <a:t>Spin noise increases at longer delay time </a:t>
            </a:r>
            <a:r>
              <a:rPr lang="en-US" sz="2000" b="1" dirty="0">
                <a:solidFill>
                  <a:srgbClr val="C0000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(preliminary Verification of spin squeezing effect!)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ndara" panose="020E0502030303020204" pitchFamily="34" charset="0"/>
                <a:ea typeface="Times New Roman" panose="02020603050405020304" pitchFamily="18" charset="0"/>
              </a:rPr>
              <a:t>Data fluctuation due to ambient magnetic noise</a:t>
            </a:r>
            <a:endParaRPr lang="en-US" sz="2000" b="1" dirty="0">
              <a:solidFill>
                <a:srgbClr val="C00000"/>
              </a:solidFill>
              <a:latin typeface="Candara" panose="020E050203030302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058628-0564-5967-88D6-6F5AA9322A1D}"/>
              </a:ext>
            </a:extLst>
          </p:cNvPr>
          <p:cNvCxnSpPr>
            <a:cxnSpLocks/>
          </p:cNvCxnSpPr>
          <p:nvPr/>
        </p:nvCxnSpPr>
        <p:spPr>
          <a:xfrm flipH="1" flipV="1">
            <a:off x="5502876" y="2141838"/>
            <a:ext cx="556541" cy="81100"/>
          </a:xfrm>
          <a:prstGeom prst="straightConnector1">
            <a:avLst/>
          </a:prstGeom>
          <a:ln w="34925">
            <a:solidFill>
              <a:schemeClr val="tx1"/>
            </a:solidFill>
            <a:prstDash val="sysDash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4ADB3BDF-5DE9-C278-96E5-71E3930EB291}"/>
              </a:ext>
            </a:extLst>
          </p:cNvPr>
          <p:cNvGrpSpPr/>
          <p:nvPr/>
        </p:nvGrpSpPr>
        <p:grpSpPr>
          <a:xfrm>
            <a:off x="170399" y="1148745"/>
            <a:ext cx="5206910" cy="3359794"/>
            <a:chOff x="172180" y="1166218"/>
            <a:chExt cx="5206910" cy="3359794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97E1F251-1075-4FE2-CF0C-08F73175D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01798" y="1166218"/>
              <a:ext cx="4777292" cy="2990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CF652B-4423-CE14-8399-F6109D20439D}"/>
                </a:ext>
              </a:extLst>
            </p:cNvPr>
            <p:cNvSpPr txBox="1"/>
            <p:nvPr/>
          </p:nvSpPr>
          <p:spPr>
            <a:xfrm>
              <a:off x="2329440" y="4156680"/>
              <a:ext cx="17706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delay (</a:t>
              </a:r>
              <a:r>
                <a:rPr lang="en-US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ms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29F0B2-56E6-613D-29E3-A219EE0217F7}"/>
                </a:ext>
              </a:extLst>
            </p:cNvPr>
            <p:cNvSpPr txBox="1"/>
            <p:nvPr/>
          </p:nvSpPr>
          <p:spPr>
            <a:xfrm rot="16200000">
              <a:off x="-809499" y="2147897"/>
              <a:ext cx="2332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OQS spin noise (</a:t>
              </a:r>
              <a:r>
                <a:rPr lang="en-US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a.u</a:t>
              </a:r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9643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7C8830E-F3BE-DC48-2DC9-4FF9121D47D7}"/>
              </a:ext>
            </a:extLst>
          </p:cNvPr>
          <p:cNvSpPr/>
          <p:nvPr/>
        </p:nvSpPr>
        <p:spPr>
          <a:xfrm>
            <a:off x="385510" y="3335915"/>
            <a:ext cx="8676727" cy="1060239"/>
          </a:xfrm>
          <a:prstGeom prst="roundRect">
            <a:avLst>
              <a:gd name="adj" fmla="val 199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40A2EB-86EF-1A28-B1A4-07F937301C49}"/>
              </a:ext>
            </a:extLst>
          </p:cNvPr>
          <p:cNvSpPr/>
          <p:nvPr/>
        </p:nvSpPr>
        <p:spPr>
          <a:xfrm>
            <a:off x="102476" y="487567"/>
            <a:ext cx="882659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B93B43-D2D3-681C-C789-2137FAA34D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Research Team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45E6A-DB43-4149-A2D7-8732076E97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788" y="1598679"/>
            <a:ext cx="1419188" cy="1389147"/>
          </a:xfrm>
          <a:prstGeom prst="rect">
            <a:avLst/>
          </a:prstGeom>
          <a:effectLst>
            <a:outerShdw blurRad="50800" dist="112712" dir="24000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1B9E42-56E4-AC4F-F071-0A4509AC0963}"/>
              </a:ext>
            </a:extLst>
          </p:cNvPr>
          <p:cNvSpPr txBox="1"/>
          <p:nvPr/>
        </p:nvSpPr>
        <p:spPr>
          <a:xfrm>
            <a:off x="385510" y="646383"/>
            <a:ext cx="7159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Candara" panose="020E0502030303020204" pitchFamily="34" charset="0"/>
              </a:rPr>
              <a:t>Key investigators at Los Alamos National Laboratory: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D88C9-D679-B789-BAE8-13E41846DFBD}"/>
              </a:ext>
            </a:extLst>
          </p:cNvPr>
          <p:cNvSpPr txBox="1"/>
          <p:nvPr/>
        </p:nvSpPr>
        <p:spPr>
          <a:xfrm>
            <a:off x="1373582" y="1162681"/>
            <a:ext cx="157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ndara" panose="020E0502030303020204" pitchFamily="34" charset="0"/>
              </a:rPr>
              <a:t>Young </a:t>
            </a:r>
            <a:r>
              <a:rPr lang="en-US" b="1" dirty="0" err="1">
                <a:solidFill>
                  <a:srgbClr val="7030A0"/>
                </a:solidFill>
                <a:latin typeface="Candara" panose="020E0502030303020204" pitchFamily="34" charset="0"/>
              </a:rPr>
              <a:t>Jin</a:t>
            </a:r>
            <a:r>
              <a:rPr lang="en-US" b="1" dirty="0">
                <a:solidFill>
                  <a:srgbClr val="7030A0"/>
                </a:solidFill>
                <a:latin typeface="Candara" panose="020E0502030303020204" pitchFamily="34" charset="0"/>
              </a:rPr>
              <a:t> Kim</a:t>
            </a:r>
            <a:endParaRPr lang="en-US" b="1" dirty="0">
              <a:solidFill>
                <a:srgbClr val="FF40FF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D7FE87-5994-9F7B-E002-D6576E54EE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20" r="5136"/>
          <a:stretch/>
        </p:blipFill>
        <p:spPr>
          <a:xfrm>
            <a:off x="5563789" y="1598679"/>
            <a:ext cx="1337848" cy="1389146"/>
          </a:xfrm>
          <a:prstGeom prst="rect">
            <a:avLst/>
          </a:prstGeom>
          <a:effectLst>
            <a:outerShdw blurRad="50800" dist="101600" dir="2400000" algn="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3A8CEDD-4CA6-D55F-D46D-E1349874F1A5}"/>
              </a:ext>
            </a:extLst>
          </p:cNvPr>
          <p:cNvSpPr txBox="1"/>
          <p:nvPr/>
        </p:nvSpPr>
        <p:spPr>
          <a:xfrm>
            <a:off x="5493945" y="1158687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ndara" panose="020E0502030303020204" pitchFamily="34" charset="0"/>
              </a:rPr>
              <a:t>Igor </a:t>
            </a:r>
            <a:r>
              <a:rPr lang="en-US" b="1" dirty="0" err="1">
                <a:solidFill>
                  <a:srgbClr val="7030A0"/>
                </a:solidFill>
                <a:latin typeface="Candara" panose="020E0502030303020204" pitchFamily="34" charset="0"/>
              </a:rPr>
              <a:t>Savukov</a:t>
            </a:r>
            <a:endParaRPr lang="en-US" b="1" dirty="0">
              <a:solidFill>
                <a:srgbClr val="7030A0"/>
              </a:solidFill>
              <a:latin typeface="Candara" panose="020E05020303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C7D873-2859-88BD-BD45-E08A7B804C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77" b="10798"/>
          <a:stretch/>
        </p:blipFill>
        <p:spPr>
          <a:xfrm>
            <a:off x="3541057" y="1598679"/>
            <a:ext cx="1212339" cy="1389147"/>
          </a:xfrm>
          <a:prstGeom prst="rect">
            <a:avLst/>
          </a:prstGeom>
          <a:effectLst>
            <a:outerShdw blurRad="50800" dist="101600" dir="24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C12FAB9-DDE8-A001-9A02-381EEF5B43BF}"/>
              </a:ext>
            </a:extLst>
          </p:cNvPr>
          <p:cNvSpPr txBox="1"/>
          <p:nvPr/>
        </p:nvSpPr>
        <p:spPr>
          <a:xfrm>
            <a:off x="3395258" y="1162256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ndara" panose="020E0502030303020204" pitchFamily="34" charset="0"/>
              </a:rPr>
              <a:t>Leanne Duffy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BF2772-467C-E882-907E-A57992BFA12B}"/>
              </a:ext>
            </a:extLst>
          </p:cNvPr>
          <p:cNvSpPr txBox="1"/>
          <p:nvPr/>
        </p:nvSpPr>
        <p:spPr>
          <a:xfrm>
            <a:off x="3295584" y="4487217"/>
            <a:ext cx="2109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rPr>
              <a:t>Thank you!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AC9EA-1A27-5279-3F2D-B0C45F3E97AC}"/>
              </a:ext>
            </a:extLst>
          </p:cNvPr>
          <p:cNvSpPr txBox="1"/>
          <p:nvPr/>
        </p:nvSpPr>
        <p:spPr>
          <a:xfrm>
            <a:off x="385511" y="3428248"/>
            <a:ext cx="6301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Candara" panose="020E0502030303020204" pitchFamily="34" charset="0"/>
              </a:rPr>
              <a:t>Axion search using OQS recently selected for a </a:t>
            </a:r>
            <a:r>
              <a:rPr lang="en-US" dirty="0" err="1">
                <a:latin typeface="Candara" panose="020E0502030303020204" pitchFamily="34" charset="0"/>
              </a:rPr>
              <a:t>QuantISED</a:t>
            </a:r>
            <a:r>
              <a:rPr lang="en-US" dirty="0">
                <a:latin typeface="Candara" panose="020E0502030303020204" pitchFamily="34" charset="0"/>
              </a:rPr>
              <a:t> 2.0 award (Quantum Information Science Enabled Discoveries in High Energy Physics)!</a:t>
            </a:r>
          </a:p>
          <a:p>
            <a:pPr algn="just"/>
            <a:r>
              <a:rPr lang="en-US" b="1" dirty="0">
                <a:solidFill>
                  <a:srgbClr val="0432FF"/>
                </a:solidFill>
                <a:latin typeface="Candara" panose="020E0502030303020204" pitchFamily="34" charset="0"/>
              </a:rPr>
              <a:t>  </a:t>
            </a:r>
          </a:p>
        </p:txBody>
      </p:sp>
      <p:pic>
        <p:nvPicPr>
          <p:cNvPr id="1026" name="Picture 2" descr="Department of Energy, office of Science">
            <a:extLst>
              <a:ext uri="{FF2B5EF4-FFF2-40B4-BE49-F238E27FC236}">
                <a16:creationId xmlns:a16="http://schemas.microsoft.com/office/drawing/2014/main" id="{A1553C8D-40E0-B029-23DF-0835AA8C4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246" y="3681368"/>
            <a:ext cx="221599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43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ACF61-2653-D623-255C-74250E81E2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Optical Quantum Sensor (OQS)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F2F9F9-218E-DA64-1F07-524D880DD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414" y="1715101"/>
            <a:ext cx="5664200" cy="22987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16550B-B56D-8FB3-80DE-7D63DBC5629E}"/>
              </a:ext>
            </a:extLst>
          </p:cNvPr>
          <p:cNvSpPr/>
          <p:nvPr/>
        </p:nvSpPr>
        <p:spPr>
          <a:xfrm>
            <a:off x="558241" y="1933702"/>
            <a:ext cx="1444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ndara" panose="020E0502030303020204" pitchFamily="34" charset="0"/>
              </a:rPr>
              <a:t>Pumping: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97B3E5-E908-213C-FF78-6D5ED5945B90}"/>
              </a:ext>
            </a:extLst>
          </p:cNvPr>
          <p:cNvSpPr/>
          <p:nvPr/>
        </p:nvSpPr>
        <p:spPr>
          <a:xfrm>
            <a:off x="4572000" y="4254432"/>
            <a:ext cx="3029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ndara" panose="020E0502030303020204" pitchFamily="34" charset="0"/>
              </a:rPr>
              <a:t>Polarize atomic spins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3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ACF61-2653-D623-255C-74250E81E2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Optical Quantum Sensor (OQS)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F026F2-07EB-D065-76C6-7F12DF4C549F}"/>
              </a:ext>
            </a:extLst>
          </p:cNvPr>
          <p:cNvSpPr/>
          <p:nvPr/>
        </p:nvSpPr>
        <p:spPr>
          <a:xfrm>
            <a:off x="471615" y="2029955"/>
            <a:ext cx="2040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Candara" panose="020E0502030303020204" pitchFamily="34" charset="0"/>
              </a:rPr>
              <a:t>Spin tilt: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3D24EE-2EB2-24B2-0CBC-51AE870F8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038" y="1259583"/>
            <a:ext cx="5664200" cy="30607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3024B56-A49A-6C95-1401-908EBFA71822}"/>
              </a:ext>
            </a:extLst>
          </p:cNvPr>
          <p:cNvSpPr/>
          <p:nvPr/>
        </p:nvSpPr>
        <p:spPr>
          <a:xfrm>
            <a:off x="3213209" y="4243281"/>
            <a:ext cx="5251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Candara" panose="020E0502030303020204" pitchFamily="34" charset="0"/>
              </a:rPr>
              <a:t>Spin tilt proportional to field strength 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3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ACF61-2653-D623-255C-74250E81E2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Optical Quantum Sensor (OQS)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89AA7E-32D8-9B78-8715-AC323D266F84}"/>
              </a:ext>
            </a:extLst>
          </p:cNvPr>
          <p:cNvSpPr/>
          <p:nvPr/>
        </p:nvSpPr>
        <p:spPr>
          <a:xfrm>
            <a:off x="278742" y="1811271"/>
            <a:ext cx="2040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Candara" panose="020E0502030303020204" pitchFamily="34" charset="0"/>
              </a:rPr>
              <a:t>Probing:</a:t>
            </a:r>
            <a:endParaRPr lang="en-US" sz="2400" b="1" dirty="0">
              <a:solidFill>
                <a:srgbClr val="0432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AAAA4A-0341-9124-D166-463833347B41}"/>
              </a:ext>
            </a:extLst>
          </p:cNvPr>
          <p:cNvSpPr/>
          <p:nvPr/>
        </p:nvSpPr>
        <p:spPr>
          <a:xfrm>
            <a:off x="2021990" y="4462368"/>
            <a:ext cx="5349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Candara" panose="020E0502030303020204" pitchFamily="34" charset="0"/>
              </a:rPr>
              <a:t>Detect magnetic field with probe beam</a:t>
            </a:r>
            <a:endParaRPr lang="en-US" sz="2400" b="1" dirty="0">
              <a:solidFill>
                <a:srgbClr val="0432FF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F78CA2-0216-47BA-4953-5C9707E93767}"/>
              </a:ext>
            </a:extLst>
          </p:cNvPr>
          <p:cNvGrpSpPr/>
          <p:nvPr/>
        </p:nvGrpSpPr>
        <p:grpSpPr>
          <a:xfrm>
            <a:off x="7148560" y="1402586"/>
            <a:ext cx="1688707" cy="1389487"/>
            <a:chOff x="6669605" y="2967194"/>
            <a:chExt cx="2158051" cy="177567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13E5676-11A8-F021-282F-F71724379F56}"/>
                </a:ext>
              </a:extLst>
            </p:cNvPr>
            <p:cNvGrpSpPr/>
            <p:nvPr/>
          </p:nvGrpSpPr>
          <p:grpSpPr>
            <a:xfrm>
              <a:off x="7133408" y="2967194"/>
              <a:ext cx="1694248" cy="1715401"/>
              <a:chOff x="7046833" y="4125952"/>
              <a:chExt cx="2064756" cy="209053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5E10767-5FEF-F0DD-DF74-B487C10BDA2A}"/>
                  </a:ext>
                </a:extLst>
              </p:cNvPr>
              <p:cNvGrpSpPr/>
              <p:nvPr/>
            </p:nvGrpSpPr>
            <p:grpSpPr>
              <a:xfrm>
                <a:off x="7046833" y="4125952"/>
                <a:ext cx="2032817" cy="1014728"/>
                <a:chOff x="7046833" y="4125952"/>
                <a:chExt cx="2032817" cy="1014728"/>
              </a:xfrm>
            </p:grpSpPr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E6F218EA-7E9C-EEA3-E836-AD732B378310}"/>
                    </a:ext>
                  </a:extLst>
                </p:cNvPr>
                <p:cNvSpPr/>
                <p:nvPr/>
              </p:nvSpPr>
              <p:spPr>
                <a:xfrm rot="10800000">
                  <a:off x="7144663" y="4144388"/>
                  <a:ext cx="1316931" cy="996292"/>
                </a:xfrm>
                <a:custGeom>
                  <a:avLst/>
                  <a:gdLst>
                    <a:gd name="connsiteX0" fmla="*/ 0 w 1208599"/>
                    <a:gd name="connsiteY0" fmla="*/ 298815 h 521463"/>
                    <a:gd name="connsiteX1" fmla="*/ 159026 w 1208599"/>
                    <a:gd name="connsiteY1" fmla="*/ 4617 h 521463"/>
                    <a:gd name="connsiteX2" fmla="*/ 318052 w 1208599"/>
                    <a:gd name="connsiteY2" fmla="*/ 505549 h 521463"/>
                    <a:gd name="connsiteX3" fmla="*/ 477079 w 1208599"/>
                    <a:gd name="connsiteY3" fmla="*/ 4617 h 521463"/>
                    <a:gd name="connsiteX4" fmla="*/ 636105 w 1208599"/>
                    <a:gd name="connsiteY4" fmla="*/ 513501 h 521463"/>
                    <a:gd name="connsiteX5" fmla="*/ 779228 w 1208599"/>
                    <a:gd name="connsiteY5" fmla="*/ 4617 h 521463"/>
                    <a:gd name="connsiteX6" fmla="*/ 906449 w 1208599"/>
                    <a:gd name="connsiteY6" fmla="*/ 521452 h 521463"/>
                    <a:gd name="connsiteX7" fmla="*/ 1041621 w 1208599"/>
                    <a:gd name="connsiteY7" fmla="*/ 20520 h 521463"/>
                    <a:gd name="connsiteX8" fmla="*/ 1208599 w 1208599"/>
                    <a:gd name="connsiteY8" fmla="*/ 314718 h 521463"/>
                    <a:gd name="connsiteX9" fmla="*/ 1208599 w 1208599"/>
                    <a:gd name="connsiteY9" fmla="*/ 314718 h 521463"/>
                    <a:gd name="connsiteX0" fmla="*/ 0 w 1168843"/>
                    <a:gd name="connsiteY0" fmla="*/ 298815 h 521463"/>
                    <a:gd name="connsiteX1" fmla="*/ 119270 w 1168843"/>
                    <a:gd name="connsiteY1" fmla="*/ 4617 h 521463"/>
                    <a:gd name="connsiteX2" fmla="*/ 278296 w 1168843"/>
                    <a:gd name="connsiteY2" fmla="*/ 505549 h 521463"/>
                    <a:gd name="connsiteX3" fmla="*/ 437323 w 1168843"/>
                    <a:gd name="connsiteY3" fmla="*/ 4617 h 521463"/>
                    <a:gd name="connsiteX4" fmla="*/ 596349 w 1168843"/>
                    <a:gd name="connsiteY4" fmla="*/ 513501 h 521463"/>
                    <a:gd name="connsiteX5" fmla="*/ 739472 w 1168843"/>
                    <a:gd name="connsiteY5" fmla="*/ 4617 h 521463"/>
                    <a:gd name="connsiteX6" fmla="*/ 866693 w 1168843"/>
                    <a:gd name="connsiteY6" fmla="*/ 521452 h 521463"/>
                    <a:gd name="connsiteX7" fmla="*/ 1001865 w 1168843"/>
                    <a:gd name="connsiteY7" fmla="*/ 20520 h 521463"/>
                    <a:gd name="connsiteX8" fmla="*/ 1168843 w 1168843"/>
                    <a:gd name="connsiteY8" fmla="*/ 314718 h 521463"/>
                    <a:gd name="connsiteX9" fmla="*/ 1168843 w 1168843"/>
                    <a:gd name="connsiteY9" fmla="*/ 314718 h 521463"/>
                    <a:gd name="connsiteX0" fmla="*/ 0 w 1168843"/>
                    <a:gd name="connsiteY0" fmla="*/ 298815 h 521463"/>
                    <a:gd name="connsiteX1" fmla="*/ 119270 w 1168843"/>
                    <a:gd name="connsiteY1" fmla="*/ 4617 h 521463"/>
                    <a:gd name="connsiteX2" fmla="*/ 278296 w 1168843"/>
                    <a:gd name="connsiteY2" fmla="*/ 505549 h 521463"/>
                    <a:gd name="connsiteX3" fmla="*/ 437323 w 1168843"/>
                    <a:gd name="connsiteY3" fmla="*/ 4617 h 521463"/>
                    <a:gd name="connsiteX4" fmla="*/ 596349 w 1168843"/>
                    <a:gd name="connsiteY4" fmla="*/ 513501 h 521463"/>
                    <a:gd name="connsiteX5" fmla="*/ 739472 w 1168843"/>
                    <a:gd name="connsiteY5" fmla="*/ 4617 h 521463"/>
                    <a:gd name="connsiteX6" fmla="*/ 866693 w 1168843"/>
                    <a:gd name="connsiteY6" fmla="*/ 521452 h 521463"/>
                    <a:gd name="connsiteX7" fmla="*/ 1017767 w 1168843"/>
                    <a:gd name="connsiteY7" fmla="*/ 20520 h 521463"/>
                    <a:gd name="connsiteX8" fmla="*/ 1168843 w 1168843"/>
                    <a:gd name="connsiteY8" fmla="*/ 314718 h 521463"/>
                    <a:gd name="connsiteX9" fmla="*/ 1168843 w 1168843"/>
                    <a:gd name="connsiteY9" fmla="*/ 314718 h 521463"/>
                    <a:gd name="connsiteX0" fmla="*/ 0 w 1168843"/>
                    <a:gd name="connsiteY0" fmla="*/ 298815 h 521462"/>
                    <a:gd name="connsiteX1" fmla="*/ 119270 w 1168843"/>
                    <a:gd name="connsiteY1" fmla="*/ 4617 h 521462"/>
                    <a:gd name="connsiteX2" fmla="*/ 278296 w 1168843"/>
                    <a:gd name="connsiteY2" fmla="*/ 505549 h 521462"/>
                    <a:gd name="connsiteX3" fmla="*/ 437323 w 1168843"/>
                    <a:gd name="connsiteY3" fmla="*/ 4617 h 521462"/>
                    <a:gd name="connsiteX4" fmla="*/ 596349 w 1168843"/>
                    <a:gd name="connsiteY4" fmla="*/ 513501 h 521462"/>
                    <a:gd name="connsiteX5" fmla="*/ 739472 w 1168843"/>
                    <a:gd name="connsiteY5" fmla="*/ 4617 h 521462"/>
                    <a:gd name="connsiteX6" fmla="*/ 866693 w 1168843"/>
                    <a:gd name="connsiteY6" fmla="*/ 521452 h 521462"/>
                    <a:gd name="connsiteX7" fmla="*/ 1017767 w 1168843"/>
                    <a:gd name="connsiteY7" fmla="*/ 20520 h 521462"/>
                    <a:gd name="connsiteX8" fmla="*/ 1168843 w 1168843"/>
                    <a:gd name="connsiteY8" fmla="*/ 314718 h 521462"/>
                    <a:gd name="connsiteX9" fmla="*/ 1168843 w 1168843"/>
                    <a:gd name="connsiteY9" fmla="*/ 314718 h 521462"/>
                    <a:gd name="connsiteX0" fmla="*/ 0 w 1168843"/>
                    <a:gd name="connsiteY0" fmla="*/ 298815 h 521462"/>
                    <a:gd name="connsiteX1" fmla="*/ 119270 w 1168843"/>
                    <a:gd name="connsiteY1" fmla="*/ 4617 h 521462"/>
                    <a:gd name="connsiteX2" fmla="*/ 278296 w 1168843"/>
                    <a:gd name="connsiteY2" fmla="*/ 505549 h 521462"/>
                    <a:gd name="connsiteX3" fmla="*/ 437323 w 1168843"/>
                    <a:gd name="connsiteY3" fmla="*/ 4617 h 521462"/>
                    <a:gd name="connsiteX4" fmla="*/ 596349 w 1168843"/>
                    <a:gd name="connsiteY4" fmla="*/ 513501 h 521462"/>
                    <a:gd name="connsiteX5" fmla="*/ 739472 w 1168843"/>
                    <a:gd name="connsiteY5" fmla="*/ 4617 h 521462"/>
                    <a:gd name="connsiteX6" fmla="*/ 866693 w 1168843"/>
                    <a:gd name="connsiteY6" fmla="*/ 521452 h 521462"/>
                    <a:gd name="connsiteX7" fmla="*/ 1041621 w 1168843"/>
                    <a:gd name="connsiteY7" fmla="*/ 20520 h 521462"/>
                    <a:gd name="connsiteX8" fmla="*/ 1168843 w 1168843"/>
                    <a:gd name="connsiteY8" fmla="*/ 314718 h 521462"/>
                    <a:gd name="connsiteX9" fmla="*/ 1168843 w 1168843"/>
                    <a:gd name="connsiteY9" fmla="*/ 314718 h 521462"/>
                    <a:gd name="connsiteX0" fmla="*/ 0 w 1168843"/>
                    <a:gd name="connsiteY0" fmla="*/ 298815 h 513501"/>
                    <a:gd name="connsiteX1" fmla="*/ 119270 w 1168843"/>
                    <a:gd name="connsiteY1" fmla="*/ 4617 h 513501"/>
                    <a:gd name="connsiteX2" fmla="*/ 278296 w 1168843"/>
                    <a:gd name="connsiteY2" fmla="*/ 505549 h 513501"/>
                    <a:gd name="connsiteX3" fmla="*/ 437323 w 1168843"/>
                    <a:gd name="connsiteY3" fmla="*/ 4617 h 513501"/>
                    <a:gd name="connsiteX4" fmla="*/ 596349 w 1168843"/>
                    <a:gd name="connsiteY4" fmla="*/ 513501 h 513501"/>
                    <a:gd name="connsiteX5" fmla="*/ 739472 w 1168843"/>
                    <a:gd name="connsiteY5" fmla="*/ 4617 h 513501"/>
                    <a:gd name="connsiteX6" fmla="*/ 898498 w 1168843"/>
                    <a:gd name="connsiteY6" fmla="*/ 505550 h 513501"/>
                    <a:gd name="connsiteX7" fmla="*/ 1041621 w 1168843"/>
                    <a:gd name="connsiteY7" fmla="*/ 20520 h 513501"/>
                    <a:gd name="connsiteX8" fmla="*/ 1168843 w 1168843"/>
                    <a:gd name="connsiteY8" fmla="*/ 314718 h 513501"/>
                    <a:gd name="connsiteX9" fmla="*/ 1168843 w 1168843"/>
                    <a:gd name="connsiteY9" fmla="*/ 314718 h 513501"/>
                    <a:gd name="connsiteX0" fmla="*/ 0 w 1168843"/>
                    <a:gd name="connsiteY0" fmla="*/ 299117 h 513803"/>
                    <a:gd name="connsiteX1" fmla="*/ 119270 w 1168843"/>
                    <a:gd name="connsiteY1" fmla="*/ 4919 h 513803"/>
                    <a:gd name="connsiteX2" fmla="*/ 262394 w 1168843"/>
                    <a:gd name="connsiteY2" fmla="*/ 513803 h 513803"/>
                    <a:gd name="connsiteX3" fmla="*/ 437323 w 1168843"/>
                    <a:gd name="connsiteY3" fmla="*/ 4919 h 513803"/>
                    <a:gd name="connsiteX4" fmla="*/ 596349 w 1168843"/>
                    <a:gd name="connsiteY4" fmla="*/ 513803 h 513803"/>
                    <a:gd name="connsiteX5" fmla="*/ 739472 w 1168843"/>
                    <a:gd name="connsiteY5" fmla="*/ 4919 h 513803"/>
                    <a:gd name="connsiteX6" fmla="*/ 898498 w 1168843"/>
                    <a:gd name="connsiteY6" fmla="*/ 505852 h 513803"/>
                    <a:gd name="connsiteX7" fmla="*/ 1041621 w 1168843"/>
                    <a:gd name="connsiteY7" fmla="*/ 20822 h 513803"/>
                    <a:gd name="connsiteX8" fmla="*/ 1168843 w 1168843"/>
                    <a:gd name="connsiteY8" fmla="*/ 315020 h 513803"/>
                    <a:gd name="connsiteX9" fmla="*/ 1168843 w 1168843"/>
                    <a:gd name="connsiteY9" fmla="*/ 315020 h 513803"/>
                    <a:gd name="connsiteX0" fmla="*/ 0 w 1168843"/>
                    <a:gd name="connsiteY0" fmla="*/ 299117 h 513803"/>
                    <a:gd name="connsiteX1" fmla="*/ 119270 w 1168843"/>
                    <a:gd name="connsiteY1" fmla="*/ 4919 h 513803"/>
                    <a:gd name="connsiteX2" fmla="*/ 262394 w 1168843"/>
                    <a:gd name="connsiteY2" fmla="*/ 513803 h 513803"/>
                    <a:gd name="connsiteX3" fmla="*/ 437323 w 1168843"/>
                    <a:gd name="connsiteY3" fmla="*/ 4919 h 513803"/>
                    <a:gd name="connsiteX4" fmla="*/ 596349 w 1168843"/>
                    <a:gd name="connsiteY4" fmla="*/ 513803 h 513803"/>
                    <a:gd name="connsiteX5" fmla="*/ 739472 w 1168843"/>
                    <a:gd name="connsiteY5" fmla="*/ 4919 h 513803"/>
                    <a:gd name="connsiteX6" fmla="*/ 898498 w 1168843"/>
                    <a:gd name="connsiteY6" fmla="*/ 505852 h 513803"/>
                    <a:gd name="connsiteX7" fmla="*/ 1041621 w 1168843"/>
                    <a:gd name="connsiteY7" fmla="*/ 20822 h 513803"/>
                    <a:gd name="connsiteX8" fmla="*/ 1168843 w 1168843"/>
                    <a:gd name="connsiteY8" fmla="*/ 315020 h 513803"/>
                    <a:gd name="connsiteX0" fmla="*/ 0 w 1041621"/>
                    <a:gd name="connsiteY0" fmla="*/ 299117 h 513803"/>
                    <a:gd name="connsiteX1" fmla="*/ 119270 w 1041621"/>
                    <a:gd name="connsiteY1" fmla="*/ 4919 h 513803"/>
                    <a:gd name="connsiteX2" fmla="*/ 262394 w 1041621"/>
                    <a:gd name="connsiteY2" fmla="*/ 513803 h 513803"/>
                    <a:gd name="connsiteX3" fmla="*/ 437323 w 1041621"/>
                    <a:gd name="connsiteY3" fmla="*/ 4919 h 513803"/>
                    <a:gd name="connsiteX4" fmla="*/ 596349 w 1041621"/>
                    <a:gd name="connsiteY4" fmla="*/ 513803 h 513803"/>
                    <a:gd name="connsiteX5" fmla="*/ 739472 w 1041621"/>
                    <a:gd name="connsiteY5" fmla="*/ 4919 h 513803"/>
                    <a:gd name="connsiteX6" fmla="*/ 898498 w 1041621"/>
                    <a:gd name="connsiteY6" fmla="*/ 505852 h 513803"/>
                    <a:gd name="connsiteX7" fmla="*/ 1041621 w 1041621"/>
                    <a:gd name="connsiteY7" fmla="*/ 20822 h 513803"/>
                    <a:gd name="connsiteX0" fmla="*/ 0 w 1001865"/>
                    <a:gd name="connsiteY0" fmla="*/ 299117 h 513803"/>
                    <a:gd name="connsiteX1" fmla="*/ 119270 w 1001865"/>
                    <a:gd name="connsiteY1" fmla="*/ 4919 h 513803"/>
                    <a:gd name="connsiteX2" fmla="*/ 262394 w 1001865"/>
                    <a:gd name="connsiteY2" fmla="*/ 513803 h 513803"/>
                    <a:gd name="connsiteX3" fmla="*/ 437323 w 1001865"/>
                    <a:gd name="connsiteY3" fmla="*/ 4919 h 513803"/>
                    <a:gd name="connsiteX4" fmla="*/ 596349 w 1001865"/>
                    <a:gd name="connsiteY4" fmla="*/ 513803 h 513803"/>
                    <a:gd name="connsiteX5" fmla="*/ 739472 w 1001865"/>
                    <a:gd name="connsiteY5" fmla="*/ 4919 h 513803"/>
                    <a:gd name="connsiteX6" fmla="*/ 898498 w 1001865"/>
                    <a:gd name="connsiteY6" fmla="*/ 505852 h 513803"/>
                    <a:gd name="connsiteX7" fmla="*/ 1001865 w 1001865"/>
                    <a:gd name="connsiteY7" fmla="*/ 211653 h 513803"/>
                    <a:gd name="connsiteX0" fmla="*/ 0 w 1001865"/>
                    <a:gd name="connsiteY0" fmla="*/ 299117 h 513803"/>
                    <a:gd name="connsiteX1" fmla="*/ 119270 w 1001865"/>
                    <a:gd name="connsiteY1" fmla="*/ 4919 h 513803"/>
                    <a:gd name="connsiteX2" fmla="*/ 262394 w 1001865"/>
                    <a:gd name="connsiteY2" fmla="*/ 513803 h 513803"/>
                    <a:gd name="connsiteX3" fmla="*/ 437323 w 1001865"/>
                    <a:gd name="connsiteY3" fmla="*/ 4919 h 513803"/>
                    <a:gd name="connsiteX4" fmla="*/ 596349 w 1001865"/>
                    <a:gd name="connsiteY4" fmla="*/ 513803 h 513803"/>
                    <a:gd name="connsiteX5" fmla="*/ 739472 w 1001865"/>
                    <a:gd name="connsiteY5" fmla="*/ 4919 h 513803"/>
                    <a:gd name="connsiteX6" fmla="*/ 898498 w 1001865"/>
                    <a:gd name="connsiteY6" fmla="*/ 505852 h 513803"/>
                    <a:gd name="connsiteX7" fmla="*/ 1001865 w 1001865"/>
                    <a:gd name="connsiteY7" fmla="*/ 211653 h 513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1865" h="513803">
                      <a:moveTo>
                        <a:pt x="0" y="299117"/>
                      </a:moveTo>
                      <a:cubicBezTo>
                        <a:pt x="53008" y="134790"/>
                        <a:pt x="75538" y="-30862"/>
                        <a:pt x="119270" y="4919"/>
                      </a:cubicBezTo>
                      <a:cubicBezTo>
                        <a:pt x="163002" y="40700"/>
                        <a:pt x="209385" y="513803"/>
                        <a:pt x="262394" y="513803"/>
                      </a:cubicBezTo>
                      <a:cubicBezTo>
                        <a:pt x="315403" y="513803"/>
                        <a:pt x="381664" y="4919"/>
                        <a:pt x="437323" y="4919"/>
                      </a:cubicBezTo>
                      <a:cubicBezTo>
                        <a:pt x="492982" y="4919"/>
                        <a:pt x="545991" y="513803"/>
                        <a:pt x="596349" y="513803"/>
                      </a:cubicBezTo>
                      <a:cubicBezTo>
                        <a:pt x="646707" y="513803"/>
                        <a:pt x="689114" y="6244"/>
                        <a:pt x="739472" y="4919"/>
                      </a:cubicBezTo>
                      <a:cubicBezTo>
                        <a:pt x="789830" y="3594"/>
                        <a:pt x="854766" y="471396"/>
                        <a:pt x="898498" y="505852"/>
                      </a:cubicBezTo>
                      <a:cubicBezTo>
                        <a:pt x="942230" y="540308"/>
                        <a:pt x="996565" y="275264"/>
                        <a:pt x="1001865" y="211653"/>
                      </a:cubicBezTo>
                    </a:path>
                  </a:pathLst>
                </a:custGeom>
                <a:noFill/>
                <a:ln w="19050">
                  <a:solidFill>
                    <a:srgbClr val="00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BD4F40FB-6153-0D5A-31F7-4559FBF8FC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46833" y="4125952"/>
                  <a:ext cx="0" cy="98951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923E6F6-D8D8-F89B-284C-7621F9006D02}"/>
                    </a:ext>
                  </a:extLst>
                </p:cNvPr>
                <p:cNvSpPr txBox="1"/>
                <p:nvPr/>
              </p:nvSpPr>
              <p:spPr>
                <a:xfrm>
                  <a:off x="8540720" y="4376071"/>
                  <a:ext cx="538930" cy="307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 </a:t>
                  </a:r>
                  <a:r>
                    <a:rPr lang="en-US" sz="14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pT</a:t>
                  </a:r>
                  <a:endPara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7A5131E-9D68-F9FC-C2C3-CB85A1028237}"/>
                  </a:ext>
                </a:extLst>
              </p:cNvPr>
              <p:cNvGrpSpPr/>
              <p:nvPr/>
            </p:nvGrpSpPr>
            <p:grpSpPr>
              <a:xfrm>
                <a:off x="7096797" y="5880555"/>
                <a:ext cx="2014792" cy="335931"/>
                <a:chOff x="7096797" y="5880555"/>
                <a:chExt cx="2014792" cy="335931"/>
              </a:xfrm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F245AB13-6570-6B91-C750-7FF604E3E701}"/>
                    </a:ext>
                  </a:extLst>
                </p:cNvPr>
                <p:cNvSpPr/>
                <p:nvPr/>
              </p:nvSpPr>
              <p:spPr>
                <a:xfrm rot="10800000">
                  <a:off x="7262791" y="5971105"/>
                  <a:ext cx="1316931" cy="206262"/>
                </a:xfrm>
                <a:custGeom>
                  <a:avLst/>
                  <a:gdLst>
                    <a:gd name="connsiteX0" fmla="*/ 0 w 1208599"/>
                    <a:gd name="connsiteY0" fmla="*/ 298815 h 521463"/>
                    <a:gd name="connsiteX1" fmla="*/ 159026 w 1208599"/>
                    <a:gd name="connsiteY1" fmla="*/ 4617 h 521463"/>
                    <a:gd name="connsiteX2" fmla="*/ 318052 w 1208599"/>
                    <a:gd name="connsiteY2" fmla="*/ 505549 h 521463"/>
                    <a:gd name="connsiteX3" fmla="*/ 477079 w 1208599"/>
                    <a:gd name="connsiteY3" fmla="*/ 4617 h 521463"/>
                    <a:gd name="connsiteX4" fmla="*/ 636105 w 1208599"/>
                    <a:gd name="connsiteY4" fmla="*/ 513501 h 521463"/>
                    <a:gd name="connsiteX5" fmla="*/ 779228 w 1208599"/>
                    <a:gd name="connsiteY5" fmla="*/ 4617 h 521463"/>
                    <a:gd name="connsiteX6" fmla="*/ 906449 w 1208599"/>
                    <a:gd name="connsiteY6" fmla="*/ 521452 h 521463"/>
                    <a:gd name="connsiteX7" fmla="*/ 1041621 w 1208599"/>
                    <a:gd name="connsiteY7" fmla="*/ 20520 h 521463"/>
                    <a:gd name="connsiteX8" fmla="*/ 1208599 w 1208599"/>
                    <a:gd name="connsiteY8" fmla="*/ 314718 h 521463"/>
                    <a:gd name="connsiteX9" fmla="*/ 1208599 w 1208599"/>
                    <a:gd name="connsiteY9" fmla="*/ 314718 h 521463"/>
                    <a:gd name="connsiteX0" fmla="*/ 0 w 1168843"/>
                    <a:gd name="connsiteY0" fmla="*/ 298815 h 521463"/>
                    <a:gd name="connsiteX1" fmla="*/ 119270 w 1168843"/>
                    <a:gd name="connsiteY1" fmla="*/ 4617 h 521463"/>
                    <a:gd name="connsiteX2" fmla="*/ 278296 w 1168843"/>
                    <a:gd name="connsiteY2" fmla="*/ 505549 h 521463"/>
                    <a:gd name="connsiteX3" fmla="*/ 437323 w 1168843"/>
                    <a:gd name="connsiteY3" fmla="*/ 4617 h 521463"/>
                    <a:gd name="connsiteX4" fmla="*/ 596349 w 1168843"/>
                    <a:gd name="connsiteY4" fmla="*/ 513501 h 521463"/>
                    <a:gd name="connsiteX5" fmla="*/ 739472 w 1168843"/>
                    <a:gd name="connsiteY5" fmla="*/ 4617 h 521463"/>
                    <a:gd name="connsiteX6" fmla="*/ 866693 w 1168843"/>
                    <a:gd name="connsiteY6" fmla="*/ 521452 h 521463"/>
                    <a:gd name="connsiteX7" fmla="*/ 1001865 w 1168843"/>
                    <a:gd name="connsiteY7" fmla="*/ 20520 h 521463"/>
                    <a:gd name="connsiteX8" fmla="*/ 1168843 w 1168843"/>
                    <a:gd name="connsiteY8" fmla="*/ 314718 h 521463"/>
                    <a:gd name="connsiteX9" fmla="*/ 1168843 w 1168843"/>
                    <a:gd name="connsiteY9" fmla="*/ 314718 h 521463"/>
                    <a:gd name="connsiteX0" fmla="*/ 0 w 1168843"/>
                    <a:gd name="connsiteY0" fmla="*/ 298815 h 521463"/>
                    <a:gd name="connsiteX1" fmla="*/ 119270 w 1168843"/>
                    <a:gd name="connsiteY1" fmla="*/ 4617 h 521463"/>
                    <a:gd name="connsiteX2" fmla="*/ 278296 w 1168843"/>
                    <a:gd name="connsiteY2" fmla="*/ 505549 h 521463"/>
                    <a:gd name="connsiteX3" fmla="*/ 437323 w 1168843"/>
                    <a:gd name="connsiteY3" fmla="*/ 4617 h 521463"/>
                    <a:gd name="connsiteX4" fmla="*/ 596349 w 1168843"/>
                    <a:gd name="connsiteY4" fmla="*/ 513501 h 521463"/>
                    <a:gd name="connsiteX5" fmla="*/ 739472 w 1168843"/>
                    <a:gd name="connsiteY5" fmla="*/ 4617 h 521463"/>
                    <a:gd name="connsiteX6" fmla="*/ 866693 w 1168843"/>
                    <a:gd name="connsiteY6" fmla="*/ 521452 h 521463"/>
                    <a:gd name="connsiteX7" fmla="*/ 1017767 w 1168843"/>
                    <a:gd name="connsiteY7" fmla="*/ 20520 h 521463"/>
                    <a:gd name="connsiteX8" fmla="*/ 1168843 w 1168843"/>
                    <a:gd name="connsiteY8" fmla="*/ 314718 h 521463"/>
                    <a:gd name="connsiteX9" fmla="*/ 1168843 w 1168843"/>
                    <a:gd name="connsiteY9" fmla="*/ 314718 h 521463"/>
                    <a:gd name="connsiteX0" fmla="*/ 0 w 1168843"/>
                    <a:gd name="connsiteY0" fmla="*/ 298815 h 521462"/>
                    <a:gd name="connsiteX1" fmla="*/ 119270 w 1168843"/>
                    <a:gd name="connsiteY1" fmla="*/ 4617 h 521462"/>
                    <a:gd name="connsiteX2" fmla="*/ 278296 w 1168843"/>
                    <a:gd name="connsiteY2" fmla="*/ 505549 h 521462"/>
                    <a:gd name="connsiteX3" fmla="*/ 437323 w 1168843"/>
                    <a:gd name="connsiteY3" fmla="*/ 4617 h 521462"/>
                    <a:gd name="connsiteX4" fmla="*/ 596349 w 1168843"/>
                    <a:gd name="connsiteY4" fmla="*/ 513501 h 521462"/>
                    <a:gd name="connsiteX5" fmla="*/ 739472 w 1168843"/>
                    <a:gd name="connsiteY5" fmla="*/ 4617 h 521462"/>
                    <a:gd name="connsiteX6" fmla="*/ 866693 w 1168843"/>
                    <a:gd name="connsiteY6" fmla="*/ 521452 h 521462"/>
                    <a:gd name="connsiteX7" fmla="*/ 1017767 w 1168843"/>
                    <a:gd name="connsiteY7" fmla="*/ 20520 h 521462"/>
                    <a:gd name="connsiteX8" fmla="*/ 1168843 w 1168843"/>
                    <a:gd name="connsiteY8" fmla="*/ 314718 h 521462"/>
                    <a:gd name="connsiteX9" fmla="*/ 1168843 w 1168843"/>
                    <a:gd name="connsiteY9" fmla="*/ 314718 h 521462"/>
                    <a:gd name="connsiteX0" fmla="*/ 0 w 1168843"/>
                    <a:gd name="connsiteY0" fmla="*/ 298815 h 521462"/>
                    <a:gd name="connsiteX1" fmla="*/ 119270 w 1168843"/>
                    <a:gd name="connsiteY1" fmla="*/ 4617 h 521462"/>
                    <a:gd name="connsiteX2" fmla="*/ 278296 w 1168843"/>
                    <a:gd name="connsiteY2" fmla="*/ 505549 h 521462"/>
                    <a:gd name="connsiteX3" fmla="*/ 437323 w 1168843"/>
                    <a:gd name="connsiteY3" fmla="*/ 4617 h 521462"/>
                    <a:gd name="connsiteX4" fmla="*/ 596349 w 1168843"/>
                    <a:gd name="connsiteY4" fmla="*/ 513501 h 521462"/>
                    <a:gd name="connsiteX5" fmla="*/ 739472 w 1168843"/>
                    <a:gd name="connsiteY5" fmla="*/ 4617 h 521462"/>
                    <a:gd name="connsiteX6" fmla="*/ 866693 w 1168843"/>
                    <a:gd name="connsiteY6" fmla="*/ 521452 h 521462"/>
                    <a:gd name="connsiteX7" fmla="*/ 1041621 w 1168843"/>
                    <a:gd name="connsiteY7" fmla="*/ 20520 h 521462"/>
                    <a:gd name="connsiteX8" fmla="*/ 1168843 w 1168843"/>
                    <a:gd name="connsiteY8" fmla="*/ 314718 h 521462"/>
                    <a:gd name="connsiteX9" fmla="*/ 1168843 w 1168843"/>
                    <a:gd name="connsiteY9" fmla="*/ 314718 h 521462"/>
                    <a:gd name="connsiteX0" fmla="*/ 0 w 1168843"/>
                    <a:gd name="connsiteY0" fmla="*/ 298815 h 513501"/>
                    <a:gd name="connsiteX1" fmla="*/ 119270 w 1168843"/>
                    <a:gd name="connsiteY1" fmla="*/ 4617 h 513501"/>
                    <a:gd name="connsiteX2" fmla="*/ 278296 w 1168843"/>
                    <a:gd name="connsiteY2" fmla="*/ 505549 h 513501"/>
                    <a:gd name="connsiteX3" fmla="*/ 437323 w 1168843"/>
                    <a:gd name="connsiteY3" fmla="*/ 4617 h 513501"/>
                    <a:gd name="connsiteX4" fmla="*/ 596349 w 1168843"/>
                    <a:gd name="connsiteY4" fmla="*/ 513501 h 513501"/>
                    <a:gd name="connsiteX5" fmla="*/ 739472 w 1168843"/>
                    <a:gd name="connsiteY5" fmla="*/ 4617 h 513501"/>
                    <a:gd name="connsiteX6" fmla="*/ 898498 w 1168843"/>
                    <a:gd name="connsiteY6" fmla="*/ 505550 h 513501"/>
                    <a:gd name="connsiteX7" fmla="*/ 1041621 w 1168843"/>
                    <a:gd name="connsiteY7" fmla="*/ 20520 h 513501"/>
                    <a:gd name="connsiteX8" fmla="*/ 1168843 w 1168843"/>
                    <a:gd name="connsiteY8" fmla="*/ 314718 h 513501"/>
                    <a:gd name="connsiteX9" fmla="*/ 1168843 w 1168843"/>
                    <a:gd name="connsiteY9" fmla="*/ 314718 h 513501"/>
                    <a:gd name="connsiteX0" fmla="*/ 0 w 1168843"/>
                    <a:gd name="connsiteY0" fmla="*/ 299117 h 513803"/>
                    <a:gd name="connsiteX1" fmla="*/ 119270 w 1168843"/>
                    <a:gd name="connsiteY1" fmla="*/ 4919 h 513803"/>
                    <a:gd name="connsiteX2" fmla="*/ 262394 w 1168843"/>
                    <a:gd name="connsiteY2" fmla="*/ 513803 h 513803"/>
                    <a:gd name="connsiteX3" fmla="*/ 437323 w 1168843"/>
                    <a:gd name="connsiteY3" fmla="*/ 4919 h 513803"/>
                    <a:gd name="connsiteX4" fmla="*/ 596349 w 1168843"/>
                    <a:gd name="connsiteY4" fmla="*/ 513803 h 513803"/>
                    <a:gd name="connsiteX5" fmla="*/ 739472 w 1168843"/>
                    <a:gd name="connsiteY5" fmla="*/ 4919 h 513803"/>
                    <a:gd name="connsiteX6" fmla="*/ 898498 w 1168843"/>
                    <a:gd name="connsiteY6" fmla="*/ 505852 h 513803"/>
                    <a:gd name="connsiteX7" fmla="*/ 1041621 w 1168843"/>
                    <a:gd name="connsiteY7" fmla="*/ 20822 h 513803"/>
                    <a:gd name="connsiteX8" fmla="*/ 1168843 w 1168843"/>
                    <a:gd name="connsiteY8" fmla="*/ 315020 h 513803"/>
                    <a:gd name="connsiteX9" fmla="*/ 1168843 w 1168843"/>
                    <a:gd name="connsiteY9" fmla="*/ 315020 h 513803"/>
                    <a:gd name="connsiteX0" fmla="*/ 0 w 1168843"/>
                    <a:gd name="connsiteY0" fmla="*/ 299117 h 513803"/>
                    <a:gd name="connsiteX1" fmla="*/ 119270 w 1168843"/>
                    <a:gd name="connsiteY1" fmla="*/ 4919 h 513803"/>
                    <a:gd name="connsiteX2" fmla="*/ 262394 w 1168843"/>
                    <a:gd name="connsiteY2" fmla="*/ 513803 h 513803"/>
                    <a:gd name="connsiteX3" fmla="*/ 437323 w 1168843"/>
                    <a:gd name="connsiteY3" fmla="*/ 4919 h 513803"/>
                    <a:gd name="connsiteX4" fmla="*/ 596349 w 1168843"/>
                    <a:gd name="connsiteY4" fmla="*/ 513803 h 513803"/>
                    <a:gd name="connsiteX5" fmla="*/ 739472 w 1168843"/>
                    <a:gd name="connsiteY5" fmla="*/ 4919 h 513803"/>
                    <a:gd name="connsiteX6" fmla="*/ 898498 w 1168843"/>
                    <a:gd name="connsiteY6" fmla="*/ 505852 h 513803"/>
                    <a:gd name="connsiteX7" fmla="*/ 1041621 w 1168843"/>
                    <a:gd name="connsiteY7" fmla="*/ 20822 h 513803"/>
                    <a:gd name="connsiteX8" fmla="*/ 1168843 w 1168843"/>
                    <a:gd name="connsiteY8" fmla="*/ 315020 h 513803"/>
                    <a:gd name="connsiteX0" fmla="*/ 0 w 1041621"/>
                    <a:gd name="connsiteY0" fmla="*/ 299117 h 513803"/>
                    <a:gd name="connsiteX1" fmla="*/ 119270 w 1041621"/>
                    <a:gd name="connsiteY1" fmla="*/ 4919 h 513803"/>
                    <a:gd name="connsiteX2" fmla="*/ 262394 w 1041621"/>
                    <a:gd name="connsiteY2" fmla="*/ 513803 h 513803"/>
                    <a:gd name="connsiteX3" fmla="*/ 437323 w 1041621"/>
                    <a:gd name="connsiteY3" fmla="*/ 4919 h 513803"/>
                    <a:gd name="connsiteX4" fmla="*/ 596349 w 1041621"/>
                    <a:gd name="connsiteY4" fmla="*/ 513803 h 513803"/>
                    <a:gd name="connsiteX5" fmla="*/ 739472 w 1041621"/>
                    <a:gd name="connsiteY5" fmla="*/ 4919 h 513803"/>
                    <a:gd name="connsiteX6" fmla="*/ 898498 w 1041621"/>
                    <a:gd name="connsiteY6" fmla="*/ 505852 h 513803"/>
                    <a:gd name="connsiteX7" fmla="*/ 1041621 w 1041621"/>
                    <a:gd name="connsiteY7" fmla="*/ 20822 h 513803"/>
                    <a:gd name="connsiteX0" fmla="*/ 0 w 1001865"/>
                    <a:gd name="connsiteY0" fmla="*/ 299117 h 513803"/>
                    <a:gd name="connsiteX1" fmla="*/ 119270 w 1001865"/>
                    <a:gd name="connsiteY1" fmla="*/ 4919 h 513803"/>
                    <a:gd name="connsiteX2" fmla="*/ 262394 w 1001865"/>
                    <a:gd name="connsiteY2" fmla="*/ 513803 h 513803"/>
                    <a:gd name="connsiteX3" fmla="*/ 437323 w 1001865"/>
                    <a:gd name="connsiteY3" fmla="*/ 4919 h 513803"/>
                    <a:gd name="connsiteX4" fmla="*/ 596349 w 1001865"/>
                    <a:gd name="connsiteY4" fmla="*/ 513803 h 513803"/>
                    <a:gd name="connsiteX5" fmla="*/ 739472 w 1001865"/>
                    <a:gd name="connsiteY5" fmla="*/ 4919 h 513803"/>
                    <a:gd name="connsiteX6" fmla="*/ 898498 w 1001865"/>
                    <a:gd name="connsiteY6" fmla="*/ 505852 h 513803"/>
                    <a:gd name="connsiteX7" fmla="*/ 1001865 w 1001865"/>
                    <a:gd name="connsiteY7" fmla="*/ 211653 h 513803"/>
                    <a:gd name="connsiteX0" fmla="*/ 0 w 1001865"/>
                    <a:gd name="connsiteY0" fmla="*/ 299117 h 513803"/>
                    <a:gd name="connsiteX1" fmla="*/ 119270 w 1001865"/>
                    <a:gd name="connsiteY1" fmla="*/ 4919 h 513803"/>
                    <a:gd name="connsiteX2" fmla="*/ 262394 w 1001865"/>
                    <a:gd name="connsiteY2" fmla="*/ 513803 h 513803"/>
                    <a:gd name="connsiteX3" fmla="*/ 437323 w 1001865"/>
                    <a:gd name="connsiteY3" fmla="*/ 4919 h 513803"/>
                    <a:gd name="connsiteX4" fmla="*/ 596349 w 1001865"/>
                    <a:gd name="connsiteY4" fmla="*/ 513803 h 513803"/>
                    <a:gd name="connsiteX5" fmla="*/ 739472 w 1001865"/>
                    <a:gd name="connsiteY5" fmla="*/ 4919 h 513803"/>
                    <a:gd name="connsiteX6" fmla="*/ 898498 w 1001865"/>
                    <a:gd name="connsiteY6" fmla="*/ 505852 h 513803"/>
                    <a:gd name="connsiteX7" fmla="*/ 1001865 w 1001865"/>
                    <a:gd name="connsiteY7" fmla="*/ 211653 h 513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1865" h="513803">
                      <a:moveTo>
                        <a:pt x="0" y="299117"/>
                      </a:moveTo>
                      <a:cubicBezTo>
                        <a:pt x="53008" y="134790"/>
                        <a:pt x="75538" y="-30862"/>
                        <a:pt x="119270" y="4919"/>
                      </a:cubicBezTo>
                      <a:cubicBezTo>
                        <a:pt x="163002" y="40700"/>
                        <a:pt x="209385" y="513803"/>
                        <a:pt x="262394" y="513803"/>
                      </a:cubicBezTo>
                      <a:cubicBezTo>
                        <a:pt x="315403" y="513803"/>
                        <a:pt x="381664" y="4919"/>
                        <a:pt x="437323" y="4919"/>
                      </a:cubicBezTo>
                      <a:cubicBezTo>
                        <a:pt x="492982" y="4919"/>
                        <a:pt x="545991" y="513803"/>
                        <a:pt x="596349" y="513803"/>
                      </a:cubicBezTo>
                      <a:cubicBezTo>
                        <a:pt x="646707" y="513803"/>
                        <a:pt x="689114" y="6244"/>
                        <a:pt x="739472" y="4919"/>
                      </a:cubicBezTo>
                      <a:cubicBezTo>
                        <a:pt x="789830" y="3594"/>
                        <a:pt x="854766" y="471396"/>
                        <a:pt x="898498" y="505852"/>
                      </a:cubicBezTo>
                      <a:cubicBezTo>
                        <a:pt x="942230" y="540308"/>
                        <a:pt x="996565" y="275264"/>
                        <a:pt x="1001865" y="211653"/>
                      </a:cubicBezTo>
                    </a:path>
                  </a:pathLst>
                </a:custGeom>
                <a:noFill/>
                <a:ln w="19050">
                  <a:solidFill>
                    <a:srgbClr val="00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2E1AB468-F060-2B83-1589-7437221F44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6797" y="5907093"/>
                  <a:ext cx="15827" cy="309393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23E0359-D24E-0FCD-3AE6-4CD88073314C}"/>
                    </a:ext>
                  </a:extLst>
                </p:cNvPr>
                <p:cNvSpPr txBox="1"/>
                <p:nvPr/>
              </p:nvSpPr>
              <p:spPr>
                <a:xfrm>
                  <a:off x="8612734" y="5880555"/>
                  <a:ext cx="498855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 fT</a:t>
                  </a: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692C322-D76A-B7D9-2172-7420012DB5D8}"/>
                    </a:ext>
                  </a:extLst>
                </p:cNvPr>
                <p:cNvSpPr txBox="1"/>
                <p:nvPr/>
              </p:nvSpPr>
              <p:spPr>
                <a:xfrm>
                  <a:off x="6695967" y="3217329"/>
                  <a:ext cx="418310" cy="3539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692C322-D76A-B7D9-2172-7420012DB5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5967" y="3217329"/>
                  <a:ext cx="418310" cy="353986"/>
                </a:xfrm>
                <a:prstGeom prst="rect">
                  <a:avLst/>
                </a:prstGeom>
                <a:blipFill>
                  <a:blip r:embed="rId3"/>
                  <a:stretch>
                    <a:fillRect l="-14815" r="-1111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8829814-07A2-EF39-1D27-D507D0719121}"/>
                    </a:ext>
                  </a:extLst>
                </p:cNvPr>
                <p:cNvSpPr txBox="1"/>
                <p:nvPr/>
              </p:nvSpPr>
              <p:spPr>
                <a:xfrm>
                  <a:off x="6669605" y="4388878"/>
                  <a:ext cx="418310" cy="3539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8829814-07A2-EF39-1D27-D507D07191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9605" y="4388878"/>
                  <a:ext cx="418310" cy="353986"/>
                </a:xfrm>
                <a:prstGeom prst="rect">
                  <a:avLst/>
                </a:prstGeom>
                <a:blipFill>
                  <a:blip r:embed="rId4"/>
                  <a:stretch>
                    <a:fillRect l="-19231" r="-15385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A8D02A0-A520-0FE4-9CFB-52E9087F71B7}"/>
                  </a:ext>
                </a:extLst>
              </p:cNvPr>
              <p:cNvSpPr txBox="1"/>
              <p:nvPr/>
            </p:nvSpPr>
            <p:spPr>
              <a:xfrm>
                <a:off x="7026888" y="650391"/>
                <a:ext cx="20921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ndara" panose="020E0502030303020204" pitchFamily="34" charset="0"/>
                  </a:rPr>
                  <a:t>= light polarization rotation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A8D02A0-A520-0FE4-9CFB-52E9087F71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6888" y="650391"/>
                <a:ext cx="2092139" cy="553998"/>
              </a:xfrm>
              <a:prstGeom prst="rect">
                <a:avLst/>
              </a:prstGeom>
              <a:blipFill>
                <a:blip r:embed="rId7"/>
                <a:stretch>
                  <a:fillRect l="-7229" t="-13333" r="-3614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33622C14-E8AC-B976-4579-1795C61C5B35}"/>
              </a:ext>
            </a:extLst>
          </p:cNvPr>
          <p:cNvGrpSpPr/>
          <p:nvPr/>
        </p:nvGrpSpPr>
        <p:grpSpPr>
          <a:xfrm>
            <a:off x="1468120" y="704974"/>
            <a:ext cx="5740400" cy="3441700"/>
            <a:chOff x="1701800" y="704974"/>
            <a:chExt cx="5740400" cy="34417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F46458C-83E5-D8C6-3A37-469CC3124671}"/>
                    </a:ext>
                  </a:extLst>
                </p:cNvPr>
                <p:cNvSpPr txBox="1"/>
                <p:nvPr/>
              </p:nvSpPr>
              <p:spPr>
                <a:xfrm>
                  <a:off x="5423946" y="1637212"/>
                  <a:ext cx="1894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F46458C-83E5-D8C6-3A37-469CC31246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3946" y="1637212"/>
                  <a:ext cx="189474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5000" r="-25000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2A70FC5-8161-FA1C-6233-6256F71B71CE}"/>
                </a:ext>
              </a:extLst>
            </p:cNvPr>
            <p:cNvGrpSpPr/>
            <p:nvPr/>
          </p:nvGrpSpPr>
          <p:grpSpPr>
            <a:xfrm>
              <a:off x="1701800" y="704974"/>
              <a:ext cx="5740400" cy="3441700"/>
              <a:chOff x="1691640" y="704974"/>
              <a:chExt cx="5740400" cy="3441700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987323D-ADA1-A051-DF5A-92CA291CC3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91640" y="704974"/>
                <a:ext cx="5740400" cy="3441700"/>
              </a:xfrm>
              <a:prstGeom prst="rect">
                <a:avLst/>
              </a:prstGeom>
            </p:spPr>
          </p:pic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43CBF59-E0A2-3889-A0FB-DE89FEA2DA51}"/>
                  </a:ext>
                </a:extLst>
              </p:cNvPr>
              <p:cNvCxnSpPr/>
              <p:nvPr/>
            </p:nvCxnSpPr>
            <p:spPr>
              <a:xfrm flipV="1">
                <a:off x="5377110" y="1758620"/>
                <a:ext cx="0" cy="36576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66E56931-30EC-38D2-DBAB-B0266DA1BD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7110" y="2302875"/>
                <a:ext cx="0" cy="25965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556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13A7AB-1A37-0F0B-206B-85A5DFB722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OQS Noise Limit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2F876BB-FD03-ACE8-D742-5A1CBA7E9549}"/>
              </a:ext>
            </a:extLst>
          </p:cNvPr>
          <p:cNvGrpSpPr/>
          <p:nvPr/>
        </p:nvGrpSpPr>
        <p:grpSpPr>
          <a:xfrm>
            <a:off x="352868" y="664325"/>
            <a:ext cx="4014667" cy="1354510"/>
            <a:chOff x="354022" y="623833"/>
            <a:chExt cx="4014667" cy="135451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49E19B-962D-4BC2-D16F-B58226212F99}"/>
                </a:ext>
              </a:extLst>
            </p:cNvPr>
            <p:cNvSpPr/>
            <p:nvPr/>
          </p:nvSpPr>
          <p:spPr>
            <a:xfrm>
              <a:off x="428187" y="623833"/>
              <a:ext cx="3940502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sz="2000" b="1" dirty="0">
                  <a:solidFill>
                    <a:srgbClr val="0432FF"/>
                  </a:solidFill>
                  <a:latin typeface="Candara" panose="020E0502030303020204" pitchFamily="34" charset="0"/>
                  <a:ea typeface="Times New Roman" panose="02020603050405020304" pitchFamily="18" charset="0"/>
                </a:rPr>
                <a:t>Fundamental quantum noise limit:</a:t>
              </a:r>
            </a:p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endParaRPr lang="en-US" sz="2000" b="1" dirty="0">
                <a:solidFill>
                  <a:srgbClr val="0432FF"/>
                </a:solidFill>
                <a:latin typeface="Candara" panose="020E0502030303020204" pitchFamily="34" charset="0"/>
                <a:ea typeface="Times New Roman" panose="02020603050405020304" pitchFamily="18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89C7655-9CEA-756D-D2AF-1B3D9A621E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022" y="1100218"/>
              <a:ext cx="3942065" cy="878125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0D4B57C-22B3-8670-6DFA-1A61AAEB7F42}"/>
              </a:ext>
            </a:extLst>
          </p:cNvPr>
          <p:cNvGrpSpPr/>
          <p:nvPr/>
        </p:nvGrpSpPr>
        <p:grpSpPr>
          <a:xfrm>
            <a:off x="581744" y="1934861"/>
            <a:ext cx="1331512" cy="463101"/>
            <a:chOff x="875465" y="2308014"/>
            <a:chExt cx="1331512" cy="4631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281663C-1DDF-8CE8-E983-AB8F1F73F0FB}"/>
                </a:ext>
              </a:extLst>
            </p:cNvPr>
            <p:cNvSpPr/>
            <p:nvPr/>
          </p:nvSpPr>
          <p:spPr>
            <a:xfrm>
              <a:off x="875465" y="2401783"/>
              <a:ext cx="11961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rgbClr val="C00000"/>
                  </a:solidFill>
                  <a:latin typeface="Candara" panose="020E0502030303020204" pitchFamily="34" charset="0"/>
                  <a:ea typeface="Times New Roman" panose="02020603050405020304" pitchFamily="18" charset="0"/>
                </a:rPr>
                <a:t>Spin noise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82C49D6-5F05-8D87-0E99-10122507C3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3003" y="2308014"/>
              <a:ext cx="153974" cy="21229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08D987C-D4BA-3674-DD3C-8784A5223C8C}"/>
              </a:ext>
            </a:extLst>
          </p:cNvPr>
          <p:cNvSpPr/>
          <p:nvPr/>
        </p:nvSpPr>
        <p:spPr>
          <a:xfrm>
            <a:off x="1514669" y="2406077"/>
            <a:ext cx="17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7030A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Light shift noise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363B008-33B2-D039-9CAD-0194A094E07B}"/>
              </a:ext>
            </a:extLst>
          </p:cNvPr>
          <p:cNvCxnSpPr>
            <a:cxnSpLocks/>
          </p:cNvCxnSpPr>
          <p:nvPr/>
        </p:nvCxnSpPr>
        <p:spPr>
          <a:xfrm flipV="1">
            <a:off x="2502147" y="1893198"/>
            <a:ext cx="129584" cy="55226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99E847A-A4FB-E9F1-42AD-C4B9F4B67D5F}"/>
              </a:ext>
            </a:extLst>
          </p:cNvPr>
          <p:cNvGrpSpPr/>
          <p:nvPr/>
        </p:nvGrpSpPr>
        <p:grpSpPr>
          <a:xfrm>
            <a:off x="3413935" y="1928467"/>
            <a:ext cx="1241283" cy="931160"/>
            <a:chOff x="4178333" y="2436342"/>
            <a:chExt cx="1241283" cy="9311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CAF0040-92E4-A05F-CABD-8BBCABBFEE80}"/>
                </a:ext>
              </a:extLst>
            </p:cNvPr>
            <p:cNvSpPr/>
            <p:nvPr/>
          </p:nvSpPr>
          <p:spPr>
            <a:xfrm>
              <a:off x="4178333" y="2721171"/>
              <a:ext cx="124128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rgbClr val="7030A0"/>
                  </a:solidFill>
                  <a:latin typeface="Candara" panose="020E0502030303020204" pitchFamily="34" charset="0"/>
                  <a:ea typeface="Times New Roman" panose="02020603050405020304" pitchFamily="18" charset="0"/>
                </a:rPr>
                <a:t>Photon shot noise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ECE0275-921A-DC2F-275A-5156E9E4B3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97415" y="2436342"/>
              <a:ext cx="128530" cy="353545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3D597712-6990-90E7-703F-D58FE8CACE55}"/>
              </a:ext>
            </a:extLst>
          </p:cNvPr>
          <p:cNvSpPr/>
          <p:nvPr/>
        </p:nvSpPr>
        <p:spPr>
          <a:xfrm>
            <a:off x="4787006" y="750718"/>
            <a:ext cx="4333723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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gyromagnetic ratio of alkali-metal atoms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density of alkali-metal atoms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active measurement vapor cell volume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6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coherence time of electron spins</a:t>
            </a: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sym typeface="Symbol" pitchFamily="2" charset="2"/>
              </a:rPr>
              <a:t></a:t>
            </a:r>
            <a:r>
              <a:rPr lang="en-US" sz="1600" b="1" i="1" dirty="0"/>
              <a:t> 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photodiode quantum efficiency in probe beam readout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16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 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absorption rate of probe beam photons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OD =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optical depth of the probe beam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5">
                <a:extLst>
                  <a:ext uri="{FF2B5EF4-FFF2-40B4-BE49-F238E27FC236}">
                    <a16:creationId xmlns:a16="http://schemas.microsoft.com/office/drawing/2014/main" id="{419DDA47-E0BC-ED15-0E8B-D9436AAEA8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6032433"/>
                  </p:ext>
                </p:extLst>
              </p:nvPr>
            </p:nvGraphicFramePr>
            <p:xfrm>
              <a:off x="258416" y="3606807"/>
              <a:ext cx="8747227" cy="103632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918694">
                      <a:extLst>
                        <a:ext uri="{9D8B030D-6E8A-4147-A177-3AD203B41FA5}">
                          <a16:colId xmlns:a16="http://schemas.microsoft.com/office/drawing/2014/main" val="2112157337"/>
                        </a:ext>
                      </a:extLst>
                    </a:gridCol>
                    <a:gridCol w="5828533">
                      <a:extLst>
                        <a:ext uri="{9D8B030D-6E8A-4147-A177-3AD203B41FA5}">
                          <a16:colId xmlns:a16="http://schemas.microsoft.com/office/drawing/2014/main" val="3571396630"/>
                        </a:ext>
                      </a:extLst>
                    </a:gridCol>
                  </a:tblGrid>
                  <a:tr h="324792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Fundamental quantum limit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b="1" dirty="0">
                              <a:solidFill>
                                <a:schemeClr val="bg1"/>
                              </a:solidFill>
                              <a:latin typeface="Candara" panose="020E0502030303020204" pitchFamily="34" charset="0"/>
                            </a:rPr>
                            <a:t>10 </a:t>
                          </a:r>
                          <a:r>
                            <a:rPr lang="en-US" sz="2200" b="1" dirty="0" err="1">
                              <a:solidFill>
                                <a:schemeClr val="bg1"/>
                              </a:solidFill>
                              <a:latin typeface="Candara" panose="020E0502030303020204" pitchFamily="34" charset="0"/>
                            </a:rPr>
                            <a:t>aT</a:t>
                          </a:r>
                          <a:r>
                            <a:rPr lang="en-US" sz="2200" b="1" dirty="0">
                              <a:solidFill>
                                <a:schemeClr val="bg1"/>
                              </a:solidFill>
                              <a:latin typeface="Candara" panose="020E0502030303020204" pitchFamily="34" charset="0"/>
                            </a:rPr>
                            <a:t>/Hz</a:t>
                          </a:r>
                          <a:r>
                            <a:rPr lang="en-US" sz="2200" b="1" baseline="30000" dirty="0">
                              <a:solidFill>
                                <a:schemeClr val="bg1"/>
                              </a:solidFill>
                              <a:latin typeface="Candara" panose="020E0502030303020204" pitchFamily="34" charset="0"/>
                            </a:rPr>
                            <a:t>1/2</a:t>
                          </a:r>
                          <a:r>
                            <a:rPr lang="en-US" sz="2200" b="1" dirty="0">
                              <a:solidFill>
                                <a:schemeClr val="bg1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en-US" sz="2200" b="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in the cell volume of 200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2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sz="22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200" b="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 at &gt;</a:t>
                          </a:r>
                          <a:r>
                            <a:rPr lang="en-US" sz="2200" b="0" baseline="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 kHz</a:t>
                          </a:r>
                          <a:endParaRPr lang="en-US" sz="2200" b="0" dirty="0">
                            <a:solidFill>
                              <a:schemeClr val="tx1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6831863"/>
                      </a:ext>
                    </a:extLst>
                  </a:tr>
                  <a:tr h="416232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Current best OQS sensitivity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240 </a:t>
                          </a:r>
                          <a:r>
                            <a:rPr lang="en-US" sz="2000" b="1" dirty="0" err="1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aT</a:t>
                          </a:r>
                          <a:r>
                            <a:rPr lang="en-US" sz="2000" b="1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/Hz</a:t>
                          </a:r>
                          <a:r>
                            <a:rPr lang="en-US" sz="2000" b="1" baseline="300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1/2</a:t>
                          </a:r>
                          <a:r>
                            <a:rPr lang="en-US" sz="2000" b="1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at 423 kHz in the cell volume of 96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sz="20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ndara" panose="020E0502030303020204" pitchFamily="34" charset="0"/>
                          </a:endParaRPr>
                        </a:p>
                        <a:p>
                          <a:r>
                            <a:rPr lang="en-US" sz="1400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ndara" panose="020E0502030303020204" pitchFamily="34" charset="0"/>
                            </a:rPr>
                            <a:t>Romalis</a:t>
                          </a:r>
                          <a:r>
                            <a:rPr lang="en-US" sz="14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ndara" panose="020E0502030303020204" pitchFamily="34" charset="0"/>
                            </a:rPr>
                            <a:t>, Sauer,</a:t>
                          </a:r>
                          <a:r>
                            <a:rPr lang="en-US" sz="1400" b="1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ndara" panose="020E0502030303020204" pitchFamily="34" charset="0"/>
                            </a:rPr>
                            <a:t> </a:t>
                          </a:r>
                          <a:r>
                            <a:rPr lang="en-US" sz="1400" b="0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ndara" panose="020E0502030303020204" pitchFamily="34" charset="0"/>
                            </a:rPr>
                            <a:t>Savukov</a:t>
                          </a:r>
                          <a:r>
                            <a:rPr lang="en-US" sz="14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ndara" panose="020E0502030303020204" pitchFamily="34" charset="0"/>
                            </a:rPr>
                            <a:t>, Seltzer, Lee, U.S. Patent# 7521928B2 (2007)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92106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5">
                <a:extLst>
                  <a:ext uri="{FF2B5EF4-FFF2-40B4-BE49-F238E27FC236}">
                    <a16:creationId xmlns:a16="http://schemas.microsoft.com/office/drawing/2014/main" id="{419DDA47-E0BC-ED15-0E8B-D9436AAEA8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6032433"/>
                  </p:ext>
                </p:extLst>
              </p:nvPr>
            </p:nvGraphicFramePr>
            <p:xfrm>
              <a:off x="258416" y="3606807"/>
              <a:ext cx="8747227" cy="103632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918694">
                      <a:extLst>
                        <a:ext uri="{9D8B030D-6E8A-4147-A177-3AD203B41FA5}">
                          <a16:colId xmlns:a16="http://schemas.microsoft.com/office/drawing/2014/main" val="2112157337"/>
                        </a:ext>
                      </a:extLst>
                    </a:gridCol>
                    <a:gridCol w="5828533">
                      <a:extLst>
                        <a:ext uri="{9D8B030D-6E8A-4147-A177-3AD203B41FA5}">
                          <a16:colId xmlns:a16="http://schemas.microsoft.com/office/drawing/2014/main" val="3571396630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Fundamental quantum limit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217" t="-11765" r="-435" b="-15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6831863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ndara" panose="020E0502030303020204" pitchFamily="34" charset="0"/>
                            </a:rPr>
                            <a:t>Current best OQS sensitivity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217" t="-79167" r="-435" b="-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92106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3AEF470-DC97-A951-DAB7-4D5D4E0A5AFF}"/>
              </a:ext>
            </a:extLst>
          </p:cNvPr>
          <p:cNvSpPr/>
          <p:nvPr/>
        </p:nvSpPr>
        <p:spPr>
          <a:xfrm>
            <a:off x="1808243" y="1304761"/>
            <a:ext cx="314748" cy="637138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85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70B31-941B-E79B-8A2E-D268B4C47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464C35C5-A834-B44B-80F5-248B1E562BC6}"/>
              </a:ext>
            </a:extLst>
          </p:cNvPr>
          <p:cNvGrpSpPr/>
          <p:nvPr/>
        </p:nvGrpSpPr>
        <p:grpSpPr>
          <a:xfrm>
            <a:off x="6808098" y="3965118"/>
            <a:ext cx="1893563" cy="971025"/>
            <a:chOff x="7055143" y="4131378"/>
            <a:chExt cx="1893563" cy="97102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43E1332-386A-0D04-74D5-9E2970DF0B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6214"/>
            <a:stretch/>
          </p:blipFill>
          <p:spPr>
            <a:xfrm>
              <a:off x="7391567" y="4131378"/>
              <a:ext cx="1557139" cy="97102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37F2214-F2B4-1693-1AA0-E1508DAD8827}"/>
                </a:ext>
              </a:extLst>
            </p:cNvPr>
            <p:cNvSpPr txBox="1"/>
            <p:nvPr/>
          </p:nvSpPr>
          <p:spPr>
            <a:xfrm rot="19654229">
              <a:off x="7055143" y="4486085"/>
              <a:ext cx="96051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Axion wave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0253921-2FDA-680C-84ED-BE8BD7CE1043}"/>
                </a:ext>
              </a:extLst>
            </p:cNvPr>
            <p:cNvSpPr txBox="1"/>
            <p:nvPr/>
          </p:nvSpPr>
          <p:spPr>
            <a:xfrm>
              <a:off x="8098283" y="4723231"/>
              <a:ext cx="6014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ADMX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6A00F7C-86D7-C110-E651-4ADC4FCDC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28" y="531660"/>
            <a:ext cx="8474203" cy="3067751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C1B150-262C-72E4-10CE-B6C3DF38AF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Application: Ultralight Axion Dark Matter Search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699B5CB-2113-6E52-8C94-38B5E815DE86}"/>
              </a:ext>
            </a:extLst>
          </p:cNvPr>
          <p:cNvGrpSpPr/>
          <p:nvPr/>
        </p:nvGrpSpPr>
        <p:grpSpPr>
          <a:xfrm>
            <a:off x="5203980" y="3120893"/>
            <a:ext cx="3998655" cy="1106283"/>
            <a:chOff x="5234552" y="3927058"/>
            <a:chExt cx="3998655" cy="1106283"/>
          </a:xfrm>
        </p:grpSpPr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EA6AC48F-598D-29C5-E84B-6DA0B48E2E95}"/>
                </a:ext>
              </a:extLst>
            </p:cNvPr>
            <p:cNvSpPr/>
            <p:nvPr/>
          </p:nvSpPr>
          <p:spPr>
            <a:xfrm>
              <a:off x="7226736" y="3927058"/>
              <a:ext cx="1870740" cy="1010484"/>
            </a:xfrm>
            <a:prstGeom prst="rightArrow">
              <a:avLst>
                <a:gd name="adj1" fmla="val 50000"/>
                <a:gd name="adj2" fmla="val 17094"/>
              </a:avLst>
            </a:prstGeom>
            <a:solidFill>
              <a:schemeClr val="accent1">
                <a:alpha val="5815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3F692A-603F-CF60-E26C-AFD2AD282405}"/>
                </a:ext>
              </a:extLst>
            </p:cNvPr>
            <p:cNvSpPr txBox="1"/>
            <p:nvPr/>
          </p:nvSpPr>
          <p:spPr>
            <a:xfrm>
              <a:off x="7226736" y="4164673"/>
              <a:ext cx="20064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Resonant Cavity experiment 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DFAAFA4-B1A1-871A-56EA-C656E9D9855F}"/>
                </a:ext>
              </a:extLst>
            </p:cNvPr>
            <p:cNvSpPr/>
            <p:nvPr/>
          </p:nvSpPr>
          <p:spPr>
            <a:xfrm rot="10800000">
              <a:off x="5234552" y="4022857"/>
              <a:ext cx="1870740" cy="1010484"/>
            </a:xfrm>
            <a:prstGeom prst="rightArrow">
              <a:avLst>
                <a:gd name="adj1" fmla="val 68960"/>
                <a:gd name="adj2" fmla="val 26966"/>
              </a:avLst>
            </a:prstGeom>
            <a:solidFill>
              <a:schemeClr val="accent1">
                <a:alpha val="5815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4D4189-1AFF-E54A-804F-CFBF7177BD75}"/>
                </a:ext>
              </a:extLst>
            </p:cNvPr>
            <p:cNvSpPr txBox="1"/>
            <p:nvPr/>
          </p:nvSpPr>
          <p:spPr>
            <a:xfrm>
              <a:off x="5409069" y="4151317"/>
              <a:ext cx="19237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Resonant inductor-capacitor (LC) circuit experiment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2266CDCD-2DEB-40A1-7BDA-54F05E44FB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47" t="6826" r="47681" b="15882"/>
          <a:stretch/>
        </p:blipFill>
        <p:spPr>
          <a:xfrm>
            <a:off x="5361075" y="4145676"/>
            <a:ext cx="1310227" cy="995963"/>
          </a:xfrm>
          <a:prstGeom prst="rect">
            <a:avLst/>
          </a:prstGeom>
        </p:spPr>
      </p:pic>
      <p:sp>
        <p:nvSpPr>
          <p:cNvPr id="32" name="Freeform 31">
            <a:extLst>
              <a:ext uri="{FF2B5EF4-FFF2-40B4-BE49-F238E27FC236}">
                <a16:creationId xmlns:a16="http://schemas.microsoft.com/office/drawing/2014/main" id="{A7B248BE-D2A3-A1BB-38BC-55FCA71DB356}"/>
              </a:ext>
            </a:extLst>
          </p:cNvPr>
          <p:cNvSpPr/>
          <p:nvPr/>
        </p:nvSpPr>
        <p:spPr>
          <a:xfrm rot="10800000">
            <a:off x="1730641" y="4309680"/>
            <a:ext cx="4854042" cy="326637"/>
          </a:xfrm>
          <a:custGeom>
            <a:avLst/>
            <a:gdLst>
              <a:gd name="connsiteX0" fmla="*/ 0 w 1208599"/>
              <a:gd name="connsiteY0" fmla="*/ 298815 h 521463"/>
              <a:gd name="connsiteX1" fmla="*/ 159026 w 1208599"/>
              <a:gd name="connsiteY1" fmla="*/ 4617 h 521463"/>
              <a:gd name="connsiteX2" fmla="*/ 318052 w 1208599"/>
              <a:gd name="connsiteY2" fmla="*/ 505549 h 521463"/>
              <a:gd name="connsiteX3" fmla="*/ 477079 w 1208599"/>
              <a:gd name="connsiteY3" fmla="*/ 4617 h 521463"/>
              <a:gd name="connsiteX4" fmla="*/ 636105 w 1208599"/>
              <a:gd name="connsiteY4" fmla="*/ 513501 h 521463"/>
              <a:gd name="connsiteX5" fmla="*/ 779228 w 1208599"/>
              <a:gd name="connsiteY5" fmla="*/ 4617 h 521463"/>
              <a:gd name="connsiteX6" fmla="*/ 906449 w 1208599"/>
              <a:gd name="connsiteY6" fmla="*/ 521452 h 521463"/>
              <a:gd name="connsiteX7" fmla="*/ 1041621 w 1208599"/>
              <a:gd name="connsiteY7" fmla="*/ 20520 h 521463"/>
              <a:gd name="connsiteX8" fmla="*/ 1208599 w 1208599"/>
              <a:gd name="connsiteY8" fmla="*/ 314718 h 521463"/>
              <a:gd name="connsiteX9" fmla="*/ 1208599 w 1208599"/>
              <a:gd name="connsiteY9" fmla="*/ 314718 h 521463"/>
              <a:gd name="connsiteX0" fmla="*/ 0 w 1168843"/>
              <a:gd name="connsiteY0" fmla="*/ 298815 h 521463"/>
              <a:gd name="connsiteX1" fmla="*/ 119270 w 1168843"/>
              <a:gd name="connsiteY1" fmla="*/ 4617 h 521463"/>
              <a:gd name="connsiteX2" fmla="*/ 278296 w 1168843"/>
              <a:gd name="connsiteY2" fmla="*/ 505549 h 521463"/>
              <a:gd name="connsiteX3" fmla="*/ 437323 w 1168843"/>
              <a:gd name="connsiteY3" fmla="*/ 4617 h 521463"/>
              <a:gd name="connsiteX4" fmla="*/ 596349 w 1168843"/>
              <a:gd name="connsiteY4" fmla="*/ 513501 h 521463"/>
              <a:gd name="connsiteX5" fmla="*/ 739472 w 1168843"/>
              <a:gd name="connsiteY5" fmla="*/ 4617 h 521463"/>
              <a:gd name="connsiteX6" fmla="*/ 866693 w 1168843"/>
              <a:gd name="connsiteY6" fmla="*/ 521452 h 521463"/>
              <a:gd name="connsiteX7" fmla="*/ 1001865 w 1168843"/>
              <a:gd name="connsiteY7" fmla="*/ 20520 h 521463"/>
              <a:gd name="connsiteX8" fmla="*/ 1168843 w 1168843"/>
              <a:gd name="connsiteY8" fmla="*/ 314718 h 521463"/>
              <a:gd name="connsiteX9" fmla="*/ 1168843 w 1168843"/>
              <a:gd name="connsiteY9" fmla="*/ 314718 h 521463"/>
              <a:gd name="connsiteX0" fmla="*/ 0 w 1168843"/>
              <a:gd name="connsiteY0" fmla="*/ 298815 h 521463"/>
              <a:gd name="connsiteX1" fmla="*/ 119270 w 1168843"/>
              <a:gd name="connsiteY1" fmla="*/ 4617 h 521463"/>
              <a:gd name="connsiteX2" fmla="*/ 278296 w 1168843"/>
              <a:gd name="connsiteY2" fmla="*/ 505549 h 521463"/>
              <a:gd name="connsiteX3" fmla="*/ 437323 w 1168843"/>
              <a:gd name="connsiteY3" fmla="*/ 4617 h 521463"/>
              <a:gd name="connsiteX4" fmla="*/ 596349 w 1168843"/>
              <a:gd name="connsiteY4" fmla="*/ 513501 h 521463"/>
              <a:gd name="connsiteX5" fmla="*/ 739472 w 1168843"/>
              <a:gd name="connsiteY5" fmla="*/ 4617 h 521463"/>
              <a:gd name="connsiteX6" fmla="*/ 866693 w 1168843"/>
              <a:gd name="connsiteY6" fmla="*/ 521452 h 521463"/>
              <a:gd name="connsiteX7" fmla="*/ 1017767 w 1168843"/>
              <a:gd name="connsiteY7" fmla="*/ 20520 h 521463"/>
              <a:gd name="connsiteX8" fmla="*/ 1168843 w 1168843"/>
              <a:gd name="connsiteY8" fmla="*/ 314718 h 521463"/>
              <a:gd name="connsiteX9" fmla="*/ 1168843 w 1168843"/>
              <a:gd name="connsiteY9" fmla="*/ 314718 h 521463"/>
              <a:gd name="connsiteX0" fmla="*/ 0 w 1168843"/>
              <a:gd name="connsiteY0" fmla="*/ 298815 h 521462"/>
              <a:gd name="connsiteX1" fmla="*/ 119270 w 1168843"/>
              <a:gd name="connsiteY1" fmla="*/ 4617 h 521462"/>
              <a:gd name="connsiteX2" fmla="*/ 278296 w 1168843"/>
              <a:gd name="connsiteY2" fmla="*/ 505549 h 521462"/>
              <a:gd name="connsiteX3" fmla="*/ 437323 w 1168843"/>
              <a:gd name="connsiteY3" fmla="*/ 4617 h 521462"/>
              <a:gd name="connsiteX4" fmla="*/ 596349 w 1168843"/>
              <a:gd name="connsiteY4" fmla="*/ 513501 h 521462"/>
              <a:gd name="connsiteX5" fmla="*/ 739472 w 1168843"/>
              <a:gd name="connsiteY5" fmla="*/ 4617 h 521462"/>
              <a:gd name="connsiteX6" fmla="*/ 866693 w 1168843"/>
              <a:gd name="connsiteY6" fmla="*/ 521452 h 521462"/>
              <a:gd name="connsiteX7" fmla="*/ 1017767 w 1168843"/>
              <a:gd name="connsiteY7" fmla="*/ 20520 h 521462"/>
              <a:gd name="connsiteX8" fmla="*/ 1168843 w 1168843"/>
              <a:gd name="connsiteY8" fmla="*/ 314718 h 521462"/>
              <a:gd name="connsiteX9" fmla="*/ 1168843 w 1168843"/>
              <a:gd name="connsiteY9" fmla="*/ 314718 h 521462"/>
              <a:gd name="connsiteX0" fmla="*/ 0 w 1168843"/>
              <a:gd name="connsiteY0" fmla="*/ 298815 h 521462"/>
              <a:gd name="connsiteX1" fmla="*/ 119270 w 1168843"/>
              <a:gd name="connsiteY1" fmla="*/ 4617 h 521462"/>
              <a:gd name="connsiteX2" fmla="*/ 278296 w 1168843"/>
              <a:gd name="connsiteY2" fmla="*/ 505549 h 521462"/>
              <a:gd name="connsiteX3" fmla="*/ 437323 w 1168843"/>
              <a:gd name="connsiteY3" fmla="*/ 4617 h 521462"/>
              <a:gd name="connsiteX4" fmla="*/ 596349 w 1168843"/>
              <a:gd name="connsiteY4" fmla="*/ 513501 h 521462"/>
              <a:gd name="connsiteX5" fmla="*/ 739472 w 1168843"/>
              <a:gd name="connsiteY5" fmla="*/ 4617 h 521462"/>
              <a:gd name="connsiteX6" fmla="*/ 866693 w 1168843"/>
              <a:gd name="connsiteY6" fmla="*/ 521452 h 521462"/>
              <a:gd name="connsiteX7" fmla="*/ 1041621 w 1168843"/>
              <a:gd name="connsiteY7" fmla="*/ 20520 h 521462"/>
              <a:gd name="connsiteX8" fmla="*/ 1168843 w 1168843"/>
              <a:gd name="connsiteY8" fmla="*/ 314718 h 521462"/>
              <a:gd name="connsiteX9" fmla="*/ 1168843 w 1168843"/>
              <a:gd name="connsiteY9" fmla="*/ 314718 h 521462"/>
              <a:gd name="connsiteX0" fmla="*/ 0 w 1168843"/>
              <a:gd name="connsiteY0" fmla="*/ 298815 h 513501"/>
              <a:gd name="connsiteX1" fmla="*/ 119270 w 1168843"/>
              <a:gd name="connsiteY1" fmla="*/ 4617 h 513501"/>
              <a:gd name="connsiteX2" fmla="*/ 278296 w 1168843"/>
              <a:gd name="connsiteY2" fmla="*/ 505549 h 513501"/>
              <a:gd name="connsiteX3" fmla="*/ 437323 w 1168843"/>
              <a:gd name="connsiteY3" fmla="*/ 4617 h 513501"/>
              <a:gd name="connsiteX4" fmla="*/ 596349 w 1168843"/>
              <a:gd name="connsiteY4" fmla="*/ 513501 h 513501"/>
              <a:gd name="connsiteX5" fmla="*/ 739472 w 1168843"/>
              <a:gd name="connsiteY5" fmla="*/ 4617 h 513501"/>
              <a:gd name="connsiteX6" fmla="*/ 898498 w 1168843"/>
              <a:gd name="connsiteY6" fmla="*/ 505550 h 513501"/>
              <a:gd name="connsiteX7" fmla="*/ 1041621 w 1168843"/>
              <a:gd name="connsiteY7" fmla="*/ 20520 h 513501"/>
              <a:gd name="connsiteX8" fmla="*/ 1168843 w 1168843"/>
              <a:gd name="connsiteY8" fmla="*/ 314718 h 513501"/>
              <a:gd name="connsiteX9" fmla="*/ 1168843 w 1168843"/>
              <a:gd name="connsiteY9" fmla="*/ 314718 h 513501"/>
              <a:gd name="connsiteX0" fmla="*/ 0 w 1168843"/>
              <a:gd name="connsiteY0" fmla="*/ 299117 h 513803"/>
              <a:gd name="connsiteX1" fmla="*/ 119270 w 1168843"/>
              <a:gd name="connsiteY1" fmla="*/ 4919 h 513803"/>
              <a:gd name="connsiteX2" fmla="*/ 262394 w 1168843"/>
              <a:gd name="connsiteY2" fmla="*/ 513803 h 513803"/>
              <a:gd name="connsiteX3" fmla="*/ 437323 w 1168843"/>
              <a:gd name="connsiteY3" fmla="*/ 4919 h 513803"/>
              <a:gd name="connsiteX4" fmla="*/ 596349 w 1168843"/>
              <a:gd name="connsiteY4" fmla="*/ 513803 h 513803"/>
              <a:gd name="connsiteX5" fmla="*/ 739472 w 1168843"/>
              <a:gd name="connsiteY5" fmla="*/ 4919 h 513803"/>
              <a:gd name="connsiteX6" fmla="*/ 898498 w 1168843"/>
              <a:gd name="connsiteY6" fmla="*/ 505852 h 513803"/>
              <a:gd name="connsiteX7" fmla="*/ 1041621 w 1168843"/>
              <a:gd name="connsiteY7" fmla="*/ 20822 h 513803"/>
              <a:gd name="connsiteX8" fmla="*/ 1168843 w 1168843"/>
              <a:gd name="connsiteY8" fmla="*/ 315020 h 513803"/>
              <a:gd name="connsiteX9" fmla="*/ 1168843 w 1168843"/>
              <a:gd name="connsiteY9" fmla="*/ 315020 h 513803"/>
              <a:gd name="connsiteX0" fmla="*/ 0 w 1168843"/>
              <a:gd name="connsiteY0" fmla="*/ 299117 h 513803"/>
              <a:gd name="connsiteX1" fmla="*/ 119270 w 1168843"/>
              <a:gd name="connsiteY1" fmla="*/ 4919 h 513803"/>
              <a:gd name="connsiteX2" fmla="*/ 262394 w 1168843"/>
              <a:gd name="connsiteY2" fmla="*/ 513803 h 513803"/>
              <a:gd name="connsiteX3" fmla="*/ 437323 w 1168843"/>
              <a:gd name="connsiteY3" fmla="*/ 4919 h 513803"/>
              <a:gd name="connsiteX4" fmla="*/ 596349 w 1168843"/>
              <a:gd name="connsiteY4" fmla="*/ 513803 h 513803"/>
              <a:gd name="connsiteX5" fmla="*/ 739472 w 1168843"/>
              <a:gd name="connsiteY5" fmla="*/ 4919 h 513803"/>
              <a:gd name="connsiteX6" fmla="*/ 898498 w 1168843"/>
              <a:gd name="connsiteY6" fmla="*/ 505852 h 513803"/>
              <a:gd name="connsiteX7" fmla="*/ 1041621 w 1168843"/>
              <a:gd name="connsiteY7" fmla="*/ 20822 h 513803"/>
              <a:gd name="connsiteX8" fmla="*/ 1168843 w 1168843"/>
              <a:gd name="connsiteY8" fmla="*/ 315020 h 513803"/>
              <a:gd name="connsiteX0" fmla="*/ 0 w 1041621"/>
              <a:gd name="connsiteY0" fmla="*/ 299117 h 513803"/>
              <a:gd name="connsiteX1" fmla="*/ 119270 w 1041621"/>
              <a:gd name="connsiteY1" fmla="*/ 4919 h 513803"/>
              <a:gd name="connsiteX2" fmla="*/ 262394 w 1041621"/>
              <a:gd name="connsiteY2" fmla="*/ 513803 h 513803"/>
              <a:gd name="connsiteX3" fmla="*/ 437323 w 1041621"/>
              <a:gd name="connsiteY3" fmla="*/ 4919 h 513803"/>
              <a:gd name="connsiteX4" fmla="*/ 596349 w 1041621"/>
              <a:gd name="connsiteY4" fmla="*/ 513803 h 513803"/>
              <a:gd name="connsiteX5" fmla="*/ 739472 w 1041621"/>
              <a:gd name="connsiteY5" fmla="*/ 4919 h 513803"/>
              <a:gd name="connsiteX6" fmla="*/ 898498 w 1041621"/>
              <a:gd name="connsiteY6" fmla="*/ 505852 h 513803"/>
              <a:gd name="connsiteX7" fmla="*/ 1041621 w 1041621"/>
              <a:gd name="connsiteY7" fmla="*/ 20822 h 513803"/>
              <a:gd name="connsiteX0" fmla="*/ 0 w 1001865"/>
              <a:gd name="connsiteY0" fmla="*/ 299117 h 513803"/>
              <a:gd name="connsiteX1" fmla="*/ 119270 w 1001865"/>
              <a:gd name="connsiteY1" fmla="*/ 4919 h 513803"/>
              <a:gd name="connsiteX2" fmla="*/ 262394 w 1001865"/>
              <a:gd name="connsiteY2" fmla="*/ 513803 h 513803"/>
              <a:gd name="connsiteX3" fmla="*/ 437323 w 1001865"/>
              <a:gd name="connsiteY3" fmla="*/ 4919 h 513803"/>
              <a:gd name="connsiteX4" fmla="*/ 596349 w 1001865"/>
              <a:gd name="connsiteY4" fmla="*/ 513803 h 513803"/>
              <a:gd name="connsiteX5" fmla="*/ 739472 w 1001865"/>
              <a:gd name="connsiteY5" fmla="*/ 4919 h 513803"/>
              <a:gd name="connsiteX6" fmla="*/ 898498 w 1001865"/>
              <a:gd name="connsiteY6" fmla="*/ 505852 h 513803"/>
              <a:gd name="connsiteX7" fmla="*/ 1001865 w 1001865"/>
              <a:gd name="connsiteY7" fmla="*/ 211653 h 513803"/>
              <a:gd name="connsiteX0" fmla="*/ 0 w 1001865"/>
              <a:gd name="connsiteY0" fmla="*/ 299117 h 513803"/>
              <a:gd name="connsiteX1" fmla="*/ 119270 w 1001865"/>
              <a:gd name="connsiteY1" fmla="*/ 4919 h 513803"/>
              <a:gd name="connsiteX2" fmla="*/ 262394 w 1001865"/>
              <a:gd name="connsiteY2" fmla="*/ 513803 h 513803"/>
              <a:gd name="connsiteX3" fmla="*/ 437323 w 1001865"/>
              <a:gd name="connsiteY3" fmla="*/ 4919 h 513803"/>
              <a:gd name="connsiteX4" fmla="*/ 596349 w 1001865"/>
              <a:gd name="connsiteY4" fmla="*/ 513803 h 513803"/>
              <a:gd name="connsiteX5" fmla="*/ 739472 w 1001865"/>
              <a:gd name="connsiteY5" fmla="*/ 4919 h 513803"/>
              <a:gd name="connsiteX6" fmla="*/ 898498 w 1001865"/>
              <a:gd name="connsiteY6" fmla="*/ 505852 h 513803"/>
              <a:gd name="connsiteX7" fmla="*/ 1001865 w 1001865"/>
              <a:gd name="connsiteY7" fmla="*/ 211653 h 513803"/>
              <a:gd name="connsiteX0" fmla="*/ 0 w 1001865"/>
              <a:gd name="connsiteY0" fmla="*/ 324358 h 539044"/>
              <a:gd name="connsiteX1" fmla="*/ 119270 w 1001865"/>
              <a:gd name="connsiteY1" fmla="*/ 30160 h 539044"/>
              <a:gd name="connsiteX2" fmla="*/ 262394 w 1001865"/>
              <a:gd name="connsiteY2" fmla="*/ 539044 h 539044"/>
              <a:gd name="connsiteX3" fmla="*/ 437323 w 1001865"/>
              <a:gd name="connsiteY3" fmla="*/ 30160 h 539044"/>
              <a:gd name="connsiteX4" fmla="*/ 596349 w 1001865"/>
              <a:gd name="connsiteY4" fmla="*/ 539044 h 539044"/>
              <a:gd name="connsiteX5" fmla="*/ 739472 w 1001865"/>
              <a:gd name="connsiteY5" fmla="*/ 30160 h 539044"/>
              <a:gd name="connsiteX6" fmla="*/ 898498 w 1001865"/>
              <a:gd name="connsiteY6" fmla="*/ 531093 h 539044"/>
              <a:gd name="connsiteX7" fmla="*/ 1001865 w 1001865"/>
              <a:gd name="connsiteY7" fmla="*/ 236894 h 539044"/>
              <a:gd name="connsiteX0" fmla="*/ 0 w 1001865"/>
              <a:gd name="connsiteY0" fmla="*/ 329300 h 543986"/>
              <a:gd name="connsiteX1" fmla="*/ 119270 w 1001865"/>
              <a:gd name="connsiteY1" fmla="*/ 35102 h 543986"/>
              <a:gd name="connsiteX2" fmla="*/ 262394 w 1001865"/>
              <a:gd name="connsiteY2" fmla="*/ 543986 h 543986"/>
              <a:gd name="connsiteX3" fmla="*/ 437323 w 1001865"/>
              <a:gd name="connsiteY3" fmla="*/ 35102 h 543986"/>
              <a:gd name="connsiteX4" fmla="*/ 596349 w 1001865"/>
              <a:gd name="connsiteY4" fmla="*/ 543986 h 543986"/>
              <a:gd name="connsiteX5" fmla="*/ 739472 w 1001865"/>
              <a:gd name="connsiteY5" fmla="*/ 35102 h 543986"/>
              <a:gd name="connsiteX6" fmla="*/ 898498 w 1001865"/>
              <a:gd name="connsiteY6" fmla="*/ 536035 h 543986"/>
              <a:gd name="connsiteX7" fmla="*/ 1001865 w 1001865"/>
              <a:gd name="connsiteY7" fmla="*/ 241836 h 543986"/>
              <a:gd name="connsiteX0" fmla="*/ 0 w 1001865"/>
              <a:gd name="connsiteY0" fmla="*/ 330808 h 545494"/>
              <a:gd name="connsiteX1" fmla="*/ 119270 w 1001865"/>
              <a:gd name="connsiteY1" fmla="*/ 36610 h 545494"/>
              <a:gd name="connsiteX2" fmla="*/ 262394 w 1001865"/>
              <a:gd name="connsiteY2" fmla="*/ 545494 h 545494"/>
              <a:gd name="connsiteX3" fmla="*/ 437323 w 1001865"/>
              <a:gd name="connsiteY3" fmla="*/ 36610 h 545494"/>
              <a:gd name="connsiteX4" fmla="*/ 596349 w 1001865"/>
              <a:gd name="connsiteY4" fmla="*/ 545494 h 545494"/>
              <a:gd name="connsiteX5" fmla="*/ 739472 w 1001865"/>
              <a:gd name="connsiteY5" fmla="*/ 36610 h 545494"/>
              <a:gd name="connsiteX6" fmla="*/ 898498 w 1001865"/>
              <a:gd name="connsiteY6" fmla="*/ 537543 h 545494"/>
              <a:gd name="connsiteX7" fmla="*/ 1001865 w 1001865"/>
              <a:gd name="connsiteY7" fmla="*/ 243344 h 545494"/>
              <a:gd name="connsiteX0" fmla="*/ 0 w 1001865"/>
              <a:gd name="connsiteY0" fmla="*/ 329535 h 544221"/>
              <a:gd name="connsiteX1" fmla="*/ 119270 w 1001865"/>
              <a:gd name="connsiteY1" fmla="*/ 35337 h 544221"/>
              <a:gd name="connsiteX2" fmla="*/ 262394 w 1001865"/>
              <a:gd name="connsiteY2" fmla="*/ 544221 h 544221"/>
              <a:gd name="connsiteX3" fmla="*/ 437323 w 1001865"/>
              <a:gd name="connsiteY3" fmla="*/ 35337 h 544221"/>
              <a:gd name="connsiteX4" fmla="*/ 596349 w 1001865"/>
              <a:gd name="connsiteY4" fmla="*/ 544221 h 544221"/>
              <a:gd name="connsiteX5" fmla="*/ 739472 w 1001865"/>
              <a:gd name="connsiteY5" fmla="*/ 35337 h 544221"/>
              <a:gd name="connsiteX6" fmla="*/ 898498 w 1001865"/>
              <a:gd name="connsiteY6" fmla="*/ 536270 h 544221"/>
              <a:gd name="connsiteX7" fmla="*/ 1001865 w 1001865"/>
              <a:gd name="connsiteY7" fmla="*/ 242071 h 544221"/>
              <a:gd name="connsiteX0" fmla="*/ 0 w 1001865"/>
              <a:gd name="connsiteY0" fmla="*/ 329535 h 547038"/>
              <a:gd name="connsiteX1" fmla="*/ 119270 w 1001865"/>
              <a:gd name="connsiteY1" fmla="*/ 35337 h 547038"/>
              <a:gd name="connsiteX2" fmla="*/ 262394 w 1001865"/>
              <a:gd name="connsiteY2" fmla="*/ 544221 h 547038"/>
              <a:gd name="connsiteX3" fmla="*/ 437323 w 1001865"/>
              <a:gd name="connsiteY3" fmla="*/ 35337 h 547038"/>
              <a:gd name="connsiteX4" fmla="*/ 596349 w 1001865"/>
              <a:gd name="connsiteY4" fmla="*/ 544221 h 547038"/>
              <a:gd name="connsiteX5" fmla="*/ 739472 w 1001865"/>
              <a:gd name="connsiteY5" fmla="*/ 35337 h 547038"/>
              <a:gd name="connsiteX6" fmla="*/ 898498 w 1001865"/>
              <a:gd name="connsiteY6" fmla="*/ 536270 h 547038"/>
              <a:gd name="connsiteX7" fmla="*/ 1001865 w 1001865"/>
              <a:gd name="connsiteY7" fmla="*/ 242071 h 547038"/>
              <a:gd name="connsiteX0" fmla="*/ 0 w 898498"/>
              <a:gd name="connsiteY0" fmla="*/ 329535 h 547038"/>
              <a:gd name="connsiteX1" fmla="*/ 119270 w 898498"/>
              <a:gd name="connsiteY1" fmla="*/ 35337 h 547038"/>
              <a:gd name="connsiteX2" fmla="*/ 262394 w 898498"/>
              <a:gd name="connsiteY2" fmla="*/ 544221 h 547038"/>
              <a:gd name="connsiteX3" fmla="*/ 437323 w 898498"/>
              <a:gd name="connsiteY3" fmla="*/ 35337 h 547038"/>
              <a:gd name="connsiteX4" fmla="*/ 596349 w 898498"/>
              <a:gd name="connsiteY4" fmla="*/ 544221 h 547038"/>
              <a:gd name="connsiteX5" fmla="*/ 739472 w 898498"/>
              <a:gd name="connsiteY5" fmla="*/ 35337 h 547038"/>
              <a:gd name="connsiteX6" fmla="*/ 898498 w 898498"/>
              <a:gd name="connsiteY6" fmla="*/ 536270 h 547038"/>
              <a:gd name="connsiteX0" fmla="*/ 0 w 739472"/>
              <a:gd name="connsiteY0" fmla="*/ 329535 h 547038"/>
              <a:gd name="connsiteX1" fmla="*/ 119270 w 739472"/>
              <a:gd name="connsiteY1" fmla="*/ 35337 h 547038"/>
              <a:gd name="connsiteX2" fmla="*/ 262394 w 739472"/>
              <a:gd name="connsiteY2" fmla="*/ 544221 h 547038"/>
              <a:gd name="connsiteX3" fmla="*/ 437323 w 739472"/>
              <a:gd name="connsiteY3" fmla="*/ 35337 h 547038"/>
              <a:gd name="connsiteX4" fmla="*/ 596349 w 739472"/>
              <a:gd name="connsiteY4" fmla="*/ 544221 h 547038"/>
              <a:gd name="connsiteX5" fmla="*/ 739472 w 739472"/>
              <a:gd name="connsiteY5" fmla="*/ 35337 h 547038"/>
              <a:gd name="connsiteX0" fmla="*/ 0 w 596349"/>
              <a:gd name="connsiteY0" fmla="*/ 329535 h 547038"/>
              <a:gd name="connsiteX1" fmla="*/ 119270 w 596349"/>
              <a:gd name="connsiteY1" fmla="*/ 35337 h 547038"/>
              <a:gd name="connsiteX2" fmla="*/ 262394 w 596349"/>
              <a:gd name="connsiteY2" fmla="*/ 544221 h 547038"/>
              <a:gd name="connsiteX3" fmla="*/ 437323 w 596349"/>
              <a:gd name="connsiteY3" fmla="*/ 35337 h 547038"/>
              <a:gd name="connsiteX4" fmla="*/ 596349 w 596349"/>
              <a:gd name="connsiteY4" fmla="*/ 544221 h 547038"/>
              <a:gd name="connsiteX0" fmla="*/ 0 w 437323"/>
              <a:gd name="connsiteY0" fmla="*/ 329535 h 547038"/>
              <a:gd name="connsiteX1" fmla="*/ 119270 w 437323"/>
              <a:gd name="connsiteY1" fmla="*/ 35337 h 547038"/>
              <a:gd name="connsiteX2" fmla="*/ 262394 w 437323"/>
              <a:gd name="connsiteY2" fmla="*/ 544221 h 547038"/>
              <a:gd name="connsiteX3" fmla="*/ 437323 w 437323"/>
              <a:gd name="connsiteY3" fmla="*/ 35337 h 547038"/>
              <a:gd name="connsiteX0" fmla="*/ 0 w 262394"/>
              <a:gd name="connsiteY0" fmla="*/ 329535 h 544221"/>
              <a:gd name="connsiteX1" fmla="*/ 119270 w 262394"/>
              <a:gd name="connsiteY1" fmla="*/ 35337 h 544221"/>
              <a:gd name="connsiteX2" fmla="*/ 262394 w 262394"/>
              <a:gd name="connsiteY2" fmla="*/ 544221 h 54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394" h="544221">
                <a:moveTo>
                  <a:pt x="0" y="329535"/>
                </a:moveTo>
                <a:cubicBezTo>
                  <a:pt x="37391" y="148433"/>
                  <a:pt x="64725" y="-91027"/>
                  <a:pt x="119270" y="35337"/>
                </a:cubicBezTo>
                <a:cubicBezTo>
                  <a:pt x="173815" y="161701"/>
                  <a:pt x="210586" y="497253"/>
                  <a:pt x="262394" y="544221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841C31B-6200-4C20-457F-FCBF7BAB1653}"/>
              </a:ext>
            </a:extLst>
          </p:cNvPr>
          <p:cNvGrpSpPr/>
          <p:nvPr/>
        </p:nvGrpSpPr>
        <p:grpSpPr>
          <a:xfrm>
            <a:off x="436176" y="3750339"/>
            <a:ext cx="2843901" cy="931379"/>
            <a:chOff x="195294" y="3522902"/>
            <a:chExt cx="2843901" cy="931379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9A460DD4-3490-A89D-7235-4E355910CD2E}"/>
                </a:ext>
              </a:extLst>
            </p:cNvPr>
            <p:cNvSpPr/>
            <p:nvPr/>
          </p:nvSpPr>
          <p:spPr>
            <a:xfrm>
              <a:off x="195294" y="3530950"/>
              <a:ext cx="2756531" cy="923331"/>
            </a:xfrm>
            <a:prstGeom prst="roundRect">
              <a:avLst>
                <a:gd name="adj" fmla="val 8376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just">
                <a:spcAft>
                  <a:spcPts val="400"/>
                </a:spcAft>
              </a:pPr>
              <a:endParaRPr lang="en-US" sz="2000" dirty="0">
                <a:latin typeface="Candara" panose="020E05020303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40B4CC1-D367-EDCA-80AA-F012207FED4C}"/>
                </a:ext>
              </a:extLst>
            </p:cNvPr>
            <p:cNvSpPr txBox="1"/>
            <p:nvPr/>
          </p:nvSpPr>
          <p:spPr>
            <a:xfrm>
              <a:off x="195943" y="3522902"/>
              <a:ext cx="284325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sz="1800" b="1" dirty="0">
                  <a:solidFill>
                    <a:srgbClr val="7030A0"/>
                  </a:solidFill>
                  <a:latin typeface="Candara" panose="020E0502030303020204" pitchFamily="34" charset="0"/>
                </a:rPr>
                <a:t>LANL </a:t>
              </a:r>
              <a:r>
                <a:rPr lang="en-US" b="1" dirty="0">
                  <a:solidFill>
                    <a:srgbClr val="7030A0"/>
                  </a:solidFill>
                  <a:latin typeface="Candara" panose="020E0502030303020204" pitchFamily="34" charset="0"/>
                </a:rPr>
                <a:t>axion search: </a:t>
              </a:r>
              <a:r>
                <a:rPr lang="en-US" sz="1800" b="1" dirty="0">
                  <a:solidFill>
                    <a:srgbClr val="7030A0"/>
                  </a:solidFill>
                  <a:latin typeface="Candara" panose="020E0502030303020204" pitchFamily="34" charset="0"/>
                </a:rPr>
                <a:t>New detection concept based on </a:t>
              </a:r>
              <a:r>
                <a:rPr lang="en-US" b="1" u="sng" dirty="0">
                  <a:solidFill>
                    <a:srgbClr val="7030A0"/>
                  </a:solidFill>
                  <a:latin typeface="Candara" panose="020E0502030303020204" pitchFamily="34" charset="0"/>
                </a:rPr>
                <a:t>optical quantum sensor</a:t>
              </a:r>
              <a:endParaRPr lang="en-US" sz="1800" b="1" u="sng" dirty="0">
                <a:solidFill>
                  <a:srgbClr val="7030A0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420951C-9EEB-FDB0-EF89-BC77A2A28D53}"/>
              </a:ext>
            </a:extLst>
          </p:cNvPr>
          <p:cNvSpPr txBox="1"/>
          <p:nvPr/>
        </p:nvSpPr>
        <p:spPr>
          <a:xfrm rot="185684">
            <a:off x="4235772" y="4394370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 wave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0139318-5E86-4E8E-E996-7C4AFB16F609}"/>
              </a:ext>
            </a:extLst>
          </p:cNvPr>
          <p:cNvSpPr txBox="1"/>
          <p:nvPr/>
        </p:nvSpPr>
        <p:spPr>
          <a:xfrm>
            <a:off x="3563032" y="4613052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432FF"/>
                </a:solidFill>
                <a:latin typeface="Candara" panose="020E0502030303020204" pitchFamily="34" charset="0"/>
              </a:rPr>
              <a:t>Cavity size &gt;&gt; 1 m</a:t>
            </a:r>
          </a:p>
          <a:p>
            <a:pPr algn="ctr"/>
            <a:r>
              <a:rPr lang="en-US" sz="1400" b="1" dirty="0">
                <a:solidFill>
                  <a:srgbClr val="0432FF"/>
                </a:solidFill>
                <a:latin typeface="Candara" panose="020E0502030303020204" pitchFamily="34" charset="0"/>
              </a:rPr>
              <a:t>(e.g., 1 km for 10</a:t>
            </a:r>
            <a:r>
              <a:rPr lang="en-US" sz="1400" b="1" baseline="30000" dirty="0">
                <a:solidFill>
                  <a:srgbClr val="0432FF"/>
                </a:solidFill>
                <a:latin typeface="Candara" panose="020E0502030303020204" pitchFamily="34" charset="0"/>
              </a:rPr>
              <a:t>-9</a:t>
            </a:r>
            <a:r>
              <a:rPr lang="en-US" sz="1400" b="1" dirty="0">
                <a:solidFill>
                  <a:srgbClr val="0432FF"/>
                </a:solidFill>
                <a:latin typeface="Candara" panose="020E0502030303020204" pitchFamily="34" charset="0"/>
              </a:rPr>
              <a:t> eV)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BE7FA7-69AC-483B-169E-0D2FD4D7ABEC}"/>
              </a:ext>
            </a:extLst>
          </p:cNvPr>
          <p:cNvSpPr txBox="1"/>
          <p:nvPr/>
        </p:nvSpPr>
        <p:spPr>
          <a:xfrm>
            <a:off x="6879563" y="4865643"/>
            <a:ext cx="23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432FF"/>
                </a:solidFill>
                <a:latin typeface="Candara" panose="020E0502030303020204" pitchFamily="34" charset="0"/>
              </a:rPr>
              <a:t>Cavity size ~ 1 m for ~10</a:t>
            </a:r>
            <a:r>
              <a:rPr lang="en-US" sz="1400" b="1" baseline="30000" dirty="0">
                <a:solidFill>
                  <a:srgbClr val="0432FF"/>
                </a:solidFill>
                <a:latin typeface="Candara" panose="020E0502030303020204" pitchFamily="34" charset="0"/>
              </a:rPr>
              <a:t>-6</a:t>
            </a:r>
            <a:r>
              <a:rPr lang="en-US" sz="1400" b="1" dirty="0">
                <a:solidFill>
                  <a:srgbClr val="0432FF"/>
                </a:solidFill>
                <a:latin typeface="Candara" panose="020E0502030303020204" pitchFamily="34" charset="0"/>
              </a:rPr>
              <a:t> eV </a:t>
            </a:r>
          </a:p>
        </p:txBody>
      </p:sp>
    </p:spTree>
    <p:extLst>
      <p:ext uri="{BB962C8B-B14F-4D97-AF65-F5344CB8AC3E}">
        <p14:creationId xmlns:p14="http://schemas.microsoft.com/office/powerpoint/2010/main" val="925481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20BA6-E894-9D5A-F112-EA8DFC903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7754421-61D6-2F7D-CD3C-722E17A9A3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67AD3F-3BBF-0EC1-B412-CEEE8A7B1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241" y="1885534"/>
            <a:ext cx="6150140" cy="24576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F7ABDD-4BE0-B91F-D144-C279B428BC06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</a:t>
            </a:r>
            <a:r>
              <a:rPr lang="en-US" sz="2400" b="1" dirty="0">
                <a:latin typeface="Candara" panose="020E0502030303020204" pitchFamily="34" charset="0"/>
                <a:cs typeface="Times New Roman" panose="02020603050405020304" pitchFamily="18" charset="0"/>
              </a:rPr>
              <a:t>at a frequency of the axion mass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="1" dirty="0">
                <a:latin typeface="Candara" panose="020E0502030303020204" pitchFamily="34" charset="0"/>
                <a:cs typeface="Times New Roman" panose="02020603050405020304" pitchFamily="18" charset="0"/>
              </a:rPr>
              <a:t>)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 that permeates all of space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855D95-6534-4700-7F03-D744FF287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404" y="4504126"/>
            <a:ext cx="2051624" cy="4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7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2446C-CECF-6D99-8004-6F356D190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8BCC33B-30B7-D263-76A4-1C5FE76C6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092" y="2431024"/>
            <a:ext cx="4246286" cy="915963"/>
          </a:xfrm>
          <a:prstGeom prst="rect">
            <a:avLst/>
          </a:prstGeom>
        </p:spPr>
      </p:pic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255C331-64E4-3F7E-14EC-4027E803AE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LANL Axion Search: Target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2C0177-B3F5-1195-E21A-284999909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2" y="1674791"/>
            <a:ext cx="5732641" cy="28293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1953BB-4A93-E672-8F9E-8FC7595B12E7}"/>
              </a:ext>
            </a:extLst>
          </p:cNvPr>
          <p:cNvSpPr txBox="1"/>
          <p:nvPr/>
        </p:nvSpPr>
        <p:spPr>
          <a:xfrm>
            <a:off x="0" y="6393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Axion dark matter is “wave-like”: an oscillating field that permeates</a:t>
            </a:r>
          </a:p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all of space and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interacts with the electromagnetic field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2D12C6F-1400-F37D-36A1-BFC7E7A5A0D4}"/>
              </a:ext>
            </a:extLst>
          </p:cNvPr>
          <p:cNvCxnSpPr>
            <a:cxnSpLocks/>
          </p:cNvCxnSpPr>
          <p:nvPr/>
        </p:nvCxnSpPr>
        <p:spPr>
          <a:xfrm>
            <a:off x="293273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E251BE-1727-09B4-E663-838297A3E4F5}"/>
              </a:ext>
            </a:extLst>
          </p:cNvPr>
          <p:cNvCxnSpPr>
            <a:cxnSpLocks/>
          </p:cNvCxnSpPr>
          <p:nvPr/>
        </p:nvCxnSpPr>
        <p:spPr>
          <a:xfrm>
            <a:off x="353471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3E00BB0-5094-232D-3C62-5DD394243CF4}"/>
              </a:ext>
            </a:extLst>
          </p:cNvPr>
          <p:cNvCxnSpPr>
            <a:cxnSpLocks/>
          </p:cNvCxnSpPr>
          <p:nvPr/>
        </p:nvCxnSpPr>
        <p:spPr>
          <a:xfrm>
            <a:off x="403763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83DF0C-17EB-2E6E-44B4-725588691DCD}"/>
              </a:ext>
            </a:extLst>
          </p:cNvPr>
          <p:cNvCxnSpPr>
            <a:cxnSpLocks/>
          </p:cNvCxnSpPr>
          <p:nvPr/>
        </p:nvCxnSpPr>
        <p:spPr>
          <a:xfrm>
            <a:off x="4631997" y="2239917"/>
            <a:ext cx="0" cy="2264209"/>
          </a:xfrm>
          <a:prstGeom prst="straightConnector1">
            <a:avLst/>
          </a:prstGeom>
          <a:ln w="34925">
            <a:solidFill>
              <a:srgbClr val="007F00"/>
            </a:solidFill>
            <a:headEnd type="arrow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0DFBBC5-A4A6-6462-990E-614752CC1DFE}"/>
              </a:ext>
            </a:extLst>
          </p:cNvPr>
          <p:cNvSpPr/>
          <p:nvPr/>
        </p:nvSpPr>
        <p:spPr>
          <a:xfrm>
            <a:off x="6500388" y="2514353"/>
            <a:ext cx="2052176" cy="84660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9952C-8C41-B374-A81F-2859D4D5A73A}"/>
              </a:ext>
            </a:extLst>
          </p:cNvPr>
          <p:cNvSpPr txBox="1"/>
          <p:nvPr/>
        </p:nvSpPr>
        <p:spPr>
          <a:xfrm>
            <a:off x="6291289" y="3673130"/>
            <a:ext cx="246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Axion-photon coupling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D32875-2962-7D88-9B94-FE0A9DF41C26}"/>
              </a:ext>
            </a:extLst>
          </p:cNvPr>
          <p:cNvCxnSpPr>
            <a:cxnSpLocks/>
          </p:cNvCxnSpPr>
          <p:nvPr/>
        </p:nvCxnSpPr>
        <p:spPr>
          <a:xfrm flipH="1" flipV="1">
            <a:off x="6579017" y="3167575"/>
            <a:ext cx="444228" cy="547845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44790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41905</TotalTime>
  <Words>911</Words>
  <Application>Microsoft Macintosh PowerPoint</Application>
  <PresentationFormat>On-screen Show (16:9)</PresentationFormat>
  <Paragraphs>160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41" baseType="lpstr">
      <vt:lpstr>Acumin Pro</vt:lpstr>
      <vt:lpstr>STIXGeneral-Regular</vt:lpstr>
      <vt:lpstr>System Font Regular</vt:lpstr>
      <vt:lpstr>Times</vt:lpstr>
      <vt:lpstr>Arial</vt:lpstr>
      <vt:lpstr>Calibri</vt:lpstr>
      <vt:lpstr>Cambria Math</vt:lpstr>
      <vt:lpstr>Candara</vt:lpstr>
      <vt:lpstr>Courier New</vt:lpstr>
      <vt:lpstr>Helvetica</vt:lpstr>
      <vt:lpstr>Symbol</vt:lpstr>
      <vt:lpstr>Times New Roman</vt:lpstr>
      <vt:lpstr>Wingdings</vt:lpstr>
      <vt:lpstr>Main</vt:lpstr>
      <vt:lpstr>Custom Design</vt:lpstr>
      <vt:lpstr>Highly Sensitive Optical Quantum Sensors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Kim, Young Jin</cp:lastModifiedBy>
  <cp:revision>1619</cp:revision>
  <cp:lastPrinted>2025-01-01T00:13:02Z</cp:lastPrinted>
  <dcterms:created xsi:type="dcterms:W3CDTF">2020-12-17T00:35:24Z</dcterms:created>
  <dcterms:modified xsi:type="dcterms:W3CDTF">2025-01-17T21:41:43Z</dcterms:modified>
</cp:coreProperties>
</file>