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4" r:id="rId2"/>
  </p:sldMasterIdLst>
  <p:notesMasterIdLst>
    <p:notesMasterId r:id="rId10"/>
  </p:notesMasterIdLst>
  <p:sldIdLst>
    <p:sldId id="260" r:id="rId3"/>
    <p:sldId id="498" r:id="rId4"/>
    <p:sldId id="499" r:id="rId5"/>
    <p:sldId id="495" r:id="rId6"/>
    <p:sldId id="500" r:id="rId7"/>
    <p:sldId id="501" r:id="rId8"/>
    <p:sldId id="502" r:id="rId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9300"/>
    <a:srgbClr val="D883FF"/>
    <a:srgbClr val="FF40FF"/>
    <a:srgbClr val="00FA00"/>
    <a:srgbClr val="FF7E79"/>
    <a:srgbClr val="0096FF"/>
    <a:srgbClr val="942093"/>
    <a:srgbClr val="941100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229"/>
    <p:restoredTop sz="96327"/>
  </p:normalViewPr>
  <p:slideViewPr>
    <p:cSldViewPr snapToGrid="0" showGuides="1">
      <p:cViewPr varScale="1">
        <p:scale>
          <a:sx n="162" d="100"/>
          <a:sy n="162" d="100"/>
        </p:scale>
        <p:origin x="208" y="11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D84C9-3289-F94D-A054-CC53F014232B}" type="datetimeFigureOut">
              <a:rPr lang="en-US" smtClean="0"/>
              <a:t>7/4/24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8BB2D-4963-BD44-8248-E5296E072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4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1F64C8F-009D-2AD9-E0D3-736DCD93D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A0D03-EA25-E27D-BBDF-08A206442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CB5D0-0694-03EF-AAF5-55866B7B3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1E9F3-1FB4-2B31-1C1A-76854A67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C561BF8-D2F3-313F-3EB0-0BD33D254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1828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BA11E89F-E477-A03A-4F88-F0A30D670CF1}"/>
              </a:ext>
            </a:extLst>
          </p:cNvPr>
          <p:cNvSpPr txBox="1"/>
          <p:nvPr userDrawn="1"/>
        </p:nvSpPr>
        <p:spPr>
          <a:xfrm>
            <a:off x="1524001" y="5840777"/>
            <a:ext cx="9144000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0" name="eu_flag.jpg" descr="eu_flag.jpg">
            <a:extLst>
              <a:ext uri="{FF2B5EF4-FFF2-40B4-BE49-F238E27FC236}">
                <a16:creationId xmlns:a16="http://schemas.microsoft.com/office/drawing/2014/main" id="{B8ECA5AB-1183-48D5-F2A3-E22CDADB8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1307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083808" y="1377978"/>
            <a:ext cx="59904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PS-SPS User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5991125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377978"/>
            <a:ext cx="5978207" cy="370043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0D6D99D-4763-326A-D300-C0460B7E5F0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096000" y="2649252"/>
            <a:ext cx="5978208" cy="347729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39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PS-SPS User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824012" y="1599641"/>
            <a:ext cx="4054044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601116"/>
            <a:ext cx="7683499" cy="457215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E53891-4D57-CA74-08F1-1C0023F4C9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824012" y="2859216"/>
            <a:ext cx="4054044" cy="331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68208" y="6381328"/>
            <a:ext cx="3096344" cy="365125"/>
          </a:xfrm>
        </p:spPr>
        <p:txBody>
          <a:bodyPr/>
          <a:lstStyle/>
          <a:p>
            <a:r>
              <a:rPr lang="de-CH"/>
              <a:t>04.07.2024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5440" y="6381328"/>
            <a:ext cx="6840760" cy="365125"/>
          </a:xfrm>
        </p:spPr>
        <p:txBody>
          <a:bodyPr/>
          <a:lstStyle/>
          <a:p>
            <a:r>
              <a:rPr lang="en-US"/>
              <a:t>CERN PS-SPS User Meeting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64315F9-8AD5-CD47-8804-11E0BBFE840B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441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221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76956AA4-3F5C-871E-5042-A252FF5751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9897" y="454759"/>
            <a:ext cx="4112207" cy="1946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674073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96A1CF-04FC-4B07-35D5-A7C33127A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158" y="330126"/>
            <a:ext cx="5975684" cy="20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196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76033219-2A05-B2BA-4D91-40F624A95B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6070" y="2198077"/>
            <a:ext cx="5199860" cy="24618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655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784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6784" y="6348476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016" y="6334858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86A1A1-CD88-4033-C3BF-4C0C84D0BB4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4392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87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F05F8-0A0F-3D78-FAE4-970258D25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784" y="1254443"/>
            <a:ext cx="58207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AA138-8BA4-8A69-707D-316F387A3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752" y="2078354"/>
            <a:ext cx="5830824" cy="41029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334CD-CDB1-A8D1-A226-93312A729A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254443"/>
            <a:ext cx="585304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F144E-E8F9-EB19-63D0-9DAB0854C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078354"/>
            <a:ext cx="5853049" cy="41029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6752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11424" y="6356350"/>
            <a:ext cx="61813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204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6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8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06C0-20CE-1903-AF05-85978330F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260" y="1271805"/>
            <a:ext cx="3932237" cy="13411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D762F3-AB7A-E3BB-4C2C-FDFCE47B1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5260" y="2613658"/>
            <a:ext cx="3932237" cy="356714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1B0DD8-BE75-F873-4C70-1616D8FB036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47616" y="1271805"/>
            <a:ext cx="7467600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D462123-66D7-AEDF-00C8-4B41A064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5FA5306-9A0E-3964-93BE-D36C25256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EBACE08-0961-376C-B5A1-D109539D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7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E7DE-32FD-CF9F-E164-40B67555E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13924-B70E-86C9-D00E-B2BE3947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FEBA0-6A7E-5424-3346-3D51B50C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89D75-818E-5496-758F-F53AE5ABE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9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7C7-9DA6-3A82-B58C-3555FD8A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21403-292F-5F4F-978D-AF36BC77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26E1B9-75E7-F4A2-A953-C4384491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8D2AD-9A48-B9DB-E686-D112225F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CERN PS-SPS User Meeting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11799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898058-36D6-E33C-8A7F-68383821801B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0" y="1601788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25A9E80-2DB6-307E-A729-1C2DF8B9C238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116386" y="2753427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8B91926-14C9-7749-AACC-6361962BE86B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8229394" y="1601182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140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161499-3F1D-2613-875F-7EF32E22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86E13-B9DB-C05C-4630-62467C60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76" y="1231392"/>
            <a:ext cx="11612880" cy="494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22234C-8805-FDE9-ABAE-AE8597064857}"/>
              </a:ext>
            </a:extLst>
          </p:cNvPr>
          <p:cNvSpPr/>
          <p:nvPr userDrawn="1"/>
        </p:nvSpPr>
        <p:spPr>
          <a:xfrm>
            <a:off x="0" y="0"/>
            <a:ext cx="12192000" cy="1116000"/>
          </a:xfrm>
          <a:prstGeom prst="rect">
            <a:avLst/>
          </a:prstGeom>
          <a:gradFill flip="none" rotWithShape="1">
            <a:gsLst>
              <a:gs pos="0">
                <a:srgbClr val="76D6FF"/>
              </a:gs>
              <a:gs pos="100000">
                <a:srgbClr val="0432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C421B4B6-79D3-A3A6-6E63-AEDD6C41048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2355617" cy="1115255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FB2F37F-686F-14DC-890C-4F4859C51382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rgbClr val="C00000"/>
                </a:solidFill>
              </a:defRPr>
            </a:lvl1pPr>
          </a:lstStyle>
          <a:p>
            <a:r>
              <a:rPr lang="de-CH"/>
              <a:t>04.07.2024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7EB9AA0-E2F7-6754-6460-9DA0CAEE4D3F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 i="1">
                <a:solidFill>
                  <a:srgbClr val="C00000"/>
                </a:solidFill>
              </a:defRPr>
            </a:lvl1pPr>
          </a:lstStyle>
          <a:p>
            <a:r>
              <a:rPr lang="en-US"/>
              <a:t>CERN PS-SPS User Meeting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58EF7C0-D79C-4C3B-5CD1-8C4243E92C06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400" i="1">
                <a:solidFill>
                  <a:srgbClr val="C00000"/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7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3" r:id="rId4"/>
    <p:sldLayoutId id="2147483661" r:id="rId5"/>
    <p:sldLayoutId id="2147483656" r:id="rId6"/>
    <p:sldLayoutId id="2147483662" r:id="rId7"/>
    <p:sldLayoutId id="2147483663" r:id="rId8"/>
    <p:sldLayoutId id="2147483677" r:id="rId9"/>
    <p:sldLayoutId id="2147483674" r:id="rId10"/>
    <p:sldLayoutId id="2147483673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CA88D0-31C5-A0E7-203E-D106519F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D9902-A080-1BED-26BC-5983BE329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FE284-ABD2-9EB7-1FDC-36CA3856BD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/>
              <a:t>04.07.2024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BBA13-2343-916A-BFD0-7F68F7DF9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 PS-SPS User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A13D-9FD4-AA75-6509-55A2B06B0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Rounded MT Bold" panose="020F0704030504030204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-labs-cern-ta.docs.cern.ch/" TargetMode="External"/><Relationship Id="rId2" Type="http://schemas.openxmlformats.org/officeDocument/2006/relationships/hyperlink" Target="https://web.infn.it/EURO-LABS/transnational-acces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CAC2DA7-5836-D5C2-6887-014BE37AFBB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 fontScale="92500" lnSpcReduction="10000"/>
          </a:bodyPr>
          <a:lstStyle/>
          <a:p>
            <a:r>
              <a:rPr lang="en-US" sz="30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HORIZON-INFRA-2021-SERV-01-07</a:t>
            </a:r>
            <a:r>
              <a:rPr lang="en-US" sz="59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 </a:t>
            </a:r>
          </a:p>
          <a:p>
            <a:r>
              <a:rPr lang="en-US" sz="26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Research Infrastructures Services Advancing Frontier Knowledge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B62FC1-277B-2A45-3715-F040C1BE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48554"/>
            <a:ext cx="9829800" cy="1688123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Access to Research Infrastructures for </a:t>
            </a:r>
            <a:br>
              <a:rPr lang="el-GR" dirty="0">
                <a:solidFill>
                  <a:srgbClr val="C00000"/>
                </a:solidFill>
                <a:latin typeface="Arial Rounded MT Bold" panose="020F0704030504030204" pitchFamily="34" charset="77"/>
              </a:rPr>
            </a:br>
            <a:r>
              <a:rPr lang="en-US" sz="3100" dirty="0">
                <a:solidFill>
                  <a:srgbClr val="C00000"/>
                </a:solidFill>
                <a:latin typeface="Arial Rounded MT Bold" panose="020F0704030504030204" pitchFamily="34" charset="77"/>
              </a:rPr>
              <a:t>Nuclear Physics - Accelerator R&amp;D – </a:t>
            </a:r>
            <a:r>
              <a:rPr lang="en-US" sz="3100" dirty="0">
                <a:solidFill>
                  <a:srgbClr val="FF40FF"/>
                </a:solidFill>
                <a:latin typeface="Arial Rounded MT Bold" panose="020F0704030504030204" pitchFamily="34" charset="77"/>
              </a:rPr>
              <a:t>Particle Physics</a:t>
            </a:r>
            <a:endParaRPr lang="en-US" dirty="0">
              <a:solidFill>
                <a:srgbClr val="FF40FF"/>
              </a:solidFill>
              <a:latin typeface="Arial Rounded MT Bold" panose="020F0704030504030204" pitchFamily="34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173673-9351-8B22-2438-D7F7D68C2C29}"/>
              </a:ext>
            </a:extLst>
          </p:cNvPr>
          <p:cNvSpPr txBox="1"/>
          <p:nvPr/>
        </p:nvSpPr>
        <p:spPr>
          <a:xfrm>
            <a:off x="8967205" y="5917337"/>
            <a:ext cx="2167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PS-SPS Users Meeting</a:t>
            </a:r>
          </a:p>
          <a:p>
            <a:r>
              <a:rPr lang="en-US" sz="1400" b="1" dirty="0"/>
              <a:t>CERN Meeting, 04.07.2024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1D2F9A-BDFA-1CA6-F36E-A207BDF83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9B8DA8-9A4C-0449-8B08-5F2D9CAC4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7EE67D-0E4D-47C5-6DFE-4D9C84D04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</a:p>
        </p:txBody>
      </p:sp>
    </p:spTree>
    <p:extLst>
      <p:ext uri="{BB962C8B-B14F-4D97-AF65-F5344CB8AC3E}">
        <p14:creationId xmlns:p14="http://schemas.microsoft.com/office/powerpoint/2010/main" val="133764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A30EA-D91F-6B46-EBE3-F6FE765D8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Trans-national Access (TA)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2B2CE-0681-A64C-9E6F-62623BD629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 algn="l">
              <a:lnSpc>
                <a:spcPct val="120000"/>
              </a:lnSpc>
              <a:buNone/>
            </a:pPr>
            <a:r>
              <a:rPr lang="en-GB" b="0" i="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User Groups</a:t>
            </a:r>
            <a:r>
              <a:rPr lang="en-GB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 participating in approved test experiments in the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en-GB" b="1" i="0" dirty="0">
                <a:solidFill>
                  <a:srgbClr val="FF0000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PS-SPS Test beams</a:t>
            </a:r>
            <a:r>
              <a:rPr lang="en-GB" b="1" dirty="0">
                <a:solidFill>
                  <a:srgbClr val="FF0000"/>
                </a:solidFill>
                <a:highlight>
                  <a:srgbClr val="FFFFFF"/>
                </a:highlight>
                <a:latin typeface="Roboto" panose="02000000000000000000" pitchFamily="2" charset="0"/>
              </a:rPr>
              <a:t> – IRRAD – and GIF++ </a:t>
            </a:r>
          </a:p>
          <a:p>
            <a:pPr marL="0" indent="0" algn="l">
              <a:lnSpc>
                <a:spcPct val="120000"/>
              </a:lnSpc>
              <a:buNone/>
            </a:pPr>
            <a:r>
              <a:rPr lang="en-GB" dirty="0">
                <a:highlight>
                  <a:srgbClr val="FFFFFF"/>
                </a:highlight>
                <a:latin typeface="Roboto" panose="02000000000000000000" pitchFamily="2" charset="0"/>
              </a:rPr>
              <a:t>facilities, can apply for EURO-LABS Trans-national Access funds for their experiment. </a:t>
            </a:r>
            <a:endParaRPr lang="en-GB" b="0" i="0" dirty="0">
              <a:effectLst/>
              <a:highlight>
                <a:srgbClr val="FFFFFF"/>
              </a:highlight>
              <a:latin typeface="Roboto" panose="02000000000000000000" pitchFamily="2" charset="0"/>
            </a:endParaRPr>
          </a:p>
          <a:p>
            <a:pPr marL="0" indent="0" algn="l">
              <a:lnSpc>
                <a:spcPct val="120000"/>
              </a:lnSpc>
              <a:buNone/>
            </a:pPr>
            <a:endParaRPr lang="en-GB" b="0" i="0" dirty="0">
              <a:effectLst/>
              <a:highlight>
                <a:srgbClr val="FFFFFF"/>
              </a:highlight>
              <a:latin typeface="Roboto" panose="02000000000000000000" pitchFamily="2" charset="0"/>
            </a:endParaRPr>
          </a:p>
          <a:p>
            <a:pPr marL="0" indent="0" algn="l">
              <a:lnSpc>
                <a:spcPct val="120000"/>
              </a:lnSpc>
              <a:buNone/>
            </a:pPr>
            <a:r>
              <a:rPr lang="en-GB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The access can be:</a:t>
            </a:r>
          </a:p>
          <a:p>
            <a:pPr algn="l">
              <a:lnSpc>
                <a:spcPct val="120000"/>
              </a:lnSpc>
              <a:buFont typeface="Wingdings" pitchFamily="2" charset="2"/>
              <a:buChar char="§"/>
            </a:pPr>
            <a:r>
              <a:rPr lang="en-GB" b="1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Transnational Access (TA)</a:t>
            </a:r>
            <a:r>
              <a:rPr lang="en-GB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 : when the team visits the infrastructure to make use of it.</a:t>
            </a:r>
          </a:p>
          <a:p>
            <a:pPr>
              <a:lnSpc>
                <a:spcPct val="120000"/>
              </a:lnSpc>
            </a:pPr>
            <a:r>
              <a:rPr lang="en-GB" b="1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Remote Trans-national Access (RA)</a:t>
            </a:r>
            <a:r>
              <a:rPr lang="en-GB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 through the provision of scientific services to the users without a visit to the facility.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b="0" i="1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Examples : testing of user equipment sent to the facility, irradiation and/or analysis of material samples, remote access to installed experiments for special data-taking.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GB" b="0" i="1" dirty="0">
              <a:effectLst/>
              <a:highlight>
                <a:srgbClr val="FFFFFF"/>
              </a:highlight>
              <a:latin typeface="Roboto" panose="02000000000000000000" pitchFamily="2" charset="0"/>
            </a:endParaRPr>
          </a:p>
          <a:p>
            <a:pPr marL="0" indent="0" algn="l">
              <a:buNone/>
            </a:pPr>
            <a:r>
              <a:rPr lang="en-GB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The EURO-LABS project funds can be used for:</a:t>
            </a:r>
          </a:p>
          <a:p>
            <a:pPr algn="l">
              <a:buFont typeface="Wingdings" pitchFamily="2" charset="2"/>
              <a:buChar char="§"/>
            </a:pPr>
            <a:r>
              <a:rPr lang="en-GB" b="1" i="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financial support to the team members </a:t>
            </a:r>
            <a:r>
              <a:rPr lang="en-GB" b="0" i="0" dirty="0">
                <a:solidFill>
                  <a:srgbClr val="0432FF"/>
                </a:solidFill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during their stay at CERN (TA access): subsistence and travel expenses.</a:t>
            </a:r>
          </a:p>
          <a:p>
            <a:pPr algn="l">
              <a:buFont typeface="Wingdings" pitchFamily="2" charset="2"/>
              <a:buChar char="§"/>
            </a:pPr>
            <a:r>
              <a:rPr lang="en-GB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expenses related to the </a:t>
            </a:r>
            <a:r>
              <a:rPr lang="en-GB" b="1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experiment</a:t>
            </a:r>
            <a:r>
              <a:rPr lang="en-GB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: installation and/or transport of the equipment.</a:t>
            </a:r>
          </a:p>
          <a:p>
            <a:pPr algn="l">
              <a:buFont typeface="Wingdings" pitchFamily="2" charset="2"/>
              <a:buChar char="§"/>
            </a:pPr>
            <a:r>
              <a:rPr lang="en-GB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contributing to </a:t>
            </a:r>
            <a:r>
              <a:rPr lang="en-GB" b="1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operating costs</a:t>
            </a:r>
            <a:r>
              <a:rPr lang="en-GB" b="0" i="0" dirty="0">
                <a:effectLst/>
                <a:highlight>
                  <a:srgbClr val="FFFFFF"/>
                </a:highlight>
                <a:latin typeface="Roboto" panose="02000000000000000000" pitchFamily="2" charset="0"/>
              </a:rPr>
              <a:t>: consumables, adaptation of infrastructure.</a:t>
            </a:r>
          </a:p>
          <a:p>
            <a:pPr marL="0" indent="0">
              <a:lnSpc>
                <a:spcPct val="120000"/>
              </a:lnSpc>
              <a:buNone/>
            </a:pPr>
            <a:endParaRPr lang="en-GB" b="0" i="0" dirty="0">
              <a:effectLst/>
              <a:highlight>
                <a:srgbClr val="FFFFFF"/>
              </a:highlight>
              <a:latin typeface="Roboto" panose="02000000000000000000" pitchFamily="2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C1B35-1357-BEBA-227B-DA2AFCF3C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94D139-0559-FBC3-6BFF-1E2333137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2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27E2482-2F9D-2670-4714-B116C4771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45F87FEA-23C0-57B4-8678-CA48E6E87C7C}"/>
              </a:ext>
            </a:extLst>
          </p:cNvPr>
          <p:cNvSpPr/>
          <p:nvPr/>
        </p:nvSpPr>
        <p:spPr>
          <a:xfrm>
            <a:off x="7662041" y="5092262"/>
            <a:ext cx="291662" cy="52814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C27D6-961E-4565-780E-967F551F501D}"/>
              </a:ext>
            </a:extLst>
          </p:cNvPr>
          <p:cNvSpPr txBox="1"/>
          <p:nvPr/>
        </p:nvSpPr>
        <p:spPr>
          <a:xfrm>
            <a:off x="8016766" y="5171668"/>
            <a:ext cx="19182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mainly for IRRAD, GIF++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176295-9354-738B-76F9-B0EFBF8E11E9}"/>
              </a:ext>
            </a:extLst>
          </p:cNvPr>
          <p:cNvSpPr txBox="1"/>
          <p:nvPr/>
        </p:nvSpPr>
        <p:spPr>
          <a:xfrm>
            <a:off x="10376222" y="4715155"/>
            <a:ext cx="1754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mainly for test beams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231DD39-D714-637A-5376-F8F55A570054}"/>
              </a:ext>
            </a:extLst>
          </p:cNvPr>
          <p:cNvSpPr/>
          <p:nvPr/>
        </p:nvSpPr>
        <p:spPr>
          <a:xfrm>
            <a:off x="10084560" y="4776105"/>
            <a:ext cx="291662" cy="24682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06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990EE-A74D-69B8-6530-86E6864726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Trans-national Access (TA)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A9706-8724-F120-E317-F2716873DA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US" dirty="0"/>
              <a:t>Further information in the project web 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https://web.infn.it/EURO-LABS/</a:t>
            </a:r>
            <a:endParaRPr lang="en-US" dirty="0"/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..and the CERN specific site : 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https://euro-labs-cern-ta.docs.cern.ch/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9C428-F403-5526-5E62-9AD787539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D6928-CE99-FF67-04A4-24EDB1235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4CED92-0930-E7A4-98BD-AFBDB196F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70F1CA-1BB5-3368-8E71-8D953C215A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7289" y="1459332"/>
            <a:ext cx="5035133" cy="4533940"/>
          </a:xfrm>
          <a:prstGeom prst="rect">
            <a:avLst/>
          </a:prstGeom>
          <a:solidFill>
            <a:srgbClr val="FFFFFF">
              <a:shade val="85000"/>
            </a:srgbClr>
          </a:solidFill>
          <a:ln w="12700" cap="sq">
            <a:solidFill>
              <a:srgbClr val="FF9300"/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52918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B8153-595D-6905-4D90-7DD57C402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FFEA9-D78C-6462-7315-968EB9960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/>
              <a:t>Declare interest and contact the Coordinators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Eligibility criteria defined in the project web 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Application form templated and procedure details available in the CERN EURO-LABS TA web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§"/>
            </a:pPr>
            <a:r>
              <a:rPr lang="en-US" dirty="0"/>
              <a:t>Deadlines  for 2024 : 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/>
              <a:t>15</a:t>
            </a:r>
            <a:r>
              <a:rPr lang="en-US" b="1" baseline="30000" dirty="0"/>
              <a:t>th</a:t>
            </a:r>
            <a:r>
              <a:rPr lang="en-US" b="1" dirty="0"/>
              <a:t> July </a:t>
            </a:r>
            <a:r>
              <a:rPr lang="en-US" dirty="0"/>
              <a:t>: for experiments scheduled and even concluded in the first part of the year</a:t>
            </a:r>
          </a:p>
          <a:p>
            <a:pPr lvl="1">
              <a:buFont typeface="Wingdings" pitchFamily="2" charset="2"/>
              <a:buChar char="§"/>
            </a:pPr>
            <a:r>
              <a:rPr lang="en-US" b="1" dirty="0"/>
              <a:t>30</a:t>
            </a:r>
            <a:r>
              <a:rPr lang="en-US" b="1" baseline="30000" dirty="0"/>
              <a:t>th</a:t>
            </a:r>
            <a:r>
              <a:rPr lang="en-US" b="1" dirty="0"/>
              <a:t> October</a:t>
            </a:r>
            <a:r>
              <a:rPr lang="en-US" dirty="0"/>
              <a:t> : for experiments scheduled up to the end of the year</a:t>
            </a:r>
          </a:p>
          <a:p>
            <a:pPr>
              <a:buFont typeface="Wingdings" pitchFamily="2" charset="2"/>
              <a:buChar char="§"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69FAB-32F5-A919-BDCB-3377D3AE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FFD05-FFF5-841B-3F9C-1D67C4A1C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B14CB7-37D0-5953-DD9F-73CEB6DC7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</a:p>
        </p:txBody>
      </p:sp>
    </p:spTree>
    <p:extLst>
      <p:ext uri="{BB962C8B-B14F-4D97-AF65-F5344CB8AC3E}">
        <p14:creationId xmlns:p14="http://schemas.microsoft.com/office/powerpoint/2010/main" val="3865342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B8153-595D-6905-4D90-7DD57C402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 Application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FFEA9-D78C-6462-7315-968EB9960B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Initial phase</a:t>
            </a:r>
          </a:p>
          <a:p>
            <a:pPr>
              <a:buFont typeface="Wingdings" pitchFamily="2" charset="2"/>
              <a:buChar char="§"/>
            </a:pPr>
            <a:r>
              <a:rPr lang="en-US" dirty="0"/>
              <a:t>Forms to fill: </a:t>
            </a:r>
            <a:r>
              <a:rPr lang="en-US" dirty="0">
                <a:solidFill>
                  <a:srgbClr val="0432FF"/>
                </a:solidFill>
              </a:rPr>
              <a:t>project description </a:t>
            </a:r>
            <a:r>
              <a:rPr lang="en-US" dirty="0"/>
              <a:t>(word), </a:t>
            </a:r>
            <a:r>
              <a:rPr lang="en-US" dirty="0">
                <a:solidFill>
                  <a:srgbClr val="0432FF"/>
                </a:solidFill>
              </a:rPr>
              <a:t>user information </a:t>
            </a:r>
            <a:r>
              <a:rPr lang="en-US" dirty="0"/>
              <a:t>(excel)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/>
              <a:t>Templates available   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69FAB-32F5-A919-BDCB-3377D3AE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FFD05-FFF5-841B-3F9C-1D67C4A1C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B14CB7-37D0-5953-DD9F-73CEB6DC7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8E7EA5D-9ADF-C411-4DDF-3A5398AB1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3062" y="2240760"/>
            <a:ext cx="7772400" cy="3853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066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B8153-595D-6905-4D90-7DD57C402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 Application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5FFEA9-D78C-6462-7315-968EB9960B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5300052" cy="4908995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b="1" dirty="0"/>
              <a:t>Final phase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dirty="0"/>
              <a:t>at the start or end of experiment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Provide actual dates for the team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Documents to sign: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declaration of presence for the group by the group leader,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Declaration of presence for each member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Proof of travel/stay at CERN, bank coordinates</a:t>
            </a: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Within two weeks from the end of the experiment: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All user documents need to be returned </a:t>
            </a:r>
          </a:p>
          <a:p>
            <a:pPr lvl="1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/>
              <a:t>The GL must provide a </a:t>
            </a:r>
            <a:r>
              <a:rPr lang="en-US" b="1" dirty="0"/>
              <a:t>short</a:t>
            </a:r>
            <a:r>
              <a:rPr lang="en-US" dirty="0"/>
              <a:t> experiment report</a:t>
            </a:r>
          </a:p>
          <a:p>
            <a:pPr marL="914400" lvl="2" indent="0">
              <a:lnSpc>
                <a:spcPct val="120000"/>
              </a:lnSpc>
              <a:buNone/>
            </a:pPr>
            <a:r>
              <a:rPr lang="en-US" dirty="0"/>
              <a:t>word template available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dirty="0">
                <a:highlight>
                  <a:srgbClr val="FFFF00"/>
                </a:highlight>
              </a:rPr>
              <a:t>otherwise, the access will be </a:t>
            </a:r>
            <a:r>
              <a:rPr lang="en-US" dirty="0">
                <a:solidFill>
                  <a:srgbClr val="FF0000"/>
                </a:solidFill>
                <a:highlight>
                  <a:srgbClr val="FFFF00"/>
                </a:highlight>
              </a:rPr>
              <a:t>cancelled</a:t>
            </a:r>
            <a:r>
              <a:rPr lang="en-US" dirty="0">
                <a:highlight>
                  <a:srgbClr val="FFFF00"/>
                </a:highlight>
              </a:rPr>
              <a:t>, and the funds will be distributed to other experiments/users</a:t>
            </a:r>
            <a:endParaRPr lang="en-US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69FAB-32F5-A919-BDCB-3377D3AE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FFD05-FFF5-841B-3F9C-1D67C4A1C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B14CB7-37D0-5953-DD9F-73CEB6DC7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329F8C-AEC6-19D3-5367-39043D48C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7978" y="1606116"/>
            <a:ext cx="6544228" cy="412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976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ECDC6-D5B0-3365-C69F-8939AE6D1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Publications - Acknowledgement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52681-5FE0-BDDC-0B58-BD9DB4E50F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EURO-LABS needs to be acknowledged in any publication or presentation by the users who received funds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800082-3B2E-E8E2-165F-87E3B4DD2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04.07.2024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F42DB1-1771-DFFF-E9C7-C139097E9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CERN PS-SPS User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41968-196B-285A-BB7C-3152BB9B7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7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CD99484-A238-4501-2E62-C8AC56929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630" y="3130715"/>
            <a:ext cx="9529384" cy="1191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999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EEBA0229-1CCD-3846-A404-A6B2C71BB51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41B82488-C37E-BB42-8359-53AE468779F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9799</TotalTime>
  <Words>479</Words>
  <Application>Microsoft Macintosh PowerPoint</Application>
  <PresentationFormat>Widescreen</PresentationFormat>
  <Paragraphs>80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Rounded MT Bold</vt:lpstr>
      <vt:lpstr>Calibri</vt:lpstr>
      <vt:lpstr>Calibri Light</vt:lpstr>
      <vt:lpstr>Roboto</vt:lpstr>
      <vt:lpstr>Wingdings</vt:lpstr>
      <vt:lpstr>Office Theme</vt:lpstr>
      <vt:lpstr>Custom Design</vt:lpstr>
      <vt:lpstr>Access to Research Infrastructures for  Nuclear Physics - Accelerator R&amp;D – Particle Physics</vt:lpstr>
      <vt:lpstr>Trans-national Access (TA)</vt:lpstr>
      <vt:lpstr>Trans-national Access (TA)</vt:lpstr>
      <vt:lpstr>Application </vt:lpstr>
      <vt:lpstr>TA Application </vt:lpstr>
      <vt:lpstr>TA Application </vt:lpstr>
      <vt:lpstr>Publications - Acknowledgement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Ilias Efthymiopoulos</dc:creator>
  <cp:lastModifiedBy>Ilias Efthymiopoulos</cp:lastModifiedBy>
  <cp:revision>68</cp:revision>
  <dcterms:created xsi:type="dcterms:W3CDTF">2022-10-01T09:49:21Z</dcterms:created>
  <dcterms:modified xsi:type="dcterms:W3CDTF">2024-07-04T07:07:48Z</dcterms:modified>
</cp:coreProperties>
</file>