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700" r:id="rId3"/>
    <p:sldId id="701" r:id="rId4"/>
    <p:sldId id="702" r:id="rId5"/>
    <p:sldId id="703" r:id="rId6"/>
    <p:sldId id="704" r:id="rId7"/>
    <p:sldId id="705" r:id="rId8"/>
    <p:sldId id="707" r:id="rId9"/>
    <p:sldId id="706" r:id="rId10"/>
    <p:sldId id="29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79CC93D-E52E-4D84-901B-11D7331DD495}">
          <p14:sldIdLst>
            <p14:sldId id="259"/>
          </p14:sldIdLst>
        </p14:section>
        <p14:section name="Overview and Objectives" id="{ABA716BF-3A5C-4ADB-94C9-CFEF84EBA240}">
          <p14:sldIdLst>
            <p14:sldId id="700"/>
            <p14:sldId id="701"/>
            <p14:sldId id="702"/>
            <p14:sldId id="703"/>
            <p14:sldId id="704"/>
            <p14:sldId id="705"/>
            <p14:sldId id="707"/>
            <p14:sldId id="706"/>
            <p14:sldId id="299"/>
          </p14:sldIdLst>
        </p14:section>
        <p14:section name="Topic 1" id="{6D9936A3-3945-4757-BC8B-B5C252D8E036}">
          <p14:sldIdLst/>
        </p14:section>
        <p14:section name="Sample Slides for Visuals" id="{BAB3A466-96C9-4230-9978-795378D75699}">
          <p14:sldIdLst/>
        </p14:section>
        <p14:section name="Case Study" id="{8C0305C9-B152-4FBA-A789-FE1976D53990}">
          <p14:sldIdLst/>
        </p14:section>
        <p14:section name="Conclusion and Summary" id="{790CEF5B-569A-4C2F-BED5-750B08C0E5AD}">
          <p14:sldIdLst/>
        </p14:section>
        <p14:section name="Appendix" id="{3F78B471-41DA-46F2-A8E4-97E471896AB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32201"/>
    <a:srgbClr val="0E0090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74" autoAdjust="0"/>
    <p:restoredTop sz="83946" autoAdjust="0"/>
  </p:normalViewPr>
  <p:slideViewPr>
    <p:cSldViewPr>
      <p:cViewPr>
        <p:scale>
          <a:sx n="100" d="100"/>
          <a:sy n="100" d="100"/>
        </p:scale>
        <p:origin x="1456" y="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4EE5CD8-078F-4590-BF9C-A341A294A016}">
      <dgm:prSet phldrT="[Text]" custT="1"/>
      <dgm:spPr>
        <a:xfrm>
          <a:off x="141" y="0"/>
          <a:ext cx="1399632" cy="780851"/>
        </a:xfrm>
        <a:prstGeom prst="round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pPr>
            <a:buNone/>
          </a:pPr>
          <a:r>
            <a:rPr lang="en-US" sz="2600" dirty="0">
              <a:solidFill>
                <a:sysClr val="window" lastClr="FFFFFF"/>
              </a:solidFill>
              <a:latin typeface="Georgia"/>
              <a:ea typeface="+mn-ea"/>
              <a:cs typeface="+mn-cs"/>
            </a:rPr>
            <a:t>1</a:t>
          </a:r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en-US" sz="2600">
            <a:latin typeface="Georgia"/>
            <a:cs typeface="Georgia"/>
          </a:endParaRPr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en-US" sz="2600">
            <a:latin typeface="Georgia"/>
            <a:cs typeface="Georgia"/>
          </a:endParaRPr>
        </a:p>
      </dgm:t>
    </dgm:pt>
    <dgm:pt modelId="{D1776C8F-2B10-4075-8DF7-7F65AB725ED5}">
      <dgm:prSet phldrT="[Text]" custT="1"/>
      <dgm:spPr>
        <a:xfrm>
          <a:off x="141" y="1641574"/>
          <a:ext cx="1399632" cy="780851"/>
        </a:xfrm>
        <a:prstGeom prst="roundRect">
          <a:avLst/>
        </a:prstGeom>
        <a:gradFill rotWithShape="0">
          <a:gsLst>
            <a:gs pos="0">
              <a:srgbClr val="9BBB59">
                <a:hueOff val="5625132"/>
                <a:satOff val="-8440"/>
                <a:lumOff val="-1373"/>
                <a:alphaOff val="0"/>
                <a:shade val="51000"/>
                <a:satMod val="130000"/>
              </a:srgbClr>
            </a:gs>
            <a:gs pos="80000">
              <a:srgbClr val="9BBB59">
                <a:hueOff val="5625132"/>
                <a:satOff val="-8440"/>
                <a:lumOff val="-1373"/>
                <a:alphaOff val="0"/>
                <a:shade val="93000"/>
                <a:satMod val="130000"/>
              </a:srgbClr>
            </a:gs>
            <a:gs pos="100000">
              <a:srgbClr val="9BBB59">
                <a:hueOff val="5625132"/>
                <a:satOff val="-8440"/>
                <a:lumOff val="-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pPr>
            <a:buNone/>
          </a:pPr>
          <a:r>
            <a:rPr lang="en-US" sz="2600" dirty="0">
              <a:solidFill>
                <a:sysClr val="window" lastClr="FFFFFF"/>
              </a:solidFill>
              <a:latin typeface="Georgia"/>
              <a:ea typeface="+mn-ea"/>
              <a:cs typeface="+mn-cs"/>
            </a:rPr>
            <a:t>3</a:t>
          </a:r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en-US" sz="2600">
            <a:latin typeface="Georgia"/>
            <a:cs typeface="Georgia"/>
          </a:endParaRPr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en-US" sz="2600">
            <a:latin typeface="Georgia"/>
            <a:cs typeface="Georgia"/>
          </a:endParaRPr>
        </a:p>
      </dgm:t>
    </dgm:pt>
    <dgm:pt modelId="{6BE4E373-0656-4EDC-821E-BE09C952B1F6}">
      <dgm:prSet phldrT="[Text]" custT="1"/>
      <dgm:spPr>
        <a:xfrm rot="5400000">
          <a:off x="4317562" y="-1198128"/>
          <a:ext cx="624681" cy="6460257"/>
        </a:xfrm>
        <a:prstGeom prst="rect">
          <a:avLst/>
        </a:prstGeom>
        <a:solidFill>
          <a:srgbClr val="9BBB59">
            <a:tint val="40000"/>
            <a:alpha val="90000"/>
            <a:hueOff val="5358425"/>
            <a:satOff val="-6896"/>
            <a:lumOff val="-537"/>
            <a:alphaOff val="0"/>
          </a:srgbClr>
        </a:solidFill>
        <a:ln w="9525" cap="flat" cmpd="sng" algn="ctr">
          <a:solidFill>
            <a:srgbClr val="9BBB59">
              <a:tint val="40000"/>
              <a:alpha val="90000"/>
              <a:hueOff val="5358425"/>
              <a:satOff val="-6896"/>
              <a:lumOff val="-537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>
            <a:buChar char="•"/>
          </a:pPr>
          <a:r>
            <a:rPr lang="en-US" sz="2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/>
              <a:ea typeface="+mn-ea"/>
              <a:cs typeface="+mn-cs"/>
            </a:rPr>
            <a:t>TCAD simulation using SILVACO</a:t>
          </a: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en-US" sz="2600">
            <a:latin typeface="Georgia"/>
            <a:cs typeface="Georgia"/>
          </a:endParaRPr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en-US" sz="2600">
            <a:latin typeface="Georgia"/>
            <a:cs typeface="Georgia"/>
          </a:endParaRPr>
        </a:p>
      </dgm:t>
    </dgm:pt>
    <dgm:pt modelId="{1E4D3931-0DBD-4211-A24A-6AF364284B1E}">
      <dgm:prSet phldrT="[Text]" custT="1"/>
      <dgm:spPr>
        <a:xfrm rot="5400000">
          <a:off x="4317562" y="-2837917"/>
          <a:ext cx="624681" cy="6460257"/>
        </a:xfrm>
        <a:prstGeom prst="rect">
          <a:avLst/>
        </a:prstGeom>
        <a:solidFill>
          <a:srgbClr val="9BBB59">
            <a:tint val="40000"/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9BBB59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marL="280988" indent="-280988">
            <a:buChar char="•"/>
          </a:pPr>
          <a:r>
            <a:rPr lang="en-US" sz="2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/>
              <a:ea typeface="+mn-ea"/>
              <a:cs typeface="+mn-cs"/>
            </a:rPr>
            <a:t>Sensor Design and Fabrication </a:t>
          </a: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en-US" sz="2600">
            <a:latin typeface="Georgia"/>
            <a:cs typeface="Georgia"/>
          </a:endParaRPr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en-US" sz="2600">
            <a:latin typeface="Georgia"/>
            <a:cs typeface="Georgia"/>
          </a:endParaRPr>
        </a:p>
      </dgm:t>
    </dgm:pt>
    <dgm:pt modelId="{D66E48C9-942C-DC4A-B27F-C13A9765581F}">
      <dgm:prSet custT="1"/>
      <dgm:spPr>
        <a:xfrm>
          <a:off x="141" y="821680"/>
          <a:ext cx="1376221" cy="780851"/>
        </a:xfrm>
        <a:prstGeom prst="roundRect">
          <a:avLst/>
        </a:prstGeom>
        <a:gradFill rotWithShape="0">
          <a:gsLst>
            <a:gs pos="0">
              <a:srgbClr val="9BBB59">
                <a:hueOff val="2812566"/>
                <a:satOff val="-4220"/>
                <a:lumOff val="-686"/>
                <a:alphaOff val="0"/>
                <a:shade val="51000"/>
                <a:satMod val="130000"/>
              </a:srgbClr>
            </a:gs>
            <a:gs pos="80000">
              <a:srgbClr val="9BBB59">
                <a:hueOff val="2812566"/>
                <a:satOff val="-4220"/>
                <a:lumOff val="-686"/>
                <a:alphaOff val="0"/>
                <a:shade val="93000"/>
                <a:satMod val="130000"/>
              </a:srgbClr>
            </a:gs>
            <a:gs pos="100000">
              <a:srgbClr val="9BBB59">
                <a:hueOff val="2812566"/>
                <a:satOff val="-4220"/>
                <a:lumOff val="-68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pPr>
            <a:buNone/>
          </a:pPr>
          <a:r>
            <a:rPr lang="en-US" sz="2600" dirty="0">
              <a:solidFill>
                <a:sysClr val="window" lastClr="FFFFFF"/>
              </a:solidFill>
              <a:latin typeface="Georgia"/>
              <a:ea typeface="+mn-ea"/>
              <a:cs typeface="+mn-cs"/>
            </a:rPr>
            <a:t>2</a:t>
          </a:r>
        </a:p>
      </dgm:t>
    </dgm:pt>
    <dgm:pt modelId="{D32970FF-F12F-5348-9396-62AF18A17C91}" type="parTrans" cxnId="{2F90CC62-4BBA-3641-B0FF-73C5B46FA635}">
      <dgm:prSet/>
      <dgm:spPr/>
      <dgm:t>
        <a:bodyPr/>
        <a:lstStyle/>
        <a:p>
          <a:endParaRPr lang="en-US" sz="2600">
            <a:latin typeface="Georgia"/>
            <a:cs typeface="Georgia"/>
          </a:endParaRPr>
        </a:p>
      </dgm:t>
    </dgm:pt>
    <dgm:pt modelId="{D6658D8F-B0A1-D944-AAE3-37A37024D330}" type="sibTrans" cxnId="{2F90CC62-4BBA-3641-B0FF-73C5B46FA635}">
      <dgm:prSet/>
      <dgm:spPr/>
      <dgm:t>
        <a:bodyPr/>
        <a:lstStyle/>
        <a:p>
          <a:endParaRPr lang="en-US" sz="2600">
            <a:latin typeface="Georgia"/>
            <a:cs typeface="Georgia"/>
          </a:endParaRPr>
        </a:p>
      </dgm:t>
    </dgm:pt>
    <dgm:pt modelId="{3BBEE9F5-88BC-724F-8A2B-0495795C0131}">
      <dgm:prSet phldrT="[Text]" custT="1"/>
      <dgm:spPr>
        <a:xfrm rot="5400000">
          <a:off x="4303717" y="-2027589"/>
          <a:ext cx="624681" cy="6479389"/>
        </a:xfrm>
        <a:prstGeom prst="rect">
          <a:avLst/>
        </a:prstGeom>
        <a:solidFill>
          <a:srgbClr val="9BBB59">
            <a:tint val="40000"/>
            <a:alpha val="90000"/>
            <a:hueOff val="2679212"/>
            <a:satOff val="-3448"/>
            <a:lumOff val="-269"/>
            <a:alphaOff val="0"/>
          </a:srgbClr>
        </a:solidFill>
        <a:ln w="9525" cap="flat" cmpd="sng" algn="ctr">
          <a:solidFill>
            <a:srgbClr val="9BBB59">
              <a:tint val="40000"/>
              <a:alpha val="90000"/>
              <a:hueOff val="2679212"/>
              <a:satOff val="-3448"/>
              <a:lumOff val="-269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>
            <a:buChar char="•"/>
          </a:pPr>
          <a:r>
            <a:rPr lang="en-US" sz="2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/>
              <a:ea typeface="+mn-ea"/>
              <a:cs typeface="+mn-cs"/>
            </a:rPr>
            <a:t>Sensor Characterization</a:t>
          </a:r>
          <a:endParaRPr lang="en-US" sz="2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Georgia"/>
            <a:ea typeface="+mn-ea"/>
            <a:cs typeface="+mn-cs"/>
          </a:endParaRPr>
        </a:p>
      </dgm:t>
    </dgm:pt>
    <dgm:pt modelId="{D71278DB-300F-E64E-908A-15DBB8A71005}" type="parTrans" cxnId="{570B5194-ED2A-704F-A38B-FBCB651BFB9F}">
      <dgm:prSet/>
      <dgm:spPr/>
      <dgm:t>
        <a:bodyPr/>
        <a:lstStyle/>
        <a:p>
          <a:endParaRPr lang="en-US" sz="2600">
            <a:latin typeface="Georgia"/>
            <a:cs typeface="Georgia"/>
          </a:endParaRPr>
        </a:p>
      </dgm:t>
    </dgm:pt>
    <dgm:pt modelId="{DBD2531E-7F8C-9642-909C-926785F77C6D}" type="sibTrans" cxnId="{570B5194-ED2A-704F-A38B-FBCB651BFB9F}">
      <dgm:prSet/>
      <dgm:spPr/>
      <dgm:t>
        <a:bodyPr/>
        <a:lstStyle/>
        <a:p>
          <a:endParaRPr lang="en-US" sz="2600">
            <a:latin typeface="Georgia"/>
            <a:cs typeface="Georgia"/>
          </a:endParaRPr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</dgm:pt>
    <dgm:pt modelId="{C4407577-18A2-46E0-8805-2838042EB67A}" type="pres">
      <dgm:prSet presAssocID="{74EE5CD8-078F-4590-BF9C-A341A294A016}" presName="linNode" presStyleCnt="0"/>
      <dgm:spPr/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</dgm:pt>
    <dgm:pt modelId="{AB8574CC-D4F2-4555-AEE3-F4EE58B11D03}" type="pres">
      <dgm:prSet presAssocID="{CF9FB981-E6ED-4440-AC98-4E4E2ABA2C55}" presName="sp" presStyleCnt="0"/>
      <dgm:spPr/>
    </dgm:pt>
    <dgm:pt modelId="{BE6BE5EB-5CA2-5640-B831-C9D262878DCF}" type="pres">
      <dgm:prSet presAssocID="{D66E48C9-942C-DC4A-B27F-C13A9765581F}" presName="linNode" presStyleCnt="0"/>
      <dgm:spPr/>
    </dgm:pt>
    <dgm:pt modelId="{8173DBD4-4A6A-9241-8A39-56928F34D6FA}" type="pres">
      <dgm:prSet presAssocID="{D66E48C9-942C-DC4A-B27F-C13A9765581F}" presName="parentText" presStyleLbl="node1" presStyleIdx="1" presStyleCnt="3" custScaleX="98037">
        <dgm:presLayoutVars>
          <dgm:chMax val="1"/>
          <dgm:bulletEnabled val="1"/>
        </dgm:presLayoutVars>
      </dgm:prSet>
      <dgm:spPr/>
    </dgm:pt>
    <dgm:pt modelId="{92910018-19F7-3F4A-9DBB-512DA31B8827}" type="pres">
      <dgm:prSet presAssocID="{D66E48C9-942C-DC4A-B27F-C13A9765581F}" presName="descendantText" presStyleLbl="alignAccFollowNode1" presStyleIdx="1" presStyleCnt="3" custScaleX="259632">
        <dgm:presLayoutVars>
          <dgm:bulletEnabled val="1"/>
        </dgm:presLayoutVars>
      </dgm:prSet>
      <dgm:spPr>
        <a:prstGeom prst="rect">
          <a:avLst/>
        </a:prstGeom>
      </dgm:spPr>
    </dgm:pt>
    <dgm:pt modelId="{1A190D83-35EC-5749-A877-93FF829E30E0}" type="pres">
      <dgm:prSet presAssocID="{D6658D8F-B0A1-D944-AAE3-37A37024D330}" presName="sp" presStyleCnt="0"/>
      <dgm:spPr/>
    </dgm:pt>
    <dgm:pt modelId="{477213BE-9E91-4950-8451-7F60796F47F4}" type="pres">
      <dgm:prSet presAssocID="{D1776C8F-2B10-4075-8DF7-7F65AB725ED5}" presName="linNode" presStyleCnt="0"/>
      <dgm:spPr/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</dgm:pt>
    <dgm:pt modelId="{C7C3E6FD-D83F-4BDA-907E-B5EE041DA931}" type="pres">
      <dgm:prSet presAssocID="{D1776C8F-2B10-4075-8DF7-7F65AB725ED5}" presName="descendantText" presStyleLbl="alignAccFollowNode1" presStyleIdx="2" presStyleCnt="3" custScaleX="259632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A09DB602-694B-074C-9E8B-85CB2DB6ECAB}" type="presOf" srcId="{6BE4E373-0656-4EDC-821E-BE09C952B1F6}" destId="{C7C3E6FD-D83F-4BDA-907E-B5EE041DA931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BFFFA946-8CD0-9B45-B483-4E2437BD5E61}" type="presOf" srcId="{74EE5CD8-078F-4590-BF9C-A341A294A016}" destId="{7E429971-BC57-430F-BB25-C0574E5E39E3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2F90CC62-4BBA-3641-B0FF-73C5B46FA635}" srcId="{F6FEADD9-F67D-41F5-BA4C-3C84956E7F46}" destId="{D66E48C9-942C-DC4A-B27F-C13A9765581F}" srcOrd="1" destOrd="0" parTransId="{D32970FF-F12F-5348-9396-62AF18A17C91}" sibTransId="{D6658D8F-B0A1-D944-AAE3-37A37024D330}"/>
    <dgm:cxn modelId="{5BC7496D-8260-DC45-A706-6E92E9D0A511}" type="presOf" srcId="{F6FEADD9-F67D-41F5-BA4C-3C84956E7F46}" destId="{AAE7A1E6-6847-453D-B55B-8A82BF138C1D}" srcOrd="0" destOrd="0" presId="urn:microsoft.com/office/officeart/2005/8/layout/vList5"/>
    <dgm:cxn modelId="{2D6D1B70-CB07-AC41-951B-8C7254156009}" type="presOf" srcId="{1E4D3931-0DBD-4211-A24A-6AF364284B1E}" destId="{D54B1729-BC98-42C1-9C6C-D65DCBA4358F}" srcOrd="0" destOrd="0" presId="urn:microsoft.com/office/officeart/2005/8/layout/vList5"/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75BCFA8F-2BF1-7E40-8018-7A9F8E22DF88}" type="presOf" srcId="{D1776C8F-2B10-4075-8DF7-7F65AB725ED5}" destId="{F5034101-5B7D-4FE7-B47A-5A48CF39606B}" srcOrd="0" destOrd="0" presId="urn:microsoft.com/office/officeart/2005/8/layout/vList5"/>
    <dgm:cxn modelId="{570B5194-ED2A-704F-A38B-FBCB651BFB9F}" srcId="{D66E48C9-942C-DC4A-B27F-C13A9765581F}" destId="{3BBEE9F5-88BC-724F-8A2B-0495795C0131}" srcOrd="0" destOrd="0" parTransId="{D71278DB-300F-E64E-908A-15DBB8A71005}" sibTransId="{DBD2531E-7F8C-9642-909C-926785F77C6D}"/>
    <dgm:cxn modelId="{42F966AB-F43F-6B42-A770-A9FF01CB68E2}" type="presOf" srcId="{D66E48C9-942C-DC4A-B27F-C13A9765581F}" destId="{8173DBD4-4A6A-9241-8A39-56928F34D6FA}" srcOrd="0" destOrd="0" presId="urn:microsoft.com/office/officeart/2005/8/layout/vList5"/>
    <dgm:cxn modelId="{E17EC1B5-2D67-D146-9119-32704E2E5A6B}" type="presOf" srcId="{3BBEE9F5-88BC-724F-8A2B-0495795C0131}" destId="{92910018-19F7-3F4A-9DBB-512DA31B8827}" srcOrd="0" destOrd="0" presId="urn:microsoft.com/office/officeart/2005/8/layout/vList5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3AD57177-9EDD-7E46-B705-B034B19D9CAB}" type="presParOf" srcId="{AAE7A1E6-6847-453D-B55B-8A82BF138C1D}" destId="{C4407577-18A2-46E0-8805-2838042EB67A}" srcOrd="0" destOrd="0" presId="urn:microsoft.com/office/officeart/2005/8/layout/vList5"/>
    <dgm:cxn modelId="{C4DBCBB0-2F34-D54A-BAFE-EDAE08952665}" type="presParOf" srcId="{C4407577-18A2-46E0-8805-2838042EB67A}" destId="{7E429971-BC57-430F-BB25-C0574E5E39E3}" srcOrd="0" destOrd="0" presId="urn:microsoft.com/office/officeart/2005/8/layout/vList5"/>
    <dgm:cxn modelId="{75B7AB94-885A-194B-B9FA-3E27A3DC3F04}" type="presParOf" srcId="{C4407577-18A2-46E0-8805-2838042EB67A}" destId="{D54B1729-BC98-42C1-9C6C-D65DCBA4358F}" srcOrd="1" destOrd="0" presId="urn:microsoft.com/office/officeart/2005/8/layout/vList5"/>
    <dgm:cxn modelId="{F0DCA350-BEFF-D044-BE75-3898D55ED7DD}" type="presParOf" srcId="{AAE7A1E6-6847-453D-B55B-8A82BF138C1D}" destId="{AB8574CC-D4F2-4555-AEE3-F4EE58B11D03}" srcOrd="1" destOrd="0" presId="urn:microsoft.com/office/officeart/2005/8/layout/vList5"/>
    <dgm:cxn modelId="{29971B19-9C88-4448-85FD-BDC4DF478729}" type="presParOf" srcId="{AAE7A1E6-6847-453D-B55B-8A82BF138C1D}" destId="{BE6BE5EB-5CA2-5640-B831-C9D262878DCF}" srcOrd="2" destOrd="0" presId="urn:microsoft.com/office/officeart/2005/8/layout/vList5"/>
    <dgm:cxn modelId="{9FF4316E-D2AA-C041-9FF1-1A8ADD81C4FB}" type="presParOf" srcId="{BE6BE5EB-5CA2-5640-B831-C9D262878DCF}" destId="{8173DBD4-4A6A-9241-8A39-56928F34D6FA}" srcOrd="0" destOrd="0" presId="urn:microsoft.com/office/officeart/2005/8/layout/vList5"/>
    <dgm:cxn modelId="{E66A6009-7DFD-6B40-8A27-253DD6292E9C}" type="presParOf" srcId="{BE6BE5EB-5CA2-5640-B831-C9D262878DCF}" destId="{92910018-19F7-3F4A-9DBB-512DA31B8827}" srcOrd="1" destOrd="0" presId="urn:microsoft.com/office/officeart/2005/8/layout/vList5"/>
    <dgm:cxn modelId="{2A14AEE3-40F8-9543-AE20-2D430966B464}" type="presParOf" srcId="{AAE7A1E6-6847-453D-B55B-8A82BF138C1D}" destId="{1A190D83-35EC-5749-A877-93FF829E30E0}" srcOrd="3" destOrd="0" presId="urn:microsoft.com/office/officeart/2005/8/layout/vList5"/>
    <dgm:cxn modelId="{3B01E3D3-609E-7845-BB72-CE2503E6CF19}" type="presParOf" srcId="{AAE7A1E6-6847-453D-B55B-8A82BF138C1D}" destId="{477213BE-9E91-4950-8451-7F60796F47F4}" srcOrd="4" destOrd="0" presId="urn:microsoft.com/office/officeart/2005/8/layout/vList5"/>
    <dgm:cxn modelId="{E57280FD-103B-AA46-B57F-948616400EC0}" type="presParOf" srcId="{477213BE-9E91-4950-8451-7F60796F47F4}" destId="{F5034101-5B7D-4FE7-B47A-5A48CF39606B}" srcOrd="0" destOrd="0" presId="urn:microsoft.com/office/officeart/2005/8/layout/vList5"/>
    <dgm:cxn modelId="{9A1777A5-7206-8B47-8DE7-33D93AED1FD6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4106028" y="-2573300"/>
          <a:ext cx="1047750" cy="6460257"/>
        </a:xfrm>
        <a:prstGeom prst="rect">
          <a:avLst/>
        </a:prstGeom>
        <a:solidFill>
          <a:srgbClr val="9BBB59">
            <a:tint val="40000"/>
            <a:alpha val="90000"/>
            <a:hueOff val="0"/>
            <a:satOff val="0"/>
            <a:lumOff val="0"/>
            <a:alphaOff val="0"/>
          </a:srgbClr>
        </a:solidFill>
        <a:ln w="9525" cap="flat" cmpd="sng" algn="ctr">
          <a:solidFill>
            <a:srgbClr val="9BBB59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/>
              <a:ea typeface="+mn-ea"/>
              <a:cs typeface="+mn-cs"/>
            </a:rPr>
            <a:t>Sensor Design and Fabrication </a:t>
          </a:r>
        </a:p>
      </dsp:txBody>
      <dsp:txXfrm rot="-5400000">
        <a:off x="1399775" y="132953"/>
        <a:ext cx="6460257" cy="1047750"/>
      </dsp:txXfrm>
    </dsp:sp>
    <dsp:sp modelId="{7E429971-BC57-430F-BB25-C0574E5E39E3}">
      <dsp:nvSpPr>
        <dsp:cNvPr id="0" name=""/>
        <dsp:cNvSpPr/>
      </dsp:nvSpPr>
      <dsp:spPr>
        <a:xfrm>
          <a:off x="141" y="0"/>
          <a:ext cx="1399632" cy="1309687"/>
        </a:xfrm>
        <a:prstGeom prst="round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solidFill>
                <a:sysClr val="window" lastClr="FFFFFF"/>
              </a:solidFill>
              <a:latin typeface="Georgia"/>
              <a:ea typeface="+mn-ea"/>
              <a:cs typeface="+mn-cs"/>
            </a:rPr>
            <a:t>1</a:t>
          </a:r>
        </a:p>
      </dsp:txBody>
      <dsp:txXfrm>
        <a:off x="64075" y="63934"/>
        <a:ext cx="1271764" cy="1181819"/>
      </dsp:txXfrm>
    </dsp:sp>
    <dsp:sp modelId="{92910018-19F7-3F4A-9DBB-512DA31B8827}">
      <dsp:nvSpPr>
        <dsp:cNvPr id="0" name=""/>
        <dsp:cNvSpPr/>
      </dsp:nvSpPr>
      <dsp:spPr>
        <a:xfrm rot="5400000">
          <a:off x="4092183" y="-1207694"/>
          <a:ext cx="1047750" cy="6479389"/>
        </a:xfrm>
        <a:prstGeom prst="rect">
          <a:avLst/>
        </a:prstGeom>
        <a:solidFill>
          <a:srgbClr val="9BBB59">
            <a:tint val="40000"/>
            <a:alpha val="90000"/>
            <a:hueOff val="2679212"/>
            <a:satOff val="-3448"/>
            <a:lumOff val="-269"/>
            <a:alphaOff val="0"/>
          </a:srgbClr>
        </a:solidFill>
        <a:ln w="9525" cap="flat" cmpd="sng" algn="ctr">
          <a:solidFill>
            <a:srgbClr val="9BBB59">
              <a:tint val="40000"/>
              <a:alpha val="90000"/>
              <a:hueOff val="2679212"/>
              <a:satOff val="-3448"/>
              <a:lumOff val="-269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/>
              <a:ea typeface="+mn-ea"/>
              <a:cs typeface="+mn-cs"/>
            </a:rPr>
            <a:t>Sensor Characterization</a:t>
          </a:r>
          <a:endParaRPr lang="en-US" sz="2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Georgia"/>
            <a:ea typeface="+mn-ea"/>
            <a:cs typeface="+mn-cs"/>
          </a:endParaRPr>
        </a:p>
      </dsp:txBody>
      <dsp:txXfrm rot="-5400000">
        <a:off x="1376364" y="1508125"/>
        <a:ext cx="6479389" cy="1047750"/>
      </dsp:txXfrm>
    </dsp:sp>
    <dsp:sp modelId="{8173DBD4-4A6A-9241-8A39-56928F34D6FA}">
      <dsp:nvSpPr>
        <dsp:cNvPr id="0" name=""/>
        <dsp:cNvSpPr/>
      </dsp:nvSpPr>
      <dsp:spPr>
        <a:xfrm>
          <a:off x="141" y="1377156"/>
          <a:ext cx="1376221" cy="1309687"/>
        </a:xfrm>
        <a:prstGeom prst="roundRect">
          <a:avLst/>
        </a:prstGeom>
        <a:gradFill rotWithShape="0">
          <a:gsLst>
            <a:gs pos="0">
              <a:srgbClr val="9BBB59">
                <a:hueOff val="2812566"/>
                <a:satOff val="-4220"/>
                <a:lumOff val="-686"/>
                <a:alphaOff val="0"/>
                <a:shade val="51000"/>
                <a:satMod val="130000"/>
              </a:srgbClr>
            </a:gs>
            <a:gs pos="80000">
              <a:srgbClr val="9BBB59">
                <a:hueOff val="2812566"/>
                <a:satOff val="-4220"/>
                <a:lumOff val="-686"/>
                <a:alphaOff val="0"/>
                <a:shade val="93000"/>
                <a:satMod val="130000"/>
              </a:srgbClr>
            </a:gs>
            <a:gs pos="100000">
              <a:srgbClr val="9BBB59">
                <a:hueOff val="2812566"/>
                <a:satOff val="-4220"/>
                <a:lumOff val="-686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solidFill>
                <a:sysClr val="window" lastClr="FFFFFF"/>
              </a:solidFill>
              <a:latin typeface="Georgia"/>
              <a:ea typeface="+mn-ea"/>
              <a:cs typeface="+mn-cs"/>
            </a:rPr>
            <a:t>2</a:t>
          </a:r>
        </a:p>
      </dsp:txBody>
      <dsp:txXfrm>
        <a:off x="64075" y="1441090"/>
        <a:ext cx="1248353" cy="1181819"/>
      </dsp:txXfrm>
    </dsp:sp>
    <dsp:sp modelId="{C7C3E6FD-D83F-4BDA-907E-B5EE041DA931}">
      <dsp:nvSpPr>
        <dsp:cNvPr id="0" name=""/>
        <dsp:cNvSpPr/>
      </dsp:nvSpPr>
      <dsp:spPr>
        <a:xfrm rot="5400000">
          <a:off x="4106028" y="177042"/>
          <a:ext cx="1047750" cy="6460257"/>
        </a:xfrm>
        <a:prstGeom prst="rect">
          <a:avLst/>
        </a:prstGeom>
        <a:solidFill>
          <a:srgbClr val="9BBB59">
            <a:tint val="40000"/>
            <a:alpha val="90000"/>
            <a:hueOff val="5358425"/>
            <a:satOff val="-6896"/>
            <a:lumOff val="-537"/>
            <a:alphaOff val="0"/>
          </a:srgbClr>
        </a:solidFill>
        <a:ln w="9525" cap="flat" cmpd="sng" algn="ctr">
          <a:solidFill>
            <a:srgbClr val="9BBB59">
              <a:tint val="40000"/>
              <a:alpha val="90000"/>
              <a:hueOff val="5358425"/>
              <a:satOff val="-6896"/>
              <a:lumOff val="-537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/>
              <a:ea typeface="+mn-ea"/>
              <a:cs typeface="+mn-cs"/>
            </a:rPr>
            <a:t>TCAD simulation using SILVACO</a:t>
          </a:r>
        </a:p>
      </dsp:txBody>
      <dsp:txXfrm rot="-5400000">
        <a:off x="1399775" y="2883295"/>
        <a:ext cx="6460257" cy="1047750"/>
      </dsp:txXfrm>
    </dsp:sp>
    <dsp:sp modelId="{F5034101-5B7D-4FE7-B47A-5A48CF39606B}">
      <dsp:nvSpPr>
        <dsp:cNvPr id="0" name=""/>
        <dsp:cNvSpPr/>
      </dsp:nvSpPr>
      <dsp:spPr>
        <a:xfrm>
          <a:off x="141" y="2752328"/>
          <a:ext cx="1399632" cy="1309687"/>
        </a:xfrm>
        <a:prstGeom prst="roundRect">
          <a:avLst/>
        </a:prstGeom>
        <a:gradFill rotWithShape="0">
          <a:gsLst>
            <a:gs pos="0">
              <a:srgbClr val="9BBB59">
                <a:hueOff val="5625132"/>
                <a:satOff val="-8440"/>
                <a:lumOff val="-1373"/>
                <a:alphaOff val="0"/>
                <a:shade val="51000"/>
                <a:satMod val="130000"/>
              </a:srgbClr>
            </a:gs>
            <a:gs pos="80000">
              <a:srgbClr val="9BBB59">
                <a:hueOff val="5625132"/>
                <a:satOff val="-8440"/>
                <a:lumOff val="-1373"/>
                <a:alphaOff val="0"/>
                <a:shade val="93000"/>
                <a:satMod val="130000"/>
              </a:srgbClr>
            </a:gs>
            <a:gs pos="100000">
              <a:srgbClr val="9BBB59">
                <a:hueOff val="5625132"/>
                <a:satOff val="-8440"/>
                <a:lumOff val="-1373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solidFill>
                <a:sysClr val="window" lastClr="FFFFFF"/>
              </a:solidFill>
              <a:latin typeface="Georgia"/>
              <a:ea typeface="+mn-ea"/>
              <a:cs typeface="+mn-cs"/>
            </a:rPr>
            <a:t>3</a:t>
          </a:r>
        </a:p>
      </dsp:txBody>
      <dsp:txXfrm>
        <a:off x="64075" y="2816262"/>
        <a:ext cx="1271764" cy="1181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7/22/24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11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7/22/24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42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F6E9B3-CCE8-401F-961C-87050D056F8C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6548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865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975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1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96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/>
              <a:t>Company Logo</a:t>
            </a:r>
          </a:p>
        </p:txBody>
      </p:sp>
      <p:pic>
        <p:nvPicPr>
          <p:cNvPr id="8" name="Picture 7" descr="DU_Logo 1.png"/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0"/>
            <a:ext cx="1138544" cy="1112118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7/22/24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7/22/24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7/22/24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Company Logo</a:t>
            </a:r>
          </a:p>
        </p:txBody>
      </p:sp>
      <p:pic>
        <p:nvPicPr>
          <p:cNvPr id="9" name="Picture 8" descr="DU_Logo 1.png"/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0"/>
            <a:ext cx="1138544" cy="1112118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7/22/24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7/22/24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7/22/24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7/22/24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7/22/24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7/22/24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  <p:pic>
        <p:nvPicPr>
          <p:cNvPr id="9" name="Picture 8" descr="DU_Logo 1.png"/>
          <p:cNvPicPr>
            <a:picLocks noChangeAspect="1"/>
          </p:cNvPicPr>
          <p:nvPr userDrawn="1"/>
        </p:nvPicPr>
        <p:blipFill>
          <a:blip r:embed="rId1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0"/>
            <a:ext cx="1138544" cy="11121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5.xml"/><Relationship Id="rId7" Type="http://schemas.openxmlformats.org/officeDocument/2006/relationships/image" Target="../media/image9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3.xml"/><Relationship Id="rId10" Type="http://schemas.openxmlformats.org/officeDocument/2006/relationships/image" Target="../media/image12.png"/><Relationship Id="rId4" Type="http://schemas.openxmlformats.org/officeDocument/2006/relationships/tags" Target="../tags/tag6.xml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6" Type="http://schemas.openxmlformats.org/officeDocument/2006/relationships/hyperlink" Target="https://iopscience.iop.org/article/10.1088/1361-6641/abfb0f/meta" TargetMode="External"/><Relationship Id="rId5" Type="http://schemas.openxmlformats.org/officeDocument/2006/relationships/hyperlink" Target="https://www.sciencedirect.com/science/article/abs/pii/S0168900218312610" TargetMode="External"/><Relationship Id="rId4" Type="http://schemas.openxmlformats.org/officeDocument/2006/relationships/hyperlink" Target="https://www.sciencedirect.com/science/article/abs/pii/S016890021630880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Relationship Id="rId6" Type="http://schemas.openxmlformats.org/officeDocument/2006/relationships/hyperlink" Target="https://iopscience.iop.org/article/10.1088/1361-6641/ab74ea/meta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-0599"/>
          <p:cNvPicPr>
            <a:picLocks noChangeAspect="1" noChangeArrowheads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2" y="16394"/>
            <a:ext cx="9107937" cy="6841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533400" y="0"/>
            <a:ext cx="83058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Delhi University – Status and Plans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3910383E-C389-82C8-4334-D4D6D7E35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7876" y="3594024"/>
            <a:ext cx="1816847" cy="1786533"/>
          </a:xfrm>
          <a:custGeom>
            <a:avLst/>
            <a:gdLst>
              <a:gd name="connsiteX0" fmla="*/ 0 w 3469439"/>
              <a:gd name="connsiteY0" fmla="*/ 0 h 2983380"/>
              <a:gd name="connsiteX1" fmla="*/ 3469439 w 3469439"/>
              <a:gd name="connsiteY1" fmla="*/ 0 h 2983380"/>
              <a:gd name="connsiteX2" fmla="*/ 3469439 w 3469439"/>
              <a:gd name="connsiteY2" fmla="*/ 2983380 h 2983380"/>
              <a:gd name="connsiteX3" fmla="*/ 0 w 3469439"/>
              <a:gd name="connsiteY3" fmla="*/ 2983380 h 2983380"/>
              <a:gd name="connsiteX4" fmla="*/ 0 w 3469439"/>
              <a:gd name="connsiteY4" fmla="*/ 0 h 2983380"/>
              <a:gd name="connsiteX0" fmla="*/ 0 w 3469439"/>
              <a:gd name="connsiteY0" fmla="*/ 0 h 2983380"/>
              <a:gd name="connsiteX1" fmla="*/ 2855829 w 3469439"/>
              <a:gd name="connsiteY1" fmla="*/ 372979 h 2983380"/>
              <a:gd name="connsiteX2" fmla="*/ 3469439 w 3469439"/>
              <a:gd name="connsiteY2" fmla="*/ 2983380 h 2983380"/>
              <a:gd name="connsiteX3" fmla="*/ 0 w 3469439"/>
              <a:gd name="connsiteY3" fmla="*/ 2983380 h 2983380"/>
              <a:gd name="connsiteX4" fmla="*/ 0 w 3469439"/>
              <a:gd name="connsiteY4" fmla="*/ 0 h 2983380"/>
              <a:gd name="connsiteX0" fmla="*/ 0 w 3469439"/>
              <a:gd name="connsiteY0" fmla="*/ 0 h 2983380"/>
              <a:gd name="connsiteX1" fmla="*/ 2855829 w 3469439"/>
              <a:gd name="connsiteY1" fmla="*/ 372979 h 2983380"/>
              <a:gd name="connsiteX2" fmla="*/ 3469439 w 3469439"/>
              <a:gd name="connsiteY2" fmla="*/ 2983380 h 2983380"/>
              <a:gd name="connsiteX3" fmla="*/ 0 w 3469439"/>
              <a:gd name="connsiteY3" fmla="*/ 2983380 h 2983380"/>
              <a:gd name="connsiteX4" fmla="*/ 0 w 3469439"/>
              <a:gd name="connsiteY4" fmla="*/ 0 h 2983380"/>
              <a:gd name="connsiteX0" fmla="*/ 0 w 3469439"/>
              <a:gd name="connsiteY0" fmla="*/ 0 h 2983380"/>
              <a:gd name="connsiteX1" fmla="*/ 2855829 w 3469439"/>
              <a:gd name="connsiteY1" fmla="*/ 372979 h 2983380"/>
              <a:gd name="connsiteX2" fmla="*/ 3469439 w 3469439"/>
              <a:gd name="connsiteY2" fmla="*/ 2983380 h 2983380"/>
              <a:gd name="connsiteX3" fmla="*/ 0 w 3469439"/>
              <a:gd name="connsiteY3" fmla="*/ 2983380 h 2983380"/>
              <a:gd name="connsiteX4" fmla="*/ 0 w 3469439"/>
              <a:gd name="connsiteY4" fmla="*/ 0 h 2983380"/>
              <a:gd name="connsiteX0" fmla="*/ 0 w 3469439"/>
              <a:gd name="connsiteY0" fmla="*/ 0 h 2983380"/>
              <a:gd name="connsiteX1" fmla="*/ 2855829 w 3469439"/>
              <a:gd name="connsiteY1" fmla="*/ 372979 h 2983380"/>
              <a:gd name="connsiteX2" fmla="*/ 3469439 w 3469439"/>
              <a:gd name="connsiteY2" fmla="*/ 2983380 h 2983380"/>
              <a:gd name="connsiteX3" fmla="*/ 0 w 3469439"/>
              <a:gd name="connsiteY3" fmla="*/ 2983380 h 2983380"/>
              <a:gd name="connsiteX4" fmla="*/ 0 w 3469439"/>
              <a:gd name="connsiteY4" fmla="*/ 0 h 2983380"/>
              <a:gd name="connsiteX0" fmla="*/ 469231 w 3469439"/>
              <a:gd name="connsiteY0" fmla="*/ 349903 h 2815925"/>
              <a:gd name="connsiteX1" fmla="*/ 2855829 w 3469439"/>
              <a:gd name="connsiteY1" fmla="*/ 205524 h 2815925"/>
              <a:gd name="connsiteX2" fmla="*/ 3469439 w 3469439"/>
              <a:gd name="connsiteY2" fmla="*/ 2815925 h 2815925"/>
              <a:gd name="connsiteX3" fmla="*/ 0 w 3469439"/>
              <a:gd name="connsiteY3" fmla="*/ 2815925 h 2815925"/>
              <a:gd name="connsiteX4" fmla="*/ 469231 w 3469439"/>
              <a:gd name="connsiteY4" fmla="*/ 349903 h 2815925"/>
              <a:gd name="connsiteX0" fmla="*/ 469231 w 3469439"/>
              <a:gd name="connsiteY0" fmla="*/ 448384 h 2914406"/>
              <a:gd name="connsiteX1" fmla="*/ 2855829 w 3469439"/>
              <a:gd name="connsiteY1" fmla="*/ 304005 h 2914406"/>
              <a:gd name="connsiteX2" fmla="*/ 3469439 w 3469439"/>
              <a:gd name="connsiteY2" fmla="*/ 2914406 h 2914406"/>
              <a:gd name="connsiteX3" fmla="*/ 0 w 3469439"/>
              <a:gd name="connsiteY3" fmla="*/ 2914406 h 2914406"/>
              <a:gd name="connsiteX4" fmla="*/ 469231 w 3469439"/>
              <a:gd name="connsiteY4" fmla="*/ 448384 h 2914406"/>
              <a:gd name="connsiteX0" fmla="*/ 469231 w 3469439"/>
              <a:gd name="connsiteY0" fmla="*/ 448384 h 2914406"/>
              <a:gd name="connsiteX1" fmla="*/ 2855829 w 3469439"/>
              <a:gd name="connsiteY1" fmla="*/ 304005 h 2914406"/>
              <a:gd name="connsiteX2" fmla="*/ 3469439 w 3469439"/>
              <a:gd name="connsiteY2" fmla="*/ 2914406 h 2914406"/>
              <a:gd name="connsiteX3" fmla="*/ 0 w 3469439"/>
              <a:gd name="connsiteY3" fmla="*/ 2914406 h 2914406"/>
              <a:gd name="connsiteX4" fmla="*/ 469231 w 3469439"/>
              <a:gd name="connsiteY4" fmla="*/ 448384 h 2914406"/>
              <a:gd name="connsiteX0" fmla="*/ 469231 w 3469439"/>
              <a:gd name="connsiteY0" fmla="*/ 448384 h 2914406"/>
              <a:gd name="connsiteX1" fmla="*/ 2855829 w 3469439"/>
              <a:gd name="connsiteY1" fmla="*/ 304005 h 2914406"/>
              <a:gd name="connsiteX2" fmla="*/ 3469439 w 3469439"/>
              <a:gd name="connsiteY2" fmla="*/ 2914406 h 2914406"/>
              <a:gd name="connsiteX3" fmla="*/ 0 w 3469439"/>
              <a:gd name="connsiteY3" fmla="*/ 2914406 h 2914406"/>
              <a:gd name="connsiteX4" fmla="*/ 469231 w 3469439"/>
              <a:gd name="connsiteY4" fmla="*/ 448384 h 2914406"/>
              <a:gd name="connsiteX0" fmla="*/ 323703 w 3323911"/>
              <a:gd name="connsiteY0" fmla="*/ 448384 h 2914406"/>
              <a:gd name="connsiteX1" fmla="*/ 2710301 w 3323911"/>
              <a:gd name="connsiteY1" fmla="*/ 304005 h 2914406"/>
              <a:gd name="connsiteX2" fmla="*/ 3323911 w 3323911"/>
              <a:gd name="connsiteY2" fmla="*/ 2914406 h 2914406"/>
              <a:gd name="connsiteX3" fmla="*/ 263546 w 3323911"/>
              <a:gd name="connsiteY3" fmla="*/ 2457206 h 2914406"/>
              <a:gd name="connsiteX4" fmla="*/ 323703 w 3323911"/>
              <a:gd name="connsiteY4" fmla="*/ 448384 h 2914406"/>
              <a:gd name="connsiteX0" fmla="*/ 505617 w 3505825"/>
              <a:gd name="connsiteY0" fmla="*/ 448384 h 2914406"/>
              <a:gd name="connsiteX1" fmla="*/ 2892215 w 3505825"/>
              <a:gd name="connsiteY1" fmla="*/ 304005 h 2914406"/>
              <a:gd name="connsiteX2" fmla="*/ 3505825 w 3505825"/>
              <a:gd name="connsiteY2" fmla="*/ 2914406 h 2914406"/>
              <a:gd name="connsiteX3" fmla="*/ 445460 w 3505825"/>
              <a:gd name="connsiteY3" fmla="*/ 2457206 h 2914406"/>
              <a:gd name="connsiteX4" fmla="*/ 505617 w 3505825"/>
              <a:gd name="connsiteY4" fmla="*/ 448384 h 2914406"/>
              <a:gd name="connsiteX0" fmla="*/ 480768 w 3480976"/>
              <a:gd name="connsiteY0" fmla="*/ 448384 h 2914406"/>
              <a:gd name="connsiteX1" fmla="*/ 2867366 w 3480976"/>
              <a:gd name="connsiteY1" fmla="*/ 304005 h 2914406"/>
              <a:gd name="connsiteX2" fmla="*/ 3480976 w 3480976"/>
              <a:gd name="connsiteY2" fmla="*/ 2914406 h 2914406"/>
              <a:gd name="connsiteX3" fmla="*/ 420611 w 3480976"/>
              <a:gd name="connsiteY3" fmla="*/ 2457206 h 2914406"/>
              <a:gd name="connsiteX4" fmla="*/ 480768 w 3480976"/>
              <a:gd name="connsiteY4" fmla="*/ 448384 h 2914406"/>
              <a:gd name="connsiteX0" fmla="*/ 480768 w 3480976"/>
              <a:gd name="connsiteY0" fmla="*/ 448384 h 2958045"/>
              <a:gd name="connsiteX1" fmla="*/ 2867366 w 3480976"/>
              <a:gd name="connsiteY1" fmla="*/ 304005 h 2958045"/>
              <a:gd name="connsiteX2" fmla="*/ 3480976 w 3480976"/>
              <a:gd name="connsiteY2" fmla="*/ 2914406 h 2958045"/>
              <a:gd name="connsiteX3" fmla="*/ 420611 w 3480976"/>
              <a:gd name="connsiteY3" fmla="*/ 2457206 h 2958045"/>
              <a:gd name="connsiteX4" fmla="*/ 480768 w 3480976"/>
              <a:gd name="connsiteY4" fmla="*/ 448384 h 2958045"/>
              <a:gd name="connsiteX0" fmla="*/ 480768 w 3223945"/>
              <a:gd name="connsiteY0" fmla="*/ 448384 h 2839994"/>
              <a:gd name="connsiteX1" fmla="*/ 2867366 w 3223945"/>
              <a:gd name="connsiteY1" fmla="*/ 304005 h 2839994"/>
              <a:gd name="connsiteX2" fmla="*/ 2879397 w 3223945"/>
              <a:gd name="connsiteY2" fmla="*/ 2565490 h 2839994"/>
              <a:gd name="connsiteX3" fmla="*/ 420611 w 3223945"/>
              <a:gd name="connsiteY3" fmla="*/ 2457206 h 2839994"/>
              <a:gd name="connsiteX4" fmla="*/ 480768 w 3223945"/>
              <a:gd name="connsiteY4" fmla="*/ 448384 h 2839994"/>
              <a:gd name="connsiteX0" fmla="*/ 480768 w 3441283"/>
              <a:gd name="connsiteY0" fmla="*/ 448384 h 2839994"/>
              <a:gd name="connsiteX1" fmla="*/ 2867366 w 3441283"/>
              <a:gd name="connsiteY1" fmla="*/ 304005 h 2839994"/>
              <a:gd name="connsiteX2" fmla="*/ 2879397 w 3441283"/>
              <a:gd name="connsiteY2" fmla="*/ 2565490 h 2839994"/>
              <a:gd name="connsiteX3" fmla="*/ 420611 w 3441283"/>
              <a:gd name="connsiteY3" fmla="*/ 2457206 h 2839994"/>
              <a:gd name="connsiteX4" fmla="*/ 480768 w 3441283"/>
              <a:gd name="connsiteY4" fmla="*/ 448384 h 2839994"/>
              <a:gd name="connsiteX0" fmla="*/ 480768 w 3441283"/>
              <a:gd name="connsiteY0" fmla="*/ 448384 h 2998355"/>
              <a:gd name="connsiteX1" fmla="*/ 2867366 w 3441283"/>
              <a:gd name="connsiteY1" fmla="*/ 304005 h 2998355"/>
              <a:gd name="connsiteX2" fmla="*/ 2879397 w 3441283"/>
              <a:gd name="connsiteY2" fmla="*/ 2565490 h 2998355"/>
              <a:gd name="connsiteX3" fmla="*/ 420611 w 3441283"/>
              <a:gd name="connsiteY3" fmla="*/ 2457206 h 2998355"/>
              <a:gd name="connsiteX4" fmla="*/ 480768 w 3441283"/>
              <a:gd name="connsiteY4" fmla="*/ 448384 h 2998355"/>
              <a:gd name="connsiteX0" fmla="*/ 480768 w 3441283"/>
              <a:gd name="connsiteY0" fmla="*/ 448384 h 3010669"/>
              <a:gd name="connsiteX1" fmla="*/ 2867366 w 3441283"/>
              <a:gd name="connsiteY1" fmla="*/ 304005 h 3010669"/>
              <a:gd name="connsiteX2" fmla="*/ 2879397 w 3441283"/>
              <a:gd name="connsiteY2" fmla="*/ 2565490 h 3010669"/>
              <a:gd name="connsiteX3" fmla="*/ 420611 w 3441283"/>
              <a:gd name="connsiteY3" fmla="*/ 2457206 h 3010669"/>
              <a:gd name="connsiteX4" fmla="*/ 480768 w 3441283"/>
              <a:gd name="connsiteY4" fmla="*/ 448384 h 3010669"/>
              <a:gd name="connsiteX0" fmla="*/ 480768 w 3383300"/>
              <a:gd name="connsiteY0" fmla="*/ 356827 h 2919112"/>
              <a:gd name="connsiteX1" fmla="*/ 2759082 w 3383300"/>
              <a:gd name="connsiteY1" fmla="*/ 356827 h 2919112"/>
              <a:gd name="connsiteX2" fmla="*/ 2879397 w 3383300"/>
              <a:gd name="connsiteY2" fmla="*/ 2473933 h 2919112"/>
              <a:gd name="connsiteX3" fmla="*/ 420611 w 3383300"/>
              <a:gd name="connsiteY3" fmla="*/ 2365649 h 2919112"/>
              <a:gd name="connsiteX4" fmla="*/ 480768 w 3383300"/>
              <a:gd name="connsiteY4" fmla="*/ 356827 h 2919112"/>
              <a:gd name="connsiteX0" fmla="*/ 502176 w 3356582"/>
              <a:gd name="connsiteY0" fmla="*/ 393333 h 2895460"/>
              <a:gd name="connsiteX1" fmla="*/ 2732364 w 3356582"/>
              <a:gd name="connsiteY1" fmla="*/ 333175 h 2895460"/>
              <a:gd name="connsiteX2" fmla="*/ 2852679 w 3356582"/>
              <a:gd name="connsiteY2" fmla="*/ 2450281 h 2895460"/>
              <a:gd name="connsiteX3" fmla="*/ 393893 w 3356582"/>
              <a:gd name="connsiteY3" fmla="*/ 2341997 h 2895460"/>
              <a:gd name="connsiteX4" fmla="*/ 502176 w 3356582"/>
              <a:gd name="connsiteY4" fmla="*/ 393333 h 2895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6582" h="2895460">
                <a:moveTo>
                  <a:pt x="502176" y="393333"/>
                </a:moveTo>
                <a:cubicBezTo>
                  <a:pt x="1177392" y="36396"/>
                  <a:pt x="1912769" y="-248351"/>
                  <a:pt x="2732364" y="333175"/>
                </a:cubicBezTo>
                <a:cubicBezTo>
                  <a:pt x="3622701" y="950647"/>
                  <a:pt x="3466289" y="2037347"/>
                  <a:pt x="2852679" y="2450281"/>
                </a:cubicBezTo>
                <a:cubicBezTo>
                  <a:pt x="2025063" y="2899460"/>
                  <a:pt x="1317763" y="3216292"/>
                  <a:pt x="393893" y="2341997"/>
                </a:cubicBezTo>
                <a:cubicBezTo>
                  <a:pt x="-27213" y="1844843"/>
                  <a:pt x="-267845" y="1119087"/>
                  <a:pt x="502176" y="393333"/>
                </a:cubicBezTo>
                <a:close/>
              </a:path>
            </a:pathLst>
          </a:cu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73808317-35BF-9FF3-F554-7C5A937097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62" y="6026888"/>
            <a:ext cx="9144000" cy="382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13335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12700">
              <a:spcBef>
                <a:spcPts val="100"/>
              </a:spcBef>
            </a:pPr>
            <a:r>
              <a:rPr lang="en-US" altLang="en-US" sz="2400" b="1" dirty="0">
                <a:solidFill>
                  <a:schemeClr val="bg1"/>
                </a:solidFill>
                <a:sym typeface="Arial" panose="020B0604020202020204" pitchFamily="34" charset="0"/>
              </a:rPr>
              <a:t>DRD3 WG4, </a:t>
            </a:r>
            <a:r>
              <a:rPr lang="en-IN" sz="2400" b="1" dirty="0">
                <a:solidFill>
                  <a:schemeClr val="bg1"/>
                </a:solidFill>
              </a:rPr>
              <a:t>22</a:t>
            </a:r>
            <a:r>
              <a:rPr lang="en-IN" sz="2400" b="1" baseline="30000" dirty="0">
                <a:solidFill>
                  <a:schemeClr val="bg1"/>
                </a:solidFill>
              </a:rPr>
              <a:t>nd</a:t>
            </a:r>
            <a:r>
              <a:rPr lang="en-IN" sz="2400" b="1" dirty="0">
                <a:solidFill>
                  <a:schemeClr val="bg1"/>
                </a:solidFill>
              </a:rPr>
              <a:t> July, 2024</a:t>
            </a:r>
            <a:r>
              <a:rPr lang="en-US" altLang="en-US" sz="2400" b="1" dirty="0">
                <a:solidFill>
                  <a:schemeClr val="bg1"/>
                </a:solidFill>
                <a:sym typeface="Arial" panose="020B060402020202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0341DC-D20B-27DF-343E-0F5001D33430}"/>
              </a:ext>
            </a:extLst>
          </p:cNvPr>
          <p:cNvSpPr txBox="1"/>
          <p:nvPr/>
        </p:nvSpPr>
        <p:spPr>
          <a:xfrm>
            <a:off x="2287904" y="5380557"/>
            <a:ext cx="46403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1800" b="1" dirty="0">
                <a:solidFill>
                  <a:srgbClr val="FFFF00"/>
                </a:solidFill>
                <a:sym typeface="Arial" panose="020B0604020202020204" pitchFamily="34" charset="0"/>
              </a:rPr>
              <a:t>Department of Physics and Astrophysics</a:t>
            </a:r>
            <a:br>
              <a:rPr lang="en-US" altLang="en-US" sz="1800" b="1" dirty="0">
                <a:solidFill>
                  <a:srgbClr val="FFFF00"/>
                </a:solidFill>
                <a:sym typeface="Arial" panose="020B0604020202020204" pitchFamily="34" charset="0"/>
              </a:rPr>
            </a:br>
            <a:r>
              <a:rPr lang="en-US" altLang="en-US" sz="1800" b="1" dirty="0">
                <a:solidFill>
                  <a:srgbClr val="FFFF00"/>
                </a:solidFill>
                <a:sym typeface="Arial" panose="020B0604020202020204" pitchFamily="34" charset="0"/>
              </a:rPr>
              <a:t>University of Delhi, India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456AB1-9D0E-19AA-CE54-191D0119B80D}"/>
              </a:ext>
            </a:extLst>
          </p:cNvPr>
          <p:cNvSpPr txBox="1"/>
          <p:nvPr/>
        </p:nvSpPr>
        <p:spPr>
          <a:xfrm>
            <a:off x="1066799" y="1109407"/>
            <a:ext cx="72390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24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sym typeface="Arial" panose="020B0604020202020204" pitchFamily="34" charset="0"/>
              </a:rPr>
              <a:t>Arun Kumar, Ashutosh Bhardwaj, Namrata Agrawal, </a:t>
            </a:r>
            <a:r>
              <a:rPr lang="en-US" altLang="en-US" sz="2400" b="1" i="1" u="sng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sym typeface="Arial" panose="020B0604020202020204" pitchFamily="34" charset="0"/>
              </a:rPr>
              <a:t>Kirti Ranjan*</a:t>
            </a:r>
          </a:p>
          <a:p>
            <a:pPr algn="ctr"/>
            <a:r>
              <a:rPr lang="en-US" altLang="en-US" sz="2200" b="1" dirty="0">
                <a:solidFill>
                  <a:schemeClr val="accent5">
                    <a:lumMod val="10000"/>
                  </a:schemeClr>
                </a:solidFill>
                <a:latin typeface="Times New Roman" panose="02020603050405020304" pitchFamily="18" charset="0"/>
                <a:sym typeface="Arial" panose="020B0604020202020204" pitchFamily="34" charset="0"/>
              </a:rPr>
              <a:t>DU Group</a:t>
            </a:r>
            <a:endParaRPr lang="en-US" sz="2200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03339"/>
            <a:ext cx="9144000" cy="395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4680" y="6172200"/>
            <a:ext cx="8915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400" b="1" kern="1200" dirty="0">
                <a:solidFill>
                  <a:srgbClr val="FFFFFF"/>
                </a:solidFill>
                <a:latin typeface="Times New Roman" charset="0"/>
                <a:sym typeface="Times New Roman" charset="0"/>
              </a:rPr>
              <a:t>3rd Sensor Quality Assurance Workshop, DU 22-24 Jan, 2019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91AA4D-A53B-404E-A4F3-F56F923081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19600" cy="2895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0CB17E-21C6-BA4A-9248-1E72DAC72BFF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495801" y="3838"/>
            <a:ext cx="4634332" cy="28917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11D527-0255-383C-2915-9BA5BDDD1575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2781300" y="2590800"/>
            <a:ext cx="3276600" cy="10668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dirty="0">
                <a:solidFill>
                  <a:srgbClr val="0070C0"/>
                </a:solidFill>
                <a:latin typeface="Georgia"/>
                <a:cs typeface="Georgia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794664042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4253-6CC5-BA36-5F98-BCDE9A705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Delhi University – Si Sensors related R&amp;D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123E37-63F3-9126-8F32-6DFACFF7A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9D6BE-6F6C-4CDB-A6D6-24F97D678D30}" type="slidenum">
              <a:rPr lang="en-US" altLang="en-US" smtClean="0"/>
              <a:pPr/>
              <a:t>2</a:t>
            </a:fld>
            <a:endParaRPr lang="en-US" altLang="en-US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EF6EE9A-27E1-7904-D327-63651DCC8C82}"/>
              </a:ext>
            </a:extLst>
          </p:cNvPr>
          <p:cNvGraphicFramePr/>
          <p:nvPr/>
        </p:nvGraphicFramePr>
        <p:xfrm>
          <a:off x="902826" y="1574800"/>
          <a:ext cx="786017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54723781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1.png">
            <a:extLst>
              <a:ext uri="{FF2B5EF4-FFF2-40B4-BE49-F238E27FC236}">
                <a16:creationId xmlns:a16="http://schemas.microsoft.com/office/drawing/2014/main" id="{F1D3B907-3564-C45F-FE53-7F0B2CEB23F7}"/>
              </a:ext>
            </a:extLst>
          </p:cNvPr>
          <p:cNvPicPr/>
          <p:nvPr/>
        </p:nvPicPr>
        <p:blipFill>
          <a:blip r:embed="rId7"/>
          <a:srcRect/>
          <a:stretch>
            <a:fillRect/>
          </a:stretch>
        </p:blipFill>
        <p:spPr>
          <a:xfrm>
            <a:off x="6324600" y="3904636"/>
            <a:ext cx="2649220" cy="2767330"/>
          </a:xfrm>
          <a:prstGeom prst="rect">
            <a:avLst/>
          </a:prstGeom>
          <a:ln/>
        </p:spPr>
      </p:pic>
      <p:sp>
        <p:nvSpPr>
          <p:cNvPr id="6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33400" y="0"/>
            <a:ext cx="7924800" cy="7620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Georgia"/>
                <a:cs typeface="Georgia"/>
              </a:rPr>
              <a:t>Sensor Design and Fabrication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33400" y="838200"/>
            <a:ext cx="8610600" cy="1209931"/>
          </a:xfrm>
        </p:spPr>
        <p:txBody>
          <a:bodyPr>
            <a:noAutofit/>
          </a:bodyPr>
          <a:lstStyle/>
          <a:p>
            <a:r>
              <a:rPr lang="en-US" sz="2200" dirty="0">
                <a:solidFill>
                  <a:srgbClr val="003300"/>
                </a:solidFill>
                <a:latin typeface="Georgia"/>
                <a:cs typeface="Georgia"/>
              </a:rPr>
              <a:t>CMS </a:t>
            </a:r>
            <a:r>
              <a:rPr lang="en-US" sz="2200" dirty="0" err="1">
                <a:solidFill>
                  <a:srgbClr val="003300"/>
                </a:solidFill>
                <a:latin typeface="Georgia"/>
                <a:cs typeface="Georgia"/>
              </a:rPr>
              <a:t>Preshower</a:t>
            </a:r>
            <a:r>
              <a:rPr lang="en-US" sz="2200" dirty="0">
                <a:solidFill>
                  <a:srgbClr val="003300"/>
                </a:solidFill>
                <a:latin typeface="Georgia"/>
                <a:cs typeface="Georgia"/>
              </a:rPr>
              <a:t> Detector (1998-2006)</a:t>
            </a:r>
          </a:p>
          <a:p>
            <a:pPr lvl="1"/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Georgia"/>
                <a:cs typeface="Georgia"/>
              </a:rPr>
              <a:t>Successfully developed ~1000 dc-coupled, Si strip sensors, </a:t>
            </a:r>
            <a:r>
              <a:rPr lang="en-US" sz="1800" i="1" dirty="0">
                <a:solidFill>
                  <a:srgbClr val="FF0000"/>
                </a:solidFill>
                <a:latin typeface="Georgia"/>
                <a:cs typeface="Georgia"/>
              </a:rPr>
              <a:t>for first time in India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Georgia"/>
                <a:cs typeface="Georgia"/>
              </a:rPr>
              <a:t>, together with BARC &amp; BEL </a:t>
            </a:r>
          </a:p>
          <a:p>
            <a:pPr marL="0" indent="0">
              <a:buNone/>
            </a:pPr>
            <a:endParaRPr lang="en-US" sz="1000" dirty="0">
              <a:solidFill>
                <a:schemeClr val="tx2">
                  <a:lumMod val="75000"/>
                </a:schemeClr>
              </a:solidFill>
              <a:latin typeface="Georgia"/>
              <a:cs typeface="Georgia"/>
            </a:endParaRPr>
          </a:p>
          <a:p>
            <a:endParaRPr lang="en-US" sz="1000" dirty="0">
              <a:solidFill>
                <a:schemeClr val="tx2">
                  <a:lumMod val="75000"/>
                </a:schemeClr>
              </a:solidFill>
              <a:latin typeface="Georgia"/>
              <a:cs typeface="Georgia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99" y="1909224"/>
            <a:ext cx="4144081" cy="1777903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ACA2884-844C-EF4F-2F9D-39E704E4C574}"/>
              </a:ext>
            </a:extLst>
          </p:cNvPr>
          <p:cNvSpPr txBox="1"/>
          <p:nvPr/>
        </p:nvSpPr>
        <p:spPr>
          <a:xfrm>
            <a:off x="565483" y="1981200"/>
            <a:ext cx="434059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3300"/>
                </a:solidFill>
                <a:latin typeface="Georgia"/>
                <a:cs typeface="Georgia"/>
              </a:rPr>
              <a:t>Participated in all aspects of Si sensor development</a:t>
            </a:r>
          </a:p>
          <a:p>
            <a:pPr lvl="1"/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Georgia"/>
                <a:cs typeface="Georgia"/>
              </a:rPr>
              <a:t>TCAD Simulation (</a:t>
            </a:r>
            <a:r>
              <a:rPr lang="en-US" dirty="0">
                <a:solidFill>
                  <a:srgbClr val="FF0000"/>
                </a:solidFill>
                <a:latin typeface="Georgia"/>
                <a:cs typeface="Georgia"/>
              </a:rPr>
              <a:t>Pisces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Georgia"/>
                <a:cs typeface="Georgia"/>
              </a:rPr>
              <a:t> &amp; </a:t>
            </a:r>
            <a:r>
              <a:rPr lang="en-US" dirty="0">
                <a:solidFill>
                  <a:srgbClr val="FF0000"/>
                </a:solidFill>
                <a:latin typeface="Georgia"/>
                <a:cs typeface="Georgia"/>
              </a:rPr>
              <a:t>Medici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Georgia"/>
                <a:cs typeface="Georgia"/>
              </a:rPr>
              <a:t>), </a:t>
            </a:r>
            <a:r>
              <a:rPr lang="en-US" sz="1800" dirty="0">
                <a:solidFill>
                  <a:schemeClr val="tx2">
                    <a:lumMod val="75000"/>
                  </a:schemeClr>
                </a:solidFill>
                <a:latin typeface="Georgia"/>
                <a:cs typeface="Georgia"/>
              </a:rPr>
              <a:t>Characterization (IV, CV), Radiation Hardness</a:t>
            </a:r>
          </a:p>
          <a:p>
            <a:pPr marL="457200" lvl="1" indent="0">
              <a:buNone/>
            </a:pPr>
            <a:endParaRPr lang="en-US" sz="1000" dirty="0">
              <a:solidFill>
                <a:schemeClr val="tx2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00E5A42E-4D96-D28C-1F41-743D735EE5E0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647699" y="3743069"/>
            <a:ext cx="5295901" cy="12099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Georgia"/>
                <a:cs typeface="Georgia"/>
              </a:rPr>
              <a:t>2013-2019: Collaborated with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Georgia"/>
                <a:cs typeface="Georgia"/>
              </a:rPr>
              <a:t>foundary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Georgia"/>
                <a:cs typeface="Georgia"/>
              </a:rPr>
              <a:t> (BEL) to develop ac-coupled p-on-n silicon-strip sensors on 4 inch wafers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solidFill>
                <a:schemeClr val="tx2">
                  <a:lumMod val="75000"/>
                </a:schemeClr>
              </a:solidFill>
              <a:latin typeface="Georgia"/>
              <a:cs typeface="Georgia"/>
            </a:endParaRPr>
          </a:p>
          <a:p>
            <a:endParaRPr lang="en-US" sz="1000" dirty="0">
              <a:solidFill>
                <a:schemeClr val="tx2">
                  <a:lumMod val="75000"/>
                </a:schemeClr>
              </a:solidFill>
              <a:latin typeface="Georgia"/>
              <a:cs typeface="Georgia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F5C7D79-A803-9B2B-C2BD-0041C06ABB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4735390"/>
            <a:ext cx="4495800" cy="20393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36E7669-A095-6145-5619-01F8B889C69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75440" y="4758747"/>
            <a:ext cx="4421641" cy="194363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BA66DA8-B6B2-D0D9-F8B5-CE0326490EE3}"/>
              </a:ext>
            </a:extLst>
          </p:cNvPr>
          <p:cNvSpPr txBox="1"/>
          <p:nvPr/>
        </p:nvSpPr>
        <p:spPr>
          <a:xfrm>
            <a:off x="9757611" y="352525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2029127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33400" y="0"/>
            <a:ext cx="7924800" cy="7620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Georgia"/>
                <a:cs typeface="Georgia"/>
              </a:rPr>
              <a:t>Sensor Characterization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7BFCED-4B2B-676F-B35F-CBAFD59AB494}"/>
              </a:ext>
            </a:extLst>
          </p:cNvPr>
          <p:cNvSpPr txBox="1"/>
          <p:nvPr/>
        </p:nvSpPr>
        <p:spPr>
          <a:xfrm>
            <a:off x="557463" y="792301"/>
            <a:ext cx="32766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Sensor Qualification Center: </a:t>
            </a:r>
            <a:r>
              <a:rPr lang="en-US" sz="2000" dirty="0">
                <a:solidFill>
                  <a:srgbClr val="FF0000"/>
                </a:solidFill>
                <a:latin typeface="Georgia"/>
                <a:cs typeface="Georgia"/>
              </a:rPr>
              <a:t>One of six </a:t>
            </a:r>
            <a:r>
              <a:rPr lang="en-US" sz="2000" dirty="0">
                <a:solidFill>
                  <a:srgbClr val="000090"/>
                </a:solidFill>
                <a:latin typeface="Georgia"/>
                <a:cs typeface="Georgia"/>
              </a:rPr>
              <a:t>such facilities for testing Phase 2 CMS Outer Tracker 2S n-on-p sensors: </a:t>
            </a:r>
            <a:r>
              <a:rPr lang="en-US" sz="2000" dirty="0">
                <a:solidFill>
                  <a:srgbClr val="003300"/>
                </a:solidFill>
                <a:latin typeface="Georgia"/>
                <a:cs typeface="Georgia"/>
              </a:rPr>
              <a:t>Automated &amp; programmable characterization system</a:t>
            </a:r>
          </a:p>
        </p:txBody>
      </p:sp>
      <p:pic>
        <p:nvPicPr>
          <p:cNvPr id="10" name="image4.jpg">
            <a:extLst>
              <a:ext uri="{FF2B5EF4-FFF2-40B4-BE49-F238E27FC236}">
                <a16:creationId xmlns:a16="http://schemas.microsoft.com/office/drawing/2014/main" id="{D19CD66A-64A6-E1B6-5EED-7F520DD9BF5F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3834063" y="1143000"/>
            <a:ext cx="5105400" cy="2819400"/>
          </a:xfrm>
          <a:prstGeom prst="rect">
            <a:avLst/>
          </a:prstGeom>
          <a:ln/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95788BA-8E1A-36E6-DA4E-898F356C163A}"/>
              </a:ext>
            </a:extLst>
          </p:cNvPr>
          <p:cNvSpPr txBox="1"/>
          <p:nvPr/>
        </p:nvSpPr>
        <p:spPr>
          <a:xfrm>
            <a:off x="685800" y="3922401"/>
            <a:ext cx="3657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Georgia"/>
                <a:cs typeface="Georgia"/>
              </a:rPr>
              <a:t>Red Laser based TCT setup</a:t>
            </a:r>
            <a:endParaRPr lang="en-US" sz="2000" dirty="0">
              <a:solidFill>
                <a:srgbClr val="003300"/>
              </a:solidFill>
              <a:latin typeface="Georgia"/>
              <a:cs typeface="Georgi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2E73EF-094E-378F-0FCE-8F52091DE594}"/>
              </a:ext>
            </a:extLst>
          </p:cNvPr>
          <p:cNvSpPr txBox="1"/>
          <p:nvPr/>
        </p:nvSpPr>
        <p:spPr>
          <a:xfrm>
            <a:off x="4973055" y="4876800"/>
            <a:ext cx="291164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FF0000"/>
                </a:solidFill>
                <a:latin typeface="Georgia"/>
                <a:cs typeface="Georgia"/>
              </a:rPr>
              <a:t>Alibava</a:t>
            </a:r>
            <a:r>
              <a:rPr lang="en-US" sz="2000" dirty="0">
                <a:solidFill>
                  <a:srgbClr val="FF0000"/>
                </a:solidFill>
                <a:latin typeface="Georgia"/>
                <a:cs typeface="Georgia"/>
              </a:rPr>
              <a:t> Source based </a:t>
            </a:r>
            <a:r>
              <a:rPr lang="en-US" sz="2000" dirty="0" err="1">
                <a:solidFill>
                  <a:srgbClr val="FF0000"/>
                </a:solidFill>
                <a:latin typeface="Georgia"/>
                <a:cs typeface="Georgia"/>
              </a:rPr>
              <a:t>Characterisation</a:t>
            </a:r>
            <a:r>
              <a:rPr lang="en-US" sz="2000" dirty="0">
                <a:solidFill>
                  <a:srgbClr val="FF0000"/>
                </a:solidFill>
                <a:latin typeface="Georgia"/>
                <a:cs typeface="Georgia"/>
              </a:rPr>
              <a:t> system</a:t>
            </a:r>
            <a:endParaRPr lang="en-US" sz="2000" dirty="0">
              <a:solidFill>
                <a:srgbClr val="003300"/>
              </a:solidFill>
              <a:latin typeface="Georgia"/>
              <a:cs typeface="Georgia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D80A40B-CBCD-3047-A578-D3D3A14CEAF7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81" y="4326733"/>
            <a:ext cx="4605484" cy="2590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8779030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9600" y="152400"/>
            <a:ext cx="7924800" cy="762000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0070C0"/>
                </a:solidFill>
                <a:latin typeface="Georgia"/>
                <a:cs typeface="Georgia"/>
              </a:rPr>
              <a:t>TCAD Simulation: Design and Radiation Hardness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EE255A-3B92-AFE5-D62D-DC5812E98861}"/>
              </a:ext>
            </a:extLst>
          </p:cNvPr>
          <p:cNvSpPr txBox="1"/>
          <p:nvPr/>
        </p:nvSpPr>
        <p:spPr>
          <a:xfrm>
            <a:off x="1295400" y="947743"/>
            <a:ext cx="70104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90"/>
                </a:solidFill>
                <a:latin typeface="Georgia"/>
                <a:cs typeface="Georgia"/>
              </a:rPr>
              <a:t>Design (simulation) work included in CMS Phase 2 Tracker upgrade:  </a:t>
            </a:r>
            <a:r>
              <a:rPr lang="en-US" sz="1800" i="1" dirty="0">
                <a:solidFill>
                  <a:srgbClr val="FF0000"/>
                </a:solidFill>
                <a:latin typeface="Georgia"/>
                <a:cs typeface="Georgia"/>
              </a:rPr>
              <a:t>CMS Detector Note, Technical Proposal</a:t>
            </a:r>
            <a:r>
              <a:rPr lang="en-US" sz="1800" dirty="0">
                <a:solidFill>
                  <a:srgbClr val="000090"/>
                </a:solidFill>
                <a:latin typeface="Georgia"/>
                <a:cs typeface="Georgia"/>
              </a:rPr>
              <a:t>, </a:t>
            </a:r>
            <a:r>
              <a:rPr lang="en-US" sz="1800" i="1" dirty="0">
                <a:solidFill>
                  <a:srgbClr val="FF0000"/>
                </a:solidFill>
                <a:latin typeface="Georgia"/>
                <a:cs typeface="Georgia"/>
              </a:rPr>
              <a:t>Technical Design Report (TDR)</a:t>
            </a:r>
            <a:r>
              <a:rPr lang="en-US" sz="1800" dirty="0">
                <a:solidFill>
                  <a:srgbClr val="000090"/>
                </a:solidFill>
                <a:latin typeface="Georgia"/>
                <a:cs typeface="Georgia"/>
              </a:rPr>
              <a:t> and </a:t>
            </a:r>
            <a:r>
              <a:rPr lang="en-US" sz="1800" i="1" dirty="0">
                <a:solidFill>
                  <a:srgbClr val="FF0000"/>
                </a:solidFill>
                <a:latin typeface="Georgia"/>
                <a:cs typeface="Georgia"/>
              </a:rPr>
              <a:t>P-type Tracker paper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B79A-E308-2E2B-55CF-D6DD291C57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07"/>
          <a:stretch/>
        </p:blipFill>
        <p:spPr bwMode="auto">
          <a:xfrm>
            <a:off x="76200" y="1925852"/>
            <a:ext cx="8839200" cy="47462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EF8036E-DCD5-7734-BD2E-B78BCA6EB5BA}"/>
              </a:ext>
            </a:extLst>
          </p:cNvPr>
          <p:cNvSpPr/>
          <p:nvPr/>
        </p:nvSpPr>
        <p:spPr>
          <a:xfrm>
            <a:off x="152400" y="1943263"/>
            <a:ext cx="2743200" cy="2933537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55FCB10-865B-40EA-9929-DBFBA30F1316}"/>
              </a:ext>
            </a:extLst>
          </p:cNvPr>
          <p:cNvSpPr/>
          <p:nvPr/>
        </p:nvSpPr>
        <p:spPr>
          <a:xfrm>
            <a:off x="5943600" y="2209800"/>
            <a:ext cx="2743200" cy="236220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7273A9C-13EB-CB4A-BACD-7F307684E3E2}"/>
              </a:ext>
            </a:extLst>
          </p:cNvPr>
          <p:cNvSpPr/>
          <p:nvPr/>
        </p:nvSpPr>
        <p:spPr>
          <a:xfrm>
            <a:off x="2971800" y="1925851"/>
            <a:ext cx="2667000" cy="224172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8B5D485-EA51-665E-2474-10B3AF687A68}"/>
              </a:ext>
            </a:extLst>
          </p:cNvPr>
          <p:cNvSpPr/>
          <p:nvPr/>
        </p:nvSpPr>
        <p:spPr>
          <a:xfrm>
            <a:off x="36095" y="4948990"/>
            <a:ext cx="2743200" cy="176864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46053756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E48CE79-D945-5C3E-30EF-0F2F856C563F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9600" y="152400"/>
            <a:ext cx="7924800" cy="762000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0070C0"/>
                </a:solidFill>
                <a:latin typeface="Georgia"/>
                <a:cs typeface="Georgia"/>
              </a:rPr>
              <a:t>TCAD Simulation: Design and Radiation Hardness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02499C-C216-B5EE-A82D-3D96DAF106A8}"/>
              </a:ext>
            </a:extLst>
          </p:cNvPr>
          <p:cNvSpPr txBox="1"/>
          <p:nvPr/>
        </p:nvSpPr>
        <p:spPr>
          <a:xfrm>
            <a:off x="762000" y="1143000"/>
            <a:ext cx="44958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90"/>
                </a:solidFill>
                <a:latin typeface="Georgia"/>
                <a:cs typeface="Georgia"/>
              </a:rPr>
              <a:t>PROTON Damage model: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3">
                    <a:lumMod val="75000"/>
                  </a:schemeClr>
                </a:solidFill>
                <a:latin typeface="Georgia"/>
                <a:cs typeface="Georgia"/>
              </a:rPr>
              <a:t>Initial 5-level bulk model + Surface damage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3">
                    <a:lumMod val="75000"/>
                  </a:schemeClr>
                </a:solidFill>
                <a:latin typeface="Georgia"/>
                <a:cs typeface="Georgia"/>
              </a:rPr>
              <a:t>Modified 2-level bulk damage + Surface damage (Interface traps + </a:t>
            </a:r>
            <a:r>
              <a:rPr lang="en-US" sz="1800" dirty="0" err="1">
                <a:solidFill>
                  <a:schemeClr val="accent3">
                    <a:lumMod val="75000"/>
                  </a:schemeClr>
                </a:solidFill>
                <a:latin typeface="Georgia"/>
                <a:cs typeface="Georgia"/>
              </a:rPr>
              <a:t>Q</a:t>
            </a:r>
            <a:r>
              <a:rPr lang="en-US" sz="1800" baseline="-25000" dirty="0" err="1">
                <a:solidFill>
                  <a:schemeClr val="accent3">
                    <a:lumMod val="75000"/>
                  </a:schemeClr>
                </a:solidFill>
                <a:latin typeface="Georgia"/>
                <a:cs typeface="Georgia"/>
              </a:rPr>
              <a:t>f</a:t>
            </a:r>
            <a:r>
              <a:rPr lang="en-US" sz="1800" dirty="0">
                <a:solidFill>
                  <a:schemeClr val="accent3">
                    <a:lumMod val="75000"/>
                  </a:schemeClr>
                </a:solidFill>
                <a:latin typeface="Georgia"/>
                <a:cs typeface="Georgia"/>
              </a:rPr>
              <a:t>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A3FA68-782B-E1EE-1212-15E68E53C5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914400"/>
            <a:ext cx="3657600" cy="26196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AD040D7-0266-7E70-BDCE-AD014D380FB8}"/>
              </a:ext>
            </a:extLst>
          </p:cNvPr>
          <p:cNvSpPr txBox="1"/>
          <p:nvPr/>
        </p:nvSpPr>
        <p:spPr>
          <a:xfrm>
            <a:off x="609600" y="2803161"/>
            <a:ext cx="44958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90"/>
                </a:solidFill>
                <a:latin typeface="Georgia"/>
                <a:cs typeface="Georgia"/>
              </a:rPr>
              <a:t>A</a:t>
            </a:r>
            <a:r>
              <a:rPr lang="en-US" sz="1800" dirty="0">
                <a:solidFill>
                  <a:srgbClr val="000090"/>
                </a:solidFill>
                <a:latin typeface="Georgia"/>
                <a:cs typeface="Georgia"/>
              </a:rPr>
              <a:t>ttempts at LGAD Simulation and Thin and Low resistivity Si simulation</a:t>
            </a:r>
          </a:p>
          <a:p>
            <a:r>
              <a:rPr lang="en-US" sz="1800" dirty="0">
                <a:solidFill>
                  <a:srgbClr val="000090"/>
                </a:solidFill>
                <a:latin typeface="Georgia"/>
                <a:cs typeface="Georgia"/>
              </a:rPr>
              <a:t> </a:t>
            </a:r>
            <a:endParaRPr lang="en-US" sz="1800" dirty="0">
              <a:solidFill>
                <a:schemeClr val="accent3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5462E9-C19B-4A9C-1170-EAC8E034083F}"/>
              </a:ext>
            </a:extLst>
          </p:cNvPr>
          <p:cNvSpPr txBox="1"/>
          <p:nvPr/>
        </p:nvSpPr>
        <p:spPr>
          <a:xfrm>
            <a:off x="605589" y="3620328"/>
            <a:ext cx="79248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Georgia" panose="02040502050405020303" pitchFamily="18" charset="0"/>
              </a:rPr>
              <a:t>TCAD simulation of Low Gain Avalanche Detectors</a:t>
            </a:r>
            <a:r>
              <a:rPr lang="en-US" dirty="0">
                <a:solidFill>
                  <a:srgbClr val="181818"/>
                </a:solidFill>
                <a:latin typeface="Georgia" panose="02040502050405020303" pitchFamily="18" charset="0"/>
              </a:rPr>
              <a:t> </a:t>
            </a:r>
            <a:r>
              <a:rPr lang="en-US" sz="1600" dirty="0">
                <a:solidFill>
                  <a:srgbClr val="181818"/>
                </a:solidFill>
                <a:latin typeface="ArialMT"/>
              </a:rPr>
              <a:t>Ranjeet Dalal, Geetika Jain, Ashutosh Bhardwaj, Kirti Ranjan, </a:t>
            </a:r>
            <a:r>
              <a:rPr lang="en-IN" sz="1600" dirty="0">
                <a:solidFill>
                  <a:schemeClr val="accent3">
                    <a:lumMod val="75000"/>
                  </a:schemeClr>
                </a:solidFill>
                <a:latin typeface="ElsevierSans"/>
              </a:rPr>
              <a:t>NIMA 836</a:t>
            </a:r>
            <a:r>
              <a:rPr lang="en-IN" sz="1600" b="0" i="0" dirty="0">
                <a:solidFill>
                  <a:schemeClr val="accent3">
                    <a:lumMod val="75000"/>
                  </a:schemeClr>
                </a:solidFill>
                <a:effectLst/>
                <a:latin typeface="ElsevierSans"/>
              </a:rPr>
              <a:t>, 11, 2016, 113</a:t>
            </a:r>
            <a:endParaRPr lang="en-US" sz="16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dirty="0">
                <a:hlinkClick r:id="rId4"/>
              </a:rPr>
              <a:t>https://www.sciencedirect.com/science/article/abs/pii/S0168900216308804</a:t>
            </a:r>
            <a:endParaRPr lang="en-US" dirty="0"/>
          </a:p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EAC3A4-3B57-1FA8-817D-C9643BB6AA59}"/>
              </a:ext>
            </a:extLst>
          </p:cNvPr>
          <p:cNvSpPr txBox="1"/>
          <p:nvPr/>
        </p:nvSpPr>
        <p:spPr>
          <a:xfrm>
            <a:off x="609600" y="4596245"/>
            <a:ext cx="83058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N" b="0" i="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Radiation hardness investigation of thin and low resistivity bulk Si detectors</a:t>
            </a:r>
          </a:p>
          <a:p>
            <a:pPr algn="l"/>
            <a:r>
              <a:rPr lang="en-IN" b="0" i="0" dirty="0">
                <a:solidFill>
                  <a:srgbClr val="1F1F1F"/>
                </a:solidFill>
                <a:effectLst/>
                <a:latin typeface="ElsevierSans"/>
              </a:rPr>
              <a:t>G. Jain, S. Sharma, C. Jain, A. Kumar, A. Bhardwaj, K. Ranjan, </a:t>
            </a:r>
            <a:r>
              <a:rPr lang="en-IN" dirty="0">
                <a:solidFill>
                  <a:schemeClr val="accent3">
                    <a:lumMod val="75000"/>
                  </a:schemeClr>
                </a:solidFill>
                <a:latin typeface="ElsevierSans"/>
              </a:rPr>
              <a:t>NIMA 936</a:t>
            </a:r>
            <a:r>
              <a:rPr lang="en-IN" b="0" i="0" dirty="0">
                <a:solidFill>
                  <a:schemeClr val="accent3">
                    <a:lumMod val="75000"/>
                  </a:schemeClr>
                </a:solidFill>
                <a:effectLst/>
                <a:latin typeface="ElsevierSans"/>
              </a:rPr>
              <a:t>, 21, 2019, 693</a:t>
            </a:r>
          </a:p>
          <a:p>
            <a:r>
              <a:rPr lang="en-US" dirty="0">
                <a:hlinkClick r:id="rId5"/>
              </a:rPr>
              <a:t>https://www.sciencedirect.com/science/article/abs/pii/S0168900218312610</a:t>
            </a:r>
            <a:endParaRPr lang="en-US" dirty="0"/>
          </a:p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783AD5-3E05-03D1-8C5B-57CF9A90293C}"/>
              </a:ext>
            </a:extLst>
          </p:cNvPr>
          <p:cNvSpPr txBox="1"/>
          <p:nvPr/>
        </p:nvSpPr>
        <p:spPr>
          <a:xfrm>
            <a:off x="561473" y="5685424"/>
            <a:ext cx="8001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IN" b="0" i="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Radiation hardness studies of thin and low bulk resistivity LGADs</a:t>
            </a:r>
          </a:p>
          <a:p>
            <a:pPr algn="l" fontAlgn="base"/>
            <a:r>
              <a:rPr lang="en-IN" b="0" i="0" dirty="0">
                <a:solidFill>
                  <a:srgbClr val="333333"/>
                </a:solidFill>
                <a:effectLst/>
                <a:latin typeface="-apple-system"/>
              </a:rPr>
              <a:t>Geetika Jain, </a:t>
            </a:r>
            <a:r>
              <a:rPr lang="en-IN" b="0" i="0" dirty="0" err="1">
                <a:solidFill>
                  <a:srgbClr val="333333"/>
                </a:solidFill>
                <a:effectLst/>
                <a:latin typeface="-apple-system"/>
              </a:rPr>
              <a:t>Chakresh</a:t>
            </a:r>
            <a:r>
              <a:rPr lang="en-IN" b="0" i="0" dirty="0">
                <a:solidFill>
                  <a:srgbClr val="333333"/>
                </a:solidFill>
                <a:effectLst/>
                <a:latin typeface="-apple-system"/>
              </a:rPr>
              <a:t> Jain, Saumya Saumya, Namrata Agrawal, Ashutosh Bhardwaj and Kirti Ranjan, </a:t>
            </a:r>
            <a:r>
              <a:rPr lang="en-IN" b="0" i="0" dirty="0">
                <a:solidFill>
                  <a:schemeClr val="accent3">
                    <a:lumMod val="75000"/>
                  </a:schemeClr>
                </a:solidFill>
                <a:effectLst/>
                <a:latin typeface="-apple-system"/>
              </a:rPr>
              <a:t>2021 </a:t>
            </a:r>
            <a:r>
              <a:rPr lang="en-IN" b="0" i="1" dirty="0" err="1">
                <a:solidFill>
                  <a:schemeClr val="accent3">
                    <a:lumMod val="75000"/>
                  </a:schemeClr>
                </a:solidFill>
                <a:effectLst/>
                <a:latin typeface="-apple-system"/>
              </a:rPr>
              <a:t>Semicond</a:t>
            </a:r>
            <a:r>
              <a:rPr lang="en-IN" b="0" i="1" dirty="0">
                <a:solidFill>
                  <a:schemeClr val="accent3">
                    <a:lumMod val="75000"/>
                  </a:schemeClr>
                </a:solidFill>
                <a:effectLst/>
                <a:latin typeface="-apple-system"/>
              </a:rPr>
              <a:t>. Sci. Technol.</a:t>
            </a:r>
            <a:r>
              <a:rPr lang="en-IN" b="0" i="0" dirty="0">
                <a:solidFill>
                  <a:schemeClr val="accent3">
                    <a:lumMod val="75000"/>
                  </a:schemeClr>
                </a:solidFill>
                <a:effectLst/>
                <a:latin typeface="-apple-system"/>
              </a:rPr>
              <a:t> </a:t>
            </a:r>
            <a:r>
              <a:rPr lang="en-IN" b="1" i="0" dirty="0">
                <a:solidFill>
                  <a:schemeClr val="accent3">
                    <a:lumMod val="75000"/>
                  </a:schemeClr>
                </a:solidFill>
                <a:effectLst/>
                <a:latin typeface="-apple-system"/>
              </a:rPr>
              <a:t>36</a:t>
            </a:r>
            <a:r>
              <a:rPr lang="en-IN" b="0" i="0" dirty="0">
                <a:solidFill>
                  <a:schemeClr val="accent3">
                    <a:lumMod val="75000"/>
                  </a:schemeClr>
                </a:solidFill>
                <a:effectLst/>
                <a:latin typeface="-apple-system"/>
              </a:rPr>
              <a:t> 065016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dirty="0">
                <a:hlinkClick r:id="rId6"/>
              </a:rPr>
              <a:t>https://iopscience.iop.org/article/10.1088/1361-6641/abfb0f/meta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11892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E48CE79-D945-5C3E-30EF-0F2F856C563F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9600" y="152400"/>
            <a:ext cx="7924800" cy="762000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0070C0"/>
                </a:solidFill>
                <a:latin typeface="Georgia"/>
                <a:cs typeface="Georgia"/>
              </a:rPr>
              <a:t>TCAD Simulation: Design and Radiation Hardness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02499C-C216-B5EE-A82D-3D96DAF106A8}"/>
              </a:ext>
            </a:extLst>
          </p:cNvPr>
          <p:cNvSpPr txBox="1"/>
          <p:nvPr/>
        </p:nvSpPr>
        <p:spPr>
          <a:xfrm>
            <a:off x="762000" y="1143000"/>
            <a:ext cx="4495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90"/>
                </a:solidFill>
                <a:latin typeface="Georgia"/>
                <a:cs typeface="Georgia"/>
              </a:rPr>
              <a:t>NEUTRON Damage model: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3">
                    <a:lumMod val="75000"/>
                  </a:schemeClr>
                </a:solidFill>
                <a:latin typeface="Georgia"/>
                <a:cs typeface="Georgia"/>
              </a:rPr>
              <a:t>2-level bulk damage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BAA9522-A2B6-CA55-6088-92526BD75C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4062108"/>
            <a:ext cx="3474358" cy="26595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92F424B-8C10-CBEB-4F48-AAACE1A92D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914400"/>
            <a:ext cx="4114800" cy="298777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69B638B-3673-1874-AF0E-60122B1948D7}"/>
              </a:ext>
            </a:extLst>
          </p:cNvPr>
          <p:cNvSpPr txBox="1"/>
          <p:nvPr/>
        </p:nvSpPr>
        <p:spPr>
          <a:xfrm>
            <a:off x="695828" y="2362200"/>
            <a:ext cx="418097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IN" b="0" i="0" dirty="0" err="1">
                <a:solidFill>
                  <a:srgbClr val="FF0000"/>
                </a:solidFill>
                <a:effectLst/>
                <a:latin typeface="-apple-system"/>
              </a:rPr>
              <a:t>Modeling</a:t>
            </a:r>
            <a:r>
              <a:rPr lang="en-IN" b="0" i="0" dirty="0">
                <a:solidFill>
                  <a:srgbClr val="FF0000"/>
                </a:solidFill>
                <a:effectLst/>
                <a:latin typeface="-apple-system"/>
              </a:rPr>
              <a:t> of neutron radiation-induced defects in silicon particle detectors</a:t>
            </a:r>
          </a:p>
          <a:p>
            <a:pPr algn="l" fontAlgn="base"/>
            <a:endParaRPr lang="en-IN" b="0" i="0" dirty="0">
              <a:solidFill>
                <a:srgbClr val="FF0000"/>
              </a:solidFill>
              <a:effectLst/>
              <a:latin typeface="-apple-system"/>
            </a:endParaRPr>
          </a:p>
          <a:p>
            <a:pPr algn="l" fontAlgn="base"/>
            <a:r>
              <a:rPr lang="en-IN" b="0" i="0" dirty="0" err="1">
                <a:solidFill>
                  <a:srgbClr val="333333"/>
                </a:solidFill>
                <a:effectLst/>
                <a:latin typeface="-apple-system"/>
              </a:rPr>
              <a:t>Chakresh</a:t>
            </a:r>
            <a:r>
              <a:rPr lang="en-IN" b="0" i="0" dirty="0">
                <a:solidFill>
                  <a:srgbClr val="333333"/>
                </a:solidFill>
                <a:effectLst/>
                <a:latin typeface="-apple-system"/>
              </a:rPr>
              <a:t> Jain, Saumya Saumya, Geetika Jain, Ranjeet Dalal, Namrata Agrawal, Ashutosh Bhardwaj and Kirti Ranjan, </a:t>
            </a:r>
            <a:r>
              <a:rPr lang="en-IN" b="0" i="0" dirty="0">
                <a:solidFill>
                  <a:schemeClr val="accent3">
                    <a:lumMod val="75000"/>
                  </a:schemeClr>
                </a:solidFill>
                <a:effectLst/>
                <a:latin typeface="-apple-system"/>
              </a:rPr>
              <a:t>2020 </a:t>
            </a:r>
            <a:r>
              <a:rPr lang="en-IN" b="0" i="1" dirty="0" err="1">
                <a:solidFill>
                  <a:schemeClr val="accent3">
                    <a:lumMod val="75000"/>
                  </a:schemeClr>
                </a:solidFill>
                <a:effectLst/>
                <a:latin typeface="-apple-system"/>
              </a:rPr>
              <a:t>Semicond</a:t>
            </a:r>
            <a:r>
              <a:rPr lang="en-IN" b="0" i="1" dirty="0">
                <a:solidFill>
                  <a:schemeClr val="accent3">
                    <a:lumMod val="75000"/>
                  </a:schemeClr>
                </a:solidFill>
                <a:effectLst/>
                <a:latin typeface="-apple-system"/>
              </a:rPr>
              <a:t>. Sci. Technol.</a:t>
            </a:r>
            <a:r>
              <a:rPr lang="en-IN" b="0" i="0" dirty="0">
                <a:solidFill>
                  <a:schemeClr val="accent3">
                    <a:lumMod val="75000"/>
                  </a:schemeClr>
                </a:solidFill>
                <a:effectLst/>
                <a:latin typeface="-apple-system"/>
              </a:rPr>
              <a:t> </a:t>
            </a:r>
            <a:r>
              <a:rPr lang="en-IN" b="1" i="0" dirty="0">
                <a:solidFill>
                  <a:schemeClr val="accent3">
                    <a:lumMod val="75000"/>
                  </a:schemeClr>
                </a:solidFill>
                <a:effectLst/>
                <a:latin typeface="-apple-system"/>
              </a:rPr>
              <a:t>35</a:t>
            </a:r>
            <a:r>
              <a:rPr lang="en-IN" b="0" i="0" dirty="0">
                <a:solidFill>
                  <a:schemeClr val="accent3">
                    <a:lumMod val="75000"/>
                  </a:schemeClr>
                </a:solidFill>
                <a:effectLst/>
                <a:latin typeface="-apple-system"/>
              </a:rPr>
              <a:t> 045021</a:t>
            </a:r>
          </a:p>
          <a:p>
            <a:endParaRPr lang="en-US" dirty="0"/>
          </a:p>
          <a:p>
            <a:r>
              <a:rPr lang="en-US" dirty="0">
                <a:hlinkClick r:id="rId6"/>
              </a:rPr>
              <a:t>https://iopscience.iop.org/article/10.1088/1361-6641/ab74ea/meta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799250-D76E-DB10-7D34-62D546C8C90F}"/>
              </a:ext>
            </a:extLst>
          </p:cNvPr>
          <p:cNvSpPr txBox="1"/>
          <p:nvPr/>
        </p:nvSpPr>
        <p:spPr>
          <a:xfrm>
            <a:off x="5715000" y="4953000"/>
            <a:ext cx="2209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90"/>
                </a:solidFill>
                <a:latin typeface="Georgia"/>
                <a:cs typeface="Georgia"/>
              </a:rPr>
              <a:t>9 x 10</a:t>
            </a:r>
            <a:r>
              <a:rPr lang="en-US" sz="1800" baseline="30000" dirty="0">
                <a:solidFill>
                  <a:srgbClr val="000090"/>
                </a:solidFill>
                <a:latin typeface="Georgia"/>
                <a:cs typeface="Georgia"/>
              </a:rPr>
              <a:t>14</a:t>
            </a:r>
            <a:r>
              <a:rPr lang="en-US" sz="1800" dirty="0">
                <a:solidFill>
                  <a:srgbClr val="000090"/>
                </a:solidFill>
                <a:latin typeface="Georgia"/>
                <a:cs typeface="Georgia"/>
              </a:rPr>
              <a:t> cm</a:t>
            </a:r>
            <a:r>
              <a:rPr lang="en-US" baseline="30000" dirty="0">
                <a:solidFill>
                  <a:srgbClr val="000090"/>
                </a:solidFill>
                <a:latin typeface="Georgia"/>
                <a:cs typeface="Georgia"/>
              </a:rPr>
              <a:t>-2</a:t>
            </a:r>
            <a:endParaRPr lang="en-US" sz="1800" baseline="30000" dirty="0">
              <a:solidFill>
                <a:srgbClr val="000090"/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26151826"/>
      </p:ext>
    </p:ext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C22C49D-122A-B00C-A7F6-D9E54CBF608C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Georgia"/>
                <a:cs typeface="Georgia"/>
              </a:rPr>
              <a:t>TCAD Simulation: Design and Radiation Hardness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70870F-3D06-EEBD-CDC9-E247C81F1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2209800"/>
            <a:ext cx="6518798" cy="35884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13D34F-FC64-6DEB-3E51-EFE4D3489295}"/>
              </a:ext>
            </a:extLst>
          </p:cNvPr>
          <p:cNvSpPr txBox="1"/>
          <p:nvPr/>
        </p:nvSpPr>
        <p:spPr>
          <a:xfrm>
            <a:off x="1145318" y="1330425"/>
            <a:ext cx="5562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90"/>
                </a:solidFill>
                <a:latin typeface="Georgia"/>
                <a:cs typeface="Georgia"/>
              </a:rPr>
              <a:t>NEUTRON Damage model applied to LGAD (300 micron thick)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3">
                    <a:lumMod val="75000"/>
                  </a:schemeClr>
                </a:solidFill>
                <a:latin typeface="Georgia"/>
                <a:cs typeface="Georgia"/>
              </a:rPr>
              <a:t>2-level bulk damage</a:t>
            </a:r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B8970538-9357-AFD0-06DF-B9330606F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979" y="5944194"/>
            <a:ext cx="7018421" cy="400110"/>
          </a:xfrm>
          <a:prstGeom prst="rect">
            <a:avLst/>
          </a:prstGeom>
          <a:noFill/>
          <a:ln w="9525" cap="flat" cmpd="sng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en-US" sz="1000" b="1" dirty="0">
                <a:solidFill>
                  <a:srgbClr val="660066"/>
                </a:solidFill>
              </a:rPr>
              <a:t>Measurement data are taken from: </a:t>
            </a:r>
            <a:r>
              <a:rPr lang="en-US" altLang="en-US" sz="1000" b="1" i="1" dirty="0">
                <a:solidFill>
                  <a:srgbClr val="660066"/>
                </a:solidFill>
              </a:rPr>
              <a:t>G. Pellegrini et al., </a:t>
            </a:r>
            <a:r>
              <a:rPr lang="en-US" altLang="en-US" sz="1000" b="1" dirty="0">
                <a:solidFill>
                  <a:srgbClr val="660066"/>
                </a:solidFill>
              </a:rPr>
              <a:t>Technology developments and first measurements of Low Gain Avalanche Detectors for high energy physics applications. NIM A 765 (2014) 12-16.</a:t>
            </a:r>
          </a:p>
        </p:txBody>
      </p:sp>
    </p:spTree>
    <p:extLst>
      <p:ext uri="{BB962C8B-B14F-4D97-AF65-F5344CB8AC3E}">
        <p14:creationId xmlns:p14="http://schemas.microsoft.com/office/powerpoint/2010/main" val="880828933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E9B0E-8F52-A417-41FB-1D5683B6C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76400"/>
            <a:ext cx="8077200" cy="4118587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/>
              <a:t>Few (5) licenses of TCAD </a:t>
            </a:r>
            <a:r>
              <a:rPr lang="en-US" sz="2800" dirty="0" err="1"/>
              <a:t>Silvaco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Manpower: </a:t>
            </a:r>
          </a:p>
          <a:p>
            <a:pPr lvl="1"/>
            <a:r>
              <a:rPr lang="en-US" sz="2400" dirty="0"/>
              <a:t>4 faculty: Arun Kumar, Ashutosh Bhardwaj, Namrata, Kirti Ranjan, </a:t>
            </a:r>
          </a:p>
          <a:p>
            <a:pPr lvl="1"/>
            <a:r>
              <a:rPr lang="en-US" sz="2400" dirty="0"/>
              <a:t>1 postdoc (</a:t>
            </a:r>
            <a:r>
              <a:rPr lang="en-US" sz="2400" dirty="0" err="1"/>
              <a:t>Chakresh</a:t>
            </a:r>
            <a:r>
              <a:rPr lang="en-US" sz="2400" dirty="0"/>
              <a:t> Jain)</a:t>
            </a:r>
          </a:p>
          <a:p>
            <a:pPr lvl="1"/>
            <a:r>
              <a:rPr lang="en-US" sz="2400" dirty="0"/>
              <a:t> few PhD students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Contribute to radiation damage studies of the LGAD designs; Materials like </a:t>
            </a:r>
            <a:r>
              <a:rPr lang="en-US" sz="2800" dirty="0" err="1"/>
              <a:t>SiC</a:t>
            </a:r>
            <a:r>
              <a:rPr lang="en-US" sz="2800" dirty="0"/>
              <a:t>; CMOS designs etc.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Eager to participate in DRD3 - WG4 efforts 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304607C-8FA5-67E3-0123-24B772C3C629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85800" y="0"/>
            <a:ext cx="8077200" cy="11430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Georgia"/>
                <a:cs typeface="Georgia"/>
              </a:rPr>
              <a:t>TCAD Simulation: Status and Plans</a:t>
            </a:r>
          </a:p>
        </p:txBody>
      </p:sp>
    </p:spTree>
    <p:extLst>
      <p:ext uri="{BB962C8B-B14F-4D97-AF65-F5344CB8AC3E}">
        <p14:creationId xmlns:p14="http://schemas.microsoft.com/office/powerpoint/2010/main" val="1065524847"/>
      </p:ext>
    </p:extLst>
  </p:cSld>
  <p:clrMapOvr>
    <a:masterClrMapping/>
  </p:clrMapOvr>
  <p:transition spd="slow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heme/theme1.xml><?xml version="1.0" encoding="utf-8"?>
<a:theme xmlns:a="http://schemas.openxmlformats.org/drawingml/2006/main" name="Training New Employe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 New Employees.potx</Template>
  <TotalTime>0</TotalTime>
  <Words>620</Words>
  <Application>Microsoft Macintosh PowerPoint</Application>
  <PresentationFormat>On-screen Show (4:3)</PresentationFormat>
  <Paragraphs>71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-apple-system</vt:lpstr>
      <vt:lpstr>Arial</vt:lpstr>
      <vt:lpstr>ArialMT</vt:lpstr>
      <vt:lpstr>Calibri</vt:lpstr>
      <vt:lpstr>ElsevierSans</vt:lpstr>
      <vt:lpstr>Georgia</vt:lpstr>
      <vt:lpstr>Times New Roman</vt:lpstr>
      <vt:lpstr>Training New Employees</vt:lpstr>
      <vt:lpstr>Delhi University – Status and Plans</vt:lpstr>
      <vt:lpstr>Delhi University – Si Sensors related R&amp;D</vt:lpstr>
      <vt:lpstr>Sensor Design and Fabrication</vt:lpstr>
      <vt:lpstr>Sensor Characterization</vt:lpstr>
      <vt:lpstr>TCAD Simulation: Design and Radiation Hardness</vt:lpstr>
      <vt:lpstr>TCAD Simulation: Design and Radiation Hardness</vt:lpstr>
      <vt:lpstr>TCAD Simulation: Design and Radiation Hardness</vt:lpstr>
      <vt:lpstr>TCAD Simulation: Design and Radiation Hardness</vt:lpstr>
      <vt:lpstr>TCAD Simulation: Status and Plans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2010-02-01T21:33:28Z</dcterms:created>
  <dcterms:modified xsi:type="dcterms:W3CDTF">2024-07-22T11:44:41Z</dcterms:modified>
</cp:coreProperties>
</file>