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notesSlides/notesSlide2.xml" ContentType="application/vnd.openxmlformats-officedocument.presentationml.notesSlide+xml"/>
  <Override PartName="/ppt/embeddings/oleObject2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83" r:id="rId2"/>
  </p:sldMasterIdLst>
  <p:notesMasterIdLst>
    <p:notesMasterId r:id="rId82"/>
  </p:notesMasterIdLst>
  <p:handoutMasterIdLst>
    <p:handoutMasterId r:id="rId83"/>
  </p:handoutMasterIdLst>
  <p:sldIdLst>
    <p:sldId id="382" r:id="rId3"/>
    <p:sldId id="490" r:id="rId4"/>
    <p:sldId id="385" r:id="rId5"/>
    <p:sldId id="287" r:id="rId6"/>
    <p:sldId id="384" r:id="rId7"/>
    <p:sldId id="260" r:id="rId8"/>
    <p:sldId id="502" r:id="rId9"/>
    <p:sldId id="402" r:id="rId10"/>
    <p:sldId id="494" r:id="rId11"/>
    <p:sldId id="405" r:id="rId12"/>
    <p:sldId id="406" r:id="rId13"/>
    <p:sldId id="504" r:id="rId14"/>
    <p:sldId id="505" r:id="rId15"/>
    <p:sldId id="503" r:id="rId16"/>
    <p:sldId id="492" r:id="rId17"/>
    <p:sldId id="306" r:id="rId18"/>
    <p:sldId id="307" r:id="rId19"/>
    <p:sldId id="310" r:id="rId20"/>
    <p:sldId id="308" r:id="rId21"/>
    <p:sldId id="393" r:id="rId22"/>
    <p:sldId id="311" r:id="rId23"/>
    <p:sldId id="493" r:id="rId24"/>
    <p:sldId id="397" r:id="rId25"/>
    <p:sldId id="398" r:id="rId26"/>
    <p:sldId id="400" r:id="rId27"/>
    <p:sldId id="407" r:id="rId28"/>
    <p:sldId id="495" r:id="rId29"/>
    <p:sldId id="410" r:id="rId30"/>
    <p:sldId id="506" r:id="rId31"/>
    <p:sldId id="423" r:id="rId32"/>
    <p:sldId id="497" r:id="rId33"/>
    <p:sldId id="425" r:id="rId34"/>
    <p:sldId id="388" r:id="rId35"/>
    <p:sldId id="498" r:id="rId36"/>
    <p:sldId id="390" r:id="rId37"/>
    <p:sldId id="301" r:id="rId38"/>
    <p:sldId id="499" r:id="rId39"/>
    <p:sldId id="341" r:id="rId40"/>
    <p:sldId id="342" r:id="rId41"/>
    <p:sldId id="411" r:id="rId42"/>
    <p:sldId id="302" r:id="rId43"/>
    <p:sldId id="315" r:id="rId44"/>
    <p:sldId id="427" r:id="rId45"/>
    <p:sldId id="428" r:id="rId46"/>
    <p:sldId id="433" r:id="rId47"/>
    <p:sldId id="431" r:id="rId48"/>
    <p:sldId id="435" r:id="rId49"/>
    <p:sldId id="438" r:id="rId50"/>
    <p:sldId id="439" r:id="rId51"/>
    <p:sldId id="322" r:id="rId52"/>
    <p:sldId id="386" r:id="rId53"/>
    <p:sldId id="508" r:id="rId54"/>
    <p:sldId id="507" r:id="rId55"/>
    <p:sldId id="468" r:id="rId56"/>
    <p:sldId id="458" r:id="rId57"/>
    <p:sldId id="268" r:id="rId58"/>
    <p:sldId id="269" r:id="rId59"/>
    <p:sldId id="270" r:id="rId60"/>
    <p:sldId id="480" r:id="rId61"/>
    <p:sldId id="309" r:id="rId62"/>
    <p:sldId id="461" r:id="rId63"/>
    <p:sldId id="462" r:id="rId64"/>
    <p:sldId id="501" r:id="rId65"/>
    <p:sldId id="459" r:id="rId66"/>
    <p:sldId id="500" r:id="rId67"/>
    <p:sldId id="460" r:id="rId68"/>
    <p:sldId id="464" r:id="rId69"/>
    <p:sldId id="465" r:id="rId70"/>
    <p:sldId id="466" r:id="rId71"/>
    <p:sldId id="509" r:id="rId72"/>
    <p:sldId id="489" r:id="rId73"/>
    <p:sldId id="472" r:id="rId74"/>
    <p:sldId id="473" r:id="rId75"/>
    <p:sldId id="482" r:id="rId76"/>
    <p:sldId id="483" r:id="rId77"/>
    <p:sldId id="475" r:id="rId78"/>
    <p:sldId id="510" r:id="rId79"/>
    <p:sldId id="476" r:id="rId80"/>
    <p:sldId id="487" r:id="rId8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00"/>
    <a:srgbClr val="F12CFF"/>
    <a:srgbClr val="FF4EF1"/>
    <a:srgbClr val="2296A3"/>
    <a:srgbClr val="FFF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65" autoAdjust="0"/>
    <p:restoredTop sz="96269" autoAdjust="0"/>
  </p:normalViewPr>
  <p:slideViewPr>
    <p:cSldViewPr snapToGrid="0" snapToObjects="1">
      <p:cViewPr varScale="1">
        <p:scale>
          <a:sx n="104" d="100"/>
          <a:sy n="10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48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notesMaster" Target="notesMasters/notesMaster1.xml"/><Relationship Id="rId83" Type="http://schemas.openxmlformats.org/officeDocument/2006/relationships/handoutMaster" Target="handoutMasters/handoutMaster1.xml"/><Relationship Id="rId84" Type="http://schemas.openxmlformats.org/officeDocument/2006/relationships/printerSettings" Target="printerSettings/printerSettings1.bin"/><Relationship Id="rId85" Type="http://schemas.openxmlformats.org/officeDocument/2006/relationships/presProps" Target="presProps.xml"/><Relationship Id="rId86" Type="http://schemas.openxmlformats.org/officeDocument/2006/relationships/viewProps" Target="viewProps.xml"/><Relationship Id="rId87" Type="http://schemas.openxmlformats.org/officeDocument/2006/relationships/theme" Target="theme/theme1.xml"/><Relationship Id="rId8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14.emf"/><Relationship Id="rId20" Type="http://schemas.openxmlformats.org/officeDocument/2006/relationships/image" Target="../media/image25.emf"/><Relationship Id="rId21" Type="http://schemas.openxmlformats.org/officeDocument/2006/relationships/image" Target="../media/image26.emf"/><Relationship Id="rId22" Type="http://schemas.openxmlformats.org/officeDocument/2006/relationships/image" Target="../media/image27.emf"/><Relationship Id="rId23" Type="http://schemas.openxmlformats.org/officeDocument/2006/relationships/image" Target="../media/image28.emf"/><Relationship Id="rId24" Type="http://schemas.openxmlformats.org/officeDocument/2006/relationships/image" Target="../media/image29.emf"/><Relationship Id="rId25" Type="http://schemas.openxmlformats.org/officeDocument/2006/relationships/image" Target="../media/image30.emf"/><Relationship Id="rId26" Type="http://schemas.openxmlformats.org/officeDocument/2006/relationships/image" Target="../media/image31.emf"/><Relationship Id="rId27" Type="http://schemas.openxmlformats.org/officeDocument/2006/relationships/image" Target="../media/image32.emf"/><Relationship Id="rId10" Type="http://schemas.openxmlformats.org/officeDocument/2006/relationships/image" Target="../media/image15.emf"/><Relationship Id="rId11" Type="http://schemas.openxmlformats.org/officeDocument/2006/relationships/image" Target="../media/image16.emf"/><Relationship Id="rId12" Type="http://schemas.openxmlformats.org/officeDocument/2006/relationships/image" Target="../media/image17.emf"/><Relationship Id="rId13" Type="http://schemas.openxmlformats.org/officeDocument/2006/relationships/image" Target="../media/image18.emf"/><Relationship Id="rId14" Type="http://schemas.openxmlformats.org/officeDocument/2006/relationships/image" Target="../media/image19.emf"/><Relationship Id="rId15" Type="http://schemas.openxmlformats.org/officeDocument/2006/relationships/image" Target="../media/image20.emf"/><Relationship Id="rId16" Type="http://schemas.openxmlformats.org/officeDocument/2006/relationships/image" Target="../media/image21.emf"/><Relationship Id="rId17" Type="http://schemas.openxmlformats.org/officeDocument/2006/relationships/image" Target="../media/image22.emf"/><Relationship Id="rId18" Type="http://schemas.openxmlformats.org/officeDocument/2006/relationships/image" Target="../media/image23.emf"/><Relationship Id="rId19" Type="http://schemas.openxmlformats.org/officeDocument/2006/relationships/image" Target="../media/image24.emf"/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8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EB76D-9394-E94E-877B-41C47FF16FE4}" type="datetime1">
              <a:t>14/2/2012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9AA91-B290-D44B-826F-DD574EB1E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85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33AA7-61A7-1F4F-BB83-8F8C65A508A8}" type="datetime1">
              <a:t>14/2/2012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0338A-B471-0E47-9125-EA42AA4EB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699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45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solidFill>
            <a:srgbClr val="FFFFFF"/>
          </a:solidFill>
          <a:ln w="63500"/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324600"/>
            <a:ext cx="6400800" cy="533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464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44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76200"/>
            <a:ext cx="22479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76200"/>
            <a:ext cx="65913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53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 w="63500"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324600"/>
            <a:ext cx="6400800" cy="533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FB5591-65E8-4B43-9533-36789CDB31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52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CF16A3-6AAE-7B43-94E0-7C9F429EF0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805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D4B2A6-F13F-194A-8887-C03390732C4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1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62000"/>
            <a:ext cx="42672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2672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8B96FB-4AD6-B240-AB4D-190653394D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06A48-5EC9-0541-8137-94418E7F68B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4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1DCC7A-D6E7-144F-8C26-30B87408EDC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55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E954F-CD5F-6C42-8A03-D06824E31A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21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1949DD-72CA-1C41-98FC-9E4BB40DA1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97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28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43622-2D5A-BB40-8406-07EC8C2B86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72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78E95F-28CC-F24B-82FE-BE6BE2B88E9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6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76200"/>
            <a:ext cx="22479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76200"/>
            <a:ext cx="65913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742079-3E54-6247-8C84-4E5BC8B26C7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6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50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62000"/>
            <a:ext cx="42672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2672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55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02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2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11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271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35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0"/>
            <a:ext cx="9144000" cy="823913"/>
          </a:xfrm>
          <a:prstGeom prst="rect">
            <a:avLst/>
          </a:prstGeom>
          <a:solidFill>
            <a:srgbClr val="FF0000"/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5222" y="61913"/>
            <a:ext cx="8280677" cy="762000"/>
          </a:xfrm>
          <a:prstGeom prst="rect">
            <a:avLst/>
          </a:prstGeom>
          <a:noFill/>
          <a:ln w="101600">
            <a:noFill/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09638"/>
            <a:ext cx="9144000" cy="593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CMS-Color-Label.png"/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05" y="0"/>
            <a:ext cx="825223" cy="823913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7608" y="6538860"/>
            <a:ext cx="2553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B.Mangano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3078483" y="6534809"/>
            <a:ext cx="2553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latin typeface="Arial"/>
                <a:cs typeface="Arial"/>
              </a:rPr>
              <a:t>Aspen</a:t>
            </a:r>
            <a:r>
              <a:rPr lang="en-US" sz="1400" baseline="0">
                <a:latin typeface="Arial"/>
                <a:cs typeface="Arial"/>
              </a:rPr>
              <a:t>, February 2012</a:t>
            </a:r>
            <a:endParaRPr lang="en-US" sz="140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057602" y="6518982"/>
            <a:ext cx="204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Arial"/>
                <a:cs typeface="Arial"/>
              </a:rPr>
              <a:t>slide</a:t>
            </a:r>
            <a:r>
              <a:rPr lang="en-US" sz="1400" baseline="0">
                <a:latin typeface="Arial"/>
                <a:cs typeface="Arial"/>
              </a:rPr>
              <a:t> </a:t>
            </a:r>
            <a:fld id="{CC3C9D29-7EA7-8C41-8736-6BB638F9F408}" type="slidenum">
              <a:rPr sz="1400">
                <a:latin typeface="Arial"/>
                <a:cs typeface="Arial"/>
              </a:rPr>
              <a:t>‹#›</a:t>
            </a:fld>
            <a:endParaRPr lang="en-US" sz="1400"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rgbClr val="660066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rgbClr val="FF3300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9900"/>
          </a:solidFill>
          <a:latin typeface="Arial"/>
          <a:ea typeface="ＭＳ Ｐゴシック" charset="-128"/>
          <a:cs typeface="Arial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 w="63500">
            <a:noFill/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hangingPunct="0"/>
            <a:fld id="{D2AD66A7-F4B1-6C4B-86E3-6811D9F26F86}" type="slidenum">
              <a:rPr lang="en-US">
                <a:solidFill>
                  <a:srgbClr val="000000"/>
                </a:solidFill>
              </a:rPr>
              <a:pPr eaLnBrk="0" hangingPunct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/>
          <a:ea typeface="ＭＳ Ｐゴシック" charset="-128"/>
          <a:cs typeface="Arial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0066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FF3300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9900"/>
          </a:solidFill>
          <a:latin typeface="Arial"/>
          <a:ea typeface="ＭＳ Ｐゴシック" charset="-128"/>
          <a:cs typeface="Arial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microsoft.com/office/2007/relationships/hdphoto" Target="../media/hdphoto2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microsoft.com/office/2007/relationships/hdphoto" Target="../media/hdphoto2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oleObject" Target="../embeddings/oleObject26.bin"/><Relationship Id="rId6" Type="http://schemas.openxmlformats.org/officeDocument/2006/relationships/image" Target="../media/image5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4.bin"/><Relationship Id="rId14" Type="http://schemas.openxmlformats.org/officeDocument/2006/relationships/image" Target="../media/image11.emf"/><Relationship Id="rId15" Type="http://schemas.openxmlformats.org/officeDocument/2006/relationships/oleObject" Target="../embeddings/oleObject5.bin"/><Relationship Id="rId16" Type="http://schemas.openxmlformats.org/officeDocument/2006/relationships/image" Target="../media/image12.emf"/><Relationship Id="rId17" Type="http://schemas.openxmlformats.org/officeDocument/2006/relationships/oleObject" Target="../embeddings/oleObject6.bin"/><Relationship Id="rId18" Type="http://schemas.openxmlformats.org/officeDocument/2006/relationships/image" Target="../media/image13.emf"/><Relationship Id="rId19" Type="http://schemas.openxmlformats.org/officeDocument/2006/relationships/oleObject" Target="../embeddings/oleObject7.bin"/><Relationship Id="rId50" Type="http://schemas.openxmlformats.org/officeDocument/2006/relationships/image" Target="../media/image29.emf"/><Relationship Id="rId51" Type="http://schemas.openxmlformats.org/officeDocument/2006/relationships/oleObject" Target="../embeddings/oleObject23.bin"/><Relationship Id="rId52" Type="http://schemas.openxmlformats.org/officeDocument/2006/relationships/image" Target="../media/image30.emf"/><Relationship Id="rId53" Type="http://schemas.openxmlformats.org/officeDocument/2006/relationships/oleObject" Target="../embeddings/oleObject24.bin"/><Relationship Id="rId54" Type="http://schemas.openxmlformats.org/officeDocument/2006/relationships/image" Target="../media/image31.emf"/><Relationship Id="rId55" Type="http://schemas.openxmlformats.org/officeDocument/2006/relationships/oleObject" Target="../embeddings/oleObject25.bin"/><Relationship Id="rId56" Type="http://schemas.openxmlformats.org/officeDocument/2006/relationships/image" Target="../media/image32.emf"/><Relationship Id="rId40" Type="http://schemas.openxmlformats.org/officeDocument/2006/relationships/image" Target="../media/image24.emf"/><Relationship Id="rId41" Type="http://schemas.openxmlformats.org/officeDocument/2006/relationships/oleObject" Target="../embeddings/oleObject18.bin"/><Relationship Id="rId42" Type="http://schemas.openxmlformats.org/officeDocument/2006/relationships/image" Target="../media/image25.emf"/><Relationship Id="rId43" Type="http://schemas.openxmlformats.org/officeDocument/2006/relationships/oleObject" Target="../embeddings/oleObject19.bin"/><Relationship Id="rId44" Type="http://schemas.openxmlformats.org/officeDocument/2006/relationships/image" Target="../media/image26.emf"/><Relationship Id="rId45" Type="http://schemas.openxmlformats.org/officeDocument/2006/relationships/oleObject" Target="../embeddings/oleObject20.bin"/><Relationship Id="rId46" Type="http://schemas.openxmlformats.org/officeDocument/2006/relationships/image" Target="../media/image27.emf"/><Relationship Id="rId47" Type="http://schemas.openxmlformats.org/officeDocument/2006/relationships/oleObject" Target="../embeddings/oleObject21.bin"/><Relationship Id="rId48" Type="http://schemas.openxmlformats.org/officeDocument/2006/relationships/image" Target="../media/image28.emf"/><Relationship Id="rId49" Type="http://schemas.openxmlformats.org/officeDocument/2006/relationships/oleObject" Target="../embeddings/oleObject2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xcel_97_-_2004_Worksheet1.xls"/><Relationship Id="rId4" Type="http://schemas.openxmlformats.org/officeDocument/2006/relationships/image" Target="../media/image6.png"/><Relationship Id="rId5" Type="http://schemas.openxmlformats.org/officeDocument/2006/relationships/oleObject" Target="../embeddings/Microsoft_Excel_97_-_2004_Worksheet2.xls"/><Relationship Id="rId6" Type="http://schemas.openxmlformats.org/officeDocument/2006/relationships/image" Target="../media/image7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8.emf"/><Relationship Id="rId9" Type="http://schemas.openxmlformats.org/officeDocument/2006/relationships/oleObject" Target="../embeddings/oleObject2.bin"/><Relationship Id="rId30" Type="http://schemas.openxmlformats.org/officeDocument/2006/relationships/image" Target="../media/image19.emf"/><Relationship Id="rId31" Type="http://schemas.openxmlformats.org/officeDocument/2006/relationships/oleObject" Target="../embeddings/oleObject13.bin"/><Relationship Id="rId32" Type="http://schemas.openxmlformats.org/officeDocument/2006/relationships/image" Target="../media/image20.emf"/><Relationship Id="rId33" Type="http://schemas.openxmlformats.org/officeDocument/2006/relationships/oleObject" Target="../embeddings/oleObject14.bin"/><Relationship Id="rId34" Type="http://schemas.openxmlformats.org/officeDocument/2006/relationships/image" Target="../media/image21.emf"/><Relationship Id="rId35" Type="http://schemas.openxmlformats.org/officeDocument/2006/relationships/oleObject" Target="../embeddings/oleObject15.bin"/><Relationship Id="rId36" Type="http://schemas.openxmlformats.org/officeDocument/2006/relationships/image" Target="../media/image22.emf"/><Relationship Id="rId37" Type="http://schemas.openxmlformats.org/officeDocument/2006/relationships/oleObject" Target="../embeddings/oleObject16.bin"/><Relationship Id="rId38" Type="http://schemas.openxmlformats.org/officeDocument/2006/relationships/image" Target="../media/image23.emf"/><Relationship Id="rId39" Type="http://schemas.openxmlformats.org/officeDocument/2006/relationships/oleObject" Target="../embeddings/oleObject17.bin"/><Relationship Id="rId20" Type="http://schemas.openxmlformats.org/officeDocument/2006/relationships/image" Target="../media/image14.emf"/><Relationship Id="rId21" Type="http://schemas.openxmlformats.org/officeDocument/2006/relationships/oleObject" Target="../embeddings/oleObject8.bin"/><Relationship Id="rId22" Type="http://schemas.openxmlformats.org/officeDocument/2006/relationships/image" Target="../media/image15.emf"/><Relationship Id="rId23" Type="http://schemas.openxmlformats.org/officeDocument/2006/relationships/oleObject" Target="../embeddings/oleObject9.bin"/><Relationship Id="rId24" Type="http://schemas.openxmlformats.org/officeDocument/2006/relationships/image" Target="../media/image16.emf"/><Relationship Id="rId25" Type="http://schemas.openxmlformats.org/officeDocument/2006/relationships/oleObject" Target="../embeddings/oleObject10.bin"/><Relationship Id="rId26" Type="http://schemas.openxmlformats.org/officeDocument/2006/relationships/image" Target="../media/image17.emf"/><Relationship Id="rId27" Type="http://schemas.openxmlformats.org/officeDocument/2006/relationships/oleObject" Target="../embeddings/oleObject11.bin"/><Relationship Id="rId28" Type="http://schemas.openxmlformats.org/officeDocument/2006/relationships/image" Target="../media/image18.emf"/><Relationship Id="rId29" Type="http://schemas.openxmlformats.org/officeDocument/2006/relationships/oleObject" Target="../embeddings/oleObject12.bin"/><Relationship Id="rId10" Type="http://schemas.openxmlformats.org/officeDocument/2006/relationships/image" Target="../media/image9.emf"/><Relationship Id="rId11" Type="http://schemas.openxmlformats.org/officeDocument/2006/relationships/oleObject" Target="../embeddings/oleObject3.bin"/><Relationship Id="rId12" Type="http://schemas.openxmlformats.org/officeDocument/2006/relationships/image" Target="../media/image10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Relationship Id="rId3" Type="http://schemas.openxmlformats.org/officeDocument/2006/relationships/image" Target="../media/image8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emf"/><Relationship Id="rId6" Type="http://schemas.openxmlformats.org/officeDocument/2006/relationships/image" Target="../media/image103.emf"/><Relationship Id="rId7" Type="http://schemas.openxmlformats.org/officeDocument/2006/relationships/image" Target="../media/image104.png"/><Relationship Id="rId8" Type="http://schemas.openxmlformats.org/officeDocument/2006/relationships/image" Target="../media/image105.emf"/><Relationship Id="rId9" Type="http://schemas.openxmlformats.org/officeDocument/2006/relationships/image" Target="../media/image106.png"/><Relationship Id="rId10" Type="http://schemas.openxmlformats.org/officeDocument/2006/relationships/image" Target="../media/image10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4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4" Type="http://schemas.openxmlformats.org/officeDocument/2006/relationships/image" Target="../media/image111.emf"/><Relationship Id="rId5" Type="http://schemas.openxmlformats.org/officeDocument/2006/relationships/image" Target="../media/image112.emf"/><Relationship Id="rId6" Type="http://schemas.openxmlformats.org/officeDocument/2006/relationships/image" Target="../media/image11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9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4.png"/><Relationship Id="rId3" Type="http://schemas.openxmlformats.org/officeDocument/2006/relationships/image" Target="../media/image115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6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1.png"/><Relationship Id="rId3" Type="http://schemas.openxmlformats.org/officeDocument/2006/relationships/image" Target="../media/image122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1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4" Type="http://schemas.openxmlformats.org/officeDocument/2006/relationships/image" Target="../media/image137.pn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5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8.png"/><Relationship Id="rId3" Type="http://schemas.openxmlformats.org/officeDocument/2006/relationships/image" Target="../media/image139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0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4" Type="http://schemas.openxmlformats.org/officeDocument/2006/relationships/image" Target="../media/image143.pn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398" y="288628"/>
            <a:ext cx="8811759" cy="1740947"/>
          </a:xfrm>
        </p:spPr>
        <p:txBody>
          <a:bodyPr/>
          <a:lstStyle/>
          <a:p>
            <a:r>
              <a:rPr lang="en-US" sz="4400" dirty="0" smtClean="0"/>
              <a:t>Search For The SM Higgs Boson</a:t>
            </a:r>
            <a:br>
              <a:rPr lang="en-US" sz="4400" dirty="0" smtClean="0"/>
            </a:br>
            <a:r>
              <a:rPr lang="en-US" sz="4400" dirty="0" smtClean="0"/>
              <a:t>With the </a:t>
            </a:r>
            <a:r>
              <a:rPr lang="en-US" sz="4400" b="1" dirty="0" smtClean="0"/>
              <a:t>CMS Detector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5850" y="6158807"/>
            <a:ext cx="6745111" cy="636403"/>
          </a:xfrm>
          <a:solidFill>
            <a:srgbClr val="008000"/>
          </a:solidFill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Boris Mangano</a:t>
            </a:r>
            <a:r>
              <a:rPr lang="en-US" sz="3600" dirty="0" smtClean="0">
                <a:solidFill>
                  <a:srgbClr val="FFFF00"/>
                </a:solidFill>
              </a:rPr>
              <a:t>, UC San Diego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4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2-02-13 at 10.22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003" y="2185131"/>
            <a:ext cx="4143919" cy="3934503"/>
          </a:xfrm>
          <a:prstGeom prst="rect">
            <a:avLst/>
          </a:prstGeom>
        </p:spPr>
      </p:pic>
      <p:pic>
        <p:nvPicPr>
          <p:cNvPr id="13" name="Picture 12" descr="Screen shot 2012-02-13 at 10.21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2152"/>
            <a:ext cx="3838759" cy="3592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>
                <a:sym typeface="Wingdings"/>
              </a:rPr>
              <a:t> ZZ  2l </a:t>
            </a:r>
            <a:r>
              <a:rPr lang="en-US" dirty="0" smtClean="0">
                <a:sym typeface="Wingdings"/>
              </a:rPr>
              <a:t>2ν: Distributions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00979" y="5967845"/>
            <a:ext cx="2872376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After very tight MET cut</a:t>
            </a:r>
            <a:endParaRPr lang="en-US" sz="2000" dirty="0">
              <a:latin typeface="Arial"/>
              <a:cs typeface="Arial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000889" y="1486080"/>
            <a:ext cx="1185122" cy="13564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90606" y="1137254"/>
            <a:ext cx="6799558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Data-driven prediction for </a:t>
            </a:r>
            <a:r>
              <a:rPr lang="en-US" sz="2000" dirty="0" err="1" smtClean="0">
                <a:latin typeface="Arial"/>
                <a:cs typeface="Arial"/>
              </a:rPr>
              <a:t>Z+jets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bkgd</a:t>
            </a:r>
            <a:r>
              <a:rPr lang="en-US" sz="2000" dirty="0" smtClean="0">
                <a:latin typeface="Arial"/>
                <a:cs typeface="Arial"/>
              </a:rPr>
              <a:t>, using </a:t>
            </a:r>
            <a:r>
              <a:rPr lang="en-US" sz="2000" dirty="0" err="1" smtClean="0">
                <a:latin typeface="Symbol" charset="2"/>
                <a:cs typeface="Symbol" charset="2"/>
              </a:rPr>
              <a:t>γ</a:t>
            </a:r>
            <a:r>
              <a:rPr lang="en-US" sz="2000" dirty="0" err="1" smtClean="0">
                <a:latin typeface="Arial"/>
                <a:cs typeface="Arial"/>
              </a:rPr>
              <a:t>+jets</a:t>
            </a:r>
            <a:r>
              <a:rPr lang="en-US" sz="2000" dirty="0" smtClean="0">
                <a:latin typeface="Arial"/>
                <a:cs typeface="Arial"/>
              </a:rPr>
              <a:t> events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9671" y="1652636"/>
            <a:ext cx="6718281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Data-driven prediction for </a:t>
            </a:r>
            <a:r>
              <a:rPr lang="en-US" sz="2000" dirty="0" err="1" smtClean="0">
                <a:latin typeface="Arial"/>
                <a:cs typeface="Arial"/>
              </a:rPr>
              <a:t>tt</a:t>
            </a:r>
            <a:r>
              <a:rPr lang="en-US" sz="2000" dirty="0" smtClean="0">
                <a:latin typeface="Arial"/>
                <a:cs typeface="Arial"/>
              </a:rPr>
              <a:t>/WW </a:t>
            </a:r>
            <a:r>
              <a:rPr lang="en-US" sz="2000" dirty="0" err="1" smtClean="0">
                <a:latin typeface="Arial"/>
                <a:cs typeface="Arial"/>
              </a:rPr>
              <a:t>bkgd</a:t>
            </a:r>
            <a:r>
              <a:rPr lang="en-US" sz="2000" dirty="0" smtClean="0">
                <a:latin typeface="Arial"/>
                <a:cs typeface="Arial"/>
              </a:rPr>
              <a:t>, using </a:t>
            </a:r>
            <a:r>
              <a:rPr lang="en-US" sz="2000" dirty="0" err="1" smtClean="0">
                <a:latin typeface="Arial"/>
                <a:cs typeface="Arial"/>
              </a:rPr>
              <a:t>m</a:t>
            </a:r>
            <a:r>
              <a:rPr lang="en-US" sz="2000" baseline="-25000" dirty="0" err="1" smtClean="0">
                <a:latin typeface="Arial"/>
                <a:cs typeface="Arial"/>
              </a:rPr>
              <a:t>Z</a:t>
            </a:r>
            <a:r>
              <a:rPr lang="en-US" sz="2000" dirty="0" smtClean="0">
                <a:latin typeface="Arial"/>
                <a:cs typeface="Arial"/>
              </a:rPr>
              <a:t> sideband</a:t>
            </a:r>
            <a:endParaRPr lang="en-US" sz="2000" dirty="0">
              <a:latin typeface="Arial"/>
              <a:cs typeface="Arial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000890" y="2010859"/>
            <a:ext cx="1289716" cy="185986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354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2-02-13 at 10.26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235" y="840139"/>
            <a:ext cx="6393400" cy="53105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2l 2ν: </a:t>
            </a:r>
            <a:r>
              <a:rPr lang="en-US" dirty="0" smtClean="0">
                <a:sym typeface="Wingdings"/>
              </a:rPr>
              <a:t> Limits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4299" y="5730944"/>
            <a:ext cx="4814138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Expected </a:t>
            </a:r>
            <a:r>
              <a:rPr lang="en-US" dirty="0">
                <a:solidFill>
                  <a:schemeClr val="bg1"/>
                </a:solidFill>
              </a:rPr>
              <a:t>limit: </a:t>
            </a:r>
            <a:r>
              <a:rPr lang="en-US" dirty="0" smtClean="0">
                <a:solidFill>
                  <a:schemeClr val="bg1"/>
                </a:solidFill>
              </a:rPr>
              <a:t>290 </a:t>
            </a:r>
            <a:r>
              <a:rPr lang="en-US" dirty="0">
                <a:solidFill>
                  <a:schemeClr val="bg1"/>
                </a:solidFill>
              </a:rPr>
              <a:t>&lt; M</a:t>
            </a:r>
            <a:r>
              <a:rPr lang="en-US" baseline="-25000" dirty="0">
                <a:solidFill>
                  <a:schemeClr val="bg1"/>
                </a:solidFill>
              </a:rPr>
              <a:t>H 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smtClean="0">
                <a:solidFill>
                  <a:schemeClr val="bg1"/>
                </a:solidFill>
              </a:rPr>
              <a:t>490 GeV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Observed limit: 270 &lt; </a:t>
            </a:r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baseline="-25000" dirty="0">
                <a:solidFill>
                  <a:schemeClr val="bg1"/>
                </a:solidFill>
              </a:rPr>
              <a:t>H </a:t>
            </a:r>
            <a:r>
              <a:rPr lang="en-US" dirty="0">
                <a:solidFill>
                  <a:schemeClr val="bg1"/>
                </a:solidFill>
              </a:rPr>
              <a:t>&lt; </a:t>
            </a:r>
            <a:r>
              <a:rPr lang="en-US" dirty="0" smtClean="0">
                <a:solidFill>
                  <a:schemeClr val="bg1"/>
                </a:solidFill>
              </a:rPr>
              <a:t>440 GeV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964" y="1842912"/>
            <a:ext cx="27891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Arial"/>
                <a:cs typeface="Arial"/>
              </a:rPr>
              <a:t>Dominant Uncertainty:</a:t>
            </a:r>
          </a:p>
          <a:p>
            <a:r>
              <a:rPr lang="en-US" sz="2000">
                <a:latin typeface="Arial"/>
                <a:cs typeface="Arial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n-US" sz="2000">
                <a:latin typeface="Arial"/>
                <a:cs typeface="Arial"/>
              </a:rPr>
              <a:t>non-resonant background (mostly TTbar)</a:t>
            </a:r>
          </a:p>
          <a:p>
            <a:pPr marL="342900" indent="-342900">
              <a:buFontTx/>
              <a:buChar char="-"/>
            </a:pPr>
            <a:r>
              <a:rPr lang="en-US" sz="2000">
                <a:latin typeface="Arial"/>
                <a:cs typeface="Arial"/>
              </a:rPr>
              <a:t>it is statistically dominated</a:t>
            </a:r>
          </a:p>
        </p:txBody>
      </p:sp>
    </p:spTree>
    <p:extLst>
      <p:ext uri="{BB962C8B-B14F-4D97-AF65-F5344CB8AC3E}">
        <p14:creationId xmlns:p14="http://schemas.microsoft.com/office/powerpoint/2010/main" val="704998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ZZ  2l 2τ 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0" y="909638"/>
            <a:ext cx="9144000" cy="5935662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5313683" y="1421352"/>
            <a:ext cx="34064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H </a:t>
            </a:r>
            <a:r>
              <a:rPr lang="en-US" dirty="0" smtClean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Wingdings"/>
              </a:rPr>
              <a:t> ZZ </a:t>
            </a:r>
            <a:r>
              <a:rPr lang="en-US" dirty="0" err="1" smtClean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eeeτ</a:t>
            </a:r>
            <a:r>
              <a:rPr lang="en-US" dirty="0" smtClean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 candidate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477599" y="933252"/>
            <a:ext cx="3754412" cy="2242948"/>
            <a:chOff x="-67839" y="996811"/>
            <a:chExt cx="3754412" cy="2242948"/>
          </a:xfrm>
        </p:grpSpPr>
        <p:pic>
          <p:nvPicPr>
            <p:cNvPr id="9" name="Picture 8" descr="1_3d.gi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45" r="7318" b="12483"/>
            <a:stretch/>
          </p:blipFill>
          <p:spPr bwMode="auto">
            <a:xfrm>
              <a:off x="152443" y="996811"/>
              <a:ext cx="3534130" cy="2139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142705" y="2584575"/>
              <a:ext cx="3212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a typeface="ヒラギノ角ゴ ProN W3" charset="0"/>
                  <a:cs typeface="ヒラギノ角ゴ ProN W3" charset="0"/>
                  <a:sym typeface="Gill Sans" charset="0"/>
                </a:rPr>
                <a:t>e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56327" y="2778094"/>
              <a:ext cx="3212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a typeface="ヒラギノ角ゴ ProN W3" charset="0"/>
                  <a:cs typeface="ヒラギノ角ゴ ProN W3" charset="0"/>
                  <a:sym typeface="Gill Sans" charset="0"/>
                </a:rPr>
                <a:t>e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440" y="1115810"/>
              <a:ext cx="32127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a typeface="ヒラギノ角ゴ ProN W3" charset="0"/>
                  <a:cs typeface="ヒラギノ角ゴ ProN W3" charset="0"/>
                  <a:sym typeface="Gill Sans" charset="0"/>
                </a:rPr>
                <a:t>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67839" y="2073221"/>
              <a:ext cx="6647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τ</a:t>
              </a:r>
              <a:r>
                <a:rPr lang="en-US" baseline="-25000" dirty="0" err="1" smtClean="0"/>
                <a:t>had</a:t>
              </a:r>
              <a:endParaRPr 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404654" y="4964780"/>
            <a:ext cx="3350888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CMS PAS 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HIG-11-028</a:t>
            </a:r>
          </a:p>
        </p:txBody>
      </p:sp>
    </p:spTree>
    <p:extLst>
      <p:ext uri="{BB962C8B-B14F-4D97-AF65-F5344CB8AC3E}">
        <p14:creationId xmlns:p14="http://schemas.microsoft.com/office/powerpoint/2010/main" val="253090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2-13 at 10.47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86" y="2714535"/>
            <a:ext cx="4034498" cy="3685243"/>
          </a:xfrm>
          <a:prstGeom prst="rect">
            <a:avLst/>
          </a:prstGeom>
        </p:spPr>
      </p:pic>
      <p:pic>
        <p:nvPicPr>
          <p:cNvPr id="3" name="Picture 2" descr="Screen shot 2012-02-13 at 10.48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44" y="3176200"/>
            <a:ext cx="3556099" cy="34203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ZZ  2l 2τ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25596" y="4483172"/>
            <a:ext cx="298030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A small drop in the Higgs bucket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13683" y="1421352"/>
            <a:ext cx="34064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H </a:t>
            </a:r>
            <a:r>
              <a:rPr lang="en-US" dirty="0" smtClean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Wingdings"/>
              </a:rPr>
              <a:t> ZZ </a:t>
            </a:r>
            <a:r>
              <a:rPr lang="en-US" dirty="0" err="1" smtClean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eeeτ</a:t>
            </a:r>
            <a:r>
              <a:rPr lang="en-US" dirty="0" smtClean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 candidate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477599" y="933252"/>
            <a:ext cx="3754412" cy="2242948"/>
            <a:chOff x="-67839" y="996811"/>
            <a:chExt cx="3754412" cy="2242948"/>
          </a:xfrm>
        </p:grpSpPr>
        <p:pic>
          <p:nvPicPr>
            <p:cNvPr id="9" name="Picture 8" descr="1_3d.gi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45" r="7318" b="12483"/>
            <a:stretch/>
          </p:blipFill>
          <p:spPr bwMode="auto">
            <a:xfrm>
              <a:off x="152443" y="996811"/>
              <a:ext cx="3534130" cy="2139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142705" y="2584575"/>
              <a:ext cx="3212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a typeface="ヒラギノ角ゴ ProN W3" charset="0"/>
                  <a:cs typeface="ヒラギノ角ゴ ProN W3" charset="0"/>
                  <a:sym typeface="Gill Sans" charset="0"/>
                </a:rPr>
                <a:t>e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56327" y="2778094"/>
              <a:ext cx="3212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a typeface="ヒラギノ角ゴ ProN W3" charset="0"/>
                  <a:cs typeface="ヒラギノ角ゴ ProN W3" charset="0"/>
                  <a:sym typeface="Gill Sans" charset="0"/>
                </a:rPr>
                <a:t>e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440" y="1115810"/>
              <a:ext cx="32127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a typeface="ヒラギノ角ゴ ProN W3" charset="0"/>
                  <a:cs typeface="ヒラギノ角ゴ ProN W3" charset="0"/>
                  <a:sym typeface="Gill Sans" charset="0"/>
                </a:rPr>
                <a:t>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67839" y="2073221"/>
              <a:ext cx="6647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τ</a:t>
              </a:r>
              <a:r>
                <a:rPr lang="en-US" baseline="-25000" dirty="0" err="1" smtClean="0"/>
                <a:t>had</a:t>
              </a:r>
              <a:endParaRPr lang="en-US" dirty="0"/>
            </a:p>
          </p:txBody>
        </p:sp>
      </p:grp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2125527" y="5422705"/>
            <a:ext cx="1152475" cy="31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</a:t>
            </a:r>
            <a:r>
              <a:rPr lang="en-US" sz="1600" b="1" dirty="0">
                <a:solidFill>
                  <a:srgbClr val="FF0000"/>
                </a:solidFill>
              </a:rPr>
              <a:t>(400GeV)</a:t>
            </a: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692707" y="4001251"/>
            <a:ext cx="12224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</a:t>
            </a:r>
            <a:r>
              <a:rPr lang="en-US" sz="1600" b="1" dirty="0">
                <a:solidFill>
                  <a:srgbClr val="FF0000"/>
                </a:solidFill>
              </a:rPr>
              <a:t>(200GeV)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6156" y="4699429"/>
            <a:ext cx="2419430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Shape-based analysis</a:t>
            </a:r>
            <a:endParaRPr lang="en-US" sz="1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6819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Channels for Both High and Low mass </a:t>
            </a:r>
            <a:br>
              <a:rPr lang="en-US" sz="2800"/>
            </a:br>
            <a:endParaRPr lang="en-US" sz="20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09" y="1369731"/>
            <a:ext cx="8387699" cy="24492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09" y="4000983"/>
            <a:ext cx="8387699" cy="24492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63028" y="824899"/>
            <a:ext cx="28428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(good for all seasons)</a:t>
            </a:r>
          </a:p>
        </p:txBody>
      </p:sp>
    </p:spTree>
    <p:extLst>
      <p:ext uri="{BB962C8B-B14F-4D97-AF65-F5344CB8AC3E}">
        <p14:creationId xmlns:p14="http://schemas.microsoft.com/office/powerpoint/2010/main" val="240831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>
                <a:sym typeface="Wingdings"/>
              </a:rPr>
              <a:t> WW  2l 2ν</a:t>
            </a:r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-12164" y="837423"/>
            <a:ext cx="3581956" cy="3659551"/>
            <a:chOff x="-12164" y="837423"/>
            <a:chExt cx="3581956" cy="3659551"/>
          </a:xfrm>
        </p:grpSpPr>
        <p:grpSp>
          <p:nvGrpSpPr>
            <p:cNvPr id="5" name="Group 4"/>
            <p:cNvGrpSpPr/>
            <p:nvPr/>
          </p:nvGrpSpPr>
          <p:grpSpPr>
            <a:xfrm>
              <a:off x="-12164" y="837423"/>
              <a:ext cx="3581956" cy="3659551"/>
              <a:chOff x="164068" y="871365"/>
              <a:chExt cx="3761517" cy="3843001"/>
            </a:xfrm>
          </p:grpSpPr>
          <p:pic>
            <p:nvPicPr>
              <p:cNvPr id="8" name="Picture 7" descr="0016-rho-phi-HWW2l2n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3604" y="871365"/>
                <a:ext cx="3481981" cy="3843001"/>
              </a:xfrm>
              <a:prstGeom prst="rect">
                <a:avLst/>
              </a:prstGeom>
              <a:noFill/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64068" y="1239590"/>
                <a:ext cx="828572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μ P</a:t>
                </a:r>
                <a:r>
                  <a:rPr lang="en-US" sz="1600" baseline="-25000" dirty="0" smtClean="0"/>
                  <a:t>T</a:t>
                </a:r>
                <a:endParaRPr lang="en-US" sz="1600" dirty="0"/>
              </a:p>
              <a:p>
                <a:pPr algn="ctr"/>
                <a:r>
                  <a:rPr lang="en-US" sz="1600" dirty="0" smtClean="0"/>
                  <a:t>32 GeV</a:t>
                </a:r>
                <a:endParaRPr lang="en-US" sz="1600" baseline="-250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696960" y="1531978"/>
                <a:ext cx="828572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e</a:t>
                </a:r>
                <a:r>
                  <a:rPr lang="en-US" sz="1600" dirty="0" smtClean="0"/>
                  <a:t> P</a:t>
                </a:r>
                <a:r>
                  <a:rPr lang="en-US" sz="1600" baseline="-25000" dirty="0" smtClean="0"/>
                  <a:t>T</a:t>
                </a:r>
                <a:endParaRPr lang="en-US" sz="1600" dirty="0"/>
              </a:p>
              <a:p>
                <a:pPr algn="ctr"/>
                <a:r>
                  <a:rPr lang="en-US" sz="1600" dirty="0" smtClean="0"/>
                  <a:t>34 GeV</a:t>
                </a:r>
                <a:endParaRPr lang="en-US" sz="1600" baseline="-25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468708" y="2936121"/>
                <a:ext cx="828572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ME</a:t>
                </a:r>
                <a:r>
                  <a:rPr lang="en-US" sz="1600" baseline="-25000" dirty="0" smtClean="0"/>
                  <a:t>T</a:t>
                </a:r>
                <a:endParaRPr lang="en-US" sz="1600" dirty="0"/>
              </a:p>
              <a:p>
                <a:pPr algn="ctr"/>
                <a:r>
                  <a:rPr lang="en-US" sz="1600" dirty="0" smtClean="0"/>
                  <a:t>47 GeV</a:t>
                </a:r>
                <a:endParaRPr lang="en-US" sz="1600" baseline="-25000" dirty="0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1089048" y="1851657"/>
              <a:ext cx="46659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ΔΦ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418306" y="5363459"/>
            <a:ext cx="4404794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arXiv 1202.1489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(submitted to Physics Letters B)</a:t>
            </a:r>
          </a:p>
        </p:txBody>
      </p:sp>
    </p:spTree>
    <p:extLst>
      <p:ext uri="{BB962C8B-B14F-4D97-AF65-F5344CB8AC3E}">
        <p14:creationId xmlns:p14="http://schemas.microsoft.com/office/powerpoint/2010/main" val="347415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2164" y="837423"/>
            <a:ext cx="3581956" cy="3659551"/>
            <a:chOff x="-12164" y="837423"/>
            <a:chExt cx="3581956" cy="3659551"/>
          </a:xfrm>
        </p:grpSpPr>
        <p:grpSp>
          <p:nvGrpSpPr>
            <p:cNvPr id="10" name="Group 9"/>
            <p:cNvGrpSpPr/>
            <p:nvPr/>
          </p:nvGrpSpPr>
          <p:grpSpPr>
            <a:xfrm>
              <a:off x="-12164" y="837423"/>
              <a:ext cx="3581956" cy="3659551"/>
              <a:chOff x="164068" y="871365"/>
              <a:chExt cx="3761517" cy="3843001"/>
            </a:xfrm>
          </p:grpSpPr>
          <p:pic>
            <p:nvPicPr>
              <p:cNvPr id="6" name="Picture 5" descr="0016-rho-phi-HWW2l2n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3604" y="871365"/>
                <a:ext cx="3481981" cy="3843001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64068" y="1239590"/>
                <a:ext cx="828572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μ P</a:t>
                </a:r>
                <a:r>
                  <a:rPr lang="en-US" sz="1600" baseline="-25000" dirty="0" smtClean="0"/>
                  <a:t>T</a:t>
                </a:r>
                <a:endParaRPr lang="en-US" sz="1600" dirty="0"/>
              </a:p>
              <a:p>
                <a:pPr algn="ctr"/>
                <a:r>
                  <a:rPr lang="en-US" sz="1600" dirty="0" smtClean="0"/>
                  <a:t>32 GeV</a:t>
                </a:r>
                <a:endParaRPr lang="en-US" sz="1600" baseline="-250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696960" y="1531978"/>
                <a:ext cx="828572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e</a:t>
                </a:r>
                <a:r>
                  <a:rPr lang="en-US" sz="1600" dirty="0" smtClean="0"/>
                  <a:t> P</a:t>
                </a:r>
                <a:r>
                  <a:rPr lang="en-US" sz="1600" baseline="-25000" dirty="0" smtClean="0"/>
                  <a:t>T</a:t>
                </a:r>
                <a:endParaRPr lang="en-US" sz="1600" dirty="0"/>
              </a:p>
              <a:p>
                <a:pPr algn="ctr"/>
                <a:r>
                  <a:rPr lang="en-US" sz="1600" dirty="0" smtClean="0"/>
                  <a:t>34 GeV</a:t>
                </a:r>
                <a:endParaRPr lang="en-US" sz="1600" baseline="-250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468708" y="2936121"/>
                <a:ext cx="828572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ME</a:t>
                </a:r>
                <a:r>
                  <a:rPr lang="en-US" sz="1600" baseline="-25000" dirty="0" smtClean="0"/>
                  <a:t>T</a:t>
                </a:r>
                <a:endParaRPr lang="en-US" sz="1600" dirty="0"/>
              </a:p>
              <a:p>
                <a:pPr algn="ctr"/>
                <a:r>
                  <a:rPr lang="en-US" sz="1600" dirty="0" smtClean="0"/>
                  <a:t>47 GeV</a:t>
                </a:r>
                <a:endParaRPr lang="en-US" sz="1600" baseline="-25000" dirty="0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089048" y="1851657"/>
              <a:ext cx="46659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ΔΦ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 WW  2l 2ν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-54048" y="4248312"/>
            <a:ext cx="4267200" cy="1854200"/>
          </a:xfrm>
        </p:spPr>
        <p:txBody>
          <a:bodyPr/>
          <a:lstStyle/>
          <a:p>
            <a:r>
              <a:rPr lang="en-US" sz="2000" dirty="0" smtClean="0"/>
              <a:t>Signal characteristics: </a:t>
            </a:r>
          </a:p>
          <a:p>
            <a:pPr lvl="1"/>
            <a:r>
              <a:rPr lang="en-US" sz="1600" dirty="0" smtClean="0"/>
              <a:t>Only 2 opposite sign, isolated leptons</a:t>
            </a:r>
          </a:p>
          <a:p>
            <a:pPr lvl="1"/>
            <a:r>
              <a:rPr lang="en-US" sz="1600" dirty="0"/>
              <a:t>s</a:t>
            </a:r>
            <a:r>
              <a:rPr lang="en-US" sz="1600" dirty="0" smtClean="0"/>
              <a:t>ignificant ME</a:t>
            </a:r>
            <a:r>
              <a:rPr lang="en-US" sz="1600" baseline="-25000" dirty="0" smtClean="0"/>
              <a:t>T</a:t>
            </a:r>
          </a:p>
          <a:p>
            <a:pPr lvl="1"/>
            <a:r>
              <a:rPr lang="en-US" sz="1600" dirty="0" smtClean="0"/>
              <a:t>No b-jets, no additional low P</a:t>
            </a:r>
            <a:r>
              <a:rPr lang="en-US" sz="1600" baseline="-25000" dirty="0" smtClean="0"/>
              <a:t>T </a:t>
            </a:r>
            <a:r>
              <a:rPr lang="en-US" sz="1600" dirty="0" smtClean="0"/>
              <a:t>μ</a:t>
            </a:r>
          </a:p>
          <a:p>
            <a:pPr lvl="1"/>
            <a:r>
              <a:rPr lang="en-US" sz="1600" dirty="0">
                <a:sym typeface="Wingdings"/>
              </a:rPr>
              <a:t>With additional 0, 1 or 2 jets (VBF)</a:t>
            </a:r>
            <a:endParaRPr lang="en-US" sz="1600" dirty="0"/>
          </a:p>
          <a:p>
            <a:pPr lvl="1"/>
            <a:r>
              <a:rPr lang="en-US" sz="1600" dirty="0" smtClean="0"/>
              <a:t>Small ΔΦ (</a:t>
            </a:r>
            <a:r>
              <a:rPr lang="en-US" sz="1600" dirty="0" err="1" smtClean="0"/>
              <a:t>l</a:t>
            </a:r>
            <a:r>
              <a:rPr lang="en-US" sz="1600" baseline="30000" dirty="0" err="1" smtClean="0"/>
              <a:t>+</a:t>
            </a:r>
            <a:r>
              <a:rPr lang="en-US" sz="1600" dirty="0" err="1" smtClean="0"/>
              <a:t>l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) </a:t>
            </a:r>
            <a:r>
              <a:rPr lang="en-US" sz="1600" dirty="0" smtClean="0">
                <a:sym typeface="Wingdings"/>
              </a:rPr>
              <a:t> Higgs </a:t>
            </a:r>
            <a:r>
              <a:rPr lang="en-US" sz="1600" dirty="0" err="1" smtClean="0">
                <a:sym typeface="Wingdings"/>
              </a:rPr>
              <a:t>scalarity</a:t>
            </a:r>
            <a:endParaRPr lang="en-US" sz="1600" dirty="0" smtClean="0">
              <a:sym typeface="Wingdings"/>
            </a:endParaRPr>
          </a:p>
        </p:txBody>
      </p:sp>
      <p:sp>
        <p:nvSpPr>
          <p:cNvPr id="14" name="Content Placeholder 3"/>
          <p:cNvSpPr>
            <a:spLocks noGrp="1"/>
          </p:cNvSpPr>
          <p:nvPr>
            <p:ph sz="half" idx="4294967295"/>
          </p:nvPr>
        </p:nvSpPr>
        <p:spPr>
          <a:xfrm>
            <a:off x="3837304" y="931863"/>
            <a:ext cx="5306695" cy="5926137"/>
          </a:xfrm>
        </p:spPr>
        <p:txBody>
          <a:bodyPr/>
          <a:lstStyle/>
          <a:p>
            <a:r>
              <a:rPr lang="en-US" sz="1600" dirty="0" smtClean="0">
                <a:sym typeface="Wingdings"/>
              </a:rPr>
              <a:t>No signal mass peak (missing </a:t>
            </a:r>
            <a:r>
              <a:rPr lang="en-US" sz="1600" dirty="0" err="1" smtClean="0">
                <a:latin typeface="Symbol" charset="2"/>
                <a:cs typeface="Symbol" charset="2"/>
                <a:sym typeface="Wingdings"/>
              </a:rPr>
              <a:t>νν</a:t>
            </a:r>
            <a:r>
              <a:rPr lang="en-US" sz="1600" dirty="0" smtClean="0">
                <a:sym typeface="Wingdings"/>
              </a:rPr>
              <a:t> ) </a:t>
            </a:r>
          </a:p>
          <a:p>
            <a:r>
              <a:rPr lang="en-US" sz="1600" dirty="0" smtClean="0">
                <a:sym typeface="Wingdings"/>
              </a:rPr>
              <a:t>Challenge is to remove &amp; control large backgrounds</a:t>
            </a:r>
          </a:p>
          <a:p>
            <a:endParaRPr lang="en-US" sz="1600" dirty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pPr marL="0" indent="0">
              <a:buNone/>
            </a:pPr>
            <a:endParaRPr lang="en-US" sz="1600" dirty="0" smtClean="0">
              <a:sym typeface="Wingdings"/>
            </a:endParaRPr>
          </a:p>
          <a:p>
            <a:pPr marL="0" indent="0">
              <a:buNone/>
            </a:pPr>
            <a:r>
              <a:rPr lang="en-US" sz="1600" dirty="0" smtClean="0">
                <a:sym typeface="Wingdings"/>
              </a:rPr>
              <a:t>Major requirements:</a:t>
            </a:r>
          </a:p>
          <a:p>
            <a:r>
              <a:rPr lang="en-US" sz="1600" dirty="0" smtClean="0">
                <a:sym typeface="Wingdings"/>
              </a:rPr>
              <a:t>Lepton </a:t>
            </a:r>
            <a:r>
              <a:rPr lang="en-US" sz="1600" dirty="0" err="1" smtClean="0">
                <a:sym typeface="Wingdings"/>
              </a:rPr>
              <a:t>P</a:t>
            </a:r>
            <a:r>
              <a:rPr lang="en-US" sz="1600" baseline="-25000" dirty="0" err="1" smtClean="0">
                <a:sym typeface="Wingdings"/>
              </a:rPr>
              <a:t>t</a:t>
            </a:r>
            <a:r>
              <a:rPr lang="en-US" sz="1600" dirty="0" smtClean="0">
                <a:sym typeface="Wingdings"/>
              </a:rPr>
              <a:t> &gt; 15 GeV, tight ID &amp; Isolation </a:t>
            </a:r>
          </a:p>
          <a:p>
            <a:pPr lvl="1"/>
            <a:r>
              <a:rPr lang="en-US" sz="1200" dirty="0">
                <a:sym typeface="Wingdings"/>
              </a:rPr>
              <a:t>r</a:t>
            </a:r>
            <a:r>
              <a:rPr lang="en-US" sz="1200" dirty="0" smtClean="0">
                <a:sym typeface="Wingdings"/>
              </a:rPr>
              <a:t>emoves QCD &amp; </a:t>
            </a:r>
            <a:r>
              <a:rPr lang="en-US" sz="1200" dirty="0" err="1" smtClean="0">
                <a:sym typeface="Wingdings"/>
              </a:rPr>
              <a:t>W+jets</a:t>
            </a:r>
            <a:r>
              <a:rPr lang="en-US" sz="1200" dirty="0" smtClean="0">
                <a:sym typeface="Wingdings"/>
              </a:rPr>
              <a:t> contamination</a:t>
            </a:r>
          </a:p>
          <a:p>
            <a:r>
              <a:rPr lang="en-US" sz="1600" dirty="0" smtClean="0">
                <a:sym typeface="Wingdings"/>
              </a:rPr>
              <a:t>Large ME</a:t>
            </a:r>
            <a:r>
              <a:rPr lang="en-US" sz="1600" baseline="-25000" dirty="0" smtClean="0">
                <a:sym typeface="Wingdings"/>
              </a:rPr>
              <a:t>T</a:t>
            </a:r>
            <a:r>
              <a:rPr lang="en-US" sz="1600" dirty="0" smtClean="0">
                <a:sym typeface="Wingdings"/>
              </a:rPr>
              <a:t> &amp; Z  </a:t>
            </a:r>
            <a:r>
              <a:rPr lang="en-US" sz="1600" dirty="0" err="1" smtClean="0">
                <a:sym typeface="Wingdings"/>
              </a:rPr>
              <a:t>μμ</a:t>
            </a:r>
            <a:r>
              <a:rPr lang="en-US" sz="1600" dirty="0" smtClean="0">
                <a:sym typeface="Wingdings"/>
              </a:rPr>
              <a:t>, ee veto</a:t>
            </a:r>
          </a:p>
          <a:p>
            <a:pPr lvl="1"/>
            <a:r>
              <a:rPr lang="en-US" sz="1200" dirty="0" smtClean="0">
                <a:sym typeface="Wingdings"/>
              </a:rPr>
              <a:t>removes </a:t>
            </a:r>
            <a:r>
              <a:rPr lang="en-US" sz="1200" dirty="0" err="1" smtClean="0">
                <a:sym typeface="Wingdings"/>
              </a:rPr>
              <a:t>Drell</a:t>
            </a:r>
            <a:r>
              <a:rPr lang="en-US" sz="1200" dirty="0" smtClean="0">
                <a:sym typeface="Wingdings"/>
              </a:rPr>
              <a:t>-Yan contamination</a:t>
            </a:r>
          </a:p>
          <a:p>
            <a:r>
              <a:rPr lang="en-US" sz="1600" dirty="0" smtClean="0">
                <a:sym typeface="Wingdings"/>
              </a:rPr>
              <a:t>Classification by # of jets (P</a:t>
            </a:r>
            <a:r>
              <a:rPr lang="en-US" sz="1600" baseline="-25000" dirty="0" smtClean="0">
                <a:sym typeface="Wingdings"/>
              </a:rPr>
              <a:t>T</a:t>
            </a:r>
            <a:r>
              <a:rPr lang="en-US" sz="1600" dirty="0" smtClean="0">
                <a:sym typeface="Wingdings"/>
              </a:rPr>
              <a:t> &gt; 30 GeV) &amp; b-jet veto</a:t>
            </a:r>
          </a:p>
          <a:p>
            <a:pPr lvl="1"/>
            <a:r>
              <a:rPr lang="en-US" sz="1200" dirty="0">
                <a:sym typeface="Wingdings"/>
              </a:rPr>
              <a:t>reduce </a:t>
            </a:r>
            <a:r>
              <a:rPr lang="en-US" sz="1200" dirty="0" smtClean="0">
                <a:sym typeface="Wingdings"/>
              </a:rPr>
              <a:t>Top contamination</a:t>
            </a:r>
          </a:p>
          <a:p>
            <a:r>
              <a:rPr lang="en-US" sz="1600" dirty="0" smtClean="0">
                <a:sym typeface="Wingdings"/>
              </a:rPr>
              <a:t>Kinematic discriminants: </a:t>
            </a:r>
            <a:r>
              <a:rPr lang="en-US" sz="1600" dirty="0" err="1" smtClean="0">
                <a:sym typeface="Wingdings"/>
              </a:rPr>
              <a:t>M</a:t>
            </a:r>
            <a:r>
              <a:rPr lang="en-US" sz="1600" baseline="-25000" dirty="0" err="1" smtClean="0">
                <a:sym typeface="Wingdings"/>
              </a:rPr>
              <a:t>ll</a:t>
            </a:r>
            <a:r>
              <a:rPr lang="en-US" sz="1600" dirty="0" smtClean="0">
                <a:sym typeface="Wingdings"/>
              </a:rPr>
              <a:t> &amp; </a:t>
            </a:r>
            <a:r>
              <a:rPr lang="en-US" sz="1600" dirty="0"/>
              <a:t>ΔΦ (</a:t>
            </a:r>
            <a:r>
              <a:rPr lang="en-US" sz="1600" dirty="0" err="1"/>
              <a:t>l</a:t>
            </a:r>
            <a:r>
              <a:rPr lang="en-US" sz="1600" baseline="30000" dirty="0" err="1"/>
              <a:t>+</a:t>
            </a:r>
            <a:r>
              <a:rPr lang="en-US" sz="1600" dirty="0" err="1"/>
              <a:t>l</a:t>
            </a:r>
            <a:r>
              <a:rPr lang="en-US" sz="1600" baseline="30000" dirty="0"/>
              <a:t>-</a:t>
            </a:r>
            <a:r>
              <a:rPr lang="en-US" sz="1600" dirty="0" smtClean="0"/>
              <a:t>)</a:t>
            </a:r>
          </a:p>
          <a:p>
            <a:pPr lvl="1"/>
            <a:r>
              <a:rPr lang="en-US" sz="1200" dirty="0" smtClean="0">
                <a:sym typeface="Wingdings"/>
              </a:rPr>
              <a:t>mitigate irreducible </a:t>
            </a:r>
            <a:r>
              <a:rPr lang="en-US" sz="1200" dirty="0" err="1" smtClean="0">
                <a:sym typeface="Wingdings"/>
              </a:rPr>
              <a:t>pp</a:t>
            </a:r>
            <a:r>
              <a:rPr lang="en-US" sz="1200" dirty="0" smtClean="0">
                <a:sym typeface="Wingdings"/>
              </a:rPr>
              <a:t>  </a:t>
            </a:r>
            <a:r>
              <a:rPr lang="en-US" sz="1200" dirty="0" err="1" smtClean="0">
                <a:sym typeface="Wingdings"/>
              </a:rPr>
              <a:t>ww</a:t>
            </a:r>
            <a:r>
              <a:rPr lang="en-US" sz="1200" dirty="0" smtClean="0">
                <a:sym typeface="Wingdings"/>
              </a:rPr>
              <a:t> background</a:t>
            </a:r>
          </a:p>
          <a:p>
            <a:pPr marL="457200" lvl="1" indent="0">
              <a:buNone/>
            </a:pPr>
            <a:endParaRPr lang="en-US" sz="1200" dirty="0" smtClean="0"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endParaRPr lang="en-US" sz="1600" dirty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</p:txBody>
      </p:sp>
      <p:pic>
        <p:nvPicPr>
          <p:cNvPr id="15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000" y="1614068"/>
            <a:ext cx="2089818" cy="1952566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35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Cut Flow Evolution (0-jet Bin As an Example)</a:t>
            </a:r>
            <a:endParaRPr lang="en-US" sz="31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872675" y="850449"/>
            <a:ext cx="6476905" cy="5558936"/>
            <a:chOff x="1208196" y="933642"/>
            <a:chExt cx="6864371" cy="5891486"/>
          </a:xfrm>
        </p:grpSpPr>
        <p:grpSp>
          <p:nvGrpSpPr>
            <p:cNvPr id="4" name="Group 3"/>
            <p:cNvGrpSpPr/>
            <p:nvPr/>
          </p:nvGrpSpPr>
          <p:grpSpPr>
            <a:xfrm>
              <a:off x="1208196" y="933642"/>
              <a:ext cx="6864371" cy="5891486"/>
              <a:chOff x="1309144" y="893460"/>
              <a:chExt cx="6864371" cy="5891486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309144" y="893460"/>
                <a:ext cx="6612644" cy="5548960"/>
                <a:chOff x="1507370" y="847876"/>
                <a:chExt cx="6612644" cy="5548960"/>
              </a:xfrm>
            </p:grpSpPr>
            <p:pic>
              <p:nvPicPr>
                <p:cNvPr id="15" name="Picture 14" descr="hww130_cutevolution.pn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007" b="6082"/>
                <a:stretch/>
              </p:blipFill>
              <p:spPr>
                <a:xfrm>
                  <a:off x="1507370" y="847876"/>
                  <a:ext cx="6612644" cy="5548960"/>
                </a:xfrm>
                <a:prstGeom prst="rect">
                  <a:avLst/>
                </a:prstGeom>
              </p:spPr>
            </p:pic>
            <p:cxnSp>
              <p:nvCxnSpPr>
                <p:cNvPr id="16" name="Straight Arrow Connector 15"/>
                <p:cNvCxnSpPr/>
                <p:nvPr/>
              </p:nvCxnSpPr>
              <p:spPr>
                <a:xfrm rot="5400000">
                  <a:off x="5086093" y="5008757"/>
                  <a:ext cx="1041400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Rectangle 7"/>
                <p:cNvSpPr>
                  <a:spLocks noChangeArrowheads="1"/>
                </p:cNvSpPr>
                <p:nvPr/>
              </p:nvSpPr>
              <p:spPr bwMode="auto">
                <a:xfrm>
                  <a:off x="2875829" y="5514653"/>
                  <a:ext cx="1481137" cy="3220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05600" tIns="52800" rIns="105600" bIns="5280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  <a:latin typeface="Calibri" charset="0"/>
                      <a:cs typeface="Calibri" charset="0"/>
                    </a:rPr>
                    <a:t>WW </a:t>
                  </a:r>
                  <a:r>
                    <a:rPr lang="en-US" sz="1400" dirty="0" smtClean="0">
                      <a:solidFill>
                        <a:srgbClr val="FF0000"/>
                      </a:solidFill>
                      <a:latin typeface="Calibri" charset="0"/>
                      <a:cs typeface="Calibri" charset="0"/>
                    </a:rPr>
                    <a:t>selection</a:t>
                  </a:r>
                  <a:endParaRPr lang="en-US" sz="1400" dirty="0">
                    <a:solidFill>
                      <a:srgbClr val="FF0000"/>
                    </a:solidFill>
                    <a:latin typeface="Calibri" charset="0"/>
                    <a:cs typeface="Calibri" charset="0"/>
                  </a:endParaRPr>
                </a:p>
              </p:txBody>
            </p:sp>
            <p:sp>
              <p:nvSpPr>
                <p:cNvPr id="18" name="Rectangle 7"/>
                <p:cNvSpPr>
                  <a:spLocks noChangeArrowheads="1"/>
                </p:cNvSpPr>
                <p:nvPr/>
              </p:nvSpPr>
              <p:spPr bwMode="auto">
                <a:xfrm>
                  <a:off x="6313029" y="5347360"/>
                  <a:ext cx="1482725" cy="3220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105600" tIns="52800" rIns="105600" bIns="5280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  <a:latin typeface="Calibri" charset="0"/>
                      <a:cs typeface="Calibri" charset="0"/>
                    </a:rPr>
                    <a:t>Higgs selection</a:t>
                  </a:r>
                  <a:endParaRPr lang="en-US" sz="1400" dirty="0">
                    <a:solidFill>
                      <a:srgbClr val="FF0000"/>
                    </a:solidFill>
                    <a:latin typeface="Calibri" charset="0"/>
                    <a:cs typeface="Calibri" charset="0"/>
                  </a:endParaRPr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1433962" y="6295663"/>
                <a:ext cx="6739553" cy="489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Data describes predicted background well</a:t>
                </a:r>
                <a:endParaRPr lang="en-US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2749532" y="1118385"/>
              <a:ext cx="4547018" cy="424046"/>
            </a:xfrm>
            <a:prstGeom prst="rect">
              <a:avLst/>
            </a:prstGeom>
            <a:solidFill>
              <a:srgbClr val="FF4EF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FF00"/>
                  </a:solidFill>
                  <a:latin typeface="Arial"/>
                  <a:cs typeface="Arial"/>
                </a:rPr>
                <a:t>Predicted </a:t>
              </a:r>
              <a:r>
                <a:rPr lang="en-US" sz="2000" dirty="0" err="1" smtClean="0">
                  <a:solidFill>
                    <a:srgbClr val="FFFF00"/>
                  </a:solidFill>
                  <a:latin typeface="Arial"/>
                  <a:cs typeface="Arial"/>
                </a:rPr>
                <a:t>Vs</a:t>
              </a:r>
              <a:r>
                <a:rPr lang="en-US" sz="2000" dirty="0" smtClean="0">
                  <a:solidFill>
                    <a:srgbClr val="FFFF00"/>
                  </a:solidFill>
                  <a:latin typeface="Arial"/>
                  <a:cs typeface="Arial"/>
                </a:rPr>
                <a:t> Observed Yield </a:t>
              </a:r>
              <a:r>
                <a:rPr lang="en-US" sz="2000" dirty="0" err="1" smtClean="0">
                  <a:solidFill>
                    <a:srgbClr val="FFFF00"/>
                  </a:solidFill>
                  <a:latin typeface="Arial"/>
                  <a:cs typeface="Arial"/>
                </a:rPr>
                <a:t>Vs</a:t>
              </a:r>
              <a:r>
                <a:rPr lang="en-US" sz="2000" dirty="0" smtClean="0">
                  <a:solidFill>
                    <a:srgbClr val="FFFF00"/>
                  </a:solidFill>
                  <a:latin typeface="Arial"/>
                  <a:cs typeface="Arial"/>
                </a:rPr>
                <a:t> Cut</a:t>
              </a:r>
              <a:endParaRPr lang="en-US" sz="2000" dirty="0">
                <a:solidFill>
                  <a:srgbClr val="FFFF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005950" y="4758540"/>
            <a:ext cx="1547695" cy="369332"/>
            <a:chOff x="7493902" y="5080609"/>
            <a:chExt cx="1547695" cy="369332"/>
          </a:xfrm>
        </p:grpSpPr>
        <p:sp>
          <p:nvSpPr>
            <p:cNvPr id="20" name="Down Arrow 19"/>
            <p:cNvSpPr/>
            <p:nvPr/>
          </p:nvSpPr>
          <p:spPr bwMode="auto">
            <a:xfrm rot="5400000">
              <a:off x="7589208" y="5210159"/>
              <a:ext cx="63230" cy="253842"/>
            </a:xfrm>
            <a:prstGeom prst="downArrow">
              <a:avLst/>
            </a:prstGeom>
            <a:solidFill>
              <a:srgbClr val="000080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15593" y="5080609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~200 events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975299" y="5272044"/>
            <a:ext cx="2141208" cy="461665"/>
            <a:chOff x="6975299" y="5633271"/>
            <a:chExt cx="2141208" cy="461665"/>
          </a:xfrm>
        </p:grpSpPr>
        <p:sp>
          <p:nvSpPr>
            <p:cNvPr id="24" name="Down Arrow 23"/>
            <p:cNvSpPr/>
            <p:nvPr/>
          </p:nvSpPr>
          <p:spPr bwMode="auto">
            <a:xfrm rot="5400000">
              <a:off x="7112616" y="5739130"/>
              <a:ext cx="63230" cy="337864"/>
            </a:xfrm>
            <a:prstGeom prst="downArrow">
              <a:avLst/>
            </a:prstGeom>
            <a:solidFill>
              <a:srgbClr val="000080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95125" y="5633271"/>
              <a:ext cx="18213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~40 H events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299985" y="4370632"/>
            <a:ext cx="2014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kern="1200" dirty="0" smtClean="0">
                <a:latin typeface="Arial"/>
                <a:cs typeface="Arial"/>
              </a:rPr>
              <a:t>Higgs signal</a:t>
            </a:r>
            <a:endParaRPr lang="en-US" b="1" kern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1854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2-02-13 at 8.35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19" y="823913"/>
            <a:ext cx="7734776" cy="529610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From </a:t>
            </a:r>
            <a:r>
              <a:rPr lang="en-US" dirty="0"/>
              <a:t>H</a:t>
            </a:r>
            <a:r>
              <a:rPr lang="en-US" dirty="0">
                <a:sym typeface="Wingdings"/>
              </a:rPr>
              <a:t> WW  2l </a:t>
            </a:r>
            <a:r>
              <a:rPr lang="en-US" dirty="0" smtClean="0">
                <a:sym typeface="Wingdings"/>
              </a:rPr>
              <a:t>2ν: Cut Based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8705" y="5636969"/>
            <a:ext cx="5347554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E</a:t>
            </a:r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xpected 95% CL limit: 129 &lt; M</a:t>
            </a:r>
            <a:r>
              <a:rPr lang="en-US" sz="2000" baseline="-25000" dirty="0" smtClean="0">
                <a:solidFill>
                  <a:schemeClr val="bg1"/>
                </a:solidFill>
                <a:latin typeface="Arial"/>
                <a:cs typeface="Arial"/>
              </a:rPr>
              <a:t>H </a:t>
            </a:r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&lt; 236 GeV</a:t>
            </a:r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O</a:t>
            </a:r>
            <a:r>
              <a:rPr lang="en-US" sz="2000" dirty="0" smtClean="0">
                <a:solidFill>
                  <a:srgbClr val="FFFF00"/>
                </a:solidFill>
                <a:latin typeface="Arial"/>
                <a:cs typeface="Arial"/>
              </a:rPr>
              <a:t>bserved 95% CL limit: 132</a:t>
            </a:r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&lt; M</a:t>
            </a:r>
            <a:r>
              <a:rPr lang="en-US" sz="2000" baseline="-25000" dirty="0">
                <a:solidFill>
                  <a:srgbClr val="FFFF00"/>
                </a:solidFill>
                <a:latin typeface="Arial"/>
                <a:cs typeface="Arial"/>
              </a:rPr>
              <a:t>H </a:t>
            </a:r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&lt; </a:t>
            </a:r>
            <a:r>
              <a:rPr lang="en-US" sz="2000" dirty="0" smtClean="0">
                <a:solidFill>
                  <a:srgbClr val="FFFF00"/>
                </a:solidFill>
                <a:latin typeface="Arial"/>
                <a:cs typeface="Arial"/>
              </a:rPr>
              <a:t>238 GeV</a:t>
            </a:r>
            <a:endParaRPr lang="en-US" sz="2000" dirty="0">
              <a:solidFill>
                <a:srgbClr val="FFFF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059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2-13 at 8.39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3" y="876079"/>
            <a:ext cx="5578135" cy="560157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Multivariate (BDT) Classifier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31539" y="4352006"/>
            <a:ext cx="2486141" cy="1077218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bg1"/>
                </a:solidFill>
              </a:rPr>
              <a:t>opposite flavor</a:t>
            </a:r>
          </a:p>
          <a:p>
            <a:pPr algn="ctr"/>
            <a:r>
              <a:rPr lang="en-US" sz="3600" b="1" dirty="0" err="1" smtClean="0">
                <a:solidFill>
                  <a:schemeClr val="bg1"/>
                </a:solidFill>
              </a:rPr>
              <a:t>eμ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57608" y="1650300"/>
            <a:ext cx="2360071" cy="1015663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solidFill>
                  <a:srgbClr val="FFFFFF"/>
                </a:solidFill>
              </a:rPr>
              <a:t>same flavor</a:t>
            </a:r>
          </a:p>
          <a:p>
            <a:pPr algn="ctr"/>
            <a:r>
              <a:rPr lang="en-US" sz="3200" b="1" dirty="0" err="1">
                <a:solidFill>
                  <a:srgbClr val="FFFFFF"/>
                </a:solidFill>
              </a:rPr>
              <a:t>e</a:t>
            </a:r>
            <a:r>
              <a:rPr lang="en-US" sz="3200" b="1" dirty="0" err="1" smtClean="0">
                <a:solidFill>
                  <a:srgbClr val="FFFFFF"/>
                </a:solidFill>
              </a:rPr>
              <a:t>e</a:t>
            </a:r>
            <a:r>
              <a:rPr lang="en-US" sz="3200" b="1" dirty="0" smtClean="0">
                <a:solidFill>
                  <a:srgbClr val="FFFFFF"/>
                </a:solidFill>
              </a:rPr>
              <a:t> +</a:t>
            </a:r>
            <a:r>
              <a:rPr lang="en-US" sz="3200" b="1" dirty="0" err="1" smtClean="0">
                <a:solidFill>
                  <a:srgbClr val="FFFFFF"/>
                </a:solidFill>
              </a:rPr>
              <a:t>μμ</a:t>
            </a:r>
            <a:endParaRPr lang="en-US" sz="3200" b="1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22215" y="1686108"/>
            <a:ext cx="803779" cy="3385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0 jets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01291" y="4853385"/>
            <a:ext cx="803779" cy="3385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1 jet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7893" y="4837722"/>
            <a:ext cx="803779" cy="3385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0 jets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01291" y="1686108"/>
            <a:ext cx="803779" cy="3385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1 jet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16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Outline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4279" y="1508401"/>
            <a:ext cx="797186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Introduction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Survey of all channels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High Mass channels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Both High and Low Mass (workhorse) channels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Low Mass channels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Combination </a:t>
            </a:r>
          </a:p>
        </p:txBody>
      </p:sp>
    </p:spTree>
    <p:extLst>
      <p:ext uri="{BB962C8B-B14F-4D97-AF65-F5344CB8AC3E}">
        <p14:creationId xmlns:p14="http://schemas.microsoft.com/office/powerpoint/2010/main" val="4157497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2-13 at 8.43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802" y="1071450"/>
            <a:ext cx="6560098" cy="456935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From </a:t>
            </a:r>
            <a:r>
              <a:rPr lang="en-US" dirty="0"/>
              <a:t>H</a:t>
            </a:r>
            <a:r>
              <a:rPr lang="en-US" dirty="0">
                <a:sym typeface="Wingdings"/>
              </a:rPr>
              <a:t> WW  2l </a:t>
            </a:r>
            <a:r>
              <a:rPr lang="en-US" dirty="0" smtClean="0">
                <a:sym typeface="Wingdings"/>
              </a:rPr>
              <a:t>2ν: BDT Analysis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7094" y="5553089"/>
            <a:ext cx="5571412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xpected limit: 127 &lt; M</a:t>
            </a:r>
            <a:r>
              <a:rPr lang="en-US" baseline="-25000" dirty="0" smtClean="0">
                <a:solidFill>
                  <a:schemeClr val="bg1"/>
                </a:solidFill>
                <a:latin typeface="Arial"/>
                <a:cs typeface="Arial"/>
              </a:rPr>
              <a:t>H </a:t>
            </a: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&lt; 270 GeV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O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bserved limit: 129&lt;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M</a:t>
            </a:r>
            <a:r>
              <a:rPr lang="en-US" baseline="-25000" dirty="0">
                <a:solidFill>
                  <a:srgbClr val="FFFF00"/>
                </a:solidFill>
                <a:latin typeface="Arial"/>
                <a:cs typeface="Arial"/>
              </a:rPr>
              <a:t>H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&lt; 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270 GeV</a:t>
            </a:r>
            <a:endParaRPr lang="en-US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1207854"/>
            <a:ext cx="25458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Arial"/>
                <a:cs typeface="Arial"/>
              </a:rPr>
              <a:t>Dominant Uncertainties:</a:t>
            </a:r>
          </a:p>
          <a:p>
            <a:endParaRPr lang="en-US" sz="160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Arial"/>
                <a:cs typeface="Arial"/>
              </a:rPr>
              <a:t>Theoretical uncertainty on signal.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Arial"/>
                <a:cs typeface="Arial"/>
              </a:rPr>
              <a:t>Uncertainty on WW (stat.)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Arial"/>
                <a:cs typeface="Arial"/>
              </a:rPr>
              <a:t>Uncertainty on Top (stat.) </a:t>
            </a:r>
          </a:p>
        </p:txBody>
      </p:sp>
    </p:spTree>
    <p:extLst>
      <p:ext uri="{BB962C8B-B14F-4D97-AF65-F5344CB8AC3E}">
        <p14:creationId xmlns:p14="http://schemas.microsoft.com/office/powerpoint/2010/main" val="1639427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9852-rho-phi-HZZ4L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4" b="5514"/>
          <a:stretch/>
        </p:blipFill>
        <p:spPr>
          <a:xfrm>
            <a:off x="146058" y="1199333"/>
            <a:ext cx="3148517" cy="30663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ZZ  4e, 4μ or 2e 2μ </a:t>
            </a:r>
            <a:br>
              <a:rPr lang="en-US" dirty="0" smtClean="0">
                <a:sym typeface="Wingdings"/>
              </a:rPr>
            </a:br>
            <a:r>
              <a:rPr lang="en-US" sz="2000" dirty="0" smtClean="0">
                <a:sym typeface="Wingdings"/>
              </a:rPr>
              <a:t>(The Golden Channels)</a:t>
            </a:r>
            <a:endParaRPr lang="en-US" sz="2000" dirty="0"/>
          </a:p>
        </p:txBody>
      </p:sp>
      <p:pic>
        <p:nvPicPr>
          <p:cNvPr id="4" name="Picture 3" descr="9852-3D-HZZ4L-2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55" t="12561" b="5766"/>
          <a:stretch/>
        </p:blipFill>
        <p:spPr>
          <a:xfrm>
            <a:off x="4310680" y="1682011"/>
            <a:ext cx="3807175" cy="28376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6697" y="1673294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</a:p>
          <a:p>
            <a:pPr algn="ctr"/>
            <a:r>
              <a:rPr lang="en-US" sz="1600" dirty="0" smtClean="0"/>
              <a:t>43 GeV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834430" y="2075316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</a:p>
          <a:p>
            <a:pPr algn="ctr"/>
            <a:r>
              <a:rPr lang="en-US" sz="1600" dirty="0" smtClean="0"/>
              <a:t>26 GeV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760456" y="2848001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</a:p>
          <a:p>
            <a:pPr algn="ctr"/>
            <a:r>
              <a:rPr lang="en-US" sz="1600" dirty="0" smtClean="0"/>
              <a:t>20 GeV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863488" y="3024217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</a:p>
          <a:p>
            <a:pPr algn="ctr"/>
            <a:r>
              <a:rPr lang="en-US" sz="1600" dirty="0" smtClean="0"/>
              <a:t>48 GeV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294575" y="5363459"/>
            <a:ext cx="5528525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arXiv 1202.1997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(submitted to Physical Review Letters)</a:t>
            </a:r>
          </a:p>
        </p:txBody>
      </p:sp>
    </p:spTree>
    <p:extLst>
      <p:ext uri="{BB962C8B-B14F-4D97-AF65-F5344CB8AC3E}">
        <p14:creationId xmlns:p14="http://schemas.microsoft.com/office/powerpoint/2010/main" val="4220382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9852-rho-phi-HZZ4L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4" b="5514"/>
          <a:stretch/>
        </p:blipFill>
        <p:spPr>
          <a:xfrm>
            <a:off x="281174" y="3791686"/>
            <a:ext cx="3148517" cy="30663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ZZ  4e, 4μ or 2e 2μ </a:t>
            </a:r>
            <a:br>
              <a:rPr lang="en-US" dirty="0" smtClean="0">
                <a:sym typeface="Wingdings"/>
              </a:rPr>
            </a:br>
            <a:r>
              <a:rPr lang="en-US" sz="2000" dirty="0" smtClean="0">
                <a:sym typeface="Wingdings"/>
              </a:rPr>
              <a:t>(The Golden Channel)</a:t>
            </a:r>
            <a:endParaRPr 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3884838" y="990600"/>
            <a:ext cx="5221061" cy="5413127"/>
          </a:xfrm>
        </p:spPr>
        <p:txBody>
          <a:bodyPr/>
          <a:lstStyle/>
          <a:p>
            <a:r>
              <a:rPr lang="en-US" sz="1600" dirty="0" smtClean="0"/>
              <a:t>Signal: 4 isolated leptons from common vertex</a:t>
            </a:r>
          </a:p>
          <a:p>
            <a:r>
              <a:rPr lang="en-US" sz="1600" dirty="0" smtClean="0"/>
              <a:t>Fully reconstructed mass with resolution ~ 1%</a:t>
            </a:r>
          </a:p>
          <a:p>
            <a:r>
              <a:rPr lang="en-US" sz="1600" dirty="0" smtClean="0"/>
              <a:t>Reducible backgrounds: </a:t>
            </a:r>
          </a:p>
          <a:p>
            <a:pPr lvl="1"/>
            <a:r>
              <a:rPr lang="en-US" sz="1600" dirty="0"/>
              <a:t>t</a:t>
            </a:r>
            <a:r>
              <a:rPr lang="en-US" sz="1600" dirty="0" smtClean="0"/>
              <a:t>tbar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 2l2</a:t>
            </a:r>
            <a:r>
              <a:rPr lang="en-US" sz="1600" dirty="0" smtClean="0">
                <a:latin typeface="Symbol" charset="2"/>
                <a:cs typeface="Symbol" charset="2"/>
              </a:rPr>
              <a:t>υ</a:t>
            </a:r>
            <a:r>
              <a:rPr lang="en-US" sz="1600" dirty="0" smtClean="0"/>
              <a:t>2b ;  </a:t>
            </a:r>
            <a:r>
              <a:rPr lang="en-US" sz="1600" dirty="0" err="1" smtClean="0"/>
              <a:t>Z+bb</a:t>
            </a:r>
            <a:endParaRPr lang="en-US" sz="1600" dirty="0" smtClean="0"/>
          </a:p>
          <a:p>
            <a:pPr lvl="1"/>
            <a:r>
              <a:rPr lang="en-US" sz="1600" dirty="0" smtClean="0"/>
              <a:t>Removed by Isolation &amp; Impact parameter requirements</a:t>
            </a:r>
          </a:p>
          <a:p>
            <a:pPr lvl="1"/>
            <a:endParaRPr lang="en-US" sz="1600" dirty="0" smtClean="0"/>
          </a:p>
          <a:p>
            <a:r>
              <a:rPr lang="en-US" sz="1600" dirty="0">
                <a:sym typeface="Wingdings"/>
              </a:rPr>
              <a:t>Reducible background contribution measured from data</a:t>
            </a:r>
          </a:p>
          <a:p>
            <a:pPr lvl="1"/>
            <a:endParaRPr lang="en-US" sz="1600" dirty="0" smtClean="0"/>
          </a:p>
          <a:p>
            <a:r>
              <a:rPr lang="en-US" sz="1600" b="1" dirty="0" smtClean="0">
                <a:solidFill>
                  <a:srgbClr val="FF0000"/>
                </a:solidFill>
              </a:rPr>
              <a:t>Irreducible background: </a:t>
            </a:r>
            <a:r>
              <a:rPr lang="en-US" sz="1600" b="1" dirty="0" err="1" smtClean="0">
                <a:solidFill>
                  <a:srgbClr val="FF0000"/>
                </a:solidFill>
              </a:rPr>
              <a:t>pp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 ZZ Continuum</a:t>
            </a:r>
          </a:p>
          <a:p>
            <a:endParaRPr lang="en-US" sz="1600" u="sng" dirty="0">
              <a:sym typeface="Wingdings"/>
            </a:endParaRPr>
          </a:p>
          <a:p>
            <a:endParaRPr lang="en-US" sz="1600" u="sng" dirty="0" smtClean="0">
              <a:sym typeface="Wingdings"/>
            </a:endParaRPr>
          </a:p>
          <a:p>
            <a:r>
              <a:rPr lang="en-US" sz="1600" b="1" dirty="0" smtClean="0">
                <a:sym typeface="Wingdings"/>
              </a:rPr>
              <a:t>ZZ Continuum:</a:t>
            </a:r>
            <a:r>
              <a:rPr lang="en-US" sz="1600" dirty="0" smtClean="0">
                <a:sym typeface="Wingdings"/>
              </a:rPr>
              <a:t> </a:t>
            </a:r>
          </a:p>
          <a:p>
            <a:pPr lvl="1"/>
            <a:r>
              <a:rPr lang="en-US" sz="1600" dirty="0" smtClean="0">
                <a:sym typeface="Wingdings"/>
              </a:rPr>
              <a:t>Shape and yield known at NLO, corrected for gg  ZZ 4l evaluated with MCFM</a:t>
            </a:r>
          </a:p>
          <a:p>
            <a:pPr lvl="1"/>
            <a:r>
              <a:rPr lang="en-US" sz="1600" dirty="0" smtClean="0">
                <a:sym typeface="Wingdings"/>
              </a:rPr>
              <a:t>Cross-check: event rate obtained from Z yield in data &amp; theoretical prediction for ratio of ZZ to Z cross sections</a:t>
            </a:r>
            <a:endParaRPr lang="en-US" sz="1600" dirty="0" smtClean="0"/>
          </a:p>
        </p:txBody>
      </p:sp>
      <p:pic>
        <p:nvPicPr>
          <p:cNvPr id="4" name="Picture 3" descr="9852-3D-HZZ4L-2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55" t="12561" b="5766"/>
          <a:stretch/>
        </p:blipFill>
        <p:spPr>
          <a:xfrm>
            <a:off x="-13044" y="911943"/>
            <a:ext cx="3807175" cy="28376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1813" y="4265647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</a:p>
          <a:p>
            <a:pPr algn="ctr"/>
            <a:r>
              <a:rPr lang="en-US" sz="1600" dirty="0" smtClean="0"/>
              <a:t>43 GeV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969546" y="4667669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</a:p>
          <a:p>
            <a:pPr algn="ctr"/>
            <a:r>
              <a:rPr lang="en-US" sz="1600" dirty="0" smtClean="0"/>
              <a:t>26 GeV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895572" y="5440354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</a:p>
          <a:p>
            <a:pPr algn="ctr"/>
            <a:r>
              <a:rPr lang="en-US" sz="1600" dirty="0" smtClean="0"/>
              <a:t>20 GeV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98604" y="5616570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</a:t>
            </a:r>
            <a:r>
              <a:rPr lang="en-US" sz="1600" baseline="-25000" dirty="0" smtClean="0"/>
              <a:t>T</a:t>
            </a:r>
          </a:p>
          <a:p>
            <a:pPr algn="ctr"/>
            <a:r>
              <a:rPr lang="en-US" sz="1600" dirty="0" smtClean="0"/>
              <a:t>48 GeV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88242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2-13 at 8.51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78" y="1026758"/>
            <a:ext cx="4585221" cy="4201406"/>
          </a:xfrm>
          <a:prstGeom prst="rect">
            <a:avLst/>
          </a:prstGeom>
        </p:spPr>
      </p:pic>
      <p:sp>
        <p:nvSpPr>
          <p:cNvPr id="9" name="Rectangle 4"/>
          <p:cNvSpPr>
            <a:spLocks/>
          </p:cNvSpPr>
          <p:nvPr/>
        </p:nvSpPr>
        <p:spPr bwMode="auto">
          <a:xfrm>
            <a:off x="0" y="1979832"/>
            <a:ext cx="4282649" cy="1435100"/>
          </a:xfrm>
          <a:prstGeom prst="rect">
            <a:avLst/>
          </a:prstGeom>
          <a:solidFill>
            <a:srgbClr val="FFF600">
              <a:alpha val="28000"/>
            </a:srgbClr>
          </a:solidFill>
          <a:ln>
            <a:noFill/>
          </a:ln>
        </p:spPr>
        <p:txBody>
          <a:bodyPr lIns="0" tIns="0" rIns="0" bIns="0" anchor="ctr"/>
          <a:lstStyle/>
          <a:p>
            <a:pPr algn="ctr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Arial" charset="0"/>
                <a:cs typeface="Gill Sans" charset="0"/>
              </a:rPr>
              <a:t>M</a:t>
            </a:r>
            <a:r>
              <a:rPr lang="en-US" sz="2400" b="1" baseline="-6000" dirty="0" smtClean="0">
                <a:solidFill>
                  <a:srgbClr val="000090"/>
                </a:solidFill>
                <a:latin typeface="Arial" charset="0"/>
                <a:cs typeface="Gill Sans" charset="0"/>
              </a:rPr>
              <a:t>4l</a:t>
            </a:r>
            <a:r>
              <a:rPr lang="en-US" sz="2400" b="1" dirty="0" smtClean="0">
                <a:solidFill>
                  <a:srgbClr val="000090"/>
                </a:solidFill>
                <a:latin typeface="Arial" charset="0"/>
                <a:cs typeface="Gill Sans" charset="0"/>
              </a:rPr>
              <a:t> &gt; 100 </a:t>
            </a:r>
            <a:r>
              <a:rPr lang="en-US" sz="2400" b="1" dirty="0">
                <a:solidFill>
                  <a:srgbClr val="000090"/>
                </a:solidFill>
                <a:latin typeface="Arial" charset="0"/>
                <a:cs typeface="Gill Sans" charset="0"/>
              </a:rPr>
              <a:t>GeV/c</a:t>
            </a:r>
            <a:r>
              <a:rPr lang="en-US" sz="2400" b="1" baseline="32000" dirty="0">
                <a:solidFill>
                  <a:srgbClr val="000090"/>
                </a:solidFill>
                <a:latin typeface="Arial" charset="0"/>
                <a:cs typeface="Gill Sans" charset="0"/>
              </a:rPr>
              <a:t>2</a:t>
            </a:r>
            <a:endParaRPr lang="en-US" sz="2400" b="1" dirty="0">
              <a:solidFill>
                <a:srgbClr val="000090"/>
              </a:solidFill>
              <a:latin typeface="Arial" charset="0"/>
              <a:cs typeface="Gill Sans" charset="0"/>
            </a:endParaRPr>
          </a:p>
          <a:p>
            <a:pPr algn="ctr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2400" dirty="0">
                <a:solidFill>
                  <a:srgbClr val="000090"/>
                </a:solidFill>
                <a:latin typeface="Arial" charset="0"/>
                <a:cs typeface="Gill Sans" charset="0"/>
              </a:rPr>
              <a:t>Observed events: 72</a:t>
            </a:r>
          </a:p>
          <a:p>
            <a:pPr algn="ctr" eaLnBrk="0" hangingPunct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sz="2400" dirty="0">
                <a:solidFill>
                  <a:srgbClr val="000090"/>
                </a:solidFill>
                <a:latin typeface="Arial" charset="0"/>
                <a:cs typeface="Gill Sans" charset="0"/>
              </a:rPr>
              <a:t>Expected  events: 67.1 ± 6.0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4l : </a:t>
            </a:r>
            <a:r>
              <a:rPr lang="en-US" dirty="0" smtClean="0">
                <a:sym typeface="Wingdings"/>
              </a:rPr>
              <a:t>Expected &amp; Observed </a:t>
            </a:r>
            <a:r>
              <a:rPr lang="en-US" dirty="0">
                <a:sym typeface="Wingdings"/>
              </a:rPr>
              <a:t>Yields </a:t>
            </a:r>
            <a:endParaRPr lang="en-US" dirty="0"/>
          </a:p>
        </p:txBody>
      </p:sp>
      <p:pic>
        <p:nvPicPr>
          <p:cNvPr id="10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" t="60393" r="51187" b="10703"/>
          <a:stretch/>
        </p:blipFill>
        <p:spPr bwMode="auto">
          <a:xfrm>
            <a:off x="38100" y="4527591"/>
            <a:ext cx="4816123" cy="192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139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2-02-13 at 8.52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955" y="877953"/>
            <a:ext cx="5370045" cy="47284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4l </a:t>
            </a:r>
            <a:r>
              <a:rPr lang="en-US" dirty="0" smtClean="0">
                <a:sym typeface="Wingdings"/>
              </a:rPr>
              <a:t>: Zoom Of Low Mass Range</a:t>
            </a:r>
            <a:endParaRPr lang="en-US" dirty="0"/>
          </a:p>
        </p:txBody>
      </p:sp>
      <p:sp>
        <p:nvSpPr>
          <p:cNvPr id="5" name="Rectangle 6"/>
          <p:cNvSpPr>
            <a:spLocks/>
          </p:cNvSpPr>
          <p:nvPr/>
        </p:nvSpPr>
        <p:spPr bwMode="auto">
          <a:xfrm>
            <a:off x="152400" y="2351848"/>
            <a:ext cx="3318019" cy="1049338"/>
          </a:xfrm>
          <a:prstGeom prst="rect">
            <a:avLst/>
          </a:prstGeom>
          <a:solidFill>
            <a:srgbClr val="FFFF00">
              <a:alpha val="28000"/>
            </a:srgbClr>
          </a:solidFill>
          <a:ln>
            <a:noFill/>
          </a:ln>
        </p:spPr>
        <p:txBody>
          <a:bodyPr lIns="0" tIns="0" rIns="0" bIns="0" anchor="ctr"/>
          <a:lstStyle/>
          <a:p>
            <a:pPr eaLnBrk="0" hangingPunct="0">
              <a:tabLst>
                <a:tab pos="249238" algn="l"/>
                <a:tab pos="498475" algn="l"/>
                <a:tab pos="749300" algn="l"/>
                <a:tab pos="998538" algn="l"/>
                <a:tab pos="1249363" algn="l"/>
                <a:tab pos="1498600" algn="l"/>
                <a:tab pos="1749425" algn="l"/>
                <a:tab pos="1998663" algn="l"/>
                <a:tab pos="2249488" algn="l"/>
                <a:tab pos="2498725" algn="l"/>
                <a:tab pos="2749550" algn="l"/>
                <a:tab pos="2998788" algn="l"/>
              </a:tabLst>
            </a:pPr>
            <a:r>
              <a:rPr lang="en-US" sz="2400" b="1" dirty="0">
                <a:solidFill>
                  <a:srgbClr val="000090"/>
                </a:solidFill>
                <a:latin typeface="Arial" charset="0"/>
                <a:cs typeface="Gill Sans" charset="0"/>
              </a:rPr>
              <a:t>100 &lt; </a:t>
            </a:r>
            <a:r>
              <a:rPr lang="en-US" sz="2400" b="1" dirty="0" smtClean="0">
                <a:solidFill>
                  <a:srgbClr val="000090"/>
                </a:solidFill>
                <a:latin typeface="Arial" charset="0"/>
                <a:cs typeface="Gill Sans" charset="0"/>
              </a:rPr>
              <a:t>M</a:t>
            </a:r>
            <a:r>
              <a:rPr lang="en-US" sz="2400" b="1" baseline="-6000" dirty="0" smtClean="0">
                <a:solidFill>
                  <a:srgbClr val="000090"/>
                </a:solidFill>
                <a:latin typeface="Arial" charset="0"/>
                <a:cs typeface="Gill Sans" charset="0"/>
              </a:rPr>
              <a:t>4l</a:t>
            </a:r>
            <a:r>
              <a:rPr lang="en-US" sz="2400" b="1" dirty="0" smtClean="0">
                <a:solidFill>
                  <a:srgbClr val="000090"/>
                </a:solidFill>
                <a:latin typeface="Arial" charset="0"/>
                <a:cs typeface="Gill Sans" charset="0"/>
              </a:rPr>
              <a:t> </a:t>
            </a:r>
            <a:r>
              <a:rPr lang="en-US" sz="2400" b="1" dirty="0">
                <a:solidFill>
                  <a:srgbClr val="000090"/>
                </a:solidFill>
                <a:latin typeface="Arial" charset="0"/>
                <a:cs typeface="Gill Sans" charset="0"/>
              </a:rPr>
              <a:t>&lt; 160 GeV/c</a:t>
            </a:r>
            <a:r>
              <a:rPr lang="en-US" sz="2400" b="1" baseline="32000" dirty="0">
                <a:solidFill>
                  <a:srgbClr val="000090"/>
                </a:solidFill>
                <a:latin typeface="Arial" charset="0"/>
                <a:cs typeface="Gill Sans" charset="0"/>
              </a:rPr>
              <a:t>2</a:t>
            </a:r>
            <a:endParaRPr lang="en-US" sz="2400" b="1" dirty="0">
              <a:solidFill>
                <a:srgbClr val="000090"/>
              </a:solidFill>
              <a:latin typeface="Arial" charset="0"/>
              <a:cs typeface="Gill Sans" charset="0"/>
            </a:endParaRPr>
          </a:p>
          <a:p>
            <a:pPr eaLnBrk="0" hangingPunct="0">
              <a:tabLst>
                <a:tab pos="249238" algn="l"/>
                <a:tab pos="498475" algn="l"/>
                <a:tab pos="749300" algn="l"/>
                <a:tab pos="998538" algn="l"/>
                <a:tab pos="1249363" algn="l"/>
                <a:tab pos="1498600" algn="l"/>
                <a:tab pos="1749425" algn="l"/>
                <a:tab pos="1998663" algn="l"/>
                <a:tab pos="2249488" algn="l"/>
                <a:tab pos="2498725" algn="l"/>
                <a:tab pos="2749550" algn="l"/>
                <a:tab pos="2998788" algn="l"/>
              </a:tabLst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Gill Sans" charset="0"/>
              </a:rPr>
              <a:t>Obs. </a:t>
            </a:r>
            <a:r>
              <a:rPr lang="en-US" sz="2400" b="1" dirty="0">
                <a:solidFill>
                  <a:srgbClr val="FF0000"/>
                </a:solidFill>
                <a:latin typeface="Arial" charset="0"/>
                <a:cs typeface="Gill Sans" charset="0"/>
              </a:rPr>
              <a:t>events: 13 </a:t>
            </a:r>
          </a:p>
          <a:p>
            <a:pPr eaLnBrk="0" hangingPunct="0">
              <a:tabLst>
                <a:tab pos="249238" algn="l"/>
                <a:tab pos="498475" algn="l"/>
                <a:tab pos="749300" algn="l"/>
                <a:tab pos="998538" algn="l"/>
                <a:tab pos="1249363" algn="l"/>
                <a:tab pos="1498600" algn="l"/>
                <a:tab pos="1749425" algn="l"/>
                <a:tab pos="1998663" algn="l"/>
                <a:tab pos="2249488" algn="l"/>
                <a:tab pos="2498725" algn="l"/>
                <a:tab pos="2749550" algn="l"/>
                <a:tab pos="2998788" algn="l"/>
              </a:tabLst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Gill Sans" charset="0"/>
              </a:rPr>
              <a:t>Exp.  </a:t>
            </a:r>
            <a:r>
              <a:rPr lang="en-US" sz="2400" b="1" dirty="0">
                <a:solidFill>
                  <a:srgbClr val="FF0000"/>
                </a:solidFill>
                <a:latin typeface="Arial" charset="0"/>
                <a:cs typeface="Gill Sans" charset="0"/>
              </a:rPr>
              <a:t>events: 9.5 ± 1.3</a:t>
            </a: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24147" y="3508704"/>
            <a:ext cx="3427489" cy="857250"/>
            <a:chOff x="0" y="0"/>
            <a:chExt cx="2456" cy="768"/>
          </a:xfrm>
        </p:grpSpPr>
        <p:sp>
          <p:nvSpPr>
            <p:cNvPr id="7" name="Rectangle 8"/>
            <p:cNvSpPr>
              <a:spLocks/>
            </p:cNvSpPr>
            <p:nvPr/>
          </p:nvSpPr>
          <p:spPr bwMode="auto">
            <a:xfrm>
              <a:off x="0" y="0"/>
              <a:ext cx="2456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eaLnBrk="0" hangingPunct="0">
                <a:tabLst>
                  <a:tab pos="249238" algn="l"/>
                  <a:tab pos="498475" algn="l"/>
                  <a:tab pos="749300" algn="l"/>
                  <a:tab pos="998538" algn="l"/>
                  <a:tab pos="1249363" algn="l"/>
                  <a:tab pos="1498600" algn="l"/>
                  <a:tab pos="1749425" algn="l"/>
                  <a:tab pos="1998663" algn="l"/>
                  <a:tab pos="2249488" algn="l"/>
                  <a:tab pos="2498725" algn="l"/>
                  <a:tab pos="2749550" algn="l"/>
                  <a:tab pos="2998788" algn="l"/>
                </a:tabLst>
              </a:pPr>
              <a:r>
                <a:rPr lang="en-US" sz="2000" dirty="0">
                  <a:cs typeface="Gill Sans" charset="0"/>
                </a:rPr>
                <a:t>Final state:      </a:t>
              </a:r>
              <a:r>
                <a:rPr lang="en-US" sz="2000" dirty="0">
                  <a:solidFill>
                    <a:srgbClr val="66B132"/>
                  </a:solidFill>
                  <a:cs typeface="Gill Sans" charset="0"/>
                </a:rPr>
                <a:t>4e</a:t>
              </a:r>
              <a:r>
                <a:rPr lang="en-US" sz="2000" dirty="0">
                  <a:cs typeface="Gill Sans" charset="0"/>
                </a:rPr>
                <a:t>  </a:t>
              </a:r>
              <a:r>
                <a:rPr lang="en-US" sz="2000" dirty="0" smtClean="0">
                  <a:cs typeface="Gill Sans" charset="0"/>
                </a:rPr>
                <a:t> </a:t>
              </a:r>
              <a:r>
                <a:rPr lang="en-US" sz="2000" dirty="0" smtClean="0">
                  <a:solidFill>
                    <a:srgbClr val="D90B00"/>
                  </a:solidFill>
                  <a:cs typeface="Gill Sans" charset="0"/>
                </a:rPr>
                <a:t>4</a:t>
              </a:r>
              <a:r>
                <a:rPr lang="en-US" sz="2000" dirty="0" smtClean="0">
                  <a:solidFill>
                    <a:srgbClr val="D90B00"/>
                  </a:solidFill>
                  <a:latin typeface="Geneva" charset="0"/>
                  <a:cs typeface="Geneva" charset="0"/>
                  <a:sym typeface="Geneva" charset="0"/>
                </a:rPr>
                <a:t>μ</a:t>
              </a:r>
              <a:r>
                <a:rPr lang="en-US" sz="2000" dirty="0" smtClean="0">
                  <a:cs typeface="Gill Sans" charset="0"/>
                </a:rPr>
                <a:t> </a:t>
              </a:r>
              <a:r>
                <a:rPr lang="en-US" sz="2000" dirty="0">
                  <a:solidFill>
                    <a:srgbClr val="0044FE"/>
                  </a:solidFill>
                  <a:cs typeface="Gill Sans" charset="0"/>
                </a:rPr>
                <a:t>2e2</a:t>
              </a:r>
              <a:r>
                <a:rPr lang="en-US" sz="2000" dirty="0">
                  <a:solidFill>
                    <a:srgbClr val="0044FE"/>
                  </a:solidFill>
                  <a:latin typeface="Geneva" charset="0"/>
                  <a:cs typeface="Geneva" charset="0"/>
                  <a:sym typeface="Geneva" charset="0"/>
                </a:rPr>
                <a:t>μ</a:t>
              </a:r>
              <a:endParaRPr lang="en-US" sz="2000" dirty="0">
                <a:cs typeface="Gill Sans" charset="0"/>
              </a:endParaRPr>
            </a:p>
            <a:p>
              <a:pPr eaLnBrk="0" hangingPunct="0">
                <a:tabLst>
                  <a:tab pos="249238" algn="l"/>
                  <a:tab pos="498475" algn="l"/>
                  <a:tab pos="749300" algn="l"/>
                  <a:tab pos="998538" algn="l"/>
                  <a:tab pos="1249363" algn="l"/>
                  <a:tab pos="1498600" algn="l"/>
                  <a:tab pos="1749425" algn="l"/>
                  <a:tab pos="1998663" algn="l"/>
                  <a:tab pos="2249488" algn="l"/>
                  <a:tab pos="2498725" algn="l"/>
                  <a:tab pos="2749550" algn="l"/>
                  <a:tab pos="2998788" algn="l"/>
                </a:tabLst>
              </a:pPr>
              <a:r>
                <a:rPr lang="en-US" sz="2000" dirty="0">
                  <a:cs typeface="Gill Sans" charset="0"/>
                </a:rPr>
                <a:t>Obs. events:     </a:t>
              </a:r>
              <a:r>
                <a:rPr lang="en-US" sz="2000" dirty="0">
                  <a:solidFill>
                    <a:srgbClr val="558E28"/>
                  </a:solidFill>
                  <a:cs typeface="Gill Sans" charset="0"/>
                </a:rPr>
                <a:t>3</a:t>
              </a:r>
              <a:r>
                <a:rPr lang="en-US" sz="2000" dirty="0">
                  <a:cs typeface="Gill Sans" charset="0"/>
                </a:rPr>
                <a:t>   </a:t>
              </a:r>
              <a:r>
                <a:rPr lang="en-US" sz="2000" dirty="0" smtClean="0">
                  <a:cs typeface="Gill Sans" charset="0"/>
                </a:rPr>
                <a:t>  </a:t>
              </a:r>
              <a:r>
                <a:rPr lang="en-US" sz="2000" dirty="0" smtClean="0">
                  <a:solidFill>
                    <a:srgbClr val="D90B00"/>
                  </a:solidFill>
                  <a:cs typeface="Gill Sans" charset="0"/>
                </a:rPr>
                <a:t>5</a:t>
              </a:r>
              <a:r>
                <a:rPr lang="en-US" sz="2000" dirty="0" smtClean="0">
                  <a:cs typeface="Gill Sans" charset="0"/>
                </a:rPr>
                <a:t>     </a:t>
              </a:r>
              <a:r>
                <a:rPr lang="en-US" sz="2000" dirty="0" smtClean="0">
                  <a:solidFill>
                    <a:srgbClr val="0044FE"/>
                  </a:solidFill>
                  <a:cs typeface="Gill Sans" charset="0"/>
                </a:rPr>
                <a:t>5</a:t>
              </a:r>
              <a:r>
                <a:rPr lang="en-US" sz="2000" dirty="0" smtClean="0">
                  <a:cs typeface="Gill Sans" charset="0"/>
                </a:rPr>
                <a:t> </a:t>
              </a:r>
              <a:endParaRPr lang="en-US" sz="2000" dirty="0">
                <a:cs typeface="Gill Sans" charset="0"/>
              </a:endParaRPr>
            </a:p>
            <a:p>
              <a:pPr eaLnBrk="0" hangingPunct="0">
                <a:tabLst>
                  <a:tab pos="249238" algn="l"/>
                  <a:tab pos="498475" algn="l"/>
                  <a:tab pos="749300" algn="l"/>
                  <a:tab pos="998538" algn="l"/>
                  <a:tab pos="1249363" algn="l"/>
                  <a:tab pos="1498600" algn="l"/>
                  <a:tab pos="1749425" algn="l"/>
                  <a:tab pos="1998663" algn="l"/>
                  <a:tab pos="2249488" algn="l"/>
                  <a:tab pos="2498725" algn="l"/>
                  <a:tab pos="2749550" algn="l"/>
                  <a:tab pos="2998788" algn="l"/>
                </a:tabLst>
              </a:pPr>
              <a:r>
                <a:rPr lang="en-US" sz="2000" dirty="0">
                  <a:cs typeface="Gill Sans" charset="0"/>
                </a:rPr>
                <a:t>Exp. events:    1.7 </a:t>
              </a:r>
              <a:r>
                <a:rPr lang="en-US" sz="2000" dirty="0" smtClean="0">
                  <a:cs typeface="Gill Sans" charset="0"/>
                </a:rPr>
                <a:t> 3.3  4.5</a:t>
              </a:r>
              <a:endParaRPr lang="en-US" sz="2000" dirty="0">
                <a:cs typeface="Gill Sans" charset="0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rot="10800000" flipH="1">
              <a:off x="56" y="255"/>
              <a:ext cx="2032" cy="1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48" y="511"/>
              <a:ext cx="20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59" y="5187938"/>
            <a:ext cx="4596130" cy="132343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Note: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unbinned events in the bottom panel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  <a:latin typeface="Arial"/>
                <a:cs typeface="Arial"/>
              </a:rPr>
              <a:t>4e</a:t>
            </a:r>
            <a:r>
              <a:rPr lang="en-US" sz="2000" dirty="0" smtClean="0">
                <a:latin typeface="Arial"/>
                <a:cs typeface="Arial"/>
              </a:rPr>
              <a:t>,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4μ</a:t>
            </a:r>
            <a:r>
              <a:rPr lang="en-US" sz="2000" dirty="0" smtClean="0">
                <a:latin typeface="Arial"/>
                <a:cs typeface="Arial"/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latin typeface="Arial"/>
                <a:cs typeface="Arial"/>
              </a:rPr>
              <a:t>2e2μ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Event-by-event mass error (bars)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6223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2-02-13 at 8.56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23" y="1405037"/>
            <a:ext cx="4585878" cy="33023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4l : </a:t>
            </a:r>
            <a:r>
              <a:rPr lang="en-US" dirty="0" smtClean="0">
                <a:sym typeface="Wingdings"/>
              </a:rPr>
              <a:t>Results</a:t>
            </a:r>
            <a:endParaRPr lang="en-US" dirty="0"/>
          </a:p>
        </p:txBody>
      </p:sp>
      <p:pic>
        <p:nvPicPr>
          <p:cNvPr id="8" name="Picture 7" descr="Screen shot 2012-02-13 at 8.56.27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2"/>
          <a:stretch/>
        </p:blipFill>
        <p:spPr>
          <a:xfrm>
            <a:off x="27022" y="1405036"/>
            <a:ext cx="4621178" cy="330238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36966" y="4708150"/>
            <a:ext cx="7054137" cy="461665"/>
            <a:chOff x="155228" y="5137590"/>
            <a:chExt cx="7054137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155228" y="5137590"/>
              <a:ext cx="70541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r>
                <a:rPr lang="en-US" dirty="0" smtClean="0">
                  <a:solidFill>
                    <a:srgbClr val="000000"/>
                  </a:solidFill>
                  <a:latin typeface="Arial"/>
                  <a:cs typeface="Arial"/>
                </a:rPr>
                <a:t>bserved limit:</a:t>
              </a:r>
              <a:endParaRPr 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4832072"/>
                </p:ext>
              </p:extLst>
            </p:nvPr>
          </p:nvGraphicFramePr>
          <p:xfrm>
            <a:off x="2575705" y="5183204"/>
            <a:ext cx="4116929" cy="3824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8" name="Equation" r:id="rId5" imgW="2324100" imgH="215900" progId="Equation.3">
                    <p:embed/>
                  </p:oleObj>
                </mc:Choice>
                <mc:Fallback>
                  <p:oleObj name="Equation" r:id="rId5" imgW="2324100" imgH="215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575705" y="5183204"/>
                          <a:ext cx="4116929" cy="38244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TextBox 11"/>
          <p:cNvSpPr txBox="1"/>
          <p:nvPr/>
        </p:nvSpPr>
        <p:spPr>
          <a:xfrm>
            <a:off x="136966" y="5304441"/>
            <a:ext cx="8740886" cy="44627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rgbClr val="FFFFFF"/>
                </a:solidFill>
                <a:latin typeface="Arial"/>
                <a:cs typeface="Arial"/>
              </a:rPr>
              <a:t>Largest excess: 2.5</a:t>
            </a:r>
            <a:r>
              <a:rPr lang="en-US" sz="2300" dirty="0">
                <a:solidFill>
                  <a:srgbClr val="FFFFFF"/>
                </a:solidFill>
                <a:latin typeface="Symbol" charset="2"/>
                <a:cs typeface="Symbol" charset="2"/>
              </a:rPr>
              <a:t>s</a:t>
            </a:r>
            <a:r>
              <a:rPr lang="en-US" sz="2300" dirty="0">
                <a:solidFill>
                  <a:srgbClr val="FFFFFF"/>
                </a:solidFill>
                <a:latin typeface="Arial"/>
                <a:cs typeface="Arial"/>
              </a:rPr>
              <a:t> at 119 GeV (1.6</a:t>
            </a:r>
            <a:r>
              <a:rPr lang="en-US" sz="2300" dirty="0">
                <a:solidFill>
                  <a:srgbClr val="FFFFFF"/>
                </a:solidFill>
                <a:latin typeface="Symbol" charset="2"/>
                <a:cs typeface="Symbol" charset="2"/>
              </a:rPr>
              <a:t>s</a:t>
            </a:r>
            <a:r>
              <a:rPr lang="en-US" sz="2300" dirty="0">
                <a:solidFill>
                  <a:srgbClr val="FFFFFF"/>
                </a:solidFill>
                <a:latin typeface="Arial"/>
                <a:cs typeface="Arial"/>
              </a:rPr>
              <a:t> after LEE in 110-160 GeV)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6966" y="5928837"/>
            <a:ext cx="884049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rgbClr val="000000"/>
                </a:solidFill>
                <a:latin typeface="Arial"/>
                <a:cs typeface="Arial"/>
              </a:rPr>
              <a:t>Also, local p value = 1.5</a:t>
            </a:r>
            <a:r>
              <a:rPr lang="en-US" sz="2300" dirty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2300" dirty="0">
                <a:solidFill>
                  <a:srgbClr val="000000"/>
                </a:solidFill>
                <a:latin typeface="Arial"/>
                <a:cs typeface="Arial"/>
              </a:rPr>
              <a:t> at 126 GeV and ~2</a:t>
            </a:r>
            <a:r>
              <a:rPr lang="en-US" sz="2300" dirty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2300" dirty="0">
                <a:solidFill>
                  <a:srgbClr val="000000"/>
                </a:solidFill>
                <a:latin typeface="Arial"/>
                <a:cs typeface="Arial"/>
              </a:rPr>
              <a:t> at 320 GeV</a:t>
            </a:r>
          </a:p>
        </p:txBody>
      </p:sp>
    </p:spTree>
    <p:extLst>
      <p:ext uri="{BB962C8B-B14F-4D97-AF65-F5344CB8AC3E}">
        <p14:creationId xmlns:p14="http://schemas.microsoft.com/office/powerpoint/2010/main" val="372725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2l 2jets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97954" y="1694485"/>
            <a:ext cx="4297195" cy="3960623"/>
            <a:chOff x="533488" y="2050407"/>
            <a:chExt cx="3111300" cy="2917036"/>
          </a:xfrm>
        </p:grpSpPr>
        <p:pic>
          <p:nvPicPr>
            <p:cNvPr id="5" name="Picture 4" descr="ele_3d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76" t="16266" r="7793" b="1100"/>
            <a:stretch/>
          </p:blipFill>
          <p:spPr>
            <a:xfrm>
              <a:off x="533488" y="2250982"/>
              <a:ext cx="3111300" cy="271646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85185" y="4098205"/>
              <a:ext cx="10090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e: 177 GeV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26178" y="2050407"/>
              <a:ext cx="11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Jet: 207 GeV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27098" y="4095730"/>
              <a:ext cx="10054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</a:t>
              </a:r>
              <a:r>
                <a:rPr lang="en-US" sz="1400" dirty="0" smtClean="0"/>
                <a:t>: 114 GeV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94245" y="4695426"/>
              <a:ext cx="1299492" cy="27201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M</a:t>
              </a:r>
              <a:r>
                <a:rPr lang="en-US" sz="1800" baseline="-25000" dirty="0" smtClean="0"/>
                <a:t>2l2j </a:t>
              </a:r>
              <a:r>
                <a:rPr lang="en-US" sz="1800" dirty="0" smtClean="0"/>
                <a:t>= 580 GeV</a:t>
              </a:r>
              <a:endParaRPr lang="en-US" sz="1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59822" y="2204329"/>
              <a:ext cx="12143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Jet: 114 GeV</a:t>
              </a:r>
              <a:endParaRPr lang="en-US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063832" y="4802408"/>
            <a:ext cx="4836881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arXiv 1202.1416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(submitted to JHEP)</a:t>
            </a:r>
          </a:p>
        </p:txBody>
      </p:sp>
    </p:spTree>
    <p:extLst>
      <p:ext uri="{BB962C8B-B14F-4D97-AF65-F5344CB8AC3E}">
        <p14:creationId xmlns:p14="http://schemas.microsoft.com/office/powerpoint/2010/main" val="2525354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2l 2jets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97954" y="1694485"/>
            <a:ext cx="4297195" cy="3960623"/>
            <a:chOff x="533488" y="2050407"/>
            <a:chExt cx="3111300" cy="2917036"/>
          </a:xfrm>
        </p:grpSpPr>
        <p:pic>
          <p:nvPicPr>
            <p:cNvPr id="13" name="Picture 12" descr="ele_3d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76" t="16266" r="7793" b="1100"/>
            <a:stretch/>
          </p:blipFill>
          <p:spPr>
            <a:xfrm>
              <a:off x="533488" y="2250982"/>
              <a:ext cx="3111300" cy="271646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85185" y="4098205"/>
              <a:ext cx="10090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e: 177 GeV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26178" y="2050407"/>
              <a:ext cx="11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Jet: 207 GeV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27098" y="4095730"/>
              <a:ext cx="10054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</a:t>
              </a:r>
              <a:r>
                <a:rPr lang="en-US" sz="1400" dirty="0" smtClean="0"/>
                <a:t>: 114 GeV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94245" y="4695426"/>
              <a:ext cx="1299492" cy="27201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M</a:t>
              </a:r>
              <a:r>
                <a:rPr lang="en-US" sz="1800" baseline="-25000" dirty="0" smtClean="0"/>
                <a:t>2l2j </a:t>
              </a:r>
              <a:r>
                <a:rPr lang="en-US" sz="1800" dirty="0" smtClean="0"/>
                <a:t>= 580 GeV</a:t>
              </a:r>
              <a:endParaRPr lang="en-US" sz="18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59822" y="2204329"/>
              <a:ext cx="12143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Jet: 114 GeV</a:t>
              </a:r>
              <a:endParaRPr lang="en-US" sz="1400" dirty="0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4370443" y="823399"/>
            <a:ext cx="4773558" cy="584083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66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990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2400" dirty="0" smtClean="0">
                <a:latin typeface="Arial"/>
                <a:cs typeface="Arial"/>
                <a:sym typeface="Wingdings"/>
              </a:rPr>
              <a:t>Selection:</a:t>
            </a: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2 isolated prompt leptons making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  <a:sym typeface="Wingdings"/>
              </a:rPr>
              <a:t>Z2e, Z2μ</a:t>
            </a: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two jets: Z(</a:t>
            </a:r>
            <a:r>
              <a:rPr lang="en-US" sz="1800" dirty="0" err="1" smtClean="0">
                <a:latin typeface="Arial"/>
                <a:cs typeface="Arial"/>
                <a:sym typeface="Wingdings"/>
              </a:rPr>
              <a:t>jj</a:t>
            </a:r>
            <a:r>
              <a:rPr lang="en-US" sz="1800" dirty="0" smtClean="0">
                <a:latin typeface="Arial"/>
                <a:cs typeface="Arial"/>
                <a:sym typeface="Wingdings"/>
              </a:rPr>
              <a:t>) with </a:t>
            </a:r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0, 1, 2 b-tags</a:t>
            </a: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most of sensitivity from 2 b-tag category </a:t>
            </a:r>
            <a:endParaRPr lang="en-US" sz="1800" dirty="0" smtClean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no MET</a:t>
            </a:r>
          </a:p>
          <a:p>
            <a:r>
              <a:rPr lang="en-US" sz="1800" dirty="0" smtClean="0">
                <a:latin typeface="Arial"/>
                <a:cs typeface="Arial"/>
                <a:sym typeface="Wingdings"/>
              </a:rPr>
              <a:t>cut on angular topology (ME-based) for high mass search</a:t>
            </a:r>
          </a:p>
          <a:p>
            <a:endParaRPr lang="en-US" sz="1800" dirty="0" smtClean="0">
              <a:latin typeface="Arial"/>
              <a:cs typeface="Arial"/>
              <a:sym typeface="Wingdings"/>
            </a:endParaRPr>
          </a:p>
          <a:p>
            <a:r>
              <a:rPr lang="en-US" sz="18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Final discriminant: </a:t>
            </a:r>
            <a:r>
              <a:rPr lang="en-US" sz="1800" b="1" dirty="0" err="1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m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lljj</a:t>
            </a:r>
            <a:r>
              <a:rPr lang="en-US" sz="18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mass distribution </a:t>
            </a:r>
          </a:p>
          <a:p>
            <a:pPr marL="0" indent="-400050"/>
            <a:r>
              <a:rPr lang="en-US" sz="1800" dirty="0" smtClean="0">
                <a:latin typeface="Arial"/>
                <a:cs typeface="Arial"/>
                <a:sym typeface="Wingdings"/>
              </a:rPr>
              <a:t>Mass resolution: </a:t>
            </a:r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3%</a:t>
            </a:r>
          </a:p>
          <a:p>
            <a:pPr marL="0" indent="-400050"/>
            <a:endParaRPr lang="en-US" sz="1800" dirty="0" smtClean="0">
              <a:solidFill>
                <a:srgbClr val="0000FF"/>
              </a:solidFill>
              <a:latin typeface="Arial"/>
              <a:cs typeface="Arial"/>
              <a:sym typeface="Wingdings"/>
            </a:endParaRPr>
          </a:p>
          <a:p>
            <a:pPr marL="0" indent="0">
              <a:buFontTx/>
              <a:buNone/>
            </a:pPr>
            <a:r>
              <a:rPr lang="en-US" sz="2000" dirty="0" smtClean="0">
                <a:latin typeface="Arial"/>
                <a:cs typeface="Arial"/>
                <a:sym typeface="Wingdings"/>
              </a:rPr>
              <a:t>Main backgrounds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from m</a:t>
            </a:r>
            <a:r>
              <a:rPr lang="en-US" sz="2000" baseline="-25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jj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sidebands</a:t>
            </a:r>
          </a:p>
          <a:p>
            <a:pPr lvl="1"/>
            <a:r>
              <a:rPr lang="en-US" sz="1800" dirty="0" err="1" smtClean="0">
                <a:latin typeface="Arial"/>
                <a:cs typeface="Arial"/>
                <a:sym typeface="Wingdings"/>
              </a:rPr>
              <a:t>Z+jets</a:t>
            </a:r>
            <a:r>
              <a:rPr lang="en-US" sz="1800" dirty="0" smtClean="0">
                <a:latin typeface="Arial"/>
                <a:cs typeface="Arial"/>
                <a:sym typeface="Wingdings"/>
              </a:rPr>
              <a:t> ( including heavy flavor jets )</a:t>
            </a:r>
            <a:endParaRPr lang="en-US" sz="1800" dirty="0" smtClean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lvl="1"/>
            <a:r>
              <a:rPr lang="en-US" sz="1800" dirty="0" smtClean="0">
                <a:latin typeface="Arial"/>
                <a:cs typeface="Arial"/>
                <a:sym typeface="Wingdings"/>
              </a:rPr>
              <a:t>WZ, ZZ</a:t>
            </a:r>
            <a:endParaRPr lang="en-US" sz="2400" dirty="0" smtClean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  <a:p>
            <a:pPr lvl="1"/>
            <a:r>
              <a:rPr lang="en-US" sz="1800" dirty="0" err="1" smtClean="0">
                <a:latin typeface="Arial"/>
                <a:cs typeface="Arial"/>
                <a:sym typeface="Wingdings"/>
              </a:rPr>
              <a:t>ttbar</a:t>
            </a:r>
            <a:r>
              <a:rPr lang="en-US" sz="1800" dirty="0" smtClean="0">
                <a:latin typeface="Arial"/>
                <a:cs typeface="Arial"/>
                <a:sym typeface="Wingdings"/>
              </a:rPr>
              <a:t>, WW</a:t>
            </a:r>
          </a:p>
        </p:txBody>
      </p:sp>
    </p:spTree>
    <p:extLst>
      <p:ext uri="{BB962C8B-B14F-4D97-AF65-F5344CB8AC3E}">
        <p14:creationId xmlns:p14="http://schemas.microsoft.com/office/powerpoint/2010/main" val="3485281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02-13 at 10.37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04" y="1087475"/>
            <a:ext cx="3963790" cy="55061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2l 2jets </a:t>
            </a:r>
            <a:r>
              <a:rPr lang="en-US" dirty="0" smtClean="0">
                <a:sym typeface="Wingdings"/>
              </a:rPr>
              <a:t>: Distributions &amp; Limits</a:t>
            </a:r>
            <a:endParaRPr lang="en-US" dirty="0"/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3112902" y="857815"/>
            <a:ext cx="116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200" b="1">
                <a:solidFill>
                  <a:srgbClr val="FF0000"/>
                </a:solidFill>
              </a:rPr>
              <a:t>2xH(400 GeV)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277712" y="857815"/>
            <a:ext cx="1177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200" b="1">
                <a:solidFill>
                  <a:srgbClr val="FF0000"/>
                </a:solidFill>
              </a:rPr>
              <a:t>5xH(150 GeV)</a:t>
            </a: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 rot="16200000">
            <a:off x="-263560" y="1797142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200" b="1">
                <a:solidFill>
                  <a:srgbClr val="FF0000"/>
                </a:solidFill>
              </a:rPr>
              <a:t>0 btag category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 rot="16200000">
            <a:off x="-235116" y="3564815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200" b="1">
                <a:solidFill>
                  <a:srgbClr val="FF0000"/>
                </a:solidFill>
              </a:rPr>
              <a:t>1 btag category</a:t>
            </a: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 rot="16200000">
            <a:off x="-235116" y="5442932"/>
            <a:ext cx="13260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200" b="1">
                <a:solidFill>
                  <a:srgbClr val="FF0000"/>
                </a:solidFill>
              </a:rPr>
              <a:t>2 btag category</a:t>
            </a:r>
          </a:p>
        </p:txBody>
      </p:sp>
      <p:pic>
        <p:nvPicPr>
          <p:cNvPr id="6" name="Picture 5" descr="Screen shot 2012-02-13 at 10.41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172" y="3798961"/>
            <a:ext cx="3118358" cy="2849859"/>
          </a:xfrm>
          <a:prstGeom prst="rect">
            <a:avLst/>
          </a:prstGeom>
        </p:spPr>
      </p:pic>
      <p:pic>
        <p:nvPicPr>
          <p:cNvPr id="19" name="Picture 18" descr="Screen shot 2012-02-13 at 10.41.2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172" y="932258"/>
            <a:ext cx="3159773" cy="2868246"/>
          </a:xfrm>
          <a:prstGeom prst="rect">
            <a:avLst/>
          </a:prstGeom>
        </p:spPr>
      </p:pic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7665271" y="1755725"/>
            <a:ext cx="1390525" cy="276999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200" b="1">
                <a:solidFill>
                  <a:schemeClr val="bg1"/>
                </a:solidFill>
              </a:rPr>
              <a:t>Low mass range</a:t>
            </a: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7648178" y="4227817"/>
            <a:ext cx="1424714" cy="276999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ctr"/>
            <a:r>
              <a:rPr lang="en-US" sz="1200" b="1">
                <a:solidFill>
                  <a:schemeClr val="bg1"/>
                </a:solidFill>
              </a:rPr>
              <a:t>High mass range</a:t>
            </a:r>
          </a:p>
        </p:txBody>
      </p:sp>
    </p:spTree>
    <p:extLst>
      <p:ext uri="{BB962C8B-B14F-4D97-AF65-F5344CB8AC3E}">
        <p14:creationId xmlns:p14="http://schemas.microsoft.com/office/powerpoint/2010/main" val="3729401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 Mass (m</a:t>
            </a:r>
            <a:r>
              <a:rPr lang="en-US" baseline="-25000"/>
              <a:t>H</a:t>
            </a:r>
            <a:r>
              <a:rPr lang="en-US"/>
              <a:t>&lt; 150 GeV) channels</a:t>
            </a:r>
          </a:p>
        </p:txBody>
      </p:sp>
      <p:pic>
        <p:nvPicPr>
          <p:cNvPr id="2" name="Picture 1" descr="snowflake1w80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" t="4431" r="4680" b="4607"/>
          <a:stretch/>
        </p:blipFill>
        <p:spPr>
          <a:xfrm>
            <a:off x="825222" y="1195402"/>
            <a:ext cx="7754169" cy="495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80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96"/>
          <a:stretch/>
        </p:blipFill>
        <p:spPr bwMode="auto">
          <a:xfrm>
            <a:off x="39332" y="1113678"/>
            <a:ext cx="4243952" cy="1513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 descr="XSBR_7TeV_SM_3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3255" r="3806" b="2330"/>
          <a:stretch>
            <a:fillRect/>
          </a:stretch>
        </p:blipFill>
        <p:spPr bwMode="auto">
          <a:xfrm>
            <a:off x="4643619" y="973566"/>
            <a:ext cx="4500381" cy="402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Portrait Of SM Higgs Production and Decay </a:t>
            </a:r>
            <a:endParaRPr lang="en-US" dirty="0"/>
          </a:p>
        </p:txBody>
      </p:sp>
      <p:pic>
        <p:nvPicPr>
          <p:cNvPr id="5" name="Picture 1" descr="7teVHiggsX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" t="1230" r="1022"/>
          <a:stretch/>
        </p:blipFill>
        <p:spPr bwMode="auto">
          <a:xfrm>
            <a:off x="103402" y="3113028"/>
            <a:ext cx="4155465" cy="308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94957" y="5228957"/>
            <a:ext cx="4610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1200" b="1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b="1">
                <a:solidFill>
                  <a:srgbClr val="FF0000"/>
                </a:solidFill>
                <a:latin typeface="Arial"/>
                <a:cs typeface="Arial"/>
              </a:rPr>
              <a:t>BR is in the 1fb-1pb ballpark</a:t>
            </a:r>
          </a:p>
        </p:txBody>
      </p:sp>
    </p:spTree>
    <p:extLst>
      <p:ext uri="{BB962C8B-B14F-4D97-AF65-F5344CB8AC3E}">
        <p14:creationId xmlns:p14="http://schemas.microsoft.com/office/powerpoint/2010/main" val="3801538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τau τau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-60832" y="898744"/>
            <a:ext cx="4135494" cy="4138613"/>
            <a:chOff x="-72986" y="916970"/>
            <a:chExt cx="4135494" cy="4138613"/>
          </a:xfrm>
        </p:grpSpPr>
        <p:grpSp>
          <p:nvGrpSpPr>
            <p:cNvPr id="16" name="Group 1"/>
            <p:cNvGrpSpPr>
              <a:grpSpLocks/>
            </p:cNvGrpSpPr>
            <p:nvPr/>
          </p:nvGrpSpPr>
          <p:grpSpPr bwMode="auto">
            <a:xfrm>
              <a:off x="-7372" y="916970"/>
              <a:ext cx="4069880" cy="4138613"/>
              <a:chOff x="0" y="43"/>
              <a:chExt cx="3455" cy="3650"/>
            </a:xfrm>
          </p:grpSpPr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" y="43"/>
                <a:ext cx="3419" cy="35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Text Box 3"/>
              <p:cNvSpPr txBox="1">
                <a:spLocks noChangeArrowheads="1"/>
              </p:cNvSpPr>
              <p:nvPr/>
            </p:nvSpPr>
            <p:spPr bwMode="auto">
              <a:xfrm>
                <a:off x="444" y="2176"/>
                <a:ext cx="1328" cy="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 eaLnBrk="0" hangingPunct="0">
                  <a:lnSpc>
                    <a:spcPct val="146000"/>
                  </a:lnSpc>
                </a:pPr>
                <a:r>
                  <a:rPr lang="en-US" sz="1600" b="1" dirty="0">
                    <a:solidFill>
                      <a:srgbClr val="FF0000"/>
                    </a:solidFill>
                    <a:latin typeface="Shado" charset="0"/>
                  </a:rPr>
                  <a:t>μ P</a:t>
                </a:r>
                <a:r>
                  <a:rPr lang="en-US" sz="1600" b="1" baseline="-33000" dirty="0">
                    <a:solidFill>
                      <a:srgbClr val="FF0000"/>
                    </a:solidFill>
                    <a:latin typeface="Shado" charset="0"/>
                  </a:rPr>
                  <a:t>T</a:t>
                </a:r>
                <a:r>
                  <a:rPr lang="en-US" sz="1600" b="1" dirty="0">
                    <a:solidFill>
                      <a:srgbClr val="FF0000"/>
                    </a:solidFill>
                    <a:latin typeface="Shado" charset="0"/>
                  </a:rPr>
                  <a:t> =20 GeV</a:t>
                </a:r>
              </a:p>
            </p:txBody>
          </p:sp>
          <p:sp>
            <p:nvSpPr>
              <p:cNvPr id="21" name="Text Box 6"/>
              <p:cNvSpPr txBox="1">
                <a:spLocks noChangeArrowheads="1"/>
              </p:cNvSpPr>
              <p:nvPr/>
            </p:nvSpPr>
            <p:spPr bwMode="auto">
              <a:xfrm>
                <a:off x="1772" y="55"/>
                <a:ext cx="1160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 eaLnBrk="0" hangingPunct="0">
                  <a:lnSpc>
                    <a:spcPct val="146000"/>
                  </a:lnSpc>
                </a:pP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Jet</a:t>
                </a:r>
                <a:r>
                  <a:rPr lang="en-US" sz="1200" b="1" baseline="-25000" dirty="0">
                    <a:solidFill>
                      <a:srgbClr val="008000"/>
                    </a:solidFill>
                    <a:latin typeface="Shado" charset="0"/>
                  </a:rPr>
                  <a:t>2</a:t>
                </a: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 E</a:t>
                </a:r>
                <a:r>
                  <a:rPr lang="en-US" sz="1200" b="1" baseline="-33000" dirty="0">
                    <a:solidFill>
                      <a:srgbClr val="008000"/>
                    </a:solidFill>
                    <a:latin typeface="Shado" charset="0"/>
                  </a:rPr>
                  <a:t>T</a:t>
                </a: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 =46 GeV</a:t>
                </a:r>
                <a:r>
                  <a:rPr lang="en-US" sz="1200" b="1" dirty="0">
                    <a:solidFill>
                      <a:srgbClr val="000080"/>
                    </a:solidFill>
                    <a:latin typeface="Shado" charset="0"/>
                  </a:rPr>
                  <a:t> </a:t>
                </a:r>
              </a:p>
            </p:txBody>
          </p:sp>
          <p:sp>
            <p:nvSpPr>
              <p:cNvPr id="23" name="Text Box 8"/>
              <p:cNvSpPr txBox="1">
                <a:spLocks noChangeArrowheads="1"/>
              </p:cNvSpPr>
              <p:nvPr/>
            </p:nvSpPr>
            <p:spPr bwMode="auto">
              <a:xfrm>
                <a:off x="1724" y="2796"/>
                <a:ext cx="1589" cy="8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 eaLnBrk="0" hangingPunct="0">
                  <a:lnSpc>
                    <a:spcPct val="146000"/>
                  </a:lnSpc>
                </a:pPr>
                <a:r>
                  <a:rPr lang="en-US" sz="1800" b="1" baseline="-25000" dirty="0" smtClean="0">
                    <a:latin typeface="Shado" charset="0"/>
                  </a:rPr>
                  <a:t>Visible Mass(</a:t>
                </a:r>
                <a:r>
                  <a:rPr lang="en-US" sz="1800" b="1" baseline="-25000" dirty="0" err="1" smtClean="0">
                    <a:latin typeface="Symbol" charset="2"/>
                    <a:cs typeface="Symbol" charset="2"/>
                  </a:rPr>
                  <a:t>ττ</a:t>
                </a:r>
                <a:r>
                  <a:rPr lang="en-US" sz="1800" b="1" baseline="-25000" dirty="0" smtClean="0">
                    <a:latin typeface="Shado" charset="0"/>
                  </a:rPr>
                  <a:t>) </a:t>
                </a:r>
                <a:r>
                  <a:rPr lang="en-US" sz="1800" b="1" baseline="-25000" dirty="0">
                    <a:latin typeface="Shado" charset="0"/>
                  </a:rPr>
                  <a:t>= 75 GeV</a:t>
                </a:r>
              </a:p>
              <a:p>
                <a:pPr eaLnBrk="0" hangingPunct="0">
                  <a:lnSpc>
                    <a:spcPct val="146000"/>
                  </a:lnSpc>
                </a:pPr>
                <a:r>
                  <a:rPr lang="en-US" sz="1800" b="1" baseline="-25000" dirty="0" smtClean="0">
                    <a:latin typeface="Shado" charset="0"/>
                  </a:rPr>
                  <a:t>Mass ( </a:t>
                </a:r>
                <a:r>
                  <a:rPr lang="en-US" sz="1800" b="1" i="1" baseline="-25000" dirty="0" err="1" smtClean="0">
                    <a:latin typeface="Times New Roman"/>
                    <a:cs typeface="Times New Roman"/>
                  </a:rPr>
                  <a:t>jj</a:t>
                </a:r>
                <a:r>
                  <a:rPr lang="en-US" sz="1800" b="1" baseline="-25000" dirty="0" smtClean="0">
                    <a:latin typeface="Times New Roman"/>
                    <a:cs typeface="Times New Roman"/>
                  </a:rPr>
                  <a:t> </a:t>
                </a:r>
                <a:r>
                  <a:rPr lang="en-US" sz="1800" b="1" baseline="-25000" dirty="0" smtClean="0">
                    <a:latin typeface="Shado" charset="0"/>
                  </a:rPr>
                  <a:t>) </a:t>
                </a:r>
                <a:r>
                  <a:rPr lang="en-US" sz="1800" b="1" baseline="-25000" dirty="0">
                    <a:latin typeface="Shado" charset="0"/>
                  </a:rPr>
                  <a:t>= 580 </a:t>
                </a:r>
                <a:r>
                  <a:rPr lang="en-US" sz="1800" b="1" baseline="-25000" dirty="0" smtClean="0">
                    <a:latin typeface="Shado" charset="0"/>
                  </a:rPr>
                  <a:t>GeV</a:t>
                </a:r>
              </a:p>
              <a:p>
                <a:pPr eaLnBrk="0" hangingPunct="0">
                  <a:lnSpc>
                    <a:spcPct val="146000"/>
                  </a:lnSpc>
                </a:pPr>
                <a:r>
                  <a:rPr lang="en-US" sz="1800" b="1" baseline="-25000" dirty="0" err="1" smtClean="0">
                    <a:latin typeface="Shado" charset="0"/>
                  </a:rPr>
                  <a:t>Δη</a:t>
                </a:r>
                <a:r>
                  <a:rPr lang="en-US" sz="1800" b="1" baseline="-25000" dirty="0" smtClean="0">
                    <a:latin typeface="Shado" charset="0"/>
                  </a:rPr>
                  <a:t> (</a:t>
                </a:r>
                <a:r>
                  <a:rPr lang="en-US" sz="1800" b="1" i="1" baseline="-25000" dirty="0" err="1">
                    <a:latin typeface="Times New Roman"/>
                    <a:cs typeface="Times New Roman"/>
                  </a:rPr>
                  <a:t>jj</a:t>
                </a:r>
                <a:r>
                  <a:rPr lang="en-US" sz="1800" b="1" baseline="-25000" dirty="0">
                    <a:latin typeface="Shado" charset="0"/>
                  </a:rPr>
                  <a:t>) = </a:t>
                </a:r>
                <a:r>
                  <a:rPr lang="en-US" sz="1800" b="1" baseline="-25000" dirty="0" smtClean="0">
                    <a:latin typeface="Shado" charset="0"/>
                  </a:rPr>
                  <a:t>3.5</a:t>
                </a:r>
                <a:endParaRPr lang="en-US" sz="1800" b="1" baseline="-25000" dirty="0">
                  <a:latin typeface="Shado" charset="0"/>
                </a:endParaRPr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0" y="3636"/>
                <a:ext cx="3455" cy="5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2127455" y="3607555"/>
              <a:ext cx="1725208" cy="3265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46000"/>
                </a:lnSpc>
              </a:pPr>
              <a:r>
                <a:rPr lang="en-US" sz="1100" b="1" dirty="0" smtClean="0">
                  <a:solidFill>
                    <a:srgbClr val="000080"/>
                  </a:solidFill>
                  <a:latin typeface="Shado" charset="0"/>
                </a:rPr>
                <a:t>Missing E</a:t>
              </a:r>
              <a:r>
                <a:rPr lang="en-US" sz="1100" b="1" baseline="-25000" dirty="0" smtClean="0">
                  <a:solidFill>
                    <a:srgbClr val="000080"/>
                  </a:solidFill>
                  <a:latin typeface="Shado" charset="0"/>
                </a:rPr>
                <a:t>T</a:t>
              </a:r>
              <a:r>
                <a:rPr lang="en-US" sz="1100" b="1" dirty="0" smtClean="0">
                  <a:solidFill>
                    <a:srgbClr val="000080"/>
                  </a:solidFill>
                  <a:latin typeface="Shado" charset="0"/>
                </a:rPr>
                <a:t> </a:t>
              </a:r>
              <a:r>
                <a:rPr lang="en-US" sz="1100" b="1" dirty="0">
                  <a:solidFill>
                    <a:srgbClr val="000080"/>
                  </a:solidFill>
                  <a:latin typeface="Shado" charset="0"/>
                </a:rPr>
                <a:t>= 97 GeV</a:t>
              </a:r>
              <a:endParaRPr lang="en-US" sz="1100" b="1" dirty="0">
                <a:solidFill>
                  <a:srgbClr val="000000"/>
                </a:solidFill>
                <a:latin typeface="Shado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-72986" y="1478535"/>
              <a:ext cx="134915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Jet</a:t>
              </a:r>
              <a:r>
                <a:rPr lang="en-US" sz="1100" b="1" baseline="-25000" dirty="0">
                  <a:solidFill>
                    <a:srgbClr val="008000"/>
                  </a:solidFill>
                  <a:latin typeface="Shado" charset="0"/>
                </a:rPr>
                <a:t>1</a:t>
              </a:r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 E</a:t>
              </a:r>
              <a:r>
                <a:rPr lang="en-US" sz="1100" b="1" baseline="-33000" dirty="0">
                  <a:solidFill>
                    <a:srgbClr val="008000"/>
                  </a:solidFill>
                  <a:latin typeface="Shado" charset="0"/>
                </a:rPr>
                <a:t>T</a:t>
              </a:r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 = 177 GeV</a:t>
              </a:r>
              <a:endParaRPr 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269317" y="2517816"/>
              <a:ext cx="1454244" cy="518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 eaLnBrk="0" hangingPunct="0">
                <a:lnSpc>
                  <a:spcPct val="146000"/>
                </a:lnSpc>
                <a:buFont typeface="Symbol" charset="0"/>
                <a:buChar char="τ"/>
              </a:pPr>
              <a:r>
                <a:rPr lang="en-US" sz="2000" b="1" dirty="0" smtClean="0">
                  <a:solidFill>
                    <a:srgbClr val="0000FF"/>
                  </a:solidFill>
                  <a:latin typeface="Shado" charset="0"/>
                </a:rPr>
                <a:t>→ </a:t>
              </a:r>
              <a:r>
                <a:rPr lang="en-US" sz="2000" b="1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π</a:t>
              </a:r>
              <a:r>
                <a:rPr lang="en-US" sz="2000" b="1" baseline="33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+</a:t>
              </a:r>
              <a:r>
                <a:rPr lang="en-US" sz="2000" b="1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π</a:t>
              </a:r>
              <a:r>
                <a:rPr lang="en-US" sz="2000" b="1" baseline="330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0 </a:t>
              </a:r>
              <a:r>
                <a:rPr lang="en-US" sz="2000" b="1" dirty="0" err="1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ν</a:t>
              </a:r>
              <a:endParaRPr lang="en-US" sz="2000" b="1" dirty="0" smtClean="0">
                <a:solidFill>
                  <a:srgbClr val="0000FF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521675" y="2945144"/>
              <a:ext cx="1492716" cy="3903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46000"/>
                </a:lnSpc>
              </a:pPr>
              <a:r>
                <a:rPr lang="en-US" sz="1400" b="1" dirty="0" err="1">
                  <a:solidFill>
                    <a:srgbClr val="0000FF"/>
                  </a:solidFill>
                  <a:latin typeface="Symbol" charset="2"/>
                  <a:cs typeface="Symbol" charset="2"/>
                </a:rPr>
                <a:t>τ</a:t>
              </a:r>
              <a:r>
                <a:rPr lang="en-US" sz="1400" b="1" dirty="0">
                  <a:solidFill>
                    <a:srgbClr val="0000FF"/>
                  </a:solidFill>
                  <a:latin typeface="Shado" charset="0"/>
                </a:rPr>
                <a:t> </a:t>
              </a:r>
              <a:r>
                <a:rPr lang="en-US" sz="1400" b="1" dirty="0" err="1">
                  <a:solidFill>
                    <a:srgbClr val="0000FF"/>
                  </a:solidFill>
                  <a:latin typeface="Shado" charset="0"/>
                </a:rPr>
                <a:t>P</a:t>
              </a:r>
              <a:r>
                <a:rPr lang="en-US" sz="1400" b="1" baseline="-33000" dirty="0" err="1">
                  <a:solidFill>
                    <a:srgbClr val="0000FF"/>
                  </a:solidFill>
                  <a:latin typeface="Shado" charset="0"/>
                </a:rPr>
                <a:t>T</a:t>
              </a:r>
              <a:r>
                <a:rPr lang="en-US" sz="1400" b="1" baseline="33000" dirty="0" err="1">
                  <a:solidFill>
                    <a:srgbClr val="0000FF"/>
                  </a:solidFill>
                  <a:latin typeface="Shado" charset="0"/>
                </a:rPr>
                <a:t>vis</a:t>
              </a:r>
              <a:r>
                <a:rPr lang="en-US" sz="1400" b="1" dirty="0">
                  <a:solidFill>
                    <a:srgbClr val="0000FF"/>
                  </a:solidFill>
                  <a:latin typeface="Shado" charset="0"/>
                </a:rPr>
                <a:t> = 70 GeV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404654" y="4964780"/>
            <a:ext cx="3350888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CMS PAS 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HIG-11-029</a:t>
            </a:r>
          </a:p>
        </p:txBody>
      </p:sp>
    </p:spTree>
    <p:extLst>
      <p:ext uri="{BB962C8B-B14F-4D97-AF65-F5344CB8AC3E}">
        <p14:creationId xmlns:p14="http://schemas.microsoft.com/office/powerpoint/2010/main" val="3917730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τau τau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-60832" y="898744"/>
            <a:ext cx="4135494" cy="4138613"/>
            <a:chOff x="-72986" y="916970"/>
            <a:chExt cx="4135494" cy="4138613"/>
          </a:xfrm>
        </p:grpSpPr>
        <p:grpSp>
          <p:nvGrpSpPr>
            <p:cNvPr id="16" name="Group 1"/>
            <p:cNvGrpSpPr>
              <a:grpSpLocks/>
            </p:cNvGrpSpPr>
            <p:nvPr/>
          </p:nvGrpSpPr>
          <p:grpSpPr bwMode="auto">
            <a:xfrm>
              <a:off x="-7372" y="916970"/>
              <a:ext cx="4069880" cy="4138613"/>
              <a:chOff x="0" y="43"/>
              <a:chExt cx="3455" cy="3650"/>
            </a:xfrm>
          </p:grpSpPr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" y="43"/>
                <a:ext cx="3419" cy="35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Text Box 3"/>
              <p:cNvSpPr txBox="1">
                <a:spLocks noChangeArrowheads="1"/>
              </p:cNvSpPr>
              <p:nvPr/>
            </p:nvSpPr>
            <p:spPr bwMode="auto">
              <a:xfrm>
                <a:off x="444" y="2176"/>
                <a:ext cx="1328" cy="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 eaLnBrk="0" hangingPunct="0">
                  <a:lnSpc>
                    <a:spcPct val="146000"/>
                  </a:lnSpc>
                </a:pPr>
                <a:r>
                  <a:rPr lang="en-US" sz="1600" b="1" dirty="0">
                    <a:solidFill>
                      <a:srgbClr val="FF0000"/>
                    </a:solidFill>
                    <a:latin typeface="Shado" charset="0"/>
                  </a:rPr>
                  <a:t>μ P</a:t>
                </a:r>
                <a:r>
                  <a:rPr lang="en-US" sz="1600" b="1" baseline="-33000" dirty="0">
                    <a:solidFill>
                      <a:srgbClr val="FF0000"/>
                    </a:solidFill>
                    <a:latin typeface="Shado" charset="0"/>
                  </a:rPr>
                  <a:t>T</a:t>
                </a:r>
                <a:r>
                  <a:rPr lang="en-US" sz="1600" b="1" dirty="0">
                    <a:solidFill>
                      <a:srgbClr val="FF0000"/>
                    </a:solidFill>
                    <a:latin typeface="Shado" charset="0"/>
                  </a:rPr>
                  <a:t> =20 GeV</a:t>
                </a:r>
              </a:p>
            </p:txBody>
          </p:sp>
          <p:sp>
            <p:nvSpPr>
              <p:cNvPr id="21" name="Text Box 6"/>
              <p:cNvSpPr txBox="1">
                <a:spLocks noChangeArrowheads="1"/>
              </p:cNvSpPr>
              <p:nvPr/>
            </p:nvSpPr>
            <p:spPr bwMode="auto">
              <a:xfrm>
                <a:off x="1772" y="55"/>
                <a:ext cx="1160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 eaLnBrk="0" hangingPunct="0">
                  <a:lnSpc>
                    <a:spcPct val="146000"/>
                  </a:lnSpc>
                </a:pP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Jet</a:t>
                </a:r>
                <a:r>
                  <a:rPr lang="en-US" sz="1200" b="1" baseline="-25000" dirty="0">
                    <a:solidFill>
                      <a:srgbClr val="008000"/>
                    </a:solidFill>
                    <a:latin typeface="Shado" charset="0"/>
                  </a:rPr>
                  <a:t>2</a:t>
                </a: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 E</a:t>
                </a:r>
                <a:r>
                  <a:rPr lang="en-US" sz="1200" b="1" baseline="-33000" dirty="0">
                    <a:solidFill>
                      <a:srgbClr val="008000"/>
                    </a:solidFill>
                    <a:latin typeface="Shado" charset="0"/>
                  </a:rPr>
                  <a:t>T</a:t>
                </a: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 =46 GeV</a:t>
                </a:r>
                <a:r>
                  <a:rPr lang="en-US" sz="1200" b="1" dirty="0">
                    <a:solidFill>
                      <a:srgbClr val="000080"/>
                    </a:solidFill>
                    <a:latin typeface="Shado" charset="0"/>
                  </a:rPr>
                  <a:t> </a:t>
                </a:r>
              </a:p>
            </p:txBody>
          </p:sp>
          <p:sp>
            <p:nvSpPr>
              <p:cNvPr id="23" name="Text Box 8"/>
              <p:cNvSpPr txBox="1">
                <a:spLocks noChangeArrowheads="1"/>
              </p:cNvSpPr>
              <p:nvPr/>
            </p:nvSpPr>
            <p:spPr bwMode="auto">
              <a:xfrm>
                <a:off x="1724" y="2796"/>
                <a:ext cx="1589" cy="8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 eaLnBrk="0" hangingPunct="0">
                  <a:lnSpc>
                    <a:spcPct val="146000"/>
                  </a:lnSpc>
                </a:pPr>
                <a:r>
                  <a:rPr lang="en-US" sz="1800" b="1" baseline="-25000" dirty="0" smtClean="0">
                    <a:latin typeface="Shado" charset="0"/>
                  </a:rPr>
                  <a:t>Visible Mass(</a:t>
                </a:r>
                <a:r>
                  <a:rPr lang="en-US" sz="1800" b="1" baseline="-25000" dirty="0" err="1" smtClean="0">
                    <a:latin typeface="Symbol" charset="2"/>
                    <a:cs typeface="Symbol" charset="2"/>
                  </a:rPr>
                  <a:t>ττ</a:t>
                </a:r>
                <a:r>
                  <a:rPr lang="en-US" sz="1800" b="1" baseline="-25000" dirty="0" smtClean="0">
                    <a:latin typeface="Shado" charset="0"/>
                  </a:rPr>
                  <a:t>) </a:t>
                </a:r>
                <a:r>
                  <a:rPr lang="en-US" sz="1800" b="1" baseline="-25000" dirty="0">
                    <a:latin typeface="Shado" charset="0"/>
                  </a:rPr>
                  <a:t>= 75 GeV</a:t>
                </a:r>
              </a:p>
              <a:p>
                <a:pPr eaLnBrk="0" hangingPunct="0">
                  <a:lnSpc>
                    <a:spcPct val="146000"/>
                  </a:lnSpc>
                </a:pPr>
                <a:r>
                  <a:rPr lang="en-US" sz="1800" b="1" baseline="-25000" dirty="0" smtClean="0">
                    <a:latin typeface="Shado" charset="0"/>
                  </a:rPr>
                  <a:t>Mass ( </a:t>
                </a:r>
                <a:r>
                  <a:rPr lang="en-US" sz="1800" b="1" i="1" baseline="-25000" dirty="0" err="1" smtClean="0">
                    <a:latin typeface="Times New Roman"/>
                    <a:cs typeface="Times New Roman"/>
                  </a:rPr>
                  <a:t>jj</a:t>
                </a:r>
                <a:r>
                  <a:rPr lang="en-US" sz="1800" b="1" baseline="-25000" dirty="0" smtClean="0">
                    <a:latin typeface="Times New Roman"/>
                    <a:cs typeface="Times New Roman"/>
                  </a:rPr>
                  <a:t> </a:t>
                </a:r>
                <a:r>
                  <a:rPr lang="en-US" sz="1800" b="1" baseline="-25000" dirty="0" smtClean="0">
                    <a:latin typeface="Shado" charset="0"/>
                  </a:rPr>
                  <a:t>) </a:t>
                </a:r>
                <a:r>
                  <a:rPr lang="en-US" sz="1800" b="1" baseline="-25000" dirty="0">
                    <a:latin typeface="Shado" charset="0"/>
                  </a:rPr>
                  <a:t>= 580 </a:t>
                </a:r>
                <a:r>
                  <a:rPr lang="en-US" sz="1800" b="1" baseline="-25000" dirty="0" smtClean="0">
                    <a:latin typeface="Shado" charset="0"/>
                  </a:rPr>
                  <a:t>GeV</a:t>
                </a:r>
              </a:p>
              <a:p>
                <a:pPr eaLnBrk="0" hangingPunct="0">
                  <a:lnSpc>
                    <a:spcPct val="146000"/>
                  </a:lnSpc>
                </a:pPr>
                <a:r>
                  <a:rPr lang="en-US" sz="1800" b="1" baseline="-25000" dirty="0" err="1" smtClean="0">
                    <a:latin typeface="Shado" charset="0"/>
                  </a:rPr>
                  <a:t>Δη</a:t>
                </a:r>
                <a:r>
                  <a:rPr lang="en-US" sz="1800" b="1" baseline="-25000" dirty="0" smtClean="0">
                    <a:latin typeface="Shado" charset="0"/>
                  </a:rPr>
                  <a:t> (</a:t>
                </a:r>
                <a:r>
                  <a:rPr lang="en-US" sz="1800" b="1" i="1" baseline="-25000" dirty="0" err="1">
                    <a:latin typeface="Times New Roman"/>
                    <a:cs typeface="Times New Roman"/>
                  </a:rPr>
                  <a:t>jj</a:t>
                </a:r>
                <a:r>
                  <a:rPr lang="en-US" sz="1800" b="1" baseline="-25000" dirty="0">
                    <a:latin typeface="Shado" charset="0"/>
                  </a:rPr>
                  <a:t>) = </a:t>
                </a:r>
                <a:r>
                  <a:rPr lang="en-US" sz="1800" b="1" baseline="-25000" dirty="0" smtClean="0">
                    <a:latin typeface="Shado" charset="0"/>
                  </a:rPr>
                  <a:t>3.5</a:t>
                </a:r>
                <a:endParaRPr lang="en-US" sz="1800" b="1" baseline="-25000" dirty="0">
                  <a:latin typeface="Shado" charset="0"/>
                </a:endParaRPr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0" y="3636"/>
                <a:ext cx="3455" cy="5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2127455" y="3607555"/>
              <a:ext cx="1725208" cy="3265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46000"/>
                </a:lnSpc>
              </a:pPr>
              <a:r>
                <a:rPr lang="en-US" sz="1100" b="1" dirty="0" smtClean="0">
                  <a:solidFill>
                    <a:srgbClr val="000080"/>
                  </a:solidFill>
                  <a:latin typeface="Shado" charset="0"/>
                </a:rPr>
                <a:t>Missing E</a:t>
              </a:r>
              <a:r>
                <a:rPr lang="en-US" sz="1100" b="1" baseline="-25000" dirty="0" smtClean="0">
                  <a:solidFill>
                    <a:srgbClr val="000080"/>
                  </a:solidFill>
                  <a:latin typeface="Shado" charset="0"/>
                </a:rPr>
                <a:t>T</a:t>
              </a:r>
              <a:r>
                <a:rPr lang="en-US" sz="1100" b="1" dirty="0" smtClean="0">
                  <a:solidFill>
                    <a:srgbClr val="000080"/>
                  </a:solidFill>
                  <a:latin typeface="Shado" charset="0"/>
                </a:rPr>
                <a:t> </a:t>
              </a:r>
              <a:r>
                <a:rPr lang="en-US" sz="1100" b="1" dirty="0">
                  <a:solidFill>
                    <a:srgbClr val="000080"/>
                  </a:solidFill>
                  <a:latin typeface="Shado" charset="0"/>
                </a:rPr>
                <a:t>= 97 GeV</a:t>
              </a:r>
              <a:endParaRPr lang="en-US" sz="1100" b="1" dirty="0">
                <a:solidFill>
                  <a:srgbClr val="000000"/>
                </a:solidFill>
                <a:latin typeface="Shado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-72986" y="1478535"/>
              <a:ext cx="134915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Jet</a:t>
              </a:r>
              <a:r>
                <a:rPr lang="en-US" sz="1100" b="1" baseline="-25000" dirty="0">
                  <a:solidFill>
                    <a:srgbClr val="008000"/>
                  </a:solidFill>
                  <a:latin typeface="Shado" charset="0"/>
                </a:rPr>
                <a:t>1</a:t>
              </a:r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 E</a:t>
              </a:r>
              <a:r>
                <a:rPr lang="en-US" sz="1100" b="1" baseline="-33000" dirty="0">
                  <a:solidFill>
                    <a:srgbClr val="008000"/>
                  </a:solidFill>
                  <a:latin typeface="Shado" charset="0"/>
                </a:rPr>
                <a:t>T</a:t>
              </a:r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 = 177 GeV</a:t>
              </a:r>
              <a:endParaRPr 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269317" y="2517816"/>
              <a:ext cx="1454244" cy="518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 eaLnBrk="0" hangingPunct="0">
                <a:lnSpc>
                  <a:spcPct val="146000"/>
                </a:lnSpc>
                <a:buFont typeface="Symbol" charset="0"/>
                <a:buChar char="τ"/>
              </a:pPr>
              <a:r>
                <a:rPr lang="en-US" sz="2000" b="1" dirty="0" smtClean="0">
                  <a:solidFill>
                    <a:srgbClr val="0000FF"/>
                  </a:solidFill>
                  <a:latin typeface="Shado" charset="0"/>
                </a:rPr>
                <a:t>→ </a:t>
              </a:r>
              <a:r>
                <a:rPr lang="en-US" sz="2000" b="1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π</a:t>
              </a:r>
              <a:r>
                <a:rPr lang="en-US" sz="2000" b="1" baseline="33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+</a:t>
              </a:r>
              <a:r>
                <a:rPr lang="en-US" sz="2000" b="1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π</a:t>
              </a:r>
              <a:r>
                <a:rPr lang="en-US" sz="2000" b="1" baseline="330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0 </a:t>
              </a:r>
              <a:r>
                <a:rPr lang="en-US" sz="2000" b="1" dirty="0" err="1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ν</a:t>
              </a:r>
              <a:endParaRPr lang="en-US" sz="2000" b="1" dirty="0" smtClean="0">
                <a:solidFill>
                  <a:srgbClr val="0000FF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521675" y="2945144"/>
              <a:ext cx="1492716" cy="3903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46000"/>
                </a:lnSpc>
              </a:pPr>
              <a:r>
                <a:rPr lang="en-US" sz="1400" b="1" dirty="0" err="1">
                  <a:solidFill>
                    <a:srgbClr val="0000FF"/>
                  </a:solidFill>
                  <a:latin typeface="Symbol" charset="2"/>
                  <a:cs typeface="Symbol" charset="2"/>
                </a:rPr>
                <a:t>τ</a:t>
              </a:r>
              <a:r>
                <a:rPr lang="en-US" sz="1400" b="1" dirty="0">
                  <a:solidFill>
                    <a:srgbClr val="0000FF"/>
                  </a:solidFill>
                  <a:latin typeface="Shado" charset="0"/>
                </a:rPr>
                <a:t> </a:t>
              </a:r>
              <a:r>
                <a:rPr lang="en-US" sz="1400" b="1" dirty="0" err="1">
                  <a:solidFill>
                    <a:srgbClr val="0000FF"/>
                  </a:solidFill>
                  <a:latin typeface="Shado" charset="0"/>
                </a:rPr>
                <a:t>P</a:t>
              </a:r>
              <a:r>
                <a:rPr lang="en-US" sz="1400" b="1" baseline="-33000" dirty="0" err="1">
                  <a:solidFill>
                    <a:srgbClr val="0000FF"/>
                  </a:solidFill>
                  <a:latin typeface="Shado" charset="0"/>
                </a:rPr>
                <a:t>T</a:t>
              </a:r>
              <a:r>
                <a:rPr lang="en-US" sz="1400" b="1" baseline="33000" dirty="0" err="1">
                  <a:solidFill>
                    <a:srgbClr val="0000FF"/>
                  </a:solidFill>
                  <a:latin typeface="Shado" charset="0"/>
                </a:rPr>
                <a:t>vis</a:t>
              </a:r>
              <a:r>
                <a:rPr lang="en-US" sz="1400" b="1" dirty="0">
                  <a:solidFill>
                    <a:srgbClr val="0000FF"/>
                  </a:solidFill>
                  <a:latin typeface="Shado" charset="0"/>
                </a:rPr>
                <a:t> = 70 GeV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662" y="906094"/>
            <a:ext cx="4262646" cy="320310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99221" y="5191027"/>
            <a:ext cx="8666179" cy="123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rgbClr val="000000"/>
                </a:solidFill>
                <a:latin typeface="Symbol" charset="2"/>
                <a:cs typeface="Symbol" charset="2"/>
              </a:rPr>
              <a:t>ττ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 selection: </a:t>
            </a:r>
            <a:r>
              <a:rPr lang="en-US" sz="2200" dirty="0" err="1" smtClean="0">
                <a:solidFill>
                  <a:srgbClr val="000000"/>
                </a:solidFill>
                <a:latin typeface="Arial"/>
                <a:cs typeface="Arial"/>
              </a:rPr>
              <a:t>μ+</a:t>
            </a:r>
            <a:r>
              <a:rPr lang="en-US" sz="22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τ</a:t>
            </a:r>
            <a:r>
              <a:rPr lang="en-US" sz="22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had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 ,</a:t>
            </a:r>
            <a:r>
              <a:rPr lang="en-US" sz="22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rgbClr val="000000"/>
                </a:solidFill>
                <a:latin typeface="Arial"/>
                <a:cs typeface="Arial"/>
              </a:rPr>
              <a:t>μ+</a:t>
            </a:r>
            <a:r>
              <a:rPr lang="en-US" sz="2200" dirty="0" err="1">
                <a:solidFill>
                  <a:srgbClr val="000000"/>
                </a:solidFill>
                <a:latin typeface="Symbol" charset="2"/>
                <a:cs typeface="Symbol" charset="2"/>
              </a:rPr>
              <a:t>τ</a:t>
            </a:r>
            <a:r>
              <a:rPr lang="en-US" sz="2200" baseline="-25000" dirty="0" err="1" smtClean="0">
                <a:solidFill>
                  <a:srgbClr val="000000"/>
                </a:solidFill>
                <a:latin typeface="Arial"/>
                <a:cs typeface="Arial"/>
              </a:rPr>
              <a:t>had</a:t>
            </a:r>
            <a:r>
              <a:rPr lang="en-US" sz="2200" baseline="-25000" dirty="0" smtClean="0">
                <a:solidFill>
                  <a:srgbClr val="000000"/>
                </a:solidFill>
                <a:latin typeface="Arial"/>
                <a:cs typeface="Arial"/>
              </a:rPr>
              <a:t> , </a:t>
            </a:r>
            <a:r>
              <a:rPr lang="en-US" sz="2200" dirty="0" err="1">
                <a:solidFill>
                  <a:srgbClr val="000000"/>
                </a:solidFill>
                <a:latin typeface="Arial"/>
                <a:cs typeface="Arial"/>
              </a:rPr>
              <a:t>μ</a:t>
            </a:r>
            <a:r>
              <a:rPr lang="en-US" sz="2200" dirty="0" err="1" smtClean="0">
                <a:solidFill>
                  <a:srgbClr val="000000"/>
                </a:solidFill>
                <a:latin typeface="Arial"/>
                <a:cs typeface="Arial"/>
              </a:rPr>
              <a:t>+e</a:t>
            </a:r>
            <a:endParaRPr lang="en-US" sz="22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eaLnBrk="0" hangingPunct="0">
              <a:lnSpc>
                <a:spcPct val="120000"/>
              </a:lnSpc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Main background Z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2200" dirty="0" err="1">
                <a:solidFill>
                  <a:srgbClr val="000000"/>
                </a:solidFill>
                <a:latin typeface="Symbol" charset="2"/>
                <a:cs typeface="Symbol" charset="2"/>
              </a:rPr>
              <a:t>ττ, </a:t>
            </a:r>
            <a:r>
              <a:rPr lang="en-US" sz="2200" dirty="0" err="1">
                <a:solidFill>
                  <a:srgbClr val="000000"/>
                </a:solidFill>
                <a:latin typeface="Arial"/>
                <a:cs typeface="Arial"/>
              </a:rPr>
              <a:t>estimated with tau embedding technique</a:t>
            </a:r>
            <a:endParaRPr lang="en-US" sz="22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eaLnBrk="0" hangingPunct="0">
              <a:lnSpc>
                <a:spcPct val="120000"/>
              </a:lnSpc>
              <a:buFont typeface="Arial"/>
              <a:buChar char="•"/>
            </a:pPr>
            <a:r>
              <a:rPr lang="en-US" sz="2200" b="1" dirty="0" smtClean="0">
                <a:solidFill>
                  <a:srgbClr val="FF0000"/>
                </a:solidFill>
                <a:latin typeface="Arial"/>
                <a:cs typeface="Arial"/>
              </a:rPr>
              <a:t>VBF mode is the cleanest and most sensitive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8424465" y="1045977"/>
            <a:ext cx="0" cy="3237549"/>
          </a:xfrm>
          <a:prstGeom prst="straightConnector1">
            <a:avLst/>
          </a:prstGeom>
          <a:solidFill>
            <a:srgbClr val="000080"/>
          </a:solidFill>
          <a:ln w="63500" cap="flat" cmpd="sng" algn="ctr">
            <a:solidFill>
              <a:srgbClr val="FFCC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 rot="5400000">
            <a:off x="7293738" y="2471365"/>
            <a:ext cx="3162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increasing sensitivity</a:t>
            </a:r>
          </a:p>
        </p:txBody>
      </p:sp>
    </p:spTree>
    <p:extLst>
      <p:ext uri="{BB962C8B-B14F-4D97-AF65-F5344CB8AC3E}">
        <p14:creationId xmlns:p14="http://schemas.microsoft.com/office/powerpoint/2010/main" val="23764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2-02-13 at 10.52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907" y="919557"/>
            <a:ext cx="5153363" cy="50732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latin typeface="Symbol" charset="2"/>
                <a:cs typeface="Symbol" charset="2"/>
              </a:rPr>
              <a:t>ττ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: Limits Becoming Interesting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3146" y="5992816"/>
            <a:ext cx="84394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At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en-US" baseline="-25000" dirty="0" smtClean="0">
                <a:solidFill>
                  <a:srgbClr val="000000"/>
                </a:solidFill>
                <a:latin typeface="Arial"/>
                <a:cs typeface="Arial"/>
              </a:rPr>
              <a:t>H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=125 </a:t>
            </a:r>
            <a:r>
              <a:rPr lang="en-US" dirty="0" err="1" smtClean="0">
                <a:solidFill>
                  <a:srgbClr val="000000"/>
                </a:solidFill>
                <a:latin typeface="Arial"/>
                <a:cs typeface="Arial"/>
              </a:rPr>
              <a:t>GeV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 : 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Expected= 3.1xσ</a:t>
            </a:r>
            <a:r>
              <a:rPr lang="en-US" baseline="-25000" dirty="0" smtClean="0">
                <a:solidFill>
                  <a:srgbClr val="0000FF"/>
                </a:solidFill>
                <a:latin typeface="Arial"/>
                <a:cs typeface="Arial"/>
              </a:rPr>
              <a:t>SM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, </a:t>
            </a:r>
            <a:r>
              <a:rPr lang="en-US" dirty="0" smtClean="0">
                <a:latin typeface="Arial"/>
                <a:cs typeface="Arial"/>
              </a:rPr>
              <a:t>Observed = 4.3xσ</a:t>
            </a:r>
            <a:r>
              <a:rPr lang="en-US" baseline="-25000" dirty="0" smtClean="0">
                <a:latin typeface="Arial"/>
                <a:cs typeface="Arial"/>
              </a:rPr>
              <a:t>SM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82" y="1245211"/>
            <a:ext cx="34771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>
                <a:latin typeface="Arial"/>
                <a:cs typeface="Arial"/>
              </a:rPr>
              <a:t>Final discriminator is tau-pair invariant mass</a:t>
            </a:r>
          </a:p>
          <a:p>
            <a:pPr marL="342900" indent="-342900">
              <a:buFontTx/>
              <a:buChar char="-"/>
            </a:pPr>
            <a:endParaRPr lang="en-US" sz="2000"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US" sz="2000">
                <a:latin typeface="Arial"/>
                <a:cs typeface="Arial"/>
              </a:rPr>
              <a:t>Maximum likelihood technique used to improve mass resolution: from 24% to 21% </a:t>
            </a:r>
          </a:p>
          <a:p>
            <a:pPr marL="342900" indent="-342900">
              <a:buFontTx/>
              <a:buChar char="-"/>
            </a:pPr>
            <a:endParaRPr lang="en-US" sz="20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5668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ZnnHbbEvt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017" r="51825" b="50705"/>
          <a:stretch/>
        </p:blipFill>
        <p:spPr>
          <a:xfrm>
            <a:off x="19515" y="3073038"/>
            <a:ext cx="4390751" cy="28899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>
                <a:sym typeface="Wingdings"/>
              </a:rPr>
              <a:t> b </a:t>
            </a:r>
            <a:r>
              <a:rPr lang="en-US" dirty="0" smtClean="0">
                <a:sym typeface="Wingdings"/>
              </a:rPr>
              <a:t>b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0787" y="1037542"/>
            <a:ext cx="1951102" cy="1713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04654" y="4964780"/>
            <a:ext cx="3350888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CMS PAS 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HIG-11-031</a:t>
            </a:r>
          </a:p>
        </p:txBody>
      </p:sp>
    </p:spTree>
    <p:extLst>
      <p:ext uri="{BB962C8B-B14F-4D97-AF65-F5344CB8AC3E}">
        <p14:creationId xmlns:p14="http://schemas.microsoft.com/office/powerpoint/2010/main" val="1490433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ZnnHbbEvt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017" r="51825" b="50705"/>
          <a:stretch/>
        </p:blipFill>
        <p:spPr>
          <a:xfrm>
            <a:off x="19515" y="3073038"/>
            <a:ext cx="4390751" cy="28899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W/Z H</a:t>
            </a:r>
            <a:r>
              <a:rPr lang="en-US" dirty="0">
                <a:sym typeface="Wingdings"/>
              </a:rPr>
              <a:t> b b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268788" y="788080"/>
            <a:ext cx="4875212" cy="568483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ym typeface="Wingdings"/>
              </a:rPr>
              <a:t>Selection:</a:t>
            </a:r>
          </a:p>
          <a:p>
            <a:pPr lvl="1"/>
            <a:r>
              <a:rPr lang="en-US" sz="1600" dirty="0" smtClean="0">
                <a:sym typeface="Wingdings"/>
              </a:rPr>
              <a:t>5 channels: </a:t>
            </a:r>
            <a:r>
              <a:rPr lang="en-US" sz="1600" dirty="0" err="1">
                <a:solidFill>
                  <a:srgbClr val="000000"/>
                </a:solidFill>
                <a:sym typeface="Wingdings"/>
              </a:rPr>
              <a:t>W</a:t>
            </a:r>
            <a:r>
              <a:rPr lang="en-US" sz="1600" dirty="0" err="1" smtClean="0">
                <a:solidFill>
                  <a:srgbClr val="000000"/>
                </a:solidFill>
                <a:sym typeface="Wingdings"/>
              </a:rPr>
              <a:t>lν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sym typeface="Wingdings"/>
              </a:rPr>
              <a:t>Z</a:t>
            </a:r>
            <a:r>
              <a:rPr lang="en-US" sz="1600" i="1" dirty="0" err="1" smtClean="0">
                <a:solidFill>
                  <a:srgbClr val="000000"/>
                </a:solidFill>
                <a:sym typeface="Wingdings"/>
              </a:rPr>
              <a:t>ll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sym typeface="Wingdings"/>
              </a:rPr>
              <a:t>Z</a:t>
            </a:r>
            <a:r>
              <a:rPr lang="en-US" sz="160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νν</a:t>
            </a:r>
            <a:endParaRPr lang="en-US" sz="1600" dirty="0" smtClean="0">
              <a:solidFill>
                <a:srgbClr val="000000"/>
              </a:solidFill>
              <a:latin typeface="Symbol" charset="2"/>
              <a:cs typeface="Symbol" charset="2"/>
              <a:sym typeface="Wingdings"/>
            </a:endParaRPr>
          </a:p>
          <a:p>
            <a:pPr lvl="1"/>
            <a:r>
              <a:rPr lang="en-US" sz="1600" dirty="0" smtClean="0">
                <a:sym typeface="Wingdings"/>
              </a:rPr>
              <a:t>high </a:t>
            </a:r>
            <a:r>
              <a:rPr lang="en-US" sz="1600" dirty="0">
                <a:sym typeface="Wingdings"/>
              </a:rPr>
              <a:t>MET quality for </a:t>
            </a:r>
            <a:r>
              <a:rPr lang="en-US" sz="1600" dirty="0" err="1" smtClean="0">
                <a:sym typeface="Wingdings"/>
              </a:rPr>
              <a:t>Wl</a:t>
            </a:r>
            <a:r>
              <a:rPr lang="en-US" sz="1600" dirty="0" err="1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>
                <a:sym typeface="Wingdings"/>
              </a:rPr>
              <a:t>and </a:t>
            </a:r>
            <a:r>
              <a:rPr lang="en-US" sz="1600" dirty="0" err="1" smtClean="0">
                <a:sym typeface="Wingdings"/>
              </a:rPr>
              <a:t>Z</a:t>
            </a:r>
            <a:r>
              <a:rPr lang="en-US" sz="1600" dirty="0" err="1" smtClean="0">
                <a:latin typeface="Symbol" charset="2"/>
                <a:cs typeface="Symbol" charset="2"/>
                <a:sym typeface="Wingdings"/>
              </a:rPr>
              <a:t>νν</a:t>
            </a:r>
            <a:endParaRPr lang="en-US" sz="1600" dirty="0" smtClean="0">
              <a:latin typeface="Symbol" charset="2"/>
              <a:cs typeface="Symbol" charset="2"/>
              <a:sym typeface="Wingdings"/>
            </a:endParaRPr>
          </a:p>
          <a:p>
            <a:pPr lvl="1"/>
            <a:r>
              <a:rPr lang="en-US" sz="1600" dirty="0" smtClean="0">
                <a:sym typeface="Wingdings"/>
              </a:rPr>
              <a:t>two jets with tight b</a:t>
            </a:r>
            <a:r>
              <a:rPr lang="en-US" sz="1600" dirty="0">
                <a:sym typeface="Wingdings"/>
              </a:rPr>
              <a:t>-</a:t>
            </a:r>
            <a:r>
              <a:rPr lang="en-US" sz="1600" dirty="0" smtClean="0">
                <a:sym typeface="Wingdings"/>
              </a:rPr>
              <a:t>tags </a:t>
            </a:r>
          </a:p>
          <a:p>
            <a:pPr lvl="1"/>
            <a:r>
              <a:rPr lang="en-US" sz="1600" dirty="0" smtClean="0">
                <a:sym typeface="Wingdings"/>
              </a:rPr>
              <a:t>V+H(bb) topology: back-to-back</a:t>
            </a:r>
            <a:endParaRPr lang="en-US" sz="1600" dirty="0">
              <a:sym typeface="Wingdings"/>
            </a:endParaRPr>
          </a:p>
          <a:p>
            <a:pPr lvl="1"/>
            <a:r>
              <a:rPr lang="en-US" sz="1600" dirty="0" err="1" smtClean="0">
                <a:sym typeface="Wingdings"/>
              </a:rPr>
              <a:t>p</a:t>
            </a:r>
            <a:r>
              <a:rPr lang="en-US" sz="1600" baseline="-25000" dirty="0" err="1" smtClean="0">
                <a:sym typeface="Wingdings"/>
              </a:rPr>
              <a:t>T</a:t>
            </a:r>
            <a:r>
              <a:rPr lang="en-US" sz="1600" dirty="0" smtClean="0">
                <a:sym typeface="Wingdings"/>
              </a:rPr>
              <a:t>(bb)</a:t>
            </a:r>
            <a:r>
              <a:rPr lang="en-US" sz="1600" dirty="0">
                <a:sym typeface="Wingdings"/>
              </a:rPr>
              <a:t>&gt; 100-160 </a:t>
            </a:r>
            <a:r>
              <a:rPr lang="en-US" sz="1600" dirty="0" err="1">
                <a:sym typeface="Wingdings"/>
              </a:rPr>
              <a:t>GeV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(</a:t>
            </a:r>
            <a:r>
              <a:rPr lang="en-US" sz="1600" i="1" dirty="0" smtClean="0">
                <a:sym typeface="Wingdings"/>
              </a:rPr>
              <a:t>but not super boosted</a:t>
            </a:r>
            <a:r>
              <a:rPr lang="en-US" sz="1600" dirty="0" smtClean="0">
                <a:sym typeface="Wingdings"/>
              </a:rPr>
              <a:t>)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Final discriminant is BDT output shape</a:t>
            </a:r>
            <a:endParaRPr lang="en-US" sz="1600" b="1" dirty="0">
              <a:solidFill>
                <a:srgbClr val="FF0000"/>
              </a:solidFill>
              <a:sym typeface="Wingdings"/>
            </a:endParaRPr>
          </a:p>
          <a:p>
            <a:pPr marL="457200" lvl="1" indent="0">
              <a:lnSpc>
                <a:spcPct val="50000"/>
              </a:lnSpc>
              <a:buNone/>
            </a:pPr>
            <a:endParaRPr lang="en-US" sz="1600" u="sng" dirty="0">
              <a:sym typeface="Wingdings"/>
            </a:endParaRPr>
          </a:p>
          <a:p>
            <a:pPr marL="0" indent="-400050">
              <a:buNone/>
            </a:pPr>
            <a:r>
              <a:rPr lang="en-US" sz="2000" dirty="0" smtClean="0">
                <a:sym typeface="Wingdings"/>
              </a:rPr>
              <a:t>bb </a:t>
            </a:r>
            <a:r>
              <a:rPr lang="en-US" sz="2000" dirty="0">
                <a:sym typeface="Wingdings"/>
              </a:rPr>
              <a:t>mass resolution: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10% </a:t>
            </a:r>
            <a:endParaRPr lang="en-US" sz="2000" dirty="0">
              <a:solidFill>
                <a:srgbClr val="0000FF"/>
              </a:solidFill>
              <a:sym typeface="Wingdings"/>
            </a:endParaRPr>
          </a:p>
          <a:p>
            <a:pPr marL="0" indent="-400050">
              <a:buNone/>
            </a:pP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(aided by the boost of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bbbar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system)</a:t>
            </a:r>
          </a:p>
          <a:p>
            <a:pPr marL="0" indent="-400050">
              <a:lnSpc>
                <a:spcPct val="50000"/>
              </a:lnSpc>
              <a:buNone/>
            </a:pPr>
            <a:endParaRPr lang="en-US" sz="2000" dirty="0">
              <a:sym typeface="Wingdings"/>
            </a:endParaRPr>
          </a:p>
          <a:p>
            <a:pPr marL="0" indent="0">
              <a:buNone/>
            </a:pPr>
            <a:r>
              <a:rPr lang="en-US" sz="2000" dirty="0" smtClean="0">
                <a:sym typeface="Wingdings"/>
              </a:rPr>
              <a:t>Main </a:t>
            </a:r>
            <a:r>
              <a:rPr lang="en-US" sz="2000" dirty="0">
                <a:sym typeface="Wingdings"/>
              </a:rPr>
              <a:t>backgrounds:</a:t>
            </a:r>
          </a:p>
          <a:p>
            <a:pPr lvl="1"/>
            <a:r>
              <a:rPr lang="en-US" sz="1600" dirty="0" err="1" smtClean="0">
                <a:sym typeface="Wingdings"/>
              </a:rPr>
              <a:t>Vbb</a:t>
            </a:r>
            <a:r>
              <a:rPr lang="en-US" sz="1600" dirty="0" smtClean="0">
                <a:sym typeface="Wingdings"/>
              </a:rPr>
              <a:t>: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from data (invert </a:t>
            </a:r>
            <a:r>
              <a:rPr lang="en-US" sz="1600" dirty="0" err="1" smtClean="0">
                <a:solidFill>
                  <a:srgbClr val="000000"/>
                </a:solidFill>
                <a:sym typeface="Wingdings"/>
              </a:rPr>
              <a:t>p</a:t>
            </a:r>
            <a:r>
              <a:rPr lang="en-US" sz="1600" baseline="-25000" dirty="0" err="1" smtClean="0">
                <a:solidFill>
                  <a:srgbClr val="000000"/>
                </a:solidFill>
                <a:sym typeface="Wingdings"/>
              </a:rPr>
              <a:t>T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(bb) boost)</a:t>
            </a:r>
          </a:p>
          <a:p>
            <a:pPr lvl="1"/>
            <a:r>
              <a:rPr lang="en-US" sz="1600" dirty="0" err="1">
                <a:sym typeface="Wingdings"/>
              </a:rPr>
              <a:t>V+jets</a:t>
            </a:r>
            <a:r>
              <a:rPr lang="en-US" sz="1600" dirty="0">
                <a:sym typeface="Wingdings"/>
              </a:rPr>
              <a:t>: </a:t>
            </a:r>
            <a:r>
              <a:rPr lang="en-US" sz="1600" dirty="0">
                <a:solidFill>
                  <a:srgbClr val="000000"/>
                </a:solidFill>
                <a:sym typeface="Wingdings"/>
              </a:rPr>
              <a:t>from data (invert b-tag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)</a:t>
            </a:r>
            <a:endParaRPr lang="en-US" sz="1600" dirty="0">
              <a:solidFill>
                <a:srgbClr val="000000"/>
              </a:solidFill>
              <a:sym typeface="Wingdings"/>
            </a:endParaRPr>
          </a:p>
          <a:p>
            <a:pPr lvl="1"/>
            <a:r>
              <a:rPr lang="en-US" sz="1600" dirty="0" err="1">
                <a:sym typeface="Wingdings"/>
              </a:rPr>
              <a:t>tt</a:t>
            </a:r>
            <a:r>
              <a:rPr lang="en-US" sz="1600" dirty="0">
                <a:sym typeface="Wingdings"/>
              </a:rPr>
              <a:t>: </a:t>
            </a:r>
            <a:r>
              <a:rPr lang="en-US" sz="1600" dirty="0">
                <a:solidFill>
                  <a:srgbClr val="000000"/>
                </a:solidFill>
                <a:sym typeface="Wingdings"/>
              </a:rPr>
              <a:t>from data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(require extra jet, enfore b-tag)</a:t>
            </a:r>
          </a:p>
          <a:p>
            <a:pPr lvl="1"/>
            <a:r>
              <a:rPr lang="en-US" sz="1600" dirty="0">
                <a:sym typeface="Wingdings"/>
              </a:rPr>
              <a:t>W+Z(bb) and Z+Z(bb</a:t>
            </a:r>
            <a:r>
              <a:rPr lang="en-US" sz="1600" dirty="0" smtClean="0">
                <a:sym typeface="Wingdings"/>
              </a:rPr>
              <a:t>): </a:t>
            </a:r>
            <a:r>
              <a:rPr lang="en-US" sz="1600" dirty="0" smtClean="0">
                <a:solidFill>
                  <a:schemeClr val="tx1"/>
                </a:solidFill>
                <a:sym typeface="Wingdings"/>
              </a:rPr>
              <a:t>from MC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sym typeface="Wingdings"/>
              </a:rPr>
              <a:t>QCD background for </a:t>
            </a:r>
            <a:r>
              <a:rPr lang="en-US" sz="1600" dirty="0" err="1">
                <a:solidFill>
                  <a:srgbClr val="000000"/>
                </a:solidFill>
                <a:sym typeface="Wingdings"/>
              </a:rPr>
              <a:t>Z(</a:t>
            </a:r>
            <a:r>
              <a:rPr lang="en-US" sz="1600" dirty="0" err="1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νν)H </a:t>
            </a:r>
            <a:r>
              <a:rPr lang="en-US" sz="1600" dirty="0" err="1">
                <a:solidFill>
                  <a:srgbClr val="000000"/>
                </a:solidFill>
                <a:sym typeface="Wingdings"/>
              </a:rPr>
              <a:t>from data using ABCD method</a:t>
            </a:r>
            <a:endParaRPr lang="en-US" sz="1600" dirty="0">
              <a:solidFill>
                <a:srgbClr val="000000"/>
              </a:solidFill>
              <a:sym typeface="Wingdings"/>
            </a:endParaRPr>
          </a:p>
          <a:p>
            <a:pPr lvl="1"/>
            <a:endParaRPr lang="en-US" sz="2000" dirty="0">
              <a:solidFill>
                <a:schemeClr val="tx1"/>
              </a:solidFill>
              <a:sym typeface="Wingdings"/>
            </a:endParaRPr>
          </a:p>
          <a:p>
            <a:pPr lvl="1"/>
            <a:endParaRPr lang="en-US" sz="1600" dirty="0" smtClean="0">
              <a:sym typeface="Wingding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0787" y="1037542"/>
            <a:ext cx="1951102" cy="171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41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>
                <a:sym typeface="Wingdings"/>
              </a:rPr>
              <a:t> b b</a:t>
            </a:r>
            <a:endParaRPr lang="en-US" dirty="0"/>
          </a:p>
        </p:txBody>
      </p:sp>
      <p:sp>
        <p:nvSpPr>
          <p:cNvPr id="28" name="Content Placeholder 2"/>
          <p:cNvSpPr>
            <a:spLocks noGrp="1"/>
          </p:cNvSpPr>
          <p:nvPr>
            <p:ph idx="4294967295"/>
          </p:nvPr>
        </p:nvSpPr>
        <p:spPr>
          <a:xfrm>
            <a:off x="1" y="5084173"/>
            <a:ext cx="6810917" cy="130091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BDT cut&amp;count analysis for </a:t>
            </a:r>
            <a:r>
              <a:rPr lang="en-US" sz="2800" dirty="0" err="1" smtClean="0">
                <a:solidFill>
                  <a:schemeClr val="tx1"/>
                </a:solidFill>
              </a:rPr>
              <a:t>m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=125 GeV</a:t>
            </a:r>
          </a:p>
          <a:p>
            <a:r>
              <a:rPr lang="en-US" sz="2800" dirty="0">
                <a:solidFill>
                  <a:srgbClr val="0000FF"/>
                </a:solidFill>
              </a:rPr>
              <a:t>S</a:t>
            </a:r>
            <a:r>
              <a:rPr lang="en-US" sz="2800" dirty="0" smtClean="0">
                <a:solidFill>
                  <a:srgbClr val="0000FF"/>
                </a:solidFill>
              </a:rPr>
              <a:t>ensitivity ≈ </a:t>
            </a:r>
            <a:r>
              <a:rPr lang="en-US" sz="2800" dirty="0">
                <a:solidFill>
                  <a:srgbClr val="0000FF"/>
                </a:solidFill>
              </a:rPr>
              <a:t>4.3 </a:t>
            </a:r>
            <a:r>
              <a:rPr lang="en-US" sz="2800" dirty="0" smtClean="0">
                <a:solidFill>
                  <a:srgbClr val="0000FF"/>
                </a:solidFill>
                <a:latin typeface="Zapf Dingbats"/>
                <a:ea typeface="Zapf Dingbats"/>
                <a:cs typeface="Zapf Dingbats"/>
                <a:sym typeface="Zapf Dingbats"/>
              </a:rPr>
              <a:t>✕ </a:t>
            </a:r>
            <a:r>
              <a:rPr lang="en-US" sz="2800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  <a:sym typeface="Zapf Dingbats"/>
              </a:rPr>
              <a:t>σ</a:t>
            </a:r>
            <a:r>
              <a:rPr lang="en-US" sz="2800" baseline="-25000" dirty="0" smtClean="0">
                <a:solidFill>
                  <a:srgbClr val="0000FF"/>
                </a:solidFill>
                <a:latin typeface="Arial"/>
                <a:cs typeface="Arial"/>
                <a:sym typeface="Zapf Dingbats"/>
              </a:rPr>
              <a:t>SM</a:t>
            </a:r>
            <a:endParaRPr lang="en-US" sz="28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Observed ≈ </a:t>
            </a:r>
            <a:r>
              <a:rPr lang="en-US" sz="2800" dirty="0">
                <a:solidFill>
                  <a:srgbClr val="FF0000"/>
                </a:solidFill>
              </a:rPr>
              <a:t>5.7 </a:t>
            </a:r>
            <a:r>
              <a:rPr lang="en-US" sz="28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✕ </a:t>
            </a:r>
            <a:r>
              <a:rPr lang="en-US" sz="2800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  <a:sym typeface="Zapf Dingbats"/>
              </a:rPr>
              <a:t>σ</a:t>
            </a:r>
            <a:r>
              <a:rPr lang="en-US" sz="2800" baseline="-25000" dirty="0" smtClean="0">
                <a:solidFill>
                  <a:srgbClr val="FF0000"/>
                </a:solidFill>
                <a:latin typeface="Arial"/>
                <a:cs typeface="Arial"/>
                <a:sym typeface="Zapf Dingbats"/>
              </a:rPr>
              <a:t>SM</a:t>
            </a:r>
            <a:endParaRPr lang="en-US" sz="28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7" name="Picture 6" descr="Screen shot 2012-02-14 at 2.03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477" y="823913"/>
            <a:ext cx="6120190" cy="411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58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γγ</a:t>
            </a:r>
            <a:endParaRPr lang="en-US" dirty="0">
              <a:latin typeface="Symbol" charset="2"/>
              <a:cs typeface="Symbol" charset="2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100" y="887161"/>
            <a:ext cx="3231195" cy="3026058"/>
            <a:chOff x="38099" y="929693"/>
            <a:chExt cx="3231195" cy="3026058"/>
          </a:xfrm>
        </p:grpSpPr>
        <p:pic>
          <p:nvPicPr>
            <p:cNvPr id="5" name="Picture 4" descr="3496-3D-Hg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" t="4525" r="4270" b="3941"/>
            <a:stretch/>
          </p:blipFill>
          <p:spPr>
            <a:xfrm>
              <a:off x="38099" y="929693"/>
              <a:ext cx="3231195" cy="302605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344603" y="1148444"/>
              <a:ext cx="17110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γ</a:t>
              </a:r>
              <a:r>
                <a:rPr lang="en-US" baseline="-25000" dirty="0" smtClean="0"/>
                <a:t>1</a:t>
              </a:r>
              <a:r>
                <a:rPr lang="en-US" dirty="0" smtClean="0"/>
                <a:t>= 86 GeV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67487" y="3269604"/>
              <a:ext cx="16340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γ</a:t>
              </a:r>
              <a:r>
                <a:rPr lang="en-US" baseline="-25000" dirty="0" smtClean="0"/>
                <a:t>2</a:t>
              </a:r>
              <a:r>
                <a:rPr lang="en-US" dirty="0" smtClean="0"/>
                <a:t>=56 GeV</a:t>
              </a:r>
              <a:endParaRPr lang="en-US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063832" y="4995689"/>
            <a:ext cx="4836881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arXiv 1202.1487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(submitted to Physics Letters B)</a:t>
            </a:r>
          </a:p>
        </p:txBody>
      </p:sp>
    </p:spTree>
    <p:extLst>
      <p:ext uri="{BB962C8B-B14F-4D97-AF65-F5344CB8AC3E}">
        <p14:creationId xmlns:p14="http://schemas.microsoft.com/office/powerpoint/2010/main" val="331808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γγ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8100" y="887161"/>
            <a:ext cx="3231195" cy="3026058"/>
            <a:chOff x="38099" y="929693"/>
            <a:chExt cx="3231195" cy="3026058"/>
          </a:xfrm>
        </p:grpSpPr>
        <p:pic>
          <p:nvPicPr>
            <p:cNvPr id="5" name="Picture 4" descr="3496-3D-Hg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" t="4525" r="4270" b="3941"/>
            <a:stretch/>
          </p:blipFill>
          <p:spPr>
            <a:xfrm>
              <a:off x="38099" y="929693"/>
              <a:ext cx="3231195" cy="302605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344603" y="1148444"/>
              <a:ext cx="17110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γ</a:t>
              </a:r>
              <a:r>
                <a:rPr lang="en-US" baseline="-25000" dirty="0" smtClean="0"/>
                <a:t>1</a:t>
              </a:r>
              <a:r>
                <a:rPr lang="en-US" dirty="0" smtClean="0"/>
                <a:t>= 86 GeV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67487" y="3269604"/>
              <a:ext cx="16340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γ</a:t>
              </a:r>
              <a:r>
                <a:rPr lang="en-US" baseline="-25000" dirty="0" smtClean="0"/>
                <a:t>2</a:t>
              </a:r>
              <a:r>
                <a:rPr lang="en-US" dirty="0" smtClean="0"/>
                <a:t>=56 GeV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35507" y="5735033"/>
            <a:ext cx="3746988" cy="1019176"/>
            <a:chOff x="135507" y="5735033"/>
            <a:chExt cx="3746988" cy="1019176"/>
          </a:xfrm>
        </p:grpSpPr>
        <p:pic>
          <p:nvPicPr>
            <p:cNvPr id="10" name="Picture 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507" y="5735034"/>
              <a:ext cx="858715" cy="10191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1" name="Picture 2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4983" y="5735034"/>
              <a:ext cx="912935" cy="88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" name="Picture 2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721" y="5735034"/>
              <a:ext cx="792774" cy="925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3" name="Picture 2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0583" y="5735033"/>
              <a:ext cx="817685" cy="9525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0339" y="3846852"/>
            <a:ext cx="3736920" cy="76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</a:rPr>
              <a:t>Signature: 2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</a:rPr>
              <a:t>energetic,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  <a:latin typeface="Times New Roman" charset="0"/>
              </a:rPr>
              <a:t>isolated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</a:rPr>
              <a:t>γ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</a:rPr>
              <a:t>,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sym typeface="Wingdings" charset="0"/>
              </a:rPr>
              <a:t>narrow </a:t>
            </a:r>
            <a:r>
              <a:rPr lang="en-US" dirty="0">
                <a:solidFill>
                  <a:srgbClr val="FF0000"/>
                </a:solidFill>
                <a:latin typeface="Times New Roman" charset="0"/>
              </a:rPr>
              <a:t>mass peak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748" y="4527870"/>
            <a:ext cx="4234366" cy="1095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dirty="0"/>
              <a:t>Background: </a:t>
            </a:r>
            <a:r>
              <a:rPr lang="en-US" dirty="0" smtClean="0"/>
              <a:t>Large &amp; partly irreducible QCD. Measured </a:t>
            </a:r>
            <a:r>
              <a:rPr lang="en-US" dirty="0"/>
              <a:t>from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γγ</a:t>
            </a:r>
            <a:r>
              <a:rPr lang="en-US" dirty="0" smtClean="0"/>
              <a:t> sidebands in data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072795" y="4538736"/>
            <a:ext cx="5033106" cy="2031325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</a:rPr>
              <a:t>Data divided in 4+1 categories depending on </a:t>
            </a:r>
            <a:r>
              <a:rPr lang="en-US" sz="1800" dirty="0" err="1" smtClean="0">
                <a:solidFill>
                  <a:srgbClr val="FF0000"/>
                </a:solidFill>
              </a:rPr>
              <a:t>γγ</a:t>
            </a:r>
            <a:r>
              <a:rPr lang="en-US" sz="1800" dirty="0" smtClean="0">
                <a:solidFill>
                  <a:srgbClr val="FF0000"/>
                </a:solidFill>
              </a:rPr>
              <a:t> mass resolution and production mechanism</a:t>
            </a:r>
            <a:endParaRPr lang="en-US" sz="1800" baseline="-25000" dirty="0">
              <a:solidFill>
                <a:srgbClr val="FF0000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1800" dirty="0"/>
              <a:t>Background shape </a:t>
            </a:r>
            <a:r>
              <a:rPr lang="en-US" sz="1800" dirty="0" smtClean="0"/>
              <a:t>fitted by a 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order polynomial constrained to be positive</a:t>
            </a:r>
          </a:p>
          <a:p>
            <a:pPr marL="800100" lvl="1" indent="-342900">
              <a:buFont typeface="Arial"/>
              <a:buChar char="•"/>
              <a:defRPr/>
            </a:pPr>
            <a:r>
              <a:rPr lang="en-US" sz="1800" dirty="0" smtClean="0"/>
              <a:t>Several other forms also tried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FF"/>
                </a:solidFill>
              </a:rPr>
              <a:t>Signal shape : Sum of 3 Gaussians, parameters determined from Z 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 ee data</a:t>
            </a:r>
            <a:endParaRPr lang="en-US" sz="1800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8984" y="1082058"/>
            <a:ext cx="5054938" cy="34227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90978" y="2680349"/>
            <a:ext cx="24741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Non prompt </a:t>
            </a:r>
            <a:r>
              <a:rPr lang="en-US" sz="2000" dirty="0" err="1" smtClean="0"/>
              <a:t>γγ</a:t>
            </a:r>
            <a:r>
              <a:rPr lang="en-US" sz="2000" dirty="0" smtClean="0"/>
              <a:t> ≈ 30% </a:t>
            </a:r>
            <a:endParaRPr lang="en-US" sz="2000" dirty="0"/>
          </a:p>
        </p:txBody>
      </p:sp>
      <p:cxnSp>
        <p:nvCxnSpPr>
          <p:cNvPr id="21" name="Straight Arrow Connector 20"/>
          <p:cNvCxnSpPr>
            <a:stCxn id="16" idx="1"/>
          </p:cNvCxnSpPr>
          <p:nvPr/>
        </p:nvCxnSpPr>
        <p:spPr bwMode="auto">
          <a:xfrm flipH="1">
            <a:off x="5516413" y="2880404"/>
            <a:ext cx="674565" cy="297063"/>
          </a:xfrm>
          <a:prstGeom prst="straightConnector1">
            <a:avLst/>
          </a:prstGeom>
          <a:solidFill>
            <a:srgbClr val="000080"/>
          </a:solidFill>
          <a:ln w="635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25179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γγ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Event Vertex Determination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8478"/>
            <a:ext cx="9144000" cy="59595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2147" y="1646291"/>
            <a:ext cx="60765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~</a:t>
            </a:r>
            <a:r>
              <a:rPr lang="en-US" sz="2000" dirty="0" smtClean="0"/>
              <a:t>10</a:t>
            </a:r>
            <a:endParaRPr lang="en-US" sz="2000" dirty="0"/>
          </a:p>
        </p:txBody>
      </p:sp>
      <p:pic>
        <p:nvPicPr>
          <p:cNvPr id="7" name="Content Placeholder 5" descr="Hgg_vtxIdEfficiencyMVA_vs_bosonPt_Run20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431" y="3832438"/>
            <a:ext cx="3381025" cy="299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VtxEf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61" y="6319725"/>
            <a:ext cx="5337864" cy="50684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2770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Energy Scale &amp; Resolution</a:t>
            </a:r>
            <a:endParaRPr lang="en-US" dirty="0"/>
          </a:p>
        </p:txBody>
      </p:sp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89207" y="1772352"/>
            <a:ext cx="5097783" cy="2246769"/>
          </a:xfrm>
          <a:prstGeom prst="rect">
            <a:avLst/>
          </a:prstGeom>
          <a:solidFill>
            <a:schemeClr val="bg1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fr-CH" sz="2400" dirty="0" smtClean="0">
                <a:solidFill>
                  <a:srgbClr val="000090"/>
                </a:solidFill>
                <a:latin typeface="Arial"/>
                <a:cs typeface="Arial"/>
              </a:rPr>
              <a:t>Resolution </a:t>
            </a:r>
            <a:r>
              <a:rPr lang="fr-CH" sz="2400" dirty="0">
                <a:solidFill>
                  <a:srgbClr val="000090"/>
                </a:solidFill>
                <a:latin typeface="Arial"/>
                <a:cs typeface="Arial"/>
              </a:rPr>
              <a:t>in data improves typically by 10</a:t>
            </a:r>
            <a:r>
              <a:rPr lang="fr-CH" sz="2400" dirty="0" smtClean="0">
                <a:solidFill>
                  <a:srgbClr val="000090"/>
                </a:solidFill>
                <a:latin typeface="Arial"/>
                <a:cs typeface="Arial"/>
              </a:rPr>
              <a:t>%</a:t>
            </a:r>
            <a:r>
              <a:rPr lang="fr-CH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fr-CH" sz="2400" dirty="0" smtClean="0">
                <a:solidFill>
                  <a:srgbClr val="000090"/>
                </a:solidFill>
                <a:latin typeface="Arial"/>
                <a:cs typeface="Arial"/>
              </a:rPr>
              <a:t>in barrel ( |η</a:t>
            </a:r>
            <a:r>
              <a:rPr lang="fr-CH" sz="2400" dirty="0" smtClean="0">
                <a:solidFill>
                  <a:srgbClr val="000090"/>
                </a:solidFill>
                <a:latin typeface="Arial"/>
                <a:cs typeface="Arial"/>
                <a:sym typeface="Symbol" charset="0"/>
              </a:rPr>
              <a:t>|&lt;1</a:t>
            </a:r>
            <a:r>
              <a:rPr lang="fr-CH" sz="2400" dirty="0">
                <a:solidFill>
                  <a:srgbClr val="000090"/>
                </a:solidFill>
                <a:latin typeface="Arial"/>
                <a:cs typeface="Arial"/>
                <a:sym typeface="Symbol" charset="0"/>
              </a:rPr>
              <a:t>, R9&gt;</a:t>
            </a:r>
            <a:r>
              <a:rPr lang="fr-CH" sz="2400" dirty="0" smtClean="0">
                <a:solidFill>
                  <a:srgbClr val="000090"/>
                </a:solidFill>
                <a:latin typeface="Arial"/>
                <a:cs typeface="Arial"/>
                <a:sym typeface="Symbol" charset="0"/>
              </a:rPr>
              <a:t>0.94 ) w.r.t LP’11 data</a:t>
            </a:r>
          </a:p>
          <a:p>
            <a:endParaRPr lang="fr-CH" sz="2400" dirty="0">
              <a:solidFill>
                <a:srgbClr val="000090"/>
              </a:solidFill>
              <a:latin typeface="Times New Roman"/>
              <a:cs typeface="Times New Roman"/>
              <a:sym typeface="Symbol" charset="0"/>
            </a:endParaRPr>
          </a:p>
          <a:p>
            <a:r>
              <a:rPr lang="fr-CH" sz="2200" b="1" dirty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Instrumental </a:t>
            </a:r>
            <a:r>
              <a:rPr lang="fr-CH" sz="2200" b="1" dirty="0" smtClean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resolution </a:t>
            </a:r>
            <a:r>
              <a:rPr lang="fr-CH" sz="2200" b="1" dirty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in the best </a:t>
            </a:r>
            <a:r>
              <a:rPr lang="fr-CH" sz="2200" b="1" dirty="0" smtClean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Barrel </a:t>
            </a:r>
            <a:r>
              <a:rPr lang="fr-CH" sz="2200" b="1" dirty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category </a:t>
            </a:r>
            <a:r>
              <a:rPr lang="fr-CH" sz="2200" b="1" dirty="0" smtClean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= 0.99 </a:t>
            </a:r>
            <a:r>
              <a:rPr lang="fr-CH" sz="2200" b="1" dirty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±0.01 GeV</a:t>
            </a:r>
            <a:endParaRPr lang="en-US" sz="2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6" name="Picture 7" descr="EB_14_4_2011_31_12_2011_history_vsTim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" r="4269"/>
          <a:stretch>
            <a:fillRect/>
          </a:stretch>
        </p:blipFill>
        <p:spPr bwMode="auto">
          <a:xfrm>
            <a:off x="44443" y="4185403"/>
            <a:ext cx="4817843" cy="241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propaganda_noIC_noLaser-Fit-regrCorr_ele-EB_gol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3"/>
          <a:stretch/>
        </p:blipFill>
        <p:spPr bwMode="auto">
          <a:xfrm>
            <a:off x="5302242" y="1638927"/>
            <a:ext cx="3490996" cy="305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89208" y="870601"/>
            <a:ext cx="8888966" cy="820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marL="0" indent="0" eaLnBrk="1" hangingPunct="1">
              <a:spcBef>
                <a:spcPct val="20000"/>
              </a:spcBef>
            </a:pPr>
            <a:r>
              <a:rPr lang="en-US" sz="2400" b="1" dirty="0" smtClean="0">
                <a:solidFill>
                  <a:srgbClr val="184B81"/>
                </a:solidFill>
                <a:latin typeface="Arial"/>
                <a:cs typeface="Arial"/>
              </a:rPr>
              <a:t>Energy </a:t>
            </a:r>
            <a:r>
              <a:rPr lang="en-US" sz="2400" b="1" dirty="0">
                <a:solidFill>
                  <a:srgbClr val="184B81"/>
                </a:solidFill>
                <a:latin typeface="Arial"/>
                <a:cs typeface="Arial"/>
              </a:rPr>
              <a:t>resolution </a:t>
            </a:r>
            <a:r>
              <a:rPr lang="en-US" sz="2400" b="1" dirty="0" smtClean="0">
                <a:solidFill>
                  <a:srgbClr val="184B81"/>
                </a:solidFill>
                <a:latin typeface="Arial"/>
                <a:cs typeface="Arial"/>
              </a:rPr>
              <a:t>studied with </a:t>
            </a:r>
            <a:r>
              <a:rPr lang="en-US" b="1" dirty="0">
                <a:solidFill>
                  <a:srgbClr val="184B81"/>
                </a:solidFill>
                <a:latin typeface="Arial"/>
                <a:cs typeface="Arial"/>
              </a:rPr>
              <a:t>Z </a:t>
            </a:r>
            <a:r>
              <a:rPr lang="en-US" b="1" dirty="0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</a:t>
            </a:r>
            <a:r>
              <a:rPr lang="en-US" b="1" dirty="0" err="1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ee</a:t>
            </a:r>
            <a:r>
              <a:rPr lang="en-US" b="1" dirty="0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, W</a:t>
            </a:r>
            <a:r>
              <a:rPr lang="en-US" b="1" dirty="0">
                <a:solidFill>
                  <a:srgbClr val="184B81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</a:t>
            </a:r>
            <a:r>
              <a:rPr lang="en-US" b="1" dirty="0" err="1" smtClean="0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eν</a:t>
            </a:r>
            <a:r>
              <a:rPr lang="en-US" b="1" dirty="0" smtClean="0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 , π</a:t>
            </a:r>
            <a:r>
              <a:rPr lang="en-US" b="1" baseline="30000" dirty="0" smtClean="0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o</a:t>
            </a:r>
            <a:r>
              <a:rPr lang="en-US" b="1" dirty="0" smtClean="0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 inter-calibrations </a:t>
            </a:r>
            <a:r>
              <a:rPr lang="en-US" b="1" dirty="0">
                <a:solidFill>
                  <a:srgbClr val="184B81"/>
                </a:solidFill>
                <a:latin typeface="Arial"/>
                <a:cs typeface="Arial"/>
                <a:sym typeface="Wingdings" charset="0"/>
              </a:rPr>
              <a:t>and laser signals for transparency corrections</a:t>
            </a:r>
            <a:endParaRPr lang="en-US" sz="2400" b="1" dirty="0">
              <a:solidFill>
                <a:srgbClr val="184B81"/>
              </a:solidFill>
              <a:latin typeface="Arial"/>
              <a:cs typeface="Arial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22084" y="4693677"/>
            <a:ext cx="371811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fr-CH" dirty="0">
                <a:solidFill>
                  <a:srgbClr val="000090"/>
                </a:solidFill>
                <a:latin typeface="Arial"/>
                <a:cs typeface="Arial"/>
              </a:rPr>
              <a:t>Energy scale for 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</a:rPr>
              <a:t>W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</a:rPr>
              <a:t>e</a:t>
            </a:r>
            <a:r>
              <a:rPr lang="fr-CH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ν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  <a:sym typeface="Symbol" charset="0"/>
              </a:rPr>
              <a:t> </a:t>
            </a:r>
            <a:r>
              <a:rPr lang="fr-CH" dirty="0">
                <a:solidFill>
                  <a:srgbClr val="000090"/>
                </a:solidFill>
                <a:latin typeface="Arial"/>
                <a:cs typeface="Arial"/>
                <a:sym typeface="Symbol" charset="0"/>
              </a:rPr>
              <a:t>and 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  <a:sym typeface="Symbol" charset="0"/>
              </a:rPr>
              <a:t>Z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  <a:sym typeface="Symbol" charset="0"/>
              </a:rPr>
              <a:t>ee </a:t>
            </a:r>
            <a:r>
              <a:rPr lang="fr-CH" dirty="0">
                <a:solidFill>
                  <a:srgbClr val="000090"/>
                </a:solidFill>
                <a:latin typeface="Arial"/>
                <a:cs typeface="Arial"/>
              </a:rPr>
              <a:t>stable throughout 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</a:rPr>
              <a:t>2011 at </a:t>
            </a:r>
            <a:r>
              <a:rPr lang="fr-CH" dirty="0">
                <a:solidFill>
                  <a:srgbClr val="000090"/>
                </a:solidFill>
                <a:latin typeface="Arial"/>
                <a:cs typeface="Arial"/>
              </a:rPr>
              <a:t>the level of 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</a:rPr>
              <a:t>0.2% in barrel and 0.7% in endcap</a:t>
            </a:r>
            <a:r>
              <a:rPr lang="fr-CH" dirty="0" smtClean="0">
                <a:solidFill>
                  <a:srgbClr val="000090"/>
                </a:solidFill>
                <a:latin typeface="Arial"/>
                <a:cs typeface="Arial"/>
                <a:sym typeface="Symbol" charset="0"/>
              </a:rPr>
              <a:t> </a:t>
            </a:r>
            <a:endParaRPr lang="fr-CH" dirty="0">
              <a:solidFill>
                <a:srgbClr val="000090"/>
              </a:solidFill>
              <a:latin typeface="Arial"/>
              <a:cs typeface="Arial"/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6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Cross-sections of SM processes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03690" y="282120"/>
            <a:ext cx="8935367" cy="6111127"/>
            <a:chOff x="203690" y="660400"/>
            <a:chExt cx="8935367" cy="6111127"/>
          </a:xfrm>
        </p:grpSpPr>
        <p:graphicFrame>
          <p:nvGraphicFramePr>
            <p:cNvPr id="76803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83728960"/>
                </p:ext>
              </p:extLst>
            </p:nvPr>
          </p:nvGraphicFramePr>
          <p:xfrm>
            <a:off x="3518390" y="1371600"/>
            <a:ext cx="5549411" cy="5041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28" r:id="rId3" imgW="5552997" imgH="5040975" progId="Excel.Sheet.8">
                    <p:embed/>
                  </p:oleObj>
                </mc:Choice>
                <mc:Fallback>
                  <p:oleObj r:id="rId3" imgW="5552997" imgH="5040975" progId="Excel.Shee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18390" y="1371600"/>
                          <a:ext cx="5549411" cy="5041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4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23698282"/>
                </p:ext>
              </p:extLst>
            </p:nvPr>
          </p:nvGraphicFramePr>
          <p:xfrm>
            <a:off x="203690" y="660400"/>
            <a:ext cx="3301511" cy="5880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29" r:id="rId5" imgW="3303759" imgH="5882154" progId="Excel.Sheet.8">
                    <p:embed/>
                  </p:oleObj>
                </mc:Choice>
                <mc:Fallback>
                  <p:oleObj r:id="rId5" imgW="3303759" imgH="5882154" progId="Excel.Shee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690" y="660400"/>
                          <a:ext cx="3301511" cy="5880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422759"/>
                </p:ext>
              </p:extLst>
            </p:nvPr>
          </p:nvGraphicFramePr>
          <p:xfrm>
            <a:off x="1661748" y="1636716"/>
            <a:ext cx="1333500" cy="484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0" name="Equation" r:id="rId7" imgW="558800" imgH="203200" progId="Equation.DSMT4">
                    <p:embed/>
                  </p:oleObj>
                </mc:Choice>
                <mc:Fallback>
                  <p:oleObj name="Equation" r:id="rId7" imgW="5588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1748" y="1636716"/>
                          <a:ext cx="1333500" cy="484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6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1726390"/>
                </p:ext>
              </p:extLst>
            </p:nvPr>
          </p:nvGraphicFramePr>
          <p:xfrm>
            <a:off x="1796562" y="4252916"/>
            <a:ext cx="1244112" cy="484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1" name="Equation" r:id="rId9" imgW="520700" imgH="203200" progId="Equation.DSMT4">
                    <p:embed/>
                  </p:oleObj>
                </mc:Choice>
                <mc:Fallback>
                  <p:oleObj name="Equation" r:id="rId9" imgW="5207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6562" y="4252916"/>
                          <a:ext cx="1244112" cy="484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7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8825663"/>
                </p:ext>
              </p:extLst>
            </p:nvPr>
          </p:nvGraphicFramePr>
          <p:xfrm>
            <a:off x="1809750" y="4745493"/>
            <a:ext cx="111760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2" name="Equation" r:id="rId11" imgW="711200" imgH="228600" progId="Equation.3">
                    <p:embed/>
                  </p:oleObj>
                </mc:Choice>
                <mc:Fallback>
                  <p:oleObj name="Equation" r:id="rId11" imgW="711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9750" y="4745493"/>
                          <a:ext cx="1117600" cy="358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8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01482216"/>
                </p:ext>
              </p:extLst>
            </p:nvPr>
          </p:nvGraphicFramePr>
          <p:xfrm>
            <a:off x="1785938" y="2048330"/>
            <a:ext cx="1036637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3" name="Equation" r:id="rId13" imgW="660400" imgH="203200" progId="Equation.3">
                    <p:embed/>
                  </p:oleObj>
                </mc:Choice>
                <mc:Fallback>
                  <p:oleObj name="Equation" r:id="rId13" imgW="660400" imgH="203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5938" y="2048330"/>
                          <a:ext cx="1036637" cy="317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9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8975228"/>
                </p:ext>
              </p:extLst>
            </p:nvPr>
          </p:nvGraphicFramePr>
          <p:xfrm>
            <a:off x="2895600" y="5499100"/>
            <a:ext cx="405912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4" name="Equation" r:id="rId15" imgW="177800" imgH="177800" progId="Equation.DSMT4">
                    <p:embed/>
                  </p:oleObj>
                </mc:Choice>
                <mc:Fallback>
                  <p:oleObj name="Equation" r:id="rId15" imgW="177800" imgH="177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95600" y="5499100"/>
                          <a:ext cx="405912" cy="406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10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9821335"/>
                </p:ext>
              </p:extLst>
            </p:nvPr>
          </p:nvGraphicFramePr>
          <p:xfrm>
            <a:off x="4508990" y="1460500"/>
            <a:ext cx="558311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5" name="Equation" r:id="rId17" imgW="177800" imgH="177800" progId="Equation.DSMT4">
                    <p:embed/>
                  </p:oleObj>
                </mc:Choice>
                <mc:Fallback>
                  <p:oleObj name="Equation" r:id="rId17" imgW="177800" imgH="177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8990" y="1460500"/>
                          <a:ext cx="558311" cy="558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1727689" y="3556000"/>
              <a:ext cx="39624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6812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3201160"/>
                </p:ext>
              </p:extLst>
            </p:nvPr>
          </p:nvGraphicFramePr>
          <p:xfrm>
            <a:off x="4967654" y="3108328"/>
            <a:ext cx="846992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6" name="Equation" r:id="rId19" imgW="355600" imgH="152400" progId="Equation.DSMT4">
                    <p:embed/>
                  </p:oleObj>
                </mc:Choice>
                <mc:Fallback>
                  <p:oleObj name="Equation" r:id="rId19" imgW="355600" imgH="15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7654" y="3108328"/>
                          <a:ext cx="846992" cy="365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13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5944361"/>
                </p:ext>
              </p:extLst>
            </p:nvPr>
          </p:nvGraphicFramePr>
          <p:xfrm>
            <a:off x="6153151" y="4851403"/>
            <a:ext cx="825011" cy="354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7" name="Equation" r:id="rId21" imgW="355600" imgH="152400" progId="Equation.DSMT4">
                    <p:embed/>
                  </p:oleObj>
                </mc:Choice>
                <mc:Fallback>
                  <p:oleObj name="Equation" r:id="rId21" imgW="355600" imgH="15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53151" y="4851403"/>
                          <a:ext cx="825011" cy="354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1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3465158"/>
                </p:ext>
              </p:extLst>
            </p:nvPr>
          </p:nvGraphicFramePr>
          <p:xfrm>
            <a:off x="6115050" y="5227641"/>
            <a:ext cx="819150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8" name="Equation" r:id="rId23" imgW="533400" imgH="203200" progId="Equation.DSMT4">
                    <p:embed/>
                  </p:oleObj>
                </mc:Choice>
                <mc:Fallback>
                  <p:oleObj name="Equation" r:id="rId23" imgW="5334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5050" y="5227641"/>
                          <a:ext cx="819150" cy="312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15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812839"/>
                </p:ext>
              </p:extLst>
            </p:nvPr>
          </p:nvGraphicFramePr>
          <p:xfrm>
            <a:off x="4986704" y="3470275"/>
            <a:ext cx="842596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9" name="Equation" r:id="rId25" imgW="520700" imgH="203200" progId="Equation.DSMT4">
                    <p:embed/>
                  </p:oleObj>
                </mc:Choice>
                <mc:Fallback>
                  <p:oleObj name="Equation" r:id="rId25" imgW="5207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86704" y="3470275"/>
                          <a:ext cx="842596" cy="33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16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8297060"/>
                </p:ext>
              </p:extLst>
            </p:nvPr>
          </p:nvGraphicFramePr>
          <p:xfrm>
            <a:off x="5738447" y="4162428"/>
            <a:ext cx="574431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0" name="Equation" r:id="rId27" imgW="241300" imgH="152400" progId="Equation.DSMT4">
                    <p:embed/>
                  </p:oleObj>
                </mc:Choice>
                <mc:Fallback>
                  <p:oleObj name="Equation" r:id="rId27" imgW="241300" imgH="15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38447" y="4162428"/>
                          <a:ext cx="574431" cy="365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17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70141315"/>
                </p:ext>
              </p:extLst>
            </p:nvPr>
          </p:nvGraphicFramePr>
          <p:xfrm>
            <a:off x="6794989" y="4165600"/>
            <a:ext cx="959826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1" name="Equation" r:id="rId29" imgW="457200" imgH="190500" progId="Equation.DSMT4">
                    <p:embed/>
                  </p:oleObj>
                </mc:Choice>
                <mc:Fallback>
                  <p:oleObj name="Equation" r:id="rId29" imgW="457200" imgH="1905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94989" y="4165600"/>
                          <a:ext cx="959826" cy="40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18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343551"/>
                </p:ext>
              </p:extLst>
            </p:nvPr>
          </p:nvGraphicFramePr>
          <p:xfrm>
            <a:off x="7630258" y="4916491"/>
            <a:ext cx="533400" cy="32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2" name="Equation" r:id="rId31" imgW="254000" imgH="152400" progId="Equation.DSMT4">
                    <p:embed/>
                  </p:oleObj>
                </mc:Choice>
                <mc:Fallback>
                  <p:oleObj name="Equation" r:id="rId31" imgW="254000" imgH="15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30258" y="4916491"/>
                          <a:ext cx="533400" cy="320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19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0162662"/>
                </p:ext>
              </p:extLst>
            </p:nvPr>
          </p:nvGraphicFramePr>
          <p:xfrm>
            <a:off x="8253048" y="5208591"/>
            <a:ext cx="479181" cy="32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3" name="Equation" r:id="rId33" imgW="228600" imgH="152400" progId="Equation.DSMT4">
                    <p:embed/>
                  </p:oleObj>
                </mc:Choice>
                <mc:Fallback>
                  <p:oleObj name="Equation" r:id="rId33" imgW="228600" imgH="15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53048" y="5208591"/>
                          <a:ext cx="479181" cy="320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0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9092843"/>
                </p:ext>
              </p:extLst>
            </p:nvPr>
          </p:nvGraphicFramePr>
          <p:xfrm>
            <a:off x="4514852" y="3346450"/>
            <a:ext cx="1143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4" name="Equation" r:id="rId35" imgW="114300" imgH="165100" progId="Equation.DSMT4">
                    <p:embed/>
                  </p:oleObj>
                </mc:Choice>
                <mc:Fallback>
                  <p:oleObj name="Equation" r:id="rId35" imgW="114300" imgH="1651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4852" y="3346450"/>
                          <a:ext cx="114300" cy="165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1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1354214"/>
                </p:ext>
              </p:extLst>
            </p:nvPr>
          </p:nvGraphicFramePr>
          <p:xfrm>
            <a:off x="5130312" y="1663700"/>
            <a:ext cx="16002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5" name="Equation" r:id="rId37" imgW="914400" imgH="203200" progId="Equation.DSMT4">
                    <p:embed/>
                  </p:oleObj>
                </mc:Choice>
                <mc:Fallback>
                  <p:oleObj name="Equation" r:id="rId37" imgW="9144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30312" y="1663700"/>
                          <a:ext cx="1600200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2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00980843"/>
                </p:ext>
              </p:extLst>
            </p:nvPr>
          </p:nvGraphicFramePr>
          <p:xfrm>
            <a:off x="6894636" y="4572000"/>
            <a:ext cx="688731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6" name="Equation" r:id="rId39" imgW="393700" imgH="203200" progId="Equation.DSMT4">
                    <p:embed/>
                  </p:oleObj>
                </mc:Choice>
                <mc:Fallback>
                  <p:oleObj name="Equation" r:id="rId39" imgW="3937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94636" y="4572000"/>
                          <a:ext cx="688731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3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9048974"/>
                </p:ext>
              </p:extLst>
            </p:nvPr>
          </p:nvGraphicFramePr>
          <p:xfrm>
            <a:off x="7555524" y="5219700"/>
            <a:ext cx="688731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7" name="Equation" r:id="rId41" imgW="393700" imgH="203200" progId="Equation.DSMT4">
                    <p:embed/>
                  </p:oleObj>
                </mc:Choice>
                <mc:Fallback>
                  <p:oleObj name="Equation" r:id="rId41" imgW="3937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55524" y="5219700"/>
                          <a:ext cx="688731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4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5117142"/>
                </p:ext>
              </p:extLst>
            </p:nvPr>
          </p:nvGraphicFramePr>
          <p:xfrm>
            <a:off x="8119697" y="5511800"/>
            <a:ext cx="778119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8" name="Equation" r:id="rId43" imgW="444500" imgH="203200" progId="Equation.DSMT4">
                    <p:embed/>
                  </p:oleObj>
                </mc:Choice>
                <mc:Fallback>
                  <p:oleObj name="Equation" r:id="rId43" imgW="4445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19697" y="5511800"/>
                          <a:ext cx="778119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5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948665"/>
                </p:ext>
              </p:extLst>
            </p:nvPr>
          </p:nvGraphicFramePr>
          <p:xfrm>
            <a:off x="1836128" y="2425700"/>
            <a:ext cx="1711569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9" name="Equation" r:id="rId45" imgW="977900" imgH="203200" progId="Equation.DSMT4">
                    <p:embed/>
                  </p:oleObj>
                </mc:Choice>
                <mc:Fallback>
                  <p:oleObj name="Equation" r:id="rId45" imgW="9779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6128" y="2425700"/>
                          <a:ext cx="1711569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6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1115908"/>
                </p:ext>
              </p:extLst>
            </p:nvPr>
          </p:nvGraphicFramePr>
          <p:xfrm>
            <a:off x="1903536" y="5168900"/>
            <a:ext cx="1578219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0" name="Equation" r:id="rId47" imgW="901700" imgH="203200" progId="Equation.DSMT4">
                    <p:embed/>
                  </p:oleObj>
                </mc:Choice>
                <mc:Fallback>
                  <p:oleObj name="Equation" r:id="rId47" imgW="9017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3536" y="5168900"/>
                          <a:ext cx="1578219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8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4977530"/>
                </p:ext>
              </p:extLst>
            </p:nvPr>
          </p:nvGraphicFramePr>
          <p:xfrm>
            <a:off x="4879731" y="3771900"/>
            <a:ext cx="1289538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1" name="Equation" r:id="rId49" imgW="736600" imgH="203200" progId="Equation.3">
                    <p:embed/>
                  </p:oleObj>
                </mc:Choice>
                <mc:Fallback>
                  <p:oleObj name="Equation" r:id="rId49" imgW="736600" imgH="203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79731" y="3771900"/>
                          <a:ext cx="1289538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29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8546206"/>
                </p:ext>
              </p:extLst>
            </p:nvPr>
          </p:nvGraphicFramePr>
          <p:xfrm>
            <a:off x="5537690" y="4584700"/>
            <a:ext cx="888023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2" name="Equation" r:id="rId51" imgW="508000" imgH="203200" progId="Equation.DSMT4">
                    <p:embed/>
                  </p:oleObj>
                </mc:Choice>
                <mc:Fallback>
                  <p:oleObj name="Equation" r:id="rId51" imgW="5080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37690" y="4584700"/>
                          <a:ext cx="888023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30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2442800"/>
                </p:ext>
              </p:extLst>
            </p:nvPr>
          </p:nvGraphicFramePr>
          <p:xfrm>
            <a:off x="6138497" y="5548313"/>
            <a:ext cx="778119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3" name="Equation" r:id="rId53" imgW="444500" imgH="203200" progId="Equation.DSMT4">
                    <p:embed/>
                  </p:oleObj>
                </mc:Choice>
                <mc:Fallback>
                  <p:oleObj name="Equation" r:id="rId53" imgW="4445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8497" y="5548313"/>
                          <a:ext cx="778119" cy="355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31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3279815"/>
                </p:ext>
              </p:extLst>
            </p:nvPr>
          </p:nvGraphicFramePr>
          <p:xfrm>
            <a:off x="304800" y="1219200"/>
            <a:ext cx="91440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4" name="Equation" r:id="rId55" imgW="406400" imgH="203200" progId="Equation.DSMT4">
                    <p:embed/>
                  </p:oleObj>
                </mc:Choice>
                <mc:Fallback>
                  <p:oleObj name="Equation" r:id="rId55" imgW="406400" imgH="203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00" y="1219200"/>
                          <a:ext cx="914400" cy="457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2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1463308" y="6309862"/>
              <a:ext cx="7675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Arial"/>
                  <a:cs typeface="Arial"/>
                </a:rPr>
                <a:t>Strong CMS effort to measure these cross sections</a:t>
              </a:r>
              <a:endParaRPr lang="en-US" b="1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586906" y="849341"/>
            <a:ext cx="2310910" cy="465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latin typeface="Arial"/>
                <a:cs typeface="Arial"/>
              </a:rPr>
              <a:t>pp at 7 TeV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2-11 at 11.06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610" y="1579301"/>
            <a:ext cx="4493245" cy="52722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γγ</a:t>
            </a:r>
            <a:r>
              <a:rPr lang="en-US" dirty="0" smtClean="0">
                <a:sym typeface="Wingdings"/>
              </a:rPr>
              <a:t> Search Categories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545768"/>
              </p:ext>
            </p:extLst>
          </p:nvPr>
        </p:nvGraphicFramePr>
        <p:xfrm>
          <a:off x="316425" y="1693430"/>
          <a:ext cx="98809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045"/>
                <a:gridCol w="4940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EF1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568778" y="1066916"/>
            <a:ext cx="0" cy="6265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6816" y="1066916"/>
            <a:ext cx="104031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057492" y="1404178"/>
            <a:ext cx="0" cy="2892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66802" y="1404178"/>
            <a:ext cx="5503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17133" y="909638"/>
            <a:ext cx="4561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Both photons of high quality?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17133" y="1216409"/>
            <a:ext cx="3672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Both photons in barrel?</a:t>
            </a:r>
            <a:endParaRPr lang="en-US" b="1" dirty="0">
              <a:latin typeface="Arial"/>
              <a:cs typeface="Arial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299623"/>
              </p:ext>
            </p:extLst>
          </p:nvPr>
        </p:nvGraphicFramePr>
        <p:xfrm>
          <a:off x="3587983" y="3904192"/>
          <a:ext cx="692922" cy="30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61"/>
                <a:gridCol w="346461"/>
              </a:tblGrid>
              <a:tr h="1733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E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210514"/>
              </p:ext>
            </p:extLst>
          </p:nvPr>
        </p:nvGraphicFramePr>
        <p:xfrm>
          <a:off x="5787609" y="3751792"/>
          <a:ext cx="692922" cy="30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61"/>
                <a:gridCol w="346461"/>
              </a:tblGrid>
              <a:tr h="1733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E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822309"/>
              </p:ext>
            </p:extLst>
          </p:nvPr>
        </p:nvGraphicFramePr>
        <p:xfrm>
          <a:off x="3646124" y="5543493"/>
          <a:ext cx="692922" cy="30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61"/>
                <a:gridCol w="346461"/>
              </a:tblGrid>
              <a:tr h="1733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416621"/>
              </p:ext>
            </p:extLst>
          </p:nvPr>
        </p:nvGraphicFramePr>
        <p:xfrm>
          <a:off x="5787609" y="5391093"/>
          <a:ext cx="692922" cy="30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61"/>
                <a:gridCol w="346461"/>
              </a:tblGrid>
              <a:tr h="173306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48666" y="2873289"/>
            <a:ext cx="2159566" cy="2000548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Important:</a:t>
            </a:r>
          </a:p>
          <a:p>
            <a:pPr marL="285750" indent="-285750">
              <a:buFontTx/>
              <a:buChar char="•"/>
            </a:pPr>
            <a:r>
              <a:rPr lang="en-US" sz="2000" dirty="0" err="1">
                <a:latin typeface="Arial"/>
                <a:cs typeface="Arial"/>
              </a:rPr>
              <a:t>M</a:t>
            </a:r>
            <a:r>
              <a:rPr lang="en-US" sz="2000" baseline="-25000" dirty="0" err="1" smtClean="0">
                <a:latin typeface="Symbol" charset="2"/>
                <a:cs typeface="Symbol" charset="2"/>
              </a:rPr>
              <a:t>γγ</a:t>
            </a:r>
            <a:r>
              <a:rPr lang="en-US" sz="2000" dirty="0" smtClean="0">
                <a:latin typeface="Arial"/>
                <a:cs typeface="Arial"/>
              </a:rPr>
              <a:t> resolutions</a:t>
            </a:r>
          </a:p>
          <a:p>
            <a:pPr marL="285750" indent="-285750">
              <a:buFontTx/>
              <a:buChar char="•"/>
            </a:pPr>
            <a:r>
              <a:rPr lang="en-US" sz="2000" dirty="0" smtClean="0">
                <a:latin typeface="Arial"/>
                <a:cs typeface="Arial"/>
              </a:rPr>
              <a:t>S/B ratios</a:t>
            </a:r>
          </a:p>
          <a:p>
            <a:pPr marL="285750" indent="-285750">
              <a:buFontTx/>
              <a:buChar char="•"/>
            </a:pPr>
            <a:endParaRPr lang="en-US" sz="2000" dirty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Categorization </a:t>
            </a:r>
          </a:p>
          <a:p>
            <a:r>
              <a:rPr lang="en-US" sz="2000" dirty="0" smtClean="0">
                <a:latin typeface="Arial"/>
                <a:cs typeface="Arial"/>
              </a:rPr>
              <a:t>helps with both 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642233" y="1404178"/>
            <a:ext cx="2596767" cy="2118117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27334" y="1404178"/>
            <a:ext cx="18760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Arial"/>
                <a:cs typeface="Arial"/>
              </a:rPr>
              <a:t>new VBF channel has better S/B than other 4 channels.</a:t>
            </a:r>
          </a:p>
          <a:p>
            <a:endParaRPr lang="en-US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>
                <a:solidFill>
                  <a:srgbClr val="FF0000"/>
                </a:solidFill>
                <a:latin typeface="Arial"/>
                <a:cs typeface="Arial"/>
              </a:rPr>
              <a:t>However, penalized by statistics.</a:t>
            </a:r>
          </a:p>
        </p:txBody>
      </p:sp>
    </p:spTree>
    <p:extLst>
      <p:ext uri="{BB962C8B-B14F-4D97-AF65-F5344CB8AC3E}">
        <p14:creationId xmlns:p14="http://schemas.microsoft.com/office/powerpoint/2010/main" val="1930090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</a:t>
            </a:r>
            <a:r>
              <a:rPr lang="en-US" sz="3600" dirty="0">
                <a:sym typeface="Wingdings"/>
              </a:rPr>
              <a:t> </a:t>
            </a:r>
            <a:r>
              <a:rPr lang="en-US" sz="3600" dirty="0" err="1">
                <a:latin typeface="Symbol" charset="2"/>
                <a:cs typeface="Symbol" charset="2"/>
                <a:sym typeface="Wingdings"/>
              </a:rPr>
              <a:t>γγ</a:t>
            </a:r>
            <a:r>
              <a:rPr lang="en-US" sz="3600" dirty="0" smtClean="0">
                <a:sym typeface="Wingdings"/>
              </a:rPr>
              <a:t> : Results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984746" y="5966364"/>
            <a:ext cx="5852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Signal Strength </a:t>
            </a:r>
            <a:r>
              <a:rPr lang="en-US" b="1" dirty="0" err="1" smtClean="0">
                <a:solidFill>
                  <a:srgbClr val="FF0000"/>
                </a:solidFill>
              </a:rPr>
              <a:t>σ</a:t>
            </a:r>
            <a:r>
              <a:rPr lang="en-US" b="1" dirty="0" smtClean="0">
                <a:solidFill>
                  <a:srgbClr val="FF0000"/>
                </a:solidFill>
              </a:rPr>
              <a:t>/</a:t>
            </a:r>
            <a:r>
              <a:rPr lang="en-US" b="1" dirty="0" err="1" smtClean="0">
                <a:solidFill>
                  <a:srgbClr val="FF0000"/>
                </a:solidFill>
              </a:rPr>
              <a:t>σ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SM</a:t>
            </a:r>
            <a:r>
              <a:rPr lang="en-US" b="1" dirty="0">
                <a:solidFill>
                  <a:srgbClr val="FF0000"/>
                </a:solidFill>
              </a:rPr>
              <a:t>~</a:t>
            </a:r>
            <a:r>
              <a:rPr lang="en-US" b="1" dirty="0" smtClean="0">
                <a:solidFill>
                  <a:srgbClr val="FF0000"/>
                </a:solidFill>
              </a:rPr>
              <a:t> 2.1 </a:t>
            </a:r>
            <a:r>
              <a:rPr lang="en-US" b="1" dirty="0">
                <a:solidFill>
                  <a:srgbClr val="FF0000"/>
                </a:solidFill>
              </a:rPr>
              <a:t>at </a:t>
            </a:r>
            <a:r>
              <a:rPr lang="en-US" b="1" dirty="0" err="1" smtClean="0">
                <a:solidFill>
                  <a:srgbClr val="FF0000"/>
                </a:solidFill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γγ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>
                <a:solidFill>
                  <a:srgbClr val="FF0000"/>
                </a:solidFill>
              </a:rPr>
              <a:t>124 GeV  </a:t>
            </a:r>
          </a:p>
        </p:txBody>
      </p:sp>
      <p:pic>
        <p:nvPicPr>
          <p:cNvPr id="5" name="Picture 4" descr="Screen shot 2012-02-11 at 11.10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35" y="838589"/>
            <a:ext cx="4268023" cy="2958681"/>
          </a:xfrm>
          <a:prstGeom prst="rect">
            <a:avLst/>
          </a:prstGeom>
        </p:spPr>
      </p:pic>
      <p:pic>
        <p:nvPicPr>
          <p:cNvPr id="6" name="Picture 5" descr="Screen shot 2012-02-11 at 11.11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732" y="838589"/>
            <a:ext cx="4023890" cy="28966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077" y="3744242"/>
            <a:ext cx="89073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Arial"/>
                <a:cs typeface="Arial"/>
              </a:rPr>
              <a:t>Expected exclusion limits between 1.4 and 2.4 times the SM cross-section in the mass range of interest.</a:t>
            </a:r>
          </a:p>
          <a:p>
            <a:endParaRPr lang="en-US" sz="2000">
              <a:latin typeface="Arial"/>
              <a:cs typeface="Arial"/>
            </a:endParaRPr>
          </a:p>
          <a:p>
            <a:r>
              <a:rPr lang="en-US" sz="2000">
                <a:latin typeface="Arial"/>
                <a:cs typeface="Arial"/>
              </a:rPr>
              <a:t>Observed excess at ~124 GeV has a local significance of 3.1</a:t>
            </a:r>
            <a:r>
              <a:rPr lang="en-US" sz="2000" dirty="0">
                <a:latin typeface="Arial"/>
                <a:cs typeface="Arial"/>
              </a:rPr>
              <a:t>s .</a:t>
            </a:r>
          </a:p>
          <a:p>
            <a:endParaRPr lang="en-US" sz="2000">
              <a:latin typeface="Arial"/>
              <a:cs typeface="Arial"/>
            </a:endParaRPr>
          </a:p>
          <a:p>
            <a:r>
              <a:rPr lang="en-US" sz="2000">
                <a:latin typeface="Arial"/>
                <a:cs typeface="Arial"/>
              </a:rPr>
              <a:t>Accounting of Look-Elsewhere-Effect (LEE) over the range 110-150, the excess is estimated to be 1.8</a:t>
            </a:r>
            <a:r>
              <a:rPr lang="en-US" sz="2000" dirty="0">
                <a:latin typeface="Arial"/>
                <a:cs typeface="Arial"/>
              </a:rPr>
              <a:t>s .</a:t>
            </a:r>
            <a:r>
              <a:rPr lang="en-US" sz="200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9663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Of  CMS SM Higgs Searches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3117" y="1199806"/>
            <a:ext cx="5877806" cy="4271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063832" y="5411187"/>
            <a:ext cx="4836881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arXiv 1202.1488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(submitted to Physics Letters B)</a:t>
            </a:r>
          </a:p>
        </p:txBody>
      </p:sp>
    </p:spTree>
    <p:extLst>
      <p:ext uri="{BB962C8B-B14F-4D97-AF65-F5344CB8AC3E}">
        <p14:creationId xmlns:p14="http://schemas.microsoft.com/office/powerpoint/2010/main" val="462873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Sensitivity with 4.7 fb</a:t>
            </a:r>
            <a:r>
              <a:rPr lang="en-US" baseline="30000" dirty="0" smtClean="0"/>
              <a:t>-1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659591" y="5345071"/>
            <a:ext cx="8328025" cy="809625"/>
          </a:xfrm>
          <a:solidFill>
            <a:srgbClr val="FFFF00"/>
          </a:solidFill>
        </p:spPr>
        <p:txBody>
          <a:bodyPr/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FF0000"/>
                </a:solidFill>
              </a:rPr>
              <a:t>95% CL expected sensitivity: 117—543 </a:t>
            </a:r>
            <a:r>
              <a:rPr lang="en-US" sz="3000" b="1" dirty="0" err="1" smtClean="0">
                <a:solidFill>
                  <a:srgbClr val="FF0000"/>
                </a:solidFill>
              </a:rPr>
              <a:t>GeV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Screen shot 2012-02-11 at 10.40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91" y="1343528"/>
            <a:ext cx="8110533" cy="377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037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2-13 at 11.08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865" y="823912"/>
            <a:ext cx="5035663" cy="47596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Exclusion Limits on μ = </a:t>
            </a:r>
            <a:r>
              <a:rPr lang="en-US" dirty="0" err="1" smtClean="0"/>
              <a:t>σ</a:t>
            </a:r>
            <a:r>
              <a:rPr lang="en-US" dirty="0" smtClean="0"/>
              <a:t>/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SM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1201020" y="5583534"/>
            <a:ext cx="6845916" cy="974191"/>
          </a:xfrm>
          <a:solidFill>
            <a:srgbClr val="FFFF00"/>
          </a:solidFill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95% CL expected limits: 118—543 </a:t>
            </a:r>
            <a:r>
              <a:rPr lang="en-US" sz="2800" dirty="0" err="1" smtClean="0">
                <a:solidFill>
                  <a:srgbClr val="FF0000"/>
                </a:solidFill>
              </a:rPr>
              <a:t>GeV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95% CL observed limits: 127—</a:t>
            </a:r>
            <a:r>
              <a:rPr lang="en-US" sz="2800" dirty="0">
                <a:solidFill>
                  <a:srgbClr val="FF0000"/>
                </a:solidFill>
              </a:rPr>
              <a:t>600 </a:t>
            </a:r>
            <a:r>
              <a:rPr lang="en-US" sz="2800" dirty="0" err="1" smtClean="0">
                <a:solidFill>
                  <a:srgbClr val="FF0000"/>
                </a:solidFill>
              </a:rPr>
              <a:t>GeV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06437" y="2989103"/>
            <a:ext cx="0" cy="2022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06437" y="2989103"/>
            <a:ext cx="3465022" cy="1304486"/>
          </a:xfrm>
          <a:prstGeom prst="rect">
            <a:avLst/>
          </a:prstGeom>
          <a:solidFill>
            <a:schemeClr val="tx1">
              <a:alpha val="1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985264" y="2989103"/>
            <a:ext cx="0" cy="2022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061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2-11 at 10.49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74" y="1311466"/>
            <a:ext cx="8200001" cy="38810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High &amp; Low Mass Resolution Channels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330200" y="5192534"/>
            <a:ext cx="8813800" cy="1354137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The two sets  have nearly identical sensitivity</a:t>
            </a:r>
          </a:p>
          <a:p>
            <a:r>
              <a:rPr lang="en-US" sz="2000" dirty="0" smtClean="0"/>
              <a:t>The </a:t>
            </a:r>
            <a:r>
              <a:rPr lang="en-US" sz="2000" dirty="0" smtClean="0">
                <a:latin typeface="Symbol" charset="2"/>
                <a:cs typeface="Symbol" charset="2"/>
              </a:rPr>
              <a:t>γγ</a:t>
            </a:r>
            <a:r>
              <a:rPr lang="en-US" sz="2000" dirty="0" smtClean="0"/>
              <a:t>+4l group shows a localized excess &gt;2σ around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H</a:t>
            </a:r>
            <a:r>
              <a:rPr lang="en-US" sz="2000" dirty="0" smtClean="0"/>
              <a:t>=121-125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r>
              <a:rPr lang="en-US" sz="2000" dirty="0">
                <a:solidFill>
                  <a:srgbClr val="0000FF"/>
                </a:solidFill>
              </a:rPr>
              <a:t>The </a:t>
            </a:r>
            <a:r>
              <a:rPr lang="en-US" sz="2000" dirty="0" err="1" smtClean="0">
                <a:solidFill>
                  <a:srgbClr val="0000FF"/>
                </a:solidFill>
              </a:rPr>
              <a:t>WW+ττ+bb</a:t>
            </a:r>
            <a:r>
              <a:rPr lang="en-US" sz="2000" dirty="0" smtClean="0">
                <a:solidFill>
                  <a:srgbClr val="0000FF"/>
                </a:solidFill>
              </a:rPr>
              <a:t> group </a:t>
            </a:r>
            <a:r>
              <a:rPr lang="en-US" sz="2000" dirty="0">
                <a:solidFill>
                  <a:srgbClr val="0000FF"/>
                </a:solidFill>
              </a:rPr>
              <a:t>shows a </a:t>
            </a:r>
            <a:r>
              <a:rPr lang="en-US" sz="2000" dirty="0" smtClean="0">
                <a:solidFill>
                  <a:srgbClr val="0000FF"/>
                </a:solidFill>
              </a:rPr>
              <a:t>broad excess, reaching 2σ around 115-125 </a:t>
            </a:r>
            <a:r>
              <a:rPr lang="en-US" sz="2000" dirty="0" err="1" smtClean="0">
                <a:solidFill>
                  <a:srgbClr val="0000FF"/>
                </a:solidFill>
              </a:rPr>
              <a:t>GeV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endParaRPr lang="en-US" sz="2000" dirty="0">
              <a:solidFill>
                <a:srgbClr val="0000FF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774" y="979489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High mass resolution channels: </a:t>
            </a:r>
            <a:r>
              <a:rPr lang="en-US" sz="1800" b="1" dirty="0" err="1" smtClean="0">
                <a:solidFill>
                  <a:srgbClr val="FF0000"/>
                </a:solidFill>
              </a:rPr>
              <a:t>γγ</a:t>
            </a:r>
            <a:r>
              <a:rPr lang="en-US" sz="1800" b="1" dirty="0" smtClean="0">
                <a:solidFill>
                  <a:srgbClr val="FF0000"/>
                </a:solidFill>
              </a:rPr>
              <a:t> + 4l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8886" y="964459"/>
            <a:ext cx="4206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Poor mass resolution channels: WW + </a:t>
            </a:r>
            <a:r>
              <a:rPr lang="en-US" sz="1600" b="1" dirty="0" err="1" smtClean="0">
                <a:solidFill>
                  <a:srgbClr val="0000FF"/>
                </a:solidFill>
              </a:rPr>
              <a:t>ττ</a:t>
            </a:r>
            <a:r>
              <a:rPr lang="en-US" sz="1600" b="1" dirty="0" smtClean="0">
                <a:solidFill>
                  <a:srgbClr val="0000FF"/>
                </a:solidFill>
              </a:rPr>
              <a:t> + bb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87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2-02-11 at 10.52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950895"/>
            <a:ext cx="9067800" cy="4310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Quantifying The Low Mass Excess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96521" y="5261577"/>
            <a:ext cx="308486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Observed excess at 124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not inconsistent (±1σ)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with SM  Higgs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5888" y="5057803"/>
            <a:ext cx="5581564" cy="1528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Largest observed excess</a:t>
            </a:r>
          </a:p>
          <a:p>
            <a:r>
              <a:rPr lang="en-US" sz="2000" dirty="0" err="1" smtClean="0">
                <a:solidFill>
                  <a:srgbClr val="FF0000"/>
                </a:solidFill>
              </a:rPr>
              <a:t>Z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max</a:t>
            </a:r>
            <a:r>
              <a:rPr lang="en-US" sz="2000" dirty="0" smtClean="0">
                <a:solidFill>
                  <a:srgbClr val="FF0000"/>
                </a:solidFill>
              </a:rPr>
              <a:t>=3.1 (</a:t>
            </a:r>
            <a:r>
              <a:rPr lang="en-US" sz="2000" dirty="0" err="1" smtClean="0">
                <a:solidFill>
                  <a:srgbClr val="FF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min</a:t>
            </a:r>
            <a:r>
              <a:rPr lang="en-US" sz="2000" dirty="0" smtClean="0">
                <a:solidFill>
                  <a:srgbClr val="FF0000"/>
                </a:solidFill>
              </a:rPr>
              <a:t>=0.1%) for m</a:t>
            </a:r>
            <a:r>
              <a:rPr lang="en-US" sz="2000" baseline="-25000" dirty="0" smtClean="0">
                <a:solidFill>
                  <a:srgbClr val="FF0000"/>
                </a:solidFill>
              </a:rPr>
              <a:t>H</a:t>
            </a:r>
            <a:r>
              <a:rPr lang="en-US" sz="2000" dirty="0" smtClean="0">
                <a:solidFill>
                  <a:srgbClr val="FF0000"/>
                </a:solidFill>
              </a:rPr>
              <a:t>=124 GeV</a:t>
            </a:r>
          </a:p>
          <a:p>
            <a:endParaRPr lang="en-US" sz="2000" baseline="-25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After LEE in 110-600 (110-145), excess reduces to 1.5</a:t>
            </a:r>
            <a:r>
              <a:rPr lang="en-US" sz="2000" dirty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dirty="0">
                <a:solidFill>
                  <a:srgbClr val="FF0000"/>
                </a:solidFill>
              </a:rPr>
              <a:t> (2.1</a:t>
            </a:r>
            <a:r>
              <a:rPr lang="en-US" sz="2000" dirty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47692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2-11 at 10.57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74" y="2376938"/>
            <a:ext cx="8443856" cy="4023862"/>
          </a:xfrm>
          <a:prstGeom prst="rect">
            <a:avLst/>
          </a:prstGeom>
        </p:spPr>
      </p:pic>
      <p:pic>
        <p:nvPicPr>
          <p:cNvPr id="12" name="Picture 11" descr="Screen shot 2012-02-11 at 10.52.36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81"/>
          <a:stretch/>
        </p:blipFill>
        <p:spPr>
          <a:xfrm>
            <a:off x="3710299" y="1000354"/>
            <a:ext cx="1465776" cy="1376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Observed Rate Of Excesses at M</a:t>
            </a:r>
            <a:r>
              <a:rPr lang="en-US" sz="2700" baseline="-25000" dirty="0" smtClean="0"/>
              <a:t>H</a:t>
            </a:r>
            <a:r>
              <a:rPr lang="en-US" sz="2700" dirty="0" smtClean="0"/>
              <a:t>= 119.5, 124 GeV</a:t>
            </a:r>
            <a:endParaRPr lang="en-US" sz="27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71943" y="1477530"/>
            <a:ext cx="1755344" cy="89940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43187" y="1587500"/>
            <a:ext cx="954313" cy="94342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Up Arrow 9"/>
          <p:cNvSpPr/>
          <p:nvPr/>
        </p:nvSpPr>
        <p:spPr bwMode="auto">
          <a:xfrm>
            <a:off x="2246490" y="6130275"/>
            <a:ext cx="225453" cy="541050"/>
          </a:xfrm>
          <a:prstGeom prst="upArrow">
            <a:avLst/>
          </a:prstGeom>
          <a:solidFill>
            <a:srgbClr val="000080"/>
          </a:solidFill>
          <a:ln w="6350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Up Arrow 10"/>
          <p:cNvSpPr/>
          <p:nvPr/>
        </p:nvSpPr>
        <p:spPr bwMode="auto">
          <a:xfrm>
            <a:off x="7062973" y="6130275"/>
            <a:ext cx="225453" cy="541050"/>
          </a:xfrm>
          <a:prstGeom prst="upArrow">
            <a:avLst/>
          </a:prstGeom>
          <a:solidFill>
            <a:srgbClr val="000080"/>
          </a:solidFill>
          <a:ln w="6350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172386" y="2376938"/>
            <a:ext cx="1746367" cy="62696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259941" y="2516785"/>
            <a:ext cx="1746367" cy="62696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439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CMS 2011 Higgs Searches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71" y="836365"/>
            <a:ext cx="8109857" cy="55298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94000" y="2664900"/>
            <a:ext cx="5037557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SM HIGGS NOT HERE</a:t>
            </a:r>
            <a:endParaRPr lang="en-US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302500" y="3197316"/>
            <a:ext cx="294676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NOT    HERE  </a:t>
            </a:r>
            <a:endParaRPr lang="en-US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108660" y="5664677"/>
            <a:ext cx="0" cy="608552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493893" y="5664677"/>
            <a:ext cx="0" cy="60855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44100" y="2308876"/>
            <a:ext cx="530915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en-US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5837" y="5899510"/>
            <a:ext cx="652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127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1713" y="5901057"/>
            <a:ext cx="890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114.4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740" y="6121366"/>
            <a:ext cx="4403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Remaining corridor of uncertainty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51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ignificance_7TeV_10fb_allMode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2"/>
          <a:stretch/>
        </p:blipFill>
        <p:spPr>
          <a:xfrm rot="5400000">
            <a:off x="2152429" y="-137569"/>
            <a:ext cx="4628548" cy="67812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2012 LHC Run Will Tell Us 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372732" y="5222572"/>
            <a:ext cx="8439952" cy="12827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Expect  ≈ 20 fb</a:t>
            </a:r>
            <a:r>
              <a:rPr lang="en-US" sz="2400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dirty="0" smtClean="0">
                <a:solidFill>
                  <a:srgbClr val="FF0000"/>
                </a:solidFill>
              </a:rPr>
              <a:t> data in 2012</a:t>
            </a:r>
            <a:endParaRPr lang="en-US" sz="2400" baseline="30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400" dirty="0" smtClean="0"/>
              <a:t>If SM Higgs exists, it will be discovered this year</a:t>
            </a:r>
          </a:p>
          <a:p>
            <a:pPr marL="0" indent="0" algn="ctr">
              <a:buNone/>
            </a:pPr>
            <a:r>
              <a:rPr lang="en-US" sz="2400" dirty="0" smtClean="0"/>
              <a:t>Else it will be ruled out over the 114-600 </a:t>
            </a:r>
            <a:r>
              <a:rPr lang="en-US" sz="2400" dirty="0" err="1" smtClean="0"/>
              <a:t>GeV</a:t>
            </a:r>
            <a:r>
              <a:rPr lang="en-US" sz="2400" dirty="0" smtClean="0"/>
              <a:t> mass range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2415575" y="1842352"/>
            <a:ext cx="2001326" cy="509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54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Key “Background” Measurements</a:t>
            </a:r>
            <a:endParaRPr lang="en-US" dirty="0"/>
          </a:p>
        </p:txBody>
      </p:sp>
      <p:pic>
        <p:nvPicPr>
          <p:cNvPr id="6" name="Picture 5" descr="EWK-X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7"/>
          <a:stretch/>
        </p:blipFill>
        <p:spPr>
          <a:xfrm>
            <a:off x="139673" y="864443"/>
            <a:ext cx="8872594" cy="568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7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Summary Of CMS Higgs Boson 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909638"/>
            <a:ext cx="9144000" cy="5935662"/>
          </a:xfrm>
        </p:spPr>
        <p:txBody>
          <a:bodyPr/>
          <a:lstStyle/>
          <a:p>
            <a:r>
              <a:rPr lang="en-US" sz="2800" dirty="0" smtClean="0"/>
              <a:t>CMS has searched for SM Higgs in 8 distinct Higgs boson decay channels with up to 4.8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data</a:t>
            </a:r>
          </a:p>
          <a:p>
            <a:r>
              <a:rPr lang="en-US" sz="2800" dirty="0" smtClean="0"/>
              <a:t>The Higgs search mass range spans 110-600 GeV</a:t>
            </a:r>
          </a:p>
          <a:p>
            <a:r>
              <a:rPr lang="en-US" sz="2800" u="sng" dirty="0">
                <a:solidFill>
                  <a:srgbClr val="000000"/>
                </a:solidFill>
              </a:rPr>
              <a:t>E</a:t>
            </a:r>
            <a:r>
              <a:rPr lang="en-US" sz="2800" u="sng" dirty="0" smtClean="0">
                <a:solidFill>
                  <a:srgbClr val="000000"/>
                </a:solidFill>
              </a:rPr>
              <a:t>xpected</a:t>
            </a:r>
            <a:r>
              <a:rPr lang="en-US" sz="2800" dirty="0" smtClean="0">
                <a:solidFill>
                  <a:srgbClr val="000000"/>
                </a:solidFill>
              </a:rPr>
              <a:t> 95% CL exclusion range, in absence of Higgs, is </a:t>
            </a:r>
            <a:r>
              <a:rPr lang="en-US" sz="2800" b="1" dirty="0" smtClean="0">
                <a:solidFill>
                  <a:srgbClr val="FF0000"/>
                </a:solidFill>
              </a:rPr>
              <a:t>117-543 GeV</a:t>
            </a:r>
          </a:p>
          <a:p>
            <a:r>
              <a:rPr lang="en-US" sz="2800" u="sng" dirty="0" smtClean="0">
                <a:solidFill>
                  <a:srgbClr val="000000"/>
                </a:solidFill>
              </a:rPr>
              <a:t>Observed</a:t>
            </a:r>
            <a:r>
              <a:rPr lang="en-US" sz="2800" dirty="0" smtClean="0">
                <a:solidFill>
                  <a:srgbClr val="000000"/>
                </a:solidFill>
              </a:rPr>
              <a:t> 95% CL exclusion range is: </a:t>
            </a:r>
            <a:r>
              <a:rPr lang="en-US" sz="2800" b="1" dirty="0" smtClean="0">
                <a:solidFill>
                  <a:srgbClr val="FF0000"/>
                </a:solidFill>
              </a:rPr>
              <a:t>127-600 GeV</a:t>
            </a:r>
          </a:p>
          <a:p>
            <a:r>
              <a:rPr lang="en-US" sz="2800" dirty="0" smtClean="0"/>
              <a:t>An excess in the low mass range seen</a:t>
            </a:r>
          </a:p>
          <a:p>
            <a:r>
              <a:rPr lang="en-US" sz="2800" dirty="0" smtClean="0"/>
              <a:t>More data are required to determine the source of this excess.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Hopefully the Hunt for the SM Higgs will come to a decisive end in this year...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6149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between Atlas and CMS</a:t>
            </a:r>
          </a:p>
        </p:txBody>
      </p:sp>
      <p:pic>
        <p:nvPicPr>
          <p:cNvPr id="5" name="Picture 4" descr="Screen shot 2012-02-11 at 10.52.3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1021331" y="1170693"/>
            <a:ext cx="2827172" cy="2687981"/>
          </a:xfrm>
          <a:prstGeom prst="rect">
            <a:avLst/>
          </a:prstGeom>
        </p:spPr>
      </p:pic>
      <p:pic>
        <p:nvPicPr>
          <p:cNvPr id="6" name="Picture 5" descr="Screen shot 2012-02-14 at 2.29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838" y="1170693"/>
            <a:ext cx="2857853" cy="2687981"/>
          </a:xfrm>
          <a:prstGeom prst="rect">
            <a:avLst/>
          </a:prstGeom>
        </p:spPr>
      </p:pic>
      <p:pic>
        <p:nvPicPr>
          <p:cNvPr id="7" name="Picture 6" descr="Screen shot 2012-02-11 at 10.52.3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00"/>
          <a:stretch/>
        </p:blipFill>
        <p:spPr>
          <a:xfrm>
            <a:off x="1021331" y="3858674"/>
            <a:ext cx="2815860" cy="26879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53270" y="836124"/>
            <a:ext cx="1917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atin typeface="Arial"/>
                <a:cs typeface="Arial"/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76280" y="836124"/>
            <a:ext cx="1917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atin typeface="Arial"/>
                <a:cs typeface="Arial"/>
              </a:rPr>
              <a:t>ATLAS</a:t>
            </a:r>
          </a:p>
        </p:txBody>
      </p:sp>
      <p:pic>
        <p:nvPicPr>
          <p:cNvPr id="10" name="Picture 9" descr="Screen shot 2012-02-14 at 2.32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921" y="3956362"/>
            <a:ext cx="2853530" cy="243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87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between Atlas and CMS</a:t>
            </a:r>
          </a:p>
        </p:txBody>
      </p:sp>
      <p:pic>
        <p:nvPicPr>
          <p:cNvPr id="3" name="Picture 2" descr="FromAle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6" r="17395" b="1"/>
          <a:stretch/>
        </p:blipFill>
        <p:spPr>
          <a:xfrm>
            <a:off x="825222" y="898625"/>
            <a:ext cx="7264083" cy="551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729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47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And CMS Performance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522" y="774700"/>
            <a:ext cx="5511800" cy="413385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18533" y="4817058"/>
            <a:ext cx="9025466" cy="182504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66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990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Rapid increase in instantaneous luminosity: 	</a:t>
            </a:r>
            <a:r>
              <a:rPr lang="en-US" sz="2400" dirty="0" smtClean="0"/>
              <a:t>	 	                          </a:t>
            </a:r>
            <a:r>
              <a:rPr lang="en-US" sz="2000" dirty="0" smtClean="0">
                <a:solidFill>
                  <a:srgbClr val="000000"/>
                </a:solidFill>
              </a:rPr>
              <a:t>April (L=2x10</a:t>
            </a:r>
            <a:r>
              <a:rPr lang="en-US" sz="2000" baseline="30000" dirty="0" smtClean="0">
                <a:solidFill>
                  <a:srgbClr val="000000"/>
                </a:solidFill>
              </a:rPr>
              <a:t>32</a:t>
            </a:r>
            <a:r>
              <a:rPr lang="en-US" sz="2000" dirty="0" smtClean="0">
                <a:solidFill>
                  <a:srgbClr val="000000"/>
                </a:solidFill>
              </a:rPr>
              <a:t> cm</a:t>
            </a:r>
            <a:r>
              <a:rPr lang="en-US" sz="2000" baseline="30000" dirty="0" smtClean="0">
                <a:solidFill>
                  <a:srgbClr val="000000"/>
                </a:solidFill>
              </a:rPr>
              <a:t>-2</a:t>
            </a:r>
            <a:r>
              <a:rPr lang="en-US" sz="2000" dirty="0" smtClean="0">
                <a:solidFill>
                  <a:srgbClr val="000000"/>
                </a:solidFill>
              </a:rPr>
              <a:t>s</a:t>
            </a:r>
            <a:r>
              <a:rPr lang="en-US" sz="2000" baseline="30000" dirty="0" smtClean="0">
                <a:solidFill>
                  <a:srgbClr val="000000"/>
                </a:solidFill>
              </a:rPr>
              <a:t>-1</a:t>
            </a:r>
            <a:r>
              <a:rPr lang="en-US" sz="2000" dirty="0" smtClean="0">
                <a:solidFill>
                  <a:srgbClr val="000000"/>
                </a:solidFill>
              </a:rPr>
              <a:t>) – October (3.5x10</a:t>
            </a:r>
            <a:r>
              <a:rPr lang="en-US" sz="2000" baseline="30000" dirty="0" smtClean="0">
                <a:solidFill>
                  <a:srgbClr val="000000"/>
                </a:solidFill>
              </a:rPr>
              <a:t>33 </a:t>
            </a:r>
            <a:r>
              <a:rPr lang="en-US" sz="2000" dirty="0">
                <a:solidFill>
                  <a:srgbClr val="000000"/>
                </a:solidFill>
              </a:rPr>
              <a:t>cm</a:t>
            </a:r>
            <a:r>
              <a:rPr lang="en-US" sz="2000" baseline="30000" dirty="0">
                <a:solidFill>
                  <a:srgbClr val="000000"/>
                </a:solidFill>
              </a:rPr>
              <a:t>-2</a:t>
            </a:r>
            <a:r>
              <a:rPr lang="en-US" sz="2000" dirty="0">
                <a:solidFill>
                  <a:srgbClr val="000000"/>
                </a:solidFill>
              </a:rPr>
              <a:t>s</a:t>
            </a:r>
            <a:r>
              <a:rPr lang="en-US" sz="2000" baseline="30000" dirty="0">
                <a:solidFill>
                  <a:srgbClr val="000000"/>
                </a:solidFill>
              </a:rPr>
              <a:t>-1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pPr marL="0" indent="0" algn="ctr">
              <a:buFontTx/>
              <a:buNone/>
            </a:pPr>
            <a:r>
              <a:rPr lang="en-US" sz="2400" dirty="0" smtClean="0"/>
              <a:t>1 day in October’11 = more data than 4 x (entire 2010 run)</a:t>
            </a:r>
          </a:p>
          <a:p>
            <a:pPr marL="0" indent="0" algn="ctr"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The challenge of trigger budget &amp; pileup successfully met </a:t>
            </a:r>
          </a:p>
          <a:p>
            <a:pPr marL="0" indent="0" algn="ctr">
              <a:buFontTx/>
              <a:buNone/>
            </a:pPr>
            <a:endParaRPr lang="en-US" sz="2400" dirty="0" smtClean="0"/>
          </a:p>
          <a:p>
            <a:pPr marL="0" indent="0" algn="ctr">
              <a:buFontTx/>
              <a:buNone/>
            </a:pP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998444" y="1322629"/>
            <a:ext cx="11469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00FF"/>
                </a:solidFill>
              </a:rPr>
              <a:t>CMS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34168" y="2825307"/>
            <a:ext cx="3001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Max luminosity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L = 3.5 x 10</a:t>
            </a:r>
            <a:r>
              <a:rPr lang="en-US" b="1" baseline="30000" dirty="0" smtClean="0">
                <a:solidFill>
                  <a:srgbClr val="000090"/>
                </a:solidFill>
              </a:rPr>
              <a:t>33 </a:t>
            </a:r>
            <a:r>
              <a:rPr lang="en-US" b="1" dirty="0" smtClean="0">
                <a:solidFill>
                  <a:srgbClr val="000090"/>
                </a:solidFill>
              </a:rPr>
              <a:t>cm</a:t>
            </a:r>
            <a:r>
              <a:rPr lang="en-US" b="1" baseline="30000" dirty="0" smtClean="0">
                <a:solidFill>
                  <a:srgbClr val="000090"/>
                </a:solidFill>
              </a:rPr>
              <a:t>-2</a:t>
            </a:r>
            <a:r>
              <a:rPr lang="en-US" b="1" dirty="0" smtClean="0">
                <a:solidFill>
                  <a:srgbClr val="000090"/>
                </a:solidFill>
              </a:rPr>
              <a:t> s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endParaRPr lang="en-US" b="1" baseline="30000" dirty="0">
              <a:solidFill>
                <a:srgbClr val="00009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314462" y="1322629"/>
            <a:ext cx="6604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10368" y="1082965"/>
            <a:ext cx="313363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&gt;5 </a:t>
            </a:r>
            <a:r>
              <a:rPr lang="en-US" dirty="0">
                <a:solidFill>
                  <a:srgbClr val="FF0000"/>
                </a:solidFill>
              </a:rPr>
              <a:t>fb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r>
              <a:rPr lang="en-US" baseline="30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delivered 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LHC target for 2011 was 1 fb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per exp.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64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 for HWW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30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Major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Background: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ttbar</a:t>
            </a:r>
          </a:p>
        </p:txBody>
      </p:sp>
      <p:grpSp>
        <p:nvGrpSpPr>
          <p:cNvPr id="51203" name="Group 5"/>
          <p:cNvGrpSpPr>
            <a:grpSpLocks/>
          </p:cNvGrpSpPr>
          <p:nvPr/>
        </p:nvGrpSpPr>
        <p:grpSpPr bwMode="auto">
          <a:xfrm>
            <a:off x="741365" y="1154113"/>
            <a:ext cx="8056805" cy="5684837"/>
            <a:chOff x="4627397" y="3784600"/>
            <a:chExt cx="4516603" cy="3109912"/>
          </a:xfrm>
        </p:grpSpPr>
        <p:pic>
          <p:nvPicPr>
            <p:cNvPr id="51205" name="Picture 4" descr="ttbar_rz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56"/>
            <a:stretch>
              <a:fillRect/>
            </a:stretch>
          </p:blipFill>
          <p:spPr bwMode="auto">
            <a:xfrm>
              <a:off x="4724400" y="3784600"/>
              <a:ext cx="4419600" cy="3109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06" name="Text Box 13"/>
            <p:cNvSpPr txBox="1">
              <a:spLocks noChangeArrowheads="1"/>
            </p:cNvSpPr>
            <p:nvPr/>
          </p:nvSpPr>
          <p:spPr bwMode="auto">
            <a:xfrm>
              <a:off x="6262224" y="5779431"/>
              <a:ext cx="670333" cy="30306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 baseline="30000" dirty="0" smtClean="0"/>
                <a:t>μ+                    </a:t>
              </a:r>
              <a:endParaRPr lang="en-US" sz="18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800" b="1" dirty="0"/>
                <a:t>39 GeV</a:t>
              </a:r>
            </a:p>
          </p:txBody>
        </p:sp>
        <p:sp>
          <p:nvSpPr>
            <p:cNvPr id="51207" name="Text Box 14"/>
            <p:cNvSpPr txBox="1">
              <a:spLocks noChangeArrowheads="1"/>
            </p:cNvSpPr>
            <p:nvPr/>
          </p:nvSpPr>
          <p:spPr bwMode="auto">
            <a:xfrm>
              <a:off x="6971988" y="5737745"/>
              <a:ext cx="591470" cy="353576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/>
                <a:t>MET</a:t>
              </a:r>
              <a:r>
                <a:rPr lang="en-US" sz="1800" b="1" baseline="30000"/>
                <a:t>                    </a:t>
              </a:r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800" b="1"/>
                <a:t> 88 GeV</a:t>
              </a:r>
            </a:p>
          </p:txBody>
        </p:sp>
        <p:sp>
          <p:nvSpPr>
            <p:cNvPr id="51208" name="Text Box 15"/>
            <p:cNvSpPr txBox="1">
              <a:spLocks noChangeArrowheads="1"/>
            </p:cNvSpPr>
            <p:nvPr/>
          </p:nvSpPr>
          <p:spPr bwMode="auto">
            <a:xfrm>
              <a:off x="6853694" y="4278760"/>
              <a:ext cx="819561" cy="31990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600" b="1"/>
                <a:t>Jet</a:t>
              </a:r>
              <a:r>
                <a:rPr lang="en-US" sz="1600" b="1" baseline="30000"/>
                <a:t>                    </a:t>
              </a:r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600" b="1"/>
                <a:t> 56 GeV</a:t>
              </a:r>
            </a:p>
          </p:txBody>
        </p:sp>
        <p:sp>
          <p:nvSpPr>
            <p:cNvPr id="51209" name="Text Box 16"/>
            <p:cNvSpPr txBox="1">
              <a:spLocks noChangeArrowheads="1"/>
            </p:cNvSpPr>
            <p:nvPr/>
          </p:nvSpPr>
          <p:spPr bwMode="auto">
            <a:xfrm>
              <a:off x="6044784" y="4695613"/>
              <a:ext cx="887773" cy="353576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/>
                <a:t>Jet</a:t>
              </a:r>
              <a:r>
                <a:rPr lang="en-US" sz="1800" b="1" baseline="30000"/>
                <a:t>                    </a:t>
              </a:r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800" b="1"/>
                <a:t> 42 GeV</a:t>
              </a:r>
            </a:p>
          </p:txBody>
        </p:sp>
        <p:sp>
          <p:nvSpPr>
            <p:cNvPr id="51210" name="Text Box 17"/>
            <p:cNvSpPr txBox="1">
              <a:spLocks noChangeArrowheads="1"/>
            </p:cNvSpPr>
            <p:nvPr/>
          </p:nvSpPr>
          <p:spPr bwMode="auto">
            <a:xfrm>
              <a:off x="6143930" y="4237075"/>
              <a:ext cx="637871" cy="303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 baseline="30000" dirty="0" smtClean="0"/>
                <a:t>μ-                    </a:t>
              </a:r>
              <a:endParaRPr lang="en-US" sz="18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800" b="1" dirty="0"/>
                <a:t>35 GeV</a:t>
              </a:r>
            </a:p>
          </p:txBody>
        </p:sp>
        <p:sp>
          <p:nvSpPr>
            <p:cNvPr id="51211" name="TextBox 3"/>
            <p:cNvSpPr txBox="1">
              <a:spLocks noChangeArrowheads="1"/>
            </p:cNvSpPr>
            <p:nvPr/>
          </p:nvSpPr>
          <p:spPr bwMode="auto">
            <a:xfrm>
              <a:off x="4627397" y="4820669"/>
              <a:ext cx="1073079" cy="252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b="1" dirty="0">
                  <a:solidFill>
                    <a:srgbClr val="DE00EA"/>
                  </a:solidFill>
                  <a:latin typeface="Times New Roman" charset="0"/>
                </a:rPr>
                <a:t>Simulation</a:t>
              </a:r>
            </a:p>
          </p:txBody>
        </p:sp>
      </p:grpSp>
      <p:sp>
        <p:nvSpPr>
          <p:cNvPr id="51204" name="TextBox 13"/>
          <p:cNvSpPr txBox="1">
            <a:spLocks noChangeArrowheads="1"/>
          </p:cNvSpPr>
          <p:nvPr/>
        </p:nvSpPr>
        <p:spPr bwMode="auto">
          <a:xfrm>
            <a:off x="1092650" y="871134"/>
            <a:ext cx="7521410" cy="461665"/>
          </a:xfrm>
          <a:prstGeom prst="rect">
            <a:avLst/>
          </a:prstGeom>
          <a:solidFill>
            <a:srgbClr val="FFD2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Reduced by </a:t>
            </a:r>
            <a:r>
              <a:rPr lang="en-US" dirty="0" smtClean="0"/>
              <a:t>requiring  </a:t>
            </a:r>
            <a:r>
              <a:rPr lang="en-US" dirty="0"/>
              <a:t>b-Jet (Jet) Veto in |</a:t>
            </a:r>
            <a:r>
              <a:rPr lang="en-US" dirty="0" err="1"/>
              <a:t>η</a:t>
            </a:r>
            <a:r>
              <a:rPr lang="en-US" dirty="0"/>
              <a:t>| &lt;2.5 (4.5)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Major Background: Drell-Yan</a:t>
            </a:r>
          </a:p>
        </p:txBody>
      </p:sp>
      <p:grpSp>
        <p:nvGrpSpPr>
          <p:cNvPr id="52226" name="Group 6"/>
          <p:cNvGrpSpPr>
            <a:grpSpLocks/>
          </p:cNvGrpSpPr>
          <p:nvPr/>
        </p:nvGrpSpPr>
        <p:grpSpPr bwMode="auto">
          <a:xfrm>
            <a:off x="1266092" y="1223966"/>
            <a:ext cx="6893169" cy="5557837"/>
            <a:chOff x="1295400" y="1131888"/>
            <a:chExt cx="7467600" cy="5557342"/>
          </a:xfrm>
        </p:grpSpPr>
        <p:pic>
          <p:nvPicPr>
            <p:cNvPr id="52229" name="Picture 8" descr="Screen shot 2011-04-18 at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3" r="569"/>
            <a:stretch>
              <a:fillRect/>
            </a:stretch>
          </p:blipFill>
          <p:spPr bwMode="auto">
            <a:xfrm>
              <a:off x="1295400" y="1131888"/>
              <a:ext cx="7467600" cy="5557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230" name="Text Box 9"/>
            <p:cNvSpPr txBox="1">
              <a:spLocks noChangeArrowheads="1"/>
            </p:cNvSpPr>
            <p:nvPr/>
          </p:nvSpPr>
          <p:spPr bwMode="auto">
            <a:xfrm>
              <a:off x="3276600" y="5715000"/>
              <a:ext cx="1335374" cy="6565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800" b="1" baseline="30000" dirty="0" smtClean="0"/>
                <a:t>μ+                    </a:t>
              </a:r>
              <a:endParaRPr lang="en-US" sz="28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800" b="1" dirty="0"/>
                <a:t>22.7 GeV</a:t>
              </a:r>
            </a:p>
          </p:txBody>
        </p:sp>
        <p:sp>
          <p:nvSpPr>
            <p:cNvPr id="52231" name="Text Box 10"/>
            <p:cNvSpPr txBox="1">
              <a:spLocks noChangeArrowheads="1"/>
            </p:cNvSpPr>
            <p:nvPr/>
          </p:nvSpPr>
          <p:spPr bwMode="auto">
            <a:xfrm>
              <a:off x="1752600" y="1600200"/>
              <a:ext cx="1487774" cy="6975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3200" b="1" baseline="30000" dirty="0" smtClean="0"/>
                <a:t>μ-                    </a:t>
              </a:r>
              <a:endParaRPr lang="en-US" sz="32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800" b="1" dirty="0"/>
                <a:t>21.1 GeV</a:t>
              </a:r>
            </a:p>
          </p:txBody>
        </p:sp>
        <p:sp>
          <p:nvSpPr>
            <p:cNvPr id="52232" name="Text Box 11"/>
            <p:cNvSpPr txBox="1">
              <a:spLocks noChangeArrowheads="1"/>
            </p:cNvSpPr>
            <p:nvPr/>
          </p:nvSpPr>
          <p:spPr bwMode="auto">
            <a:xfrm>
              <a:off x="4800600" y="4267200"/>
              <a:ext cx="1365354" cy="6463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/>
                <a:t>MET</a:t>
              </a:r>
              <a:r>
                <a:rPr lang="en-US" sz="1800" b="1" baseline="30000"/>
                <a:t>                    </a:t>
              </a:r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800" b="1"/>
                <a:t> 6.9 GeV</a:t>
              </a:r>
            </a:p>
          </p:txBody>
        </p:sp>
      </p:grpSp>
      <p:sp>
        <p:nvSpPr>
          <p:cNvPr id="52227" name="TextBox 7"/>
          <p:cNvSpPr txBox="1">
            <a:spLocks noChangeArrowheads="1"/>
          </p:cNvSpPr>
          <p:nvPr/>
        </p:nvSpPr>
        <p:spPr bwMode="auto">
          <a:xfrm>
            <a:off x="1681740" y="975500"/>
            <a:ext cx="6417141" cy="461665"/>
          </a:xfrm>
          <a:prstGeom prst="rect">
            <a:avLst/>
          </a:prstGeom>
          <a:solidFill>
            <a:srgbClr val="FFFF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Times" charset="0"/>
                <a:cs typeface="Times" charset="0"/>
              </a:rPr>
              <a:t>D</a:t>
            </a:r>
            <a:r>
              <a:rPr lang="en-US" dirty="0" smtClean="0">
                <a:latin typeface="Times" charset="0"/>
                <a:cs typeface="Times" charset="0"/>
              </a:rPr>
              <a:t>rastically </a:t>
            </a:r>
            <a:r>
              <a:rPr lang="en-US" dirty="0">
                <a:latin typeface="Times" charset="0"/>
                <a:cs typeface="Times" charset="0"/>
              </a:rPr>
              <a:t>reduced by requiring MET in the event </a:t>
            </a:r>
          </a:p>
        </p:txBody>
      </p:sp>
      <p:sp>
        <p:nvSpPr>
          <p:cNvPr id="52228" name="TextBox 3"/>
          <p:cNvSpPr txBox="1">
            <a:spLocks noChangeArrowheads="1"/>
          </p:cNvSpPr>
          <p:nvPr/>
        </p:nvSpPr>
        <p:spPr bwMode="auto">
          <a:xfrm>
            <a:off x="38100" y="3352803"/>
            <a:ext cx="17203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>
                <a:solidFill>
                  <a:srgbClr val="DE00EA"/>
                </a:solidFill>
                <a:latin typeface="Times New Roman" charset="0"/>
              </a:rPr>
              <a:t>Simulation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/>
                <a:ea typeface="ＭＳ Ｐゴシック" charset="0"/>
                <a:cs typeface="Times New Roman"/>
                <a:sym typeface="Wingdings" charset="0"/>
              </a:rPr>
              <a:t>pp</a:t>
            </a:r>
            <a:r>
              <a:rPr lang="en-US" dirty="0">
                <a:latin typeface="Times New Roman"/>
                <a:ea typeface="ＭＳ Ｐゴシック" charset="0"/>
                <a:cs typeface="Times New Roman"/>
                <a:sym typeface="Wingdings" charset="0"/>
              </a:rPr>
              <a:t>  WW Is </a:t>
            </a:r>
            <a:r>
              <a:rPr lang="en-US" dirty="0" smtClean="0">
                <a:latin typeface="Times New Roman"/>
                <a:ea typeface="ＭＳ Ｐゴシック" charset="0"/>
                <a:cs typeface="Times New Roman"/>
                <a:sym typeface="Wingdings" charset="0"/>
              </a:rPr>
              <a:t>The Major </a:t>
            </a:r>
            <a:r>
              <a:rPr lang="en-US" dirty="0">
                <a:latin typeface="Times New Roman"/>
                <a:ea typeface="ＭＳ Ｐゴシック" charset="0"/>
                <a:cs typeface="Times New Roman"/>
                <a:sym typeface="Wingdings" charset="0"/>
              </a:rPr>
              <a:t>Irreducible Background</a:t>
            </a:r>
            <a:endParaRPr lang="en-US" dirty="0"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3165231" y="2209803"/>
            <a:ext cx="239150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latin typeface="Times New Roman" charset="0"/>
              </a:rPr>
              <a:t>too large ΔΦ</a:t>
            </a:r>
            <a:r>
              <a:rPr lang="en-US" b="1" i="1" baseline="-25000">
                <a:latin typeface="Times New Roman" charset="0"/>
              </a:rPr>
              <a:t>ll</a:t>
            </a:r>
            <a:endParaRPr lang="en-US" b="1" i="1">
              <a:latin typeface="Times New Roman" charset="0"/>
            </a:endParaRPr>
          </a:p>
          <a:p>
            <a:pPr eaLnBrk="1" hangingPunct="1"/>
            <a:endParaRPr lang="en-US" b="1">
              <a:latin typeface="Times New Roman" charset="0"/>
            </a:endParaRPr>
          </a:p>
        </p:txBody>
      </p:sp>
      <p:sp>
        <p:nvSpPr>
          <p:cNvPr id="53252" name="TextBox 9"/>
          <p:cNvSpPr txBox="1">
            <a:spLocks noChangeArrowheads="1"/>
          </p:cNvSpPr>
          <p:nvPr/>
        </p:nvSpPr>
        <p:spPr bwMode="auto">
          <a:xfrm>
            <a:off x="610317" y="3491134"/>
            <a:ext cx="817201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latin typeface="Times New Roman" charset="0"/>
              </a:rPr>
              <a:t>Data</a:t>
            </a:r>
            <a:endParaRPr lang="en-US" b="1" dirty="0">
              <a:latin typeface="Times New Roman" charset="0"/>
            </a:endParaRPr>
          </a:p>
        </p:txBody>
      </p:sp>
      <p:pic>
        <p:nvPicPr>
          <p:cNvPr id="53253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847" y="947992"/>
            <a:ext cx="5254422" cy="525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Rectangle 12"/>
          <p:cNvSpPr>
            <a:spLocks noChangeArrowheads="1"/>
          </p:cNvSpPr>
          <p:nvPr/>
        </p:nvSpPr>
        <p:spPr bwMode="auto">
          <a:xfrm>
            <a:off x="3938954" y="2362203"/>
            <a:ext cx="19136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too large ΔΦ</a:t>
            </a:r>
            <a:r>
              <a:rPr lang="en-US" i="1" baseline="-25000"/>
              <a:t>ll</a:t>
            </a: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Distributions At WW Selection level</a:t>
            </a:r>
          </a:p>
        </p:txBody>
      </p:sp>
      <p:pic>
        <p:nvPicPr>
          <p:cNvPr id="4" name="Picture 7" descr="mt_mh0_nj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6" t="2681" r="7893" b="32605"/>
          <a:stretch>
            <a:fillRect/>
          </a:stretch>
        </p:blipFill>
        <p:spPr bwMode="auto">
          <a:xfrm>
            <a:off x="17663" y="909033"/>
            <a:ext cx="2686325" cy="203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t_mh0_nj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7" t="2310" r="8025" b="31120"/>
          <a:stretch>
            <a:fillRect/>
          </a:stretch>
        </p:blipFill>
        <p:spPr bwMode="auto">
          <a:xfrm>
            <a:off x="3075189" y="909032"/>
            <a:ext cx="2669168" cy="208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mt_mh0_nj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52" t="2681" r="8156" b="32419"/>
          <a:stretch>
            <a:fillRect/>
          </a:stretch>
        </p:blipFill>
        <p:spPr bwMode="auto">
          <a:xfrm>
            <a:off x="6040639" y="885220"/>
            <a:ext cx="2810704" cy="212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1649613" y="1496408"/>
            <a:ext cx="68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charset="0"/>
                <a:cs typeface="Calibri" charset="0"/>
              </a:rPr>
              <a:t>0-jet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4843663" y="1496408"/>
            <a:ext cx="68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charset="0"/>
                <a:cs typeface="Calibri" charset="0"/>
              </a:rPr>
              <a:t>1-jet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8128202" y="1496408"/>
            <a:ext cx="6857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charset="0"/>
                <a:cs typeface="Calibri" charset="0"/>
              </a:rPr>
              <a:t>2-jet</a:t>
            </a:r>
          </a:p>
        </p:txBody>
      </p:sp>
      <p:pic>
        <p:nvPicPr>
          <p:cNvPr id="10" name="Picture 16" descr="dilepmass_mh0_nj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73" y="4959640"/>
            <a:ext cx="2280852" cy="16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 descr="dileppt_mh0_nj2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28" y="4925875"/>
            <a:ext cx="2163568" cy="168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 descr="dilepmass_mh0_nj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6" t="2681" r="7632" b="31120"/>
          <a:stretch>
            <a:fillRect/>
          </a:stretch>
        </p:blipFill>
        <p:spPr bwMode="auto">
          <a:xfrm>
            <a:off x="291340" y="4959640"/>
            <a:ext cx="1939991" cy="156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dPhi_mh0_nj0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63" y="3120258"/>
            <a:ext cx="2569348" cy="1740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dPhi_mh0_nj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8" r="8311" b="31013"/>
          <a:stretch>
            <a:fillRect/>
          </a:stretch>
        </p:blipFill>
        <p:spPr bwMode="auto">
          <a:xfrm>
            <a:off x="3190313" y="2975796"/>
            <a:ext cx="2302998" cy="187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dPhi_mh0_nj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9" t="2866" r="8942" b="32234"/>
          <a:stretch>
            <a:fillRect/>
          </a:stretch>
        </p:blipFill>
        <p:spPr bwMode="auto">
          <a:xfrm>
            <a:off x="6157350" y="3037708"/>
            <a:ext cx="2348835" cy="1823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880834" y="3369685"/>
            <a:ext cx="5946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charset="0"/>
                <a:cs typeface="Calibri" charset="0"/>
              </a:rPr>
              <a:t>0-jet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4843663" y="3332150"/>
            <a:ext cx="5958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charset="0"/>
                <a:cs typeface="Calibri" charset="0"/>
              </a:rPr>
              <a:t>1-jet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7910304" y="3406009"/>
            <a:ext cx="5958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charset="0"/>
                <a:cs typeface="Calibri" charset="0"/>
              </a:rPr>
              <a:t>2-jet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1744573" y="5367896"/>
            <a:ext cx="5946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charset="0"/>
                <a:cs typeface="Calibri" charset="0"/>
              </a:rPr>
              <a:t>0-jet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4843662" y="5280314"/>
            <a:ext cx="5958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charset="0"/>
                <a:cs typeface="Calibri" charset="0"/>
              </a:rPr>
              <a:t>1-jet</a:t>
            </a: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7805996" y="5364462"/>
            <a:ext cx="5958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charset="0"/>
                <a:cs typeface="Calibri" charset="0"/>
              </a:rPr>
              <a:t>2-jet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1546" y="1347594"/>
            <a:ext cx="612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b="1" baseline="-25000" dirty="0" smtClean="0">
                <a:solidFill>
                  <a:srgbClr val="FF0000"/>
                </a:solidFill>
              </a:rPr>
              <a:t>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0545" y="3314177"/>
            <a:ext cx="56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Δϕ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08074" y="5286570"/>
            <a:ext cx="641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</a:t>
            </a:r>
            <a:r>
              <a:rPr lang="en-US" b="1" i="1" baseline="-25000" dirty="0" err="1" smtClean="0">
                <a:solidFill>
                  <a:srgbClr val="FF0000"/>
                </a:solidFill>
              </a:rPr>
              <a:t>ll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86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Search Channels For SM Higgs Boson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716155"/>
              </p:ext>
            </p:extLst>
          </p:nvPr>
        </p:nvGraphicFramePr>
        <p:xfrm>
          <a:off x="185540" y="929390"/>
          <a:ext cx="8740552" cy="3017519"/>
        </p:xfrm>
        <a:graphic>
          <a:graphicData uri="http://schemas.openxmlformats.org/drawingml/2006/table">
            <a:tbl>
              <a:tblPr/>
              <a:tblGrid>
                <a:gridCol w="2007922"/>
                <a:gridCol w="1856668"/>
                <a:gridCol w="1481082"/>
                <a:gridCol w="1353525"/>
                <a:gridCol w="2041355"/>
              </a:tblGrid>
              <a:tr h="2667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Mode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Mass 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Data Used (fb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Mass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resolution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hlinkClick r:id=""/>
                        </a:rPr>
                        <a:t>CMS Document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γγ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110-150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4.8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1-3 %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arXiv:1202.1487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bb 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110-135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4.7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10 %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HIG-11-031 (PAS)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ττ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110-145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20 %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HIG-11-029 (PAS)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WW 2l 2ν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110-600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20%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arXiv:1202.1489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ZZ 4l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110-600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4.7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1-2%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arXiv: 1202.1997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ZZ 2l2τ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190-600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4.7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10-15%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HIG-11-028 (PAS)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ZZ 2l2j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130-165/200-600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3%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arXiv: 1202.1416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ZZ 2l2ν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250-600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7%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HIG-11-026 (PAS)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00"/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832373" y="3939072"/>
            <a:ext cx="7918525" cy="2545716"/>
            <a:chOff x="832373" y="3939072"/>
            <a:chExt cx="7918525" cy="254571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b="11655"/>
            <a:stretch/>
          </p:blipFill>
          <p:spPr>
            <a:xfrm>
              <a:off x="832373" y="3939072"/>
              <a:ext cx="7261040" cy="254571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807719" y="4020318"/>
              <a:ext cx="1803574" cy="302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5 </a:t>
              </a:r>
              <a:r>
                <a:rPr lang="en-US" sz="1400" dirty="0">
                  <a:solidFill>
                    <a:srgbClr val="000000"/>
                  </a:solidFill>
                </a:rPr>
                <a:t>exclusive final states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1402" y="4266374"/>
              <a:ext cx="1803574" cy="514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</a:rPr>
                <a:t>9 exclusive </a:t>
              </a:r>
              <a:r>
                <a:rPr lang="en-US" sz="1400" dirty="0">
                  <a:solidFill>
                    <a:srgbClr val="000000"/>
                  </a:solidFill>
                </a:rPr>
                <a:t>final states</a:t>
              </a:r>
            </a:p>
            <a:p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37937" y="4542741"/>
              <a:ext cx="1814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5</a:t>
              </a:r>
              <a:r>
                <a:rPr lang="en-US" sz="1400" dirty="0" smtClean="0"/>
                <a:t> exclusive </a:t>
              </a:r>
              <a:r>
                <a:rPr lang="en-US" sz="1400" dirty="0"/>
                <a:t>final states</a:t>
              </a:r>
            </a:p>
            <a:p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86190" y="4801647"/>
              <a:ext cx="1803574" cy="514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5 </a:t>
              </a:r>
              <a:r>
                <a:rPr lang="en-US" sz="1400" dirty="0">
                  <a:solidFill>
                    <a:schemeClr val="bg1"/>
                  </a:solidFill>
                </a:rPr>
                <a:t>exclusive final states</a:t>
              </a:r>
            </a:p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86190" y="5059390"/>
              <a:ext cx="1803574" cy="514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3 </a:t>
              </a:r>
              <a:r>
                <a:rPr lang="en-US" sz="1400" dirty="0">
                  <a:solidFill>
                    <a:schemeClr val="bg1"/>
                  </a:solidFill>
                </a:rPr>
                <a:t>exclusive final states</a:t>
              </a:r>
            </a:p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83648" y="5309565"/>
              <a:ext cx="1764025" cy="302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8 exclusive final states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50624" y="5562434"/>
              <a:ext cx="1764025" cy="302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6</a:t>
              </a:r>
              <a:r>
                <a:rPr lang="en-US" sz="1400" dirty="0" smtClean="0">
                  <a:solidFill>
                    <a:schemeClr val="bg1"/>
                  </a:solidFill>
                </a:rPr>
                <a:t> exclusive final states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65660" y="5828607"/>
              <a:ext cx="1764025" cy="302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2 exclusive final states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836691" y="6131165"/>
              <a:ext cx="9142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m</a:t>
              </a:r>
              <a:r>
                <a:rPr lang="en-US" sz="1400" baseline="-25000" dirty="0">
                  <a:solidFill>
                    <a:srgbClr val="000000"/>
                  </a:solidFill>
                </a:rPr>
                <a:t>H</a:t>
              </a:r>
              <a:r>
                <a:rPr lang="en-US" sz="1400" dirty="0">
                  <a:solidFill>
                    <a:srgbClr val="000000"/>
                  </a:solidFill>
                </a:rPr>
                <a:t> (GeV)</a:t>
              </a:r>
              <a:endParaRPr lang="en-US" sz="1400" baseline="-25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Oval 4"/>
          <p:cNvSpPr/>
          <p:nvPr/>
        </p:nvSpPr>
        <p:spPr bwMode="auto">
          <a:xfrm>
            <a:off x="2814309" y="4542741"/>
            <a:ext cx="2472630" cy="38380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Yield Tally For Cut Based Analysis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79400" y="1714500"/>
            <a:ext cx="8674100" cy="3441700"/>
            <a:chOff x="0" y="1714500"/>
            <a:chExt cx="9144000" cy="341859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714500"/>
              <a:ext cx="9144000" cy="341859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8512028" y="1714500"/>
              <a:ext cx="593872" cy="3418592"/>
            </a:xfrm>
            <a:prstGeom prst="rect">
              <a:avLst/>
            </a:prstGeom>
            <a:solidFill>
              <a:srgbClr val="FF4EF1">
                <a:alpha val="22000"/>
              </a:srgbClr>
            </a:solidFill>
            <a:ln w="6350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245369" y="1714500"/>
              <a:ext cx="1069027" cy="3418592"/>
            </a:xfrm>
            <a:prstGeom prst="rect">
              <a:avLst/>
            </a:prstGeom>
            <a:solidFill>
              <a:srgbClr val="FFF600">
                <a:alpha val="31000"/>
              </a:srgbClr>
            </a:solidFill>
            <a:ln w="6350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2721279" y="2177223"/>
            <a:ext cx="957487" cy="322551"/>
          </a:xfrm>
          <a:prstGeom prst="rect">
            <a:avLst/>
          </a:prstGeom>
          <a:solidFill>
            <a:srgbClr val="FF4EF1">
              <a:alpha val="36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11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Cross Check: </a:t>
            </a:r>
            <a:r>
              <a:rPr lang="en-US" sz="2800" dirty="0"/>
              <a:t>Single </a:t>
            </a:r>
            <a:r>
              <a:rPr lang="en-US" sz="2800" dirty="0" smtClean="0"/>
              <a:t>Variable (</a:t>
            </a:r>
            <a:r>
              <a:rPr lang="en-US" sz="2800" dirty="0" err="1" smtClean="0"/>
              <a:t>M</a:t>
            </a:r>
            <a:r>
              <a:rPr lang="en-US" sz="2800" baseline="-25000" dirty="0" err="1" smtClean="0"/>
              <a:t>ll</a:t>
            </a:r>
            <a:r>
              <a:rPr lang="en-US" sz="2800" dirty="0" smtClean="0"/>
              <a:t>) </a:t>
            </a:r>
            <a:r>
              <a:rPr lang="en-US" sz="2800" dirty="0"/>
              <a:t>Shape </a:t>
            </a:r>
            <a:r>
              <a:rPr lang="en-US" sz="2800" dirty="0" smtClean="0"/>
              <a:t>Analysis</a:t>
            </a:r>
            <a:endParaRPr lang="en-US" sz="2800" dirty="0"/>
          </a:p>
        </p:txBody>
      </p:sp>
      <p:pic>
        <p:nvPicPr>
          <p:cNvPr id="5" name="Picture 4" descr="mll_0j_OF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0" y="885679"/>
            <a:ext cx="2308005" cy="3240000"/>
          </a:xfrm>
          <a:prstGeom prst="rect">
            <a:avLst/>
          </a:prstGeom>
        </p:spPr>
      </p:pic>
      <p:pic>
        <p:nvPicPr>
          <p:cNvPr id="6" name="Picture 5" descr="mll_0j_S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381" y="885679"/>
            <a:ext cx="2308005" cy="3240000"/>
          </a:xfrm>
          <a:prstGeom prst="rect">
            <a:avLst/>
          </a:prstGeom>
        </p:spPr>
      </p:pic>
      <p:pic>
        <p:nvPicPr>
          <p:cNvPr id="7" name="Picture 6" descr="mll_1j_OF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61" y="860655"/>
            <a:ext cx="2308005" cy="3240000"/>
          </a:xfrm>
          <a:prstGeom prst="rect">
            <a:avLst/>
          </a:prstGeom>
        </p:spPr>
      </p:pic>
      <p:pic>
        <p:nvPicPr>
          <p:cNvPr id="8" name="Picture 7" descr="mll_1j_SF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0" y="879423"/>
            <a:ext cx="2308005" cy="3240000"/>
          </a:xfrm>
          <a:prstGeom prst="rect">
            <a:avLst/>
          </a:prstGeom>
        </p:spPr>
      </p:pic>
      <p:pic>
        <p:nvPicPr>
          <p:cNvPr id="9" name="Picture 4" descr="limit_4p6fb_mllShape_comb_lin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"/>
          <a:stretch/>
        </p:blipFill>
        <p:spPr bwMode="auto">
          <a:xfrm rot="5400000">
            <a:off x="3228671" y="3135725"/>
            <a:ext cx="2634464" cy="4367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884655" y="4966856"/>
            <a:ext cx="3731611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E</a:t>
            </a:r>
            <a:r>
              <a:rPr lang="en-US" sz="1800" dirty="0" smtClean="0">
                <a:solidFill>
                  <a:schemeClr val="bg1"/>
                </a:solidFill>
              </a:rPr>
              <a:t>xpected </a:t>
            </a:r>
            <a:r>
              <a:rPr lang="en-US" sz="1800" dirty="0">
                <a:solidFill>
                  <a:schemeClr val="bg1"/>
                </a:solidFill>
              </a:rPr>
              <a:t>range: </a:t>
            </a:r>
            <a:r>
              <a:rPr lang="en-US" sz="1800" dirty="0" smtClean="0">
                <a:solidFill>
                  <a:schemeClr val="bg1"/>
                </a:solidFill>
              </a:rPr>
              <a:t>126 &lt; M</a:t>
            </a:r>
            <a:r>
              <a:rPr lang="en-US" sz="1800" baseline="-25000" dirty="0" smtClean="0">
                <a:solidFill>
                  <a:schemeClr val="bg1"/>
                </a:solidFill>
              </a:rPr>
              <a:t>H </a:t>
            </a:r>
            <a:r>
              <a:rPr lang="en-US" sz="1800" dirty="0" smtClean="0">
                <a:solidFill>
                  <a:schemeClr val="bg1"/>
                </a:solidFill>
              </a:rPr>
              <a:t>&lt; 230 GeV</a:t>
            </a:r>
            <a:endParaRPr lang="en-US" sz="18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O</a:t>
            </a:r>
            <a:r>
              <a:rPr lang="en-US" sz="1800" dirty="0" smtClean="0">
                <a:solidFill>
                  <a:schemeClr val="bg1"/>
                </a:solidFill>
              </a:rPr>
              <a:t>bserved </a:t>
            </a:r>
            <a:r>
              <a:rPr lang="en-US" sz="1800" dirty="0">
                <a:solidFill>
                  <a:schemeClr val="bg1"/>
                </a:solidFill>
              </a:rPr>
              <a:t>range: </a:t>
            </a:r>
            <a:r>
              <a:rPr lang="en-US" sz="1800" dirty="0" smtClean="0">
                <a:solidFill>
                  <a:schemeClr val="bg1"/>
                </a:solidFill>
              </a:rPr>
              <a:t>132 &lt; </a:t>
            </a:r>
            <a:r>
              <a:rPr lang="en-US" sz="1800" dirty="0">
                <a:solidFill>
                  <a:schemeClr val="bg1"/>
                </a:solidFill>
              </a:rPr>
              <a:t>M</a:t>
            </a:r>
            <a:r>
              <a:rPr lang="en-US" sz="1800" baseline="-25000" dirty="0">
                <a:solidFill>
                  <a:schemeClr val="bg1"/>
                </a:solidFill>
              </a:rPr>
              <a:t>H </a:t>
            </a:r>
            <a:r>
              <a:rPr lang="en-US" sz="1800" dirty="0">
                <a:solidFill>
                  <a:schemeClr val="bg1"/>
                </a:solidFill>
              </a:rPr>
              <a:t>&lt; </a:t>
            </a:r>
            <a:r>
              <a:rPr lang="en-US" sz="1800" dirty="0" smtClean="0">
                <a:solidFill>
                  <a:schemeClr val="bg1"/>
                </a:solidFill>
              </a:rPr>
              <a:t>238 GeV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255951" y="1631040"/>
            <a:ext cx="7650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latin typeface="Calibri" charset="0"/>
                <a:cs typeface="Calibri" charset="0"/>
              </a:rPr>
              <a:t>0-jet OF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594445" y="1620930"/>
            <a:ext cx="7286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latin typeface="Calibri" charset="0"/>
                <a:cs typeface="Calibri" charset="0"/>
              </a:rPr>
              <a:t>0-jet </a:t>
            </a:r>
            <a:r>
              <a:rPr lang="en-US" sz="1400" dirty="0" smtClean="0">
                <a:latin typeface="Calibri" charset="0"/>
                <a:cs typeface="Calibri" charset="0"/>
              </a:rPr>
              <a:t>SF</a:t>
            </a:r>
            <a:endParaRPr lang="en-US" sz="1400" dirty="0">
              <a:latin typeface="Calibri" charset="0"/>
              <a:cs typeface="Calibri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8125351" y="1526906"/>
            <a:ext cx="7286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alibri" charset="0"/>
                <a:cs typeface="Calibri" charset="0"/>
              </a:rPr>
              <a:t>1-</a:t>
            </a:r>
            <a:r>
              <a:rPr lang="en-US" sz="1400" dirty="0">
                <a:latin typeface="Calibri" charset="0"/>
                <a:cs typeface="Calibri" charset="0"/>
              </a:rPr>
              <a:t>jet </a:t>
            </a:r>
            <a:r>
              <a:rPr lang="en-US" sz="1400" dirty="0" smtClean="0">
                <a:latin typeface="Calibri" charset="0"/>
                <a:cs typeface="Calibri" charset="0"/>
              </a:rPr>
              <a:t>SF</a:t>
            </a:r>
            <a:endParaRPr lang="en-US" sz="1400" dirty="0">
              <a:latin typeface="Calibri" charset="0"/>
              <a:cs typeface="Calibri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5729993" y="1612652"/>
            <a:ext cx="7650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alibri" charset="0"/>
                <a:cs typeface="Calibri" charset="0"/>
              </a:rPr>
              <a:t>1-</a:t>
            </a:r>
            <a:r>
              <a:rPr lang="en-US" sz="1400" dirty="0">
                <a:latin typeface="Calibri" charset="0"/>
                <a:cs typeface="Calibri" charset="0"/>
              </a:rPr>
              <a:t>jet OF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18094" y="4791565"/>
            <a:ext cx="2287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consistent</a:t>
            </a:r>
          </a:p>
          <a:p>
            <a:r>
              <a:rPr lang="en-US" dirty="0" smtClean="0"/>
              <a:t>With BDT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18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004614"/>
            <a:ext cx="4671354" cy="3350243"/>
          </a:xfrm>
          <a:prstGeom prst="rect">
            <a:avLst/>
          </a:prstGeom>
        </p:spPr>
      </p:pic>
      <p:pic>
        <p:nvPicPr>
          <p:cNvPr id="3" name="Picture 2" descr="limits_nj_shap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/>
          <a:stretch/>
        </p:blipFill>
        <p:spPr>
          <a:xfrm rot="5400000">
            <a:off x="4926525" y="1439284"/>
            <a:ext cx="3403791" cy="495495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H</a:t>
            </a:r>
            <a:r>
              <a:rPr lang="en-US" sz="3000" dirty="0">
                <a:sym typeface="Wingdings"/>
              </a:rPr>
              <a:t> WW  2l </a:t>
            </a:r>
            <a:r>
              <a:rPr lang="en-US" sz="3000" dirty="0" smtClean="0">
                <a:sym typeface="Wingdings"/>
              </a:rPr>
              <a:t>2ν: What To Expect For  </a:t>
            </a:r>
            <a:r>
              <a:rPr lang="en-US" sz="3000" dirty="0"/>
              <a:t>M</a:t>
            </a:r>
            <a:r>
              <a:rPr lang="en-US" sz="3000" baseline="-25000" dirty="0"/>
              <a:t>H</a:t>
            </a:r>
            <a:r>
              <a:rPr lang="en-US" sz="3000" dirty="0"/>
              <a:t>=124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50254" y="3072421"/>
            <a:ext cx="3000691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90"/>
                </a:solidFill>
              </a:rPr>
              <a:t>Bkgd</a:t>
            </a:r>
            <a:r>
              <a:rPr lang="en-US" sz="2000" b="1" dirty="0" smtClean="0">
                <a:solidFill>
                  <a:srgbClr val="000090"/>
                </a:solidFill>
              </a:rPr>
              <a:t> + Signal @ M</a:t>
            </a:r>
            <a:r>
              <a:rPr lang="en-US" sz="2000" b="1" baseline="-25000" dirty="0" smtClean="0">
                <a:solidFill>
                  <a:srgbClr val="000090"/>
                </a:solidFill>
              </a:rPr>
              <a:t>H</a:t>
            </a:r>
            <a:r>
              <a:rPr lang="en-US" sz="2000" b="1" dirty="0" smtClean="0">
                <a:solidFill>
                  <a:srgbClr val="000090"/>
                </a:solidFill>
              </a:rPr>
              <a:t>=124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1545" y="1206419"/>
            <a:ext cx="7708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Inject a </a:t>
            </a:r>
            <a:r>
              <a:rPr lang="en-US" b="1" dirty="0" smtClean="0">
                <a:solidFill>
                  <a:srgbClr val="FF0000"/>
                </a:solidFill>
              </a:rPr>
              <a:t>SM like Higgs signal </a:t>
            </a:r>
            <a:r>
              <a:rPr lang="en-US" b="1" dirty="0" smtClean="0">
                <a:solidFill>
                  <a:srgbClr val="0000FF"/>
                </a:solidFill>
              </a:rPr>
              <a:t>over predicted backgrounds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63559" y="3092809"/>
            <a:ext cx="1266442" cy="400110"/>
          </a:xfrm>
          <a:prstGeom prst="rect">
            <a:avLst/>
          </a:prstGeom>
          <a:solidFill>
            <a:srgbClr val="CCFFCC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2011 Data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76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H-&gt;WW-&gt;</a:t>
            </a:r>
            <a:r>
              <a:rPr lang="en-US" dirty="0" err="1" smtClean="0"/>
              <a:t>lvlv</a:t>
            </a:r>
            <a:r>
              <a:rPr lang="en-US" dirty="0" smtClean="0"/>
              <a:t>: Evolution of Search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4843463"/>
            <a:ext cx="8229600" cy="1282700"/>
          </a:xfrm>
        </p:spPr>
        <p:txBody>
          <a:bodyPr/>
          <a:lstStyle/>
          <a:p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8" y="1057525"/>
            <a:ext cx="2875755" cy="20417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8" y="3857070"/>
            <a:ext cx="2956006" cy="209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2470" y="3755145"/>
            <a:ext cx="2735641" cy="21165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8763" y="3063816"/>
            <a:ext cx="211428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EPS’11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MVA-based analysis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2192" y="5910665"/>
            <a:ext cx="196223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EPS’11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Cut-based analysis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17285" y="5891807"/>
            <a:ext cx="196223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LP’11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Cut-based analysis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1266" y="974471"/>
            <a:ext cx="3322734" cy="23876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3418" y="3710146"/>
            <a:ext cx="3060581" cy="220051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586859" y="5957506"/>
            <a:ext cx="196223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2011 data set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Cut-based analysis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99350" y="3079233"/>
            <a:ext cx="211428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2011 data set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MVA-based analysis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30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 for HZZ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30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Along The Way: Observation of </a:t>
            </a:r>
            <a:r>
              <a:rPr lang="en-US" dirty="0" smtClean="0">
                <a:sym typeface="Wingdings"/>
              </a:rPr>
              <a:t>Z </a:t>
            </a:r>
            <a:r>
              <a:rPr lang="en-US" dirty="0">
                <a:sym typeface="Wingdings"/>
              </a:rPr>
              <a:t> 4l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207795" y="969758"/>
            <a:ext cx="4859250" cy="4704888"/>
            <a:chOff x="4280441" y="1300945"/>
            <a:chExt cx="4859250" cy="47048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0441" y="1302913"/>
              <a:ext cx="4859250" cy="470292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280441" y="1300945"/>
              <a:ext cx="1738051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CMS Preliminary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4306903"/>
            <a:ext cx="4610707" cy="132343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Standard 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C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andle for HZZ4l search:</a:t>
            </a:r>
            <a:endParaRPr lang="en-US" sz="2000" b="1" dirty="0">
              <a:solidFill>
                <a:srgbClr val="0000FF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direct calibration of M</a:t>
            </a:r>
            <a:r>
              <a:rPr lang="en-US" sz="2000" b="1" baseline="-25000" dirty="0" smtClean="0">
                <a:solidFill>
                  <a:srgbClr val="0000FF"/>
                </a:solidFill>
                <a:sym typeface="Wingdings"/>
              </a:rPr>
              <a:t>4l</a:t>
            </a: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 scale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direct measurement of M</a:t>
            </a:r>
            <a:r>
              <a:rPr lang="en-US" sz="2000" b="1" baseline="-25000" dirty="0" smtClean="0">
                <a:solidFill>
                  <a:srgbClr val="0000FF"/>
                </a:solidFill>
                <a:sym typeface="Wingdings"/>
              </a:rPr>
              <a:t>4l</a:t>
            </a: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 resolution</a:t>
            </a:r>
            <a:endParaRPr lang="en-US" b="1" dirty="0">
              <a:solidFill>
                <a:srgbClr val="FF000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ym typeface="Wingdings"/>
              </a:rPr>
              <a:t>M</a:t>
            </a:r>
            <a:r>
              <a:rPr lang="en-US" sz="2000" b="1" baseline="-25000" dirty="0" smtClean="0">
                <a:sym typeface="Wingdings"/>
              </a:rPr>
              <a:t>4l</a:t>
            </a:r>
            <a:r>
              <a:rPr lang="en-US" sz="2000" b="1" dirty="0" smtClean="0">
                <a:sym typeface="Wingdings"/>
              </a:rPr>
              <a:t>=91.3±0.6 GeV (stat)</a:t>
            </a:r>
          </a:p>
        </p:txBody>
      </p:sp>
      <p:pic>
        <p:nvPicPr>
          <p:cNvPr id="8" name="Picture 7" descr="s-channel_diagr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4" t="14547" r="9696" b="11469"/>
          <a:stretch/>
        </p:blipFill>
        <p:spPr>
          <a:xfrm>
            <a:off x="435647" y="1159307"/>
            <a:ext cx="3056923" cy="17057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299" y="3342209"/>
            <a:ext cx="46987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Wingdings"/>
              </a:rPr>
              <a:t>Di-lepton mass cut </a:t>
            </a:r>
            <a:r>
              <a:rPr lang="en-US" dirty="0" smtClean="0">
                <a:sym typeface="Wingdings"/>
              </a:rPr>
              <a:t>relaxed </a:t>
            </a:r>
            <a:r>
              <a:rPr lang="en-US" dirty="0">
                <a:sym typeface="Wingdings"/>
              </a:rPr>
              <a:t>to 4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455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 for Hbb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30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H</a:t>
            </a:r>
            <a:r>
              <a:rPr lang="en-US" sz="2800" dirty="0">
                <a:sym typeface="Wingdings"/>
              </a:rPr>
              <a:t> b b : Data Driven  Way of Dealing With </a:t>
            </a:r>
            <a:r>
              <a:rPr lang="en-US" sz="2800" dirty="0" err="1">
                <a:sym typeface="Wingdings"/>
              </a:rPr>
              <a:t>Bkgnd</a:t>
            </a:r>
            <a:r>
              <a:rPr lang="en-US" sz="2800" dirty="0">
                <a:sym typeface="Wingdings"/>
              </a:rPr>
              <a:t> 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55" r="-2757"/>
          <a:stretch/>
        </p:blipFill>
        <p:spPr>
          <a:xfrm>
            <a:off x="4446588" y="3833813"/>
            <a:ext cx="4697412" cy="2720975"/>
          </a:xfrm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78" y="1784073"/>
            <a:ext cx="2718617" cy="1825565"/>
          </a:xfrm>
          <a:prstGeom prst="rect">
            <a:avLst/>
          </a:prstGeom>
          <a:noFill/>
          <a:ln w="54720">
            <a:noFill/>
            <a:round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769280"/>
            <a:ext cx="45720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r>
              <a:rPr lang="en-US" dirty="0" smtClean="0">
                <a:solidFill>
                  <a:srgbClr val="FF0000"/>
                </a:solidFill>
                <a:latin typeface="Candara"/>
                <a:ea typeface="Tahoma" charset="0"/>
                <a:cs typeface="Candara"/>
              </a:rPr>
              <a:t>Reducible backgrounds</a:t>
            </a:r>
          </a:p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r>
              <a:rPr lang="en-US" dirty="0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QCD, </a:t>
            </a:r>
            <a:r>
              <a:rPr lang="en-US" dirty="0" err="1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V+udscg</a:t>
            </a:r>
            <a:r>
              <a:rPr lang="en-US" dirty="0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  </a:t>
            </a:r>
          </a:p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r>
              <a:rPr lang="en-US" dirty="0" err="1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ttbar</a:t>
            </a:r>
            <a:r>
              <a:rPr lang="en-US" dirty="0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 and single top</a:t>
            </a:r>
            <a:endParaRPr lang="en-US" dirty="0" smtClean="0">
              <a:solidFill>
                <a:srgbClr val="FE0008"/>
              </a:solidFill>
              <a:ea typeface="Tahoma" charset="0"/>
              <a:cs typeface="Tahoma" charset="0"/>
            </a:endParaRPr>
          </a:p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endParaRPr lang="en-US" dirty="0" smtClean="0">
              <a:solidFill>
                <a:srgbClr val="FE0008"/>
              </a:solidFill>
              <a:ea typeface="Tahoma" charset="0"/>
              <a:cs typeface="Tahoma" charset="0"/>
            </a:endParaRPr>
          </a:p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endParaRPr lang="en-US" dirty="0" smtClean="0">
              <a:solidFill>
                <a:srgbClr val="00CC99"/>
              </a:solidFill>
              <a:ea typeface="Tahoma" charset="0"/>
              <a:cs typeface="Tahoma" charset="0"/>
            </a:endParaRPr>
          </a:p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endParaRPr lang="en-US" dirty="0" smtClean="0">
              <a:solidFill>
                <a:srgbClr val="00CC99"/>
              </a:solidFill>
              <a:ea typeface="Tahoma" charset="0"/>
              <a:cs typeface="Tahoma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674841"/>
            <a:ext cx="375866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r>
              <a:rPr lang="en-US" kern="1200" dirty="0" smtClean="0">
                <a:solidFill>
                  <a:srgbClr val="FF0000"/>
                </a:solidFill>
                <a:latin typeface="Candara"/>
                <a:ea typeface="Tahoma" charset="0"/>
                <a:cs typeface="Candara"/>
              </a:rPr>
              <a:t>Irreducible backgrounds</a:t>
            </a:r>
          </a:p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r>
              <a:rPr lang="en-US" kern="1200" dirty="0" err="1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V+bb</a:t>
            </a:r>
            <a:r>
              <a:rPr lang="en-US" kern="1200" dirty="0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 @ high </a:t>
            </a:r>
            <a:r>
              <a:rPr lang="en-US" kern="1200" dirty="0" err="1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p</a:t>
            </a:r>
            <a:r>
              <a:rPr lang="en-US" kern="1200" baseline="-33000" dirty="0" err="1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T</a:t>
            </a:r>
            <a:r>
              <a:rPr lang="en-US" kern="1200" dirty="0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   </a:t>
            </a:r>
          </a:p>
          <a:p>
            <a:pPr>
              <a:tabLst>
                <a:tab pos="322565" algn="l"/>
                <a:tab pos="645130" algn="l"/>
                <a:tab pos="966255" algn="l"/>
                <a:tab pos="1288819" algn="l"/>
                <a:tab pos="1612824" algn="l"/>
                <a:tab pos="1935389" algn="l"/>
                <a:tab pos="2256514" algn="l"/>
                <a:tab pos="2579079" algn="l"/>
                <a:tab pos="2903083" algn="l"/>
                <a:tab pos="3225648" algn="l"/>
                <a:tab pos="3548212" algn="l"/>
                <a:tab pos="3869338" algn="l"/>
                <a:tab pos="3939898" algn="l"/>
                <a:tab pos="4596548" algn="l"/>
                <a:tab pos="5253198" algn="l"/>
              </a:tabLst>
            </a:pPr>
            <a:r>
              <a:rPr lang="en-US" kern="1200" dirty="0" err="1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ZZ(bb</a:t>
            </a:r>
            <a:r>
              <a:rPr lang="en-US" kern="1200" dirty="0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), </a:t>
            </a:r>
            <a:r>
              <a:rPr lang="en-US" kern="1200" dirty="0" err="1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W(l</a:t>
            </a:r>
            <a:r>
              <a:rPr lang="en-US" kern="1200" dirty="0" err="1" smtClean="0">
                <a:solidFill>
                  <a:srgbClr val="000000"/>
                </a:solidFill>
                <a:latin typeface="Candara"/>
                <a:ea typeface="Symbol" charset="2"/>
                <a:cs typeface="Candara"/>
              </a:rPr>
              <a:t>ν</a:t>
            </a:r>
            <a:r>
              <a:rPr lang="en-US" kern="1200" dirty="0" err="1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)Z(bb</a:t>
            </a:r>
            <a:r>
              <a:rPr lang="en-US" kern="1200" dirty="0" smtClean="0">
                <a:solidFill>
                  <a:srgbClr val="000000"/>
                </a:solidFill>
                <a:latin typeface="Candara"/>
                <a:ea typeface="Tahoma" charset="0"/>
                <a:cs typeface="Candara"/>
              </a:rPr>
              <a:t>)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78" y="4896079"/>
            <a:ext cx="2155728" cy="1705698"/>
          </a:xfrm>
          <a:prstGeom prst="rect">
            <a:avLst/>
          </a:prstGeom>
          <a:noFill/>
          <a:ln w="54720">
            <a:noFill/>
            <a:round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922723" y="3474948"/>
            <a:ext cx="5167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1200" dirty="0" smtClean="0">
                <a:solidFill>
                  <a:srgbClr val="FF0000"/>
                </a:solidFill>
                <a:latin typeface="Candara"/>
                <a:cs typeface="Candara"/>
              </a:rPr>
              <a:t>Example: Zee control region  definition</a:t>
            </a:r>
            <a:endParaRPr lang="en-US" sz="2400" kern="1200" dirty="0">
              <a:solidFill>
                <a:srgbClr val="FF0000"/>
              </a:solidFill>
              <a:latin typeface="Candara"/>
              <a:cs typeface="Candar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59597" y="972786"/>
            <a:ext cx="56302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008" algn="l"/>
                <a:tab pos="829452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kern="1200" dirty="0">
                <a:solidFill>
                  <a:srgbClr val="FF0000"/>
                </a:solidFill>
                <a:latin typeface="Candara"/>
                <a:cs typeface="Candara"/>
              </a:rPr>
              <a:t>Definition of Control </a:t>
            </a:r>
            <a:r>
              <a:rPr lang="en-US" sz="2000" kern="1200" dirty="0" smtClean="0">
                <a:solidFill>
                  <a:srgbClr val="FF0000"/>
                </a:solidFill>
                <a:latin typeface="Candara"/>
                <a:cs typeface="Candara"/>
              </a:rPr>
              <a:t>Regions</a:t>
            </a:r>
            <a:r>
              <a:rPr lang="en-US" sz="2000" kern="120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lang="en-US" sz="2000" kern="1200" dirty="0" smtClean="0">
                <a:solidFill>
                  <a:srgbClr val="FF0000"/>
                </a:solidFill>
                <a:latin typeface="Candara"/>
                <a:cs typeface="Candara"/>
              </a:rPr>
              <a:t>(CR) crucial element </a:t>
            </a:r>
            <a:r>
              <a:rPr lang="en-US" sz="2000" kern="1200" dirty="0">
                <a:solidFill>
                  <a:srgbClr val="FF0000"/>
                </a:solidFill>
                <a:latin typeface="Candara"/>
                <a:cs typeface="Candara"/>
              </a:rPr>
              <a:t>of the </a:t>
            </a:r>
            <a:r>
              <a:rPr lang="en-US" sz="2000" kern="1200" dirty="0" smtClean="0">
                <a:solidFill>
                  <a:srgbClr val="FF0000"/>
                </a:solidFill>
                <a:latin typeface="Candara"/>
                <a:cs typeface="Candara"/>
              </a:rPr>
              <a:t>analysis</a:t>
            </a:r>
            <a:endParaRPr lang="en-US" sz="2000" kern="1200" dirty="0">
              <a:solidFill>
                <a:srgbClr val="FF0000"/>
              </a:solidFill>
              <a:latin typeface="Candara"/>
              <a:cs typeface="Candara"/>
            </a:endParaRPr>
          </a:p>
          <a:p>
            <a:pPr>
              <a:tabLst>
                <a:tab pos="540008" algn="l"/>
                <a:tab pos="829452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sz="2000" kern="1200" dirty="0">
              <a:solidFill>
                <a:srgbClr val="000000"/>
              </a:solidFill>
              <a:latin typeface="Candara"/>
              <a:cs typeface="Candara"/>
            </a:endParaRPr>
          </a:p>
          <a:p>
            <a:pPr>
              <a:tabLst>
                <a:tab pos="540008" algn="l"/>
                <a:tab pos="829452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kern="1200" dirty="0">
                <a:solidFill>
                  <a:srgbClr val="000000"/>
                </a:solidFill>
                <a:latin typeface="Candara"/>
                <a:cs typeface="Candara"/>
              </a:rPr>
              <a:t>Define several </a:t>
            </a:r>
            <a:r>
              <a:rPr lang="en-US" sz="2000" kern="1200" dirty="0" smtClean="0">
                <a:solidFill>
                  <a:srgbClr val="000000"/>
                </a:solidFill>
                <a:latin typeface="Candara"/>
                <a:cs typeface="Candara"/>
              </a:rPr>
              <a:t>CR</a:t>
            </a:r>
            <a:r>
              <a:rPr lang="en-US" sz="2000" dirty="0">
                <a:solidFill>
                  <a:srgbClr val="000000"/>
                </a:solidFill>
                <a:latin typeface="Candara"/>
                <a:cs typeface="Candara"/>
              </a:rPr>
              <a:t> </a:t>
            </a:r>
            <a:r>
              <a:rPr lang="en-US" sz="2000" kern="1200" dirty="0" smtClean="0">
                <a:solidFill>
                  <a:srgbClr val="000000"/>
                </a:solidFill>
                <a:latin typeface="Candara"/>
                <a:cs typeface="Candara"/>
              </a:rPr>
              <a:t>enriched </a:t>
            </a:r>
            <a:r>
              <a:rPr lang="en-US" sz="2000" kern="1200" dirty="0">
                <a:solidFill>
                  <a:srgbClr val="000000"/>
                </a:solidFill>
                <a:latin typeface="Candara"/>
                <a:cs typeface="Candara"/>
              </a:rPr>
              <a:t>in </a:t>
            </a:r>
            <a:r>
              <a:rPr lang="en-US" sz="2000" kern="1200" dirty="0" smtClean="0">
                <a:solidFill>
                  <a:srgbClr val="000000"/>
                </a:solidFill>
                <a:latin typeface="Candara"/>
                <a:cs typeface="Candara"/>
              </a:rPr>
              <a:t>different background </a:t>
            </a:r>
            <a:r>
              <a:rPr lang="en-US" sz="2000" kern="1200" dirty="0">
                <a:solidFill>
                  <a:srgbClr val="000000"/>
                </a:solidFill>
                <a:latin typeface="Candara"/>
                <a:cs typeface="Candara"/>
              </a:rPr>
              <a:t>components</a:t>
            </a:r>
            <a:r>
              <a:rPr lang="en-US" sz="2000" kern="1200" dirty="0" smtClean="0">
                <a:solidFill>
                  <a:srgbClr val="000000"/>
                </a:solidFill>
                <a:latin typeface="Candara"/>
                <a:cs typeface="Candara"/>
              </a:rPr>
              <a:t>:</a:t>
            </a:r>
          </a:p>
          <a:p>
            <a:pPr>
              <a:tabLst>
                <a:tab pos="540008" algn="l"/>
                <a:tab pos="829452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sz="2000" kern="1200" dirty="0" smtClean="0">
              <a:solidFill>
                <a:srgbClr val="000000"/>
              </a:solidFill>
              <a:latin typeface="Candara"/>
              <a:cs typeface="Candara"/>
            </a:endParaRPr>
          </a:p>
          <a:p>
            <a:pPr>
              <a:tabLst>
                <a:tab pos="540008" algn="l"/>
                <a:tab pos="829452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2000" kern="1200" dirty="0" smtClean="0">
                <a:solidFill>
                  <a:srgbClr val="000000"/>
                </a:solidFill>
                <a:latin typeface="Candara"/>
                <a:cs typeface="Candara"/>
              </a:rPr>
              <a:t>Control regions cuts as close as possible to the signal region</a:t>
            </a:r>
          </a:p>
        </p:txBody>
      </p:sp>
    </p:spTree>
    <p:extLst>
      <p:ext uri="{BB962C8B-B14F-4D97-AF65-F5344CB8AC3E}">
        <p14:creationId xmlns:p14="http://schemas.microsoft.com/office/powerpoint/2010/main" val="2262098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Mass Higgs Search : H</a:t>
            </a:r>
            <a:r>
              <a:rPr lang="en-US" dirty="0">
                <a:sym typeface="Wingdings"/>
              </a:rPr>
              <a:t> b </a:t>
            </a:r>
            <a:r>
              <a:rPr lang="en-US" dirty="0" smtClean="0">
                <a:sym typeface="Wingdings"/>
              </a:rPr>
              <a:t>b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516" y="3799896"/>
            <a:ext cx="2849916" cy="2744176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193490" y="4122917"/>
            <a:ext cx="698091" cy="255191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0421"/>
            <a:ext cx="5852515" cy="27821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99896"/>
            <a:ext cx="5852515" cy="2738837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3486239" y="4030437"/>
            <a:ext cx="698091" cy="255191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94799" y="4096274"/>
            <a:ext cx="698091" cy="255191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00262" y="1216736"/>
            <a:ext cx="698091" cy="255191"/>
          </a:xfrm>
          <a:prstGeom prst="ellipse">
            <a:avLst/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350147" y="1216736"/>
            <a:ext cx="698091" cy="255191"/>
          </a:xfrm>
          <a:prstGeom prst="ellipse">
            <a:avLst/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450217" y="2451943"/>
            <a:ext cx="931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Signal </a:t>
            </a:r>
            <a:r>
              <a:rPr lang="en-US" sz="9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✕</a:t>
            </a:r>
            <a:r>
              <a:rPr lang="en-US" sz="1400" b="1" dirty="0" smtClean="0">
                <a:solidFill>
                  <a:srgbClr val="FF0000"/>
                </a:solidFill>
              </a:rPr>
              <a:t>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41739" y="2472920"/>
            <a:ext cx="931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Signal </a:t>
            </a:r>
            <a:r>
              <a:rPr lang="en-US" sz="9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✕</a:t>
            </a:r>
            <a:r>
              <a:rPr lang="en-US" sz="1400" b="1" dirty="0" smtClean="0">
                <a:solidFill>
                  <a:srgbClr val="FF0000"/>
                </a:solidFill>
              </a:rPr>
              <a:t>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98578" y="5380007"/>
            <a:ext cx="931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Signal </a:t>
            </a:r>
            <a:r>
              <a:rPr lang="en-US" sz="9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✕</a:t>
            </a:r>
            <a:r>
              <a:rPr lang="en-US" sz="1400" b="1" dirty="0" smtClean="0">
                <a:solidFill>
                  <a:srgbClr val="FF0000"/>
                </a:solidFill>
              </a:rPr>
              <a:t>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52490" y="5226119"/>
            <a:ext cx="931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Signal </a:t>
            </a:r>
            <a:r>
              <a:rPr lang="en-US" sz="9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✕</a:t>
            </a:r>
            <a:r>
              <a:rPr lang="en-US" sz="1400" b="1" dirty="0" smtClean="0">
                <a:solidFill>
                  <a:srgbClr val="FF0000"/>
                </a:solidFill>
              </a:rPr>
              <a:t>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01056" y="5291787"/>
            <a:ext cx="931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Signal </a:t>
            </a:r>
            <a:r>
              <a:rPr lang="en-US" sz="9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✕</a:t>
            </a:r>
            <a:r>
              <a:rPr lang="en-US" sz="1400" b="1" dirty="0" smtClean="0">
                <a:solidFill>
                  <a:srgbClr val="FF0000"/>
                </a:solidFill>
              </a:rPr>
              <a:t>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93490" y="1516026"/>
            <a:ext cx="2705388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Systematic errors are</a:t>
            </a:r>
          </a:p>
          <a:p>
            <a:r>
              <a:rPr lang="en-US" sz="1600" b="1" dirty="0" smtClean="0"/>
              <a:t>a persistent challenge as</a:t>
            </a:r>
          </a:p>
          <a:p>
            <a:r>
              <a:rPr lang="en-US" sz="1600" b="1" dirty="0" smtClean="0"/>
              <a:t>the integrated </a:t>
            </a:r>
            <a:r>
              <a:rPr lang="en-US" sz="1600" b="1" dirty="0" err="1" smtClean="0"/>
              <a:t>lumi</a:t>
            </a:r>
            <a:r>
              <a:rPr lang="en-US" sz="1600" b="1" dirty="0" smtClean="0"/>
              <a:t> increases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4362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 for H </a:t>
            </a:r>
            <a:r>
              <a:rPr lang="en-US" dirty="0" smtClean="0">
                <a:sym typeface="Wingdings"/>
              </a:rPr>
              <a:t> tau tau</a:t>
            </a:r>
            <a:endParaRPr lang="en-US" dirty="0"/>
          </a:p>
        </p:txBody>
      </p:sp>
      <p:pic>
        <p:nvPicPr>
          <p:cNvPr id="5" name="Picture 4" descr="Screen shot 2012-02-14 at 11.47.4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326" y="1083334"/>
            <a:ext cx="5296932" cy="510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74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 Mass (m</a:t>
            </a:r>
            <a:r>
              <a:rPr lang="en-US" baseline="-25000"/>
              <a:t>H</a:t>
            </a:r>
            <a:r>
              <a:rPr lang="en-US"/>
              <a:t>&gt;200 GeV) channels</a:t>
            </a:r>
            <a:endParaRPr lang="en-US" baseline="-25000"/>
          </a:p>
        </p:txBody>
      </p:sp>
      <p:pic>
        <p:nvPicPr>
          <p:cNvPr id="2" name="Picture 1" descr="021210-snow4-mn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8" r="9151"/>
          <a:stretch/>
        </p:blipFill>
        <p:spPr>
          <a:xfrm>
            <a:off x="1593781" y="951018"/>
            <a:ext cx="5989126" cy="526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9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 for H</a:t>
            </a:r>
            <a:r>
              <a:rPr lang="en-US" dirty="0" smtClean="0">
                <a:latin typeface="Symbol" charset="2"/>
                <a:cs typeface="Symbol" charset="2"/>
              </a:rPr>
              <a:t>gg</a:t>
            </a:r>
            <a:endParaRPr lang="en-US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29697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Best-fit results</a:t>
            </a:r>
            <a:endParaRPr lang="en-US" dirty="0"/>
          </a:p>
        </p:txBody>
      </p:sp>
      <p:pic>
        <p:nvPicPr>
          <p:cNvPr id="3" name="Picture 2" descr="Screen shot 2012-02-11 at 11.20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860" y="854603"/>
            <a:ext cx="5101039" cy="564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18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</a:t>
            </a:r>
            <a:r>
              <a:rPr lang="en-US" baseline="-25000" dirty="0" err="1">
                <a:latin typeface="Symbol" charset="2"/>
                <a:cs typeface="Symbol" charset="2"/>
                <a:sym typeface="Wingdings"/>
              </a:rPr>
              <a:t>γγ</a:t>
            </a:r>
            <a:r>
              <a:rPr lang="en-US" baseline="-25000" dirty="0" smtClean="0"/>
              <a:t> </a:t>
            </a:r>
            <a:r>
              <a:rPr lang="en-US" dirty="0" smtClean="0"/>
              <a:t>Resolution In Four </a:t>
            </a:r>
            <a:r>
              <a:rPr lang="en-US" dirty="0" err="1" smtClean="0"/>
              <a:t>Catagories</a:t>
            </a:r>
            <a:endParaRPr lang="en-US" baseline="-25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980" y="1084192"/>
            <a:ext cx="3976666" cy="3836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431" y="1084192"/>
            <a:ext cx="3976666" cy="3836396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558779"/>
              </p:ext>
            </p:extLst>
          </p:nvPr>
        </p:nvGraphicFramePr>
        <p:xfrm>
          <a:off x="2297744" y="931792"/>
          <a:ext cx="692922" cy="30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61"/>
                <a:gridCol w="346461"/>
              </a:tblGrid>
              <a:tr h="1733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E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675415"/>
              </p:ext>
            </p:extLst>
          </p:nvPr>
        </p:nvGraphicFramePr>
        <p:xfrm>
          <a:off x="6779958" y="931792"/>
          <a:ext cx="692922" cy="30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61"/>
                <a:gridCol w="346461"/>
              </a:tblGrid>
              <a:tr h="173306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824" y="4920588"/>
            <a:ext cx="6419214" cy="170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39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γγ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: </a:t>
            </a:r>
            <a:r>
              <a:rPr lang="en-US" dirty="0" smtClean="0"/>
              <a:t>Systematic Uncertainties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44" y="984963"/>
            <a:ext cx="8617552" cy="565681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347256" y="2271945"/>
            <a:ext cx="8393679" cy="1299672"/>
          </a:xfrm>
          <a:prstGeom prst="rect">
            <a:avLst/>
          </a:prstGeom>
          <a:solidFill>
            <a:srgbClr val="FFFF00">
              <a:alpha val="10000"/>
            </a:srgbClr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rgbClr val="FFFF00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49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46" y="1192586"/>
            <a:ext cx="2833190" cy="2852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γγ</a:t>
            </a:r>
            <a:r>
              <a:rPr lang="en-US" dirty="0" err="1" smtClean="0"/>
              <a:t>:Evolution</a:t>
            </a:r>
            <a:r>
              <a:rPr lang="en-US" dirty="0" smtClean="0"/>
              <a:t> Of Search Limits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75" y="1226694"/>
            <a:ext cx="2695570" cy="27631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425" y="1226694"/>
            <a:ext cx="2727658" cy="281838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05638" y="765029"/>
            <a:ext cx="7145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EPS’11                              LP’11                                       2011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Screen shot 2012-02-11 at 11.10.4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67" y="4045082"/>
            <a:ext cx="3664424" cy="25402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64191" y="4238361"/>
            <a:ext cx="2401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2011 data with VBF channel</a:t>
            </a:r>
          </a:p>
        </p:txBody>
      </p:sp>
    </p:spTree>
    <p:extLst>
      <p:ext uri="{BB962C8B-B14F-4D97-AF65-F5344CB8AC3E}">
        <p14:creationId xmlns:p14="http://schemas.microsoft.com/office/powerpoint/2010/main" val="3920549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γγ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: </a:t>
            </a:r>
            <a:r>
              <a:rPr lang="en-US" dirty="0" smtClean="0"/>
              <a:t>Studies of Background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099749"/>
            <a:ext cx="9144000" cy="6096000"/>
          </a:xfrm>
        </p:spPr>
        <p:txBody>
          <a:bodyPr/>
          <a:lstStyle/>
          <a:p>
            <a:r>
              <a:rPr lang="en-US" sz="2000" dirty="0"/>
              <a:t>The distribution of background events in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γγ</a:t>
            </a:r>
            <a:r>
              <a:rPr lang="en-US" sz="2000" dirty="0" smtClean="0"/>
              <a:t> is </a:t>
            </a:r>
            <a:r>
              <a:rPr lang="en-US" sz="2000" dirty="0"/>
              <a:t>assumed to behave as </a:t>
            </a:r>
            <a:r>
              <a:rPr lang="en-US" sz="2000" dirty="0" smtClean="0"/>
              <a:t>a continuous </a:t>
            </a:r>
            <a:r>
              <a:rPr lang="en-US" sz="2000" dirty="0"/>
              <a:t>function. </a:t>
            </a:r>
            <a:r>
              <a:rPr lang="en-US" sz="2000" dirty="0">
                <a:solidFill>
                  <a:srgbClr val="FF0000"/>
                </a:solidFill>
              </a:rPr>
              <a:t>Since no prior knowledge is assumed of the </a:t>
            </a:r>
            <a:r>
              <a:rPr lang="en-US" sz="2000" dirty="0" smtClean="0">
                <a:solidFill>
                  <a:srgbClr val="FF0000"/>
                </a:solidFill>
              </a:rPr>
              <a:t>specific form of </a:t>
            </a:r>
            <a:r>
              <a:rPr lang="en-US" sz="2000" dirty="0">
                <a:solidFill>
                  <a:srgbClr val="FF0000"/>
                </a:solidFill>
              </a:rPr>
              <a:t>this function we choose a parameterization which is demonstrably </a:t>
            </a:r>
            <a:r>
              <a:rPr lang="en-US" sz="2000" dirty="0" smtClean="0">
                <a:solidFill>
                  <a:srgbClr val="FF0000"/>
                </a:solidFill>
              </a:rPr>
              <a:t>flexible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enough </a:t>
            </a:r>
            <a:r>
              <a:rPr lang="en-US" sz="2000" dirty="0">
                <a:solidFill>
                  <a:srgbClr val="FF0000"/>
                </a:solidFill>
              </a:rPr>
              <a:t>to describe any reasonable form without introducing a </a:t>
            </a:r>
            <a:r>
              <a:rPr lang="en-US" sz="2000" dirty="0" smtClean="0">
                <a:solidFill>
                  <a:srgbClr val="FF0000"/>
                </a:solidFill>
              </a:rPr>
              <a:t>bias. </a:t>
            </a:r>
            <a:r>
              <a:rPr lang="en-US" sz="2000" dirty="0" smtClean="0"/>
              <a:t>Studied </a:t>
            </a:r>
            <a:r>
              <a:rPr lang="en-US" sz="2000" dirty="0"/>
              <a:t>several test functional forms all of which provide good </a:t>
            </a:r>
            <a:r>
              <a:rPr lang="en-US" sz="2000" dirty="0" smtClean="0"/>
              <a:t>fits </a:t>
            </a:r>
            <a:r>
              <a:rPr lang="en-US" sz="2000" dirty="0"/>
              <a:t>to MC </a:t>
            </a:r>
            <a:r>
              <a:rPr lang="en-US" sz="2000" dirty="0" smtClean="0"/>
              <a:t>and data.</a:t>
            </a:r>
          </a:p>
          <a:p>
            <a:r>
              <a:rPr lang="en-US" sz="2000" dirty="0"/>
              <a:t>Choose some functional form as truth model (used here </a:t>
            </a:r>
            <a:r>
              <a:rPr lang="en-US" sz="2000" dirty="0" smtClean="0"/>
              <a:t>2nd Order polynomial</a:t>
            </a:r>
            <a:r>
              <a:rPr lang="en-US" sz="2000" dirty="0"/>
              <a:t>, double exponential, double power law and 4-term </a:t>
            </a:r>
            <a:r>
              <a:rPr lang="en-US" sz="2000" dirty="0" smtClean="0"/>
              <a:t>“partial</a:t>
            </a:r>
            <a:r>
              <a:rPr lang="en-US" sz="2000" dirty="0"/>
              <a:t> </a:t>
            </a:r>
            <a:r>
              <a:rPr lang="en-US" sz="2000" dirty="0" smtClean="0"/>
              <a:t>Laurent </a:t>
            </a:r>
            <a:r>
              <a:rPr lang="en-US" sz="2000" dirty="0"/>
              <a:t>series")</a:t>
            </a:r>
          </a:p>
          <a:p>
            <a:r>
              <a:rPr lang="en-US" sz="2000" dirty="0" smtClean="0"/>
              <a:t>Fit </a:t>
            </a:r>
            <a:r>
              <a:rPr lang="en-US" sz="2000" dirty="0"/>
              <a:t>chosen </a:t>
            </a:r>
            <a:r>
              <a:rPr lang="en-US" sz="2000" dirty="0" smtClean="0"/>
              <a:t>truth form  </a:t>
            </a:r>
            <a:r>
              <a:rPr lang="en-US" sz="2000" dirty="0"/>
              <a:t>to background MC scaled to </a:t>
            </a:r>
            <a:r>
              <a:rPr lang="en-US" sz="2000" dirty="0" smtClean="0"/>
              <a:t>5fb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</a:t>
            </a:r>
            <a:r>
              <a:rPr lang="en-US" sz="2000" dirty="0"/>
              <a:t>and throw </a:t>
            </a:r>
            <a:r>
              <a:rPr lang="en-US" sz="2000" b="1" dirty="0" smtClean="0">
                <a:solidFill>
                  <a:srgbClr val="FF0000"/>
                </a:solidFill>
              </a:rPr>
              <a:t>background only </a:t>
            </a:r>
            <a:r>
              <a:rPr lang="en-US" sz="2000" dirty="0" smtClean="0"/>
              <a:t>toys.</a:t>
            </a:r>
            <a:endParaRPr lang="en-US" sz="2000" dirty="0"/>
          </a:p>
          <a:p>
            <a:r>
              <a:rPr lang="en-US" sz="2000" dirty="0" smtClean="0"/>
              <a:t>Fit </a:t>
            </a:r>
            <a:r>
              <a:rPr lang="en-US" sz="2000" dirty="0"/>
              <a:t>test functional form + signal model </a:t>
            </a:r>
            <a:r>
              <a:rPr lang="en-US" sz="2000" dirty="0" smtClean="0"/>
              <a:t>and </a:t>
            </a:r>
            <a:r>
              <a:rPr lang="en-US" sz="2000" dirty="0"/>
              <a:t>evaluate </a:t>
            </a:r>
            <a:r>
              <a:rPr lang="en-US" sz="2000" dirty="0" smtClean="0"/>
              <a:t>signal strength μ (in units of </a:t>
            </a:r>
            <a:r>
              <a:rPr lang="en-US" sz="2000" dirty="0" err="1" smtClean="0"/>
              <a:t>σ</a:t>
            </a:r>
            <a:r>
              <a:rPr lang="en-US" sz="2000" baseline="-25000" dirty="0" err="1" smtClean="0"/>
              <a:t>SM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b="1" dirty="0" smtClean="0">
                <a:solidFill>
                  <a:srgbClr val="FF0000"/>
                </a:solidFill>
              </a:rPr>
              <a:t>Bias defined </a:t>
            </a:r>
            <a:r>
              <a:rPr lang="en-US" sz="2000" b="1" dirty="0">
                <a:solidFill>
                  <a:srgbClr val="FF0000"/>
                </a:solidFill>
              </a:rPr>
              <a:t>as mean value of signal strength μ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>
                <a:solidFill>
                  <a:srgbClr val="FF0000"/>
                </a:solidFill>
              </a:rPr>
              <a:t>should be 0 for background only </a:t>
            </a:r>
            <a:r>
              <a:rPr lang="en-US" sz="2000" b="1" dirty="0" smtClean="0">
                <a:solidFill>
                  <a:srgbClr val="FF0000"/>
                </a:solidFill>
              </a:rPr>
              <a:t>toys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97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 for Combination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372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2-02-11 at 10.48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3" y="1366186"/>
            <a:ext cx="8389154" cy="40306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Exclusion Confidence Levels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682187" y="5335570"/>
            <a:ext cx="8229600" cy="1062037"/>
          </a:xfrm>
          <a:solidFill>
            <a:srgbClr val="FFFF00"/>
          </a:solidFill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95% CL observed limits: 127—600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99% CL observed limits: 128 </a:t>
            </a:r>
            <a:r>
              <a:rPr lang="en-US" dirty="0">
                <a:solidFill>
                  <a:srgbClr val="FF0000"/>
                </a:solidFill>
              </a:rPr>
              <a:t>—525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9183" y="866961"/>
            <a:ext cx="2364739" cy="61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68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Expected &amp; Observed Limit : Channel By Channel </a:t>
            </a:r>
            <a:endParaRPr lang="en-US" sz="2800" dirty="0"/>
          </a:p>
        </p:txBody>
      </p:sp>
      <p:pic>
        <p:nvPicPr>
          <p:cNvPr id="6" name="Picture 5" descr="Screen shot 2012-02-13 at 11.34.4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1"/>
          <a:stretch/>
        </p:blipFill>
        <p:spPr>
          <a:xfrm>
            <a:off x="1209416" y="938213"/>
            <a:ext cx="6137046" cy="562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802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Evolution Of CMS Higgs Combination in 2011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9313"/>
            <a:ext cx="3113260" cy="21261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9930" y="1088082"/>
            <a:ext cx="1177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EPS’11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94863" y="1088082"/>
            <a:ext cx="9841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LP’11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1" name="Picture 10" descr="pvalue_all_zoo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43298" y="1091299"/>
            <a:ext cx="2262690" cy="31387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41477" y="1096664"/>
            <a:ext cx="1665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2011 data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5832" y="1529312"/>
            <a:ext cx="2892024" cy="2179613"/>
          </a:xfrm>
          <a:prstGeom prst="rect">
            <a:avLst/>
          </a:prstGeom>
        </p:spPr>
      </p:pic>
      <p:pic>
        <p:nvPicPr>
          <p:cNvPr id="13" name="Picture 12" descr="Screen shot 2012-02-11 at 10.52.36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80"/>
          <a:stretch/>
        </p:blipFill>
        <p:spPr>
          <a:xfrm>
            <a:off x="2990962" y="3655441"/>
            <a:ext cx="3086893" cy="29104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05284" y="4424064"/>
            <a:ext cx="24057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2011 data with VBF channel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13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Mass Higgs: H </a:t>
            </a:r>
            <a:r>
              <a:rPr lang="en-US" dirty="0">
                <a:sym typeface="Wingdings"/>
              </a:rPr>
              <a:t> ZZ  2l </a:t>
            </a:r>
            <a:r>
              <a:rPr lang="en-US" dirty="0" smtClean="0">
                <a:sym typeface="Wingdings"/>
              </a:rPr>
              <a:t>2ν</a:t>
            </a:r>
            <a:endParaRPr lang="en-US" dirty="0"/>
          </a:p>
        </p:txBody>
      </p:sp>
      <p:pic>
        <p:nvPicPr>
          <p:cNvPr id="13" name="Picture 12" descr="event_163659_21497971_rho_phi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6" t="6550" r="25128" b="1652"/>
          <a:stretch/>
        </p:blipFill>
        <p:spPr>
          <a:xfrm>
            <a:off x="25406" y="1801726"/>
            <a:ext cx="4709430" cy="41388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04654" y="4964780"/>
            <a:ext cx="3350888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CMS PAS 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HIG-11-026</a:t>
            </a:r>
          </a:p>
        </p:txBody>
      </p:sp>
    </p:spTree>
    <p:extLst>
      <p:ext uri="{BB962C8B-B14F-4D97-AF65-F5344CB8AC3E}">
        <p14:creationId xmlns:p14="http://schemas.microsoft.com/office/powerpoint/2010/main" val="2430516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Mass Higgs: H </a:t>
            </a:r>
            <a:r>
              <a:rPr lang="en-US" dirty="0">
                <a:sym typeface="Wingdings"/>
              </a:rPr>
              <a:t> ZZ  2l </a:t>
            </a:r>
            <a:r>
              <a:rPr lang="en-US" dirty="0" smtClean="0">
                <a:sym typeface="Wingdings"/>
              </a:rPr>
              <a:t>2ν</a:t>
            </a:r>
            <a:endParaRPr lang="en-US" dirty="0"/>
          </a:p>
        </p:txBody>
      </p:sp>
      <p:pic>
        <p:nvPicPr>
          <p:cNvPr id="13" name="Picture 12" descr="event_163659_21497971_rho_phi_whi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6" t="6550" r="25128" b="1652"/>
          <a:stretch/>
        </p:blipFill>
        <p:spPr>
          <a:xfrm>
            <a:off x="25406" y="1801726"/>
            <a:ext cx="4709430" cy="4138875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4865827" y="1380576"/>
            <a:ext cx="4148984" cy="469655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66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990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>
                <a:latin typeface="Arial"/>
                <a:cs typeface="Arial"/>
                <a:sym typeface="Wingdings"/>
              </a:rPr>
              <a:t>Event Selection:</a:t>
            </a:r>
          </a:p>
          <a:p>
            <a:r>
              <a:rPr lang="en-US" sz="1600" dirty="0" smtClean="0">
                <a:latin typeface="Arial"/>
                <a:cs typeface="Arial"/>
                <a:sym typeface="Wingdings"/>
              </a:rPr>
              <a:t>2 isolated leptons: </a:t>
            </a:r>
            <a:r>
              <a:rPr lang="en-US" sz="1600" dirty="0" smtClean="0">
                <a:solidFill>
                  <a:schemeClr val="tx1"/>
                </a:solidFill>
                <a:latin typeface="Arial"/>
                <a:cs typeface="Arial"/>
                <a:sym typeface="Wingdings"/>
              </a:rPr>
              <a:t>Z(2e), Z(2μ)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small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impact parameter</a:t>
            </a:r>
          </a:p>
          <a:p>
            <a:r>
              <a:rPr lang="en-US" sz="1600" dirty="0" err="1" smtClean="0">
                <a:latin typeface="Arial"/>
                <a:cs typeface="Arial"/>
                <a:sym typeface="Wingdings"/>
              </a:rPr>
              <a:t>p</a:t>
            </a:r>
            <a:r>
              <a:rPr lang="en-US" sz="1600" baseline="-25000" dirty="0" err="1" smtClean="0">
                <a:latin typeface="Arial"/>
                <a:cs typeface="Arial"/>
                <a:sym typeface="Wingdings"/>
              </a:rPr>
              <a:t>T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(</a:t>
            </a:r>
            <a:r>
              <a:rPr lang="en-US" sz="1600" dirty="0" err="1" smtClean="0">
                <a:latin typeface="Arial"/>
                <a:cs typeface="Arial"/>
                <a:sym typeface="Wingdings"/>
              </a:rPr>
              <a:t>ll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) &gt; 55 GeV (large)</a:t>
            </a:r>
          </a:p>
          <a:p>
            <a:r>
              <a:rPr lang="en-US" sz="1600" dirty="0" smtClean="0">
                <a:latin typeface="Arial"/>
                <a:cs typeface="Arial"/>
                <a:sym typeface="Wingdings"/>
              </a:rPr>
              <a:t>large MET, not aligned with jets or leptons</a:t>
            </a:r>
          </a:p>
          <a:p>
            <a:pPr marL="0" indent="0">
              <a:buNone/>
            </a:pPr>
            <a:endParaRPr lang="en-US" sz="1600" dirty="0" smtClean="0">
              <a:latin typeface="Arial"/>
              <a:cs typeface="Arial"/>
              <a:sym typeface="Wingdings"/>
            </a:endParaRPr>
          </a:p>
          <a:p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Final discriminant: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M</a:t>
            </a:r>
            <a:r>
              <a:rPr lang="en-US" sz="1600" b="1" baseline="-25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shape</a:t>
            </a:r>
          </a:p>
          <a:p>
            <a:pPr lvl="1"/>
            <a:endParaRPr lang="en-US" sz="1600" dirty="0" smtClean="0">
              <a:latin typeface="Arial"/>
              <a:cs typeface="Arial"/>
              <a:sym typeface="Wingdings"/>
            </a:endParaRPr>
          </a:p>
          <a:p>
            <a:pPr marL="0" indent="0">
              <a:buFontTx/>
              <a:buNone/>
            </a:pPr>
            <a:endParaRPr lang="en-US" sz="2000" dirty="0" smtClean="0">
              <a:latin typeface="Arial"/>
              <a:cs typeface="Arial"/>
              <a:sym typeface="Wingdings"/>
            </a:endParaRPr>
          </a:p>
          <a:p>
            <a:pPr marL="0" indent="0">
              <a:buFontTx/>
              <a:buNone/>
            </a:pPr>
            <a:r>
              <a:rPr lang="en-US" sz="2000" dirty="0" smtClean="0">
                <a:latin typeface="Arial"/>
                <a:cs typeface="Arial"/>
                <a:sym typeface="Wingdings"/>
              </a:rPr>
              <a:t>Main backgrounds:</a:t>
            </a:r>
          </a:p>
          <a:p>
            <a:r>
              <a:rPr lang="en-US" sz="1600" dirty="0" err="1" smtClean="0">
                <a:latin typeface="Arial"/>
                <a:cs typeface="Arial"/>
                <a:sym typeface="Wingdings"/>
              </a:rPr>
              <a:t>Z+jets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( </a:t>
            </a:r>
            <a:r>
              <a:rPr lang="en-US" sz="1600" dirty="0" err="1">
                <a:latin typeface="Arial"/>
                <a:cs typeface="Arial"/>
                <a:sym typeface="Wingdings"/>
              </a:rPr>
              <a:t>S</a:t>
            </a:r>
            <a:r>
              <a:rPr lang="en-US" sz="1600" dirty="0" err="1" smtClean="0">
                <a:latin typeface="Arial"/>
                <a:cs typeface="Arial"/>
                <a:sym typeface="Wingdings"/>
              </a:rPr>
              <a:t>/B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= 1/10</a:t>
            </a:r>
            <a:r>
              <a:rPr lang="en-US" sz="1600" baseline="30000" dirty="0" smtClean="0">
                <a:latin typeface="Arial"/>
                <a:cs typeface="Arial"/>
                <a:sym typeface="Wingdings"/>
              </a:rPr>
              <a:t>5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):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from data (</a:t>
            </a:r>
            <a:r>
              <a:rPr lang="en-US" sz="2000" b="1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+jets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)</a:t>
            </a:r>
          </a:p>
          <a:p>
            <a:r>
              <a:rPr lang="en-US" sz="1600" dirty="0" err="1" smtClean="0">
                <a:latin typeface="Arial"/>
                <a:cs typeface="Arial"/>
                <a:sym typeface="Wingdings"/>
              </a:rPr>
              <a:t>tt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, WW, </a:t>
            </a:r>
            <a:r>
              <a:rPr lang="en-US" sz="1600" dirty="0" err="1" smtClean="0">
                <a:latin typeface="Arial"/>
                <a:cs typeface="Arial"/>
                <a:sym typeface="Wingdings"/>
              </a:rPr>
              <a:t>Wjets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: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from data (off Z-peak)</a:t>
            </a:r>
          </a:p>
          <a:p>
            <a:r>
              <a:rPr lang="en-US" sz="1600" dirty="0" smtClean="0">
                <a:latin typeface="Arial"/>
                <a:cs typeface="Arial"/>
                <a:sym typeface="Wingdings"/>
              </a:rPr>
              <a:t>ZZ, WZ: 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from MC</a:t>
            </a:r>
            <a:endParaRPr lang="en-US" sz="2000" dirty="0" smtClean="0">
              <a:solidFill>
                <a:srgbClr val="000000"/>
              </a:solidFill>
              <a:latin typeface="Arial"/>
              <a:cs typeface="Arial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267288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Them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template2.pot</Template>
  <TotalTime>5396</TotalTime>
  <Words>3180</Words>
  <Application>Microsoft Macintosh PowerPoint</Application>
  <PresentationFormat>On-screen Show (4:3)</PresentationFormat>
  <Paragraphs>581</Paragraphs>
  <Slides>79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3" baseType="lpstr">
      <vt:lpstr>template2</vt:lpstr>
      <vt:lpstr>Default Theme</vt:lpstr>
      <vt:lpstr>Excel.Sheet.8</vt:lpstr>
      <vt:lpstr>Equation</vt:lpstr>
      <vt:lpstr>Search For The SM Higgs Boson With the CMS Detector</vt:lpstr>
      <vt:lpstr>Outline</vt:lpstr>
      <vt:lpstr>Portrait Of SM Higgs Production and Decay </vt:lpstr>
      <vt:lpstr>Cross-sections of SM processes</vt:lpstr>
      <vt:lpstr>Some Key “Background” Measurements</vt:lpstr>
      <vt:lpstr>Search Channels For SM Higgs Boson</vt:lpstr>
      <vt:lpstr>High Mass (mH&gt;200 GeV) channels</vt:lpstr>
      <vt:lpstr>High Mass Higgs: H  ZZ  2l 2ν</vt:lpstr>
      <vt:lpstr>High Mass Higgs: H  ZZ  2l 2ν</vt:lpstr>
      <vt:lpstr>H  ZZ  2l 2ν: Distributions</vt:lpstr>
      <vt:lpstr>H  ZZ  2l 2ν:  Limits </vt:lpstr>
      <vt:lpstr>H  ZZ  2l 2τ  </vt:lpstr>
      <vt:lpstr>H  ZZ  2l 2τ  </vt:lpstr>
      <vt:lpstr>Channels for Both High and Low mass  </vt:lpstr>
      <vt:lpstr>H WW  2l 2ν</vt:lpstr>
      <vt:lpstr>H WW  2l 2ν</vt:lpstr>
      <vt:lpstr>Cut Flow Evolution (0-jet Bin As an Example)</vt:lpstr>
      <vt:lpstr>Limits From H WW  2l 2ν: Cut Based </vt:lpstr>
      <vt:lpstr>Multivariate (BDT) Classifier</vt:lpstr>
      <vt:lpstr>Limits From H WW  2l 2ν: BDT Analysis </vt:lpstr>
      <vt:lpstr>H  ZZ  4e, 4μ or 2e 2μ  (The Golden Channels)</vt:lpstr>
      <vt:lpstr>H  ZZ  4e, 4μ or 2e 2μ  (The Golden Channel)</vt:lpstr>
      <vt:lpstr>H  ZZ  4l : Expected &amp; Observed Yields </vt:lpstr>
      <vt:lpstr>H  ZZ  4l : Zoom Of Low Mass Range</vt:lpstr>
      <vt:lpstr>H  ZZ  4l : Results</vt:lpstr>
      <vt:lpstr>H  ZZ  2l 2jets</vt:lpstr>
      <vt:lpstr>H  ZZ  2l 2jets</vt:lpstr>
      <vt:lpstr>H  ZZ  2l 2jets : Distributions &amp; Limits</vt:lpstr>
      <vt:lpstr>Low Mass (mH&lt; 150 GeV) channels</vt:lpstr>
      <vt:lpstr>H τau τau</vt:lpstr>
      <vt:lpstr>H τau τau</vt:lpstr>
      <vt:lpstr>H ττ : Limits Becoming Interesting </vt:lpstr>
      <vt:lpstr>H b b</vt:lpstr>
      <vt:lpstr>W/Z H b b</vt:lpstr>
      <vt:lpstr>H b b</vt:lpstr>
      <vt:lpstr>H γγ</vt:lpstr>
      <vt:lpstr>H γγ</vt:lpstr>
      <vt:lpstr>H γγ Event Vertex Determination</vt:lpstr>
      <vt:lpstr>Photon Energy Scale &amp; Resolution</vt:lpstr>
      <vt:lpstr>H γγ Search Categories</vt:lpstr>
      <vt:lpstr>H γγ : Results</vt:lpstr>
      <vt:lpstr>Combination Of  CMS SM Higgs Searches</vt:lpstr>
      <vt:lpstr>Expected Sensitivity with 4.7 fb-1</vt:lpstr>
      <vt:lpstr>Exclusion Limits on μ = σ/σSM</vt:lpstr>
      <vt:lpstr>By High &amp; Low Mass Resolution Channels</vt:lpstr>
      <vt:lpstr>Quantifying The Low Mass Excess</vt:lpstr>
      <vt:lpstr>Observed Rate Of Excesses at MH= 119.5, 124 GeV</vt:lpstr>
      <vt:lpstr>Summary Of CMS 2011 Higgs Searches</vt:lpstr>
      <vt:lpstr>What 2012 LHC Run Will Tell Us </vt:lpstr>
      <vt:lpstr>Summary Of CMS Higgs Boson Search</vt:lpstr>
      <vt:lpstr>Comparison between Atlas and CMS</vt:lpstr>
      <vt:lpstr>Comparison between Atlas and CMS</vt:lpstr>
      <vt:lpstr>Backup Slides</vt:lpstr>
      <vt:lpstr>LHC And CMS Performance</vt:lpstr>
      <vt:lpstr>Backup Slides for HWW</vt:lpstr>
      <vt:lpstr>Major Background: ttbar</vt:lpstr>
      <vt:lpstr>Major Background: Drell-Yan</vt:lpstr>
      <vt:lpstr>pp  WW Is The Major Irreducible Background</vt:lpstr>
      <vt:lpstr>Distributions At WW Selection level</vt:lpstr>
      <vt:lpstr>Event Yield Tally For Cut Based Analysis</vt:lpstr>
      <vt:lpstr>Cross Check: Single Variable (Mll) Shape Analysis</vt:lpstr>
      <vt:lpstr>H WW  2l 2ν: What To Expect For  MH=124</vt:lpstr>
      <vt:lpstr>H-&gt;WW-&gt;lvlv: Evolution of Search Limits</vt:lpstr>
      <vt:lpstr>Backup Slides for HZZ</vt:lpstr>
      <vt:lpstr>Along The Way: Observation of Z  4l </vt:lpstr>
      <vt:lpstr>Backup Slides for Hbb</vt:lpstr>
      <vt:lpstr>H b b : Data Driven  Way of Dealing With Bkgnd </vt:lpstr>
      <vt:lpstr>Low Mass Higgs Search : H b b</vt:lpstr>
      <vt:lpstr>Backup Slides for H  tau tau</vt:lpstr>
      <vt:lpstr>Backup Slides for Hgg</vt:lpstr>
      <vt:lpstr>Best-fit results</vt:lpstr>
      <vt:lpstr>Mγγ Resolution In Four Catagories</vt:lpstr>
      <vt:lpstr>H γγ : Systematic Uncertainties</vt:lpstr>
      <vt:lpstr>Hγγ:Evolution Of Search Limits</vt:lpstr>
      <vt:lpstr>H γγ : Studies of Background Model</vt:lpstr>
      <vt:lpstr>Backup Slides for Combination</vt:lpstr>
      <vt:lpstr>Observed Exclusion Confidence Levels</vt:lpstr>
      <vt:lpstr>Expected &amp; Observed Limit : Channel By Channel </vt:lpstr>
      <vt:lpstr>Evolution Of CMS Higgs Combination in 2011</vt:lpstr>
    </vt:vector>
  </TitlesOfParts>
  <Manager/>
  <Company>UCSD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Vivek Sharma, UCSD</dc:creator>
  <cp:keywords/>
  <dc:description/>
  <cp:lastModifiedBy>Boris Mangano</cp:lastModifiedBy>
  <cp:revision>650</cp:revision>
  <cp:lastPrinted>2012-01-21T18:25:47Z</cp:lastPrinted>
  <dcterms:created xsi:type="dcterms:W3CDTF">2011-06-27T17:02:40Z</dcterms:created>
  <dcterms:modified xsi:type="dcterms:W3CDTF">2012-02-14T21:58:46Z</dcterms:modified>
  <cp:category/>
</cp:coreProperties>
</file>