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83" r:id="rId3"/>
    <p:sldId id="274" r:id="rId4"/>
    <p:sldId id="307" r:id="rId5"/>
    <p:sldId id="275" r:id="rId6"/>
    <p:sldId id="276" r:id="rId7"/>
    <p:sldId id="277" r:id="rId8"/>
    <p:sldId id="287" r:id="rId9"/>
    <p:sldId id="279" r:id="rId10"/>
    <p:sldId id="292" r:id="rId11"/>
    <p:sldId id="280" r:id="rId12"/>
    <p:sldId id="281" r:id="rId13"/>
    <p:sldId id="301" r:id="rId14"/>
    <p:sldId id="282" r:id="rId15"/>
    <p:sldId id="288" r:id="rId16"/>
    <p:sldId id="272" r:id="rId17"/>
    <p:sldId id="289" r:id="rId18"/>
    <p:sldId id="273" r:id="rId19"/>
    <p:sldId id="269" r:id="rId20"/>
    <p:sldId id="295" r:id="rId21"/>
    <p:sldId id="312" r:id="rId22"/>
    <p:sldId id="313" r:id="rId23"/>
    <p:sldId id="303" r:id="rId24"/>
    <p:sldId id="298" r:id="rId25"/>
    <p:sldId id="308" r:id="rId26"/>
    <p:sldId id="319" r:id="rId27"/>
    <p:sldId id="320" r:id="rId28"/>
    <p:sldId id="321" r:id="rId29"/>
    <p:sldId id="309" r:id="rId30"/>
    <p:sldId id="310" r:id="rId31"/>
    <p:sldId id="317" r:id="rId32"/>
    <p:sldId id="318" r:id="rId33"/>
    <p:sldId id="304" r:id="rId34"/>
    <p:sldId id="314" r:id="rId35"/>
    <p:sldId id="315" r:id="rId36"/>
    <p:sldId id="316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/>
  </p:normalViewPr>
  <p:slideViewPr>
    <p:cSldViewPr>
      <p:cViewPr varScale="1">
        <p:scale>
          <a:sx n="74" d="100"/>
          <a:sy n="74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81B30A-66DB-4898-914C-237A70D032EE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556B3-DCD8-46EE-896E-0975E6B9B5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2B2B4-6BE3-450E-8AC7-F731F35591E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94166-6B4B-41D4-821A-70A4E4BCDCB0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492875"/>
            <a:ext cx="3733800" cy="365125"/>
          </a:xfrm>
        </p:spPr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39DC4-DC73-4860-913C-10A0264B39AC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3802D-35BF-4818-AC93-A97E1A680075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019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>
                <a:solidFill>
                  <a:srgbClr val="002060"/>
                </a:solidFill>
              </a:defRPr>
            </a:lvl2pPr>
            <a:lvl3pPr>
              <a:defRPr sz="1400">
                <a:solidFill>
                  <a:srgbClr val="C00000"/>
                </a:solidFill>
              </a:defRPr>
            </a:lvl3pPr>
            <a:lvl4pPr>
              <a:defRPr sz="12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29400"/>
            <a:ext cx="2133600" cy="228600"/>
          </a:xfrm>
        </p:spPr>
        <p:txBody>
          <a:bodyPr/>
          <a:lstStyle>
            <a:lvl1pPr>
              <a:defRPr sz="1100"/>
            </a:lvl1pPr>
          </a:lstStyle>
          <a:p>
            <a:fld id="{7CC193A4-ED52-464E-A189-7CD375DABDD5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228600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629400"/>
            <a:ext cx="2133600" cy="228600"/>
          </a:xfrm>
        </p:spPr>
        <p:txBody>
          <a:bodyPr/>
          <a:lstStyle>
            <a:lvl1pPr>
              <a:defRPr sz="1800" b="0"/>
            </a:lvl1pPr>
          </a:lstStyle>
          <a:p>
            <a:fld id="{521B9EC3-BF76-4856-B439-E147AD55A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B3DB5-CFAE-4005-AFB0-4290508900D1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82057-5475-49B3-BB51-522F21F6D4CA}" type="datetime1">
              <a:rPr lang="en-US" smtClean="0"/>
              <a:t>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60113-0EB6-401B-9F64-4A98645FB87B}" type="datetime1">
              <a:rPr lang="en-US" smtClean="0"/>
              <a:t>2/14/2012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7030E-AC76-4548-9FFC-B192CA510B87}" type="datetime1">
              <a:rPr lang="en-US" smtClean="0"/>
              <a:t>2/14/2012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E8692-CF4E-4C62-84B4-61750C850E62}" type="datetime1">
              <a:rPr lang="en-US" smtClean="0"/>
              <a:t>2/14/2012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B4B85-DD69-468F-8FF9-9B3A28DD2E4B}" type="datetime1">
              <a:rPr lang="en-US" smtClean="0"/>
              <a:t>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E3DE1-86FF-4740-A323-17D6BE6600BD}" type="datetime1">
              <a:rPr lang="en-US" smtClean="0"/>
              <a:t>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685800"/>
            <a:ext cx="9144000" cy="579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fld id="{E00DFE04-3097-4351-9F55-78580ADD7052}" type="datetime1">
              <a:rPr lang="en-US" smtClean="0"/>
              <a:t>2/14/2012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en-US" smtClean="0"/>
              <a:t>Aspen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fld id="{521B9EC3-BF76-4856-B439-E147AD55A8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Bookman Old Style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Bookman Old Style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AtlasPublic/StandardModelPublicResults" TargetMode="External"/><Relationship Id="rId2" Type="http://schemas.openxmlformats.org/officeDocument/2006/relationships/hyperlink" Target="https://twiki.cern.ch/twiki/bin/view/CMSPublic/PhysicsResultsQCD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hyperlink" Target="http://dx.doi.org/10.1007/JHEP01(2011)07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201.2808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0175"/>
            <a:ext cx="7772400" cy="1470025"/>
          </a:xfrm>
        </p:spPr>
        <p:txBody>
          <a:bodyPr/>
          <a:lstStyle/>
          <a:p>
            <a:r>
              <a:rPr lang="en-US" dirty="0" smtClean="0"/>
              <a:t>QCD Results from LHC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76400"/>
            <a:ext cx="6400800" cy="1752600"/>
          </a:xfrm>
        </p:spPr>
        <p:txBody>
          <a:bodyPr/>
          <a:lstStyle/>
          <a:p>
            <a:r>
              <a:rPr lang="en-US" dirty="0" err="1" smtClean="0"/>
              <a:t>Vasundhara</a:t>
            </a:r>
            <a:r>
              <a:rPr lang="en-US" dirty="0"/>
              <a:t> </a:t>
            </a:r>
            <a:r>
              <a:rPr lang="en-US" dirty="0" err="1" smtClean="0"/>
              <a:t>Chetluru</a:t>
            </a:r>
            <a:r>
              <a:rPr lang="en-US" dirty="0" smtClean="0"/>
              <a:t> (FNAL)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6AC04-1FF4-4661-86BE-0271BAFA07E1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5926138" y="2743200"/>
          <a:ext cx="2339975" cy="1584325"/>
        </p:xfrm>
        <a:graphic>
          <a:graphicData uri="http://schemas.openxmlformats.org/presentationml/2006/ole">
            <p:oleObj spid="_x0000_s1026" name="Picture" r:id="rId3" imgW="3872305" imgH="2621382" progId="Word.Picture.8">
              <p:embed/>
            </p:oleObj>
          </a:graphicData>
        </a:graphic>
      </p:graphicFrame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4083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4083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" name="Object 7"/>
          <p:cNvGraphicFramePr>
            <a:graphicFrameLocks noChangeAspect="1"/>
          </p:cNvGraphicFramePr>
          <p:nvPr/>
        </p:nvGraphicFramePr>
        <p:xfrm>
          <a:off x="912813" y="3184525"/>
          <a:ext cx="3105150" cy="2095500"/>
        </p:xfrm>
        <a:graphic>
          <a:graphicData uri="http://schemas.openxmlformats.org/presentationml/2006/ole">
            <p:oleObj spid="_x0000_s1027" name="Picture" r:id="rId4" imgW="3872305" imgH="2621382" progId="Word.Picture.8">
              <p:embed/>
            </p:oleObj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4659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3" name="Object 9"/>
          <p:cNvGraphicFramePr>
            <a:graphicFrameLocks noChangeAspect="1"/>
          </p:cNvGraphicFramePr>
          <p:nvPr/>
        </p:nvGraphicFramePr>
        <p:xfrm>
          <a:off x="385763" y="3679825"/>
          <a:ext cx="4219575" cy="942975"/>
        </p:xfrm>
        <a:graphic>
          <a:graphicData uri="http://schemas.openxmlformats.org/presentationml/2006/ole">
            <p:oleObj spid="_x0000_s1028" name="Picture" r:id="rId5" imgW="5274564" imgH="1183386" progId="Word.Picture.8">
              <p:embed/>
            </p:oleObj>
          </a:graphicData>
        </a:graphic>
      </p:graphicFrame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4659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5" name="Object 11"/>
          <p:cNvGraphicFramePr>
            <a:graphicFrameLocks noChangeAspect="1"/>
          </p:cNvGraphicFramePr>
          <p:nvPr/>
        </p:nvGraphicFramePr>
        <p:xfrm>
          <a:off x="5532438" y="4586288"/>
          <a:ext cx="3154362" cy="704850"/>
        </p:xfrm>
        <a:graphic>
          <a:graphicData uri="http://schemas.openxmlformats.org/presentationml/2006/ole">
            <p:oleObj spid="_x0000_s1029" name="Picture" r:id="rId6" imgW="5274564" imgH="1183386" progId="Word.Picture.8">
              <p:embed/>
            </p:oleObj>
          </a:graphicData>
        </a:graphic>
      </p:graphicFrame>
      <p:grpSp>
        <p:nvGrpSpPr>
          <p:cNvPr id="16" name="Group 12"/>
          <p:cNvGrpSpPr>
            <a:grpSpLocks/>
          </p:cNvGrpSpPr>
          <p:nvPr/>
        </p:nvGrpSpPr>
        <p:grpSpPr bwMode="auto">
          <a:xfrm>
            <a:off x="4038600" y="3344863"/>
            <a:ext cx="2474913" cy="519112"/>
            <a:chOff x="2544" y="1035"/>
            <a:chExt cx="1559" cy="327"/>
          </a:xfrm>
        </p:grpSpPr>
        <p:sp>
          <p:nvSpPr>
            <p:cNvPr id="17" name="Line 13"/>
            <p:cNvSpPr>
              <a:spLocks noChangeShapeType="1"/>
            </p:cNvSpPr>
            <p:nvPr/>
          </p:nvSpPr>
          <p:spPr bwMode="auto">
            <a:xfrm flipV="1">
              <a:off x="2679" y="1035"/>
              <a:ext cx="1424" cy="32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2544" y="1119"/>
              <a:ext cx="1380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/>
                <a:t>“Hard Scattering” Component</a:t>
              </a:r>
            </a:p>
          </p:txBody>
        </p:sp>
      </p:grpSp>
      <p:graphicFrame>
        <p:nvGraphicFramePr>
          <p:cNvPr id="19" name="Object 15"/>
          <p:cNvGraphicFramePr>
            <a:graphicFrameLocks noChangeAspect="1"/>
          </p:cNvGraphicFramePr>
          <p:nvPr/>
        </p:nvGraphicFramePr>
        <p:xfrm>
          <a:off x="2363788" y="3306763"/>
          <a:ext cx="822325" cy="898525"/>
        </p:xfrm>
        <a:graphic>
          <a:graphicData uri="http://schemas.openxmlformats.org/presentationml/2006/ole">
            <p:oleObj spid="_x0000_s1030" name="Picture" r:id="rId7" imgW="1019160" imgH="1114560" progId="Word.Picture.8">
              <p:embed/>
            </p:oleObj>
          </a:graphicData>
        </a:graphic>
      </p:graphicFrame>
      <p:graphicFrame>
        <p:nvGraphicFramePr>
          <p:cNvPr id="20" name="Object 16"/>
          <p:cNvGraphicFramePr>
            <a:graphicFrameLocks noChangeAspect="1"/>
          </p:cNvGraphicFramePr>
          <p:nvPr/>
        </p:nvGraphicFramePr>
        <p:xfrm>
          <a:off x="2076450" y="4116388"/>
          <a:ext cx="830263" cy="939800"/>
        </p:xfrm>
        <a:graphic>
          <a:graphicData uri="http://schemas.openxmlformats.org/presentationml/2006/ole">
            <p:oleObj spid="_x0000_s1031" name="Picture" r:id="rId8" imgW="1038240" imgH="1171440" progId="Word.Picture.8">
              <p:embed/>
            </p:oleObj>
          </a:graphicData>
        </a:graphic>
      </p:graphicFrame>
      <p:sp>
        <p:nvSpPr>
          <p:cNvPr id="21" name="Line 17"/>
          <p:cNvSpPr>
            <a:spLocks noChangeShapeType="1"/>
          </p:cNvSpPr>
          <p:nvPr/>
        </p:nvSpPr>
        <p:spPr bwMode="auto">
          <a:xfrm>
            <a:off x="4262438" y="4432300"/>
            <a:ext cx="1798637" cy="228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6427788" y="5302250"/>
            <a:ext cx="1503362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“Underlying Event”</a:t>
            </a:r>
          </a:p>
        </p:txBody>
      </p:sp>
      <p:graphicFrame>
        <p:nvGraphicFramePr>
          <p:cNvPr id="23" name="Object 21"/>
          <p:cNvGraphicFramePr>
            <a:graphicFrameLocks noChangeAspect="1"/>
          </p:cNvGraphicFramePr>
          <p:nvPr/>
        </p:nvGraphicFramePr>
        <p:xfrm>
          <a:off x="1770063" y="3552825"/>
          <a:ext cx="1127125" cy="671513"/>
        </p:xfrm>
        <a:graphic>
          <a:graphicData uri="http://schemas.openxmlformats.org/presentationml/2006/ole">
            <p:oleObj spid="_x0000_s1032" name="Picture" r:id="rId9" imgW="1409760" imgH="838080" progId="Word.Picture.8">
              <p:embed/>
            </p:oleObj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762000" y="5500689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Cartoon by Rick </a:t>
            </a:r>
            <a:r>
              <a:rPr lang="en-US" sz="1200" dirty="0" err="1" smtClean="0"/>
              <a:t>Feilds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Inclusive jet cross section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D64BF-8C0F-4A7A-B00F-534D4D2CAF3D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0" y="5486400"/>
            <a:ext cx="91440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One of the first measurements made with the 7 </a:t>
            </a:r>
            <a:r>
              <a:rPr lang="en-US" dirty="0" err="1" smtClean="0"/>
              <a:t>TeV</a:t>
            </a:r>
            <a:r>
              <a:rPr lang="en-US" dirty="0" smtClean="0"/>
              <a:t> data </a:t>
            </a:r>
          </a:p>
          <a:p>
            <a:r>
              <a:rPr lang="en-US" dirty="0" smtClean="0"/>
              <a:t>Comparison to NLO prediction using NLO++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" y="533400"/>
            <a:ext cx="926926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Inclusive cross-section (Data/Theory)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257800"/>
            <a:ext cx="9144000" cy="1219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Perturbative</a:t>
            </a:r>
            <a:r>
              <a:rPr lang="en-US" dirty="0" smtClean="0"/>
              <a:t> corrections are applied to theoretical predictions</a:t>
            </a:r>
          </a:p>
          <a:p>
            <a:r>
              <a:rPr lang="en-US" dirty="0" smtClean="0"/>
              <a:t>The data is systematically lower than the prediction, still within the </a:t>
            </a:r>
            <a:r>
              <a:rPr lang="en-US" dirty="0" smtClean="0"/>
              <a:t>theoretical uncertainty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3EC5A-7E8C-426B-8B54-784D3565FFC8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219200"/>
            <a:ext cx="5400675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143000"/>
            <a:ext cx="377065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7333" y="457200"/>
            <a:ext cx="4556667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Dijet Angular Properties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4BF13-541F-408A-B085-748FFF5F6153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628899" y="-6324600"/>
            <a:ext cx="2025253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500188" y="-4433888"/>
            <a:ext cx="317769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500188" y="-4433888"/>
            <a:ext cx="317769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ontent Placeholder 10"/>
          <p:cNvSpPr txBox="1">
            <a:spLocks/>
          </p:cNvSpPr>
          <p:nvPr/>
        </p:nvSpPr>
        <p:spPr>
          <a:xfrm>
            <a:off x="4572000" y="5638800"/>
            <a:ext cx="4572000" cy="121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0" y="1828800"/>
            <a:ext cx="4953000" cy="46482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dijet</a:t>
            </a:r>
            <a:r>
              <a:rPr lang="en-US" dirty="0" smtClean="0"/>
              <a:t> angular distributions do not strongly depend on the details of the </a:t>
            </a:r>
            <a:r>
              <a:rPr lang="en-US" dirty="0" err="1" smtClean="0"/>
              <a:t>parton</a:t>
            </a:r>
            <a:r>
              <a:rPr lang="en-US" dirty="0" smtClean="0"/>
              <a:t> distribution functions (PDFs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also allows signatures of new physics that might have a more isotropic angular distribution than QCD (e.g. quark compositeness) to be more easily examined</a:t>
            </a:r>
            <a:endParaRPr lang="en-US" dirty="0" smtClean="0">
              <a:latin typeface="Book Antiqua" pitchFamily="18" charset="0"/>
            </a:endParaRPr>
          </a:p>
          <a:p>
            <a:pPr lvl="1"/>
            <a:r>
              <a:rPr lang="en-US" dirty="0" smtClean="0">
                <a:latin typeface="Book Antiqua" pitchFamily="18" charset="0"/>
              </a:rPr>
              <a:t>QCD is almost flat in  (in good agreement with NLO) , while new physics (compositeness) might peak at lower  values Event</a:t>
            </a:r>
          </a:p>
          <a:p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762000"/>
            <a:ext cx="359721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Dijets</a:t>
            </a:r>
            <a:r>
              <a:rPr lang="en-US" dirty="0" smtClean="0"/>
              <a:t> with a central jet veto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5181600" cy="6019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Look at the activity inside the rapidity gap between a </a:t>
            </a:r>
            <a:r>
              <a:rPr lang="en-US" sz="2000" dirty="0" err="1" smtClean="0"/>
              <a:t>di</a:t>
            </a:r>
            <a:r>
              <a:rPr lang="en-US" sz="2000" dirty="0" smtClean="0"/>
              <a:t>-jet system defined by</a:t>
            </a:r>
          </a:p>
          <a:p>
            <a:pPr lvl="1"/>
            <a:r>
              <a:rPr lang="en-US" sz="1800" dirty="0" smtClean="0"/>
              <a:t> either the two leading jets in </a:t>
            </a:r>
            <a:r>
              <a:rPr lang="en-US" sz="1800" dirty="0" err="1" smtClean="0"/>
              <a:t>pT</a:t>
            </a:r>
            <a:r>
              <a:rPr lang="en-US" sz="1800" dirty="0" smtClean="0"/>
              <a:t>  </a:t>
            </a:r>
          </a:p>
          <a:p>
            <a:pPr lvl="1"/>
            <a:r>
              <a:rPr lang="en-US" sz="1800" dirty="0" smtClean="0"/>
              <a:t>or the two jets with the largest rapidity gap y</a:t>
            </a:r>
          </a:p>
          <a:p>
            <a:pPr lvl="1">
              <a:buNone/>
            </a:pPr>
            <a:endParaRPr lang="en-US" sz="1800" dirty="0" smtClean="0"/>
          </a:p>
          <a:p>
            <a:r>
              <a:rPr lang="en-US" sz="2000" dirty="0" smtClean="0"/>
              <a:t>Gap fraction is the fraction of events without additional jet activity in the rapidity interval between the jets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plot to the right shows gap fraction for leading jets in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as function of </a:t>
            </a:r>
            <a:r>
              <a:rPr lang="el-GR" sz="2000" dirty="0" smtClean="0"/>
              <a:t>Δ</a:t>
            </a:r>
            <a:r>
              <a:rPr lang="en-US" sz="2000" dirty="0" smtClean="0"/>
              <a:t>Y for various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ranges (ATLAS)</a:t>
            </a:r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6A346-73AA-4BDA-ABF2-073D37E3AC10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762000"/>
            <a:ext cx="3638550" cy="56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7543800" y="2362200"/>
            <a:ext cx="1178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1201.4932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3505200"/>
            <a:ext cx="22860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Photons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F0795-981B-4DE1-A481-7DC20ACD5000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0"/>
            <a:ext cx="4800600" cy="4330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5105400"/>
            <a:ext cx="5348288" cy="1224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8575" y="0"/>
            <a:ext cx="429577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0" y="4180344"/>
            <a:ext cx="365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Book Antiqua" pitchFamily="18" charset="0"/>
              </a:rPr>
              <a:t>Inclusive isolated photon cross section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Book Antiqu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Book Antiqua" pitchFamily="18" charset="0"/>
              </a:rPr>
              <a:t> Di-photon cross-section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Inclusive Photons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09600"/>
          </a:xfrm>
        </p:spPr>
        <p:txBody>
          <a:bodyPr/>
          <a:lstStyle/>
          <a:p>
            <a:r>
              <a:rPr lang="en-US" dirty="0" smtClean="0"/>
              <a:t>Relative sub-process in NLO, comparing </a:t>
            </a:r>
            <a:r>
              <a:rPr lang="en-US" dirty="0" err="1" smtClean="0"/>
              <a:t>Tevatron</a:t>
            </a:r>
            <a:r>
              <a:rPr lang="en-US" dirty="0" smtClean="0"/>
              <a:t> and LHC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42470-6044-4761-AEB7-25851E982638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0600"/>
            <a:ext cx="84105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0" y="4114800"/>
            <a:ext cx="9067800" cy="2514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Long standing disagreement between NLO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pQCD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 and inclusive photon data at fixed target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Book Antiqua" pitchFamily="18" charset="0"/>
              </a:rPr>
              <a:t>Not solved by (N)NNL soft-gluon threshold &amp; recoil </a:t>
            </a:r>
            <a:r>
              <a:rPr lang="en-US" dirty="0" err="1" smtClean="0">
                <a:latin typeface="Book Antiqua" pitchFamily="18" charset="0"/>
              </a:rPr>
              <a:t>resummations</a:t>
            </a:r>
            <a:endParaRPr lang="en-US" dirty="0" smtClean="0">
              <a:latin typeface="Book Antiqua" pitchFamily="18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Book Antiqua" pitchFamily="18" charset="0"/>
              </a:rPr>
              <a:t>Photons removed from global PDF fits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Book Antiqua" pitchFamily="18" charset="0"/>
              </a:rPr>
              <a:t>(used to constrain high-x gluon) since MRST99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Book Antiqua" pitchFamily="18" charset="0"/>
              </a:rPr>
              <a:t>@ LHC Compton scattering is more dominant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Isolated Photons @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715000"/>
            <a:ext cx="9144000" cy="838200"/>
          </a:xfrm>
        </p:spPr>
        <p:txBody>
          <a:bodyPr/>
          <a:lstStyle/>
          <a:p>
            <a:r>
              <a:rPr lang="en-US" dirty="0" smtClean="0"/>
              <a:t>The NLO prediction using </a:t>
            </a:r>
            <a:r>
              <a:rPr lang="en-US" dirty="0" err="1" smtClean="0"/>
              <a:t>JetPHOX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disagreement at Low </a:t>
            </a:r>
            <a:r>
              <a:rPr lang="en-US" dirty="0" err="1" smtClean="0"/>
              <a:t>pT</a:t>
            </a:r>
            <a:r>
              <a:rPr lang="en-US" dirty="0" smtClean="0"/>
              <a:t> still exists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8DC7F-E1B7-4E5E-B978-EF78D1020B63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" y="533400"/>
            <a:ext cx="7581900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457200"/>
            <a:ext cx="605409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Isolated Gamma – World data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C9C6D-7C8C-474D-AC3A-D9E5BEF98D0C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457201"/>
            <a:ext cx="5943600" cy="3071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Isolated Di-photons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4495800"/>
            <a:ext cx="8763000" cy="2133600"/>
          </a:xfrm>
        </p:spPr>
        <p:txBody>
          <a:bodyPr>
            <a:normAutofit/>
          </a:bodyPr>
          <a:lstStyle/>
          <a:p>
            <a:r>
              <a:rPr lang="en-US" dirty="0" smtClean="0"/>
              <a:t>The experimental results are compared with NLO predictions obtained with DIPHOX+GAMMA2MC and </a:t>
            </a:r>
            <a:r>
              <a:rPr lang="en-US" dirty="0" err="1" smtClean="0"/>
              <a:t>ResBos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theory underestimates the cross section in regions of the phase space where the two photons have an </a:t>
            </a:r>
            <a:r>
              <a:rPr lang="en-US" dirty="0" err="1" smtClean="0"/>
              <a:t>azimuthal</a:t>
            </a:r>
            <a:r>
              <a:rPr lang="en-US" dirty="0" smtClean="0"/>
              <a:t> </a:t>
            </a:r>
            <a:r>
              <a:rPr lang="en-US" dirty="0" smtClean="0"/>
              <a:t>angle difference Δ</a:t>
            </a:r>
            <a:r>
              <a:rPr lang="el-GR" dirty="0" smtClean="0"/>
              <a:t>φ</a:t>
            </a:r>
            <a:r>
              <a:rPr lang="en-US" dirty="0" smtClean="0"/>
              <a:t> &lt; 2.8</a:t>
            </a:r>
            <a:r>
              <a:rPr lang="en-US" i="1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86FA7-D643-438C-9D72-16995D217838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88" y="466725"/>
            <a:ext cx="3354988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Soft particle production</a:t>
            </a:r>
          </a:p>
          <a:p>
            <a:pPr lvl="1"/>
            <a:r>
              <a:rPr lang="en-US" sz="1800" dirty="0" smtClean="0"/>
              <a:t>Particle multiplicities, Underlying event, rapidity gap cross section, strangeness production</a:t>
            </a:r>
          </a:p>
          <a:p>
            <a:pPr lvl="1"/>
            <a:r>
              <a:rPr lang="en-US" sz="1800" dirty="0" smtClean="0"/>
              <a:t>Pre LHC tunes do not describe the data well</a:t>
            </a:r>
          </a:p>
          <a:p>
            <a:pPr lvl="1"/>
            <a:r>
              <a:rPr lang="en-US" sz="1800" dirty="0" smtClean="0"/>
              <a:t>Tuning is a work in progress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000" dirty="0" smtClean="0"/>
              <a:t>Jet production</a:t>
            </a:r>
          </a:p>
          <a:p>
            <a:pPr lvl="1"/>
            <a:r>
              <a:rPr lang="en-US" dirty="0" smtClean="0"/>
              <a:t>Inclusive cross-sections, </a:t>
            </a:r>
            <a:r>
              <a:rPr lang="en-US" dirty="0" err="1" smtClean="0"/>
              <a:t>dijet</a:t>
            </a:r>
            <a:r>
              <a:rPr lang="en-US" dirty="0" smtClean="0"/>
              <a:t> </a:t>
            </a:r>
            <a:r>
              <a:rPr lang="en-US" dirty="0" smtClean="0"/>
              <a:t>properties</a:t>
            </a:r>
            <a:endParaRPr lang="en-US" dirty="0" smtClean="0"/>
          </a:p>
          <a:p>
            <a:pPr lvl="1"/>
            <a:r>
              <a:rPr lang="en-US" dirty="0" smtClean="0"/>
              <a:t>NLO predictions agree with data reasonably  (data is systematically lower but with in theoretical uncertainty)</a:t>
            </a:r>
          </a:p>
          <a:p>
            <a:pPr lvl="1"/>
            <a:endParaRPr lang="en-US" dirty="0" smtClean="0"/>
          </a:p>
          <a:p>
            <a:r>
              <a:rPr lang="en-US" sz="2000" dirty="0" smtClean="0"/>
              <a:t>Photons	</a:t>
            </a:r>
          </a:p>
          <a:p>
            <a:pPr lvl="1"/>
            <a:r>
              <a:rPr lang="en-US" dirty="0" smtClean="0"/>
              <a:t>Inclusive isolated photon cross-section, agrees reasonably with NLO predictions (disagreement observed at low pt, different </a:t>
            </a:r>
            <a:r>
              <a:rPr lang="en-US" dirty="0" err="1" smtClean="0"/>
              <a:t>xT</a:t>
            </a:r>
            <a:r>
              <a:rPr lang="en-US" dirty="0" smtClean="0"/>
              <a:t> range from </a:t>
            </a:r>
            <a:r>
              <a:rPr lang="en-US" dirty="0" err="1" smtClean="0"/>
              <a:t>Tevatron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Di-photon angular distributions are significantly broader in data compared to NLO predictions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3200" b="1" dirty="0" smtClean="0">
                <a:solidFill>
                  <a:srgbClr val="FF0000"/>
                </a:solidFill>
              </a:rPr>
              <a:t>Future : </a:t>
            </a:r>
            <a:r>
              <a:rPr lang="en-US" sz="3200" b="1" dirty="0" smtClean="0">
                <a:solidFill>
                  <a:srgbClr val="FF0000"/>
                </a:solidFill>
              </a:rPr>
              <a:t>8TeV?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2D96-87CF-4CB8-9E4D-52671021E7CD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2209800"/>
            <a:ext cx="2895600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Soft physics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70653-2492-49F6-840B-DE0834BB7EC9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00143" y="1"/>
            <a:ext cx="201525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1" y="0"/>
            <a:ext cx="2133599" cy="1724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1"/>
            <a:ext cx="1828800" cy="185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105400" y="2832080"/>
            <a:ext cx="4038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Particle multiplicities 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Underlying event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Rapidity Gap cross sections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Strangeness production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Long range correlations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733800"/>
            <a:ext cx="2510971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F9840-FF20-46B5-89BE-53C01295DA7F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to 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https://twiki.cern.ch/twiki/bin/view/CMSPublic/PhysicsResultsQCD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https://twiki.cern.ch/twiki/bin/view/AtlasPublic/StandardModelPublicResults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7E04B-6894-418D-BF91-7FC4029DE789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Charged particle </a:t>
            </a:r>
            <a:r>
              <a:rPr lang="en-US" dirty="0" err="1" smtClean="0"/>
              <a:t>Psuedorapidity</a:t>
            </a:r>
            <a:r>
              <a:rPr lang="en-US" dirty="0" smtClean="0"/>
              <a:t> distributions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10200"/>
            <a:ext cx="9144000" cy="1066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9FFDC-5F43-4A00-BDC8-BB2FEC8C5B0C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441227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1340" y="381000"/>
            <a:ext cx="445026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Particle Multiplicities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0" y="4495800"/>
            <a:ext cx="5562600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Large multiplicity tail observed at 7 </a:t>
            </a:r>
            <a:r>
              <a:rPr lang="en-US" dirty="0" err="1" smtClean="0"/>
              <a:t>TeV</a:t>
            </a:r>
            <a:r>
              <a:rPr lang="en-US" dirty="0" smtClean="0"/>
              <a:t> (cf. </a:t>
            </a:r>
            <a:r>
              <a:rPr lang="en-US" dirty="0" err="1" smtClean="0"/>
              <a:t>dN</a:t>
            </a:r>
            <a:r>
              <a:rPr lang="en-US" dirty="0" smtClean="0"/>
              <a:t>/dh)</a:t>
            </a:r>
          </a:p>
          <a:p>
            <a:r>
              <a:rPr lang="en-US" dirty="0" smtClean="0"/>
              <a:t>MCs can't describe all multiplicities at all energies</a:t>
            </a:r>
          </a:p>
          <a:p>
            <a:r>
              <a:rPr lang="en-US" dirty="0" smtClean="0"/>
              <a:t>A strong violation of KNO (</a:t>
            </a:r>
            <a:r>
              <a:rPr lang="en-US" dirty="0" err="1" smtClean="0"/>
              <a:t>Koba</a:t>
            </a:r>
            <a:r>
              <a:rPr lang="en-US" dirty="0" smtClean="0"/>
              <a:t>, Nielsen, and </a:t>
            </a:r>
            <a:r>
              <a:rPr lang="en-US" dirty="0" err="1" smtClean="0"/>
              <a:t>Olesen</a:t>
            </a:r>
            <a:r>
              <a:rPr lang="en-US" dirty="0" smtClean="0"/>
              <a:t> ) scaling for large pseudo-rapidity interval of  |</a:t>
            </a:r>
            <a:r>
              <a:rPr lang="en-US" i="1" dirty="0" smtClean="0"/>
              <a:t>η</a:t>
            </a:r>
            <a:r>
              <a:rPr lang="en-US" dirty="0" smtClean="0"/>
              <a:t>|&lt;2.4 is observed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DE687-483E-465E-8C52-0343DC7B891A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48001" y="1447800"/>
            <a:ext cx="1600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J. High Energy Phys. 01 (2011) 079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New J.Phys.13:053033,2011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57200"/>
            <a:ext cx="2825421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114800"/>
            <a:ext cx="28435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19267" y="533400"/>
            <a:ext cx="379133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Particle densities in transverse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428999"/>
            <a:ext cx="9144000" cy="3048001"/>
          </a:xfrm>
        </p:spPr>
        <p:txBody>
          <a:bodyPr>
            <a:normAutofit/>
          </a:bodyPr>
          <a:lstStyle/>
          <a:p>
            <a:r>
              <a:rPr lang="en-US" dirty="0" smtClean="0"/>
              <a:t>Normalized distributions for multiplicity, ∑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and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 </a:t>
            </a:r>
            <a:r>
              <a:rPr lang="en-US" dirty="0" smtClean="0"/>
              <a:t>are presented for leading track jet of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&gt;3 &amp; 20 </a:t>
            </a:r>
            <a:r>
              <a:rPr lang="en-US" dirty="0" err="1" smtClean="0"/>
              <a:t>GeV</a:t>
            </a:r>
            <a:r>
              <a:rPr lang="en-US" dirty="0" smtClean="0"/>
              <a:t>/c </a:t>
            </a:r>
          </a:p>
          <a:p>
            <a:r>
              <a:rPr lang="en-US" dirty="0" smtClean="0"/>
              <a:t>The distributions get harder upon on the selection of harder scale indicating the increase in the UE as the hard scale increases</a:t>
            </a:r>
          </a:p>
          <a:p>
            <a:r>
              <a:rPr lang="en-US" dirty="0" smtClean="0"/>
              <a:t>The observation of 10 </a:t>
            </a:r>
            <a:r>
              <a:rPr lang="en-US" dirty="0" err="1" smtClean="0"/>
              <a:t>GeV</a:t>
            </a:r>
            <a:r>
              <a:rPr lang="en-US" dirty="0" smtClean="0"/>
              <a:t>/c in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indicates the presence of hard component in the transverse region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5AE8-0D72-411A-BBBA-C41FD55B7229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13AE-93D0-4EE6-938C-F37BA055E8E7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85800"/>
            <a:ext cx="8763000" cy="278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429000" y="3124200"/>
            <a:ext cx="1778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cs typeface="Calibri"/>
              </a:rPr>
              <a:t>PAS QCD-10-001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Underlying 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56388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The Monte Carlo generators typically predict a lower particle density in the transverse region (|</a:t>
            </a:r>
            <a:r>
              <a:rPr lang="en-US" i="1" dirty="0" err="1" smtClean="0"/>
              <a:t>Δφ</a:t>
            </a:r>
            <a:r>
              <a:rPr lang="en-US" i="1" dirty="0" smtClean="0"/>
              <a:t>|  π/2), while in the toward region (</a:t>
            </a:r>
            <a:r>
              <a:rPr lang="en-US" i="1" dirty="0" err="1" smtClean="0"/>
              <a:t>Δφ</a:t>
            </a:r>
            <a:r>
              <a:rPr lang="en-US" i="1" dirty="0" smtClean="0"/>
              <a:t>  0), </a:t>
            </a:r>
            <a:r>
              <a:rPr lang="en-US" dirty="0" smtClean="0"/>
              <a:t>the PYTHIA DW and HERWIG+JIMMY generators both overestimate the densities. </a:t>
            </a:r>
          </a:p>
          <a:p>
            <a:r>
              <a:rPr lang="en-US" dirty="0" smtClean="0"/>
              <a:t>PHOJET significantly fails for the √</a:t>
            </a:r>
            <a:r>
              <a:rPr lang="en-US" i="1" dirty="0" smtClean="0"/>
              <a:t>s = 7 </a:t>
            </a:r>
            <a:r>
              <a:rPr lang="en-US" i="1" dirty="0" err="1" smtClean="0"/>
              <a:t>TeV</a:t>
            </a:r>
            <a:r>
              <a:rPr lang="en-US" i="1" dirty="0" smtClean="0"/>
              <a:t> data.</a:t>
            </a:r>
          </a:p>
          <a:p>
            <a:r>
              <a:rPr lang="en-US" dirty="0" smtClean="0"/>
              <a:t>The discrepancies between the data and </a:t>
            </a:r>
            <a:r>
              <a:rPr lang="en-US" dirty="0" err="1" smtClean="0"/>
              <a:t>MonteCarlo</a:t>
            </a:r>
            <a:r>
              <a:rPr lang="en-US" dirty="0" smtClean="0"/>
              <a:t> generators agree with those observed for charged particles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AC388-277A-468B-AC6D-A8E130654113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1" y="1447800"/>
            <a:ext cx="3429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Strangeness production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3ACD3-6636-4F93-BB7F-C059383B92A3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33400"/>
            <a:ext cx="337471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4188" y="533400"/>
            <a:ext cx="3764786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429000"/>
            <a:ext cx="247224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particle correlations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C927-C586-40A3-A09B-707F28297B91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7300" y="381000"/>
            <a:ext cx="66294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Associated yield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876800"/>
            <a:ext cx="9144000" cy="1600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CBF7D-121B-4572-96B5-96CCF829D6CE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912" y="1066800"/>
            <a:ext cx="810948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particle correlations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6732-CBA1-4D7F-8FD3-1DC063BBCF61}" type="datetime1">
              <a:rPr lang="en-US" smtClean="0"/>
              <a:t>2/14/2012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355" y="762000"/>
            <a:ext cx="3757245" cy="572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114800" y="1219201"/>
            <a:ext cx="42672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The effective cluster size and decay width are extracted from the two-particle pseudo-rapidity correlation function</a:t>
            </a:r>
          </a:p>
          <a:p>
            <a:r>
              <a:rPr lang="en-US" dirty="0" smtClean="0"/>
              <a:t>Effective “cluster size” increases with collisions energy</a:t>
            </a:r>
          </a:p>
          <a:p>
            <a:r>
              <a:rPr lang="en-US" dirty="0" smtClean="0"/>
              <a:t>PYTHIA describes the correlation data poorly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1737" y="457200"/>
            <a:ext cx="4483663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Charged particle distributions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715000"/>
            <a:ext cx="9144000" cy="914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Very high particle production at increasing energy</a:t>
            </a:r>
          </a:p>
          <a:p>
            <a:r>
              <a:rPr lang="en-US" dirty="0" smtClean="0"/>
              <a:t>Simple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T</a:t>
            </a:r>
            <a:r>
              <a:rPr lang="en-US" dirty="0" smtClean="0"/>
              <a:t> scaling allows to derive pt spectrum at 2.76TeV</a:t>
            </a:r>
          </a:p>
          <a:p>
            <a:pPr lvl="1"/>
            <a:r>
              <a:rPr lang="en-US" dirty="0" smtClean="0"/>
              <a:t>useful for Heavy Ion analysis.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195D1-6C72-40AF-B5DE-527213906C8F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57200"/>
            <a:ext cx="3882647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Jets @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ATLAS and CMS (after a  considering a wide variety of algorithms) close anti-Kt as the algorithm of choice</a:t>
            </a:r>
          </a:p>
          <a:p>
            <a:pPr lvl="1"/>
            <a:r>
              <a:rPr lang="en-US" dirty="0" smtClean="0"/>
              <a:t>Unlike the </a:t>
            </a:r>
            <a:r>
              <a:rPr lang="en-US" dirty="0" err="1" smtClean="0"/>
              <a:t>kT</a:t>
            </a:r>
            <a:r>
              <a:rPr lang="en-US" dirty="0" smtClean="0"/>
              <a:t> (x=1) algorithm the, the anti-KT (x=-1) algorithm treats the highest </a:t>
            </a:r>
            <a:r>
              <a:rPr lang="en-US" dirty="0" err="1" smtClean="0"/>
              <a:t>pT</a:t>
            </a:r>
            <a:r>
              <a:rPr lang="en-US" dirty="0" smtClean="0"/>
              <a:t> object first</a:t>
            </a:r>
          </a:p>
          <a:p>
            <a:pPr lvl="1"/>
            <a:r>
              <a:rPr lang="en-US" dirty="0" smtClean="0"/>
              <a:t>anti-KT leads to much more regular shaped jets and does not get effected from vacuum cleaner effect</a:t>
            </a:r>
          </a:p>
          <a:p>
            <a:pPr lvl="1"/>
            <a:r>
              <a:rPr lang="en-US" dirty="0" smtClean="0"/>
              <a:t>CMS uses R = 0:5 (incl.) and R = 0:7 (</a:t>
            </a:r>
            <a:r>
              <a:rPr lang="en-US" dirty="0" err="1" smtClean="0"/>
              <a:t>di</a:t>
            </a:r>
            <a:r>
              <a:rPr lang="en-US" dirty="0" smtClean="0"/>
              <a:t>-jet), while ATLAS uses R = 0:4 and R = 0:6 (both)</a:t>
            </a:r>
          </a:p>
          <a:p>
            <a:r>
              <a:rPr lang="en-US" dirty="0" smtClean="0"/>
              <a:t>Measured spectrum is corrected bin-by-bin for migration effects in </a:t>
            </a:r>
            <a:r>
              <a:rPr lang="en-US" dirty="0" err="1" smtClean="0"/>
              <a:t>pT</a:t>
            </a:r>
            <a:r>
              <a:rPr lang="en-US" dirty="0" smtClean="0"/>
              <a:t> by</a:t>
            </a:r>
          </a:p>
          <a:p>
            <a:pPr lvl="1"/>
            <a:r>
              <a:rPr lang="en-US" dirty="0" smtClean="0"/>
              <a:t>Gaussian smearing with p? resolution of modified power-law spectrum obtained by fit to data (CMS)</a:t>
            </a:r>
          </a:p>
          <a:p>
            <a:pPr lvl="1"/>
            <a:r>
              <a:rPr lang="en-US" dirty="0" smtClean="0"/>
              <a:t>y correction factors obtained from full detector simulations including also detector inefficiencies (ATLAS)</a:t>
            </a:r>
          </a:p>
          <a:p>
            <a:r>
              <a:rPr lang="en-US" dirty="0" smtClean="0"/>
              <a:t>NLO </a:t>
            </a:r>
            <a:r>
              <a:rPr lang="en-US" dirty="0" err="1" smtClean="0"/>
              <a:t>pQCD</a:t>
            </a:r>
            <a:r>
              <a:rPr lang="en-US" dirty="0" smtClean="0"/>
              <a:t> predictions</a:t>
            </a:r>
          </a:p>
          <a:p>
            <a:pPr lvl="1"/>
            <a:r>
              <a:rPr lang="en-US" dirty="0" err="1" smtClean="0"/>
              <a:t>NLOJet</a:t>
            </a:r>
            <a:r>
              <a:rPr lang="en-US" dirty="0" smtClean="0"/>
              <a:t>++ 4.1.2 with CTEQ 6.6 NLO PDFs as baseline (ATLAS)</a:t>
            </a:r>
          </a:p>
          <a:p>
            <a:pPr lvl="1"/>
            <a:r>
              <a:rPr lang="en-US" dirty="0" err="1" smtClean="0"/>
              <a:t>NLOJet</a:t>
            </a:r>
            <a:r>
              <a:rPr lang="en-US" dirty="0" smtClean="0"/>
              <a:t>++ 2.0.1 with average of CT10, MSTW2008NLO, NNPDF2.0 NLO PDFs as baseline (CMS)</a:t>
            </a:r>
          </a:p>
          <a:p>
            <a:r>
              <a:rPr lang="en-US" dirty="0" smtClean="0"/>
              <a:t>CMS uses Particle Flow  jets : Particles flow algorithm  uses the information from all the sub-systems to reconstruct the particle. These reconstructed “particles” are then clustered in to jets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C3926-4819-4816-A65F-D5313737ACCE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Jets @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3C59-728A-43A0-99BD-9573719951F3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59" y="609600"/>
            <a:ext cx="3812241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743200"/>
            <a:ext cx="3812241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685800"/>
            <a:ext cx="2286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Jets @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E26B-346E-4EBC-BCB7-5F3F3E742437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533400"/>
            <a:ext cx="4288771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57200"/>
            <a:ext cx="4050506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Multijets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495800"/>
            <a:ext cx="3429000" cy="1905000"/>
          </a:xfrm>
        </p:spPr>
        <p:txBody>
          <a:bodyPr/>
          <a:lstStyle/>
          <a:p>
            <a:r>
              <a:rPr lang="en-US" dirty="0" smtClean="0"/>
              <a:t>ALPGEN, PYTHIA and SHERPA seems to agree well with data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1B1B-4025-4A2A-AB62-56686FF714D1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10000" y="4648200"/>
            <a:ext cx="53340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Systematic due to jet energy correction and luminosity is minimal in the ratios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The overall multiplicative correction factor to the data is within ±5% of unity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The ratio plateaus at value of about 0.8 in agreement with predictions of PYTHIA and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MadGraph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MC calculations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457200"/>
            <a:ext cx="441143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829" y="457200"/>
            <a:ext cx="4288771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Diphoton</a:t>
            </a:r>
            <a:r>
              <a:rPr lang="en-US" dirty="0" smtClean="0"/>
              <a:t> cross-sections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asymmetric thresholds on the photon transverse </a:t>
            </a:r>
            <a:r>
              <a:rPr lang="en-US" dirty="0" err="1" smtClean="0"/>
              <a:t>momenta</a:t>
            </a:r>
            <a:r>
              <a:rPr lang="en-US" dirty="0" smtClean="0"/>
              <a:t> avoid the infrared sensitivity affecting the fixed-order calculations and simplify the comparison of the measurements with the theoretical predictions.</a:t>
            </a:r>
          </a:p>
          <a:p>
            <a:pPr lvl="1"/>
            <a:r>
              <a:rPr lang="en-US" dirty="0" smtClean="0"/>
              <a:t>ET1 &gt; 23</a:t>
            </a:r>
          </a:p>
          <a:p>
            <a:pPr lvl="1"/>
            <a:r>
              <a:rPr lang="en-US" dirty="0" smtClean="0"/>
              <a:t>ET2 &gt; 20</a:t>
            </a:r>
          </a:p>
          <a:p>
            <a:pPr lvl="1"/>
            <a:r>
              <a:rPr lang="en-US" dirty="0" smtClean="0"/>
              <a:t>Delta R &gt; 0.45</a:t>
            </a:r>
          </a:p>
          <a:p>
            <a:r>
              <a:rPr lang="en-US" dirty="0" smtClean="0"/>
              <a:t>Contributions from the quark-</a:t>
            </a:r>
            <a:r>
              <a:rPr lang="en-US" dirty="0" err="1" smtClean="0"/>
              <a:t>antiquark</a:t>
            </a:r>
            <a:r>
              <a:rPr lang="en-US" dirty="0" smtClean="0"/>
              <a:t> annihilation process and the single- and double-fragmentation processes are calculated up to order </a:t>
            </a:r>
            <a:r>
              <a:rPr lang="en-US" i="1" dirty="0" smtClean="0"/>
              <a:t>α</a:t>
            </a:r>
            <a:r>
              <a:rPr lang="en-US" i="1" baseline="30000" dirty="0" smtClean="0"/>
              <a:t>2</a:t>
            </a:r>
            <a:r>
              <a:rPr lang="en-US" i="1" dirty="0" smtClean="0"/>
              <a:t> </a:t>
            </a:r>
            <a:r>
              <a:rPr lang="en-US" dirty="0" smtClean="0"/>
              <a:t>with the DIPHOX</a:t>
            </a:r>
          </a:p>
          <a:p>
            <a:r>
              <a:rPr lang="en-US" dirty="0" smtClean="0"/>
              <a:t>The contributions from the gluon fusion process, </a:t>
            </a:r>
            <a:r>
              <a:rPr lang="en-US" dirty="0" err="1" smtClean="0"/>
              <a:t>includingthe</a:t>
            </a:r>
            <a:r>
              <a:rPr lang="en-US" dirty="0" smtClean="0"/>
              <a:t> one-loop box diagram of order </a:t>
            </a:r>
            <a:r>
              <a:rPr lang="en-US" i="1" dirty="0" smtClean="0"/>
              <a:t>α</a:t>
            </a:r>
            <a:r>
              <a:rPr lang="en-US" i="1" baseline="30000" dirty="0" smtClean="0"/>
              <a:t>2</a:t>
            </a:r>
            <a:r>
              <a:rPr lang="en-US" i="1" baseline="-25000" dirty="0" smtClean="0"/>
              <a:t>s</a:t>
            </a:r>
            <a:r>
              <a:rPr lang="en-US" i="1" dirty="0" smtClean="0"/>
              <a:t> α</a:t>
            </a:r>
            <a:r>
              <a:rPr lang="en-US" i="1" baseline="30000" dirty="0" smtClean="0"/>
              <a:t>2</a:t>
            </a:r>
            <a:r>
              <a:rPr lang="en-US" i="1" dirty="0" smtClean="0"/>
              <a:t>, the interference between the one- and two-loop </a:t>
            </a:r>
            <a:r>
              <a:rPr lang="en-US" dirty="0" smtClean="0"/>
              <a:t>box diagrams, and the real emission one-loop “pentagon” </a:t>
            </a:r>
            <a:r>
              <a:rPr lang="en-US" dirty="0" err="1" smtClean="0"/>
              <a:t>gg</a:t>
            </a:r>
            <a:r>
              <a:rPr lang="en-US" dirty="0" smtClean="0"/>
              <a:t> -&gt; </a:t>
            </a:r>
            <a:r>
              <a:rPr lang="en-US" i="1" dirty="0" err="1" smtClean="0"/>
              <a:t>ggg</a:t>
            </a:r>
            <a:r>
              <a:rPr lang="en-US" i="1" dirty="0" smtClean="0"/>
              <a:t>, both of order α</a:t>
            </a:r>
            <a:r>
              <a:rPr lang="en-US" i="1" baseline="30000" dirty="0" smtClean="0"/>
              <a:t>3</a:t>
            </a:r>
            <a:r>
              <a:rPr lang="en-US" i="1" baseline="-25000" dirty="0" smtClean="0"/>
              <a:t>s</a:t>
            </a:r>
            <a:r>
              <a:rPr lang="en-US" i="1" dirty="0" smtClean="0"/>
              <a:t> α</a:t>
            </a:r>
            <a:r>
              <a:rPr lang="en-US" i="1" baseline="30000" dirty="0" smtClean="0"/>
              <a:t>2</a:t>
            </a:r>
            <a:r>
              <a:rPr lang="en-US" i="1" dirty="0" smtClean="0"/>
              <a:t>, are </a:t>
            </a:r>
            <a:r>
              <a:rPr lang="en-US" dirty="0" smtClean="0"/>
              <a:t>calculated with the GAMMA2MC</a:t>
            </a:r>
          </a:p>
          <a:p>
            <a:r>
              <a:rPr lang="en-US" dirty="0" smtClean="0"/>
              <a:t>Although they are higher-order processes, the gluon fusion contributions are quantitatively comparable to those from quark-</a:t>
            </a:r>
            <a:r>
              <a:rPr lang="en-US" dirty="0" err="1" smtClean="0"/>
              <a:t>antiquark</a:t>
            </a:r>
            <a:r>
              <a:rPr lang="en-US" dirty="0" smtClean="0"/>
              <a:t> annihilation in the </a:t>
            </a:r>
            <a:r>
              <a:rPr lang="en-US" dirty="0" err="1" smtClean="0"/>
              <a:t>diphoton</a:t>
            </a:r>
            <a:r>
              <a:rPr lang="en-US" dirty="0" smtClean="0"/>
              <a:t> mass range of interest, due to the significant gluon luminosity in this mass range at the LHC.</a:t>
            </a:r>
          </a:p>
          <a:p>
            <a:r>
              <a:rPr lang="en-US" dirty="0" smtClean="0"/>
              <a:t>The three theoretical scales, </a:t>
            </a:r>
            <a:r>
              <a:rPr lang="en-US" dirty="0" err="1" smtClean="0"/>
              <a:t>renormalisation</a:t>
            </a:r>
            <a:r>
              <a:rPr lang="en-US" dirty="0" smtClean="0"/>
              <a:t>, initial </a:t>
            </a:r>
            <a:r>
              <a:rPr lang="en-US" dirty="0" err="1" smtClean="0"/>
              <a:t>factorisation</a:t>
            </a:r>
            <a:r>
              <a:rPr lang="en-US" dirty="0" smtClean="0"/>
              <a:t>, and fragmentation, are set to the </a:t>
            </a:r>
            <a:r>
              <a:rPr lang="en-US" dirty="0" err="1" smtClean="0"/>
              <a:t>diphoton</a:t>
            </a:r>
            <a:r>
              <a:rPr lang="en-US" dirty="0" smtClean="0"/>
              <a:t> mass value.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01C72-2EA8-4C9A-84F9-7566C120E67A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Diphotons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9D592-5244-4E37-B50B-2F5C8D44199A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534982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9018" y="0"/>
            <a:ext cx="3534982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3200400"/>
            <a:ext cx="3534982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Diphotons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5CDA-1BAC-4176-9D46-8899B3D0A6C7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405684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7155" y="990600"/>
            <a:ext cx="405684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Underlying 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733800"/>
            <a:ext cx="9144000" cy="2743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3EA74-9DA6-4218-840F-D0D406A7137E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133600" y="533400"/>
            <a:ext cx="7010400" cy="304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Clusters of tracks, “track jet”, or the clusters of colorimeter cells with the largest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p</a:t>
            </a:r>
            <a:r>
              <a:rPr kumimoji="0" lang="en-US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T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are called the leading object. These are expected to reflect the direction of the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parton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in the hard scattering.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Three topological directions defined are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Towards , Away, Transverse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Transverse region is expected to be sensitive to underlying event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200400"/>
            <a:ext cx="8229600" cy="361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114425"/>
            <a:ext cx="160020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04800" y="5334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Leading cluster or track jet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Underlying 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191000"/>
            <a:ext cx="8915400" cy="2286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Fast rise for </a:t>
            </a:r>
            <a:r>
              <a:rPr lang="en-US" sz="2000" dirty="0" err="1" smtClean="0"/>
              <a:t>pT</a:t>
            </a:r>
            <a:r>
              <a:rPr lang="en-US" sz="2000" dirty="0" smtClean="0"/>
              <a:t> &lt; 8 </a:t>
            </a:r>
            <a:r>
              <a:rPr lang="en-US" sz="2000" dirty="0" err="1" smtClean="0"/>
              <a:t>GeV</a:t>
            </a:r>
            <a:r>
              <a:rPr lang="en-US" sz="2000" dirty="0" smtClean="0"/>
              <a:t>/c (4 </a:t>
            </a:r>
            <a:r>
              <a:rPr lang="en-US" sz="2000" dirty="0" err="1" smtClean="0"/>
              <a:t>GeV</a:t>
            </a:r>
            <a:r>
              <a:rPr lang="en-US" sz="2000" dirty="0" smtClean="0"/>
              <a:t>/c), attributed mainly to the increase of MPI activity, followed by a Plateau-like region with ≈ constant average number of selected particles and a slow increase of ∑</a:t>
            </a:r>
            <a:r>
              <a:rPr lang="en-US" sz="2000" dirty="0" err="1" smtClean="0"/>
              <a:t>pT</a:t>
            </a:r>
            <a:r>
              <a:rPr lang="en-US" sz="2000" dirty="0" smtClean="0"/>
              <a:t>, in a saturation regime.</a:t>
            </a:r>
          </a:p>
          <a:p>
            <a:r>
              <a:rPr lang="en-US" sz="2000" dirty="0" smtClean="0"/>
              <a:t>Increase of the activity with √s also corroborates MPIs.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AE118-CBBA-4CAA-84F5-A46AC26EB9FB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685800"/>
            <a:ext cx="691286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636934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Rapidity Gap Cross 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48400" y="457200"/>
            <a:ext cx="2895600" cy="6400800"/>
          </a:xfrm>
        </p:spPr>
        <p:txBody>
          <a:bodyPr>
            <a:normAutofit/>
          </a:bodyPr>
          <a:lstStyle/>
          <a:p>
            <a:r>
              <a:rPr lang="en-US" dirty="0" smtClean="0"/>
              <a:t>Diffractive events have large rapidity gaps </a:t>
            </a:r>
          </a:p>
          <a:p>
            <a:r>
              <a:rPr lang="en-US" dirty="0" smtClean="0"/>
              <a:t>The MC does not describe the data well</a:t>
            </a:r>
          </a:p>
          <a:p>
            <a:r>
              <a:rPr lang="en-US" dirty="0" smtClean="0"/>
              <a:t>Inelastic cross section excluding diffractive processes obtained by integration of the differential cross section from gap sizes of zero to a variable maximum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9821-0E15-4A46-BC4D-8223011F0480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2579" y="849868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arXiv:1201.2808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5334000"/>
            <a:ext cx="7162800" cy="9233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>
                <a:latin typeface="Book Antiqua" pitchFamily="18" charset="0"/>
              </a:rPr>
              <a:t>Δη</a:t>
            </a:r>
            <a:r>
              <a:rPr lang="en-US" baseline="30000" dirty="0" smtClean="0">
                <a:latin typeface="Book Antiqua" pitchFamily="18" charset="0"/>
              </a:rPr>
              <a:t>F</a:t>
            </a:r>
            <a:r>
              <a:rPr lang="en-US" dirty="0" smtClean="0">
                <a:latin typeface="Book Antiqua" pitchFamily="18" charset="0"/>
              </a:rPr>
              <a:t> the larger of the two ‘forward’ </a:t>
            </a:r>
            <a:r>
              <a:rPr lang="en-US" dirty="0" err="1" smtClean="0">
                <a:latin typeface="Book Antiqua" pitchFamily="18" charset="0"/>
              </a:rPr>
              <a:t>psuedorapidity</a:t>
            </a:r>
            <a:r>
              <a:rPr lang="en-US" dirty="0" smtClean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regions extending to at least  = ±4.9 in which no particles are produced with </a:t>
            </a:r>
            <a:r>
              <a:rPr lang="en-US" dirty="0" err="1" smtClean="0">
                <a:latin typeface="Book Antiqua" pitchFamily="18" charset="0"/>
              </a:rPr>
              <a:t>p</a:t>
            </a:r>
            <a:r>
              <a:rPr lang="en-US" baseline="-25000" dirty="0" err="1" smtClean="0">
                <a:latin typeface="Book Antiqua" pitchFamily="18" charset="0"/>
              </a:rPr>
              <a:t>T</a:t>
            </a:r>
            <a:r>
              <a:rPr lang="en-US" dirty="0" smtClean="0">
                <a:latin typeface="Book Antiqua" pitchFamily="18" charset="0"/>
              </a:rPr>
              <a:t> &gt; </a:t>
            </a:r>
            <a:r>
              <a:rPr lang="en-US" dirty="0" err="1" smtClean="0">
                <a:latin typeface="Book Antiqua" pitchFamily="18" charset="0"/>
              </a:rPr>
              <a:t>p</a:t>
            </a:r>
            <a:r>
              <a:rPr lang="en-US" baseline="30000" dirty="0" err="1" smtClean="0">
                <a:latin typeface="Book Antiqua" pitchFamily="18" charset="0"/>
              </a:rPr>
              <a:t>cut</a:t>
            </a:r>
            <a:r>
              <a:rPr lang="en-US" baseline="-25000" dirty="0" err="1" smtClean="0">
                <a:latin typeface="Book Antiqua" pitchFamily="18" charset="0"/>
              </a:rPr>
              <a:t>T</a:t>
            </a:r>
            <a:r>
              <a:rPr lang="en-US" dirty="0" smtClean="0">
                <a:latin typeface="Book Antiqua" pitchFamily="18" charset="0"/>
              </a:rPr>
              <a:t> , where </a:t>
            </a:r>
            <a:r>
              <a:rPr lang="en-US" dirty="0" err="1" smtClean="0">
                <a:latin typeface="Book Antiqua" pitchFamily="18" charset="0"/>
              </a:rPr>
              <a:t>p</a:t>
            </a:r>
            <a:r>
              <a:rPr lang="en-US" baseline="30000" dirty="0" err="1" smtClean="0">
                <a:latin typeface="Book Antiqua" pitchFamily="18" charset="0"/>
              </a:rPr>
              <a:t>cut</a:t>
            </a:r>
            <a:r>
              <a:rPr lang="en-US" baseline="-25000" dirty="0" err="1" smtClean="0">
                <a:latin typeface="Book Antiqua" pitchFamily="18" charset="0"/>
              </a:rPr>
              <a:t>T</a:t>
            </a:r>
            <a:r>
              <a:rPr lang="en-US" baseline="-25000" dirty="0" smtClean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 is varied between 200 </a:t>
            </a:r>
            <a:r>
              <a:rPr lang="en-US" dirty="0" err="1" smtClean="0">
                <a:latin typeface="Book Antiqua" pitchFamily="18" charset="0"/>
              </a:rPr>
              <a:t>MeV</a:t>
            </a:r>
            <a:r>
              <a:rPr lang="en-US" dirty="0" smtClean="0">
                <a:latin typeface="Book Antiqua" pitchFamily="18" charset="0"/>
              </a:rPr>
              <a:t> and 800 </a:t>
            </a:r>
            <a:r>
              <a:rPr lang="en-US" dirty="0" err="1" smtClean="0">
                <a:latin typeface="Book Antiqua" pitchFamily="18" charset="0"/>
              </a:rPr>
              <a:t>MeV</a:t>
            </a:r>
            <a:endParaRPr lang="en-US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Strangeness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3657600"/>
            <a:ext cx="4191000" cy="3124200"/>
          </a:xfrm>
        </p:spPr>
        <p:txBody>
          <a:bodyPr>
            <a:normAutofit/>
          </a:bodyPr>
          <a:lstStyle/>
          <a:p>
            <a:r>
              <a:rPr lang="en-US" dirty="0" smtClean="0"/>
              <a:t>Various tunes of PYTHIA show variations as a function of </a:t>
            </a:r>
            <a:r>
              <a:rPr lang="en-US" dirty="0" err="1" smtClean="0"/>
              <a:t>pT</a:t>
            </a:r>
            <a:r>
              <a:rPr lang="en-US" dirty="0" smtClean="0"/>
              <a:t> for various strange particle productions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Lambda/Lambda-bar ratio is close to unity</a:t>
            </a:r>
          </a:p>
          <a:p>
            <a:pPr lvl="1"/>
            <a:r>
              <a:rPr lang="en-US" dirty="0" smtClean="0"/>
              <a:t>Agrees with Baryon Transport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6D375-B5F4-4F53-AA37-59351181A089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90600" y="6211669"/>
            <a:ext cx="381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Phys.Rev.D</a:t>
            </a:r>
            <a:r>
              <a:rPr lang="en-US" dirty="0" smtClean="0"/>
              <a:t> 85 (2012) 012001</a:t>
            </a:r>
          </a:p>
          <a:p>
            <a:r>
              <a:rPr lang="en-US" dirty="0" smtClean="0"/>
              <a:t>JHEP 05 (2011) 064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1219" y="533400"/>
            <a:ext cx="5012781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533400"/>
            <a:ext cx="4049663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4724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range particle correlations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52DFB-19E1-437A-A283-01C6211413AA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4495800"/>
            <a:ext cx="8991600" cy="2133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Two particle angular correlation (R) is obtained using the charged tracks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pT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&gt; </a:t>
            </a:r>
            <a:r>
              <a:rPr lang="en-US" dirty="0" smtClean="0">
                <a:latin typeface="Bookman Old Style" pitchFamily="18" charset="0"/>
              </a:rPr>
              <a:t>1.0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GeV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/c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Signal distribution (S) is obtained from the tracks with in the same event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Background distribution (B) is obtained using the tracks from different events (mixing). </a:t>
            </a:r>
            <a:endParaRPr lang="en-US" sz="1600" dirty="0">
              <a:solidFill>
                <a:srgbClr val="002060"/>
              </a:solidFill>
              <a:latin typeface="Bookman Old Style" pitchFamily="18" charset="0"/>
            </a:endParaRP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Near-side </a:t>
            </a:r>
            <a:r>
              <a:rPr lang="en-US" sz="1600" dirty="0" smtClean="0">
                <a:latin typeface="Bookman Old Style" pitchFamily="18" charset="0"/>
              </a:rPr>
              <a:t>l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ong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 range correlations observed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200400"/>
            <a:ext cx="33718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752850"/>
            <a:ext cx="26860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7050" y="3733800"/>
            <a:ext cx="22669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11358" y="762000"/>
            <a:ext cx="317544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0" y="2282825"/>
            <a:ext cx="1524000" cy="84137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Jets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ADE5B-12CF-4720-A5B7-B125E86BE080}" type="datetime1">
              <a:rPr lang="en-US" smtClean="0"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Aspen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B9EC3-BF76-4856-B439-E147AD55A82F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1976438" cy="2021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95725"/>
            <a:ext cx="31527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0"/>
            <a:ext cx="2173381" cy="2085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140873"/>
            <a:ext cx="2362200" cy="2194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429000" y="2362200"/>
            <a:ext cx="5715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Book Antiqua" pitchFamily="18" charset="0"/>
              </a:rPr>
              <a:t>Inclusive jet cross-section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Book Antiqua" pitchFamily="18" charset="0"/>
              </a:rPr>
              <a:t>Comparison with NLO calculation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Book Antiqu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Book Antiqua" pitchFamily="18" charset="0"/>
              </a:rPr>
              <a:t>Dijet </a:t>
            </a:r>
            <a:r>
              <a:rPr lang="el-GR" sz="2400" dirty="0" smtClean="0">
                <a:latin typeface="Book Antiqua" pitchFamily="18" charset="0"/>
              </a:rPr>
              <a:t>χ</a:t>
            </a:r>
            <a:r>
              <a:rPr lang="en-US" sz="2400" dirty="0" smtClean="0">
                <a:latin typeface="Book Antiqua" pitchFamily="18" charset="0"/>
              </a:rPr>
              <a:t> </a:t>
            </a:r>
          </a:p>
          <a:p>
            <a:endParaRPr lang="en-US" sz="2400" dirty="0" smtClean="0">
              <a:latin typeface="Book Antiqua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err="1" smtClean="0">
                <a:latin typeface="Book Antiqua" pitchFamily="18" charset="0"/>
              </a:rPr>
              <a:t>Dijets</a:t>
            </a:r>
            <a:r>
              <a:rPr lang="en-US" sz="2400" dirty="0" smtClean="0">
                <a:latin typeface="Book Antiqua" pitchFamily="18" charset="0"/>
              </a:rPr>
              <a:t> with a central jet veto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864</TotalTime>
  <Words>1607</Words>
  <Application>Microsoft Office PowerPoint</Application>
  <PresentationFormat>On-screen Show (4:3)</PresentationFormat>
  <Paragraphs>278</Paragraphs>
  <Slides>36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Office Theme</vt:lpstr>
      <vt:lpstr>Picture</vt:lpstr>
      <vt:lpstr>QCD Results from LHC</vt:lpstr>
      <vt:lpstr>Soft physics</vt:lpstr>
      <vt:lpstr>Charged particle distributions</vt:lpstr>
      <vt:lpstr>Underlying event</vt:lpstr>
      <vt:lpstr>Underlying event</vt:lpstr>
      <vt:lpstr>Rapidity Gap Cross Sections</vt:lpstr>
      <vt:lpstr>Strangeness production</vt:lpstr>
      <vt:lpstr>Long range particle correlations</vt:lpstr>
      <vt:lpstr>Jets</vt:lpstr>
      <vt:lpstr>Inclusive jet cross section</vt:lpstr>
      <vt:lpstr>Inclusive cross-section (Data/Theory)</vt:lpstr>
      <vt:lpstr>Dijet Angular Properties</vt:lpstr>
      <vt:lpstr>Dijets with a central jet veto</vt:lpstr>
      <vt:lpstr>Photons</vt:lpstr>
      <vt:lpstr>Inclusive Photons</vt:lpstr>
      <vt:lpstr>Isolated Photons @ LHC</vt:lpstr>
      <vt:lpstr>Isolated Gamma – World data </vt:lpstr>
      <vt:lpstr>Isolated Di-photons</vt:lpstr>
      <vt:lpstr>Summary</vt:lpstr>
      <vt:lpstr>Backup</vt:lpstr>
      <vt:lpstr>Link to documentation</vt:lpstr>
      <vt:lpstr>Charged particle Psuedorapidity distributions</vt:lpstr>
      <vt:lpstr>Particle Multiplicities</vt:lpstr>
      <vt:lpstr>Particle densities in transverse region</vt:lpstr>
      <vt:lpstr>Underlying event</vt:lpstr>
      <vt:lpstr>Strangeness production</vt:lpstr>
      <vt:lpstr>Two particle correlations</vt:lpstr>
      <vt:lpstr>Associated yield</vt:lpstr>
      <vt:lpstr>Two particle correlations</vt:lpstr>
      <vt:lpstr>Jets @ LHC</vt:lpstr>
      <vt:lpstr>Jets @ LHC</vt:lpstr>
      <vt:lpstr>Jets @ LHC</vt:lpstr>
      <vt:lpstr>Multijets</vt:lpstr>
      <vt:lpstr>Diphoton cross-sections</vt:lpstr>
      <vt:lpstr>Diphotons</vt:lpstr>
      <vt:lpstr>Diphotons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vasurang</dc:creator>
  <cp:lastModifiedBy>vasurang</cp:lastModifiedBy>
  <cp:revision>308</cp:revision>
  <dcterms:created xsi:type="dcterms:W3CDTF">2012-02-02T15:36:06Z</dcterms:created>
  <dcterms:modified xsi:type="dcterms:W3CDTF">2012-02-14T14:03:46Z</dcterms:modified>
</cp:coreProperties>
</file>