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4"/>
  </p:notesMasterIdLst>
  <p:sldIdLst>
    <p:sldId id="257" r:id="rId2"/>
    <p:sldId id="289" r:id="rId3"/>
    <p:sldId id="258" r:id="rId4"/>
    <p:sldId id="307" r:id="rId5"/>
    <p:sldId id="300" r:id="rId6"/>
    <p:sldId id="301" r:id="rId7"/>
    <p:sldId id="303" r:id="rId8"/>
    <p:sldId id="304" r:id="rId9"/>
    <p:sldId id="260" r:id="rId10"/>
    <p:sldId id="267" r:id="rId11"/>
    <p:sldId id="268" r:id="rId12"/>
    <p:sldId id="269" r:id="rId13"/>
    <p:sldId id="306" r:id="rId14"/>
    <p:sldId id="305" r:id="rId15"/>
    <p:sldId id="302" r:id="rId16"/>
    <p:sldId id="283" r:id="rId17"/>
    <p:sldId id="308" r:id="rId18"/>
    <p:sldId id="309" r:id="rId19"/>
    <p:sldId id="310" r:id="rId20"/>
    <p:sldId id="311" r:id="rId21"/>
    <p:sldId id="312" r:id="rId22"/>
    <p:sldId id="313" r:id="rId23"/>
  </p:sldIdLst>
  <p:sldSz cx="12192000" cy="6858000"/>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00"/>
    <p:restoredTop sz="96405"/>
  </p:normalViewPr>
  <p:slideViewPr>
    <p:cSldViewPr snapToGrid="0" snapToObjects="1">
      <p:cViewPr>
        <p:scale>
          <a:sx n="119" d="100"/>
          <a:sy n="119" d="100"/>
        </p:scale>
        <p:origin x="296" y="216"/>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CC016-109F-E847-A911-83A1D0BC395B}" type="datetimeFigureOut">
              <a:rPr lang="es-ES" smtClean="0"/>
              <a:t>25/7/21</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6CDBC69-66D4-BA4F-96BD-B04D1846D90E}" type="slidenum">
              <a:rPr lang="es-ES" smtClean="0"/>
              <a:t>‹Nº›</a:t>
            </a:fld>
            <a:endParaRPr lang="es-ES"/>
          </a:p>
        </p:txBody>
      </p:sp>
    </p:spTree>
    <p:extLst>
      <p:ext uri="{BB962C8B-B14F-4D97-AF65-F5344CB8AC3E}">
        <p14:creationId xmlns:p14="http://schemas.microsoft.com/office/powerpoint/2010/main" val="7711739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F6CDBC69-66D4-BA4F-96BD-B04D1846D90E}" type="slidenum">
              <a:rPr lang="es-ES" smtClean="0"/>
              <a:t>1</a:t>
            </a:fld>
            <a:endParaRPr lang="es-ES"/>
          </a:p>
        </p:txBody>
      </p:sp>
    </p:spTree>
    <p:extLst>
      <p:ext uri="{BB962C8B-B14F-4D97-AF65-F5344CB8AC3E}">
        <p14:creationId xmlns:p14="http://schemas.microsoft.com/office/powerpoint/2010/main" val="3420928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a:solidFill>
                  <a:schemeClr val="tx1"/>
                </a:solidFill>
                <a:effectLst/>
                <a:latin typeface="+mn-lt"/>
                <a:ea typeface="+mn-ea"/>
                <a:cs typeface="+mn-cs"/>
              </a:rPr>
              <a:t>Our </a:t>
            </a:r>
            <a:r>
              <a:rPr lang="en-US" sz="1200" kern="1200" dirty="0" err="1">
                <a:solidFill>
                  <a:schemeClr val="tx1"/>
                </a:solidFill>
                <a:effectLst/>
                <a:latin typeface="+mn-lt"/>
                <a:ea typeface="+mn-ea"/>
                <a:cs typeface="+mn-cs"/>
              </a:rPr>
              <a:t>divice</a:t>
            </a:r>
            <a:r>
              <a:rPr lang="en-US" sz="1200" kern="1200" dirty="0">
                <a:solidFill>
                  <a:schemeClr val="tx1"/>
                </a:solidFill>
                <a:effectLst/>
                <a:latin typeface="+mn-lt"/>
                <a:ea typeface="+mn-ea"/>
                <a:cs typeface="+mn-cs"/>
              </a:rPr>
              <a:t> consist of an 300 microns thick n type bulk. and thin layer of strips of p type silicon,. The abrupt junctions are formed between the strips and the bulk silicon. The depletion zone grows from the strips to the backplane so that, the device can operate partially depleted. </a:t>
            </a:r>
          </a:p>
          <a:p>
            <a:r>
              <a:rPr lang="en-US" sz="1200" kern="1200" dirty="0">
                <a:solidFill>
                  <a:schemeClr val="tx1"/>
                </a:solidFill>
                <a:effectLst/>
                <a:latin typeface="+mn-lt"/>
                <a:ea typeface="+mn-ea"/>
                <a:cs typeface="+mn-cs"/>
              </a:rPr>
              <a:t>We </a:t>
            </a:r>
            <a:r>
              <a:rPr lang="en-US" sz="1200" kern="1200" dirty="0" err="1">
                <a:solidFill>
                  <a:schemeClr val="tx1"/>
                </a:solidFill>
                <a:effectLst/>
                <a:latin typeface="+mn-lt"/>
                <a:ea typeface="+mn-ea"/>
                <a:cs typeface="+mn-cs"/>
              </a:rPr>
              <a:t>nned</a:t>
            </a:r>
            <a:r>
              <a:rPr lang="en-US" sz="1200" kern="1200" dirty="0">
                <a:solidFill>
                  <a:schemeClr val="tx1"/>
                </a:solidFill>
                <a:effectLst/>
                <a:latin typeface="+mn-lt"/>
                <a:ea typeface="+mn-ea"/>
                <a:cs typeface="+mn-cs"/>
              </a:rPr>
              <a:t> amplification and shaping for full processing</a:t>
            </a:r>
          </a:p>
          <a:p>
            <a:r>
              <a:rPr lang="en-US" sz="1200" kern="1200" dirty="0">
                <a:solidFill>
                  <a:schemeClr val="tx1"/>
                </a:solidFill>
                <a:effectLst/>
                <a:latin typeface="+mn-lt"/>
                <a:ea typeface="+mn-ea"/>
                <a:cs typeface="+mn-cs"/>
              </a:rPr>
              <a:t> </a:t>
            </a:r>
            <a:endParaRPr lang="es-ES" dirty="0"/>
          </a:p>
        </p:txBody>
      </p:sp>
      <p:sp>
        <p:nvSpPr>
          <p:cNvPr id="4" name="Marcador de número de diapositiva 3"/>
          <p:cNvSpPr>
            <a:spLocks noGrp="1"/>
          </p:cNvSpPr>
          <p:nvPr>
            <p:ph type="sldNum" sz="quarter" idx="5"/>
          </p:nvPr>
        </p:nvSpPr>
        <p:spPr/>
        <p:txBody>
          <a:bodyPr/>
          <a:lstStyle/>
          <a:p>
            <a:fld id="{F6CDBC69-66D4-BA4F-96BD-B04D1846D90E}" type="slidenum">
              <a:rPr lang="es-ES" smtClean="0"/>
              <a:t>3</a:t>
            </a:fld>
            <a:endParaRPr lang="es-ES"/>
          </a:p>
        </p:txBody>
      </p:sp>
    </p:spTree>
    <p:extLst>
      <p:ext uri="{BB962C8B-B14F-4D97-AF65-F5344CB8AC3E}">
        <p14:creationId xmlns:p14="http://schemas.microsoft.com/office/powerpoint/2010/main" val="13488136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a:solidFill>
                  <a:schemeClr val="tx1"/>
                </a:solidFill>
                <a:effectLst/>
                <a:latin typeface="+mn-lt"/>
                <a:ea typeface="+mn-ea"/>
                <a:cs typeface="+mn-cs"/>
              </a:rPr>
              <a:t>Our </a:t>
            </a:r>
            <a:r>
              <a:rPr lang="en-US" sz="1200" kern="1200" dirty="0" err="1">
                <a:solidFill>
                  <a:schemeClr val="tx1"/>
                </a:solidFill>
                <a:effectLst/>
                <a:latin typeface="+mn-lt"/>
                <a:ea typeface="+mn-ea"/>
                <a:cs typeface="+mn-cs"/>
              </a:rPr>
              <a:t>divice</a:t>
            </a:r>
            <a:r>
              <a:rPr lang="en-US" sz="1200" kern="1200" dirty="0">
                <a:solidFill>
                  <a:schemeClr val="tx1"/>
                </a:solidFill>
                <a:effectLst/>
                <a:latin typeface="+mn-lt"/>
                <a:ea typeface="+mn-ea"/>
                <a:cs typeface="+mn-cs"/>
              </a:rPr>
              <a:t> consist of an 300 microns thick n type bulk. and thin layer of strips of p type silicon,. The abrupt junctions are formed between the strips and the bulk silicon. The depletion zone grows from the strips to the backplane so that, the device can operate partially depleted. </a:t>
            </a:r>
          </a:p>
          <a:p>
            <a:r>
              <a:rPr lang="en-US" sz="1200" kern="1200" dirty="0">
                <a:solidFill>
                  <a:schemeClr val="tx1"/>
                </a:solidFill>
                <a:effectLst/>
                <a:latin typeface="+mn-lt"/>
                <a:ea typeface="+mn-ea"/>
                <a:cs typeface="+mn-cs"/>
              </a:rPr>
              <a:t>We </a:t>
            </a:r>
            <a:r>
              <a:rPr lang="en-US" sz="1200" kern="1200" dirty="0" err="1">
                <a:solidFill>
                  <a:schemeClr val="tx1"/>
                </a:solidFill>
                <a:effectLst/>
                <a:latin typeface="+mn-lt"/>
                <a:ea typeface="+mn-ea"/>
                <a:cs typeface="+mn-cs"/>
              </a:rPr>
              <a:t>nned</a:t>
            </a:r>
            <a:r>
              <a:rPr lang="en-US" sz="1200" kern="1200" dirty="0">
                <a:solidFill>
                  <a:schemeClr val="tx1"/>
                </a:solidFill>
                <a:effectLst/>
                <a:latin typeface="+mn-lt"/>
                <a:ea typeface="+mn-ea"/>
                <a:cs typeface="+mn-cs"/>
              </a:rPr>
              <a:t> amplification and shaping for full processing</a:t>
            </a:r>
          </a:p>
          <a:p>
            <a:r>
              <a:rPr lang="en-US" sz="1200" kern="1200" dirty="0">
                <a:solidFill>
                  <a:schemeClr val="tx1"/>
                </a:solidFill>
                <a:effectLst/>
                <a:latin typeface="+mn-lt"/>
                <a:ea typeface="+mn-ea"/>
                <a:cs typeface="+mn-cs"/>
              </a:rPr>
              <a:t> </a:t>
            </a:r>
            <a:endParaRPr lang="es-ES" dirty="0"/>
          </a:p>
        </p:txBody>
      </p:sp>
      <p:sp>
        <p:nvSpPr>
          <p:cNvPr id="4" name="Marcador de número de diapositiva 3"/>
          <p:cNvSpPr>
            <a:spLocks noGrp="1"/>
          </p:cNvSpPr>
          <p:nvPr>
            <p:ph type="sldNum" sz="quarter" idx="5"/>
          </p:nvPr>
        </p:nvSpPr>
        <p:spPr/>
        <p:txBody>
          <a:bodyPr/>
          <a:lstStyle/>
          <a:p>
            <a:fld id="{F6CDBC69-66D4-BA4F-96BD-B04D1846D90E}" type="slidenum">
              <a:rPr lang="es-ES" smtClean="0"/>
              <a:t>4</a:t>
            </a:fld>
            <a:endParaRPr lang="es-ES"/>
          </a:p>
        </p:txBody>
      </p:sp>
    </p:spTree>
    <p:extLst>
      <p:ext uri="{BB962C8B-B14F-4D97-AF65-F5344CB8AC3E}">
        <p14:creationId xmlns:p14="http://schemas.microsoft.com/office/powerpoint/2010/main" val="822036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a:solidFill>
                  <a:schemeClr val="tx1"/>
                </a:solidFill>
                <a:effectLst/>
                <a:latin typeface="+mn-lt"/>
                <a:ea typeface="+mn-ea"/>
                <a:cs typeface="+mn-cs"/>
              </a:rPr>
              <a:t>Our </a:t>
            </a:r>
            <a:r>
              <a:rPr lang="en-US" sz="1200" kern="1200" dirty="0" err="1">
                <a:solidFill>
                  <a:schemeClr val="tx1"/>
                </a:solidFill>
                <a:effectLst/>
                <a:latin typeface="+mn-lt"/>
                <a:ea typeface="+mn-ea"/>
                <a:cs typeface="+mn-cs"/>
              </a:rPr>
              <a:t>divice</a:t>
            </a:r>
            <a:r>
              <a:rPr lang="en-US" sz="1200" kern="1200" dirty="0">
                <a:solidFill>
                  <a:schemeClr val="tx1"/>
                </a:solidFill>
                <a:effectLst/>
                <a:latin typeface="+mn-lt"/>
                <a:ea typeface="+mn-ea"/>
                <a:cs typeface="+mn-cs"/>
              </a:rPr>
              <a:t> consist of an 300 microns thick n type bulk. and thin layer of strips of p type silicon,. The abrupt junctions are formed between the strips and the bulk silicon. The depletion zone grows from the strips to the backplane so that, the device can operate partially depleted. </a:t>
            </a:r>
          </a:p>
          <a:p>
            <a:r>
              <a:rPr lang="en-US" sz="1200" kern="1200" dirty="0">
                <a:solidFill>
                  <a:schemeClr val="tx1"/>
                </a:solidFill>
                <a:effectLst/>
                <a:latin typeface="+mn-lt"/>
                <a:ea typeface="+mn-ea"/>
                <a:cs typeface="+mn-cs"/>
              </a:rPr>
              <a:t>We </a:t>
            </a:r>
            <a:r>
              <a:rPr lang="en-US" sz="1200" kern="1200" dirty="0" err="1">
                <a:solidFill>
                  <a:schemeClr val="tx1"/>
                </a:solidFill>
                <a:effectLst/>
                <a:latin typeface="+mn-lt"/>
                <a:ea typeface="+mn-ea"/>
                <a:cs typeface="+mn-cs"/>
              </a:rPr>
              <a:t>nned</a:t>
            </a:r>
            <a:r>
              <a:rPr lang="en-US" sz="1200" kern="1200" dirty="0">
                <a:solidFill>
                  <a:schemeClr val="tx1"/>
                </a:solidFill>
                <a:effectLst/>
                <a:latin typeface="+mn-lt"/>
                <a:ea typeface="+mn-ea"/>
                <a:cs typeface="+mn-cs"/>
              </a:rPr>
              <a:t> amplification and shaping for full processing</a:t>
            </a:r>
          </a:p>
          <a:p>
            <a:r>
              <a:rPr lang="en-US" sz="1200" kern="1200" dirty="0">
                <a:solidFill>
                  <a:schemeClr val="tx1"/>
                </a:solidFill>
                <a:effectLst/>
                <a:latin typeface="+mn-lt"/>
                <a:ea typeface="+mn-ea"/>
                <a:cs typeface="+mn-cs"/>
              </a:rPr>
              <a:t> </a:t>
            </a:r>
            <a:endParaRPr lang="es-ES" dirty="0"/>
          </a:p>
        </p:txBody>
      </p:sp>
      <p:sp>
        <p:nvSpPr>
          <p:cNvPr id="4" name="Marcador de número de diapositiva 3"/>
          <p:cNvSpPr>
            <a:spLocks noGrp="1"/>
          </p:cNvSpPr>
          <p:nvPr>
            <p:ph type="sldNum" sz="quarter" idx="5"/>
          </p:nvPr>
        </p:nvSpPr>
        <p:spPr/>
        <p:txBody>
          <a:bodyPr/>
          <a:lstStyle/>
          <a:p>
            <a:fld id="{F6CDBC69-66D4-BA4F-96BD-B04D1846D90E}" type="slidenum">
              <a:rPr lang="es-ES" smtClean="0"/>
              <a:t>5</a:t>
            </a:fld>
            <a:endParaRPr lang="es-ES"/>
          </a:p>
        </p:txBody>
      </p:sp>
    </p:spTree>
    <p:extLst>
      <p:ext uri="{BB962C8B-B14F-4D97-AF65-F5344CB8AC3E}">
        <p14:creationId xmlns:p14="http://schemas.microsoft.com/office/powerpoint/2010/main" val="34476353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a:solidFill>
                  <a:schemeClr val="tx1"/>
                </a:solidFill>
                <a:effectLst/>
                <a:latin typeface="+mn-lt"/>
                <a:ea typeface="+mn-ea"/>
                <a:cs typeface="+mn-cs"/>
              </a:rPr>
              <a:t>Our </a:t>
            </a:r>
            <a:r>
              <a:rPr lang="en-US" sz="1200" kern="1200" dirty="0" err="1">
                <a:solidFill>
                  <a:schemeClr val="tx1"/>
                </a:solidFill>
                <a:effectLst/>
                <a:latin typeface="+mn-lt"/>
                <a:ea typeface="+mn-ea"/>
                <a:cs typeface="+mn-cs"/>
              </a:rPr>
              <a:t>divice</a:t>
            </a:r>
            <a:r>
              <a:rPr lang="en-US" sz="1200" kern="1200" dirty="0">
                <a:solidFill>
                  <a:schemeClr val="tx1"/>
                </a:solidFill>
                <a:effectLst/>
                <a:latin typeface="+mn-lt"/>
                <a:ea typeface="+mn-ea"/>
                <a:cs typeface="+mn-cs"/>
              </a:rPr>
              <a:t> consist of an 300 microns thick n type bulk. and thin layer of strips of p type silicon,. The abrupt junctions are formed between the strips and the bulk silicon. The depletion zone grows from the strips to the backplane so that, the device can operate partially depleted. </a:t>
            </a:r>
          </a:p>
          <a:p>
            <a:r>
              <a:rPr lang="en-US" sz="1200" kern="1200" dirty="0">
                <a:solidFill>
                  <a:schemeClr val="tx1"/>
                </a:solidFill>
                <a:effectLst/>
                <a:latin typeface="+mn-lt"/>
                <a:ea typeface="+mn-ea"/>
                <a:cs typeface="+mn-cs"/>
              </a:rPr>
              <a:t>We </a:t>
            </a:r>
            <a:r>
              <a:rPr lang="en-US" sz="1200" kern="1200" dirty="0" err="1">
                <a:solidFill>
                  <a:schemeClr val="tx1"/>
                </a:solidFill>
                <a:effectLst/>
                <a:latin typeface="+mn-lt"/>
                <a:ea typeface="+mn-ea"/>
                <a:cs typeface="+mn-cs"/>
              </a:rPr>
              <a:t>nned</a:t>
            </a:r>
            <a:r>
              <a:rPr lang="en-US" sz="1200" kern="1200" dirty="0">
                <a:solidFill>
                  <a:schemeClr val="tx1"/>
                </a:solidFill>
                <a:effectLst/>
                <a:latin typeface="+mn-lt"/>
                <a:ea typeface="+mn-ea"/>
                <a:cs typeface="+mn-cs"/>
              </a:rPr>
              <a:t> amplification and shaping for full processing</a:t>
            </a:r>
          </a:p>
          <a:p>
            <a:r>
              <a:rPr lang="en-US" sz="1200" kern="1200" dirty="0">
                <a:solidFill>
                  <a:schemeClr val="tx1"/>
                </a:solidFill>
                <a:effectLst/>
                <a:latin typeface="+mn-lt"/>
                <a:ea typeface="+mn-ea"/>
                <a:cs typeface="+mn-cs"/>
              </a:rPr>
              <a:t> </a:t>
            </a:r>
            <a:endParaRPr lang="es-ES" dirty="0"/>
          </a:p>
        </p:txBody>
      </p:sp>
      <p:sp>
        <p:nvSpPr>
          <p:cNvPr id="4" name="Marcador de número de diapositiva 3"/>
          <p:cNvSpPr>
            <a:spLocks noGrp="1"/>
          </p:cNvSpPr>
          <p:nvPr>
            <p:ph type="sldNum" sz="quarter" idx="5"/>
          </p:nvPr>
        </p:nvSpPr>
        <p:spPr/>
        <p:txBody>
          <a:bodyPr/>
          <a:lstStyle/>
          <a:p>
            <a:fld id="{F6CDBC69-66D4-BA4F-96BD-B04D1846D90E}" type="slidenum">
              <a:rPr lang="es-ES" smtClean="0"/>
              <a:t>6</a:t>
            </a:fld>
            <a:endParaRPr lang="es-ES"/>
          </a:p>
        </p:txBody>
      </p:sp>
    </p:spTree>
    <p:extLst>
      <p:ext uri="{BB962C8B-B14F-4D97-AF65-F5344CB8AC3E}">
        <p14:creationId xmlns:p14="http://schemas.microsoft.com/office/powerpoint/2010/main" val="1356544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n-US" sz="1200" kern="1200" dirty="0">
                <a:solidFill>
                  <a:schemeClr val="tx1"/>
                </a:solidFill>
                <a:effectLst/>
                <a:latin typeface="+mn-lt"/>
                <a:ea typeface="+mn-ea"/>
                <a:cs typeface="+mn-cs"/>
              </a:rPr>
              <a:t>Our </a:t>
            </a:r>
            <a:r>
              <a:rPr lang="en-US" sz="1200" kern="1200" dirty="0" err="1">
                <a:solidFill>
                  <a:schemeClr val="tx1"/>
                </a:solidFill>
                <a:effectLst/>
                <a:latin typeface="+mn-lt"/>
                <a:ea typeface="+mn-ea"/>
                <a:cs typeface="+mn-cs"/>
              </a:rPr>
              <a:t>divice</a:t>
            </a:r>
            <a:r>
              <a:rPr lang="en-US" sz="1200" kern="1200" dirty="0">
                <a:solidFill>
                  <a:schemeClr val="tx1"/>
                </a:solidFill>
                <a:effectLst/>
                <a:latin typeface="+mn-lt"/>
                <a:ea typeface="+mn-ea"/>
                <a:cs typeface="+mn-cs"/>
              </a:rPr>
              <a:t> consist of an 300 microns thick n type bulk. and thin layer of strips of p type silicon,. The abrupt junctions are formed between the strips and the bulk silicon. The depletion zone grows from the strips to the backplane so that, the device can operate partially depleted. </a:t>
            </a:r>
          </a:p>
          <a:p>
            <a:r>
              <a:rPr lang="en-US" sz="1200" kern="1200" dirty="0">
                <a:solidFill>
                  <a:schemeClr val="tx1"/>
                </a:solidFill>
                <a:effectLst/>
                <a:latin typeface="+mn-lt"/>
                <a:ea typeface="+mn-ea"/>
                <a:cs typeface="+mn-cs"/>
              </a:rPr>
              <a:t>We </a:t>
            </a:r>
            <a:r>
              <a:rPr lang="en-US" sz="1200" kern="1200" dirty="0" err="1">
                <a:solidFill>
                  <a:schemeClr val="tx1"/>
                </a:solidFill>
                <a:effectLst/>
                <a:latin typeface="+mn-lt"/>
                <a:ea typeface="+mn-ea"/>
                <a:cs typeface="+mn-cs"/>
              </a:rPr>
              <a:t>nned</a:t>
            </a:r>
            <a:r>
              <a:rPr lang="en-US" sz="1200" kern="1200" dirty="0">
                <a:solidFill>
                  <a:schemeClr val="tx1"/>
                </a:solidFill>
                <a:effectLst/>
                <a:latin typeface="+mn-lt"/>
                <a:ea typeface="+mn-ea"/>
                <a:cs typeface="+mn-cs"/>
              </a:rPr>
              <a:t> amplification and shaping for full processing</a:t>
            </a:r>
          </a:p>
          <a:p>
            <a:r>
              <a:rPr lang="en-US" sz="1200" kern="1200" dirty="0">
                <a:solidFill>
                  <a:schemeClr val="tx1"/>
                </a:solidFill>
                <a:effectLst/>
                <a:latin typeface="+mn-lt"/>
                <a:ea typeface="+mn-ea"/>
                <a:cs typeface="+mn-cs"/>
              </a:rPr>
              <a:t> </a:t>
            </a:r>
            <a:endParaRPr lang="es-ES" dirty="0"/>
          </a:p>
        </p:txBody>
      </p:sp>
      <p:sp>
        <p:nvSpPr>
          <p:cNvPr id="4" name="Marcador de número de diapositiva 3"/>
          <p:cNvSpPr>
            <a:spLocks noGrp="1"/>
          </p:cNvSpPr>
          <p:nvPr>
            <p:ph type="sldNum" sz="quarter" idx="5"/>
          </p:nvPr>
        </p:nvSpPr>
        <p:spPr/>
        <p:txBody>
          <a:bodyPr/>
          <a:lstStyle/>
          <a:p>
            <a:fld id="{F6CDBC69-66D4-BA4F-96BD-B04D1846D90E}" type="slidenum">
              <a:rPr lang="es-ES" smtClean="0"/>
              <a:t>7</a:t>
            </a:fld>
            <a:endParaRPr lang="es-ES"/>
          </a:p>
        </p:txBody>
      </p:sp>
    </p:spTree>
    <p:extLst>
      <p:ext uri="{BB962C8B-B14F-4D97-AF65-F5344CB8AC3E}">
        <p14:creationId xmlns:p14="http://schemas.microsoft.com/office/powerpoint/2010/main" val="2708374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F6CDBC69-66D4-BA4F-96BD-B04D1846D90E}" type="slidenum">
              <a:rPr lang="es-ES" smtClean="0"/>
              <a:t>10</a:t>
            </a:fld>
            <a:endParaRPr lang="es-ES"/>
          </a:p>
        </p:txBody>
      </p:sp>
    </p:spTree>
    <p:extLst>
      <p:ext uri="{BB962C8B-B14F-4D97-AF65-F5344CB8AC3E}">
        <p14:creationId xmlns:p14="http://schemas.microsoft.com/office/powerpoint/2010/main" val="877562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86E392E-82F3-8345-8898-68D3F1701738}"/>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8447F123-0AF7-6E46-96F1-EA684CF82B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5A6B2AFE-007E-5B45-A888-567C5F7D29F5}"/>
              </a:ext>
            </a:extLst>
          </p:cNvPr>
          <p:cNvSpPr>
            <a:spLocks noGrp="1"/>
          </p:cNvSpPr>
          <p:nvPr>
            <p:ph type="dt" sz="half" idx="10"/>
          </p:nvPr>
        </p:nvSpPr>
        <p:spPr/>
        <p:txBody>
          <a:bodyPr/>
          <a:lstStyle/>
          <a:p>
            <a:fld id="{BE747004-C058-2B49-AA32-95A67753122D}" type="datetime1">
              <a:rPr lang="es-ES" smtClean="0"/>
              <a:t>25/7/21</a:t>
            </a:fld>
            <a:endParaRPr lang="es-ES"/>
          </a:p>
        </p:txBody>
      </p:sp>
      <p:sp>
        <p:nvSpPr>
          <p:cNvPr id="5" name="Marcador de pie de página 4">
            <a:extLst>
              <a:ext uri="{FF2B5EF4-FFF2-40B4-BE49-F238E27FC236}">
                <a16:creationId xmlns:a16="http://schemas.microsoft.com/office/drawing/2014/main" id="{023C8B1D-3875-BE4C-BBF8-A9F9D38FF89F}"/>
              </a:ext>
            </a:extLst>
          </p:cNvPr>
          <p:cNvSpPr>
            <a:spLocks noGrp="1"/>
          </p:cNvSpPr>
          <p:nvPr>
            <p:ph type="ftr" sz="quarter" idx="11"/>
          </p:nvPr>
        </p:nvSpPr>
        <p:spPr/>
        <p:txBody>
          <a:bodyPr/>
          <a:lstStyle/>
          <a:p>
            <a:r>
              <a:rPr lang="es-ES"/>
              <a:t>CERN summer student  2021        Carmen García</a:t>
            </a:r>
          </a:p>
        </p:txBody>
      </p:sp>
      <p:sp>
        <p:nvSpPr>
          <p:cNvPr id="6" name="Marcador de número de diapositiva 5">
            <a:extLst>
              <a:ext uri="{FF2B5EF4-FFF2-40B4-BE49-F238E27FC236}">
                <a16:creationId xmlns:a16="http://schemas.microsoft.com/office/drawing/2014/main" id="{65A0A900-98BB-A544-ACB7-1C459A58EBCF}"/>
              </a:ext>
            </a:extLst>
          </p:cNvPr>
          <p:cNvSpPr>
            <a:spLocks noGrp="1"/>
          </p:cNvSpPr>
          <p:nvPr>
            <p:ph type="sldNum" sz="quarter" idx="12"/>
          </p:nvPr>
        </p:nvSpPr>
        <p:spPr/>
        <p:txBody>
          <a:bodyPr/>
          <a:lstStyle/>
          <a:p>
            <a:fld id="{A54FE1E7-7A0C-394A-B6B0-93ACEE33A501}" type="slidenum">
              <a:rPr lang="es-ES" smtClean="0"/>
              <a:t>‹Nº›</a:t>
            </a:fld>
            <a:endParaRPr lang="es-ES"/>
          </a:p>
        </p:txBody>
      </p:sp>
    </p:spTree>
    <p:extLst>
      <p:ext uri="{BB962C8B-B14F-4D97-AF65-F5344CB8AC3E}">
        <p14:creationId xmlns:p14="http://schemas.microsoft.com/office/powerpoint/2010/main" val="41765355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F5A95-7DE5-3343-99FF-018040693519}"/>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921332E8-5AAD-854A-8508-D7E39B5213CD}"/>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36E3A9D7-8466-8B4F-B1FE-C40157FEAA9A}"/>
              </a:ext>
            </a:extLst>
          </p:cNvPr>
          <p:cNvSpPr>
            <a:spLocks noGrp="1"/>
          </p:cNvSpPr>
          <p:nvPr>
            <p:ph type="dt" sz="half" idx="10"/>
          </p:nvPr>
        </p:nvSpPr>
        <p:spPr/>
        <p:txBody>
          <a:bodyPr/>
          <a:lstStyle/>
          <a:p>
            <a:fld id="{70369FBF-7351-4F46-A83A-F6C010C60446}" type="datetime1">
              <a:rPr lang="es-ES" smtClean="0"/>
              <a:t>25/7/21</a:t>
            </a:fld>
            <a:endParaRPr lang="es-ES"/>
          </a:p>
        </p:txBody>
      </p:sp>
      <p:sp>
        <p:nvSpPr>
          <p:cNvPr id="5" name="Marcador de pie de página 4">
            <a:extLst>
              <a:ext uri="{FF2B5EF4-FFF2-40B4-BE49-F238E27FC236}">
                <a16:creationId xmlns:a16="http://schemas.microsoft.com/office/drawing/2014/main" id="{B0C82D25-6516-AC44-82A6-75D747A3FC1C}"/>
              </a:ext>
            </a:extLst>
          </p:cNvPr>
          <p:cNvSpPr>
            <a:spLocks noGrp="1"/>
          </p:cNvSpPr>
          <p:nvPr>
            <p:ph type="ftr" sz="quarter" idx="11"/>
          </p:nvPr>
        </p:nvSpPr>
        <p:spPr/>
        <p:txBody>
          <a:bodyPr/>
          <a:lstStyle/>
          <a:p>
            <a:r>
              <a:rPr lang="es-ES"/>
              <a:t>CERN summer student  2021        Carmen García</a:t>
            </a:r>
          </a:p>
        </p:txBody>
      </p:sp>
      <p:sp>
        <p:nvSpPr>
          <p:cNvPr id="6" name="Marcador de número de diapositiva 5">
            <a:extLst>
              <a:ext uri="{FF2B5EF4-FFF2-40B4-BE49-F238E27FC236}">
                <a16:creationId xmlns:a16="http://schemas.microsoft.com/office/drawing/2014/main" id="{2EC17B4A-79AF-EF46-9130-C9FFC28A041C}"/>
              </a:ext>
            </a:extLst>
          </p:cNvPr>
          <p:cNvSpPr>
            <a:spLocks noGrp="1"/>
          </p:cNvSpPr>
          <p:nvPr>
            <p:ph type="sldNum" sz="quarter" idx="12"/>
          </p:nvPr>
        </p:nvSpPr>
        <p:spPr/>
        <p:txBody>
          <a:bodyPr/>
          <a:lstStyle/>
          <a:p>
            <a:fld id="{A54FE1E7-7A0C-394A-B6B0-93ACEE33A501}" type="slidenum">
              <a:rPr lang="es-ES" smtClean="0"/>
              <a:t>‹Nº›</a:t>
            </a:fld>
            <a:endParaRPr lang="es-ES"/>
          </a:p>
        </p:txBody>
      </p:sp>
    </p:spTree>
    <p:extLst>
      <p:ext uri="{BB962C8B-B14F-4D97-AF65-F5344CB8AC3E}">
        <p14:creationId xmlns:p14="http://schemas.microsoft.com/office/powerpoint/2010/main" val="39709239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CE5F54AC-242C-1D4C-83DE-409200937C22}"/>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B335B0C0-CEE6-9D44-814B-5205E58D1521}"/>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3E5A84B-5652-A841-86DA-5D3CD8EC6143}"/>
              </a:ext>
            </a:extLst>
          </p:cNvPr>
          <p:cNvSpPr>
            <a:spLocks noGrp="1"/>
          </p:cNvSpPr>
          <p:nvPr>
            <p:ph type="dt" sz="half" idx="10"/>
          </p:nvPr>
        </p:nvSpPr>
        <p:spPr/>
        <p:txBody>
          <a:bodyPr/>
          <a:lstStyle/>
          <a:p>
            <a:fld id="{CA77F06F-F23A-FD4A-A34D-C87B5483AA31}" type="datetime1">
              <a:rPr lang="es-ES" smtClean="0"/>
              <a:t>25/7/21</a:t>
            </a:fld>
            <a:endParaRPr lang="es-ES"/>
          </a:p>
        </p:txBody>
      </p:sp>
      <p:sp>
        <p:nvSpPr>
          <p:cNvPr id="5" name="Marcador de pie de página 4">
            <a:extLst>
              <a:ext uri="{FF2B5EF4-FFF2-40B4-BE49-F238E27FC236}">
                <a16:creationId xmlns:a16="http://schemas.microsoft.com/office/drawing/2014/main" id="{76EDAE8B-ADF1-1141-B4FE-8485C8D318FC}"/>
              </a:ext>
            </a:extLst>
          </p:cNvPr>
          <p:cNvSpPr>
            <a:spLocks noGrp="1"/>
          </p:cNvSpPr>
          <p:nvPr>
            <p:ph type="ftr" sz="quarter" idx="11"/>
          </p:nvPr>
        </p:nvSpPr>
        <p:spPr/>
        <p:txBody>
          <a:bodyPr/>
          <a:lstStyle/>
          <a:p>
            <a:r>
              <a:rPr lang="es-ES"/>
              <a:t>CERN summer student  2021        Carmen García</a:t>
            </a:r>
          </a:p>
        </p:txBody>
      </p:sp>
      <p:sp>
        <p:nvSpPr>
          <p:cNvPr id="6" name="Marcador de número de diapositiva 5">
            <a:extLst>
              <a:ext uri="{FF2B5EF4-FFF2-40B4-BE49-F238E27FC236}">
                <a16:creationId xmlns:a16="http://schemas.microsoft.com/office/drawing/2014/main" id="{35E0C250-CC1E-5446-8EB6-0EC11F517D43}"/>
              </a:ext>
            </a:extLst>
          </p:cNvPr>
          <p:cNvSpPr>
            <a:spLocks noGrp="1"/>
          </p:cNvSpPr>
          <p:nvPr>
            <p:ph type="sldNum" sz="quarter" idx="12"/>
          </p:nvPr>
        </p:nvSpPr>
        <p:spPr/>
        <p:txBody>
          <a:bodyPr/>
          <a:lstStyle/>
          <a:p>
            <a:fld id="{A54FE1E7-7A0C-394A-B6B0-93ACEE33A501}" type="slidenum">
              <a:rPr lang="es-ES" smtClean="0"/>
              <a:t>‹Nº›</a:t>
            </a:fld>
            <a:endParaRPr lang="es-ES"/>
          </a:p>
        </p:txBody>
      </p:sp>
    </p:spTree>
    <p:extLst>
      <p:ext uri="{BB962C8B-B14F-4D97-AF65-F5344CB8AC3E}">
        <p14:creationId xmlns:p14="http://schemas.microsoft.com/office/powerpoint/2010/main" val="36696540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C9A9271-830A-F14D-8DF5-B56C5130F777}"/>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48537AD-EEF0-324A-906D-5367D182B1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B87C6A4B-8F4D-1540-889E-D6F4DD070C1E}"/>
              </a:ext>
            </a:extLst>
          </p:cNvPr>
          <p:cNvSpPr>
            <a:spLocks noGrp="1"/>
          </p:cNvSpPr>
          <p:nvPr>
            <p:ph type="dt" sz="half" idx="10"/>
          </p:nvPr>
        </p:nvSpPr>
        <p:spPr/>
        <p:txBody>
          <a:bodyPr/>
          <a:lstStyle/>
          <a:p>
            <a:fld id="{06FBE38F-EC79-3A44-B35C-17ED4F2CA658}" type="datetime1">
              <a:rPr lang="es-ES" smtClean="0"/>
              <a:t>25/7/21</a:t>
            </a:fld>
            <a:endParaRPr lang="es-ES"/>
          </a:p>
        </p:txBody>
      </p:sp>
      <p:sp>
        <p:nvSpPr>
          <p:cNvPr id="5" name="Marcador de pie de página 4">
            <a:extLst>
              <a:ext uri="{FF2B5EF4-FFF2-40B4-BE49-F238E27FC236}">
                <a16:creationId xmlns:a16="http://schemas.microsoft.com/office/drawing/2014/main" id="{64B91177-F0CA-6A4C-A1D9-FBB8FB1D2125}"/>
              </a:ext>
            </a:extLst>
          </p:cNvPr>
          <p:cNvSpPr>
            <a:spLocks noGrp="1"/>
          </p:cNvSpPr>
          <p:nvPr>
            <p:ph type="ftr" sz="quarter" idx="11"/>
          </p:nvPr>
        </p:nvSpPr>
        <p:spPr/>
        <p:txBody>
          <a:bodyPr/>
          <a:lstStyle/>
          <a:p>
            <a:r>
              <a:rPr lang="es-ES"/>
              <a:t>CERN summer student  2021        Carmen García</a:t>
            </a:r>
          </a:p>
        </p:txBody>
      </p:sp>
      <p:sp>
        <p:nvSpPr>
          <p:cNvPr id="6" name="Marcador de número de diapositiva 5">
            <a:extLst>
              <a:ext uri="{FF2B5EF4-FFF2-40B4-BE49-F238E27FC236}">
                <a16:creationId xmlns:a16="http://schemas.microsoft.com/office/drawing/2014/main" id="{C4902F2E-6349-A64F-9DEF-0E5737D276BA}"/>
              </a:ext>
            </a:extLst>
          </p:cNvPr>
          <p:cNvSpPr>
            <a:spLocks noGrp="1"/>
          </p:cNvSpPr>
          <p:nvPr>
            <p:ph type="sldNum" sz="quarter" idx="12"/>
          </p:nvPr>
        </p:nvSpPr>
        <p:spPr/>
        <p:txBody>
          <a:bodyPr/>
          <a:lstStyle/>
          <a:p>
            <a:fld id="{A54FE1E7-7A0C-394A-B6B0-93ACEE33A501}" type="slidenum">
              <a:rPr lang="es-ES" smtClean="0"/>
              <a:t>‹Nº›</a:t>
            </a:fld>
            <a:endParaRPr lang="es-ES"/>
          </a:p>
        </p:txBody>
      </p:sp>
    </p:spTree>
    <p:extLst>
      <p:ext uri="{BB962C8B-B14F-4D97-AF65-F5344CB8AC3E}">
        <p14:creationId xmlns:p14="http://schemas.microsoft.com/office/powerpoint/2010/main" val="3976321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B4A1EFF-B5E8-0C44-BF0D-6F136C207AA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5A36F3C8-7326-FC44-BFC6-4E2861A1912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56FB896D-1D8F-2047-A8C3-2821A41EF4B4}"/>
              </a:ext>
            </a:extLst>
          </p:cNvPr>
          <p:cNvSpPr>
            <a:spLocks noGrp="1"/>
          </p:cNvSpPr>
          <p:nvPr>
            <p:ph type="dt" sz="half" idx="10"/>
          </p:nvPr>
        </p:nvSpPr>
        <p:spPr/>
        <p:txBody>
          <a:bodyPr/>
          <a:lstStyle/>
          <a:p>
            <a:fld id="{1BE1DBA7-E7D0-544C-BC45-BFE2E8314B1D}" type="datetime1">
              <a:rPr lang="es-ES" smtClean="0"/>
              <a:t>25/7/21</a:t>
            </a:fld>
            <a:endParaRPr lang="es-ES"/>
          </a:p>
        </p:txBody>
      </p:sp>
      <p:sp>
        <p:nvSpPr>
          <p:cNvPr id="5" name="Marcador de pie de página 4">
            <a:extLst>
              <a:ext uri="{FF2B5EF4-FFF2-40B4-BE49-F238E27FC236}">
                <a16:creationId xmlns:a16="http://schemas.microsoft.com/office/drawing/2014/main" id="{47308010-9D61-B640-BC69-49DF83C79E82}"/>
              </a:ext>
            </a:extLst>
          </p:cNvPr>
          <p:cNvSpPr>
            <a:spLocks noGrp="1"/>
          </p:cNvSpPr>
          <p:nvPr>
            <p:ph type="ftr" sz="quarter" idx="11"/>
          </p:nvPr>
        </p:nvSpPr>
        <p:spPr/>
        <p:txBody>
          <a:bodyPr/>
          <a:lstStyle/>
          <a:p>
            <a:r>
              <a:rPr lang="es-ES"/>
              <a:t>CERN summer student  2021        Carmen García</a:t>
            </a:r>
          </a:p>
        </p:txBody>
      </p:sp>
      <p:sp>
        <p:nvSpPr>
          <p:cNvPr id="6" name="Marcador de número de diapositiva 5">
            <a:extLst>
              <a:ext uri="{FF2B5EF4-FFF2-40B4-BE49-F238E27FC236}">
                <a16:creationId xmlns:a16="http://schemas.microsoft.com/office/drawing/2014/main" id="{3C702F4E-6280-D244-941E-F887C56DB0BE}"/>
              </a:ext>
            </a:extLst>
          </p:cNvPr>
          <p:cNvSpPr>
            <a:spLocks noGrp="1"/>
          </p:cNvSpPr>
          <p:nvPr>
            <p:ph type="sldNum" sz="quarter" idx="12"/>
          </p:nvPr>
        </p:nvSpPr>
        <p:spPr/>
        <p:txBody>
          <a:bodyPr/>
          <a:lstStyle/>
          <a:p>
            <a:fld id="{A54FE1E7-7A0C-394A-B6B0-93ACEE33A501}" type="slidenum">
              <a:rPr lang="es-ES" smtClean="0"/>
              <a:t>‹Nº›</a:t>
            </a:fld>
            <a:endParaRPr lang="es-ES"/>
          </a:p>
        </p:txBody>
      </p:sp>
    </p:spTree>
    <p:extLst>
      <p:ext uri="{BB962C8B-B14F-4D97-AF65-F5344CB8AC3E}">
        <p14:creationId xmlns:p14="http://schemas.microsoft.com/office/powerpoint/2010/main" val="1128290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FE49A0-F435-424D-A311-CC9CBB31B5DE}"/>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898D8363-9CDD-254F-AC3B-8B5A7DDB0C06}"/>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FDB5C7D8-5321-4647-8324-BEFBB72FB023}"/>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C28FFB2F-945E-FD40-B294-8961B592FE08}"/>
              </a:ext>
            </a:extLst>
          </p:cNvPr>
          <p:cNvSpPr>
            <a:spLocks noGrp="1"/>
          </p:cNvSpPr>
          <p:nvPr>
            <p:ph type="dt" sz="half" idx="10"/>
          </p:nvPr>
        </p:nvSpPr>
        <p:spPr/>
        <p:txBody>
          <a:bodyPr/>
          <a:lstStyle/>
          <a:p>
            <a:fld id="{DA9FA56F-F6B6-2740-8B0E-DC1F3106DBDB}" type="datetime1">
              <a:rPr lang="es-ES" smtClean="0"/>
              <a:t>25/7/21</a:t>
            </a:fld>
            <a:endParaRPr lang="es-ES"/>
          </a:p>
        </p:txBody>
      </p:sp>
      <p:sp>
        <p:nvSpPr>
          <p:cNvPr id="6" name="Marcador de pie de página 5">
            <a:extLst>
              <a:ext uri="{FF2B5EF4-FFF2-40B4-BE49-F238E27FC236}">
                <a16:creationId xmlns:a16="http://schemas.microsoft.com/office/drawing/2014/main" id="{2918DC2A-C77B-B048-9833-CFFD46D214C8}"/>
              </a:ext>
            </a:extLst>
          </p:cNvPr>
          <p:cNvSpPr>
            <a:spLocks noGrp="1"/>
          </p:cNvSpPr>
          <p:nvPr>
            <p:ph type="ftr" sz="quarter" idx="11"/>
          </p:nvPr>
        </p:nvSpPr>
        <p:spPr/>
        <p:txBody>
          <a:bodyPr/>
          <a:lstStyle/>
          <a:p>
            <a:r>
              <a:rPr lang="es-ES"/>
              <a:t>CERN summer student  2021        Carmen García</a:t>
            </a:r>
          </a:p>
        </p:txBody>
      </p:sp>
      <p:sp>
        <p:nvSpPr>
          <p:cNvPr id="7" name="Marcador de número de diapositiva 6">
            <a:extLst>
              <a:ext uri="{FF2B5EF4-FFF2-40B4-BE49-F238E27FC236}">
                <a16:creationId xmlns:a16="http://schemas.microsoft.com/office/drawing/2014/main" id="{47E624A5-0816-FA44-9AE9-B3BCCFCF4F1C}"/>
              </a:ext>
            </a:extLst>
          </p:cNvPr>
          <p:cNvSpPr>
            <a:spLocks noGrp="1"/>
          </p:cNvSpPr>
          <p:nvPr>
            <p:ph type="sldNum" sz="quarter" idx="12"/>
          </p:nvPr>
        </p:nvSpPr>
        <p:spPr/>
        <p:txBody>
          <a:bodyPr/>
          <a:lstStyle/>
          <a:p>
            <a:fld id="{A54FE1E7-7A0C-394A-B6B0-93ACEE33A501}" type="slidenum">
              <a:rPr lang="es-ES" smtClean="0"/>
              <a:t>‹Nº›</a:t>
            </a:fld>
            <a:endParaRPr lang="es-ES"/>
          </a:p>
        </p:txBody>
      </p:sp>
    </p:spTree>
    <p:extLst>
      <p:ext uri="{BB962C8B-B14F-4D97-AF65-F5344CB8AC3E}">
        <p14:creationId xmlns:p14="http://schemas.microsoft.com/office/powerpoint/2010/main" val="1229125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5709F9A-DDA3-F042-B84C-79F7FA751744}"/>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F5CFD5A-66D2-794C-B5B1-FDF33D2B7A1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277C2D3F-68E7-D945-BA88-1502A5CD597E}"/>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2FBBE4B1-1903-4B4F-8CE5-E2E637B0D20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C5DE812F-BE20-CD47-BA71-54B8EC164957}"/>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678B2494-FA83-914C-80E2-88D02912EBC1}"/>
              </a:ext>
            </a:extLst>
          </p:cNvPr>
          <p:cNvSpPr>
            <a:spLocks noGrp="1"/>
          </p:cNvSpPr>
          <p:nvPr>
            <p:ph type="dt" sz="half" idx="10"/>
          </p:nvPr>
        </p:nvSpPr>
        <p:spPr/>
        <p:txBody>
          <a:bodyPr/>
          <a:lstStyle/>
          <a:p>
            <a:fld id="{67B80038-CD80-634B-8920-51459D6812CD}" type="datetime1">
              <a:rPr lang="es-ES" smtClean="0"/>
              <a:t>25/7/21</a:t>
            </a:fld>
            <a:endParaRPr lang="es-ES"/>
          </a:p>
        </p:txBody>
      </p:sp>
      <p:sp>
        <p:nvSpPr>
          <p:cNvPr id="8" name="Marcador de pie de página 7">
            <a:extLst>
              <a:ext uri="{FF2B5EF4-FFF2-40B4-BE49-F238E27FC236}">
                <a16:creationId xmlns:a16="http://schemas.microsoft.com/office/drawing/2014/main" id="{F0C7039A-8B28-A943-B0AC-DA698CA1BD94}"/>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08860C5-A641-1445-9944-387E67CADBA3}"/>
              </a:ext>
            </a:extLst>
          </p:cNvPr>
          <p:cNvSpPr>
            <a:spLocks noGrp="1"/>
          </p:cNvSpPr>
          <p:nvPr>
            <p:ph type="sldNum" sz="quarter" idx="12"/>
          </p:nvPr>
        </p:nvSpPr>
        <p:spPr/>
        <p:txBody>
          <a:bodyPr/>
          <a:lstStyle/>
          <a:p>
            <a:fld id="{A54FE1E7-7A0C-394A-B6B0-93ACEE33A501}" type="slidenum">
              <a:rPr lang="es-ES" smtClean="0"/>
              <a:t>‹Nº›</a:t>
            </a:fld>
            <a:endParaRPr lang="es-ES"/>
          </a:p>
        </p:txBody>
      </p:sp>
    </p:spTree>
    <p:extLst>
      <p:ext uri="{BB962C8B-B14F-4D97-AF65-F5344CB8AC3E}">
        <p14:creationId xmlns:p14="http://schemas.microsoft.com/office/powerpoint/2010/main" val="1080302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A121F8-8BDC-234D-B781-144E2B6F61A3}"/>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7C18DA4F-9FCC-2B4E-A809-A122AC36B1E9}"/>
              </a:ext>
            </a:extLst>
          </p:cNvPr>
          <p:cNvSpPr>
            <a:spLocks noGrp="1"/>
          </p:cNvSpPr>
          <p:nvPr>
            <p:ph type="dt" sz="half" idx="10"/>
          </p:nvPr>
        </p:nvSpPr>
        <p:spPr/>
        <p:txBody>
          <a:bodyPr/>
          <a:lstStyle/>
          <a:p>
            <a:fld id="{EE612F0B-6FB1-9846-B2C7-ABB699953F2A}" type="datetime1">
              <a:rPr lang="es-ES" smtClean="0"/>
              <a:t>25/7/21</a:t>
            </a:fld>
            <a:endParaRPr lang="es-ES"/>
          </a:p>
        </p:txBody>
      </p:sp>
      <p:sp>
        <p:nvSpPr>
          <p:cNvPr id="4" name="Marcador de pie de página 3">
            <a:extLst>
              <a:ext uri="{FF2B5EF4-FFF2-40B4-BE49-F238E27FC236}">
                <a16:creationId xmlns:a16="http://schemas.microsoft.com/office/drawing/2014/main" id="{0DA22528-968A-0040-B375-F785D791B7A4}"/>
              </a:ext>
            </a:extLst>
          </p:cNvPr>
          <p:cNvSpPr>
            <a:spLocks noGrp="1"/>
          </p:cNvSpPr>
          <p:nvPr>
            <p:ph type="ftr" sz="quarter" idx="11"/>
          </p:nvPr>
        </p:nvSpPr>
        <p:spPr/>
        <p:txBody>
          <a:bodyPr/>
          <a:lstStyle/>
          <a:p>
            <a:r>
              <a:rPr lang="es-ES"/>
              <a:t>CERN summer student  2021        Carmen García</a:t>
            </a:r>
          </a:p>
        </p:txBody>
      </p:sp>
      <p:sp>
        <p:nvSpPr>
          <p:cNvPr id="5" name="Marcador de número de diapositiva 4">
            <a:extLst>
              <a:ext uri="{FF2B5EF4-FFF2-40B4-BE49-F238E27FC236}">
                <a16:creationId xmlns:a16="http://schemas.microsoft.com/office/drawing/2014/main" id="{9B2D117D-21A0-934A-8300-323DEB5124B3}"/>
              </a:ext>
            </a:extLst>
          </p:cNvPr>
          <p:cNvSpPr>
            <a:spLocks noGrp="1"/>
          </p:cNvSpPr>
          <p:nvPr>
            <p:ph type="sldNum" sz="quarter" idx="12"/>
          </p:nvPr>
        </p:nvSpPr>
        <p:spPr/>
        <p:txBody>
          <a:bodyPr/>
          <a:lstStyle/>
          <a:p>
            <a:fld id="{A54FE1E7-7A0C-394A-B6B0-93ACEE33A501}" type="slidenum">
              <a:rPr lang="es-ES" smtClean="0"/>
              <a:t>‹Nº›</a:t>
            </a:fld>
            <a:endParaRPr lang="es-ES"/>
          </a:p>
        </p:txBody>
      </p:sp>
    </p:spTree>
    <p:extLst>
      <p:ext uri="{BB962C8B-B14F-4D97-AF65-F5344CB8AC3E}">
        <p14:creationId xmlns:p14="http://schemas.microsoft.com/office/powerpoint/2010/main" val="517828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2FD99DA1-FC01-6941-9E26-AE1E6F98E782}"/>
              </a:ext>
            </a:extLst>
          </p:cNvPr>
          <p:cNvSpPr>
            <a:spLocks noGrp="1"/>
          </p:cNvSpPr>
          <p:nvPr>
            <p:ph type="dt" sz="half" idx="10"/>
          </p:nvPr>
        </p:nvSpPr>
        <p:spPr/>
        <p:txBody>
          <a:bodyPr/>
          <a:lstStyle/>
          <a:p>
            <a:fld id="{2B789AF6-0AE1-524E-9F50-23A9CA8A00DB}" type="datetime1">
              <a:rPr lang="es-ES" smtClean="0"/>
              <a:t>25/7/21</a:t>
            </a:fld>
            <a:endParaRPr lang="es-ES"/>
          </a:p>
        </p:txBody>
      </p:sp>
      <p:sp>
        <p:nvSpPr>
          <p:cNvPr id="3" name="Marcador de pie de página 2">
            <a:extLst>
              <a:ext uri="{FF2B5EF4-FFF2-40B4-BE49-F238E27FC236}">
                <a16:creationId xmlns:a16="http://schemas.microsoft.com/office/drawing/2014/main" id="{8FC240AC-8D69-6849-9642-B19C65160C4A}"/>
              </a:ext>
            </a:extLst>
          </p:cNvPr>
          <p:cNvSpPr>
            <a:spLocks noGrp="1"/>
          </p:cNvSpPr>
          <p:nvPr>
            <p:ph type="ftr" sz="quarter" idx="11"/>
          </p:nvPr>
        </p:nvSpPr>
        <p:spPr/>
        <p:txBody>
          <a:bodyPr/>
          <a:lstStyle/>
          <a:p>
            <a:r>
              <a:rPr lang="es-ES"/>
              <a:t>CERN summer student  2021        Carmen García</a:t>
            </a:r>
          </a:p>
        </p:txBody>
      </p:sp>
      <p:sp>
        <p:nvSpPr>
          <p:cNvPr id="4" name="Marcador de número de diapositiva 3">
            <a:extLst>
              <a:ext uri="{FF2B5EF4-FFF2-40B4-BE49-F238E27FC236}">
                <a16:creationId xmlns:a16="http://schemas.microsoft.com/office/drawing/2014/main" id="{6C5273BC-8A1E-A24D-A3B9-10217D580C18}"/>
              </a:ext>
            </a:extLst>
          </p:cNvPr>
          <p:cNvSpPr>
            <a:spLocks noGrp="1"/>
          </p:cNvSpPr>
          <p:nvPr>
            <p:ph type="sldNum" sz="quarter" idx="12"/>
          </p:nvPr>
        </p:nvSpPr>
        <p:spPr/>
        <p:txBody>
          <a:bodyPr/>
          <a:lstStyle/>
          <a:p>
            <a:fld id="{A54FE1E7-7A0C-394A-B6B0-93ACEE33A501}" type="slidenum">
              <a:rPr lang="es-ES" smtClean="0"/>
              <a:t>‹Nº›</a:t>
            </a:fld>
            <a:endParaRPr lang="es-ES"/>
          </a:p>
        </p:txBody>
      </p:sp>
    </p:spTree>
    <p:extLst>
      <p:ext uri="{BB962C8B-B14F-4D97-AF65-F5344CB8AC3E}">
        <p14:creationId xmlns:p14="http://schemas.microsoft.com/office/powerpoint/2010/main" val="28554896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9E0DF4D-5D1E-B441-9AAA-911F09BEC59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AABD6C0B-B493-2E4A-8825-C90EC6BA0D9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BBCD301A-4543-9745-833B-4030092F49D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7640FA4A-2097-0F43-ACFF-B4D5D9F06236}"/>
              </a:ext>
            </a:extLst>
          </p:cNvPr>
          <p:cNvSpPr>
            <a:spLocks noGrp="1"/>
          </p:cNvSpPr>
          <p:nvPr>
            <p:ph type="dt" sz="half" idx="10"/>
          </p:nvPr>
        </p:nvSpPr>
        <p:spPr/>
        <p:txBody>
          <a:bodyPr/>
          <a:lstStyle/>
          <a:p>
            <a:fld id="{16F3342C-DAB6-BA46-8697-302DFE66D183}" type="datetime1">
              <a:rPr lang="es-ES" smtClean="0"/>
              <a:t>25/7/21</a:t>
            </a:fld>
            <a:endParaRPr lang="es-ES"/>
          </a:p>
        </p:txBody>
      </p:sp>
      <p:sp>
        <p:nvSpPr>
          <p:cNvPr id="6" name="Marcador de pie de página 5">
            <a:extLst>
              <a:ext uri="{FF2B5EF4-FFF2-40B4-BE49-F238E27FC236}">
                <a16:creationId xmlns:a16="http://schemas.microsoft.com/office/drawing/2014/main" id="{9B87AA13-D7CC-1641-A259-FD86AE47AB3C}"/>
              </a:ext>
            </a:extLst>
          </p:cNvPr>
          <p:cNvSpPr>
            <a:spLocks noGrp="1"/>
          </p:cNvSpPr>
          <p:nvPr>
            <p:ph type="ftr" sz="quarter" idx="11"/>
          </p:nvPr>
        </p:nvSpPr>
        <p:spPr/>
        <p:txBody>
          <a:bodyPr/>
          <a:lstStyle/>
          <a:p>
            <a:r>
              <a:rPr lang="es-ES"/>
              <a:t>CERN summer student  2021        Carmen García</a:t>
            </a:r>
          </a:p>
        </p:txBody>
      </p:sp>
      <p:sp>
        <p:nvSpPr>
          <p:cNvPr id="7" name="Marcador de número de diapositiva 6">
            <a:extLst>
              <a:ext uri="{FF2B5EF4-FFF2-40B4-BE49-F238E27FC236}">
                <a16:creationId xmlns:a16="http://schemas.microsoft.com/office/drawing/2014/main" id="{D49590EF-0712-4E4F-836D-B462770568B8}"/>
              </a:ext>
            </a:extLst>
          </p:cNvPr>
          <p:cNvSpPr>
            <a:spLocks noGrp="1"/>
          </p:cNvSpPr>
          <p:nvPr>
            <p:ph type="sldNum" sz="quarter" idx="12"/>
          </p:nvPr>
        </p:nvSpPr>
        <p:spPr/>
        <p:txBody>
          <a:bodyPr/>
          <a:lstStyle/>
          <a:p>
            <a:fld id="{A54FE1E7-7A0C-394A-B6B0-93ACEE33A501}" type="slidenum">
              <a:rPr lang="es-ES" smtClean="0"/>
              <a:t>‹Nº›</a:t>
            </a:fld>
            <a:endParaRPr lang="es-ES"/>
          </a:p>
        </p:txBody>
      </p:sp>
    </p:spTree>
    <p:extLst>
      <p:ext uri="{BB962C8B-B14F-4D97-AF65-F5344CB8AC3E}">
        <p14:creationId xmlns:p14="http://schemas.microsoft.com/office/powerpoint/2010/main" val="1416713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4BD4B74-DFD8-0F45-AD80-5E0864D7828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5BAC86A1-043B-734F-934D-093274BAEBF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6A3A16B4-6537-AD42-9F8C-BCADA5F235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C4DB55F-F34D-634F-AE50-C02BB41EFDD2}"/>
              </a:ext>
            </a:extLst>
          </p:cNvPr>
          <p:cNvSpPr>
            <a:spLocks noGrp="1"/>
          </p:cNvSpPr>
          <p:nvPr>
            <p:ph type="dt" sz="half" idx="10"/>
          </p:nvPr>
        </p:nvSpPr>
        <p:spPr/>
        <p:txBody>
          <a:bodyPr/>
          <a:lstStyle/>
          <a:p>
            <a:fld id="{C07C32AA-7B13-3D4E-B58C-B2D4A236E1A2}" type="datetime1">
              <a:rPr lang="es-ES" smtClean="0"/>
              <a:t>25/7/21</a:t>
            </a:fld>
            <a:endParaRPr lang="es-ES"/>
          </a:p>
        </p:txBody>
      </p:sp>
      <p:sp>
        <p:nvSpPr>
          <p:cNvPr id="6" name="Marcador de pie de página 5">
            <a:extLst>
              <a:ext uri="{FF2B5EF4-FFF2-40B4-BE49-F238E27FC236}">
                <a16:creationId xmlns:a16="http://schemas.microsoft.com/office/drawing/2014/main" id="{B0AC6B31-233C-664B-8A7E-2F46E567362A}"/>
              </a:ext>
            </a:extLst>
          </p:cNvPr>
          <p:cNvSpPr>
            <a:spLocks noGrp="1"/>
          </p:cNvSpPr>
          <p:nvPr>
            <p:ph type="ftr" sz="quarter" idx="11"/>
          </p:nvPr>
        </p:nvSpPr>
        <p:spPr/>
        <p:txBody>
          <a:bodyPr/>
          <a:lstStyle/>
          <a:p>
            <a:r>
              <a:rPr lang="es-ES"/>
              <a:t>CERN summer student  2021        Carmen García</a:t>
            </a:r>
          </a:p>
        </p:txBody>
      </p:sp>
      <p:sp>
        <p:nvSpPr>
          <p:cNvPr id="7" name="Marcador de número de diapositiva 6">
            <a:extLst>
              <a:ext uri="{FF2B5EF4-FFF2-40B4-BE49-F238E27FC236}">
                <a16:creationId xmlns:a16="http://schemas.microsoft.com/office/drawing/2014/main" id="{7910FCE2-C45E-A34C-BCEF-B3661D326532}"/>
              </a:ext>
            </a:extLst>
          </p:cNvPr>
          <p:cNvSpPr>
            <a:spLocks noGrp="1"/>
          </p:cNvSpPr>
          <p:nvPr>
            <p:ph type="sldNum" sz="quarter" idx="12"/>
          </p:nvPr>
        </p:nvSpPr>
        <p:spPr/>
        <p:txBody>
          <a:bodyPr/>
          <a:lstStyle/>
          <a:p>
            <a:fld id="{A54FE1E7-7A0C-394A-B6B0-93ACEE33A501}" type="slidenum">
              <a:rPr lang="es-ES" smtClean="0"/>
              <a:t>‹Nº›</a:t>
            </a:fld>
            <a:endParaRPr lang="es-ES"/>
          </a:p>
        </p:txBody>
      </p:sp>
    </p:spTree>
    <p:extLst>
      <p:ext uri="{BB962C8B-B14F-4D97-AF65-F5344CB8AC3E}">
        <p14:creationId xmlns:p14="http://schemas.microsoft.com/office/powerpoint/2010/main" val="16549253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135FE6E8-5FCA-484D-9FE6-B67613E27AD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8C13FA33-AEDE-3246-8694-63860C83B76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7FD9D8E-D31C-9B4B-96F5-2A1E49D42F6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FEC1E0B-6D71-3A42-A895-CB9452CF5467}" type="datetime1">
              <a:rPr lang="es-ES" smtClean="0"/>
              <a:t>25/7/21</a:t>
            </a:fld>
            <a:endParaRPr lang="es-ES"/>
          </a:p>
        </p:txBody>
      </p:sp>
      <p:sp>
        <p:nvSpPr>
          <p:cNvPr id="5" name="Marcador de pie de página 4">
            <a:extLst>
              <a:ext uri="{FF2B5EF4-FFF2-40B4-BE49-F238E27FC236}">
                <a16:creationId xmlns:a16="http://schemas.microsoft.com/office/drawing/2014/main" id="{3468EABD-6F99-C248-84CE-83858D4BBC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s-ES"/>
              <a:t>CERN summer student  2021        Carmen García</a:t>
            </a:r>
          </a:p>
        </p:txBody>
      </p:sp>
      <p:sp>
        <p:nvSpPr>
          <p:cNvPr id="6" name="Marcador de número de diapositiva 5">
            <a:extLst>
              <a:ext uri="{FF2B5EF4-FFF2-40B4-BE49-F238E27FC236}">
                <a16:creationId xmlns:a16="http://schemas.microsoft.com/office/drawing/2014/main" id="{64130571-E8A9-C743-8820-CF539E18CF2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4FE1E7-7A0C-394A-B6B0-93ACEE33A501}" type="slidenum">
              <a:rPr lang="es-ES" smtClean="0"/>
              <a:t>‹Nº›</a:t>
            </a:fld>
            <a:endParaRPr lang="es-ES"/>
          </a:p>
        </p:txBody>
      </p:sp>
    </p:spTree>
    <p:extLst>
      <p:ext uri="{BB962C8B-B14F-4D97-AF65-F5344CB8AC3E}">
        <p14:creationId xmlns:p14="http://schemas.microsoft.com/office/powerpoint/2010/main" val="14834892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GIF"/><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gif"/><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8.gif"/><Relationship Id="rId5" Type="http://schemas.openxmlformats.org/officeDocument/2006/relationships/image" Target="../media/image27.gif"/><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png"/><Relationship Id="rId7" Type="http://schemas.openxmlformats.org/officeDocument/2006/relationships/image" Target="../media/image3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png"/><Relationship Id="rId4" Type="http://schemas.openxmlformats.org/officeDocument/2006/relationships/image" Target="../media/image29.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hyperlink" Target="https://www.alibavasystems.com/" TargetMode="Externa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1.png"/><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8.tiff"/><Relationship Id="rId5" Type="http://schemas.openxmlformats.org/officeDocument/2006/relationships/image" Target="../media/image7.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emf"/><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22.tiff"/><Relationship Id="rId3" Type="http://schemas.openxmlformats.org/officeDocument/2006/relationships/image" Target="../media/image2.png"/><Relationship Id="rId7" Type="http://schemas.openxmlformats.org/officeDocument/2006/relationships/image" Target="../media/image21.jpe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20.png"/><Relationship Id="rId11" Type="http://schemas.openxmlformats.org/officeDocument/2006/relationships/image" Target="../media/image25.jpeg"/><Relationship Id="rId5" Type="http://schemas.openxmlformats.org/officeDocument/2006/relationships/image" Target="../media/image19.png"/><Relationship Id="rId10" Type="http://schemas.openxmlformats.org/officeDocument/2006/relationships/image" Target="../media/image24.jpeg"/><Relationship Id="rId4" Type="http://schemas.openxmlformats.org/officeDocument/2006/relationships/image" Target="../media/image18.png"/><Relationship Id="rId9" Type="http://schemas.openxmlformats.org/officeDocument/2006/relationships/image" Target="../media/image23.gif"/></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 up of a sign&#10;&#10;Description automatically generated">
            <a:extLst>
              <a:ext uri="{FF2B5EF4-FFF2-40B4-BE49-F238E27FC236}">
                <a16:creationId xmlns:a16="http://schemas.microsoft.com/office/drawing/2014/main" id="{F2C3FE41-E67C-F84C-BB6A-D7E5D1AFD1F0}"/>
              </a:ext>
            </a:extLst>
          </p:cNvPr>
          <p:cNvPicPr>
            <a:picLocks noChangeAspect="1"/>
          </p:cNvPicPr>
          <p:nvPr/>
        </p:nvPicPr>
        <p:blipFill>
          <a:blip r:embed="rId3"/>
          <a:stretch>
            <a:fillRect/>
          </a:stretch>
        </p:blipFill>
        <p:spPr>
          <a:xfrm>
            <a:off x="1892300" y="2863313"/>
            <a:ext cx="8407400" cy="1955800"/>
          </a:xfrm>
          <a:prstGeom prst="rect">
            <a:avLst/>
          </a:prstGeom>
        </p:spPr>
      </p:pic>
      <p:sp>
        <p:nvSpPr>
          <p:cNvPr id="6" name="Rectangle 5">
            <a:extLst>
              <a:ext uri="{FF2B5EF4-FFF2-40B4-BE49-F238E27FC236}">
                <a16:creationId xmlns:a16="http://schemas.microsoft.com/office/drawing/2014/main" id="{79ECA03D-E0C0-154B-A123-D53CCEDF4D8B}"/>
              </a:ext>
            </a:extLst>
          </p:cNvPr>
          <p:cNvSpPr/>
          <p:nvPr/>
        </p:nvSpPr>
        <p:spPr>
          <a:xfrm>
            <a:off x="0" y="0"/>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9700796C-21B3-2E45-865B-6407BBFE98D3}"/>
              </a:ext>
            </a:extLst>
          </p:cNvPr>
          <p:cNvSpPr/>
          <p:nvPr/>
        </p:nvSpPr>
        <p:spPr>
          <a:xfrm>
            <a:off x="0" y="6648770"/>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5">
            <a:extLst>
              <a:ext uri="{FF2B5EF4-FFF2-40B4-BE49-F238E27FC236}">
                <a16:creationId xmlns:a16="http://schemas.microsoft.com/office/drawing/2014/main" id="{0255CD5C-000F-5047-A37D-FDB7878F28E0}"/>
              </a:ext>
            </a:extLst>
          </p:cNvPr>
          <p:cNvSpPr/>
          <p:nvPr/>
        </p:nvSpPr>
        <p:spPr>
          <a:xfrm>
            <a:off x="3946361" y="2994367"/>
            <a:ext cx="6804248" cy="1693692"/>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ES" sz="5400" b="1" dirty="0">
                <a:solidFill>
                  <a:schemeClr val="bg1"/>
                </a:solidFill>
              </a:rPr>
              <a:t>EASY: </a:t>
            </a:r>
            <a:r>
              <a:rPr lang="es-ES" sz="5400" b="1" dirty="0" err="1">
                <a:solidFill>
                  <a:schemeClr val="accent6">
                    <a:lumMod val="75000"/>
                  </a:schemeClr>
                </a:solidFill>
              </a:rPr>
              <a:t>E</a:t>
            </a:r>
            <a:r>
              <a:rPr lang="es-ES" sz="5400" b="1" dirty="0" err="1">
                <a:solidFill>
                  <a:schemeClr val="bg1"/>
                </a:solidFill>
              </a:rPr>
              <a:t>ducational</a:t>
            </a:r>
            <a:r>
              <a:rPr lang="es-ES" sz="5400" b="1" dirty="0">
                <a:solidFill>
                  <a:schemeClr val="bg1"/>
                </a:solidFill>
              </a:rPr>
              <a:t> </a:t>
            </a:r>
            <a:r>
              <a:rPr lang="es-ES" sz="5400" b="1" dirty="0" err="1">
                <a:solidFill>
                  <a:schemeClr val="accent6">
                    <a:lumMod val="75000"/>
                  </a:schemeClr>
                </a:solidFill>
              </a:rPr>
              <a:t>A</a:t>
            </a:r>
            <a:r>
              <a:rPr lang="es-ES" sz="5400" b="1" dirty="0" err="1">
                <a:solidFill>
                  <a:schemeClr val="bg1"/>
                </a:solidFill>
              </a:rPr>
              <a:t>libava</a:t>
            </a:r>
            <a:r>
              <a:rPr lang="es-ES" sz="5400" b="1" dirty="0">
                <a:solidFill>
                  <a:schemeClr val="bg1"/>
                </a:solidFill>
              </a:rPr>
              <a:t> </a:t>
            </a:r>
            <a:r>
              <a:rPr lang="es-ES" sz="5400" b="1" dirty="0" err="1">
                <a:solidFill>
                  <a:schemeClr val="accent6">
                    <a:lumMod val="75000"/>
                  </a:schemeClr>
                </a:solidFill>
              </a:rPr>
              <a:t>S</a:t>
            </a:r>
            <a:r>
              <a:rPr lang="es-ES" sz="5400" b="1" dirty="0" err="1">
                <a:solidFill>
                  <a:schemeClr val="bg1"/>
                </a:solidFill>
              </a:rPr>
              <a:t>ystem</a:t>
            </a:r>
            <a:endParaRPr lang="en-US" sz="5400" dirty="0"/>
          </a:p>
        </p:txBody>
      </p:sp>
      <p:pic>
        <p:nvPicPr>
          <p:cNvPr id="9" name="Imagen 8">
            <a:extLst>
              <a:ext uri="{FF2B5EF4-FFF2-40B4-BE49-F238E27FC236}">
                <a16:creationId xmlns:a16="http://schemas.microsoft.com/office/drawing/2014/main" id="{35627BC4-F08E-DE49-A79A-45A18E4E3A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2235729" y="2406832"/>
            <a:ext cx="2187514" cy="1137507"/>
          </a:xfrm>
          <a:prstGeom prst="rect">
            <a:avLst/>
          </a:prstGeom>
        </p:spPr>
      </p:pic>
      <p:sp>
        <p:nvSpPr>
          <p:cNvPr id="12" name="CuadroTexto 11">
            <a:extLst>
              <a:ext uri="{FF2B5EF4-FFF2-40B4-BE49-F238E27FC236}">
                <a16:creationId xmlns:a16="http://schemas.microsoft.com/office/drawing/2014/main" id="{DAD110EE-68D0-504D-A99F-F4019F61399B}"/>
              </a:ext>
            </a:extLst>
          </p:cNvPr>
          <p:cNvSpPr txBox="1"/>
          <p:nvPr/>
        </p:nvSpPr>
        <p:spPr>
          <a:xfrm>
            <a:off x="4326882" y="4950167"/>
            <a:ext cx="5785191" cy="923330"/>
          </a:xfrm>
          <a:prstGeom prst="rect">
            <a:avLst/>
          </a:prstGeom>
          <a:noFill/>
        </p:spPr>
        <p:txBody>
          <a:bodyPr wrap="square" rtlCol="0">
            <a:spAutoFit/>
          </a:bodyPr>
          <a:lstStyle/>
          <a:p>
            <a:pPr algn="ctr"/>
            <a:r>
              <a:rPr lang="es-ES" dirty="0">
                <a:solidFill>
                  <a:schemeClr val="accent6">
                    <a:lumMod val="75000"/>
                  </a:schemeClr>
                </a:solidFill>
              </a:rPr>
              <a:t>Carmen García</a:t>
            </a:r>
          </a:p>
          <a:p>
            <a:pPr algn="ctr"/>
            <a:r>
              <a:rPr lang="es-ES" dirty="0">
                <a:solidFill>
                  <a:schemeClr val="accent6">
                    <a:lumMod val="75000"/>
                  </a:schemeClr>
                </a:solidFill>
              </a:rPr>
              <a:t>IFIC (CSIC-</a:t>
            </a:r>
            <a:r>
              <a:rPr lang="es-ES" dirty="0" err="1">
                <a:solidFill>
                  <a:schemeClr val="accent6">
                    <a:lumMod val="75000"/>
                  </a:schemeClr>
                </a:solidFill>
              </a:rPr>
              <a:t>Univeridad</a:t>
            </a:r>
            <a:r>
              <a:rPr lang="es-ES" dirty="0">
                <a:solidFill>
                  <a:schemeClr val="accent6">
                    <a:lumMod val="75000"/>
                  </a:schemeClr>
                </a:solidFill>
              </a:rPr>
              <a:t> de Valencia)</a:t>
            </a:r>
          </a:p>
          <a:p>
            <a:pPr algn="ctr"/>
            <a:r>
              <a:rPr lang="es-ES" dirty="0" err="1">
                <a:solidFill>
                  <a:schemeClr val="accent6">
                    <a:lumMod val="75000"/>
                  </a:schemeClr>
                </a:solidFill>
              </a:rPr>
              <a:t>Alibava</a:t>
            </a:r>
            <a:r>
              <a:rPr lang="es-ES" dirty="0">
                <a:solidFill>
                  <a:schemeClr val="accent6">
                    <a:lumMod val="75000"/>
                  </a:schemeClr>
                </a:solidFill>
              </a:rPr>
              <a:t> </a:t>
            </a:r>
            <a:r>
              <a:rPr lang="es-ES" dirty="0" err="1">
                <a:solidFill>
                  <a:schemeClr val="accent6">
                    <a:lumMod val="75000"/>
                  </a:schemeClr>
                </a:solidFill>
              </a:rPr>
              <a:t>systems</a:t>
            </a:r>
            <a:endParaRPr lang="es-ES" dirty="0">
              <a:solidFill>
                <a:schemeClr val="accent6">
                  <a:lumMod val="75000"/>
                </a:schemeClr>
              </a:solidFill>
            </a:endParaRPr>
          </a:p>
        </p:txBody>
      </p:sp>
      <p:pic>
        <p:nvPicPr>
          <p:cNvPr id="13" name="Picture 4" descr="A close up of a sign&#10;&#10;Description automatically generated">
            <a:extLst>
              <a:ext uri="{FF2B5EF4-FFF2-40B4-BE49-F238E27FC236}">
                <a16:creationId xmlns:a16="http://schemas.microsoft.com/office/drawing/2014/main" id="{393FA327-61F8-4F48-A229-8734FF506DA0}"/>
              </a:ext>
            </a:extLst>
          </p:cNvPr>
          <p:cNvPicPr>
            <a:picLocks noChangeAspect="1"/>
          </p:cNvPicPr>
          <p:nvPr/>
        </p:nvPicPr>
        <p:blipFill>
          <a:blip r:embed="rId3"/>
          <a:stretch>
            <a:fillRect/>
          </a:stretch>
        </p:blipFill>
        <p:spPr>
          <a:xfrm>
            <a:off x="9455544" y="5944655"/>
            <a:ext cx="2590129" cy="602538"/>
          </a:xfrm>
          <a:prstGeom prst="rect">
            <a:avLst/>
          </a:prstGeom>
        </p:spPr>
      </p:pic>
      <p:pic>
        <p:nvPicPr>
          <p:cNvPr id="17" name="Imagen 16">
            <a:extLst>
              <a:ext uri="{FF2B5EF4-FFF2-40B4-BE49-F238E27FC236}">
                <a16:creationId xmlns:a16="http://schemas.microsoft.com/office/drawing/2014/main" id="{E3D97B00-7EB6-684B-9969-06987E1A91EE}"/>
              </a:ext>
            </a:extLst>
          </p:cNvPr>
          <p:cNvPicPr>
            <a:picLocks noChangeAspect="1"/>
          </p:cNvPicPr>
          <p:nvPr/>
        </p:nvPicPr>
        <p:blipFill>
          <a:blip r:embed="rId5"/>
          <a:stretch>
            <a:fillRect/>
          </a:stretch>
        </p:blipFill>
        <p:spPr>
          <a:xfrm>
            <a:off x="730158" y="5871385"/>
            <a:ext cx="1008112" cy="589737"/>
          </a:xfrm>
          <a:prstGeom prst="rect">
            <a:avLst/>
          </a:prstGeom>
        </p:spPr>
      </p:pic>
      <p:pic>
        <p:nvPicPr>
          <p:cNvPr id="18" name="Imagen 17" descr="logo.gif">
            <a:extLst>
              <a:ext uri="{FF2B5EF4-FFF2-40B4-BE49-F238E27FC236}">
                <a16:creationId xmlns:a16="http://schemas.microsoft.com/office/drawing/2014/main" id="{1A96695B-DA91-C543-989D-FB49CA01CE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38270" y="5871385"/>
            <a:ext cx="449932" cy="598605"/>
          </a:xfrm>
          <a:prstGeom prst="rect">
            <a:avLst/>
          </a:prstGeom>
        </p:spPr>
      </p:pic>
      <p:pic>
        <p:nvPicPr>
          <p:cNvPr id="19" name="Imagen 18" descr="Escudo03.GIF">
            <a:extLst>
              <a:ext uri="{FF2B5EF4-FFF2-40B4-BE49-F238E27FC236}">
                <a16:creationId xmlns:a16="http://schemas.microsoft.com/office/drawing/2014/main" id="{4A25F383-8538-3B45-9CA7-C357B853C34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9910" y="5871385"/>
            <a:ext cx="450248" cy="602538"/>
          </a:xfrm>
          <a:prstGeom prst="rect">
            <a:avLst/>
          </a:prstGeom>
        </p:spPr>
      </p:pic>
      <p:pic>
        <p:nvPicPr>
          <p:cNvPr id="1026" name="Picture 2" descr="Socios, colaboradores y redes de investigación - IGFAE">
            <a:extLst>
              <a:ext uri="{FF2B5EF4-FFF2-40B4-BE49-F238E27FC236}">
                <a16:creationId xmlns:a16="http://schemas.microsoft.com/office/drawing/2014/main" id="{B2B46434-90EC-424A-838F-A73D52C21482}"/>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00680" y="5769672"/>
            <a:ext cx="1790612" cy="916551"/>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5">
            <a:extLst>
              <a:ext uri="{FF2B5EF4-FFF2-40B4-BE49-F238E27FC236}">
                <a16:creationId xmlns:a16="http://schemas.microsoft.com/office/drawing/2014/main" id="{C2BC0413-B3C7-B647-AA46-819BBA7DD3ED}"/>
              </a:ext>
            </a:extLst>
          </p:cNvPr>
          <p:cNvSpPr/>
          <p:nvPr/>
        </p:nvSpPr>
        <p:spPr>
          <a:xfrm>
            <a:off x="0" y="434906"/>
            <a:ext cx="12192000" cy="1693692"/>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400" b="1" dirty="0">
                <a:solidFill>
                  <a:schemeClr val="accent6">
                    <a:lumMod val="75000"/>
                  </a:schemeClr>
                </a:solidFill>
              </a:rPr>
              <a:t>Introduction to  semiconductor for High Energy Physic using</a:t>
            </a:r>
            <a:endParaRPr lang="en-GB" sz="5400" dirty="0">
              <a:solidFill>
                <a:schemeClr val="accent6">
                  <a:lumMod val="75000"/>
                </a:schemeClr>
              </a:solidFill>
            </a:endParaRPr>
          </a:p>
        </p:txBody>
      </p:sp>
    </p:spTree>
    <p:extLst>
      <p:ext uri="{BB962C8B-B14F-4D97-AF65-F5344CB8AC3E}">
        <p14:creationId xmlns:p14="http://schemas.microsoft.com/office/powerpoint/2010/main" val="849999779"/>
      </p:ext>
    </p:extLst>
  </p:cSld>
  <p:clrMapOvr>
    <a:masterClrMapping/>
  </p:clrMapOvr>
  <mc:AlternateContent xmlns:mc="http://schemas.openxmlformats.org/markup-compatibility/2006" xmlns:p14="http://schemas.microsoft.com/office/powerpoint/2010/main">
    <mc:Choice Requires="p14">
      <p:transition spd="slow" p14:dur="2000" advTm="15988"/>
    </mc:Choice>
    <mc:Fallback xmlns="">
      <p:transition spd="slow" advTm="1598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6663447" y="326565"/>
            <a:ext cx="5321361"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EASY system</a:t>
            </a: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10</a:t>
            </a:fld>
            <a:endParaRPr lang="es-ES"/>
          </a:p>
        </p:txBody>
      </p:sp>
      <p:sp>
        <p:nvSpPr>
          <p:cNvPr id="10" name="16 CuadroTexto">
            <a:extLst>
              <a:ext uri="{FF2B5EF4-FFF2-40B4-BE49-F238E27FC236}">
                <a16:creationId xmlns:a16="http://schemas.microsoft.com/office/drawing/2014/main" id="{7C9DEC56-0FC3-6642-A6F7-11C5E9FD697D}"/>
              </a:ext>
            </a:extLst>
          </p:cNvPr>
          <p:cNvSpPr txBox="1"/>
          <p:nvPr/>
        </p:nvSpPr>
        <p:spPr>
          <a:xfrm>
            <a:off x="431529" y="1842762"/>
            <a:ext cx="7214142" cy="2308296"/>
          </a:xfrm>
          <a:prstGeom prst="rect">
            <a:avLst/>
          </a:prstGeom>
          <a:ln w="28575">
            <a:solidFill>
              <a:schemeClr val="accent6">
                <a:lumMod val="75000"/>
              </a:schemeClr>
            </a:solidFill>
          </a:ln>
        </p:spPr>
        <p:style>
          <a:lnRef idx="2">
            <a:schemeClr val="accent3"/>
          </a:lnRef>
          <a:fillRef idx="1">
            <a:schemeClr val="lt1"/>
          </a:fillRef>
          <a:effectRef idx="0">
            <a:schemeClr val="accent3"/>
          </a:effectRef>
          <a:fontRef idx="minor">
            <a:schemeClr val="dk1"/>
          </a:fontRef>
        </p:style>
        <p:txBody>
          <a:bodyPr wrap="square" lIns="91414" tIns="45706" rIns="91414" bIns="45706" rtlCol="0">
            <a:spAutoFit/>
          </a:bodyPr>
          <a:lstStyle/>
          <a:p>
            <a:pPr>
              <a:spcBef>
                <a:spcPts val="600"/>
              </a:spcBef>
            </a:pPr>
            <a:r>
              <a:rPr lang="es-ES" b="1" dirty="0">
                <a:solidFill>
                  <a:srgbClr val="FFFFFF"/>
                </a:solidFill>
              </a:rPr>
              <a:t>    	</a:t>
            </a:r>
            <a:r>
              <a:rPr lang="es-ES" sz="2400" b="1" dirty="0">
                <a:solidFill>
                  <a:schemeClr val="accent3">
                    <a:lumMod val="50000"/>
                  </a:schemeClr>
                </a:solidFill>
              </a:rPr>
              <a:t>Control </a:t>
            </a:r>
            <a:r>
              <a:rPr lang="en-GB" sz="2400" b="1" dirty="0">
                <a:solidFill>
                  <a:schemeClr val="accent3">
                    <a:lumMod val="50000"/>
                  </a:schemeClr>
                </a:solidFill>
              </a:rPr>
              <a:t>unit</a:t>
            </a:r>
          </a:p>
          <a:p>
            <a:pPr marL="171400" indent="-171400" algn="just">
              <a:buFont typeface="Arial"/>
              <a:buChar char="•"/>
            </a:pPr>
            <a:r>
              <a:rPr lang="en-US" sz="2000" dirty="0">
                <a:solidFill>
                  <a:schemeClr val="accent3">
                    <a:lumMod val="50000"/>
                  </a:schemeClr>
                </a:solidFill>
              </a:rPr>
              <a:t>Data Acquisition Control. </a:t>
            </a:r>
          </a:p>
          <a:p>
            <a:pPr marL="171400" indent="-171400" algn="just">
              <a:buFont typeface="Arial"/>
              <a:buChar char="•"/>
            </a:pPr>
            <a:r>
              <a:rPr lang="en-US" sz="2000" dirty="0">
                <a:solidFill>
                  <a:schemeClr val="accent3">
                    <a:lumMod val="50000"/>
                  </a:schemeClr>
                </a:solidFill>
              </a:rPr>
              <a:t>Processing of the sensor and trigger data</a:t>
            </a:r>
          </a:p>
          <a:p>
            <a:pPr marL="171400" indent="-171400" algn="just">
              <a:buFont typeface="Arial"/>
              <a:buChar char="•"/>
            </a:pPr>
            <a:r>
              <a:rPr lang="en-US" sz="2000" dirty="0">
                <a:solidFill>
                  <a:schemeClr val="accent3">
                    <a:lumMod val="50000"/>
                  </a:schemeClr>
                </a:solidFill>
              </a:rPr>
              <a:t>Adjustable HV unit for microstrip sensor bias, with voltage and current display.</a:t>
            </a:r>
          </a:p>
          <a:p>
            <a:pPr marL="171400" indent="-171400" algn="just">
              <a:buFont typeface="Arial"/>
              <a:buChar char="•"/>
            </a:pPr>
            <a:r>
              <a:rPr lang="en-US" sz="2000" dirty="0">
                <a:solidFill>
                  <a:schemeClr val="accent3">
                    <a:lumMod val="50000"/>
                  </a:schemeClr>
                </a:solidFill>
              </a:rPr>
              <a:t>Include the laser source</a:t>
            </a:r>
          </a:p>
          <a:p>
            <a:pPr marL="171400" indent="-171400" algn="just">
              <a:buFont typeface="Arial"/>
              <a:buChar char="•"/>
            </a:pPr>
            <a:r>
              <a:rPr lang="en-US" sz="2000" dirty="0">
                <a:solidFill>
                  <a:schemeClr val="accent3">
                    <a:lumMod val="50000"/>
                  </a:schemeClr>
                </a:solidFill>
              </a:rPr>
              <a:t>Communication with computer software via USB</a:t>
            </a:r>
          </a:p>
        </p:txBody>
      </p:sp>
      <p:pic>
        <p:nvPicPr>
          <p:cNvPr id="12" name="4 Imagen">
            <a:extLst>
              <a:ext uri="{FF2B5EF4-FFF2-40B4-BE49-F238E27FC236}">
                <a16:creationId xmlns:a16="http://schemas.microsoft.com/office/drawing/2014/main" id="{265688FE-9BE9-F34C-83A0-82A93BFDCB6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359743" y="1943837"/>
            <a:ext cx="3244914" cy="1735731"/>
          </a:xfrm>
          <a:prstGeom prst="rect">
            <a:avLst/>
          </a:prstGeom>
        </p:spPr>
      </p:pic>
      <p:sp>
        <p:nvSpPr>
          <p:cNvPr id="14" name="16 CuadroTexto">
            <a:extLst>
              <a:ext uri="{FF2B5EF4-FFF2-40B4-BE49-F238E27FC236}">
                <a16:creationId xmlns:a16="http://schemas.microsoft.com/office/drawing/2014/main" id="{FCBBCA0D-9EB0-2146-B1FC-B7FA7DB1F83D}"/>
              </a:ext>
            </a:extLst>
          </p:cNvPr>
          <p:cNvSpPr txBox="1"/>
          <p:nvPr/>
        </p:nvSpPr>
        <p:spPr>
          <a:xfrm>
            <a:off x="5030428" y="4354073"/>
            <a:ext cx="6798462" cy="1692743"/>
          </a:xfrm>
          <a:prstGeom prst="rect">
            <a:avLst/>
          </a:prstGeom>
          <a:ln w="28575"/>
        </p:spPr>
        <p:style>
          <a:lnRef idx="2">
            <a:schemeClr val="accent3"/>
          </a:lnRef>
          <a:fillRef idx="1">
            <a:schemeClr val="lt1"/>
          </a:fillRef>
          <a:effectRef idx="0">
            <a:schemeClr val="accent3"/>
          </a:effectRef>
          <a:fontRef idx="minor">
            <a:schemeClr val="dk1"/>
          </a:fontRef>
        </p:style>
        <p:txBody>
          <a:bodyPr wrap="square" lIns="91414" tIns="45706" rIns="91414" bIns="45706" rtlCol="0">
            <a:spAutoFit/>
          </a:bodyPr>
          <a:lstStyle/>
          <a:p>
            <a:pPr>
              <a:spcBef>
                <a:spcPts val="600"/>
              </a:spcBef>
            </a:pPr>
            <a:r>
              <a:rPr lang="es-ES" b="1" dirty="0">
                <a:solidFill>
                  <a:srgbClr val="FFFFFF"/>
                </a:solidFill>
              </a:rPr>
              <a:t>    	</a:t>
            </a:r>
            <a:r>
              <a:rPr lang="es-ES" sz="2400" b="1" dirty="0">
                <a:solidFill>
                  <a:schemeClr val="accent3">
                    <a:lumMod val="50000"/>
                  </a:schemeClr>
                </a:solidFill>
              </a:rPr>
              <a:t>Sensor </a:t>
            </a:r>
            <a:r>
              <a:rPr lang="es-ES" sz="2400" b="1" dirty="0" err="1">
                <a:solidFill>
                  <a:schemeClr val="accent3">
                    <a:lumMod val="50000"/>
                  </a:schemeClr>
                </a:solidFill>
              </a:rPr>
              <a:t>unit</a:t>
            </a:r>
            <a:endParaRPr lang="es-ES" sz="2400" b="1" dirty="0">
              <a:solidFill>
                <a:schemeClr val="accent3">
                  <a:lumMod val="50000"/>
                </a:schemeClr>
              </a:solidFill>
            </a:endParaRPr>
          </a:p>
          <a:p>
            <a:pPr marL="171400" indent="-171400" algn="just">
              <a:buFont typeface="Arial"/>
              <a:buChar char="•"/>
            </a:pPr>
            <a:r>
              <a:rPr lang="en-GB" sz="2000" dirty="0">
                <a:solidFill>
                  <a:schemeClr val="accent3">
                    <a:lumMod val="50000"/>
                  </a:schemeClr>
                </a:solidFill>
              </a:rPr>
              <a:t>Silicon </a:t>
            </a:r>
            <a:r>
              <a:rPr lang="en-GB" sz="2000" dirty="0" err="1">
                <a:solidFill>
                  <a:schemeClr val="accent3">
                    <a:lumMod val="50000"/>
                  </a:schemeClr>
                </a:solidFill>
              </a:rPr>
              <a:t>microstrip</a:t>
            </a:r>
            <a:r>
              <a:rPr lang="en-GB" sz="2000" dirty="0">
                <a:solidFill>
                  <a:schemeClr val="accent3">
                    <a:lumMod val="50000"/>
                  </a:schemeClr>
                </a:solidFill>
              </a:rPr>
              <a:t> sensor and the Beetle chip. </a:t>
            </a:r>
          </a:p>
          <a:p>
            <a:pPr marL="171400" indent="-171400" algn="just">
              <a:buFont typeface="Arial"/>
              <a:buChar char="•"/>
            </a:pPr>
            <a:r>
              <a:rPr lang="en-GB" sz="2000" dirty="0">
                <a:solidFill>
                  <a:schemeClr val="accent3">
                    <a:lumMod val="50000"/>
                  </a:schemeClr>
                </a:solidFill>
              </a:rPr>
              <a:t>Opaque carbon fibre window to place radioactive source.</a:t>
            </a:r>
          </a:p>
          <a:p>
            <a:pPr marL="171400" indent="-171400" algn="just">
              <a:buFont typeface="Arial"/>
              <a:buChar char="•"/>
            </a:pPr>
            <a:r>
              <a:rPr lang="en-GB" sz="2000" dirty="0">
                <a:solidFill>
                  <a:schemeClr val="accent3">
                    <a:lumMod val="50000"/>
                  </a:schemeClr>
                </a:solidFill>
              </a:rPr>
              <a:t>Laser </a:t>
            </a:r>
            <a:r>
              <a:rPr lang="en-GB" sz="2000" dirty="0" err="1">
                <a:solidFill>
                  <a:schemeClr val="accent3">
                    <a:lumMod val="50000"/>
                  </a:schemeClr>
                </a:solidFill>
              </a:rPr>
              <a:t>micropositioner</a:t>
            </a:r>
            <a:r>
              <a:rPr lang="en-GB" sz="2000" dirty="0">
                <a:solidFill>
                  <a:schemeClr val="accent3">
                    <a:lumMod val="50000"/>
                  </a:schemeClr>
                </a:solidFill>
              </a:rPr>
              <a:t> and focus system.</a:t>
            </a:r>
          </a:p>
          <a:p>
            <a:pPr marL="171400" indent="-171400" algn="just">
              <a:buFont typeface="Arial"/>
              <a:buChar char="•"/>
            </a:pPr>
            <a:r>
              <a:rPr lang="en-GB" sz="2000" dirty="0">
                <a:solidFill>
                  <a:schemeClr val="accent3">
                    <a:lumMod val="50000"/>
                  </a:schemeClr>
                </a:solidFill>
              </a:rPr>
              <a:t>A diode placed under the detector provides a trigger signal. </a:t>
            </a:r>
          </a:p>
        </p:txBody>
      </p:sp>
      <p:pic>
        <p:nvPicPr>
          <p:cNvPr id="15" name="5 Imagen">
            <a:extLst>
              <a:ext uri="{FF2B5EF4-FFF2-40B4-BE49-F238E27FC236}">
                <a16:creationId xmlns:a16="http://schemas.microsoft.com/office/drawing/2014/main" id="{2207AB7A-38CC-6B42-9E09-9139509178F0}"/>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70531" y="4006952"/>
            <a:ext cx="2755802" cy="2450120"/>
          </a:xfrm>
          <a:prstGeom prst="rect">
            <a:avLst/>
          </a:prstGeom>
        </p:spPr>
      </p:pic>
    </p:spTree>
    <p:extLst>
      <p:ext uri="{BB962C8B-B14F-4D97-AF65-F5344CB8AC3E}">
        <p14:creationId xmlns:p14="http://schemas.microsoft.com/office/powerpoint/2010/main" val="1454747449"/>
      </p:ext>
    </p:extLst>
  </p:cSld>
  <p:clrMapOvr>
    <a:masterClrMapping/>
  </p:clrMapOvr>
  <mc:AlternateContent xmlns:mc="http://schemas.openxmlformats.org/markup-compatibility/2006" xmlns:p14="http://schemas.microsoft.com/office/powerpoint/2010/main">
    <mc:Choice Requires="p14">
      <p:transition spd="slow" p14:dur="2000" advTm="22578"/>
    </mc:Choice>
    <mc:Fallback xmlns="">
      <p:transition spd="slow" advTm="2257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6663447" y="326565"/>
            <a:ext cx="5321361"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EASY system</a:t>
            </a: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11</a:t>
            </a:fld>
            <a:endParaRPr lang="es-ES"/>
          </a:p>
        </p:txBody>
      </p:sp>
      <p:sp>
        <p:nvSpPr>
          <p:cNvPr id="10" name="16 CuadroTexto">
            <a:extLst>
              <a:ext uri="{FF2B5EF4-FFF2-40B4-BE49-F238E27FC236}">
                <a16:creationId xmlns:a16="http://schemas.microsoft.com/office/drawing/2014/main" id="{7C9DEC56-0FC3-6642-A6F7-11C5E9FD697D}"/>
              </a:ext>
            </a:extLst>
          </p:cNvPr>
          <p:cNvSpPr txBox="1"/>
          <p:nvPr/>
        </p:nvSpPr>
        <p:spPr>
          <a:xfrm>
            <a:off x="574427" y="1936730"/>
            <a:ext cx="2865878" cy="2169796"/>
          </a:xfrm>
          <a:prstGeom prst="rect">
            <a:avLst/>
          </a:prstGeom>
          <a:ln w="28575">
            <a:solidFill>
              <a:schemeClr val="accent6">
                <a:lumMod val="75000"/>
              </a:schemeClr>
            </a:solidFill>
          </a:ln>
        </p:spPr>
        <p:style>
          <a:lnRef idx="2">
            <a:schemeClr val="accent3"/>
          </a:lnRef>
          <a:fillRef idx="1">
            <a:schemeClr val="lt1"/>
          </a:fillRef>
          <a:effectRef idx="0">
            <a:schemeClr val="accent3"/>
          </a:effectRef>
          <a:fontRef idx="minor">
            <a:schemeClr val="dk1"/>
          </a:fontRef>
        </p:style>
        <p:txBody>
          <a:bodyPr wrap="square" lIns="91414" tIns="45706" rIns="91414" bIns="45706" rtlCol="0">
            <a:spAutoFit/>
          </a:bodyPr>
          <a:lstStyle/>
          <a:p>
            <a:pPr>
              <a:spcBef>
                <a:spcPts val="600"/>
              </a:spcBef>
            </a:pPr>
            <a:r>
              <a:rPr lang="es-ES" b="1" dirty="0">
                <a:solidFill>
                  <a:srgbClr val="FFFFFF"/>
                </a:solidFill>
              </a:rPr>
              <a:t>    </a:t>
            </a:r>
            <a:r>
              <a:rPr lang="es-ES" sz="2000" b="1" dirty="0" err="1">
                <a:solidFill>
                  <a:schemeClr val="accent3">
                    <a:lumMod val="50000"/>
                  </a:schemeClr>
                </a:solidFill>
              </a:rPr>
              <a:t>Silicon</a:t>
            </a:r>
            <a:r>
              <a:rPr lang="es-ES" sz="2000" b="1" dirty="0">
                <a:solidFill>
                  <a:schemeClr val="accent3">
                    <a:lumMod val="50000"/>
                  </a:schemeClr>
                </a:solidFill>
              </a:rPr>
              <a:t> </a:t>
            </a:r>
            <a:r>
              <a:rPr lang="es-ES" sz="2000" b="1" dirty="0" err="1">
                <a:solidFill>
                  <a:schemeClr val="accent3">
                    <a:lumMod val="50000"/>
                  </a:schemeClr>
                </a:solidFill>
              </a:rPr>
              <a:t>microstrip</a:t>
            </a:r>
            <a:endParaRPr lang="es-ES" sz="2000" b="1" dirty="0">
              <a:solidFill>
                <a:schemeClr val="accent3">
                  <a:lumMod val="50000"/>
                </a:schemeClr>
              </a:solidFill>
            </a:endParaRPr>
          </a:p>
          <a:p>
            <a:pPr marL="172988" indent="-172988">
              <a:spcBef>
                <a:spcPts val="600"/>
              </a:spcBef>
              <a:buFont typeface="Arial"/>
              <a:buChar char="•"/>
            </a:pPr>
            <a:r>
              <a:rPr lang="en-GB" dirty="0">
                <a:solidFill>
                  <a:schemeClr val="accent3">
                    <a:lumMod val="50000"/>
                  </a:schemeClr>
                </a:solidFill>
              </a:rPr>
              <a:t>P-on-N Detector</a:t>
            </a:r>
          </a:p>
          <a:p>
            <a:pPr marL="171400" indent="-171400" algn="just">
              <a:buFont typeface="Arial"/>
              <a:buChar char="•"/>
            </a:pPr>
            <a:r>
              <a:rPr lang="en-GB" dirty="0">
                <a:solidFill>
                  <a:schemeClr val="accent3">
                    <a:lumMod val="50000"/>
                  </a:schemeClr>
                </a:solidFill>
              </a:rPr>
              <a:t>Size: 20x20 mm2</a:t>
            </a:r>
          </a:p>
          <a:p>
            <a:pPr marL="171400" indent="-171400" algn="just">
              <a:buFont typeface="Arial"/>
              <a:buChar char="•"/>
            </a:pPr>
            <a:r>
              <a:rPr lang="en-GB" dirty="0">
                <a:solidFill>
                  <a:schemeClr val="accent3">
                    <a:lumMod val="50000"/>
                  </a:schemeClr>
                </a:solidFill>
              </a:rPr>
              <a:t>Thickness: 300 µm</a:t>
            </a:r>
          </a:p>
          <a:p>
            <a:pPr marL="171400" indent="-171400" algn="just">
              <a:buFont typeface="Arial"/>
              <a:buChar char="•"/>
            </a:pPr>
            <a:r>
              <a:rPr lang="en-GB" dirty="0">
                <a:solidFill>
                  <a:schemeClr val="accent3">
                    <a:lumMod val="50000"/>
                  </a:schemeClr>
                </a:solidFill>
              </a:rPr>
              <a:t>Channels: 128</a:t>
            </a:r>
          </a:p>
          <a:p>
            <a:pPr marL="171400" indent="-171400" algn="just">
              <a:buFont typeface="Arial"/>
              <a:buChar char="•"/>
            </a:pPr>
            <a:r>
              <a:rPr lang="en-GB" dirty="0">
                <a:solidFill>
                  <a:schemeClr val="accent3">
                    <a:lumMod val="50000"/>
                  </a:schemeClr>
                </a:solidFill>
              </a:rPr>
              <a:t>Interstrip pitch:  160 </a:t>
            </a:r>
            <a:r>
              <a:rPr lang="en-GB" dirty="0" err="1">
                <a:solidFill>
                  <a:schemeClr val="accent3">
                    <a:lumMod val="50000"/>
                  </a:schemeClr>
                </a:solidFill>
              </a:rPr>
              <a:t>μm</a:t>
            </a:r>
            <a:endParaRPr lang="en-GB" dirty="0">
              <a:solidFill>
                <a:schemeClr val="accent3">
                  <a:lumMod val="50000"/>
                </a:schemeClr>
              </a:solidFill>
            </a:endParaRPr>
          </a:p>
          <a:p>
            <a:pPr marL="171400" indent="-171400" algn="just">
              <a:buFont typeface="Arial"/>
              <a:buChar char="•"/>
            </a:pPr>
            <a:endParaRPr lang="en-US" sz="2000" dirty="0">
              <a:solidFill>
                <a:schemeClr val="accent3">
                  <a:lumMod val="50000"/>
                </a:schemeClr>
              </a:solidFill>
            </a:endParaRPr>
          </a:p>
        </p:txBody>
      </p:sp>
      <p:sp>
        <p:nvSpPr>
          <p:cNvPr id="14" name="16 CuadroTexto">
            <a:extLst>
              <a:ext uri="{FF2B5EF4-FFF2-40B4-BE49-F238E27FC236}">
                <a16:creationId xmlns:a16="http://schemas.microsoft.com/office/drawing/2014/main" id="{FCBBCA0D-9EB0-2146-B1FC-B7FA7DB1F83D}"/>
              </a:ext>
            </a:extLst>
          </p:cNvPr>
          <p:cNvSpPr txBox="1"/>
          <p:nvPr/>
        </p:nvSpPr>
        <p:spPr>
          <a:xfrm>
            <a:off x="7758309" y="2034241"/>
            <a:ext cx="4114799" cy="1323411"/>
          </a:xfrm>
          <a:prstGeom prst="rect">
            <a:avLst/>
          </a:prstGeom>
          <a:ln w="28575"/>
        </p:spPr>
        <p:style>
          <a:lnRef idx="2">
            <a:schemeClr val="accent3"/>
          </a:lnRef>
          <a:fillRef idx="1">
            <a:schemeClr val="lt1"/>
          </a:fillRef>
          <a:effectRef idx="0">
            <a:schemeClr val="accent3"/>
          </a:effectRef>
          <a:fontRef idx="minor">
            <a:schemeClr val="dk1"/>
          </a:fontRef>
        </p:style>
        <p:txBody>
          <a:bodyPr wrap="square" lIns="91414" tIns="45706" rIns="91414" bIns="45706" rtlCol="0">
            <a:spAutoFit/>
          </a:bodyPr>
          <a:lstStyle/>
          <a:p>
            <a:pPr>
              <a:spcBef>
                <a:spcPts val="600"/>
              </a:spcBef>
            </a:pPr>
            <a:r>
              <a:rPr lang="es-ES" b="1" dirty="0">
                <a:solidFill>
                  <a:srgbClr val="FFFFFF"/>
                </a:solidFill>
              </a:rPr>
              <a:t>    	</a:t>
            </a:r>
            <a:r>
              <a:rPr lang="es-ES" sz="2000" b="1" dirty="0" err="1">
                <a:solidFill>
                  <a:schemeClr val="accent3">
                    <a:lumMod val="50000"/>
                  </a:schemeClr>
                </a:solidFill>
              </a:rPr>
              <a:t>Beetle</a:t>
            </a:r>
            <a:r>
              <a:rPr lang="es-ES" sz="2000" b="1" dirty="0">
                <a:solidFill>
                  <a:schemeClr val="accent3">
                    <a:lumMod val="50000"/>
                  </a:schemeClr>
                </a:solidFill>
              </a:rPr>
              <a:t> </a:t>
            </a:r>
            <a:r>
              <a:rPr lang="es-ES" sz="2000" b="1" dirty="0" err="1">
                <a:solidFill>
                  <a:schemeClr val="accent3">
                    <a:lumMod val="50000"/>
                  </a:schemeClr>
                </a:solidFill>
              </a:rPr>
              <a:t>Characteristics</a:t>
            </a:r>
            <a:endParaRPr lang="es-ES" sz="2000" dirty="0">
              <a:solidFill>
                <a:schemeClr val="accent3">
                  <a:lumMod val="50000"/>
                </a:schemeClr>
              </a:solidFill>
            </a:endParaRPr>
          </a:p>
          <a:p>
            <a:pPr marL="171400" indent="-171400" algn="just">
              <a:buFont typeface="Arial"/>
              <a:buChar char="•"/>
            </a:pPr>
            <a:r>
              <a:rPr lang="es-ES" sz="2000" dirty="0" err="1">
                <a:solidFill>
                  <a:schemeClr val="accent3">
                    <a:lumMod val="50000"/>
                  </a:schemeClr>
                </a:solidFill>
              </a:rPr>
              <a:t>Low</a:t>
            </a:r>
            <a:r>
              <a:rPr lang="es-ES" sz="2000" dirty="0">
                <a:solidFill>
                  <a:schemeClr val="accent3">
                    <a:lumMod val="50000"/>
                  </a:schemeClr>
                </a:solidFill>
              </a:rPr>
              <a:t> </a:t>
            </a:r>
            <a:r>
              <a:rPr lang="es-ES" sz="2000" dirty="0" err="1">
                <a:solidFill>
                  <a:schemeClr val="accent3">
                    <a:lumMod val="50000"/>
                  </a:schemeClr>
                </a:solidFill>
              </a:rPr>
              <a:t>noise</a:t>
            </a:r>
            <a:r>
              <a:rPr lang="es-ES" sz="2000" dirty="0">
                <a:solidFill>
                  <a:schemeClr val="accent3">
                    <a:lumMod val="50000"/>
                  </a:schemeClr>
                </a:solidFill>
              </a:rPr>
              <a:t> ASIC </a:t>
            </a:r>
            <a:r>
              <a:rPr lang="es-ES" sz="2000" dirty="0" err="1">
                <a:solidFill>
                  <a:schemeClr val="accent3">
                    <a:lumMod val="50000"/>
                  </a:schemeClr>
                </a:solidFill>
              </a:rPr>
              <a:t>developed</a:t>
            </a:r>
            <a:r>
              <a:rPr lang="es-ES" sz="2000" dirty="0">
                <a:solidFill>
                  <a:schemeClr val="accent3">
                    <a:lumMod val="50000"/>
                  </a:schemeClr>
                </a:solidFill>
              </a:rPr>
              <a:t> </a:t>
            </a:r>
            <a:r>
              <a:rPr lang="es-ES" sz="2000" dirty="0" err="1">
                <a:solidFill>
                  <a:schemeClr val="accent3">
                    <a:lumMod val="50000"/>
                  </a:schemeClr>
                </a:solidFill>
              </a:rPr>
              <a:t>for</a:t>
            </a:r>
            <a:r>
              <a:rPr lang="es-ES" sz="2000" dirty="0">
                <a:solidFill>
                  <a:schemeClr val="accent3">
                    <a:lumMod val="50000"/>
                  </a:schemeClr>
                </a:solidFill>
              </a:rPr>
              <a:t> CERN/LHC </a:t>
            </a:r>
            <a:r>
              <a:rPr lang="es-ES" sz="2000" dirty="0" err="1">
                <a:solidFill>
                  <a:schemeClr val="accent3">
                    <a:lumMod val="50000"/>
                  </a:schemeClr>
                </a:solidFill>
              </a:rPr>
              <a:t>experiments</a:t>
            </a:r>
            <a:endParaRPr lang="es-ES" sz="2000" dirty="0">
              <a:solidFill>
                <a:schemeClr val="accent3">
                  <a:lumMod val="50000"/>
                </a:schemeClr>
              </a:solidFill>
            </a:endParaRPr>
          </a:p>
          <a:p>
            <a:pPr marL="171400" indent="-171400" algn="just">
              <a:buFont typeface="Arial"/>
              <a:buChar char="•"/>
            </a:pPr>
            <a:r>
              <a:rPr lang="es-ES" sz="2000" dirty="0">
                <a:solidFill>
                  <a:schemeClr val="accent3">
                    <a:lumMod val="50000"/>
                  </a:schemeClr>
                </a:solidFill>
              </a:rPr>
              <a:t>128 </a:t>
            </a:r>
            <a:r>
              <a:rPr lang="es-ES" sz="2000" dirty="0" err="1">
                <a:solidFill>
                  <a:schemeClr val="accent3">
                    <a:lumMod val="50000"/>
                  </a:schemeClr>
                </a:solidFill>
              </a:rPr>
              <a:t>channels</a:t>
            </a:r>
            <a:endParaRPr lang="en-GB" sz="2000" dirty="0">
              <a:solidFill>
                <a:schemeClr val="accent3">
                  <a:lumMod val="50000"/>
                </a:schemeClr>
              </a:solidFill>
            </a:endParaRPr>
          </a:p>
        </p:txBody>
      </p:sp>
      <p:pic>
        <p:nvPicPr>
          <p:cNvPr id="16" name="Imagen 15" descr="Resistencias.bmp">
            <a:extLst>
              <a:ext uri="{FF2B5EF4-FFF2-40B4-BE49-F238E27FC236}">
                <a16:creationId xmlns:a16="http://schemas.microsoft.com/office/drawing/2014/main" id="{D3DFDB58-C337-4848-9CF1-5610F0E031D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933092" y="2034241"/>
            <a:ext cx="2520280" cy="1890210"/>
          </a:xfrm>
          <a:prstGeom prst="rect">
            <a:avLst/>
          </a:prstGeom>
          <a:ln>
            <a:noFill/>
          </a:ln>
          <a:effectLst>
            <a:outerShdw blurRad="292100" dist="139700" dir="2700000" algn="tl" rotWithShape="0">
              <a:srgbClr val="333333">
                <a:alpha val="65000"/>
              </a:srgbClr>
            </a:outerShdw>
          </a:effectLst>
        </p:spPr>
      </p:pic>
      <p:grpSp>
        <p:nvGrpSpPr>
          <p:cNvPr id="17" name="Agrupar 7">
            <a:extLst>
              <a:ext uri="{FF2B5EF4-FFF2-40B4-BE49-F238E27FC236}">
                <a16:creationId xmlns:a16="http://schemas.microsoft.com/office/drawing/2014/main" id="{178E6774-A705-4B4D-AB35-DA28FD635E54}"/>
              </a:ext>
            </a:extLst>
          </p:cNvPr>
          <p:cNvGrpSpPr>
            <a:grpSpLocks/>
          </p:cNvGrpSpPr>
          <p:nvPr/>
        </p:nvGrpSpPr>
        <p:grpSpPr bwMode="auto">
          <a:xfrm>
            <a:off x="8431402" y="3513958"/>
            <a:ext cx="2922398" cy="2282761"/>
            <a:chOff x="5944668" y="3143468"/>
            <a:chExt cx="1668911" cy="1199031"/>
          </a:xfrm>
        </p:grpSpPr>
        <p:pic>
          <p:nvPicPr>
            <p:cNvPr id="18" name="Picture 2">
              <a:extLst>
                <a:ext uri="{FF2B5EF4-FFF2-40B4-BE49-F238E27FC236}">
                  <a16:creationId xmlns:a16="http://schemas.microsoft.com/office/drawing/2014/main" id="{355769CB-BA96-B447-9544-588B48467828}"/>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127580" y="3143468"/>
              <a:ext cx="1485999" cy="1112893"/>
            </a:xfrm>
            <a:prstGeom prst="rect">
              <a:avLst/>
            </a:prstGeom>
            <a:noFill/>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9" name="Picture 3">
              <a:extLst>
                <a:ext uri="{FF2B5EF4-FFF2-40B4-BE49-F238E27FC236}">
                  <a16:creationId xmlns:a16="http://schemas.microsoft.com/office/drawing/2014/main" id="{0D755267-51CF-FC4F-A400-C2DDD43FF698}"/>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5944668" y="3935779"/>
              <a:ext cx="528219" cy="406720"/>
            </a:xfrm>
            <a:prstGeom prst="rect">
              <a:avLst/>
            </a:prstGeom>
            <a:noFill/>
            <a:ln>
              <a:noFill/>
            </a:ln>
            <a:effectLst>
              <a:outerShdw blurRad="190500" algn="tl" rotWithShape="0">
                <a:srgbClr val="000000">
                  <a:alpha val="70000"/>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grpSp>
      <p:sp>
        <p:nvSpPr>
          <p:cNvPr id="23" name="16 CuadroTexto">
            <a:extLst>
              <a:ext uri="{FF2B5EF4-FFF2-40B4-BE49-F238E27FC236}">
                <a16:creationId xmlns:a16="http://schemas.microsoft.com/office/drawing/2014/main" id="{D6ECD697-3AF1-5D44-87C5-E9892767C971}"/>
              </a:ext>
            </a:extLst>
          </p:cNvPr>
          <p:cNvSpPr txBox="1"/>
          <p:nvPr/>
        </p:nvSpPr>
        <p:spPr>
          <a:xfrm>
            <a:off x="3666321" y="4577117"/>
            <a:ext cx="3702105" cy="1508077"/>
          </a:xfrm>
          <a:prstGeom prst="rect">
            <a:avLst/>
          </a:prstGeom>
          <a:ln w="28575"/>
        </p:spPr>
        <p:style>
          <a:lnRef idx="2">
            <a:schemeClr val="accent3"/>
          </a:lnRef>
          <a:fillRef idx="1">
            <a:schemeClr val="lt1"/>
          </a:fillRef>
          <a:effectRef idx="0">
            <a:schemeClr val="accent3"/>
          </a:effectRef>
          <a:fontRef idx="minor">
            <a:schemeClr val="dk1"/>
          </a:fontRef>
        </p:style>
        <p:txBody>
          <a:bodyPr wrap="square" lIns="91414" tIns="45706" rIns="91414" bIns="45706" rtlCol="0">
            <a:spAutoFit/>
          </a:bodyPr>
          <a:lstStyle/>
          <a:p>
            <a:pPr>
              <a:spcBef>
                <a:spcPts val="600"/>
              </a:spcBef>
            </a:pPr>
            <a:r>
              <a:rPr lang="es-ES" sz="2000" b="1" dirty="0">
                <a:solidFill>
                  <a:schemeClr val="accent3">
                    <a:lumMod val="50000"/>
                  </a:schemeClr>
                </a:solidFill>
              </a:rPr>
              <a:t>Laser </a:t>
            </a:r>
            <a:r>
              <a:rPr lang="es-ES" sz="2000" b="1" dirty="0" err="1">
                <a:solidFill>
                  <a:schemeClr val="accent3">
                    <a:lumMod val="50000"/>
                  </a:schemeClr>
                </a:solidFill>
              </a:rPr>
              <a:t>source</a:t>
            </a:r>
            <a:endParaRPr lang="es-ES" sz="2000" dirty="0">
              <a:solidFill>
                <a:schemeClr val="accent3">
                  <a:lumMod val="50000"/>
                </a:schemeClr>
              </a:solidFill>
            </a:endParaRPr>
          </a:p>
          <a:p>
            <a:pPr marL="171400" indent="-171400" algn="just">
              <a:buFont typeface="Arial"/>
              <a:buChar char="•"/>
            </a:pPr>
            <a:r>
              <a:rPr lang="es-ES" dirty="0" err="1">
                <a:solidFill>
                  <a:schemeClr val="accent3">
                    <a:lumMod val="50000"/>
                  </a:schemeClr>
                </a:solidFill>
              </a:rPr>
              <a:t>Wavelength</a:t>
            </a:r>
            <a:r>
              <a:rPr lang="es-ES" dirty="0">
                <a:solidFill>
                  <a:schemeClr val="accent3">
                    <a:lumMod val="50000"/>
                  </a:schemeClr>
                </a:solidFill>
              </a:rPr>
              <a:t>: 980nm</a:t>
            </a:r>
          </a:p>
          <a:p>
            <a:pPr marL="171400" indent="-171400" algn="just">
              <a:buFont typeface="Arial"/>
              <a:buChar char="•"/>
            </a:pPr>
            <a:r>
              <a:rPr lang="es-ES" dirty="0">
                <a:solidFill>
                  <a:schemeClr val="accent3">
                    <a:lumMod val="50000"/>
                  </a:schemeClr>
                </a:solidFill>
              </a:rPr>
              <a:t>Pulse </a:t>
            </a:r>
            <a:r>
              <a:rPr lang="es-ES" dirty="0" err="1">
                <a:solidFill>
                  <a:schemeClr val="accent3">
                    <a:lumMod val="50000"/>
                  </a:schemeClr>
                </a:solidFill>
              </a:rPr>
              <a:t>width</a:t>
            </a:r>
            <a:r>
              <a:rPr lang="es-ES" dirty="0">
                <a:solidFill>
                  <a:schemeClr val="accent3">
                    <a:lumMod val="50000"/>
                  </a:schemeClr>
                </a:solidFill>
              </a:rPr>
              <a:t>: 5 </a:t>
            </a:r>
            <a:r>
              <a:rPr lang="es-ES" dirty="0" err="1">
                <a:solidFill>
                  <a:schemeClr val="accent3">
                    <a:lumMod val="50000"/>
                  </a:schemeClr>
                </a:solidFill>
              </a:rPr>
              <a:t>ns</a:t>
            </a:r>
            <a:endParaRPr lang="es-ES" dirty="0">
              <a:solidFill>
                <a:schemeClr val="accent3">
                  <a:lumMod val="50000"/>
                </a:schemeClr>
              </a:solidFill>
            </a:endParaRPr>
          </a:p>
          <a:p>
            <a:pPr marL="171400" indent="-171400" algn="just">
              <a:buFont typeface="Arial"/>
              <a:buChar char="•"/>
            </a:pPr>
            <a:r>
              <a:rPr lang="es-ES" dirty="0">
                <a:solidFill>
                  <a:schemeClr val="accent3">
                    <a:lumMod val="50000"/>
                  </a:schemeClr>
                </a:solidFill>
              </a:rPr>
              <a:t>Laser Spot: 20 </a:t>
            </a:r>
            <a:r>
              <a:rPr lang="es-ES" dirty="0" err="1">
                <a:solidFill>
                  <a:schemeClr val="accent3">
                    <a:lumMod val="50000"/>
                  </a:schemeClr>
                </a:solidFill>
              </a:rPr>
              <a:t>μm</a:t>
            </a:r>
            <a:endParaRPr lang="es-ES" dirty="0">
              <a:solidFill>
                <a:schemeClr val="accent3">
                  <a:lumMod val="50000"/>
                </a:schemeClr>
              </a:solidFill>
            </a:endParaRPr>
          </a:p>
          <a:p>
            <a:pPr marL="171400" indent="-171400" algn="just">
              <a:buFont typeface="Arial"/>
              <a:buChar char="•"/>
            </a:pPr>
            <a:r>
              <a:rPr lang="es-ES" dirty="0" err="1">
                <a:solidFill>
                  <a:schemeClr val="accent3">
                    <a:lumMod val="50000"/>
                  </a:schemeClr>
                </a:solidFill>
              </a:rPr>
              <a:t>Micropositioner</a:t>
            </a:r>
            <a:r>
              <a:rPr lang="es-ES" dirty="0">
                <a:solidFill>
                  <a:schemeClr val="accent3">
                    <a:lumMod val="50000"/>
                  </a:schemeClr>
                </a:solidFill>
              </a:rPr>
              <a:t> </a:t>
            </a:r>
            <a:r>
              <a:rPr lang="es-ES" dirty="0" err="1">
                <a:solidFill>
                  <a:schemeClr val="accent3">
                    <a:lumMod val="50000"/>
                  </a:schemeClr>
                </a:solidFill>
              </a:rPr>
              <a:t>resolution</a:t>
            </a:r>
            <a:r>
              <a:rPr lang="es-ES" dirty="0">
                <a:solidFill>
                  <a:schemeClr val="accent3">
                    <a:lumMod val="50000"/>
                  </a:schemeClr>
                </a:solidFill>
              </a:rPr>
              <a:t>: 10 </a:t>
            </a:r>
            <a:r>
              <a:rPr lang="es-ES" dirty="0" err="1">
                <a:solidFill>
                  <a:schemeClr val="accent3">
                    <a:lumMod val="50000"/>
                  </a:schemeClr>
                </a:solidFill>
              </a:rPr>
              <a:t>μm</a:t>
            </a:r>
            <a:endParaRPr lang="es-ES" dirty="0">
              <a:solidFill>
                <a:schemeClr val="accent3">
                  <a:lumMod val="50000"/>
                </a:schemeClr>
              </a:solidFill>
            </a:endParaRPr>
          </a:p>
        </p:txBody>
      </p:sp>
      <p:pic>
        <p:nvPicPr>
          <p:cNvPr id="24" name="7 Imagen">
            <a:extLst>
              <a:ext uri="{FF2B5EF4-FFF2-40B4-BE49-F238E27FC236}">
                <a16:creationId xmlns:a16="http://schemas.microsoft.com/office/drawing/2014/main" id="{731DE158-6B94-654E-86FB-27CE77DA5CD9}"/>
              </a:ext>
            </a:extLst>
          </p:cNvPr>
          <p:cNvPicPr>
            <a:picLocks noChangeAspect="1"/>
          </p:cNvPicPr>
          <p:nvPr/>
        </p:nvPicPr>
        <p:blipFill>
          <a:blip r:embed="rId7" cstate="print">
            <a:extLst>
              <a:ext uri="{28A0092B-C50C-407E-A947-70E740481C1C}">
                <a14:useLocalDpi xmlns:a14="http://schemas.microsoft.com/office/drawing/2010/main"/>
              </a:ext>
            </a:extLst>
          </a:blip>
          <a:stretch>
            <a:fillRect/>
          </a:stretch>
        </p:blipFill>
        <p:spPr>
          <a:xfrm>
            <a:off x="830562" y="4483148"/>
            <a:ext cx="2392489" cy="1588613"/>
          </a:xfrm>
          <a:prstGeom prst="rect">
            <a:avLst/>
          </a:prstGeom>
        </p:spPr>
      </p:pic>
      <p:pic>
        <p:nvPicPr>
          <p:cNvPr id="25" name="8 Imagen">
            <a:extLst>
              <a:ext uri="{FF2B5EF4-FFF2-40B4-BE49-F238E27FC236}">
                <a16:creationId xmlns:a16="http://schemas.microsoft.com/office/drawing/2014/main" id="{6B064F7A-0380-B54A-9B44-5375CE308E04}"/>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30562" y="5351761"/>
            <a:ext cx="718591" cy="720000"/>
          </a:xfrm>
          <a:prstGeom prst="rect">
            <a:avLst/>
          </a:prstGeom>
        </p:spPr>
      </p:pic>
    </p:spTree>
    <p:extLst>
      <p:ext uri="{BB962C8B-B14F-4D97-AF65-F5344CB8AC3E}">
        <p14:creationId xmlns:p14="http://schemas.microsoft.com/office/powerpoint/2010/main" val="2403115271"/>
      </p:ext>
    </p:extLst>
  </p:cSld>
  <p:clrMapOvr>
    <a:masterClrMapping/>
  </p:clrMapOvr>
  <mc:AlternateContent xmlns:mc="http://schemas.openxmlformats.org/markup-compatibility/2006" xmlns:p14="http://schemas.microsoft.com/office/powerpoint/2010/main">
    <mc:Choice Requires="p14">
      <p:transition spd="slow" p14:dur="2000" advTm="14429"/>
    </mc:Choice>
    <mc:Fallback xmlns="">
      <p:transition spd="slow" advTm="14429"/>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6663447" y="326565"/>
            <a:ext cx="5321361"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Trigger</a:t>
            </a: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endParaRPr lang="es-ES" dirty="0"/>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12</a:t>
            </a:fld>
            <a:endParaRPr lang="es-ES"/>
          </a:p>
        </p:txBody>
      </p:sp>
      <p:sp>
        <p:nvSpPr>
          <p:cNvPr id="20" name="16 CuadroTexto">
            <a:extLst>
              <a:ext uri="{FF2B5EF4-FFF2-40B4-BE49-F238E27FC236}">
                <a16:creationId xmlns:a16="http://schemas.microsoft.com/office/drawing/2014/main" id="{D7F5B95F-1FDF-384C-A1AE-A254B03BDD25}"/>
              </a:ext>
            </a:extLst>
          </p:cNvPr>
          <p:cNvSpPr txBox="1"/>
          <p:nvPr/>
        </p:nvSpPr>
        <p:spPr>
          <a:xfrm>
            <a:off x="736038" y="2899611"/>
            <a:ext cx="5809139" cy="1846631"/>
          </a:xfrm>
          <a:prstGeom prst="rect">
            <a:avLst/>
          </a:prstGeom>
          <a:ln w="28575">
            <a:solidFill>
              <a:schemeClr val="accent6">
                <a:lumMod val="75000"/>
              </a:schemeClr>
            </a:solidFill>
          </a:ln>
        </p:spPr>
        <p:style>
          <a:lnRef idx="2">
            <a:schemeClr val="accent3"/>
          </a:lnRef>
          <a:fillRef idx="1">
            <a:schemeClr val="lt1"/>
          </a:fillRef>
          <a:effectRef idx="0">
            <a:schemeClr val="accent3"/>
          </a:effectRef>
          <a:fontRef idx="minor">
            <a:schemeClr val="dk1"/>
          </a:fontRef>
        </p:style>
        <p:txBody>
          <a:bodyPr wrap="square" lIns="91414" tIns="45706" rIns="91414" bIns="45706" rtlCol="0">
            <a:spAutoFit/>
          </a:bodyPr>
          <a:lstStyle/>
          <a:p>
            <a:pPr>
              <a:spcBef>
                <a:spcPts val="600"/>
              </a:spcBef>
            </a:pPr>
            <a:r>
              <a:rPr lang="es-ES" sz="2400" b="1" dirty="0">
                <a:solidFill>
                  <a:srgbClr val="FFFFFF"/>
                </a:solidFill>
              </a:rPr>
              <a:t> 	</a:t>
            </a:r>
            <a:r>
              <a:rPr lang="es-ES" sz="2400" b="1" dirty="0" err="1">
                <a:solidFill>
                  <a:schemeClr val="accent3">
                    <a:lumMod val="50000"/>
                  </a:schemeClr>
                </a:solidFill>
              </a:rPr>
              <a:t>Tigger</a:t>
            </a:r>
            <a:r>
              <a:rPr lang="es-ES" sz="2400" b="1" dirty="0">
                <a:solidFill>
                  <a:schemeClr val="accent3">
                    <a:lumMod val="50000"/>
                  </a:schemeClr>
                </a:solidFill>
              </a:rPr>
              <a:t> </a:t>
            </a:r>
            <a:r>
              <a:rPr lang="es-ES" sz="2400" b="1" dirty="0" err="1">
                <a:solidFill>
                  <a:schemeClr val="accent3">
                    <a:lumMod val="50000"/>
                  </a:schemeClr>
                </a:solidFill>
              </a:rPr>
              <a:t>modes</a:t>
            </a:r>
            <a:r>
              <a:rPr lang="es-ES" sz="2000" dirty="0">
                <a:solidFill>
                  <a:schemeClr val="accent3">
                    <a:lumMod val="50000"/>
                  </a:schemeClr>
                </a:solidFill>
              </a:rPr>
              <a:t>:</a:t>
            </a:r>
          </a:p>
          <a:p>
            <a:pPr marL="630056" lvl="1" indent="-172988" algn="just">
              <a:spcBef>
                <a:spcPts val="600"/>
              </a:spcBef>
              <a:buFont typeface="Arial"/>
              <a:buChar char="•"/>
            </a:pPr>
            <a:r>
              <a:rPr lang="es-ES" sz="2000" b="1" dirty="0" err="1">
                <a:solidFill>
                  <a:schemeClr val="accent3">
                    <a:lumMod val="50000"/>
                  </a:schemeClr>
                </a:solidFill>
              </a:rPr>
              <a:t>Externa</a:t>
            </a:r>
            <a:r>
              <a:rPr lang="es-ES" sz="2000" dirty="0" err="1">
                <a:solidFill>
                  <a:schemeClr val="accent3">
                    <a:lumMod val="50000"/>
                  </a:schemeClr>
                </a:solidFill>
              </a:rPr>
              <a:t>l</a:t>
            </a:r>
            <a:r>
              <a:rPr lang="es-ES" sz="2000" dirty="0">
                <a:solidFill>
                  <a:schemeClr val="accent3">
                    <a:lumMod val="50000"/>
                  </a:schemeClr>
                </a:solidFill>
              </a:rPr>
              <a:t>: </a:t>
            </a:r>
            <a:r>
              <a:rPr lang="es-ES" sz="2000" dirty="0" err="1">
                <a:solidFill>
                  <a:schemeClr val="accent3">
                    <a:lumMod val="50000"/>
                  </a:schemeClr>
                </a:solidFill>
              </a:rPr>
              <a:t>provided</a:t>
            </a:r>
            <a:r>
              <a:rPr lang="es-ES" sz="2000" dirty="0">
                <a:solidFill>
                  <a:schemeClr val="accent3">
                    <a:lumMod val="50000"/>
                  </a:schemeClr>
                </a:solidFill>
              </a:rPr>
              <a:t> </a:t>
            </a:r>
            <a:r>
              <a:rPr lang="es-ES" sz="2000" dirty="0" err="1">
                <a:solidFill>
                  <a:schemeClr val="accent3">
                    <a:lumMod val="50000"/>
                  </a:schemeClr>
                </a:solidFill>
              </a:rPr>
              <a:t>by</a:t>
            </a:r>
            <a:r>
              <a:rPr lang="es-ES" sz="2000" dirty="0">
                <a:solidFill>
                  <a:schemeClr val="accent3">
                    <a:lumMod val="50000"/>
                  </a:schemeClr>
                </a:solidFill>
              </a:rPr>
              <a:t> </a:t>
            </a:r>
            <a:r>
              <a:rPr lang="es-ES" sz="2000" dirty="0" err="1">
                <a:solidFill>
                  <a:schemeClr val="accent3">
                    <a:lumMod val="50000"/>
                  </a:schemeClr>
                </a:solidFill>
              </a:rPr>
              <a:t>the</a:t>
            </a:r>
            <a:r>
              <a:rPr lang="es-ES" sz="2000" dirty="0">
                <a:solidFill>
                  <a:schemeClr val="accent3">
                    <a:lumMod val="50000"/>
                  </a:schemeClr>
                </a:solidFill>
              </a:rPr>
              <a:t> </a:t>
            </a:r>
            <a:r>
              <a:rPr lang="es-ES" sz="2000" dirty="0" err="1">
                <a:solidFill>
                  <a:schemeClr val="accent3">
                    <a:lumMod val="50000"/>
                  </a:schemeClr>
                </a:solidFill>
              </a:rPr>
              <a:t>diode</a:t>
            </a:r>
            <a:r>
              <a:rPr lang="es-ES" sz="2000" dirty="0">
                <a:solidFill>
                  <a:schemeClr val="accent3">
                    <a:lumMod val="50000"/>
                  </a:schemeClr>
                </a:solidFill>
              </a:rPr>
              <a:t>, </a:t>
            </a:r>
            <a:r>
              <a:rPr lang="es-ES" sz="2000" dirty="0" err="1">
                <a:solidFill>
                  <a:schemeClr val="accent3">
                    <a:lumMod val="50000"/>
                  </a:schemeClr>
                </a:solidFill>
              </a:rPr>
              <a:t>for</a:t>
            </a:r>
            <a:r>
              <a:rPr lang="es-ES" sz="2000" dirty="0">
                <a:solidFill>
                  <a:schemeClr val="accent3">
                    <a:lumMod val="50000"/>
                  </a:schemeClr>
                </a:solidFill>
              </a:rPr>
              <a:t> </a:t>
            </a:r>
            <a:r>
              <a:rPr lang="es-ES" sz="2000" dirty="0" err="1">
                <a:solidFill>
                  <a:schemeClr val="accent3">
                    <a:lumMod val="50000"/>
                  </a:schemeClr>
                </a:solidFill>
              </a:rPr>
              <a:t>particles</a:t>
            </a:r>
            <a:r>
              <a:rPr lang="es-ES" sz="2000" dirty="0">
                <a:solidFill>
                  <a:schemeClr val="accent3">
                    <a:lumMod val="50000"/>
                  </a:schemeClr>
                </a:solidFill>
              </a:rPr>
              <a:t> </a:t>
            </a:r>
            <a:r>
              <a:rPr lang="es-ES" sz="2000" dirty="0" err="1">
                <a:solidFill>
                  <a:schemeClr val="accent3">
                    <a:lumMod val="50000"/>
                  </a:schemeClr>
                </a:solidFill>
              </a:rPr>
              <a:t>crossing</a:t>
            </a:r>
            <a:r>
              <a:rPr lang="es-ES" sz="2000" dirty="0">
                <a:solidFill>
                  <a:schemeClr val="accent3">
                    <a:lumMod val="50000"/>
                  </a:schemeClr>
                </a:solidFill>
              </a:rPr>
              <a:t> </a:t>
            </a:r>
            <a:r>
              <a:rPr lang="es-ES" sz="2000" dirty="0" err="1">
                <a:solidFill>
                  <a:schemeClr val="accent3">
                    <a:lumMod val="50000"/>
                  </a:schemeClr>
                </a:solidFill>
              </a:rPr>
              <a:t>the</a:t>
            </a:r>
            <a:r>
              <a:rPr lang="es-ES" sz="2000" dirty="0">
                <a:solidFill>
                  <a:schemeClr val="accent3">
                    <a:lumMod val="50000"/>
                  </a:schemeClr>
                </a:solidFill>
              </a:rPr>
              <a:t> sensor.</a:t>
            </a:r>
          </a:p>
          <a:p>
            <a:pPr marL="630056" lvl="1" indent="-172988" algn="just">
              <a:spcBef>
                <a:spcPts val="600"/>
              </a:spcBef>
              <a:buFont typeface="Arial"/>
              <a:buChar char="•"/>
            </a:pPr>
            <a:r>
              <a:rPr lang="es-ES" sz="2000" b="1" dirty="0" err="1">
                <a:solidFill>
                  <a:schemeClr val="accent3">
                    <a:lumMod val="50000"/>
                  </a:schemeClr>
                </a:solidFill>
              </a:rPr>
              <a:t>Synchronised</a:t>
            </a:r>
            <a:r>
              <a:rPr lang="es-ES" sz="2000" b="1" dirty="0">
                <a:solidFill>
                  <a:schemeClr val="accent3">
                    <a:lumMod val="50000"/>
                  </a:schemeClr>
                </a:solidFill>
              </a:rPr>
              <a:t> </a:t>
            </a:r>
            <a:r>
              <a:rPr lang="es-ES" sz="2000" b="1" dirty="0" err="1">
                <a:solidFill>
                  <a:schemeClr val="accent3">
                    <a:lumMod val="50000"/>
                  </a:schemeClr>
                </a:solidFill>
              </a:rPr>
              <a:t>trigger</a:t>
            </a:r>
            <a:r>
              <a:rPr lang="es-ES" sz="2000" dirty="0">
                <a:solidFill>
                  <a:schemeClr val="accent3">
                    <a:lumMod val="50000"/>
                  </a:schemeClr>
                </a:solidFill>
              </a:rPr>
              <a:t>: to </a:t>
            </a:r>
            <a:r>
              <a:rPr lang="es-ES" sz="2000" dirty="0" err="1">
                <a:solidFill>
                  <a:schemeClr val="accent3">
                    <a:lumMod val="50000"/>
                  </a:schemeClr>
                </a:solidFill>
              </a:rPr>
              <a:t>trigger</a:t>
            </a:r>
            <a:r>
              <a:rPr lang="es-ES" sz="2000" dirty="0">
                <a:solidFill>
                  <a:schemeClr val="accent3">
                    <a:lumMod val="50000"/>
                  </a:schemeClr>
                </a:solidFill>
              </a:rPr>
              <a:t> </a:t>
            </a:r>
            <a:r>
              <a:rPr lang="es-ES" sz="2000" dirty="0" err="1">
                <a:solidFill>
                  <a:schemeClr val="accent3">
                    <a:lumMod val="50000"/>
                  </a:schemeClr>
                </a:solidFill>
              </a:rPr>
              <a:t>the</a:t>
            </a:r>
            <a:r>
              <a:rPr lang="es-ES" sz="2000" dirty="0">
                <a:solidFill>
                  <a:schemeClr val="accent3">
                    <a:lumMod val="50000"/>
                  </a:schemeClr>
                </a:solidFill>
              </a:rPr>
              <a:t> laser </a:t>
            </a:r>
            <a:r>
              <a:rPr lang="es-ES" sz="2000" dirty="0" err="1">
                <a:solidFill>
                  <a:schemeClr val="accent3">
                    <a:lumMod val="50000"/>
                  </a:schemeClr>
                </a:solidFill>
              </a:rPr>
              <a:t>source</a:t>
            </a:r>
            <a:r>
              <a:rPr lang="es-ES" sz="2000" dirty="0">
                <a:solidFill>
                  <a:schemeClr val="accent3">
                    <a:lumMod val="50000"/>
                  </a:schemeClr>
                </a:solidFill>
              </a:rPr>
              <a:t>.</a:t>
            </a:r>
          </a:p>
        </p:txBody>
      </p:sp>
      <p:pic>
        <p:nvPicPr>
          <p:cNvPr id="28" name="Imagen 27">
            <a:extLst>
              <a:ext uri="{FF2B5EF4-FFF2-40B4-BE49-F238E27FC236}">
                <a16:creationId xmlns:a16="http://schemas.microsoft.com/office/drawing/2014/main" id="{B33BE597-A860-9848-B489-D8DA5355E3E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663447" y="1656815"/>
            <a:ext cx="4792579" cy="3860689"/>
          </a:xfrm>
          <a:prstGeom prst="rect">
            <a:avLst/>
          </a:prstGeom>
        </p:spPr>
      </p:pic>
    </p:spTree>
    <p:extLst>
      <p:ext uri="{BB962C8B-B14F-4D97-AF65-F5344CB8AC3E}">
        <p14:creationId xmlns:p14="http://schemas.microsoft.com/office/powerpoint/2010/main" val="1605940965"/>
      </p:ext>
    </p:extLst>
  </p:cSld>
  <p:clrMapOvr>
    <a:masterClrMapping/>
  </p:clrMapOvr>
  <mc:AlternateContent xmlns:mc="http://schemas.openxmlformats.org/markup-compatibility/2006" xmlns:p14="http://schemas.microsoft.com/office/powerpoint/2010/main">
    <mc:Choice Requires="p14">
      <p:transition spd="slow" p14:dur="2000" advTm="31848"/>
    </mc:Choice>
    <mc:Fallback xmlns="">
      <p:transition spd="slow" advTm="3184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6663447" y="326565"/>
            <a:ext cx="5321361"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Trigger</a:t>
            </a: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endParaRPr lang="es-ES" dirty="0"/>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13</a:t>
            </a:fld>
            <a:endParaRPr lang="es-ES"/>
          </a:p>
        </p:txBody>
      </p:sp>
      <p:pic>
        <p:nvPicPr>
          <p:cNvPr id="12" name="Imagen 11">
            <a:extLst>
              <a:ext uri="{FF2B5EF4-FFF2-40B4-BE49-F238E27FC236}">
                <a16:creationId xmlns:a16="http://schemas.microsoft.com/office/drawing/2014/main" id="{54F442FD-174A-BF48-9C7B-FA10EC9DF16D}"/>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2400725" y="1662438"/>
            <a:ext cx="6416703" cy="4780998"/>
          </a:xfrm>
          <a:prstGeom prst="rect">
            <a:avLst/>
          </a:prstGeom>
        </p:spPr>
      </p:pic>
    </p:spTree>
    <p:extLst>
      <p:ext uri="{BB962C8B-B14F-4D97-AF65-F5344CB8AC3E}">
        <p14:creationId xmlns:p14="http://schemas.microsoft.com/office/powerpoint/2010/main" val="1025491769"/>
      </p:ext>
    </p:extLst>
  </p:cSld>
  <p:clrMapOvr>
    <a:masterClrMapping/>
  </p:clrMapOvr>
  <mc:AlternateContent xmlns:mc="http://schemas.openxmlformats.org/markup-compatibility/2006" xmlns:p14="http://schemas.microsoft.com/office/powerpoint/2010/main">
    <mc:Choice Requires="p14">
      <p:transition spd="slow" p14:dur="2000" advTm="31848"/>
    </mc:Choice>
    <mc:Fallback xmlns="">
      <p:transition spd="slow" advTm="31848"/>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14</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Charge collection</a:t>
            </a:r>
          </a:p>
        </p:txBody>
      </p:sp>
      <p:sp>
        <p:nvSpPr>
          <p:cNvPr id="5" name="Rectángulo 4">
            <a:extLst>
              <a:ext uri="{FF2B5EF4-FFF2-40B4-BE49-F238E27FC236}">
                <a16:creationId xmlns:a16="http://schemas.microsoft.com/office/drawing/2014/main" id="{20C61033-C6AB-BA47-909D-4F742D4B03D5}"/>
              </a:ext>
            </a:extLst>
          </p:cNvPr>
          <p:cNvSpPr/>
          <p:nvPr/>
        </p:nvSpPr>
        <p:spPr>
          <a:xfrm>
            <a:off x="1109573" y="1981200"/>
            <a:ext cx="3364456" cy="39188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6" name="Rectángulo 5">
            <a:extLst>
              <a:ext uri="{FF2B5EF4-FFF2-40B4-BE49-F238E27FC236}">
                <a16:creationId xmlns:a16="http://schemas.microsoft.com/office/drawing/2014/main" id="{DE0E3A51-6AEC-CA4C-8B05-66D08CB5130C}"/>
              </a:ext>
            </a:extLst>
          </p:cNvPr>
          <p:cNvSpPr/>
          <p:nvPr/>
        </p:nvSpPr>
        <p:spPr>
          <a:xfrm>
            <a:off x="1330583" y="2050114"/>
            <a:ext cx="3143446" cy="3918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41" name="Imagen 40">
            <a:extLst>
              <a:ext uri="{FF2B5EF4-FFF2-40B4-BE49-F238E27FC236}">
                <a16:creationId xmlns:a16="http://schemas.microsoft.com/office/drawing/2014/main" id="{5090B47C-586D-F240-8A8A-7D3C8EBBBAA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2208" y="3302572"/>
            <a:ext cx="3557287" cy="2865592"/>
          </a:xfrm>
          <a:prstGeom prst="rect">
            <a:avLst/>
          </a:prstGeom>
          <a:ln>
            <a:solidFill>
              <a:srgbClr val="FF0000"/>
            </a:solidFill>
          </a:ln>
        </p:spPr>
      </p:pic>
      <p:pic>
        <p:nvPicPr>
          <p:cNvPr id="47" name="Imagen 46">
            <a:extLst>
              <a:ext uri="{FF2B5EF4-FFF2-40B4-BE49-F238E27FC236}">
                <a16:creationId xmlns:a16="http://schemas.microsoft.com/office/drawing/2014/main" id="{22C47B35-4197-AD4E-9356-566D4F07977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0852" y="3229684"/>
            <a:ext cx="3887405" cy="3011368"/>
          </a:xfrm>
          <a:prstGeom prst="rect">
            <a:avLst/>
          </a:prstGeom>
          <a:ln>
            <a:solidFill>
              <a:srgbClr val="FF0000"/>
            </a:solidFill>
          </a:ln>
        </p:spPr>
      </p:pic>
      <p:sp>
        <p:nvSpPr>
          <p:cNvPr id="50" name="CuadroTexto 49">
            <a:extLst>
              <a:ext uri="{FF2B5EF4-FFF2-40B4-BE49-F238E27FC236}">
                <a16:creationId xmlns:a16="http://schemas.microsoft.com/office/drawing/2014/main" id="{F7C7B682-5CFA-F942-A364-2C8D3F9DFF2B}"/>
              </a:ext>
            </a:extLst>
          </p:cNvPr>
          <p:cNvSpPr txBox="1"/>
          <p:nvPr/>
        </p:nvSpPr>
        <p:spPr>
          <a:xfrm>
            <a:off x="39358" y="1284891"/>
            <a:ext cx="2373229" cy="523220"/>
          </a:xfrm>
          <a:prstGeom prst="rect">
            <a:avLst/>
          </a:prstGeom>
          <a:solidFill>
            <a:srgbClr val="FF0000"/>
          </a:solidFill>
          <a:ln w="38100">
            <a:solidFill>
              <a:srgbClr val="FF0000"/>
            </a:solidFill>
          </a:ln>
        </p:spPr>
        <p:txBody>
          <a:bodyPr wrap="square" rtlCol="0">
            <a:spAutoFit/>
          </a:bodyPr>
          <a:lstStyle/>
          <a:p>
            <a:r>
              <a:rPr lang="es-ES" sz="2800" dirty="0" err="1">
                <a:solidFill>
                  <a:schemeClr val="bg1"/>
                </a:solidFill>
              </a:rPr>
              <a:t>Strip</a:t>
            </a:r>
            <a:r>
              <a:rPr lang="es-ES" sz="2800" dirty="0">
                <a:solidFill>
                  <a:schemeClr val="bg1"/>
                </a:solidFill>
              </a:rPr>
              <a:t> </a:t>
            </a:r>
            <a:r>
              <a:rPr lang="es-ES" sz="2800" i="1" dirty="0">
                <a:solidFill>
                  <a:schemeClr val="bg1"/>
                </a:solidFill>
              </a:rPr>
              <a:t>i , </a:t>
            </a:r>
            <a:r>
              <a:rPr lang="es-ES" sz="2800" dirty="0" err="1">
                <a:solidFill>
                  <a:schemeClr val="bg1"/>
                </a:solidFill>
              </a:rPr>
              <a:t>Event</a:t>
            </a:r>
            <a:r>
              <a:rPr lang="es-ES" sz="2800" dirty="0">
                <a:solidFill>
                  <a:schemeClr val="bg1"/>
                </a:solidFill>
              </a:rPr>
              <a:t> </a:t>
            </a:r>
            <a:r>
              <a:rPr lang="es-ES" sz="2800" i="1" dirty="0">
                <a:solidFill>
                  <a:schemeClr val="bg1"/>
                </a:solidFill>
              </a:rPr>
              <a:t>k</a:t>
            </a:r>
            <a:r>
              <a:rPr lang="es-ES" sz="2800" dirty="0">
                <a:solidFill>
                  <a:schemeClr val="bg1"/>
                </a:solidFill>
              </a:rPr>
              <a:t>  </a:t>
            </a:r>
            <a:endParaRPr lang="es-ES" sz="2800" i="1" dirty="0">
              <a:solidFill>
                <a:schemeClr val="bg1"/>
              </a:solidFill>
            </a:endParaRPr>
          </a:p>
        </p:txBody>
      </p:sp>
      <p:sp>
        <p:nvSpPr>
          <p:cNvPr id="51" name="Forma libre 50">
            <a:extLst>
              <a:ext uri="{FF2B5EF4-FFF2-40B4-BE49-F238E27FC236}">
                <a16:creationId xmlns:a16="http://schemas.microsoft.com/office/drawing/2014/main" id="{7BACB267-3CB0-CD47-B3A2-6C8922886974}"/>
              </a:ext>
            </a:extLst>
          </p:cNvPr>
          <p:cNvSpPr/>
          <p:nvPr/>
        </p:nvSpPr>
        <p:spPr>
          <a:xfrm>
            <a:off x="1225973" y="2353838"/>
            <a:ext cx="209219" cy="268686"/>
          </a:xfrm>
          <a:custGeom>
            <a:avLst/>
            <a:gdLst>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52663 w 505326"/>
              <a:gd name="connsiteY4" fmla="*/ 334519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494836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72362 w 505326"/>
              <a:gd name="connsiteY6" fmla="*/ 722203 h 755624"/>
              <a:gd name="connsiteX7" fmla="*/ 505326 w 505326"/>
              <a:gd name="connsiteY7" fmla="*/ 695466 h 755624"/>
              <a:gd name="connsiteX8" fmla="*/ 505326 w 505326"/>
              <a:gd name="connsiteY8" fmla="*/ 695466 h 755624"/>
              <a:gd name="connsiteX0" fmla="*/ 0 w 517463"/>
              <a:gd name="connsiteY0" fmla="*/ 755624 h 755624"/>
              <a:gd name="connsiteX1" fmla="*/ 120316 w 517463"/>
              <a:gd name="connsiteY1" fmla="*/ 93887 h 755624"/>
              <a:gd name="connsiteX2" fmla="*/ 180474 w 517463"/>
              <a:gd name="connsiteY2" fmla="*/ 9666 h 755624"/>
              <a:gd name="connsiteX3" fmla="*/ 228600 w 517463"/>
              <a:gd name="connsiteY3" fmla="*/ 142014 h 755624"/>
              <a:gd name="connsiteX4" fmla="*/ 268294 w 517463"/>
              <a:gd name="connsiteY4" fmla="*/ 342334 h 755624"/>
              <a:gd name="connsiteX5" fmla="*/ 304388 w 517463"/>
              <a:gd name="connsiteY5" fmla="*/ 506559 h 755624"/>
              <a:gd name="connsiteX6" fmla="*/ 372362 w 517463"/>
              <a:gd name="connsiteY6" fmla="*/ 722203 h 755624"/>
              <a:gd name="connsiteX7" fmla="*/ 505326 w 517463"/>
              <a:gd name="connsiteY7" fmla="*/ 695466 h 755624"/>
              <a:gd name="connsiteX8" fmla="*/ 513142 w 517463"/>
              <a:gd name="connsiteY8" fmla="*/ 750174 h 755624"/>
              <a:gd name="connsiteX0" fmla="*/ 0 w 513142"/>
              <a:gd name="connsiteY0" fmla="*/ 755624 h 755624"/>
              <a:gd name="connsiteX1" fmla="*/ 120316 w 513142"/>
              <a:gd name="connsiteY1" fmla="*/ 93887 h 755624"/>
              <a:gd name="connsiteX2" fmla="*/ 180474 w 513142"/>
              <a:gd name="connsiteY2" fmla="*/ 9666 h 755624"/>
              <a:gd name="connsiteX3" fmla="*/ 228600 w 513142"/>
              <a:gd name="connsiteY3" fmla="*/ 142014 h 755624"/>
              <a:gd name="connsiteX4" fmla="*/ 268294 w 513142"/>
              <a:gd name="connsiteY4" fmla="*/ 342334 h 755624"/>
              <a:gd name="connsiteX5" fmla="*/ 304388 w 513142"/>
              <a:gd name="connsiteY5" fmla="*/ 506559 h 755624"/>
              <a:gd name="connsiteX6" fmla="*/ 372362 w 513142"/>
              <a:gd name="connsiteY6" fmla="*/ 722203 h 755624"/>
              <a:gd name="connsiteX7" fmla="*/ 493603 w 513142"/>
              <a:gd name="connsiteY7" fmla="*/ 746266 h 755624"/>
              <a:gd name="connsiteX8" fmla="*/ 513142 w 513142"/>
              <a:gd name="connsiteY8" fmla="*/ 750174 h 75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3142" h="755624">
                <a:moveTo>
                  <a:pt x="0" y="755624"/>
                </a:moveTo>
                <a:cubicBezTo>
                  <a:pt x="45118" y="486918"/>
                  <a:pt x="90237" y="218213"/>
                  <a:pt x="120316" y="93887"/>
                </a:cubicBezTo>
                <a:cubicBezTo>
                  <a:pt x="150395" y="-30439"/>
                  <a:pt x="162427" y="1645"/>
                  <a:pt x="180474" y="9666"/>
                </a:cubicBezTo>
                <a:cubicBezTo>
                  <a:pt x="198521" y="17687"/>
                  <a:pt x="213963" y="86569"/>
                  <a:pt x="228600" y="142014"/>
                </a:cubicBezTo>
                <a:cubicBezTo>
                  <a:pt x="243237" y="197459"/>
                  <a:pt x="255663" y="281577"/>
                  <a:pt x="268294" y="342334"/>
                </a:cubicBezTo>
                <a:cubicBezTo>
                  <a:pt x="280925" y="403091"/>
                  <a:pt x="287043" y="443248"/>
                  <a:pt x="304388" y="506559"/>
                </a:cubicBezTo>
                <a:cubicBezTo>
                  <a:pt x="321733" y="569870"/>
                  <a:pt x="340826" y="682252"/>
                  <a:pt x="372362" y="722203"/>
                </a:cubicBezTo>
                <a:cubicBezTo>
                  <a:pt x="403898" y="762154"/>
                  <a:pt x="470140" y="741604"/>
                  <a:pt x="493603" y="746266"/>
                </a:cubicBezTo>
                <a:cubicBezTo>
                  <a:pt x="517066" y="750928"/>
                  <a:pt x="510537" y="731938"/>
                  <a:pt x="513142" y="750174"/>
                </a:cubicBezTo>
              </a:path>
            </a:pathLst>
          </a:cu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2" name="Conector recto de flecha 51">
            <a:extLst>
              <a:ext uri="{FF2B5EF4-FFF2-40B4-BE49-F238E27FC236}">
                <a16:creationId xmlns:a16="http://schemas.microsoft.com/office/drawing/2014/main" id="{07C3A5EA-2719-CA42-8E6A-F424BE5FC0AB}"/>
              </a:ext>
            </a:extLst>
          </p:cNvPr>
          <p:cNvCxnSpPr>
            <a:cxnSpLocks/>
          </p:cNvCxnSpPr>
          <p:nvPr/>
        </p:nvCxnSpPr>
        <p:spPr>
          <a:xfrm>
            <a:off x="2043429" y="2525407"/>
            <a:ext cx="118103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3" name="CuadroTexto 52">
            <a:extLst>
              <a:ext uri="{FF2B5EF4-FFF2-40B4-BE49-F238E27FC236}">
                <a16:creationId xmlns:a16="http://schemas.microsoft.com/office/drawing/2014/main" id="{170AFFD1-E12A-AB4A-A66C-7410F9080644}"/>
              </a:ext>
            </a:extLst>
          </p:cNvPr>
          <p:cNvSpPr txBox="1"/>
          <p:nvPr/>
        </p:nvSpPr>
        <p:spPr>
          <a:xfrm>
            <a:off x="1997242" y="1984506"/>
            <a:ext cx="1227221" cy="369332"/>
          </a:xfrm>
          <a:prstGeom prst="rect">
            <a:avLst/>
          </a:prstGeom>
          <a:noFill/>
        </p:spPr>
        <p:txBody>
          <a:bodyPr wrap="square" rtlCol="0">
            <a:spAutoFit/>
          </a:bodyPr>
          <a:lstStyle/>
          <a:p>
            <a:r>
              <a:rPr lang="en-GB" dirty="0">
                <a:solidFill>
                  <a:schemeClr val="accent3">
                    <a:lumMod val="50000"/>
                  </a:schemeClr>
                </a:solidFill>
              </a:rPr>
              <a:t>Beetle chip</a:t>
            </a:r>
            <a:endParaRPr lang="es-ES" dirty="0"/>
          </a:p>
        </p:txBody>
      </p:sp>
      <p:sp>
        <p:nvSpPr>
          <p:cNvPr id="54" name="Forma libre 53">
            <a:extLst>
              <a:ext uri="{FF2B5EF4-FFF2-40B4-BE49-F238E27FC236}">
                <a16:creationId xmlns:a16="http://schemas.microsoft.com/office/drawing/2014/main" id="{9D3CD926-668C-F542-B636-A34C4CD77D9D}"/>
              </a:ext>
            </a:extLst>
          </p:cNvPr>
          <p:cNvSpPr/>
          <p:nvPr/>
        </p:nvSpPr>
        <p:spPr>
          <a:xfrm>
            <a:off x="3575336" y="1816926"/>
            <a:ext cx="1369643" cy="896668"/>
          </a:xfrm>
          <a:custGeom>
            <a:avLst/>
            <a:gdLst>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52663 w 505326"/>
              <a:gd name="connsiteY4" fmla="*/ 334519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494836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72362 w 505326"/>
              <a:gd name="connsiteY6" fmla="*/ 722203 h 755624"/>
              <a:gd name="connsiteX7" fmla="*/ 505326 w 505326"/>
              <a:gd name="connsiteY7" fmla="*/ 695466 h 755624"/>
              <a:gd name="connsiteX8" fmla="*/ 505326 w 505326"/>
              <a:gd name="connsiteY8" fmla="*/ 695466 h 755624"/>
              <a:gd name="connsiteX0" fmla="*/ 0 w 517463"/>
              <a:gd name="connsiteY0" fmla="*/ 755624 h 755624"/>
              <a:gd name="connsiteX1" fmla="*/ 120316 w 517463"/>
              <a:gd name="connsiteY1" fmla="*/ 93887 h 755624"/>
              <a:gd name="connsiteX2" fmla="*/ 180474 w 517463"/>
              <a:gd name="connsiteY2" fmla="*/ 9666 h 755624"/>
              <a:gd name="connsiteX3" fmla="*/ 228600 w 517463"/>
              <a:gd name="connsiteY3" fmla="*/ 142014 h 755624"/>
              <a:gd name="connsiteX4" fmla="*/ 268294 w 517463"/>
              <a:gd name="connsiteY4" fmla="*/ 342334 h 755624"/>
              <a:gd name="connsiteX5" fmla="*/ 304388 w 517463"/>
              <a:gd name="connsiteY5" fmla="*/ 506559 h 755624"/>
              <a:gd name="connsiteX6" fmla="*/ 372362 w 517463"/>
              <a:gd name="connsiteY6" fmla="*/ 722203 h 755624"/>
              <a:gd name="connsiteX7" fmla="*/ 505326 w 517463"/>
              <a:gd name="connsiteY7" fmla="*/ 695466 h 755624"/>
              <a:gd name="connsiteX8" fmla="*/ 513142 w 517463"/>
              <a:gd name="connsiteY8" fmla="*/ 750174 h 755624"/>
              <a:gd name="connsiteX0" fmla="*/ 0 w 513142"/>
              <a:gd name="connsiteY0" fmla="*/ 755624 h 755624"/>
              <a:gd name="connsiteX1" fmla="*/ 120316 w 513142"/>
              <a:gd name="connsiteY1" fmla="*/ 93887 h 755624"/>
              <a:gd name="connsiteX2" fmla="*/ 180474 w 513142"/>
              <a:gd name="connsiteY2" fmla="*/ 9666 h 755624"/>
              <a:gd name="connsiteX3" fmla="*/ 228600 w 513142"/>
              <a:gd name="connsiteY3" fmla="*/ 142014 h 755624"/>
              <a:gd name="connsiteX4" fmla="*/ 268294 w 513142"/>
              <a:gd name="connsiteY4" fmla="*/ 342334 h 755624"/>
              <a:gd name="connsiteX5" fmla="*/ 304388 w 513142"/>
              <a:gd name="connsiteY5" fmla="*/ 506559 h 755624"/>
              <a:gd name="connsiteX6" fmla="*/ 372362 w 513142"/>
              <a:gd name="connsiteY6" fmla="*/ 722203 h 755624"/>
              <a:gd name="connsiteX7" fmla="*/ 493603 w 513142"/>
              <a:gd name="connsiteY7" fmla="*/ 746266 h 755624"/>
              <a:gd name="connsiteX8" fmla="*/ 513142 w 513142"/>
              <a:gd name="connsiteY8" fmla="*/ 750174 h 75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3142" h="755624">
                <a:moveTo>
                  <a:pt x="0" y="755624"/>
                </a:moveTo>
                <a:cubicBezTo>
                  <a:pt x="45118" y="486918"/>
                  <a:pt x="90237" y="218213"/>
                  <a:pt x="120316" y="93887"/>
                </a:cubicBezTo>
                <a:cubicBezTo>
                  <a:pt x="150395" y="-30439"/>
                  <a:pt x="162427" y="1645"/>
                  <a:pt x="180474" y="9666"/>
                </a:cubicBezTo>
                <a:cubicBezTo>
                  <a:pt x="198521" y="17687"/>
                  <a:pt x="213963" y="86569"/>
                  <a:pt x="228600" y="142014"/>
                </a:cubicBezTo>
                <a:cubicBezTo>
                  <a:pt x="243237" y="197459"/>
                  <a:pt x="255663" y="281577"/>
                  <a:pt x="268294" y="342334"/>
                </a:cubicBezTo>
                <a:cubicBezTo>
                  <a:pt x="280925" y="403091"/>
                  <a:pt x="287043" y="443248"/>
                  <a:pt x="304388" y="506559"/>
                </a:cubicBezTo>
                <a:cubicBezTo>
                  <a:pt x="321733" y="569870"/>
                  <a:pt x="340826" y="682252"/>
                  <a:pt x="372362" y="722203"/>
                </a:cubicBezTo>
                <a:cubicBezTo>
                  <a:pt x="403898" y="762154"/>
                  <a:pt x="470140" y="741604"/>
                  <a:pt x="493603" y="746266"/>
                </a:cubicBezTo>
                <a:cubicBezTo>
                  <a:pt x="517066" y="750928"/>
                  <a:pt x="510537" y="731938"/>
                  <a:pt x="513142" y="750174"/>
                </a:cubicBezTo>
              </a:path>
            </a:pathLst>
          </a:cu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5" name="Conector recto de flecha 54">
            <a:extLst>
              <a:ext uri="{FF2B5EF4-FFF2-40B4-BE49-F238E27FC236}">
                <a16:creationId xmlns:a16="http://schemas.microsoft.com/office/drawing/2014/main" id="{73F7C18D-F592-C14E-8182-20C346F7EC17}"/>
              </a:ext>
            </a:extLst>
          </p:cNvPr>
          <p:cNvCxnSpPr>
            <a:cxnSpLocks/>
          </p:cNvCxnSpPr>
          <p:nvPr/>
        </p:nvCxnSpPr>
        <p:spPr>
          <a:xfrm>
            <a:off x="5239818" y="2525407"/>
            <a:ext cx="118103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CuadroTexto 55">
            <a:extLst>
              <a:ext uri="{FF2B5EF4-FFF2-40B4-BE49-F238E27FC236}">
                <a16:creationId xmlns:a16="http://schemas.microsoft.com/office/drawing/2014/main" id="{B42919A0-4373-FD4E-8B89-E73A86958FB3}"/>
              </a:ext>
            </a:extLst>
          </p:cNvPr>
          <p:cNvSpPr txBox="1"/>
          <p:nvPr/>
        </p:nvSpPr>
        <p:spPr>
          <a:xfrm>
            <a:off x="5193631" y="1984506"/>
            <a:ext cx="1227221" cy="369332"/>
          </a:xfrm>
          <a:prstGeom prst="rect">
            <a:avLst/>
          </a:prstGeom>
          <a:noFill/>
        </p:spPr>
        <p:txBody>
          <a:bodyPr wrap="square" rtlCol="0">
            <a:spAutoFit/>
          </a:bodyPr>
          <a:lstStyle/>
          <a:p>
            <a:r>
              <a:rPr lang="en-GB" dirty="0">
                <a:solidFill>
                  <a:schemeClr val="accent3">
                    <a:lumMod val="50000"/>
                  </a:schemeClr>
                </a:solidFill>
              </a:rPr>
              <a:t>Sampling</a:t>
            </a:r>
            <a:endParaRPr lang="es-ES" dirty="0"/>
          </a:p>
        </p:txBody>
      </p:sp>
      <p:sp>
        <p:nvSpPr>
          <p:cNvPr id="57" name="Forma libre 56">
            <a:extLst>
              <a:ext uri="{FF2B5EF4-FFF2-40B4-BE49-F238E27FC236}">
                <a16:creationId xmlns:a16="http://schemas.microsoft.com/office/drawing/2014/main" id="{239CE3B9-6198-D447-8250-625490A8CD74}"/>
              </a:ext>
            </a:extLst>
          </p:cNvPr>
          <p:cNvSpPr/>
          <p:nvPr/>
        </p:nvSpPr>
        <p:spPr>
          <a:xfrm>
            <a:off x="6764795" y="1792741"/>
            <a:ext cx="1369643" cy="896668"/>
          </a:xfrm>
          <a:custGeom>
            <a:avLst/>
            <a:gdLst>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52663 w 505326"/>
              <a:gd name="connsiteY4" fmla="*/ 334519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288758 w 505326"/>
              <a:gd name="connsiteY5" fmla="*/ 49092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494836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48916 w 505326"/>
              <a:gd name="connsiteY6" fmla="*/ 671403 h 755624"/>
              <a:gd name="connsiteX7" fmla="*/ 505326 w 505326"/>
              <a:gd name="connsiteY7" fmla="*/ 695466 h 755624"/>
              <a:gd name="connsiteX8" fmla="*/ 505326 w 505326"/>
              <a:gd name="connsiteY8" fmla="*/ 695466 h 755624"/>
              <a:gd name="connsiteX0" fmla="*/ 0 w 505326"/>
              <a:gd name="connsiteY0" fmla="*/ 755624 h 755624"/>
              <a:gd name="connsiteX1" fmla="*/ 120316 w 505326"/>
              <a:gd name="connsiteY1" fmla="*/ 93887 h 755624"/>
              <a:gd name="connsiteX2" fmla="*/ 180474 w 505326"/>
              <a:gd name="connsiteY2" fmla="*/ 9666 h 755624"/>
              <a:gd name="connsiteX3" fmla="*/ 228600 w 505326"/>
              <a:gd name="connsiteY3" fmla="*/ 142014 h 755624"/>
              <a:gd name="connsiteX4" fmla="*/ 268294 w 505326"/>
              <a:gd name="connsiteY4" fmla="*/ 342334 h 755624"/>
              <a:gd name="connsiteX5" fmla="*/ 304388 w 505326"/>
              <a:gd name="connsiteY5" fmla="*/ 506559 h 755624"/>
              <a:gd name="connsiteX6" fmla="*/ 372362 w 505326"/>
              <a:gd name="connsiteY6" fmla="*/ 722203 h 755624"/>
              <a:gd name="connsiteX7" fmla="*/ 505326 w 505326"/>
              <a:gd name="connsiteY7" fmla="*/ 695466 h 755624"/>
              <a:gd name="connsiteX8" fmla="*/ 505326 w 505326"/>
              <a:gd name="connsiteY8" fmla="*/ 695466 h 755624"/>
              <a:gd name="connsiteX0" fmla="*/ 0 w 517463"/>
              <a:gd name="connsiteY0" fmla="*/ 755624 h 755624"/>
              <a:gd name="connsiteX1" fmla="*/ 120316 w 517463"/>
              <a:gd name="connsiteY1" fmla="*/ 93887 h 755624"/>
              <a:gd name="connsiteX2" fmla="*/ 180474 w 517463"/>
              <a:gd name="connsiteY2" fmla="*/ 9666 h 755624"/>
              <a:gd name="connsiteX3" fmla="*/ 228600 w 517463"/>
              <a:gd name="connsiteY3" fmla="*/ 142014 h 755624"/>
              <a:gd name="connsiteX4" fmla="*/ 268294 w 517463"/>
              <a:gd name="connsiteY4" fmla="*/ 342334 h 755624"/>
              <a:gd name="connsiteX5" fmla="*/ 304388 w 517463"/>
              <a:gd name="connsiteY5" fmla="*/ 506559 h 755624"/>
              <a:gd name="connsiteX6" fmla="*/ 372362 w 517463"/>
              <a:gd name="connsiteY6" fmla="*/ 722203 h 755624"/>
              <a:gd name="connsiteX7" fmla="*/ 505326 w 517463"/>
              <a:gd name="connsiteY7" fmla="*/ 695466 h 755624"/>
              <a:gd name="connsiteX8" fmla="*/ 513142 w 517463"/>
              <a:gd name="connsiteY8" fmla="*/ 750174 h 755624"/>
              <a:gd name="connsiteX0" fmla="*/ 0 w 513142"/>
              <a:gd name="connsiteY0" fmla="*/ 755624 h 755624"/>
              <a:gd name="connsiteX1" fmla="*/ 120316 w 513142"/>
              <a:gd name="connsiteY1" fmla="*/ 93887 h 755624"/>
              <a:gd name="connsiteX2" fmla="*/ 180474 w 513142"/>
              <a:gd name="connsiteY2" fmla="*/ 9666 h 755624"/>
              <a:gd name="connsiteX3" fmla="*/ 228600 w 513142"/>
              <a:gd name="connsiteY3" fmla="*/ 142014 h 755624"/>
              <a:gd name="connsiteX4" fmla="*/ 268294 w 513142"/>
              <a:gd name="connsiteY4" fmla="*/ 342334 h 755624"/>
              <a:gd name="connsiteX5" fmla="*/ 304388 w 513142"/>
              <a:gd name="connsiteY5" fmla="*/ 506559 h 755624"/>
              <a:gd name="connsiteX6" fmla="*/ 372362 w 513142"/>
              <a:gd name="connsiteY6" fmla="*/ 722203 h 755624"/>
              <a:gd name="connsiteX7" fmla="*/ 493603 w 513142"/>
              <a:gd name="connsiteY7" fmla="*/ 746266 h 755624"/>
              <a:gd name="connsiteX8" fmla="*/ 513142 w 513142"/>
              <a:gd name="connsiteY8" fmla="*/ 750174 h 7556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13142" h="755624">
                <a:moveTo>
                  <a:pt x="0" y="755624"/>
                </a:moveTo>
                <a:cubicBezTo>
                  <a:pt x="45118" y="486918"/>
                  <a:pt x="90237" y="218213"/>
                  <a:pt x="120316" y="93887"/>
                </a:cubicBezTo>
                <a:cubicBezTo>
                  <a:pt x="150395" y="-30439"/>
                  <a:pt x="162427" y="1645"/>
                  <a:pt x="180474" y="9666"/>
                </a:cubicBezTo>
                <a:cubicBezTo>
                  <a:pt x="198521" y="17687"/>
                  <a:pt x="213963" y="86569"/>
                  <a:pt x="228600" y="142014"/>
                </a:cubicBezTo>
                <a:cubicBezTo>
                  <a:pt x="243237" y="197459"/>
                  <a:pt x="255663" y="281577"/>
                  <a:pt x="268294" y="342334"/>
                </a:cubicBezTo>
                <a:cubicBezTo>
                  <a:pt x="280925" y="403091"/>
                  <a:pt x="287043" y="443248"/>
                  <a:pt x="304388" y="506559"/>
                </a:cubicBezTo>
                <a:cubicBezTo>
                  <a:pt x="321733" y="569870"/>
                  <a:pt x="340826" y="682252"/>
                  <a:pt x="372362" y="722203"/>
                </a:cubicBezTo>
                <a:cubicBezTo>
                  <a:pt x="403898" y="762154"/>
                  <a:pt x="470140" y="741604"/>
                  <a:pt x="493603" y="746266"/>
                </a:cubicBezTo>
                <a:cubicBezTo>
                  <a:pt x="517066" y="750928"/>
                  <a:pt x="510537" y="731938"/>
                  <a:pt x="513142" y="750174"/>
                </a:cubicBezTo>
              </a:path>
            </a:pathLst>
          </a:custGeom>
          <a:noFill/>
          <a:ln w="3810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58" name="Conector recto de flecha 57">
            <a:extLst>
              <a:ext uri="{FF2B5EF4-FFF2-40B4-BE49-F238E27FC236}">
                <a16:creationId xmlns:a16="http://schemas.microsoft.com/office/drawing/2014/main" id="{066F6DCC-1FFD-0043-88E4-F83DA1073188}"/>
              </a:ext>
            </a:extLst>
          </p:cNvPr>
          <p:cNvCxnSpPr>
            <a:cxnSpLocks/>
          </p:cNvCxnSpPr>
          <p:nvPr/>
        </p:nvCxnSpPr>
        <p:spPr>
          <a:xfrm>
            <a:off x="8712934" y="2488181"/>
            <a:ext cx="1181034" cy="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9" name="CuadroTexto 58">
            <a:extLst>
              <a:ext uri="{FF2B5EF4-FFF2-40B4-BE49-F238E27FC236}">
                <a16:creationId xmlns:a16="http://schemas.microsoft.com/office/drawing/2014/main" id="{7573E130-BF00-5143-91E4-22531022D50B}"/>
              </a:ext>
            </a:extLst>
          </p:cNvPr>
          <p:cNvSpPr txBox="1"/>
          <p:nvPr/>
        </p:nvSpPr>
        <p:spPr>
          <a:xfrm>
            <a:off x="10386443" y="1816926"/>
            <a:ext cx="1627757" cy="1077218"/>
          </a:xfrm>
          <a:prstGeom prst="rect">
            <a:avLst/>
          </a:prstGeom>
          <a:noFill/>
        </p:spPr>
        <p:txBody>
          <a:bodyPr wrap="square" rtlCol="0">
            <a:spAutoFit/>
          </a:bodyPr>
          <a:lstStyle/>
          <a:p>
            <a:r>
              <a:rPr lang="en-GB" sz="3200" dirty="0">
                <a:solidFill>
                  <a:srgbClr val="FF0000"/>
                </a:solidFill>
              </a:rPr>
              <a:t>ADC (</a:t>
            </a:r>
            <a:r>
              <a:rPr lang="en-GB" sz="3200" dirty="0" err="1">
                <a:solidFill>
                  <a:srgbClr val="FF0000"/>
                </a:solidFill>
              </a:rPr>
              <a:t>i,k</a:t>
            </a:r>
            <a:r>
              <a:rPr lang="en-GB" sz="3200" dirty="0">
                <a:solidFill>
                  <a:srgbClr val="FF0000"/>
                </a:solidFill>
              </a:rPr>
              <a:t>)</a:t>
            </a:r>
          </a:p>
          <a:p>
            <a:r>
              <a:rPr lang="en-GB" sz="3200" dirty="0">
                <a:solidFill>
                  <a:srgbClr val="FF0000"/>
                </a:solidFill>
              </a:rPr>
              <a:t>TDC (</a:t>
            </a:r>
            <a:r>
              <a:rPr lang="en-GB" sz="3200" dirty="0" err="1">
                <a:solidFill>
                  <a:srgbClr val="FF0000"/>
                </a:solidFill>
              </a:rPr>
              <a:t>i,k</a:t>
            </a:r>
            <a:r>
              <a:rPr lang="en-GB" sz="3200" dirty="0">
                <a:solidFill>
                  <a:srgbClr val="FF0000"/>
                </a:solidFill>
              </a:rPr>
              <a:t>)</a:t>
            </a:r>
            <a:endParaRPr lang="es-ES" sz="3200" dirty="0">
              <a:solidFill>
                <a:srgbClr val="FF0000"/>
              </a:solidFill>
            </a:endParaRPr>
          </a:p>
        </p:txBody>
      </p:sp>
      <p:cxnSp>
        <p:nvCxnSpPr>
          <p:cNvPr id="60" name="Conector recto 59">
            <a:extLst>
              <a:ext uri="{FF2B5EF4-FFF2-40B4-BE49-F238E27FC236}">
                <a16:creationId xmlns:a16="http://schemas.microsoft.com/office/drawing/2014/main" id="{848FD9DE-6D48-8243-8B01-C0708A9B7140}"/>
              </a:ext>
            </a:extLst>
          </p:cNvPr>
          <p:cNvCxnSpPr>
            <a:cxnSpLocks/>
            <a:stCxn id="57" idx="3"/>
          </p:cNvCxnSpPr>
          <p:nvPr/>
        </p:nvCxnSpPr>
        <p:spPr>
          <a:xfrm>
            <a:off x="7374958" y="1961263"/>
            <a:ext cx="0" cy="661261"/>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61" name="CuadroTexto 60">
            <a:extLst>
              <a:ext uri="{FF2B5EF4-FFF2-40B4-BE49-F238E27FC236}">
                <a16:creationId xmlns:a16="http://schemas.microsoft.com/office/drawing/2014/main" id="{13A1E792-01F8-8B4A-BBFA-C502773AC131}"/>
              </a:ext>
            </a:extLst>
          </p:cNvPr>
          <p:cNvSpPr txBox="1"/>
          <p:nvPr/>
        </p:nvSpPr>
        <p:spPr>
          <a:xfrm>
            <a:off x="7443959" y="2159328"/>
            <a:ext cx="1380957" cy="400110"/>
          </a:xfrm>
          <a:prstGeom prst="rect">
            <a:avLst/>
          </a:prstGeom>
          <a:noFill/>
        </p:spPr>
        <p:txBody>
          <a:bodyPr wrap="square" rtlCol="0">
            <a:spAutoFit/>
          </a:bodyPr>
          <a:lstStyle/>
          <a:p>
            <a:r>
              <a:rPr lang="en-GB" sz="2000" dirty="0">
                <a:solidFill>
                  <a:srgbClr val="FF0000"/>
                </a:solidFill>
              </a:rPr>
              <a:t>Charge</a:t>
            </a:r>
            <a:endParaRPr lang="es-ES" sz="2000" dirty="0">
              <a:solidFill>
                <a:srgbClr val="FF0000"/>
              </a:solidFill>
            </a:endParaRPr>
          </a:p>
        </p:txBody>
      </p:sp>
      <p:sp>
        <p:nvSpPr>
          <p:cNvPr id="62" name="CuadroTexto 61">
            <a:extLst>
              <a:ext uri="{FF2B5EF4-FFF2-40B4-BE49-F238E27FC236}">
                <a16:creationId xmlns:a16="http://schemas.microsoft.com/office/drawing/2014/main" id="{9EDF97B7-3DD0-9B41-884A-6856F8A90B46}"/>
              </a:ext>
            </a:extLst>
          </p:cNvPr>
          <p:cNvSpPr txBox="1"/>
          <p:nvPr/>
        </p:nvSpPr>
        <p:spPr>
          <a:xfrm>
            <a:off x="7009732" y="2647720"/>
            <a:ext cx="1380957" cy="400110"/>
          </a:xfrm>
          <a:prstGeom prst="rect">
            <a:avLst/>
          </a:prstGeom>
          <a:noFill/>
        </p:spPr>
        <p:txBody>
          <a:bodyPr wrap="square" rtlCol="0">
            <a:spAutoFit/>
          </a:bodyPr>
          <a:lstStyle/>
          <a:p>
            <a:r>
              <a:rPr lang="en-GB" sz="2000" dirty="0">
                <a:solidFill>
                  <a:srgbClr val="FF0000"/>
                </a:solidFill>
              </a:rPr>
              <a:t>time</a:t>
            </a:r>
            <a:endParaRPr lang="es-ES" sz="2000" dirty="0">
              <a:solidFill>
                <a:srgbClr val="FF0000"/>
              </a:solidFill>
            </a:endParaRPr>
          </a:p>
        </p:txBody>
      </p:sp>
      <p:sp>
        <p:nvSpPr>
          <p:cNvPr id="8" name="Flecha derecha 7">
            <a:extLst>
              <a:ext uri="{FF2B5EF4-FFF2-40B4-BE49-F238E27FC236}">
                <a16:creationId xmlns:a16="http://schemas.microsoft.com/office/drawing/2014/main" id="{DC732D9D-9665-D245-8C76-616F5DE12304}"/>
              </a:ext>
            </a:extLst>
          </p:cNvPr>
          <p:cNvSpPr/>
          <p:nvPr/>
        </p:nvSpPr>
        <p:spPr>
          <a:xfrm>
            <a:off x="4682084" y="4369819"/>
            <a:ext cx="1446179" cy="64490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658213085"/>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15</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Charge collection</a:t>
            </a:r>
          </a:p>
        </p:txBody>
      </p:sp>
      <p:sp>
        <p:nvSpPr>
          <p:cNvPr id="29" name="CuadroTexto 28">
            <a:extLst>
              <a:ext uri="{FF2B5EF4-FFF2-40B4-BE49-F238E27FC236}">
                <a16:creationId xmlns:a16="http://schemas.microsoft.com/office/drawing/2014/main" id="{884AF132-1912-A249-AD79-9B4E909CBA52}"/>
              </a:ext>
            </a:extLst>
          </p:cNvPr>
          <p:cNvSpPr txBox="1"/>
          <p:nvPr/>
        </p:nvSpPr>
        <p:spPr>
          <a:xfrm>
            <a:off x="626548" y="2873023"/>
            <a:ext cx="10938904" cy="523220"/>
          </a:xfrm>
          <a:prstGeom prst="rect">
            <a:avLst/>
          </a:prstGeom>
          <a:noFill/>
          <a:ln w="38100">
            <a:solidFill>
              <a:srgbClr val="FF0000"/>
            </a:solidFill>
          </a:ln>
        </p:spPr>
        <p:txBody>
          <a:bodyPr wrap="square" rtlCol="0">
            <a:spAutoFit/>
          </a:bodyPr>
          <a:lstStyle/>
          <a:p>
            <a:r>
              <a:rPr lang="en-GB" sz="2800" dirty="0">
                <a:solidFill>
                  <a:srgbClr val="FF0000"/>
                </a:solidFill>
              </a:rPr>
              <a:t>ADC(</a:t>
            </a:r>
            <a:r>
              <a:rPr lang="en-GB" sz="2800" i="1" dirty="0" err="1">
                <a:solidFill>
                  <a:srgbClr val="FF0000"/>
                </a:solidFill>
              </a:rPr>
              <a:t>i,k</a:t>
            </a:r>
            <a:r>
              <a:rPr lang="en-GB" sz="2800" dirty="0">
                <a:solidFill>
                  <a:srgbClr val="FF0000"/>
                </a:solidFill>
              </a:rPr>
              <a:t>)= </a:t>
            </a:r>
            <a:r>
              <a:rPr lang="en-GB" sz="2800" dirty="0">
                <a:solidFill>
                  <a:srgbClr val="00B050"/>
                </a:solidFill>
              </a:rPr>
              <a:t>Offset</a:t>
            </a:r>
            <a:r>
              <a:rPr lang="en-GB" sz="2800" dirty="0">
                <a:solidFill>
                  <a:srgbClr val="FF0000"/>
                </a:solidFill>
              </a:rPr>
              <a:t> (</a:t>
            </a:r>
            <a:r>
              <a:rPr lang="en-GB" sz="2800" i="1" dirty="0" err="1">
                <a:solidFill>
                  <a:srgbClr val="FF0000"/>
                </a:solidFill>
              </a:rPr>
              <a:t>i</a:t>
            </a:r>
            <a:r>
              <a:rPr lang="en-GB" sz="2800" dirty="0">
                <a:solidFill>
                  <a:srgbClr val="FF0000"/>
                </a:solidFill>
              </a:rPr>
              <a:t>)+ </a:t>
            </a:r>
            <a:r>
              <a:rPr lang="en-GB" sz="2800" dirty="0">
                <a:solidFill>
                  <a:schemeClr val="accent2">
                    <a:lumMod val="75000"/>
                  </a:schemeClr>
                </a:solidFill>
              </a:rPr>
              <a:t>Common Noise </a:t>
            </a:r>
            <a:r>
              <a:rPr lang="en-GB" sz="2800" dirty="0">
                <a:solidFill>
                  <a:srgbClr val="FF0000"/>
                </a:solidFill>
              </a:rPr>
              <a:t>(</a:t>
            </a:r>
            <a:r>
              <a:rPr lang="en-GB" sz="2800" i="1" dirty="0">
                <a:solidFill>
                  <a:srgbClr val="FF0000"/>
                </a:solidFill>
              </a:rPr>
              <a:t>k</a:t>
            </a:r>
            <a:r>
              <a:rPr lang="en-GB" sz="2800" dirty="0">
                <a:solidFill>
                  <a:srgbClr val="FF0000"/>
                </a:solidFill>
              </a:rPr>
              <a:t>)+ </a:t>
            </a:r>
            <a:r>
              <a:rPr lang="en-GB" sz="2800" dirty="0">
                <a:solidFill>
                  <a:schemeClr val="accent5">
                    <a:lumMod val="75000"/>
                  </a:schemeClr>
                </a:solidFill>
              </a:rPr>
              <a:t>Electronic Noise</a:t>
            </a:r>
            <a:r>
              <a:rPr lang="en-GB" sz="2800" dirty="0">
                <a:solidFill>
                  <a:srgbClr val="FF0000"/>
                </a:solidFill>
              </a:rPr>
              <a:t>  (</a:t>
            </a:r>
            <a:r>
              <a:rPr lang="en-GB" sz="2800" i="1" dirty="0" err="1">
                <a:solidFill>
                  <a:srgbClr val="FF0000"/>
                </a:solidFill>
              </a:rPr>
              <a:t>i</a:t>
            </a:r>
            <a:r>
              <a:rPr lang="en-GB" sz="2800" dirty="0">
                <a:solidFill>
                  <a:srgbClr val="FF0000"/>
                </a:solidFill>
              </a:rPr>
              <a:t>)</a:t>
            </a:r>
            <a:r>
              <a:rPr lang="en-GB" sz="2800" dirty="0">
                <a:solidFill>
                  <a:schemeClr val="accent4">
                    <a:lumMod val="50000"/>
                  </a:schemeClr>
                </a:solidFill>
              </a:rPr>
              <a:t> </a:t>
            </a:r>
            <a:r>
              <a:rPr lang="en-GB" sz="2800" dirty="0">
                <a:solidFill>
                  <a:srgbClr val="FF0000"/>
                </a:solidFill>
              </a:rPr>
              <a:t>+ Charge (</a:t>
            </a:r>
            <a:r>
              <a:rPr lang="en-GB" sz="2800" i="1" dirty="0" err="1">
                <a:solidFill>
                  <a:srgbClr val="FF0000"/>
                </a:solidFill>
              </a:rPr>
              <a:t>i,k</a:t>
            </a:r>
            <a:r>
              <a:rPr lang="en-GB" sz="2800" i="1" dirty="0">
                <a:solidFill>
                  <a:srgbClr val="FF0000"/>
                </a:solidFill>
              </a:rPr>
              <a:t>)</a:t>
            </a:r>
          </a:p>
        </p:txBody>
      </p:sp>
      <p:pic>
        <p:nvPicPr>
          <p:cNvPr id="34" name="Imagen 33">
            <a:extLst>
              <a:ext uri="{FF2B5EF4-FFF2-40B4-BE49-F238E27FC236}">
                <a16:creationId xmlns:a16="http://schemas.microsoft.com/office/drawing/2014/main" id="{99167153-6E20-9248-8C4B-AFBDD87449E5}"/>
              </a:ext>
            </a:extLst>
          </p:cNvPr>
          <p:cNvPicPr>
            <a:picLocks noChangeAspect="1"/>
          </p:cNvPicPr>
          <p:nvPr/>
        </p:nvPicPr>
        <p:blipFill>
          <a:blip r:embed="rId4"/>
          <a:stretch>
            <a:fillRect/>
          </a:stretch>
        </p:blipFill>
        <p:spPr>
          <a:xfrm>
            <a:off x="7443959" y="3786250"/>
            <a:ext cx="3741001" cy="1122300"/>
          </a:xfrm>
          <a:prstGeom prst="rect">
            <a:avLst/>
          </a:prstGeom>
          <a:ln w="38100">
            <a:solidFill>
              <a:schemeClr val="accent5">
                <a:lumMod val="75000"/>
              </a:schemeClr>
            </a:solidFill>
          </a:ln>
        </p:spPr>
      </p:pic>
      <p:pic>
        <p:nvPicPr>
          <p:cNvPr id="36" name="Imagen 35">
            <a:extLst>
              <a:ext uri="{FF2B5EF4-FFF2-40B4-BE49-F238E27FC236}">
                <a16:creationId xmlns:a16="http://schemas.microsoft.com/office/drawing/2014/main" id="{5B49B2F8-C210-2D40-ABAD-B1E29A9A8068}"/>
              </a:ext>
            </a:extLst>
          </p:cNvPr>
          <p:cNvPicPr>
            <a:picLocks noChangeAspect="1"/>
          </p:cNvPicPr>
          <p:nvPr/>
        </p:nvPicPr>
        <p:blipFill>
          <a:blip r:embed="rId5"/>
          <a:stretch>
            <a:fillRect/>
          </a:stretch>
        </p:blipFill>
        <p:spPr>
          <a:xfrm>
            <a:off x="3661136" y="3910539"/>
            <a:ext cx="3495314" cy="869301"/>
          </a:xfrm>
          <a:prstGeom prst="rect">
            <a:avLst/>
          </a:prstGeom>
          <a:ln w="38100">
            <a:solidFill>
              <a:schemeClr val="accent4">
                <a:lumMod val="75000"/>
              </a:schemeClr>
            </a:solidFill>
          </a:ln>
        </p:spPr>
      </p:pic>
      <p:pic>
        <p:nvPicPr>
          <p:cNvPr id="38" name="Imagen 37">
            <a:extLst>
              <a:ext uri="{FF2B5EF4-FFF2-40B4-BE49-F238E27FC236}">
                <a16:creationId xmlns:a16="http://schemas.microsoft.com/office/drawing/2014/main" id="{F6DA01DD-2A06-7946-8DB7-E9764081A469}"/>
              </a:ext>
            </a:extLst>
          </p:cNvPr>
          <p:cNvPicPr>
            <a:picLocks noChangeAspect="1"/>
          </p:cNvPicPr>
          <p:nvPr/>
        </p:nvPicPr>
        <p:blipFill>
          <a:blip r:embed="rId6"/>
          <a:stretch>
            <a:fillRect/>
          </a:stretch>
        </p:blipFill>
        <p:spPr>
          <a:xfrm>
            <a:off x="646429" y="4040675"/>
            <a:ext cx="2794000" cy="783837"/>
          </a:xfrm>
          <a:prstGeom prst="rect">
            <a:avLst/>
          </a:prstGeom>
          <a:ln w="38100">
            <a:solidFill>
              <a:srgbClr val="00B050"/>
            </a:solidFill>
          </a:ln>
        </p:spPr>
      </p:pic>
      <p:sp>
        <p:nvSpPr>
          <p:cNvPr id="40" name="CuadroTexto 39">
            <a:extLst>
              <a:ext uri="{FF2B5EF4-FFF2-40B4-BE49-F238E27FC236}">
                <a16:creationId xmlns:a16="http://schemas.microsoft.com/office/drawing/2014/main" id="{E7650266-7344-E643-BC24-80791A5C0A02}"/>
              </a:ext>
            </a:extLst>
          </p:cNvPr>
          <p:cNvSpPr txBox="1"/>
          <p:nvPr/>
        </p:nvSpPr>
        <p:spPr>
          <a:xfrm>
            <a:off x="141371" y="1648302"/>
            <a:ext cx="2373229" cy="523220"/>
          </a:xfrm>
          <a:prstGeom prst="rect">
            <a:avLst/>
          </a:prstGeom>
          <a:noFill/>
          <a:ln w="38100">
            <a:solidFill>
              <a:srgbClr val="FF0000"/>
            </a:solidFill>
          </a:ln>
        </p:spPr>
        <p:txBody>
          <a:bodyPr wrap="square" rtlCol="0">
            <a:spAutoFit/>
          </a:bodyPr>
          <a:lstStyle/>
          <a:p>
            <a:r>
              <a:rPr lang="es-ES" sz="2800" dirty="0" err="1">
                <a:solidFill>
                  <a:srgbClr val="FF0000"/>
                </a:solidFill>
              </a:rPr>
              <a:t>Strip</a:t>
            </a:r>
            <a:r>
              <a:rPr lang="es-ES" sz="2800" dirty="0">
                <a:solidFill>
                  <a:srgbClr val="FF0000"/>
                </a:solidFill>
              </a:rPr>
              <a:t> </a:t>
            </a:r>
            <a:r>
              <a:rPr lang="es-ES" sz="2800" i="1" dirty="0">
                <a:solidFill>
                  <a:srgbClr val="FF0000"/>
                </a:solidFill>
              </a:rPr>
              <a:t>i , </a:t>
            </a:r>
            <a:r>
              <a:rPr lang="es-ES" sz="2800" dirty="0" err="1">
                <a:solidFill>
                  <a:srgbClr val="FF0000"/>
                </a:solidFill>
              </a:rPr>
              <a:t>Event</a:t>
            </a:r>
            <a:r>
              <a:rPr lang="es-ES" sz="2800" dirty="0">
                <a:solidFill>
                  <a:srgbClr val="FF0000"/>
                </a:solidFill>
              </a:rPr>
              <a:t> </a:t>
            </a:r>
            <a:r>
              <a:rPr lang="es-ES" sz="2800" i="1" dirty="0">
                <a:solidFill>
                  <a:srgbClr val="FF0000"/>
                </a:solidFill>
              </a:rPr>
              <a:t>k</a:t>
            </a:r>
            <a:r>
              <a:rPr lang="es-ES" sz="2800" dirty="0">
                <a:solidFill>
                  <a:srgbClr val="FF0000"/>
                </a:solidFill>
              </a:rPr>
              <a:t>  </a:t>
            </a:r>
            <a:endParaRPr lang="es-ES" sz="2800" i="1" dirty="0">
              <a:solidFill>
                <a:srgbClr val="FF0000"/>
              </a:solidFill>
            </a:endParaRPr>
          </a:p>
        </p:txBody>
      </p:sp>
      <p:cxnSp>
        <p:nvCxnSpPr>
          <p:cNvPr id="42" name="Conector recto de flecha 41">
            <a:extLst>
              <a:ext uri="{FF2B5EF4-FFF2-40B4-BE49-F238E27FC236}">
                <a16:creationId xmlns:a16="http://schemas.microsoft.com/office/drawing/2014/main" id="{62108ED9-4C64-934C-92A5-AAD20E6F4605}"/>
              </a:ext>
            </a:extLst>
          </p:cNvPr>
          <p:cNvCxnSpPr>
            <a:cxnSpLocks/>
          </p:cNvCxnSpPr>
          <p:nvPr/>
        </p:nvCxnSpPr>
        <p:spPr>
          <a:xfrm flipV="1">
            <a:off x="2043429" y="3459744"/>
            <a:ext cx="471171" cy="514295"/>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ector recto de flecha 43">
            <a:extLst>
              <a:ext uri="{FF2B5EF4-FFF2-40B4-BE49-F238E27FC236}">
                <a16:creationId xmlns:a16="http://schemas.microsoft.com/office/drawing/2014/main" id="{EE1D4AFB-9ED0-9B4A-A80D-3984A29330A6}"/>
              </a:ext>
            </a:extLst>
          </p:cNvPr>
          <p:cNvCxnSpPr/>
          <p:nvPr/>
        </p:nvCxnSpPr>
        <p:spPr>
          <a:xfrm flipV="1">
            <a:off x="4944979" y="3459955"/>
            <a:ext cx="0" cy="349491"/>
          </a:xfrm>
          <a:prstGeom prst="straightConnector1">
            <a:avLst/>
          </a:prstGeom>
          <a:ln w="38100">
            <a:solidFill>
              <a:schemeClr val="accent4">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ector recto de flecha 45">
            <a:extLst>
              <a:ext uri="{FF2B5EF4-FFF2-40B4-BE49-F238E27FC236}">
                <a16:creationId xmlns:a16="http://schemas.microsoft.com/office/drawing/2014/main" id="{0DA8F7A2-E46F-864C-91D6-C44F901E1AE8}"/>
              </a:ext>
            </a:extLst>
          </p:cNvPr>
          <p:cNvCxnSpPr>
            <a:cxnSpLocks/>
          </p:cNvCxnSpPr>
          <p:nvPr/>
        </p:nvCxnSpPr>
        <p:spPr>
          <a:xfrm flipH="1" flipV="1">
            <a:off x="8134438" y="3460750"/>
            <a:ext cx="578496" cy="250179"/>
          </a:xfrm>
          <a:prstGeom prst="straightConnector1">
            <a:avLst/>
          </a:prstGeom>
          <a:ln w="38100">
            <a:solidFill>
              <a:schemeClr val="accent5">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 name="CuadroTexto 4">
            <a:extLst>
              <a:ext uri="{FF2B5EF4-FFF2-40B4-BE49-F238E27FC236}">
                <a16:creationId xmlns:a16="http://schemas.microsoft.com/office/drawing/2014/main" id="{F5B806AC-E6CD-BF43-8399-262BC8D1FE42}"/>
              </a:ext>
            </a:extLst>
          </p:cNvPr>
          <p:cNvSpPr txBox="1"/>
          <p:nvPr/>
        </p:nvSpPr>
        <p:spPr>
          <a:xfrm>
            <a:off x="207191" y="5551844"/>
            <a:ext cx="1548273" cy="646331"/>
          </a:xfrm>
          <a:prstGeom prst="rect">
            <a:avLst/>
          </a:prstGeom>
          <a:noFill/>
        </p:spPr>
        <p:txBody>
          <a:bodyPr wrap="square" rtlCol="0">
            <a:spAutoFit/>
          </a:bodyPr>
          <a:lstStyle/>
          <a:p>
            <a:r>
              <a:rPr lang="en-GB" dirty="0"/>
              <a:t>N events</a:t>
            </a:r>
          </a:p>
          <a:p>
            <a:r>
              <a:rPr lang="en-GB" dirty="0"/>
              <a:t>128 channels  </a:t>
            </a:r>
          </a:p>
        </p:txBody>
      </p:sp>
    </p:spTree>
    <p:extLst>
      <p:ext uri="{BB962C8B-B14F-4D97-AF65-F5344CB8AC3E}">
        <p14:creationId xmlns:p14="http://schemas.microsoft.com/office/powerpoint/2010/main" val="808330621"/>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16</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More information</a:t>
            </a:r>
          </a:p>
        </p:txBody>
      </p:sp>
      <p:sp>
        <p:nvSpPr>
          <p:cNvPr id="5" name="CuadroTexto 4">
            <a:extLst>
              <a:ext uri="{FF2B5EF4-FFF2-40B4-BE49-F238E27FC236}">
                <a16:creationId xmlns:a16="http://schemas.microsoft.com/office/drawing/2014/main" id="{0ADF895C-6A06-A241-8632-916E16946AEF}"/>
              </a:ext>
            </a:extLst>
          </p:cNvPr>
          <p:cNvSpPr txBox="1"/>
          <p:nvPr/>
        </p:nvSpPr>
        <p:spPr>
          <a:xfrm>
            <a:off x="1212512" y="1858154"/>
            <a:ext cx="9097348" cy="461665"/>
          </a:xfrm>
          <a:prstGeom prst="rect">
            <a:avLst/>
          </a:prstGeom>
          <a:noFill/>
        </p:spPr>
        <p:txBody>
          <a:bodyPr wrap="square" rtlCol="0">
            <a:spAutoFit/>
          </a:bodyPr>
          <a:lstStyle/>
          <a:p>
            <a:r>
              <a:rPr lang="es-ES" sz="2400" dirty="0">
                <a:hlinkClick r:id="rId4"/>
              </a:rPr>
              <a:t>https://www.alibavasystems.com</a:t>
            </a:r>
            <a:r>
              <a:rPr lang="es-ES" sz="2400">
                <a:hlinkClick r:id="rId4"/>
              </a:rPr>
              <a:t>/</a:t>
            </a:r>
            <a:r>
              <a:rPr lang="es-ES" sz="2400"/>
              <a:t>                    </a:t>
            </a:r>
            <a:r>
              <a:rPr lang="es-ES" sz="2400" dirty="0" err="1"/>
              <a:t>Alibava</a:t>
            </a:r>
            <a:r>
              <a:rPr lang="es-ES" sz="2400" dirty="0"/>
              <a:t> </a:t>
            </a:r>
            <a:r>
              <a:rPr lang="es-ES" sz="2400" dirty="0" err="1"/>
              <a:t>System</a:t>
            </a:r>
            <a:r>
              <a:rPr lang="es-ES" sz="2400" dirty="0"/>
              <a:t> </a:t>
            </a:r>
            <a:r>
              <a:rPr lang="es-ES" sz="2400" dirty="0" err="1"/>
              <a:t>youtube</a:t>
            </a:r>
            <a:endParaRPr lang="es-ES" sz="2400" dirty="0"/>
          </a:p>
        </p:txBody>
      </p:sp>
      <p:pic>
        <p:nvPicPr>
          <p:cNvPr id="8" name="Imagen 7">
            <a:extLst>
              <a:ext uri="{FF2B5EF4-FFF2-40B4-BE49-F238E27FC236}">
                <a16:creationId xmlns:a16="http://schemas.microsoft.com/office/drawing/2014/main" id="{1532ED0D-2C17-C848-BA5B-B75F9DD88FBF}"/>
              </a:ext>
            </a:extLst>
          </p:cNvPr>
          <p:cNvPicPr>
            <a:picLocks noChangeAspect="1"/>
          </p:cNvPicPr>
          <p:nvPr/>
        </p:nvPicPr>
        <p:blipFill>
          <a:blip r:embed="rId5"/>
          <a:stretch>
            <a:fillRect/>
          </a:stretch>
        </p:blipFill>
        <p:spPr>
          <a:xfrm>
            <a:off x="6312933" y="2683103"/>
            <a:ext cx="4186772" cy="2351782"/>
          </a:xfrm>
          <a:prstGeom prst="rect">
            <a:avLst/>
          </a:prstGeom>
        </p:spPr>
      </p:pic>
      <p:pic>
        <p:nvPicPr>
          <p:cNvPr id="12" name="Imagen 11">
            <a:extLst>
              <a:ext uri="{FF2B5EF4-FFF2-40B4-BE49-F238E27FC236}">
                <a16:creationId xmlns:a16="http://schemas.microsoft.com/office/drawing/2014/main" id="{ADB94134-2165-D746-A353-D42B39C2A460}"/>
              </a:ext>
            </a:extLst>
          </p:cNvPr>
          <p:cNvPicPr>
            <a:picLocks noChangeAspect="1"/>
          </p:cNvPicPr>
          <p:nvPr/>
        </p:nvPicPr>
        <p:blipFill>
          <a:blip r:embed="rId6"/>
          <a:stretch>
            <a:fillRect/>
          </a:stretch>
        </p:blipFill>
        <p:spPr>
          <a:xfrm>
            <a:off x="1212512" y="2683103"/>
            <a:ext cx="4298950" cy="2408029"/>
          </a:xfrm>
          <a:prstGeom prst="rect">
            <a:avLst/>
          </a:prstGeom>
        </p:spPr>
      </p:pic>
      <p:sp>
        <p:nvSpPr>
          <p:cNvPr id="14" name="CuadroTexto 13">
            <a:extLst>
              <a:ext uri="{FF2B5EF4-FFF2-40B4-BE49-F238E27FC236}">
                <a16:creationId xmlns:a16="http://schemas.microsoft.com/office/drawing/2014/main" id="{C0857570-A799-514A-B9AA-065F2D702595}"/>
              </a:ext>
            </a:extLst>
          </p:cNvPr>
          <p:cNvSpPr txBox="1"/>
          <p:nvPr/>
        </p:nvSpPr>
        <p:spPr>
          <a:xfrm>
            <a:off x="7013045" y="5373934"/>
            <a:ext cx="2583784"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2</a:t>
            </a:r>
            <a:endParaRPr lang="es-ES" sz="2800" dirty="0">
              <a:solidFill>
                <a:schemeClr val="bg1"/>
              </a:solidFill>
            </a:endParaRPr>
          </a:p>
        </p:txBody>
      </p:sp>
      <p:sp>
        <p:nvSpPr>
          <p:cNvPr id="15" name="CuadroTexto 14">
            <a:extLst>
              <a:ext uri="{FF2B5EF4-FFF2-40B4-BE49-F238E27FC236}">
                <a16:creationId xmlns:a16="http://schemas.microsoft.com/office/drawing/2014/main" id="{42BEECAD-2F81-6440-8C16-FA78D74ACC12}"/>
              </a:ext>
            </a:extLst>
          </p:cNvPr>
          <p:cNvSpPr txBox="1"/>
          <p:nvPr/>
        </p:nvSpPr>
        <p:spPr>
          <a:xfrm>
            <a:off x="2070095" y="5373934"/>
            <a:ext cx="2583784"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1</a:t>
            </a:r>
            <a:endParaRPr lang="es-ES" sz="2800" dirty="0">
              <a:solidFill>
                <a:schemeClr val="bg1"/>
              </a:solidFill>
            </a:endParaRPr>
          </a:p>
        </p:txBody>
      </p:sp>
    </p:spTree>
    <p:extLst>
      <p:ext uri="{BB962C8B-B14F-4D97-AF65-F5344CB8AC3E}">
        <p14:creationId xmlns:p14="http://schemas.microsoft.com/office/powerpoint/2010/main" val="1130562392"/>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F7F359D0-573E-DF4F-BBDB-0586C92A675F}"/>
              </a:ext>
            </a:extLst>
          </p:cNvPr>
          <p:cNvPicPr>
            <a:picLocks noChangeAspect="1"/>
          </p:cNvPicPr>
          <p:nvPr/>
        </p:nvPicPr>
        <p:blipFill>
          <a:blip r:embed="rId2"/>
          <a:stretch>
            <a:fillRect/>
          </a:stretch>
        </p:blipFill>
        <p:spPr>
          <a:xfrm>
            <a:off x="2277702" y="1731981"/>
            <a:ext cx="7323431" cy="4821691"/>
          </a:xfrm>
          <a:prstGeom prst="rect">
            <a:avLst/>
          </a:prstGeom>
        </p:spPr>
      </p:pic>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17</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Strips exercise</a:t>
            </a:r>
          </a:p>
        </p:txBody>
      </p:sp>
      <p:sp>
        <p:nvSpPr>
          <p:cNvPr id="14" name="Rectángulo 13">
            <a:extLst>
              <a:ext uri="{FF2B5EF4-FFF2-40B4-BE49-F238E27FC236}">
                <a16:creationId xmlns:a16="http://schemas.microsoft.com/office/drawing/2014/main" id="{18DA11D8-1C3E-084D-B924-7749A65B4DE6}"/>
              </a:ext>
            </a:extLst>
          </p:cNvPr>
          <p:cNvSpPr/>
          <p:nvPr/>
        </p:nvSpPr>
        <p:spPr>
          <a:xfrm flipV="1">
            <a:off x="5372228" y="1729694"/>
            <a:ext cx="411787" cy="17212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66471195-8F18-294A-9A9B-8722FC622712}"/>
              </a:ext>
            </a:extLst>
          </p:cNvPr>
          <p:cNvSpPr/>
          <p:nvPr/>
        </p:nvSpPr>
        <p:spPr>
          <a:xfrm flipV="1">
            <a:off x="2759262" y="1719959"/>
            <a:ext cx="411787" cy="172122"/>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6">
                  <a:lumMod val="75000"/>
                </a:schemeClr>
              </a:solidFill>
            </a:endParaRPr>
          </a:p>
        </p:txBody>
      </p:sp>
      <p:sp>
        <p:nvSpPr>
          <p:cNvPr id="26" name="Rectángulo 25">
            <a:extLst>
              <a:ext uri="{FF2B5EF4-FFF2-40B4-BE49-F238E27FC236}">
                <a16:creationId xmlns:a16="http://schemas.microsoft.com/office/drawing/2014/main" id="{6B8269A7-407B-1149-8AAB-44CA4569C36F}"/>
              </a:ext>
            </a:extLst>
          </p:cNvPr>
          <p:cNvSpPr/>
          <p:nvPr/>
        </p:nvSpPr>
        <p:spPr>
          <a:xfrm flipV="1">
            <a:off x="7985194" y="1729694"/>
            <a:ext cx="411787" cy="172122"/>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5">
                  <a:lumMod val="75000"/>
                </a:schemeClr>
              </a:solidFill>
            </a:endParaRPr>
          </a:p>
        </p:txBody>
      </p:sp>
      <p:sp>
        <p:nvSpPr>
          <p:cNvPr id="17" name="Rectángulo 16">
            <a:extLst>
              <a:ext uri="{FF2B5EF4-FFF2-40B4-BE49-F238E27FC236}">
                <a16:creationId xmlns:a16="http://schemas.microsoft.com/office/drawing/2014/main" id="{DE5A6EA6-88B8-4F49-B7B6-8E60A467A633}"/>
              </a:ext>
            </a:extLst>
          </p:cNvPr>
          <p:cNvSpPr/>
          <p:nvPr/>
        </p:nvSpPr>
        <p:spPr>
          <a:xfrm>
            <a:off x="5372227" y="797058"/>
            <a:ext cx="411787" cy="854322"/>
          </a:xfrm>
          <a:prstGeom prst="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269746A8-95B5-D046-9D8B-462AFAEDA4FE}"/>
              </a:ext>
            </a:extLst>
          </p:cNvPr>
          <p:cNvSpPr txBox="1"/>
          <p:nvPr/>
        </p:nvSpPr>
        <p:spPr>
          <a:xfrm>
            <a:off x="5347287" y="922292"/>
            <a:ext cx="461665" cy="700512"/>
          </a:xfrm>
          <a:prstGeom prst="rect">
            <a:avLst/>
          </a:prstGeom>
          <a:noFill/>
        </p:spPr>
        <p:txBody>
          <a:bodyPr vert="vert" wrap="square" rtlCol="0">
            <a:spAutoFit/>
          </a:bodyPr>
          <a:lstStyle/>
          <a:p>
            <a:r>
              <a:rPr lang="es-ES" dirty="0"/>
              <a:t>LASER</a:t>
            </a:r>
          </a:p>
        </p:txBody>
      </p:sp>
    </p:spTree>
    <p:extLst>
      <p:ext uri="{BB962C8B-B14F-4D97-AF65-F5344CB8AC3E}">
        <p14:creationId xmlns:p14="http://schemas.microsoft.com/office/powerpoint/2010/main" val="1175791425"/>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F7F359D0-573E-DF4F-BBDB-0586C92A675F}"/>
              </a:ext>
            </a:extLst>
          </p:cNvPr>
          <p:cNvPicPr>
            <a:picLocks noChangeAspect="1"/>
          </p:cNvPicPr>
          <p:nvPr/>
        </p:nvPicPr>
        <p:blipFill>
          <a:blip r:embed="rId2"/>
          <a:stretch>
            <a:fillRect/>
          </a:stretch>
        </p:blipFill>
        <p:spPr>
          <a:xfrm>
            <a:off x="2277702" y="1731981"/>
            <a:ext cx="7323431" cy="4821691"/>
          </a:xfrm>
          <a:prstGeom prst="rect">
            <a:avLst/>
          </a:prstGeom>
        </p:spPr>
      </p:pic>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18</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Strips exercise</a:t>
            </a:r>
          </a:p>
        </p:txBody>
      </p:sp>
      <p:sp>
        <p:nvSpPr>
          <p:cNvPr id="14" name="Rectángulo 13">
            <a:extLst>
              <a:ext uri="{FF2B5EF4-FFF2-40B4-BE49-F238E27FC236}">
                <a16:creationId xmlns:a16="http://schemas.microsoft.com/office/drawing/2014/main" id="{18DA11D8-1C3E-084D-B924-7749A65B4DE6}"/>
              </a:ext>
            </a:extLst>
          </p:cNvPr>
          <p:cNvSpPr/>
          <p:nvPr/>
        </p:nvSpPr>
        <p:spPr>
          <a:xfrm flipV="1">
            <a:off x="5372228" y="1729694"/>
            <a:ext cx="411787" cy="17212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66471195-8F18-294A-9A9B-8722FC622712}"/>
              </a:ext>
            </a:extLst>
          </p:cNvPr>
          <p:cNvSpPr/>
          <p:nvPr/>
        </p:nvSpPr>
        <p:spPr>
          <a:xfrm flipV="1">
            <a:off x="2759262" y="1719959"/>
            <a:ext cx="411787" cy="172122"/>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6">
                  <a:lumMod val="75000"/>
                </a:schemeClr>
              </a:solidFill>
            </a:endParaRPr>
          </a:p>
        </p:txBody>
      </p:sp>
      <p:sp>
        <p:nvSpPr>
          <p:cNvPr id="26" name="Rectángulo 25">
            <a:extLst>
              <a:ext uri="{FF2B5EF4-FFF2-40B4-BE49-F238E27FC236}">
                <a16:creationId xmlns:a16="http://schemas.microsoft.com/office/drawing/2014/main" id="{6B8269A7-407B-1149-8AAB-44CA4569C36F}"/>
              </a:ext>
            </a:extLst>
          </p:cNvPr>
          <p:cNvSpPr/>
          <p:nvPr/>
        </p:nvSpPr>
        <p:spPr>
          <a:xfrm flipV="1">
            <a:off x="7985194" y="1729694"/>
            <a:ext cx="411787" cy="172122"/>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5">
                  <a:lumMod val="75000"/>
                </a:schemeClr>
              </a:solidFill>
            </a:endParaRPr>
          </a:p>
        </p:txBody>
      </p:sp>
      <p:sp>
        <p:nvSpPr>
          <p:cNvPr id="17" name="Rectángulo 16">
            <a:extLst>
              <a:ext uri="{FF2B5EF4-FFF2-40B4-BE49-F238E27FC236}">
                <a16:creationId xmlns:a16="http://schemas.microsoft.com/office/drawing/2014/main" id="{DE5A6EA6-88B8-4F49-B7B6-8E60A467A633}"/>
              </a:ext>
            </a:extLst>
          </p:cNvPr>
          <p:cNvSpPr/>
          <p:nvPr/>
        </p:nvSpPr>
        <p:spPr>
          <a:xfrm>
            <a:off x="5130915" y="845387"/>
            <a:ext cx="411787" cy="854322"/>
          </a:xfrm>
          <a:prstGeom prst="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269746A8-95B5-D046-9D8B-462AFAEDA4FE}"/>
              </a:ext>
            </a:extLst>
          </p:cNvPr>
          <p:cNvSpPr txBox="1"/>
          <p:nvPr/>
        </p:nvSpPr>
        <p:spPr>
          <a:xfrm>
            <a:off x="5121373" y="922292"/>
            <a:ext cx="461665" cy="700512"/>
          </a:xfrm>
          <a:prstGeom prst="rect">
            <a:avLst/>
          </a:prstGeom>
          <a:noFill/>
        </p:spPr>
        <p:txBody>
          <a:bodyPr vert="vert" wrap="square" rtlCol="0">
            <a:spAutoFit/>
          </a:bodyPr>
          <a:lstStyle/>
          <a:p>
            <a:r>
              <a:rPr lang="es-ES" dirty="0"/>
              <a:t>LASER</a:t>
            </a:r>
          </a:p>
        </p:txBody>
      </p:sp>
    </p:spTree>
    <p:extLst>
      <p:ext uri="{BB962C8B-B14F-4D97-AF65-F5344CB8AC3E}">
        <p14:creationId xmlns:p14="http://schemas.microsoft.com/office/powerpoint/2010/main" val="1160149453"/>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F7F359D0-573E-DF4F-BBDB-0586C92A675F}"/>
              </a:ext>
            </a:extLst>
          </p:cNvPr>
          <p:cNvPicPr>
            <a:picLocks noChangeAspect="1"/>
          </p:cNvPicPr>
          <p:nvPr/>
        </p:nvPicPr>
        <p:blipFill>
          <a:blip r:embed="rId2"/>
          <a:stretch>
            <a:fillRect/>
          </a:stretch>
        </p:blipFill>
        <p:spPr>
          <a:xfrm>
            <a:off x="2277702" y="1731981"/>
            <a:ext cx="7323431" cy="4821691"/>
          </a:xfrm>
          <a:prstGeom prst="rect">
            <a:avLst/>
          </a:prstGeom>
        </p:spPr>
      </p:pic>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19</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Strips exercise</a:t>
            </a:r>
          </a:p>
        </p:txBody>
      </p:sp>
      <p:sp>
        <p:nvSpPr>
          <p:cNvPr id="14" name="Rectángulo 13">
            <a:extLst>
              <a:ext uri="{FF2B5EF4-FFF2-40B4-BE49-F238E27FC236}">
                <a16:creationId xmlns:a16="http://schemas.microsoft.com/office/drawing/2014/main" id="{18DA11D8-1C3E-084D-B924-7749A65B4DE6}"/>
              </a:ext>
            </a:extLst>
          </p:cNvPr>
          <p:cNvSpPr/>
          <p:nvPr/>
        </p:nvSpPr>
        <p:spPr>
          <a:xfrm flipV="1">
            <a:off x="5372228" y="1729694"/>
            <a:ext cx="411787" cy="17212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66471195-8F18-294A-9A9B-8722FC622712}"/>
              </a:ext>
            </a:extLst>
          </p:cNvPr>
          <p:cNvSpPr/>
          <p:nvPr/>
        </p:nvSpPr>
        <p:spPr>
          <a:xfrm flipV="1">
            <a:off x="2759262" y="1719959"/>
            <a:ext cx="411787" cy="172122"/>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6">
                  <a:lumMod val="75000"/>
                </a:schemeClr>
              </a:solidFill>
            </a:endParaRPr>
          </a:p>
        </p:txBody>
      </p:sp>
      <p:sp>
        <p:nvSpPr>
          <p:cNvPr id="26" name="Rectángulo 25">
            <a:extLst>
              <a:ext uri="{FF2B5EF4-FFF2-40B4-BE49-F238E27FC236}">
                <a16:creationId xmlns:a16="http://schemas.microsoft.com/office/drawing/2014/main" id="{6B8269A7-407B-1149-8AAB-44CA4569C36F}"/>
              </a:ext>
            </a:extLst>
          </p:cNvPr>
          <p:cNvSpPr/>
          <p:nvPr/>
        </p:nvSpPr>
        <p:spPr>
          <a:xfrm flipV="1">
            <a:off x="7985194" y="1729694"/>
            <a:ext cx="411787" cy="172122"/>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5">
                  <a:lumMod val="75000"/>
                </a:schemeClr>
              </a:solidFill>
            </a:endParaRPr>
          </a:p>
        </p:txBody>
      </p:sp>
      <p:sp>
        <p:nvSpPr>
          <p:cNvPr id="17" name="Rectángulo 16">
            <a:extLst>
              <a:ext uri="{FF2B5EF4-FFF2-40B4-BE49-F238E27FC236}">
                <a16:creationId xmlns:a16="http://schemas.microsoft.com/office/drawing/2014/main" id="{DE5A6EA6-88B8-4F49-B7B6-8E60A467A633}"/>
              </a:ext>
            </a:extLst>
          </p:cNvPr>
          <p:cNvSpPr/>
          <p:nvPr/>
        </p:nvSpPr>
        <p:spPr>
          <a:xfrm>
            <a:off x="4607115" y="847725"/>
            <a:ext cx="411787" cy="854322"/>
          </a:xfrm>
          <a:prstGeom prst="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269746A8-95B5-D046-9D8B-462AFAEDA4FE}"/>
              </a:ext>
            </a:extLst>
          </p:cNvPr>
          <p:cNvSpPr txBox="1"/>
          <p:nvPr/>
        </p:nvSpPr>
        <p:spPr>
          <a:xfrm>
            <a:off x="4587830" y="934950"/>
            <a:ext cx="461665" cy="700512"/>
          </a:xfrm>
          <a:prstGeom prst="rect">
            <a:avLst/>
          </a:prstGeom>
          <a:noFill/>
        </p:spPr>
        <p:txBody>
          <a:bodyPr vert="vert" wrap="square" rtlCol="0">
            <a:spAutoFit/>
          </a:bodyPr>
          <a:lstStyle/>
          <a:p>
            <a:r>
              <a:rPr lang="es-ES" dirty="0"/>
              <a:t>LASER</a:t>
            </a:r>
          </a:p>
        </p:txBody>
      </p:sp>
    </p:spTree>
    <p:extLst>
      <p:ext uri="{BB962C8B-B14F-4D97-AF65-F5344CB8AC3E}">
        <p14:creationId xmlns:p14="http://schemas.microsoft.com/office/powerpoint/2010/main" val="3948412640"/>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2</a:t>
            </a:fld>
            <a:endParaRPr lang="es-ES"/>
          </a:p>
        </p:txBody>
      </p:sp>
      <p:sp>
        <p:nvSpPr>
          <p:cNvPr id="6" name="Marcador de contenido 5">
            <a:extLst>
              <a:ext uri="{FF2B5EF4-FFF2-40B4-BE49-F238E27FC236}">
                <a16:creationId xmlns:a16="http://schemas.microsoft.com/office/drawing/2014/main" id="{B55E7CB0-3E65-AE4E-9D82-70E543CD9109}"/>
              </a:ext>
            </a:extLst>
          </p:cNvPr>
          <p:cNvSpPr>
            <a:spLocks noGrp="1"/>
          </p:cNvSpPr>
          <p:nvPr>
            <p:ph idx="1"/>
          </p:nvPr>
        </p:nvSpPr>
        <p:spPr>
          <a:xfrm>
            <a:off x="713431" y="1891097"/>
            <a:ext cx="10984197" cy="3924352"/>
          </a:xfrm>
        </p:spPr>
        <p:txBody>
          <a:bodyPr>
            <a:normAutofit fontScale="85000" lnSpcReduction="10000"/>
          </a:bodyPr>
          <a:lstStyle/>
          <a:p>
            <a:r>
              <a:rPr lang="en-GB" sz="3600" dirty="0"/>
              <a:t>Basic principles of silicon strips sensors  </a:t>
            </a:r>
          </a:p>
          <a:p>
            <a:r>
              <a:rPr lang="en-GB" sz="3600" dirty="0"/>
              <a:t>The experimental setup (EASY system)</a:t>
            </a:r>
          </a:p>
          <a:p>
            <a:r>
              <a:rPr lang="en-GB" sz="3600" dirty="0"/>
              <a:t>Data acquisition and monitoring</a:t>
            </a:r>
          </a:p>
          <a:p>
            <a:r>
              <a:rPr lang="en-GB" sz="3600" dirty="0"/>
              <a:t>Data analysis:</a:t>
            </a:r>
          </a:p>
          <a:p>
            <a:pPr lvl="1"/>
            <a:r>
              <a:rPr lang="en-GB" sz="3200" dirty="0">
                <a:solidFill>
                  <a:srgbClr val="FF0000"/>
                </a:solidFill>
              </a:rPr>
              <a:t>Exercise 1:</a:t>
            </a:r>
            <a:r>
              <a:rPr lang="en-GB" sz="3200" dirty="0"/>
              <a:t> Charge collection and depletion voltage</a:t>
            </a:r>
          </a:p>
          <a:p>
            <a:pPr lvl="1"/>
            <a:r>
              <a:rPr lang="en-GB" sz="3200" dirty="0">
                <a:solidFill>
                  <a:srgbClr val="FF0000"/>
                </a:solidFill>
              </a:rPr>
              <a:t>Exercise 2:</a:t>
            </a:r>
            <a:r>
              <a:rPr lang="en-GB" sz="3200" dirty="0"/>
              <a:t> Strip structure and charge sharing</a:t>
            </a:r>
          </a:p>
          <a:p>
            <a:r>
              <a:rPr lang="en-GB" sz="3600" dirty="0"/>
              <a:t>For the exercises you need your </a:t>
            </a:r>
            <a:r>
              <a:rPr lang="en-GB" sz="3600" dirty="0">
                <a:solidFill>
                  <a:srgbClr val="FF0000"/>
                </a:solidFill>
              </a:rPr>
              <a:t>google drive account</a:t>
            </a:r>
          </a:p>
          <a:p>
            <a:r>
              <a:rPr lang="en-GB" sz="3600" dirty="0">
                <a:solidFill>
                  <a:srgbClr val="FF0000"/>
                </a:solidFill>
              </a:rPr>
              <a:t>Two windows</a:t>
            </a:r>
            <a:r>
              <a:rPr lang="en-GB" sz="3600" dirty="0"/>
              <a:t>: one for zoom and other for your google account</a:t>
            </a:r>
          </a:p>
        </p:txBody>
      </p:sp>
      <p:sp>
        <p:nvSpPr>
          <p:cNvPr id="18" name="Marcador de contenido 5">
            <a:extLst>
              <a:ext uri="{FF2B5EF4-FFF2-40B4-BE49-F238E27FC236}">
                <a16:creationId xmlns:a16="http://schemas.microsoft.com/office/drawing/2014/main" id="{90379EC2-6E6C-5E41-9DCB-CD020A006AD4}"/>
              </a:ext>
            </a:extLst>
          </p:cNvPr>
          <p:cNvSpPr txBox="1">
            <a:spLocks/>
          </p:cNvSpPr>
          <p:nvPr/>
        </p:nvSpPr>
        <p:spPr>
          <a:xfrm>
            <a:off x="713431" y="1790182"/>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s-ES" dirty="0"/>
          </a:p>
        </p:txBody>
      </p:sp>
    </p:spTree>
    <p:extLst>
      <p:ext uri="{BB962C8B-B14F-4D97-AF65-F5344CB8AC3E}">
        <p14:creationId xmlns:p14="http://schemas.microsoft.com/office/powerpoint/2010/main" val="3399332081"/>
      </p:ext>
    </p:extLst>
  </p:cSld>
  <p:clrMapOvr>
    <a:masterClrMapping/>
  </p:clrMapOvr>
  <mc:AlternateContent xmlns:mc="http://schemas.openxmlformats.org/markup-compatibility/2006" xmlns:p14="http://schemas.microsoft.com/office/powerpoint/2010/main">
    <mc:Choice Requires="p14">
      <p:transition spd="slow" p14:dur="2000" advTm="13563"/>
    </mc:Choice>
    <mc:Fallback xmlns="">
      <p:transition spd="slow" advTm="13563"/>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F7F359D0-573E-DF4F-BBDB-0586C92A675F}"/>
              </a:ext>
            </a:extLst>
          </p:cNvPr>
          <p:cNvPicPr>
            <a:picLocks noChangeAspect="1"/>
          </p:cNvPicPr>
          <p:nvPr/>
        </p:nvPicPr>
        <p:blipFill>
          <a:blip r:embed="rId2"/>
          <a:stretch>
            <a:fillRect/>
          </a:stretch>
        </p:blipFill>
        <p:spPr>
          <a:xfrm>
            <a:off x="2277702" y="1731981"/>
            <a:ext cx="7323431" cy="4821691"/>
          </a:xfrm>
          <a:prstGeom prst="rect">
            <a:avLst/>
          </a:prstGeom>
        </p:spPr>
      </p:pic>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20</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Strips exercise</a:t>
            </a:r>
          </a:p>
        </p:txBody>
      </p:sp>
      <p:sp>
        <p:nvSpPr>
          <p:cNvPr id="14" name="Rectángulo 13">
            <a:extLst>
              <a:ext uri="{FF2B5EF4-FFF2-40B4-BE49-F238E27FC236}">
                <a16:creationId xmlns:a16="http://schemas.microsoft.com/office/drawing/2014/main" id="{18DA11D8-1C3E-084D-B924-7749A65B4DE6}"/>
              </a:ext>
            </a:extLst>
          </p:cNvPr>
          <p:cNvSpPr/>
          <p:nvPr/>
        </p:nvSpPr>
        <p:spPr>
          <a:xfrm flipV="1">
            <a:off x="5372228" y="1729694"/>
            <a:ext cx="411787" cy="17212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66471195-8F18-294A-9A9B-8722FC622712}"/>
              </a:ext>
            </a:extLst>
          </p:cNvPr>
          <p:cNvSpPr/>
          <p:nvPr/>
        </p:nvSpPr>
        <p:spPr>
          <a:xfrm flipV="1">
            <a:off x="2759262" y="1719959"/>
            <a:ext cx="411787" cy="172122"/>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6">
                  <a:lumMod val="75000"/>
                </a:schemeClr>
              </a:solidFill>
            </a:endParaRPr>
          </a:p>
        </p:txBody>
      </p:sp>
      <p:sp>
        <p:nvSpPr>
          <p:cNvPr id="26" name="Rectángulo 25">
            <a:extLst>
              <a:ext uri="{FF2B5EF4-FFF2-40B4-BE49-F238E27FC236}">
                <a16:creationId xmlns:a16="http://schemas.microsoft.com/office/drawing/2014/main" id="{6B8269A7-407B-1149-8AAB-44CA4569C36F}"/>
              </a:ext>
            </a:extLst>
          </p:cNvPr>
          <p:cNvSpPr/>
          <p:nvPr/>
        </p:nvSpPr>
        <p:spPr>
          <a:xfrm flipV="1">
            <a:off x="7985194" y="1729694"/>
            <a:ext cx="411787" cy="172122"/>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5">
                  <a:lumMod val="75000"/>
                </a:schemeClr>
              </a:solidFill>
            </a:endParaRPr>
          </a:p>
        </p:txBody>
      </p:sp>
      <p:sp>
        <p:nvSpPr>
          <p:cNvPr id="17" name="Rectángulo 16">
            <a:extLst>
              <a:ext uri="{FF2B5EF4-FFF2-40B4-BE49-F238E27FC236}">
                <a16:creationId xmlns:a16="http://schemas.microsoft.com/office/drawing/2014/main" id="{DE5A6EA6-88B8-4F49-B7B6-8E60A467A633}"/>
              </a:ext>
            </a:extLst>
          </p:cNvPr>
          <p:cNvSpPr/>
          <p:nvPr/>
        </p:nvSpPr>
        <p:spPr>
          <a:xfrm>
            <a:off x="4166048" y="847725"/>
            <a:ext cx="411787" cy="854322"/>
          </a:xfrm>
          <a:prstGeom prst="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269746A8-95B5-D046-9D8B-462AFAEDA4FE}"/>
              </a:ext>
            </a:extLst>
          </p:cNvPr>
          <p:cNvSpPr txBox="1"/>
          <p:nvPr/>
        </p:nvSpPr>
        <p:spPr>
          <a:xfrm>
            <a:off x="4146760" y="934950"/>
            <a:ext cx="461665" cy="700512"/>
          </a:xfrm>
          <a:prstGeom prst="rect">
            <a:avLst/>
          </a:prstGeom>
          <a:noFill/>
        </p:spPr>
        <p:txBody>
          <a:bodyPr vert="vert" wrap="square" rtlCol="0">
            <a:spAutoFit/>
          </a:bodyPr>
          <a:lstStyle/>
          <a:p>
            <a:r>
              <a:rPr lang="es-ES" dirty="0"/>
              <a:t>LASER</a:t>
            </a:r>
          </a:p>
        </p:txBody>
      </p:sp>
    </p:spTree>
    <p:extLst>
      <p:ext uri="{BB962C8B-B14F-4D97-AF65-F5344CB8AC3E}">
        <p14:creationId xmlns:p14="http://schemas.microsoft.com/office/powerpoint/2010/main" val="516919637"/>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F7F359D0-573E-DF4F-BBDB-0586C92A675F}"/>
              </a:ext>
            </a:extLst>
          </p:cNvPr>
          <p:cNvPicPr>
            <a:picLocks noChangeAspect="1"/>
          </p:cNvPicPr>
          <p:nvPr/>
        </p:nvPicPr>
        <p:blipFill>
          <a:blip r:embed="rId2"/>
          <a:stretch>
            <a:fillRect/>
          </a:stretch>
        </p:blipFill>
        <p:spPr>
          <a:xfrm>
            <a:off x="2277702" y="1731981"/>
            <a:ext cx="7323431" cy="4821691"/>
          </a:xfrm>
          <a:prstGeom prst="rect">
            <a:avLst/>
          </a:prstGeom>
        </p:spPr>
      </p:pic>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21</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Strips exercise</a:t>
            </a:r>
          </a:p>
        </p:txBody>
      </p:sp>
      <p:sp>
        <p:nvSpPr>
          <p:cNvPr id="14" name="Rectángulo 13">
            <a:extLst>
              <a:ext uri="{FF2B5EF4-FFF2-40B4-BE49-F238E27FC236}">
                <a16:creationId xmlns:a16="http://schemas.microsoft.com/office/drawing/2014/main" id="{18DA11D8-1C3E-084D-B924-7749A65B4DE6}"/>
              </a:ext>
            </a:extLst>
          </p:cNvPr>
          <p:cNvSpPr/>
          <p:nvPr/>
        </p:nvSpPr>
        <p:spPr>
          <a:xfrm flipV="1">
            <a:off x="5372228" y="1729694"/>
            <a:ext cx="411787" cy="17212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66471195-8F18-294A-9A9B-8722FC622712}"/>
              </a:ext>
            </a:extLst>
          </p:cNvPr>
          <p:cNvSpPr/>
          <p:nvPr/>
        </p:nvSpPr>
        <p:spPr>
          <a:xfrm flipV="1">
            <a:off x="2759262" y="1719959"/>
            <a:ext cx="411787" cy="172122"/>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6">
                  <a:lumMod val="75000"/>
                </a:schemeClr>
              </a:solidFill>
            </a:endParaRPr>
          </a:p>
        </p:txBody>
      </p:sp>
      <p:sp>
        <p:nvSpPr>
          <p:cNvPr id="26" name="Rectángulo 25">
            <a:extLst>
              <a:ext uri="{FF2B5EF4-FFF2-40B4-BE49-F238E27FC236}">
                <a16:creationId xmlns:a16="http://schemas.microsoft.com/office/drawing/2014/main" id="{6B8269A7-407B-1149-8AAB-44CA4569C36F}"/>
              </a:ext>
            </a:extLst>
          </p:cNvPr>
          <p:cNvSpPr/>
          <p:nvPr/>
        </p:nvSpPr>
        <p:spPr>
          <a:xfrm flipV="1">
            <a:off x="7985194" y="1729694"/>
            <a:ext cx="411787" cy="172122"/>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5">
                  <a:lumMod val="75000"/>
                </a:schemeClr>
              </a:solidFill>
            </a:endParaRPr>
          </a:p>
        </p:txBody>
      </p:sp>
      <p:sp>
        <p:nvSpPr>
          <p:cNvPr id="17" name="Rectángulo 16">
            <a:extLst>
              <a:ext uri="{FF2B5EF4-FFF2-40B4-BE49-F238E27FC236}">
                <a16:creationId xmlns:a16="http://schemas.microsoft.com/office/drawing/2014/main" id="{DE5A6EA6-88B8-4F49-B7B6-8E60A467A633}"/>
              </a:ext>
            </a:extLst>
          </p:cNvPr>
          <p:cNvSpPr/>
          <p:nvPr/>
        </p:nvSpPr>
        <p:spPr>
          <a:xfrm>
            <a:off x="3768011" y="847725"/>
            <a:ext cx="411787" cy="854322"/>
          </a:xfrm>
          <a:prstGeom prst="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269746A8-95B5-D046-9D8B-462AFAEDA4FE}"/>
              </a:ext>
            </a:extLst>
          </p:cNvPr>
          <p:cNvSpPr txBox="1"/>
          <p:nvPr/>
        </p:nvSpPr>
        <p:spPr>
          <a:xfrm>
            <a:off x="3759480" y="934950"/>
            <a:ext cx="461665" cy="700512"/>
          </a:xfrm>
          <a:prstGeom prst="rect">
            <a:avLst/>
          </a:prstGeom>
          <a:noFill/>
        </p:spPr>
        <p:txBody>
          <a:bodyPr vert="vert" wrap="square" rtlCol="0">
            <a:spAutoFit/>
          </a:bodyPr>
          <a:lstStyle/>
          <a:p>
            <a:r>
              <a:rPr lang="es-ES" dirty="0"/>
              <a:t>LASER</a:t>
            </a:r>
          </a:p>
        </p:txBody>
      </p:sp>
    </p:spTree>
    <p:extLst>
      <p:ext uri="{BB962C8B-B14F-4D97-AF65-F5344CB8AC3E}">
        <p14:creationId xmlns:p14="http://schemas.microsoft.com/office/powerpoint/2010/main" val="1291650504"/>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n 15">
            <a:extLst>
              <a:ext uri="{FF2B5EF4-FFF2-40B4-BE49-F238E27FC236}">
                <a16:creationId xmlns:a16="http://schemas.microsoft.com/office/drawing/2014/main" id="{F7F359D0-573E-DF4F-BBDB-0586C92A675F}"/>
              </a:ext>
            </a:extLst>
          </p:cNvPr>
          <p:cNvPicPr>
            <a:picLocks noChangeAspect="1"/>
          </p:cNvPicPr>
          <p:nvPr/>
        </p:nvPicPr>
        <p:blipFill>
          <a:blip r:embed="rId2"/>
          <a:stretch>
            <a:fillRect/>
          </a:stretch>
        </p:blipFill>
        <p:spPr>
          <a:xfrm>
            <a:off x="2277702" y="1731981"/>
            <a:ext cx="7323431" cy="4821691"/>
          </a:xfrm>
          <a:prstGeom prst="rect">
            <a:avLst/>
          </a:prstGeom>
        </p:spPr>
      </p:pic>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22</a:t>
            </a:fld>
            <a:endParaRPr lang="es-ES"/>
          </a:p>
        </p:txBody>
      </p:sp>
      <p:sp>
        <p:nvSpPr>
          <p:cNvPr id="4" name="TextBox 3">
            <a:extLst>
              <a:ext uri="{FF2B5EF4-FFF2-40B4-BE49-F238E27FC236}">
                <a16:creationId xmlns:a16="http://schemas.microsoft.com/office/drawing/2014/main" id="{765B91D0-B21F-0240-9DF2-1848C4B68F0F}"/>
              </a:ext>
            </a:extLst>
          </p:cNvPr>
          <p:cNvSpPr txBox="1"/>
          <p:nvPr/>
        </p:nvSpPr>
        <p:spPr>
          <a:xfrm>
            <a:off x="3784555" y="304328"/>
            <a:ext cx="806472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Strips exercise</a:t>
            </a:r>
          </a:p>
        </p:txBody>
      </p:sp>
      <p:sp>
        <p:nvSpPr>
          <p:cNvPr id="14" name="Rectángulo 13">
            <a:extLst>
              <a:ext uri="{FF2B5EF4-FFF2-40B4-BE49-F238E27FC236}">
                <a16:creationId xmlns:a16="http://schemas.microsoft.com/office/drawing/2014/main" id="{18DA11D8-1C3E-084D-B924-7749A65B4DE6}"/>
              </a:ext>
            </a:extLst>
          </p:cNvPr>
          <p:cNvSpPr/>
          <p:nvPr/>
        </p:nvSpPr>
        <p:spPr>
          <a:xfrm flipV="1">
            <a:off x="5372228" y="1729694"/>
            <a:ext cx="411787" cy="172122"/>
          </a:xfrm>
          <a:prstGeom prst="rect">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Rectángulo 22">
            <a:extLst>
              <a:ext uri="{FF2B5EF4-FFF2-40B4-BE49-F238E27FC236}">
                <a16:creationId xmlns:a16="http://schemas.microsoft.com/office/drawing/2014/main" id="{66471195-8F18-294A-9A9B-8722FC622712}"/>
              </a:ext>
            </a:extLst>
          </p:cNvPr>
          <p:cNvSpPr/>
          <p:nvPr/>
        </p:nvSpPr>
        <p:spPr>
          <a:xfrm flipV="1">
            <a:off x="2759262" y="1719959"/>
            <a:ext cx="411787" cy="172122"/>
          </a:xfrm>
          <a:prstGeom prst="rect">
            <a:avLst/>
          </a:prstGeom>
          <a:solidFill>
            <a:schemeClr val="accent6">
              <a:lumMod val="7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6">
                  <a:lumMod val="75000"/>
                </a:schemeClr>
              </a:solidFill>
            </a:endParaRPr>
          </a:p>
        </p:txBody>
      </p:sp>
      <p:sp>
        <p:nvSpPr>
          <p:cNvPr id="26" name="Rectángulo 25">
            <a:extLst>
              <a:ext uri="{FF2B5EF4-FFF2-40B4-BE49-F238E27FC236}">
                <a16:creationId xmlns:a16="http://schemas.microsoft.com/office/drawing/2014/main" id="{6B8269A7-407B-1149-8AAB-44CA4569C36F}"/>
              </a:ext>
            </a:extLst>
          </p:cNvPr>
          <p:cNvSpPr/>
          <p:nvPr/>
        </p:nvSpPr>
        <p:spPr>
          <a:xfrm flipV="1">
            <a:off x="7985194" y="1729694"/>
            <a:ext cx="411787" cy="172122"/>
          </a:xfrm>
          <a:prstGeom prst="rect">
            <a:avLst/>
          </a:prstGeom>
          <a:solidFill>
            <a:srgbClr val="0432FF"/>
          </a:solidFill>
          <a:ln>
            <a:solidFill>
              <a:srgbClr val="0432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solidFill>
                <a:schemeClr val="accent5">
                  <a:lumMod val="75000"/>
                </a:schemeClr>
              </a:solidFill>
            </a:endParaRPr>
          </a:p>
        </p:txBody>
      </p:sp>
      <p:sp>
        <p:nvSpPr>
          <p:cNvPr id="17" name="Rectángulo 16">
            <a:extLst>
              <a:ext uri="{FF2B5EF4-FFF2-40B4-BE49-F238E27FC236}">
                <a16:creationId xmlns:a16="http://schemas.microsoft.com/office/drawing/2014/main" id="{DE5A6EA6-88B8-4F49-B7B6-8E60A467A633}"/>
              </a:ext>
            </a:extLst>
          </p:cNvPr>
          <p:cNvSpPr/>
          <p:nvPr/>
        </p:nvSpPr>
        <p:spPr>
          <a:xfrm>
            <a:off x="5784015" y="969473"/>
            <a:ext cx="549625" cy="854322"/>
          </a:xfrm>
          <a:prstGeom prst="rect">
            <a:avLst/>
          </a:prstGeom>
          <a:solidFill>
            <a:schemeClr val="accent4">
              <a:lumMod val="60000"/>
              <a:lumOff val="40000"/>
            </a:schemeClr>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18" name="CuadroTexto 17">
            <a:extLst>
              <a:ext uri="{FF2B5EF4-FFF2-40B4-BE49-F238E27FC236}">
                <a16:creationId xmlns:a16="http://schemas.microsoft.com/office/drawing/2014/main" id="{269746A8-95B5-D046-9D8B-462AFAEDA4FE}"/>
              </a:ext>
            </a:extLst>
          </p:cNvPr>
          <p:cNvSpPr txBox="1"/>
          <p:nvPr/>
        </p:nvSpPr>
        <p:spPr>
          <a:xfrm>
            <a:off x="5834722" y="1090984"/>
            <a:ext cx="461665" cy="700512"/>
          </a:xfrm>
          <a:prstGeom prst="rect">
            <a:avLst/>
          </a:prstGeom>
          <a:noFill/>
        </p:spPr>
        <p:txBody>
          <a:bodyPr vert="vert" wrap="square" rtlCol="0">
            <a:spAutoFit/>
          </a:bodyPr>
          <a:lstStyle/>
          <a:p>
            <a:r>
              <a:rPr lang="es-ES" dirty="0"/>
              <a:t>LASER</a:t>
            </a:r>
          </a:p>
        </p:txBody>
      </p:sp>
      <p:sp>
        <p:nvSpPr>
          <p:cNvPr id="5" name="CuadroTexto 4">
            <a:extLst>
              <a:ext uri="{FF2B5EF4-FFF2-40B4-BE49-F238E27FC236}">
                <a16:creationId xmlns:a16="http://schemas.microsoft.com/office/drawing/2014/main" id="{0B8FC6E0-A8C1-1349-A671-4BE05807004A}"/>
              </a:ext>
            </a:extLst>
          </p:cNvPr>
          <p:cNvSpPr txBox="1"/>
          <p:nvPr/>
        </p:nvSpPr>
        <p:spPr>
          <a:xfrm>
            <a:off x="9697952" y="2285993"/>
            <a:ext cx="2001551" cy="369332"/>
          </a:xfrm>
          <a:prstGeom prst="rect">
            <a:avLst/>
          </a:prstGeom>
          <a:solidFill>
            <a:srgbClr val="00B0F0"/>
          </a:solidFill>
        </p:spPr>
        <p:txBody>
          <a:bodyPr wrap="square" rtlCol="0">
            <a:spAutoFit/>
          </a:bodyPr>
          <a:lstStyle/>
          <a:p>
            <a:pPr algn="ctr"/>
            <a:r>
              <a:rPr lang="en-GB" dirty="0">
                <a:solidFill>
                  <a:schemeClr val="bg1"/>
                </a:solidFill>
              </a:rPr>
              <a:t>Laser beam Spot</a:t>
            </a:r>
          </a:p>
        </p:txBody>
      </p:sp>
      <p:cxnSp>
        <p:nvCxnSpPr>
          <p:cNvPr id="8" name="Conector recto de flecha 7">
            <a:extLst>
              <a:ext uri="{FF2B5EF4-FFF2-40B4-BE49-F238E27FC236}">
                <a16:creationId xmlns:a16="http://schemas.microsoft.com/office/drawing/2014/main" id="{FCE2F942-FFF8-F747-942E-3457EC208F00}"/>
              </a:ext>
            </a:extLst>
          </p:cNvPr>
          <p:cNvCxnSpPr>
            <a:cxnSpLocks/>
          </p:cNvCxnSpPr>
          <p:nvPr/>
        </p:nvCxnSpPr>
        <p:spPr>
          <a:xfrm>
            <a:off x="5784015" y="2549562"/>
            <a:ext cx="659816" cy="0"/>
          </a:xfrm>
          <a:prstGeom prst="straightConnector1">
            <a:avLst/>
          </a:prstGeom>
          <a:ln w="57150">
            <a:solidFill>
              <a:srgbClr val="00B0F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1" name="CuadroTexto 20">
            <a:extLst>
              <a:ext uri="{FF2B5EF4-FFF2-40B4-BE49-F238E27FC236}">
                <a16:creationId xmlns:a16="http://schemas.microsoft.com/office/drawing/2014/main" id="{771A5F24-E445-4D44-B2B1-132FAFCA82F5}"/>
              </a:ext>
            </a:extLst>
          </p:cNvPr>
          <p:cNvSpPr txBox="1"/>
          <p:nvPr/>
        </p:nvSpPr>
        <p:spPr>
          <a:xfrm>
            <a:off x="9697951" y="5366206"/>
            <a:ext cx="2001551" cy="369332"/>
          </a:xfrm>
          <a:prstGeom prst="rect">
            <a:avLst/>
          </a:prstGeom>
          <a:solidFill>
            <a:srgbClr val="FFC000"/>
          </a:solidFill>
          <a:ln>
            <a:solidFill>
              <a:srgbClr val="FFC000"/>
            </a:solidFill>
          </a:ln>
        </p:spPr>
        <p:txBody>
          <a:bodyPr wrap="square" rtlCol="0">
            <a:spAutoFit/>
          </a:bodyPr>
          <a:lstStyle/>
          <a:p>
            <a:pPr algn="ctr"/>
            <a:r>
              <a:rPr lang="en-GB" dirty="0">
                <a:solidFill>
                  <a:schemeClr val="bg1"/>
                </a:solidFill>
              </a:rPr>
              <a:t>Strip width </a:t>
            </a:r>
          </a:p>
        </p:txBody>
      </p:sp>
      <p:cxnSp>
        <p:nvCxnSpPr>
          <p:cNvPr id="24" name="Conector recto de flecha 23">
            <a:extLst>
              <a:ext uri="{FF2B5EF4-FFF2-40B4-BE49-F238E27FC236}">
                <a16:creationId xmlns:a16="http://schemas.microsoft.com/office/drawing/2014/main" id="{D4224153-458B-C74C-9EE7-A7B78E60FA52}"/>
              </a:ext>
            </a:extLst>
          </p:cNvPr>
          <p:cNvCxnSpPr>
            <a:cxnSpLocks/>
          </p:cNvCxnSpPr>
          <p:nvPr/>
        </p:nvCxnSpPr>
        <p:spPr>
          <a:xfrm>
            <a:off x="5372228" y="5735538"/>
            <a:ext cx="462494" cy="0"/>
          </a:xfrm>
          <a:prstGeom prst="straightConnector1">
            <a:avLst/>
          </a:prstGeom>
          <a:ln w="57150">
            <a:solidFill>
              <a:srgbClr val="FFC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5" name="CuadroTexto 24">
            <a:extLst>
              <a:ext uri="{FF2B5EF4-FFF2-40B4-BE49-F238E27FC236}">
                <a16:creationId xmlns:a16="http://schemas.microsoft.com/office/drawing/2014/main" id="{62C165EB-6101-B24E-A73E-E33421116021}"/>
              </a:ext>
            </a:extLst>
          </p:cNvPr>
          <p:cNvSpPr txBox="1"/>
          <p:nvPr/>
        </p:nvSpPr>
        <p:spPr>
          <a:xfrm>
            <a:off x="9601133" y="4032190"/>
            <a:ext cx="2001551" cy="369332"/>
          </a:xfrm>
          <a:prstGeom prst="rect">
            <a:avLst/>
          </a:prstGeom>
          <a:solidFill>
            <a:schemeClr val="accent6">
              <a:lumMod val="75000"/>
            </a:schemeClr>
          </a:solidFill>
          <a:ln>
            <a:solidFill>
              <a:srgbClr val="FFC000"/>
            </a:solidFill>
          </a:ln>
        </p:spPr>
        <p:txBody>
          <a:bodyPr wrap="square" rtlCol="0">
            <a:spAutoFit/>
          </a:bodyPr>
          <a:lstStyle/>
          <a:p>
            <a:pPr algn="ctr"/>
            <a:r>
              <a:rPr lang="en-GB" dirty="0" err="1">
                <a:solidFill>
                  <a:schemeClr val="bg1"/>
                </a:solidFill>
              </a:rPr>
              <a:t>Pich</a:t>
            </a:r>
            <a:endParaRPr lang="en-GB" dirty="0">
              <a:solidFill>
                <a:schemeClr val="bg1"/>
              </a:solidFill>
            </a:endParaRPr>
          </a:p>
        </p:txBody>
      </p:sp>
      <p:cxnSp>
        <p:nvCxnSpPr>
          <p:cNvPr id="27" name="Conector recto de flecha 26">
            <a:extLst>
              <a:ext uri="{FF2B5EF4-FFF2-40B4-BE49-F238E27FC236}">
                <a16:creationId xmlns:a16="http://schemas.microsoft.com/office/drawing/2014/main" id="{B2B1D3F9-39C3-CA44-9DB5-0EDD036BCEAF}"/>
              </a:ext>
            </a:extLst>
          </p:cNvPr>
          <p:cNvCxnSpPr>
            <a:cxnSpLocks/>
          </p:cNvCxnSpPr>
          <p:nvPr/>
        </p:nvCxnSpPr>
        <p:spPr>
          <a:xfrm>
            <a:off x="5464885" y="4032190"/>
            <a:ext cx="2817944" cy="0"/>
          </a:xfrm>
          <a:prstGeom prst="straightConnector1">
            <a:avLst/>
          </a:prstGeom>
          <a:ln w="5715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63171921"/>
      </p:ext>
    </p:extLst>
  </p:cSld>
  <p:clrMapOvr>
    <a:masterClrMapping/>
  </p:clrMapOvr>
  <mc:AlternateContent xmlns:mc="http://schemas.openxmlformats.org/markup-compatibility/2006" xmlns:p14="http://schemas.microsoft.com/office/powerpoint/2010/main">
    <mc:Choice Requires="p14">
      <p:transition spd="slow" p14:dur="2000" advTm="26820"/>
    </mc:Choice>
    <mc:Fallback xmlns="">
      <p:transition spd="slow" advTm="2682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7591926" y="326565"/>
            <a:ext cx="4392883"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Basic principle</a:t>
            </a:r>
            <a:endParaRPr lang="en-GB" sz="4000" dirty="0">
              <a:solidFill>
                <a:schemeClr val="accent6">
                  <a:lumMod val="75000"/>
                </a:schemeClr>
              </a:solidFill>
            </a:endParaRP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3</a:t>
            </a:fld>
            <a:endParaRPr lang="es-ES" dirty="0"/>
          </a:p>
        </p:txBody>
      </p:sp>
      <p:sp>
        <p:nvSpPr>
          <p:cNvPr id="15" name="Marcador de contenido 2">
            <a:extLst>
              <a:ext uri="{FF2B5EF4-FFF2-40B4-BE49-F238E27FC236}">
                <a16:creationId xmlns:a16="http://schemas.microsoft.com/office/drawing/2014/main" id="{78EB15D2-CD3C-FA45-B76D-AFC5CE84E3D3}"/>
              </a:ext>
            </a:extLst>
          </p:cNvPr>
          <p:cNvSpPr>
            <a:spLocks noGrp="1"/>
          </p:cNvSpPr>
          <p:nvPr>
            <p:ph idx="1"/>
          </p:nvPr>
        </p:nvSpPr>
        <p:spPr>
          <a:xfrm>
            <a:off x="382126" y="1683775"/>
            <a:ext cx="11372552" cy="670955"/>
          </a:xfrm>
          <a:ln w="28575">
            <a:noFill/>
          </a:ln>
        </p:spPr>
        <p:txBody>
          <a:bodyPr>
            <a:normAutofit fontScale="92500" lnSpcReduction="10000"/>
          </a:bodyPr>
          <a:lstStyle/>
          <a:p>
            <a:pPr marL="0" indent="0" algn="just">
              <a:buNone/>
            </a:pPr>
            <a:r>
              <a:rPr lang="en-GB" sz="2400" b="1" u="sng" dirty="0">
                <a:solidFill>
                  <a:schemeClr val="accent6">
                    <a:lumMod val="50000"/>
                  </a:schemeClr>
                </a:solidFill>
                <a:latin typeface="Calibri" charset="0"/>
              </a:rPr>
              <a:t>Silicon strip sensors</a:t>
            </a:r>
            <a:r>
              <a:rPr lang="en-GB" sz="2400" b="1" dirty="0">
                <a:solidFill>
                  <a:schemeClr val="accent6">
                    <a:lumMod val="50000"/>
                  </a:schemeClr>
                </a:solidFill>
                <a:latin typeface="Calibri" charset="0"/>
              </a:rPr>
              <a:t> </a:t>
            </a:r>
            <a:r>
              <a:rPr lang="en-GB" sz="2400" dirty="0">
                <a:solidFill>
                  <a:schemeClr val="accent6">
                    <a:lumMod val="50000"/>
                  </a:schemeClr>
                </a:solidFill>
                <a:latin typeface="Calibri" charset="0"/>
              </a:rPr>
              <a:t>are used to track the pass of charge particles in high energy physics detectors.  </a:t>
            </a:r>
            <a:r>
              <a:rPr lang="en-GB" sz="2400" dirty="0">
                <a:solidFill>
                  <a:schemeClr val="accent6">
                    <a:lumMod val="75000"/>
                  </a:schemeClr>
                </a:solidFill>
                <a:latin typeface="Calibri" charset="0"/>
              </a:rPr>
              <a:t>			</a:t>
            </a:r>
            <a:endParaRPr lang="en-GB" sz="2400" dirty="0">
              <a:solidFill>
                <a:srgbClr val="FF0000"/>
              </a:solidFill>
              <a:latin typeface="Calibri" charset="0"/>
            </a:endParaRPr>
          </a:p>
        </p:txBody>
      </p:sp>
      <p:pic>
        <p:nvPicPr>
          <p:cNvPr id="2050" name="Picture 2">
            <a:extLst>
              <a:ext uri="{FF2B5EF4-FFF2-40B4-BE49-F238E27FC236}">
                <a16:creationId xmlns:a16="http://schemas.microsoft.com/office/drawing/2014/main" id="{8FBBC40E-D598-424C-BF4D-3845D2B70B8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9226" y="3111804"/>
            <a:ext cx="3594093" cy="2393476"/>
          </a:xfrm>
          <a:prstGeom prst="rect">
            <a:avLst/>
          </a:prstGeom>
          <a:noFill/>
          <a:extLst>
            <a:ext uri="{909E8E84-426E-40DD-AFC4-6F175D3DCCD1}">
              <a14:hiddenFill xmlns:a14="http://schemas.microsoft.com/office/drawing/2010/main">
                <a:solidFill>
                  <a:srgbClr val="FFFFFF"/>
                </a:solidFill>
              </a14:hiddenFill>
            </a:ext>
          </a:extLst>
        </p:spPr>
      </p:pic>
      <p:sp>
        <p:nvSpPr>
          <p:cNvPr id="5" name="CuadroTexto 4">
            <a:extLst>
              <a:ext uri="{FF2B5EF4-FFF2-40B4-BE49-F238E27FC236}">
                <a16:creationId xmlns:a16="http://schemas.microsoft.com/office/drawing/2014/main" id="{E1590CB0-DC4F-7A41-93C0-E1BB4E2E24C2}"/>
              </a:ext>
            </a:extLst>
          </p:cNvPr>
          <p:cNvSpPr txBox="1"/>
          <p:nvPr/>
        </p:nvSpPr>
        <p:spPr>
          <a:xfrm>
            <a:off x="5199185" y="5746091"/>
            <a:ext cx="2954215" cy="369332"/>
          </a:xfrm>
          <a:prstGeom prst="rect">
            <a:avLst/>
          </a:prstGeom>
          <a:noFill/>
        </p:spPr>
        <p:txBody>
          <a:bodyPr wrap="square" rtlCol="0">
            <a:spAutoFit/>
          </a:bodyPr>
          <a:lstStyle/>
          <a:p>
            <a:r>
              <a:rPr lang="en-GB" dirty="0">
                <a:solidFill>
                  <a:schemeClr val="accent6">
                    <a:lumMod val="75000"/>
                  </a:schemeClr>
                </a:solidFill>
              </a:rPr>
              <a:t>Inner Tracker ATLAS event</a:t>
            </a:r>
          </a:p>
        </p:txBody>
      </p:sp>
      <p:pic>
        <p:nvPicPr>
          <p:cNvPr id="6" name="Imagen 5">
            <a:extLst>
              <a:ext uri="{FF2B5EF4-FFF2-40B4-BE49-F238E27FC236}">
                <a16:creationId xmlns:a16="http://schemas.microsoft.com/office/drawing/2014/main" id="{A953DF28-20FD-1841-BD42-2E935A7B56BB}"/>
              </a:ext>
            </a:extLst>
          </p:cNvPr>
          <p:cNvPicPr>
            <a:picLocks noChangeAspect="1"/>
          </p:cNvPicPr>
          <p:nvPr/>
        </p:nvPicPr>
        <p:blipFill>
          <a:blip r:embed="rId6"/>
          <a:stretch>
            <a:fillRect/>
          </a:stretch>
        </p:blipFill>
        <p:spPr>
          <a:xfrm>
            <a:off x="382126" y="2848856"/>
            <a:ext cx="4331971" cy="2919372"/>
          </a:xfrm>
          <a:prstGeom prst="rect">
            <a:avLst/>
          </a:prstGeom>
        </p:spPr>
      </p:pic>
      <p:pic>
        <p:nvPicPr>
          <p:cNvPr id="10" name="Imagen 9">
            <a:extLst>
              <a:ext uri="{FF2B5EF4-FFF2-40B4-BE49-F238E27FC236}">
                <a16:creationId xmlns:a16="http://schemas.microsoft.com/office/drawing/2014/main" id="{9E3DC69D-3DCC-5B44-B0D4-F32993C1B787}"/>
              </a:ext>
            </a:extLst>
          </p:cNvPr>
          <p:cNvPicPr>
            <a:picLocks noChangeAspect="1"/>
          </p:cNvPicPr>
          <p:nvPr/>
        </p:nvPicPr>
        <p:blipFill>
          <a:blip r:embed="rId7"/>
          <a:stretch>
            <a:fillRect/>
          </a:stretch>
        </p:blipFill>
        <p:spPr>
          <a:xfrm>
            <a:off x="8383319" y="2872379"/>
            <a:ext cx="3926339" cy="2741569"/>
          </a:xfrm>
          <a:prstGeom prst="rect">
            <a:avLst/>
          </a:prstGeom>
        </p:spPr>
      </p:pic>
      <p:sp>
        <p:nvSpPr>
          <p:cNvPr id="16" name="CuadroTexto 15">
            <a:extLst>
              <a:ext uri="{FF2B5EF4-FFF2-40B4-BE49-F238E27FC236}">
                <a16:creationId xmlns:a16="http://schemas.microsoft.com/office/drawing/2014/main" id="{507CC73A-547D-7C45-8D49-BC792F897DAD}"/>
              </a:ext>
            </a:extLst>
          </p:cNvPr>
          <p:cNvSpPr txBox="1"/>
          <p:nvPr/>
        </p:nvSpPr>
        <p:spPr>
          <a:xfrm>
            <a:off x="1200256" y="5787194"/>
            <a:ext cx="2954215" cy="369332"/>
          </a:xfrm>
          <a:prstGeom prst="rect">
            <a:avLst/>
          </a:prstGeom>
          <a:noFill/>
        </p:spPr>
        <p:txBody>
          <a:bodyPr wrap="square" rtlCol="0">
            <a:spAutoFit/>
          </a:bodyPr>
          <a:lstStyle/>
          <a:p>
            <a:r>
              <a:rPr lang="en-GB" dirty="0">
                <a:solidFill>
                  <a:schemeClr val="accent6">
                    <a:lumMod val="75000"/>
                  </a:schemeClr>
                </a:solidFill>
              </a:rPr>
              <a:t>Inner Tracker ATLAS </a:t>
            </a:r>
          </a:p>
        </p:txBody>
      </p:sp>
      <p:sp>
        <p:nvSpPr>
          <p:cNvPr id="17" name="CuadroTexto 16">
            <a:extLst>
              <a:ext uri="{FF2B5EF4-FFF2-40B4-BE49-F238E27FC236}">
                <a16:creationId xmlns:a16="http://schemas.microsoft.com/office/drawing/2014/main" id="{3A71A7D4-E58B-8140-B264-54BF8C6680DE}"/>
              </a:ext>
            </a:extLst>
          </p:cNvPr>
          <p:cNvSpPr txBox="1"/>
          <p:nvPr/>
        </p:nvSpPr>
        <p:spPr>
          <a:xfrm>
            <a:off x="9469397" y="5787194"/>
            <a:ext cx="2515412" cy="369332"/>
          </a:xfrm>
          <a:prstGeom prst="rect">
            <a:avLst/>
          </a:prstGeom>
          <a:noFill/>
        </p:spPr>
        <p:txBody>
          <a:bodyPr wrap="square" rtlCol="0">
            <a:spAutoFit/>
          </a:bodyPr>
          <a:lstStyle/>
          <a:p>
            <a:r>
              <a:rPr lang="en-GB" dirty="0">
                <a:solidFill>
                  <a:schemeClr val="accent6">
                    <a:lumMod val="75000"/>
                  </a:schemeClr>
                </a:solidFill>
              </a:rPr>
              <a:t>ATLAS SCT module</a:t>
            </a:r>
          </a:p>
        </p:txBody>
      </p:sp>
      <p:sp>
        <p:nvSpPr>
          <p:cNvPr id="14" name="CuadroTexto 13">
            <a:extLst>
              <a:ext uri="{FF2B5EF4-FFF2-40B4-BE49-F238E27FC236}">
                <a16:creationId xmlns:a16="http://schemas.microsoft.com/office/drawing/2014/main" id="{52BEF58C-FCAE-5442-8CE1-B7149228C7C7}"/>
              </a:ext>
            </a:extLst>
          </p:cNvPr>
          <p:cNvSpPr txBox="1"/>
          <p:nvPr/>
        </p:nvSpPr>
        <p:spPr>
          <a:xfrm>
            <a:off x="4674648" y="2260734"/>
            <a:ext cx="3608706"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The ATLAS example</a:t>
            </a:r>
            <a:endParaRPr lang="es-ES" sz="2800" dirty="0">
              <a:solidFill>
                <a:schemeClr val="bg1"/>
              </a:solidFill>
            </a:endParaRPr>
          </a:p>
        </p:txBody>
      </p:sp>
    </p:spTree>
    <p:extLst>
      <p:ext uri="{BB962C8B-B14F-4D97-AF65-F5344CB8AC3E}">
        <p14:creationId xmlns:p14="http://schemas.microsoft.com/office/powerpoint/2010/main" val="1494518568"/>
      </p:ext>
    </p:extLst>
  </p:cSld>
  <p:clrMapOvr>
    <a:masterClrMapping/>
  </p:clrMapOvr>
  <mc:AlternateContent xmlns:mc="http://schemas.openxmlformats.org/markup-compatibility/2006" xmlns:p14="http://schemas.microsoft.com/office/powerpoint/2010/main">
    <mc:Choice Requires="p14">
      <p:transition spd="slow" p14:dur="2000" advTm="36486"/>
    </mc:Choice>
    <mc:Fallback xmlns="">
      <p:transition spd="slow" advTm="36486"/>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4054604" y="326565"/>
            <a:ext cx="7930206"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Basic principle: p-n junction</a:t>
            </a:r>
            <a:endParaRPr lang="en-GB" sz="4000" dirty="0">
              <a:solidFill>
                <a:schemeClr val="accent6">
                  <a:lumMod val="75000"/>
                </a:schemeClr>
              </a:solidFill>
            </a:endParaRP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4</a:t>
            </a:fld>
            <a:endParaRPr lang="es-ES" dirty="0"/>
          </a:p>
        </p:txBody>
      </p:sp>
      <p:pic>
        <p:nvPicPr>
          <p:cNvPr id="14" name="Picture 2" descr="pn junction, n type semiconductor, p type semiconductor, silicon crystal, doing, impurities, reverse bias, forward bias junction">
            <a:extLst>
              <a:ext uri="{FF2B5EF4-FFF2-40B4-BE49-F238E27FC236}">
                <a16:creationId xmlns:a16="http://schemas.microsoft.com/office/drawing/2014/main" id="{2B0A3791-7542-7048-BB01-7498F58849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19707" y="1143874"/>
            <a:ext cx="4050254" cy="196437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4" descr="pn junction, n type semiconductor, p type semiconductor, silicon crystal, doing, impurities, reverse bias, forward bias junction">
            <a:extLst>
              <a:ext uri="{FF2B5EF4-FFF2-40B4-BE49-F238E27FC236}">
                <a16:creationId xmlns:a16="http://schemas.microsoft.com/office/drawing/2014/main" id="{2B0174FB-9DF2-2343-9963-9F47E2B0D51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7191" y="3579088"/>
            <a:ext cx="2493289" cy="1971784"/>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pn junction, n type semiconductor, p type semiconductor, silicon crystal, doing, impurities, reverse bias, forward bias junction">
            <a:extLst>
              <a:ext uri="{FF2B5EF4-FFF2-40B4-BE49-F238E27FC236}">
                <a16:creationId xmlns:a16="http://schemas.microsoft.com/office/drawing/2014/main" id="{61C3076D-0B95-C44B-8CCE-F4CEBA15133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401126" y="3557648"/>
            <a:ext cx="2618581" cy="2156478"/>
          </a:xfrm>
          <a:prstGeom prst="rect">
            <a:avLst/>
          </a:prstGeom>
          <a:noFill/>
          <a:extLst>
            <a:ext uri="{909E8E84-426E-40DD-AFC4-6F175D3DCCD1}">
              <a14:hiddenFill xmlns:a14="http://schemas.microsoft.com/office/drawing/2010/main">
                <a:solidFill>
                  <a:srgbClr val="FFFFFF"/>
                </a:solidFill>
              </a14:hiddenFill>
            </a:ext>
          </a:extLst>
        </p:spPr>
      </p:pic>
      <p:sp>
        <p:nvSpPr>
          <p:cNvPr id="6" name="CuadroTexto 5">
            <a:extLst>
              <a:ext uri="{FF2B5EF4-FFF2-40B4-BE49-F238E27FC236}">
                <a16:creationId xmlns:a16="http://schemas.microsoft.com/office/drawing/2014/main" id="{997AE624-0F90-7E4D-900D-5FB5E82617FF}"/>
              </a:ext>
            </a:extLst>
          </p:cNvPr>
          <p:cNvSpPr txBox="1"/>
          <p:nvPr/>
        </p:nvSpPr>
        <p:spPr>
          <a:xfrm>
            <a:off x="184673" y="1719784"/>
            <a:ext cx="7587727" cy="1477328"/>
          </a:xfrm>
          <a:prstGeom prst="rect">
            <a:avLst/>
          </a:prstGeom>
          <a:noFill/>
        </p:spPr>
        <p:txBody>
          <a:bodyPr wrap="square" rtlCol="0">
            <a:spAutoFit/>
          </a:bodyPr>
          <a:lstStyle/>
          <a:p>
            <a:r>
              <a:rPr lang="en-GB" dirty="0"/>
              <a:t>The holes present in the P region are diffuse into the N-region, leaving behind the negative charge in the P region . Electrons present at the N-region diffuse into the P-region leaving behind the positive. </a:t>
            </a:r>
          </a:p>
          <a:p>
            <a:r>
              <a:rPr lang="en-GB" dirty="0"/>
              <a:t>As the junction is formed, each region of silicon crystal becomes depleted from major charge carriers around the junction.</a:t>
            </a:r>
          </a:p>
        </p:txBody>
      </p:sp>
      <p:sp>
        <p:nvSpPr>
          <p:cNvPr id="8" name="CuadroTexto 7">
            <a:extLst>
              <a:ext uri="{FF2B5EF4-FFF2-40B4-BE49-F238E27FC236}">
                <a16:creationId xmlns:a16="http://schemas.microsoft.com/office/drawing/2014/main" id="{DD6E2082-89F8-B14C-B9A8-F20D3908D309}"/>
              </a:ext>
            </a:extLst>
          </p:cNvPr>
          <p:cNvSpPr txBox="1"/>
          <p:nvPr/>
        </p:nvSpPr>
        <p:spPr>
          <a:xfrm>
            <a:off x="2700480" y="3579088"/>
            <a:ext cx="2493289" cy="2062103"/>
          </a:xfrm>
          <a:prstGeom prst="rect">
            <a:avLst/>
          </a:prstGeom>
          <a:noFill/>
        </p:spPr>
        <p:txBody>
          <a:bodyPr wrap="square" rtlCol="0">
            <a:spAutoFit/>
          </a:bodyPr>
          <a:lstStyle/>
          <a:p>
            <a:pPr algn="just"/>
            <a:r>
              <a:rPr lang="en-GB" sz="1600" dirty="0"/>
              <a:t>The electrons present in the N-region will push toward the P-region. Holes in the P-region will continue to diffuse into the N-region as long as the forward bias voltage is applied across the junction.</a:t>
            </a:r>
          </a:p>
        </p:txBody>
      </p:sp>
      <p:sp>
        <p:nvSpPr>
          <p:cNvPr id="10" name="CuadroTexto 9">
            <a:extLst>
              <a:ext uri="{FF2B5EF4-FFF2-40B4-BE49-F238E27FC236}">
                <a16:creationId xmlns:a16="http://schemas.microsoft.com/office/drawing/2014/main" id="{E9487B1C-39DE-F54D-A4C6-A204F545E21D}"/>
              </a:ext>
            </a:extLst>
          </p:cNvPr>
          <p:cNvSpPr txBox="1"/>
          <p:nvPr/>
        </p:nvSpPr>
        <p:spPr>
          <a:xfrm>
            <a:off x="8196120" y="3634820"/>
            <a:ext cx="3441700" cy="1815882"/>
          </a:xfrm>
          <a:prstGeom prst="rect">
            <a:avLst/>
          </a:prstGeom>
          <a:noFill/>
        </p:spPr>
        <p:txBody>
          <a:bodyPr wrap="square" rtlCol="0">
            <a:spAutoFit/>
          </a:bodyPr>
          <a:lstStyle/>
          <a:p>
            <a:pPr algn="just"/>
            <a:r>
              <a:rPr lang="en-GB" sz="1600" dirty="0"/>
              <a:t>The width of depletion region behaves in proportion with the reverse bias voltage applied across the junction.</a:t>
            </a:r>
          </a:p>
          <a:p>
            <a:pPr algn="just"/>
            <a:r>
              <a:rPr lang="en-GB" sz="1600" dirty="0"/>
              <a:t>Stops the current flow between the junction.</a:t>
            </a:r>
          </a:p>
          <a:p>
            <a:pPr algn="just"/>
            <a:r>
              <a:rPr lang="en-GB" sz="1600" dirty="0"/>
              <a:t>In this condition, PN junction behaves as an insulator.</a:t>
            </a:r>
          </a:p>
        </p:txBody>
      </p:sp>
    </p:spTree>
    <p:extLst>
      <p:ext uri="{BB962C8B-B14F-4D97-AF65-F5344CB8AC3E}">
        <p14:creationId xmlns:p14="http://schemas.microsoft.com/office/powerpoint/2010/main" val="1872860460"/>
      </p:ext>
    </p:extLst>
  </p:cSld>
  <p:clrMapOvr>
    <a:masterClrMapping/>
  </p:clrMapOvr>
  <mc:AlternateContent xmlns:mc="http://schemas.openxmlformats.org/markup-compatibility/2006" xmlns:p14="http://schemas.microsoft.com/office/powerpoint/2010/main">
    <mc:Choice Requires="p14">
      <p:transition spd="slow" p14:dur="2000" advTm="36486"/>
    </mc:Choice>
    <mc:Fallback xmlns="">
      <p:transition spd="slow" advTm="36486"/>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7796463" y="326565"/>
            <a:ext cx="4188346"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Basic principle</a:t>
            </a:r>
            <a:endParaRPr lang="en-GB" sz="4000" dirty="0">
              <a:solidFill>
                <a:schemeClr val="accent6">
                  <a:lumMod val="75000"/>
                </a:schemeClr>
              </a:solidFill>
            </a:endParaRP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5</a:t>
            </a:fld>
            <a:endParaRPr lang="es-ES" dirty="0"/>
          </a:p>
        </p:txBody>
      </p:sp>
      <p:pic>
        <p:nvPicPr>
          <p:cNvPr id="18" name="Imagen 17">
            <a:extLst>
              <a:ext uri="{FF2B5EF4-FFF2-40B4-BE49-F238E27FC236}">
                <a16:creationId xmlns:a16="http://schemas.microsoft.com/office/drawing/2014/main" id="{56D60985-A1C9-494D-95A6-D3E15E53EC6F}"/>
              </a:ext>
            </a:extLst>
          </p:cNvPr>
          <p:cNvPicPr>
            <a:picLocks noChangeAspect="1"/>
          </p:cNvPicPr>
          <p:nvPr/>
        </p:nvPicPr>
        <p:blipFill rotWithShape="1">
          <a:blip r:embed="rId5"/>
          <a:srcRect l="11133" r="17040"/>
          <a:stretch/>
        </p:blipFill>
        <p:spPr>
          <a:xfrm>
            <a:off x="750627" y="1652052"/>
            <a:ext cx="4505257" cy="4704298"/>
          </a:xfrm>
          <a:prstGeom prst="rect">
            <a:avLst/>
          </a:prstGeom>
        </p:spPr>
      </p:pic>
      <p:pic>
        <p:nvPicPr>
          <p:cNvPr id="19" name="Imagen 18">
            <a:extLst>
              <a:ext uri="{FF2B5EF4-FFF2-40B4-BE49-F238E27FC236}">
                <a16:creationId xmlns:a16="http://schemas.microsoft.com/office/drawing/2014/main" id="{72D25764-979E-2E47-8119-C2047ECFF122}"/>
              </a:ext>
            </a:extLst>
          </p:cNvPr>
          <p:cNvPicPr>
            <a:picLocks noChangeAspect="1"/>
          </p:cNvPicPr>
          <p:nvPr/>
        </p:nvPicPr>
        <p:blipFill>
          <a:blip r:embed="rId6"/>
          <a:stretch>
            <a:fillRect/>
          </a:stretch>
        </p:blipFill>
        <p:spPr>
          <a:xfrm>
            <a:off x="5731491" y="1722214"/>
            <a:ext cx="5758218" cy="4016535"/>
          </a:xfrm>
          <a:prstGeom prst="rect">
            <a:avLst/>
          </a:prstGeom>
        </p:spPr>
      </p:pic>
      <p:sp>
        <p:nvSpPr>
          <p:cNvPr id="5" name="CuadroTexto 4">
            <a:extLst>
              <a:ext uri="{FF2B5EF4-FFF2-40B4-BE49-F238E27FC236}">
                <a16:creationId xmlns:a16="http://schemas.microsoft.com/office/drawing/2014/main" id="{0D356EFE-B1CF-2048-A526-A1F557DFFA4E}"/>
              </a:ext>
            </a:extLst>
          </p:cNvPr>
          <p:cNvSpPr txBox="1"/>
          <p:nvPr/>
        </p:nvSpPr>
        <p:spPr>
          <a:xfrm>
            <a:off x="5999356" y="5550872"/>
            <a:ext cx="5490353" cy="369332"/>
          </a:xfrm>
          <a:prstGeom prst="rect">
            <a:avLst/>
          </a:prstGeom>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dirty="0"/>
              <a:t>Charge collected is proportional to the depletion area</a:t>
            </a:r>
          </a:p>
        </p:txBody>
      </p:sp>
      <p:sp>
        <p:nvSpPr>
          <p:cNvPr id="12" name="CuadroTexto 11">
            <a:extLst>
              <a:ext uri="{FF2B5EF4-FFF2-40B4-BE49-F238E27FC236}">
                <a16:creationId xmlns:a16="http://schemas.microsoft.com/office/drawing/2014/main" id="{27E30445-E36D-B341-8A5A-40A555CD1B75}"/>
              </a:ext>
            </a:extLst>
          </p:cNvPr>
          <p:cNvSpPr txBox="1"/>
          <p:nvPr/>
        </p:nvSpPr>
        <p:spPr>
          <a:xfrm rot="2533903">
            <a:off x="10106509" y="2049396"/>
            <a:ext cx="2011697"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1</a:t>
            </a:r>
            <a:endParaRPr lang="es-ES" sz="2800" dirty="0">
              <a:solidFill>
                <a:schemeClr val="bg1"/>
              </a:solidFill>
            </a:endParaRPr>
          </a:p>
        </p:txBody>
      </p:sp>
    </p:spTree>
    <p:extLst>
      <p:ext uri="{BB962C8B-B14F-4D97-AF65-F5344CB8AC3E}">
        <p14:creationId xmlns:p14="http://schemas.microsoft.com/office/powerpoint/2010/main" val="859482336"/>
      </p:ext>
    </p:extLst>
  </p:cSld>
  <p:clrMapOvr>
    <a:masterClrMapping/>
  </p:clrMapOvr>
  <mc:AlternateContent xmlns:mc="http://schemas.openxmlformats.org/markup-compatibility/2006" xmlns:p14="http://schemas.microsoft.com/office/powerpoint/2010/main">
    <mc:Choice Requires="p14">
      <p:transition spd="slow" p14:dur="2000" advTm="36486"/>
    </mc:Choice>
    <mc:Fallback xmlns="">
      <p:transition spd="slow" advTm="36486"/>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7952874" y="326565"/>
            <a:ext cx="403193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Basic principle</a:t>
            </a:r>
            <a:endParaRPr lang="en-GB" sz="4000" dirty="0">
              <a:solidFill>
                <a:schemeClr val="accent6">
                  <a:lumMod val="75000"/>
                </a:schemeClr>
              </a:solidFill>
            </a:endParaRP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6</a:t>
            </a:fld>
            <a:endParaRPr lang="es-ES" dirty="0"/>
          </a:p>
        </p:txBody>
      </p:sp>
      <p:pic>
        <p:nvPicPr>
          <p:cNvPr id="10" name="Imagen 9">
            <a:extLst>
              <a:ext uri="{FF2B5EF4-FFF2-40B4-BE49-F238E27FC236}">
                <a16:creationId xmlns:a16="http://schemas.microsoft.com/office/drawing/2014/main" id="{DF6CA59F-166E-0540-9DB2-179181C14BC2}"/>
              </a:ext>
            </a:extLst>
          </p:cNvPr>
          <p:cNvPicPr>
            <a:picLocks noChangeAspect="1"/>
          </p:cNvPicPr>
          <p:nvPr/>
        </p:nvPicPr>
        <p:blipFill>
          <a:blip r:embed="rId5"/>
          <a:stretch>
            <a:fillRect/>
          </a:stretch>
        </p:blipFill>
        <p:spPr>
          <a:xfrm>
            <a:off x="5273585" y="1805990"/>
            <a:ext cx="5759629" cy="4319721"/>
          </a:xfrm>
          <a:prstGeom prst="rect">
            <a:avLst/>
          </a:prstGeom>
        </p:spPr>
      </p:pic>
      <p:pic>
        <p:nvPicPr>
          <p:cNvPr id="16" name="Imagen 15">
            <a:extLst>
              <a:ext uri="{FF2B5EF4-FFF2-40B4-BE49-F238E27FC236}">
                <a16:creationId xmlns:a16="http://schemas.microsoft.com/office/drawing/2014/main" id="{037DC751-7C5D-3840-98D7-49626D3AE516}"/>
              </a:ext>
            </a:extLst>
          </p:cNvPr>
          <p:cNvPicPr>
            <a:picLocks noChangeAspect="1"/>
          </p:cNvPicPr>
          <p:nvPr/>
        </p:nvPicPr>
        <p:blipFill>
          <a:blip r:embed="rId6"/>
          <a:stretch>
            <a:fillRect/>
          </a:stretch>
        </p:blipFill>
        <p:spPr>
          <a:xfrm>
            <a:off x="207191" y="2488440"/>
            <a:ext cx="4064000" cy="3048000"/>
          </a:xfrm>
          <a:prstGeom prst="rect">
            <a:avLst/>
          </a:prstGeom>
          <a:ln w="38100">
            <a:solidFill>
              <a:srgbClr val="FF0000"/>
            </a:solidFill>
          </a:ln>
        </p:spPr>
      </p:pic>
      <p:sp>
        <p:nvSpPr>
          <p:cNvPr id="21" name="Rectángulo 20">
            <a:extLst>
              <a:ext uri="{FF2B5EF4-FFF2-40B4-BE49-F238E27FC236}">
                <a16:creationId xmlns:a16="http://schemas.microsoft.com/office/drawing/2014/main" id="{420F4117-3B7D-7E4D-BE4F-78DE422B3431}"/>
              </a:ext>
            </a:extLst>
          </p:cNvPr>
          <p:cNvSpPr/>
          <p:nvPr/>
        </p:nvSpPr>
        <p:spPr>
          <a:xfrm>
            <a:off x="6660108" y="3521122"/>
            <a:ext cx="1037230" cy="98263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2" name="Trapecio 21">
            <a:extLst>
              <a:ext uri="{FF2B5EF4-FFF2-40B4-BE49-F238E27FC236}">
                <a16:creationId xmlns:a16="http://schemas.microsoft.com/office/drawing/2014/main" id="{ED7A412D-BE15-3A41-926A-527BF03D149C}"/>
              </a:ext>
            </a:extLst>
          </p:cNvPr>
          <p:cNvSpPr/>
          <p:nvPr/>
        </p:nvSpPr>
        <p:spPr>
          <a:xfrm rot="5400000">
            <a:off x="3961041" y="2837376"/>
            <a:ext cx="3048001" cy="2350131"/>
          </a:xfrm>
          <a:prstGeom prst="trapezoid">
            <a:avLst>
              <a:gd name="adj" fmla="val 44398"/>
            </a:avLst>
          </a:prstGeom>
          <a:gradFill flip="none" rotWithShape="1">
            <a:gsLst>
              <a:gs pos="0">
                <a:schemeClr val="accent6">
                  <a:lumMod val="75000"/>
                  <a:tint val="66000"/>
                  <a:satMod val="160000"/>
                </a:schemeClr>
              </a:gs>
              <a:gs pos="23000">
                <a:schemeClr val="accent6">
                  <a:lumMod val="75000"/>
                  <a:tint val="44500"/>
                  <a:satMod val="160000"/>
                  <a:alpha val="29000"/>
                </a:schemeClr>
              </a:gs>
              <a:gs pos="100000">
                <a:schemeClr val="accent6">
                  <a:lumMod val="75000"/>
                  <a:tint val="23500"/>
                  <a:satMod val="16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3" name="CuadroTexto 22">
            <a:extLst>
              <a:ext uri="{FF2B5EF4-FFF2-40B4-BE49-F238E27FC236}">
                <a16:creationId xmlns:a16="http://schemas.microsoft.com/office/drawing/2014/main" id="{76F87BCC-C9E2-6746-AE2B-156CA671C9D6}"/>
              </a:ext>
            </a:extLst>
          </p:cNvPr>
          <p:cNvSpPr txBox="1"/>
          <p:nvPr/>
        </p:nvSpPr>
        <p:spPr>
          <a:xfrm>
            <a:off x="434838" y="1723697"/>
            <a:ext cx="3608706"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EASY sensor</a:t>
            </a:r>
            <a:endParaRPr lang="es-ES" sz="2800" dirty="0">
              <a:solidFill>
                <a:schemeClr val="bg1"/>
              </a:solidFill>
            </a:endParaRPr>
          </a:p>
        </p:txBody>
      </p:sp>
    </p:spTree>
    <p:extLst>
      <p:ext uri="{BB962C8B-B14F-4D97-AF65-F5344CB8AC3E}">
        <p14:creationId xmlns:p14="http://schemas.microsoft.com/office/powerpoint/2010/main" val="2915708917"/>
      </p:ext>
    </p:extLst>
  </p:cSld>
  <p:clrMapOvr>
    <a:masterClrMapping/>
  </p:clrMapOvr>
  <mc:AlternateContent xmlns:mc="http://schemas.openxmlformats.org/markup-compatibility/2006" xmlns:p14="http://schemas.microsoft.com/office/powerpoint/2010/main">
    <mc:Choice Requires="p14">
      <p:transition spd="slow" p14:dur="2000" advTm="36486"/>
    </mc:Choice>
    <mc:Fallback xmlns="">
      <p:transition spd="slow" advTm="36486"/>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3"/>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7952874" y="326565"/>
            <a:ext cx="4031935"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Basic principle</a:t>
            </a:r>
            <a:endParaRPr lang="en-GB" sz="4000" dirty="0">
              <a:solidFill>
                <a:schemeClr val="accent6">
                  <a:lumMod val="75000"/>
                </a:schemeClr>
              </a:solidFill>
            </a:endParaRP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7</a:t>
            </a:fld>
            <a:endParaRPr lang="es-ES" dirty="0"/>
          </a:p>
        </p:txBody>
      </p:sp>
      <p:sp>
        <p:nvSpPr>
          <p:cNvPr id="23" name="CuadroTexto 22">
            <a:extLst>
              <a:ext uri="{FF2B5EF4-FFF2-40B4-BE49-F238E27FC236}">
                <a16:creationId xmlns:a16="http://schemas.microsoft.com/office/drawing/2014/main" id="{76F87BCC-C9E2-6746-AE2B-156CA671C9D6}"/>
              </a:ext>
            </a:extLst>
          </p:cNvPr>
          <p:cNvSpPr txBox="1"/>
          <p:nvPr/>
        </p:nvSpPr>
        <p:spPr>
          <a:xfrm rot="3084904">
            <a:off x="9790535" y="1945852"/>
            <a:ext cx="2583784" cy="523220"/>
          </a:xfrm>
          <a:prstGeom prst="rect">
            <a:avLst/>
          </a:prstGeom>
          <a:solidFill>
            <a:srgbClr val="FF0000"/>
          </a:solidFill>
        </p:spPr>
        <p:txBody>
          <a:bodyPr wrap="square" rtlCol="0">
            <a:spAutoFit/>
          </a:bodyPr>
          <a:lstStyle/>
          <a:p>
            <a:pPr algn="ctr"/>
            <a:r>
              <a:rPr lang="en-GB" sz="2800" dirty="0">
                <a:solidFill>
                  <a:schemeClr val="bg1"/>
                </a:solidFill>
                <a:latin typeface="Calibri" charset="0"/>
              </a:rPr>
              <a:t>Exercise 2</a:t>
            </a:r>
            <a:endParaRPr lang="es-ES" sz="2800" dirty="0">
              <a:solidFill>
                <a:schemeClr val="bg1"/>
              </a:solidFill>
            </a:endParaRPr>
          </a:p>
        </p:txBody>
      </p:sp>
      <p:pic>
        <p:nvPicPr>
          <p:cNvPr id="14" name="Imagen 4" descr="Resistencia 2.bmp">
            <a:extLst>
              <a:ext uri="{FF2B5EF4-FFF2-40B4-BE49-F238E27FC236}">
                <a16:creationId xmlns:a16="http://schemas.microsoft.com/office/drawing/2014/main" id="{76509099-0902-5F41-86A6-E215E5CDEBC2}"/>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545094" y="2361402"/>
            <a:ext cx="4200966" cy="316052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cxnSp>
        <p:nvCxnSpPr>
          <p:cNvPr id="15" name="Conector recto 14">
            <a:extLst>
              <a:ext uri="{FF2B5EF4-FFF2-40B4-BE49-F238E27FC236}">
                <a16:creationId xmlns:a16="http://schemas.microsoft.com/office/drawing/2014/main" id="{235040C3-5A4B-F74E-AE02-38C29F047165}"/>
              </a:ext>
            </a:extLst>
          </p:cNvPr>
          <p:cNvCxnSpPr>
            <a:cxnSpLocks noChangeShapeType="1"/>
          </p:cNvCxnSpPr>
          <p:nvPr/>
        </p:nvCxnSpPr>
        <p:spPr bwMode="auto">
          <a:xfrm>
            <a:off x="2661128" y="3324128"/>
            <a:ext cx="1501775" cy="1773237"/>
          </a:xfrm>
          <a:prstGeom prst="line">
            <a:avLst/>
          </a:prstGeom>
          <a:noFill/>
          <a:ln w="38100">
            <a:solidFill>
              <a:srgbClr val="4BACC6"/>
            </a:solidFill>
            <a:round/>
            <a:headEnd/>
            <a:tailEnd/>
          </a:ln>
          <a:effectLst>
            <a:outerShdw blurRad="40000" dist="23000" dir="5400000" rotWithShape="0">
              <a:srgbClr val="000000">
                <a:alpha val="34998"/>
              </a:srgbClr>
            </a:outerShdw>
          </a:effectLst>
          <a:extLst>
            <a:ext uri="{909E8E84-426E-40dd-AFC4-6F175D3DCCD1}">
              <a14:hiddenFill xmlns="" xmlns:a14="http://schemas.microsoft.com/office/drawing/2010/main">
                <a:noFill/>
              </a14:hiddenFill>
            </a:ext>
          </a:extLst>
        </p:spPr>
      </p:cxnSp>
      <p:cxnSp>
        <p:nvCxnSpPr>
          <p:cNvPr id="17" name="Conector recto 16">
            <a:extLst>
              <a:ext uri="{FF2B5EF4-FFF2-40B4-BE49-F238E27FC236}">
                <a16:creationId xmlns:a16="http://schemas.microsoft.com/office/drawing/2014/main" id="{B05D2B25-BE82-6E4D-83F7-0C92077DB88C}"/>
              </a:ext>
            </a:extLst>
          </p:cNvPr>
          <p:cNvCxnSpPr>
            <a:cxnSpLocks noChangeShapeType="1"/>
          </p:cNvCxnSpPr>
          <p:nvPr/>
        </p:nvCxnSpPr>
        <p:spPr bwMode="auto">
          <a:xfrm>
            <a:off x="3931377" y="3209991"/>
            <a:ext cx="1501775" cy="1773237"/>
          </a:xfrm>
          <a:prstGeom prst="line">
            <a:avLst/>
          </a:prstGeom>
          <a:noFill/>
          <a:ln w="38100">
            <a:solidFill>
              <a:srgbClr val="4BACC6"/>
            </a:solidFill>
            <a:round/>
            <a:headEnd/>
            <a:tailEnd/>
          </a:ln>
          <a:effectLst>
            <a:outerShdw blurRad="40000" dist="23000" dir="5400000" rotWithShape="0">
              <a:srgbClr val="000000">
                <a:alpha val="34998"/>
              </a:srgbClr>
            </a:outerShdw>
          </a:effectLst>
          <a:extLst>
            <a:ext uri="{909E8E84-426E-40dd-AFC4-6F175D3DCCD1}">
              <a14:hiddenFill xmlns="" xmlns:a14="http://schemas.microsoft.com/office/drawing/2010/main">
                <a:noFill/>
              </a14:hiddenFill>
            </a:ext>
          </a:extLst>
        </p:spPr>
      </p:cxnSp>
      <p:cxnSp>
        <p:nvCxnSpPr>
          <p:cNvPr id="18" name="Conector recto 17">
            <a:extLst>
              <a:ext uri="{FF2B5EF4-FFF2-40B4-BE49-F238E27FC236}">
                <a16:creationId xmlns:a16="http://schemas.microsoft.com/office/drawing/2014/main" id="{141A84BB-CACB-9F41-BE0A-A2B10E890205}"/>
              </a:ext>
            </a:extLst>
          </p:cNvPr>
          <p:cNvCxnSpPr>
            <a:cxnSpLocks noChangeShapeType="1"/>
          </p:cNvCxnSpPr>
          <p:nvPr/>
        </p:nvCxnSpPr>
        <p:spPr bwMode="auto">
          <a:xfrm>
            <a:off x="5257121" y="3128902"/>
            <a:ext cx="1503362" cy="1773237"/>
          </a:xfrm>
          <a:prstGeom prst="line">
            <a:avLst/>
          </a:prstGeom>
          <a:noFill/>
          <a:ln w="38100">
            <a:solidFill>
              <a:srgbClr val="4BACC6"/>
            </a:solidFill>
            <a:round/>
            <a:headEnd/>
            <a:tailEnd/>
          </a:ln>
          <a:effectLst>
            <a:outerShdw blurRad="40000" dist="23000" dir="5400000" rotWithShape="0">
              <a:srgbClr val="000000">
                <a:alpha val="34998"/>
              </a:srgbClr>
            </a:outerShdw>
          </a:effectLst>
          <a:extLst>
            <a:ext uri="{909E8E84-426E-40dd-AFC4-6F175D3DCCD1}">
              <a14:hiddenFill xmlns="" xmlns:a14="http://schemas.microsoft.com/office/drawing/2010/main">
                <a:noFill/>
              </a14:hiddenFill>
            </a:ext>
          </a:extLst>
        </p:spPr>
      </p:cxnSp>
      <p:cxnSp>
        <p:nvCxnSpPr>
          <p:cNvPr id="19" name="Conector recto 18">
            <a:extLst>
              <a:ext uri="{FF2B5EF4-FFF2-40B4-BE49-F238E27FC236}">
                <a16:creationId xmlns:a16="http://schemas.microsoft.com/office/drawing/2014/main" id="{FC4F8046-589A-0E43-BDD0-91A322B0BC8D}"/>
              </a:ext>
            </a:extLst>
          </p:cNvPr>
          <p:cNvCxnSpPr>
            <a:cxnSpLocks noChangeShapeType="1"/>
          </p:cNvCxnSpPr>
          <p:nvPr/>
        </p:nvCxnSpPr>
        <p:spPr bwMode="auto">
          <a:xfrm>
            <a:off x="3358769" y="3212859"/>
            <a:ext cx="1531937" cy="1806575"/>
          </a:xfrm>
          <a:prstGeom prst="line">
            <a:avLst/>
          </a:prstGeom>
          <a:noFill/>
          <a:ln w="38100">
            <a:solidFill>
              <a:srgbClr val="4BACC6"/>
            </a:solidFill>
            <a:round/>
            <a:headEnd/>
            <a:tailEnd type="triangle" w="med" len="med"/>
          </a:ln>
          <a:effectLst>
            <a:outerShdw blurRad="40000" dist="23000" dir="5400000" rotWithShape="0">
              <a:srgbClr val="000000">
                <a:alpha val="34998"/>
              </a:srgbClr>
            </a:outerShdw>
          </a:effectLst>
          <a:extLst>
            <a:ext uri="{909E8E84-426E-40dd-AFC4-6F175D3DCCD1}">
              <a14:hiddenFill xmlns="" xmlns:a14="http://schemas.microsoft.com/office/drawing/2010/main">
                <a:noFill/>
              </a14:hiddenFill>
            </a:ext>
          </a:extLst>
        </p:spPr>
      </p:cxnSp>
      <p:cxnSp>
        <p:nvCxnSpPr>
          <p:cNvPr id="20" name="Conector recto 19">
            <a:extLst>
              <a:ext uri="{FF2B5EF4-FFF2-40B4-BE49-F238E27FC236}">
                <a16:creationId xmlns:a16="http://schemas.microsoft.com/office/drawing/2014/main" id="{5DC982F2-C10E-8142-8803-3AF9C54F61D0}"/>
              </a:ext>
            </a:extLst>
          </p:cNvPr>
          <p:cNvCxnSpPr>
            <a:cxnSpLocks noChangeShapeType="1"/>
          </p:cNvCxnSpPr>
          <p:nvPr/>
        </p:nvCxnSpPr>
        <p:spPr bwMode="auto">
          <a:xfrm>
            <a:off x="4770142" y="3172974"/>
            <a:ext cx="1446213" cy="1806575"/>
          </a:xfrm>
          <a:prstGeom prst="line">
            <a:avLst/>
          </a:prstGeom>
          <a:noFill/>
          <a:ln w="38100">
            <a:solidFill>
              <a:srgbClr val="4BACC6"/>
            </a:solidFill>
            <a:round/>
            <a:headEnd/>
            <a:tailEnd type="triangle" w="med" len="med"/>
          </a:ln>
          <a:effectLst>
            <a:outerShdw blurRad="40000" dist="23000" dir="5400000" rotWithShape="0">
              <a:srgbClr val="000000">
                <a:alpha val="34998"/>
              </a:srgbClr>
            </a:outerShdw>
          </a:effectLst>
          <a:extLst>
            <a:ext uri="{909E8E84-426E-40dd-AFC4-6F175D3DCCD1}">
              <a14:hiddenFill xmlns="" xmlns:a14="http://schemas.microsoft.com/office/drawing/2010/main">
                <a:noFill/>
              </a14:hiddenFill>
            </a:ext>
          </a:extLst>
        </p:spPr>
      </p:cxnSp>
      <p:cxnSp>
        <p:nvCxnSpPr>
          <p:cNvPr id="24" name="Conector recto 23">
            <a:extLst>
              <a:ext uri="{FF2B5EF4-FFF2-40B4-BE49-F238E27FC236}">
                <a16:creationId xmlns:a16="http://schemas.microsoft.com/office/drawing/2014/main" id="{C503606A-5701-754C-8584-36B361930F84}"/>
              </a:ext>
            </a:extLst>
          </p:cNvPr>
          <p:cNvCxnSpPr>
            <a:cxnSpLocks noChangeShapeType="1"/>
          </p:cNvCxnSpPr>
          <p:nvPr/>
        </p:nvCxnSpPr>
        <p:spPr bwMode="auto">
          <a:xfrm>
            <a:off x="5966106" y="3039989"/>
            <a:ext cx="1366281" cy="1819926"/>
          </a:xfrm>
          <a:prstGeom prst="line">
            <a:avLst/>
          </a:prstGeom>
          <a:noFill/>
          <a:ln w="38100">
            <a:solidFill>
              <a:srgbClr val="4BACC6"/>
            </a:solidFill>
            <a:round/>
            <a:headEnd/>
            <a:tailEnd type="triangle" w="med" len="med"/>
          </a:ln>
          <a:effectLst>
            <a:outerShdw blurRad="40000" dist="23000" dir="5400000" rotWithShape="0">
              <a:srgbClr val="000000">
                <a:alpha val="34998"/>
              </a:srgbClr>
            </a:outerShdw>
          </a:effectLst>
          <a:extLst>
            <a:ext uri="{909E8E84-426E-40dd-AFC4-6F175D3DCCD1}">
              <a14:hiddenFill xmlns="" xmlns:a14="http://schemas.microsoft.com/office/drawing/2010/main">
                <a:noFill/>
              </a14:hiddenFill>
            </a:ext>
          </a:extLst>
        </p:spPr>
      </p:cxnSp>
      <p:cxnSp>
        <p:nvCxnSpPr>
          <p:cNvPr id="25" name="Conector recto 24">
            <a:extLst>
              <a:ext uri="{FF2B5EF4-FFF2-40B4-BE49-F238E27FC236}">
                <a16:creationId xmlns:a16="http://schemas.microsoft.com/office/drawing/2014/main" id="{56B9B97D-3945-CD4C-A6F5-43CA5CA0143D}"/>
              </a:ext>
            </a:extLst>
          </p:cNvPr>
          <p:cNvCxnSpPr>
            <a:cxnSpLocks noChangeShapeType="1"/>
          </p:cNvCxnSpPr>
          <p:nvPr/>
        </p:nvCxnSpPr>
        <p:spPr bwMode="auto">
          <a:xfrm flipV="1">
            <a:off x="4168242" y="3722393"/>
            <a:ext cx="1190625" cy="1335087"/>
          </a:xfrm>
          <a:prstGeom prst="line">
            <a:avLst/>
          </a:prstGeom>
          <a:noFill/>
          <a:ln w="38100">
            <a:solidFill>
              <a:srgbClr val="4BACC6"/>
            </a:solidFill>
            <a:prstDash val="sysDash"/>
            <a:round/>
            <a:headEnd/>
            <a:tailEnd type="triangle" w="med" len="med"/>
          </a:ln>
          <a:effectLst>
            <a:outerShdw blurRad="40000" dist="23000" dir="5400000" rotWithShape="0">
              <a:srgbClr val="000000">
                <a:alpha val="34998"/>
              </a:srgbClr>
            </a:outerShdw>
          </a:effectLst>
          <a:extLst>
            <a:ext uri="{909E8E84-426E-40dd-AFC4-6F175D3DCCD1}">
              <a14:hiddenFill xmlns="" xmlns:a14="http://schemas.microsoft.com/office/drawing/2010/main">
                <a:noFill/>
              </a14:hiddenFill>
            </a:ext>
          </a:extLst>
        </p:spPr>
      </p:cxnSp>
      <p:cxnSp>
        <p:nvCxnSpPr>
          <p:cNvPr id="26" name="Conector recto 25">
            <a:extLst>
              <a:ext uri="{FF2B5EF4-FFF2-40B4-BE49-F238E27FC236}">
                <a16:creationId xmlns:a16="http://schemas.microsoft.com/office/drawing/2014/main" id="{E1FDB8FF-5130-0A4F-80FF-0B3D41466634}"/>
              </a:ext>
            </a:extLst>
          </p:cNvPr>
          <p:cNvCxnSpPr>
            <a:cxnSpLocks noChangeShapeType="1"/>
          </p:cNvCxnSpPr>
          <p:nvPr/>
        </p:nvCxnSpPr>
        <p:spPr bwMode="auto">
          <a:xfrm flipV="1">
            <a:off x="5413490" y="3582365"/>
            <a:ext cx="1190625" cy="1335087"/>
          </a:xfrm>
          <a:prstGeom prst="line">
            <a:avLst/>
          </a:prstGeom>
          <a:noFill/>
          <a:ln w="38100">
            <a:solidFill>
              <a:srgbClr val="4BACC6"/>
            </a:solidFill>
            <a:prstDash val="sysDash"/>
            <a:round/>
            <a:headEnd/>
            <a:tailEnd type="triangle" w="med" len="med"/>
          </a:ln>
          <a:effectLst>
            <a:outerShdw blurRad="40000" dist="23000" dir="5400000" rotWithShape="0">
              <a:srgbClr val="000000">
                <a:alpha val="34998"/>
              </a:srgbClr>
            </a:outerShdw>
          </a:effectLst>
          <a:extLst>
            <a:ext uri="{909E8E84-426E-40dd-AFC4-6F175D3DCCD1}">
              <a14:hiddenFill xmlns="" xmlns:a14="http://schemas.microsoft.com/office/drawing/2010/main">
                <a:noFill/>
              </a14:hiddenFill>
            </a:ext>
          </a:extLst>
        </p:spPr>
      </p:cxnSp>
      <p:cxnSp>
        <p:nvCxnSpPr>
          <p:cNvPr id="27" name="Conector recto 26">
            <a:extLst>
              <a:ext uri="{FF2B5EF4-FFF2-40B4-BE49-F238E27FC236}">
                <a16:creationId xmlns:a16="http://schemas.microsoft.com/office/drawing/2014/main" id="{4A721C50-76EF-3641-9A45-7DD5FD9BD1C2}"/>
              </a:ext>
            </a:extLst>
          </p:cNvPr>
          <p:cNvCxnSpPr>
            <a:cxnSpLocks noChangeShapeType="1"/>
          </p:cNvCxnSpPr>
          <p:nvPr/>
        </p:nvCxnSpPr>
        <p:spPr bwMode="auto">
          <a:xfrm flipV="1">
            <a:off x="6743996" y="3478550"/>
            <a:ext cx="1190625" cy="1335087"/>
          </a:xfrm>
          <a:prstGeom prst="line">
            <a:avLst/>
          </a:prstGeom>
          <a:noFill/>
          <a:ln w="38100">
            <a:solidFill>
              <a:srgbClr val="4BACC6"/>
            </a:solidFill>
            <a:prstDash val="sysDash"/>
            <a:round/>
            <a:headEnd/>
            <a:tailEnd type="triangle" w="med" len="med"/>
          </a:ln>
          <a:effectLst>
            <a:outerShdw blurRad="40000" dist="23000" dir="5400000" rotWithShape="0">
              <a:srgbClr val="000000">
                <a:alpha val="34998"/>
              </a:srgbClr>
            </a:outerShdw>
          </a:effectLst>
          <a:extLst>
            <a:ext uri="{909E8E84-426E-40dd-AFC4-6F175D3DCCD1}">
              <a14:hiddenFill xmlns="" xmlns:a14="http://schemas.microsoft.com/office/drawing/2010/main">
                <a:noFill/>
              </a14:hiddenFill>
            </a:ext>
          </a:extLst>
        </p:spPr>
      </p:cxnSp>
      <p:sp>
        <p:nvSpPr>
          <p:cNvPr id="28" name="CuadroTexto 50">
            <a:extLst>
              <a:ext uri="{FF2B5EF4-FFF2-40B4-BE49-F238E27FC236}">
                <a16:creationId xmlns:a16="http://schemas.microsoft.com/office/drawing/2014/main" id="{82F0D41E-8E50-764B-AB9C-FE617599569B}"/>
              </a:ext>
            </a:extLst>
          </p:cNvPr>
          <p:cNvSpPr txBox="1">
            <a:spLocks noChangeArrowheads="1"/>
          </p:cNvSpPr>
          <p:nvPr/>
        </p:nvSpPr>
        <p:spPr bwMode="auto">
          <a:xfrm>
            <a:off x="3412015" y="1730975"/>
            <a:ext cx="1164706" cy="4748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104452" tIns="52226" rIns="104452" bIns="52226">
            <a:spAutoFit/>
          </a:bodyPr>
          <a:lstStyle>
            <a:lvl1pPr>
              <a:defRPr sz="3700">
                <a:solidFill>
                  <a:schemeClr val="tx1"/>
                </a:solidFill>
                <a:latin typeface="Calibri" charset="0"/>
                <a:ea typeface="ＭＳ Ｐゴシック" charset="0"/>
                <a:cs typeface="ＭＳ Ｐゴシック" charset="0"/>
              </a:defRPr>
            </a:lvl1pPr>
            <a:lvl2pPr marL="37931725" indent="-37474525">
              <a:defRPr sz="3200">
                <a:solidFill>
                  <a:schemeClr val="tx1"/>
                </a:solidFill>
                <a:latin typeface="Calibri" charset="0"/>
                <a:ea typeface="ＭＳ Ｐゴシック" charset="0"/>
              </a:defRPr>
            </a:lvl2pPr>
            <a:lvl3pPr>
              <a:defRPr sz="2700">
                <a:solidFill>
                  <a:schemeClr val="tx1"/>
                </a:solidFill>
                <a:latin typeface="Calibri" charset="0"/>
                <a:ea typeface="ＭＳ Ｐゴシック" charset="0"/>
              </a:defRPr>
            </a:lvl3pPr>
            <a:lvl4pPr>
              <a:defRPr sz="2300">
                <a:solidFill>
                  <a:schemeClr val="tx1"/>
                </a:solidFill>
                <a:latin typeface="Calibri" charset="0"/>
                <a:ea typeface="ＭＳ Ｐゴシック" charset="0"/>
              </a:defRPr>
            </a:lvl4pPr>
            <a:lvl5pPr>
              <a:defRPr sz="2300">
                <a:solidFill>
                  <a:schemeClr val="tx1"/>
                </a:solidFill>
                <a:latin typeface="Calibri" charset="0"/>
                <a:ea typeface="ＭＳ Ｐゴシック" charset="0"/>
              </a:defRPr>
            </a:lvl5pPr>
            <a:lvl6pPr marL="2806700" indent="-260350" eaLnBrk="0" fontAlgn="base" hangingPunct="0">
              <a:spcAft>
                <a:spcPct val="0"/>
              </a:spcAft>
              <a:buFont typeface="Arial" charset="0"/>
              <a:buChar char="»"/>
              <a:defRPr sz="2300">
                <a:solidFill>
                  <a:schemeClr val="tx1"/>
                </a:solidFill>
                <a:latin typeface="Calibri" charset="0"/>
                <a:ea typeface="ＭＳ Ｐゴシック" charset="0"/>
              </a:defRPr>
            </a:lvl6pPr>
            <a:lvl7pPr marL="3263900" indent="-260350" eaLnBrk="0" fontAlgn="base" hangingPunct="0">
              <a:spcAft>
                <a:spcPct val="0"/>
              </a:spcAft>
              <a:buFont typeface="Arial" charset="0"/>
              <a:buChar char="»"/>
              <a:defRPr sz="2300">
                <a:solidFill>
                  <a:schemeClr val="tx1"/>
                </a:solidFill>
                <a:latin typeface="Calibri" charset="0"/>
                <a:ea typeface="ＭＳ Ｐゴシック" charset="0"/>
              </a:defRPr>
            </a:lvl7pPr>
            <a:lvl8pPr marL="3721100" indent="-260350" eaLnBrk="0" fontAlgn="base" hangingPunct="0">
              <a:spcAft>
                <a:spcPct val="0"/>
              </a:spcAft>
              <a:buFont typeface="Arial" charset="0"/>
              <a:buChar char="»"/>
              <a:defRPr sz="2300">
                <a:solidFill>
                  <a:schemeClr val="tx1"/>
                </a:solidFill>
                <a:latin typeface="Calibri" charset="0"/>
                <a:ea typeface="ＭＳ Ｐゴシック" charset="0"/>
              </a:defRPr>
            </a:lvl8pPr>
            <a:lvl9pPr marL="4178300" indent="-260350" eaLnBrk="0" fontAlgn="base" hangingPunct="0">
              <a:spcAft>
                <a:spcPct val="0"/>
              </a:spcAft>
              <a:buFont typeface="Arial" charset="0"/>
              <a:buChar char="»"/>
              <a:defRPr sz="2300">
                <a:solidFill>
                  <a:schemeClr val="tx1"/>
                </a:solidFill>
                <a:latin typeface="Calibri" charset="0"/>
                <a:ea typeface="ＭＳ Ｐゴシック" charset="0"/>
              </a:defRPr>
            </a:lvl9pPr>
          </a:lstStyle>
          <a:p>
            <a:r>
              <a:rPr lang="es-ES" sz="2400" b="1" dirty="0">
                <a:solidFill>
                  <a:srgbClr val="71A0F3"/>
                </a:solidFill>
                <a:latin typeface="Arial" charset="0"/>
              </a:rPr>
              <a:t>Laser</a:t>
            </a:r>
          </a:p>
        </p:txBody>
      </p:sp>
      <p:cxnSp>
        <p:nvCxnSpPr>
          <p:cNvPr id="8" name="Conector recto de flecha 7">
            <a:extLst>
              <a:ext uri="{FF2B5EF4-FFF2-40B4-BE49-F238E27FC236}">
                <a16:creationId xmlns:a16="http://schemas.microsoft.com/office/drawing/2014/main" id="{7D88EEA5-6C52-1946-822E-D2C1D668C302}"/>
              </a:ext>
            </a:extLst>
          </p:cNvPr>
          <p:cNvCxnSpPr/>
          <p:nvPr/>
        </p:nvCxnSpPr>
        <p:spPr>
          <a:xfrm>
            <a:off x="4682264" y="1967442"/>
            <a:ext cx="2766618"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CuadroTexto 11">
            <a:extLst>
              <a:ext uri="{FF2B5EF4-FFF2-40B4-BE49-F238E27FC236}">
                <a16:creationId xmlns:a16="http://schemas.microsoft.com/office/drawing/2014/main" id="{F3DB1EC4-F846-8B42-BBB1-B49DF92A41E2}"/>
              </a:ext>
            </a:extLst>
          </p:cNvPr>
          <p:cNvSpPr txBox="1"/>
          <p:nvPr/>
        </p:nvSpPr>
        <p:spPr>
          <a:xfrm>
            <a:off x="5257121" y="1575352"/>
            <a:ext cx="1773120" cy="369332"/>
          </a:xfrm>
          <a:prstGeom prst="rect">
            <a:avLst/>
          </a:prstGeom>
          <a:noFill/>
        </p:spPr>
        <p:txBody>
          <a:bodyPr wrap="square" rtlCol="0">
            <a:spAutoFit/>
          </a:bodyPr>
          <a:lstStyle/>
          <a:p>
            <a:r>
              <a:rPr lang="es-ES" dirty="0" err="1"/>
              <a:t>Steps</a:t>
            </a:r>
            <a:r>
              <a:rPr lang="es-ES" dirty="0"/>
              <a:t> of 10</a:t>
            </a:r>
            <a:r>
              <a:rPr lang="en-GB" dirty="0">
                <a:solidFill>
                  <a:schemeClr val="accent3">
                    <a:lumMod val="50000"/>
                  </a:schemeClr>
                </a:solidFill>
              </a:rPr>
              <a:t>µm</a:t>
            </a:r>
            <a:endParaRPr lang="es-ES" dirty="0"/>
          </a:p>
        </p:txBody>
      </p:sp>
    </p:spTree>
    <p:extLst>
      <p:ext uri="{BB962C8B-B14F-4D97-AF65-F5344CB8AC3E}">
        <p14:creationId xmlns:p14="http://schemas.microsoft.com/office/powerpoint/2010/main" val="3352969870"/>
      </p:ext>
    </p:extLst>
  </p:cSld>
  <p:clrMapOvr>
    <a:masterClrMapping/>
  </p:clrMapOvr>
  <mc:AlternateContent xmlns:mc="http://schemas.openxmlformats.org/markup-compatibility/2006" xmlns:p14="http://schemas.microsoft.com/office/powerpoint/2010/main">
    <mc:Choice Requires="p14">
      <p:transition spd="slow" p14:dur="2000" advTm="36486"/>
    </mc:Choice>
    <mc:Fallback xmlns="">
      <p:transition spd="slow" advTm="36486"/>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ángulo 36">
            <a:extLst>
              <a:ext uri="{FF2B5EF4-FFF2-40B4-BE49-F238E27FC236}">
                <a16:creationId xmlns:a16="http://schemas.microsoft.com/office/drawing/2014/main" id="{A62ED9FD-A903-9347-AE76-5CFB1FDE958B}"/>
              </a:ext>
            </a:extLst>
          </p:cNvPr>
          <p:cNvSpPr/>
          <p:nvPr/>
        </p:nvSpPr>
        <p:spPr>
          <a:xfrm>
            <a:off x="9051989" y="1893260"/>
            <a:ext cx="2920242" cy="445795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3F6AD28A-23DA-854F-9CB1-5AA2A92459B6}"/>
              </a:ext>
            </a:extLst>
          </p:cNvPr>
          <p:cNvSpPr/>
          <p:nvPr/>
        </p:nvSpPr>
        <p:spPr>
          <a:xfrm>
            <a:off x="207191" y="1898398"/>
            <a:ext cx="8479609" cy="445795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4902306" y="265649"/>
            <a:ext cx="7012449"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Setup components @ Lab.  </a:t>
            </a:r>
          </a:p>
        </p:txBody>
      </p:sp>
      <p:sp>
        <p:nvSpPr>
          <p:cNvPr id="11" name="Rectangle 5">
            <a:extLst>
              <a:ext uri="{FF2B5EF4-FFF2-40B4-BE49-F238E27FC236}">
                <a16:creationId xmlns:a16="http://schemas.microsoft.com/office/drawing/2014/main" id="{1B552A20-488A-2748-A127-42418A589A80}"/>
              </a:ext>
            </a:extLst>
          </p:cNvPr>
          <p:cNvSpPr/>
          <p:nvPr/>
        </p:nvSpPr>
        <p:spPr>
          <a:xfrm>
            <a:off x="1113456" y="248208"/>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8</a:t>
            </a:fld>
            <a:endParaRPr lang="es-ES"/>
          </a:p>
        </p:txBody>
      </p:sp>
      <p:sp>
        <p:nvSpPr>
          <p:cNvPr id="18" name="Marcador de contenido 2">
            <a:extLst>
              <a:ext uri="{FF2B5EF4-FFF2-40B4-BE49-F238E27FC236}">
                <a16:creationId xmlns:a16="http://schemas.microsoft.com/office/drawing/2014/main" id="{2479A6EA-3939-874A-A198-26F147BD2769}"/>
              </a:ext>
            </a:extLst>
          </p:cNvPr>
          <p:cNvSpPr txBox="1">
            <a:spLocks/>
          </p:cNvSpPr>
          <p:nvPr/>
        </p:nvSpPr>
        <p:spPr bwMode="auto">
          <a:xfrm>
            <a:off x="1508848" y="1632069"/>
            <a:ext cx="6365550" cy="440900"/>
          </a:xfrm>
          <a:prstGeom prst="rect">
            <a:avLst/>
          </a:prstGeom>
          <a:ln w="28575"/>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tyle>
          <a:lnRef idx="2">
            <a:schemeClr val="accent2"/>
          </a:lnRef>
          <a:fillRef idx="1">
            <a:schemeClr val="lt1"/>
          </a:fillRef>
          <a:effectRef idx="0">
            <a:schemeClr val="accent2"/>
          </a:effectRef>
          <a:fontRef idx="minor">
            <a:schemeClr val="dk1"/>
          </a:fontRef>
        </p:style>
        <p:txBody>
          <a:bodyPr vert="horz" wrap="square" lIns="91414" tIns="45706" rIns="91414" bIns="45706"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sz="2400" b="1" dirty="0">
                <a:solidFill>
                  <a:srgbClr val="000000"/>
                </a:solidFill>
                <a:latin typeface="Calibri" charset="0"/>
              </a:rPr>
              <a:t>Components of a silicon microstrip detectors</a:t>
            </a:r>
            <a:endParaRPr lang="es-ES_tradnl" sz="2400" dirty="0">
              <a:solidFill>
                <a:srgbClr val="4F6228"/>
              </a:solidFill>
            </a:endParaRPr>
          </a:p>
        </p:txBody>
      </p:sp>
      <p:pic>
        <p:nvPicPr>
          <p:cNvPr id="14" name="Imagen 13">
            <a:extLst>
              <a:ext uri="{FF2B5EF4-FFF2-40B4-BE49-F238E27FC236}">
                <a16:creationId xmlns:a16="http://schemas.microsoft.com/office/drawing/2014/main" id="{F1EA714A-8305-1041-84B1-E7B63C428B76}"/>
              </a:ext>
            </a:extLst>
          </p:cNvPr>
          <p:cNvPicPr>
            <a:picLocks noChangeAspect="1"/>
          </p:cNvPicPr>
          <p:nvPr/>
        </p:nvPicPr>
        <p:blipFill>
          <a:blip r:embed="rId4"/>
          <a:stretch>
            <a:fillRect/>
          </a:stretch>
        </p:blipFill>
        <p:spPr>
          <a:xfrm>
            <a:off x="382126" y="4537185"/>
            <a:ext cx="2253444" cy="1502296"/>
          </a:xfrm>
          <a:prstGeom prst="rect">
            <a:avLst/>
          </a:prstGeom>
        </p:spPr>
      </p:pic>
      <p:sp>
        <p:nvSpPr>
          <p:cNvPr id="5" name="CuadroTexto 4">
            <a:extLst>
              <a:ext uri="{FF2B5EF4-FFF2-40B4-BE49-F238E27FC236}">
                <a16:creationId xmlns:a16="http://schemas.microsoft.com/office/drawing/2014/main" id="{CD5AAE5E-9B3A-3F48-99D3-96D6CFB52081}"/>
              </a:ext>
            </a:extLst>
          </p:cNvPr>
          <p:cNvSpPr txBox="1"/>
          <p:nvPr/>
        </p:nvSpPr>
        <p:spPr>
          <a:xfrm>
            <a:off x="706657" y="4298469"/>
            <a:ext cx="1720943" cy="369332"/>
          </a:xfrm>
          <a:prstGeom prst="rect">
            <a:avLst/>
          </a:prstGeom>
          <a:noFill/>
        </p:spPr>
        <p:txBody>
          <a:bodyPr wrap="square" rtlCol="0">
            <a:spAutoFit/>
          </a:bodyPr>
          <a:lstStyle/>
          <a:p>
            <a:r>
              <a:rPr lang="es-ES" dirty="0"/>
              <a:t>Sensor + ASIC</a:t>
            </a:r>
          </a:p>
        </p:txBody>
      </p:sp>
      <p:sp>
        <p:nvSpPr>
          <p:cNvPr id="15" name="CuadroTexto 14">
            <a:extLst>
              <a:ext uri="{FF2B5EF4-FFF2-40B4-BE49-F238E27FC236}">
                <a16:creationId xmlns:a16="http://schemas.microsoft.com/office/drawing/2014/main" id="{5748A4D2-F91C-0942-A3F4-0D1F1FAE89E3}"/>
              </a:ext>
            </a:extLst>
          </p:cNvPr>
          <p:cNvSpPr txBox="1"/>
          <p:nvPr/>
        </p:nvSpPr>
        <p:spPr>
          <a:xfrm>
            <a:off x="529233" y="5824799"/>
            <a:ext cx="1877338" cy="369332"/>
          </a:xfrm>
          <a:prstGeom prst="rect">
            <a:avLst/>
          </a:prstGeom>
          <a:noFill/>
        </p:spPr>
        <p:txBody>
          <a:bodyPr wrap="square" rtlCol="0">
            <a:spAutoFit/>
          </a:bodyPr>
          <a:lstStyle/>
          <a:p>
            <a:r>
              <a:rPr lang="en-GB" dirty="0"/>
              <a:t>HV power supply  </a:t>
            </a:r>
          </a:p>
        </p:txBody>
      </p:sp>
      <p:sp>
        <p:nvSpPr>
          <p:cNvPr id="22" name="CuadroTexto 21">
            <a:extLst>
              <a:ext uri="{FF2B5EF4-FFF2-40B4-BE49-F238E27FC236}">
                <a16:creationId xmlns:a16="http://schemas.microsoft.com/office/drawing/2014/main" id="{1AB1C1EC-B576-8D48-AF83-E29C0D8B6233}"/>
              </a:ext>
            </a:extLst>
          </p:cNvPr>
          <p:cNvSpPr txBox="1"/>
          <p:nvPr/>
        </p:nvSpPr>
        <p:spPr>
          <a:xfrm>
            <a:off x="6931611" y="2736834"/>
            <a:ext cx="1021055" cy="369332"/>
          </a:xfrm>
          <a:prstGeom prst="rect">
            <a:avLst/>
          </a:prstGeom>
          <a:noFill/>
        </p:spPr>
        <p:txBody>
          <a:bodyPr wrap="square" rtlCol="0">
            <a:spAutoFit/>
          </a:bodyPr>
          <a:lstStyle/>
          <a:p>
            <a:r>
              <a:rPr lang="en-GB" dirty="0"/>
              <a:t>Trigger</a:t>
            </a:r>
          </a:p>
        </p:txBody>
      </p:sp>
      <p:pic>
        <p:nvPicPr>
          <p:cNvPr id="23" name="8 Imagen">
            <a:extLst>
              <a:ext uri="{FF2B5EF4-FFF2-40B4-BE49-F238E27FC236}">
                <a16:creationId xmlns:a16="http://schemas.microsoft.com/office/drawing/2014/main" id="{C9B16499-FE24-D147-9954-385F7C0F0E9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619626" y="2290240"/>
            <a:ext cx="1975242" cy="13681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4" name="8 Imagen">
            <a:extLst>
              <a:ext uri="{FF2B5EF4-FFF2-40B4-BE49-F238E27FC236}">
                <a16:creationId xmlns:a16="http://schemas.microsoft.com/office/drawing/2014/main" id="{551F4B71-39DE-8046-9EAE-AD36F67EC3D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9565071" y="2957427"/>
            <a:ext cx="718591" cy="720000"/>
          </a:xfrm>
          <a:prstGeom prst="rect">
            <a:avLst/>
          </a:prstGeom>
        </p:spPr>
      </p:pic>
      <p:sp>
        <p:nvSpPr>
          <p:cNvPr id="25" name="CuadroTexto 24">
            <a:extLst>
              <a:ext uri="{FF2B5EF4-FFF2-40B4-BE49-F238E27FC236}">
                <a16:creationId xmlns:a16="http://schemas.microsoft.com/office/drawing/2014/main" id="{4E61C0B9-6F17-1C4E-926F-AA7A23BD6841}"/>
              </a:ext>
            </a:extLst>
          </p:cNvPr>
          <p:cNvSpPr txBox="1"/>
          <p:nvPr/>
        </p:nvSpPr>
        <p:spPr>
          <a:xfrm>
            <a:off x="11014966" y="3386491"/>
            <a:ext cx="783416" cy="369332"/>
          </a:xfrm>
          <a:prstGeom prst="rect">
            <a:avLst/>
          </a:prstGeom>
          <a:noFill/>
        </p:spPr>
        <p:txBody>
          <a:bodyPr wrap="square" rtlCol="0">
            <a:spAutoFit/>
          </a:bodyPr>
          <a:lstStyle/>
          <a:p>
            <a:r>
              <a:rPr lang="en-GB" dirty="0"/>
              <a:t>Laser</a:t>
            </a:r>
          </a:p>
        </p:txBody>
      </p:sp>
      <p:pic>
        <p:nvPicPr>
          <p:cNvPr id="26" name="Picture 2" descr="C:\Users\Javier\Documents\Web\Software1.jpg">
            <a:extLst>
              <a:ext uri="{FF2B5EF4-FFF2-40B4-BE49-F238E27FC236}">
                <a16:creationId xmlns:a16="http://schemas.microsoft.com/office/drawing/2014/main" id="{53602E85-09AA-594A-8520-2C7A637D70D5}"/>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343694" y="3751836"/>
            <a:ext cx="2730547" cy="173617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Imagen 5">
            <a:extLst>
              <a:ext uri="{FF2B5EF4-FFF2-40B4-BE49-F238E27FC236}">
                <a16:creationId xmlns:a16="http://schemas.microsoft.com/office/drawing/2014/main" id="{AB2A7B7E-BA8A-3B49-B150-846E28CAEA98}"/>
              </a:ext>
            </a:extLst>
          </p:cNvPr>
          <p:cNvPicPr>
            <a:picLocks noChangeAspect="1"/>
          </p:cNvPicPr>
          <p:nvPr/>
        </p:nvPicPr>
        <p:blipFill>
          <a:blip r:embed="rId8"/>
          <a:stretch>
            <a:fillRect/>
          </a:stretch>
        </p:blipFill>
        <p:spPr>
          <a:xfrm>
            <a:off x="2927065" y="2565393"/>
            <a:ext cx="1975241" cy="2825054"/>
          </a:xfrm>
          <a:prstGeom prst="rect">
            <a:avLst/>
          </a:prstGeom>
        </p:spPr>
      </p:pic>
      <p:sp>
        <p:nvSpPr>
          <p:cNvPr id="27" name="CuadroTexto 26">
            <a:extLst>
              <a:ext uri="{FF2B5EF4-FFF2-40B4-BE49-F238E27FC236}">
                <a16:creationId xmlns:a16="http://schemas.microsoft.com/office/drawing/2014/main" id="{0D37C2DB-E2EB-C148-BCD9-B961FF86D7F9}"/>
              </a:ext>
            </a:extLst>
          </p:cNvPr>
          <p:cNvSpPr txBox="1"/>
          <p:nvPr/>
        </p:nvSpPr>
        <p:spPr>
          <a:xfrm>
            <a:off x="3229490" y="5491591"/>
            <a:ext cx="1300356" cy="369332"/>
          </a:xfrm>
          <a:prstGeom prst="rect">
            <a:avLst/>
          </a:prstGeom>
          <a:noFill/>
        </p:spPr>
        <p:txBody>
          <a:bodyPr wrap="square" rtlCol="0">
            <a:spAutoFit/>
          </a:bodyPr>
          <a:lstStyle/>
          <a:p>
            <a:r>
              <a:rPr lang="en-GB" dirty="0"/>
              <a:t>Control unit</a:t>
            </a:r>
          </a:p>
        </p:txBody>
      </p:sp>
      <p:pic>
        <p:nvPicPr>
          <p:cNvPr id="10" name="Imagen 9">
            <a:extLst>
              <a:ext uri="{FF2B5EF4-FFF2-40B4-BE49-F238E27FC236}">
                <a16:creationId xmlns:a16="http://schemas.microsoft.com/office/drawing/2014/main" id="{66A6FAD4-8D9C-CE48-AFF0-B9515584FD24}"/>
              </a:ext>
            </a:extLst>
          </p:cNvPr>
          <p:cNvPicPr>
            <a:picLocks noChangeAspect="1"/>
          </p:cNvPicPr>
          <p:nvPr/>
        </p:nvPicPr>
        <p:blipFill>
          <a:blip r:embed="rId9"/>
          <a:stretch>
            <a:fillRect/>
          </a:stretch>
        </p:blipFill>
        <p:spPr>
          <a:xfrm>
            <a:off x="-167373" y="2098453"/>
            <a:ext cx="2995911" cy="2246302"/>
          </a:xfrm>
          <a:prstGeom prst="rect">
            <a:avLst/>
          </a:prstGeom>
        </p:spPr>
      </p:pic>
      <p:sp>
        <p:nvSpPr>
          <p:cNvPr id="32" name="CuadroTexto 31">
            <a:extLst>
              <a:ext uri="{FF2B5EF4-FFF2-40B4-BE49-F238E27FC236}">
                <a16:creationId xmlns:a16="http://schemas.microsoft.com/office/drawing/2014/main" id="{2822D81F-80F5-9049-A08C-5872B7D7747A}"/>
              </a:ext>
            </a:extLst>
          </p:cNvPr>
          <p:cNvSpPr txBox="1"/>
          <p:nvPr/>
        </p:nvSpPr>
        <p:spPr>
          <a:xfrm>
            <a:off x="5650360" y="5466712"/>
            <a:ext cx="2220363" cy="646331"/>
          </a:xfrm>
          <a:prstGeom prst="rect">
            <a:avLst/>
          </a:prstGeom>
          <a:noFill/>
        </p:spPr>
        <p:txBody>
          <a:bodyPr wrap="square" rtlCol="0">
            <a:spAutoFit/>
          </a:bodyPr>
          <a:lstStyle/>
          <a:p>
            <a:r>
              <a:rPr lang="en-GB" dirty="0"/>
              <a:t>Data acquisition and monitoring </a:t>
            </a:r>
          </a:p>
        </p:txBody>
      </p:sp>
      <p:pic>
        <p:nvPicPr>
          <p:cNvPr id="1028" name="Picture 4" descr="One Protective Capsule For A Radioactive Source, Concept Of.. Stock Photo,  Picture And Royalty Free Image. Image 26369119.">
            <a:extLst>
              <a:ext uri="{FF2B5EF4-FFF2-40B4-BE49-F238E27FC236}">
                <a16:creationId xmlns:a16="http://schemas.microsoft.com/office/drawing/2014/main" id="{34C77CE3-11CF-FD4A-A4AA-833FBC057D7A}"/>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147759" y="4111058"/>
            <a:ext cx="1365700" cy="1524109"/>
          </a:xfrm>
          <a:prstGeom prst="rect">
            <a:avLst/>
          </a:prstGeom>
          <a:noFill/>
          <a:extLst>
            <a:ext uri="{909E8E84-426E-40DD-AFC4-6F175D3DCCD1}">
              <a14:hiddenFill xmlns:a14="http://schemas.microsoft.com/office/drawing/2010/main">
                <a:solidFill>
                  <a:srgbClr val="FFFFFF"/>
                </a:solidFill>
              </a14:hiddenFill>
            </a:ext>
          </a:extLst>
        </p:spPr>
      </p:pic>
      <p:sp>
        <p:nvSpPr>
          <p:cNvPr id="34" name="CuadroTexto 33">
            <a:extLst>
              <a:ext uri="{FF2B5EF4-FFF2-40B4-BE49-F238E27FC236}">
                <a16:creationId xmlns:a16="http://schemas.microsoft.com/office/drawing/2014/main" id="{656494FE-199A-9046-94CA-930B2A19A778}"/>
              </a:ext>
            </a:extLst>
          </p:cNvPr>
          <p:cNvSpPr txBox="1"/>
          <p:nvPr/>
        </p:nvSpPr>
        <p:spPr>
          <a:xfrm>
            <a:off x="10367677" y="4505292"/>
            <a:ext cx="1364984" cy="646331"/>
          </a:xfrm>
          <a:prstGeom prst="rect">
            <a:avLst/>
          </a:prstGeom>
          <a:noFill/>
        </p:spPr>
        <p:txBody>
          <a:bodyPr wrap="square" rtlCol="0">
            <a:spAutoFit/>
          </a:bodyPr>
          <a:lstStyle/>
          <a:p>
            <a:r>
              <a:rPr lang="en-GB" dirty="0"/>
              <a:t>Radioactive source</a:t>
            </a:r>
          </a:p>
        </p:txBody>
      </p:sp>
      <p:sp>
        <p:nvSpPr>
          <p:cNvPr id="35" name="CuadroTexto 34">
            <a:extLst>
              <a:ext uri="{FF2B5EF4-FFF2-40B4-BE49-F238E27FC236}">
                <a16:creationId xmlns:a16="http://schemas.microsoft.com/office/drawing/2014/main" id="{382345FC-96CA-854B-B6A4-269498D76B52}"/>
              </a:ext>
            </a:extLst>
          </p:cNvPr>
          <p:cNvSpPr txBox="1"/>
          <p:nvPr/>
        </p:nvSpPr>
        <p:spPr>
          <a:xfrm>
            <a:off x="9205776" y="1698343"/>
            <a:ext cx="2526885" cy="400110"/>
          </a:xfrm>
          <a:prstGeom prst="rect">
            <a:avLst/>
          </a:prstGeom>
          <a:ln w="28575"/>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GB" sz="2000" b="1" dirty="0"/>
              <a:t>Source of particle</a:t>
            </a:r>
          </a:p>
        </p:txBody>
      </p:sp>
      <p:pic>
        <p:nvPicPr>
          <p:cNvPr id="1026" name="Picture 2" descr="PMTs and scintillation probes - dynode.nl">
            <a:extLst>
              <a:ext uri="{FF2B5EF4-FFF2-40B4-BE49-F238E27FC236}">
                <a16:creationId xmlns:a16="http://schemas.microsoft.com/office/drawing/2014/main" id="{4401D21E-35DB-A74B-A476-682E083AA7D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43694" y="2396015"/>
            <a:ext cx="1489011" cy="11167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5250267"/>
      </p:ext>
    </p:extLst>
  </p:cSld>
  <p:clrMapOvr>
    <a:masterClrMapping/>
  </p:clrMapOvr>
  <mc:AlternateContent xmlns:mc="http://schemas.openxmlformats.org/markup-compatibility/2006" xmlns:p14="http://schemas.microsoft.com/office/powerpoint/2010/main">
    <mc:Choice Requires="p14">
      <p:transition spd="slow" p14:dur="2000" advTm="24663"/>
    </mc:Choice>
    <mc:Fallback xmlns="">
      <p:transition spd="slow" advTm="24663"/>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B79B76C3-9407-2344-87D5-0D83629C2768}"/>
              </a:ext>
            </a:extLst>
          </p:cNvPr>
          <p:cNvSpPr/>
          <p:nvPr/>
        </p:nvSpPr>
        <p:spPr>
          <a:xfrm>
            <a:off x="0" y="1307128"/>
            <a:ext cx="12192000" cy="268224"/>
          </a:xfrm>
          <a:prstGeom prst="rect">
            <a:avLst/>
          </a:prstGeom>
          <a:solidFill>
            <a:srgbClr val="C6D2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close up of a sign&#10;&#10;Description automatically generated">
            <a:extLst>
              <a:ext uri="{FF2B5EF4-FFF2-40B4-BE49-F238E27FC236}">
                <a16:creationId xmlns:a16="http://schemas.microsoft.com/office/drawing/2014/main" id="{B7565D79-7417-804E-9572-DC3861117F15}"/>
              </a:ext>
            </a:extLst>
          </p:cNvPr>
          <p:cNvPicPr>
            <a:picLocks noChangeAspect="1"/>
          </p:cNvPicPr>
          <p:nvPr/>
        </p:nvPicPr>
        <p:blipFill>
          <a:blip r:embed="rId2"/>
          <a:stretch>
            <a:fillRect/>
          </a:stretch>
        </p:blipFill>
        <p:spPr>
          <a:xfrm>
            <a:off x="207191" y="180129"/>
            <a:ext cx="3672477" cy="854322"/>
          </a:xfrm>
          <a:prstGeom prst="rect">
            <a:avLst/>
          </a:prstGeom>
        </p:spPr>
      </p:pic>
      <p:sp>
        <p:nvSpPr>
          <p:cNvPr id="4" name="TextBox 3">
            <a:extLst>
              <a:ext uri="{FF2B5EF4-FFF2-40B4-BE49-F238E27FC236}">
                <a16:creationId xmlns:a16="http://schemas.microsoft.com/office/drawing/2014/main" id="{765B91D0-B21F-0240-9DF2-1848C4B68F0F}"/>
              </a:ext>
            </a:extLst>
          </p:cNvPr>
          <p:cNvSpPr txBox="1"/>
          <p:nvPr/>
        </p:nvSpPr>
        <p:spPr>
          <a:xfrm>
            <a:off x="7809822" y="310638"/>
            <a:ext cx="4344756" cy="707886"/>
          </a:xfrm>
          <a:prstGeom prst="rect">
            <a:avLst/>
          </a:prstGeom>
          <a:noFill/>
        </p:spPr>
        <p:txBody>
          <a:bodyPr wrap="square" rtlCol="0">
            <a:spAutoFit/>
          </a:bodyPr>
          <a:lstStyle/>
          <a:p>
            <a:pPr algn="r"/>
            <a:r>
              <a:rPr lang="en-US" sz="4000" dirty="0">
                <a:solidFill>
                  <a:schemeClr val="accent6">
                    <a:lumMod val="75000"/>
                  </a:schemeClr>
                </a:solidFill>
                <a:latin typeface="Verdana" panose="020B0604030504040204" pitchFamily="34" charset="0"/>
                <a:ea typeface="Verdana" panose="020B0604030504040204" pitchFamily="34" charset="0"/>
                <a:cs typeface="Verdana" panose="020B0604030504040204" pitchFamily="34" charset="0"/>
              </a:rPr>
              <a:t>EASY system</a:t>
            </a:r>
          </a:p>
        </p:txBody>
      </p:sp>
      <p:sp>
        <p:nvSpPr>
          <p:cNvPr id="11" name="Rectangle 5">
            <a:extLst>
              <a:ext uri="{FF2B5EF4-FFF2-40B4-BE49-F238E27FC236}">
                <a16:creationId xmlns:a16="http://schemas.microsoft.com/office/drawing/2014/main" id="{1B552A20-488A-2748-A127-42418A589A80}"/>
              </a:ext>
            </a:extLst>
          </p:cNvPr>
          <p:cNvSpPr/>
          <p:nvPr/>
        </p:nvSpPr>
        <p:spPr>
          <a:xfrm>
            <a:off x="1109573" y="183551"/>
            <a:ext cx="3540248" cy="850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ES" sz="5400" b="1" dirty="0">
                <a:solidFill>
                  <a:schemeClr val="accent6">
                    <a:lumMod val="75000"/>
                  </a:schemeClr>
                </a:solidFill>
              </a:rPr>
              <a:t>EASY</a:t>
            </a:r>
            <a:endParaRPr lang="en-US" sz="5400" dirty="0">
              <a:solidFill>
                <a:schemeClr val="accent6">
                  <a:lumMod val="75000"/>
                </a:schemeClr>
              </a:solidFill>
            </a:endParaRPr>
          </a:p>
        </p:txBody>
      </p:sp>
      <p:pic>
        <p:nvPicPr>
          <p:cNvPr id="13" name="Imagen 12">
            <a:extLst>
              <a:ext uri="{FF2B5EF4-FFF2-40B4-BE49-F238E27FC236}">
                <a16:creationId xmlns:a16="http://schemas.microsoft.com/office/drawing/2014/main" id="{F7B148A6-5994-BF40-AA72-80BE5BA997D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837175">
            <a:off x="434977" y="91522"/>
            <a:ext cx="842755" cy="438233"/>
          </a:xfrm>
          <a:prstGeom prst="rect">
            <a:avLst/>
          </a:prstGeom>
        </p:spPr>
      </p:pic>
      <p:sp>
        <p:nvSpPr>
          <p:cNvPr id="7" name="Marcador de pie de página 6">
            <a:extLst>
              <a:ext uri="{FF2B5EF4-FFF2-40B4-BE49-F238E27FC236}">
                <a16:creationId xmlns:a16="http://schemas.microsoft.com/office/drawing/2014/main" id="{D0F7BF51-8AF5-1E4F-ABBE-C639E8E6DE48}"/>
              </a:ext>
            </a:extLst>
          </p:cNvPr>
          <p:cNvSpPr>
            <a:spLocks noGrp="1"/>
          </p:cNvSpPr>
          <p:nvPr>
            <p:ph type="ftr" sz="quarter" idx="11"/>
          </p:nvPr>
        </p:nvSpPr>
        <p:spPr/>
        <p:txBody>
          <a:bodyPr/>
          <a:lstStyle/>
          <a:p>
            <a:r>
              <a:rPr lang="es-ES"/>
              <a:t>CERN summer student  2021        Carmen García</a:t>
            </a:r>
          </a:p>
        </p:txBody>
      </p:sp>
      <p:sp>
        <p:nvSpPr>
          <p:cNvPr id="9" name="Marcador de número de diapositiva 8">
            <a:extLst>
              <a:ext uri="{FF2B5EF4-FFF2-40B4-BE49-F238E27FC236}">
                <a16:creationId xmlns:a16="http://schemas.microsoft.com/office/drawing/2014/main" id="{F66DDE2F-3FD5-D64A-AF54-8D4E245D5966}"/>
              </a:ext>
            </a:extLst>
          </p:cNvPr>
          <p:cNvSpPr>
            <a:spLocks noGrp="1"/>
          </p:cNvSpPr>
          <p:nvPr>
            <p:ph type="sldNum" sz="quarter" idx="12"/>
          </p:nvPr>
        </p:nvSpPr>
        <p:spPr/>
        <p:txBody>
          <a:bodyPr/>
          <a:lstStyle/>
          <a:p>
            <a:fld id="{A54FE1E7-7A0C-394A-B6B0-93ACEE33A501}" type="slidenum">
              <a:rPr lang="es-ES" smtClean="0"/>
              <a:t>9</a:t>
            </a:fld>
            <a:endParaRPr lang="es-ES"/>
          </a:p>
        </p:txBody>
      </p:sp>
      <p:sp>
        <p:nvSpPr>
          <p:cNvPr id="18" name="Marcador de contenido 2">
            <a:extLst>
              <a:ext uri="{FF2B5EF4-FFF2-40B4-BE49-F238E27FC236}">
                <a16:creationId xmlns:a16="http://schemas.microsoft.com/office/drawing/2014/main" id="{2479A6EA-3939-874A-A198-26F147BD2769}"/>
              </a:ext>
            </a:extLst>
          </p:cNvPr>
          <p:cNvSpPr txBox="1">
            <a:spLocks/>
          </p:cNvSpPr>
          <p:nvPr/>
        </p:nvSpPr>
        <p:spPr bwMode="auto">
          <a:xfrm>
            <a:off x="382125" y="1642212"/>
            <a:ext cx="11432885" cy="920514"/>
          </a:xfrm>
          <a:prstGeom prst="rect">
            <a:avLst/>
          </a:prstGeom>
          <a:noFill/>
          <a:ln w="28575">
            <a:solidFill>
              <a:schemeClr val="accent3"/>
            </a:solid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14" tIns="45706" rIns="91414" bIns="45706"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buNone/>
            </a:pPr>
            <a:r>
              <a:rPr lang="en-US" sz="2400" b="1" dirty="0">
                <a:solidFill>
                  <a:srgbClr val="000000"/>
                </a:solidFill>
                <a:latin typeface="Calibri" charset="0"/>
              </a:rPr>
              <a:t>EASY </a:t>
            </a:r>
            <a:r>
              <a:rPr lang="en-US" sz="2400" dirty="0">
                <a:solidFill>
                  <a:srgbClr val="4F6228"/>
                </a:solidFill>
                <a:latin typeface="Calibri" charset="0"/>
              </a:rPr>
              <a:t>is a portable, compact and complete system for microstrip ideal complex experiments with silicon microstrip detectors.</a:t>
            </a:r>
            <a:endParaRPr lang="es-ES_tradnl" sz="2400" dirty="0">
              <a:solidFill>
                <a:srgbClr val="4F6228"/>
              </a:solidFill>
            </a:endParaRPr>
          </a:p>
        </p:txBody>
      </p:sp>
      <p:sp>
        <p:nvSpPr>
          <p:cNvPr id="19" name="CuadroTexto 18">
            <a:extLst>
              <a:ext uri="{FF2B5EF4-FFF2-40B4-BE49-F238E27FC236}">
                <a16:creationId xmlns:a16="http://schemas.microsoft.com/office/drawing/2014/main" id="{9CBCFB7A-5815-1E46-AC15-C20709044D06}"/>
              </a:ext>
            </a:extLst>
          </p:cNvPr>
          <p:cNvSpPr txBox="1"/>
          <p:nvPr/>
        </p:nvSpPr>
        <p:spPr>
          <a:xfrm>
            <a:off x="664913" y="4003568"/>
            <a:ext cx="1878907" cy="369332"/>
          </a:xfrm>
          <a:prstGeom prst="rect">
            <a:avLst/>
          </a:prstGeom>
          <a:solidFill>
            <a:srgbClr val="FF0000"/>
          </a:solidFill>
        </p:spPr>
        <p:txBody>
          <a:bodyPr wrap="square" rtlCol="0">
            <a:spAutoFit/>
          </a:bodyPr>
          <a:lstStyle/>
          <a:p>
            <a:pPr algn="ctr"/>
            <a:r>
              <a:rPr lang="es-ES" dirty="0">
                <a:solidFill>
                  <a:schemeClr val="bg1"/>
                </a:solidFill>
              </a:rPr>
              <a:t>EASY SYSTEM</a:t>
            </a:r>
          </a:p>
        </p:txBody>
      </p:sp>
      <p:pic>
        <p:nvPicPr>
          <p:cNvPr id="20" name="Picture 8" descr="A person standing in front of a computer&#10;&#10;Description automatically generated">
            <a:extLst>
              <a:ext uri="{FF2B5EF4-FFF2-40B4-BE49-F238E27FC236}">
                <a16:creationId xmlns:a16="http://schemas.microsoft.com/office/drawing/2014/main" id="{E000E6D9-A8E3-A042-A30B-786A9F3571FC}"/>
              </a:ext>
            </a:extLst>
          </p:cNvPr>
          <p:cNvPicPr>
            <a:picLocks noChangeAspect="1"/>
          </p:cNvPicPr>
          <p:nvPr/>
        </p:nvPicPr>
        <p:blipFill>
          <a:blip r:embed="rId4"/>
          <a:stretch>
            <a:fillRect/>
          </a:stretch>
        </p:blipFill>
        <p:spPr>
          <a:xfrm>
            <a:off x="2779076" y="2733897"/>
            <a:ext cx="5831524" cy="3278006"/>
          </a:xfrm>
          <a:prstGeom prst="rect">
            <a:avLst/>
          </a:prstGeom>
        </p:spPr>
      </p:pic>
    </p:spTree>
    <p:extLst>
      <p:ext uri="{BB962C8B-B14F-4D97-AF65-F5344CB8AC3E}">
        <p14:creationId xmlns:p14="http://schemas.microsoft.com/office/powerpoint/2010/main" val="3556505306"/>
      </p:ext>
    </p:extLst>
  </p:cSld>
  <p:clrMapOvr>
    <a:masterClrMapping/>
  </p:clrMapOvr>
  <mc:AlternateContent xmlns:mc="http://schemas.openxmlformats.org/markup-compatibility/2006" xmlns:p14="http://schemas.microsoft.com/office/powerpoint/2010/main">
    <mc:Choice Requires="p14">
      <p:transition spd="slow" p14:dur="2000" advTm="24663"/>
    </mc:Choice>
    <mc:Fallback xmlns="">
      <p:transition spd="slow" advTm="24663"/>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12508</TotalTime>
  <Words>1094</Words>
  <Application>Microsoft Macintosh PowerPoint</Application>
  <PresentationFormat>Panorámica</PresentationFormat>
  <Paragraphs>197</Paragraphs>
  <Slides>22</Slides>
  <Notes>7</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22</vt:i4>
      </vt:variant>
    </vt:vector>
  </HeadingPairs>
  <TitlesOfParts>
    <vt:vector size="27" baseType="lpstr">
      <vt:lpstr>Arial</vt:lpstr>
      <vt:lpstr>Calibri</vt:lpstr>
      <vt:lpstr>Calibri Light</vt:lpstr>
      <vt:lpstr>Verdana</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Jose Bordes</dc:creator>
  <cp:lastModifiedBy>Jose Bordes</cp:lastModifiedBy>
  <cp:revision>90</cp:revision>
  <dcterms:created xsi:type="dcterms:W3CDTF">2021-06-07T09:49:48Z</dcterms:created>
  <dcterms:modified xsi:type="dcterms:W3CDTF">2021-07-25T13:14:42Z</dcterms:modified>
</cp:coreProperties>
</file>