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61" r:id="rId1"/>
    <p:sldMasterId id="2147483662" r:id="rId2"/>
  </p:sldMasterIdLst>
  <p:notesMasterIdLst>
    <p:notesMasterId r:id="rId22"/>
  </p:notesMasterIdLst>
  <p:sldIdLst>
    <p:sldId id="256" r:id="rId3"/>
    <p:sldId id="257" r:id="rId4"/>
    <p:sldId id="258" r:id="rId5"/>
    <p:sldId id="259" r:id="rId6"/>
    <p:sldId id="280" r:id="rId7"/>
    <p:sldId id="279" r:id="rId8"/>
    <p:sldId id="277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81" r:id="rId19"/>
    <p:sldId id="272" r:id="rId20"/>
    <p:sldId id="273" r:id="rId21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432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74"/>
  </p:normalViewPr>
  <p:slideViewPr>
    <p:cSldViewPr snapToGrid="0">
      <p:cViewPr varScale="1">
        <p:scale>
          <a:sx n="159" d="100"/>
          <a:sy n="159" d="100"/>
        </p:scale>
        <p:origin x="184" y="28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ableStyles" Target="tableStyle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g34ddc808917_2_1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69" name="Google Shape;69;g34ddc808917_2_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g34ddc808917_2_6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26" name="Google Shape;126;g34ddc808917_2_6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27" name="Google Shape;127;g34ddc808917_2_6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10</a:t>
            </a:fld>
            <a:endParaRPr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g34ddc808917_2_7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34" name="Google Shape;134;g34ddc808917_2_7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g34ddc808917_2_8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41" name="Google Shape;141;g34ddc808917_2_8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g34ddc808917_2_8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48" name="Google Shape;148;g34ddc808917_2_8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g34ddc808917_2_9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55" name="Google Shape;155;g34ddc808917_2_9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g34ddc808917_2_9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62" name="Google Shape;162;g34ddc808917_2_9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g34ddc808917_2_10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69" name="Google Shape;169;g34ddc808917_2_10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g34ddc808917_2_11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83" name="Google Shape;183;g34ddc808917_2_1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g34ddc808917_2_12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90" name="Google Shape;190;g34ddc808917_2_1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g34ddc808917_2_2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77" name="Google Shape;77;g34ddc808917_2_2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g34ddc808917_2_3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84" name="Google Shape;84;g34ddc808917_2_3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g34ddc808917_2_3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91" name="Google Shape;91;g34ddc808917_2_3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g34ddc808917_2_3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91" name="Google Shape;91;g34ddc808917_2_3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52862592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g34ddc808917_2_3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91" name="Google Shape;91;g34ddc808917_2_3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56980448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g34ddc808917_2_4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05" name="Google Shape;105;g34ddc808917_2_4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78229013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g34ddc808917_2_5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12" name="Google Shape;112;g34ddc808917_2_5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g34ddc808917_2_6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19" name="Google Shape;119;g34ddc808917_2_6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14"/>
          <p:cNvSpPr txBox="1"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Calibri"/>
              <a:buNone/>
              <a:defRPr sz="4500"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58" name="Google Shape;58;p14"/>
          <p:cNvSpPr txBox="1"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lv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1pPr>
            <a:lvl2pPr lvl="1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/>
            </a:lvl2pPr>
            <a:lvl3pPr lvl="2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3pPr>
            <a:lvl4pPr lvl="3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4pPr>
            <a:lvl5pPr lvl="4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5pPr>
            <a:lvl6pPr lvl="5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6pPr>
            <a:lvl7pPr lvl="6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7pPr>
            <a:lvl8pPr lvl="7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8pPr>
            <a:lvl9pPr lvl="8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9pPr>
          </a:lstStyle>
          <a:p>
            <a:endParaRPr/>
          </a:p>
        </p:txBody>
      </p:sp>
      <p:sp>
        <p:nvSpPr>
          <p:cNvPr id="59" name="Google Shape;59;p14"/>
          <p:cNvSpPr txBox="1">
            <a:spLocks noGrp="1"/>
          </p:cNvSpPr>
          <p:nvPr>
            <p:ph type="dt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 dirty="0"/>
          </a:p>
        </p:txBody>
      </p:sp>
      <p:sp>
        <p:nvSpPr>
          <p:cNvPr id="60" name="Google Shape;60;p14"/>
          <p:cNvSpPr txBox="1">
            <a:spLocks noGrp="1"/>
          </p:cNvSpPr>
          <p:nvPr>
            <p:ph type="ft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 dirty="0"/>
          </a:p>
        </p:txBody>
      </p:sp>
      <p:sp>
        <p:nvSpPr>
          <p:cNvPr id="61" name="Google Shape;61;p14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>
  <p:cSld name="Title and Content"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Google Shape;63;p1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4736999"/>
            <a:ext cx="9144000" cy="406501"/>
          </a:xfrm>
          <a:prstGeom prst="rect">
            <a:avLst/>
          </a:prstGeom>
          <a:noFill/>
          <a:ln>
            <a:noFill/>
          </a:ln>
        </p:spPr>
      </p:pic>
      <p:sp>
        <p:nvSpPr>
          <p:cNvPr id="64" name="Google Shape;64;p15"/>
          <p:cNvSpPr txBox="1">
            <a:spLocks noGrp="1"/>
          </p:cNvSpPr>
          <p:nvPr>
            <p:ph type="body" idx="1"/>
          </p:nvPr>
        </p:nvSpPr>
        <p:spPr>
          <a:xfrm>
            <a:off x="628650" y="606973"/>
            <a:ext cx="7886700" cy="40257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457200" lvl="0" indent="-36195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432FF"/>
              </a:buClr>
              <a:buSzPts val="2100"/>
              <a:buFont typeface="Noto Sans Symbols"/>
              <a:buChar char="▪"/>
              <a:defRPr>
                <a:latin typeface="Arial"/>
                <a:ea typeface="Arial"/>
                <a:cs typeface="Arial"/>
                <a:sym typeface="Arial"/>
              </a:defRPr>
            </a:lvl1pPr>
            <a:lvl2pPr marL="914400" lvl="1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>
                <a:solidFill>
                  <a:srgbClr val="0432FF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lvl="2" indent="-3238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432FF"/>
              </a:buClr>
              <a:buSzPts val="1500"/>
              <a:buFont typeface="Noto Sans Symbols"/>
              <a:buChar char="▪"/>
              <a:defRPr>
                <a:latin typeface="Arial"/>
                <a:ea typeface="Arial"/>
                <a:cs typeface="Arial"/>
                <a:sym typeface="Arial"/>
              </a:defRPr>
            </a:lvl3pPr>
            <a:lvl4pPr marL="1828800" lvl="3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>
                <a:solidFill>
                  <a:srgbClr val="0432FF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lvl="4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432FF"/>
              </a:buClr>
              <a:buSzPts val="1400"/>
              <a:buFont typeface="Noto Sans Symbols"/>
              <a:buChar char="▪"/>
              <a:defRPr>
                <a:latin typeface="Arial"/>
                <a:ea typeface="Arial"/>
                <a:cs typeface="Arial"/>
                <a:sym typeface="Arial"/>
              </a:defRPr>
            </a:lvl5pPr>
            <a:lvl6pPr marL="2743200" lvl="5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65" name="Google Shape;65;p15"/>
          <p:cNvSpPr txBox="1">
            <a:spLocks noGrp="1"/>
          </p:cNvSpPr>
          <p:nvPr>
            <p:ph type="title"/>
          </p:nvPr>
        </p:nvSpPr>
        <p:spPr>
          <a:xfrm>
            <a:off x="628650" y="13713"/>
            <a:ext cx="7886700" cy="4970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7030A0"/>
              </a:buClr>
              <a:buSzPts val="3300"/>
              <a:buFont typeface="Arial"/>
              <a:buNone/>
              <a:defRPr>
                <a:solidFill>
                  <a:srgbClr val="7030A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66" name="Google Shape;66;p15"/>
          <p:cNvSpPr txBox="1">
            <a:spLocks noGrp="1"/>
          </p:cNvSpPr>
          <p:nvPr>
            <p:ph type="sldNum" idx="12"/>
          </p:nvPr>
        </p:nvSpPr>
        <p:spPr>
          <a:xfrm>
            <a:off x="8442422" y="4798793"/>
            <a:ext cx="474936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lvl="1" indent="0" algn="r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lvl="2" indent="0" algn="r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lvl="3" indent="0" algn="r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lvl="4" indent="0" algn="r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lvl="5" indent="0" algn="r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lvl="6" indent="0" algn="r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lvl="7" indent="0" algn="r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lvl="8" indent="0" algn="r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40B00065-13D1-4E41-B26D-0E4DC402C92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736998"/>
            <a:ext cx="9144000" cy="406502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A12E951-2EF2-7642-AC60-9008D5B636E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606973"/>
            <a:ext cx="7886700" cy="4025750"/>
          </a:xfrm>
        </p:spPr>
        <p:txBody>
          <a:bodyPr/>
          <a:lstStyle>
            <a:lvl1pPr marL="261900" indent="-261900">
              <a:buClr>
                <a:srgbClr val="0432FF"/>
              </a:buClr>
              <a:buFont typeface="Wingdings" pitchFamily="2" charset="2"/>
              <a:buChar char="§"/>
              <a:defRPr baseline="0">
                <a:latin typeface="Arial" panose="020B0604020202020204" pitchFamily="34" charset="0"/>
              </a:defRPr>
            </a:lvl1pPr>
            <a:lvl2pPr marL="514350" indent="-225450">
              <a:buClr>
                <a:schemeClr val="tx1"/>
              </a:buClr>
              <a:defRPr>
                <a:solidFill>
                  <a:srgbClr val="0432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749250" indent="-225450">
              <a:buClr>
                <a:srgbClr val="0432FF"/>
              </a:buClr>
              <a:buFont typeface="Wingdings" pitchFamily="2" charset="2"/>
              <a:buChar char="§"/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957150" indent="-198450">
              <a:buClr>
                <a:schemeClr val="tx1"/>
              </a:buClr>
              <a:defRPr>
                <a:solidFill>
                  <a:srgbClr val="0432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165050" indent="-198450">
              <a:buClr>
                <a:srgbClr val="0432FF"/>
              </a:buClr>
              <a:buFont typeface="Wingdings" pitchFamily="2" charset="2"/>
              <a:buChar char="§"/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CH" dirty="0"/>
          </a:p>
        </p:txBody>
      </p:sp>
      <p:sp>
        <p:nvSpPr>
          <p:cNvPr id="11" name="Title 10">
            <a:extLst>
              <a:ext uri="{FF2B5EF4-FFF2-40B4-BE49-F238E27FC236}">
                <a16:creationId xmlns:a16="http://schemas.microsoft.com/office/drawing/2014/main" id="{BD0C15CC-CF03-0C44-9FEF-F0F669C37F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13713"/>
            <a:ext cx="7886700" cy="497065"/>
          </a:xfrm>
        </p:spPr>
        <p:txBody>
          <a:bodyPr/>
          <a:lstStyle>
            <a:lvl1pPr algn="ctr">
              <a:defRPr baseline="0">
                <a:solidFill>
                  <a:srgbClr val="7030A0"/>
                </a:solidFill>
                <a:latin typeface="Arial" panose="020B0604020202020204" pitchFamily="34" charset="0"/>
              </a:defRPr>
            </a:lvl1pPr>
          </a:lstStyle>
          <a:p>
            <a:r>
              <a:rPr lang="en-GB" dirty="0"/>
              <a:t>Click to edit Master title style</a:t>
            </a:r>
            <a:endParaRPr lang="en-CH" dirty="0"/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105C558E-35D9-1E45-B682-C1C55FCA2A5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42422" y="4798793"/>
            <a:ext cx="474936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F0E188-2DB2-0D47-B360-D4F94D265CBA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0935319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 dirty="0"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sz="3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>
            <a:endParaRPr/>
          </a:p>
        </p:txBody>
      </p:sp>
      <p:sp>
        <p:nvSpPr>
          <p:cNvPr id="52" name="Google Shape;52;p13"/>
          <p:cNvSpPr txBox="1"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457200" marR="0" lvl="0" indent="-36195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429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2385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3" name="Google Shape;53;p13"/>
          <p:cNvSpPr txBox="1">
            <a:spLocks noGrp="1"/>
          </p:cNvSpPr>
          <p:nvPr>
            <p:ph type="dt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 dirty="0"/>
          </a:p>
        </p:txBody>
      </p:sp>
      <p:sp>
        <p:nvSpPr>
          <p:cNvPr id="54" name="Google Shape;54;p13"/>
          <p:cNvSpPr txBox="1">
            <a:spLocks noGrp="1"/>
          </p:cNvSpPr>
          <p:nvPr>
            <p:ph type="ft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100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 dirty="0"/>
          </a:p>
        </p:txBody>
      </p:sp>
      <p:sp>
        <p:nvSpPr>
          <p:cNvPr id="55" name="Google Shape;55;p13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 dirty="0"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3" r:id="rId3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6" Type="http://schemas.openxmlformats.org/officeDocument/2006/relationships/hyperlink" Target="https://indico.cern.ch/event/1433941/" TargetMode="External"/><Relationship Id="rId5" Type="http://schemas.openxmlformats.org/officeDocument/2006/relationships/image" Target="../media/image3.png"/><Relationship Id="rId4" Type="http://schemas.openxmlformats.org/officeDocument/2006/relationships/hyperlink" Target="http://wlcg.web.cern.ch/" TargetMode="Externa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github.com/WLCG-AuthZ-WG/common-jwt-profile/issues/22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panda-wms.readthedocs.io/en/latest/architecture/iam.html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550768/#5-wlcg-token-profiles-v11" TargetMode="External"/><Relationship Id="rId2" Type="http://schemas.openxmlformats.org/officeDocument/2006/relationships/hyperlink" Target="https://github.com/WLCG-AuthZ-WG/common-jwt-profile" TargetMode="External"/><Relationship Id="rId1" Type="http://schemas.openxmlformats.org/officeDocument/2006/relationships/slideLayout" Target="../slideLayouts/slideLayout1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zenodo.org/records/3460258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Relationship Id="rId4" Type="http://schemas.openxmlformats.org/officeDocument/2006/relationships/hyperlink" Target="https://zenodo.org/records/7014668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" name="Google Shape;71;p1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4736999"/>
            <a:ext cx="9144000" cy="406501"/>
          </a:xfrm>
          <a:prstGeom prst="rect">
            <a:avLst/>
          </a:prstGeom>
          <a:noFill/>
          <a:ln>
            <a:noFill/>
          </a:ln>
        </p:spPr>
      </p:pic>
      <p:sp>
        <p:nvSpPr>
          <p:cNvPr id="72" name="Google Shape;72;p16"/>
          <p:cNvSpPr txBox="1">
            <a:spLocks noGrp="1"/>
          </p:cNvSpPr>
          <p:nvPr>
            <p:ph type="sldNum" idx="12"/>
          </p:nvPr>
        </p:nvSpPr>
        <p:spPr>
          <a:xfrm>
            <a:off x="8505483" y="4798793"/>
            <a:ext cx="419757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</a:t>
            </a:fld>
            <a:endParaRPr dirty="0"/>
          </a:p>
        </p:txBody>
      </p:sp>
      <p:pic>
        <p:nvPicPr>
          <p:cNvPr id="73" name="Google Shape;73;p16">
            <a:hlinkClick r:id="rId4"/>
          </p:cNvPr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8365331" y="0"/>
            <a:ext cx="778669" cy="689596"/>
          </a:xfrm>
          <a:prstGeom prst="rect">
            <a:avLst/>
          </a:prstGeom>
          <a:noFill/>
          <a:ln>
            <a:noFill/>
          </a:ln>
        </p:spPr>
      </p:pic>
      <p:sp>
        <p:nvSpPr>
          <p:cNvPr id="74" name="Google Shape;74;p16"/>
          <p:cNvSpPr txBox="1"/>
          <p:nvPr/>
        </p:nvSpPr>
        <p:spPr>
          <a:xfrm>
            <a:off x="1300655" y="1459835"/>
            <a:ext cx="6542690" cy="32203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b" anchorCtr="0">
            <a:normAutofit fontScale="92500" lnSpcReduction="10000"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7030A0"/>
              </a:buClr>
              <a:buSzPts val="4500"/>
              <a:buFont typeface="Arial"/>
              <a:buNone/>
            </a:pPr>
            <a:r>
              <a:rPr lang="en" sz="4500" b="0" i="0" u="none" strike="noStrike" cap="none" dirty="0">
                <a:solidFill>
                  <a:srgbClr val="7030A0"/>
                </a:solidFill>
                <a:latin typeface="Arial"/>
                <a:ea typeface="Arial"/>
                <a:cs typeface="Arial"/>
                <a:sym typeface="Arial"/>
              </a:rPr>
              <a:t>Tokens in WLCG</a:t>
            </a:r>
          </a:p>
          <a:p>
            <a:pPr algn="ctr">
              <a:lnSpc>
                <a:spcPct val="90000"/>
              </a:lnSpc>
              <a:buClr>
                <a:srgbClr val="7030A0"/>
              </a:buClr>
              <a:buSzPts val="4500"/>
            </a:pPr>
            <a:endParaRPr lang="en" sz="2100" b="0" i="0" u="none" strike="noStrike" cap="none" dirty="0">
              <a:solidFill>
                <a:srgbClr val="7030A0"/>
              </a:solidFill>
              <a:latin typeface="Arial"/>
              <a:ea typeface="Arial"/>
              <a:cs typeface="Arial"/>
              <a:sym typeface="Arial"/>
            </a:endParaRPr>
          </a:p>
          <a:p>
            <a:pPr algn="ctr">
              <a:lnSpc>
                <a:spcPct val="90000"/>
              </a:lnSpc>
              <a:buClr>
                <a:srgbClr val="7030A0"/>
              </a:buClr>
              <a:buSzPts val="4500"/>
            </a:pPr>
            <a:br>
              <a:rPr lang="en" sz="2100" b="0" i="0" u="none" strike="noStrike" cap="none" dirty="0">
                <a:solidFill>
                  <a:srgbClr val="7030A0"/>
                </a:solidFill>
                <a:latin typeface="Arial"/>
                <a:ea typeface="Arial"/>
                <a:cs typeface="Arial"/>
                <a:sym typeface="Arial"/>
              </a:rPr>
            </a:br>
            <a:br>
              <a:rPr lang="en" sz="21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GB" sz="2400" dirty="0">
                <a:solidFill>
                  <a:srgbClr val="000000"/>
                </a:solidFill>
                <a:effectLst/>
                <a:latin typeface="+mj-lt"/>
                <a:hlinkClick r:id="rId6"/>
              </a:rPr>
              <a:t>The 11</a:t>
            </a:r>
            <a:r>
              <a:rPr lang="en-GB" sz="2400" baseline="30000" dirty="0">
                <a:solidFill>
                  <a:srgbClr val="000000"/>
                </a:solidFill>
                <a:effectLst/>
                <a:latin typeface="+mj-lt"/>
                <a:hlinkClick r:id="rId6"/>
              </a:rPr>
              <a:t>th</a:t>
            </a:r>
            <a:r>
              <a:rPr lang="en-GB" sz="2400" dirty="0">
                <a:solidFill>
                  <a:srgbClr val="000000"/>
                </a:solidFill>
                <a:effectLst/>
                <a:latin typeface="+mj-lt"/>
                <a:hlinkClick r:id="rId6"/>
              </a:rPr>
              <a:t> DIRAC Users' Workshop</a:t>
            </a:r>
            <a:r>
              <a:rPr lang="en" sz="2400" dirty="0">
                <a:solidFill>
                  <a:srgbClr val="080808"/>
                </a:solidFill>
                <a:effectLst/>
              </a:rPr>
              <a:t> at</a:t>
            </a:r>
            <a:r>
              <a:rPr lang="en" sz="2400" b="0" i="0" u="none" strike="noStrike" cap="none" dirty="0">
                <a:solidFill>
                  <a:srgbClr val="080808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" sz="2400" b="1" i="0" u="none" strike="noStrike" cap="none" dirty="0">
                <a:solidFill>
                  <a:srgbClr val="0432FF"/>
                </a:solidFill>
                <a:latin typeface="Arial"/>
                <a:ea typeface="Arial"/>
                <a:cs typeface="Arial"/>
                <a:sym typeface="Arial"/>
              </a:rPr>
              <a:t>IHEP</a:t>
            </a:r>
            <a:r>
              <a:rPr lang="en" sz="2400" b="0" i="0" u="none" strike="noStrike" cap="none" dirty="0">
                <a:solidFill>
                  <a:srgbClr val="080808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" sz="2400" b="1" i="0" u="none" strike="noStrike" cap="none" dirty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Beijing</a:t>
            </a:r>
          </a:p>
          <a:p>
            <a:pPr algn="ctr">
              <a:lnSpc>
                <a:spcPct val="90000"/>
              </a:lnSpc>
              <a:buClr>
                <a:srgbClr val="7030A0"/>
              </a:buClr>
              <a:buSzPts val="4500"/>
            </a:pPr>
            <a:endParaRPr lang="en" sz="2400" b="0" i="0" u="none" strike="noStrike" cap="none" dirty="0">
              <a:solidFill>
                <a:srgbClr val="080808"/>
              </a:solidFill>
              <a:latin typeface="Arial"/>
              <a:ea typeface="Arial"/>
              <a:cs typeface="Arial"/>
              <a:sym typeface="Arial"/>
            </a:endParaRPr>
          </a:p>
          <a:p>
            <a:pPr algn="ctr">
              <a:lnSpc>
                <a:spcPct val="90000"/>
              </a:lnSpc>
              <a:buClr>
                <a:srgbClr val="7030A0"/>
              </a:buClr>
              <a:buSzPts val="4500"/>
            </a:pPr>
            <a:r>
              <a:rPr lang="en" sz="2400" b="0" i="0" u="none" strike="noStrike" cap="none" dirty="0">
                <a:solidFill>
                  <a:srgbClr val="080808"/>
                </a:solidFill>
                <a:latin typeface="Arial"/>
                <a:ea typeface="Arial"/>
                <a:cs typeface="Arial"/>
                <a:sym typeface="Arial"/>
              </a:rPr>
              <a:t>18 September 2025</a:t>
            </a:r>
            <a:br>
              <a:rPr lang="en" sz="24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</a:br>
            <a:br>
              <a:rPr lang="en" sz="24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" sz="1800" b="0" i="0" u="none" strike="noStrike" cap="none" dirty="0">
                <a:solidFill>
                  <a:srgbClr val="0432FF"/>
                </a:solidFill>
                <a:latin typeface="Arial"/>
                <a:ea typeface="Arial"/>
                <a:cs typeface="Arial"/>
                <a:sym typeface="Arial"/>
              </a:rPr>
              <a:t>Maarten Litmaath</a:t>
            </a:r>
            <a:br>
              <a:rPr lang="en" sz="1800" b="0" i="0" u="none" strike="noStrike" cap="none" dirty="0">
                <a:solidFill>
                  <a:srgbClr val="0B387C"/>
                </a:solidFill>
                <a:latin typeface="Arial"/>
                <a:ea typeface="Arial"/>
                <a:cs typeface="Arial"/>
                <a:sym typeface="Arial"/>
              </a:rPr>
            </a:br>
            <a:br>
              <a:rPr lang="en" sz="1800" b="0" i="0" u="none" strike="noStrike" cap="none" dirty="0">
                <a:solidFill>
                  <a:srgbClr val="0B387C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" sz="1800" dirty="0">
                <a:solidFill>
                  <a:srgbClr val="080808"/>
                </a:solidFill>
              </a:rPr>
              <a:t>v1</a:t>
            </a:r>
            <a:r>
              <a:rPr lang="en" sz="1800" b="0" i="0" u="none" strike="noStrike" cap="none" dirty="0">
                <a:solidFill>
                  <a:srgbClr val="080808"/>
                </a:solidFill>
                <a:latin typeface="Arial"/>
                <a:ea typeface="Arial"/>
                <a:cs typeface="Arial"/>
                <a:sym typeface="Arial"/>
              </a:rPr>
              <a:t>.0</a:t>
            </a:r>
            <a:endParaRPr sz="1100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24"/>
          <p:cNvSpPr txBox="1">
            <a:spLocks noGrp="1"/>
          </p:cNvSpPr>
          <p:nvPr>
            <p:ph type="body" idx="1"/>
          </p:nvPr>
        </p:nvSpPr>
        <p:spPr>
          <a:xfrm>
            <a:off x="628650" y="606973"/>
            <a:ext cx="7886700" cy="40257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 lnSpcReduction="10000"/>
          </a:bodyPr>
          <a:lstStyle/>
          <a:p>
            <a:pPr marL="266700" lvl="0" indent="-26035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432FF"/>
              </a:buClr>
              <a:buSzPts val="2100"/>
              <a:buFont typeface="Noto Sans Symbols"/>
              <a:buChar char="▪"/>
            </a:pPr>
            <a:r>
              <a:rPr lang="en" dirty="0"/>
              <a:t>LHCb will stick to per-file tokens, but with longer lifetimes to avoid the FTS exchange and refresh workflows</a:t>
            </a:r>
            <a:endParaRPr dirty="0"/>
          </a:p>
          <a:p>
            <a:pPr marL="520700" lvl="1" indent="-1143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None/>
            </a:pPr>
            <a:endParaRPr dirty="0"/>
          </a:p>
          <a:p>
            <a:pPr marL="266700" lvl="0" indent="-26035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432FF"/>
              </a:buClr>
              <a:buSzPts val="2100"/>
              <a:buFont typeface="Noto Sans Symbols"/>
              <a:buChar char="▪"/>
            </a:pPr>
            <a:r>
              <a:rPr lang="en" dirty="0"/>
              <a:t>Letting DIRAC mint those tokens avoids an extra dependency, point of failure, and latency</a:t>
            </a:r>
          </a:p>
          <a:p>
            <a:pPr marL="266700" lvl="0" indent="-26035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432FF"/>
              </a:buClr>
              <a:buSzPts val="2100"/>
              <a:buFont typeface="Noto Sans Symbols"/>
              <a:buChar char="▪"/>
            </a:pPr>
            <a:endParaRPr lang="en" dirty="0"/>
          </a:p>
          <a:p>
            <a:pPr marL="266700" lvl="0" indent="-26035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432FF"/>
              </a:buClr>
              <a:buSzPts val="2100"/>
              <a:buFont typeface="Noto Sans Symbols"/>
              <a:buChar char="▪"/>
            </a:pPr>
            <a:r>
              <a:rPr lang="en-GB" dirty="0"/>
              <a:t>Interested in moving towards a </a:t>
            </a:r>
            <a:r>
              <a:rPr lang="en-GB" i="1" dirty="0">
                <a:solidFill>
                  <a:srgbClr val="0432FF"/>
                </a:solidFill>
              </a:rPr>
              <a:t>pre-signed URL </a:t>
            </a:r>
            <a:r>
              <a:rPr lang="en-GB" dirty="0"/>
              <a:t>model instead</a:t>
            </a:r>
          </a:p>
          <a:p>
            <a:pPr marL="520700" lvl="1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•"/>
            </a:pPr>
            <a:r>
              <a:rPr lang="en-GB" dirty="0"/>
              <a:t>Would imply significant development for all affected middleware </a:t>
            </a:r>
            <a:r>
              <a:rPr lang="en-GB" dirty="0">
                <a:sym typeface="Wingdings" pitchFamily="2" charset="2"/>
              </a:rPr>
              <a:t> </a:t>
            </a:r>
            <a:br>
              <a:rPr lang="en-GB" dirty="0">
                <a:sym typeface="Wingdings" pitchFamily="2" charset="2"/>
              </a:rPr>
            </a:br>
            <a:r>
              <a:rPr lang="en-GB" dirty="0">
                <a:sym typeface="Wingdings" pitchFamily="2" charset="2"/>
              </a:rPr>
              <a:t>will not happen soon  we should make tokens work </a:t>
            </a:r>
            <a:r>
              <a:rPr lang="en-GB" i="1" dirty="0">
                <a:solidFill>
                  <a:schemeClr val="tx1"/>
                </a:solidFill>
                <a:sym typeface="Wingdings" pitchFamily="2" charset="2"/>
              </a:rPr>
              <a:t>sufficiently</a:t>
            </a:r>
            <a:r>
              <a:rPr lang="en-GB" dirty="0">
                <a:sym typeface="Wingdings" pitchFamily="2" charset="2"/>
              </a:rPr>
              <a:t>,</a:t>
            </a:r>
            <a:br>
              <a:rPr lang="en-GB" dirty="0">
                <a:sym typeface="Wingdings" pitchFamily="2" charset="2"/>
              </a:rPr>
            </a:br>
            <a:r>
              <a:rPr lang="en-GB" dirty="0">
                <a:sym typeface="Wingdings" pitchFamily="2" charset="2"/>
              </a:rPr>
              <a:t>as there are some dark clouds surrounding </a:t>
            </a:r>
            <a:r>
              <a:rPr lang="en-GB" i="1" dirty="0">
                <a:solidFill>
                  <a:schemeClr val="tx1"/>
                </a:solidFill>
                <a:sym typeface="Wingdings" pitchFamily="2" charset="2"/>
              </a:rPr>
              <a:t>certificates</a:t>
            </a:r>
            <a:r>
              <a:rPr lang="en-GB" dirty="0">
                <a:sym typeface="Wingdings" pitchFamily="2" charset="2"/>
              </a:rPr>
              <a:t> already…</a:t>
            </a:r>
            <a:endParaRPr dirty="0"/>
          </a:p>
          <a:p>
            <a:pPr marL="520700" lvl="1" indent="-1143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None/>
            </a:pPr>
            <a:endParaRPr lang="en-CH"/>
          </a:p>
          <a:p>
            <a:pPr marL="266700" lvl="0" indent="-26035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432FF"/>
              </a:buClr>
              <a:buSzPts val="2100"/>
              <a:buFont typeface="Noto Sans Symbols"/>
              <a:buChar char="▪"/>
            </a:pPr>
            <a:r>
              <a:rPr lang="en" dirty="0"/>
              <a:t>Progress for jobs and users currently blocked by an </a:t>
            </a:r>
            <a:r>
              <a:rPr lang="en" u="sng" dirty="0">
                <a:solidFill>
                  <a:schemeClr val="hlink"/>
                </a:solidFill>
                <a:hlinkClick r:id="rId3"/>
              </a:rPr>
              <a:t>issue</a:t>
            </a:r>
            <a:r>
              <a:rPr lang="en" dirty="0"/>
              <a:t> with the WLCG Token Profiles</a:t>
            </a:r>
            <a:endParaRPr dirty="0"/>
          </a:p>
        </p:txBody>
      </p:sp>
      <p:sp>
        <p:nvSpPr>
          <p:cNvPr id="130" name="Google Shape;130;p24"/>
          <p:cNvSpPr txBox="1">
            <a:spLocks noGrp="1"/>
          </p:cNvSpPr>
          <p:nvPr>
            <p:ph type="title"/>
          </p:nvPr>
        </p:nvSpPr>
        <p:spPr>
          <a:xfrm>
            <a:off x="628650" y="13713"/>
            <a:ext cx="7886700" cy="4970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 fontScale="90000"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7030A0"/>
              </a:buClr>
              <a:buSzPct val="100000"/>
              <a:buFont typeface="Arial"/>
              <a:buNone/>
            </a:pPr>
            <a:r>
              <a:rPr lang="en" dirty="0"/>
              <a:t>DIRAC considerations</a:t>
            </a:r>
            <a:endParaRPr dirty="0"/>
          </a:p>
        </p:txBody>
      </p:sp>
      <p:sp>
        <p:nvSpPr>
          <p:cNvPr id="131" name="Google Shape;131;p24"/>
          <p:cNvSpPr txBox="1">
            <a:spLocks noGrp="1"/>
          </p:cNvSpPr>
          <p:nvPr>
            <p:ph type="sldNum" idx="12"/>
          </p:nvPr>
        </p:nvSpPr>
        <p:spPr>
          <a:xfrm>
            <a:off x="8442422" y="4798793"/>
            <a:ext cx="474936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10</a:t>
            </a:fld>
            <a:endParaRPr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25"/>
          <p:cNvSpPr txBox="1">
            <a:spLocks noGrp="1"/>
          </p:cNvSpPr>
          <p:nvPr>
            <p:ph type="body" idx="1"/>
          </p:nvPr>
        </p:nvSpPr>
        <p:spPr>
          <a:xfrm>
            <a:off x="628650" y="606973"/>
            <a:ext cx="7886700" cy="40257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/>
          <a:p>
            <a:pPr marL="266700" lvl="0" indent="-26035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432FF"/>
              </a:buClr>
              <a:buSzPts val="2100"/>
              <a:buFont typeface="Noto Sans Symbols"/>
              <a:buChar char="▪"/>
            </a:pPr>
            <a:r>
              <a:rPr lang="en" dirty="0"/>
              <a:t>ALICE has been using “access envelope” tokens for data operations for two decades already</a:t>
            </a:r>
            <a:endParaRPr dirty="0"/>
          </a:p>
          <a:p>
            <a:pPr marL="520700" lvl="1" indent="-1143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None/>
            </a:pPr>
            <a:endParaRPr dirty="0"/>
          </a:p>
          <a:p>
            <a:pPr marL="266700" lvl="0" indent="-26035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432FF"/>
              </a:buClr>
              <a:buSzPts val="2100"/>
              <a:buFont typeface="Noto Sans Symbols"/>
              <a:buChar char="▪"/>
            </a:pPr>
            <a:r>
              <a:rPr lang="en" dirty="0"/>
              <a:t>Replacing those with WLCG tokens is being considered</a:t>
            </a:r>
            <a:endParaRPr dirty="0"/>
          </a:p>
          <a:p>
            <a:pPr marL="520700" lvl="1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•"/>
            </a:pPr>
            <a:r>
              <a:rPr lang="en" dirty="0"/>
              <a:t>Probably not before the middle of LS3</a:t>
            </a:r>
          </a:p>
          <a:p>
            <a:pPr marL="520700" lvl="1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•"/>
            </a:pPr>
            <a:r>
              <a:rPr lang="en-GB" dirty="0"/>
              <a:t>Would</a:t>
            </a:r>
            <a:r>
              <a:rPr lang="en" dirty="0"/>
              <a:t> help make the configuration of storage services uniform</a:t>
            </a:r>
            <a:endParaRPr dirty="0"/>
          </a:p>
          <a:p>
            <a:pPr marL="520700" lvl="1" indent="-1143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None/>
            </a:pPr>
            <a:endParaRPr dirty="0"/>
          </a:p>
          <a:p>
            <a:pPr marL="266700" lvl="0" indent="-26035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432FF"/>
              </a:buClr>
              <a:buSzPts val="2100"/>
              <a:buFont typeface="Noto Sans Symbols"/>
              <a:buChar char="▪"/>
            </a:pPr>
            <a:r>
              <a:rPr lang="en" dirty="0"/>
              <a:t>Pilot jobs use JAliEn custom tokens to obtain payloads with corresponding data access tokens from the central services</a:t>
            </a:r>
            <a:endParaRPr dirty="0"/>
          </a:p>
        </p:txBody>
      </p:sp>
      <p:sp>
        <p:nvSpPr>
          <p:cNvPr id="137" name="Google Shape;137;p25"/>
          <p:cNvSpPr txBox="1">
            <a:spLocks noGrp="1"/>
          </p:cNvSpPr>
          <p:nvPr>
            <p:ph type="title"/>
          </p:nvPr>
        </p:nvSpPr>
        <p:spPr>
          <a:xfrm>
            <a:off x="628650" y="13713"/>
            <a:ext cx="7886700" cy="4970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 fontScale="90000"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7030A0"/>
              </a:buClr>
              <a:buSzPct val="100000"/>
              <a:buFont typeface="Arial"/>
              <a:buNone/>
            </a:pPr>
            <a:r>
              <a:rPr lang="en" dirty="0"/>
              <a:t>ALICE – JAliEn considerations</a:t>
            </a:r>
            <a:endParaRPr dirty="0"/>
          </a:p>
        </p:txBody>
      </p:sp>
      <p:sp>
        <p:nvSpPr>
          <p:cNvPr id="138" name="Google Shape;138;p25"/>
          <p:cNvSpPr txBox="1">
            <a:spLocks noGrp="1"/>
          </p:cNvSpPr>
          <p:nvPr>
            <p:ph type="sldNum" idx="12"/>
          </p:nvPr>
        </p:nvSpPr>
        <p:spPr>
          <a:xfrm>
            <a:off x="8442422" y="4798793"/>
            <a:ext cx="474936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11</a:t>
            </a:fld>
            <a:endParaRPr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p26"/>
          <p:cNvSpPr txBox="1">
            <a:spLocks noGrp="1"/>
          </p:cNvSpPr>
          <p:nvPr>
            <p:ph type="body" idx="1"/>
          </p:nvPr>
        </p:nvSpPr>
        <p:spPr>
          <a:xfrm>
            <a:off x="628650" y="606973"/>
            <a:ext cx="7886700" cy="40257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/>
          <a:p>
            <a:pPr marL="266700" lvl="0" indent="-26035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432FF"/>
              </a:buClr>
              <a:buSzPts val="2100"/>
              <a:buFont typeface="Noto Sans Symbols"/>
              <a:buChar char="▪"/>
            </a:pPr>
            <a:r>
              <a:rPr lang="en-GB" b="0" i="0" dirty="0">
                <a:solidFill>
                  <a:srgbClr val="242424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PanDA and Harvester can use OIDC tokens at all levels (</a:t>
            </a:r>
            <a:r>
              <a:rPr lang="en-GB" b="0" i="0" dirty="0">
                <a:solidFill>
                  <a:srgbClr val="242424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doc</a:t>
            </a:r>
            <a:r>
              <a:rPr lang="en-GB" b="0" i="0" dirty="0">
                <a:solidFill>
                  <a:srgbClr val="242424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marL="723900" lvl="1" indent="-260350">
              <a:spcBef>
                <a:spcPts val="0"/>
              </a:spcBef>
            </a:pPr>
            <a:r>
              <a:rPr lang="en-GB" dirty="0"/>
              <a:t>Job submission to the CE from Harvester</a:t>
            </a:r>
          </a:p>
          <a:p>
            <a:pPr marL="723900" lvl="1" indent="-260350">
              <a:spcBef>
                <a:spcPts val="0"/>
              </a:spcBef>
            </a:pPr>
            <a:r>
              <a:rPr lang="en-GB" dirty="0"/>
              <a:t>Authorization to the monitoring</a:t>
            </a:r>
          </a:p>
          <a:p>
            <a:pPr marL="723900" lvl="1" indent="-260350">
              <a:spcBef>
                <a:spcPts val="0"/>
              </a:spcBef>
            </a:pPr>
            <a:r>
              <a:rPr lang="en-GB" dirty="0"/>
              <a:t>Communication from pilot with PanDA server – fallback on X509</a:t>
            </a:r>
          </a:p>
          <a:p>
            <a:pPr marL="723900" lvl="1" indent="-260350">
              <a:spcBef>
                <a:spcPts val="0"/>
              </a:spcBef>
            </a:pPr>
            <a:r>
              <a:rPr lang="en-GB" dirty="0"/>
              <a:t>Pilot can replace long-lived initial token with short-lived job token</a:t>
            </a:r>
          </a:p>
          <a:p>
            <a:pPr marL="723900" lvl="1" indent="-260350">
              <a:spcBef>
                <a:spcPts val="0"/>
              </a:spcBef>
            </a:pPr>
            <a:r>
              <a:rPr lang="en-GB" dirty="0"/>
              <a:t>Pilot can also get new arbitrary (e.g. storage) tokens from PanDA servers – this is not used in production</a:t>
            </a:r>
            <a:br>
              <a:rPr lang="en-GB" dirty="0"/>
            </a:br>
            <a:endParaRPr lang="en" dirty="0"/>
          </a:p>
          <a:p>
            <a:pPr marL="266700" lvl="0" indent="-26035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432FF"/>
              </a:buClr>
              <a:buSzPts val="2100"/>
              <a:buFont typeface="Noto Sans Symbols"/>
              <a:buChar char="▪"/>
            </a:pPr>
            <a:r>
              <a:rPr lang="en-GB" dirty="0"/>
              <a:t>Payload long-lived WLCG access tokens are restricted to talking only with the PanDA service</a:t>
            </a:r>
            <a:endParaRPr dirty="0"/>
          </a:p>
        </p:txBody>
      </p:sp>
      <p:sp>
        <p:nvSpPr>
          <p:cNvPr id="144" name="Google Shape;144;p26"/>
          <p:cNvSpPr txBox="1">
            <a:spLocks noGrp="1"/>
          </p:cNvSpPr>
          <p:nvPr>
            <p:ph type="title"/>
          </p:nvPr>
        </p:nvSpPr>
        <p:spPr>
          <a:xfrm>
            <a:off x="628650" y="13713"/>
            <a:ext cx="7886700" cy="4970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 fontScale="90000"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7030A0"/>
              </a:buClr>
              <a:buSzPct val="100000"/>
              <a:buFont typeface="Arial"/>
              <a:buNone/>
            </a:pPr>
            <a:r>
              <a:rPr lang="en" dirty="0"/>
              <a:t>ATLAS – PanDA and Harvester</a:t>
            </a:r>
            <a:endParaRPr dirty="0"/>
          </a:p>
        </p:txBody>
      </p:sp>
      <p:sp>
        <p:nvSpPr>
          <p:cNvPr id="145" name="Google Shape;145;p26"/>
          <p:cNvSpPr txBox="1">
            <a:spLocks noGrp="1"/>
          </p:cNvSpPr>
          <p:nvPr>
            <p:ph type="sldNum" idx="12"/>
          </p:nvPr>
        </p:nvSpPr>
        <p:spPr>
          <a:xfrm>
            <a:off x="8442422" y="4798793"/>
            <a:ext cx="474936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12</a:t>
            </a:fld>
            <a:endParaRPr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27"/>
          <p:cNvSpPr txBox="1">
            <a:spLocks noGrp="1"/>
          </p:cNvSpPr>
          <p:nvPr>
            <p:ph type="body" idx="1"/>
          </p:nvPr>
        </p:nvSpPr>
        <p:spPr>
          <a:xfrm>
            <a:off x="628650" y="606973"/>
            <a:ext cx="8026066" cy="40257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 fontScale="92500" lnSpcReduction="10000"/>
          </a:bodyPr>
          <a:lstStyle/>
          <a:p>
            <a:pPr marL="266700" lvl="0" indent="-26035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432FF"/>
              </a:buClr>
              <a:buSzPts val="2100"/>
              <a:buFont typeface="Noto Sans Symbols"/>
              <a:buChar char="▪"/>
            </a:pPr>
            <a:r>
              <a:rPr lang="en" dirty="0"/>
              <a:t>CMS jobs are already set up to use tokens when present</a:t>
            </a:r>
            <a:endParaRPr lang="en-GB" dirty="0"/>
          </a:p>
          <a:p>
            <a:pPr marL="520700" lvl="1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•"/>
            </a:pPr>
            <a:r>
              <a:rPr lang="en-GB" dirty="0"/>
              <a:t>Only used in tests for now</a:t>
            </a:r>
            <a:endParaRPr dirty="0"/>
          </a:p>
          <a:p>
            <a:pPr marL="520700" lvl="1" indent="-1143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None/>
            </a:pPr>
            <a:endParaRPr dirty="0"/>
          </a:p>
          <a:p>
            <a:pPr marL="266700" lvl="0" indent="-26035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432FF"/>
              </a:buClr>
              <a:buSzPts val="2100"/>
              <a:buFont typeface="Noto Sans Symbols"/>
              <a:buChar char="▪"/>
            </a:pPr>
            <a:r>
              <a:rPr lang="en" dirty="0"/>
              <a:t>Read scopes cover the whole namespace, uploads are or will be restricted to dataset / user level</a:t>
            </a:r>
            <a:endParaRPr dirty="0"/>
          </a:p>
          <a:p>
            <a:pPr marL="266700" lvl="0" indent="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None/>
            </a:pPr>
            <a:endParaRPr dirty="0"/>
          </a:p>
          <a:p>
            <a:pPr marL="266700" lvl="0" indent="-26035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2100"/>
              <a:buChar char="▪"/>
            </a:pPr>
            <a:r>
              <a:rPr lang="en" dirty="0"/>
              <a:t>Failed token-based uploads are retried with the VOMS proxy</a:t>
            </a:r>
            <a:endParaRPr dirty="0"/>
          </a:p>
          <a:p>
            <a:pPr marL="520700" lvl="1" indent="-1143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None/>
            </a:pPr>
            <a:endParaRPr dirty="0"/>
          </a:p>
          <a:p>
            <a:pPr marL="266700" lvl="0" indent="-26035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432FF"/>
              </a:buClr>
              <a:buSzPts val="2100"/>
              <a:buFont typeface="Noto Sans Symbols"/>
              <a:buChar char="▪"/>
            </a:pPr>
            <a:r>
              <a:rPr lang="en" dirty="0"/>
              <a:t>HTCondor components are used to maintain valid access tokens in jobs (analogous to VOMS proxies)</a:t>
            </a:r>
            <a:endParaRPr dirty="0"/>
          </a:p>
          <a:p>
            <a:pPr marL="520700" lvl="1" indent="-1143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None/>
            </a:pPr>
            <a:endParaRPr dirty="0"/>
          </a:p>
          <a:p>
            <a:pPr marL="266700" lvl="0" indent="-26035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432FF"/>
              </a:buClr>
              <a:buSzPts val="2100"/>
              <a:buFont typeface="Noto Sans Symbols"/>
              <a:buChar char="▪"/>
            </a:pPr>
            <a:r>
              <a:rPr lang="en" dirty="0"/>
              <a:t>Long-lived refresh tokens are safeguarded in HTVault services (now based on OpenBao) that interact with IAM</a:t>
            </a:r>
            <a:endParaRPr dirty="0"/>
          </a:p>
          <a:p>
            <a:pPr marL="0" lvl="0" indent="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51" name="Google Shape;151;p27"/>
          <p:cNvSpPr txBox="1">
            <a:spLocks noGrp="1"/>
          </p:cNvSpPr>
          <p:nvPr>
            <p:ph type="title"/>
          </p:nvPr>
        </p:nvSpPr>
        <p:spPr>
          <a:xfrm>
            <a:off x="628650" y="13713"/>
            <a:ext cx="7886700" cy="4970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 fontScale="90000"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7030A0"/>
              </a:buClr>
              <a:buSzPct val="100000"/>
              <a:buFont typeface="Arial"/>
              <a:buNone/>
            </a:pPr>
            <a:r>
              <a:rPr lang="en" dirty="0"/>
              <a:t>CMS – GlideinWMS</a:t>
            </a:r>
            <a:endParaRPr dirty="0"/>
          </a:p>
        </p:txBody>
      </p:sp>
      <p:sp>
        <p:nvSpPr>
          <p:cNvPr id="152" name="Google Shape;152;p27"/>
          <p:cNvSpPr txBox="1">
            <a:spLocks noGrp="1"/>
          </p:cNvSpPr>
          <p:nvPr>
            <p:ph type="sldNum" idx="12"/>
          </p:nvPr>
        </p:nvSpPr>
        <p:spPr>
          <a:xfrm>
            <a:off x="8442422" y="4798793"/>
            <a:ext cx="474936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13</a:t>
            </a:fld>
            <a:endParaRPr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p28"/>
          <p:cNvSpPr txBox="1">
            <a:spLocks noGrp="1"/>
          </p:cNvSpPr>
          <p:nvPr>
            <p:ph type="body" idx="1"/>
          </p:nvPr>
        </p:nvSpPr>
        <p:spPr>
          <a:xfrm>
            <a:off x="628650" y="606973"/>
            <a:ext cx="7886700" cy="40990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/>
          <a:p>
            <a:pPr marL="266700" lvl="0" indent="-26035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432FF"/>
              </a:buClr>
              <a:buSzPts val="2100"/>
              <a:buFont typeface="Noto Sans Symbols"/>
              <a:buChar char="▪"/>
            </a:pPr>
            <a:r>
              <a:rPr lang="en" dirty="0"/>
              <a:t>Some EGI sites are still running unsupported versions</a:t>
            </a:r>
            <a:endParaRPr dirty="0"/>
          </a:p>
          <a:p>
            <a:pPr marL="520700" lvl="1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•"/>
            </a:pPr>
            <a:r>
              <a:rPr lang="en" dirty="0"/>
              <a:t>Will continue to be followed up by EGI Operations</a:t>
            </a:r>
            <a:endParaRPr dirty="0"/>
          </a:p>
          <a:p>
            <a:pPr marL="520700" lvl="1" indent="-1143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None/>
            </a:pPr>
            <a:endParaRPr dirty="0"/>
          </a:p>
          <a:p>
            <a:pPr marL="266700" lvl="0" indent="-26035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432FF"/>
              </a:buClr>
              <a:buSzPts val="2100"/>
              <a:buFont typeface="Noto Sans Symbols"/>
              <a:buChar char="▪"/>
            </a:pPr>
            <a:r>
              <a:rPr lang="en" dirty="0"/>
              <a:t>Concerns about EGI accounting of jobs submitted without VOMS proxies</a:t>
            </a:r>
            <a:endParaRPr dirty="0"/>
          </a:p>
          <a:p>
            <a:pPr marL="520700" lvl="1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•"/>
            </a:pPr>
            <a:r>
              <a:rPr lang="en" dirty="0"/>
              <a:t>APEL log parser relies on logged VOMS attributes to determine the VO of each job</a:t>
            </a:r>
            <a:endParaRPr dirty="0"/>
          </a:p>
          <a:p>
            <a:pPr marL="520700" lvl="1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•"/>
            </a:pPr>
            <a:r>
              <a:rPr lang="en" dirty="0"/>
              <a:t>LHC experiments can continue equipping jobs with VOMS proxies for the time being, even when no longer needed by the pilots</a:t>
            </a:r>
            <a:endParaRPr dirty="0"/>
          </a:p>
          <a:p>
            <a:pPr marL="520700" lvl="1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•"/>
            </a:pPr>
            <a:r>
              <a:rPr lang="en" dirty="0"/>
              <a:t>HTCondor developers have agreed to mechanisms resembling what ARC v7 supports </a:t>
            </a:r>
            <a:r>
              <a:rPr lang="en" dirty="0">
                <a:sym typeface="Wingdings" pitchFamily="2" charset="2"/>
              </a:rPr>
              <a:t> implemented and tested OK, still to be released</a:t>
            </a:r>
            <a:endParaRPr dirty="0"/>
          </a:p>
          <a:p>
            <a:pPr marL="520700" lvl="1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•"/>
            </a:pPr>
            <a:r>
              <a:rPr lang="en" dirty="0"/>
              <a:t>AUDITOR framework: similar approach already in use</a:t>
            </a:r>
          </a:p>
        </p:txBody>
      </p:sp>
      <p:sp>
        <p:nvSpPr>
          <p:cNvPr id="158" name="Google Shape;158;p28"/>
          <p:cNvSpPr txBox="1">
            <a:spLocks noGrp="1"/>
          </p:cNvSpPr>
          <p:nvPr>
            <p:ph type="title"/>
          </p:nvPr>
        </p:nvSpPr>
        <p:spPr>
          <a:xfrm>
            <a:off x="628650" y="13713"/>
            <a:ext cx="7886700" cy="4970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 fontScale="90000"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7030A0"/>
              </a:buClr>
              <a:buSzPct val="100000"/>
              <a:buFont typeface="Arial"/>
              <a:buNone/>
            </a:pPr>
            <a:r>
              <a:rPr lang="en" dirty="0"/>
              <a:t>HTCondor CE</a:t>
            </a:r>
            <a:endParaRPr dirty="0"/>
          </a:p>
        </p:txBody>
      </p:sp>
      <p:sp>
        <p:nvSpPr>
          <p:cNvPr id="159" name="Google Shape;159;p28"/>
          <p:cNvSpPr txBox="1">
            <a:spLocks noGrp="1"/>
          </p:cNvSpPr>
          <p:nvPr>
            <p:ph type="sldNum" idx="12"/>
          </p:nvPr>
        </p:nvSpPr>
        <p:spPr>
          <a:xfrm>
            <a:off x="8442422" y="4798793"/>
            <a:ext cx="474936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14</a:t>
            </a:fld>
            <a:endParaRPr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p29"/>
          <p:cNvSpPr txBox="1">
            <a:spLocks noGrp="1"/>
          </p:cNvSpPr>
          <p:nvPr>
            <p:ph type="body" idx="1"/>
          </p:nvPr>
        </p:nvSpPr>
        <p:spPr>
          <a:xfrm>
            <a:off x="628650" y="606973"/>
            <a:ext cx="7886700" cy="40257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/>
          <a:p>
            <a:pPr marL="266700" lvl="0" indent="-26035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432FF"/>
              </a:buClr>
              <a:buSzPts val="2100"/>
              <a:buFont typeface="Noto Sans Symbols"/>
              <a:buChar char="▪"/>
            </a:pPr>
            <a:r>
              <a:rPr lang="en" dirty="0"/>
              <a:t>ARC v7 allows the token configuration for a VO to be connected directly to the accounting of its jobs</a:t>
            </a:r>
            <a:endParaRPr dirty="0"/>
          </a:p>
          <a:p>
            <a:pPr marL="520700" lvl="1" indent="-1143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None/>
            </a:pPr>
            <a:endParaRPr dirty="0"/>
          </a:p>
          <a:p>
            <a:pPr marL="266700" lvl="0" indent="-26035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432FF"/>
              </a:buClr>
              <a:buSzPts val="2100"/>
              <a:buFont typeface="Noto Sans Symbols"/>
              <a:buChar char="▪"/>
            </a:pPr>
            <a:r>
              <a:rPr lang="en" dirty="0"/>
              <a:t>Input and output file management needed for certain HPC sites still relies on VOMS proxies for the time being</a:t>
            </a:r>
            <a:endParaRPr dirty="0"/>
          </a:p>
          <a:p>
            <a:pPr marL="520700" lvl="1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•"/>
            </a:pPr>
            <a:r>
              <a:rPr lang="en" dirty="0"/>
              <a:t>The use of tokens requires further investigations</a:t>
            </a:r>
            <a:endParaRPr dirty="0"/>
          </a:p>
        </p:txBody>
      </p:sp>
      <p:sp>
        <p:nvSpPr>
          <p:cNvPr id="165" name="Google Shape;165;p29"/>
          <p:cNvSpPr txBox="1">
            <a:spLocks noGrp="1"/>
          </p:cNvSpPr>
          <p:nvPr>
            <p:ph type="title"/>
          </p:nvPr>
        </p:nvSpPr>
        <p:spPr>
          <a:xfrm>
            <a:off x="628650" y="13713"/>
            <a:ext cx="7886700" cy="4970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 fontScale="90000"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7030A0"/>
              </a:buClr>
              <a:buSzPct val="100000"/>
              <a:buFont typeface="Arial"/>
              <a:buNone/>
            </a:pPr>
            <a:r>
              <a:rPr lang="en" dirty="0"/>
              <a:t>ARC CE</a:t>
            </a:r>
            <a:endParaRPr dirty="0"/>
          </a:p>
        </p:txBody>
      </p:sp>
      <p:sp>
        <p:nvSpPr>
          <p:cNvPr id="166" name="Google Shape;166;p29"/>
          <p:cNvSpPr txBox="1">
            <a:spLocks noGrp="1"/>
          </p:cNvSpPr>
          <p:nvPr>
            <p:ph type="sldNum" idx="12"/>
          </p:nvPr>
        </p:nvSpPr>
        <p:spPr>
          <a:xfrm>
            <a:off x="8442422" y="4798793"/>
            <a:ext cx="474936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15</a:t>
            </a:fld>
            <a:endParaRPr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p30"/>
          <p:cNvSpPr txBox="1">
            <a:spLocks noGrp="1"/>
          </p:cNvSpPr>
          <p:nvPr>
            <p:ph type="body" idx="1"/>
          </p:nvPr>
        </p:nvSpPr>
        <p:spPr>
          <a:xfrm>
            <a:off x="628650" y="606973"/>
            <a:ext cx="7886700" cy="40257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/>
          <a:p>
            <a:pPr marL="266700" lvl="0" indent="-26035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432FF"/>
              </a:buClr>
              <a:buSzPts val="2100"/>
              <a:buFont typeface="Noto Sans Symbols"/>
              <a:buChar char="▪"/>
            </a:pPr>
            <a:r>
              <a:rPr lang="en" dirty="0"/>
              <a:t>Users should be exposed to tokens as little as possible</a:t>
            </a:r>
            <a:endParaRPr dirty="0"/>
          </a:p>
          <a:p>
            <a:pPr marL="520700" lvl="1" indent="-1143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None/>
            </a:pPr>
            <a:endParaRPr dirty="0"/>
          </a:p>
          <a:p>
            <a:pPr marL="266700" lvl="0" indent="-26035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432FF"/>
              </a:buClr>
              <a:buSzPts val="2100"/>
              <a:buFont typeface="Noto Sans Symbols"/>
              <a:buChar char="▪"/>
            </a:pPr>
            <a:r>
              <a:rPr lang="en" dirty="0"/>
              <a:t>The frameworks and tools they use should know how to acquire the right tokens at the right times, occasionally prompting the user to (re)authenticate as needed</a:t>
            </a:r>
            <a:endParaRPr dirty="0"/>
          </a:p>
          <a:p>
            <a:pPr marL="520700" lvl="1" indent="-1143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None/>
            </a:pPr>
            <a:endParaRPr dirty="0"/>
          </a:p>
          <a:p>
            <a:pPr marL="266700" lvl="0" indent="-26035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432FF"/>
              </a:buClr>
              <a:buSzPts val="2100"/>
              <a:buFont typeface="Noto Sans Symbols"/>
              <a:buChar char="▪"/>
            </a:pPr>
            <a:r>
              <a:rPr lang="en" dirty="0"/>
              <a:t>Experiments may want to make use of auxiliary services like HTVault to help simplify user workflows</a:t>
            </a:r>
            <a:endParaRPr dirty="0"/>
          </a:p>
          <a:p>
            <a:pPr marL="520700" lvl="1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•"/>
            </a:pPr>
            <a:r>
              <a:rPr lang="en" dirty="0"/>
              <a:t>Already planned by CMS, building on successful usage by other experiments at Fermilab</a:t>
            </a:r>
            <a:endParaRPr dirty="0"/>
          </a:p>
        </p:txBody>
      </p:sp>
      <p:sp>
        <p:nvSpPr>
          <p:cNvPr id="172" name="Google Shape;172;p30"/>
          <p:cNvSpPr txBox="1">
            <a:spLocks noGrp="1"/>
          </p:cNvSpPr>
          <p:nvPr>
            <p:ph type="title"/>
          </p:nvPr>
        </p:nvSpPr>
        <p:spPr>
          <a:xfrm>
            <a:off x="628650" y="13713"/>
            <a:ext cx="7886700" cy="4970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 fontScale="90000"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7030A0"/>
              </a:buClr>
              <a:buSzPct val="100000"/>
              <a:buFont typeface="Arial"/>
              <a:buNone/>
            </a:pPr>
            <a:r>
              <a:rPr lang="en" dirty="0"/>
              <a:t>Usage of tokens by users</a:t>
            </a:r>
            <a:endParaRPr dirty="0"/>
          </a:p>
        </p:txBody>
      </p:sp>
      <p:sp>
        <p:nvSpPr>
          <p:cNvPr id="173" name="Google Shape;173;p30"/>
          <p:cNvSpPr txBox="1">
            <a:spLocks noGrp="1"/>
          </p:cNvSpPr>
          <p:nvPr>
            <p:ph type="sldNum" idx="12"/>
          </p:nvPr>
        </p:nvSpPr>
        <p:spPr>
          <a:xfrm>
            <a:off x="8442422" y="4798793"/>
            <a:ext cx="474936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16</a:t>
            </a:fld>
            <a:endParaRPr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BB7AFB6-6933-C943-895E-5FC7891B64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sz="2325" dirty="0"/>
              <a:t>In the past 6 years it has become clear that v1.0 has various deficiencies that needed to be worked around</a:t>
            </a:r>
          </a:p>
          <a:p>
            <a:pPr lvl="1"/>
            <a:r>
              <a:rPr lang="en-US" sz="2025" dirty="0"/>
              <a:t>Experts know what to ignore where</a:t>
            </a:r>
          </a:p>
          <a:p>
            <a:pPr lvl="3"/>
            <a:endParaRPr lang="en-US" sz="1575" dirty="0"/>
          </a:p>
          <a:p>
            <a:r>
              <a:rPr lang="en-US" sz="2325" dirty="0"/>
              <a:t>It was time for a new version that is a better match for what we should be able to make work</a:t>
            </a:r>
          </a:p>
          <a:p>
            <a:pPr lvl="1"/>
            <a:r>
              <a:rPr lang="en-US" sz="2025" dirty="0"/>
              <a:t>For example, more realistic token lifetimes, depending on the use case</a:t>
            </a:r>
          </a:p>
          <a:p>
            <a:pPr lvl="1"/>
            <a:r>
              <a:rPr lang="en-US" sz="2025" dirty="0"/>
              <a:t>Source repository, issue and change tracking are </a:t>
            </a:r>
            <a:r>
              <a:rPr lang="en-US" sz="2025" dirty="0">
                <a:hlinkClick r:id="rId2"/>
              </a:rPr>
              <a:t>here</a:t>
            </a:r>
            <a:endParaRPr lang="en-US" sz="2025" dirty="0"/>
          </a:p>
          <a:p>
            <a:pPr lvl="3"/>
            <a:endParaRPr lang="en-US" sz="1575" dirty="0"/>
          </a:p>
          <a:p>
            <a:r>
              <a:rPr lang="en-US" sz="2325" dirty="0"/>
              <a:t>We settled for </a:t>
            </a:r>
            <a:r>
              <a:rPr lang="en-US" sz="2325" b="1" dirty="0">
                <a:solidFill>
                  <a:srgbClr val="0432FF"/>
                </a:solidFill>
              </a:rPr>
              <a:t>v1.1</a:t>
            </a:r>
            <a:r>
              <a:rPr lang="en-US" sz="2325" dirty="0"/>
              <a:t> at this time and not yet v2.0, because the updated profile specifications do not break anything we already have in production today</a:t>
            </a:r>
          </a:p>
          <a:p>
            <a:pPr lvl="3"/>
            <a:endParaRPr lang="en-US" sz="1625" dirty="0"/>
          </a:p>
          <a:p>
            <a:r>
              <a:rPr lang="en-US" sz="2325" dirty="0"/>
              <a:t>A proposed draft has been </a:t>
            </a:r>
            <a:r>
              <a:rPr lang="en-US" sz="2325" dirty="0">
                <a:hlinkClick r:id="rId3"/>
              </a:rPr>
              <a:t>presented</a:t>
            </a:r>
            <a:r>
              <a:rPr lang="en-US" sz="2325" dirty="0"/>
              <a:t> to the WLCG Management Board on 16 September and the final v1.1 is expected to be published next week, in the same location as v1.0!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02780D4-51CD-E849-B003-5D14E2D377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A new version of the WLCG Token Profiles</a:t>
            </a:r>
            <a:r>
              <a:rPr lang="en-US" sz="2100" dirty="0"/>
              <a:t> </a:t>
            </a:r>
            <a:endParaRPr lang="en-CH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4D5C8D0-AFB9-C74A-AD23-5393DF146C0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2F0E188-2DB2-0D47-B360-D4F94D265CBA}" type="slidenum">
              <a:rPr lang="en-CH" smtClean="0"/>
              <a:t>17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63567900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p32"/>
          <p:cNvSpPr txBox="1">
            <a:spLocks noGrp="1"/>
          </p:cNvSpPr>
          <p:nvPr>
            <p:ph type="body" idx="1"/>
          </p:nvPr>
        </p:nvSpPr>
        <p:spPr>
          <a:xfrm>
            <a:off x="628650" y="606973"/>
            <a:ext cx="7886700" cy="40257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 lnSpcReduction="10000"/>
          </a:bodyPr>
          <a:lstStyle/>
          <a:p>
            <a:pPr marL="266700" lvl="0" indent="-260350" algn="l" rtl="0">
              <a:spcBef>
                <a:spcPts val="800"/>
              </a:spcBef>
              <a:spcAft>
                <a:spcPts val="0"/>
              </a:spcAft>
              <a:buSzPts val="2100"/>
              <a:buChar char="▪"/>
            </a:pPr>
            <a:r>
              <a:rPr lang="en" dirty="0">
                <a:highlight>
                  <a:srgbClr val="FF0000"/>
                </a:highlight>
              </a:rPr>
              <a:t>2025-Q3</a:t>
            </a:r>
            <a:r>
              <a:rPr lang="en" dirty="0"/>
              <a:t> Release of WLCG Token Profiles v1.1 </a:t>
            </a:r>
            <a:r>
              <a:rPr lang="en" dirty="0">
                <a:solidFill>
                  <a:srgbClr val="0432FF"/>
                </a:solidFill>
                <a:sym typeface="Wingdings" pitchFamily="2" charset="2"/>
              </a:rPr>
              <a:t> on track!</a:t>
            </a:r>
            <a:endParaRPr lang="en" dirty="0">
              <a:solidFill>
                <a:srgbClr val="0432FF"/>
              </a:solidFill>
            </a:endParaRPr>
          </a:p>
          <a:p>
            <a:pPr marL="266700" indent="-260350"/>
            <a:r>
              <a:rPr lang="en-GB" dirty="0">
                <a:highlight>
                  <a:srgbClr val="FF0000"/>
                </a:highlight>
              </a:rPr>
              <a:t>2025-Q4</a:t>
            </a:r>
            <a:r>
              <a:rPr lang="en-GB" dirty="0"/>
              <a:t> Specification of token usage for tape operations</a:t>
            </a:r>
            <a:endParaRPr lang="en" dirty="0"/>
          </a:p>
          <a:p>
            <a:pPr marL="266700" indent="-260350"/>
            <a:r>
              <a:rPr lang="en-GB" dirty="0">
                <a:highlight>
                  <a:srgbClr val="FF0000"/>
                </a:highlight>
              </a:rPr>
              <a:t>2025-Q4</a:t>
            </a:r>
            <a:r>
              <a:rPr lang="en-GB" dirty="0"/>
              <a:t> Risk assessment including the effects of outages – possibly with actual downtime tests</a:t>
            </a:r>
            <a:endParaRPr dirty="0"/>
          </a:p>
          <a:p>
            <a:pPr marL="266700" lvl="0" indent="-26035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432FF"/>
              </a:buClr>
              <a:buSzPts val="2100"/>
              <a:buFont typeface="Noto Sans Symbols"/>
              <a:buChar char="▪"/>
            </a:pPr>
            <a:r>
              <a:rPr lang="en" dirty="0">
                <a:highlight>
                  <a:schemeClr val="accent4"/>
                </a:highlight>
              </a:rPr>
              <a:t>2025-Q4</a:t>
            </a:r>
            <a:r>
              <a:rPr lang="en" dirty="0"/>
              <a:t> First production tests of </a:t>
            </a:r>
            <a:r>
              <a:rPr lang="en" i="1" dirty="0">
                <a:solidFill>
                  <a:srgbClr val="0432FF"/>
                </a:solidFill>
              </a:rPr>
              <a:t>Rucio tokens</a:t>
            </a:r>
            <a:r>
              <a:rPr lang="en" dirty="0"/>
              <a:t> in ATLAS?</a:t>
            </a:r>
            <a:endParaRPr dirty="0"/>
          </a:p>
          <a:p>
            <a:pPr marL="266700" lvl="0" indent="-26035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432FF"/>
              </a:buClr>
              <a:buSzPts val="2100"/>
              <a:buFont typeface="Noto Sans Symbols"/>
              <a:buChar char="▪"/>
            </a:pPr>
            <a:r>
              <a:rPr lang="en" dirty="0">
                <a:highlight>
                  <a:schemeClr val="accent4"/>
                </a:highlight>
              </a:rPr>
              <a:t>2025-Q4</a:t>
            </a:r>
            <a:r>
              <a:rPr lang="en" dirty="0"/>
              <a:t> First tests of </a:t>
            </a:r>
            <a:r>
              <a:rPr lang="en" i="1" dirty="0">
                <a:solidFill>
                  <a:srgbClr val="0432FF"/>
                </a:solidFill>
              </a:rPr>
              <a:t>DIRAC tokens</a:t>
            </a:r>
            <a:r>
              <a:rPr lang="en" dirty="0"/>
              <a:t> in LHCb? </a:t>
            </a:r>
            <a:r>
              <a:rPr lang="en" dirty="0">
                <a:solidFill>
                  <a:srgbClr val="FF0000"/>
                </a:solidFill>
                <a:sym typeface="Wingdings" pitchFamily="2" charset="2"/>
              </a:rPr>
              <a:t></a:t>
            </a:r>
            <a:r>
              <a:rPr lang="en" dirty="0">
                <a:sym typeface="Wingdings" pitchFamily="2" charset="2"/>
              </a:rPr>
              <a:t> </a:t>
            </a:r>
            <a:r>
              <a:rPr lang="en" dirty="0">
                <a:highlight>
                  <a:srgbClr val="FFFF00"/>
                </a:highlight>
                <a:sym typeface="Wingdings" pitchFamily="2" charset="2"/>
              </a:rPr>
              <a:t>2026-QX</a:t>
            </a:r>
            <a:r>
              <a:rPr lang="en" dirty="0">
                <a:sym typeface="Wingdings" pitchFamily="2" charset="2"/>
              </a:rPr>
              <a:t>?</a:t>
            </a:r>
            <a:endParaRPr dirty="0"/>
          </a:p>
          <a:p>
            <a:pPr marL="266700" lvl="0" indent="-26035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432FF"/>
              </a:buClr>
              <a:buSzPts val="2100"/>
              <a:buFont typeface="Noto Sans Symbols"/>
              <a:buChar char="▪"/>
            </a:pPr>
            <a:r>
              <a:rPr lang="en" dirty="0">
                <a:highlight>
                  <a:schemeClr val="accent4"/>
                </a:highlight>
              </a:rPr>
              <a:t>2025-Q4</a:t>
            </a:r>
            <a:r>
              <a:rPr lang="en" dirty="0"/>
              <a:t> First usage of tokens in ATLAS jobs?</a:t>
            </a:r>
            <a:endParaRPr dirty="0"/>
          </a:p>
          <a:p>
            <a:pPr marL="266700" lvl="0" indent="-260350" algn="l" rtl="0">
              <a:spcBef>
                <a:spcPts val="800"/>
              </a:spcBef>
              <a:spcAft>
                <a:spcPts val="0"/>
              </a:spcAft>
              <a:buSzPts val="2100"/>
              <a:buChar char="▪"/>
            </a:pPr>
            <a:r>
              <a:rPr lang="en" dirty="0">
                <a:highlight>
                  <a:srgbClr val="FFFF00"/>
                </a:highlight>
              </a:rPr>
              <a:t>2026-Q3</a:t>
            </a:r>
            <a:r>
              <a:rPr lang="en" dirty="0"/>
              <a:t> CMS grid jobs with only tokens</a:t>
            </a:r>
            <a:endParaRPr dirty="0"/>
          </a:p>
          <a:p>
            <a:pPr marL="266700" lvl="0" indent="-26035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2100"/>
              <a:buChar char="▪"/>
            </a:pPr>
            <a:r>
              <a:rPr lang="en" dirty="0">
                <a:highlight>
                  <a:srgbClr val="FFFF00"/>
                </a:highlight>
              </a:rPr>
              <a:t>2026-Q4</a:t>
            </a:r>
            <a:r>
              <a:rPr lang="en" dirty="0"/>
              <a:t> Token Grand Challenge, with use of tokens by jobs</a:t>
            </a:r>
            <a:endParaRPr dirty="0"/>
          </a:p>
          <a:p>
            <a:pPr marL="266700" lvl="0" indent="-26035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2100"/>
              <a:buChar char="▪"/>
            </a:pPr>
            <a:r>
              <a:rPr lang="en" dirty="0">
                <a:highlight>
                  <a:srgbClr val="FFFF00"/>
                </a:highlight>
              </a:rPr>
              <a:t>2027-Q1</a:t>
            </a:r>
            <a:r>
              <a:rPr lang="en" dirty="0"/>
              <a:t> Data Challenge 2027</a:t>
            </a:r>
            <a:endParaRPr dirty="0"/>
          </a:p>
          <a:p>
            <a:pPr marL="266700" lvl="0" indent="-26035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2100"/>
              <a:buChar char="▪"/>
            </a:pPr>
            <a:r>
              <a:rPr lang="en" dirty="0">
                <a:highlight>
                  <a:srgbClr val="FFFF00"/>
                </a:highlight>
              </a:rPr>
              <a:t>2028-Q1</a:t>
            </a:r>
            <a:r>
              <a:rPr lang="en" dirty="0"/>
              <a:t> Completion of the X509 / VOMS phaseout</a:t>
            </a:r>
            <a:endParaRPr dirty="0"/>
          </a:p>
        </p:txBody>
      </p:sp>
      <p:sp>
        <p:nvSpPr>
          <p:cNvPr id="186" name="Google Shape;186;p32"/>
          <p:cNvSpPr txBox="1">
            <a:spLocks noGrp="1"/>
          </p:cNvSpPr>
          <p:nvPr>
            <p:ph type="title"/>
          </p:nvPr>
        </p:nvSpPr>
        <p:spPr>
          <a:xfrm>
            <a:off x="628650" y="13713"/>
            <a:ext cx="7886700" cy="4970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 fontScale="90000"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7030A0"/>
              </a:buClr>
              <a:buSzPct val="100000"/>
              <a:buFont typeface="Arial"/>
              <a:buNone/>
            </a:pPr>
            <a:r>
              <a:rPr lang="en" dirty="0"/>
              <a:t>Tentative milestones – updated since May</a:t>
            </a:r>
            <a:endParaRPr dirty="0"/>
          </a:p>
        </p:txBody>
      </p:sp>
      <p:sp>
        <p:nvSpPr>
          <p:cNvPr id="187" name="Google Shape;187;p32"/>
          <p:cNvSpPr txBox="1">
            <a:spLocks noGrp="1"/>
          </p:cNvSpPr>
          <p:nvPr>
            <p:ph type="sldNum" idx="12"/>
          </p:nvPr>
        </p:nvSpPr>
        <p:spPr>
          <a:xfrm>
            <a:off x="8442422" y="4798793"/>
            <a:ext cx="474936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18</a:t>
            </a:fld>
            <a:endParaRPr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p33"/>
          <p:cNvSpPr txBox="1">
            <a:spLocks noGrp="1"/>
          </p:cNvSpPr>
          <p:nvPr>
            <p:ph type="body" idx="1"/>
          </p:nvPr>
        </p:nvSpPr>
        <p:spPr>
          <a:xfrm>
            <a:off x="628650" y="606973"/>
            <a:ext cx="8012430" cy="40257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 fontScale="92500"/>
          </a:bodyPr>
          <a:lstStyle/>
          <a:p>
            <a:pPr marL="266700" lvl="0" indent="-27305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432FF"/>
              </a:buClr>
              <a:buSzPts val="2100"/>
              <a:buFont typeface="Noto Sans Symbols"/>
              <a:buChar char="▪"/>
            </a:pPr>
            <a:r>
              <a:rPr lang="en" dirty="0"/>
              <a:t>While great progress with the transition to tokens has been made in the last years, a number of challenges remain to be addressed in the next few years, as detailed on the preceding pages.</a:t>
            </a:r>
            <a:endParaRPr dirty="0"/>
          </a:p>
          <a:p>
            <a:pPr marL="520700" lvl="1" indent="-1270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None/>
            </a:pPr>
            <a:endParaRPr dirty="0"/>
          </a:p>
          <a:p>
            <a:pPr marL="266700" lvl="0" indent="-27305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432FF"/>
              </a:buClr>
              <a:buSzPts val="2100"/>
              <a:buFont typeface="Noto Sans Symbols"/>
              <a:buChar char="▪"/>
            </a:pPr>
            <a:r>
              <a:rPr lang="en" dirty="0"/>
              <a:t>The WLCG Token TF has been created to coordinate common features of the transition.</a:t>
            </a:r>
          </a:p>
          <a:p>
            <a:pPr marL="520700" lvl="1" indent="-2413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•"/>
            </a:pPr>
            <a:r>
              <a:rPr lang="en-GB" dirty="0"/>
              <a:t>In particular for the LHC experiments, but also taking partner communities into account as needed.</a:t>
            </a:r>
            <a:endParaRPr dirty="0"/>
          </a:p>
          <a:p>
            <a:pPr marL="520700" lvl="1" indent="-1270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None/>
            </a:pPr>
            <a:endParaRPr dirty="0"/>
          </a:p>
          <a:p>
            <a:pPr marL="266700" lvl="0" indent="-27305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432FF"/>
              </a:buClr>
              <a:buSzPts val="2100"/>
              <a:buFont typeface="Noto Sans Symbols"/>
              <a:buChar char="▪"/>
            </a:pPr>
            <a:r>
              <a:rPr lang="en" dirty="0"/>
              <a:t>The TF is working with several WGs dealing with specific aspects</a:t>
            </a:r>
            <a:endParaRPr dirty="0"/>
          </a:p>
          <a:p>
            <a:pPr marL="520700" lvl="1" indent="-2413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•"/>
            </a:pPr>
            <a:r>
              <a:rPr lang="en" dirty="0"/>
              <a:t>DOMA BDT WG – evolution of token usage in services for data operations</a:t>
            </a:r>
            <a:endParaRPr dirty="0"/>
          </a:p>
          <a:p>
            <a:pPr marL="520700" lvl="1" indent="-2413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•"/>
            </a:pPr>
            <a:r>
              <a:rPr lang="en" dirty="0"/>
              <a:t>Authorization WG – evolution of WLCG Token Profiles and the IAM services</a:t>
            </a:r>
            <a:endParaRPr dirty="0"/>
          </a:p>
          <a:p>
            <a:pPr marL="520700" lvl="1" indent="-2413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•"/>
            </a:pPr>
            <a:r>
              <a:rPr lang="en" dirty="0"/>
              <a:t>Token Trust and Traceability WG – best practices and policies for all parties</a:t>
            </a:r>
            <a:endParaRPr dirty="0"/>
          </a:p>
        </p:txBody>
      </p:sp>
      <p:sp>
        <p:nvSpPr>
          <p:cNvPr id="193" name="Google Shape;193;p33"/>
          <p:cNvSpPr txBox="1">
            <a:spLocks noGrp="1"/>
          </p:cNvSpPr>
          <p:nvPr>
            <p:ph type="title"/>
          </p:nvPr>
        </p:nvSpPr>
        <p:spPr>
          <a:xfrm>
            <a:off x="628650" y="13713"/>
            <a:ext cx="7886700" cy="4970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 fontScale="90000"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7030A0"/>
              </a:buClr>
              <a:buSzPct val="100000"/>
              <a:buFont typeface="Arial"/>
              <a:buNone/>
            </a:pPr>
            <a:r>
              <a:rPr lang="en" dirty="0"/>
              <a:t>Conclusions and outlook</a:t>
            </a:r>
            <a:endParaRPr dirty="0"/>
          </a:p>
        </p:txBody>
      </p:sp>
      <p:sp>
        <p:nvSpPr>
          <p:cNvPr id="194" name="Google Shape;194;p33"/>
          <p:cNvSpPr txBox="1">
            <a:spLocks noGrp="1"/>
          </p:cNvSpPr>
          <p:nvPr>
            <p:ph type="sldNum" idx="12"/>
          </p:nvPr>
        </p:nvSpPr>
        <p:spPr>
          <a:xfrm>
            <a:off x="8442422" y="4798793"/>
            <a:ext cx="474936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19</a:t>
            </a:fld>
            <a:endParaRPr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7"/>
          <p:cNvSpPr txBox="1">
            <a:spLocks noGrp="1"/>
          </p:cNvSpPr>
          <p:nvPr>
            <p:ph type="body" idx="1"/>
          </p:nvPr>
        </p:nvSpPr>
        <p:spPr>
          <a:xfrm>
            <a:off x="628650" y="606973"/>
            <a:ext cx="7886700" cy="40257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 lnSpcReduction="10000"/>
          </a:bodyPr>
          <a:lstStyle/>
          <a:p>
            <a:pPr marL="266700" lvl="0" indent="-26035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432FF"/>
              </a:buClr>
              <a:buSzPts val="2100"/>
              <a:buFont typeface="Noto Sans Symbols"/>
              <a:buChar char="▪"/>
            </a:pPr>
            <a:r>
              <a:rPr lang="en" dirty="0"/>
              <a:t>WLCG has been working on a transition from X509 + VOMS towards JSON Web Tokens (JWT) since July 2017</a:t>
            </a:r>
          </a:p>
          <a:p>
            <a:pPr marL="266700" lvl="0" indent="-26035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432FF"/>
              </a:buClr>
              <a:buSzPts val="2100"/>
              <a:buFont typeface="Noto Sans Symbols"/>
              <a:buChar char="▪"/>
            </a:pPr>
            <a:endParaRPr lang="en" dirty="0"/>
          </a:p>
          <a:p>
            <a:pPr marL="266700" lvl="0" indent="-26035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432FF"/>
              </a:buClr>
              <a:buSzPts val="2100"/>
              <a:buFont typeface="Noto Sans Symbols"/>
              <a:buChar char="▪"/>
            </a:pPr>
            <a:r>
              <a:rPr lang="en" dirty="0"/>
              <a:t>WLCG Common JWT Profiles v1.0 was </a:t>
            </a:r>
            <a:r>
              <a:rPr lang="en" dirty="0">
                <a:hlinkClick r:id="rId3"/>
              </a:rPr>
              <a:t>published</a:t>
            </a:r>
            <a:r>
              <a:rPr lang="en" dirty="0"/>
              <a:t> on 25 Sep 2019</a:t>
            </a:r>
          </a:p>
          <a:p>
            <a:pPr marL="266700" lvl="0" indent="-26035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432FF"/>
              </a:buClr>
              <a:buSzPts val="2100"/>
              <a:buFont typeface="Noto Sans Symbols"/>
              <a:buChar char="▪"/>
            </a:pPr>
            <a:endParaRPr lang="en" dirty="0"/>
          </a:p>
          <a:p>
            <a:pPr marL="266700" lvl="0" indent="-26035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432FF"/>
              </a:buClr>
              <a:buSzPts val="2100"/>
              <a:buFont typeface="Noto Sans Symbols"/>
              <a:buChar char="▪"/>
            </a:pPr>
            <a:r>
              <a:rPr lang="en" dirty="0"/>
              <a:t>The first token timeline </a:t>
            </a:r>
            <a:r>
              <a:rPr lang="en" u="sng" dirty="0">
                <a:solidFill>
                  <a:schemeClr val="hlink"/>
                </a:solidFill>
                <a:hlinkClick r:id="rId4"/>
              </a:rPr>
              <a:t>document</a:t>
            </a:r>
            <a:r>
              <a:rPr lang="en" dirty="0"/>
              <a:t> with tentative milestones was published on 22 Aug 2022</a:t>
            </a:r>
            <a:endParaRPr dirty="0"/>
          </a:p>
          <a:p>
            <a:pPr marL="520700" lvl="1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•"/>
            </a:pPr>
            <a:r>
              <a:rPr lang="en" dirty="0"/>
              <a:t>Most milestones have eventually been reached</a:t>
            </a:r>
            <a:endParaRPr dirty="0"/>
          </a:p>
          <a:p>
            <a:pPr marL="520700" lvl="1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•"/>
            </a:pPr>
            <a:r>
              <a:rPr lang="en" dirty="0"/>
              <a:t>The last milestones provide little detail for what still needs to be done</a:t>
            </a:r>
          </a:p>
          <a:p>
            <a:pPr marL="520700" lvl="1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•"/>
            </a:pPr>
            <a:endParaRPr lang="en-US" dirty="0"/>
          </a:p>
          <a:p>
            <a:pPr marL="266700" lvl="0" indent="-26035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432FF"/>
              </a:buClr>
              <a:buSzPts val="2100"/>
              <a:buFont typeface="Noto Sans Symbols"/>
              <a:buChar char="▪"/>
            </a:pPr>
            <a:r>
              <a:rPr lang="en" dirty="0"/>
              <a:t>WLCG token usage today is still limited, but on the rise</a:t>
            </a:r>
          </a:p>
          <a:p>
            <a:pPr marL="520700" lvl="1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•"/>
            </a:pPr>
            <a:r>
              <a:rPr lang="en-GB" dirty="0"/>
              <a:t>FTS </a:t>
            </a:r>
            <a:r>
              <a:rPr lang="en" dirty="0"/>
              <a:t>production traffic for ATLAS at </a:t>
            </a:r>
            <a:r>
              <a:rPr lang="en" dirty="0">
                <a:solidFill>
                  <a:srgbClr val="0432FF"/>
                </a:solidFill>
              </a:rPr>
              <a:t>O(50%)</a:t>
            </a:r>
            <a:r>
              <a:rPr lang="en" dirty="0"/>
              <a:t> and CMS at </a:t>
            </a:r>
            <a:r>
              <a:rPr lang="en" dirty="0">
                <a:solidFill>
                  <a:srgbClr val="0432FF"/>
                </a:solidFill>
              </a:rPr>
              <a:t>O(5%)</a:t>
            </a:r>
            <a:endParaRPr lang="en-GB" dirty="0"/>
          </a:p>
          <a:p>
            <a:pPr marL="520700" lvl="1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•"/>
            </a:pPr>
            <a:r>
              <a:rPr lang="en-GB" dirty="0"/>
              <a:t>Job submissions to HTCondor CEs and, to varying extents, ARC CEs</a:t>
            </a:r>
          </a:p>
        </p:txBody>
      </p:sp>
      <p:sp>
        <p:nvSpPr>
          <p:cNvPr id="80" name="Google Shape;80;p17"/>
          <p:cNvSpPr txBox="1">
            <a:spLocks noGrp="1"/>
          </p:cNvSpPr>
          <p:nvPr>
            <p:ph type="title"/>
          </p:nvPr>
        </p:nvSpPr>
        <p:spPr>
          <a:xfrm>
            <a:off x="628650" y="13713"/>
            <a:ext cx="7886700" cy="4970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 fontScale="90000"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7030A0"/>
              </a:buClr>
              <a:buSzPct val="100000"/>
              <a:buFont typeface="Arial"/>
              <a:buNone/>
            </a:pPr>
            <a:r>
              <a:rPr lang="en" dirty="0"/>
              <a:t>Introduction </a:t>
            </a:r>
            <a:endParaRPr dirty="0"/>
          </a:p>
        </p:txBody>
      </p:sp>
      <p:sp>
        <p:nvSpPr>
          <p:cNvPr id="81" name="Google Shape;81;p17"/>
          <p:cNvSpPr txBox="1">
            <a:spLocks noGrp="1"/>
          </p:cNvSpPr>
          <p:nvPr>
            <p:ph type="sldNum" idx="12"/>
          </p:nvPr>
        </p:nvSpPr>
        <p:spPr>
          <a:xfrm>
            <a:off x="8442422" y="4798793"/>
            <a:ext cx="474936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2</a:t>
            </a:fld>
            <a:endParaRPr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8"/>
          <p:cNvSpPr txBox="1">
            <a:spLocks noGrp="1"/>
          </p:cNvSpPr>
          <p:nvPr>
            <p:ph type="body" idx="1"/>
          </p:nvPr>
        </p:nvSpPr>
        <p:spPr>
          <a:xfrm>
            <a:off x="628650" y="606973"/>
            <a:ext cx="8042108" cy="40257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 fontScale="92500" lnSpcReduction="10000"/>
          </a:bodyPr>
          <a:lstStyle/>
          <a:p>
            <a:pPr marL="266700" lvl="0" indent="-26035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432FF"/>
              </a:buClr>
              <a:buSzPts val="2100"/>
              <a:buFont typeface="Noto Sans Symbols"/>
              <a:buChar char="▪"/>
            </a:pPr>
            <a:r>
              <a:rPr lang="en" dirty="0"/>
              <a:t>Going from </a:t>
            </a:r>
            <a:r>
              <a:rPr lang="en" dirty="0">
                <a:solidFill>
                  <a:srgbClr val="0432FF"/>
                </a:solidFill>
              </a:rPr>
              <a:t>multi-day</a:t>
            </a:r>
            <a:r>
              <a:rPr lang="en" dirty="0"/>
              <a:t> proxy certificates to access tokens with </a:t>
            </a:r>
            <a:r>
              <a:rPr lang="en" dirty="0">
                <a:solidFill>
                  <a:srgbClr val="0432FF"/>
                </a:solidFill>
              </a:rPr>
              <a:t>O(hour)</a:t>
            </a:r>
            <a:r>
              <a:rPr lang="en" dirty="0"/>
              <a:t> lifetimes significantly changes the dependency on the authorization infrastructure</a:t>
            </a:r>
          </a:p>
          <a:p>
            <a:pPr marL="520700" lvl="1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•"/>
            </a:pPr>
            <a:r>
              <a:rPr lang="en-GB" dirty="0"/>
              <a:t>Instead of using </a:t>
            </a:r>
            <a:r>
              <a:rPr lang="en-GB" i="1" dirty="0">
                <a:solidFill>
                  <a:schemeClr val="tx1"/>
                </a:solidFill>
              </a:rPr>
              <a:t>the</a:t>
            </a:r>
            <a:r>
              <a:rPr lang="en-GB" dirty="0"/>
              <a:t> VOMS proxy, now </a:t>
            </a:r>
            <a:r>
              <a:rPr lang="en-GB" i="1" dirty="0">
                <a:solidFill>
                  <a:schemeClr val="tx1"/>
                </a:solidFill>
              </a:rPr>
              <a:t>which</a:t>
            </a:r>
            <a:r>
              <a:rPr lang="en-GB" dirty="0"/>
              <a:t> token for </a:t>
            </a:r>
            <a:r>
              <a:rPr lang="en-GB" i="1" dirty="0">
                <a:solidFill>
                  <a:schemeClr val="tx1"/>
                </a:solidFill>
              </a:rPr>
              <a:t>which</a:t>
            </a:r>
            <a:r>
              <a:rPr lang="en-GB" dirty="0"/>
              <a:t> operation(s)?</a:t>
            </a:r>
          </a:p>
          <a:p>
            <a:pPr marL="635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432FF"/>
              </a:buClr>
              <a:buSzPts val="2100"/>
              <a:buNone/>
            </a:pPr>
            <a:endParaRPr dirty="0"/>
          </a:p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  <a:p>
            <a:pPr marL="266700" lvl="0" indent="-26035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432FF"/>
              </a:buClr>
              <a:buSzPts val="2100"/>
              <a:buFont typeface="Noto Sans Symbols"/>
              <a:buChar char="▪"/>
            </a:pPr>
            <a:r>
              <a:rPr lang="en" dirty="0"/>
              <a:t>Token lifetimes should be as short as possible while being compatible with operations</a:t>
            </a:r>
            <a:endParaRPr dirty="0"/>
          </a:p>
          <a:p>
            <a:pPr marL="520700" lvl="1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•"/>
            </a:pPr>
            <a:r>
              <a:rPr lang="en" dirty="0"/>
              <a:t>Longer duration OK for tokens with narrow scopes and/or audiences and/or being in safe places</a:t>
            </a:r>
            <a:endParaRPr dirty="0"/>
          </a:p>
          <a:p>
            <a:pPr marL="266700" lvl="0" indent="-1270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432FF"/>
              </a:buClr>
              <a:buSzPts val="2100"/>
              <a:buFont typeface="Noto Sans Symbols"/>
              <a:buNone/>
            </a:pPr>
            <a:endParaRPr dirty="0"/>
          </a:p>
          <a:p>
            <a:pPr marL="266700" lvl="0" indent="-26035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432FF"/>
              </a:buClr>
              <a:buSzPts val="2100"/>
              <a:buFont typeface="Noto Sans Symbols"/>
              <a:buChar char="▪"/>
            </a:pPr>
            <a:r>
              <a:rPr lang="en" dirty="0"/>
              <a:t>It is particularly important to limit the extent of tokens having the </a:t>
            </a:r>
            <a:r>
              <a:rPr lang="en" i="1" dirty="0">
                <a:solidFill>
                  <a:srgbClr val="0432FF"/>
                </a:solidFill>
              </a:rPr>
              <a:t>storage.modify</a:t>
            </a:r>
            <a:r>
              <a:rPr lang="en" dirty="0"/>
              <a:t> scope, as it allows corresponding data to be deleted</a:t>
            </a:r>
            <a:endParaRPr dirty="0"/>
          </a:p>
          <a:p>
            <a:pPr marL="266700" lvl="0" indent="-1270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432FF"/>
              </a:buClr>
              <a:buSzPts val="2100"/>
              <a:buFont typeface="Noto Sans Symbols"/>
              <a:buNone/>
            </a:pPr>
            <a:endParaRPr dirty="0"/>
          </a:p>
          <a:p>
            <a:pPr marL="266700" lvl="0" indent="-26035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432FF"/>
              </a:buClr>
              <a:buSzPts val="2100"/>
              <a:buFont typeface="Noto Sans Symbols"/>
              <a:buChar char="▪"/>
            </a:pPr>
            <a:r>
              <a:rPr lang="en" dirty="0"/>
              <a:t>Beware of tokens ending up in </a:t>
            </a:r>
            <a:r>
              <a:rPr lang="en" dirty="0">
                <a:solidFill>
                  <a:srgbClr val="0432FF"/>
                </a:solidFill>
              </a:rPr>
              <a:t>logfiles</a:t>
            </a:r>
            <a:r>
              <a:rPr lang="en" i="1" dirty="0">
                <a:solidFill>
                  <a:srgbClr val="0432FF"/>
                </a:solidFill>
              </a:rPr>
              <a:t> </a:t>
            </a:r>
            <a:r>
              <a:rPr lang="en" dirty="0"/>
              <a:t>that might get exposed</a:t>
            </a:r>
            <a:endParaRPr dirty="0"/>
          </a:p>
        </p:txBody>
      </p:sp>
      <p:sp>
        <p:nvSpPr>
          <p:cNvPr id="87" name="Google Shape;87;p18"/>
          <p:cNvSpPr txBox="1">
            <a:spLocks noGrp="1"/>
          </p:cNvSpPr>
          <p:nvPr>
            <p:ph type="title"/>
          </p:nvPr>
        </p:nvSpPr>
        <p:spPr>
          <a:xfrm>
            <a:off x="628650" y="13713"/>
            <a:ext cx="7886700" cy="4970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 fontScale="90000"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7030A0"/>
              </a:buClr>
              <a:buSzPct val="100000"/>
              <a:buFont typeface="Arial"/>
              <a:buNone/>
            </a:pPr>
            <a:r>
              <a:rPr lang="en" dirty="0"/>
              <a:t>General considerations</a:t>
            </a:r>
            <a:endParaRPr dirty="0"/>
          </a:p>
        </p:txBody>
      </p:sp>
      <p:sp>
        <p:nvSpPr>
          <p:cNvPr id="88" name="Google Shape;88;p18"/>
          <p:cNvSpPr txBox="1">
            <a:spLocks noGrp="1"/>
          </p:cNvSpPr>
          <p:nvPr>
            <p:ph type="sldNum" idx="12"/>
          </p:nvPr>
        </p:nvSpPr>
        <p:spPr>
          <a:xfrm>
            <a:off x="8442422" y="4798793"/>
            <a:ext cx="474936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3</a:t>
            </a:fld>
            <a:endParaRPr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19"/>
          <p:cNvSpPr txBox="1">
            <a:spLocks noGrp="1"/>
          </p:cNvSpPr>
          <p:nvPr>
            <p:ph type="body" idx="1"/>
          </p:nvPr>
        </p:nvSpPr>
        <p:spPr>
          <a:xfrm>
            <a:off x="628650" y="606973"/>
            <a:ext cx="7886700" cy="40257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/>
          <a:p>
            <a:pPr marL="266700" lvl="0" indent="-26035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432FF"/>
              </a:buClr>
              <a:buSzPts val="2100"/>
              <a:buFont typeface="Noto Sans Symbols"/>
              <a:buChar char="▪"/>
            </a:pPr>
            <a:r>
              <a:rPr lang="en" dirty="0"/>
              <a:t>IAM – token issuer service, INDIGO IAM</a:t>
            </a:r>
            <a:endParaRPr dirty="0"/>
          </a:p>
          <a:p>
            <a:pPr marL="266700" lvl="0" indent="-26035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432FF"/>
              </a:buClr>
              <a:buSzPts val="2100"/>
              <a:buFont typeface="Noto Sans Symbols"/>
              <a:buChar char="▪"/>
            </a:pPr>
            <a:r>
              <a:rPr lang="en" dirty="0"/>
              <a:t>Storage services</a:t>
            </a:r>
            <a:endParaRPr dirty="0"/>
          </a:p>
          <a:p>
            <a:pPr marL="266700" lvl="0" indent="-26035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432FF"/>
              </a:buClr>
              <a:buSzPts val="2100"/>
              <a:buFont typeface="Noto Sans Symbols"/>
              <a:buChar char="▪"/>
            </a:pPr>
            <a:r>
              <a:rPr lang="en" dirty="0"/>
              <a:t>FTS</a:t>
            </a:r>
            <a:endParaRPr dirty="0"/>
          </a:p>
          <a:p>
            <a:pPr marL="266700" lvl="0" indent="-26035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432FF"/>
              </a:buClr>
              <a:buSzPts val="2100"/>
              <a:buFont typeface="Noto Sans Symbols"/>
              <a:buChar char="▪"/>
            </a:pPr>
            <a:r>
              <a:rPr lang="en" dirty="0"/>
              <a:t>Rucio</a:t>
            </a:r>
            <a:endParaRPr dirty="0"/>
          </a:p>
          <a:p>
            <a:pPr marL="266700" lvl="0" indent="-26035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432FF"/>
              </a:buClr>
              <a:buSzPts val="2100"/>
              <a:buFont typeface="Noto Sans Symbols"/>
              <a:buChar char="▪"/>
            </a:pPr>
            <a:r>
              <a:rPr lang="en" dirty="0"/>
              <a:t>DIRAC</a:t>
            </a:r>
            <a:endParaRPr dirty="0"/>
          </a:p>
          <a:p>
            <a:pPr marL="266700" lvl="0" indent="-26035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432FF"/>
              </a:buClr>
              <a:buSzPts val="2100"/>
              <a:buFont typeface="Noto Sans Symbols"/>
              <a:buChar char="▪"/>
            </a:pPr>
            <a:r>
              <a:rPr lang="en" dirty="0"/>
              <a:t>JAliEn</a:t>
            </a:r>
            <a:endParaRPr dirty="0"/>
          </a:p>
          <a:p>
            <a:pPr marL="266700" lvl="0" indent="-26035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432FF"/>
              </a:buClr>
              <a:buSzPts val="2100"/>
              <a:buFont typeface="Noto Sans Symbols"/>
              <a:buChar char="▪"/>
            </a:pPr>
            <a:r>
              <a:rPr lang="en" dirty="0"/>
              <a:t>PanDA, Harvester</a:t>
            </a:r>
            <a:endParaRPr dirty="0"/>
          </a:p>
          <a:p>
            <a:pPr marL="266700" lvl="0" indent="-26035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432FF"/>
              </a:buClr>
              <a:buSzPts val="2100"/>
              <a:buFont typeface="Noto Sans Symbols"/>
              <a:buChar char="▪"/>
            </a:pPr>
            <a:r>
              <a:rPr lang="en" dirty="0"/>
              <a:t>GlideinWMS</a:t>
            </a:r>
            <a:endParaRPr dirty="0"/>
          </a:p>
          <a:p>
            <a:pPr marL="266700" lvl="0" indent="-26035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432FF"/>
              </a:buClr>
              <a:buSzPts val="2100"/>
              <a:buFont typeface="Noto Sans Symbols"/>
              <a:buChar char="▪"/>
            </a:pPr>
            <a:r>
              <a:rPr lang="en" dirty="0"/>
              <a:t>HTCondor CE</a:t>
            </a:r>
            <a:endParaRPr dirty="0"/>
          </a:p>
          <a:p>
            <a:pPr marL="266700" lvl="0" indent="-26035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432FF"/>
              </a:buClr>
              <a:buSzPts val="2100"/>
              <a:buFont typeface="Noto Sans Symbols"/>
              <a:buChar char="▪"/>
            </a:pPr>
            <a:r>
              <a:rPr lang="en" dirty="0"/>
              <a:t>ARC CE</a:t>
            </a:r>
            <a:endParaRPr dirty="0"/>
          </a:p>
        </p:txBody>
      </p:sp>
      <p:sp>
        <p:nvSpPr>
          <p:cNvPr id="94" name="Google Shape;94;p19"/>
          <p:cNvSpPr txBox="1">
            <a:spLocks noGrp="1"/>
          </p:cNvSpPr>
          <p:nvPr>
            <p:ph type="title"/>
          </p:nvPr>
        </p:nvSpPr>
        <p:spPr>
          <a:xfrm>
            <a:off x="628650" y="13713"/>
            <a:ext cx="7886700" cy="4970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 fontScale="90000"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7030A0"/>
              </a:buClr>
              <a:buSzPct val="100000"/>
              <a:buFont typeface="Arial"/>
              <a:buNone/>
            </a:pPr>
            <a:r>
              <a:rPr lang="en" dirty="0"/>
              <a:t>Relevant technologies affecting sites</a:t>
            </a:r>
            <a:endParaRPr dirty="0"/>
          </a:p>
        </p:txBody>
      </p:sp>
      <p:sp>
        <p:nvSpPr>
          <p:cNvPr id="95" name="Google Shape;95;p19"/>
          <p:cNvSpPr txBox="1">
            <a:spLocks noGrp="1"/>
          </p:cNvSpPr>
          <p:nvPr>
            <p:ph type="sldNum" idx="12"/>
          </p:nvPr>
        </p:nvSpPr>
        <p:spPr>
          <a:xfrm>
            <a:off x="8442422" y="4798793"/>
            <a:ext cx="474936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4</a:t>
            </a:fld>
            <a:endParaRPr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19"/>
          <p:cNvSpPr txBox="1">
            <a:spLocks noGrp="1"/>
          </p:cNvSpPr>
          <p:nvPr>
            <p:ph type="body" idx="1"/>
          </p:nvPr>
        </p:nvSpPr>
        <p:spPr>
          <a:xfrm>
            <a:off x="628650" y="606973"/>
            <a:ext cx="7886700" cy="41147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/>
          <a:p>
            <a:r>
              <a:rPr lang="en-GB" dirty="0"/>
              <a:t>The IAM service of an experiment may be a bottleneck for certain workflows</a:t>
            </a:r>
          </a:p>
          <a:p>
            <a:pPr lvl="1"/>
            <a:r>
              <a:rPr lang="en-GB" dirty="0"/>
              <a:t>Access token rates of ~1 kHz can be sustained</a:t>
            </a:r>
          </a:p>
          <a:p>
            <a:r>
              <a:rPr lang="en" dirty="0"/>
              <a:t>The database of each IAM instance is a single point of failure</a:t>
            </a:r>
          </a:p>
          <a:p>
            <a:pPr lvl="1"/>
            <a:r>
              <a:rPr lang="en-GB" dirty="0"/>
              <a:t>As of IAM v1.13, access tokens will no longer be stored in the DB </a:t>
            </a:r>
            <a:r>
              <a:rPr lang="en-GB" dirty="0">
                <a:sym typeface="Wingdings" pitchFamily="2" charset="2"/>
              </a:rPr>
              <a:t> will reduce pressure on the DB by a lot</a:t>
            </a:r>
            <a:endParaRPr lang="en-GB" dirty="0"/>
          </a:p>
          <a:p>
            <a:r>
              <a:rPr lang="en-GB" dirty="0"/>
              <a:t>Downtime of an IAM service may cause immediate fallout </a:t>
            </a:r>
          </a:p>
          <a:p>
            <a:pPr lvl="1"/>
            <a:r>
              <a:rPr lang="en-GB" dirty="0"/>
              <a:t>The IAM service layer itself is HA </a:t>
            </a:r>
          </a:p>
          <a:p>
            <a:pPr lvl="1"/>
            <a:r>
              <a:rPr lang="en-GB" dirty="0"/>
              <a:t>The group running IAM is well versed in providing highly critical services (e.g. SSO)</a:t>
            </a:r>
          </a:p>
          <a:p>
            <a:r>
              <a:rPr lang="en" dirty="0"/>
              <a:t>Mismatch between expectations and feasible Service Level</a:t>
            </a:r>
          </a:p>
          <a:p>
            <a:pPr lvl="1"/>
            <a:r>
              <a:rPr lang="en-GB" dirty="0"/>
              <a:t>Common to all WLCG services supported by CERN IT</a:t>
            </a:r>
          </a:p>
        </p:txBody>
      </p:sp>
      <p:sp>
        <p:nvSpPr>
          <p:cNvPr id="94" name="Google Shape;94;p19"/>
          <p:cNvSpPr txBox="1">
            <a:spLocks noGrp="1"/>
          </p:cNvSpPr>
          <p:nvPr>
            <p:ph type="title"/>
          </p:nvPr>
        </p:nvSpPr>
        <p:spPr>
          <a:xfrm>
            <a:off x="628650" y="13713"/>
            <a:ext cx="7886700" cy="4970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 fontScale="90000"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7030A0"/>
              </a:buClr>
              <a:buSzPct val="100000"/>
              <a:buFont typeface="Arial"/>
              <a:buNone/>
            </a:pPr>
            <a:r>
              <a:rPr lang="en" dirty="0"/>
              <a:t>IAM service concerns</a:t>
            </a:r>
            <a:endParaRPr dirty="0"/>
          </a:p>
        </p:txBody>
      </p:sp>
      <p:sp>
        <p:nvSpPr>
          <p:cNvPr id="95" name="Google Shape;95;p19"/>
          <p:cNvSpPr txBox="1">
            <a:spLocks noGrp="1"/>
          </p:cNvSpPr>
          <p:nvPr>
            <p:ph type="sldNum" idx="12"/>
          </p:nvPr>
        </p:nvSpPr>
        <p:spPr>
          <a:xfrm>
            <a:off x="8442422" y="4798793"/>
            <a:ext cx="474936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5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5407466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19"/>
          <p:cNvSpPr txBox="1">
            <a:spLocks noGrp="1"/>
          </p:cNvSpPr>
          <p:nvPr>
            <p:ph type="body" idx="1"/>
          </p:nvPr>
        </p:nvSpPr>
        <p:spPr>
          <a:xfrm>
            <a:off x="628649" y="606973"/>
            <a:ext cx="8218571" cy="41147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/>
          <a:p>
            <a:r>
              <a:rPr lang="en" dirty="0"/>
              <a:t>Improvements to the INDIGO IAM code to increase performance</a:t>
            </a:r>
          </a:p>
          <a:p>
            <a:pPr lvl="1"/>
            <a:r>
              <a:rPr lang="en-GB" dirty="0"/>
              <a:t>In progress</a:t>
            </a:r>
          </a:p>
          <a:p>
            <a:r>
              <a:rPr lang="en-GB" dirty="0"/>
              <a:t>Host static content (e.g. public keys) separately to decrease load on system and mitigate downtime risks</a:t>
            </a:r>
          </a:p>
          <a:p>
            <a:pPr lvl="1"/>
            <a:r>
              <a:rPr lang="en-CH"/>
              <a:t>Only helps for tokens already issued</a:t>
            </a:r>
          </a:p>
          <a:p>
            <a:r>
              <a:rPr lang="en-GB" dirty="0"/>
              <a:t>Replicate IAM instances off-site</a:t>
            </a:r>
          </a:p>
          <a:p>
            <a:pPr lvl="1"/>
            <a:r>
              <a:rPr lang="en-GB" dirty="0"/>
              <a:t>Would make the services more complex, with new failure modes</a:t>
            </a:r>
          </a:p>
          <a:p>
            <a:r>
              <a:rPr lang="en-GB" dirty="0"/>
              <a:t>Tokens could be made more generic and longer-lived</a:t>
            </a:r>
          </a:p>
          <a:p>
            <a:pPr lvl="1"/>
            <a:r>
              <a:rPr lang="en-GB" dirty="0"/>
              <a:t>Goes against our aims to improve the security architecture</a:t>
            </a:r>
          </a:p>
          <a:p>
            <a:r>
              <a:rPr lang="en-GB" dirty="0"/>
              <a:t>Offload </a:t>
            </a:r>
            <a:r>
              <a:rPr lang="en-GB" i="1" dirty="0">
                <a:solidFill>
                  <a:srgbClr val="0432FF"/>
                </a:solidFill>
              </a:rPr>
              <a:t>time-critical</a:t>
            </a:r>
            <a:r>
              <a:rPr lang="en-GB" dirty="0"/>
              <a:t>, </a:t>
            </a:r>
            <a:r>
              <a:rPr lang="en-GB" i="1" dirty="0">
                <a:solidFill>
                  <a:srgbClr val="0432FF"/>
                </a:solidFill>
              </a:rPr>
              <a:t>high-rate</a:t>
            </a:r>
            <a:r>
              <a:rPr lang="en-GB" dirty="0"/>
              <a:t> token use cases to issuers run by the experiments themselves</a:t>
            </a:r>
          </a:p>
          <a:p>
            <a:pPr lvl="1"/>
            <a:r>
              <a:rPr lang="en-GB" dirty="0"/>
              <a:t>As done by ALICE for two decades already</a:t>
            </a:r>
          </a:p>
          <a:p>
            <a:pPr marL="266700" lvl="0" indent="-26035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432FF"/>
              </a:buClr>
              <a:buSzPts val="2100"/>
              <a:buFont typeface="Noto Sans Symbols"/>
              <a:buChar char="▪"/>
            </a:pPr>
            <a:endParaRPr dirty="0"/>
          </a:p>
        </p:txBody>
      </p:sp>
      <p:sp>
        <p:nvSpPr>
          <p:cNvPr id="94" name="Google Shape;94;p19"/>
          <p:cNvSpPr txBox="1">
            <a:spLocks noGrp="1"/>
          </p:cNvSpPr>
          <p:nvPr>
            <p:ph type="title"/>
          </p:nvPr>
        </p:nvSpPr>
        <p:spPr>
          <a:xfrm>
            <a:off x="628650" y="13713"/>
            <a:ext cx="7886700" cy="4970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 fontScale="90000"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7030A0"/>
              </a:buClr>
              <a:buSzPct val="100000"/>
              <a:buFont typeface="Arial"/>
              <a:buNone/>
            </a:pPr>
            <a:r>
              <a:rPr lang="en" dirty="0"/>
              <a:t>IAM service mitigation options</a:t>
            </a:r>
            <a:endParaRPr dirty="0"/>
          </a:p>
        </p:txBody>
      </p:sp>
      <p:sp>
        <p:nvSpPr>
          <p:cNvPr id="95" name="Google Shape;95;p19"/>
          <p:cNvSpPr txBox="1">
            <a:spLocks noGrp="1"/>
          </p:cNvSpPr>
          <p:nvPr>
            <p:ph type="sldNum" idx="12"/>
          </p:nvPr>
        </p:nvSpPr>
        <p:spPr>
          <a:xfrm>
            <a:off x="8442422" y="4798793"/>
            <a:ext cx="474936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6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05737734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21"/>
          <p:cNvSpPr txBox="1">
            <a:spLocks noGrp="1"/>
          </p:cNvSpPr>
          <p:nvPr>
            <p:ph type="body" idx="1"/>
          </p:nvPr>
        </p:nvSpPr>
        <p:spPr>
          <a:xfrm>
            <a:off x="628650" y="606973"/>
            <a:ext cx="7886700" cy="40257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/>
          <a:p>
            <a:pPr marL="266700" lvl="0" indent="-26035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432FF"/>
              </a:buClr>
              <a:buSzPts val="2100"/>
              <a:buFont typeface="Noto Sans Symbols"/>
              <a:buChar char="▪"/>
            </a:pPr>
            <a:r>
              <a:rPr lang="en" dirty="0"/>
              <a:t>Token support generally in good shape, with remaining issues to be addressed</a:t>
            </a:r>
            <a:endParaRPr dirty="0"/>
          </a:p>
          <a:p>
            <a:pPr marL="520700" lvl="1" indent="-1143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None/>
            </a:pPr>
            <a:endParaRPr dirty="0"/>
          </a:p>
          <a:p>
            <a:pPr marL="266700" lvl="0" indent="-26035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432FF"/>
              </a:buClr>
              <a:buSzPts val="2100"/>
              <a:buFont typeface="Noto Sans Symbols"/>
              <a:buChar char="▪"/>
            </a:pPr>
            <a:r>
              <a:rPr lang="en" dirty="0"/>
              <a:t>Exception: no support yet for tokens in </a:t>
            </a:r>
            <a:r>
              <a:rPr lang="en" i="1" dirty="0">
                <a:solidFill>
                  <a:srgbClr val="0432FF"/>
                </a:solidFill>
              </a:rPr>
              <a:t>tape</a:t>
            </a:r>
            <a:r>
              <a:rPr lang="en" dirty="0"/>
              <a:t> operations</a:t>
            </a:r>
            <a:endParaRPr dirty="0"/>
          </a:p>
          <a:p>
            <a:pPr marL="520700" lvl="1" indent="-2286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1800"/>
              <a:buChar char="•"/>
            </a:pPr>
            <a:r>
              <a:rPr lang="en-US" dirty="0"/>
              <a:t>Agreement has been reached on most of the details, though</a:t>
            </a:r>
            <a:endParaRPr dirty="0"/>
          </a:p>
        </p:txBody>
      </p:sp>
      <p:sp>
        <p:nvSpPr>
          <p:cNvPr id="108" name="Google Shape;108;p21"/>
          <p:cNvSpPr txBox="1">
            <a:spLocks noGrp="1"/>
          </p:cNvSpPr>
          <p:nvPr>
            <p:ph type="title"/>
          </p:nvPr>
        </p:nvSpPr>
        <p:spPr>
          <a:xfrm>
            <a:off x="628650" y="13713"/>
            <a:ext cx="7886700" cy="4970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 fontScale="90000"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7030A0"/>
              </a:buClr>
              <a:buSzPct val="100000"/>
              <a:buFont typeface="Arial"/>
              <a:buNone/>
            </a:pPr>
            <a:r>
              <a:rPr lang="en" dirty="0"/>
              <a:t>Storage services</a:t>
            </a:r>
            <a:endParaRPr dirty="0"/>
          </a:p>
        </p:txBody>
      </p:sp>
      <p:sp>
        <p:nvSpPr>
          <p:cNvPr id="109" name="Google Shape;109;p21"/>
          <p:cNvSpPr txBox="1">
            <a:spLocks noGrp="1"/>
          </p:cNvSpPr>
          <p:nvPr>
            <p:ph type="sldNum" idx="12"/>
          </p:nvPr>
        </p:nvSpPr>
        <p:spPr>
          <a:xfrm>
            <a:off x="8442422" y="4798793"/>
            <a:ext cx="474936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7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4604782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22"/>
          <p:cNvSpPr txBox="1">
            <a:spLocks noGrp="1"/>
          </p:cNvSpPr>
          <p:nvPr>
            <p:ph type="body" idx="1"/>
          </p:nvPr>
        </p:nvSpPr>
        <p:spPr>
          <a:xfrm>
            <a:off x="628650" y="606973"/>
            <a:ext cx="7886700" cy="40257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 fontScale="92500" lnSpcReduction="10000"/>
          </a:bodyPr>
          <a:lstStyle/>
          <a:p>
            <a:pPr marL="266700" lvl="0" indent="-26035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432FF"/>
              </a:buClr>
              <a:buSzPts val="2100"/>
              <a:buFont typeface="Noto Sans Symbols"/>
              <a:buChar char="▪"/>
            </a:pPr>
            <a:r>
              <a:rPr lang="en" sz="2200" dirty="0"/>
              <a:t>Since file transfer requests may be queued for up to many days, </a:t>
            </a:r>
            <a:br>
              <a:rPr lang="en" sz="2200" dirty="0"/>
            </a:br>
            <a:r>
              <a:rPr lang="en" sz="2200" dirty="0"/>
              <a:t>there are two options:</a:t>
            </a:r>
            <a:endParaRPr sz="2200" dirty="0"/>
          </a:p>
          <a:p>
            <a:pPr marL="520700" lvl="1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•"/>
            </a:pPr>
            <a:r>
              <a:rPr lang="en" dirty="0"/>
              <a:t>FTS exchanges tokens and refreshes them as needed</a:t>
            </a:r>
            <a:endParaRPr dirty="0"/>
          </a:p>
          <a:p>
            <a:pPr marL="520700" lvl="1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•"/>
            </a:pPr>
            <a:r>
              <a:rPr lang="en" dirty="0"/>
              <a:t>FTS is given long-lived tokens that are used directly</a:t>
            </a:r>
            <a:endParaRPr dirty="0"/>
          </a:p>
          <a:p>
            <a:pPr marL="520700" lvl="1" indent="-1143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None/>
            </a:pPr>
            <a:endParaRPr dirty="0"/>
          </a:p>
          <a:p>
            <a:pPr marL="266700" lvl="0" indent="-26035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432FF"/>
              </a:buClr>
              <a:buSzPts val="2100"/>
              <a:buFont typeface="Noto Sans Symbols"/>
              <a:buChar char="▪"/>
            </a:pPr>
            <a:r>
              <a:rPr lang="en" sz="2200" dirty="0"/>
              <a:t>The first option has various drawbacks</a:t>
            </a:r>
            <a:endParaRPr sz="2200" dirty="0"/>
          </a:p>
          <a:p>
            <a:pPr marL="520700" lvl="1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•"/>
            </a:pPr>
            <a:r>
              <a:rPr lang="en" dirty="0"/>
              <a:t>The token-exchange workflow requires a privileged client</a:t>
            </a:r>
            <a:endParaRPr dirty="0"/>
          </a:p>
          <a:p>
            <a:pPr marL="520700" lvl="1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•"/>
            </a:pPr>
            <a:r>
              <a:rPr lang="en" dirty="0"/>
              <a:t>Scalability concerns related to the token-exchange workflow</a:t>
            </a:r>
            <a:endParaRPr dirty="0"/>
          </a:p>
          <a:p>
            <a:pPr marL="520700" lvl="1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•"/>
            </a:pPr>
            <a:r>
              <a:rPr lang="en" dirty="0"/>
              <a:t>Complexity concerns of the token-refresh workflow</a:t>
            </a:r>
            <a:endParaRPr dirty="0"/>
          </a:p>
          <a:p>
            <a:pPr marL="520700" lvl="1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•"/>
            </a:pPr>
            <a:r>
              <a:rPr lang="en" dirty="0"/>
              <a:t>The time restriction on the token-exchange workflow</a:t>
            </a:r>
            <a:endParaRPr dirty="0"/>
          </a:p>
          <a:p>
            <a:pPr marL="520700" lvl="1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•"/>
            </a:pPr>
            <a:r>
              <a:rPr lang="en" b="1" dirty="0"/>
              <a:t>Introduction of a third party dependency in the transfer lifecycle</a:t>
            </a:r>
            <a:endParaRPr b="1" dirty="0"/>
          </a:p>
          <a:p>
            <a:pPr marL="520700" lvl="1" indent="-1143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None/>
            </a:pPr>
            <a:endParaRPr dirty="0"/>
          </a:p>
          <a:p>
            <a:pPr marL="266700" lvl="0" indent="-26035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432FF"/>
              </a:buClr>
              <a:buSzPts val="2100"/>
              <a:buFont typeface="Noto Sans Symbols"/>
              <a:buChar char="▪"/>
            </a:pPr>
            <a:r>
              <a:rPr lang="en-GB" sz="220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Heading towards long-lived (, per-file) tokens for data-intensive communities, FTS-managed tokens for less intensive communities</a:t>
            </a:r>
            <a:endParaRPr sz="2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5" name="Google Shape;115;p22"/>
          <p:cNvSpPr txBox="1">
            <a:spLocks noGrp="1"/>
          </p:cNvSpPr>
          <p:nvPr>
            <p:ph type="title"/>
          </p:nvPr>
        </p:nvSpPr>
        <p:spPr>
          <a:xfrm>
            <a:off x="628650" y="13713"/>
            <a:ext cx="7886700" cy="4970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 fontScale="90000"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7030A0"/>
              </a:buClr>
              <a:buSzPct val="100000"/>
              <a:buFont typeface="Arial"/>
              <a:buNone/>
            </a:pPr>
            <a:r>
              <a:rPr lang="en" dirty="0"/>
              <a:t>FTS considerations</a:t>
            </a:r>
            <a:endParaRPr dirty="0"/>
          </a:p>
        </p:txBody>
      </p:sp>
      <p:sp>
        <p:nvSpPr>
          <p:cNvPr id="116" name="Google Shape;116;p22"/>
          <p:cNvSpPr txBox="1">
            <a:spLocks noGrp="1"/>
          </p:cNvSpPr>
          <p:nvPr>
            <p:ph type="sldNum" idx="12"/>
          </p:nvPr>
        </p:nvSpPr>
        <p:spPr>
          <a:xfrm>
            <a:off x="8442422" y="4798793"/>
            <a:ext cx="474936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8</a:t>
            </a:fld>
            <a:endParaRPr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23"/>
          <p:cNvSpPr txBox="1">
            <a:spLocks noGrp="1"/>
          </p:cNvSpPr>
          <p:nvPr>
            <p:ph type="body" idx="1"/>
          </p:nvPr>
        </p:nvSpPr>
        <p:spPr>
          <a:xfrm>
            <a:off x="628650" y="606973"/>
            <a:ext cx="7886700" cy="40257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/>
          <a:p>
            <a:pPr marL="266700" lvl="0" indent="-26035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432FF"/>
              </a:buClr>
              <a:buSzPts val="2100"/>
              <a:buFont typeface="Noto Sans Symbols"/>
              <a:buChar char="▪"/>
            </a:pPr>
            <a:r>
              <a:rPr lang="en" dirty="0"/>
              <a:t>File-specific tokens, audience-restricted to a single storage, offer the best level of security</a:t>
            </a:r>
            <a:endParaRPr dirty="0"/>
          </a:p>
          <a:p>
            <a:pPr marL="520700" lvl="1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•"/>
            </a:pPr>
            <a:r>
              <a:rPr lang="en" dirty="0"/>
              <a:t>In WLCG, however, read tokens can be given the capability to read anywhere in the namespace</a:t>
            </a:r>
            <a:endParaRPr dirty="0"/>
          </a:p>
          <a:p>
            <a:pPr marL="520700" lvl="1" indent="-1143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None/>
            </a:pPr>
            <a:endParaRPr dirty="0"/>
          </a:p>
          <a:p>
            <a:pPr marL="266700" lvl="0" indent="-26035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432FF"/>
              </a:buClr>
              <a:buSzPts val="2100"/>
              <a:buFont typeface="Noto Sans Symbols"/>
              <a:buChar char="▪"/>
            </a:pPr>
            <a:r>
              <a:rPr lang="en" dirty="0"/>
              <a:t>Two challenges in the current token ecosystem</a:t>
            </a:r>
            <a:endParaRPr dirty="0"/>
          </a:p>
          <a:p>
            <a:pPr marL="520700" lvl="1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•"/>
            </a:pPr>
            <a:r>
              <a:rPr lang="en" dirty="0"/>
              <a:t>Scalability concerns of the token issuer</a:t>
            </a:r>
            <a:endParaRPr dirty="0"/>
          </a:p>
          <a:p>
            <a:pPr marL="520700" lvl="1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•"/>
            </a:pPr>
            <a:r>
              <a:rPr lang="en" dirty="0"/>
              <a:t>Full dependency on the availability of the token issuer, and its SLA</a:t>
            </a:r>
            <a:endParaRPr dirty="0"/>
          </a:p>
          <a:p>
            <a:pPr marL="520700" lvl="1" indent="-1143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None/>
            </a:pPr>
            <a:endParaRPr dirty="0"/>
          </a:p>
          <a:p>
            <a:pPr marL="266700" lvl="0" indent="-26035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432FF"/>
              </a:buClr>
              <a:buSzPts val="2100"/>
              <a:buFont typeface="Noto Sans Symbols"/>
              <a:buChar char="▪"/>
            </a:pPr>
            <a:r>
              <a:rPr lang="en" dirty="0"/>
              <a:t>Both are overcome if Rucio mints data access tokens itself</a:t>
            </a:r>
            <a:endParaRPr dirty="0"/>
          </a:p>
          <a:p>
            <a:pPr marL="520700" lvl="1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•"/>
            </a:pPr>
            <a:r>
              <a:rPr lang="en" dirty="0"/>
              <a:t>As ALICE has been doing for two decades already</a:t>
            </a:r>
            <a:endParaRPr dirty="0"/>
          </a:p>
          <a:p>
            <a:pPr marL="520700" lvl="1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•"/>
            </a:pPr>
            <a:r>
              <a:rPr lang="en" dirty="0"/>
              <a:t>Proof of concept has been tested by ATLAS</a:t>
            </a:r>
            <a:endParaRPr dirty="0"/>
          </a:p>
        </p:txBody>
      </p:sp>
      <p:sp>
        <p:nvSpPr>
          <p:cNvPr id="122" name="Google Shape;122;p23"/>
          <p:cNvSpPr txBox="1">
            <a:spLocks noGrp="1"/>
          </p:cNvSpPr>
          <p:nvPr>
            <p:ph type="title"/>
          </p:nvPr>
        </p:nvSpPr>
        <p:spPr>
          <a:xfrm>
            <a:off x="628650" y="13713"/>
            <a:ext cx="7886700" cy="4970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 fontScale="90000"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7030A0"/>
              </a:buClr>
              <a:buSzPct val="100000"/>
              <a:buFont typeface="Arial"/>
              <a:buNone/>
            </a:pPr>
            <a:r>
              <a:rPr lang="en" dirty="0"/>
              <a:t>Rucio considerations</a:t>
            </a:r>
            <a:endParaRPr dirty="0"/>
          </a:p>
        </p:txBody>
      </p:sp>
      <p:sp>
        <p:nvSpPr>
          <p:cNvPr id="123" name="Google Shape;123;p23"/>
          <p:cNvSpPr txBox="1">
            <a:spLocks noGrp="1"/>
          </p:cNvSpPr>
          <p:nvPr>
            <p:ph type="sldNum" idx="12"/>
          </p:nvPr>
        </p:nvSpPr>
        <p:spPr>
          <a:xfrm>
            <a:off x="8442422" y="4798793"/>
            <a:ext cx="474936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9</a:t>
            </a:fld>
            <a:endParaRPr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771</TotalTime>
  <Words>1619</Words>
  <Application>Microsoft Macintosh PowerPoint</Application>
  <PresentationFormat>On-screen Show (16:9)</PresentationFormat>
  <Paragraphs>198</Paragraphs>
  <Slides>19</Slides>
  <Notes>18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19</vt:i4>
      </vt:variant>
    </vt:vector>
  </HeadingPairs>
  <TitlesOfParts>
    <vt:vector size="25" baseType="lpstr">
      <vt:lpstr>Arial</vt:lpstr>
      <vt:lpstr>Calibri</vt:lpstr>
      <vt:lpstr>Noto Sans Symbols</vt:lpstr>
      <vt:lpstr>Wingdings</vt:lpstr>
      <vt:lpstr>Simple Light</vt:lpstr>
      <vt:lpstr>Office Theme</vt:lpstr>
      <vt:lpstr>PowerPoint Presentation</vt:lpstr>
      <vt:lpstr>Introduction </vt:lpstr>
      <vt:lpstr>General considerations</vt:lpstr>
      <vt:lpstr>Relevant technologies affecting sites</vt:lpstr>
      <vt:lpstr>IAM service concerns</vt:lpstr>
      <vt:lpstr>IAM service mitigation options</vt:lpstr>
      <vt:lpstr>Storage services</vt:lpstr>
      <vt:lpstr>FTS considerations</vt:lpstr>
      <vt:lpstr>Rucio considerations</vt:lpstr>
      <vt:lpstr>DIRAC considerations</vt:lpstr>
      <vt:lpstr>ALICE – JAliEn considerations</vt:lpstr>
      <vt:lpstr>ATLAS – PanDA and Harvester</vt:lpstr>
      <vt:lpstr>CMS – GlideinWMS</vt:lpstr>
      <vt:lpstr>HTCondor CE</vt:lpstr>
      <vt:lpstr>ARC CE</vt:lpstr>
      <vt:lpstr>Usage of tokens by users</vt:lpstr>
      <vt:lpstr>A new version of the WLCG Token Profiles </vt:lpstr>
      <vt:lpstr>Tentative milestones – updated since May</vt:lpstr>
      <vt:lpstr>Conclusions and outlook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Maarten Litmaath</cp:lastModifiedBy>
  <cp:revision>68</cp:revision>
  <dcterms:modified xsi:type="dcterms:W3CDTF">2025-09-17T14:35:55Z</dcterms:modified>
</cp:coreProperties>
</file>