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617" r:id="rId4"/>
    <p:sldId id="720" r:id="rId5"/>
    <p:sldId id="719" r:id="rId6"/>
    <p:sldId id="721" r:id="rId7"/>
    <p:sldId id="722" r:id="rId8"/>
    <p:sldId id="723" r:id="rId9"/>
    <p:sldId id="645" r:id="rId10"/>
    <p:sldId id="647" r:id="rId11"/>
    <p:sldId id="651" r:id="rId12"/>
    <p:sldId id="652" r:id="rId13"/>
    <p:sldId id="724" r:id="rId14"/>
    <p:sldId id="660" r:id="rId15"/>
    <p:sldId id="695" r:id="rId16"/>
    <p:sldId id="694" r:id="rId17"/>
    <p:sldId id="729" r:id="rId18"/>
    <p:sldId id="731" r:id="rId19"/>
    <p:sldId id="648" r:id="rId20"/>
    <p:sldId id="649" r:id="rId21"/>
    <p:sldId id="650" r:id="rId22"/>
    <p:sldId id="732" r:id="rId23"/>
    <p:sldId id="727" r:id="rId24"/>
    <p:sldId id="704" r:id="rId25"/>
    <p:sldId id="627" r:id="rId26"/>
    <p:sldId id="726" r:id="rId27"/>
    <p:sldId id="728" r:id="rId28"/>
    <p:sldId id="717" r:id="rId29"/>
    <p:sldId id="600" r:id="rId30"/>
  </p:sldIdLst>
  <p:sldSz cx="9144000" cy="6858000" type="screen4x3"/>
  <p:notesSz cx="6858000" cy="9144000"/>
  <p:embeddedFontLst>
    <p:embeddedFont>
      <p:font typeface="Agency FB" panose="020B0503020202020204" pitchFamily="34" charset="77"/>
      <p:regular r:id="rId32"/>
      <p:bold r:id="rId33"/>
    </p:embeddedFont>
    <p:embeddedFont>
      <p:font typeface="Comfortaa" panose="020F0603070200060003" pitchFamily="34" charset="0"/>
      <p:regular r:id="rId34"/>
    </p:embeddedFont>
    <p:embeddedFont>
      <p:font typeface="Consolas" panose="020B0609020204030204" pitchFamily="49" charset="0"/>
      <p:regular r:id="rId35"/>
      <p:bold r:id="rId36"/>
      <p:italic r:id="rId37"/>
      <p:boldItalic r:id="rId38"/>
    </p:embeddedFont>
    <p:embeddedFont>
      <p:font typeface="Roboto Slab" pitchFamily="2" charset="0"/>
      <p:regular r:id="rId39"/>
      <p:bold r:id="rId40"/>
    </p:embeddedFont>
    <p:embeddedFont>
      <p:font typeface="Segoe UI" panose="020B0502040204020203" pitchFamily="34" charset="0"/>
      <p:regular r:id="rId41"/>
      <p:bold r:id="rId42"/>
      <p:italic r:id="rId43"/>
      <p:boldItalic r:id="rId44"/>
    </p:embeddedFont>
    <p:embeddedFont>
      <p:font typeface="Segoe UI Light" panose="020B0502040204020203" pitchFamily="34" charset="0"/>
      <p:regular r:id="rId45"/>
      <p: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zh" initials="s" lastIdx="37" clrIdx="0">
    <p:extLst>
      <p:ext uri="{19B8F6BF-5375-455C-9EA6-DF929625EA0E}">
        <p15:presenceInfo xmlns:p15="http://schemas.microsoft.com/office/powerpoint/2012/main" userId="strizh" providerId="None"/>
      </p:ext>
    </p:extLst>
  </p:cmAuthor>
  <p:cmAuthor id="2" name="Igor" initials="I" lastIdx="1" clrIdx="1">
    <p:extLst>
      <p:ext uri="{19B8F6BF-5375-455C-9EA6-DF929625EA0E}">
        <p15:presenceInfo xmlns:p15="http://schemas.microsoft.com/office/powerpoint/2012/main" userId="Ig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5E9A"/>
    <a:srgbClr val="000099"/>
    <a:srgbClr val="004079"/>
    <a:srgbClr val="489A4B"/>
    <a:srgbClr val="00EC22"/>
    <a:srgbClr val="080808"/>
    <a:srgbClr val="2D9DFF"/>
    <a:srgbClr val="FC757E"/>
    <a:srgbClr val="FF93F2"/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83469" autoAdjust="0"/>
  </p:normalViewPr>
  <p:slideViewPr>
    <p:cSldViewPr snapToGrid="0" snapToObjects="1">
      <p:cViewPr>
        <p:scale>
          <a:sx n="109" d="100"/>
          <a:sy n="109" d="100"/>
        </p:scale>
        <p:origin x="121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52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6382B-185D-4CBC-A8AC-513397AA74D4}" type="datetimeFigureOut">
              <a:rPr lang="en-US" smtClean="0"/>
              <a:t>9/19/25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B8241-B221-4BF5-83DC-1927BA3A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6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2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D4457-889B-3D99-4F38-1F338E1C4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97991AC-6A26-4C5B-FF37-45DA03DA97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9D476095-827A-7B8D-949A-DC073C65C5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325A6B2-E1CB-4F0F-9510-FE8A2D4EA6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93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F8665-CC83-0786-A28C-A82DBCCC3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2742793-5A65-547D-B9BC-884126025D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AC62EC1-A9EF-3A2C-63C7-D6697F9F56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C7336E-F083-CB89-6406-0F1A29EA86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48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E40E0-E8B3-F5CA-6F78-E5A8A416F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D207C34-9593-60C8-D064-AE79A37133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9BF82B9B-45BE-A3FA-FC8D-97B234F66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8D0390-9AB9-C5D9-E4A6-0C33A58C9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14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02165-14CC-5822-B017-A96EBC9A9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7F782082-5B28-BA76-5073-A345EAFB8F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53C41D2-7B3F-B489-40A7-8B750CF560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D8A1F6-1727-B4E7-82F2-37B972DD5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DFFBD-B5A2-3C1F-94A1-7D01CDFE3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D0B9E535-4E34-48CC-6051-7946A4DDC0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2367002-31CB-8D27-8E00-0EB7B6D02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202682F-376A-603F-7E3D-B844AE6B8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77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14A5E-2138-8DA2-CBBE-2C71033E1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004572E-5BD1-BAA0-BCE4-0EC469EDCB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86A6858-F3AA-CBCB-E82C-235E698BB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C618B9-AF4C-B8E0-35ED-D438F00DD5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30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C8624-FEE9-F6F1-2575-46D4D4872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3DB3AF0-4B28-2811-5EE4-4489A03C79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7A64092-14A7-3D42-A523-161D484EC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326648-0B19-F0F8-51A7-D54ED95922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053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FFDB8-187C-9CE2-EDEE-D39E7DD5C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0C2F4D8-6BEF-AE73-F61E-0BD7776FFA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3B95207-E1E1-0B38-D1E4-9438D94165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784EEB-085C-9408-93BF-14FD9FA911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31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EBA88-621A-A5D3-714C-BCBF25BD9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A3DBB05-411B-58E3-112C-C3D944B637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EC162FC-3A66-4018-1EF1-61F83570C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C660FD1-973D-2F75-BD5F-1CAD84AD8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467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5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339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D108D-2958-0F52-7283-6C07C34E8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FA9576D-6DF8-50C1-1874-7D17BB2966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4A55B0E-2DD7-13EC-2AF2-2CDAEB05D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C5A02-AF09-92D9-DB9F-768EA43F32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94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0C545-D161-F2DF-7184-A48ED4D8D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F03810A-461C-B8A5-277E-F3497BA86D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4BF5EF1-A9F7-9813-BA27-FB53CADCBE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F3DCB0-22FA-1B59-1F56-AA68D15A14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66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1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19CA6-7154-4A78-32DC-0F98F3951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7B7AAFC-A13E-F229-B0FA-EE2908D499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7B4A167-885F-33B3-3F20-E0C9687C9E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1305342-9388-A15F-B737-9DFCB98007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09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E6415-6F11-026B-DA25-0219E0297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B66EDEF-2AAA-B998-F00D-B9622465DD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7D001B83-9A8F-5E5A-31B1-23E0C15829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AB5B921-8121-172B-B88D-26D9D5BF48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9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20B63-0BE7-CA26-8FB7-973DDB1E8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42F7097-DF55-B1FE-2A48-0C7CEDC9AE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72019F7-7B7C-FCD0-4CF4-DFA83CB36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5683DC-8A29-3AAB-55CC-237454EEC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24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F1917-8C5A-56B0-A500-F45F229C8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53B2DFD-260D-FE38-30CE-0F998213A0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99FF221-0932-439E-3237-6F1CBD60E7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F6B0F1-F735-BFD6-36DB-E03B02DBFD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616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9FE95-788E-C997-9173-EE8041A56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AB79751-4577-2F10-C710-C998DFC598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189CE91-2D9A-4BDC-D874-744278494C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>
              <a:effectLst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4DABFD-836F-B412-1283-1FAD5792BD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92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64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07FAE-9A35-84FA-33DC-D7543B3D0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5C28130-2C19-5F09-E8EB-FB41A6C78C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76A5D785-B00C-FC26-33CE-61F317FE13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641589-8A7E-F772-BFE5-C1DA99DCD4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CB8241-B221-4BF5-83DC-1927BA3A9A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82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1E6122-F66E-F995-80DA-E418D62849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3376" y="2087646"/>
            <a:ext cx="4277248" cy="268270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78" y="2663938"/>
            <a:ext cx="1545657" cy="15301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45" y="2249905"/>
            <a:ext cx="2987750" cy="235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78" y="2273905"/>
            <a:ext cx="2520000" cy="249467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t="3936" r="3868" b="2941"/>
          <a:stretch/>
        </p:blipFill>
        <p:spPr>
          <a:xfrm>
            <a:off x="1267325" y="1852863"/>
            <a:ext cx="377791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06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78" y="2273905"/>
            <a:ext cx="2520000" cy="24946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t="3936" r="3868" b="2941"/>
          <a:stretch/>
        </p:blipFill>
        <p:spPr>
          <a:xfrm>
            <a:off x="1267325" y="1852863"/>
            <a:ext cx="377791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42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60" y="2169000"/>
            <a:ext cx="2520000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 t="6024" r="5166" b="6365"/>
          <a:stretch/>
        </p:blipFill>
        <p:spPr>
          <a:xfrm>
            <a:off x="1211179" y="1772652"/>
            <a:ext cx="3810000" cy="291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34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182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691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78" y="2663938"/>
            <a:ext cx="1545657" cy="15301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45" y="2249905"/>
            <a:ext cx="2987750" cy="235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007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jinr.ru</a:t>
            </a:r>
            <a:endParaRPr kumimoji="0" lang="en-US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F0C2205-ABC4-F1F4-0696-7816EC515E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3376" y="2087646"/>
            <a:ext cx="4277248" cy="268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 t="6024" r="5166" b="6365"/>
          <a:stretch/>
        </p:blipFill>
        <p:spPr>
          <a:xfrm>
            <a:off x="2668504" y="1848852"/>
            <a:ext cx="3810000" cy="291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F25BF-1E97-44B3-9211-484967B06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6488" y="6356350"/>
            <a:ext cx="50142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04282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edit Master text styles</a:t>
            </a:r>
          </a:p>
          <a:p>
            <a:pPr lvl="1" eaLnBrk="1" latinLnBrk="0" hangingPunct="1"/>
            <a:r>
              <a:rPr lang="fr-CH" dirty="0"/>
              <a:t>Second level</a:t>
            </a:r>
          </a:p>
          <a:p>
            <a:pPr lvl="2" eaLnBrk="1" latinLnBrk="0" hangingPunct="1"/>
            <a:r>
              <a:rPr lang="fr-CH" dirty="0"/>
              <a:t>Third level</a:t>
            </a:r>
          </a:p>
          <a:p>
            <a:pPr lvl="3" eaLnBrk="1" latinLnBrk="0" hangingPunct="1"/>
            <a:r>
              <a:rPr lang="fr-CH" dirty="0"/>
              <a:t>Fourth level</a:t>
            </a:r>
          </a:p>
          <a:p>
            <a:pPr lvl="4" eaLnBrk="1" latinLnBrk="0" hangingPunct="1"/>
            <a:r>
              <a:rPr lang="fr-CH" dirty="0"/>
              <a:t>Fifth level</a:t>
            </a:r>
            <a:endParaRPr kumimoji="0" lang="en-US" dirty="0"/>
          </a:p>
        </p:txBody>
      </p:sp>
      <p:sp>
        <p:nvSpPr>
          <p:cNvPr id="14" name="Date Placeholder 1"/>
          <p:cNvSpPr txBox="1">
            <a:spLocks/>
          </p:cNvSpPr>
          <p:nvPr userDrawn="1"/>
        </p:nvSpPr>
        <p:spPr>
          <a:xfrm>
            <a:off x="3830825" y="6314251"/>
            <a:ext cx="1370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mfortaa" panose="020F0603070200060003" pitchFamily="34" charset="0"/>
              </a:rPr>
              <a:t>9</a:t>
            </a:r>
            <a:r>
              <a:rPr lang="ru-RU" dirty="0">
                <a:latin typeface="Comfortaa" panose="020F0603070200060003" pitchFamily="34" charset="0"/>
              </a:rPr>
              <a:t> ноября</a:t>
            </a:r>
            <a:r>
              <a:rPr lang="ru-RU" baseline="0" dirty="0">
                <a:latin typeface="Comfortaa" panose="020F0603070200060003" pitchFamily="34" charset="0"/>
              </a:rPr>
              <a:t> </a:t>
            </a:r>
            <a:r>
              <a:rPr lang="en-US" dirty="0">
                <a:latin typeface="Comfortaa" panose="020F0603070200060003" pitchFamily="34" charset="0"/>
              </a:rPr>
              <a:t>2017</a:t>
            </a:r>
          </a:p>
        </p:txBody>
      </p:sp>
      <p:sp>
        <p:nvSpPr>
          <p:cNvPr id="15" name="Footer Placeholder 2"/>
          <p:cNvSpPr txBox="1">
            <a:spLocks/>
          </p:cNvSpPr>
          <p:nvPr userDrawn="1"/>
        </p:nvSpPr>
        <p:spPr>
          <a:xfrm>
            <a:off x="6232358" y="6308224"/>
            <a:ext cx="20224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mfortaa" panose="020F0603070200060003" pitchFamily="34" charset="0"/>
              </a:rPr>
              <a:t>RLTP2017</a:t>
            </a:r>
          </a:p>
        </p:txBody>
      </p:sp>
      <p:sp>
        <p:nvSpPr>
          <p:cNvPr id="16" name="Slide Number Placeholder 3"/>
          <p:cNvSpPr txBox="1">
            <a:spLocks/>
          </p:cNvSpPr>
          <p:nvPr userDrawn="1"/>
        </p:nvSpPr>
        <p:spPr>
          <a:xfrm>
            <a:off x="8361838" y="630822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Comfortaa" panose="020F0603070200060003" pitchFamily="34" charset="0"/>
              </a:rPr>
              <a:pPr/>
              <a:t>‹#›</a:t>
            </a:fld>
            <a:endParaRPr lang="en-US" dirty="0">
              <a:latin typeface="Comfortaa" panose="020F0603070200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30825" y="6314251"/>
            <a:ext cx="1370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mfortaa" panose="020F06030702000600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32358" y="6308224"/>
            <a:ext cx="20224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mfortaa" panose="020F06030702000600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61838" y="630822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omfortaa" panose="020F0603070200060003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96"/>
          <a:stretch/>
        </p:blipFill>
        <p:spPr>
          <a:xfrm>
            <a:off x="0" y="6150798"/>
            <a:ext cx="695325" cy="7072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0">
            <a:biLevel thresh="25000"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colorTemperature colorTemp="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56" y="6235237"/>
            <a:ext cx="720482" cy="5019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1" r:id="rId4"/>
    <p:sldLayoutId id="2147483680" r:id="rId5"/>
    <p:sldLayoutId id="2147483679" r:id="rId6"/>
    <p:sldLayoutId id="2147483664" r:id="rId7"/>
    <p:sldLayoutId id="2147483665" r:id="rId8"/>
    <p:sldLayoutId id="2147483667" r:id="rId9"/>
    <p:sldLayoutId id="2147483668" r:id="rId10"/>
    <p:sldLayoutId id="2147483674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13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jpe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png"/><Relationship Id="rId22" Type="http://schemas.openxmlformats.org/officeDocument/2006/relationships/image" Target="../media/image37.gif"/><Relationship Id="rId27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824F4-8B82-3366-C732-AE003627F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A8E37C-9323-5968-77B4-CD1B8793F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D4ADD7-9283-837C-F8A1-30979DC86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7548"/>
            <a:ext cx="9125507" cy="516478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3F1D72C-83B1-4EEE-C86C-184E581B7150}"/>
              </a:ext>
            </a:extLst>
          </p:cNvPr>
          <p:cNvSpPr/>
          <p:nvPr/>
        </p:nvSpPr>
        <p:spPr>
          <a:xfrm>
            <a:off x="573451" y="1805788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 read</a:t>
            </a:r>
            <a:endParaRPr lang="ru-RU" sz="1400" dirty="0">
              <a:solidFill>
                <a:srgbClr val="00B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4ADF86-3876-6AB5-59DE-210EED29FD12}"/>
              </a:ext>
            </a:extLst>
          </p:cNvPr>
          <p:cNvSpPr/>
          <p:nvPr/>
        </p:nvSpPr>
        <p:spPr>
          <a:xfrm>
            <a:off x="1651057" y="3059133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 written</a:t>
            </a:r>
            <a:endParaRPr lang="ru-RU" sz="1400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A8594F-D33C-FE25-1945-FC10F58B3536}"/>
              </a:ext>
            </a:extLst>
          </p:cNvPr>
          <p:cNvSpPr/>
          <p:nvPr/>
        </p:nvSpPr>
        <p:spPr>
          <a:xfrm>
            <a:off x="2906894" y="2408066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RAM usage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0127E9F-6355-174B-A6E3-3A905338E4E6}"/>
              </a:ext>
            </a:extLst>
          </p:cNvPr>
          <p:cNvSpPr/>
          <p:nvPr/>
        </p:nvSpPr>
        <p:spPr>
          <a:xfrm>
            <a:off x="877947" y="6286066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Disk read speed</a:t>
            </a:r>
            <a:endParaRPr lang="ru-RU" sz="1400" dirty="0">
              <a:solidFill>
                <a:srgbClr val="00B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D1C189C-66E2-2331-AF07-AE0E17296BC4}"/>
              </a:ext>
            </a:extLst>
          </p:cNvPr>
          <p:cNvSpPr/>
          <p:nvPr/>
        </p:nvSpPr>
        <p:spPr>
          <a:xfrm>
            <a:off x="2843649" y="6286066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Disk read speed</a:t>
            </a:r>
            <a:endParaRPr lang="ru-RU" sz="1400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1F39BDB4-4183-E469-B64D-450ACCC3B14F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078865" y="2058634"/>
            <a:ext cx="392043" cy="352539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DACA81F8-7633-9921-A5DF-02538C96EF5D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156471" y="3311979"/>
            <a:ext cx="264534" cy="34943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C89A75DA-FB86-4EE2-C05F-7DDC6D1BFA7F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659601" y="2913757"/>
            <a:ext cx="599578" cy="121163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0444C3B2-39EA-9D27-1C1E-2DF479B4C591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630654" y="5666874"/>
            <a:ext cx="0" cy="61919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1E9FB9B-7B06-AD96-D3E5-B6CF710DA3F1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3596356" y="5991191"/>
            <a:ext cx="0" cy="29487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E0041BC-F95A-58FB-59A8-1352B90349D4}"/>
              </a:ext>
            </a:extLst>
          </p:cNvPr>
          <p:cNvSpPr/>
          <p:nvPr/>
        </p:nvSpPr>
        <p:spPr>
          <a:xfrm>
            <a:off x="5007164" y="3091542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CPU usage</a:t>
            </a:r>
          </a:p>
          <a:p>
            <a:pPr algn="ctr"/>
            <a:r>
              <a:rPr lang="ru-RU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momentarily</a:t>
            </a:r>
            <a:r>
              <a:rPr lang="ru-RU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6A7D6AF3-44C2-5FF8-7693-A79F0FF99B0F}"/>
              </a:ext>
            </a:extLst>
          </p:cNvPr>
          <p:cNvSpPr/>
          <p:nvPr/>
        </p:nvSpPr>
        <p:spPr>
          <a:xfrm>
            <a:off x="7260563" y="2934645"/>
            <a:ext cx="1505414" cy="7546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CPU usage</a:t>
            </a:r>
          </a:p>
          <a:p>
            <a:pPr algn="ctr"/>
            <a:r>
              <a:rPr lang="ru-RU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sliding avg 20min</a:t>
            </a:r>
            <a:r>
              <a:rPr lang="ru-RU" sz="1400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B6FBD3A0-0194-880C-F3F4-224EC16F9465}"/>
              </a:ext>
            </a:extLst>
          </p:cNvPr>
          <p:cNvSpPr/>
          <p:nvPr/>
        </p:nvSpPr>
        <p:spPr>
          <a:xfrm>
            <a:off x="4579310" y="6286066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Avg CPU usage</a:t>
            </a:r>
            <a:endParaRPr lang="ru-RU" sz="1400" dirty="0">
              <a:solidFill>
                <a:srgbClr val="00B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BA27D2-F428-795D-839F-C3FB90667115}"/>
              </a:ext>
            </a:extLst>
          </p:cNvPr>
          <p:cNvSpPr/>
          <p:nvPr/>
        </p:nvSpPr>
        <p:spPr>
          <a:xfrm>
            <a:off x="6520930" y="6286066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Max RAM usage</a:t>
            </a:r>
            <a:endParaRPr lang="ru-RU" sz="1400" dirty="0">
              <a:solidFill>
                <a:srgbClr val="00B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9931FFC3-6DD5-93EC-263D-D3CD96E21F09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5722997" y="2262690"/>
            <a:ext cx="36874" cy="82885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>
            <a:extLst>
              <a:ext uri="{FF2B5EF4-FFF2-40B4-BE49-F238E27FC236}">
                <a16:creationId xmlns:a16="http://schemas.microsoft.com/office/drawing/2014/main" id="{56D46A04-8B34-143A-D633-EE793428678E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8013270" y="2262690"/>
            <a:ext cx="0" cy="67195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>
            <a:extLst>
              <a:ext uri="{FF2B5EF4-FFF2-40B4-BE49-F238E27FC236}">
                <a16:creationId xmlns:a16="http://schemas.microsoft.com/office/drawing/2014/main" id="{4ED0947C-133D-1727-609E-8BB85D8986D8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6981424" y="5957455"/>
            <a:ext cx="292213" cy="328611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>
            <a:extLst>
              <a:ext uri="{FF2B5EF4-FFF2-40B4-BE49-F238E27FC236}">
                <a16:creationId xmlns:a16="http://schemas.microsoft.com/office/drawing/2014/main" id="{E46F1C24-E033-9AAE-AEFE-9A8DB1560D84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5332017" y="6051884"/>
            <a:ext cx="0" cy="23418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3">
            <a:extLst>
              <a:ext uri="{FF2B5EF4-FFF2-40B4-BE49-F238E27FC236}">
                <a16:creationId xmlns:a16="http://schemas.microsoft.com/office/drawing/2014/main" id="{3176AF04-05CD-313B-525F-532C44165542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1. User job monitoring</a:t>
            </a:r>
          </a:p>
        </p:txBody>
      </p:sp>
    </p:spTree>
    <p:extLst>
      <p:ext uri="{BB962C8B-B14F-4D97-AF65-F5344CB8AC3E}">
        <p14:creationId xmlns:p14="http://schemas.microsoft.com/office/powerpoint/2010/main" val="1724542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F1035-DDBF-FD9E-027D-373B7AC99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3EF7CD-B311-29BE-74EC-690197172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D0E7E4A-2D95-92FA-11E3-D84B02686A19}"/>
              </a:ext>
            </a:extLst>
          </p:cNvPr>
          <p:cNvSpPr/>
          <p:nvPr/>
        </p:nvSpPr>
        <p:spPr>
          <a:xfrm>
            <a:off x="3783201" y="2260584"/>
            <a:ext cx="2487389" cy="2508876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Worknode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ECF189E-2623-5AC5-D0E5-BFFBE2FAD082}"/>
              </a:ext>
            </a:extLst>
          </p:cNvPr>
          <p:cNvSpPr/>
          <p:nvPr/>
        </p:nvSpPr>
        <p:spPr>
          <a:xfrm>
            <a:off x="3697587" y="1848109"/>
            <a:ext cx="2648508" cy="298858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Cluster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CDD844E-C5E4-158D-C526-D1FF957CD907}"/>
              </a:ext>
            </a:extLst>
          </p:cNvPr>
          <p:cNvSpPr/>
          <p:nvPr/>
        </p:nvSpPr>
        <p:spPr>
          <a:xfrm>
            <a:off x="3850437" y="2622881"/>
            <a:ext cx="2358349" cy="2059173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userscript.sh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45173F3-1F0C-37AE-754D-9058C967562B}"/>
              </a:ext>
            </a:extLst>
          </p:cNvPr>
          <p:cNvSpPr/>
          <p:nvPr/>
        </p:nvSpPr>
        <p:spPr>
          <a:xfrm>
            <a:off x="4092053" y="3318615"/>
            <a:ext cx="1991242" cy="333739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dirac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</a:t>
            </a:r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dms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-get-file</a:t>
            </a:r>
            <a:endParaRPr lang="ru-RU" sz="1400" dirty="0">
              <a:solidFill>
                <a:schemeClr val="tx1"/>
              </a:solidFill>
              <a:latin typeface="Consolas" panose="020B0609020204030204" pitchFamily="49" charset="0"/>
              <a:cs typeface="Segoe UI" panose="020B0502040204020203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92B6043-7459-5D98-9FB9-47878542351C}"/>
              </a:ext>
            </a:extLst>
          </p:cNvPr>
          <p:cNvSpPr/>
          <p:nvPr/>
        </p:nvSpPr>
        <p:spPr>
          <a:xfrm>
            <a:off x="4108724" y="4229113"/>
            <a:ext cx="1984752" cy="333739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dirac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</a:t>
            </a:r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dms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-add-file</a:t>
            </a:r>
            <a:endParaRPr lang="ru-RU" sz="1400" dirty="0">
              <a:solidFill>
                <a:schemeClr val="tx1"/>
              </a:solidFill>
              <a:latin typeface="Consolas" panose="020B0609020204030204" pitchFamily="49" charset="0"/>
              <a:cs typeface="Segoe UI" panose="020B0502040204020203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8A0EC5B-4E81-BE85-470E-B7E1403CB169}"/>
              </a:ext>
            </a:extLst>
          </p:cNvPr>
          <p:cNvSpPr/>
          <p:nvPr/>
        </p:nvSpPr>
        <p:spPr>
          <a:xfrm>
            <a:off x="3932910" y="2981600"/>
            <a:ext cx="2216261" cy="730935"/>
          </a:xfrm>
          <a:prstGeom prst="rect">
            <a:avLst/>
          </a:prstGeom>
          <a:noFill/>
          <a:ln w="12700">
            <a:solidFill>
              <a:srgbClr val="FFC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jinr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-get-file</a:t>
            </a:r>
            <a:endParaRPr lang="ru-RU" sz="1400" dirty="0">
              <a:solidFill>
                <a:schemeClr val="tx1"/>
              </a:solidFill>
              <a:latin typeface="Consolas" panose="020B0609020204030204" pitchFamily="49" charset="0"/>
              <a:cs typeface="Segoe UI" panose="020B0502040204020203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1735E89-F446-1AD6-39D7-9541C5B856B7}"/>
              </a:ext>
            </a:extLst>
          </p:cNvPr>
          <p:cNvSpPr/>
          <p:nvPr/>
        </p:nvSpPr>
        <p:spPr>
          <a:xfrm>
            <a:off x="3932952" y="3887033"/>
            <a:ext cx="2219694" cy="730935"/>
          </a:xfrm>
          <a:prstGeom prst="rect">
            <a:avLst/>
          </a:prstGeom>
          <a:noFill/>
          <a:ln w="12700">
            <a:solidFill>
              <a:srgbClr val="FFC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jinr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  <a:cs typeface="Segoe UI" panose="020B0502040204020203" pitchFamily="34" charset="0"/>
              </a:rPr>
              <a:t>-add-file</a:t>
            </a:r>
            <a:endParaRPr lang="ru-RU" sz="1400" dirty="0">
              <a:solidFill>
                <a:schemeClr val="tx1"/>
              </a:solidFill>
              <a:latin typeface="Consolas" panose="020B0609020204030204" pitchFamily="49" charset="0"/>
              <a:cs typeface="Segoe UI" panose="020B0502040204020203" pitchFamily="34" charset="0"/>
            </a:endParaRPr>
          </a:p>
        </p:txBody>
      </p:sp>
      <p:sp>
        <p:nvSpPr>
          <p:cNvPr id="16" name="Цилиндр 15">
            <a:extLst>
              <a:ext uri="{FF2B5EF4-FFF2-40B4-BE49-F238E27FC236}">
                <a16:creationId xmlns:a16="http://schemas.microsoft.com/office/drawing/2014/main" id="{6C5049C3-50F4-346C-50FD-7DCEDA0423AA}"/>
              </a:ext>
            </a:extLst>
          </p:cNvPr>
          <p:cNvSpPr/>
          <p:nvPr/>
        </p:nvSpPr>
        <p:spPr>
          <a:xfrm>
            <a:off x="2116435" y="3430477"/>
            <a:ext cx="1387995" cy="729248"/>
          </a:xfrm>
          <a:prstGeom prst="can">
            <a:avLst>
              <a:gd name="adj" fmla="val 14901"/>
            </a:avLst>
          </a:prstGeom>
          <a:solidFill>
            <a:schemeClr val="bg1"/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Monitoring DB</a:t>
            </a:r>
            <a:b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(InfluxDB)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ED4145D9-4E73-9DAC-FDF7-36BB1D5AE1E4}"/>
              </a:ext>
            </a:extLst>
          </p:cNvPr>
          <p:cNvCxnSpPr>
            <a:cxnSpLocks/>
            <a:stCxn id="4" idx="1"/>
            <a:endCxn id="16" idx="4"/>
          </p:cNvCxnSpPr>
          <p:nvPr/>
        </p:nvCxnSpPr>
        <p:spPr>
          <a:xfrm flipH="1">
            <a:off x="3504430" y="3347068"/>
            <a:ext cx="428480" cy="448033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>
            <a:extLst>
              <a:ext uri="{FF2B5EF4-FFF2-40B4-BE49-F238E27FC236}">
                <a16:creationId xmlns:a16="http://schemas.microsoft.com/office/drawing/2014/main" id="{5DAD1936-454F-5271-72F1-71A815392490}"/>
              </a:ext>
            </a:extLst>
          </p:cNvPr>
          <p:cNvCxnSpPr>
            <a:cxnSpLocks/>
            <a:stCxn id="14" idx="1"/>
            <a:endCxn id="16" idx="4"/>
          </p:cNvCxnSpPr>
          <p:nvPr/>
        </p:nvCxnSpPr>
        <p:spPr>
          <a:xfrm flipH="1" flipV="1">
            <a:off x="3504430" y="3795101"/>
            <a:ext cx="428522" cy="457400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>
            <a:extLst>
              <a:ext uri="{FF2B5EF4-FFF2-40B4-BE49-F238E27FC236}">
                <a16:creationId xmlns:a16="http://schemas.microsoft.com/office/drawing/2014/main" id="{8602983C-39E2-B337-60DF-28FD8560601A}"/>
              </a:ext>
            </a:extLst>
          </p:cNvPr>
          <p:cNvCxnSpPr>
            <a:cxnSpLocks/>
            <a:stCxn id="16" idx="1"/>
          </p:cNvCxnSpPr>
          <p:nvPr/>
        </p:nvCxnSpPr>
        <p:spPr>
          <a:xfrm flipV="1">
            <a:off x="2810433" y="3034789"/>
            <a:ext cx="0" cy="395688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Скругленный прямоугольник 7">
            <a:extLst>
              <a:ext uri="{FF2B5EF4-FFF2-40B4-BE49-F238E27FC236}">
                <a16:creationId xmlns:a16="http://schemas.microsoft.com/office/drawing/2014/main" id="{91E8727E-5971-E72E-8470-FDEEA723CC7D}"/>
              </a:ext>
            </a:extLst>
          </p:cNvPr>
          <p:cNvSpPr/>
          <p:nvPr/>
        </p:nvSpPr>
        <p:spPr>
          <a:xfrm>
            <a:off x="2128695" y="2305541"/>
            <a:ext cx="1363476" cy="705659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10428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Grafana</a:t>
            </a:r>
            <a:endParaRPr lang="ru-RU" sz="1400" dirty="0">
              <a:solidFill>
                <a:srgbClr val="10428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1" name="Рисунок 140">
            <a:extLst>
              <a:ext uri="{FF2B5EF4-FFF2-40B4-BE49-F238E27FC236}">
                <a16:creationId xmlns:a16="http://schemas.microsoft.com/office/drawing/2014/main" id="{BF8F7EEE-16E5-5FBB-8A91-9559E855B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178" y="2586748"/>
            <a:ext cx="352780" cy="352780"/>
          </a:xfrm>
          <a:prstGeom prst="rect">
            <a:avLst/>
          </a:prstGeom>
        </p:spPr>
      </p:pic>
      <p:sp>
        <p:nvSpPr>
          <p:cNvPr id="142" name="Блок-схема: узел 141">
            <a:extLst>
              <a:ext uri="{FF2B5EF4-FFF2-40B4-BE49-F238E27FC236}">
                <a16:creationId xmlns:a16="http://schemas.microsoft.com/office/drawing/2014/main" id="{EE40F7F9-9D0D-AEC1-373C-57C44629263F}"/>
              </a:ext>
            </a:extLst>
          </p:cNvPr>
          <p:cNvSpPr/>
          <p:nvPr/>
        </p:nvSpPr>
        <p:spPr>
          <a:xfrm>
            <a:off x="2207642" y="2372885"/>
            <a:ext cx="243542" cy="243542"/>
          </a:xfrm>
          <a:prstGeom prst="flowChartConnector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143" name="Блок-схема: узел 142">
            <a:extLst>
              <a:ext uri="{FF2B5EF4-FFF2-40B4-BE49-F238E27FC236}">
                <a16:creationId xmlns:a16="http://schemas.microsoft.com/office/drawing/2014/main" id="{6D9C11EE-B87A-8FD7-61B6-54F6F2FD70F0}"/>
              </a:ext>
            </a:extLst>
          </p:cNvPr>
          <p:cNvSpPr/>
          <p:nvPr/>
        </p:nvSpPr>
        <p:spPr>
          <a:xfrm>
            <a:off x="2164254" y="3841304"/>
            <a:ext cx="243542" cy="243542"/>
          </a:xfrm>
          <a:prstGeom prst="flowChartConnector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144" name="Блок-схема: узел 143">
            <a:extLst>
              <a:ext uri="{FF2B5EF4-FFF2-40B4-BE49-F238E27FC236}">
                <a16:creationId xmlns:a16="http://schemas.microsoft.com/office/drawing/2014/main" id="{41C848D6-8142-94B9-A347-35ADA56C883A}"/>
              </a:ext>
            </a:extLst>
          </p:cNvPr>
          <p:cNvSpPr/>
          <p:nvPr/>
        </p:nvSpPr>
        <p:spPr>
          <a:xfrm>
            <a:off x="5855949" y="3020332"/>
            <a:ext cx="243542" cy="243542"/>
          </a:xfrm>
          <a:prstGeom prst="flowChartConnector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145" name="Блок-схема: узел 144">
            <a:extLst>
              <a:ext uri="{FF2B5EF4-FFF2-40B4-BE49-F238E27FC236}">
                <a16:creationId xmlns:a16="http://schemas.microsoft.com/office/drawing/2014/main" id="{5112C66A-2CAF-FBAA-21D1-140BCDD7ED85}"/>
              </a:ext>
            </a:extLst>
          </p:cNvPr>
          <p:cNvSpPr/>
          <p:nvPr/>
        </p:nvSpPr>
        <p:spPr>
          <a:xfrm>
            <a:off x="5855949" y="3930455"/>
            <a:ext cx="243542" cy="243542"/>
          </a:xfrm>
          <a:prstGeom prst="flowChartConnector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7AFFE77-B46A-4C99-00E5-01568BD68962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2. Transfer monitoring</a:t>
            </a:r>
          </a:p>
        </p:txBody>
      </p:sp>
    </p:spTree>
    <p:extLst>
      <p:ext uri="{BB962C8B-B14F-4D97-AF65-F5344CB8AC3E}">
        <p14:creationId xmlns:p14="http://schemas.microsoft.com/office/powerpoint/2010/main" val="335452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6B613E-7F34-AEAD-1C36-661AFF39E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creenshot of a graph&#10;&#10;Description automatically generated">
            <a:extLst>
              <a:ext uri="{FF2B5EF4-FFF2-40B4-BE49-F238E27FC236}">
                <a16:creationId xmlns:a16="http://schemas.microsoft.com/office/drawing/2014/main" id="{40766B08-13B6-5867-7300-4FEC8D8E4D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950"/>
          <a:stretch/>
        </p:blipFill>
        <p:spPr>
          <a:xfrm>
            <a:off x="71163" y="1314334"/>
            <a:ext cx="9072837" cy="50420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FF54D5-562F-D034-9213-DAF4F4773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8FA66CA-AD04-ECC0-A61F-5D2298B43F79}"/>
              </a:ext>
            </a:extLst>
          </p:cNvPr>
          <p:cNvSpPr/>
          <p:nvPr/>
        </p:nvSpPr>
        <p:spPr>
          <a:xfrm>
            <a:off x="2269014" y="1478282"/>
            <a:ext cx="1505414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Momentarily transfer speed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8B0BA35-6B99-5BF3-EF62-5505101B8512}"/>
              </a:ext>
            </a:extLst>
          </p:cNvPr>
          <p:cNvSpPr/>
          <p:nvPr/>
        </p:nvSpPr>
        <p:spPr>
          <a:xfrm>
            <a:off x="3453062" y="4789141"/>
            <a:ext cx="2513145" cy="6316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Max / Min</a:t>
            </a:r>
            <a:r>
              <a:rPr lang="ru-RU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transfer speed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C5ED40E4-B0D1-2374-0FCB-7486B4F4F689}"/>
              </a:ext>
            </a:extLst>
          </p:cNvPr>
          <p:cNvCxnSpPr>
            <a:cxnSpLocks/>
          </p:cNvCxnSpPr>
          <p:nvPr/>
        </p:nvCxnSpPr>
        <p:spPr>
          <a:xfrm flipH="1">
            <a:off x="1943100" y="2773608"/>
            <a:ext cx="1225107" cy="631621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273CB66C-41B1-C1FC-91E7-0A5C97FBCBA7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5966207" y="5104952"/>
            <a:ext cx="795540" cy="56192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90538B62-7926-3085-F132-706797A209FF}"/>
              </a:ext>
            </a:extLst>
          </p:cNvPr>
          <p:cNvSpPr txBox="1">
            <a:spLocks/>
          </p:cNvSpPr>
          <p:nvPr/>
        </p:nvSpPr>
        <p:spPr>
          <a:xfrm>
            <a:off x="0" y="-216570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2. Transfer monitoring</a:t>
            </a:r>
          </a:p>
        </p:txBody>
      </p:sp>
    </p:spTree>
    <p:extLst>
      <p:ext uri="{BB962C8B-B14F-4D97-AF65-F5344CB8AC3E}">
        <p14:creationId xmlns:p14="http://schemas.microsoft.com/office/powerpoint/2010/main" val="3820073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95FAE-9ACC-8B7A-D121-A2E306CEB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creenshot of a graph&#10;&#10;Description automatically generated">
            <a:extLst>
              <a:ext uri="{FF2B5EF4-FFF2-40B4-BE49-F238E27FC236}">
                <a16:creationId xmlns:a16="http://schemas.microsoft.com/office/drawing/2014/main" id="{2D9C2FDD-6A9F-721C-8364-2FD9319120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27" r="127"/>
          <a:stretch/>
        </p:blipFill>
        <p:spPr>
          <a:xfrm>
            <a:off x="47773" y="746627"/>
            <a:ext cx="9035715" cy="50420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EB83DC-DDBD-C170-E1A2-67544758F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770E99B-EC0F-2B00-B2C3-AF5998A0FA1B}"/>
              </a:ext>
            </a:extLst>
          </p:cNvPr>
          <p:cNvSpPr/>
          <p:nvPr/>
        </p:nvSpPr>
        <p:spPr>
          <a:xfrm>
            <a:off x="5338482" y="2304012"/>
            <a:ext cx="2830606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Size of transferred data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8F8E00-0E24-84D4-1544-75055572E5CB}"/>
              </a:ext>
            </a:extLst>
          </p:cNvPr>
          <p:cNvSpPr txBox="1">
            <a:spLocks/>
          </p:cNvSpPr>
          <p:nvPr/>
        </p:nvSpPr>
        <p:spPr>
          <a:xfrm>
            <a:off x="0" y="-216570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2. Transfer monitoring</a:t>
            </a:r>
          </a:p>
        </p:txBody>
      </p:sp>
      <p:sp>
        <p:nvSpPr>
          <p:cNvPr id="3" name="Прямоугольник 22">
            <a:extLst>
              <a:ext uri="{FF2B5EF4-FFF2-40B4-BE49-F238E27FC236}">
                <a16:creationId xmlns:a16="http://schemas.microsoft.com/office/drawing/2014/main" id="{1B856446-5B51-FDD4-7E3B-DA4CA6F26E71}"/>
              </a:ext>
            </a:extLst>
          </p:cNvPr>
          <p:cNvSpPr/>
          <p:nvPr/>
        </p:nvSpPr>
        <p:spPr>
          <a:xfrm>
            <a:off x="5539008" y="5914349"/>
            <a:ext cx="2830606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Amount of files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Прямоугольник 22">
            <a:extLst>
              <a:ext uri="{FF2B5EF4-FFF2-40B4-BE49-F238E27FC236}">
                <a16:creationId xmlns:a16="http://schemas.microsoft.com/office/drawing/2014/main" id="{AE469C50-FDE6-95CD-4BCB-0BF7E6E6F052}"/>
              </a:ext>
            </a:extLst>
          </p:cNvPr>
          <p:cNvSpPr/>
          <p:nvPr/>
        </p:nvSpPr>
        <p:spPr>
          <a:xfrm>
            <a:off x="938935" y="5914349"/>
            <a:ext cx="2830606" cy="5056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Size of files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609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195CC-041E-1C3F-CC9D-B48081B3D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4E3564-FC8B-07A7-82CF-C3B347B56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6EA962-45BF-700D-FD2D-5058C0B113DC}"/>
              </a:ext>
            </a:extLst>
          </p:cNvPr>
          <p:cNvSpPr txBox="1">
            <a:spLocks/>
          </p:cNvSpPr>
          <p:nvPr/>
        </p:nvSpPr>
        <p:spPr>
          <a:xfrm>
            <a:off x="107824" y="2926701"/>
            <a:ext cx="892835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3. Jobs visualization and analysis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4315261-4E4F-6956-104B-0E337A99E517}"/>
              </a:ext>
            </a:extLst>
          </p:cNvPr>
          <p:cNvSpPr txBox="1">
            <a:spLocks/>
          </p:cNvSpPr>
          <p:nvPr/>
        </p:nvSpPr>
        <p:spPr>
          <a:xfrm>
            <a:off x="107824" y="3764901"/>
            <a:ext cx="892835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See Anna’s talk: https://</a:t>
            </a:r>
            <a:r>
              <a:rPr lang="en-US" sz="2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/event/1433941/contributions/6650526/</a:t>
            </a:r>
            <a:endParaRPr lang="ru-RU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369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CA4C3-44CB-68FC-C07D-B53D1FC46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10C07C-34E5-C88B-34B5-EC4540E8E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F23CCED9-71FF-E6D5-9D9D-2FAF30DC4A37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695616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4. Job launch tool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FC7692B-DA8A-93AA-2AB0-B632629B9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75" y="774966"/>
            <a:ext cx="7831934" cy="28839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FAF3B2-273B-E008-7B59-A917C72ADB84}"/>
              </a:ext>
            </a:extLst>
          </p:cNvPr>
          <p:cNvSpPr txBox="1"/>
          <p:nvPr/>
        </p:nvSpPr>
        <p:spPr>
          <a:xfrm>
            <a:off x="206488" y="3863644"/>
            <a:ext cx="448224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config.json</a:t>
            </a:r>
            <a:r>
              <a:rPr lang="en-US" sz="16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content: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job_name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"RawToDigi_v24:",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job_type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RawToDigi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input_files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b="1" dirty="0" err="1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input.lfns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sites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["DIRAC.JINR-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TIER.ru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destination_path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"/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bmn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output_se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"JINR-EOS-BMN",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input_ext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".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output_ext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".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</a:t>
            </a:r>
            <a:r>
              <a:rPr lang="ru-RU" sz="16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RawToDigi.sh</a:t>
            </a:r>
            <a:r>
              <a:rPr lang="ru-RU" sz="16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57D5FC-CE48-2C48-277E-ED04A67D7999}"/>
              </a:ext>
            </a:extLst>
          </p:cNvPr>
          <p:cNvSpPr/>
          <p:nvPr/>
        </p:nvSpPr>
        <p:spPr>
          <a:xfrm>
            <a:off x="2081719" y="904672"/>
            <a:ext cx="1702341" cy="5739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1. Form list of LFNs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91E28A-D655-260E-A365-B6DEF7E898A2}"/>
              </a:ext>
            </a:extLst>
          </p:cNvPr>
          <p:cNvSpPr/>
          <p:nvPr/>
        </p:nvSpPr>
        <p:spPr>
          <a:xfrm>
            <a:off x="2081719" y="1608310"/>
            <a:ext cx="1702341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2. Edit </a:t>
            </a:r>
            <a:r>
              <a:rPr lang="en-US" sz="1600" b="1" dirty="0" err="1">
                <a:solidFill>
                  <a:schemeClr val="tx1"/>
                </a:solidFill>
              </a:rPr>
              <a:t>config.json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66E23F-D75F-8EB2-AC7C-C298734BA719}"/>
              </a:ext>
            </a:extLst>
          </p:cNvPr>
          <p:cNvSpPr/>
          <p:nvPr/>
        </p:nvSpPr>
        <p:spPr>
          <a:xfrm>
            <a:off x="2081719" y="2206448"/>
            <a:ext cx="1702341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3. Edit </a:t>
            </a:r>
            <a:r>
              <a:rPr lang="en-US" sz="1600" b="1" dirty="0" err="1">
                <a:solidFill>
                  <a:schemeClr val="tx1"/>
                </a:solidFill>
              </a:rPr>
              <a:t>executable.sh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42C948-11D8-D46C-85C4-60F2C60F2578}"/>
              </a:ext>
            </a:extLst>
          </p:cNvPr>
          <p:cNvSpPr/>
          <p:nvPr/>
        </p:nvSpPr>
        <p:spPr>
          <a:xfrm>
            <a:off x="2091446" y="2853312"/>
            <a:ext cx="1789891" cy="5212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4. Run </a:t>
            </a:r>
            <a:r>
              <a:rPr lang="en-US" sz="1600" b="1" dirty="0" err="1">
                <a:solidFill>
                  <a:schemeClr val="tx1"/>
                </a:solidFill>
              </a:rPr>
              <a:t>launch.py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784040-723F-88C8-0196-45463A94AA57}"/>
              </a:ext>
            </a:extLst>
          </p:cNvPr>
          <p:cNvSpPr/>
          <p:nvPr/>
        </p:nvSpPr>
        <p:spPr>
          <a:xfrm>
            <a:off x="7052554" y="2800626"/>
            <a:ext cx="1225685" cy="6283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launch.py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731BB6-FB85-890D-B189-6E2D5FBE85E6}"/>
              </a:ext>
            </a:extLst>
          </p:cNvPr>
          <p:cNvSpPr/>
          <p:nvPr/>
        </p:nvSpPr>
        <p:spPr>
          <a:xfrm>
            <a:off x="5055141" y="1902270"/>
            <a:ext cx="2386519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8E96E4-1214-6B2B-E349-5059AF3364B3}"/>
              </a:ext>
            </a:extLst>
          </p:cNvPr>
          <p:cNvSpPr/>
          <p:nvPr/>
        </p:nvSpPr>
        <p:spPr>
          <a:xfrm>
            <a:off x="5778231" y="2438392"/>
            <a:ext cx="1566152" cy="266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Job launching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FC9F8E-D5D2-F93E-373A-3F014898A238}"/>
              </a:ext>
            </a:extLst>
          </p:cNvPr>
          <p:cNvSpPr/>
          <p:nvPr/>
        </p:nvSpPr>
        <p:spPr>
          <a:xfrm>
            <a:off x="457200" y="2815217"/>
            <a:ext cx="1624519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User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6FC023-D0E1-2FA1-C0C8-966683CA7389}"/>
              </a:ext>
            </a:extLst>
          </p:cNvPr>
          <p:cNvSpPr txBox="1"/>
          <p:nvPr/>
        </p:nvSpPr>
        <p:spPr>
          <a:xfrm>
            <a:off x="4569942" y="3875133"/>
            <a:ext cx="4504212" cy="23083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./submit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–D </a:t>
            </a:r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# Dry run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./submit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–T </a:t>
            </a:r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# Single job for each allowed site</a:t>
            </a:r>
          </a:p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./submit    </a:t>
            </a:r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# Submit jobs</a:t>
            </a:r>
          </a:p>
          <a:p>
            <a:endParaRPr lang="en-US" dirty="0">
              <a:solidFill>
                <a:schemeClr val="accent3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# Script will analyze currently </a:t>
            </a:r>
            <a:r>
              <a:rPr lang="en-US" b="1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Running</a:t>
            </a:r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 and </a:t>
            </a:r>
            <a:r>
              <a:rPr lang="en-US" b="1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Waiting</a:t>
            </a:r>
            <a:r>
              <a:rPr lang="en-US" dirty="0">
                <a:solidFill>
                  <a:schemeClr val="accent3"/>
                </a:solidFill>
                <a:effectLst/>
                <a:latin typeface="Menlo" panose="020B0609030804020204" pitchFamily="49" charset="0"/>
              </a:rPr>
              <a:t> jobs to avoid second submission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73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2BBA2-D3F5-9974-31BF-B1F4C0557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61C856-5C05-A3E7-BA59-8F499BD53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752C2A0E-2F70-96BA-A076-BC5EA9A15301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695616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5. Data transfer tool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625974-E43B-CCC6-C212-5B7A8AA3543C}"/>
              </a:ext>
            </a:extLst>
          </p:cNvPr>
          <p:cNvSpPr txBox="1"/>
          <p:nvPr/>
        </p:nvSpPr>
        <p:spPr>
          <a:xfrm>
            <a:off x="396418" y="3686715"/>
            <a:ext cx="67752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config.json</a:t>
            </a:r>
            <a:r>
              <a:rPr lang="en-US" sz="16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content: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transfers_list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1600" b="1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input_files.lfns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transfers_done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"done.txt",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base_path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bmn.nica.jinr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/exp/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dst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/run8/24.12.0",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destination_path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eos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nica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/exp/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dst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/run8/24.12.0",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"sites": ["DIRAC.JINR-LHEP.ru"],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se_name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": "Change if adding to SE",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"jobs": 50</a:t>
            </a:r>
            <a:endParaRPr lang="ru-RU" sz="1600" dirty="0">
              <a:solidFill>
                <a:srgbClr val="7030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C7C98A-7ECD-E458-BE73-C1041D0D6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75" y="774966"/>
            <a:ext cx="7831934" cy="28839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DCA2CD6-23E2-61FB-7399-89CD29FEAF13}"/>
              </a:ext>
            </a:extLst>
          </p:cNvPr>
          <p:cNvSpPr/>
          <p:nvPr/>
        </p:nvSpPr>
        <p:spPr>
          <a:xfrm>
            <a:off x="2081719" y="904672"/>
            <a:ext cx="1702341" cy="5739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1. Form list of LFNs to transfer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FF4D3D-4381-0061-A3C3-FB188691E9EB}"/>
              </a:ext>
            </a:extLst>
          </p:cNvPr>
          <p:cNvSpPr/>
          <p:nvPr/>
        </p:nvSpPr>
        <p:spPr>
          <a:xfrm>
            <a:off x="2081719" y="1608310"/>
            <a:ext cx="1702341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2. Edit </a:t>
            </a:r>
            <a:r>
              <a:rPr lang="en-US" sz="1600" b="1" dirty="0" err="1">
                <a:solidFill>
                  <a:schemeClr val="tx1"/>
                </a:solidFill>
              </a:rPr>
              <a:t>config.json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51C9D8-0A71-A241-4B45-72EC542E64AB}"/>
              </a:ext>
            </a:extLst>
          </p:cNvPr>
          <p:cNvSpPr/>
          <p:nvPr/>
        </p:nvSpPr>
        <p:spPr>
          <a:xfrm>
            <a:off x="2081719" y="2206448"/>
            <a:ext cx="1831896" cy="6468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D9AA6E-C96C-38E4-B7F3-E6866F5B92A5}"/>
              </a:ext>
            </a:extLst>
          </p:cNvPr>
          <p:cNvSpPr/>
          <p:nvPr/>
        </p:nvSpPr>
        <p:spPr>
          <a:xfrm>
            <a:off x="2091446" y="2853312"/>
            <a:ext cx="1789891" cy="5212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4. Run </a:t>
            </a:r>
            <a:r>
              <a:rPr lang="en-US" sz="1600" b="1" dirty="0" err="1">
                <a:solidFill>
                  <a:schemeClr val="tx1"/>
                </a:solidFill>
              </a:rPr>
              <a:t>launch.py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C0647A-0913-D8FA-1CB6-26A4EB7959CB}"/>
              </a:ext>
            </a:extLst>
          </p:cNvPr>
          <p:cNvSpPr/>
          <p:nvPr/>
        </p:nvSpPr>
        <p:spPr>
          <a:xfrm>
            <a:off x="7052554" y="2800626"/>
            <a:ext cx="1225685" cy="6283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launch.py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8330DC-5AC7-8622-3ABB-104A1F0A1613}"/>
              </a:ext>
            </a:extLst>
          </p:cNvPr>
          <p:cNvSpPr/>
          <p:nvPr/>
        </p:nvSpPr>
        <p:spPr>
          <a:xfrm>
            <a:off x="5055141" y="1902270"/>
            <a:ext cx="2386519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AC4395-EAB0-0A50-D1D1-ACF8E58031EA}"/>
              </a:ext>
            </a:extLst>
          </p:cNvPr>
          <p:cNvSpPr/>
          <p:nvPr/>
        </p:nvSpPr>
        <p:spPr>
          <a:xfrm>
            <a:off x="5778231" y="2438392"/>
            <a:ext cx="1566152" cy="266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Job launching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3FE80E-2027-2FED-3A1C-60E6CE71F79D}"/>
              </a:ext>
            </a:extLst>
          </p:cNvPr>
          <p:cNvSpPr/>
          <p:nvPr/>
        </p:nvSpPr>
        <p:spPr>
          <a:xfrm>
            <a:off x="457200" y="2815217"/>
            <a:ext cx="1624519" cy="442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User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A17080-5D10-DEEA-348B-06A7AA7A4F3B}"/>
              </a:ext>
            </a:extLst>
          </p:cNvPr>
          <p:cNvSpPr txBox="1"/>
          <p:nvPr/>
        </p:nvSpPr>
        <p:spPr>
          <a:xfrm>
            <a:off x="5044573" y="5855976"/>
            <a:ext cx="4015961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Allow transfers 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”T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o” and “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F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rom” local storages! </a:t>
            </a:r>
          </a:p>
        </p:txBody>
      </p:sp>
    </p:spTree>
    <p:extLst>
      <p:ext uri="{BB962C8B-B14F-4D97-AF65-F5344CB8AC3E}">
        <p14:creationId xmlns:p14="http://schemas.microsoft.com/office/powerpoint/2010/main" val="1150873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5DAF9-2E00-552B-1A51-7F4380F36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00FDDD-A881-D001-35EE-20C1D4D306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D78148B7-C0D8-BDB2-6C13-E68E24E14F6A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695616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6. Simulation system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C5C8B3-075B-BD54-54B0-0FE37CFF545F}"/>
              </a:ext>
            </a:extLst>
          </p:cNvPr>
          <p:cNvGrpSpPr/>
          <p:nvPr/>
        </p:nvGrpSpPr>
        <p:grpSpPr>
          <a:xfrm>
            <a:off x="41388" y="1156641"/>
            <a:ext cx="4779533" cy="1412976"/>
            <a:chOff x="-198015" y="1156641"/>
            <a:chExt cx="7403761" cy="2188777"/>
          </a:xfrm>
        </p:grpSpPr>
        <p:sp>
          <p:nvSpPr>
            <p:cNvPr id="13" name="Скругленный прямоугольник 2">
              <a:extLst>
                <a:ext uri="{FF2B5EF4-FFF2-40B4-BE49-F238E27FC236}">
                  <a16:creationId xmlns:a16="http://schemas.microsoft.com/office/drawing/2014/main" id="{CE20F587-0EDC-3FC9-165D-64141812A450}"/>
                </a:ext>
              </a:extLst>
            </p:cNvPr>
            <p:cNvSpPr/>
            <p:nvPr/>
          </p:nvSpPr>
          <p:spPr>
            <a:xfrm>
              <a:off x="623606" y="1156641"/>
              <a:ext cx="1073263" cy="1190625"/>
            </a:xfrm>
            <a:prstGeom prst="roundRect">
              <a:avLst/>
            </a:prstGeom>
            <a:noFill/>
            <a:ln w="381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3">
              <a:extLst>
                <a:ext uri="{FF2B5EF4-FFF2-40B4-BE49-F238E27FC236}">
                  <a16:creationId xmlns:a16="http://schemas.microsoft.com/office/drawing/2014/main" id="{95DA1EE6-D330-D17F-6921-73766AB48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304" y="1398020"/>
              <a:ext cx="707866" cy="707866"/>
            </a:xfrm>
            <a:prstGeom prst="rect">
              <a:avLst/>
            </a:prstGeom>
          </p:spPr>
        </p:pic>
        <p:sp>
          <p:nvSpPr>
            <p:cNvPr id="15" name="Скругленный прямоугольник 6">
              <a:extLst>
                <a:ext uri="{FF2B5EF4-FFF2-40B4-BE49-F238E27FC236}">
                  <a16:creationId xmlns:a16="http://schemas.microsoft.com/office/drawing/2014/main" id="{9868676E-7CDD-9F28-6862-FE6626C5BA8D}"/>
                </a:ext>
              </a:extLst>
            </p:cNvPr>
            <p:cNvSpPr/>
            <p:nvPr/>
          </p:nvSpPr>
          <p:spPr>
            <a:xfrm>
              <a:off x="3023906" y="1156641"/>
              <a:ext cx="1073263" cy="1190625"/>
            </a:xfrm>
            <a:prstGeom prst="roundRect">
              <a:avLst/>
            </a:prstGeom>
            <a:noFill/>
            <a:ln w="381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Рисунок 4">
              <a:extLst>
                <a:ext uri="{FF2B5EF4-FFF2-40B4-BE49-F238E27FC236}">
                  <a16:creationId xmlns:a16="http://schemas.microsoft.com/office/drawing/2014/main" id="{C8B430BB-9A53-1092-22BE-207B613B9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4963" y="1272843"/>
              <a:ext cx="711148" cy="95731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112352E-2630-17FC-99F0-A52CBCE27E23}"/>
                </a:ext>
              </a:extLst>
            </p:cNvPr>
            <p:cNvSpPr txBox="1"/>
            <p:nvPr/>
          </p:nvSpPr>
          <p:spPr>
            <a:xfrm>
              <a:off x="-198015" y="2361754"/>
              <a:ext cx="2724804" cy="572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Parameters</a:t>
              </a:r>
              <a:endParaRPr lang="ru-RU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AFA0BD-859C-29FD-73BA-C2E8592C62E7}"/>
                </a:ext>
              </a:extLst>
            </p:cNvPr>
            <p:cNvSpPr txBox="1"/>
            <p:nvPr/>
          </p:nvSpPr>
          <p:spPr>
            <a:xfrm>
              <a:off x="2510069" y="2344216"/>
              <a:ext cx="2100934" cy="10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Simulation system</a:t>
              </a:r>
              <a:endParaRPr lang="ru-RU" dirty="0"/>
            </a:p>
          </p:txBody>
        </p:sp>
        <p:pic>
          <p:nvPicPr>
            <p:cNvPr id="19" name="Рисунок 8">
              <a:extLst>
                <a:ext uri="{FF2B5EF4-FFF2-40B4-BE49-F238E27FC236}">
                  <a16:creationId xmlns:a16="http://schemas.microsoft.com/office/drawing/2014/main" id="{19036007-7A74-D978-AB64-C8C2CABC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1745" y="1287331"/>
              <a:ext cx="910566" cy="910566"/>
            </a:xfrm>
            <a:prstGeom prst="rect">
              <a:avLst/>
            </a:prstGeom>
          </p:spPr>
        </p:pic>
        <p:sp>
          <p:nvSpPr>
            <p:cNvPr id="20" name="Скругленный прямоугольник 13">
              <a:extLst>
                <a:ext uri="{FF2B5EF4-FFF2-40B4-BE49-F238E27FC236}">
                  <a16:creationId xmlns:a16="http://schemas.microsoft.com/office/drawing/2014/main" id="{161FA8C0-5CAE-14F7-FEF0-9D5A8245B290}"/>
                </a:ext>
              </a:extLst>
            </p:cNvPr>
            <p:cNvSpPr/>
            <p:nvPr/>
          </p:nvSpPr>
          <p:spPr>
            <a:xfrm>
              <a:off x="5570397" y="1168079"/>
              <a:ext cx="1073263" cy="1190625"/>
            </a:xfrm>
            <a:prstGeom prst="roundRect">
              <a:avLst/>
            </a:prstGeom>
            <a:noFill/>
            <a:ln w="381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17DFB2-C5F1-AE60-A611-B2341EE1B35E}"/>
                </a:ext>
              </a:extLst>
            </p:cNvPr>
            <p:cNvSpPr txBox="1"/>
            <p:nvPr/>
          </p:nvSpPr>
          <p:spPr>
            <a:xfrm>
              <a:off x="5008309" y="2361755"/>
              <a:ext cx="2197437" cy="57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Results</a:t>
              </a:r>
              <a:endParaRPr lang="ru-RU" dirty="0"/>
            </a:p>
          </p:txBody>
        </p:sp>
        <p:sp>
          <p:nvSpPr>
            <p:cNvPr id="22" name="Стрелка вправо 7">
              <a:extLst>
                <a:ext uri="{FF2B5EF4-FFF2-40B4-BE49-F238E27FC236}">
                  <a16:creationId xmlns:a16="http://schemas.microsoft.com/office/drawing/2014/main" id="{53A72543-CE6C-80AB-84A9-F6FACBE240A6}"/>
                </a:ext>
              </a:extLst>
            </p:cNvPr>
            <p:cNvSpPr/>
            <p:nvPr/>
          </p:nvSpPr>
          <p:spPr>
            <a:xfrm>
              <a:off x="1843060" y="1621464"/>
              <a:ext cx="1034653" cy="323850"/>
            </a:xfrm>
            <a:prstGeom prst="rightArrow">
              <a:avLst/>
            </a:prstGeom>
            <a:solidFill>
              <a:srgbClr val="0055A0"/>
            </a:solidFill>
            <a:ln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право 14">
              <a:extLst>
                <a:ext uri="{FF2B5EF4-FFF2-40B4-BE49-F238E27FC236}">
                  <a16:creationId xmlns:a16="http://schemas.microsoft.com/office/drawing/2014/main" id="{342E172B-D020-6794-844C-B86976EF95D1}"/>
                </a:ext>
              </a:extLst>
            </p:cNvPr>
            <p:cNvSpPr/>
            <p:nvPr/>
          </p:nvSpPr>
          <p:spPr>
            <a:xfrm>
              <a:off x="4389551" y="1621464"/>
              <a:ext cx="1034653" cy="323850"/>
            </a:xfrm>
            <a:prstGeom prst="rightArrow">
              <a:avLst/>
            </a:prstGeom>
            <a:solidFill>
              <a:srgbClr val="0055A0"/>
            </a:solidFill>
            <a:ln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8B39685-ECC4-E5D8-727C-74483022CCEE}"/>
              </a:ext>
            </a:extLst>
          </p:cNvPr>
          <p:cNvSpPr txBox="1"/>
          <p:nvPr/>
        </p:nvSpPr>
        <p:spPr>
          <a:xfrm>
            <a:off x="202913" y="2827130"/>
            <a:ext cx="4660958" cy="3477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Written in Python to predict CPU, RAM, network and disk load.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All configuration is in python code.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 is used to check the behavior of hypothetical workload in real infrastructure.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Simulation is done every second, but period may be increased for speeding up simulation.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InfluxDB is used for results storage. Grafana – for visualization.</a:t>
            </a:r>
          </a:p>
        </p:txBody>
      </p:sp>
      <p:sp>
        <p:nvSpPr>
          <p:cNvPr id="26" name="Скругленный прямоугольник 12">
            <a:extLst>
              <a:ext uri="{FF2B5EF4-FFF2-40B4-BE49-F238E27FC236}">
                <a16:creationId xmlns:a16="http://schemas.microsoft.com/office/drawing/2014/main" id="{AA9FD6E9-D5A1-1D47-8CB5-5586EF2CA5C8}"/>
              </a:ext>
            </a:extLst>
          </p:cNvPr>
          <p:cNvSpPr/>
          <p:nvPr/>
        </p:nvSpPr>
        <p:spPr>
          <a:xfrm>
            <a:off x="7296549" y="5800797"/>
            <a:ext cx="1719263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Task</a:t>
            </a:r>
            <a:endParaRPr lang="ru-RU" dirty="0">
              <a:solidFill>
                <a:srgbClr val="104282"/>
              </a:solidFill>
            </a:endParaRPr>
          </a:p>
        </p:txBody>
      </p:sp>
      <p:sp>
        <p:nvSpPr>
          <p:cNvPr id="27" name="Скругленный прямоугольник 13">
            <a:extLst>
              <a:ext uri="{FF2B5EF4-FFF2-40B4-BE49-F238E27FC236}">
                <a16:creationId xmlns:a16="http://schemas.microsoft.com/office/drawing/2014/main" id="{39DB7A08-5DE5-F1B1-F001-6A0DD577EAB2}"/>
              </a:ext>
            </a:extLst>
          </p:cNvPr>
          <p:cNvSpPr/>
          <p:nvPr/>
        </p:nvSpPr>
        <p:spPr>
          <a:xfrm>
            <a:off x="7296548" y="4873697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Job</a:t>
            </a:r>
            <a:endParaRPr lang="ru-RU" dirty="0">
              <a:solidFill>
                <a:srgbClr val="104282"/>
              </a:solidFill>
            </a:endParaRPr>
          </a:p>
        </p:txBody>
      </p:sp>
      <p:sp>
        <p:nvSpPr>
          <p:cNvPr id="28" name="Скругленный прямоугольник 15">
            <a:extLst>
              <a:ext uri="{FF2B5EF4-FFF2-40B4-BE49-F238E27FC236}">
                <a16:creationId xmlns:a16="http://schemas.microsoft.com/office/drawing/2014/main" id="{2CEB8A77-E77A-6CF3-92C2-9D0D8B5DCB56}"/>
              </a:ext>
            </a:extLst>
          </p:cNvPr>
          <p:cNvSpPr/>
          <p:nvPr/>
        </p:nvSpPr>
        <p:spPr>
          <a:xfrm>
            <a:off x="7296548" y="3946597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Worknode</a:t>
            </a:r>
            <a:endParaRPr lang="ru-RU" dirty="0">
              <a:solidFill>
                <a:srgbClr val="104282"/>
              </a:solidFill>
            </a:endParaRPr>
          </a:p>
        </p:txBody>
      </p:sp>
      <p:sp>
        <p:nvSpPr>
          <p:cNvPr id="29" name="Скругленный прямоугольник 16">
            <a:extLst>
              <a:ext uri="{FF2B5EF4-FFF2-40B4-BE49-F238E27FC236}">
                <a16:creationId xmlns:a16="http://schemas.microsoft.com/office/drawing/2014/main" id="{01A7EA18-33FD-012F-8CC4-14E139AC8171}"/>
              </a:ext>
            </a:extLst>
          </p:cNvPr>
          <p:cNvSpPr/>
          <p:nvPr/>
        </p:nvSpPr>
        <p:spPr>
          <a:xfrm>
            <a:off x="7296548" y="3019497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Cluster</a:t>
            </a:r>
            <a:endParaRPr lang="ru-RU" dirty="0">
              <a:solidFill>
                <a:srgbClr val="104282"/>
              </a:solidFill>
            </a:endParaRPr>
          </a:p>
        </p:txBody>
      </p:sp>
      <p:sp>
        <p:nvSpPr>
          <p:cNvPr id="30" name="Скругленный прямоугольник 17">
            <a:extLst>
              <a:ext uri="{FF2B5EF4-FFF2-40B4-BE49-F238E27FC236}">
                <a16:creationId xmlns:a16="http://schemas.microsoft.com/office/drawing/2014/main" id="{8C5F2BF6-B642-C80C-C0DA-01B7ED0ED313}"/>
              </a:ext>
            </a:extLst>
          </p:cNvPr>
          <p:cNvSpPr/>
          <p:nvPr/>
        </p:nvSpPr>
        <p:spPr>
          <a:xfrm>
            <a:off x="4915298" y="3019496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Storage</a:t>
            </a:r>
            <a:endParaRPr lang="ru-RU" dirty="0">
              <a:solidFill>
                <a:srgbClr val="104282"/>
              </a:solidFill>
            </a:endParaRPr>
          </a:p>
        </p:txBody>
      </p:sp>
      <p:sp>
        <p:nvSpPr>
          <p:cNvPr id="31" name="Скругленный прямоугольник 18">
            <a:extLst>
              <a:ext uri="{FF2B5EF4-FFF2-40B4-BE49-F238E27FC236}">
                <a16:creationId xmlns:a16="http://schemas.microsoft.com/office/drawing/2014/main" id="{20588D54-CBAE-EB7C-6F73-8FB708021368}"/>
              </a:ext>
            </a:extLst>
          </p:cNvPr>
          <p:cNvSpPr/>
          <p:nvPr/>
        </p:nvSpPr>
        <p:spPr>
          <a:xfrm>
            <a:off x="4915298" y="2092397"/>
            <a:ext cx="410051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Controller</a:t>
            </a:r>
            <a:endParaRPr lang="ru-RU" dirty="0">
              <a:solidFill>
                <a:srgbClr val="104282"/>
              </a:solidFill>
            </a:endParaRPr>
          </a:p>
        </p:txBody>
      </p:sp>
      <p:cxnSp>
        <p:nvCxnSpPr>
          <p:cNvPr id="33" name="Прямая со стрелкой 19">
            <a:extLst>
              <a:ext uri="{FF2B5EF4-FFF2-40B4-BE49-F238E27FC236}">
                <a16:creationId xmlns:a16="http://schemas.microsoft.com/office/drawing/2014/main" id="{35546AE9-9E28-9E07-58D9-686C57F18BEE}"/>
              </a:ext>
            </a:extLst>
          </p:cNvPr>
          <p:cNvCxnSpPr>
            <a:stCxn id="27" idx="2"/>
          </p:cNvCxnSpPr>
          <p:nvPr/>
        </p:nvCxnSpPr>
        <p:spPr>
          <a:xfrm flipH="1">
            <a:off x="7825187" y="5369822"/>
            <a:ext cx="330993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20">
            <a:extLst>
              <a:ext uri="{FF2B5EF4-FFF2-40B4-BE49-F238E27FC236}">
                <a16:creationId xmlns:a16="http://schemas.microsoft.com/office/drawing/2014/main" id="{7A9CEC1E-A38C-0EC1-34C8-2D762CACEB94}"/>
              </a:ext>
            </a:extLst>
          </p:cNvPr>
          <p:cNvCxnSpPr>
            <a:stCxn id="27" idx="2"/>
            <a:endCxn id="26" idx="0"/>
          </p:cNvCxnSpPr>
          <p:nvPr/>
        </p:nvCxnSpPr>
        <p:spPr>
          <a:xfrm>
            <a:off x="8156180" y="5369822"/>
            <a:ext cx="1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21">
            <a:extLst>
              <a:ext uri="{FF2B5EF4-FFF2-40B4-BE49-F238E27FC236}">
                <a16:creationId xmlns:a16="http://schemas.microsoft.com/office/drawing/2014/main" id="{CB11764B-0548-E151-B64A-CD2C5F93549F}"/>
              </a:ext>
            </a:extLst>
          </p:cNvPr>
          <p:cNvCxnSpPr>
            <a:stCxn id="27" idx="2"/>
          </p:cNvCxnSpPr>
          <p:nvPr/>
        </p:nvCxnSpPr>
        <p:spPr>
          <a:xfrm>
            <a:off x="8156180" y="5369822"/>
            <a:ext cx="354807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24">
            <a:extLst>
              <a:ext uri="{FF2B5EF4-FFF2-40B4-BE49-F238E27FC236}">
                <a16:creationId xmlns:a16="http://schemas.microsoft.com/office/drawing/2014/main" id="{54D1ED92-3E2A-AAE7-66CF-BB4A1E8743A0}"/>
              </a:ext>
            </a:extLst>
          </p:cNvPr>
          <p:cNvCxnSpPr/>
          <p:nvPr/>
        </p:nvCxnSpPr>
        <p:spPr>
          <a:xfrm flipH="1">
            <a:off x="7825188" y="4442722"/>
            <a:ext cx="330993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25">
            <a:extLst>
              <a:ext uri="{FF2B5EF4-FFF2-40B4-BE49-F238E27FC236}">
                <a16:creationId xmlns:a16="http://schemas.microsoft.com/office/drawing/2014/main" id="{6E56265A-12AA-36DF-5963-7394E0BEB157}"/>
              </a:ext>
            </a:extLst>
          </p:cNvPr>
          <p:cNvCxnSpPr/>
          <p:nvPr/>
        </p:nvCxnSpPr>
        <p:spPr>
          <a:xfrm>
            <a:off x="8156181" y="4442722"/>
            <a:ext cx="1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26">
            <a:extLst>
              <a:ext uri="{FF2B5EF4-FFF2-40B4-BE49-F238E27FC236}">
                <a16:creationId xmlns:a16="http://schemas.microsoft.com/office/drawing/2014/main" id="{26EED78F-7B86-A7C8-5BEF-20BE06C83623}"/>
              </a:ext>
            </a:extLst>
          </p:cNvPr>
          <p:cNvCxnSpPr/>
          <p:nvPr/>
        </p:nvCxnSpPr>
        <p:spPr>
          <a:xfrm>
            <a:off x="8156181" y="4442722"/>
            <a:ext cx="354807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27">
            <a:extLst>
              <a:ext uri="{FF2B5EF4-FFF2-40B4-BE49-F238E27FC236}">
                <a16:creationId xmlns:a16="http://schemas.microsoft.com/office/drawing/2014/main" id="{9B1C6B82-75DB-7743-B385-EB2173D54021}"/>
              </a:ext>
            </a:extLst>
          </p:cNvPr>
          <p:cNvCxnSpPr/>
          <p:nvPr/>
        </p:nvCxnSpPr>
        <p:spPr>
          <a:xfrm flipH="1">
            <a:off x="7825189" y="3517180"/>
            <a:ext cx="330993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28">
            <a:extLst>
              <a:ext uri="{FF2B5EF4-FFF2-40B4-BE49-F238E27FC236}">
                <a16:creationId xmlns:a16="http://schemas.microsoft.com/office/drawing/2014/main" id="{6F1A380D-B850-F010-4D9D-6AF416FABF80}"/>
              </a:ext>
            </a:extLst>
          </p:cNvPr>
          <p:cNvCxnSpPr/>
          <p:nvPr/>
        </p:nvCxnSpPr>
        <p:spPr>
          <a:xfrm>
            <a:off x="8156182" y="3517180"/>
            <a:ext cx="1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29">
            <a:extLst>
              <a:ext uri="{FF2B5EF4-FFF2-40B4-BE49-F238E27FC236}">
                <a16:creationId xmlns:a16="http://schemas.microsoft.com/office/drawing/2014/main" id="{BC6E82FD-6C19-BDCF-BFDC-29C646A4D3C8}"/>
              </a:ext>
            </a:extLst>
          </p:cNvPr>
          <p:cNvCxnSpPr/>
          <p:nvPr/>
        </p:nvCxnSpPr>
        <p:spPr>
          <a:xfrm>
            <a:off x="8156182" y="3517180"/>
            <a:ext cx="354807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30">
            <a:extLst>
              <a:ext uri="{FF2B5EF4-FFF2-40B4-BE49-F238E27FC236}">
                <a16:creationId xmlns:a16="http://schemas.microsoft.com/office/drawing/2014/main" id="{9FA369EF-21F0-1F4C-9CFE-990D008E9F2E}"/>
              </a:ext>
            </a:extLst>
          </p:cNvPr>
          <p:cNvCxnSpPr/>
          <p:nvPr/>
        </p:nvCxnSpPr>
        <p:spPr>
          <a:xfrm flipH="1">
            <a:off x="7469191" y="2588522"/>
            <a:ext cx="330993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31">
            <a:extLst>
              <a:ext uri="{FF2B5EF4-FFF2-40B4-BE49-F238E27FC236}">
                <a16:creationId xmlns:a16="http://schemas.microsoft.com/office/drawing/2014/main" id="{7D631DD9-F68E-4CB9-699D-84E0B7E217E7}"/>
              </a:ext>
            </a:extLst>
          </p:cNvPr>
          <p:cNvCxnSpPr/>
          <p:nvPr/>
        </p:nvCxnSpPr>
        <p:spPr>
          <a:xfrm>
            <a:off x="7800184" y="2588522"/>
            <a:ext cx="1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32">
            <a:extLst>
              <a:ext uri="{FF2B5EF4-FFF2-40B4-BE49-F238E27FC236}">
                <a16:creationId xmlns:a16="http://schemas.microsoft.com/office/drawing/2014/main" id="{A0DC34BE-2794-BF1C-2460-C8E1B4803449}"/>
              </a:ext>
            </a:extLst>
          </p:cNvPr>
          <p:cNvCxnSpPr/>
          <p:nvPr/>
        </p:nvCxnSpPr>
        <p:spPr>
          <a:xfrm>
            <a:off x="7800184" y="2588522"/>
            <a:ext cx="354807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33">
            <a:extLst>
              <a:ext uri="{FF2B5EF4-FFF2-40B4-BE49-F238E27FC236}">
                <a16:creationId xmlns:a16="http://schemas.microsoft.com/office/drawing/2014/main" id="{E900C0DC-D168-41CF-665C-1D5DF1EB0084}"/>
              </a:ext>
            </a:extLst>
          </p:cNvPr>
          <p:cNvCxnSpPr/>
          <p:nvPr/>
        </p:nvCxnSpPr>
        <p:spPr>
          <a:xfrm>
            <a:off x="5774929" y="2588522"/>
            <a:ext cx="1" cy="430975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35">
            <a:extLst>
              <a:ext uri="{FF2B5EF4-FFF2-40B4-BE49-F238E27FC236}">
                <a16:creationId xmlns:a16="http://schemas.microsoft.com/office/drawing/2014/main" id="{E46C7D84-1816-2E8A-BA8E-DA7AE826160E}"/>
              </a:ext>
            </a:extLst>
          </p:cNvPr>
          <p:cNvSpPr/>
          <p:nvPr/>
        </p:nvSpPr>
        <p:spPr>
          <a:xfrm>
            <a:off x="4915297" y="1165297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JobQueue</a:t>
            </a:r>
            <a:endParaRPr lang="ru-RU" dirty="0">
              <a:solidFill>
                <a:srgbClr val="104282"/>
              </a:solidFill>
            </a:endParaRPr>
          </a:p>
        </p:txBody>
      </p:sp>
      <p:cxnSp>
        <p:nvCxnSpPr>
          <p:cNvPr id="47" name="Прямая со стрелкой 36">
            <a:extLst>
              <a:ext uri="{FF2B5EF4-FFF2-40B4-BE49-F238E27FC236}">
                <a16:creationId xmlns:a16="http://schemas.microsoft.com/office/drawing/2014/main" id="{611D5C14-B5D7-07F7-26FA-FE48B00F4B90}"/>
              </a:ext>
            </a:extLst>
          </p:cNvPr>
          <p:cNvCxnSpPr/>
          <p:nvPr/>
        </p:nvCxnSpPr>
        <p:spPr>
          <a:xfrm flipV="1">
            <a:off x="6241658" y="1632847"/>
            <a:ext cx="0" cy="428768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37">
            <a:extLst>
              <a:ext uri="{FF2B5EF4-FFF2-40B4-BE49-F238E27FC236}">
                <a16:creationId xmlns:a16="http://schemas.microsoft.com/office/drawing/2014/main" id="{FD43BD88-584D-4BD5-9A61-8BCAD9DB46B2}"/>
              </a:ext>
            </a:extLst>
          </p:cNvPr>
          <p:cNvSpPr/>
          <p:nvPr/>
        </p:nvSpPr>
        <p:spPr>
          <a:xfrm>
            <a:off x="7295359" y="1136722"/>
            <a:ext cx="1719264" cy="496125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4282"/>
                </a:solidFill>
              </a:rPr>
              <a:t>Monitoring</a:t>
            </a:r>
            <a:endParaRPr lang="ru-RU" dirty="0">
              <a:solidFill>
                <a:srgbClr val="104282"/>
              </a:solidFill>
            </a:endParaRPr>
          </a:p>
        </p:txBody>
      </p:sp>
      <p:cxnSp>
        <p:nvCxnSpPr>
          <p:cNvPr id="49" name="Прямая со стрелкой 38">
            <a:extLst>
              <a:ext uri="{FF2B5EF4-FFF2-40B4-BE49-F238E27FC236}">
                <a16:creationId xmlns:a16="http://schemas.microsoft.com/office/drawing/2014/main" id="{C4F41C37-6BFD-3539-1A1A-ABE26DBA2358}"/>
              </a:ext>
            </a:extLst>
          </p:cNvPr>
          <p:cNvCxnSpPr/>
          <p:nvPr/>
        </p:nvCxnSpPr>
        <p:spPr>
          <a:xfrm flipV="1">
            <a:off x="7634687" y="1632847"/>
            <a:ext cx="0" cy="428768"/>
          </a:xfrm>
          <a:prstGeom prst="straightConnector1">
            <a:avLst/>
          </a:prstGeom>
          <a:ln w="38100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543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0" y="7673"/>
            <a:ext cx="9144000" cy="8114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4000" dirty="0">
                <a:latin typeface="Segoe UI Light" panose="020B0502040204020203" pitchFamily="34" charset="0"/>
              </a:rPr>
              <a:t>BM@N </a:t>
            </a:r>
            <a:r>
              <a:rPr lang="en-US" sz="4000" dirty="0" err="1">
                <a:latin typeface="Segoe UI Light" panose="020B0502040204020203" pitchFamily="34" charset="0"/>
              </a:rPr>
              <a:t>RawToDigi</a:t>
            </a:r>
            <a:r>
              <a:rPr lang="en-US" sz="4000" dirty="0">
                <a:latin typeface="Segoe UI Light" panose="020B0502040204020203" pitchFamily="34" charset="0"/>
              </a:rPr>
              <a:t> simulation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7A8869-A24A-48EA-B966-649E0F12C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3F846B63-B2BC-ABEC-B72D-E7AC4A911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34"/>
            <a:ext cx="9144000" cy="508371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0B81381-32A8-DA88-4AF2-AF4842895BC3}"/>
              </a:ext>
            </a:extLst>
          </p:cNvPr>
          <p:cNvSpPr txBox="1"/>
          <p:nvPr/>
        </p:nvSpPr>
        <p:spPr>
          <a:xfrm>
            <a:off x="0" y="738693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Standard schema of resources. Tier1 – 1500, pilot submission – 30/m</a:t>
            </a:r>
          </a:p>
        </p:txBody>
      </p:sp>
    </p:spTree>
    <p:extLst>
      <p:ext uri="{BB962C8B-B14F-4D97-AF65-F5344CB8AC3E}">
        <p14:creationId xmlns:p14="http://schemas.microsoft.com/office/powerpoint/2010/main" val="3863331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7A8869-A24A-48EA-B966-649E0F12C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B81381-32A8-DA88-4AF2-AF4842895BC3}"/>
              </a:ext>
            </a:extLst>
          </p:cNvPr>
          <p:cNvSpPr txBox="1"/>
          <p:nvPr/>
        </p:nvSpPr>
        <p:spPr>
          <a:xfrm>
            <a:off x="0" y="738693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Tier1 3000 cores, pilot submission – 30/m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D8A9E5-9A3B-E874-EA24-2F0EC3762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34"/>
            <a:ext cx="9144000" cy="5083716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8E10E1D0-7F8F-92FB-0945-E9FEE71851B9}"/>
              </a:ext>
            </a:extLst>
          </p:cNvPr>
          <p:cNvSpPr txBox="1">
            <a:spLocks/>
          </p:cNvSpPr>
          <p:nvPr/>
        </p:nvSpPr>
        <p:spPr>
          <a:xfrm>
            <a:off x="0" y="7673"/>
            <a:ext cx="9144000" cy="8114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4000" dirty="0">
                <a:latin typeface="Segoe UI Light" panose="020B0502040204020203" pitchFamily="34" charset="0"/>
              </a:rPr>
              <a:t>BM@N </a:t>
            </a:r>
            <a:r>
              <a:rPr lang="en-US" sz="4000" dirty="0" err="1">
                <a:latin typeface="Segoe UI Light" panose="020B0502040204020203" pitchFamily="34" charset="0"/>
              </a:rPr>
              <a:t>RawToDigi</a:t>
            </a:r>
            <a:r>
              <a:rPr lang="en-US" sz="4000" dirty="0">
                <a:latin typeface="Segoe UI Light" panose="020B0502040204020203" pitchFamily="34" charset="0"/>
              </a:rPr>
              <a:t> simulation</a:t>
            </a:r>
          </a:p>
        </p:txBody>
      </p:sp>
    </p:spTree>
    <p:extLst>
      <p:ext uri="{BB962C8B-B14F-4D97-AF65-F5344CB8AC3E}">
        <p14:creationId xmlns:p14="http://schemas.microsoft.com/office/powerpoint/2010/main" val="151631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358" y="1890617"/>
            <a:ext cx="8895284" cy="836771"/>
          </a:xfrm>
        </p:spPr>
        <p:txBody>
          <a:bodyPr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6000" dirty="0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Segoe UI" panose="020B0502040204020203" pitchFamily="34" charset="0"/>
              </a:rPr>
              <a:t>DIRAC@JINR</a:t>
            </a:r>
            <a:endParaRPr lang="en-US" sz="4800" dirty="0">
              <a:solidFill>
                <a:srgbClr val="0055A0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158F11-2A25-4CFC-AF45-EDAC311CF4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CCE2BD0-C37B-DE6D-3AA6-4DE16051BB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162" y="4934652"/>
            <a:ext cx="2291360" cy="1596483"/>
          </a:xfrm>
          <a:prstGeom prst="rect">
            <a:avLst/>
          </a:prstGeom>
        </p:spPr>
      </p:pic>
      <p:sp>
        <p:nvSpPr>
          <p:cNvPr id="20" name="Подзаголовок 2">
            <a:extLst>
              <a:ext uri="{FF2B5EF4-FFF2-40B4-BE49-F238E27FC236}">
                <a16:creationId xmlns:a16="http://schemas.microsoft.com/office/drawing/2014/main" id="{AA0D21B7-0FED-8BDA-F505-121904288405}"/>
              </a:ext>
            </a:extLst>
          </p:cNvPr>
          <p:cNvSpPr txBox="1">
            <a:spLocks/>
          </p:cNvSpPr>
          <p:nvPr/>
        </p:nvSpPr>
        <p:spPr>
          <a:xfrm>
            <a:off x="2797842" y="4041195"/>
            <a:ext cx="3723414" cy="55282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000" dirty="0">
                <a:solidFill>
                  <a:srgbClr val="0055A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oboto Slab" pitchFamily="2" charset="0"/>
                <a:ea typeface="Roboto Slab" pitchFamily="2" charset="0"/>
                <a:cs typeface="Tahoma" panose="020B0604030504040204" pitchFamily="34" charset="0"/>
              </a:rPr>
              <a:t>Igor </a:t>
            </a:r>
            <a:r>
              <a:rPr lang="en-US" sz="2000" dirty="0" err="1">
                <a:solidFill>
                  <a:srgbClr val="0055A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Roboto Slab" pitchFamily="2" charset="0"/>
                <a:ea typeface="Roboto Slab" pitchFamily="2" charset="0"/>
                <a:cs typeface="Tahoma" panose="020B0604030504040204" pitchFamily="34" charset="0"/>
              </a:rPr>
              <a:t>Pelevanyuk</a:t>
            </a:r>
            <a:endParaRPr lang="ru-RU" sz="2000" dirty="0">
              <a:solidFill>
                <a:srgbClr val="0055A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Roboto Slab" pitchFamily="2" charset="0"/>
              <a:ea typeface="Roboto Slab" pitchFamily="2" charset="0"/>
              <a:cs typeface="Tahoma" panose="020B0604030504040204" pitchFamily="34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CF2E10FA-C044-2697-64D2-F6257E08FE30}"/>
              </a:ext>
            </a:extLst>
          </p:cNvPr>
          <p:cNvSpPr txBox="1">
            <a:spLocks/>
          </p:cNvSpPr>
          <p:nvPr/>
        </p:nvSpPr>
        <p:spPr>
          <a:xfrm>
            <a:off x="0" y="326865"/>
            <a:ext cx="9144000" cy="443752"/>
          </a:xfrm>
          <a:prstGeom prst="rect">
            <a:avLst/>
          </a:prstGeom>
        </p:spPr>
        <p:txBody>
          <a:bodyPr vert="horz" lIns="45720" rIns="4572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Segoe UI" panose="020B0502040204020203" pitchFamily="34" charset="0"/>
              </a:rPr>
              <a:t>DIRAC Users’ Workshop 2025, Sep 17-20</a:t>
            </a:r>
            <a:endParaRPr lang="en-US" sz="1600" dirty="0">
              <a:solidFill>
                <a:srgbClr val="0055A0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F1BC1B0-9FAC-5A32-F1C4-2D16736A44A4}"/>
              </a:ext>
            </a:extLst>
          </p:cNvPr>
          <p:cNvSpPr txBox="1">
            <a:spLocks/>
          </p:cNvSpPr>
          <p:nvPr/>
        </p:nvSpPr>
        <p:spPr>
          <a:xfrm>
            <a:off x="0" y="2940748"/>
            <a:ext cx="9144000" cy="443752"/>
          </a:xfrm>
          <a:prstGeom prst="rect">
            <a:avLst/>
          </a:prstGeom>
        </p:spPr>
        <p:txBody>
          <a:bodyPr vert="horz" lIns="45720" rIns="4572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  <a:latin typeface="Roboto Slab" pitchFamily="2" charset="0"/>
                <a:ea typeface="Roboto Slab" pitchFamily="2" charset="0"/>
                <a:cs typeface="Segoe UI" panose="020B0502040204020203" pitchFamily="34" charset="0"/>
              </a:rPr>
              <a:t>Status 2025</a:t>
            </a:r>
            <a:endParaRPr lang="en-US" sz="1600" dirty="0">
              <a:solidFill>
                <a:srgbClr val="0055A0"/>
              </a:solidFill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2" name="Picture 11" descr="A logo on a black background&#10;&#10;Description automatically generated">
            <a:extLst>
              <a:ext uri="{FF2B5EF4-FFF2-40B4-BE49-F238E27FC236}">
                <a16:creationId xmlns:a16="http://schemas.microsoft.com/office/drawing/2014/main" id="{C4D5C1BA-026D-2371-D48A-B097B1E82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736" y="4810188"/>
            <a:ext cx="4506572" cy="1833804"/>
          </a:xfrm>
          <a:prstGeom prst="rect">
            <a:avLst/>
          </a:prstGeom>
        </p:spPr>
      </p:pic>
      <p:pic>
        <p:nvPicPr>
          <p:cNvPr id="1026" name="Picture 2" descr="About----Institute of High Energy Physics">
            <a:extLst>
              <a:ext uri="{FF2B5EF4-FFF2-40B4-BE49-F238E27FC236}">
                <a16:creationId xmlns:a16="http://schemas.microsoft.com/office/drawing/2014/main" id="{5D97A7D4-65B8-B4E9-0016-EB62C7794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352" y="604885"/>
            <a:ext cx="3961295" cy="62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754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7A8869-A24A-48EA-B966-649E0F12C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B81381-32A8-DA88-4AF2-AF4842895BC3}"/>
              </a:ext>
            </a:extLst>
          </p:cNvPr>
          <p:cNvSpPr txBox="1"/>
          <p:nvPr/>
        </p:nvSpPr>
        <p:spPr>
          <a:xfrm>
            <a:off x="0" y="738693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Tier1 3000 cores, pilot submission – 60/m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30C163-4102-26B0-C34D-4B84C7242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34"/>
            <a:ext cx="9144000" cy="508371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4E099081-B58E-C0DF-221A-3CA848F9F140}"/>
              </a:ext>
            </a:extLst>
          </p:cNvPr>
          <p:cNvSpPr txBox="1">
            <a:spLocks/>
          </p:cNvSpPr>
          <p:nvPr/>
        </p:nvSpPr>
        <p:spPr>
          <a:xfrm>
            <a:off x="0" y="7673"/>
            <a:ext cx="9144000" cy="8114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4000" dirty="0">
                <a:latin typeface="Segoe UI Light" panose="020B0502040204020203" pitchFamily="34" charset="0"/>
              </a:rPr>
              <a:t>BM@N </a:t>
            </a:r>
            <a:r>
              <a:rPr lang="en-US" sz="4000" dirty="0" err="1">
                <a:latin typeface="Segoe UI Light" panose="020B0502040204020203" pitchFamily="34" charset="0"/>
              </a:rPr>
              <a:t>RawToDigi</a:t>
            </a:r>
            <a:r>
              <a:rPr lang="en-US" sz="4000" dirty="0">
                <a:latin typeface="Segoe UI Light" panose="020B0502040204020203" pitchFamily="34" charset="0"/>
              </a:rPr>
              <a:t> simulation</a:t>
            </a:r>
          </a:p>
        </p:txBody>
      </p:sp>
    </p:spTree>
    <p:extLst>
      <p:ext uri="{BB962C8B-B14F-4D97-AF65-F5344CB8AC3E}">
        <p14:creationId xmlns:p14="http://schemas.microsoft.com/office/powerpoint/2010/main" val="1246909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7A8869-A24A-48EA-B966-649E0F12C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B81381-32A8-DA88-4AF2-AF4842895BC3}"/>
              </a:ext>
            </a:extLst>
          </p:cNvPr>
          <p:cNvSpPr txBox="1"/>
          <p:nvPr/>
        </p:nvSpPr>
        <p:spPr>
          <a:xfrm>
            <a:off x="0" y="738693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Tier1 optimal: ~2200 cores, pilot submission – 60/m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1A869F-3B54-106A-7F61-5858BF250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34"/>
            <a:ext cx="9144000" cy="508371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1CE62D5D-5FF2-5D5D-1D0F-2D3CFDE70D1B}"/>
              </a:ext>
            </a:extLst>
          </p:cNvPr>
          <p:cNvSpPr txBox="1">
            <a:spLocks/>
          </p:cNvSpPr>
          <p:nvPr/>
        </p:nvSpPr>
        <p:spPr>
          <a:xfrm>
            <a:off x="0" y="7673"/>
            <a:ext cx="9144000" cy="8114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4000" dirty="0">
                <a:latin typeface="Segoe UI Light" panose="020B0502040204020203" pitchFamily="34" charset="0"/>
              </a:rPr>
              <a:t>BM@N </a:t>
            </a:r>
            <a:r>
              <a:rPr lang="en-US" sz="4000" dirty="0" err="1">
                <a:latin typeface="Segoe UI Light" panose="020B0502040204020203" pitchFamily="34" charset="0"/>
              </a:rPr>
              <a:t>RawToDigi</a:t>
            </a:r>
            <a:r>
              <a:rPr lang="en-US" sz="4000" dirty="0">
                <a:latin typeface="Segoe UI Light" panose="020B0502040204020203" pitchFamily="34" charset="0"/>
              </a:rPr>
              <a:t> simulation</a:t>
            </a:r>
          </a:p>
        </p:txBody>
      </p:sp>
    </p:spTree>
    <p:extLst>
      <p:ext uri="{BB962C8B-B14F-4D97-AF65-F5344CB8AC3E}">
        <p14:creationId xmlns:p14="http://schemas.microsoft.com/office/powerpoint/2010/main" val="3322431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A7A8869-A24A-48EA-B966-649E0F12C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B81381-32A8-DA88-4AF2-AF4842895BC3}"/>
              </a:ext>
            </a:extLst>
          </p:cNvPr>
          <p:cNvSpPr txBox="1"/>
          <p:nvPr/>
        </p:nvSpPr>
        <p:spPr>
          <a:xfrm>
            <a:off x="0" y="738693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Tier1 optimal: ~2200 cores, pilot submission – 37/m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29F189-62F0-826F-ABE5-2DB14310D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2634"/>
            <a:ext cx="9144000" cy="5083716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6C8E0F26-A115-3B85-9EB6-45BA162CDACE}"/>
              </a:ext>
            </a:extLst>
          </p:cNvPr>
          <p:cNvSpPr txBox="1">
            <a:spLocks/>
          </p:cNvSpPr>
          <p:nvPr/>
        </p:nvSpPr>
        <p:spPr>
          <a:xfrm>
            <a:off x="0" y="7673"/>
            <a:ext cx="9144000" cy="8114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4000" dirty="0">
                <a:latin typeface="Segoe UI Light" panose="020B0502040204020203" pitchFamily="34" charset="0"/>
              </a:rPr>
              <a:t>BM@N </a:t>
            </a:r>
            <a:r>
              <a:rPr lang="en-US" sz="4000" dirty="0" err="1">
                <a:latin typeface="Segoe UI Light" panose="020B0502040204020203" pitchFamily="34" charset="0"/>
              </a:rPr>
              <a:t>RawToDigi</a:t>
            </a:r>
            <a:r>
              <a:rPr lang="en-US" sz="4000" dirty="0">
                <a:latin typeface="Segoe UI Light" panose="020B0502040204020203" pitchFamily="34" charset="0"/>
              </a:rPr>
              <a:t> simulation</a:t>
            </a:r>
          </a:p>
        </p:txBody>
      </p:sp>
    </p:spTree>
    <p:extLst>
      <p:ext uri="{BB962C8B-B14F-4D97-AF65-F5344CB8AC3E}">
        <p14:creationId xmlns:p14="http://schemas.microsoft.com/office/powerpoint/2010/main" val="4160544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C82DC-43AD-D6C5-5C24-7CAB1FB89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07C0D4-FC77-7E66-7120-1DA70C30B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CEB8DB4E-A371-BC59-331E-2581F6998109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Automation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5DF94C-2EA5-4248-580E-01DFB6EF0CD6}"/>
              </a:ext>
            </a:extLst>
          </p:cNvPr>
          <p:cNvSpPr txBox="1">
            <a:spLocks/>
          </p:cNvSpPr>
          <p:nvPr/>
        </p:nvSpPr>
        <p:spPr>
          <a:xfrm>
            <a:off x="540608" y="3165105"/>
            <a:ext cx="8393842" cy="772138"/>
          </a:xfrm>
          <a:prstGeom prst="rect">
            <a:avLst/>
          </a:prstGeom>
        </p:spPr>
        <p:txBody>
          <a:bodyPr vert="horz" lIns="45720" rIns="4572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FFBAAB-3807-22B3-B382-AB2121740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64" y="2904587"/>
            <a:ext cx="772138" cy="772138"/>
          </a:xfrm>
          <a:prstGeom prst="rect">
            <a:avLst/>
          </a:prstGeom>
        </p:spPr>
      </p:pic>
      <p:cxnSp>
        <p:nvCxnSpPr>
          <p:cNvPr id="7" name="Прямая со стрелкой 5">
            <a:extLst>
              <a:ext uri="{FF2B5EF4-FFF2-40B4-BE49-F238E27FC236}">
                <a16:creationId xmlns:a16="http://schemas.microsoft.com/office/drawing/2014/main" id="{91D19BFD-6FC7-895E-AF20-496013836C2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454302" y="3290656"/>
            <a:ext cx="165525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: скругленные углы 41">
            <a:extLst>
              <a:ext uri="{FF2B5EF4-FFF2-40B4-BE49-F238E27FC236}">
                <a16:creationId xmlns:a16="http://schemas.microsoft.com/office/drawing/2014/main" id="{0113ABE8-EE67-B886-4B85-531918B9BD94}"/>
              </a:ext>
            </a:extLst>
          </p:cNvPr>
          <p:cNvSpPr/>
          <p:nvPr/>
        </p:nvSpPr>
        <p:spPr>
          <a:xfrm>
            <a:off x="2783548" y="4853225"/>
            <a:ext cx="1737616" cy="5331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RawToDigi</a:t>
            </a:r>
            <a:endParaRPr lang="ru-RU" dirty="0"/>
          </a:p>
        </p:txBody>
      </p:sp>
      <p:grpSp>
        <p:nvGrpSpPr>
          <p:cNvPr id="27" name="Группа 35">
            <a:extLst>
              <a:ext uri="{FF2B5EF4-FFF2-40B4-BE49-F238E27FC236}">
                <a16:creationId xmlns:a16="http://schemas.microsoft.com/office/drawing/2014/main" id="{35B09961-7489-7D42-D833-33FA58D8B52F}"/>
              </a:ext>
            </a:extLst>
          </p:cNvPr>
          <p:cNvGrpSpPr/>
          <p:nvPr/>
        </p:nvGrpSpPr>
        <p:grpSpPr>
          <a:xfrm>
            <a:off x="3267790" y="2827589"/>
            <a:ext cx="2423220" cy="1090087"/>
            <a:chOff x="218617" y="4426996"/>
            <a:chExt cx="2423220" cy="1090087"/>
          </a:xfrm>
        </p:grpSpPr>
        <p:grpSp>
          <p:nvGrpSpPr>
            <p:cNvPr id="28" name="Группа 7">
              <a:extLst>
                <a:ext uri="{FF2B5EF4-FFF2-40B4-BE49-F238E27FC236}">
                  <a16:creationId xmlns:a16="http://schemas.microsoft.com/office/drawing/2014/main" id="{F6A5400B-125D-6E40-BE14-0C1A25F90B7A}"/>
                </a:ext>
              </a:extLst>
            </p:cNvPr>
            <p:cNvGrpSpPr/>
            <p:nvPr/>
          </p:nvGrpSpPr>
          <p:grpSpPr>
            <a:xfrm>
              <a:off x="1471991" y="4846337"/>
              <a:ext cx="1169846" cy="599850"/>
              <a:chOff x="-7718063" y="4995352"/>
              <a:chExt cx="1380937" cy="693821"/>
            </a:xfrm>
          </p:grpSpPr>
          <p:pic>
            <p:nvPicPr>
              <p:cNvPr id="36" name="Рисунок 8">
                <a:extLst>
                  <a:ext uri="{FF2B5EF4-FFF2-40B4-BE49-F238E27FC236}">
                    <a16:creationId xmlns:a16="http://schemas.microsoft.com/office/drawing/2014/main" id="{8613B3EE-6B78-4F92-A5F2-670673A864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7718063" y="5048063"/>
                <a:ext cx="552015" cy="637695"/>
              </a:xfrm>
              <a:prstGeom prst="rect">
                <a:avLst/>
              </a:prstGeom>
            </p:spPr>
          </p:pic>
          <p:pic>
            <p:nvPicPr>
              <p:cNvPr id="37" name="Рисунок 9">
                <a:extLst>
                  <a:ext uri="{FF2B5EF4-FFF2-40B4-BE49-F238E27FC236}">
                    <a16:creationId xmlns:a16="http://schemas.microsoft.com/office/drawing/2014/main" id="{45288078-400C-3361-01DF-37C6FA5657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247057" y="5315606"/>
                <a:ext cx="373567" cy="373567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3E3C9EA-141B-9602-749B-29113E9033BB}"/>
                  </a:ext>
                </a:extLst>
              </p:cNvPr>
              <p:cNvSpPr txBox="1"/>
              <p:nvPr/>
            </p:nvSpPr>
            <p:spPr>
              <a:xfrm>
                <a:off x="-7305846" y="4995352"/>
                <a:ext cx="968720" cy="391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gency FB" panose="00010606040000040003" pitchFamily="2" charset="0"/>
                  </a:rPr>
                  <a:t>MLIT EOS</a:t>
                </a:r>
                <a:endParaRPr lang="ru-RU" sz="1600" dirty="0"/>
              </a:p>
            </p:txBody>
          </p:sp>
        </p:grpSp>
        <p:grpSp>
          <p:nvGrpSpPr>
            <p:cNvPr id="29" name="Группа 11">
              <a:extLst>
                <a:ext uri="{FF2B5EF4-FFF2-40B4-BE49-F238E27FC236}">
                  <a16:creationId xmlns:a16="http://schemas.microsoft.com/office/drawing/2014/main" id="{EFD15B14-0AFE-01CE-4430-64357354CE7E}"/>
                </a:ext>
              </a:extLst>
            </p:cNvPr>
            <p:cNvGrpSpPr/>
            <p:nvPr/>
          </p:nvGrpSpPr>
          <p:grpSpPr>
            <a:xfrm>
              <a:off x="321073" y="4850054"/>
              <a:ext cx="1119639" cy="584923"/>
              <a:chOff x="7545742" y="2290823"/>
              <a:chExt cx="1119639" cy="584923"/>
            </a:xfrm>
          </p:grpSpPr>
          <p:pic>
            <p:nvPicPr>
              <p:cNvPr id="32" name="Рисунок 12">
                <a:extLst>
                  <a:ext uri="{FF2B5EF4-FFF2-40B4-BE49-F238E27FC236}">
                    <a16:creationId xmlns:a16="http://schemas.microsoft.com/office/drawing/2014/main" id="{7601B963-6284-CDCC-6D03-839633A3A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7991682" y="2498531"/>
                <a:ext cx="369615" cy="377215"/>
              </a:xfrm>
              <a:prstGeom prst="rect">
                <a:avLst/>
              </a:prstGeom>
            </p:spPr>
          </p:pic>
          <p:grpSp>
            <p:nvGrpSpPr>
              <p:cNvPr id="33" name="Группа 13">
                <a:extLst>
                  <a:ext uri="{FF2B5EF4-FFF2-40B4-BE49-F238E27FC236}">
                    <a16:creationId xmlns:a16="http://schemas.microsoft.com/office/drawing/2014/main" id="{E128249E-F15D-F300-7B6A-7794A8AEE6D6}"/>
                  </a:ext>
                </a:extLst>
              </p:cNvPr>
              <p:cNvGrpSpPr/>
              <p:nvPr/>
            </p:nvGrpSpPr>
            <p:grpSpPr>
              <a:xfrm>
                <a:off x="7545742" y="2290823"/>
                <a:ext cx="1119639" cy="531170"/>
                <a:chOff x="7545742" y="2290823"/>
                <a:chExt cx="1119639" cy="531170"/>
              </a:xfrm>
            </p:grpSpPr>
            <p:pic>
              <p:nvPicPr>
                <p:cNvPr id="34" name="Рисунок 14">
                  <a:extLst>
                    <a:ext uri="{FF2B5EF4-FFF2-40B4-BE49-F238E27FC236}">
                      <a16:creationId xmlns:a16="http://schemas.microsoft.com/office/drawing/2014/main" id="{142DC881-B4A1-A8C5-4485-A57B22EAE0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68166"/>
                <a:stretch/>
              </p:blipFill>
              <p:spPr>
                <a:xfrm>
                  <a:off x="7545742" y="2346292"/>
                  <a:ext cx="481667" cy="475701"/>
                </a:xfrm>
                <a:prstGeom prst="rect">
                  <a:avLst/>
                </a:prstGeom>
              </p:spPr>
            </p:pic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748E127-5AA8-1C59-19B5-F856BA01A922}"/>
                    </a:ext>
                  </a:extLst>
                </p:cNvPr>
                <p:cNvSpPr txBox="1"/>
                <p:nvPr/>
              </p:nvSpPr>
              <p:spPr>
                <a:xfrm>
                  <a:off x="7844740" y="2290823"/>
                  <a:ext cx="82064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gency FB" panose="00010606040000040003" pitchFamily="2" charset="0"/>
                    </a:rPr>
                    <a:t>MLIT CTA</a:t>
                  </a:r>
                  <a:endParaRPr lang="ru-RU" sz="1600" dirty="0"/>
                </a:p>
              </p:txBody>
            </p:sp>
          </p:grpSp>
        </p:grpSp>
        <p:sp>
          <p:nvSpPr>
            <p:cNvPr id="30" name="Прямоугольник: скругленные углы 24">
              <a:extLst>
                <a:ext uri="{FF2B5EF4-FFF2-40B4-BE49-F238E27FC236}">
                  <a16:creationId xmlns:a16="http://schemas.microsoft.com/office/drawing/2014/main" id="{2D62CA4C-31EC-43CD-E754-890411A9A381}"/>
                </a:ext>
              </a:extLst>
            </p:cNvPr>
            <p:cNvSpPr/>
            <p:nvPr/>
          </p:nvSpPr>
          <p:spPr>
            <a:xfrm>
              <a:off x="218617" y="4434092"/>
              <a:ext cx="2358328" cy="1082991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A19351-42B7-27DB-765E-3C87E77BBFF2}"/>
                </a:ext>
              </a:extLst>
            </p:cNvPr>
            <p:cNvSpPr txBox="1"/>
            <p:nvPr/>
          </p:nvSpPr>
          <p:spPr>
            <a:xfrm>
              <a:off x="286425" y="4426996"/>
              <a:ext cx="22569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Segoe UI" panose="020B0502040204020203" pitchFamily="34" charset="0"/>
                  <a:cs typeface="Segoe UI" panose="020B0502040204020203" pitchFamily="34" charset="0"/>
                </a:rPr>
                <a:t>DIRAC </a:t>
              </a:r>
              <a:r>
                <a:rPr lang="en-US" sz="2000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FileCatalog</a:t>
              </a:r>
              <a:endParaRPr lang="ru-RU" sz="20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Прямоугольник: скругленные углы 26">
            <a:extLst>
              <a:ext uri="{FF2B5EF4-FFF2-40B4-BE49-F238E27FC236}">
                <a16:creationId xmlns:a16="http://schemas.microsoft.com/office/drawing/2014/main" id="{0F2AA6C4-6989-BA13-EDB3-E87767C532AA}"/>
              </a:ext>
            </a:extLst>
          </p:cNvPr>
          <p:cNvSpPr/>
          <p:nvPr/>
        </p:nvSpPr>
        <p:spPr>
          <a:xfrm>
            <a:off x="719028" y="4759086"/>
            <a:ext cx="1655256" cy="7214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US" i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raw</a:t>
            </a: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file discovery</a:t>
            </a:r>
            <a:endParaRPr lang="ru-RU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Прямая со стрелкой 30">
            <a:extLst>
              <a:ext uri="{FF2B5EF4-FFF2-40B4-BE49-F238E27FC236}">
                <a16:creationId xmlns:a16="http://schemas.microsoft.com/office/drawing/2014/main" id="{83244136-C624-0507-DC2F-896C1B7F5BCA}"/>
              </a:ext>
            </a:extLst>
          </p:cNvPr>
          <p:cNvCxnSpPr>
            <a:cxnSpLocks/>
            <a:stCxn id="39" idx="3"/>
            <a:endCxn id="8" idx="1"/>
          </p:cNvCxnSpPr>
          <p:nvPr/>
        </p:nvCxnSpPr>
        <p:spPr>
          <a:xfrm>
            <a:off x="2374284" y="5119821"/>
            <a:ext cx="409264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Группа 48">
            <a:extLst>
              <a:ext uri="{FF2B5EF4-FFF2-40B4-BE49-F238E27FC236}">
                <a16:creationId xmlns:a16="http://schemas.microsoft.com/office/drawing/2014/main" id="{914AA17B-7BEB-B4C2-66BC-31561DB0E6F3}"/>
              </a:ext>
            </a:extLst>
          </p:cNvPr>
          <p:cNvGrpSpPr/>
          <p:nvPr/>
        </p:nvGrpSpPr>
        <p:grpSpPr>
          <a:xfrm>
            <a:off x="3231627" y="4043278"/>
            <a:ext cx="856830" cy="772138"/>
            <a:chOff x="4268995" y="2059461"/>
            <a:chExt cx="856830" cy="772138"/>
          </a:xfrm>
        </p:grpSpPr>
        <p:pic>
          <p:nvPicPr>
            <p:cNvPr id="42" name="Рисунок 49">
              <a:extLst>
                <a:ext uri="{FF2B5EF4-FFF2-40B4-BE49-F238E27FC236}">
                  <a16:creationId xmlns:a16="http://schemas.microsoft.com/office/drawing/2014/main" id="{2BEBD1B7-606E-D7B1-2EF1-B34DD1FD1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8995" y="2059461"/>
              <a:ext cx="772138" cy="772138"/>
            </a:xfrm>
            <a:prstGeom prst="rect">
              <a:avLst/>
            </a:prstGeom>
          </p:spPr>
        </p:pic>
        <p:sp>
          <p:nvSpPr>
            <p:cNvPr id="43" name="Прямоугольник: скругленные углы 50">
              <a:extLst>
                <a:ext uri="{FF2B5EF4-FFF2-40B4-BE49-F238E27FC236}">
                  <a16:creationId xmlns:a16="http://schemas.microsoft.com/office/drawing/2014/main" id="{CA7189F9-EB4C-6CF0-D840-1E0A1988AD60}"/>
                </a:ext>
              </a:extLst>
            </p:cNvPr>
            <p:cNvSpPr/>
            <p:nvPr/>
          </p:nvSpPr>
          <p:spPr>
            <a:xfrm>
              <a:off x="4435794" y="2142596"/>
              <a:ext cx="521970" cy="267115"/>
            </a:xfrm>
            <a:prstGeom prst="roundRect">
              <a:avLst>
                <a:gd name="adj" fmla="val 6296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85B4FF9-1E1E-B1F9-7C44-87D631C14E38}"/>
                </a:ext>
              </a:extLst>
            </p:cNvPr>
            <p:cNvSpPr txBox="1"/>
            <p:nvPr/>
          </p:nvSpPr>
          <p:spPr>
            <a:xfrm>
              <a:off x="4353688" y="2077646"/>
              <a:ext cx="7721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Consolas" panose="020B0609020204030204" pitchFamily="49" charset="0"/>
                </a:rPr>
                <a:t>DIGI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</a:endParaRPr>
            </a:p>
          </p:txBody>
        </p:sp>
      </p:grpSp>
      <p:cxnSp>
        <p:nvCxnSpPr>
          <p:cNvPr id="45" name="Прямая со стрелкой 52">
            <a:extLst>
              <a:ext uri="{FF2B5EF4-FFF2-40B4-BE49-F238E27FC236}">
                <a16:creationId xmlns:a16="http://schemas.microsoft.com/office/drawing/2014/main" id="{A9082375-3F82-8B0F-6A3A-0C99A1167A15}"/>
              </a:ext>
            </a:extLst>
          </p:cNvPr>
          <p:cNvCxnSpPr>
            <a:cxnSpLocks/>
          </p:cNvCxnSpPr>
          <p:nvPr/>
        </p:nvCxnSpPr>
        <p:spPr>
          <a:xfrm flipV="1">
            <a:off x="3978526" y="3929879"/>
            <a:ext cx="0" cy="932501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77">
            <a:extLst>
              <a:ext uri="{FF2B5EF4-FFF2-40B4-BE49-F238E27FC236}">
                <a16:creationId xmlns:a16="http://schemas.microsoft.com/office/drawing/2014/main" id="{9C8D9AB3-3784-C6C7-0864-5E3827BCC9A5}"/>
              </a:ext>
            </a:extLst>
          </p:cNvPr>
          <p:cNvCxnSpPr>
            <a:cxnSpLocks/>
          </p:cNvCxnSpPr>
          <p:nvPr/>
        </p:nvCxnSpPr>
        <p:spPr>
          <a:xfrm flipH="1">
            <a:off x="2222867" y="3846780"/>
            <a:ext cx="1008760" cy="87902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: скругленные углы 2">
            <a:extLst>
              <a:ext uri="{FF2B5EF4-FFF2-40B4-BE49-F238E27FC236}">
                <a16:creationId xmlns:a16="http://schemas.microsoft.com/office/drawing/2014/main" id="{55EC3F6B-A298-4A98-F7C6-DB79C1B0358E}"/>
              </a:ext>
            </a:extLst>
          </p:cNvPr>
          <p:cNvSpPr/>
          <p:nvPr/>
        </p:nvSpPr>
        <p:spPr>
          <a:xfrm>
            <a:off x="4702296" y="4759085"/>
            <a:ext cx="1655256" cy="7214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</a:t>
            </a:r>
            <a:r>
              <a:rPr lang="en-US" i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</a:t>
            </a: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file discovery</a:t>
            </a:r>
            <a:endParaRPr lang="ru-RU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Прямоугольник: скругленные углы 16">
            <a:extLst>
              <a:ext uri="{FF2B5EF4-FFF2-40B4-BE49-F238E27FC236}">
                <a16:creationId xmlns:a16="http://schemas.microsoft.com/office/drawing/2014/main" id="{D79D0CE8-1934-9B83-B72A-547A85773C96}"/>
              </a:ext>
            </a:extLst>
          </p:cNvPr>
          <p:cNvSpPr/>
          <p:nvPr/>
        </p:nvSpPr>
        <p:spPr>
          <a:xfrm>
            <a:off x="6770069" y="4853225"/>
            <a:ext cx="1737616" cy="533192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DigiToDst</a:t>
            </a:r>
            <a:endParaRPr lang="ru-RU" dirty="0"/>
          </a:p>
        </p:txBody>
      </p:sp>
      <p:cxnSp>
        <p:nvCxnSpPr>
          <p:cNvPr id="49" name="Прямая со стрелкой 17">
            <a:extLst>
              <a:ext uri="{FF2B5EF4-FFF2-40B4-BE49-F238E27FC236}">
                <a16:creationId xmlns:a16="http://schemas.microsoft.com/office/drawing/2014/main" id="{C6594792-2ADF-9D5C-2E1E-D98DFC92D83E}"/>
              </a:ext>
            </a:extLst>
          </p:cNvPr>
          <p:cNvCxnSpPr>
            <a:cxnSpLocks/>
          </p:cNvCxnSpPr>
          <p:nvPr/>
        </p:nvCxnSpPr>
        <p:spPr>
          <a:xfrm>
            <a:off x="6357552" y="5118870"/>
            <a:ext cx="409264" cy="0"/>
          </a:xfrm>
          <a:prstGeom prst="straightConnector1">
            <a:avLst/>
          </a:prstGeom>
          <a:ln w="38100">
            <a:solidFill>
              <a:srgbClr val="00A00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18">
            <a:extLst>
              <a:ext uri="{FF2B5EF4-FFF2-40B4-BE49-F238E27FC236}">
                <a16:creationId xmlns:a16="http://schemas.microsoft.com/office/drawing/2014/main" id="{E006A0A7-CDD7-B535-99DB-B65AE208AC76}"/>
              </a:ext>
            </a:extLst>
          </p:cNvPr>
          <p:cNvGrpSpPr/>
          <p:nvPr/>
        </p:nvGrpSpPr>
        <p:grpSpPr>
          <a:xfrm>
            <a:off x="7504562" y="4043278"/>
            <a:ext cx="904203" cy="772138"/>
            <a:chOff x="7744966" y="3307864"/>
            <a:chExt cx="904203" cy="772138"/>
          </a:xfrm>
        </p:grpSpPr>
        <p:pic>
          <p:nvPicPr>
            <p:cNvPr id="51" name="Рисунок 19">
              <a:extLst>
                <a:ext uri="{FF2B5EF4-FFF2-40B4-BE49-F238E27FC236}">
                  <a16:creationId xmlns:a16="http://schemas.microsoft.com/office/drawing/2014/main" id="{2C674AEA-BE6C-8F80-8717-ACE8C40A7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4966" y="3307864"/>
              <a:ext cx="772138" cy="772138"/>
            </a:xfrm>
            <a:prstGeom prst="rect">
              <a:avLst/>
            </a:prstGeom>
          </p:spPr>
        </p:pic>
        <p:sp>
          <p:nvSpPr>
            <p:cNvPr id="52" name="Прямоугольник: скругленные углы 20">
              <a:extLst>
                <a:ext uri="{FF2B5EF4-FFF2-40B4-BE49-F238E27FC236}">
                  <a16:creationId xmlns:a16="http://schemas.microsoft.com/office/drawing/2014/main" id="{7D4387AF-6128-0636-8BA9-3143D7BAC06D}"/>
                </a:ext>
              </a:extLst>
            </p:cNvPr>
            <p:cNvSpPr/>
            <p:nvPr/>
          </p:nvSpPr>
          <p:spPr>
            <a:xfrm>
              <a:off x="7909180" y="3398023"/>
              <a:ext cx="521970" cy="257175"/>
            </a:xfrm>
            <a:prstGeom prst="roundRect">
              <a:avLst>
                <a:gd name="adj" fmla="val 6296"/>
              </a:avLst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ADFF44A-CFAE-6E19-A3C3-3FF689317426}"/>
                </a:ext>
              </a:extLst>
            </p:cNvPr>
            <p:cNvSpPr txBox="1"/>
            <p:nvPr/>
          </p:nvSpPr>
          <p:spPr>
            <a:xfrm>
              <a:off x="7877032" y="3326555"/>
              <a:ext cx="7721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6">
                      <a:lumMod val="50000"/>
                    </a:schemeClr>
                  </a:solidFill>
                  <a:latin typeface="Consolas" panose="020B0609020204030204" pitchFamily="49" charset="0"/>
                </a:rPr>
                <a:t>DST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</a:endParaRPr>
            </a:p>
          </p:txBody>
        </p:sp>
      </p:grpSp>
      <p:cxnSp>
        <p:nvCxnSpPr>
          <p:cNvPr id="54" name="Прямая со стрелкой 22">
            <a:extLst>
              <a:ext uri="{FF2B5EF4-FFF2-40B4-BE49-F238E27FC236}">
                <a16:creationId xmlns:a16="http://schemas.microsoft.com/office/drawing/2014/main" id="{B5B002AC-7102-1DEF-1928-5F56306D3443}"/>
              </a:ext>
            </a:extLst>
          </p:cNvPr>
          <p:cNvCxnSpPr>
            <a:cxnSpLocks/>
          </p:cNvCxnSpPr>
          <p:nvPr/>
        </p:nvCxnSpPr>
        <p:spPr>
          <a:xfrm flipH="1" flipV="1">
            <a:off x="5691010" y="3846780"/>
            <a:ext cx="1190044" cy="1065395"/>
          </a:xfrm>
          <a:prstGeom prst="straightConnector1">
            <a:avLst/>
          </a:prstGeom>
          <a:ln w="38100">
            <a:solidFill>
              <a:srgbClr val="00A00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27">
            <a:extLst>
              <a:ext uri="{FF2B5EF4-FFF2-40B4-BE49-F238E27FC236}">
                <a16:creationId xmlns:a16="http://schemas.microsoft.com/office/drawing/2014/main" id="{44807422-33A4-4D61-B18E-136E13681EDA}"/>
              </a:ext>
            </a:extLst>
          </p:cNvPr>
          <p:cNvCxnSpPr>
            <a:cxnSpLocks/>
          </p:cNvCxnSpPr>
          <p:nvPr/>
        </p:nvCxnSpPr>
        <p:spPr>
          <a:xfrm>
            <a:off x="4844432" y="3963248"/>
            <a:ext cx="17648" cy="795837"/>
          </a:xfrm>
          <a:prstGeom prst="straightConnector1">
            <a:avLst/>
          </a:prstGeom>
          <a:ln w="38100">
            <a:solidFill>
              <a:srgbClr val="00A00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Рисунок 23">
            <a:extLst>
              <a:ext uri="{FF2B5EF4-FFF2-40B4-BE49-F238E27FC236}">
                <a16:creationId xmlns:a16="http://schemas.microsoft.com/office/drawing/2014/main" id="{E00B97BF-59BB-091B-709B-6167510F80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9314" y="2854867"/>
            <a:ext cx="467634" cy="551326"/>
          </a:xfrm>
          <a:prstGeom prst="rect">
            <a:avLst/>
          </a:prstGeom>
        </p:spPr>
      </p:pic>
      <p:pic>
        <p:nvPicPr>
          <p:cNvPr id="57" name="Рисунок 28">
            <a:extLst>
              <a:ext uri="{FF2B5EF4-FFF2-40B4-BE49-F238E27FC236}">
                <a16:creationId xmlns:a16="http://schemas.microsoft.com/office/drawing/2014/main" id="{7508D9DB-4303-06FB-9641-30EC637AFE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22" y="3086174"/>
            <a:ext cx="316463" cy="322971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363F6BD-CE68-9B9F-6873-02B5B42DFA59}"/>
              </a:ext>
            </a:extLst>
          </p:cNvPr>
          <p:cNvSpPr txBox="1"/>
          <p:nvPr/>
        </p:nvSpPr>
        <p:spPr>
          <a:xfrm>
            <a:off x="7698519" y="2809295"/>
            <a:ext cx="820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gency FB" panose="00010606040000040003" pitchFamily="2" charset="0"/>
              </a:rPr>
              <a:t>EOS NCX</a:t>
            </a:r>
            <a:endParaRPr lang="ru-RU" sz="1600" dirty="0"/>
          </a:p>
        </p:txBody>
      </p:sp>
      <p:cxnSp>
        <p:nvCxnSpPr>
          <p:cNvPr id="59" name="Прямая со стрелкой 31">
            <a:extLst>
              <a:ext uri="{FF2B5EF4-FFF2-40B4-BE49-F238E27FC236}">
                <a16:creationId xmlns:a16="http://schemas.microsoft.com/office/drawing/2014/main" id="{63D28DFA-1771-84D9-B065-A7A5D0E307C4}"/>
              </a:ext>
            </a:extLst>
          </p:cNvPr>
          <p:cNvCxnSpPr>
            <a:cxnSpLocks/>
          </p:cNvCxnSpPr>
          <p:nvPr/>
        </p:nvCxnSpPr>
        <p:spPr>
          <a:xfrm flipV="1">
            <a:off x="4489885" y="3406193"/>
            <a:ext cx="2630997" cy="145618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33">
            <a:extLst>
              <a:ext uri="{FF2B5EF4-FFF2-40B4-BE49-F238E27FC236}">
                <a16:creationId xmlns:a16="http://schemas.microsoft.com/office/drawing/2014/main" id="{7969164C-DBF2-0C90-A66A-BF4CE9DCBDBF}"/>
              </a:ext>
            </a:extLst>
          </p:cNvPr>
          <p:cNvCxnSpPr>
            <a:cxnSpLocks/>
          </p:cNvCxnSpPr>
          <p:nvPr/>
        </p:nvCxnSpPr>
        <p:spPr>
          <a:xfrm flipH="1" flipV="1">
            <a:off x="7424966" y="3558593"/>
            <a:ext cx="14640" cy="1291680"/>
          </a:xfrm>
          <a:prstGeom prst="straightConnector1">
            <a:avLst/>
          </a:prstGeom>
          <a:ln w="38100">
            <a:solidFill>
              <a:srgbClr val="00A00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7F8055C-E043-9267-F698-B51B53BCFF6D}"/>
              </a:ext>
            </a:extLst>
          </p:cNvPr>
          <p:cNvSpPr txBox="1"/>
          <p:nvPr/>
        </p:nvSpPr>
        <p:spPr>
          <a:xfrm>
            <a:off x="2039239" y="2956400"/>
            <a:ext cx="485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ru-RU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BD57551-CA41-0A42-9270-D99A466109EE}"/>
              </a:ext>
            </a:extLst>
          </p:cNvPr>
          <p:cNvSpPr txBox="1"/>
          <p:nvPr/>
        </p:nvSpPr>
        <p:spPr>
          <a:xfrm>
            <a:off x="2372796" y="3961717"/>
            <a:ext cx="485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ru-RU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95DB8B8-313F-DC16-BE68-052DAA60FD5A}"/>
              </a:ext>
            </a:extLst>
          </p:cNvPr>
          <p:cNvSpPr txBox="1"/>
          <p:nvPr/>
        </p:nvSpPr>
        <p:spPr>
          <a:xfrm>
            <a:off x="4468580" y="3986115"/>
            <a:ext cx="485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ru-RU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FA876A0-3AE3-1734-6C95-FD789943DB28}"/>
              </a:ext>
            </a:extLst>
          </p:cNvPr>
          <p:cNvSpPr txBox="1"/>
          <p:nvPr/>
        </p:nvSpPr>
        <p:spPr>
          <a:xfrm>
            <a:off x="540608" y="1084985"/>
            <a:ext cx="67125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Detection of a new files rely on the files meta data</a:t>
            </a:r>
          </a:p>
          <a:p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en-US" sz="18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RawToDigi</a:t>
            </a:r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query: {</a:t>
            </a:r>
            <a:r>
              <a:rPr lang="en-US" sz="1800" dirty="0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type=raw, </a:t>
            </a:r>
            <a:r>
              <a:rPr lang="en-US" sz="1800" dirty="0" err="1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run_number</a:t>
            </a:r>
            <a:r>
              <a:rPr lang="en-US" sz="1800" dirty="0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=9}</a:t>
            </a:r>
            <a:endParaRPr lang="en-US" dirty="0">
              <a:latin typeface="Courier New" panose="02070309020205020404" pitchFamily="49" charset="0"/>
              <a:ea typeface="Segoe UI" panose="020B0502040204020203" pitchFamily="34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en-US" sz="18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DigiToDst</a:t>
            </a:r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query: {</a:t>
            </a:r>
            <a:r>
              <a:rPr lang="en-US" sz="1800" dirty="0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type=</a:t>
            </a:r>
            <a:r>
              <a:rPr lang="en-US" sz="1800" dirty="0" err="1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digi</a:t>
            </a:r>
            <a:r>
              <a:rPr lang="en-US" sz="1800" dirty="0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run_number</a:t>
            </a:r>
            <a:r>
              <a:rPr lang="en-US" sz="1800" dirty="0">
                <a:latin typeface="Courier New" panose="02070309020205020404" pitchFamily="49" charset="0"/>
                <a:ea typeface="Segoe UI" panose="020B0502040204020203" pitchFamily="34" charset="0"/>
                <a:cs typeface="Courier New" panose="02070309020205020404" pitchFamily="49" charset="0"/>
              </a:rPr>
              <a:t>=9}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A9A8F73-65D0-95F2-7C71-45A27609781E}"/>
              </a:ext>
            </a:extLst>
          </p:cNvPr>
          <p:cNvSpPr txBox="1"/>
          <p:nvPr/>
        </p:nvSpPr>
        <p:spPr>
          <a:xfrm>
            <a:off x="622834" y="2041594"/>
            <a:ext cx="6712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1 file – 1 job is started</a:t>
            </a:r>
            <a:endParaRPr lang="en-US" sz="1800" dirty="0">
              <a:latin typeface="Courier New" panose="02070309020205020404" pitchFamily="49" charset="0"/>
              <a:ea typeface="Segoe UI" panose="020B0502040204020203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102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77675-11AD-A056-7128-0BA9639AF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0160-678C-718B-E176-51BF5195B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E07B1B73-B95B-0A1A-09BF-24E2CC479420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General schema of DIRAC@JINR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F70421E-044E-3F74-34B4-BCE36B335801}"/>
              </a:ext>
            </a:extLst>
          </p:cNvPr>
          <p:cNvSpPr/>
          <p:nvPr/>
        </p:nvSpPr>
        <p:spPr>
          <a:xfrm>
            <a:off x="2955838" y="1414436"/>
            <a:ext cx="3476037" cy="2550567"/>
          </a:xfrm>
          <a:prstGeom prst="rect">
            <a:avLst/>
          </a:prstGeom>
          <a:noFill/>
          <a:ln w="19050">
            <a:solidFill>
              <a:srgbClr val="489A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rgbClr val="489A4B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EEF632-7B3A-272B-2FD1-454BF27BF3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67" t="32875" r="14167" b="32875"/>
          <a:stretch/>
        </p:blipFill>
        <p:spPr>
          <a:xfrm>
            <a:off x="4016993" y="1437929"/>
            <a:ext cx="1231745" cy="389368"/>
          </a:xfrm>
          <a:prstGeom prst="rect">
            <a:avLst/>
          </a:prstGeom>
          <a:ln>
            <a:noFill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FEDB6EF-0F48-197C-13C9-564206B0907E}"/>
              </a:ext>
            </a:extLst>
          </p:cNvPr>
          <p:cNvSpPr/>
          <p:nvPr/>
        </p:nvSpPr>
        <p:spPr>
          <a:xfrm>
            <a:off x="3020039" y="1853844"/>
            <a:ext cx="3361390" cy="633063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Common services and systems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824766FF-DC17-6C53-0073-E62795F78D4F}"/>
              </a:ext>
            </a:extLst>
          </p:cNvPr>
          <p:cNvSpPr/>
          <p:nvPr/>
        </p:nvSpPr>
        <p:spPr>
          <a:xfrm>
            <a:off x="3057878" y="2054038"/>
            <a:ext cx="1012310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Etc</a:t>
            </a:r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9D8C68BA-E330-E919-D8D8-9C88447FC508}"/>
              </a:ext>
            </a:extLst>
          </p:cNvPr>
          <p:cNvSpPr/>
          <p:nvPr/>
        </p:nvSpPr>
        <p:spPr>
          <a:xfrm>
            <a:off x="4106874" y="2054039"/>
            <a:ext cx="1096006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Configuration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9519402-99BB-0457-9673-B06ED473C7DB}"/>
              </a:ext>
            </a:extLst>
          </p:cNvPr>
          <p:cNvSpPr/>
          <p:nvPr/>
        </p:nvSpPr>
        <p:spPr>
          <a:xfrm>
            <a:off x="5239566" y="2054039"/>
            <a:ext cx="1096006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WebApp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78F4AA6E-1704-B74F-62A7-FB4163AA32A6}"/>
              </a:ext>
            </a:extLst>
          </p:cNvPr>
          <p:cNvSpPr/>
          <p:nvPr/>
        </p:nvSpPr>
        <p:spPr>
          <a:xfrm>
            <a:off x="4152731" y="2557703"/>
            <a:ext cx="1096006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Accounting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962E6643-188E-82AD-2BBE-55041CFC01DA}"/>
              </a:ext>
            </a:extLst>
          </p:cNvPr>
          <p:cNvSpPr/>
          <p:nvPr/>
        </p:nvSpPr>
        <p:spPr>
          <a:xfrm>
            <a:off x="3020039" y="2952016"/>
            <a:ext cx="1096006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WMS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73A650E7-C1A0-9249-048D-8F7BEE7F5D9E}"/>
              </a:ext>
            </a:extLst>
          </p:cNvPr>
          <p:cNvSpPr/>
          <p:nvPr/>
        </p:nvSpPr>
        <p:spPr>
          <a:xfrm>
            <a:off x="5285423" y="2952016"/>
            <a:ext cx="1096006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DMS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ED924418-3707-4EB9-19B1-5BDE366354CF}"/>
              </a:ext>
            </a:extLst>
          </p:cNvPr>
          <p:cNvSpPr/>
          <p:nvPr/>
        </p:nvSpPr>
        <p:spPr>
          <a:xfrm>
            <a:off x="3276844" y="3512812"/>
            <a:ext cx="1261095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TS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DAD8A3B7-7C99-6171-9A97-230F59A785C2}"/>
              </a:ext>
            </a:extLst>
          </p:cNvPr>
          <p:cNvSpPr/>
          <p:nvPr/>
        </p:nvSpPr>
        <p:spPr>
          <a:xfrm>
            <a:off x="4921617" y="3512811"/>
            <a:ext cx="1261095" cy="395842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RMS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19294913-88EA-7CC9-6A42-B711A07338A8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4116046" y="2981469"/>
            <a:ext cx="233875" cy="1684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231787-2A48-147E-35DC-0787FC9F43E7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5051548" y="2981468"/>
            <a:ext cx="233875" cy="1684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27FD6738-1497-31EE-A8DD-D7915ED6E379}"/>
              </a:ext>
            </a:extLst>
          </p:cNvPr>
          <p:cNvCxnSpPr>
            <a:cxnSpLocks/>
          </p:cNvCxnSpPr>
          <p:nvPr/>
        </p:nvCxnSpPr>
        <p:spPr>
          <a:xfrm flipV="1">
            <a:off x="4515775" y="3234516"/>
            <a:ext cx="769648" cy="2828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03A1FDC1-85A6-7377-E779-797A2ABF8E02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3749181" y="3378058"/>
            <a:ext cx="158210" cy="13475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2EC8F2B1-D310-3891-1AEB-09B349824244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5552165" y="3368959"/>
            <a:ext cx="187254" cy="14385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D11532FD-5F6B-85BF-015E-E5D62728795A}"/>
              </a:ext>
            </a:extLst>
          </p:cNvPr>
          <p:cNvSpPr/>
          <p:nvPr/>
        </p:nvSpPr>
        <p:spPr>
          <a:xfrm>
            <a:off x="753846" y="2909211"/>
            <a:ext cx="1491551" cy="52838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7771D5CD-8AB8-462D-5B96-01628071C008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 flipV="1">
            <a:off x="4537938" y="3710733"/>
            <a:ext cx="383679" cy="1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955A347F-674E-5DE3-C64C-FC0E3921382A}"/>
              </a:ext>
            </a:extLst>
          </p:cNvPr>
          <p:cNvSpPr/>
          <p:nvPr/>
        </p:nvSpPr>
        <p:spPr>
          <a:xfrm>
            <a:off x="4670930" y="901601"/>
            <a:ext cx="1096006" cy="395842"/>
          </a:xfrm>
          <a:prstGeom prst="round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Authorization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VOMS</a:t>
            </a:r>
            <a:endParaRPr lang="ru-RU" sz="9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E94C755A-469D-0A72-DB08-D83FA7E5D4CC}"/>
              </a:ext>
            </a:extLst>
          </p:cNvPr>
          <p:cNvSpPr/>
          <p:nvPr/>
        </p:nvSpPr>
        <p:spPr>
          <a:xfrm>
            <a:off x="3501549" y="901601"/>
            <a:ext cx="1096006" cy="395842"/>
          </a:xfrm>
          <a:prstGeom prst="round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Authentication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X509</a:t>
            </a:r>
            <a:r>
              <a:rPr lang="en-US" sz="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(RDIG)</a:t>
            </a:r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9" name="Прямоугольник: скругленные углы 128">
            <a:extLst>
              <a:ext uri="{FF2B5EF4-FFF2-40B4-BE49-F238E27FC236}">
                <a16:creationId xmlns:a16="http://schemas.microsoft.com/office/drawing/2014/main" id="{165D3E49-A813-44C3-378A-ECF289CDEE30}"/>
              </a:ext>
            </a:extLst>
          </p:cNvPr>
          <p:cNvSpPr/>
          <p:nvPr/>
        </p:nvSpPr>
        <p:spPr>
          <a:xfrm>
            <a:off x="695557" y="2868446"/>
            <a:ext cx="1491551" cy="52838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1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0" name="Прямоугольник: скругленные углы 129">
            <a:extLst>
              <a:ext uri="{FF2B5EF4-FFF2-40B4-BE49-F238E27FC236}">
                <a16:creationId xmlns:a16="http://schemas.microsoft.com/office/drawing/2014/main" id="{9DA7D915-2638-D19B-9342-5B755CE4A496}"/>
              </a:ext>
            </a:extLst>
          </p:cNvPr>
          <p:cNvSpPr/>
          <p:nvPr/>
        </p:nvSpPr>
        <p:spPr>
          <a:xfrm>
            <a:off x="637267" y="2822422"/>
            <a:ext cx="1491551" cy="52838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Computing resources</a:t>
            </a:r>
            <a:endParaRPr lang="ru-RU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1" name="Прямоугольник: скругленные углы 130">
            <a:extLst>
              <a:ext uri="{FF2B5EF4-FFF2-40B4-BE49-F238E27FC236}">
                <a16:creationId xmlns:a16="http://schemas.microsoft.com/office/drawing/2014/main" id="{C6BC67D6-5DCA-77BF-9212-653813BAAFE7}"/>
              </a:ext>
            </a:extLst>
          </p:cNvPr>
          <p:cNvSpPr/>
          <p:nvPr/>
        </p:nvSpPr>
        <p:spPr>
          <a:xfrm>
            <a:off x="6652009" y="2156483"/>
            <a:ext cx="1138439" cy="5283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2" name="Прямоугольник: скругленные углы 131">
            <a:extLst>
              <a:ext uri="{FF2B5EF4-FFF2-40B4-BE49-F238E27FC236}">
                <a16:creationId xmlns:a16="http://schemas.microsoft.com/office/drawing/2014/main" id="{3D9DE1E9-4B2B-B1E1-ED36-E9F6D832F5A7}"/>
              </a:ext>
            </a:extLst>
          </p:cNvPr>
          <p:cNvSpPr/>
          <p:nvPr/>
        </p:nvSpPr>
        <p:spPr>
          <a:xfrm>
            <a:off x="6593720" y="2115718"/>
            <a:ext cx="1138439" cy="5283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3" name="Прямоугольник: скругленные углы 132">
            <a:extLst>
              <a:ext uri="{FF2B5EF4-FFF2-40B4-BE49-F238E27FC236}">
                <a16:creationId xmlns:a16="http://schemas.microsoft.com/office/drawing/2014/main" id="{6919EE45-EB3D-E4CE-A080-8F29035D0635}"/>
              </a:ext>
            </a:extLst>
          </p:cNvPr>
          <p:cNvSpPr/>
          <p:nvPr/>
        </p:nvSpPr>
        <p:spPr>
          <a:xfrm>
            <a:off x="6535430" y="2069694"/>
            <a:ext cx="1138439" cy="5283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Storage systems</a:t>
            </a:r>
            <a:endParaRPr lang="ru-RU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ru-RU" sz="9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5" name="Прямая со стрелкой 134">
            <a:extLst>
              <a:ext uri="{FF2B5EF4-FFF2-40B4-BE49-F238E27FC236}">
                <a16:creationId xmlns:a16="http://schemas.microsoft.com/office/drawing/2014/main" id="{18B28CC3-EB96-6337-F1C5-BE22158AE14E}"/>
              </a:ext>
            </a:extLst>
          </p:cNvPr>
          <p:cNvCxnSpPr>
            <a:cxnSpLocks/>
          </p:cNvCxnSpPr>
          <p:nvPr/>
        </p:nvCxnSpPr>
        <p:spPr>
          <a:xfrm flipH="1">
            <a:off x="2232660" y="3254300"/>
            <a:ext cx="78737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>
            <a:extLst>
              <a:ext uri="{FF2B5EF4-FFF2-40B4-BE49-F238E27FC236}">
                <a16:creationId xmlns:a16="http://schemas.microsoft.com/office/drawing/2014/main" id="{9B6BB061-4BE0-F385-5AC9-6492E9908CCD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6381430" y="2701274"/>
            <a:ext cx="384058" cy="4486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Скругленный прямоугольник 7">
            <a:extLst>
              <a:ext uri="{FF2B5EF4-FFF2-40B4-BE49-F238E27FC236}">
                <a16:creationId xmlns:a16="http://schemas.microsoft.com/office/drawing/2014/main" id="{F3322D93-ED35-D60B-F4F7-6FBED4DD8B05}"/>
              </a:ext>
            </a:extLst>
          </p:cNvPr>
          <p:cNvSpPr/>
          <p:nvPr/>
        </p:nvSpPr>
        <p:spPr>
          <a:xfrm>
            <a:off x="101995" y="5808661"/>
            <a:ext cx="1363476" cy="3651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489A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10428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Grafana</a:t>
            </a:r>
            <a:endParaRPr lang="ru-RU" sz="1400" dirty="0">
              <a:solidFill>
                <a:srgbClr val="10428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1" name="Прямоугольник: скругленные углы 140">
            <a:extLst>
              <a:ext uri="{FF2B5EF4-FFF2-40B4-BE49-F238E27FC236}">
                <a16:creationId xmlns:a16="http://schemas.microsoft.com/office/drawing/2014/main" id="{24FF74B5-C7B7-BA20-9C97-350D8E146A15}"/>
              </a:ext>
            </a:extLst>
          </p:cNvPr>
          <p:cNvSpPr/>
          <p:nvPr/>
        </p:nvSpPr>
        <p:spPr>
          <a:xfrm>
            <a:off x="83573" y="3956962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1. User jobs monitoring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2" name="Прямоугольник: скругленные углы 141">
            <a:extLst>
              <a:ext uri="{FF2B5EF4-FFF2-40B4-BE49-F238E27FC236}">
                <a16:creationId xmlns:a16="http://schemas.microsoft.com/office/drawing/2014/main" id="{B199D712-6247-0D61-C008-7B0C2A617794}"/>
              </a:ext>
            </a:extLst>
          </p:cNvPr>
          <p:cNvSpPr/>
          <p:nvPr/>
        </p:nvSpPr>
        <p:spPr>
          <a:xfrm>
            <a:off x="441573" y="4634673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Transfer monitoring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43" name="Прямая со стрелкой 142">
            <a:extLst>
              <a:ext uri="{FF2B5EF4-FFF2-40B4-BE49-F238E27FC236}">
                <a16:creationId xmlns:a16="http://schemas.microsoft.com/office/drawing/2014/main" id="{F214E694-554D-4635-E7D9-22C8D77AD32B}"/>
              </a:ext>
            </a:extLst>
          </p:cNvPr>
          <p:cNvCxnSpPr>
            <a:cxnSpLocks/>
          </p:cNvCxnSpPr>
          <p:nvPr/>
        </p:nvCxnSpPr>
        <p:spPr>
          <a:xfrm>
            <a:off x="2173171" y="3517361"/>
            <a:ext cx="0" cy="110829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 стрелкой 145">
            <a:extLst>
              <a:ext uri="{FF2B5EF4-FFF2-40B4-BE49-F238E27FC236}">
                <a16:creationId xmlns:a16="http://schemas.microsoft.com/office/drawing/2014/main" id="{AD8C69FF-3492-2A4D-5289-D784916F4673}"/>
              </a:ext>
            </a:extLst>
          </p:cNvPr>
          <p:cNvCxnSpPr>
            <a:cxnSpLocks/>
          </p:cNvCxnSpPr>
          <p:nvPr/>
        </p:nvCxnSpPr>
        <p:spPr>
          <a:xfrm>
            <a:off x="1581387" y="3486465"/>
            <a:ext cx="0" cy="44853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>
            <a:extLst>
              <a:ext uri="{FF2B5EF4-FFF2-40B4-BE49-F238E27FC236}">
                <a16:creationId xmlns:a16="http://schemas.microsoft.com/office/drawing/2014/main" id="{39C4A3EB-8FEC-E8C2-F993-A95B2AD93FC2}"/>
              </a:ext>
            </a:extLst>
          </p:cNvPr>
          <p:cNvCxnSpPr>
            <a:cxnSpLocks/>
          </p:cNvCxnSpPr>
          <p:nvPr/>
        </p:nvCxnSpPr>
        <p:spPr>
          <a:xfrm>
            <a:off x="620507" y="5197124"/>
            <a:ext cx="0" cy="61153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>
            <a:extLst>
              <a:ext uri="{FF2B5EF4-FFF2-40B4-BE49-F238E27FC236}">
                <a16:creationId xmlns:a16="http://schemas.microsoft.com/office/drawing/2014/main" id="{01D49EB4-B88B-8A3B-425E-13F6A20CDFD9}"/>
              </a:ext>
            </a:extLst>
          </p:cNvPr>
          <p:cNvCxnSpPr>
            <a:cxnSpLocks/>
          </p:cNvCxnSpPr>
          <p:nvPr/>
        </p:nvCxnSpPr>
        <p:spPr>
          <a:xfrm>
            <a:off x="276732" y="4505802"/>
            <a:ext cx="9741" cy="130285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Прямоугольник: скругленные углы 153">
            <a:extLst>
              <a:ext uri="{FF2B5EF4-FFF2-40B4-BE49-F238E27FC236}">
                <a16:creationId xmlns:a16="http://schemas.microsoft.com/office/drawing/2014/main" id="{30A7E9FF-D799-69B7-A603-FCB31EB7FFDD}"/>
              </a:ext>
            </a:extLst>
          </p:cNvPr>
          <p:cNvSpPr/>
          <p:nvPr/>
        </p:nvSpPr>
        <p:spPr>
          <a:xfrm>
            <a:off x="7023810" y="4010298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4. Job launcher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5" name="Прямоугольник: скругленные углы 154">
            <a:extLst>
              <a:ext uri="{FF2B5EF4-FFF2-40B4-BE49-F238E27FC236}">
                <a16:creationId xmlns:a16="http://schemas.microsoft.com/office/drawing/2014/main" id="{4ABFB0C3-FEFD-BA4E-C8E5-893D4A7032F5}"/>
              </a:ext>
            </a:extLst>
          </p:cNvPr>
          <p:cNvSpPr/>
          <p:nvPr/>
        </p:nvSpPr>
        <p:spPr>
          <a:xfrm>
            <a:off x="7023810" y="4651426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5. Data transfer tool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2" name="Прямоугольник: скругленные углы 161">
            <a:extLst>
              <a:ext uri="{FF2B5EF4-FFF2-40B4-BE49-F238E27FC236}">
                <a16:creationId xmlns:a16="http://schemas.microsoft.com/office/drawing/2014/main" id="{233A163E-4C16-81FA-6B68-D177CBF22A87}"/>
              </a:ext>
            </a:extLst>
          </p:cNvPr>
          <p:cNvSpPr/>
          <p:nvPr/>
        </p:nvSpPr>
        <p:spPr>
          <a:xfrm>
            <a:off x="2681779" y="4314500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 Job visualization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63" name="Прямая со стрелкой 162">
            <a:extLst>
              <a:ext uri="{FF2B5EF4-FFF2-40B4-BE49-F238E27FC236}">
                <a16:creationId xmlns:a16="http://schemas.microsoft.com/office/drawing/2014/main" id="{5AC07173-F1C6-C947-CF55-36B228495233}"/>
              </a:ext>
            </a:extLst>
          </p:cNvPr>
          <p:cNvCxnSpPr>
            <a:cxnSpLocks/>
          </p:cNvCxnSpPr>
          <p:nvPr/>
        </p:nvCxnSpPr>
        <p:spPr>
          <a:xfrm>
            <a:off x="3673500" y="3965003"/>
            <a:ext cx="0" cy="35451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8" name="Рисунок 167">
            <a:extLst>
              <a:ext uri="{FF2B5EF4-FFF2-40B4-BE49-F238E27FC236}">
                <a16:creationId xmlns:a16="http://schemas.microsoft.com/office/drawing/2014/main" id="{8E20C910-9F3E-EED4-DD93-1AE0F672E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3796" y="5185238"/>
            <a:ext cx="1171112" cy="1171112"/>
          </a:xfrm>
          <a:prstGeom prst="rect">
            <a:avLst/>
          </a:prstGeom>
        </p:spPr>
      </p:pic>
      <p:cxnSp>
        <p:nvCxnSpPr>
          <p:cNvPr id="169" name="Прямая со стрелкой 168">
            <a:extLst>
              <a:ext uri="{FF2B5EF4-FFF2-40B4-BE49-F238E27FC236}">
                <a16:creationId xmlns:a16="http://schemas.microsoft.com/office/drawing/2014/main" id="{7DD6DBC4-EADE-547D-50CC-4AF590321AF4}"/>
              </a:ext>
            </a:extLst>
          </p:cNvPr>
          <p:cNvCxnSpPr>
            <a:cxnSpLocks/>
          </p:cNvCxnSpPr>
          <p:nvPr/>
        </p:nvCxnSpPr>
        <p:spPr>
          <a:xfrm>
            <a:off x="5338694" y="3965365"/>
            <a:ext cx="0" cy="106119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 стрелкой 170">
            <a:extLst>
              <a:ext uri="{FF2B5EF4-FFF2-40B4-BE49-F238E27FC236}">
                <a16:creationId xmlns:a16="http://schemas.microsoft.com/office/drawing/2014/main" id="{CBDB075B-CD77-D304-3D08-245F1A8AA704}"/>
              </a:ext>
            </a:extLst>
          </p:cNvPr>
          <p:cNvCxnSpPr>
            <a:cxnSpLocks/>
            <a:stCxn id="154" idx="1"/>
          </p:cNvCxnSpPr>
          <p:nvPr/>
        </p:nvCxnSpPr>
        <p:spPr>
          <a:xfrm flipH="1">
            <a:off x="5934908" y="4291524"/>
            <a:ext cx="1088902" cy="90560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>
            <a:extLst>
              <a:ext uri="{FF2B5EF4-FFF2-40B4-BE49-F238E27FC236}">
                <a16:creationId xmlns:a16="http://schemas.microsoft.com/office/drawing/2014/main" id="{BA089104-2F6D-A771-EAD5-A49F2AC162C5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6060011" y="4932652"/>
            <a:ext cx="963799" cy="65925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>
            <a:extLst>
              <a:ext uri="{FF2B5EF4-FFF2-40B4-BE49-F238E27FC236}">
                <a16:creationId xmlns:a16="http://schemas.microsoft.com/office/drawing/2014/main" id="{CBB637CB-179F-A102-C91B-089DCF6560EC}"/>
              </a:ext>
            </a:extLst>
          </p:cNvPr>
          <p:cNvCxnSpPr>
            <a:cxnSpLocks/>
            <a:stCxn id="162" idx="2"/>
          </p:cNvCxnSpPr>
          <p:nvPr/>
        </p:nvCxnSpPr>
        <p:spPr>
          <a:xfrm>
            <a:off x="3673500" y="4876951"/>
            <a:ext cx="1056277" cy="34404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 стрелкой 180">
            <a:extLst>
              <a:ext uri="{FF2B5EF4-FFF2-40B4-BE49-F238E27FC236}">
                <a16:creationId xmlns:a16="http://schemas.microsoft.com/office/drawing/2014/main" id="{9DF68F1F-D7BE-7DD5-4F1E-54FE38A2BE92}"/>
              </a:ext>
            </a:extLst>
          </p:cNvPr>
          <p:cNvCxnSpPr>
            <a:cxnSpLocks/>
            <a:stCxn id="140" idx="3"/>
          </p:cNvCxnSpPr>
          <p:nvPr/>
        </p:nvCxnSpPr>
        <p:spPr>
          <a:xfrm>
            <a:off x="1465471" y="5991224"/>
            <a:ext cx="3072468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B605E17F-C8B9-F723-9438-BFEB99A98658}"/>
              </a:ext>
            </a:extLst>
          </p:cNvPr>
          <p:cNvSpPr txBox="1"/>
          <p:nvPr/>
        </p:nvSpPr>
        <p:spPr>
          <a:xfrm>
            <a:off x="4638693" y="6372128"/>
            <a:ext cx="1421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User/Admin</a:t>
            </a:r>
            <a:endParaRPr lang="ru-RU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Прямоугольник: скругленные углы 154">
            <a:extLst>
              <a:ext uri="{FF2B5EF4-FFF2-40B4-BE49-F238E27FC236}">
                <a16:creationId xmlns:a16="http://schemas.microsoft.com/office/drawing/2014/main" id="{0443C903-6681-72C5-7247-89E7B41D886E}"/>
              </a:ext>
            </a:extLst>
          </p:cNvPr>
          <p:cNvSpPr/>
          <p:nvPr/>
        </p:nvSpPr>
        <p:spPr>
          <a:xfrm>
            <a:off x="7023810" y="5296610"/>
            <a:ext cx="1983441" cy="562451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6. Simulation system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7" name="Прямая со стрелкой 172">
            <a:extLst>
              <a:ext uri="{FF2B5EF4-FFF2-40B4-BE49-F238E27FC236}">
                <a16:creationId xmlns:a16="http://schemas.microsoft.com/office/drawing/2014/main" id="{5A846CD2-1E4F-9808-E24C-CC6C7C1FFB1B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160765" y="5577836"/>
            <a:ext cx="863045" cy="39950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338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31A88-CF87-4FE2-B98F-943FE4407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D48394-5225-8041-353D-BAD4AB330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61022F1F-F9F4-23AE-0414-F3A6E2434CCD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Why DIRAC?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7BED997A-E6C1-CD04-BC19-AB2F7E7808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67" t="32875" r="14167" b="32875"/>
          <a:stretch/>
        </p:blipFill>
        <p:spPr>
          <a:xfrm>
            <a:off x="5262267" y="1283104"/>
            <a:ext cx="2958384" cy="942554"/>
          </a:xfrm>
          <a:prstGeom prst="rect">
            <a:avLst/>
          </a:prstGeom>
        </p:spPr>
      </p:pic>
      <p:sp>
        <p:nvSpPr>
          <p:cNvPr id="49" name="Подзаголовок 2">
            <a:extLst>
              <a:ext uri="{FF2B5EF4-FFF2-40B4-BE49-F238E27FC236}">
                <a16:creationId xmlns:a16="http://schemas.microsoft.com/office/drawing/2014/main" id="{406C39F0-7EA7-7858-57FD-20829225CCAF}"/>
              </a:ext>
            </a:extLst>
          </p:cNvPr>
          <p:cNvSpPr txBox="1">
            <a:spLocks/>
          </p:cNvSpPr>
          <p:nvPr/>
        </p:nvSpPr>
        <p:spPr>
          <a:xfrm>
            <a:off x="68093" y="1186774"/>
            <a:ext cx="4591455" cy="50928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1. </a:t>
            </a: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Enough performance for job and data management</a:t>
            </a: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</a:t>
            </a:r>
            <a:endParaRPr lang="en-US" sz="1800" b="1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No need</a:t>
            </a:r>
            <a:r>
              <a:rPr lang="ru-RU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 </a:t>
            </a: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to use a sledge-hammer to crack a nut. </a:t>
            </a:r>
          </a:p>
          <a:p>
            <a:pPr algn="just">
              <a:spcBef>
                <a:spcPts val="600"/>
              </a:spcBef>
            </a:pP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But with possibility to become a sledge-hummer.</a:t>
            </a:r>
          </a:p>
          <a:p>
            <a:pPr algn="just">
              <a:spcBef>
                <a:spcPts val="600"/>
              </a:spcBef>
            </a:pPr>
            <a:endParaRPr lang="en-US" sz="16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2</a:t>
            </a: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 </a:t>
            </a: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Simplicity of installation, support and development</a:t>
            </a: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ru-RU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1</a:t>
            </a: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 FTE (which could be initially a greenhorn) is enough</a:t>
            </a:r>
          </a:p>
          <a:p>
            <a:pPr algn="just">
              <a:spcBef>
                <a:spcPts val="600"/>
              </a:spcBef>
            </a:pPr>
            <a:endParaRPr lang="en-US" sz="16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3</a:t>
            </a: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 </a:t>
            </a: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Single solution for all: jobs, data, user groups, rights, automation, etc. </a:t>
            </a:r>
            <a:endParaRPr lang="ru-RU" sz="1800" b="1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No need to learn and keep in mind different systems and features of interactions between them.</a:t>
            </a:r>
          </a:p>
          <a:p>
            <a:pPr algn="just">
              <a:spcBef>
                <a:spcPts val="600"/>
              </a:spcBef>
            </a:pPr>
            <a:endParaRPr lang="en-US" sz="16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2458A034-5D61-BC87-DB45-12B087D6D733}"/>
              </a:ext>
            </a:extLst>
          </p:cNvPr>
          <p:cNvSpPr txBox="1">
            <a:spLocks/>
          </p:cNvSpPr>
          <p:nvPr/>
        </p:nvSpPr>
        <p:spPr>
          <a:xfrm>
            <a:off x="4889388" y="2348141"/>
            <a:ext cx="4186518" cy="37703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4. Open and active community of developers, admins and users</a:t>
            </a:r>
            <a:r>
              <a:rPr lang="ru-RU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en-US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Yearly meetings, active </a:t>
            </a:r>
            <a:r>
              <a:rPr lang="en-US" sz="1600" cap="none" dirty="0" err="1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github</a:t>
            </a:r>
            <a:r>
              <a:rPr lang="ru-RU" sz="16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.</a:t>
            </a:r>
            <a:endParaRPr lang="en-US" sz="16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endParaRPr lang="en-US" sz="1800" b="1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8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5. Multi-VO support. </a:t>
            </a:r>
          </a:p>
          <a:p>
            <a:pPr algn="just">
              <a:spcBef>
                <a:spcPts val="600"/>
              </a:spcBef>
            </a:pPr>
            <a:r>
              <a:rPr lang="en-US" sz="1400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It saves time for current groups and encourage new groups to experiment with DIRAC.</a:t>
            </a:r>
          </a:p>
          <a:p>
            <a:pPr algn="just">
              <a:spcBef>
                <a:spcPts val="600"/>
              </a:spcBef>
            </a:pPr>
            <a:endParaRPr lang="ru-RU" sz="14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FD68D5-D28B-3FA7-66A2-75EE644A4327}"/>
              </a:ext>
            </a:extLst>
          </p:cNvPr>
          <p:cNvSpPr txBox="1">
            <a:spLocks/>
          </p:cNvSpPr>
          <p:nvPr/>
        </p:nvSpPr>
        <p:spPr>
          <a:xfrm>
            <a:off x="68094" y="5885163"/>
            <a:ext cx="9007812" cy="6537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2600" b="1" cap="none" dirty="0">
                <a:solidFill>
                  <a:srgbClr val="0055A0"/>
                </a:solidFill>
                <a:latin typeface="Segoe UI" panose="020B0502040204020203" pitchFamily="34" charset="0"/>
                <a:ea typeface="Roboto Slab" pitchFamily="2" charset="0"/>
                <a:cs typeface="Segoe UI" panose="020B0502040204020203" pitchFamily="34" charset="0"/>
              </a:rPr>
              <a:t>Thanks to DIRAC Developers, Administrators, Users for help !!!</a:t>
            </a:r>
            <a:endParaRPr lang="ru-RU" sz="2600" b="1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  <a:p>
            <a:pPr algn="ctr">
              <a:spcBef>
                <a:spcPts val="600"/>
              </a:spcBef>
            </a:pPr>
            <a:endParaRPr lang="en-US" sz="1600" cap="none" dirty="0">
              <a:solidFill>
                <a:srgbClr val="0055A0"/>
              </a:solidFill>
              <a:latin typeface="Segoe UI" panose="020B0502040204020203" pitchFamily="34" charset="0"/>
              <a:ea typeface="Roboto Slab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73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1A95B-F585-5059-C93D-0DA12A105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32ADF5-FE6F-C959-00D5-C03A9BDAC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F74C8025-316C-38E6-E139-C9C8AF2AB8E2}"/>
              </a:ext>
            </a:extLst>
          </p:cNvPr>
          <p:cNvSpPr txBox="1">
            <a:spLocks/>
          </p:cNvSpPr>
          <p:nvPr/>
        </p:nvSpPr>
        <p:spPr>
          <a:xfrm>
            <a:off x="0" y="522518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DIRAC documentation is much better!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7CA1E86C-8EB1-473C-A8B6-9CFE7016557E}"/>
              </a:ext>
            </a:extLst>
          </p:cNvPr>
          <p:cNvSpPr txBox="1">
            <a:spLocks/>
          </p:cNvSpPr>
          <p:nvPr/>
        </p:nvSpPr>
        <p:spPr>
          <a:xfrm>
            <a:off x="69309" y="3713662"/>
            <a:ext cx="9003323" cy="1004598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”Best” or even “Good enough practices” recommendations.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2BA9ECC-7DC7-4CB9-5DC8-C89D81845483}"/>
              </a:ext>
            </a:extLst>
          </p:cNvPr>
          <p:cNvSpPr txBox="1">
            <a:spLocks/>
          </p:cNvSpPr>
          <p:nvPr/>
        </p:nvSpPr>
        <p:spPr>
          <a:xfrm>
            <a:off x="3128002" y="2118090"/>
            <a:ext cx="6013940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but still, DIRAC always lacks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108E79D-F282-DA17-244A-EC85185C48BE}"/>
              </a:ext>
            </a:extLst>
          </p:cNvPr>
          <p:cNvSpPr txBox="1">
            <a:spLocks/>
          </p:cNvSpPr>
          <p:nvPr/>
        </p:nvSpPr>
        <p:spPr>
          <a:xfrm>
            <a:off x="69308" y="5351752"/>
            <a:ext cx="9003323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7A54C0CB-C065-5DB7-3087-93E6AEE32685}"/>
              </a:ext>
            </a:extLst>
          </p:cNvPr>
          <p:cNvSpPr txBox="1">
            <a:spLocks/>
          </p:cNvSpPr>
          <p:nvPr/>
        </p:nvSpPr>
        <p:spPr>
          <a:xfrm>
            <a:off x="69308" y="5309234"/>
            <a:ext cx="9003323" cy="1004598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Segoe UI Light" panose="020B0502040204020203" pitchFamily="34" charset="0"/>
                <a:cs typeface="Segoe UI Light" panose="020B0502040204020203" pitchFamily="34" charset="0"/>
              </a:rPr>
              <a:t>It's not a complaint! But rather a statement of fact. </a:t>
            </a:r>
          </a:p>
        </p:txBody>
      </p:sp>
    </p:spTree>
    <p:extLst>
      <p:ext uri="{BB962C8B-B14F-4D97-AF65-F5344CB8AC3E}">
        <p14:creationId xmlns:p14="http://schemas.microsoft.com/office/powerpoint/2010/main" val="2452889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44C9D-B60A-A06A-9825-1675600C2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570992-3588-6DAC-14E5-FB8079F5C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EF50795C-900A-FD2A-B276-2637C341ABF0}"/>
              </a:ext>
            </a:extLst>
          </p:cNvPr>
          <p:cNvSpPr txBox="1">
            <a:spLocks/>
          </p:cNvSpPr>
          <p:nvPr/>
        </p:nvSpPr>
        <p:spPr>
          <a:xfrm>
            <a:off x="-2" y="5351752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Thank you for attention! </a:t>
            </a:r>
          </a:p>
        </p:txBody>
      </p:sp>
      <p:pic>
        <p:nvPicPr>
          <p:cNvPr id="8" name="Picture 7" descr="A screenshot of a chat&#10;&#10;Description automatically generated">
            <a:extLst>
              <a:ext uri="{FF2B5EF4-FFF2-40B4-BE49-F238E27FC236}">
                <a16:creationId xmlns:a16="http://schemas.microsoft.com/office/drawing/2014/main" id="{9A862F0C-B974-1F26-0859-99FF9E358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69" y="495493"/>
            <a:ext cx="7772400" cy="451216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00C0716-695C-3C5A-F2F8-93AC90190800}"/>
              </a:ext>
            </a:extLst>
          </p:cNvPr>
          <p:cNvSpPr/>
          <p:nvPr/>
        </p:nvSpPr>
        <p:spPr>
          <a:xfrm>
            <a:off x="597877" y="2801823"/>
            <a:ext cx="8018585" cy="2244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1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40641-84B8-C11A-9D87-B123F720E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739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29C876-378A-47B1-8F97-84C5F2D80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1356" y="83941"/>
            <a:ext cx="8972743" cy="838771"/>
          </a:xfrm>
          <a:prstGeom prst="roundRect">
            <a:avLst>
              <a:gd name="adj" fmla="val 8410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>
                <a:latin typeface="Segoe UI Light" panose="020B0502040204020203" pitchFamily="34" charset="0"/>
              </a:rPr>
              <a:t>Issue with DB12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8DF501-23EB-47FA-ACE0-9FA7A7FA81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19"/>
          <a:stretch/>
        </p:blipFill>
        <p:spPr>
          <a:xfrm>
            <a:off x="0" y="1752599"/>
            <a:ext cx="9144000" cy="446818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CD85D91-1E80-4EB3-BBEA-7D56A5BC14EC}"/>
              </a:ext>
            </a:extLst>
          </p:cNvPr>
          <p:cNvSpPr/>
          <p:nvPr/>
        </p:nvSpPr>
        <p:spPr>
          <a:xfrm>
            <a:off x="2228850" y="4248150"/>
            <a:ext cx="1885950" cy="73342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Скругленный прямоугольник 16">
            <a:extLst>
              <a:ext uri="{FF2B5EF4-FFF2-40B4-BE49-F238E27FC236}">
                <a16:creationId xmlns:a16="http://schemas.microsoft.com/office/drawing/2014/main" id="{2F1F0F28-8B33-482C-8DE9-AB4FEFD3CE35}"/>
              </a:ext>
            </a:extLst>
          </p:cNvPr>
          <p:cNvSpPr/>
          <p:nvPr/>
        </p:nvSpPr>
        <p:spPr>
          <a:xfrm>
            <a:off x="608347" y="922712"/>
            <a:ext cx="3753196" cy="102957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+mj-lt"/>
              </a:rPr>
              <a:t>AMD estimation problem by DB12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2" name="Прямая со стрелкой 17">
            <a:extLst>
              <a:ext uri="{FF2B5EF4-FFF2-40B4-BE49-F238E27FC236}">
                <a16:creationId xmlns:a16="http://schemas.microsoft.com/office/drawing/2014/main" id="{8B8AB3D8-2D84-4CBE-9CD0-A8C7799CCB1E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2495550" y="1952290"/>
            <a:ext cx="676275" cy="22958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A540570E-2E7D-B44A-881D-3598D614CD3A}"/>
              </a:ext>
            </a:extLst>
          </p:cNvPr>
          <p:cNvCxnSpPr/>
          <p:nvPr/>
        </p:nvCxnSpPr>
        <p:spPr>
          <a:xfrm>
            <a:off x="413657" y="5823857"/>
            <a:ext cx="8660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80">
            <a:extLst>
              <a:ext uri="{FF2B5EF4-FFF2-40B4-BE49-F238E27FC236}">
                <a16:creationId xmlns:a16="http://schemas.microsoft.com/office/drawing/2014/main" id="{1F3ED65F-8021-B140-A937-B48EB010978C}"/>
              </a:ext>
            </a:extLst>
          </p:cNvPr>
          <p:cNvSpPr/>
          <p:nvPr/>
        </p:nvSpPr>
        <p:spPr>
          <a:xfrm>
            <a:off x="3298676" y="5976877"/>
            <a:ext cx="251062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DB12 benchmark</a:t>
            </a:r>
          </a:p>
        </p:txBody>
      </p:sp>
      <p:sp>
        <p:nvSpPr>
          <p:cNvPr id="18" name="Rectangle 80">
            <a:extLst>
              <a:ext uri="{FF2B5EF4-FFF2-40B4-BE49-F238E27FC236}">
                <a16:creationId xmlns:a16="http://schemas.microsoft.com/office/drawing/2014/main" id="{E9804061-8D04-6F40-BE96-A29990A74ECF}"/>
              </a:ext>
            </a:extLst>
          </p:cNvPr>
          <p:cNvSpPr/>
          <p:nvPr/>
        </p:nvSpPr>
        <p:spPr>
          <a:xfrm rot="16200000">
            <a:off x="-471968" y="3454992"/>
            <a:ext cx="137230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24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Walltime</a:t>
            </a:r>
            <a:endParaRPr lang="en-US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A888595D-49D9-C244-B6A0-8E9A595321DC}"/>
              </a:ext>
            </a:extLst>
          </p:cNvPr>
          <p:cNvCxnSpPr>
            <a:cxnSpLocks/>
          </p:cNvCxnSpPr>
          <p:nvPr/>
        </p:nvCxnSpPr>
        <p:spPr>
          <a:xfrm flipV="1">
            <a:off x="423931" y="1752599"/>
            <a:ext cx="0" cy="40712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6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AB17D-859B-20EA-93F2-AC2D594C4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E9D311-9642-5E55-5F82-1D8410465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129815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F87B2B5C-FBBB-E635-DAD0-EF7484E95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" y="-90792"/>
            <a:ext cx="9141942" cy="100459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Experiments that we support</a:t>
            </a:r>
          </a:p>
        </p:txBody>
      </p:sp>
      <p:sp>
        <p:nvSpPr>
          <p:cNvPr id="26" name="Скругленный прямоугольник 81">
            <a:extLst>
              <a:ext uri="{FF2B5EF4-FFF2-40B4-BE49-F238E27FC236}">
                <a16:creationId xmlns:a16="http://schemas.microsoft.com/office/drawing/2014/main" id="{8CBACFAA-DB6C-74F0-84B4-32EB0FF013AA}"/>
              </a:ext>
            </a:extLst>
          </p:cNvPr>
          <p:cNvSpPr/>
          <p:nvPr/>
        </p:nvSpPr>
        <p:spPr>
          <a:xfrm>
            <a:off x="2651519" y="1849311"/>
            <a:ext cx="1920481" cy="3599446"/>
          </a:xfrm>
          <a:prstGeom prst="roundRect">
            <a:avLst>
              <a:gd name="adj" fmla="val 841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Segoe UI Light" panose="020B0502040204020203" pitchFamily="34" charset="0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7FFCBB4A-274A-EAF7-55C8-AA8E9DD93F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9872" r="20669"/>
          <a:stretch/>
        </p:blipFill>
        <p:spPr>
          <a:xfrm>
            <a:off x="2970068" y="1900274"/>
            <a:ext cx="1283387" cy="1215213"/>
          </a:xfrm>
          <a:prstGeom prst="rect">
            <a:avLst/>
          </a:prstGeom>
        </p:spPr>
      </p:pic>
      <p:sp>
        <p:nvSpPr>
          <p:cNvPr id="28" name="Rectangle 67">
            <a:extLst>
              <a:ext uri="{FF2B5EF4-FFF2-40B4-BE49-F238E27FC236}">
                <a16:creationId xmlns:a16="http://schemas.microsoft.com/office/drawing/2014/main" id="{33AC8276-F10F-49FD-8F07-1C8620894664}"/>
              </a:ext>
            </a:extLst>
          </p:cNvPr>
          <p:cNvSpPr/>
          <p:nvPr/>
        </p:nvSpPr>
        <p:spPr>
          <a:xfrm>
            <a:off x="2648837" y="3956931"/>
            <a:ext cx="19130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Operational</a:t>
            </a:r>
            <a:b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Monte-Carlo, Analysis, </a:t>
            </a:r>
            <a:b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en-US" sz="1400" dirty="0">
              <a:solidFill>
                <a:srgbClr val="00206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Biggest resources consumer</a:t>
            </a:r>
          </a:p>
          <a:p>
            <a:pPr algn="ctr"/>
            <a:endParaRPr lang="ru-RU" sz="1400" dirty="0">
              <a:solidFill>
                <a:srgbClr val="00206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Скругленный прямоугольник 81">
            <a:extLst>
              <a:ext uri="{FF2B5EF4-FFF2-40B4-BE49-F238E27FC236}">
                <a16:creationId xmlns:a16="http://schemas.microsoft.com/office/drawing/2014/main" id="{CA26A904-67B4-30E5-0866-2FE707961989}"/>
              </a:ext>
            </a:extLst>
          </p:cNvPr>
          <p:cNvSpPr/>
          <p:nvPr/>
        </p:nvSpPr>
        <p:spPr>
          <a:xfrm>
            <a:off x="588046" y="1849311"/>
            <a:ext cx="1920481" cy="3599446"/>
          </a:xfrm>
          <a:prstGeom prst="roundRect">
            <a:avLst>
              <a:gd name="adj" fmla="val 841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Segoe UI Light" panose="020B0502040204020203" pitchFamily="34" charset="0"/>
            </a:endParaRPr>
          </a:p>
        </p:txBody>
      </p:sp>
      <p:sp>
        <p:nvSpPr>
          <p:cNvPr id="30" name="Rectangle 78">
            <a:extLst>
              <a:ext uri="{FF2B5EF4-FFF2-40B4-BE49-F238E27FC236}">
                <a16:creationId xmlns:a16="http://schemas.microsoft.com/office/drawing/2014/main" id="{E9DF1C45-A096-30A2-8323-B86B7178E6BC}"/>
              </a:ext>
            </a:extLst>
          </p:cNvPr>
          <p:cNvSpPr/>
          <p:nvPr/>
        </p:nvSpPr>
        <p:spPr>
          <a:xfrm>
            <a:off x="588047" y="3956930"/>
            <a:ext cx="192048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Operational</a:t>
            </a:r>
            <a:b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Monte-Carlo, Analysis, </a:t>
            </a:r>
            <a:b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Experimental data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Last data taking:</a:t>
            </a:r>
            <a:b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ru-RU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36</a:t>
            </a:r>
            <a:r>
              <a:rPr lang="en-US" sz="14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TB</a:t>
            </a:r>
          </a:p>
          <a:p>
            <a:pPr algn="ctr"/>
            <a:endParaRPr lang="en-US" sz="1400" dirty="0">
              <a:solidFill>
                <a:srgbClr val="00B05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Скругленный прямоугольник 81">
            <a:extLst>
              <a:ext uri="{FF2B5EF4-FFF2-40B4-BE49-F238E27FC236}">
                <a16:creationId xmlns:a16="http://schemas.microsoft.com/office/drawing/2014/main" id="{9922B257-1E33-BA68-01D2-576A018072FA}"/>
              </a:ext>
            </a:extLst>
          </p:cNvPr>
          <p:cNvSpPr/>
          <p:nvPr/>
        </p:nvSpPr>
        <p:spPr>
          <a:xfrm>
            <a:off x="4702156" y="1849311"/>
            <a:ext cx="1920481" cy="3599446"/>
          </a:xfrm>
          <a:prstGeom prst="roundRect">
            <a:avLst>
              <a:gd name="adj" fmla="val 841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Segoe UI Light" panose="020B0502040204020203" pitchFamily="34" charset="0"/>
            </a:endParaRPr>
          </a:p>
        </p:txBody>
      </p:sp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B9DBE371-9C23-B20E-3D87-B3DD3E82FA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618"/>
          <a:stretch/>
        </p:blipFill>
        <p:spPr>
          <a:xfrm>
            <a:off x="802579" y="2100417"/>
            <a:ext cx="1556436" cy="1000511"/>
          </a:xfrm>
          <a:prstGeom prst="rect">
            <a:avLst/>
          </a:prstGeom>
        </p:spPr>
      </p:pic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B5782DB1-3EA4-8685-3281-F6833FAFF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692" y="3115487"/>
            <a:ext cx="1458248" cy="771736"/>
          </a:xfrm>
          <a:prstGeom prst="rect">
            <a:avLst/>
          </a:prstGeom>
        </p:spPr>
      </p:pic>
      <p:pic>
        <p:nvPicPr>
          <p:cNvPr id="66" name="Рисунок 65">
            <a:extLst>
              <a:ext uri="{FF2B5EF4-FFF2-40B4-BE49-F238E27FC236}">
                <a16:creationId xmlns:a16="http://schemas.microsoft.com/office/drawing/2014/main" id="{AF93703D-EFF4-D505-622D-3C09372329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3542" y="3342722"/>
            <a:ext cx="1556436" cy="317265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81CDA43B-DF93-6FE1-B31B-2F223A01DE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37" y="3039029"/>
            <a:ext cx="1363337" cy="924650"/>
          </a:xfrm>
          <a:prstGeom prst="rect">
            <a:avLst/>
          </a:prstGeom>
        </p:spPr>
      </p:pic>
      <p:pic>
        <p:nvPicPr>
          <p:cNvPr id="68" name="Рисунок 67">
            <a:extLst>
              <a:ext uri="{FF2B5EF4-FFF2-40B4-BE49-F238E27FC236}">
                <a16:creationId xmlns:a16="http://schemas.microsoft.com/office/drawing/2014/main" id="{F8422836-C573-42E7-7AA6-5D35257D6B9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193" t="5466" r="19818" b="4588"/>
          <a:stretch/>
        </p:blipFill>
        <p:spPr>
          <a:xfrm>
            <a:off x="4991476" y="1966661"/>
            <a:ext cx="1354679" cy="1031476"/>
          </a:xfrm>
          <a:prstGeom prst="rect">
            <a:avLst/>
          </a:prstGeom>
        </p:spPr>
      </p:pic>
      <p:sp>
        <p:nvSpPr>
          <p:cNvPr id="69" name="Rectangle 67">
            <a:extLst>
              <a:ext uri="{FF2B5EF4-FFF2-40B4-BE49-F238E27FC236}">
                <a16:creationId xmlns:a16="http://schemas.microsoft.com/office/drawing/2014/main" id="{B6C0CD71-DD3F-A938-0818-B93F98D91306}"/>
              </a:ext>
            </a:extLst>
          </p:cNvPr>
          <p:cNvSpPr/>
          <p:nvPr/>
        </p:nvSpPr>
        <p:spPr>
          <a:xfrm>
            <a:off x="4702157" y="3956932"/>
            <a:ext cx="19204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Suspended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Monte-Carlo, </a:t>
            </a:r>
            <a:br>
              <a:rPr lang="ru-RU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Analysis</a:t>
            </a:r>
          </a:p>
          <a:p>
            <a:pPr algn="ctr"/>
            <a:br>
              <a:rPr lang="ru-RU" sz="1400" dirty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VOMS been disabled </a:t>
            </a:r>
          </a:p>
        </p:txBody>
      </p:sp>
      <p:sp>
        <p:nvSpPr>
          <p:cNvPr id="23" name="Скругленный прямоугольник 81">
            <a:extLst>
              <a:ext uri="{FF2B5EF4-FFF2-40B4-BE49-F238E27FC236}">
                <a16:creationId xmlns:a16="http://schemas.microsoft.com/office/drawing/2014/main" id="{5B64EE49-CA00-8A41-CA09-969F231E268C}"/>
              </a:ext>
            </a:extLst>
          </p:cNvPr>
          <p:cNvSpPr/>
          <p:nvPr/>
        </p:nvSpPr>
        <p:spPr>
          <a:xfrm>
            <a:off x="6752793" y="1849311"/>
            <a:ext cx="1920481" cy="3599446"/>
          </a:xfrm>
          <a:prstGeom prst="roundRect">
            <a:avLst>
              <a:gd name="adj" fmla="val 8410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Segoe UI Light" panose="020B0502040204020203" pitchFamily="34" charset="0"/>
            </a:endParaRPr>
          </a:p>
        </p:txBody>
      </p:sp>
      <p:sp>
        <p:nvSpPr>
          <p:cNvPr id="32" name="Rectangle 67">
            <a:extLst>
              <a:ext uri="{FF2B5EF4-FFF2-40B4-BE49-F238E27FC236}">
                <a16:creationId xmlns:a16="http://schemas.microsoft.com/office/drawing/2014/main" id="{EF87EF4D-9C3B-BC02-7E9A-69CE0B4D7258}"/>
              </a:ext>
            </a:extLst>
          </p:cNvPr>
          <p:cNvSpPr/>
          <p:nvPr/>
        </p:nvSpPr>
        <p:spPr>
          <a:xfrm>
            <a:off x="6752794" y="3956932"/>
            <a:ext cx="19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Suspended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Monte-Carlo</a:t>
            </a:r>
          </a:p>
          <a:p>
            <a:pPr algn="ctr"/>
            <a:endParaRPr lang="en-US" sz="1400" dirty="0">
              <a:solidFill>
                <a:srgbClr val="FFC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br>
              <a:rPr lang="ru-RU" sz="1400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 err="1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HTCondor</a:t>
            </a:r>
            <a:r>
              <a:rPr lang="en-US" sz="1400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disabled X509 certs</a:t>
            </a:r>
          </a:p>
        </p:txBody>
      </p:sp>
      <p:pic>
        <p:nvPicPr>
          <p:cNvPr id="1026" name="Picture 2" descr="Telescope – Very Large Volume Neutrino Telescopes Baikal">
            <a:extLst>
              <a:ext uri="{FF2B5EF4-FFF2-40B4-BE49-F238E27FC236}">
                <a16:creationId xmlns:a16="http://schemas.microsoft.com/office/drawing/2014/main" id="{21F103D3-7CAB-F43E-0A17-98D8582C17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4" t="35080" b="33823"/>
          <a:stretch/>
        </p:blipFill>
        <p:spPr bwMode="auto">
          <a:xfrm>
            <a:off x="6914095" y="3357090"/>
            <a:ext cx="1554444" cy="27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Telescope – Very Large Volume Neutrino Telescopes Baikal">
            <a:extLst>
              <a:ext uri="{FF2B5EF4-FFF2-40B4-BE49-F238E27FC236}">
                <a16:creationId xmlns:a16="http://schemas.microsoft.com/office/drawing/2014/main" id="{AA801751-CAC9-4796-64F3-6E46665E7B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69"/>
          <a:stretch/>
        </p:blipFill>
        <p:spPr bwMode="auto">
          <a:xfrm>
            <a:off x="7168351" y="1917175"/>
            <a:ext cx="1089363" cy="108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472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C41E0-372D-44D7-CF99-A06D6C756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D03871-1E96-F540-CDF8-782415D67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3" name="Title 3">
            <a:extLst>
              <a:ext uri="{FF2B5EF4-FFF2-40B4-BE49-F238E27FC236}">
                <a16:creationId xmlns:a16="http://schemas.microsoft.com/office/drawing/2014/main" id="{3FB1A3AB-A6B0-8087-E573-2390488DB8B4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Resources integrated in DIRAC@JINR</a:t>
            </a:r>
          </a:p>
        </p:txBody>
      </p:sp>
      <p:sp>
        <p:nvSpPr>
          <p:cNvPr id="4" name="Скругленный прямоугольник 81">
            <a:extLst>
              <a:ext uri="{FF2B5EF4-FFF2-40B4-BE49-F238E27FC236}">
                <a16:creationId xmlns:a16="http://schemas.microsoft.com/office/drawing/2014/main" id="{32FD428A-B781-18D6-9543-01BC6191FF6F}"/>
              </a:ext>
            </a:extLst>
          </p:cNvPr>
          <p:cNvSpPr/>
          <p:nvPr/>
        </p:nvSpPr>
        <p:spPr>
          <a:xfrm>
            <a:off x="6253672" y="3022248"/>
            <a:ext cx="2063515" cy="3308045"/>
          </a:xfrm>
          <a:prstGeom prst="roundRect">
            <a:avLst>
              <a:gd name="adj" fmla="val 6656"/>
            </a:avLst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3">
            <a:extLst>
              <a:ext uri="{FF2B5EF4-FFF2-40B4-BE49-F238E27FC236}">
                <a16:creationId xmlns:a16="http://schemas.microsoft.com/office/drawing/2014/main" id="{57696F91-001A-3B65-5A2F-4D38FCDEAD38}"/>
              </a:ext>
            </a:extLst>
          </p:cNvPr>
          <p:cNvGrpSpPr/>
          <p:nvPr/>
        </p:nvGrpSpPr>
        <p:grpSpPr>
          <a:xfrm>
            <a:off x="4238457" y="3043244"/>
            <a:ext cx="960581" cy="1273088"/>
            <a:chOff x="4590326" y="9284375"/>
            <a:chExt cx="842975" cy="1094710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092EC1FA-581C-FC5C-3F0C-232D6CAE3C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" t="10195" r="75605" b="11467"/>
            <a:stretch/>
          </p:blipFill>
          <p:spPr bwMode="auto">
            <a:xfrm>
              <a:off x="4590326" y="9535096"/>
              <a:ext cx="819239" cy="84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124">
              <a:extLst>
                <a:ext uri="{FF2B5EF4-FFF2-40B4-BE49-F238E27FC236}">
                  <a16:creationId xmlns:a16="http://schemas.microsoft.com/office/drawing/2014/main" id="{EA03EAD7-928E-9343-AEFC-92336130BF26}"/>
                </a:ext>
              </a:extLst>
            </p:cNvPr>
            <p:cNvSpPr/>
            <p:nvPr/>
          </p:nvSpPr>
          <p:spPr>
            <a:xfrm>
              <a:off x="4597989" y="9321909"/>
              <a:ext cx="811577" cy="1057176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637EDB-F3BB-DD61-0C0C-B9407FCC5054}"/>
                </a:ext>
              </a:extLst>
            </p:cNvPr>
            <p:cNvSpPr txBox="1"/>
            <p:nvPr/>
          </p:nvSpPr>
          <p:spPr>
            <a:xfrm>
              <a:off x="4602356" y="9284375"/>
              <a:ext cx="830945" cy="30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Tier-1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Группа 4">
            <a:extLst>
              <a:ext uri="{FF2B5EF4-FFF2-40B4-BE49-F238E27FC236}">
                <a16:creationId xmlns:a16="http://schemas.microsoft.com/office/drawing/2014/main" id="{BD511083-2B5B-BBF8-C4F8-49E80D734DD0}"/>
              </a:ext>
            </a:extLst>
          </p:cNvPr>
          <p:cNvGrpSpPr/>
          <p:nvPr/>
        </p:nvGrpSpPr>
        <p:grpSpPr>
          <a:xfrm>
            <a:off x="5257184" y="3039138"/>
            <a:ext cx="929208" cy="1277192"/>
            <a:chOff x="5629442" y="9284375"/>
            <a:chExt cx="815443" cy="1098239"/>
          </a:xfrm>
        </p:grpSpPr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ACA199D4-8516-D844-537F-66A923B9A2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87" t="9644" r="50706" b="11467"/>
            <a:stretch/>
          </p:blipFill>
          <p:spPr bwMode="auto">
            <a:xfrm>
              <a:off x="5629442" y="9535096"/>
              <a:ext cx="815442" cy="847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" name="Группа 120">
              <a:extLst>
                <a:ext uri="{FF2B5EF4-FFF2-40B4-BE49-F238E27FC236}">
                  <a16:creationId xmlns:a16="http://schemas.microsoft.com/office/drawing/2014/main" id="{D6AB342B-9A42-E3B5-63B8-25EF2F7703EF}"/>
                </a:ext>
              </a:extLst>
            </p:cNvPr>
            <p:cNvGrpSpPr/>
            <p:nvPr/>
          </p:nvGrpSpPr>
          <p:grpSpPr>
            <a:xfrm>
              <a:off x="5629914" y="9284375"/>
              <a:ext cx="814971" cy="1098239"/>
              <a:chOff x="4597990" y="9284375"/>
              <a:chExt cx="814971" cy="1098239"/>
            </a:xfrm>
          </p:grpSpPr>
          <p:sp>
            <p:nvSpPr>
              <p:cNvPr id="12" name="Прямоугольник 121">
                <a:extLst>
                  <a:ext uri="{FF2B5EF4-FFF2-40B4-BE49-F238E27FC236}">
                    <a16:creationId xmlns:a16="http://schemas.microsoft.com/office/drawing/2014/main" id="{24474570-79D0-B618-A017-889EDB2E5B32}"/>
                  </a:ext>
                </a:extLst>
              </p:cNvPr>
              <p:cNvSpPr/>
              <p:nvPr/>
            </p:nvSpPr>
            <p:spPr>
              <a:xfrm>
                <a:off x="4597990" y="9321909"/>
                <a:ext cx="814971" cy="1060705"/>
              </a:xfrm>
              <a:prstGeom prst="rect">
                <a:avLst/>
              </a:prstGeom>
              <a:noFill/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C47A73-8752-F0F8-52D3-F448A1598B1C}"/>
                  </a:ext>
                </a:extLst>
              </p:cNvPr>
              <p:cNvSpPr txBox="1"/>
              <p:nvPr/>
            </p:nvSpPr>
            <p:spPr>
              <a:xfrm>
                <a:off x="4602356" y="9284375"/>
                <a:ext cx="810605" cy="304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Tier-2</a:t>
                </a:r>
                <a:endParaRPr lang="ru-RU" sz="1700" dirty="0"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" name="Группа 7">
            <a:extLst>
              <a:ext uri="{FF2B5EF4-FFF2-40B4-BE49-F238E27FC236}">
                <a16:creationId xmlns:a16="http://schemas.microsoft.com/office/drawing/2014/main" id="{3A530F95-A23B-58FE-DBA1-227591AD0CFD}"/>
              </a:ext>
            </a:extLst>
          </p:cNvPr>
          <p:cNvGrpSpPr/>
          <p:nvPr/>
        </p:nvGrpSpPr>
        <p:grpSpPr>
          <a:xfrm>
            <a:off x="3243587" y="3047222"/>
            <a:ext cx="947243" cy="1275225"/>
            <a:chOff x="7672366" y="9289405"/>
            <a:chExt cx="831270" cy="1096548"/>
          </a:xfrm>
        </p:grpSpPr>
        <p:pic>
          <p:nvPicPr>
            <p:cNvPr id="15" name="Picture 3">
              <a:extLst>
                <a:ext uri="{FF2B5EF4-FFF2-40B4-BE49-F238E27FC236}">
                  <a16:creationId xmlns:a16="http://schemas.microsoft.com/office/drawing/2014/main" id="{DF283EB8-56B8-797B-05DB-CD2DC982C2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19" t="10059" r="25572" b="11466"/>
            <a:stretch/>
          </p:blipFill>
          <p:spPr bwMode="auto">
            <a:xfrm>
              <a:off x="7672367" y="9534526"/>
              <a:ext cx="819239" cy="851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Группа 112">
              <a:extLst>
                <a:ext uri="{FF2B5EF4-FFF2-40B4-BE49-F238E27FC236}">
                  <a16:creationId xmlns:a16="http://schemas.microsoft.com/office/drawing/2014/main" id="{1BD28DF6-2EAE-E176-3A2B-1CEB0366529B}"/>
                </a:ext>
              </a:extLst>
            </p:cNvPr>
            <p:cNvGrpSpPr/>
            <p:nvPr/>
          </p:nvGrpSpPr>
          <p:grpSpPr>
            <a:xfrm>
              <a:off x="7672366" y="9289405"/>
              <a:ext cx="831270" cy="1088663"/>
              <a:chOff x="4597989" y="9289405"/>
              <a:chExt cx="831270" cy="1088663"/>
            </a:xfrm>
          </p:grpSpPr>
          <p:sp>
            <p:nvSpPr>
              <p:cNvPr id="17" name="Прямоугольник 113">
                <a:extLst>
                  <a:ext uri="{FF2B5EF4-FFF2-40B4-BE49-F238E27FC236}">
                    <a16:creationId xmlns:a16="http://schemas.microsoft.com/office/drawing/2014/main" id="{AF707C5C-3E74-DF82-C2E8-3E97E8FBDE4A}"/>
                  </a:ext>
                </a:extLst>
              </p:cNvPr>
              <p:cNvSpPr/>
              <p:nvPr/>
            </p:nvSpPr>
            <p:spPr>
              <a:xfrm>
                <a:off x="4597989" y="9321909"/>
                <a:ext cx="826903" cy="1056159"/>
              </a:xfrm>
              <a:prstGeom prst="rect">
                <a:avLst/>
              </a:prstGeom>
              <a:noFill/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BF0AB3-7F6F-87ED-1118-9E10C233AE98}"/>
                  </a:ext>
                </a:extLst>
              </p:cNvPr>
              <p:cNvSpPr txBox="1"/>
              <p:nvPr/>
            </p:nvSpPr>
            <p:spPr>
              <a:xfrm>
                <a:off x="4602357" y="9289405"/>
                <a:ext cx="826902" cy="304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JINR Cloud</a:t>
                </a:r>
                <a:endParaRPr lang="ru-RU" sz="1700" dirty="0"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Группа 159">
            <a:extLst>
              <a:ext uri="{FF2B5EF4-FFF2-40B4-BE49-F238E27FC236}">
                <a16:creationId xmlns:a16="http://schemas.microsoft.com/office/drawing/2014/main" id="{7F2D1F85-DAF8-7061-B571-3F1C6888A0D9}"/>
              </a:ext>
            </a:extLst>
          </p:cNvPr>
          <p:cNvGrpSpPr/>
          <p:nvPr/>
        </p:nvGrpSpPr>
        <p:grpSpPr>
          <a:xfrm>
            <a:off x="1778109" y="1484920"/>
            <a:ext cx="925714" cy="1272308"/>
            <a:chOff x="2491317" y="2886747"/>
            <a:chExt cx="925714" cy="1272308"/>
          </a:xfrm>
        </p:grpSpPr>
        <p:grpSp>
          <p:nvGrpSpPr>
            <p:cNvPr id="20" name="Группа 105">
              <a:extLst>
                <a:ext uri="{FF2B5EF4-FFF2-40B4-BE49-F238E27FC236}">
                  <a16:creationId xmlns:a16="http://schemas.microsoft.com/office/drawing/2014/main" id="{0662B608-C0CC-CD8C-8C26-44949FB26FB9}"/>
                </a:ext>
              </a:extLst>
            </p:cNvPr>
            <p:cNvGrpSpPr/>
            <p:nvPr/>
          </p:nvGrpSpPr>
          <p:grpSpPr>
            <a:xfrm>
              <a:off x="2491317" y="2886747"/>
              <a:ext cx="925714" cy="1263139"/>
              <a:chOff x="4588708" y="9295641"/>
              <a:chExt cx="983931" cy="1252379"/>
            </a:xfrm>
          </p:grpSpPr>
          <p:sp>
            <p:nvSpPr>
              <p:cNvPr id="24" name="Прямоугольник 109">
                <a:extLst>
                  <a:ext uri="{FF2B5EF4-FFF2-40B4-BE49-F238E27FC236}">
                    <a16:creationId xmlns:a16="http://schemas.microsoft.com/office/drawing/2014/main" id="{5D107936-90B1-C4F4-09BA-63C90BB03A8D}"/>
                  </a:ext>
                </a:extLst>
              </p:cNvPr>
              <p:cNvSpPr/>
              <p:nvPr/>
            </p:nvSpPr>
            <p:spPr>
              <a:xfrm>
                <a:off x="4597989" y="9321908"/>
                <a:ext cx="974650" cy="1226112"/>
              </a:xfrm>
              <a:prstGeom prst="rect">
                <a:avLst/>
              </a:prstGeom>
              <a:noFill/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9B4DA65-790B-3923-DEF9-18D751AEF912}"/>
                  </a:ext>
                </a:extLst>
              </p:cNvPr>
              <p:cNvSpPr txBox="1"/>
              <p:nvPr/>
            </p:nvSpPr>
            <p:spPr>
              <a:xfrm>
                <a:off x="4588708" y="9295641"/>
                <a:ext cx="975065" cy="30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NICA cluster</a:t>
                </a:r>
                <a:endParaRPr lang="ru-RU" sz="14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Прямоугольник 106">
              <a:extLst>
                <a:ext uri="{FF2B5EF4-FFF2-40B4-BE49-F238E27FC236}">
                  <a16:creationId xmlns:a16="http://schemas.microsoft.com/office/drawing/2014/main" id="{A8E6B556-24F4-0A33-07C4-9199BAD5023D}"/>
                </a:ext>
              </a:extLst>
            </p:cNvPr>
            <p:cNvSpPr/>
            <p:nvPr/>
          </p:nvSpPr>
          <p:spPr>
            <a:xfrm>
              <a:off x="2500397" y="3174573"/>
              <a:ext cx="916633" cy="984482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22" name="Овал 107">
              <a:extLst>
                <a:ext uri="{FF2B5EF4-FFF2-40B4-BE49-F238E27FC236}">
                  <a16:creationId xmlns:a16="http://schemas.microsoft.com/office/drawing/2014/main" id="{F1A0CFBC-2066-B8D9-5844-98DFC27F162B}"/>
                </a:ext>
              </a:extLst>
            </p:cNvPr>
            <p:cNvSpPr/>
            <p:nvPr/>
          </p:nvSpPr>
          <p:spPr>
            <a:xfrm>
              <a:off x="2509450" y="3211355"/>
              <a:ext cx="887656" cy="90590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pic>
          <p:nvPicPr>
            <p:cNvPr id="23" name="Picture 4" descr="https://bmn.jinr.ru/wp-content/uploads/2019/08/ncx_cluster.jpg">
              <a:extLst>
                <a:ext uri="{FF2B5EF4-FFF2-40B4-BE49-F238E27FC236}">
                  <a16:creationId xmlns:a16="http://schemas.microsoft.com/office/drawing/2014/main" id="{EE8589D4-472C-54E5-FC9D-2EC5633EF6C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00" b="6330"/>
            <a:stretch/>
          </p:blipFill>
          <p:spPr bwMode="auto">
            <a:xfrm>
              <a:off x="2525056" y="3218873"/>
              <a:ext cx="868928" cy="893496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10">
            <a:extLst>
              <a:ext uri="{FF2B5EF4-FFF2-40B4-BE49-F238E27FC236}">
                <a16:creationId xmlns:a16="http://schemas.microsoft.com/office/drawing/2014/main" id="{891D2BE5-21EC-5053-00CB-A4B2D7A48B85}"/>
              </a:ext>
            </a:extLst>
          </p:cNvPr>
          <p:cNvGrpSpPr/>
          <p:nvPr/>
        </p:nvGrpSpPr>
        <p:grpSpPr>
          <a:xfrm>
            <a:off x="7303345" y="983542"/>
            <a:ext cx="934890" cy="706793"/>
            <a:chOff x="-9885141" y="3641430"/>
            <a:chExt cx="820428" cy="607761"/>
          </a:xfrm>
        </p:grpSpPr>
        <p:pic>
          <p:nvPicPr>
            <p:cNvPr id="27" name="Рисунок 98">
              <a:extLst>
                <a:ext uri="{FF2B5EF4-FFF2-40B4-BE49-F238E27FC236}">
                  <a16:creationId xmlns:a16="http://schemas.microsoft.com/office/drawing/2014/main" id="{82E62D4D-EF48-6B25-7B66-6F6E69EE1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9389075" y="3924829"/>
              <a:ext cx="324362" cy="324362"/>
            </a:xfrm>
            <a:prstGeom prst="rect">
              <a:avLst/>
            </a:prstGeom>
          </p:spPr>
        </p:pic>
        <p:pic>
          <p:nvPicPr>
            <p:cNvPr id="28" name="Рисунок 99">
              <a:extLst>
                <a:ext uri="{FF2B5EF4-FFF2-40B4-BE49-F238E27FC236}">
                  <a16:creationId xmlns:a16="http://schemas.microsoft.com/office/drawing/2014/main" id="{0FB19444-4999-6016-DEDB-E09489B27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9885141" y="3641430"/>
              <a:ext cx="485304" cy="485304"/>
            </a:xfrm>
            <a:prstGeom prst="rect">
              <a:avLst/>
            </a:prstGeom>
          </p:spPr>
        </p:pic>
      </p:grpSp>
      <p:grpSp>
        <p:nvGrpSpPr>
          <p:cNvPr id="29" name="Группа 11">
            <a:extLst>
              <a:ext uri="{FF2B5EF4-FFF2-40B4-BE49-F238E27FC236}">
                <a16:creationId xmlns:a16="http://schemas.microsoft.com/office/drawing/2014/main" id="{0845DCA9-3A3D-7E7D-A637-3D4A11AE67F4}"/>
              </a:ext>
            </a:extLst>
          </p:cNvPr>
          <p:cNvGrpSpPr/>
          <p:nvPr/>
        </p:nvGrpSpPr>
        <p:grpSpPr>
          <a:xfrm>
            <a:off x="7211067" y="1726736"/>
            <a:ext cx="1169846" cy="599850"/>
            <a:chOff x="-7718063" y="4995352"/>
            <a:chExt cx="1380937" cy="693821"/>
          </a:xfrm>
        </p:grpSpPr>
        <p:pic>
          <p:nvPicPr>
            <p:cNvPr id="30" name="Рисунок 95">
              <a:extLst>
                <a:ext uri="{FF2B5EF4-FFF2-40B4-BE49-F238E27FC236}">
                  <a16:creationId xmlns:a16="http://schemas.microsoft.com/office/drawing/2014/main" id="{700F1400-5702-9AAB-CDB0-BB16F87A0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7718063" y="5048063"/>
              <a:ext cx="552015" cy="637695"/>
            </a:xfrm>
            <a:prstGeom prst="rect">
              <a:avLst/>
            </a:prstGeom>
          </p:spPr>
        </p:pic>
        <p:pic>
          <p:nvPicPr>
            <p:cNvPr id="31" name="Рисунок 96">
              <a:extLst>
                <a:ext uri="{FF2B5EF4-FFF2-40B4-BE49-F238E27FC236}">
                  <a16:creationId xmlns:a16="http://schemas.microsoft.com/office/drawing/2014/main" id="{575E3EF9-EA01-3DF0-294C-34773B698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247057" y="5315606"/>
              <a:ext cx="373567" cy="373567"/>
            </a:xfrm>
            <a:prstGeom prst="rect">
              <a:avLst/>
            </a:prstGeom>
          </p:spPr>
        </p:pic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923704E2-669F-0B6C-2F70-B3AA66FD082C}"/>
                </a:ext>
              </a:extLst>
            </p:cNvPr>
            <p:cNvSpPr txBox="1"/>
            <p:nvPr/>
          </p:nvSpPr>
          <p:spPr>
            <a:xfrm>
              <a:off x="-7305846" y="4995352"/>
              <a:ext cx="968720" cy="391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gency FB" panose="00010606040000040003" pitchFamily="2" charset="0"/>
                </a:rPr>
                <a:t>MLIT EOS</a:t>
              </a:r>
              <a:endParaRPr lang="ru-RU" sz="1600" dirty="0"/>
            </a:p>
          </p:txBody>
        </p:sp>
      </p:grpSp>
      <p:cxnSp>
        <p:nvCxnSpPr>
          <p:cNvPr id="290" name="Прямая со стрелкой 12">
            <a:extLst>
              <a:ext uri="{FF2B5EF4-FFF2-40B4-BE49-F238E27FC236}">
                <a16:creationId xmlns:a16="http://schemas.microsoft.com/office/drawing/2014/main" id="{1CC2F655-CC7A-CB4D-F7CA-9C5E11F09914}"/>
              </a:ext>
            </a:extLst>
          </p:cNvPr>
          <p:cNvCxnSpPr>
            <a:cxnSpLocks/>
          </p:cNvCxnSpPr>
          <p:nvPr/>
        </p:nvCxnSpPr>
        <p:spPr>
          <a:xfrm flipH="1" flipV="1">
            <a:off x="2891782" y="1596282"/>
            <a:ext cx="1201856" cy="196415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Прямая со стрелкой 16">
            <a:extLst>
              <a:ext uri="{FF2B5EF4-FFF2-40B4-BE49-F238E27FC236}">
                <a16:creationId xmlns:a16="http://schemas.microsoft.com/office/drawing/2014/main" id="{1E6569CD-937F-8ED7-38F1-E34193A7BBDE}"/>
              </a:ext>
            </a:extLst>
          </p:cNvPr>
          <p:cNvCxnSpPr>
            <a:cxnSpLocks/>
          </p:cNvCxnSpPr>
          <p:nvPr/>
        </p:nvCxnSpPr>
        <p:spPr>
          <a:xfrm flipH="1">
            <a:off x="3879738" y="2444231"/>
            <a:ext cx="296561" cy="602991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Прямая со стрелкой 18">
            <a:extLst>
              <a:ext uri="{FF2B5EF4-FFF2-40B4-BE49-F238E27FC236}">
                <a16:creationId xmlns:a16="http://schemas.microsoft.com/office/drawing/2014/main" id="{CA6C8EF8-24A5-91BE-9302-E2C7CB9C74EC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725601" y="2492794"/>
            <a:ext cx="1" cy="550450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Прямая со стрелкой 19">
            <a:extLst>
              <a:ext uri="{FF2B5EF4-FFF2-40B4-BE49-F238E27FC236}">
                <a16:creationId xmlns:a16="http://schemas.microsoft.com/office/drawing/2014/main" id="{DB7B31E2-BAD0-570F-470D-A19A9E75B4D0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5724545" y="2492794"/>
            <a:ext cx="0" cy="546344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Прямая со стрелкой 21">
            <a:extLst>
              <a:ext uri="{FF2B5EF4-FFF2-40B4-BE49-F238E27FC236}">
                <a16:creationId xmlns:a16="http://schemas.microsoft.com/office/drawing/2014/main" id="{07F85AD5-2729-B491-A32A-665AEFF64B6B}"/>
              </a:ext>
            </a:extLst>
          </p:cNvPr>
          <p:cNvCxnSpPr>
            <a:cxnSpLocks/>
          </p:cNvCxnSpPr>
          <p:nvPr/>
        </p:nvCxnSpPr>
        <p:spPr>
          <a:xfrm flipV="1">
            <a:off x="6570688" y="1931044"/>
            <a:ext cx="593606" cy="31521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Прямая со стрелкой 59">
            <a:extLst>
              <a:ext uri="{FF2B5EF4-FFF2-40B4-BE49-F238E27FC236}">
                <a16:creationId xmlns:a16="http://schemas.microsoft.com/office/drawing/2014/main" id="{CEF87554-EC93-A120-4BC9-DFC1A41F665E}"/>
              </a:ext>
            </a:extLst>
          </p:cNvPr>
          <p:cNvCxnSpPr>
            <a:cxnSpLocks/>
          </p:cNvCxnSpPr>
          <p:nvPr/>
        </p:nvCxnSpPr>
        <p:spPr>
          <a:xfrm>
            <a:off x="6539672" y="2124921"/>
            <a:ext cx="599380" cy="409104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Прямая со стрелкой 60">
            <a:extLst>
              <a:ext uri="{FF2B5EF4-FFF2-40B4-BE49-F238E27FC236}">
                <a16:creationId xmlns:a16="http://schemas.microsoft.com/office/drawing/2014/main" id="{517267D7-11E8-084A-3AFB-758457974146}"/>
              </a:ext>
            </a:extLst>
          </p:cNvPr>
          <p:cNvCxnSpPr>
            <a:cxnSpLocks/>
          </p:cNvCxnSpPr>
          <p:nvPr/>
        </p:nvCxnSpPr>
        <p:spPr>
          <a:xfrm flipV="1">
            <a:off x="6469192" y="1326878"/>
            <a:ext cx="741875" cy="392033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4" name="Рисунок 61">
            <a:extLst>
              <a:ext uri="{FF2B5EF4-FFF2-40B4-BE49-F238E27FC236}">
                <a16:creationId xmlns:a16="http://schemas.microsoft.com/office/drawing/2014/main" id="{9843FEFF-FB91-3572-3EFA-5D9751B227F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461" y="5879621"/>
            <a:ext cx="1280379" cy="524402"/>
          </a:xfrm>
          <a:prstGeom prst="rect">
            <a:avLst/>
          </a:prstGeom>
        </p:spPr>
      </p:pic>
      <p:grpSp>
        <p:nvGrpSpPr>
          <p:cNvPr id="315" name="Группа 146">
            <a:extLst>
              <a:ext uri="{FF2B5EF4-FFF2-40B4-BE49-F238E27FC236}">
                <a16:creationId xmlns:a16="http://schemas.microsoft.com/office/drawing/2014/main" id="{6A515578-4F76-2B77-35ED-E8AADCEDD1BE}"/>
              </a:ext>
            </a:extLst>
          </p:cNvPr>
          <p:cNvGrpSpPr/>
          <p:nvPr/>
        </p:nvGrpSpPr>
        <p:grpSpPr>
          <a:xfrm>
            <a:off x="7312145" y="4662218"/>
            <a:ext cx="948606" cy="1269436"/>
            <a:chOff x="6913650" y="4496243"/>
            <a:chExt cx="948606" cy="1269436"/>
          </a:xfrm>
        </p:grpSpPr>
        <p:grpSp>
          <p:nvGrpSpPr>
            <p:cNvPr id="316" name="Группа 90">
              <a:extLst>
                <a:ext uri="{FF2B5EF4-FFF2-40B4-BE49-F238E27FC236}">
                  <a16:creationId xmlns:a16="http://schemas.microsoft.com/office/drawing/2014/main" id="{563C87C6-6CFA-0FCA-5CF6-C1FC85A2142E}"/>
                </a:ext>
              </a:extLst>
            </p:cNvPr>
            <p:cNvGrpSpPr/>
            <p:nvPr/>
          </p:nvGrpSpPr>
          <p:grpSpPr>
            <a:xfrm>
              <a:off x="6913997" y="4496243"/>
              <a:ext cx="948259" cy="1262085"/>
              <a:chOff x="4597989" y="9299478"/>
              <a:chExt cx="980372" cy="1248542"/>
            </a:xfrm>
          </p:grpSpPr>
          <p:sp>
            <p:nvSpPr>
              <p:cNvPr id="320" name="Прямоугольник 93">
                <a:extLst>
                  <a:ext uri="{FF2B5EF4-FFF2-40B4-BE49-F238E27FC236}">
                    <a16:creationId xmlns:a16="http://schemas.microsoft.com/office/drawing/2014/main" id="{05D6BEE2-1718-013B-5B97-B6F7F1682A1A}"/>
                  </a:ext>
                </a:extLst>
              </p:cNvPr>
              <p:cNvSpPr/>
              <p:nvPr/>
            </p:nvSpPr>
            <p:spPr>
              <a:xfrm>
                <a:off x="4597989" y="9321908"/>
                <a:ext cx="974650" cy="12261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9B2A2BE0-EA60-E6B5-D69C-17FC4C88BAB5}"/>
                  </a:ext>
                </a:extLst>
              </p:cNvPr>
              <p:cNvSpPr txBox="1"/>
              <p:nvPr/>
            </p:nvSpPr>
            <p:spPr>
              <a:xfrm>
                <a:off x="4603711" y="9299478"/>
                <a:ext cx="974650" cy="280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Polytech</a:t>
                </a:r>
                <a:endParaRPr lang="ru-RU" sz="17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7" name="Прямоугольник 91">
              <a:extLst>
                <a:ext uri="{FF2B5EF4-FFF2-40B4-BE49-F238E27FC236}">
                  <a16:creationId xmlns:a16="http://schemas.microsoft.com/office/drawing/2014/main" id="{246F49A6-8047-E1CB-5433-E3B367C0648F}"/>
                </a:ext>
              </a:extLst>
            </p:cNvPr>
            <p:cNvSpPr/>
            <p:nvPr/>
          </p:nvSpPr>
          <p:spPr>
            <a:xfrm>
              <a:off x="6914350" y="4777039"/>
              <a:ext cx="941960" cy="988640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18" name="Овал 92">
              <a:extLst>
                <a:ext uri="{FF2B5EF4-FFF2-40B4-BE49-F238E27FC236}">
                  <a16:creationId xmlns:a16="http://schemas.microsoft.com/office/drawing/2014/main" id="{53EC3069-92B4-7799-5064-7C060BBEFBE5}"/>
                </a:ext>
              </a:extLst>
            </p:cNvPr>
            <p:cNvSpPr/>
            <p:nvPr/>
          </p:nvSpPr>
          <p:spPr>
            <a:xfrm>
              <a:off x="6923403" y="4813819"/>
              <a:ext cx="912181" cy="92654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19" name="Овал 89">
              <a:extLst>
                <a:ext uri="{FF2B5EF4-FFF2-40B4-BE49-F238E27FC236}">
                  <a16:creationId xmlns:a16="http://schemas.microsoft.com/office/drawing/2014/main" id="{046051AC-034D-976D-DA99-69B92AF1C5F9}"/>
                </a:ext>
              </a:extLst>
            </p:cNvPr>
            <p:cNvSpPr/>
            <p:nvPr/>
          </p:nvSpPr>
          <p:spPr>
            <a:xfrm>
              <a:off x="6913650" y="4808346"/>
              <a:ext cx="930502" cy="945155"/>
            </a:xfrm>
            <a:prstGeom prst="ellipse">
              <a:avLst/>
            </a:prstGeom>
            <a:blipFill>
              <a:blip r:embed="rId10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grpSp>
        <p:nvGrpSpPr>
          <p:cNvPr id="323" name="Группа 144">
            <a:extLst>
              <a:ext uri="{FF2B5EF4-FFF2-40B4-BE49-F238E27FC236}">
                <a16:creationId xmlns:a16="http://schemas.microsoft.com/office/drawing/2014/main" id="{2B157446-B1F0-2DBE-765B-C0F1182BD639}"/>
              </a:ext>
            </a:extLst>
          </p:cNvPr>
          <p:cNvGrpSpPr/>
          <p:nvPr/>
        </p:nvGrpSpPr>
        <p:grpSpPr>
          <a:xfrm>
            <a:off x="6315733" y="4664801"/>
            <a:ext cx="942266" cy="1265620"/>
            <a:chOff x="2627051" y="2893435"/>
            <a:chExt cx="942266" cy="1265620"/>
          </a:xfrm>
        </p:grpSpPr>
        <p:grpSp>
          <p:nvGrpSpPr>
            <p:cNvPr id="325" name="Группа 83">
              <a:extLst>
                <a:ext uri="{FF2B5EF4-FFF2-40B4-BE49-F238E27FC236}">
                  <a16:creationId xmlns:a16="http://schemas.microsoft.com/office/drawing/2014/main" id="{BE6CEA38-9218-8832-A39C-0520526F92CD}"/>
                </a:ext>
              </a:extLst>
            </p:cNvPr>
            <p:cNvGrpSpPr/>
            <p:nvPr/>
          </p:nvGrpSpPr>
          <p:grpSpPr>
            <a:xfrm>
              <a:off x="2627051" y="2893435"/>
              <a:ext cx="942266" cy="1259502"/>
              <a:chOff x="4597683" y="9299478"/>
              <a:chExt cx="974956" cy="1248542"/>
            </a:xfrm>
          </p:grpSpPr>
          <p:sp>
            <p:nvSpPr>
              <p:cNvPr id="330" name="Прямоугольник 86">
                <a:extLst>
                  <a:ext uri="{FF2B5EF4-FFF2-40B4-BE49-F238E27FC236}">
                    <a16:creationId xmlns:a16="http://schemas.microsoft.com/office/drawing/2014/main" id="{EA444763-C3B1-3C00-2DB0-C6301ADEE8A4}"/>
                  </a:ext>
                </a:extLst>
              </p:cNvPr>
              <p:cNvSpPr/>
              <p:nvPr/>
            </p:nvSpPr>
            <p:spPr>
              <a:xfrm>
                <a:off x="4597989" y="9321908"/>
                <a:ext cx="974650" cy="12261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CED7DA50-6D77-EEC1-81B6-6565A0FF4755}"/>
                  </a:ext>
                </a:extLst>
              </p:cNvPr>
              <p:cNvSpPr txBox="1"/>
              <p:nvPr/>
            </p:nvSpPr>
            <p:spPr>
              <a:xfrm>
                <a:off x="4597683" y="9299478"/>
                <a:ext cx="974650" cy="280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MSC</a:t>
                </a:r>
                <a:endParaRPr lang="ru-RU" sz="1700" dirty="0"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26" name="Группа 143">
              <a:extLst>
                <a:ext uri="{FF2B5EF4-FFF2-40B4-BE49-F238E27FC236}">
                  <a16:creationId xmlns:a16="http://schemas.microsoft.com/office/drawing/2014/main" id="{29430229-9866-9487-CB31-A0F79C9D7CF8}"/>
                </a:ext>
              </a:extLst>
            </p:cNvPr>
            <p:cNvGrpSpPr/>
            <p:nvPr/>
          </p:nvGrpSpPr>
          <p:grpSpPr>
            <a:xfrm>
              <a:off x="2627745" y="3174230"/>
              <a:ext cx="933897" cy="984825"/>
              <a:chOff x="2644244" y="3139651"/>
              <a:chExt cx="1110628" cy="1171193"/>
            </a:xfrm>
          </p:grpSpPr>
          <p:sp>
            <p:nvSpPr>
              <p:cNvPr id="327" name="Прямоугольник 84">
                <a:extLst>
                  <a:ext uri="{FF2B5EF4-FFF2-40B4-BE49-F238E27FC236}">
                    <a16:creationId xmlns:a16="http://schemas.microsoft.com/office/drawing/2014/main" id="{BA290016-7BF1-1761-3974-6B771316B591}"/>
                  </a:ext>
                </a:extLst>
              </p:cNvPr>
              <p:cNvSpPr/>
              <p:nvPr/>
            </p:nvSpPr>
            <p:spPr>
              <a:xfrm>
                <a:off x="2644244" y="3139651"/>
                <a:ext cx="1110628" cy="1171193"/>
              </a:xfrm>
              <a:prstGeom prst="rect">
                <a:avLst/>
              </a:prstGeom>
              <a:solidFill>
                <a:srgbClr val="4F81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328" name="Овал 85">
                <a:extLst>
                  <a:ext uri="{FF2B5EF4-FFF2-40B4-BE49-F238E27FC236}">
                    <a16:creationId xmlns:a16="http://schemas.microsoft.com/office/drawing/2014/main" id="{AC7156AC-56BC-1373-8C42-4AA98CD7B9A8}"/>
                  </a:ext>
                </a:extLst>
              </p:cNvPr>
              <p:cNvSpPr/>
              <p:nvPr/>
            </p:nvSpPr>
            <p:spPr>
              <a:xfrm>
                <a:off x="2664631" y="3176433"/>
                <a:ext cx="1075517" cy="109763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pic>
            <p:nvPicPr>
              <p:cNvPr id="329" name="Рисунок 82">
                <a:extLst>
                  <a:ext uri="{FF2B5EF4-FFF2-40B4-BE49-F238E27FC236}">
                    <a16:creationId xmlns:a16="http://schemas.microsoft.com/office/drawing/2014/main" id="{F2F20252-4B20-C97F-D27A-C1BB3EF123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42263" y="3274985"/>
                <a:ext cx="854518" cy="763922"/>
              </a:xfrm>
              <a:prstGeom prst="rect">
                <a:avLst/>
              </a:prstGeom>
            </p:spPr>
          </p:pic>
        </p:grpSp>
      </p:grpSp>
      <p:grpSp>
        <p:nvGrpSpPr>
          <p:cNvPr id="332" name="Группа 68">
            <a:extLst>
              <a:ext uri="{FF2B5EF4-FFF2-40B4-BE49-F238E27FC236}">
                <a16:creationId xmlns:a16="http://schemas.microsoft.com/office/drawing/2014/main" id="{DD52E46E-5AEC-51AB-E60F-D8AFF9E7F0F5}"/>
              </a:ext>
            </a:extLst>
          </p:cNvPr>
          <p:cNvGrpSpPr/>
          <p:nvPr/>
        </p:nvGrpSpPr>
        <p:grpSpPr>
          <a:xfrm>
            <a:off x="4131525" y="1695480"/>
            <a:ext cx="2369766" cy="748751"/>
            <a:chOff x="24928292" y="7418529"/>
            <a:chExt cx="2625574" cy="812861"/>
          </a:xfrm>
        </p:grpSpPr>
        <p:sp>
          <p:nvSpPr>
            <p:cNvPr id="333" name="Скругленный прямоугольник 71">
              <a:extLst>
                <a:ext uri="{FF2B5EF4-FFF2-40B4-BE49-F238E27FC236}">
                  <a16:creationId xmlns:a16="http://schemas.microsoft.com/office/drawing/2014/main" id="{03D93CE9-A091-628E-90AD-1F13F790C848}"/>
                </a:ext>
              </a:extLst>
            </p:cNvPr>
            <p:cNvSpPr/>
            <p:nvPr/>
          </p:nvSpPr>
          <p:spPr>
            <a:xfrm>
              <a:off x="24928292" y="7418529"/>
              <a:ext cx="2625574" cy="81286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pic>
          <p:nvPicPr>
            <p:cNvPr id="334" name="Рисунок 80">
              <a:extLst>
                <a:ext uri="{FF2B5EF4-FFF2-40B4-BE49-F238E27FC236}">
                  <a16:creationId xmlns:a16="http://schemas.microsoft.com/office/drawing/2014/main" id="{D7DE0B16-6F4B-A60D-7562-D715E45EC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01953" y="7438695"/>
              <a:ext cx="2487203" cy="765356"/>
            </a:xfrm>
            <a:prstGeom prst="rect">
              <a:avLst/>
            </a:prstGeom>
          </p:spPr>
        </p:pic>
      </p:grpSp>
      <p:sp>
        <p:nvSpPr>
          <p:cNvPr id="335" name="Скругленный прямоугольник 77">
            <a:extLst>
              <a:ext uri="{FF2B5EF4-FFF2-40B4-BE49-F238E27FC236}">
                <a16:creationId xmlns:a16="http://schemas.microsoft.com/office/drawing/2014/main" id="{3DCAC5C1-8D7C-968D-5A29-870BCC2BC386}"/>
              </a:ext>
            </a:extLst>
          </p:cNvPr>
          <p:cNvSpPr/>
          <p:nvPr/>
        </p:nvSpPr>
        <p:spPr>
          <a:xfrm>
            <a:off x="3121548" y="960302"/>
            <a:ext cx="5292090" cy="3458310"/>
          </a:xfrm>
          <a:prstGeom prst="roundRect">
            <a:avLst>
              <a:gd name="adj" fmla="val 6656"/>
            </a:avLst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5A0"/>
              </a:solidFill>
            </a:endParaRP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4BA73AAE-0E44-FA44-9F24-DC2DD2D7D4C4}"/>
              </a:ext>
            </a:extLst>
          </p:cNvPr>
          <p:cNvSpPr txBox="1"/>
          <p:nvPr/>
        </p:nvSpPr>
        <p:spPr>
          <a:xfrm>
            <a:off x="2870776" y="970140"/>
            <a:ext cx="3668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4F81BD"/>
                </a:solidFill>
                <a:latin typeface="Agency FB" panose="00010606040000040003" pitchFamily="2" charset="0"/>
              </a:rPr>
              <a:t>MLIT MICC basic facility</a:t>
            </a:r>
            <a:endParaRPr lang="ru-RU" sz="2800" b="1" dirty="0">
              <a:solidFill>
                <a:srgbClr val="4F81BD"/>
              </a:solidFill>
            </a:endParaRPr>
          </a:p>
        </p:txBody>
      </p:sp>
      <p:grpSp>
        <p:nvGrpSpPr>
          <p:cNvPr id="337" name="Группа 129">
            <a:extLst>
              <a:ext uri="{FF2B5EF4-FFF2-40B4-BE49-F238E27FC236}">
                <a16:creationId xmlns:a16="http://schemas.microsoft.com/office/drawing/2014/main" id="{3C3CB70A-390D-8C62-7740-5E2E62756FE7}"/>
              </a:ext>
            </a:extLst>
          </p:cNvPr>
          <p:cNvGrpSpPr/>
          <p:nvPr/>
        </p:nvGrpSpPr>
        <p:grpSpPr>
          <a:xfrm>
            <a:off x="6316239" y="3039138"/>
            <a:ext cx="1950812" cy="1338989"/>
            <a:chOff x="5911447" y="2800926"/>
            <a:chExt cx="1950812" cy="1338989"/>
          </a:xfrm>
        </p:grpSpPr>
        <p:grpSp>
          <p:nvGrpSpPr>
            <p:cNvPr id="338" name="Группа 69">
              <a:extLst>
                <a:ext uri="{FF2B5EF4-FFF2-40B4-BE49-F238E27FC236}">
                  <a16:creationId xmlns:a16="http://schemas.microsoft.com/office/drawing/2014/main" id="{16515B11-5FF6-ED84-04E8-8DB5FD1C8915}"/>
                </a:ext>
              </a:extLst>
            </p:cNvPr>
            <p:cNvGrpSpPr/>
            <p:nvPr/>
          </p:nvGrpSpPr>
          <p:grpSpPr>
            <a:xfrm>
              <a:off x="6897859" y="3082407"/>
              <a:ext cx="886770" cy="1057508"/>
              <a:chOff x="29240632" y="9729817"/>
              <a:chExt cx="982494" cy="1148055"/>
            </a:xfrm>
          </p:grpSpPr>
          <p:pic>
            <p:nvPicPr>
              <p:cNvPr id="346" name="Рисунок 76">
                <a:extLst>
                  <a:ext uri="{FF2B5EF4-FFF2-40B4-BE49-F238E27FC236}">
                    <a16:creationId xmlns:a16="http://schemas.microsoft.com/office/drawing/2014/main" id="{3C820CB3-7F03-EB87-C38F-C5DE9631C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367886" y="9729817"/>
                <a:ext cx="501777" cy="501776"/>
              </a:xfrm>
              <a:prstGeom prst="rect">
                <a:avLst/>
              </a:prstGeom>
            </p:spPr>
          </p:pic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6744F74D-70D4-3794-B44D-3D376EE9F042}"/>
                  </a:ext>
                </a:extLst>
              </p:cNvPr>
              <p:cNvSpPr txBox="1"/>
              <p:nvPr/>
            </p:nvSpPr>
            <p:spPr>
              <a:xfrm>
                <a:off x="29240632" y="10126082"/>
                <a:ext cx="982494" cy="7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Lustre</a:t>
                </a:r>
              </a:p>
              <a:p>
                <a:pPr algn="ctr"/>
                <a:r>
                  <a:rPr lang="en-US" sz="1100" dirty="0"/>
                  <a:t>Ultra-fast storage</a:t>
                </a:r>
                <a:endParaRPr lang="ru-RU" sz="1100" dirty="0"/>
              </a:p>
            </p:txBody>
          </p:sp>
          <p:pic>
            <p:nvPicPr>
              <p:cNvPr id="348" name="Рисунок 78">
                <a:extLst>
                  <a:ext uri="{FF2B5EF4-FFF2-40B4-BE49-F238E27FC236}">
                    <a16:creationId xmlns:a16="http://schemas.microsoft.com/office/drawing/2014/main" id="{88ED7A82-3386-61CE-B3A8-CBACAEF7B5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94311" y="9851380"/>
                <a:ext cx="392754" cy="392752"/>
              </a:xfrm>
              <a:prstGeom prst="rect">
                <a:avLst/>
              </a:prstGeom>
            </p:spPr>
          </p:pic>
        </p:grpSp>
        <p:grpSp>
          <p:nvGrpSpPr>
            <p:cNvPr id="339" name="Группа 128">
              <a:extLst>
                <a:ext uri="{FF2B5EF4-FFF2-40B4-BE49-F238E27FC236}">
                  <a16:creationId xmlns:a16="http://schemas.microsoft.com/office/drawing/2014/main" id="{E0BD8AB8-13B4-C3A7-7EC4-D7932A2823DF}"/>
                </a:ext>
              </a:extLst>
            </p:cNvPr>
            <p:cNvGrpSpPr/>
            <p:nvPr/>
          </p:nvGrpSpPr>
          <p:grpSpPr>
            <a:xfrm>
              <a:off x="5911447" y="2800926"/>
              <a:ext cx="1950812" cy="1277192"/>
              <a:chOff x="5911447" y="2800926"/>
              <a:chExt cx="1950812" cy="1277192"/>
            </a:xfrm>
          </p:grpSpPr>
          <p:grpSp>
            <p:nvGrpSpPr>
              <p:cNvPr id="340" name="Группа 6">
                <a:extLst>
                  <a:ext uri="{FF2B5EF4-FFF2-40B4-BE49-F238E27FC236}">
                    <a16:creationId xmlns:a16="http://schemas.microsoft.com/office/drawing/2014/main" id="{7A89EEB1-D62E-619F-4778-1A2B672DF538}"/>
                  </a:ext>
                </a:extLst>
              </p:cNvPr>
              <p:cNvGrpSpPr/>
              <p:nvPr/>
            </p:nvGrpSpPr>
            <p:grpSpPr>
              <a:xfrm>
                <a:off x="5916424" y="2800926"/>
                <a:ext cx="1945835" cy="1277192"/>
                <a:chOff x="6645272" y="9284375"/>
                <a:chExt cx="1707601" cy="1098239"/>
              </a:xfrm>
            </p:grpSpPr>
            <p:pic>
              <p:nvPicPr>
                <p:cNvPr id="342" name="Picture 3">
                  <a:extLst>
                    <a:ext uri="{FF2B5EF4-FFF2-40B4-BE49-F238E27FC236}">
                      <a16:creationId xmlns:a16="http://schemas.microsoft.com/office/drawing/2014/main" id="{8ACB9554-1234-8D7A-BAFA-2C9D03FA942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669" t="7796" r="352" b="14163"/>
                <a:stretch/>
              </p:blipFill>
              <p:spPr bwMode="auto">
                <a:xfrm>
                  <a:off x="6645272" y="9535096"/>
                  <a:ext cx="822436" cy="8475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343" name="Группа 116">
                  <a:extLst>
                    <a:ext uri="{FF2B5EF4-FFF2-40B4-BE49-F238E27FC236}">
                      <a16:creationId xmlns:a16="http://schemas.microsoft.com/office/drawing/2014/main" id="{EEF6F0BB-7618-A79F-056F-2CD507CDAECC}"/>
                    </a:ext>
                  </a:extLst>
                </p:cNvPr>
                <p:cNvGrpSpPr/>
                <p:nvPr/>
              </p:nvGrpSpPr>
              <p:grpSpPr>
                <a:xfrm>
                  <a:off x="6645608" y="9284375"/>
                  <a:ext cx="1707265" cy="1098239"/>
                  <a:chOff x="4597989" y="9284375"/>
                  <a:chExt cx="1707265" cy="1098239"/>
                </a:xfrm>
              </p:grpSpPr>
              <p:sp>
                <p:nvSpPr>
                  <p:cNvPr id="344" name="Прямоугольник 117">
                    <a:extLst>
                      <a:ext uri="{FF2B5EF4-FFF2-40B4-BE49-F238E27FC236}">
                        <a16:creationId xmlns:a16="http://schemas.microsoft.com/office/drawing/2014/main" id="{430E8672-7250-9F21-818C-9B36562F3D74}"/>
                      </a:ext>
                    </a:extLst>
                  </p:cNvPr>
                  <p:cNvSpPr/>
                  <p:nvPr/>
                </p:nvSpPr>
                <p:spPr>
                  <a:xfrm>
                    <a:off x="4597989" y="9321909"/>
                    <a:ext cx="1707265" cy="1060705"/>
                  </a:xfrm>
                  <a:prstGeom prst="rect">
                    <a:avLst/>
                  </a:prstGeom>
                  <a:noFill/>
                  <a:ln>
                    <a:solidFill>
                      <a:srgbClr val="4F81B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1700"/>
                  </a:p>
                </p:txBody>
              </p:sp>
              <p:sp>
                <p:nvSpPr>
                  <p:cNvPr id="345" name="TextBox 344">
                    <a:extLst>
                      <a:ext uri="{FF2B5EF4-FFF2-40B4-BE49-F238E27FC236}">
                        <a16:creationId xmlns:a16="http://schemas.microsoft.com/office/drawing/2014/main" id="{613916CF-BAB2-F39B-A9BB-974ED143D81E}"/>
                      </a:ext>
                    </a:extLst>
                  </p:cNvPr>
                  <p:cNvSpPr txBox="1"/>
                  <p:nvPr/>
                </p:nvSpPr>
                <p:spPr>
                  <a:xfrm>
                    <a:off x="5099571" y="9284375"/>
                    <a:ext cx="974650" cy="2803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700" dirty="0">
                        <a:latin typeface="Agency FB" panose="00010606040000040003" pitchFamily="2" charset="0"/>
                        <a:cs typeface="Times New Roman" panose="02020603050405020304" pitchFamily="18" charset="0"/>
                      </a:rPr>
                      <a:t>Govorun</a:t>
                    </a:r>
                    <a:endParaRPr lang="ru-RU" sz="1700" dirty="0"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cxnSp>
            <p:nvCxnSpPr>
              <p:cNvPr id="341" name="Прямая соединительная линия 72">
                <a:extLst>
                  <a:ext uri="{FF2B5EF4-FFF2-40B4-BE49-F238E27FC236}">
                    <a16:creationId xmlns:a16="http://schemas.microsoft.com/office/drawing/2014/main" id="{B383840E-C592-C998-C621-BEE812A8FE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11447" y="3087650"/>
                <a:ext cx="1950812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9" name="Группа 138">
            <a:extLst>
              <a:ext uri="{FF2B5EF4-FFF2-40B4-BE49-F238E27FC236}">
                <a16:creationId xmlns:a16="http://schemas.microsoft.com/office/drawing/2014/main" id="{D0174C9C-8D35-1ACD-9C61-6A21E106EFF0}"/>
              </a:ext>
            </a:extLst>
          </p:cNvPr>
          <p:cNvGrpSpPr/>
          <p:nvPr/>
        </p:nvGrpSpPr>
        <p:grpSpPr>
          <a:xfrm>
            <a:off x="7197548" y="2437325"/>
            <a:ext cx="1119639" cy="584923"/>
            <a:chOff x="7545742" y="2290823"/>
            <a:chExt cx="1119639" cy="584923"/>
          </a:xfrm>
        </p:grpSpPr>
        <p:pic>
          <p:nvPicPr>
            <p:cNvPr id="350" name="Рисунок 135">
              <a:extLst>
                <a:ext uri="{FF2B5EF4-FFF2-40B4-BE49-F238E27FC236}">
                  <a16:creationId xmlns:a16="http://schemas.microsoft.com/office/drawing/2014/main" id="{769F75FE-72CD-1668-C799-5FD0D2B8F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991682" y="2498531"/>
              <a:ext cx="369615" cy="377215"/>
            </a:xfrm>
            <a:prstGeom prst="rect">
              <a:avLst/>
            </a:prstGeom>
          </p:spPr>
        </p:pic>
        <p:grpSp>
          <p:nvGrpSpPr>
            <p:cNvPr id="351" name="Группа 137">
              <a:extLst>
                <a:ext uri="{FF2B5EF4-FFF2-40B4-BE49-F238E27FC236}">
                  <a16:creationId xmlns:a16="http://schemas.microsoft.com/office/drawing/2014/main" id="{F5B6C5B7-4828-4B22-0910-69520184DE6D}"/>
                </a:ext>
              </a:extLst>
            </p:cNvPr>
            <p:cNvGrpSpPr/>
            <p:nvPr/>
          </p:nvGrpSpPr>
          <p:grpSpPr>
            <a:xfrm>
              <a:off x="7545742" y="2290823"/>
              <a:ext cx="1119639" cy="531170"/>
              <a:chOff x="7545742" y="2290823"/>
              <a:chExt cx="1119639" cy="531170"/>
            </a:xfrm>
          </p:grpSpPr>
          <p:pic>
            <p:nvPicPr>
              <p:cNvPr id="128" name="Рисунок 134">
                <a:extLst>
                  <a:ext uri="{FF2B5EF4-FFF2-40B4-BE49-F238E27FC236}">
                    <a16:creationId xmlns:a16="http://schemas.microsoft.com/office/drawing/2014/main" id="{BADEF459-BA74-20D8-586C-0730D5F2D5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r="68166"/>
              <a:stretch/>
            </p:blipFill>
            <p:spPr>
              <a:xfrm>
                <a:off x="7545742" y="2346292"/>
                <a:ext cx="481667" cy="475701"/>
              </a:xfrm>
              <a:prstGeom prst="rect">
                <a:avLst/>
              </a:prstGeom>
            </p:spPr>
          </p:pic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B2F646E-3855-E3CF-C707-273815DCF941}"/>
                  </a:ext>
                </a:extLst>
              </p:cNvPr>
              <p:cNvSpPr txBox="1"/>
              <p:nvPr/>
            </p:nvSpPr>
            <p:spPr>
              <a:xfrm>
                <a:off x="7844740" y="2290823"/>
                <a:ext cx="8206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gency FB" panose="00010606040000040003" pitchFamily="2" charset="0"/>
                  </a:rPr>
                  <a:t>MLIT CTA</a:t>
                </a:r>
                <a:endParaRPr lang="ru-RU" sz="1600" dirty="0"/>
              </a:p>
            </p:txBody>
          </p:sp>
        </p:grpSp>
      </p:grpSp>
      <p:grpSp>
        <p:nvGrpSpPr>
          <p:cNvPr id="130" name="Группа 160">
            <a:extLst>
              <a:ext uri="{FF2B5EF4-FFF2-40B4-BE49-F238E27FC236}">
                <a16:creationId xmlns:a16="http://schemas.microsoft.com/office/drawing/2014/main" id="{69317781-7FA6-FD99-56B3-D419B1A7B37A}"/>
              </a:ext>
            </a:extLst>
          </p:cNvPr>
          <p:cNvGrpSpPr/>
          <p:nvPr/>
        </p:nvGrpSpPr>
        <p:grpSpPr>
          <a:xfrm>
            <a:off x="783353" y="1488263"/>
            <a:ext cx="925714" cy="1263139"/>
            <a:chOff x="1496352" y="2886747"/>
            <a:chExt cx="925714" cy="1263139"/>
          </a:xfrm>
        </p:grpSpPr>
        <p:grpSp>
          <p:nvGrpSpPr>
            <p:cNvPr id="131" name="Группа 150">
              <a:extLst>
                <a:ext uri="{FF2B5EF4-FFF2-40B4-BE49-F238E27FC236}">
                  <a16:creationId xmlns:a16="http://schemas.microsoft.com/office/drawing/2014/main" id="{045884A6-97A4-201A-B0E4-65930AF76216}"/>
                </a:ext>
              </a:extLst>
            </p:cNvPr>
            <p:cNvGrpSpPr/>
            <p:nvPr/>
          </p:nvGrpSpPr>
          <p:grpSpPr>
            <a:xfrm>
              <a:off x="1496352" y="2886747"/>
              <a:ext cx="925714" cy="1263139"/>
              <a:chOff x="4588708" y="9295641"/>
              <a:chExt cx="983931" cy="1252379"/>
            </a:xfrm>
          </p:grpSpPr>
          <p:sp>
            <p:nvSpPr>
              <p:cNvPr id="135" name="Прямоугольник 151">
                <a:extLst>
                  <a:ext uri="{FF2B5EF4-FFF2-40B4-BE49-F238E27FC236}">
                    <a16:creationId xmlns:a16="http://schemas.microsoft.com/office/drawing/2014/main" id="{059B238F-AE98-B031-C59A-220088123655}"/>
                  </a:ext>
                </a:extLst>
              </p:cNvPr>
              <p:cNvSpPr/>
              <p:nvPr/>
            </p:nvSpPr>
            <p:spPr>
              <a:xfrm>
                <a:off x="4597989" y="9321908"/>
                <a:ext cx="974650" cy="1226112"/>
              </a:xfrm>
              <a:prstGeom prst="rect">
                <a:avLst/>
              </a:prstGeom>
              <a:noFill/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591BF74-A542-11F7-996C-9EEF15F97883}"/>
                  </a:ext>
                </a:extLst>
              </p:cNvPr>
              <p:cNvSpPr txBox="1"/>
              <p:nvPr/>
            </p:nvSpPr>
            <p:spPr>
              <a:xfrm>
                <a:off x="4588708" y="9295641"/>
                <a:ext cx="975065" cy="30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DDC cluster</a:t>
                </a:r>
                <a:endParaRPr lang="ru-RU" sz="14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2" name="Прямоугольник 153">
              <a:extLst>
                <a:ext uri="{FF2B5EF4-FFF2-40B4-BE49-F238E27FC236}">
                  <a16:creationId xmlns:a16="http://schemas.microsoft.com/office/drawing/2014/main" id="{910B31B4-AAFA-DE9A-9F9B-2EAC72F654FF}"/>
                </a:ext>
              </a:extLst>
            </p:cNvPr>
            <p:cNvSpPr/>
            <p:nvPr/>
          </p:nvSpPr>
          <p:spPr>
            <a:xfrm>
              <a:off x="1505432" y="3174573"/>
              <a:ext cx="916633" cy="975312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33" name="Овал 154">
              <a:extLst>
                <a:ext uri="{FF2B5EF4-FFF2-40B4-BE49-F238E27FC236}">
                  <a16:creationId xmlns:a16="http://schemas.microsoft.com/office/drawing/2014/main" id="{C9B5F2D1-D1E0-D603-095D-C9A042385DA2}"/>
                </a:ext>
              </a:extLst>
            </p:cNvPr>
            <p:cNvSpPr/>
            <p:nvPr/>
          </p:nvSpPr>
          <p:spPr>
            <a:xfrm>
              <a:off x="1514485" y="3211355"/>
              <a:ext cx="887656" cy="90590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0CEBBEA-3E37-D7FE-5087-0D62B4BCEF30}"/>
                </a:ext>
              </a:extLst>
            </p:cNvPr>
            <p:cNvSpPr txBox="1"/>
            <p:nvPr/>
          </p:nvSpPr>
          <p:spPr>
            <a:xfrm>
              <a:off x="1499683" y="3265456"/>
              <a:ext cx="91737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DAQ computing</a:t>
              </a:r>
            </a:p>
            <a:p>
              <a:pPr algn="ctr"/>
              <a:r>
                <a:rPr lang="en-US" sz="14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farm</a:t>
              </a:r>
              <a:endParaRPr lang="ru-RU" sz="14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137" name="Скругленный прямоугольник 77">
            <a:extLst>
              <a:ext uri="{FF2B5EF4-FFF2-40B4-BE49-F238E27FC236}">
                <a16:creationId xmlns:a16="http://schemas.microsoft.com/office/drawing/2014/main" id="{72872A83-09ED-F9E0-11E4-1EA21B19E1E5}"/>
              </a:ext>
            </a:extLst>
          </p:cNvPr>
          <p:cNvSpPr/>
          <p:nvPr/>
        </p:nvSpPr>
        <p:spPr>
          <a:xfrm>
            <a:off x="707912" y="971328"/>
            <a:ext cx="2078571" cy="1847798"/>
          </a:xfrm>
          <a:prstGeom prst="roundRect">
            <a:avLst>
              <a:gd name="adj" fmla="val 6656"/>
            </a:avLst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5A0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0F7E9D2-235B-3D58-9F6D-3651622FD11A}"/>
              </a:ext>
            </a:extLst>
          </p:cNvPr>
          <p:cNvSpPr txBox="1"/>
          <p:nvPr/>
        </p:nvSpPr>
        <p:spPr>
          <a:xfrm>
            <a:off x="759810" y="989788"/>
            <a:ext cx="1976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4F81BD"/>
                </a:solidFill>
                <a:latin typeface="Agency FB" panose="00010606040000040003" pitchFamily="2" charset="0"/>
              </a:rPr>
              <a:t>LHEP resources</a:t>
            </a:r>
            <a:endParaRPr lang="ru-RU" sz="2400" b="1" dirty="0">
              <a:solidFill>
                <a:srgbClr val="4F81BD"/>
              </a:solidFill>
            </a:endParaRPr>
          </a:p>
        </p:txBody>
      </p:sp>
      <p:grpSp>
        <p:nvGrpSpPr>
          <p:cNvPr id="139" name="Группа 175">
            <a:extLst>
              <a:ext uri="{FF2B5EF4-FFF2-40B4-BE49-F238E27FC236}">
                <a16:creationId xmlns:a16="http://schemas.microsoft.com/office/drawing/2014/main" id="{20F12284-EF13-2AB0-E988-D56535954A6E}"/>
              </a:ext>
            </a:extLst>
          </p:cNvPr>
          <p:cNvGrpSpPr/>
          <p:nvPr/>
        </p:nvGrpSpPr>
        <p:grpSpPr>
          <a:xfrm>
            <a:off x="1778109" y="3592392"/>
            <a:ext cx="933426" cy="1260019"/>
            <a:chOff x="2361326" y="2899037"/>
            <a:chExt cx="933426" cy="1260019"/>
          </a:xfrm>
        </p:grpSpPr>
        <p:grpSp>
          <p:nvGrpSpPr>
            <p:cNvPr id="140" name="Группа 170">
              <a:extLst>
                <a:ext uri="{FF2B5EF4-FFF2-40B4-BE49-F238E27FC236}">
                  <a16:creationId xmlns:a16="http://schemas.microsoft.com/office/drawing/2014/main" id="{59EE7BB6-B3AC-85E5-5012-913358DF68B0}"/>
                </a:ext>
              </a:extLst>
            </p:cNvPr>
            <p:cNvGrpSpPr/>
            <p:nvPr/>
          </p:nvGrpSpPr>
          <p:grpSpPr>
            <a:xfrm>
              <a:off x="2361326" y="2899037"/>
              <a:ext cx="933426" cy="1260019"/>
              <a:chOff x="4597989" y="9303549"/>
              <a:chExt cx="974650" cy="1244471"/>
            </a:xfrm>
          </p:grpSpPr>
          <p:sp>
            <p:nvSpPr>
              <p:cNvPr id="144" name="Прямоугольник 173">
                <a:extLst>
                  <a:ext uri="{FF2B5EF4-FFF2-40B4-BE49-F238E27FC236}">
                    <a16:creationId xmlns:a16="http://schemas.microsoft.com/office/drawing/2014/main" id="{4C01F872-DECB-0078-3676-EED96AB1AB28}"/>
                  </a:ext>
                </a:extLst>
              </p:cNvPr>
              <p:cNvSpPr/>
              <p:nvPr/>
            </p:nvSpPr>
            <p:spPr>
              <a:xfrm>
                <a:off x="4597989" y="9321908"/>
                <a:ext cx="974650" cy="1226112"/>
              </a:xfrm>
              <a:prstGeom prst="rect">
                <a:avLst/>
              </a:prstGeom>
              <a:noFill/>
              <a:ln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70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2813D3D8-428D-2048-6703-DAE3E3B54E6E}"/>
                  </a:ext>
                </a:extLst>
              </p:cNvPr>
              <p:cNvSpPr txBox="1"/>
              <p:nvPr/>
            </p:nvSpPr>
            <p:spPr>
              <a:xfrm>
                <a:off x="4935331" y="9303549"/>
                <a:ext cx="628440" cy="349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latin typeface="Agency FB" panose="00010606040000040003" pitchFamily="2" charset="0"/>
                    <a:cs typeface="Times New Roman" panose="02020603050405020304" pitchFamily="18" charset="0"/>
                  </a:rPr>
                  <a:t>MEPHI</a:t>
                </a:r>
                <a:endParaRPr lang="ru-RU" sz="17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1" name="Прямоугольник 171">
              <a:extLst>
                <a:ext uri="{FF2B5EF4-FFF2-40B4-BE49-F238E27FC236}">
                  <a16:creationId xmlns:a16="http://schemas.microsoft.com/office/drawing/2014/main" id="{1CE413AC-932B-E71E-F01C-D763FD61DF8F}"/>
                </a:ext>
              </a:extLst>
            </p:cNvPr>
            <p:cNvSpPr/>
            <p:nvPr/>
          </p:nvSpPr>
          <p:spPr>
            <a:xfrm>
              <a:off x="2361675" y="3175096"/>
              <a:ext cx="933077" cy="983960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42" name="Овал 172">
              <a:extLst>
                <a:ext uri="{FF2B5EF4-FFF2-40B4-BE49-F238E27FC236}">
                  <a16:creationId xmlns:a16="http://schemas.microsoft.com/office/drawing/2014/main" id="{EC464CDB-735D-D6BD-A31B-F081DF3730FC}"/>
                </a:ext>
              </a:extLst>
            </p:cNvPr>
            <p:cNvSpPr/>
            <p:nvPr/>
          </p:nvSpPr>
          <p:spPr>
            <a:xfrm>
              <a:off x="2370728" y="3211876"/>
              <a:ext cx="903580" cy="92215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43" name="Овал 169">
              <a:extLst>
                <a:ext uri="{FF2B5EF4-FFF2-40B4-BE49-F238E27FC236}">
                  <a16:creationId xmlns:a16="http://schemas.microsoft.com/office/drawing/2014/main" id="{51D0AF6E-449B-1D03-EA9D-04D8DD12FBB0}"/>
                </a:ext>
              </a:extLst>
            </p:cNvPr>
            <p:cNvSpPr/>
            <p:nvPr/>
          </p:nvSpPr>
          <p:spPr>
            <a:xfrm>
              <a:off x="2400258" y="3256927"/>
              <a:ext cx="857262" cy="857262"/>
            </a:xfrm>
            <a:prstGeom prst="ellipse">
              <a:avLst/>
            </a:prstGeom>
            <a:blipFill>
              <a:blip r:embed="rId1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46" name="Прямая со стрелкой 186">
            <a:extLst>
              <a:ext uri="{FF2B5EF4-FFF2-40B4-BE49-F238E27FC236}">
                <a16:creationId xmlns:a16="http://schemas.microsoft.com/office/drawing/2014/main" id="{0B062FD6-BD0D-10C8-8DA5-100D777B6E4A}"/>
              </a:ext>
            </a:extLst>
          </p:cNvPr>
          <p:cNvCxnSpPr>
            <a:cxnSpLocks/>
          </p:cNvCxnSpPr>
          <p:nvPr/>
        </p:nvCxnSpPr>
        <p:spPr>
          <a:xfrm>
            <a:off x="6442885" y="2495264"/>
            <a:ext cx="335418" cy="500224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Группа 192">
            <a:extLst>
              <a:ext uri="{FF2B5EF4-FFF2-40B4-BE49-F238E27FC236}">
                <a16:creationId xmlns:a16="http://schemas.microsoft.com/office/drawing/2014/main" id="{FDCCD0AB-C56B-70E5-5A8A-CCE046731C1D}"/>
              </a:ext>
            </a:extLst>
          </p:cNvPr>
          <p:cNvGrpSpPr/>
          <p:nvPr/>
        </p:nvGrpSpPr>
        <p:grpSpPr>
          <a:xfrm>
            <a:off x="1778109" y="4935088"/>
            <a:ext cx="933426" cy="1260019"/>
            <a:chOff x="4597989" y="9303549"/>
            <a:chExt cx="974650" cy="1244471"/>
          </a:xfrm>
        </p:grpSpPr>
        <p:sp>
          <p:nvSpPr>
            <p:cNvPr id="148" name="Прямоугольник 196">
              <a:extLst>
                <a:ext uri="{FF2B5EF4-FFF2-40B4-BE49-F238E27FC236}">
                  <a16:creationId xmlns:a16="http://schemas.microsoft.com/office/drawing/2014/main" id="{8C47E4FF-256B-DA24-27B3-BC81FBD2DE6A}"/>
                </a:ext>
              </a:extLst>
            </p:cNvPr>
            <p:cNvSpPr/>
            <p:nvPr/>
          </p:nvSpPr>
          <p:spPr>
            <a:xfrm>
              <a:off x="4597989" y="9321908"/>
              <a:ext cx="974650" cy="1226112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F09A72D-9698-9A22-17C5-57683BEAC15D}"/>
                </a:ext>
              </a:extLst>
            </p:cNvPr>
            <p:cNvSpPr txBox="1"/>
            <p:nvPr/>
          </p:nvSpPr>
          <p:spPr>
            <a:xfrm>
              <a:off x="5035366" y="9303549"/>
              <a:ext cx="528405" cy="34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IMDT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150" name="Прямоугольник 193">
            <a:extLst>
              <a:ext uri="{FF2B5EF4-FFF2-40B4-BE49-F238E27FC236}">
                <a16:creationId xmlns:a16="http://schemas.microsoft.com/office/drawing/2014/main" id="{2E281D0C-7390-A244-2E8F-3DD2CF2E1623}"/>
              </a:ext>
            </a:extLst>
          </p:cNvPr>
          <p:cNvSpPr/>
          <p:nvPr/>
        </p:nvSpPr>
        <p:spPr>
          <a:xfrm>
            <a:off x="1778458" y="5211147"/>
            <a:ext cx="933077" cy="983960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00"/>
          </a:p>
        </p:txBody>
      </p:sp>
      <p:pic>
        <p:nvPicPr>
          <p:cNvPr id="151" name="Рисунок 199">
            <a:extLst>
              <a:ext uri="{FF2B5EF4-FFF2-40B4-BE49-F238E27FC236}">
                <a16:creationId xmlns:a16="http://schemas.microsoft.com/office/drawing/2014/main" id="{5B9B7571-0F1A-F13C-B63F-88109C7FC8F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86504" y="5268498"/>
            <a:ext cx="905593" cy="905593"/>
          </a:xfrm>
          <a:prstGeom prst="rect">
            <a:avLst/>
          </a:prstGeom>
        </p:spPr>
      </p:pic>
      <p:pic>
        <p:nvPicPr>
          <p:cNvPr id="152" name="Рисунок 203">
            <a:extLst>
              <a:ext uri="{FF2B5EF4-FFF2-40B4-BE49-F238E27FC236}">
                <a16:creationId xmlns:a16="http://schemas.microsoft.com/office/drawing/2014/main" id="{ACE1154E-2ED1-D790-4791-331B6602314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08287" y="4974645"/>
            <a:ext cx="445463" cy="222732"/>
          </a:xfrm>
          <a:prstGeom prst="rect">
            <a:avLst/>
          </a:prstGeom>
        </p:spPr>
      </p:pic>
      <p:cxnSp>
        <p:nvCxnSpPr>
          <p:cNvPr id="154" name="Прямая со стрелкой 204">
            <a:extLst>
              <a:ext uri="{FF2B5EF4-FFF2-40B4-BE49-F238E27FC236}">
                <a16:creationId xmlns:a16="http://schemas.microsoft.com/office/drawing/2014/main" id="{8BA1A6BE-0A3C-078C-CB53-27F54DFAEE9F}"/>
              </a:ext>
            </a:extLst>
          </p:cNvPr>
          <p:cNvCxnSpPr>
            <a:cxnSpLocks/>
          </p:cNvCxnSpPr>
          <p:nvPr/>
        </p:nvCxnSpPr>
        <p:spPr>
          <a:xfrm flipH="1">
            <a:off x="2858209" y="2252704"/>
            <a:ext cx="1235429" cy="834190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Скругленный прямоугольник 77">
            <a:extLst>
              <a:ext uri="{FF2B5EF4-FFF2-40B4-BE49-F238E27FC236}">
                <a16:creationId xmlns:a16="http://schemas.microsoft.com/office/drawing/2014/main" id="{FFD4875D-0E76-4D19-F3A0-EC2A8FE7A9AF}"/>
              </a:ext>
            </a:extLst>
          </p:cNvPr>
          <p:cNvSpPr/>
          <p:nvPr/>
        </p:nvSpPr>
        <p:spPr>
          <a:xfrm>
            <a:off x="707912" y="3002149"/>
            <a:ext cx="2078571" cy="3308044"/>
          </a:xfrm>
          <a:prstGeom prst="roundRect">
            <a:avLst>
              <a:gd name="adj" fmla="val 6656"/>
            </a:avLst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5A0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F1E5F5A-8547-7895-F577-699337EA3ABA}"/>
              </a:ext>
            </a:extLst>
          </p:cNvPr>
          <p:cNvSpPr txBox="1"/>
          <p:nvPr/>
        </p:nvSpPr>
        <p:spPr>
          <a:xfrm>
            <a:off x="755383" y="2970929"/>
            <a:ext cx="197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81BD"/>
                </a:solidFill>
                <a:latin typeface="Agency FB" panose="00010606040000040003" pitchFamily="2" charset="0"/>
              </a:rPr>
              <a:t>Other/Collaboration resources</a:t>
            </a:r>
            <a:endParaRPr lang="ru-RU" b="1" dirty="0">
              <a:solidFill>
                <a:srgbClr val="4F81BD"/>
              </a:solidFill>
            </a:endParaRPr>
          </a:p>
        </p:txBody>
      </p:sp>
      <p:grpSp>
        <p:nvGrpSpPr>
          <p:cNvPr id="157" name="Группа 211">
            <a:extLst>
              <a:ext uri="{FF2B5EF4-FFF2-40B4-BE49-F238E27FC236}">
                <a16:creationId xmlns:a16="http://schemas.microsoft.com/office/drawing/2014/main" id="{79BE3B80-5202-F630-D482-A3CD0A937FF5}"/>
              </a:ext>
            </a:extLst>
          </p:cNvPr>
          <p:cNvGrpSpPr/>
          <p:nvPr/>
        </p:nvGrpSpPr>
        <p:grpSpPr>
          <a:xfrm>
            <a:off x="760239" y="3573208"/>
            <a:ext cx="938583" cy="1279203"/>
            <a:chOff x="1319151" y="3409816"/>
            <a:chExt cx="938583" cy="1279203"/>
          </a:xfrm>
        </p:grpSpPr>
        <p:sp>
          <p:nvSpPr>
            <p:cNvPr id="158" name="Прямоугольник 103">
              <a:extLst>
                <a:ext uri="{FF2B5EF4-FFF2-40B4-BE49-F238E27FC236}">
                  <a16:creationId xmlns:a16="http://schemas.microsoft.com/office/drawing/2014/main" id="{12B9942D-9F03-DA3C-53B7-6C49770A631A}"/>
                </a:ext>
              </a:extLst>
            </p:cNvPr>
            <p:cNvSpPr/>
            <p:nvPr/>
          </p:nvSpPr>
          <p:spPr>
            <a:xfrm>
              <a:off x="1319151" y="3441983"/>
              <a:ext cx="931641" cy="1247036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5E1FC666-9F62-8930-2A02-4801C2857866}"/>
                </a:ext>
              </a:extLst>
            </p:cNvPr>
            <p:cNvSpPr txBox="1"/>
            <p:nvPr/>
          </p:nvSpPr>
          <p:spPr>
            <a:xfrm>
              <a:off x="1657350" y="3409816"/>
              <a:ext cx="6003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UNAM</a:t>
              </a:r>
              <a:endParaRPr lang="ru-RU" sz="1600" dirty="0">
                <a:cs typeface="Times New Roman" panose="02020603050405020304" pitchFamily="18" charset="0"/>
              </a:endParaRPr>
            </a:p>
          </p:txBody>
        </p:sp>
        <p:sp>
          <p:nvSpPr>
            <p:cNvPr id="352" name="Прямоугольник 101">
              <a:extLst>
                <a:ext uri="{FF2B5EF4-FFF2-40B4-BE49-F238E27FC236}">
                  <a16:creationId xmlns:a16="http://schemas.microsoft.com/office/drawing/2014/main" id="{F9074E9E-4D4D-3E5B-7635-CACC19A11AA1}"/>
                </a:ext>
              </a:extLst>
            </p:cNvPr>
            <p:cNvSpPr/>
            <p:nvPr/>
          </p:nvSpPr>
          <p:spPr>
            <a:xfrm>
              <a:off x="1321098" y="3701305"/>
              <a:ext cx="936636" cy="98771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pic>
          <p:nvPicPr>
            <p:cNvPr id="353" name="Рисунок 201">
              <a:extLst>
                <a:ext uri="{FF2B5EF4-FFF2-40B4-BE49-F238E27FC236}">
                  <a16:creationId xmlns:a16="http://schemas.microsoft.com/office/drawing/2014/main" id="{4319A8B7-0FA7-4384-1C49-11679FF01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363691" y="3475317"/>
              <a:ext cx="354261" cy="202776"/>
            </a:xfrm>
            <a:prstGeom prst="rect">
              <a:avLst/>
            </a:prstGeom>
          </p:spPr>
        </p:pic>
        <p:sp>
          <p:nvSpPr>
            <p:cNvPr id="354" name="Овал 208">
              <a:extLst>
                <a:ext uri="{FF2B5EF4-FFF2-40B4-BE49-F238E27FC236}">
                  <a16:creationId xmlns:a16="http://schemas.microsoft.com/office/drawing/2014/main" id="{79224778-A2D9-8369-9828-6C9F4B32A703}"/>
                </a:ext>
              </a:extLst>
            </p:cNvPr>
            <p:cNvSpPr/>
            <p:nvPr/>
          </p:nvSpPr>
          <p:spPr>
            <a:xfrm>
              <a:off x="1331707" y="3741839"/>
              <a:ext cx="903580" cy="92215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pic>
          <p:nvPicPr>
            <p:cNvPr id="355" name="Рисунок 210">
              <a:extLst>
                <a:ext uri="{FF2B5EF4-FFF2-40B4-BE49-F238E27FC236}">
                  <a16:creationId xmlns:a16="http://schemas.microsoft.com/office/drawing/2014/main" id="{2148B0CF-B4B2-064C-1930-716F659DF2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l="31619" t="214" r="30821" b="22201"/>
            <a:stretch/>
          </p:blipFill>
          <p:spPr>
            <a:xfrm>
              <a:off x="1438611" y="3783928"/>
              <a:ext cx="715140" cy="830935"/>
            </a:xfrm>
            <a:prstGeom prst="rect">
              <a:avLst/>
            </a:prstGeom>
          </p:spPr>
        </p:pic>
      </p:grpSp>
      <p:grpSp>
        <p:nvGrpSpPr>
          <p:cNvPr id="356" name="Группа 250">
            <a:extLst>
              <a:ext uri="{FF2B5EF4-FFF2-40B4-BE49-F238E27FC236}">
                <a16:creationId xmlns:a16="http://schemas.microsoft.com/office/drawing/2014/main" id="{F58559E9-D8D2-C4B3-8938-791083CDC82A}"/>
              </a:ext>
            </a:extLst>
          </p:cNvPr>
          <p:cNvGrpSpPr/>
          <p:nvPr/>
        </p:nvGrpSpPr>
        <p:grpSpPr>
          <a:xfrm>
            <a:off x="3182882" y="5289475"/>
            <a:ext cx="1205433" cy="353943"/>
            <a:chOff x="3727153" y="4759480"/>
            <a:chExt cx="1205433" cy="353943"/>
          </a:xfrm>
        </p:grpSpPr>
        <p:sp>
          <p:nvSpPr>
            <p:cNvPr id="357" name="Прямоугольник 221">
              <a:extLst>
                <a:ext uri="{FF2B5EF4-FFF2-40B4-BE49-F238E27FC236}">
                  <a16:creationId xmlns:a16="http://schemas.microsoft.com/office/drawing/2014/main" id="{39C6B87F-327F-0330-F6B7-1EA2337A505D}"/>
                </a:ext>
              </a:extLst>
            </p:cNvPr>
            <p:cNvSpPr/>
            <p:nvPr/>
          </p:nvSpPr>
          <p:spPr>
            <a:xfrm>
              <a:off x="3727153" y="4809479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58" name="TextBox 357">
              <a:extLst>
                <a:ext uri="{FF2B5EF4-FFF2-40B4-BE49-F238E27FC236}">
                  <a16:creationId xmlns:a16="http://schemas.microsoft.com/office/drawing/2014/main" id="{4EDC24D8-0696-641E-02CD-D7DD6F16E940}"/>
                </a:ext>
              </a:extLst>
            </p:cNvPr>
            <p:cNvSpPr txBox="1"/>
            <p:nvPr/>
          </p:nvSpPr>
          <p:spPr>
            <a:xfrm>
              <a:off x="4189710" y="4759480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IPANAS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  <p:pic>
          <p:nvPicPr>
            <p:cNvPr id="359" name="Рисунок 223">
              <a:extLst>
                <a:ext uri="{FF2B5EF4-FFF2-40B4-BE49-F238E27FC236}">
                  <a16:creationId xmlns:a16="http://schemas.microsoft.com/office/drawing/2014/main" id="{3B755C09-97D2-95CF-91DF-BB11C68BF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9043" y="4840287"/>
              <a:ext cx="379705" cy="189853"/>
            </a:xfrm>
            <a:prstGeom prst="rect">
              <a:avLst/>
            </a:prstGeom>
          </p:spPr>
        </p:pic>
      </p:grpSp>
      <p:grpSp>
        <p:nvGrpSpPr>
          <p:cNvPr id="360" name="Группа 251">
            <a:extLst>
              <a:ext uri="{FF2B5EF4-FFF2-40B4-BE49-F238E27FC236}">
                <a16:creationId xmlns:a16="http://schemas.microsoft.com/office/drawing/2014/main" id="{94950658-D4E7-7032-A70B-7736DCBAECA8}"/>
              </a:ext>
            </a:extLst>
          </p:cNvPr>
          <p:cNvGrpSpPr/>
          <p:nvPr/>
        </p:nvGrpSpPr>
        <p:grpSpPr>
          <a:xfrm>
            <a:off x="3184497" y="5612355"/>
            <a:ext cx="1205433" cy="353943"/>
            <a:chOff x="3724734" y="5162857"/>
            <a:chExt cx="1205433" cy="353943"/>
          </a:xfrm>
        </p:grpSpPr>
        <p:sp>
          <p:nvSpPr>
            <p:cNvPr id="361" name="Прямоугольник 226">
              <a:extLst>
                <a:ext uri="{FF2B5EF4-FFF2-40B4-BE49-F238E27FC236}">
                  <a16:creationId xmlns:a16="http://schemas.microsoft.com/office/drawing/2014/main" id="{64F74EDE-2743-4EF1-BFC8-42D33057727A}"/>
                </a:ext>
              </a:extLst>
            </p:cNvPr>
            <p:cNvSpPr/>
            <p:nvPr/>
          </p:nvSpPr>
          <p:spPr>
            <a:xfrm>
              <a:off x="3724734" y="5212856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C474F170-44D6-A29A-0635-9A55404A1EE0}"/>
                </a:ext>
              </a:extLst>
            </p:cNvPr>
            <p:cNvSpPr txBox="1"/>
            <p:nvPr/>
          </p:nvSpPr>
          <p:spPr>
            <a:xfrm>
              <a:off x="4187291" y="5162857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INP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  <p:pic>
          <p:nvPicPr>
            <p:cNvPr id="363" name="Рисунок 229">
              <a:extLst>
                <a:ext uri="{FF2B5EF4-FFF2-40B4-BE49-F238E27FC236}">
                  <a16:creationId xmlns:a16="http://schemas.microsoft.com/office/drawing/2014/main" id="{E2E2C425-FF3D-4D1C-0B91-1320EBAEC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9398" y="5235429"/>
              <a:ext cx="421580" cy="209967"/>
            </a:xfrm>
            <a:prstGeom prst="rect">
              <a:avLst/>
            </a:prstGeom>
          </p:spPr>
        </p:pic>
      </p:grpSp>
      <p:grpSp>
        <p:nvGrpSpPr>
          <p:cNvPr id="364" name="Группа 252">
            <a:extLst>
              <a:ext uri="{FF2B5EF4-FFF2-40B4-BE49-F238E27FC236}">
                <a16:creationId xmlns:a16="http://schemas.microsoft.com/office/drawing/2014/main" id="{4D2C5A07-7AC6-8CA5-D834-F0E09D089CC0}"/>
              </a:ext>
            </a:extLst>
          </p:cNvPr>
          <p:cNvGrpSpPr/>
          <p:nvPr/>
        </p:nvGrpSpPr>
        <p:grpSpPr>
          <a:xfrm>
            <a:off x="3187726" y="5935234"/>
            <a:ext cx="1205433" cy="353943"/>
            <a:chOff x="3725943" y="5566233"/>
            <a:chExt cx="1205433" cy="353943"/>
          </a:xfrm>
        </p:grpSpPr>
        <p:pic>
          <p:nvPicPr>
            <p:cNvPr id="365" name="Рисунок 217">
              <a:extLst>
                <a:ext uri="{FF2B5EF4-FFF2-40B4-BE49-F238E27FC236}">
                  <a16:creationId xmlns:a16="http://schemas.microsoft.com/office/drawing/2014/main" id="{2616D6B3-C34B-5E93-F58E-E26D3D42A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0883" y="5640608"/>
              <a:ext cx="351353" cy="21081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66" name="Прямоугольник 232">
              <a:extLst>
                <a:ext uri="{FF2B5EF4-FFF2-40B4-BE49-F238E27FC236}">
                  <a16:creationId xmlns:a16="http://schemas.microsoft.com/office/drawing/2014/main" id="{7FC1ADE1-1D53-FC1E-69F0-682D2A647DC1}"/>
                </a:ext>
              </a:extLst>
            </p:cNvPr>
            <p:cNvSpPr/>
            <p:nvPr/>
          </p:nvSpPr>
          <p:spPr>
            <a:xfrm>
              <a:off x="3725943" y="5616232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9C1B7513-5819-6F8F-657F-134D3CC69622}"/>
                </a:ext>
              </a:extLst>
            </p:cNvPr>
            <p:cNvSpPr txBox="1"/>
            <p:nvPr/>
          </p:nvSpPr>
          <p:spPr>
            <a:xfrm>
              <a:off x="4188500" y="5566233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INRNE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368" name="Группа 253">
            <a:extLst>
              <a:ext uri="{FF2B5EF4-FFF2-40B4-BE49-F238E27FC236}">
                <a16:creationId xmlns:a16="http://schemas.microsoft.com/office/drawing/2014/main" id="{CA8776C5-1842-4BC0-4800-C7DBFB46E45C}"/>
              </a:ext>
            </a:extLst>
          </p:cNvPr>
          <p:cNvGrpSpPr/>
          <p:nvPr/>
        </p:nvGrpSpPr>
        <p:grpSpPr>
          <a:xfrm>
            <a:off x="4502782" y="5935234"/>
            <a:ext cx="1205433" cy="353943"/>
            <a:chOff x="3723525" y="5969609"/>
            <a:chExt cx="1205433" cy="353943"/>
          </a:xfrm>
        </p:grpSpPr>
        <p:pic>
          <p:nvPicPr>
            <p:cNvPr id="369" name="Рисунок 219">
              <a:extLst>
                <a:ext uri="{FF2B5EF4-FFF2-40B4-BE49-F238E27FC236}">
                  <a16:creationId xmlns:a16="http://schemas.microsoft.com/office/drawing/2014/main" id="{1543ECCC-3B1C-C963-39A0-88FFCDC42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6017" y="6035323"/>
              <a:ext cx="441960" cy="220980"/>
            </a:xfrm>
            <a:prstGeom prst="rect">
              <a:avLst/>
            </a:prstGeom>
          </p:spPr>
        </p:pic>
        <p:sp>
          <p:nvSpPr>
            <p:cNvPr id="370" name="Прямоугольник 240">
              <a:extLst>
                <a:ext uri="{FF2B5EF4-FFF2-40B4-BE49-F238E27FC236}">
                  <a16:creationId xmlns:a16="http://schemas.microsoft.com/office/drawing/2014/main" id="{6635C492-319A-2714-6B20-84D626CFB06F}"/>
                </a:ext>
              </a:extLst>
            </p:cNvPr>
            <p:cNvSpPr/>
            <p:nvPr/>
          </p:nvSpPr>
          <p:spPr>
            <a:xfrm>
              <a:off x="3723525" y="6019608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71" name="TextBox 370">
              <a:extLst>
                <a:ext uri="{FF2B5EF4-FFF2-40B4-BE49-F238E27FC236}">
                  <a16:creationId xmlns:a16="http://schemas.microsoft.com/office/drawing/2014/main" id="{A4C0BFC1-034D-2637-1A30-2A1954B9467C}"/>
                </a:ext>
              </a:extLst>
            </p:cNvPr>
            <p:cNvSpPr txBox="1"/>
            <p:nvPr/>
          </p:nvSpPr>
          <p:spPr>
            <a:xfrm>
              <a:off x="4186082" y="5969609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INP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372" name="Группа 249">
            <a:extLst>
              <a:ext uri="{FF2B5EF4-FFF2-40B4-BE49-F238E27FC236}">
                <a16:creationId xmlns:a16="http://schemas.microsoft.com/office/drawing/2014/main" id="{9D58CBFC-9E49-8463-9D22-8498ADE7B46C}"/>
              </a:ext>
            </a:extLst>
          </p:cNvPr>
          <p:cNvGrpSpPr/>
          <p:nvPr/>
        </p:nvGrpSpPr>
        <p:grpSpPr>
          <a:xfrm>
            <a:off x="3186112" y="4966595"/>
            <a:ext cx="1205433" cy="353943"/>
            <a:chOff x="3727160" y="4384681"/>
            <a:chExt cx="1205433" cy="353943"/>
          </a:xfrm>
        </p:grpSpPr>
        <p:pic>
          <p:nvPicPr>
            <p:cNvPr id="373" name="Рисунок 218">
              <a:extLst>
                <a:ext uri="{FF2B5EF4-FFF2-40B4-BE49-F238E27FC236}">
                  <a16:creationId xmlns:a16="http://schemas.microsoft.com/office/drawing/2014/main" id="{69589796-4240-C255-CD94-CB8749AA9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794" y="4446713"/>
              <a:ext cx="326208" cy="21747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74" name="Прямоугольник 246">
              <a:extLst>
                <a:ext uri="{FF2B5EF4-FFF2-40B4-BE49-F238E27FC236}">
                  <a16:creationId xmlns:a16="http://schemas.microsoft.com/office/drawing/2014/main" id="{1E1CC9F2-8A43-44E3-2D5C-61892CCCA7C6}"/>
                </a:ext>
              </a:extLst>
            </p:cNvPr>
            <p:cNvSpPr/>
            <p:nvPr/>
          </p:nvSpPr>
          <p:spPr>
            <a:xfrm>
              <a:off x="3727160" y="4434593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19B64B23-C43E-7A34-BD28-579EB06680D2}"/>
                </a:ext>
              </a:extLst>
            </p:cNvPr>
            <p:cNvSpPr txBox="1"/>
            <p:nvPr/>
          </p:nvSpPr>
          <p:spPr>
            <a:xfrm>
              <a:off x="4184873" y="4384681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NOSU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376" name="Группа 262">
            <a:extLst>
              <a:ext uri="{FF2B5EF4-FFF2-40B4-BE49-F238E27FC236}">
                <a16:creationId xmlns:a16="http://schemas.microsoft.com/office/drawing/2014/main" id="{01877F1B-9375-75E1-811C-B8F9D50E4BDF}"/>
              </a:ext>
            </a:extLst>
          </p:cNvPr>
          <p:cNvGrpSpPr/>
          <p:nvPr/>
        </p:nvGrpSpPr>
        <p:grpSpPr>
          <a:xfrm>
            <a:off x="4504519" y="4634581"/>
            <a:ext cx="1205433" cy="353943"/>
            <a:chOff x="5065167" y="4356103"/>
            <a:chExt cx="1205433" cy="353943"/>
          </a:xfrm>
        </p:grpSpPr>
        <p:pic>
          <p:nvPicPr>
            <p:cNvPr id="377" name="Рисунок 255">
              <a:extLst>
                <a:ext uri="{FF2B5EF4-FFF2-40B4-BE49-F238E27FC236}">
                  <a16:creationId xmlns:a16="http://schemas.microsoft.com/office/drawing/2014/main" id="{5093A564-A424-3A8C-A1E1-D394C5F28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5093989" y="4432351"/>
              <a:ext cx="371764" cy="18588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79" name="Прямоугольник 260">
              <a:extLst>
                <a:ext uri="{FF2B5EF4-FFF2-40B4-BE49-F238E27FC236}">
                  <a16:creationId xmlns:a16="http://schemas.microsoft.com/office/drawing/2014/main" id="{01FE9954-71A0-F003-AE3D-A20896FA7580}"/>
                </a:ext>
              </a:extLst>
            </p:cNvPr>
            <p:cNvSpPr/>
            <p:nvPr/>
          </p:nvSpPr>
          <p:spPr>
            <a:xfrm>
              <a:off x="5065167" y="4406102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FCEBABF0-E79D-B6DE-0261-36D13A7EDBEE}"/>
                </a:ext>
              </a:extLst>
            </p:cNvPr>
            <p:cNvSpPr txBox="1"/>
            <p:nvPr/>
          </p:nvSpPr>
          <p:spPr>
            <a:xfrm>
              <a:off x="5527724" y="4356103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INP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386" name="Группа 271">
            <a:extLst>
              <a:ext uri="{FF2B5EF4-FFF2-40B4-BE49-F238E27FC236}">
                <a16:creationId xmlns:a16="http://schemas.microsoft.com/office/drawing/2014/main" id="{80F4FD37-9960-7385-4DD8-B7B3B85D8E64}"/>
              </a:ext>
            </a:extLst>
          </p:cNvPr>
          <p:cNvGrpSpPr/>
          <p:nvPr/>
        </p:nvGrpSpPr>
        <p:grpSpPr>
          <a:xfrm>
            <a:off x="4506255" y="4967497"/>
            <a:ext cx="1205433" cy="353943"/>
            <a:chOff x="5065167" y="4689019"/>
            <a:chExt cx="1205433" cy="353943"/>
          </a:xfrm>
        </p:grpSpPr>
        <p:pic>
          <p:nvPicPr>
            <p:cNvPr id="387" name="Рисунок 257">
              <a:extLst>
                <a:ext uri="{FF2B5EF4-FFF2-40B4-BE49-F238E27FC236}">
                  <a16:creationId xmlns:a16="http://schemas.microsoft.com/office/drawing/2014/main" id="{AF5C8A69-7338-0DE0-A937-6907D9827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5113624" y="4765487"/>
              <a:ext cx="297636" cy="198821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89" name="Прямоугольник 265">
              <a:extLst>
                <a:ext uri="{FF2B5EF4-FFF2-40B4-BE49-F238E27FC236}">
                  <a16:creationId xmlns:a16="http://schemas.microsoft.com/office/drawing/2014/main" id="{B01AD409-E1A5-F847-47C4-4F7DB0E817D9}"/>
                </a:ext>
              </a:extLst>
            </p:cNvPr>
            <p:cNvSpPr/>
            <p:nvPr/>
          </p:nvSpPr>
          <p:spPr>
            <a:xfrm>
              <a:off x="5065167" y="4739018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91" name="TextBox 390">
              <a:extLst>
                <a:ext uri="{FF2B5EF4-FFF2-40B4-BE49-F238E27FC236}">
                  <a16:creationId xmlns:a16="http://schemas.microsoft.com/office/drawing/2014/main" id="{FB347C49-0F73-5907-F368-5AADF5B44D4C}"/>
                </a:ext>
              </a:extLst>
            </p:cNvPr>
            <p:cNvSpPr txBox="1"/>
            <p:nvPr/>
          </p:nvSpPr>
          <p:spPr>
            <a:xfrm>
              <a:off x="5527724" y="4689019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ASRT</a:t>
              </a:r>
            </a:p>
          </p:txBody>
        </p:sp>
      </p:grpSp>
      <p:grpSp>
        <p:nvGrpSpPr>
          <p:cNvPr id="392" name="Группа 267">
            <a:extLst>
              <a:ext uri="{FF2B5EF4-FFF2-40B4-BE49-F238E27FC236}">
                <a16:creationId xmlns:a16="http://schemas.microsoft.com/office/drawing/2014/main" id="{BFE68762-30B7-5A84-486D-4D02E6960644}"/>
              </a:ext>
            </a:extLst>
          </p:cNvPr>
          <p:cNvGrpSpPr/>
          <p:nvPr/>
        </p:nvGrpSpPr>
        <p:grpSpPr>
          <a:xfrm>
            <a:off x="4501045" y="5292274"/>
            <a:ext cx="1205433" cy="353943"/>
            <a:chOff x="3722316" y="4356103"/>
            <a:chExt cx="1205433" cy="353943"/>
          </a:xfrm>
        </p:grpSpPr>
        <p:pic>
          <p:nvPicPr>
            <p:cNvPr id="393" name="Рисунок 268">
              <a:extLst>
                <a:ext uri="{FF2B5EF4-FFF2-40B4-BE49-F238E27FC236}">
                  <a16:creationId xmlns:a16="http://schemas.microsoft.com/office/drawing/2014/main" id="{37AD11C7-8E88-A708-2B3E-3D7A751D6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794" y="4421204"/>
              <a:ext cx="326208" cy="21747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398" name="Прямоугольник 269">
              <a:extLst>
                <a:ext uri="{FF2B5EF4-FFF2-40B4-BE49-F238E27FC236}">
                  <a16:creationId xmlns:a16="http://schemas.microsoft.com/office/drawing/2014/main" id="{26ABB455-1AA1-57D9-CB10-6CF28BA26988}"/>
                </a:ext>
              </a:extLst>
            </p:cNvPr>
            <p:cNvSpPr/>
            <p:nvPr/>
          </p:nvSpPr>
          <p:spPr>
            <a:xfrm>
              <a:off x="3722316" y="4406102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E4160920-0033-E15C-A1B4-C808E37ABA78}"/>
                </a:ext>
              </a:extLst>
            </p:cNvPr>
            <p:cNvSpPr txBox="1"/>
            <p:nvPr/>
          </p:nvSpPr>
          <p:spPr>
            <a:xfrm>
              <a:off x="4184873" y="4356103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PRUE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400" name="Группа 272">
            <a:extLst>
              <a:ext uri="{FF2B5EF4-FFF2-40B4-BE49-F238E27FC236}">
                <a16:creationId xmlns:a16="http://schemas.microsoft.com/office/drawing/2014/main" id="{505BFD5C-21AA-774E-DF3A-4C51364204E4}"/>
              </a:ext>
            </a:extLst>
          </p:cNvPr>
          <p:cNvGrpSpPr/>
          <p:nvPr/>
        </p:nvGrpSpPr>
        <p:grpSpPr>
          <a:xfrm>
            <a:off x="4499308" y="5625298"/>
            <a:ext cx="1205433" cy="353943"/>
            <a:chOff x="3725943" y="5566233"/>
            <a:chExt cx="1205433" cy="353943"/>
          </a:xfrm>
        </p:grpSpPr>
        <p:pic>
          <p:nvPicPr>
            <p:cNvPr id="401" name="Рисунок 273">
              <a:extLst>
                <a:ext uri="{FF2B5EF4-FFF2-40B4-BE49-F238E27FC236}">
                  <a16:creationId xmlns:a16="http://schemas.microsoft.com/office/drawing/2014/main" id="{F82AC88D-DABC-2731-A039-305B891D9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7068" y="5640608"/>
              <a:ext cx="351353" cy="210812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402" name="Прямоугольник 274">
              <a:extLst>
                <a:ext uri="{FF2B5EF4-FFF2-40B4-BE49-F238E27FC236}">
                  <a16:creationId xmlns:a16="http://schemas.microsoft.com/office/drawing/2014/main" id="{48C0E8BD-D62B-4241-76FE-7B228D89D0A1}"/>
                </a:ext>
              </a:extLst>
            </p:cNvPr>
            <p:cNvSpPr/>
            <p:nvPr/>
          </p:nvSpPr>
          <p:spPr>
            <a:xfrm>
              <a:off x="3725943" y="5616232"/>
              <a:ext cx="1205433" cy="252411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43B15126-D4EC-44BA-6574-596106B889B0}"/>
                </a:ext>
              </a:extLst>
            </p:cNvPr>
            <p:cNvSpPr txBox="1"/>
            <p:nvPr/>
          </p:nvSpPr>
          <p:spPr>
            <a:xfrm>
              <a:off x="4188500" y="5566233"/>
              <a:ext cx="74287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Agency FB" panose="00010606040000040003" pitchFamily="2" charset="0"/>
                  <a:cs typeface="Times New Roman" panose="02020603050405020304" pitchFamily="18" charset="0"/>
                </a:rPr>
                <a:t>SU</a:t>
              </a:r>
              <a:endParaRPr lang="ru-RU" sz="17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404" name="Скругленный прямоугольник 77">
            <a:extLst>
              <a:ext uri="{FF2B5EF4-FFF2-40B4-BE49-F238E27FC236}">
                <a16:creationId xmlns:a16="http://schemas.microsoft.com/office/drawing/2014/main" id="{646903E9-800B-66B2-8F4F-785C57F69BBB}"/>
              </a:ext>
            </a:extLst>
          </p:cNvPr>
          <p:cNvSpPr/>
          <p:nvPr/>
        </p:nvSpPr>
        <p:spPr>
          <a:xfrm>
            <a:off x="3117608" y="4584044"/>
            <a:ext cx="2761717" cy="1726149"/>
          </a:xfrm>
          <a:prstGeom prst="roundRect">
            <a:avLst>
              <a:gd name="adj" fmla="val 6656"/>
            </a:avLst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5A0"/>
              </a:solidFill>
            </a:endParaRP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D5492D05-3E03-476F-4754-A82E1F7F5629}"/>
              </a:ext>
            </a:extLst>
          </p:cNvPr>
          <p:cNvSpPr txBox="1"/>
          <p:nvPr/>
        </p:nvSpPr>
        <p:spPr>
          <a:xfrm>
            <a:off x="3203428" y="4610234"/>
            <a:ext cx="127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F81BD"/>
                </a:solidFill>
                <a:latin typeface="Agency FB" panose="00010606040000040003" pitchFamily="2" charset="0"/>
              </a:rPr>
              <a:t>Clouds</a:t>
            </a:r>
            <a:endParaRPr lang="ru-RU" b="1" dirty="0">
              <a:solidFill>
                <a:srgbClr val="4F81BD"/>
              </a:solidFill>
            </a:endParaRPr>
          </a:p>
        </p:txBody>
      </p:sp>
      <p:cxnSp>
        <p:nvCxnSpPr>
          <p:cNvPr id="406" name="Прямая со стрелкой 286">
            <a:extLst>
              <a:ext uri="{FF2B5EF4-FFF2-40B4-BE49-F238E27FC236}">
                <a16:creationId xmlns:a16="http://schemas.microsoft.com/office/drawing/2014/main" id="{2D092C8F-80E5-2958-CC71-A396D7C9C928}"/>
              </a:ext>
            </a:extLst>
          </p:cNvPr>
          <p:cNvCxnSpPr>
            <a:cxnSpLocks/>
          </p:cNvCxnSpPr>
          <p:nvPr/>
        </p:nvCxnSpPr>
        <p:spPr>
          <a:xfrm>
            <a:off x="3749932" y="4152085"/>
            <a:ext cx="7045" cy="468994"/>
          </a:xfrm>
          <a:prstGeom prst="straightConnector1">
            <a:avLst/>
          </a:prstGeom>
          <a:ln w="57150"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7" name="Рисунок 2">
            <a:extLst>
              <a:ext uri="{FF2B5EF4-FFF2-40B4-BE49-F238E27FC236}">
                <a16:creationId xmlns:a16="http://schemas.microsoft.com/office/drawing/2014/main" id="{237E823D-D787-C07D-21B1-C69892609A8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95" y="3638855"/>
            <a:ext cx="326208" cy="217472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92560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369E4-87D7-E290-AAD4-C8E64F0AD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74F64F-BE98-337E-D480-847BCD24F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129815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1839806B-519E-3430-072B-44CE63CF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" y="-90792"/>
            <a:ext cx="9141942" cy="100459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DIRAC Hardware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05EE5C-5875-F260-6EA2-E79C7D353362}"/>
              </a:ext>
            </a:extLst>
          </p:cNvPr>
          <p:cNvSpPr txBox="1">
            <a:spLocks/>
          </p:cNvSpPr>
          <p:nvPr/>
        </p:nvSpPr>
        <p:spPr>
          <a:xfrm>
            <a:off x="768485" y="1329936"/>
            <a:ext cx="7276290" cy="47468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defTabSz="914400">
              <a:spcBef>
                <a:spcPts val="0"/>
              </a:spcBef>
            </a:pP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DIRAC server:</a:t>
            </a:r>
          </a:p>
          <a:p>
            <a:pPr defTabSz="914400">
              <a:spcBef>
                <a:spcPts val="0"/>
              </a:spcBef>
            </a:pPr>
            <a:endParaRPr lang="en-US" sz="2400" cap="none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CPU: 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2x</a:t>
            </a: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 Intel Xeon E5-2660 v4 (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2 x 14</a:t>
            </a: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 physical cores)</a:t>
            </a: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RAM: 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128 GB</a:t>
            </a: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Disk: 1 TB</a:t>
            </a:r>
          </a:p>
          <a:p>
            <a:pPr defTabSz="914400">
              <a:spcBef>
                <a:spcPts val="0"/>
              </a:spcBef>
            </a:pPr>
            <a:endParaRPr lang="en-US" sz="2400" cap="none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endParaRPr lang="en-US" sz="2400" cap="none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endParaRPr lang="en-US" sz="2400" cap="none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DIRAC monitoring server:</a:t>
            </a:r>
          </a:p>
          <a:p>
            <a:pPr defTabSz="914400">
              <a:spcBef>
                <a:spcPts val="0"/>
              </a:spcBef>
            </a:pPr>
            <a:endParaRPr lang="en-US" sz="2400" cap="none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CPU: 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2x</a:t>
            </a: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 Intel Xeon Gold 5317 (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2 x 12 </a:t>
            </a: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physical cores)</a:t>
            </a: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RAM: </a:t>
            </a:r>
            <a:r>
              <a:rPr lang="en-US" sz="2400" b="1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256 GB</a:t>
            </a:r>
          </a:p>
          <a:p>
            <a:pPr defTabSz="914400">
              <a:spcBef>
                <a:spcPts val="0"/>
              </a:spcBef>
            </a:pPr>
            <a:r>
              <a:rPr lang="en-US" sz="2400" cap="none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cs"/>
              </a:rPr>
              <a:t>Disk: 2 TB</a:t>
            </a:r>
            <a:endParaRPr lang="ru-RU" sz="2400" cap="none" dirty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846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E22AD-59C5-7D10-143E-CF2E82FE9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10C767-3D66-6648-2713-78BE9DC7EB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129815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E7D4FF92-30CC-EBAA-48D1-DEAB44B2F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" y="-90792"/>
            <a:ext cx="9141942" cy="100459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Total successful jobs</a:t>
            </a:r>
          </a:p>
        </p:txBody>
      </p:sp>
      <p:pic>
        <p:nvPicPr>
          <p:cNvPr id="7" name="Picture 6" descr="A graph of a graph showing the number of jobs&#10;&#10;Description automatically generated">
            <a:extLst>
              <a:ext uri="{FF2B5EF4-FFF2-40B4-BE49-F238E27FC236}">
                <a16:creationId xmlns:a16="http://schemas.microsoft.com/office/drawing/2014/main" id="{3C985789-B4EB-B333-8569-C7E77A1CF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71B33D-1AED-C91D-AA4F-868ABAD1D8BB}"/>
              </a:ext>
            </a:extLst>
          </p:cNvPr>
          <p:cNvSpPr txBox="1"/>
          <p:nvPr/>
        </p:nvSpPr>
        <p:spPr>
          <a:xfrm>
            <a:off x="1932040" y="1898495"/>
            <a:ext cx="4040136" cy="461665"/>
          </a:xfrm>
          <a:prstGeom prst="rect">
            <a:avLst/>
          </a:prstGeom>
          <a:solidFill>
            <a:schemeClr val="bg1"/>
          </a:solidFill>
          <a:ln w="47625">
            <a:solidFill>
              <a:srgbClr val="009900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&gt; 4 million jobs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99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4B366-812D-6987-6A05-DE9B2C421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39DEE6-7A08-84D5-7153-7E1766B4A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129815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8D1CCAD3-EA99-0DEF-9858-19967BAC1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" y="-90792"/>
            <a:ext cx="9141942" cy="100459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Total </a:t>
            </a:r>
            <a:r>
              <a:rPr lang="en-US" sz="4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walltime</a:t>
            </a:r>
            <a:endParaRPr lang="en-US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" name="Picture 3" descr="A graph of a graph showing the number of the same time&#10;&#10;Description automatically generated with medium confidence">
            <a:extLst>
              <a:ext uri="{FF2B5EF4-FFF2-40B4-BE49-F238E27FC236}">
                <a16:creationId xmlns:a16="http://schemas.microsoft.com/office/drawing/2014/main" id="{1B22609E-DCB0-63AC-0094-5BE2601D3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1AB5BF-972B-5780-60C4-AC296737974E}"/>
              </a:ext>
            </a:extLst>
          </p:cNvPr>
          <p:cNvSpPr txBox="1"/>
          <p:nvPr/>
        </p:nvSpPr>
        <p:spPr>
          <a:xfrm>
            <a:off x="2048772" y="1459565"/>
            <a:ext cx="4040136" cy="461665"/>
          </a:xfrm>
          <a:prstGeom prst="rect">
            <a:avLst/>
          </a:prstGeom>
          <a:solidFill>
            <a:schemeClr val="bg1"/>
          </a:solidFill>
          <a:ln w="47625">
            <a:solidFill>
              <a:srgbClr val="009900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~ 3500 Years of wall time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53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4A692-A1CA-3F8B-A4BA-BCC661DD2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CE7F12-8C0D-AD93-F723-AD29F0838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129815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A1F6CE02-68A5-6C00-8501-D8307E4D1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" y="-90792"/>
            <a:ext cx="9141942" cy="100459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Total </a:t>
            </a:r>
            <a:r>
              <a:rPr lang="en-US" sz="4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walltime</a:t>
            </a:r>
            <a:endParaRPr lang="en-US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" name="Picture 4" descr="A graph of a normalized cpu&#10;&#10;Description automatically generated">
            <a:extLst>
              <a:ext uri="{FF2B5EF4-FFF2-40B4-BE49-F238E27FC236}">
                <a16:creationId xmlns:a16="http://schemas.microsoft.com/office/drawing/2014/main" id="{6BA47A8C-0DF4-02D7-C00E-BD414554D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F05946-2E3D-263D-BA20-753C57E3B074}"/>
              </a:ext>
            </a:extLst>
          </p:cNvPr>
          <p:cNvSpPr txBox="1"/>
          <p:nvPr/>
        </p:nvSpPr>
        <p:spPr>
          <a:xfrm>
            <a:off x="2048772" y="1459565"/>
            <a:ext cx="4040136" cy="461665"/>
          </a:xfrm>
          <a:prstGeom prst="rect">
            <a:avLst/>
          </a:prstGeom>
          <a:solidFill>
            <a:schemeClr val="bg1"/>
          </a:solidFill>
          <a:ln w="47625">
            <a:solidFill>
              <a:srgbClr val="009900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25 MHS06/days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01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F0363-8D7F-6A73-11E7-35424899C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F844E8-000F-F0C7-A47F-613BC8EEC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4" name="Скругленный прямоугольник 7">
            <a:extLst>
              <a:ext uri="{FF2B5EF4-FFF2-40B4-BE49-F238E27FC236}">
                <a16:creationId xmlns:a16="http://schemas.microsoft.com/office/drawing/2014/main" id="{92D0F6FC-D5E7-7345-46B0-2C7466600E8D}"/>
              </a:ext>
            </a:extLst>
          </p:cNvPr>
          <p:cNvSpPr/>
          <p:nvPr/>
        </p:nvSpPr>
        <p:spPr>
          <a:xfrm>
            <a:off x="5125279" y="3599470"/>
            <a:ext cx="2538293" cy="9020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104282"/>
                </a:solidFill>
              </a:rPr>
              <a:t>root script </a:t>
            </a:r>
            <a:endParaRPr lang="ru-RU" sz="1400" dirty="0">
              <a:solidFill>
                <a:srgbClr val="104282"/>
              </a:solidFill>
            </a:endParaRPr>
          </a:p>
        </p:txBody>
      </p:sp>
      <p:pic>
        <p:nvPicPr>
          <p:cNvPr id="135" name="Рисунок 134">
            <a:extLst>
              <a:ext uri="{FF2B5EF4-FFF2-40B4-BE49-F238E27FC236}">
                <a16:creationId xmlns:a16="http://schemas.microsoft.com/office/drawing/2014/main" id="{248FD163-8D47-63AE-3AF0-E1159CD53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754" y="3953854"/>
            <a:ext cx="460468" cy="460468"/>
          </a:xfrm>
          <a:prstGeom prst="rect">
            <a:avLst/>
          </a:prstGeom>
        </p:spPr>
      </p:pic>
      <p:pic>
        <p:nvPicPr>
          <p:cNvPr id="136" name="Рисунок 135">
            <a:extLst>
              <a:ext uri="{FF2B5EF4-FFF2-40B4-BE49-F238E27FC236}">
                <a16:creationId xmlns:a16="http://schemas.microsoft.com/office/drawing/2014/main" id="{30AA39BF-49BC-CA57-1667-AE5D26FA3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4313" y="3952224"/>
            <a:ext cx="463727" cy="463727"/>
          </a:xfrm>
          <a:prstGeom prst="rect">
            <a:avLst/>
          </a:prstGeom>
        </p:spPr>
      </p:pic>
      <p:pic>
        <p:nvPicPr>
          <p:cNvPr id="137" name="Рисунок 136">
            <a:extLst>
              <a:ext uri="{FF2B5EF4-FFF2-40B4-BE49-F238E27FC236}">
                <a16:creationId xmlns:a16="http://schemas.microsoft.com/office/drawing/2014/main" id="{BCD74BE7-E087-8AF4-1B42-3232078FA5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482" y="3949025"/>
            <a:ext cx="439166" cy="439166"/>
          </a:xfrm>
          <a:prstGeom prst="rect">
            <a:avLst/>
          </a:prstGeom>
        </p:spPr>
      </p:pic>
      <p:cxnSp>
        <p:nvCxnSpPr>
          <p:cNvPr id="142" name="Прямая соединительная линия 141">
            <a:extLst>
              <a:ext uri="{FF2B5EF4-FFF2-40B4-BE49-F238E27FC236}">
                <a16:creationId xmlns:a16="http://schemas.microsoft.com/office/drawing/2014/main" id="{31168AE3-9B1D-8FFC-87A9-C35EBAA0882C}"/>
              </a:ext>
            </a:extLst>
          </p:cNvPr>
          <p:cNvCxnSpPr/>
          <p:nvPr/>
        </p:nvCxnSpPr>
        <p:spPr>
          <a:xfrm>
            <a:off x="5221209" y="4501486"/>
            <a:ext cx="0" cy="50434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>
            <a:extLst>
              <a:ext uri="{FF2B5EF4-FFF2-40B4-BE49-F238E27FC236}">
                <a16:creationId xmlns:a16="http://schemas.microsoft.com/office/drawing/2014/main" id="{3774D0C9-0ABA-66A6-3800-63648DBFF4C1}"/>
              </a:ext>
            </a:extLst>
          </p:cNvPr>
          <p:cNvCxnSpPr>
            <a:cxnSpLocks/>
          </p:cNvCxnSpPr>
          <p:nvPr/>
        </p:nvCxnSpPr>
        <p:spPr>
          <a:xfrm>
            <a:off x="5221209" y="5008258"/>
            <a:ext cx="30079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Скругленный прямоугольник 7">
            <a:extLst>
              <a:ext uri="{FF2B5EF4-FFF2-40B4-BE49-F238E27FC236}">
                <a16:creationId xmlns:a16="http://schemas.microsoft.com/office/drawing/2014/main" id="{DF3D0221-FC9C-8137-56F5-17B6999C71D7}"/>
              </a:ext>
            </a:extLst>
          </p:cNvPr>
          <p:cNvSpPr/>
          <p:nvPr/>
        </p:nvSpPr>
        <p:spPr>
          <a:xfrm>
            <a:off x="4626975" y="2802929"/>
            <a:ext cx="3036598" cy="70565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104282"/>
                </a:solidFill>
              </a:rPr>
              <a:t>./</a:t>
            </a:r>
            <a:r>
              <a:rPr lang="en-US" sz="1400" dirty="0" err="1">
                <a:solidFill>
                  <a:srgbClr val="104282"/>
                </a:solidFill>
              </a:rPr>
              <a:t>job_monitoring</a:t>
            </a:r>
            <a:endParaRPr lang="ru-RU" sz="1400" dirty="0">
              <a:solidFill>
                <a:srgbClr val="104282"/>
              </a:solidFill>
            </a:endParaRPr>
          </a:p>
        </p:txBody>
      </p:sp>
      <p:cxnSp>
        <p:nvCxnSpPr>
          <p:cNvPr id="146" name="Прямая соединительная линия 145">
            <a:extLst>
              <a:ext uri="{FF2B5EF4-FFF2-40B4-BE49-F238E27FC236}">
                <a16:creationId xmlns:a16="http://schemas.microsoft.com/office/drawing/2014/main" id="{D71FA96A-2438-EDCA-B39C-B09C274C7B25}"/>
              </a:ext>
            </a:extLst>
          </p:cNvPr>
          <p:cNvCxnSpPr/>
          <p:nvPr/>
        </p:nvCxnSpPr>
        <p:spPr>
          <a:xfrm>
            <a:off x="4822287" y="3509642"/>
            <a:ext cx="0" cy="504344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>
            <a:extLst>
              <a:ext uri="{FF2B5EF4-FFF2-40B4-BE49-F238E27FC236}">
                <a16:creationId xmlns:a16="http://schemas.microsoft.com/office/drawing/2014/main" id="{7D1F4027-7EC0-0138-500D-5691D9C4E04F}"/>
              </a:ext>
            </a:extLst>
          </p:cNvPr>
          <p:cNvCxnSpPr>
            <a:cxnSpLocks/>
          </p:cNvCxnSpPr>
          <p:nvPr/>
        </p:nvCxnSpPr>
        <p:spPr>
          <a:xfrm>
            <a:off x="4822287" y="4012071"/>
            <a:ext cx="300799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Скругленный прямоугольник 7">
            <a:extLst>
              <a:ext uri="{FF2B5EF4-FFF2-40B4-BE49-F238E27FC236}">
                <a16:creationId xmlns:a16="http://schemas.microsoft.com/office/drawing/2014/main" id="{CC75852F-4F3E-69D0-4666-82C5FE8440C5}"/>
              </a:ext>
            </a:extLst>
          </p:cNvPr>
          <p:cNvSpPr/>
          <p:nvPr/>
        </p:nvSpPr>
        <p:spPr>
          <a:xfrm>
            <a:off x="5728067" y="4738710"/>
            <a:ext cx="1965278" cy="77684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dirty="0">
                <a:solidFill>
                  <a:srgbClr val="104282"/>
                </a:solidFill>
              </a:rPr>
              <a:t>Дочерние процессы</a:t>
            </a:r>
          </a:p>
        </p:txBody>
      </p:sp>
      <p:sp>
        <p:nvSpPr>
          <p:cNvPr id="158" name="Скругленный прямоугольник 7">
            <a:extLst>
              <a:ext uri="{FF2B5EF4-FFF2-40B4-BE49-F238E27FC236}">
                <a16:creationId xmlns:a16="http://schemas.microsoft.com/office/drawing/2014/main" id="{4C94E955-4649-960E-B395-3F678DB8E851}"/>
              </a:ext>
            </a:extLst>
          </p:cNvPr>
          <p:cNvSpPr/>
          <p:nvPr/>
        </p:nvSpPr>
        <p:spPr>
          <a:xfrm>
            <a:off x="5633330" y="4656838"/>
            <a:ext cx="1965278" cy="77684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dirty="0">
                <a:solidFill>
                  <a:srgbClr val="104282"/>
                </a:solidFill>
              </a:rPr>
              <a:t>Дочерние процессы</a:t>
            </a:r>
          </a:p>
        </p:txBody>
      </p:sp>
      <p:sp>
        <p:nvSpPr>
          <p:cNvPr id="159" name="Скругленный прямоугольник 7">
            <a:extLst>
              <a:ext uri="{FF2B5EF4-FFF2-40B4-BE49-F238E27FC236}">
                <a16:creationId xmlns:a16="http://schemas.microsoft.com/office/drawing/2014/main" id="{AA88046B-BC2B-8D6D-CAE5-0BEE48416B07}"/>
              </a:ext>
            </a:extLst>
          </p:cNvPr>
          <p:cNvSpPr/>
          <p:nvPr/>
        </p:nvSpPr>
        <p:spPr>
          <a:xfrm>
            <a:off x="5538593" y="4577210"/>
            <a:ext cx="1965278" cy="77684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104282"/>
                </a:solidFill>
              </a:rPr>
              <a:t>child processes</a:t>
            </a:r>
            <a:endParaRPr lang="ru-RU" sz="1400" dirty="0">
              <a:solidFill>
                <a:srgbClr val="104282"/>
              </a:solidFill>
            </a:endParaRPr>
          </a:p>
        </p:txBody>
      </p:sp>
      <p:pic>
        <p:nvPicPr>
          <p:cNvPr id="160" name="Рисунок 159">
            <a:extLst>
              <a:ext uri="{FF2B5EF4-FFF2-40B4-BE49-F238E27FC236}">
                <a16:creationId xmlns:a16="http://schemas.microsoft.com/office/drawing/2014/main" id="{84064BF6-861F-5A81-0DD2-AE27C3792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497" y="4910699"/>
            <a:ext cx="326856" cy="326856"/>
          </a:xfrm>
          <a:prstGeom prst="rect">
            <a:avLst/>
          </a:prstGeom>
        </p:spPr>
      </p:pic>
      <p:pic>
        <p:nvPicPr>
          <p:cNvPr id="161" name="Рисунок 160">
            <a:extLst>
              <a:ext uri="{FF2B5EF4-FFF2-40B4-BE49-F238E27FC236}">
                <a16:creationId xmlns:a16="http://schemas.microsoft.com/office/drawing/2014/main" id="{654B865F-471A-EB04-4161-72BC3B645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647" y="4908386"/>
            <a:ext cx="329169" cy="329169"/>
          </a:xfrm>
          <a:prstGeom prst="rect">
            <a:avLst/>
          </a:prstGeom>
        </p:spPr>
      </p:pic>
      <p:pic>
        <p:nvPicPr>
          <p:cNvPr id="162" name="Рисунок 161">
            <a:extLst>
              <a:ext uri="{FF2B5EF4-FFF2-40B4-BE49-F238E27FC236}">
                <a16:creationId xmlns:a16="http://schemas.microsoft.com/office/drawing/2014/main" id="{94B3F659-B3CD-3663-9EA9-B263A248E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6110" y="4917102"/>
            <a:ext cx="311735" cy="311735"/>
          </a:xfrm>
          <a:prstGeom prst="rect">
            <a:avLst/>
          </a:prstGeom>
        </p:spPr>
      </p:pic>
      <p:sp>
        <p:nvSpPr>
          <p:cNvPr id="164" name="Цилиндр 163">
            <a:extLst>
              <a:ext uri="{FF2B5EF4-FFF2-40B4-BE49-F238E27FC236}">
                <a16:creationId xmlns:a16="http://schemas.microsoft.com/office/drawing/2014/main" id="{26B5F257-1BD3-6E95-196F-DFB9C12F36DF}"/>
              </a:ext>
            </a:extLst>
          </p:cNvPr>
          <p:cNvSpPr/>
          <p:nvPr/>
        </p:nvSpPr>
        <p:spPr>
          <a:xfrm>
            <a:off x="1757606" y="2779340"/>
            <a:ext cx="1676625" cy="729248"/>
          </a:xfrm>
          <a:prstGeom prst="can">
            <a:avLst>
              <a:gd name="adj" fmla="val 14901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Monitoring DB</a:t>
            </a:r>
            <a:b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(InfluxDB)</a:t>
            </a:r>
            <a:endParaRPr lang="ru-RU" sz="1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66" name="Прямая со стрелкой 165">
            <a:extLst>
              <a:ext uri="{FF2B5EF4-FFF2-40B4-BE49-F238E27FC236}">
                <a16:creationId xmlns:a16="http://schemas.microsoft.com/office/drawing/2014/main" id="{9B8D9B22-FB1F-5FA3-9D48-987F2A4C4D51}"/>
              </a:ext>
            </a:extLst>
          </p:cNvPr>
          <p:cNvCxnSpPr>
            <a:cxnSpLocks/>
            <a:stCxn id="145" idx="1"/>
          </p:cNvCxnSpPr>
          <p:nvPr/>
        </p:nvCxnSpPr>
        <p:spPr>
          <a:xfrm flipH="1" flipV="1">
            <a:off x="3443801" y="3155758"/>
            <a:ext cx="1183174" cy="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Скругленный прямоугольник 7">
            <a:extLst>
              <a:ext uri="{FF2B5EF4-FFF2-40B4-BE49-F238E27FC236}">
                <a16:creationId xmlns:a16="http://schemas.microsoft.com/office/drawing/2014/main" id="{E8BF80B0-5A3B-0E42-8C8C-A06753558BF7}"/>
              </a:ext>
            </a:extLst>
          </p:cNvPr>
          <p:cNvSpPr/>
          <p:nvPr/>
        </p:nvSpPr>
        <p:spPr>
          <a:xfrm>
            <a:off x="1915204" y="1472892"/>
            <a:ext cx="1363476" cy="70565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rgbClr val="10428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Grafana</a:t>
            </a:r>
            <a:endParaRPr lang="ru-RU" sz="1400" dirty="0">
              <a:solidFill>
                <a:srgbClr val="10428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75" name="Рисунок 174">
            <a:extLst>
              <a:ext uri="{FF2B5EF4-FFF2-40B4-BE49-F238E27FC236}">
                <a16:creationId xmlns:a16="http://schemas.microsoft.com/office/drawing/2014/main" id="{0ED252F7-EF1D-D23E-9966-826B4D036F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3687" y="1754099"/>
            <a:ext cx="352780" cy="352780"/>
          </a:xfrm>
          <a:prstGeom prst="rect">
            <a:avLst/>
          </a:prstGeom>
        </p:spPr>
      </p:pic>
      <p:cxnSp>
        <p:nvCxnSpPr>
          <p:cNvPr id="176" name="Прямая со стрелкой 175">
            <a:extLst>
              <a:ext uri="{FF2B5EF4-FFF2-40B4-BE49-F238E27FC236}">
                <a16:creationId xmlns:a16="http://schemas.microsoft.com/office/drawing/2014/main" id="{F06ECD6D-BEEE-0F94-4B97-E642DED6472B}"/>
              </a:ext>
            </a:extLst>
          </p:cNvPr>
          <p:cNvCxnSpPr>
            <a:cxnSpLocks/>
            <a:stCxn id="164" idx="1"/>
            <a:endCxn id="173" idx="2"/>
          </p:cNvCxnSpPr>
          <p:nvPr/>
        </p:nvCxnSpPr>
        <p:spPr>
          <a:xfrm flipV="1">
            <a:off x="2595919" y="2178551"/>
            <a:ext cx="1023" cy="6007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3">
            <a:extLst>
              <a:ext uri="{FF2B5EF4-FFF2-40B4-BE49-F238E27FC236}">
                <a16:creationId xmlns:a16="http://schemas.microsoft.com/office/drawing/2014/main" id="{C4C9B24A-3B61-A3CF-B6A7-57E941BC085C}"/>
              </a:ext>
            </a:extLst>
          </p:cNvPr>
          <p:cNvSpPr txBox="1">
            <a:spLocks/>
          </p:cNvSpPr>
          <p:nvPr/>
        </p:nvSpPr>
        <p:spPr>
          <a:xfrm>
            <a:off x="2058" y="-16744"/>
            <a:ext cx="9141942" cy="100459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1. User job monitoring</a:t>
            </a:r>
          </a:p>
        </p:txBody>
      </p:sp>
      <p:sp>
        <p:nvSpPr>
          <p:cNvPr id="3" name="Скругленный прямоугольник 7">
            <a:extLst>
              <a:ext uri="{FF2B5EF4-FFF2-40B4-BE49-F238E27FC236}">
                <a16:creationId xmlns:a16="http://schemas.microsoft.com/office/drawing/2014/main" id="{F09628FA-0ECC-D42A-2462-1D0CC9FC5598}"/>
              </a:ext>
            </a:extLst>
          </p:cNvPr>
          <p:cNvSpPr/>
          <p:nvPr/>
        </p:nvSpPr>
        <p:spPr>
          <a:xfrm>
            <a:off x="3592622" y="1189772"/>
            <a:ext cx="2538293" cy="59538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104282"/>
                </a:solidFill>
              </a:rPr>
              <a:t>Pilot</a:t>
            </a:r>
            <a:endParaRPr lang="ru-RU" sz="1400" dirty="0">
              <a:solidFill>
                <a:srgbClr val="104282"/>
              </a:solidFill>
            </a:endParaRPr>
          </a:p>
        </p:txBody>
      </p:sp>
      <p:sp>
        <p:nvSpPr>
          <p:cNvPr id="4" name="Скругленный прямоугольник 7">
            <a:extLst>
              <a:ext uri="{FF2B5EF4-FFF2-40B4-BE49-F238E27FC236}">
                <a16:creationId xmlns:a16="http://schemas.microsoft.com/office/drawing/2014/main" id="{8FF181BC-28DE-C9A4-FF25-A9D8033CAFA1}"/>
              </a:ext>
            </a:extLst>
          </p:cNvPr>
          <p:cNvSpPr/>
          <p:nvPr/>
        </p:nvSpPr>
        <p:spPr>
          <a:xfrm>
            <a:off x="4108130" y="2004268"/>
            <a:ext cx="2538293" cy="59538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104282"/>
                </a:solidFill>
              </a:rPr>
              <a:t>userscript.sh</a:t>
            </a:r>
            <a:endParaRPr lang="ru-RU" sz="1400" dirty="0">
              <a:solidFill>
                <a:srgbClr val="104282"/>
              </a:solidFill>
            </a:endParaRPr>
          </a:p>
        </p:txBody>
      </p:sp>
      <p:cxnSp>
        <p:nvCxnSpPr>
          <p:cNvPr id="7" name="Прямая соединительная линия 141">
            <a:extLst>
              <a:ext uri="{FF2B5EF4-FFF2-40B4-BE49-F238E27FC236}">
                <a16:creationId xmlns:a16="http://schemas.microsoft.com/office/drawing/2014/main" id="{788D10AE-D3AB-7477-E0BD-D597CC55AFF9}"/>
              </a:ext>
            </a:extLst>
          </p:cNvPr>
          <p:cNvCxnSpPr/>
          <p:nvPr/>
        </p:nvCxnSpPr>
        <p:spPr>
          <a:xfrm>
            <a:off x="4290767" y="2587625"/>
            <a:ext cx="0" cy="50434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42">
            <a:extLst>
              <a:ext uri="{FF2B5EF4-FFF2-40B4-BE49-F238E27FC236}">
                <a16:creationId xmlns:a16="http://schemas.microsoft.com/office/drawing/2014/main" id="{17A02FBA-EA29-C4ED-9996-B2A84AF3B9F6}"/>
              </a:ext>
            </a:extLst>
          </p:cNvPr>
          <p:cNvCxnSpPr>
            <a:cxnSpLocks/>
          </p:cNvCxnSpPr>
          <p:nvPr/>
        </p:nvCxnSpPr>
        <p:spPr>
          <a:xfrm>
            <a:off x="4290767" y="3094397"/>
            <a:ext cx="30079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141">
            <a:extLst>
              <a:ext uri="{FF2B5EF4-FFF2-40B4-BE49-F238E27FC236}">
                <a16:creationId xmlns:a16="http://schemas.microsoft.com/office/drawing/2014/main" id="{500B7490-5181-DDE4-B41D-1B77E340A618}"/>
              </a:ext>
            </a:extLst>
          </p:cNvPr>
          <p:cNvCxnSpPr/>
          <p:nvPr/>
        </p:nvCxnSpPr>
        <p:spPr>
          <a:xfrm>
            <a:off x="3812706" y="1785729"/>
            <a:ext cx="0" cy="50434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142">
            <a:extLst>
              <a:ext uri="{FF2B5EF4-FFF2-40B4-BE49-F238E27FC236}">
                <a16:creationId xmlns:a16="http://schemas.microsoft.com/office/drawing/2014/main" id="{3DF44767-3B1D-CE55-BECD-9C4B108DD46A}"/>
              </a:ext>
            </a:extLst>
          </p:cNvPr>
          <p:cNvCxnSpPr>
            <a:cxnSpLocks/>
          </p:cNvCxnSpPr>
          <p:nvPr/>
        </p:nvCxnSpPr>
        <p:spPr>
          <a:xfrm>
            <a:off x="3812706" y="2292501"/>
            <a:ext cx="30079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4A3E4D0-7FD0-CEBD-3451-CD2BD8DBE2D2}"/>
              </a:ext>
            </a:extLst>
          </p:cNvPr>
          <p:cNvSpPr txBox="1"/>
          <p:nvPr/>
        </p:nvSpPr>
        <p:spPr>
          <a:xfrm>
            <a:off x="347230" y="4105711"/>
            <a:ext cx="4504212" cy="230832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root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-b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-q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-l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C1651C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en-US" dirty="0" err="1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cvmfs</a:t>
            </a:r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en-US" dirty="0" err="1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proc.C</a:t>
            </a:r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US" dirty="0" err="1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input.root</a:t>
            </a:r>
            <a:endParaRPr lang="en-US" dirty="0">
              <a:solidFill>
                <a:srgbClr val="C814C9"/>
              </a:solidFill>
              <a:effectLst/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   )</a:t>
            </a:r>
            <a:r>
              <a:rPr lang="en-US" dirty="0">
                <a:solidFill>
                  <a:srgbClr val="C1651C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C1651C"/>
                </a:solidFill>
                <a:effectLst/>
                <a:latin typeface="Menlo" panose="020B0609030804020204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log.txt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US" dirty="0">
                <a:solidFill>
                  <a:srgbClr val="C1651C"/>
                </a:solidFill>
                <a:effectLst/>
                <a:latin typeface="Menlo" panose="020B0609030804020204" pitchFamily="49" charset="0"/>
              </a:rPr>
              <a:t>&gt;&amp;1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&amp;</a:t>
            </a:r>
          </a:p>
          <a:p>
            <a:r>
              <a:rPr lang="en-US" dirty="0">
                <a:solidFill>
                  <a:srgbClr val="2EAEBB"/>
                </a:solidFill>
                <a:effectLst/>
                <a:latin typeface="Menlo" panose="020B0609030804020204" pitchFamily="49" charset="0"/>
              </a:rPr>
              <a:t>ROOT_PID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$!</a:t>
            </a:r>
            <a:b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load_dirac_envs</a:t>
            </a:r>
            <a:b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python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job_monitoring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rgbClr val="C814C9"/>
                </a:solidFill>
                <a:effectLst/>
                <a:latin typeface="Menlo" panose="020B0609030804020204" pitchFamily="49" charset="0"/>
              </a:rPr>
              <a:t>$ROOT_PID</a:t>
            </a:r>
            <a:endParaRPr lang="en-US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091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63201</TotalTime>
  <Words>1202</Words>
  <Application>Microsoft Macintosh PowerPoint</Application>
  <PresentationFormat>On-screen Show (4:3)</PresentationFormat>
  <Paragraphs>300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Agency FB</vt:lpstr>
      <vt:lpstr>Times New Roman</vt:lpstr>
      <vt:lpstr>Roboto Slab</vt:lpstr>
      <vt:lpstr>Calibri</vt:lpstr>
      <vt:lpstr>Segoe UI</vt:lpstr>
      <vt:lpstr>Segoe UI Light</vt:lpstr>
      <vt:lpstr>Optima</vt:lpstr>
      <vt:lpstr>Courier New</vt:lpstr>
      <vt:lpstr>Menlo</vt:lpstr>
      <vt:lpstr>Comfortaa</vt:lpstr>
      <vt:lpstr>Consolas</vt:lpstr>
      <vt:lpstr>Arial</vt:lpstr>
      <vt:lpstr>CERNCorporate4-3</vt:lpstr>
      <vt:lpstr>PowerPoint Presentation</vt:lpstr>
      <vt:lpstr>DIRAC@JINR</vt:lpstr>
      <vt:lpstr>Experiments that we support</vt:lpstr>
      <vt:lpstr>PowerPoint Presentation</vt:lpstr>
      <vt:lpstr>DIRAC Hardware</vt:lpstr>
      <vt:lpstr>Total successful jobs</vt:lpstr>
      <vt:lpstr>Total walltime</vt:lpstr>
      <vt:lpstr>Total walltime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JINR for Schools</dc:title>
  <dc:creator>Igor Pelevanyuk</dc:creator>
  <cp:lastModifiedBy>R</cp:lastModifiedBy>
  <cp:revision>681</cp:revision>
  <dcterms:created xsi:type="dcterms:W3CDTF">2012-11-30T11:04:26Z</dcterms:created>
  <dcterms:modified xsi:type="dcterms:W3CDTF">2025-09-19T05:55:44Z</dcterms:modified>
</cp:coreProperties>
</file>