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3" r:id="rId2"/>
    <p:sldId id="269" r:id="rId3"/>
    <p:sldId id="262" r:id="rId4"/>
    <p:sldId id="270" r:id="rId5"/>
    <p:sldId id="272" r:id="rId6"/>
    <p:sldId id="271" r:id="rId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92" d="100"/>
          <a:sy n="92" d="100"/>
        </p:scale>
        <p:origin x="288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faceb\OneDrive\Desktop\abroad\summer_school\cern\Project\z10_0702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zh-TW"/>
              <a:t>R134a</a:t>
            </a:r>
            <a:r>
              <a:rPr lang="en-US" altLang="zh-TW" baseline="0"/>
              <a:t> adsorption in z10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工作表1!$B$2:$B$8</c:f>
              <c:numCache>
                <c:formatCode>General</c:formatCode>
                <c:ptCount val="7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</c:numCache>
            </c:numRef>
          </c:xVal>
          <c:yVal>
            <c:numRef>
              <c:f>工作表1!$D$2:$D$8</c:f>
              <c:numCache>
                <c:formatCode>General</c:formatCode>
                <c:ptCount val="7"/>
                <c:pt idx="0">
                  <c:v>17.209425800000002</c:v>
                </c:pt>
                <c:pt idx="1">
                  <c:v>2.0547295333333335</c:v>
                </c:pt>
                <c:pt idx="2">
                  <c:v>1.6283999666666666</c:v>
                </c:pt>
                <c:pt idx="3">
                  <c:v>1.5353353333333333</c:v>
                </c:pt>
                <c:pt idx="4">
                  <c:v>1.7071476533333334</c:v>
                </c:pt>
                <c:pt idx="5">
                  <c:v>1.1868908333333332</c:v>
                </c:pt>
                <c:pt idx="6">
                  <c:v>1.154158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648-4B5A-A020-2FD5C0FE3C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27217311"/>
        <c:axId val="627218559"/>
      </c:scatterChart>
      <c:valAx>
        <c:axId val="627217311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/>
                  <a:t>Experiment</a:t>
                </a:r>
                <a:r>
                  <a:rPr lang="en-US" altLang="zh-TW" baseline="0"/>
                  <a:t> No.</a:t>
                </a:r>
                <a:endParaRPr lang="zh-TW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27218559"/>
        <c:crosses val="autoZero"/>
        <c:crossBetween val="midCat"/>
      </c:valAx>
      <c:valAx>
        <c:axId val="627218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zh-TW"/>
                  <a:t>Converted volume</a:t>
                </a:r>
                <a:r>
                  <a:rPr lang="en-US" altLang="zh-TW" baseline="0"/>
                  <a:t> (L)</a:t>
                </a:r>
                <a:endParaRPr lang="zh-TW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627217311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AD1ED1-B790-4B9C-ABCD-CC8F19DC2DFE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47ABE-4976-4011-BC30-449D5552B56A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62845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47ABE-4976-4011-BC30-449D5552B56A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945256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226B2A-9938-19D1-68B1-CB77CAF6E4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7142D2-8D9B-337E-D5CA-47F78692D5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8112B-0C89-7175-158B-9B60345AC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98B4DC-F287-472E-B4A9-20FF8EC5A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2BE1A9-BA6C-9B4E-B944-10CCFC9C5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0226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75E9B-08DB-AA28-F326-D6E942E37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19F04B1-C766-1725-7FF0-77A1DE5BE0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B9406-DC4B-7FEB-1396-00156246A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CD69D1-F8FF-95EB-120E-50473E1505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8F7695-57DE-8B5B-CCD3-44E5696D6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7423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22C5AE9-B75A-3E45-FE1A-690CFC3B83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23A263-2942-BEC5-3D6A-116375CB22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39F66-6A1C-69C7-CB69-9967C1119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34C4B-5AAA-7852-35D1-4040A02484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47BD38-0558-9308-1ED7-152438D85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8742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1D6052-4A78-B612-504B-9ABFF73CAC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08C7FC-04FB-1F29-D211-0BA8924639A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E51293-9121-0630-DCFA-3CF16B858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B61C08-7A92-E641-7589-E8C121BED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372139-BC27-C59F-03BD-01291590B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17673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8C78AF-87BB-F273-FE40-980FD833D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5235AD-E0E8-A483-8295-A403BC59D1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7F9E7-EEA2-A2A9-609C-4F0288194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4C4434-322D-5D2C-947B-0C78B396A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950E83-818F-969D-7176-1B3880832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25489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656ED-8F2D-AE41-6015-C995F39D92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F8DB13-0948-BDC7-2511-C257332C94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CA0A3B-A4E1-8CA4-80DC-F857BCDF83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D1615F-79DE-3790-A9F7-E1F56B63E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B20439A-F23D-D0F2-1466-D7424DCD33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C0D5CC-BBDE-7DA7-40A3-2D74A683E0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7689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A2553F-5DA3-2F3D-CE4D-B4C829150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F83E43-ABD5-C368-5081-66DCB44133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62DF28-46D3-79F0-9391-8C0C13E286A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60B6DF-B112-D6CD-C5C2-7BD1E3445D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FB99C88-CD55-D8DF-F62B-6077EF1F04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77B6FD3-C8C9-6AA1-B56C-A7D0E26A6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86B564-4BD5-0756-B11F-014F6A54A6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2E98152-A2CA-1588-3A5C-442DCFC721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96103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907319-0861-8018-28AA-973DFFB59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29E52A-002E-0E57-7BE8-96340C43D8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5001CE-77B0-AC3E-90CA-DD7E002A1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D6D17-B4EA-FC4D-3318-0AB2EABEA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086746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CC7AFD-6332-97D8-B43F-CB2820732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1B3071-19C2-586B-175E-1BD5619B0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5818503-DCA3-635F-70FD-75124306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565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F77259-0382-B60B-13E5-D38B9AF482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F929C2-A954-25B0-9824-738DFB8F5D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A8B8095-008D-A8C9-7D53-8EAFFD682F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59FAF-5004-2ED9-E9E6-800E28892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1CC5E1-4963-9DA4-E351-8FE99CE51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926995-9352-F4A0-1E37-8D9366971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978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620471-33B5-76F8-00B4-F0EF615E6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00F55F-CA13-E3AC-CF34-0F2F63E40F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974375-A800-269C-8A4D-35524E1434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58D8FE-B9F1-8749-4402-C375D23BFC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5C3B63-567C-0252-7710-E39B1A0D0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E308EF-00DB-CAB1-A841-C3799FA362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3987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3EA27A-454C-286D-E93E-3E562348F7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it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DD4A63-86B6-4DA3-260A-EECA249AF6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it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5FE847-532A-C0A2-46FB-A187833B59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B285C3B-7E1A-480B-8414-5EE37CCF390A}" type="datetimeFigureOut">
              <a:rPr lang="it-IT" smtClean="0"/>
              <a:t>04/07/2024</a:t>
            </a:fld>
            <a:endParaRPr lang="it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F16B83-06B6-C31B-5131-1E5A13348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A73179-A0C1-8C71-B5B4-3DB7885CDE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E85D69-0772-4D38-9C4D-89B889C3E60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3320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38A8619-9EB5-1FB5-4CE1-DE2737CDC6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Week 27:</a:t>
            </a:r>
            <a:br>
              <a:rPr lang="it-IT" dirty="0"/>
            </a:br>
            <a:r>
              <a:rPr lang="it-IT" dirty="0"/>
              <a:t>R134a with z5 </a:t>
            </a:r>
            <a:r>
              <a:rPr lang="it-IT" dirty="0" err="1"/>
              <a:t>material</a:t>
            </a:r>
            <a:endParaRPr lang="it-IT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DD474D6B-322B-FE41-309F-1279F4DE65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509963"/>
            <a:ext cx="9144000" cy="1655762"/>
          </a:xfrm>
        </p:spPr>
        <p:txBody>
          <a:bodyPr/>
          <a:lstStyle/>
          <a:p>
            <a:r>
              <a:rPr lang="it-IT" dirty="0" err="1"/>
              <a:t>Presenter</a:t>
            </a:r>
            <a:r>
              <a:rPr lang="it-IT" dirty="0"/>
              <a:t>: Amin Bouzaiene, Maria Cristina Arena,</a:t>
            </a:r>
            <a:r>
              <a:rPr lang="en-US" dirty="0"/>
              <a:t> </a:t>
            </a:r>
            <a:r>
              <a:rPr lang="en-US" dirty="0" err="1"/>
              <a:t>Hsuan</a:t>
            </a:r>
            <a:r>
              <a:rPr lang="en-US" dirty="0"/>
              <a:t>-Chu Chen</a:t>
            </a:r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24364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80712BB3-DB6F-464E-BEA5-B6809F609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design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089B9D4C-0673-4DC6-AA5B-EAEC56F2C8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Conditions</a:t>
            </a:r>
          </a:p>
          <a:p>
            <a:pPr lvl="1"/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Flowrate: 1-100 L/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hr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(conversion factor ~3)</a:t>
            </a:r>
            <a:r>
              <a:rPr lang="en-US" sz="20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room temp with gas supply pressure 3  </a:t>
            </a:r>
            <a:r>
              <a:rPr lang="en-US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barg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n-US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Procedures (with cycles)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vacuum pump to keep the cartridge nearly vacuum (-0.92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Insert R134a</a:t>
            </a:r>
            <a:r>
              <a:rPr lang="en-US" altLang="zh-TW" sz="1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gas cylinder</a:t>
            </a:r>
          </a:p>
          <a:p>
            <a:pPr lvl="1"/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As the pressure of the cartridge increases to 0 </a:t>
            </a:r>
            <a:r>
              <a:rPr lang="en-US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barg</a:t>
            </a:r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stop inserting gas, and turn on the vacuum pump</a:t>
            </a:r>
          </a:p>
          <a:p>
            <a:pPr lvl="1"/>
            <a:endParaRPr lang="en-US" altLang="zh-TW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827358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3CC08C-B51F-4221-8916-37784EA8E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R134a PSA cycles</a:t>
            </a:r>
          </a:p>
        </p:txBody>
      </p:sp>
      <p:pic>
        <p:nvPicPr>
          <p:cNvPr id="4" name="內容版面配置區 3">
            <a:extLst>
              <a:ext uri="{FF2B5EF4-FFF2-40B4-BE49-F238E27FC236}">
                <a16:creationId xmlns:a16="http://schemas.microsoft.com/office/drawing/2014/main" id="{4EF8E72A-F8CB-4F08-A72E-C4A6EE6804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409" y="1851750"/>
            <a:ext cx="6763011" cy="4351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539AC09F-001A-40BE-96EB-30248E9361B1}"/>
                  </a:ext>
                </a:extLst>
              </p:cNvPr>
              <p:cNvSpPr txBox="1"/>
              <p:nvPr/>
            </p:nvSpPr>
            <p:spPr>
              <a:xfrm>
                <a:off x="7949382" y="1690688"/>
                <a:ext cx="3121390" cy="4247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 the first cycle it takes 45 minutes </a:t>
                </a:r>
              </a:p>
              <a:p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We experienced that 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Cartridge was heating up and the heat wave was moving in the length of the bed from the beginning to  the end of the cycle.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exothermic reason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Maximum volume of gas adsorbed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Vacuum do not regenerate the cartridge at each cycle.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文字方塊 9">
                <a:extLst>
                  <a:ext uri="{FF2B5EF4-FFF2-40B4-BE49-F238E27FC236}">
                    <a16:creationId xmlns:a16="http://schemas.microsoft.com/office/drawing/2014/main" id="{539AC09F-001A-40BE-96EB-30248E9361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9382" y="1690688"/>
                <a:ext cx="3121390" cy="4247317"/>
              </a:xfrm>
              <a:prstGeom prst="rect">
                <a:avLst/>
              </a:prstGeom>
              <a:blipFill>
                <a:blip r:embed="rId3"/>
                <a:stretch>
                  <a:fillRect l="-1563" t="-7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矩形 10">
            <a:extLst>
              <a:ext uri="{FF2B5EF4-FFF2-40B4-BE49-F238E27FC236}">
                <a16:creationId xmlns:a16="http://schemas.microsoft.com/office/drawing/2014/main" id="{924A3F3E-E376-49BB-A315-51389007B99A}"/>
              </a:ext>
            </a:extLst>
          </p:cNvPr>
          <p:cNvSpPr/>
          <p:nvPr/>
        </p:nvSpPr>
        <p:spPr>
          <a:xfrm>
            <a:off x="2462350" y="3364381"/>
            <a:ext cx="1935483" cy="109728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7206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D950D7-1FF5-46D2-91ED-FDED4FE3C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2921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Results (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z5 experiments</a:t>
            </a:r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5DDD5-325D-4A61-8E7A-1C5CE3DFDDC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45250" y="2105725"/>
                <a:ext cx="4438650" cy="4351338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volume of </a:t>
                </a:r>
                <a:r>
                  <a:rPr lang="en-US" altLang="zh-TW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R134a adsorbed</a:t>
                </a:r>
                <a:r>
                  <a:rPr lang="en-US" altLang="zh-TW" sz="1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decreases drastically between the first and second cycle and the cartridge is hot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R134a is adsorbed in the  molecular sites of the sieve</a:t>
                </a:r>
              </a:p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After the 3</a:t>
                </a:r>
                <a:r>
                  <a:rPr lang="en-US" sz="18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cycle, the volume of</a:t>
                </a:r>
                <a:r>
                  <a:rPr lang="en-US" altLang="zh-TW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R134a</a:t>
                </a:r>
                <a:r>
                  <a:rPr lang="en-US" altLang="zh-TW" sz="1800" baseline="-25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remains nearly constant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the adsorbent is saturated </a:t>
                </a:r>
              </a:p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difference of the volume between the first experiment and the saturation </a:t>
                </a:r>
                <a14:m>
                  <m:oMath xmlns:m="http://schemas.openxmlformats.org/officeDocument/2006/math">
                    <m:r>
                      <a:rPr lang="en-US" sz="1800" b="0" i="1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→</m:t>
                    </m:r>
                  </m:oMath>
                </a14:m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1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𝑉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𝑎𝑑𝑠𝑜𝑟𝑏</m:t>
                        </m:r>
                      </m:sub>
                    </m:sSub>
                    <m:r>
                      <a:rPr lang="en-US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=16.1 </m:t>
                    </m:r>
                    <m:r>
                      <a:rPr lang="en-US" sz="1800" b="0" i="1" dirty="0" smtClean="0"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𝐿</m:t>
                    </m:r>
                  </m:oMath>
                </a14:m>
                <a:endParaRPr lang="en-US" sz="18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void volume in the bed we could assume that it is 1.15 L</a:t>
                </a:r>
              </a:p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mass of the adsorbent is 260g</a:t>
                </a:r>
              </a:p>
              <a:p>
                <a:r>
                  <a:rPr lang="en-US" sz="18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amount of gas adsorbed/g adsorbent = 2.4 mmol/g </a:t>
                </a:r>
              </a:p>
            </p:txBody>
          </p:sp>
        </mc:Choice>
        <mc:Fallback>
          <p:sp>
            <p:nvSpPr>
              <p:cNvPr id="3" name="內容版面配置區 2">
                <a:extLst>
                  <a:ext uri="{FF2B5EF4-FFF2-40B4-BE49-F238E27FC236}">
                    <a16:creationId xmlns:a16="http://schemas.microsoft.com/office/drawing/2014/main" id="{D3A5DDD5-325D-4A61-8E7A-1C5CE3DFDDC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5250" y="2105725"/>
                <a:ext cx="4438650" cy="4351338"/>
              </a:xfrm>
              <a:blipFill>
                <a:blip r:embed="rId2"/>
                <a:stretch>
                  <a:fillRect l="-824" t="-1961" r="-824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字方塊 6">
            <a:extLst>
              <a:ext uri="{FF2B5EF4-FFF2-40B4-BE49-F238E27FC236}">
                <a16:creationId xmlns:a16="http://schemas.microsoft.com/office/drawing/2014/main" id="{FE97061F-A9CD-4D16-AACE-4F708373BFC5}"/>
              </a:ext>
            </a:extLst>
          </p:cNvPr>
          <p:cNvSpPr txBox="1"/>
          <p:nvPr/>
        </p:nvSpPr>
        <p:spPr>
          <a:xfrm>
            <a:off x="990600" y="5727700"/>
            <a:ext cx="46418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Converted volume = Volume measured by the flowmeter calibrated in air/ conversion factor </a:t>
            </a:r>
          </a:p>
        </p:txBody>
      </p:sp>
      <p:graphicFrame>
        <p:nvGraphicFramePr>
          <p:cNvPr id="8" name="圖表 7">
            <a:extLst>
              <a:ext uri="{FF2B5EF4-FFF2-40B4-BE49-F238E27FC236}">
                <a16:creationId xmlns:a16="http://schemas.microsoft.com/office/drawing/2014/main" id="{070D8343-0E8B-45C8-A0CE-72A4E88CE706}"/>
              </a:ext>
            </a:extLst>
          </p:cNvPr>
          <p:cNvGraphicFramePr>
            <a:graphicFrameLocks/>
          </p:cNvGraphicFramePr>
          <p:nvPr/>
        </p:nvGraphicFramePr>
        <p:xfrm>
          <a:off x="563516" y="1891086"/>
          <a:ext cx="5595621" cy="33993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685997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AD950D7-1FF5-46D2-91ED-FDED4FE3C6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02921"/>
            <a:ext cx="10515600" cy="1325563"/>
          </a:xfrm>
        </p:spPr>
        <p:txBody>
          <a:bodyPr/>
          <a:lstStyle/>
          <a:p>
            <a:r>
              <a:rPr lang="en-US" altLang="zh-TW" dirty="0">
                <a:latin typeface="Times New Roman" panose="02020603050405020304" pitchFamily="18" charset="0"/>
                <a:cs typeface="Times New Roman" panose="02020603050405020304" pitchFamily="18" charset="0"/>
              </a:rPr>
              <a:t>R134a literature compared with experimental results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D3A5DDD5-325D-4A61-8E7A-1C5CE3DFDD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45250" y="2105725"/>
            <a:ext cx="4438650" cy="2324959"/>
          </a:xfrm>
        </p:spPr>
        <p:txBody>
          <a:bodyPr>
            <a:normAutofit/>
          </a:bodyPr>
          <a:lstStyle/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260 g of adsorbent material and 16 liters of gas adsorbed</a:t>
            </a:r>
          </a:p>
          <a:p>
            <a:r>
              <a:rPr 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amount of gas adsorbed/g adsorbent = 2.51 mmol/g at  a pressure of 1 bar it is comparable with literature findings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F68F94-9920-DFB5-9D1E-6144AA6E1E2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701" y="1628484"/>
            <a:ext cx="5281118" cy="4248614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4F3B3EC3-D650-3C2E-03DD-C98DA0839417}"/>
              </a:ext>
            </a:extLst>
          </p:cNvPr>
          <p:cNvSpPr/>
          <p:nvPr/>
        </p:nvSpPr>
        <p:spPr>
          <a:xfrm>
            <a:off x="4879571" y="1775438"/>
            <a:ext cx="448887" cy="47724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7940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E63CC08C-B51F-4221-8916-37784EA8E4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Regeneration with vacuum for 45 minutes</a:t>
            </a:r>
          </a:p>
        </p:txBody>
      </p:sp>
      <p:sp>
        <p:nvSpPr>
          <p:cNvPr id="10" name="文字方塊 9">
            <a:extLst>
              <a:ext uri="{FF2B5EF4-FFF2-40B4-BE49-F238E27FC236}">
                <a16:creationId xmlns:a16="http://schemas.microsoft.com/office/drawing/2014/main" id="{539AC09F-001A-40BE-96EB-30248E9361B1}"/>
              </a:ext>
            </a:extLst>
          </p:cNvPr>
          <p:cNvSpPr txBox="1"/>
          <p:nvPr/>
        </p:nvSpPr>
        <p:spPr>
          <a:xfrm>
            <a:off x="7949382" y="1690688"/>
            <a:ext cx="312139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 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try to see if keeping under vacuum the cartridge for a time equal to the time of adsorption of the first cycle, the regeneration takes place or not.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cycle after thermal regeneration volume of gas adsorbed was 16.1 L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After vacuum for 45 minutes volume adsorbed is 0.7 L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RESULT: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regeneration with vacuum pressure is NOT effective.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id="{924A3F3E-E376-49BB-A315-51389007B99A}"/>
              </a:ext>
            </a:extLst>
          </p:cNvPr>
          <p:cNvSpPr/>
          <p:nvPr/>
        </p:nvSpPr>
        <p:spPr>
          <a:xfrm>
            <a:off x="2462350" y="3364381"/>
            <a:ext cx="1935483" cy="1097280"/>
          </a:xfrm>
          <a:prstGeom prst="rect">
            <a:avLst/>
          </a:prstGeom>
          <a:noFill/>
          <a:ln w="254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03ADAAD6-86F9-AF2D-253C-84B05599E51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0468" y="1690688"/>
            <a:ext cx="7168914" cy="4351338"/>
          </a:xfrm>
        </p:spPr>
      </p:pic>
    </p:spTree>
    <p:extLst>
      <p:ext uri="{BB962C8B-B14F-4D97-AF65-F5344CB8AC3E}">
        <p14:creationId xmlns:p14="http://schemas.microsoft.com/office/powerpoint/2010/main" val="2541424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390</Words>
  <Application>Microsoft Office PowerPoint</Application>
  <PresentationFormat>Widescreen</PresentationFormat>
  <Paragraphs>39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Aptos Display</vt:lpstr>
      <vt:lpstr>Arial</vt:lpstr>
      <vt:lpstr>Cambria Math</vt:lpstr>
      <vt:lpstr>Times New Roman</vt:lpstr>
      <vt:lpstr>Office Theme</vt:lpstr>
      <vt:lpstr>Week 27: R134a with z5 material</vt:lpstr>
      <vt:lpstr>Experimental design</vt:lpstr>
      <vt:lpstr>R134a PSA cycles</vt:lpstr>
      <vt:lpstr>Results (z5 experiments)</vt:lpstr>
      <vt:lpstr>R134a literature compared with experimental results</vt:lpstr>
      <vt:lpstr> Regeneration with vacuum for 45 minutes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amin bouzaiene</dc:creator>
  <cp:lastModifiedBy>amin bouzaiene</cp:lastModifiedBy>
  <cp:revision>1</cp:revision>
  <dcterms:created xsi:type="dcterms:W3CDTF">2024-07-04T07:50:00Z</dcterms:created>
  <dcterms:modified xsi:type="dcterms:W3CDTF">2024-07-04T07:56:49Z</dcterms:modified>
</cp:coreProperties>
</file>