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0"/>
  </p:notesMasterIdLst>
  <p:sldIdLst>
    <p:sldId id="256" r:id="rId2"/>
    <p:sldId id="258" r:id="rId3"/>
    <p:sldId id="304" r:id="rId4"/>
    <p:sldId id="269" r:id="rId5"/>
    <p:sldId id="301" r:id="rId6"/>
    <p:sldId id="316" r:id="rId7"/>
    <p:sldId id="299" r:id="rId8"/>
    <p:sldId id="319" r:id="rId9"/>
  </p:sldIdLst>
  <p:sldSz cx="9144000" cy="5143500" type="screen16x9"/>
  <p:notesSz cx="6858000" cy="9144000"/>
  <p:embeddedFontLst>
    <p:embeddedFont>
      <p:font typeface="Catamaran Light" panose="020B0604020202020204" charset="0"/>
      <p:regular r:id="rId11"/>
      <p:bold r:id="rId12"/>
    </p:embeddedFont>
    <p:embeddedFont>
      <p:font typeface="Fira Sans Extra Condensed Medium" panose="020B0604020202020204" charset="0"/>
      <p:regular r:id="rId13"/>
      <p:bold r:id="rId14"/>
      <p:italic r:id="rId15"/>
      <p:boldItalic r:id="rId16"/>
    </p:embeddedFont>
    <p:embeddedFont>
      <p:font typeface="Livvic" pitchFamily="2"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6D96"/>
    <a:srgbClr val="8DA6CF"/>
    <a:srgbClr val="1F77B4"/>
    <a:srgbClr val="434343"/>
    <a:srgbClr val="C8D2E3"/>
    <a:srgbClr val="FFFFFF"/>
    <a:srgbClr val="1F2A3C"/>
    <a:srgbClr val="363F4C"/>
    <a:srgbClr val="8E8E8E"/>
    <a:srgbClr val="C0CC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4F3117A-1B02-4720-80E5-B0B65CFDC15A}">
  <a:tblStyle styleId="{54F3117A-1B02-4720-80E5-B0B65CFDC15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07" autoAdjust="0"/>
  </p:normalViewPr>
  <p:slideViewPr>
    <p:cSldViewPr snapToGrid="0">
      <p:cViewPr varScale="1">
        <p:scale>
          <a:sx n="117" d="100"/>
          <a:sy n="117" d="100"/>
        </p:scale>
        <p:origin x="466" y="1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434343"/>
                </a:solidFill>
                <a:latin typeface="+mn-lt"/>
                <a:ea typeface="+mn-ea"/>
                <a:cs typeface="+mn-cs"/>
              </a:defRPr>
            </a:pPr>
            <a:r>
              <a:rPr lang="en-US" dirty="0">
                <a:solidFill>
                  <a:srgbClr val="434343"/>
                </a:solidFill>
              </a:rPr>
              <a:t>Average</a:t>
            </a:r>
            <a:r>
              <a:rPr lang="en-US" baseline="0" dirty="0">
                <a:solidFill>
                  <a:srgbClr val="434343"/>
                </a:solidFill>
              </a:rPr>
              <a:t> Mixture’s Molar Composition</a:t>
            </a:r>
            <a:endParaRPr lang="en-US" dirty="0">
              <a:solidFill>
                <a:srgbClr val="434343"/>
              </a:solidFill>
            </a:endParaRPr>
          </a:p>
        </c:rich>
      </c:tx>
      <c:layout>
        <c:manualLayout>
          <c:xMode val="edge"/>
          <c:yMode val="edge"/>
          <c:x val="1.322834645669291E-3"/>
          <c:y val="2.5000000000000001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rgbClr val="434343"/>
              </a:solidFill>
              <a:latin typeface="+mn-lt"/>
              <a:ea typeface="+mn-ea"/>
              <a:cs typeface="+mn-cs"/>
            </a:defRPr>
          </a:pPr>
          <a:endParaRPr lang="en-US"/>
        </a:p>
      </c:txPr>
    </c:title>
    <c:autoTitleDeleted val="0"/>
    <c:plotArea>
      <c:layout>
        <c:manualLayout>
          <c:layoutTarget val="inner"/>
          <c:xMode val="edge"/>
          <c:yMode val="edge"/>
          <c:x val="0.10081643700787402"/>
          <c:y val="0.14190625000000001"/>
          <c:w val="0.50490337926509188"/>
          <c:h val="0.75735506889763782"/>
        </c:manualLayout>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434343"/>
                </a:solidFill>
                <a:latin typeface="+mn-lt"/>
                <a:ea typeface="+mn-ea"/>
                <a:cs typeface="+mn-cs"/>
              </a:defRPr>
            </a:pPr>
            <a:r>
              <a:rPr lang="en-US" dirty="0">
                <a:solidFill>
                  <a:srgbClr val="434343"/>
                </a:solidFill>
              </a:rPr>
              <a:t>Average</a:t>
            </a:r>
            <a:r>
              <a:rPr lang="en-US" baseline="0" dirty="0">
                <a:solidFill>
                  <a:srgbClr val="434343"/>
                </a:solidFill>
              </a:rPr>
              <a:t> Mixture’s Molar Composition</a:t>
            </a:r>
            <a:endParaRPr lang="en-US" dirty="0">
              <a:solidFill>
                <a:srgbClr val="434343"/>
              </a:solidFill>
            </a:endParaRPr>
          </a:p>
        </c:rich>
      </c:tx>
      <c:layout>
        <c:manualLayout>
          <c:xMode val="edge"/>
          <c:yMode val="edge"/>
          <c:x val="1.322834645669291E-3"/>
          <c:y val="2.5000000000000001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rgbClr val="434343"/>
              </a:solidFill>
              <a:latin typeface="+mn-lt"/>
              <a:ea typeface="+mn-ea"/>
              <a:cs typeface="+mn-cs"/>
            </a:defRPr>
          </a:pPr>
          <a:endParaRPr lang="en-US"/>
        </a:p>
      </c:txPr>
    </c:title>
    <c:autoTitleDeleted val="0"/>
    <c:plotArea>
      <c:layout>
        <c:manualLayout>
          <c:layoutTarget val="inner"/>
          <c:xMode val="edge"/>
          <c:yMode val="edge"/>
          <c:x val="0.10081643700787402"/>
          <c:y val="0.14190625000000001"/>
          <c:w val="0.50490337926509188"/>
          <c:h val="0.75735506889763782"/>
        </c:manualLayout>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cap="all" spc="120" normalizeH="0" baseline="0">
                <a:solidFill>
                  <a:schemeClr val="tx1">
                    <a:lumMod val="65000"/>
                    <a:lumOff val="35000"/>
                  </a:schemeClr>
                </a:solidFill>
                <a:latin typeface="+mn-lt"/>
                <a:ea typeface="+mn-ea"/>
                <a:cs typeface="+mn-cs"/>
              </a:defRPr>
            </a:pPr>
            <a:r>
              <a:rPr lang="en-US" sz="2800" dirty="0">
                <a:solidFill>
                  <a:schemeClr val="bg1"/>
                </a:solidFill>
              </a:rPr>
              <a:t>Main</a:t>
            </a:r>
            <a:r>
              <a:rPr lang="en-US" sz="2800" baseline="0" dirty="0">
                <a:solidFill>
                  <a:schemeClr val="bg1"/>
                </a:solidFill>
              </a:rPr>
              <a:t> Statistics</a:t>
            </a:r>
            <a:endParaRPr lang="en-GB" sz="2800" dirty="0">
              <a:solidFill>
                <a:schemeClr val="bg1"/>
              </a:solidFill>
            </a:endParaRPr>
          </a:p>
        </c:rich>
      </c:tx>
      <c:layout>
        <c:manualLayout>
          <c:xMode val="edge"/>
          <c:yMode val="edge"/>
          <c:x val="0.12033751077514754"/>
          <c:y val="0"/>
        </c:manualLayout>
      </c:layout>
      <c:overlay val="0"/>
      <c:spPr>
        <a:noFill/>
        <a:ln>
          <a:noFill/>
        </a:ln>
        <a:effectLst/>
      </c:spPr>
      <c:txPr>
        <a:bodyPr rot="0" spcFirstLastPara="1" vertOverflow="ellipsis" vert="horz" wrap="square" anchor="ctr" anchorCtr="1"/>
        <a:lstStyle/>
        <a:p>
          <a:pPr>
            <a:defRPr sz="28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0.2334574311023622"/>
          <c:w val="0.95416666666666672"/>
          <c:h val="0.70355807086614175"/>
        </c:manualLayout>
      </c:layout>
      <c:barChart>
        <c:barDir val="col"/>
        <c:grouping val="clustered"/>
        <c:varyColors val="0"/>
        <c:ser>
          <c:idx val="0"/>
          <c:order val="0"/>
          <c:tx>
            <c:strRef>
              <c:f>Sheet1!$B$1</c:f>
              <c:strCache>
                <c:ptCount val="1"/>
                <c:pt idx="0">
                  <c:v>STD</c:v>
                </c:pt>
              </c:strCache>
            </c:strRef>
          </c:tx>
          <c:spPr>
            <a:solidFill>
              <a:schemeClr val="bg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450 l/h</c:v>
                </c:pt>
                <c:pt idx="1">
                  <c:v>650 l/h</c:v>
                </c:pt>
              </c:strCache>
            </c:strRef>
          </c:cat>
          <c:val>
            <c:numRef>
              <c:f>Sheet1!$B$2:$B$3</c:f>
              <c:numCache>
                <c:formatCode>General</c:formatCode>
                <c:ptCount val="2"/>
                <c:pt idx="0">
                  <c:v>674</c:v>
                </c:pt>
                <c:pt idx="1">
                  <c:v>3466</c:v>
                </c:pt>
              </c:numCache>
            </c:numRef>
          </c:val>
          <c:extLst>
            <c:ext xmlns:c16="http://schemas.microsoft.com/office/drawing/2014/chart" uri="{C3380CC4-5D6E-409C-BE32-E72D297353CC}">
              <c16:uniqueId val="{00000000-ADBF-4D8E-AF06-BE9006ED5CFA}"/>
            </c:ext>
          </c:extLst>
        </c:ser>
        <c:ser>
          <c:idx val="1"/>
          <c:order val="1"/>
          <c:tx>
            <c:strRef>
              <c:f>Sheet1!$C$1</c:f>
              <c:strCache>
                <c:ptCount val="1"/>
                <c:pt idx="0">
                  <c:v>MEAN</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450 l/h</c:v>
                </c:pt>
                <c:pt idx="1">
                  <c:v>650 l/h</c:v>
                </c:pt>
              </c:strCache>
            </c:strRef>
          </c:cat>
          <c:val>
            <c:numRef>
              <c:f>Sheet1!$C$2:$C$3</c:f>
              <c:numCache>
                <c:formatCode>General</c:formatCode>
                <c:ptCount val="2"/>
                <c:pt idx="0">
                  <c:v>4276</c:v>
                </c:pt>
                <c:pt idx="1">
                  <c:v>6142</c:v>
                </c:pt>
              </c:numCache>
            </c:numRef>
          </c:val>
          <c:extLst>
            <c:ext xmlns:c16="http://schemas.microsoft.com/office/drawing/2014/chart" uri="{C3380CC4-5D6E-409C-BE32-E72D297353CC}">
              <c16:uniqueId val="{00000001-ADBF-4D8E-AF06-BE9006ED5CFA}"/>
            </c:ext>
          </c:extLst>
        </c:ser>
        <c:ser>
          <c:idx val="2"/>
          <c:order val="2"/>
          <c:tx>
            <c:strRef>
              <c:f>Sheet1!$D$1</c:f>
              <c:strCache>
                <c:ptCount val="1"/>
                <c:pt idx="0">
                  <c:v>MAX</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450 l/h</c:v>
                </c:pt>
                <c:pt idx="1">
                  <c:v>650 l/h</c:v>
                </c:pt>
              </c:strCache>
            </c:strRef>
          </c:cat>
          <c:val>
            <c:numRef>
              <c:f>Sheet1!$D$2:$D$3</c:f>
              <c:numCache>
                <c:formatCode>General</c:formatCode>
                <c:ptCount val="2"/>
                <c:pt idx="0">
                  <c:v>5891</c:v>
                </c:pt>
                <c:pt idx="1">
                  <c:v>22997</c:v>
                </c:pt>
              </c:numCache>
            </c:numRef>
          </c:val>
          <c:extLst>
            <c:ext xmlns:c16="http://schemas.microsoft.com/office/drawing/2014/chart" uri="{C3380CC4-5D6E-409C-BE32-E72D297353CC}">
              <c16:uniqueId val="{00000002-ADBF-4D8E-AF06-BE9006ED5CFA}"/>
            </c:ext>
          </c:extLst>
        </c:ser>
        <c:dLbls>
          <c:dLblPos val="outEnd"/>
          <c:showLegendKey val="0"/>
          <c:showVal val="1"/>
          <c:showCatName val="0"/>
          <c:showSerName val="0"/>
          <c:showPercent val="0"/>
          <c:showBubbleSize val="0"/>
        </c:dLbls>
        <c:gapWidth val="98"/>
        <c:overlap val="-90"/>
        <c:axId val="698160815"/>
        <c:axId val="698165615"/>
      </c:barChart>
      <c:catAx>
        <c:axId val="69816081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bg1"/>
                </a:solidFill>
                <a:latin typeface="+mn-lt"/>
                <a:ea typeface="+mn-ea"/>
                <a:cs typeface="+mn-cs"/>
              </a:defRPr>
            </a:pPr>
            <a:endParaRPr lang="en-US"/>
          </a:p>
        </c:txPr>
        <c:crossAx val="698165615"/>
        <c:crosses val="autoZero"/>
        <c:auto val="1"/>
        <c:lblAlgn val="ctr"/>
        <c:lblOffset val="100"/>
        <c:noMultiLvlLbl val="0"/>
      </c:catAx>
      <c:valAx>
        <c:axId val="698165615"/>
        <c:scaling>
          <c:orientation val="minMax"/>
        </c:scaling>
        <c:delete val="1"/>
        <c:axPos val="l"/>
        <c:numFmt formatCode="General" sourceLinked="1"/>
        <c:majorTickMark val="none"/>
        <c:minorTickMark val="none"/>
        <c:tickLblPos val="nextTo"/>
        <c:crossAx val="698160815"/>
        <c:crosses val="autoZero"/>
        <c:crossBetween val="between"/>
      </c:valAx>
      <c:spPr>
        <a:noFill/>
        <a:ln>
          <a:noFill/>
        </a:ln>
        <a:effectLst/>
      </c:spPr>
    </c:plotArea>
    <c:legend>
      <c:legendPos val="t"/>
      <c:overlay val="0"/>
      <c:spPr>
        <a:noFill/>
        <a:ln>
          <a:solidFill>
            <a:schemeClr val="bg1">
              <a:alpha val="98000"/>
            </a:schemeClr>
          </a:solid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3e13d9a7e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3e13d9a7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solidFill>
                <a:srgbClr val="3C4043"/>
              </a:solidFill>
              <a:highlight>
                <a:srgbClr val="FFFFFF"/>
              </a:high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92058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44449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91087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25595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62819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575" y="1701225"/>
            <a:ext cx="4592400" cy="1782300"/>
          </a:xfrm>
          <a:prstGeom prst="rect">
            <a:avLst/>
          </a:prstGeom>
        </p:spPr>
        <p:txBody>
          <a:bodyPr spcFirstLastPara="1" wrap="square" lIns="91425" tIns="91425" rIns="91425" bIns="91425" anchor="b"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0" name="Google Shape;10;p2"/>
          <p:cNvSpPr txBox="1">
            <a:spLocks noGrp="1"/>
          </p:cNvSpPr>
          <p:nvPr>
            <p:ph type="subTitle" idx="1"/>
          </p:nvPr>
        </p:nvSpPr>
        <p:spPr>
          <a:xfrm>
            <a:off x="1039575" y="3206400"/>
            <a:ext cx="2402100" cy="717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rgbClr val="000000"/>
              </a:buClr>
              <a:buSzPts val="1200"/>
              <a:buNone/>
              <a:defRPr>
                <a:solidFill>
                  <a:srgbClr val="000000"/>
                </a:solidFill>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2">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3423902" y="387473"/>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3" name="Google Shape;13;p3"/>
          <p:cNvSpPr txBox="1">
            <a:spLocks noGrp="1"/>
          </p:cNvSpPr>
          <p:nvPr>
            <p:ph type="subTitle" idx="1"/>
          </p:nvPr>
        </p:nvSpPr>
        <p:spPr>
          <a:xfrm>
            <a:off x="3423900" y="802521"/>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4" name="Google Shape;14;p3"/>
          <p:cNvSpPr txBox="1">
            <a:spLocks noGrp="1"/>
          </p:cNvSpPr>
          <p:nvPr>
            <p:ph type="title" idx="2" hasCustomPrompt="1"/>
          </p:nvPr>
        </p:nvSpPr>
        <p:spPr>
          <a:xfrm>
            <a:off x="2023007" y="654113"/>
            <a:ext cx="17391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5" name="Google Shape;15;p3"/>
          <p:cNvSpPr txBox="1">
            <a:spLocks noGrp="1"/>
          </p:cNvSpPr>
          <p:nvPr>
            <p:ph type="ctrTitle" idx="3"/>
          </p:nvPr>
        </p:nvSpPr>
        <p:spPr>
          <a:xfrm>
            <a:off x="3425264" y="1224286"/>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6" name="Google Shape;16;p3"/>
          <p:cNvSpPr txBox="1">
            <a:spLocks noGrp="1"/>
          </p:cNvSpPr>
          <p:nvPr>
            <p:ph type="subTitle" idx="4"/>
          </p:nvPr>
        </p:nvSpPr>
        <p:spPr>
          <a:xfrm>
            <a:off x="3425259" y="1638859"/>
            <a:ext cx="19767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7" name="Google Shape;17;p3"/>
          <p:cNvSpPr txBox="1">
            <a:spLocks noGrp="1"/>
          </p:cNvSpPr>
          <p:nvPr>
            <p:ph type="title" idx="5" hasCustomPrompt="1"/>
          </p:nvPr>
        </p:nvSpPr>
        <p:spPr>
          <a:xfrm>
            <a:off x="2023007" y="1488788"/>
            <a:ext cx="16152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8" name="Google Shape;18;p3"/>
          <p:cNvSpPr txBox="1">
            <a:spLocks noGrp="1"/>
          </p:cNvSpPr>
          <p:nvPr>
            <p:ph type="ctrTitle" idx="6"/>
          </p:nvPr>
        </p:nvSpPr>
        <p:spPr>
          <a:xfrm>
            <a:off x="3427999" y="2061098"/>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9" name="Google Shape;19;p3"/>
          <p:cNvSpPr txBox="1">
            <a:spLocks noGrp="1"/>
          </p:cNvSpPr>
          <p:nvPr>
            <p:ph type="subTitle" idx="7"/>
          </p:nvPr>
        </p:nvSpPr>
        <p:spPr>
          <a:xfrm>
            <a:off x="3427997" y="2475197"/>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0" name="Google Shape;20;p3"/>
          <p:cNvSpPr txBox="1">
            <a:spLocks noGrp="1"/>
          </p:cNvSpPr>
          <p:nvPr>
            <p:ph type="title" idx="8" hasCustomPrompt="1"/>
          </p:nvPr>
        </p:nvSpPr>
        <p:spPr>
          <a:xfrm>
            <a:off x="2023007" y="2323463"/>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1" name="Google Shape;21;p3"/>
          <p:cNvSpPr txBox="1">
            <a:spLocks noGrp="1"/>
          </p:cNvSpPr>
          <p:nvPr>
            <p:ph type="ctrTitle" idx="9"/>
          </p:nvPr>
        </p:nvSpPr>
        <p:spPr>
          <a:xfrm rot="5400000">
            <a:off x="6601629" y="1646270"/>
            <a:ext cx="2913300" cy="4875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2" name="Google Shape;22;p3"/>
          <p:cNvSpPr txBox="1">
            <a:spLocks noGrp="1"/>
          </p:cNvSpPr>
          <p:nvPr>
            <p:ph type="ctrTitle" idx="13"/>
          </p:nvPr>
        </p:nvSpPr>
        <p:spPr>
          <a:xfrm>
            <a:off x="3427999" y="2897911"/>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3" name="Google Shape;23;p3"/>
          <p:cNvSpPr txBox="1">
            <a:spLocks noGrp="1"/>
          </p:cNvSpPr>
          <p:nvPr>
            <p:ph type="subTitle" idx="14"/>
          </p:nvPr>
        </p:nvSpPr>
        <p:spPr>
          <a:xfrm>
            <a:off x="3427997" y="3311534"/>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4" name="Google Shape;24;p3"/>
          <p:cNvSpPr txBox="1">
            <a:spLocks noGrp="1"/>
          </p:cNvSpPr>
          <p:nvPr>
            <p:ph type="title" idx="15" hasCustomPrompt="1"/>
          </p:nvPr>
        </p:nvSpPr>
        <p:spPr>
          <a:xfrm>
            <a:off x="2023007" y="3158138"/>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5" name="Google Shape;25;p3"/>
          <p:cNvSpPr txBox="1">
            <a:spLocks noGrp="1"/>
          </p:cNvSpPr>
          <p:nvPr>
            <p:ph type="ctrTitle" idx="16"/>
          </p:nvPr>
        </p:nvSpPr>
        <p:spPr>
          <a:xfrm>
            <a:off x="3427999" y="3734723"/>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6" name="Google Shape;26;p3"/>
          <p:cNvSpPr txBox="1">
            <a:spLocks noGrp="1"/>
          </p:cNvSpPr>
          <p:nvPr>
            <p:ph type="subTitle" idx="17"/>
          </p:nvPr>
        </p:nvSpPr>
        <p:spPr>
          <a:xfrm>
            <a:off x="3427997" y="4147872"/>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7" name="Google Shape;27;p3"/>
          <p:cNvSpPr txBox="1">
            <a:spLocks noGrp="1"/>
          </p:cNvSpPr>
          <p:nvPr>
            <p:ph type="title" idx="18" hasCustomPrompt="1"/>
          </p:nvPr>
        </p:nvSpPr>
        <p:spPr>
          <a:xfrm>
            <a:off x="2023007" y="3992813"/>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design">
  <p:cSld name="CUSTOM_31">
    <p:spTree>
      <p:nvGrpSpPr>
        <p:cNvPr id="1" name="Shape 80"/>
        <p:cNvGrpSpPr/>
        <p:nvPr/>
      </p:nvGrpSpPr>
      <p:grpSpPr>
        <a:xfrm>
          <a:off x="0" y="0"/>
          <a:ext cx="0" cy="0"/>
          <a:chOff x="0" y="0"/>
          <a:chExt cx="0" cy="0"/>
        </a:xfrm>
      </p:grpSpPr>
      <p:sp>
        <p:nvSpPr>
          <p:cNvPr id="81" name="Google Shape;81;p14"/>
          <p:cNvSpPr txBox="1">
            <a:spLocks noGrp="1"/>
          </p:cNvSpPr>
          <p:nvPr>
            <p:ph type="ctrTitle"/>
          </p:nvPr>
        </p:nvSpPr>
        <p:spPr>
          <a:xfrm rot="5400000">
            <a:off x="6603595" y="1930225"/>
            <a:ext cx="3481200" cy="4875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Resources">
  <p:cSld name="CUSTOM_25_1">
    <p:spTree>
      <p:nvGrpSpPr>
        <p:cNvPr id="1" name="Shape 111"/>
        <p:cNvGrpSpPr/>
        <p:nvPr/>
      </p:nvGrpSpPr>
      <p:grpSpPr>
        <a:xfrm>
          <a:off x="0" y="0"/>
          <a:ext cx="0" cy="0"/>
          <a:chOff x="0" y="0"/>
          <a:chExt cx="0" cy="0"/>
        </a:xfrm>
      </p:grpSpPr>
      <p:sp>
        <p:nvSpPr>
          <p:cNvPr id="112" name="Google Shape;112;p21"/>
          <p:cNvSpPr txBox="1">
            <a:spLocks noGrp="1"/>
          </p:cNvSpPr>
          <p:nvPr>
            <p:ph type="body" idx="1"/>
          </p:nvPr>
        </p:nvSpPr>
        <p:spPr>
          <a:xfrm>
            <a:off x="642050" y="1277550"/>
            <a:ext cx="5308200" cy="14760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Clr>
                <a:srgbClr val="000000"/>
              </a:buClr>
              <a:buSzPts val="1200"/>
              <a:buChar char="●"/>
              <a:defRPr>
                <a:solidFill>
                  <a:srgbClr val="000000"/>
                </a:solidFill>
              </a:defRPr>
            </a:lvl1pPr>
            <a:lvl2pPr marL="914400" lvl="1" indent="-304800" rtl="0">
              <a:spcBef>
                <a:spcPts val="1600"/>
              </a:spcBef>
              <a:spcAft>
                <a:spcPts val="0"/>
              </a:spcAft>
              <a:buClr>
                <a:srgbClr val="000000"/>
              </a:buClr>
              <a:buSzPts val="1200"/>
              <a:buChar char="○"/>
              <a:defRPr>
                <a:solidFill>
                  <a:srgbClr val="000000"/>
                </a:solidFill>
              </a:defRPr>
            </a:lvl2pPr>
            <a:lvl3pPr marL="1371600" lvl="2" indent="-304800" rtl="0">
              <a:spcBef>
                <a:spcPts val="1600"/>
              </a:spcBef>
              <a:spcAft>
                <a:spcPts val="0"/>
              </a:spcAft>
              <a:buClr>
                <a:srgbClr val="000000"/>
              </a:buClr>
              <a:buSzPts val="1200"/>
              <a:buChar char="■"/>
              <a:defRPr>
                <a:solidFill>
                  <a:srgbClr val="000000"/>
                </a:solidFill>
              </a:defRPr>
            </a:lvl3pPr>
            <a:lvl4pPr marL="1828800" lvl="3" indent="-304800" rtl="0">
              <a:spcBef>
                <a:spcPts val="1600"/>
              </a:spcBef>
              <a:spcAft>
                <a:spcPts val="0"/>
              </a:spcAft>
              <a:buClr>
                <a:srgbClr val="000000"/>
              </a:buClr>
              <a:buSzPts val="1200"/>
              <a:buChar char="●"/>
              <a:defRPr>
                <a:solidFill>
                  <a:srgbClr val="000000"/>
                </a:solidFill>
              </a:defRPr>
            </a:lvl4pPr>
            <a:lvl5pPr marL="2286000" lvl="4" indent="-304800" rtl="0">
              <a:spcBef>
                <a:spcPts val="1600"/>
              </a:spcBef>
              <a:spcAft>
                <a:spcPts val="0"/>
              </a:spcAft>
              <a:buClr>
                <a:srgbClr val="000000"/>
              </a:buClr>
              <a:buSzPts val="1200"/>
              <a:buChar char="○"/>
              <a:defRPr>
                <a:solidFill>
                  <a:srgbClr val="000000"/>
                </a:solidFill>
              </a:defRPr>
            </a:lvl5pPr>
            <a:lvl6pPr marL="2743200" lvl="5" indent="-304800" rtl="0">
              <a:spcBef>
                <a:spcPts val="1600"/>
              </a:spcBef>
              <a:spcAft>
                <a:spcPts val="0"/>
              </a:spcAft>
              <a:buClr>
                <a:srgbClr val="000000"/>
              </a:buClr>
              <a:buSzPts val="1200"/>
              <a:buChar char="■"/>
              <a:defRPr>
                <a:solidFill>
                  <a:srgbClr val="000000"/>
                </a:solidFill>
              </a:defRPr>
            </a:lvl6pPr>
            <a:lvl7pPr marL="3200400" lvl="6" indent="-304800" rtl="0">
              <a:spcBef>
                <a:spcPts val="1600"/>
              </a:spcBef>
              <a:spcAft>
                <a:spcPts val="0"/>
              </a:spcAft>
              <a:buClr>
                <a:srgbClr val="000000"/>
              </a:buClr>
              <a:buSzPts val="1200"/>
              <a:buChar char="●"/>
              <a:defRPr>
                <a:solidFill>
                  <a:srgbClr val="000000"/>
                </a:solidFill>
              </a:defRPr>
            </a:lvl7pPr>
            <a:lvl8pPr marL="3657600" lvl="7" indent="-304800" rtl="0">
              <a:spcBef>
                <a:spcPts val="1600"/>
              </a:spcBef>
              <a:spcAft>
                <a:spcPts val="0"/>
              </a:spcAft>
              <a:buClr>
                <a:srgbClr val="000000"/>
              </a:buClr>
              <a:buSzPts val="1200"/>
              <a:buChar char="○"/>
              <a:defRPr>
                <a:solidFill>
                  <a:srgbClr val="000000"/>
                </a:solidFill>
              </a:defRPr>
            </a:lvl8pPr>
            <a:lvl9pPr marL="4114800" lvl="8" indent="-304800" rtl="0">
              <a:spcBef>
                <a:spcPts val="1600"/>
              </a:spcBef>
              <a:spcAft>
                <a:spcPts val="1600"/>
              </a:spcAft>
              <a:buClr>
                <a:srgbClr val="000000"/>
              </a:buClr>
              <a:buSzPts val="1200"/>
              <a:buChar char="■"/>
              <a:defRPr>
                <a:solidFill>
                  <a:srgbClr val="000000"/>
                </a:solidFill>
              </a:defRPr>
            </a:lvl9pPr>
          </a:lstStyle>
          <a:p>
            <a:endParaRPr/>
          </a:p>
        </p:txBody>
      </p:sp>
      <p:sp>
        <p:nvSpPr>
          <p:cNvPr id="113" name="Google Shape;113;p21"/>
          <p:cNvSpPr txBox="1">
            <a:spLocks noGrp="1"/>
          </p:cNvSpPr>
          <p:nvPr>
            <p:ph type="ctrTitle"/>
          </p:nvPr>
        </p:nvSpPr>
        <p:spPr>
          <a:xfrm rot="5400000">
            <a:off x="6923109" y="1407498"/>
            <a:ext cx="2449800" cy="4875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14" name="Google Shape;114;p21"/>
          <p:cNvSpPr txBox="1">
            <a:spLocks noGrp="1"/>
          </p:cNvSpPr>
          <p:nvPr>
            <p:ph type="subTitle" idx="2"/>
          </p:nvPr>
        </p:nvSpPr>
        <p:spPr>
          <a:xfrm>
            <a:off x="642050" y="540000"/>
            <a:ext cx="4655400" cy="960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Clr>
                <a:schemeClr val="lt1"/>
              </a:buClr>
              <a:buSzPts val="1200"/>
              <a:buNone/>
              <a:defRPr>
                <a:solidFill>
                  <a:schemeClr val="lt1"/>
                </a:solidFill>
              </a:defRPr>
            </a:lvl2pPr>
            <a:lvl3pPr lvl="2" rtl="0">
              <a:lnSpc>
                <a:spcPct val="100000"/>
              </a:lnSpc>
              <a:spcBef>
                <a:spcPts val="0"/>
              </a:spcBef>
              <a:spcAft>
                <a:spcPts val="0"/>
              </a:spcAft>
              <a:buClr>
                <a:schemeClr val="lt1"/>
              </a:buClr>
              <a:buSzPts val="1200"/>
              <a:buNone/>
              <a:defRPr>
                <a:solidFill>
                  <a:schemeClr val="lt1"/>
                </a:solidFill>
              </a:defRPr>
            </a:lvl3pPr>
            <a:lvl4pPr lvl="3" rtl="0">
              <a:lnSpc>
                <a:spcPct val="100000"/>
              </a:lnSpc>
              <a:spcBef>
                <a:spcPts val="0"/>
              </a:spcBef>
              <a:spcAft>
                <a:spcPts val="0"/>
              </a:spcAft>
              <a:buClr>
                <a:schemeClr val="lt1"/>
              </a:buClr>
              <a:buSzPts val="1200"/>
              <a:buNone/>
              <a:defRPr>
                <a:solidFill>
                  <a:schemeClr val="lt1"/>
                </a:solidFill>
              </a:defRPr>
            </a:lvl4pPr>
            <a:lvl5pPr lvl="4" rtl="0">
              <a:lnSpc>
                <a:spcPct val="100000"/>
              </a:lnSpc>
              <a:spcBef>
                <a:spcPts val="0"/>
              </a:spcBef>
              <a:spcAft>
                <a:spcPts val="0"/>
              </a:spcAft>
              <a:buClr>
                <a:schemeClr val="lt1"/>
              </a:buClr>
              <a:buSzPts val="1200"/>
              <a:buNone/>
              <a:defRPr>
                <a:solidFill>
                  <a:schemeClr val="lt1"/>
                </a:solidFill>
              </a:defRPr>
            </a:lvl5pPr>
            <a:lvl6pPr lvl="5" rtl="0">
              <a:lnSpc>
                <a:spcPct val="100000"/>
              </a:lnSpc>
              <a:spcBef>
                <a:spcPts val="0"/>
              </a:spcBef>
              <a:spcAft>
                <a:spcPts val="0"/>
              </a:spcAft>
              <a:buClr>
                <a:schemeClr val="lt1"/>
              </a:buClr>
              <a:buSzPts val="1200"/>
              <a:buNone/>
              <a:defRPr>
                <a:solidFill>
                  <a:schemeClr val="lt1"/>
                </a:solidFill>
              </a:defRPr>
            </a:lvl6pPr>
            <a:lvl7pPr lvl="6" rtl="0">
              <a:lnSpc>
                <a:spcPct val="100000"/>
              </a:lnSpc>
              <a:spcBef>
                <a:spcPts val="0"/>
              </a:spcBef>
              <a:spcAft>
                <a:spcPts val="0"/>
              </a:spcAft>
              <a:buClr>
                <a:schemeClr val="lt1"/>
              </a:buClr>
              <a:buSzPts val="1200"/>
              <a:buNone/>
              <a:defRPr>
                <a:solidFill>
                  <a:schemeClr val="lt1"/>
                </a:solidFill>
              </a:defRPr>
            </a:lvl7pPr>
            <a:lvl8pPr lvl="7" rtl="0">
              <a:lnSpc>
                <a:spcPct val="100000"/>
              </a:lnSpc>
              <a:spcBef>
                <a:spcPts val="0"/>
              </a:spcBef>
              <a:spcAft>
                <a:spcPts val="0"/>
              </a:spcAft>
              <a:buClr>
                <a:schemeClr val="lt1"/>
              </a:buClr>
              <a:buSzPts val="1200"/>
              <a:buNone/>
              <a:defRPr>
                <a:solidFill>
                  <a:schemeClr val="lt1"/>
                </a:solidFill>
              </a:defRPr>
            </a:lvl8pPr>
            <a:lvl9pPr lvl="8" rtl="0">
              <a:lnSpc>
                <a:spcPct val="100000"/>
              </a:lnSpc>
              <a:spcBef>
                <a:spcPts val="0"/>
              </a:spcBef>
              <a:spcAft>
                <a:spcPts val="0"/>
              </a:spcAft>
              <a:buClr>
                <a:schemeClr val="lt1"/>
              </a:buClr>
              <a:buSzPts val="12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1pPr>
            <a:lvl2pPr lvl="1"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2pPr>
            <a:lvl3pPr lvl="2"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3pPr>
            <a:lvl4pPr lvl="3"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4pPr>
            <a:lvl5pPr lvl="4"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5pPr>
            <a:lvl6pPr lvl="5"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6pPr>
            <a:lvl7pPr lvl="6"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7pPr>
            <a:lvl8pPr lvl="7"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8pPr>
            <a:lvl9pPr lvl="8"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1pPr>
            <a:lvl2pPr marL="914400" lvl="1"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2pPr>
            <a:lvl3pPr marL="1371600" lvl="2"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3pPr>
            <a:lvl4pPr marL="1828800" lvl="3"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4pPr>
            <a:lvl5pPr marL="2286000" lvl="4"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5pPr>
            <a:lvl6pPr marL="2743200" lvl="5"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6pPr>
            <a:lvl7pPr marL="3200400" lvl="6"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7pPr>
            <a:lvl8pPr marL="3657600" lvl="7"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8pPr>
            <a:lvl9pPr marL="4114800" lvl="8" indent="-304800" rtl="0">
              <a:lnSpc>
                <a:spcPct val="115000"/>
              </a:lnSpc>
              <a:spcBef>
                <a:spcPts val="1600"/>
              </a:spcBef>
              <a:spcAft>
                <a:spcPts val="160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60" r:id="rId3"/>
    <p:sldLayoutId id="2147483667"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6"/>
        <p:cNvGrpSpPr/>
        <p:nvPr/>
      </p:nvGrpSpPr>
      <p:grpSpPr>
        <a:xfrm>
          <a:off x="0" y="0"/>
          <a:ext cx="0" cy="0"/>
          <a:chOff x="0" y="0"/>
          <a:chExt cx="0" cy="0"/>
        </a:xfrm>
      </p:grpSpPr>
      <p:pic>
        <p:nvPicPr>
          <p:cNvPr id="3" name="Picture 2" descr="A circular pattern of a building&#10;&#10;Description automatically generated with medium confidence">
            <a:extLst>
              <a:ext uri="{FF2B5EF4-FFF2-40B4-BE49-F238E27FC236}">
                <a16:creationId xmlns:a16="http://schemas.microsoft.com/office/drawing/2014/main" id="{035441A4-FAB2-E6B5-C401-55BC8789C359}"/>
              </a:ext>
            </a:extLst>
          </p:cNvPr>
          <p:cNvPicPr>
            <a:picLocks noChangeAspect="1"/>
          </p:cNvPicPr>
          <p:nvPr/>
        </p:nvPicPr>
        <p:blipFill rotWithShape="1">
          <a:blip r:embed="rId3"/>
          <a:srcRect t="1519" r="47656" b="-1519"/>
          <a:stretch/>
        </p:blipFill>
        <p:spPr>
          <a:xfrm>
            <a:off x="4209980" y="0"/>
            <a:ext cx="4934020" cy="5222852"/>
          </a:xfrm>
          <a:prstGeom prst="rect">
            <a:avLst/>
          </a:prstGeom>
          <a:noFill/>
        </p:spPr>
      </p:pic>
      <p:sp>
        <p:nvSpPr>
          <p:cNvPr id="128" name="Google Shape;128;p26"/>
          <p:cNvSpPr/>
          <p:nvPr/>
        </p:nvSpPr>
        <p:spPr>
          <a:xfrm rot="5400000">
            <a:off x="1428875" y="13850"/>
            <a:ext cx="3358800" cy="5026500"/>
          </a:xfrm>
          <a:prstGeom prst="rect">
            <a:avLst/>
          </a:prstGeom>
          <a:solidFill>
            <a:schemeClr val="accent1">
              <a:alpha val="861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6"/>
          <p:cNvSpPr txBox="1">
            <a:spLocks noGrp="1"/>
          </p:cNvSpPr>
          <p:nvPr>
            <p:ph type="subTitle" idx="1"/>
          </p:nvPr>
        </p:nvSpPr>
        <p:spPr>
          <a:xfrm>
            <a:off x="1039575" y="3206400"/>
            <a:ext cx="2402100" cy="717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chemeClr val="lt1"/>
                </a:solidFill>
              </a:rPr>
              <a:t>D. Galassi – 27/06/24</a:t>
            </a:r>
            <a:endParaRPr dirty="0">
              <a:solidFill>
                <a:schemeClr val="lt1"/>
              </a:solidFill>
            </a:endParaRPr>
          </a:p>
        </p:txBody>
      </p:sp>
      <p:sp>
        <p:nvSpPr>
          <p:cNvPr id="130" name="Google Shape;130;p26"/>
          <p:cNvSpPr txBox="1">
            <a:spLocks noGrp="1"/>
          </p:cNvSpPr>
          <p:nvPr>
            <p:ph type="ctrTitle"/>
          </p:nvPr>
        </p:nvSpPr>
        <p:spPr>
          <a:xfrm>
            <a:off x="1039575" y="1701225"/>
            <a:ext cx="4592400" cy="1782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chemeClr val="lt1"/>
                </a:solidFill>
              </a:rPr>
              <a:t>UPDATE CMS </a:t>
            </a:r>
            <a:endParaRPr lang="en-GB" dirty="0">
              <a:solidFill>
                <a:schemeClr val="lt1"/>
              </a:solidFill>
            </a:endParaRPr>
          </a:p>
        </p:txBody>
      </p:sp>
      <p:pic>
        <p:nvPicPr>
          <p:cNvPr id="4" name="Picture 9">
            <a:extLst>
              <a:ext uri="{FF2B5EF4-FFF2-40B4-BE49-F238E27FC236}">
                <a16:creationId xmlns:a16="http://schemas.microsoft.com/office/drawing/2014/main" id="{6402BFA5-CC0E-4BCB-D792-9457777522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123" y="4400398"/>
            <a:ext cx="1120210" cy="70446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noFill/>
        <a:effectLst/>
      </p:bgPr>
    </p:bg>
    <p:spTree>
      <p:nvGrpSpPr>
        <p:cNvPr id="1" name="Shape 144"/>
        <p:cNvGrpSpPr/>
        <p:nvPr/>
      </p:nvGrpSpPr>
      <p:grpSpPr>
        <a:xfrm>
          <a:off x="0" y="0"/>
          <a:ext cx="0" cy="0"/>
          <a:chOff x="0" y="0"/>
          <a:chExt cx="0" cy="0"/>
        </a:xfrm>
      </p:grpSpPr>
      <p:sp>
        <p:nvSpPr>
          <p:cNvPr id="145" name="Google Shape;145;p28"/>
          <p:cNvSpPr txBox="1">
            <a:spLocks noGrp="1"/>
          </p:cNvSpPr>
          <p:nvPr>
            <p:ph type="ctrTitle" idx="9"/>
          </p:nvPr>
        </p:nvSpPr>
        <p:spPr>
          <a:xfrm>
            <a:off x="3762367" y="1457226"/>
            <a:ext cx="4364010" cy="487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2800" dirty="0"/>
              <a:t>THE GOAL</a:t>
            </a:r>
            <a:endParaRPr sz="2800" dirty="0"/>
          </a:p>
        </p:txBody>
      </p:sp>
      <p:sp>
        <p:nvSpPr>
          <p:cNvPr id="26" name="Title 25">
            <a:extLst>
              <a:ext uri="{FF2B5EF4-FFF2-40B4-BE49-F238E27FC236}">
                <a16:creationId xmlns:a16="http://schemas.microsoft.com/office/drawing/2014/main" id="{5AC2EC8B-95A5-51A8-40B7-ADB1FC0AAB57}"/>
              </a:ext>
            </a:extLst>
          </p:cNvPr>
          <p:cNvSpPr>
            <a:spLocks noGrp="1"/>
          </p:cNvSpPr>
          <p:nvPr>
            <p:ph type="ctrTitle"/>
          </p:nvPr>
        </p:nvSpPr>
        <p:spPr/>
        <p:txBody>
          <a:bodyPr/>
          <a:lstStyle/>
          <a:p>
            <a:endParaRPr lang="en-GB"/>
          </a:p>
        </p:txBody>
      </p:sp>
      <p:sp>
        <p:nvSpPr>
          <p:cNvPr id="146" name="Google Shape;146;p28"/>
          <p:cNvSpPr/>
          <p:nvPr/>
        </p:nvSpPr>
        <p:spPr>
          <a:xfrm rot="-5400000" flipH="1">
            <a:off x="2794197" y="-2813670"/>
            <a:ext cx="3511209" cy="914395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TextBox 26">
            <a:extLst>
              <a:ext uri="{FF2B5EF4-FFF2-40B4-BE49-F238E27FC236}">
                <a16:creationId xmlns:a16="http://schemas.microsoft.com/office/drawing/2014/main" id="{924E80FE-F452-DC8F-A35A-B5F8E928B098}"/>
              </a:ext>
            </a:extLst>
          </p:cNvPr>
          <p:cNvSpPr txBox="1"/>
          <p:nvPr/>
        </p:nvSpPr>
        <p:spPr>
          <a:xfrm>
            <a:off x="2389995" y="604143"/>
            <a:ext cx="4364010" cy="2308324"/>
          </a:xfrm>
          <a:prstGeom prst="rect">
            <a:avLst/>
          </a:prstGeom>
          <a:noFill/>
        </p:spPr>
        <p:txBody>
          <a:bodyPr wrap="square" rtlCol="0">
            <a:spAutoFit/>
          </a:bodyPr>
          <a:lstStyle/>
          <a:p>
            <a:pPr algn="ctr"/>
            <a:r>
              <a:rPr lang="en-US" sz="4800" b="1" dirty="0">
                <a:solidFill>
                  <a:schemeClr val="bg1"/>
                </a:solidFill>
              </a:rPr>
              <a:t>PART 1</a:t>
            </a:r>
          </a:p>
          <a:p>
            <a:pPr algn="ctr"/>
            <a:endParaRPr lang="en-US" sz="4800" b="1" dirty="0">
              <a:solidFill>
                <a:schemeClr val="bg1"/>
              </a:solidFill>
            </a:endParaRPr>
          </a:p>
          <a:p>
            <a:pPr algn="ctr"/>
            <a:r>
              <a:rPr lang="en-US" sz="4800" b="1" dirty="0">
                <a:solidFill>
                  <a:schemeClr val="bg1"/>
                </a:solidFill>
              </a:rPr>
              <a:t>CMS TESTS</a:t>
            </a:r>
            <a:endParaRPr lang="en-GB" sz="4800" b="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5" name="Google Shape;146;p28">
            <a:extLst>
              <a:ext uri="{FF2B5EF4-FFF2-40B4-BE49-F238E27FC236}">
                <a16:creationId xmlns:a16="http://schemas.microsoft.com/office/drawing/2014/main" id="{D57C8876-B1DD-93FD-6BC3-476F98F55ECF}"/>
              </a:ext>
            </a:extLst>
          </p:cNvPr>
          <p:cNvSpPr/>
          <p:nvPr/>
        </p:nvSpPr>
        <p:spPr>
          <a:xfrm rot="-5400000" flipH="1">
            <a:off x="4227367" y="226868"/>
            <a:ext cx="5143501" cy="4689765"/>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9"/>
          <p:cNvSpPr txBox="1">
            <a:spLocks noGrp="1"/>
          </p:cNvSpPr>
          <p:nvPr>
            <p:ph type="ctrTitle"/>
          </p:nvPr>
        </p:nvSpPr>
        <p:spPr>
          <a:xfrm>
            <a:off x="836022" y="54837"/>
            <a:ext cx="4563874"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MAY TESTS </a:t>
            </a:r>
            <a:endParaRPr sz="2800" dirty="0">
              <a:solidFill>
                <a:srgbClr val="556D96"/>
              </a:solidFill>
            </a:endParaRPr>
          </a:p>
        </p:txBody>
      </p:sp>
      <p:sp>
        <p:nvSpPr>
          <p:cNvPr id="7" name="TextBox 6">
            <a:extLst>
              <a:ext uri="{FF2B5EF4-FFF2-40B4-BE49-F238E27FC236}">
                <a16:creationId xmlns:a16="http://schemas.microsoft.com/office/drawing/2014/main" id="{1844A778-1845-5C89-8004-AF011F3EC1F7}"/>
              </a:ext>
            </a:extLst>
          </p:cNvPr>
          <p:cNvSpPr txBox="1"/>
          <p:nvPr/>
        </p:nvSpPr>
        <p:spPr>
          <a:xfrm>
            <a:off x="557719" y="706877"/>
            <a:ext cx="3806758" cy="954107"/>
          </a:xfrm>
          <a:prstGeom prst="rect">
            <a:avLst/>
          </a:prstGeom>
          <a:noFill/>
        </p:spPr>
        <p:txBody>
          <a:bodyPr wrap="square" rtlCol="0">
            <a:spAutoFit/>
          </a:bodyPr>
          <a:lstStyle/>
          <a:p>
            <a:r>
              <a:rPr lang="en-US" dirty="0">
                <a:solidFill>
                  <a:srgbClr val="FFFFFF"/>
                </a:solidFill>
              </a:rPr>
              <a:t>The data for the tests have been merged (vertical concatenation) to visualize the behavior of different columns and column combinations.</a:t>
            </a:r>
            <a:endParaRPr lang="en-GB" dirty="0">
              <a:solidFill>
                <a:srgbClr val="FFFFFF"/>
              </a:solidFill>
            </a:endParaRPr>
          </a:p>
        </p:txBody>
      </p:sp>
      <p:sp>
        <p:nvSpPr>
          <p:cNvPr id="9" name="TextBox 8">
            <a:extLst>
              <a:ext uri="{FF2B5EF4-FFF2-40B4-BE49-F238E27FC236}">
                <a16:creationId xmlns:a16="http://schemas.microsoft.com/office/drawing/2014/main" id="{605677C6-073D-5E54-E8BA-B147450F94A3}"/>
              </a:ext>
            </a:extLst>
          </p:cNvPr>
          <p:cNvSpPr txBox="1"/>
          <p:nvPr/>
        </p:nvSpPr>
        <p:spPr>
          <a:xfrm>
            <a:off x="4779522" y="706876"/>
            <a:ext cx="4162003" cy="2031325"/>
          </a:xfrm>
          <a:prstGeom prst="rect">
            <a:avLst/>
          </a:prstGeom>
          <a:noFill/>
        </p:spPr>
        <p:txBody>
          <a:bodyPr wrap="square" rtlCol="0">
            <a:spAutoFit/>
          </a:bodyPr>
          <a:lstStyle/>
          <a:p>
            <a:r>
              <a:rPr lang="en-US" dirty="0">
                <a:solidFill>
                  <a:srgbClr val="556D96"/>
                </a:solidFill>
              </a:rPr>
              <a:t>We can observe that:</a:t>
            </a:r>
          </a:p>
          <a:p>
            <a:r>
              <a:rPr lang="en-US" dirty="0">
                <a:solidFill>
                  <a:srgbClr val="FFFFFF"/>
                </a:solidFill>
              </a:rPr>
              <a:t>1. We modified the plant to connect the output pipes directly to the before pump buffer</a:t>
            </a:r>
          </a:p>
          <a:p>
            <a:endParaRPr lang="en-US" dirty="0">
              <a:solidFill>
                <a:srgbClr val="FFFFFF"/>
              </a:solidFill>
            </a:endParaRPr>
          </a:p>
          <a:p>
            <a:r>
              <a:rPr lang="en-US" dirty="0">
                <a:solidFill>
                  <a:srgbClr val="FFFFFF"/>
                </a:solidFill>
              </a:rPr>
              <a:t>2. Since Column 1 &amp; 2 are the responsible for producing a “dirtier” product we tried to reduce the extraction flowrate</a:t>
            </a:r>
          </a:p>
          <a:p>
            <a:r>
              <a:rPr lang="en-US" dirty="0">
                <a:solidFill>
                  <a:srgbClr val="556D96"/>
                </a:solidFill>
              </a:rPr>
              <a:t>re extracted as triplets the quality drops</a:t>
            </a:r>
          </a:p>
          <a:p>
            <a:r>
              <a:rPr lang="en-US" dirty="0">
                <a:solidFill>
                  <a:srgbClr val="556D96"/>
                </a:solidFill>
              </a:rPr>
              <a:t>3. The best performers are C3 and C4</a:t>
            </a:r>
            <a:endParaRPr lang="en-GB" dirty="0">
              <a:solidFill>
                <a:srgbClr val="556D96"/>
              </a:solidFill>
            </a:endParaRPr>
          </a:p>
        </p:txBody>
      </p:sp>
      <p:sp>
        <p:nvSpPr>
          <p:cNvPr id="28" name="TextBox 27">
            <a:extLst>
              <a:ext uri="{FF2B5EF4-FFF2-40B4-BE49-F238E27FC236}">
                <a16:creationId xmlns:a16="http://schemas.microsoft.com/office/drawing/2014/main" id="{4D898B6C-A499-5061-95F6-649298792D4B}"/>
              </a:ext>
            </a:extLst>
          </p:cNvPr>
          <p:cNvSpPr txBox="1"/>
          <p:nvPr/>
        </p:nvSpPr>
        <p:spPr>
          <a:xfrm>
            <a:off x="388735" y="640321"/>
            <a:ext cx="3573294" cy="3108543"/>
          </a:xfrm>
          <a:prstGeom prst="rect">
            <a:avLst/>
          </a:prstGeom>
          <a:noFill/>
        </p:spPr>
        <p:txBody>
          <a:bodyPr wrap="square" rtlCol="0">
            <a:spAutoFit/>
          </a:bodyPr>
          <a:lstStyle/>
          <a:p>
            <a:r>
              <a:rPr lang="en-US" sz="1100" dirty="0"/>
              <a:t>Before the modification of the FGR system we noticed that:</a:t>
            </a:r>
          </a:p>
          <a:p>
            <a:endParaRPr lang="en-US" sz="1100" dirty="0"/>
          </a:p>
          <a:p>
            <a:pPr marL="342900" indent="-342900">
              <a:buAutoNum type="arabicPeriod"/>
            </a:pPr>
            <a:r>
              <a:rPr lang="en-US" sz="1100" dirty="0"/>
              <a:t>There is an interesting correlation between quality and extraction time has for C1 and C4. Moreover, C2 and C3 are rarely able to discharge solely. Thus, reducing the quality of their output</a:t>
            </a:r>
          </a:p>
          <a:p>
            <a:pPr marL="342900" indent="-342900">
              <a:buAutoNum type="arabicPeriod"/>
            </a:pPr>
            <a:endParaRPr lang="en-US" sz="1100" dirty="0"/>
          </a:p>
          <a:p>
            <a:pPr marL="342900" indent="-342900">
              <a:buAutoNum type="arabicPeriod"/>
            </a:pPr>
            <a:r>
              <a:rPr lang="en-US" sz="1100" dirty="0"/>
              <a:t>Data shows that C3 and C4 perform better in terms of quality with respect to C1 and C2</a:t>
            </a:r>
          </a:p>
          <a:p>
            <a:pPr marL="342900" indent="-342900">
              <a:buAutoNum type="arabicPeriod"/>
            </a:pPr>
            <a:endParaRPr lang="en-US" sz="1100" dirty="0"/>
          </a:p>
          <a:p>
            <a:pPr marL="342900" indent="-342900">
              <a:buAutoNum type="arabicPeriod"/>
            </a:pPr>
            <a:r>
              <a:rPr lang="en-US" sz="1100" dirty="0"/>
              <a:t>In most of cases C1 and C2 are responsible for peaks in iC4 concentration</a:t>
            </a:r>
          </a:p>
          <a:p>
            <a:pPr marL="342900" indent="-342900">
              <a:buAutoNum type="arabicPeriod"/>
            </a:pPr>
            <a:endParaRPr lang="en-US" dirty="0"/>
          </a:p>
          <a:p>
            <a:pPr marL="342900" indent="-342900">
              <a:buAutoNum type="arabicPeriod"/>
            </a:pPr>
            <a:endParaRPr lang="en-US" dirty="0"/>
          </a:p>
          <a:p>
            <a:pPr marL="342900" indent="-342900">
              <a:buAutoNum type="arabicPeriod"/>
            </a:pPr>
            <a:endParaRPr lang="en-GB" dirty="0"/>
          </a:p>
        </p:txBody>
      </p:sp>
      <p:sp>
        <p:nvSpPr>
          <p:cNvPr id="29" name="Google Shape;327;p39">
            <a:extLst>
              <a:ext uri="{FF2B5EF4-FFF2-40B4-BE49-F238E27FC236}">
                <a16:creationId xmlns:a16="http://schemas.microsoft.com/office/drawing/2014/main" id="{0A0C7820-EC81-1136-F434-D95D9322D253}"/>
              </a:ext>
            </a:extLst>
          </p:cNvPr>
          <p:cNvSpPr txBox="1">
            <a:spLocks/>
          </p:cNvSpPr>
          <p:nvPr/>
        </p:nvSpPr>
        <p:spPr>
          <a:xfrm>
            <a:off x="5399896" y="54837"/>
            <a:ext cx="4563874" cy="48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GB" sz="2800" dirty="0">
                <a:solidFill>
                  <a:srgbClr val="FFFFFF"/>
                </a:solidFill>
              </a:rPr>
              <a:t>SO?</a:t>
            </a:r>
          </a:p>
        </p:txBody>
      </p:sp>
      <p:graphicFrame>
        <p:nvGraphicFramePr>
          <p:cNvPr id="2" name="Table 1">
            <a:extLst>
              <a:ext uri="{FF2B5EF4-FFF2-40B4-BE49-F238E27FC236}">
                <a16:creationId xmlns:a16="http://schemas.microsoft.com/office/drawing/2014/main" id="{BC102E13-FA1A-4193-A483-690AB733BE5C}"/>
              </a:ext>
            </a:extLst>
          </p:cNvPr>
          <p:cNvGraphicFramePr>
            <a:graphicFrameLocks noGrp="1"/>
          </p:cNvGraphicFramePr>
          <p:nvPr>
            <p:extLst>
              <p:ext uri="{D42A27DB-BD31-4B8C-83A1-F6EECF244321}">
                <p14:modId xmlns:p14="http://schemas.microsoft.com/office/powerpoint/2010/main" val="2200307339"/>
              </p:ext>
            </p:extLst>
          </p:nvPr>
        </p:nvGraphicFramePr>
        <p:xfrm>
          <a:off x="483536" y="3560895"/>
          <a:ext cx="3383692" cy="1371600"/>
        </p:xfrm>
        <a:graphic>
          <a:graphicData uri="http://schemas.openxmlformats.org/drawingml/2006/table">
            <a:tbl>
              <a:tblPr firstRow="1" bandRow="1">
                <a:tableStyleId>{54F3117A-1B02-4720-80E5-B0B65CFDC15A}</a:tableStyleId>
              </a:tblPr>
              <a:tblGrid>
                <a:gridCol w="1691846">
                  <a:extLst>
                    <a:ext uri="{9D8B030D-6E8A-4147-A177-3AD203B41FA5}">
                      <a16:colId xmlns:a16="http://schemas.microsoft.com/office/drawing/2014/main" val="19557259"/>
                    </a:ext>
                  </a:extLst>
                </a:gridCol>
                <a:gridCol w="1691846">
                  <a:extLst>
                    <a:ext uri="{9D8B030D-6E8A-4147-A177-3AD203B41FA5}">
                      <a16:colId xmlns:a16="http://schemas.microsoft.com/office/drawing/2014/main" val="312434670"/>
                    </a:ext>
                  </a:extLst>
                </a:gridCol>
              </a:tblGrid>
              <a:tr h="165126">
                <a:tc>
                  <a:txBody>
                    <a:bodyPr/>
                    <a:lstStyle/>
                    <a:p>
                      <a:pPr algn="ctr"/>
                      <a:r>
                        <a:rPr lang="en-US" sz="1200" b="1" dirty="0"/>
                        <a:t>Column </a:t>
                      </a:r>
                      <a:endParaRPr lang="en-GB" sz="1200" b="1" dirty="0"/>
                    </a:p>
                  </a:txBody>
                  <a:tcPr/>
                </a:tc>
                <a:tc>
                  <a:txBody>
                    <a:bodyPr/>
                    <a:lstStyle/>
                    <a:p>
                      <a:pPr algn="ctr"/>
                      <a:r>
                        <a:rPr lang="en-US" sz="1200" b="1" dirty="0"/>
                        <a:t>Avg. ppm iC4</a:t>
                      </a:r>
                      <a:endParaRPr lang="en-GB" sz="1200" b="1" dirty="0"/>
                    </a:p>
                  </a:txBody>
                  <a:tcPr/>
                </a:tc>
                <a:extLst>
                  <a:ext uri="{0D108BD9-81ED-4DB2-BD59-A6C34878D82A}">
                    <a16:rowId xmlns:a16="http://schemas.microsoft.com/office/drawing/2014/main" val="1343904433"/>
                  </a:ext>
                </a:extLst>
              </a:tr>
              <a:tr h="165126">
                <a:tc>
                  <a:txBody>
                    <a:bodyPr/>
                    <a:lstStyle/>
                    <a:p>
                      <a:pPr algn="ctr"/>
                      <a:r>
                        <a:rPr lang="en-US" sz="1200" b="1" dirty="0"/>
                        <a:t>C1</a:t>
                      </a:r>
                      <a:endParaRPr lang="en-GB" sz="1200" b="1" dirty="0"/>
                    </a:p>
                  </a:txBody>
                  <a:tcPr/>
                </a:tc>
                <a:tc>
                  <a:txBody>
                    <a:bodyPr/>
                    <a:lstStyle/>
                    <a:p>
                      <a:pPr algn="ctr"/>
                      <a:r>
                        <a:rPr lang="en-US" sz="1200" b="1" dirty="0"/>
                        <a:t>7000</a:t>
                      </a:r>
                      <a:endParaRPr lang="en-GB" sz="1200" b="1" dirty="0"/>
                    </a:p>
                  </a:txBody>
                  <a:tcPr/>
                </a:tc>
                <a:extLst>
                  <a:ext uri="{0D108BD9-81ED-4DB2-BD59-A6C34878D82A}">
                    <a16:rowId xmlns:a16="http://schemas.microsoft.com/office/drawing/2014/main" val="3363516156"/>
                  </a:ext>
                </a:extLst>
              </a:tr>
              <a:tr h="165126">
                <a:tc>
                  <a:txBody>
                    <a:bodyPr/>
                    <a:lstStyle/>
                    <a:p>
                      <a:pPr algn="ctr"/>
                      <a:r>
                        <a:rPr lang="en-US" sz="1200" b="1" dirty="0"/>
                        <a:t>C2</a:t>
                      </a:r>
                      <a:endParaRPr lang="en-GB" sz="1200" b="1" dirty="0"/>
                    </a:p>
                  </a:txBody>
                  <a:tcPr/>
                </a:tc>
                <a:tc>
                  <a:txBody>
                    <a:bodyPr/>
                    <a:lstStyle/>
                    <a:p>
                      <a:pPr algn="ctr"/>
                      <a:r>
                        <a:rPr lang="en-US" sz="1200" b="1" dirty="0"/>
                        <a:t>9400</a:t>
                      </a:r>
                      <a:endParaRPr lang="en-GB" sz="1200" b="1" dirty="0"/>
                    </a:p>
                  </a:txBody>
                  <a:tcPr/>
                </a:tc>
                <a:extLst>
                  <a:ext uri="{0D108BD9-81ED-4DB2-BD59-A6C34878D82A}">
                    <a16:rowId xmlns:a16="http://schemas.microsoft.com/office/drawing/2014/main" val="2407471477"/>
                  </a:ext>
                </a:extLst>
              </a:tr>
              <a:tr h="165126">
                <a:tc>
                  <a:txBody>
                    <a:bodyPr/>
                    <a:lstStyle/>
                    <a:p>
                      <a:pPr algn="ctr"/>
                      <a:r>
                        <a:rPr lang="en-US" sz="1200" b="1" dirty="0"/>
                        <a:t>C3</a:t>
                      </a:r>
                      <a:endParaRPr lang="en-GB" sz="1200" b="1" dirty="0"/>
                    </a:p>
                  </a:txBody>
                  <a:tcPr/>
                </a:tc>
                <a:tc>
                  <a:txBody>
                    <a:bodyPr/>
                    <a:lstStyle/>
                    <a:p>
                      <a:pPr algn="ctr"/>
                      <a:r>
                        <a:rPr lang="en-US" sz="1200" b="1" dirty="0"/>
                        <a:t>4070</a:t>
                      </a:r>
                      <a:endParaRPr lang="en-GB" sz="1200" b="1" dirty="0"/>
                    </a:p>
                  </a:txBody>
                  <a:tcPr/>
                </a:tc>
                <a:extLst>
                  <a:ext uri="{0D108BD9-81ED-4DB2-BD59-A6C34878D82A}">
                    <a16:rowId xmlns:a16="http://schemas.microsoft.com/office/drawing/2014/main" val="2318529770"/>
                  </a:ext>
                </a:extLst>
              </a:tr>
              <a:tr h="165126">
                <a:tc>
                  <a:txBody>
                    <a:bodyPr/>
                    <a:lstStyle/>
                    <a:p>
                      <a:pPr algn="ctr"/>
                      <a:r>
                        <a:rPr lang="en-US" sz="1200" b="1" dirty="0"/>
                        <a:t>C4</a:t>
                      </a:r>
                      <a:endParaRPr lang="en-GB" sz="1200" b="1" dirty="0"/>
                    </a:p>
                  </a:txBody>
                  <a:tcPr/>
                </a:tc>
                <a:tc>
                  <a:txBody>
                    <a:bodyPr/>
                    <a:lstStyle/>
                    <a:p>
                      <a:pPr algn="ctr"/>
                      <a:r>
                        <a:rPr lang="en-US" sz="1200" b="1" dirty="0"/>
                        <a:t>4100</a:t>
                      </a:r>
                      <a:endParaRPr lang="en-GB" sz="1200" b="1" dirty="0"/>
                    </a:p>
                  </a:txBody>
                  <a:tcPr/>
                </a:tc>
                <a:extLst>
                  <a:ext uri="{0D108BD9-81ED-4DB2-BD59-A6C34878D82A}">
                    <a16:rowId xmlns:a16="http://schemas.microsoft.com/office/drawing/2014/main" val="2254746834"/>
                  </a:ext>
                </a:extLst>
              </a:tr>
            </a:tbl>
          </a:graphicData>
        </a:graphic>
      </p:graphicFrame>
      <p:sp>
        <p:nvSpPr>
          <p:cNvPr id="3" name="Freeform: Shape 2">
            <a:extLst>
              <a:ext uri="{FF2B5EF4-FFF2-40B4-BE49-F238E27FC236}">
                <a16:creationId xmlns:a16="http://schemas.microsoft.com/office/drawing/2014/main" id="{11736211-DCDA-3D39-1FAD-89F46592E3BE}"/>
              </a:ext>
            </a:extLst>
          </p:cNvPr>
          <p:cNvSpPr/>
          <p:nvPr/>
        </p:nvSpPr>
        <p:spPr>
          <a:xfrm>
            <a:off x="3649556" y="2873829"/>
            <a:ext cx="312472" cy="731520"/>
          </a:xfrm>
          <a:custGeom>
            <a:avLst/>
            <a:gdLst>
              <a:gd name="connsiteX0" fmla="*/ 440987 w 464500"/>
              <a:gd name="connsiteY0" fmla="*/ 0 h 1057072"/>
              <a:gd name="connsiteX1" fmla="*/ 415047 w 464500"/>
              <a:gd name="connsiteY1" fmla="*/ 784698 h 1057072"/>
              <a:gd name="connsiteX2" fmla="*/ 0 w 464500"/>
              <a:gd name="connsiteY2" fmla="*/ 1057072 h 1057072"/>
            </a:gdLst>
            <a:ahLst/>
            <a:cxnLst>
              <a:cxn ang="0">
                <a:pos x="connsiteX0" y="connsiteY0"/>
              </a:cxn>
              <a:cxn ang="0">
                <a:pos x="connsiteX1" y="connsiteY1"/>
              </a:cxn>
              <a:cxn ang="0">
                <a:pos x="connsiteX2" y="connsiteY2"/>
              </a:cxn>
            </a:cxnLst>
            <a:rect l="l" t="t" r="r" b="b"/>
            <a:pathLst>
              <a:path w="464500" h="1057072">
                <a:moveTo>
                  <a:pt x="440987" y="0"/>
                </a:moveTo>
                <a:cubicBezTo>
                  <a:pt x="464766" y="304259"/>
                  <a:pt x="488545" y="608519"/>
                  <a:pt x="415047" y="784698"/>
                </a:cubicBezTo>
                <a:cubicBezTo>
                  <a:pt x="341549" y="960877"/>
                  <a:pt x="7566" y="971685"/>
                  <a:pt x="0" y="10570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cxnSp>
        <p:nvCxnSpPr>
          <p:cNvPr id="6" name="Straight Arrow Connector 5">
            <a:extLst>
              <a:ext uri="{FF2B5EF4-FFF2-40B4-BE49-F238E27FC236}">
                <a16:creationId xmlns:a16="http://schemas.microsoft.com/office/drawing/2014/main" id="{F43C359F-B96B-E2B5-8AD2-B254B67582C4}"/>
              </a:ext>
            </a:extLst>
          </p:cNvPr>
          <p:cNvCxnSpPr>
            <a:cxnSpLocks/>
          </p:cNvCxnSpPr>
          <p:nvPr/>
        </p:nvCxnSpPr>
        <p:spPr>
          <a:xfrm flipH="1">
            <a:off x="3589585" y="3572692"/>
            <a:ext cx="89759" cy="10137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48033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5" name="Google Shape;146;p28">
            <a:extLst>
              <a:ext uri="{FF2B5EF4-FFF2-40B4-BE49-F238E27FC236}">
                <a16:creationId xmlns:a16="http://schemas.microsoft.com/office/drawing/2014/main" id="{D57C8876-B1DD-93FD-6BC3-476F98F55ECF}"/>
              </a:ext>
            </a:extLst>
          </p:cNvPr>
          <p:cNvSpPr/>
          <p:nvPr/>
        </p:nvSpPr>
        <p:spPr>
          <a:xfrm rot="-5400000" flipH="1">
            <a:off x="-242812" y="242861"/>
            <a:ext cx="5140800" cy="4655077"/>
          </a:xfrm>
          <a:prstGeom prst="rect">
            <a:avLst/>
          </a:prstGeom>
          <a:solidFill>
            <a:srgbClr val="8DA6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9"/>
          <p:cNvSpPr txBox="1">
            <a:spLocks noGrp="1"/>
          </p:cNvSpPr>
          <p:nvPr>
            <p:ph type="ctrTitle"/>
          </p:nvPr>
        </p:nvSpPr>
        <p:spPr>
          <a:xfrm>
            <a:off x="517932" y="-28781"/>
            <a:ext cx="3481200" cy="48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800" dirty="0">
                <a:solidFill>
                  <a:schemeClr val="bg1"/>
                </a:solidFill>
              </a:rPr>
              <a:t>BOX PLOTS: MAY</a:t>
            </a:r>
            <a:endParaRPr sz="2800" dirty="0">
              <a:solidFill>
                <a:schemeClr val="bg1"/>
              </a:solidFill>
            </a:endParaRPr>
          </a:p>
        </p:txBody>
      </p:sp>
      <p:graphicFrame>
        <p:nvGraphicFramePr>
          <p:cNvPr id="4" name="Chart 3">
            <a:extLst>
              <a:ext uri="{FF2B5EF4-FFF2-40B4-BE49-F238E27FC236}">
                <a16:creationId xmlns:a16="http://schemas.microsoft.com/office/drawing/2014/main" id="{400EED67-9420-5B39-986B-A174FCFB0DBB}"/>
              </a:ext>
            </a:extLst>
          </p:cNvPr>
          <p:cNvGraphicFramePr/>
          <p:nvPr>
            <p:extLst>
              <p:ext uri="{D42A27DB-BD31-4B8C-83A1-F6EECF244321}">
                <p14:modId xmlns:p14="http://schemas.microsoft.com/office/powerpoint/2010/main" val="2730818794"/>
              </p:ext>
            </p:extLst>
          </p:nvPr>
        </p:nvGraphicFramePr>
        <p:xfrm>
          <a:off x="-1009665" y="1720280"/>
          <a:ext cx="3929254" cy="2042725"/>
        </p:xfrm>
        <a:graphic>
          <a:graphicData uri="http://schemas.openxmlformats.org/drawingml/2006/chart">
            <c:chart xmlns:c="http://schemas.openxmlformats.org/drawingml/2006/chart" xmlns:r="http://schemas.openxmlformats.org/officeDocument/2006/relationships" r:id="rId3"/>
          </a:graphicData>
        </a:graphic>
      </p:graphicFrame>
      <p:pic>
        <p:nvPicPr>
          <p:cNvPr id="3" name="Picture 2">
            <a:extLst>
              <a:ext uri="{FF2B5EF4-FFF2-40B4-BE49-F238E27FC236}">
                <a16:creationId xmlns:a16="http://schemas.microsoft.com/office/drawing/2014/main" id="{14565A3E-0A82-AA9E-42A7-3DFCFEC2ACAD}"/>
              </a:ext>
            </a:extLst>
          </p:cNvPr>
          <p:cNvPicPr>
            <a:picLocks noChangeAspect="1"/>
          </p:cNvPicPr>
          <p:nvPr/>
        </p:nvPicPr>
        <p:blipFill>
          <a:blip r:embed="rId4"/>
          <a:stretch>
            <a:fillRect/>
          </a:stretch>
        </p:blipFill>
        <p:spPr>
          <a:xfrm>
            <a:off x="369832" y="1653378"/>
            <a:ext cx="3915512" cy="3275938"/>
          </a:xfrm>
          <a:prstGeom prst="rect">
            <a:avLst/>
          </a:prstGeom>
        </p:spPr>
      </p:pic>
      <p:sp>
        <p:nvSpPr>
          <p:cNvPr id="13" name="Title 12">
            <a:extLst>
              <a:ext uri="{FF2B5EF4-FFF2-40B4-BE49-F238E27FC236}">
                <a16:creationId xmlns:a16="http://schemas.microsoft.com/office/drawing/2014/main" id="{58C6BC27-2DC8-BAD8-9557-133F319D1115}"/>
              </a:ext>
            </a:extLst>
          </p:cNvPr>
          <p:cNvSpPr>
            <a:spLocks noGrp="1"/>
          </p:cNvSpPr>
          <p:nvPr>
            <p:ph type="ctrTitle"/>
          </p:nvPr>
        </p:nvSpPr>
        <p:spPr/>
        <p:txBody>
          <a:bodyPr/>
          <a:lstStyle/>
          <a:p>
            <a:endParaRPr lang="en-GB"/>
          </a:p>
        </p:txBody>
      </p:sp>
      <p:sp>
        <p:nvSpPr>
          <p:cNvPr id="15" name="Title 14">
            <a:extLst>
              <a:ext uri="{FF2B5EF4-FFF2-40B4-BE49-F238E27FC236}">
                <a16:creationId xmlns:a16="http://schemas.microsoft.com/office/drawing/2014/main" id="{4AF5F938-5C43-A74E-AC84-5657B2E65939}"/>
              </a:ext>
            </a:extLst>
          </p:cNvPr>
          <p:cNvSpPr>
            <a:spLocks noGrp="1"/>
          </p:cNvSpPr>
          <p:nvPr>
            <p:ph type="ctrTitle"/>
          </p:nvPr>
        </p:nvSpPr>
        <p:spPr/>
        <p:txBody>
          <a:bodyPr/>
          <a:lstStyle/>
          <a:p>
            <a:endParaRPr lang="en-GB"/>
          </a:p>
        </p:txBody>
      </p:sp>
      <p:sp>
        <p:nvSpPr>
          <p:cNvPr id="17" name="Title 16">
            <a:extLst>
              <a:ext uri="{FF2B5EF4-FFF2-40B4-BE49-F238E27FC236}">
                <a16:creationId xmlns:a16="http://schemas.microsoft.com/office/drawing/2014/main" id="{5AB32015-B95A-06E0-105E-F0799009E7D2}"/>
              </a:ext>
            </a:extLst>
          </p:cNvPr>
          <p:cNvSpPr>
            <a:spLocks noGrp="1"/>
          </p:cNvSpPr>
          <p:nvPr>
            <p:ph type="ctrTitle"/>
          </p:nvPr>
        </p:nvSpPr>
        <p:spPr>
          <a:xfrm rot="5400000">
            <a:off x="-2489182" y="2230671"/>
            <a:ext cx="3481200" cy="487500"/>
          </a:xfrm>
        </p:spPr>
        <p:txBody>
          <a:bodyPr/>
          <a:lstStyle/>
          <a:p>
            <a:endParaRPr lang="en-GB" dirty="0"/>
          </a:p>
        </p:txBody>
      </p:sp>
      <p:sp>
        <p:nvSpPr>
          <p:cNvPr id="18" name="TextBox 17">
            <a:extLst>
              <a:ext uri="{FF2B5EF4-FFF2-40B4-BE49-F238E27FC236}">
                <a16:creationId xmlns:a16="http://schemas.microsoft.com/office/drawing/2014/main" id="{78F5CE9A-4D2B-504D-0CCF-9539CA13474D}"/>
              </a:ext>
            </a:extLst>
          </p:cNvPr>
          <p:cNvSpPr txBox="1"/>
          <p:nvPr/>
        </p:nvSpPr>
        <p:spPr>
          <a:xfrm>
            <a:off x="143724" y="672542"/>
            <a:ext cx="4419575" cy="738664"/>
          </a:xfrm>
          <a:prstGeom prst="rect">
            <a:avLst/>
          </a:prstGeom>
          <a:noFill/>
        </p:spPr>
        <p:txBody>
          <a:bodyPr wrap="square" rtlCol="0">
            <a:spAutoFit/>
          </a:bodyPr>
          <a:lstStyle/>
          <a:p>
            <a:r>
              <a:rPr lang="en-US" sz="1050" dirty="0">
                <a:solidFill>
                  <a:schemeClr val="bg1"/>
                </a:solidFill>
              </a:rPr>
              <a:t>- When analyzing the statistics of the samples (by test analysis). We note a high variability due to the influence of temperature, pressure, and column geometry.</a:t>
            </a:r>
          </a:p>
          <a:p>
            <a:r>
              <a:rPr lang="en-US" sz="1050" dirty="0">
                <a:solidFill>
                  <a:schemeClr val="bg1"/>
                </a:solidFill>
              </a:rPr>
              <a:t>- This means that during the tests the quality varies along the columns.</a:t>
            </a:r>
            <a:endParaRPr lang="en-GB" sz="1050" dirty="0">
              <a:solidFill>
                <a:schemeClr val="bg1"/>
              </a:solidFill>
            </a:endParaRPr>
          </a:p>
        </p:txBody>
      </p:sp>
      <p:sp>
        <p:nvSpPr>
          <p:cNvPr id="2" name="Google Shape;327;p39">
            <a:extLst>
              <a:ext uri="{FF2B5EF4-FFF2-40B4-BE49-F238E27FC236}">
                <a16:creationId xmlns:a16="http://schemas.microsoft.com/office/drawing/2014/main" id="{230FA1BF-C005-EDDD-1F2C-86F6165423EB}"/>
              </a:ext>
            </a:extLst>
          </p:cNvPr>
          <p:cNvSpPr txBox="1">
            <a:spLocks/>
          </p:cNvSpPr>
          <p:nvPr/>
        </p:nvSpPr>
        <p:spPr>
          <a:xfrm>
            <a:off x="5196975" y="-54125"/>
            <a:ext cx="3481200" cy="48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n-GB" sz="2800" dirty="0">
                <a:solidFill>
                  <a:srgbClr val="8DA6CF"/>
                </a:solidFill>
              </a:rPr>
              <a:t>BOX PLOTS: JUNE</a:t>
            </a:r>
          </a:p>
        </p:txBody>
      </p:sp>
      <p:pic>
        <p:nvPicPr>
          <p:cNvPr id="7" name="Picture 6">
            <a:extLst>
              <a:ext uri="{FF2B5EF4-FFF2-40B4-BE49-F238E27FC236}">
                <a16:creationId xmlns:a16="http://schemas.microsoft.com/office/drawing/2014/main" id="{2E77C18D-BCD5-06D7-140A-D5094AB732F7}"/>
              </a:ext>
            </a:extLst>
          </p:cNvPr>
          <p:cNvPicPr>
            <a:picLocks noChangeAspect="1"/>
          </p:cNvPicPr>
          <p:nvPr/>
        </p:nvPicPr>
        <p:blipFill>
          <a:blip r:embed="rId5"/>
          <a:stretch>
            <a:fillRect/>
          </a:stretch>
        </p:blipFill>
        <p:spPr>
          <a:xfrm>
            <a:off x="4987510" y="1653377"/>
            <a:ext cx="3900131" cy="3275937"/>
          </a:xfrm>
          <a:prstGeom prst="rect">
            <a:avLst/>
          </a:prstGeom>
        </p:spPr>
      </p:pic>
      <p:sp>
        <p:nvSpPr>
          <p:cNvPr id="8" name="TextBox 7">
            <a:extLst>
              <a:ext uri="{FF2B5EF4-FFF2-40B4-BE49-F238E27FC236}">
                <a16:creationId xmlns:a16="http://schemas.microsoft.com/office/drawing/2014/main" id="{9849DBA1-D74B-3622-CE74-241A64614A9C}"/>
              </a:ext>
            </a:extLst>
          </p:cNvPr>
          <p:cNvSpPr txBox="1"/>
          <p:nvPr/>
        </p:nvSpPr>
        <p:spPr>
          <a:xfrm>
            <a:off x="4862995" y="590288"/>
            <a:ext cx="4196096" cy="938719"/>
          </a:xfrm>
          <a:prstGeom prst="rect">
            <a:avLst/>
          </a:prstGeom>
          <a:noFill/>
        </p:spPr>
        <p:txBody>
          <a:bodyPr wrap="square" rtlCol="0">
            <a:spAutoFit/>
          </a:bodyPr>
          <a:lstStyle/>
          <a:p>
            <a:pPr marL="171450" indent="-171450">
              <a:buFontTx/>
              <a:buChar char="-"/>
            </a:pPr>
            <a:r>
              <a:rPr lang="en-US" sz="1100" dirty="0">
                <a:solidFill>
                  <a:schemeClr val="tx1"/>
                </a:solidFill>
              </a:rPr>
              <a:t>The modification of the extraction tubes does not solve the high variance of the system which still present high peaks in isobutane (3820_new_a)</a:t>
            </a:r>
          </a:p>
          <a:p>
            <a:pPr marL="171450" indent="-171450">
              <a:buFontTx/>
              <a:buChar char="-"/>
            </a:pPr>
            <a:r>
              <a:rPr lang="en-US" sz="1100" b="1" dirty="0">
                <a:solidFill>
                  <a:schemeClr val="tx1"/>
                </a:solidFill>
              </a:rPr>
              <a:t>The reduction of the extraction flux from 650 l/h to 450 l/h promotes a more stabile recovery (3820-new_b)</a:t>
            </a:r>
            <a:endParaRPr lang="en-GB" sz="1100" b="1"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5" name="Google Shape;146;p28">
            <a:extLst>
              <a:ext uri="{FF2B5EF4-FFF2-40B4-BE49-F238E27FC236}">
                <a16:creationId xmlns:a16="http://schemas.microsoft.com/office/drawing/2014/main" id="{D57C8876-B1DD-93FD-6BC3-476F98F55ECF}"/>
              </a:ext>
            </a:extLst>
          </p:cNvPr>
          <p:cNvSpPr/>
          <p:nvPr/>
        </p:nvSpPr>
        <p:spPr>
          <a:xfrm rot="-5400000" flipH="1">
            <a:off x="4357131" y="356630"/>
            <a:ext cx="5140800" cy="4432939"/>
          </a:xfrm>
          <a:prstGeom prst="rect">
            <a:avLst/>
          </a:prstGeom>
          <a:solidFill>
            <a:schemeClr val="accent3">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9"/>
          <p:cNvSpPr txBox="1">
            <a:spLocks noGrp="1"/>
          </p:cNvSpPr>
          <p:nvPr>
            <p:ph type="ctrTitle"/>
          </p:nvPr>
        </p:nvSpPr>
        <p:spPr>
          <a:xfrm>
            <a:off x="556609" y="15275"/>
            <a:ext cx="3481200" cy="487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800" dirty="0">
                <a:solidFill>
                  <a:schemeClr val="tx1"/>
                </a:solidFill>
              </a:rPr>
              <a:t>MAIN STATS: MAY</a:t>
            </a:r>
            <a:endParaRPr sz="2800" dirty="0">
              <a:solidFill>
                <a:schemeClr val="tx1"/>
              </a:solidFill>
            </a:endParaRPr>
          </a:p>
        </p:txBody>
      </p:sp>
      <p:graphicFrame>
        <p:nvGraphicFramePr>
          <p:cNvPr id="4" name="Chart 3">
            <a:extLst>
              <a:ext uri="{FF2B5EF4-FFF2-40B4-BE49-F238E27FC236}">
                <a16:creationId xmlns:a16="http://schemas.microsoft.com/office/drawing/2014/main" id="{400EED67-9420-5B39-986B-A174FCFB0DBB}"/>
              </a:ext>
            </a:extLst>
          </p:cNvPr>
          <p:cNvGraphicFramePr/>
          <p:nvPr/>
        </p:nvGraphicFramePr>
        <p:xfrm>
          <a:off x="-1009665" y="1720280"/>
          <a:ext cx="3929254" cy="2042725"/>
        </p:xfrm>
        <a:graphic>
          <a:graphicData uri="http://schemas.openxmlformats.org/drawingml/2006/chart">
            <c:chart xmlns:c="http://schemas.openxmlformats.org/drawingml/2006/chart" xmlns:r="http://schemas.openxmlformats.org/officeDocument/2006/relationships" r:id="rId3"/>
          </a:graphicData>
        </a:graphic>
      </p:graphicFrame>
      <p:sp>
        <p:nvSpPr>
          <p:cNvPr id="13" name="Title 12">
            <a:extLst>
              <a:ext uri="{FF2B5EF4-FFF2-40B4-BE49-F238E27FC236}">
                <a16:creationId xmlns:a16="http://schemas.microsoft.com/office/drawing/2014/main" id="{58C6BC27-2DC8-BAD8-9557-133F319D1115}"/>
              </a:ext>
            </a:extLst>
          </p:cNvPr>
          <p:cNvSpPr>
            <a:spLocks noGrp="1"/>
          </p:cNvSpPr>
          <p:nvPr>
            <p:ph type="ctrTitle"/>
          </p:nvPr>
        </p:nvSpPr>
        <p:spPr/>
        <p:txBody>
          <a:bodyPr/>
          <a:lstStyle/>
          <a:p>
            <a:endParaRPr lang="en-GB"/>
          </a:p>
        </p:txBody>
      </p:sp>
      <p:sp>
        <p:nvSpPr>
          <p:cNvPr id="15" name="Title 14">
            <a:extLst>
              <a:ext uri="{FF2B5EF4-FFF2-40B4-BE49-F238E27FC236}">
                <a16:creationId xmlns:a16="http://schemas.microsoft.com/office/drawing/2014/main" id="{4AF5F938-5C43-A74E-AC84-5657B2E65939}"/>
              </a:ext>
            </a:extLst>
          </p:cNvPr>
          <p:cNvSpPr>
            <a:spLocks noGrp="1"/>
          </p:cNvSpPr>
          <p:nvPr>
            <p:ph type="ctrTitle"/>
          </p:nvPr>
        </p:nvSpPr>
        <p:spPr/>
        <p:txBody>
          <a:bodyPr/>
          <a:lstStyle/>
          <a:p>
            <a:endParaRPr lang="en-GB"/>
          </a:p>
        </p:txBody>
      </p:sp>
      <p:sp>
        <p:nvSpPr>
          <p:cNvPr id="17" name="Title 16">
            <a:extLst>
              <a:ext uri="{FF2B5EF4-FFF2-40B4-BE49-F238E27FC236}">
                <a16:creationId xmlns:a16="http://schemas.microsoft.com/office/drawing/2014/main" id="{5AB32015-B95A-06E0-105E-F0799009E7D2}"/>
              </a:ext>
            </a:extLst>
          </p:cNvPr>
          <p:cNvSpPr>
            <a:spLocks noGrp="1"/>
          </p:cNvSpPr>
          <p:nvPr>
            <p:ph type="ctrTitle"/>
          </p:nvPr>
        </p:nvSpPr>
        <p:spPr/>
        <p:txBody>
          <a:bodyPr/>
          <a:lstStyle/>
          <a:p>
            <a:endParaRPr lang="en-GB" dirty="0"/>
          </a:p>
        </p:txBody>
      </p:sp>
      <p:pic>
        <p:nvPicPr>
          <p:cNvPr id="6" name="Picture 5">
            <a:extLst>
              <a:ext uri="{FF2B5EF4-FFF2-40B4-BE49-F238E27FC236}">
                <a16:creationId xmlns:a16="http://schemas.microsoft.com/office/drawing/2014/main" id="{42547477-3646-4ECF-A3D9-C05E10F012FD}"/>
              </a:ext>
            </a:extLst>
          </p:cNvPr>
          <p:cNvPicPr>
            <a:picLocks noChangeAspect="1"/>
          </p:cNvPicPr>
          <p:nvPr/>
        </p:nvPicPr>
        <p:blipFill>
          <a:blip r:embed="rId4"/>
          <a:stretch>
            <a:fillRect/>
          </a:stretch>
        </p:blipFill>
        <p:spPr>
          <a:xfrm>
            <a:off x="231518" y="1638089"/>
            <a:ext cx="4142917" cy="3309307"/>
          </a:xfrm>
          <a:prstGeom prst="rect">
            <a:avLst/>
          </a:prstGeom>
        </p:spPr>
      </p:pic>
      <p:sp>
        <p:nvSpPr>
          <p:cNvPr id="7" name="TextBox 6">
            <a:extLst>
              <a:ext uri="{FF2B5EF4-FFF2-40B4-BE49-F238E27FC236}">
                <a16:creationId xmlns:a16="http://schemas.microsoft.com/office/drawing/2014/main" id="{AE9A08F1-4A71-F5F6-6394-89AC40B1B108}"/>
              </a:ext>
            </a:extLst>
          </p:cNvPr>
          <p:cNvSpPr txBox="1"/>
          <p:nvPr/>
        </p:nvSpPr>
        <p:spPr>
          <a:xfrm>
            <a:off x="510839" y="704670"/>
            <a:ext cx="3526970" cy="646331"/>
          </a:xfrm>
          <a:prstGeom prst="rect">
            <a:avLst/>
          </a:prstGeom>
          <a:noFill/>
        </p:spPr>
        <p:txBody>
          <a:bodyPr wrap="square" rtlCol="0">
            <a:spAutoFit/>
          </a:bodyPr>
          <a:lstStyle/>
          <a:p>
            <a:r>
              <a:rPr lang="en-US" sz="1200" dirty="0">
                <a:solidFill>
                  <a:schemeClr val="accent6"/>
                </a:solidFill>
              </a:rPr>
              <a:t>The following plots report the main statistics in terms of PPM of isobutane measured during the tests</a:t>
            </a:r>
            <a:endParaRPr lang="en-GB" sz="1200" dirty="0">
              <a:solidFill>
                <a:schemeClr val="accent6"/>
              </a:solidFill>
            </a:endParaRPr>
          </a:p>
        </p:txBody>
      </p:sp>
      <p:sp>
        <p:nvSpPr>
          <p:cNvPr id="2" name="Google Shape;327;p39">
            <a:extLst>
              <a:ext uri="{FF2B5EF4-FFF2-40B4-BE49-F238E27FC236}">
                <a16:creationId xmlns:a16="http://schemas.microsoft.com/office/drawing/2014/main" id="{8630D050-25F7-A7A5-A3C9-74329B30662A}"/>
              </a:ext>
            </a:extLst>
          </p:cNvPr>
          <p:cNvSpPr txBox="1">
            <a:spLocks/>
          </p:cNvSpPr>
          <p:nvPr/>
        </p:nvSpPr>
        <p:spPr>
          <a:xfrm>
            <a:off x="5274478" y="6141"/>
            <a:ext cx="3481200" cy="48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n-GB" sz="2800" dirty="0">
                <a:solidFill>
                  <a:schemeClr val="tx1"/>
                </a:solidFill>
              </a:rPr>
              <a:t>MAIN STATS: JUNE</a:t>
            </a:r>
          </a:p>
        </p:txBody>
      </p:sp>
      <p:pic>
        <p:nvPicPr>
          <p:cNvPr id="8" name="Picture 7">
            <a:extLst>
              <a:ext uri="{FF2B5EF4-FFF2-40B4-BE49-F238E27FC236}">
                <a16:creationId xmlns:a16="http://schemas.microsoft.com/office/drawing/2014/main" id="{8D91FCE2-831D-213B-386A-61D4E61135BD}"/>
              </a:ext>
            </a:extLst>
          </p:cNvPr>
          <p:cNvPicPr>
            <a:picLocks noChangeAspect="1"/>
          </p:cNvPicPr>
          <p:nvPr/>
        </p:nvPicPr>
        <p:blipFill>
          <a:blip r:embed="rId5"/>
          <a:stretch>
            <a:fillRect/>
          </a:stretch>
        </p:blipFill>
        <p:spPr>
          <a:xfrm>
            <a:off x="4971609" y="1654364"/>
            <a:ext cx="4086938" cy="3264592"/>
          </a:xfrm>
          <a:prstGeom prst="rect">
            <a:avLst/>
          </a:prstGeom>
        </p:spPr>
      </p:pic>
      <p:cxnSp>
        <p:nvCxnSpPr>
          <p:cNvPr id="10" name="Straight Arrow Connector 9">
            <a:extLst>
              <a:ext uri="{FF2B5EF4-FFF2-40B4-BE49-F238E27FC236}">
                <a16:creationId xmlns:a16="http://schemas.microsoft.com/office/drawing/2014/main" id="{78978343-45D7-868D-534C-CAFD9DA59E09}"/>
              </a:ext>
            </a:extLst>
          </p:cNvPr>
          <p:cNvCxnSpPr>
            <a:cxnSpLocks/>
          </p:cNvCxnSpPr>
          <p:nvPr/>
        </p:nvCxnSpPr>
        <p:spPr>
          <a:xfrm flipV="1">
            <a:off x="3860074" y="966281"/>
            <a:ext cx="1243705" cy="165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D779E96-8B43-A95A-037C-7795D25FD4F2}"/>
              </a:ext>
            </a:extLst>
          </p:cNvPr>
          <p:cNvSpPr txBox="1"/>
          <p:nvPr/>
        </p:nvSpPr>
        <p:spPr>
          <a:xfrm>
            <a:off x="5338884" y="704669"/>
            <a:ext cx="3526970" cy="646331"/>
          </a:xfrm>
          <a:prstGeom prst="rect">
            <a:avLst/>
          </a:prstGeom>
          <a:noFill/>
        </p:spPr>
        <p:txBody>
          <a:bodyPr wrap="square" rtlCol="0">
            <a:spAutoFit/>
          </a:bodyPr>
          <a:lstStyle/>
          <a:p>
            <a:r>
              <a:rPr lang="en-US" sz="1200" dirty="0">
                <a:solidFill>
                  <a:schemeClr val="accent6"/>
                </a:solidFill>
              </a:rPr>
              <a:t>Here we report the same plot. What we can notice is that the </a:t>
            </a:r>
            <a:r>
              <a:rPr lang="en-US" sz="1200" b="1" dirty="0">
                <a:solidFill>
                  <a:schemeClr val="accent6"/>
                </a:solidFill>
              </a:rPr>
              <a:t>reduction of extraction flux influences strongly the gas quality</a:t>
            </a:r>
            <a:endParaRPr lang="en-GB" sz="1200" b="1" dirty="0">
              <a:solidFill>
                <a:schemeClr val="accent6"/>
              </a:solidFill>
            </a:endParaRPr>
          </a:p>
        </p:txBody>
      </p:sp>
      <p:sp>
        <p:nvSpPr>
          <p:cNvPr id="14" name="Rectangle 13">
            <a:extLst>
              <a:ext uri="{FF2B5EF4-FFF2-40B4-BE49-F238E27FC236}">
                <a16:creationId xmlns:a16="http://schemas.microsoft.com/office/drawing/2014/main" id="{1A6B9B27-A37B-5F9F-E0EE-F446D094EA82}"/>
              </a:ext>
            </a:extLst>
          </p:cNvPr>
          <p:cNvSpPr/>
          <p:nvPr/>
        </p:nvSpPr>
        <p:spPr>
          <a:xfrm>
            <a:off x="8216900" y="1866899"/>
            <a:ext cx="787400" cy="64482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5EAB27C2-F683-53ED-AF84-83871AC0D141}"/>
              </a:ext>
            </a:extLst>
          </p:cNvPr>
          <p:cNvSpPr/>
          <p:nvPr/>
        </p:nvSpPr>
        <p:spPr>
          <a:xfrm>
            <a:off x="8194245" y="4533900"/>
            <a:ext cx="787400" cy="3631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69561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5" name="Google Shape;146;p28">
            <a:extLst>
              <a:ext uri="{FF2B5EF4-FFF2-40B4-BE49-F238E27FC236}">
                <a16:creationId xmlns:a16="http://schemas.microsoft.com/office/drawing/2014/main" id="{D57C8876-B1DD-93FD-6BC3-476F98F55ECF}"/>
              </a:ext>
            </a:extLst>
          </p:cNvPr>
          <p:cNvSpPr/>
          <p:nvPr/>
        </p:nvSpPr>
        <p:spPr>
          <a:xfrm rot="-5400000" flipH="1">
            <a:off x="4273285" y="226868"/>
            <a:ext cx="5143501" cy="4689765"/>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9"/>
          <p:cNvSpPr txBox="1">
            <a:spLocks noGrp="1"/>
          </p:cNvSpPr>
          <p:nvPr>
            <p:ph type="ctrTitle"/>
          </p:nvPr>
        </p:nvSpPr>
        <p:spPr>
          <a:xfrm>
            <a:off x="2279369" y="-81962"/>
            <a:ext cx="4689765"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BY COLUMN </a:t>
            </a:r>
            <a:r>
              <a:rPr lang="en" sz="2800" dirty="0">
                <a:solidFill>
                  <a:schemeClr val="bg1"/>
                </a:solidFill>
              </a:rPr>
              <a:t>ANALYSIS </a:t>
            </a:r>
            <a:endParaRPr sz="2800" dirty="0">
              <a:solidFill>
                <a:schemeClr val="bg1"/>
              </a:solidFill>
            </a:endParaRPr>
          </a:p>
        </p:txBody>
      </p:sp>
      <p:pic>
        <p:nvPicPr>
          <p:cNvPr id="8" name="Picture 7">
            <a:extLst>
              <a:ext uri="{FF2B5EF4-FFF2-40B4-BE49-F238E27FC236}">
                <a16:creationId xmlns:a16="http://schemas.microsoft.com/office/drawing/2014/main" id="{DC66340D-6D67-DD70-680C-83696564FFE1}"/>
              </a:ext>
            </a:extLst>
          </p:cNvPr>
          <p:cNvPicPr>
            <a:picLocks noChangeAspect="1"/>
          </p:cNvPicPr>
          <p:nvPr/>
        </p:nvPicPr>
        <p:blipFill>
          <a:blip r:embed="rId3"/>
          <a:stretch>
            <a:fillRect/>
          </a:stretch>
        </p:blipFill>
        <p:spPr>
          <a:xfrm>
            <a:off x="166839" y="635000"/>
            <a:ext cx="4053596" cy="3251201"/>
          </a:xfrm>
          <a:prstGeom prst="rect">
            <a:avLst/>
          </a:prstGeom>
        </p:spPr>
      </p:pic>
      <p:sp>
        <p:nvSpPr>
          <p:cNvPr id="10" name="Google Shape;328;p39">
            <a:extLst>
              <a:ext uri="{FF2B5EF4-FFF2-40B4-BE49-F238E27FC236}">
                <a16:creationId xmlns:a16="http://schemas.microsoft.com/office/drawing/2014/main" id="{BF87AC19-E12A-E0E9-10FF-42745173DADB}"/>
              </a:ext>
            </a:extLst>
          </p:cNvPr>
          <p:cNvSpPr/>
          <p:nvPr/>
        </p:nvSpPr>
        <p:spPr>
          <a:xfrm>
            <a:off x="1457744" y="1060150"/>
            <a:ext cx="2496245" cy="666028"/>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29;p39">
            <a:extLst>
              <a:ext uri="{FF2B5EF4-FFF2-40B4-BE49-F238E27FC236}">
                <a16:creationId xmlns:a16="http://schemas.microsoft.com/office/drawing/2014/main" id="{47C09317-D14B-B314-08E9-D45A7431EA3E}"/>
              </a:ext>
            </a:extLst>
          </p:cNvPr>
          <p:cNvSpPr/>
          <p:nvPr/>
        </p:nvSpPr>
        <p:spPr>
          <a:xfrm>
            <a:off x="1457744" y="1902475"/>
            <a:ext cx="2496245" cy="666028"/>
          </a:xfrm>
          <a:prstGeom prst="rect">
            <a:avLst/>
          </a:prstGeom>
          <a:solidFill>
            <a:srgbClr val="C8D2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31;p39">
            <a:extLst>
              <a:ext uri="{FF2B5EF4-FFF2-40B4-BE49-F238E27FC236}">
                <a16:creationId xmlns:a16="http://schemas.microsoft.com/office/drawing/2014/main" id="{5EC799C5-B63E-5DE3-34BA-F270B97FC0BA}"/>
              </a:ext>
            </a:extLst>
          </p:cNvPr>
          <p:cNvSpPr txBox="1">
            <a:spLocks/>
          </p:cNvSpPr>
          <p:nvPr/>
        </p:nvSpPr>
        <p:spPr>
          <a:xfrm>
            <a:off x="1457744" y="1163500"/>
            <a:ext cx="1508513"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GB" sz="1400" dirty="0">
                <a:solidFill>
                  <a:schemeClr val="lt1"/>
                </a:solidFill>
                <a:latin typeface="Catamaran Light"/>
                <a:ea typeface="Catamaran Light"/>
                <a:cs typeface="Catamaran Light"/>
                <a:sym typeface="Catamaran Light"/>
              </a:rPr>
              <a:t>Average ppm iC4</a:t>
            </a:r>
          </a:p>
        </p:txBody>
      </p:sp>
      <p:sp>
        <p:nvSpPr>
          <p:cNvPr id="13" name="Google Shape;335;p39">
            <a:extLst>
              <a:ext uri="{FF2B5EF4-FFF2-40B4-BE49-F238E27FC236}">
                <a16:creationId xmlns:a16="http://schemas.microsoft.com/office/drawing/2014/main" id="{56FD3C50-EE4F-39FB-8A2F-5E934B94A582}"/>
              </a:ext>
            </a:extLst>
          </p:cNvPr>
          <p:cNvSpPr txBox="1">
            <a:spLocks/>
          </p:cNvSpPr>
          <p:nvPr/>
        </p:nvSpPr>
        <p:spPr>
          <a:xfrm>
            <a:off x="2881576" y="2013544"/>
            <a:ext cx="1246195"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n" dirty="0">
                <a:solidFill>
                  <a:schemeClr val="lt1"/>
                </a:solidFill>
              </a:rPr>
              <a:t>5515</a:t>
            </a:r>
          </a:p>
        </p:txBody>
      </p:sp>
      <p:sp>
        <p:nvSpPr>
          <p:cNvPr id="14" name="Google Shape;331;p39">
            <a:extLst>
              <a:ext uri="{FF2B5EF4-FFF2-40B4-BE49-F238E27FC236}">
                <a16:creationId xmlns:a16="http://schemas.microsoft.com/office/drawing/2014/main" id="{B16CE984-8D5C-E180-EC46-96105F323144}"/>
              </a:ext>
            </a:extLst>
          </p:cNvPr>
          <p:cNvSpPr txBox="1">
            <a:spLocks/>
          </p:cNvSpPr>
          <p:nvPr/>
        </p:nvSpPr>
        <p:spPr>
          <a:xfrm>
            <a:off x="1457744" y="1994095"/>
            <a:ext cx="1636972"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US" sz="1400" dirty="0">
                <a:solidFill>
                  <a:schemeClr val="lt1"/>
                </a:solidFill>
                <a:latin typeface="Catamaran Light"/>
                <a:ea typeface="Catamaran Light"/>
                <a:cs typeface="Catamaran Light"/>
                <a:sym typeface="Catamaran Light"/>
              </a:rPr>
              <a:t>Standard Dev ppm iC4</a:t>
            </a:r>
            <a:endParaRPr lang="en-GB" sz="1400" dirty="0">
              <a:solidFill>
                <a:schemeClr val="lt1"/>
              </a:solidFill>
              <a:latin typeface="Catamaran Light"/>
              <a:ea typeface="Catamaran Light"/>
              <a:cs typeface="Catamaran Light"/>
              <a:sym typeface="Catamaran Light"/>
            </a:endParaRPr>
          </a:p>
        </p:txBody>
      </p:sp>
      <p:sp>
        <p:nvSpPr>
          <p:cNvPr id="15" name="Google Shape;335;p39">
            <a:extLst>
              <a:ext uri="{FF2B5EF4-FFF2-40B4-BE49-F238E27FC236}">
                <a16:creationId xmlns:a16="http://schemas.microsoft.com/office/drawing/2014/main" id="{14164D72-DA50-F994-30CF-73F5337F0F0B}"/>
              </a:ext>
            </a:extLst>
          </p:cNvPr>
          <p:cNvSpPr txBox="1">
            <a:spLocks/>
          </p:cNvSpPr>
          <p:nvPr/>
        </p:nvSpPr>
        <p:spPr>
          <a:xfrm>
            <a:off x="2854103" y="1152697"/>
            <a:ext cx="1246195"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n" dirty="0">
                <a:solidFill>
                  <a:schemeClr val="lt1"/>
                </a:solidFill>
              </a:rPr>
              <a:t>6450</a:t>
            </a:r>
          </a:p>
        </p:txBody>
      </p:sp>
      <p:pic>
        <p:nvPicPr>
          <p:cNvPr id="3" name="Picture 2">
            <a:extLst>
              <a:ext uri="{FF2B5EF4-FFF2-40B4-BE49-F238E27FC236}">
                <a16:creationId xmlns:a16="http://schemas.microsoft.com/office/drawing/2014/main" id="{F36B71D1-0C75-7CFE-7201-AADA4FBF90AF}"/>
              </a:ext>
            </a:extLst>
          </p:cNvPr>
          <p:cNvPicPr>
            <a:picLocks noChangeAspect="1"/>
          </p:cNvPicPr>
          <p:nvPr/>
        </p:nvPicPr>
        <p:blipFill>
          <a:blip r:embed="rId4"/>
          <a:stretch>
            <a:fillRect/>
          </a:stretch>
        </p:blipFill>
        <p:spPr>
          <a:xfrm>
            <a:off x="4836551" y="635000"/>
            <a:ext cx="4140610" cy="3251201"/>
          </a:xfrm>
          <a:prstGeom prst="rect">
            <a:avLst/>
          </a:prstGeom>
        </p:spPr>
      </p:pic>
      <p:sp>
        <p:nvSpPr>
          <p:cNvPr id="6" name="Google Shape;328;p39">
            <a:extLst>
              <a:ext uri="{FF2B5EF4-FFF2-40B4-BE49-F238E27FC236}">
                <a16:creationId xmlns:a16="http://schemas.microsoft.com/office/drawing/2014/main" id="{D5C4C806-C3AC-4EA2-0C40-CB33ECBBFEC2}"/>
              </a:ext>
            </a:extLst>
          </p:cNvPr>
          <p:cNvSpPr/>
          <p:nvPr/>
        </p:nvSpPr>
        <p:spPr>
          <a:xfrm>
            <a:off x="6230286" y="1060151"/>
            <a:ext cx="2496245" cy="666028"/>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29;p39">
            <a:extLst>
              <a:ext uri="{FF2B5EF4-FFF2-40B4-BE49-F238E27FC236}">
                <a16:creationId xmlns:a16="http://schemas.microsoft.com/office/drawing/2014/main" id="{C0B2C915-2DA8-6689-F73C-88672EE82A9C}"/>
              </a:ext>
            </a:extLst>
          </p:cNvPr>
          <p:cNvSpPr/>
          <p:nvPr/>
        </p:nvSpPr>
        <p:spPr>
          <a:xfrm>
            <a:off x="6230286" y="1902476"/>
            <a:ext cx="2496245" cy="666028"/>
          </a:xfrm>
          <a:prstGeom prst="rect">
            <a:avLst/>
          </a:prstGeom>
          <a:solidFill>
            <a:srgbClr val="C8D2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31;p39">
            <a:extLst>
              <a:ext uri="{FF2B5EF4-FFF2-40B4-BE49-F238E27FC236}">
                <a16:creationId xmlns:a16="http://schemas.microsoft.com/office/drawing/2014/main" id="{409803F5-1549-F8F4-31E1-7232FA1B9C93}"/>
              </a:ext>
            </a:extLst>
          </p:cNvPr>
          <p:cNvSpPr txBox="1">
            <a:spLocks/>
          </p:cNvSpPr>
          <p:nvPr/>
        </p:nvSpPr>
        <p:spPr>
          <a:xfrm>
            <a:off x="6230286" y="1163501"/>
            <a:ext cx="1508513"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GB" sz="1400" dirty="0">
                <a:solidFill>
                  <a:schemeClr val="lt1"/>
                </a:solidFill>
                <a:latin typeface="Catamaran Light"/>
                <a:ea typeface="Catamaran Light"/>
                <a:cs typeface="Catamaran Light"/>
                <a:sym typeface="Catamaran Light"/>
              </a:rPr>
              <a:t>Average ppm iC4</a:t>
            </a:r>
          </a:p>
        </p:txBody>
      </p:sp>
      <p:sp>
        <p:nvSpPr>
          <p:cNvPr id="17" name="Google Shape;335;p39">
            <a:extLst>
              <a:ext uri="{FF2B5EF4-FFF2-40B4-BE49-F238E27FC236}">
                <a16:creationId xmlns:a16="http://schemas.microsoft.com/office/drawing/2014/main" id="{1DCE89ED-E9FF-2753-61A7-3C50CFF97915}"/>
              </a:ext>
            </a:extLst>
          </p:cNvPr>
          <p:cNvSpPr txBox="1">
            <a:spLocks/>
          </p:cNvSpPr>
          <p:nvPr/>
        </p:nvSpPr>
        <p:spPr>
          <a:xfrm>
            <a:off x="7654118" y="2013545"/>
            <a:ext cx="1246195"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n" dirty="0">
                <a:solidFill>
                  <a:schemeClr val="lt1"/>
                </a:solidFill>
              </a:rPr>
              <a:t>2670</a:t>
            </a:r>
          </a:p>
        </p:txBody>
      </p:sp>
      <p:sp>
        <p:nvSpPr>
          <p:cNvPr id="18" name="Google Shape;331;p39">
            <a:extLst>
              <a:ext uri="{FF2B5EF4-FFF2-40B4-BE49-F238E27FC236}">
                <a16:creationId xmlns:a16="http://schemas.microsoft.com/office/drawing/2014/main" id="{73CAD5CF-ABC3-FACB-4C87-0D0774210841}"/>
              </a:ext>
            </a:extLst>
          </p:cNvPr>
          <p:cNvSpPr txBox="1">
            <a:spLocks/>
          </p:cNvSpPr>
          <p:nvPr/>
        </p:nvSpPr>
        <p:spPr>
          <a:xfrm>
            <a:off x="6230286" y="1994096"/>
            <a:ext cx="1636972"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US" sz="1400" dirty="0">
                <a:solidFill>
                  <a:schemeClr val="lt1"/>
                </a:solidFill>
                <a:latin typeface="Catamaran Light"/>
                <a:ea typeface="Catamaran Light"/>
                <a:cs typeface="Catamaran Light"/>
                <a:sym typeface="Catamaran Light"/>
              </a:rPr>
              <a:t>Standard Dev ppm iC4</a:t>
            </a:r>
            <a:endParaRPr lang="en-GB" sz="1400" dirty="0">
              <a:solidFill>
                <a:schemeClr val="lt1"/>
              </a:solidFill>
              <a:latin typeface="Catamaran Light"/>
              <a:ea typeface="Catamaran Light"/>
              <a:cs typeface="Catamaran Light"/>
              <a:sym typeface="Catamaran Light"/>
            </a:endParaRPr>
          </a:p>
        </p:txBody>
      </p:sp>
      <p:sp>
        <p:nvSpPr>
          <p:cNvPr id="19" name="Google Shape;335;p39">
            <a:extLst>
              <a:ext uri="{FF2B5EF4-FFF2-40B4-BE49-F238E27FC236}">
                <a16:creationId xmlns:a16="http://schemas.microsoft.com/office/drawing/2014/main" id="{BE7752CB-24C0-D588-B283-88F54AF2E4A3}"/>
              </a:ext>
            </a:extLst>
          </p:cNvPr>
          <p:cNvSpPr txBox="1">
            <a:spLocks/>
          </p:cNvSpPr>
          <p:nvPr/>
        </p:nvSpPr>
        <p:spPr>
          <a:xfrm>
            <a:off x="7626645" y="1152698"/>
            <a:ext cx="1246195"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n" dirty="0">
                <a:solidFill>
                  <a:schemeClr val="lt1"/>
                </a:solidFill>
              </a:rPr>
              <a:t>5209</a:t>
            </a:r>
          </a:p>
        </p:txBody>
      </p:sp>
      <p:sp>
        <p:nvSpPr>
          <p:cNvPr id="20" name="TextBox 19">
            <a:extLst>
              <a:ext uri="{FF2B5EF4-FFF2-40B4-BE49-F238E27FC236}">
                <a16:creationId xmlns:a16="http://schemas.microsoft.com/office/drawing/2014/main" id="{8A62AEE1-CB51-9B35-7142-C96EBD669721}"/>
              </a:ext>
            </a:extLst>
          </p:cNvPr>
          <p:cNvSpPr txBox="1"/>
          <p:nvPr/>
        </p:nvSpPr>
        <p:spPr>
          <a:xfrm>
            <a:off x="166839" y="611086"/>
            <a:ext cx="1053515" cy="307777"/>
          </a:xfrm>
          <a:prstGeom prst="rect">
            <a:avLst/>
          </a:prstGeom>
          <a:noFill/>
        </p:spPr>
        <p:txBody>
          <a:bodyPr wrap="square" rtlCol="0">
            <a:spAutoFit/>
          </a:bodyPr>
          <a:lstStyle/>
          <a:p>
            <a:r>
              <a:rPr lang="en-US" b="1" dirty="0"/>
              <a:t>MAY</a:t>
            </a:r>
            <a:r>
              <a:rPr lang="en-US" dirty="0"/>
              <a:t> </a:t>
            </a:r>
            <a:endParaRPr lang="en-GB" dirty="0"/>
          </a:p>
        </p:txBody>
      </p:sp>
      <p:sp>
        <p:nvSpPr>
          <p:cNvPr id="23" name="TextBox 22">
            <a:extLst>
              <a:ext uri="{FF2B5EF4-FFF2-40B4-BE49-F238E27FC236}">
                <a16:creationId xmlns:a16="http://schemas.microsoft.com/office/drawing/2014/main" id="{3E6FBDE6-0BA0-BD33-5622-1339D0F7CE00}"/>
              </a:ext>
            </a:extLst>
          </p:cNvPr>
          <p:cNvSpPr txBox="1"/>
          <p:nvPr/>
        </p:nvSpPr>
        <p:spPr>
          <a:xfrm>
            <a:off x="4799393" y="635000"/>
            <a:ext cx="1053515" cy="307777"/>
          </a:xfrm>
          <a:prstGeom prst="rect">
            <a:avLst/>
          </a:prstGeom>
          <a:noFill/>
        </p:spPr>
        <p:txBody>
          <a:bodyPr wrap="square" rtlCol="0">
            <a:spAutoFit/>
          </a:bodyPr>
          <a:lstStyle/>
          <a:p>
            <a:r>
              <a:rPr lang="en-US" b="1" dirty="0"/>
              <a:t>JUNE</a:t>
            </a:r>
            <a:r>
              <a:rPr lang="en-US" dirty="0"/>
              <a:t> </a:t>
            </a:r>
            <a:endParaRPr lang="en-GB" dirty="0"/>
          </a:p>
        </p:txBody>
      </p:sp>
      <p:sp>
        <p:nvSpPr>
          <p:cNvPr id="25" name="Google Shape;328;p39">
            <a:extLst>
              <a:ext uri="{FF2B5EF4-FFF2-40B4-BE49-F238E27FC236}">
                <a16:creationId xmlns:a16="http://schemas.microsoft.com/office/drawing/2014/main" id="{754D7150-03B5-C2BF-97D8-C03BC0295A31}"/>
              </a:ext>
            </a:extLst>
          </p:cNvPr>
          <p:cNvSpPr/>
          <p:nvPr/>
        </p:nvSpPr>
        <p:spPr>
          <a:xfrm>
            <a:off x="1775849" y="4258887"/>
            <a:ext cx="2496245" cy="666028"/>
          </a:xfrm>
          <a:prstGeom prst="rect">
            <a:avLst/>
          </a:prstGeom>
          <a:solidFill>
            <a:schemeClr val="accent2">
              <a:lumMod val="25000"/>
              <a:lumOff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B050"/>
              </a:solidFill>
            </a:endParaRPr>
          </a:p>
        </p:txBody>
      </p:sp>
      <p:sp>
        <p:nvSpPr>
          <p:cNvPr id="26" name="Google Shape;329;p39">
            <a:extLst>
              <a:ext uri="{FF2B5EF4-FFF2-40B4-BE49-F238E27FC236}">
                <a16:creationId xmlns:a16="http://schemas.microsoft.com/office/drawing/2014/main" id="{C240CAFD-3834-17C4-8DC3-30E6CCB4E09F}"/>
              </a:ext>
            </a:extLst>
          </p:cNvPr>
          <p:cNvSpPr/>
          <p:nvPr/>
        </p:nvSpPr>
        <p:spPr>
          <a:xfrm>
            <a:off x="4750881" y="4242499"/>
            <a:ext cx="2496245" cy="666028"/>
          </a:xfrm>
          <a:prstGeom prst="rect">
            <a:avLst/>
          </a:prstGeom>
          <a:solidFill>
            <a:schemeClr val="accent2">
              <a:lumMod val="25000"/>
              <a:lumOff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B050"/>
              </a:solidFill>
            </a:endParaRPr>
          </a:p>
        </p:txBody>
      </p:sp>
      <p:sp>
        <p:nvSpPr>
          <p:cNvPr id="27" name="Google Shape;331;p39">
            <a:extLst>
              <a:ext uri="{FF2B5EF4-FFF2-40B4-BE49-F238E27FC236}">
                <a16:creationId xmlns:a16="http://schemas.microsoft.com/office/drawing/2014/main" id="{04308F90-B941-B3FE-D848-4B2D6B9AD41D}"/>
              </a:ext>
            </a:extLst>
          </p:cNvPr>
          <p:cNvSpPr txBox="1">
            <a:spLocks/>
          </p:cNvSpPr>
          <p:nvPr/>
        </p:nvSpPr>
        <p:spPr>
          <a:xfrm>
            <a:off x="1775849" y="4362237"/>
            <a:ext cx="1508513"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GB" sz="1400" dirty="0">
                <a:solidFill>
                  <a:srgbClr val="00B050"/>
                </a:solidFill>
                <a:latin typeface="Catamaran Light"/>
                <a:ea typeface="Catamaran Light"/>
                <a:cs typeface="Catamaran Light"/>
                <a:sym typeface="Catamaran Light"/>
              </a:rPr>
              <a:t>AVG ppm Reduction</a:t>
            </a:r>
          </a:p>
        </p:txBody>
      </p:sp>
      <p:sp>
        <p:nvSpPr>
          <p:cNvPr id="28" name="Google Shape;335;p39">
            <a:extLst>
              <a:ext uri="{FF2B5EF4-FFF2-40B4-BE49-F238E27FC236}">
                <a16:creationId xmlns:a16="http://schemas.microsoft.com/office/drawing/2014/main" id="{F9EDE550-1769-A221-2FEE-4DB85BD5C096}"/>
              </a:ext>
            </a:extLst>
          </p:cNvPr>
          <p:cNvSpPr txBox="1">
            <a:spLocks/>
          </p:cNvSpPr>
          <p:nvPr/>
        </p:nvSpPr>
        <p:spPr>
          <a:xfrm>
            <a:off x="6174713" y="4353568"/>
            <a:ext cx="1246195"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n" dirty="0">
                <a:solidFill>
                  <a:srgbClr val="00B050"/>
                </a:solidFill>
              </a:rPr>
              <a:t>51%</a:t>
            </a:r>
          </a:p>
        </p:txBody>
      </p:sp>
      <p:sp>
        <p:nvSpPr>
          <p:cNvPr id="29" name="Google Shape;331;p39">
            <a:extLst>
              <a:ext uri="{FF2B5EF4-FFF2-40B4-BE49-F238E27FC236}">
                <a16:creationId xmlns:a16="http://schemas.microsoft.com/office/drawing/2014/main" id="{03DCE1BA-9EFA-E20D-7B2F-7BEBC02D538B}"/>
              </a:ext>
            </a:extLst>
          </p:cNvPr>
          <p:cNvSpPr txBox="1">
            <a:spLocks/>
          </p:cNvSpPr>
          <p:nvPr/>
        </p:nvSpPr>
        <p:spPr>
          <a:xfrm>
            <a:off x="4750881" y="4334119"/>
            <a:ext cx="1636972"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US" sz="1400" dirty="0">
                <a:solidFill>
                  <a:srgbClr val="00B050"/>
                </a:solidFill>
                <a:latin typeface="Catamaran Light"/>
                <a:ea typeface="Catamaran Light"/>
                <a:cs typeface="Catamaran Light"/>
                <a:sym typeface="Catamaran Light"/>
              </a:rPr>
              <a:t>STD Reduction</a:t>
            </a:r>
            <a:endParaRPr lang="en-GB" sz="1400" dirty="0">
              <a:solidFill>
                <a:srgbClr val="00B050"/>
              </a:solidFill>
              <a:latin typeface="Catamaran Light"/>
              <a:ea typeface="Catamaran Light"/>
              <a:cs typeface="Catamaran Light"/>
              <a:sym typeface="Catamaran Light"/>
            </a:endParaRPr>
          </a:p>
        </p:txBody>
      </p:sp>
      <p:sp>
        <p:nvSpPr>
          <p:cNvPr id="30" name="Google Shape;335;p39">
            <a:extLst>
              <a:ext uri="{FF2B5EF4-FFF2-40B4-BE49-F238E27FC236}">
                <a16:creationId xmlns:a16="http://schemas.microsoft.com/office/drawing/2014/main" id="{DD7D6553-BECD-BE80-5917-16F3E9129E1A}"/>
              </a:ext>
            </a:extLst>
          </p:cNvPr>
          <p:cNvSpPr txBox="1">
            <a:spLocks/>
          </p:cNvSpPr>
          <p:nvPr/>
        </p:nvSpPr>
        <p:spPr>
          <a:xfrm>
            <a:off x="3159508" y="4364134"/>
            <a:ext cx="1246195" cy="467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n" dirty="0">
                <a:solidFill>
                  <a:srgbClr val="00B050"/>
                </a:solidFill>
              </a:rPr>
              <a:t>20%</a:t>
            </a:r>
          </a:p>
        </p:txBody>
      </p:sp>
    </p:spTree>
    <p:extLst>
      <p:ext uri="{BB962C8B-B14F-4D97-AF65-F5344CB8AC3E}">
        <p14:creationId xmlns:p14="http://schemas.microsoft.com/office/powerpoint/2010/main" val="1493531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7" name="Google Shape;327;p39"/>
          <p:cNvSpPr txBox="1">
            <a:spLocks noGrp="1"/>
          </p:cNvSpPr>
          <p:nvPr>
            <p:ph type="ctrTitle"/>
          </p:nvPr>
        </p:nvSpPr>
        <p:spPr>
          <a:xfrm>
            <a:off x="2455818" y="-43923"/>
            <a:ext cx="4563874"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chemeClr val="tx1"/>
                </a:solidFill>
              </a:rPr>
              <a:t>BY COLUMN </a:t>
            </a:r>
            <a:r>
              <a:rPr lang="en" sz="2800" dirty="0">
                <a:solidFill>
                  <a:srgbClr val="556D96"/>
                </a:solidFill>
              </a:rPr>
              <a:t>ANALYSIS</a:t>
            </a:r>
            <a:endParaRPr sz="2800" dirty="0">
              <a:solidFill>
                <a:srgbClr val="556D96"/>
              </a:solidFill>
            </a:endParaRPr>
          </a:p>
        </p:txBody>
      </p:sp>
      <p:pic>
        <p:nvPicPr>
          <p:cNvPr id="4" name="Picture 3">
            <a:extLst>
              <a:ext uri="{FF2B5EF4-FFF2-40B4-BE49-F238E27FC236}">
                <a16:creationId xmlns:a16="http://schemas.microsoft.com/office/drawing/2014/main" id="{E5BDCF27-A6DC-BF6F-C240-1C330F477773}"/>
              </a:ext>
            </a:extLst>
          </p:cNvPr>
          <p:cNvPicPr>
            <a:picLocks noChangeAspect="1"/>
          </p:cNvPicPr>
          <p:nvPr/>
        </p:nvPicPr>
        <p:blipFill>
          <a:blip r:embed="rId3"/>
          <a:stretch>
            <a:fillRect/>
          </a:stretch>
        </p:blipFill>
        <p:spPr>
          <a:xfrm>
            <a:off x="2565563" y="706877"/>
            <a:ext cx="6303858" cy="2030748"/>
          </a:xfrm>
          <a:prstGeom prst="rect">
            <a:avLst/>
          </a:prstGeom>
        </p:spPr>
      </p:pic>
      <p:sp>
        <p:nvSpPr>
          <p:cNvPr id="7" name="TextBox 6">
            <a:extLst>
              <a:ext uri="{FF2B5EF4-FFF2-40B4-BE49-F238E27FC236}">
                <a16:creationId xmlns:a16="http://schemas.microsoft.com/office/drawing/2014/main" id="{1844A778-1845-5C89-8004-AF011F3EC1F7}"/>
              </a:ext>
            </a:extLst>
          </p:cNvPr>
          <p:cNvSpPr txBox="1"/>
          <p:nvPr/>
        </p:nvSpPr>
        <p:spPr>
          <a:xfrm>
            <a:off x="190501" y="706877"/>
            <a:ext cx="2540000" cy="769441"/>
          </a:xfrm>
          <a:prstGeom prst="rect">
            <a:avLst/>
          </a:prstGeom>
          <a:noFill/>
        </p:spPr>
        <p:txBody>
          <a:bodyPr wrap="square" rtlCol="0">
            <a:spAutoFit/>
          </a:bodyPr>
          <a:lstStyle/>
          <a:p>
            <a:r>
              <a:rPr lang="en-US" sz="1100" dirty="0">
                <a:solidFill>
                  <a:schemeClr val="tx1"/>
                </a:solidFill>
              </a:rPr>
              <a:t>The data for the tests have been merged (vertical concatenation) to visualize the behavior of different columns and column combinations.</a:t>
            </a:r>
            <a:endParaRPr lang="en-GB" sz="1100" dirty="0">
              <a:solidFill>
                <a:schemeClr val="tx1"/>
              </a:solidFill>
            </a:endParaRPr>
          </a:p>
        </p:txBody>
      </p:sp>
      <p:sp>
        <p:nvSpPr>
          <p:cNvPr id="9" name="TextBox 8">
            <a:extLst>
              <a:ext uri="{FF2B5EF4-FFF2-40B4-BE49-F238E27FC236}">
                <a16:creationId xmlns:a16="http://schemas.microsoft.com/office/drawing/2014/main" id="{605677C6-073D-5E54-E8BA-B147450F94A3}"/>
              </a:ext>
            </a:extLst>
          </p:cNvPr>
          <p:cNvSpPr txBox="1"/>
          <p:nvPr/>
        </p:nvSpPr>
        <p:spPr>
          <a:xfrm>
            <a:off x="190501" y="1722251"/>
            <a:ext cx="2265317" cy="1277273"/>
          </a:xfrm>
          <a:prstGeom prst="rect">
            <a:avLst/>
          </a:prstGeom>
          <a:noFill/>
        </p:spPr>
        <p:txBody>
          <a:bodyPr wrap="square" rtlCol="0">
            <a:spAutoFit/>
          </a:bodyPr>
          <a:lstStyle/>
          <a:p>
            <a:r>
              <a:rPr lang="en-US" sz="1100" dirty="0">
                <a:solidFill>
                  <a:schemeClr val="tx1"/>
                </a:solidFill>
              </a:rPr>
              <a:t>In May we observed that:</a:t>
            </a:r>
          </a:p>
          <a:p>
            <a:r>
              <a:rPr lang="en-US" sz="1100" dirty="0">
                <a:solidFill>
                  <a:schemeClr val="tx1"/>
                </a:solidFill>
              </a:rPr>
              <a:t>1. Column C2 is the worst performer</a:t>
            </a:r>
          </a:p>
          <a:p>
            <a:r>
              <a:rPr lang="en-US" sz="1100" dirty="0">
                <a:solidFill>
                  <a:schemeClr val="tx1"/>
                </a:solidFill>
              </a:rPr>
              <a:t>2. When columns are extracted as triplets the quality drops a lot!</a:t>
            </a:r>
          </a:p>
          <a:p>
            <a:r>
              <a:rPr lang="en-US" sz="1100" dirty="0">
                <a:solidFill>
                  <a:schemeClr val="tx1"/>
                </a:solidFill>
              </a:rPr>
              <a:t>3. The best performers are C3 and C4</a:t>
            </a:r>
            <a:endParaRPr lang="en-GB" sz="1100" dirty="0">
              <a:solidFill>
                <a:schemeClr val="tx1"/>
              </a:solidFill>
            </a:endParaRPr>
          </a:p>
        </p:txBody>
      </p:sp>
      <p:pic>
        <p:nvPicPr>
          <p:cNvPr id="8" name="Picture 7">
            <a:extLst>
              <a:ext uri="{FF2B5EF4-FFF2-40B4-BE49-F238E27FC236}">
                <a16:creationId xmlns:a16="http://schemas.microsoft.com/office/drawing/2014/main" id="{14241AF8-C13C-E4B2-0229-78A15E843FD2}"/>
              </a:ext>
            </a:extLst>
          </p:cNvPr>
          <p:cNvPicPr>
            <a:picLocks noChangeAspect="1"/>
          </p:cNvPicPr>
          <p:nvPr/>
        </p:nvPicPr>
        <p:blipFill>
          <a:blip r:embed="rId4"/>
          <a:stretch>
            <a:fillRect/>
          </a:stretch>
        </p:blipFill>
        <p:spPr>
          <a:xfrm>
            <a:off x="2565562" y="2737624"/>
            <a:ext cx="6303858" cy="1993091"/>
          </a:xfrm>
          <a:prstGeom prst="rect">
            <a:avLst/>
          </a:prstGeom>
        </p:spPr>
      </p:pic>
      <p:cxnSp>
        <p:nvCxnSpPr>
          <p:cNvPr id="11" name="Straight Arrow Connector 10">
            <a:extLst>
              <a:ext uri="{FF2B5EF4-FFF2-40B4-BE49-F238E27FC236}">
                <a16:creationId xmlns:a16="http://schemas.microsoft.com/office/drawing/2014/main" id="{6E7968BD-B79B-0E35-60C2-25B9DE0B484C}"/>
              </a:ext>
            </a:extLst>
          </p:cNvPr>
          <p:cNvCxnSpPr/>
          <p:nvPr/>
        </p:nvCxnSpPr>
        <p:spPr>
          <a:xfrm flipV="1">
            <a:off x="2063750" y="984250"/>
            <a:ext cx="2794000" cy="10350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003A4C4-5432-89DA-B7ED-E61E50E8BB7F}"/>
              </a:ext>
            </a:extLst>
          </p:cNvPr>
          <p:cNvCxnSpPr>
            <a:cxnSpLocks/>
          </p:cNvCxnSpPr>
          <p:nvPr/>
        </p:nvCxnSpPr>
        <p:spPr>
          <a:xfrm flipV="1">
            <a:off x="2063912" y="2220101"/>
            <a:ext cx="1923888" cy="63630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2521BE3-BCBE-4C8F-99A2-FC5EF09BC8DB}"/>
              </a:ext>
            </a:extLst>
          </p:cNvPr>
          <p:cNvCxnSpPr>
            <a:cxnSpLocks/>
          </p:cNvCxnSpPr>
          <p:nvPr/>
        </p:nvCxnSpPr>
        <p:spPr>
          <a:xfrm flipV="1">
            <a:off x="2114550" y="2536823"/>
            <a:ext cx="1346200" cy="31958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DB57892-FCCF-81F0-E41E-EBE6A96C313C}"/>
              </a:ext>
            </a:extLst>
          </p:cNvPr>
          <p:cNvSpPr txBox="1"/>
          <p:nvPr/>
        </p:nvSpPr>
        <p:spPr>
          <a:xfrm>
            <a:off x="190500" y="3220372"/>
            <a:ext cx="2265317" cy="1615827"/>
          </a:xfrm>
          <a:prstGeom prst="rect">
            <a:avLst/>
          </a:prstGeom>
          <a:noFill/>
        </p:spPr>
        <p:txBody>
          <a:bodyPr wrap="square" rtlCol="0">
            <a:spAutoFit/>
          </a:bodyPr>
          <a:lstStyle/>
          <a:p>
            <a:r>
              <a:rPr lang="en-US" sz="1100" dirty="0">
                <a:solidFill>
                  <a:schemeClr val="tx1"/>
                </a:solidFill>
              </a:rPr>
              <a:t>In June we are noticing that:</a:t>
            </a:r>
          </a:p>
          <a:p>
            <a:r>
              <a:rPr lang="en-US" sz="1100" dirty="0">
                <a:solidFill>
                  <a:schemeClr val="tx1"/>
                </a:solidFill>
              </a:rPr>
              <a:t>1. After the modifications we observe similar behaviors but </a:t>
            </a:r>
            <a:r>
              <a:rPr lang="en-US" sz="1100" b="1" dirty="0">
                <a:solidFill>
                  <a:schemeClr val="tx1"/>
                </a:solidFill>
              </a:rPr>
              <a:t>the amount of iC4 and AIR is strongly reduced</a:t>
            </a:r>
          </a:p>
          <a:p>
            <a:r>
              <a:rPr lang="en-US" sz="1100" dirty="0">
                <a:solidFill>
                  <a:schemeClr val="tx1"/>
                </a:solidFill>
              </a:rPr>
              <a:t>2. Only two tests have been done, hence</a:t>
            </a:r>
            <a:r>
              <a:rPr lang="en-US" sz="1100" b="1" dirty="0">
                <a:solidFill>
                  <a:schemeClr val="tx1"/>
                </a:solidFill>
              </a:rPr>
              <a:t> more data is required to confirm these results</a:t>
            </a:r>
          </a:p>
        </p:txBody>
      </p:sp>
    </p:spTree>
    <p:extLst>
      <p:ext uri="{BB962C8B-B14F-4D97-AF65-F5344CB8AC3E}">
        <p14:creationId xmlns:p14="http://schemas.microsoft.com/office/powerpoint/2010/main" val="282931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5" name="Google Shape;146;p28">
            <a:extLst>
              <a:ext uri="{FF2B5EF4-FFF2-40B4-BE49-F238E27FC236}">
                <a16:creationId xmlns:a16="http://schemas.microsoft.com/office/drawing/2014/main" id="{D57C8876-B1DD-93FD-6BC3-476F98F55ECF}"/>
              </a:ext>
            </a:extLst>
          </p:cNvPr>
          <p:cNvSpPr/>
          <p:nvPr/>
        </p:nvSpPr>
        <p:spPr>
          <a:xfrm rot="-5400000" flipH="1">
            <a:off x="4273285" y="226868"/>
            <a:ext cx="5143501" cy="4689765"/>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9"/>
          <p:cNvSpPr txBox="1">
            <a:spLocks noGrp="1"/>
          </p:cNvSpPr>
          <p:nvPr>
            <p:ph type="ctrTitle"/>
          </p:nvPr>
        </p:nvSpPr>
        <p:spPr>
          <a:xfrm>
            <a:off x="827235" y="-94788"/>
            <a:ext cx="4689765"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FLUX REDUCTION</a:t>
            </a:r>
            <a:endParaRPr sz="2800" dirty="0">
              <a:solidFill>
                <a:srgbClr val="556D96"/>
              </a:solidFill>
            </a:endParaRPr>
          </a:p>
        </p:txBody>
      </p:sp>
      <p:pic>
        <p:nvPicPr>
          <p:cNvPr id="24" name="Picture 23">
            <a:extLst>
              <a:ext uri="{FF2B5EF4-FFF2-40B4-BE49-F238E27FC236}">
                <a16:creationId xmlns:a16="http://schemas.microsoft.com/office/drawing/2014/main" id="{FAE1B32C-9840-884F-87A9-27A9641F5E4D}"/>
              </a:ext>
            </a:extLst>
          </p:cNvPr>
          <p:cNvPicPr>
            <a:picLocks noChangeAspect="1"/>
          </p:cNvPicPr>
          <p:nvPr/>
        </p:nvPicPr>
        <p:blipFill>
          <a:blip r:embed="rId3"/>
          <a:stretch>
            <a:fillRect/>
          </a:stretch>
        </p:blipFill>
        <p:spPr>
          <a:xfrm>
            <a:off x="302008" y="509653"/>
            <a:ext cx="3982609" cy="4575063"/>
          </a:xfrm>
          <a:prstGeom prst="rect">
            <a:avLst/>
          </a:prstGeom>
        </p:spPr>
      </p:pic>
      <p:graphicFrame>
        <p:nvGraphicFramePr>
          <p:cNvPr id="33" name="Chart 32">
            <a:extLst>
              <a:ext uri="{FF2B5EF4-FFF2-40B4-BE49-F238E27FC236}">
                <a16:creationId xmlns:a16="http://schemas.microsoft.com/office/drawing/2014/main" id="{AC80C5AC-0898-1678-F517-42404096F98A}"/>
              </a:ext>
            </a:extLst>
          </p:cNvPr>
          <p:cNvGraphicFramePr/>
          <p:nvPr>
            <p:extLst>
              <p:ext uri="{D42A27DB-BD31-4B8C-83A1-F6EECF244321}">
                <p14:modId xmlns:p14="http://schemas.microsoft.com/office/powerpoint/2010/main" val="3082115730"/>
              </p:ext>
            </p:extLst>
          </p:nvPr>
        </p:nvGraphicFramePr>
        <p:xfrm>
          <a:off x="4665618" y="-1"/>
          <a:ext cx="4524300" cy="508471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03028732"/>
      </p:ext>
    </p:extLst>
  </p:cSld>
  <p:clrMapOvr>
    <a:masterClrMapping/>
  </p:clrMapOvr>
</p:sld>
</file>

<file path=ppt/theme/theme1.xml><?xml version="1.0" encoding="utf-8"?>
<a:theme xmlns:a="http://schemas.openxmlformats.org/drawingml/2006/main" name="Engineering Project Proposal by Slidesgo">
  <a:themeElements>
    <a:clrScheme name="Simple Light">
      <a:dk1>
        <a:srgbClr val="434343"/>
      </a:dk1>
      <a:lt1>
        <a:srgbClr val="FFFFFF"/>
      </a:lt1>
      <a:dk2>
        <a:srgbClr val="595959"/>
      </a:dk2>
      <a:lt2>
        <a:srgbClr val="EEEEEE"/>
      </a:lt2>
      <a:accent1>
        <a:srgbClr val="556D96"/>
      </a:accent1>
      <a:accent2>
        <a:srgbClr val="212121"/>
      </a:accent2>
      <a:accent3>
        <a:srgbClr val="A9B9D3"/>
      </a:accent3>
      <a:accent4>
        <a:srgbClr val="26529E"/>
      </a:accent4>
      <a:accent5>
        <a:srgbClr val="62779B"/>
      </a:accent5>
      <a:accent6>
        <a:srgbClr val="363F4C"/>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2027</TotalTime>
  <Words>501</Words>
  <Application>Microsoft Office PowerPoint</Application>
  <PresentationFormat>On-screen Show (16:9)</PresentationFormat>
  <Paragraphs>71</Paragraphs>
  <Slides>8</Slides>
  <Notes>8</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Livvic</vt:lpstr>
      <vt:lpstr>Fira Sans Extra Condensed Medium</vt:lpstr>
      <vt:lpstr>Catamaran Light</vt:lpstr>
      <vt:lpstr>Arial</vt:lpstr>
      <vt:lpstr>Engineering Project Proposal by Slidesgo</vt:lpstr>
      <vt:lpstr>UPDATE CMS </vt:lpstr>
      <vt:lpstr>THE GOAL</vt:lpstr>
      <vt:lpstr>MAY TESTS </vt:lpstr>
      <vt:lpstr>BOX PLOTS: MAY</vt:lpstr>
      <vt:lpstr>MAIN STATS: MAY</vt:lpstr>
      <vt:lpstr>BY COLUMN ANALYSIS </vt:lpstr>
      <vt:lpstr>BY COLUMN ANALYSIS</vt:lpstr>
      <vt:lpstr>FLUX REDUCTION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CMS-FGR Tests Results</dc:title>
  <dc:creator>Damiano Galassi</dc:creator>
  <cp:lastModifiedBy>Damiano Galassi</cp:lastModifiedBy>
  <cp:revision>65</cp:revision>
  <dcterms:modified xsi:type="dcterms:W3CDTF">2024-06-26T19:30:26Z</dcterms:modified>
</cp:coreProperties>
</file>