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</p:sldMasterIdLst>
  <p:notesMasterIdLst>
    <p:notesMasterId r:id="rId65"/>
  </p:notesMasterIdLst>
  <p:handoutMasterIdLst>
    <p:handoutMasterId r:id="rId66"/>
  </p:handoutMasterIdLst>
  <p:sldIdLst>
    <p:sldId id="275" r:id="rId3"/>
    <p:sldId id="580" r:id="rId4"/>
    <p:sldId id="581" r:id="rId5"/>
    <p:sldId id="584" r:id="rId6"/>
    <p:sldId id="585" r:id="rId7"/>
    <p:sldId id="621" r:id="rId8"/>
    <p:sldId id="586" r:id="rId9"/>
    <p:sldId id="591" r:id="rId10"/>
    <p:sldId id="587" r:id="rId11"/>
    <p:sldId id="588" r:id="rId12"/>
    <p:sldId id="589" r:id="rId13"/>
    <p:sldId id="583" r:id="rId14"/>
    <p:sldId id="590" r:id="rId15"/>
    <p:sldId id="592" r:id="rId16"/>
    <p:sldId id="594" r:id="rId17"/>
    <p:sldId id="593" r:id="rId18"/>
    <p:sldId id="599" r:id="rId19"/>
    <p:sldId id="595" r:id="rId20"/>
    <p:sldId id="635" r:id="rId21"/>
    <p:sldId id="636" r:id="rId22"/>
    <p:sldId id="596" r:id="rId23"/>
    <p:sldId id="597" r:id="rId24"/>
    <p:sldId id="637" r:id="rId25"/>
    <p:sldId id="600" r:id="rId26"/>
    <p:sldId id="598" r:id="rId27"/>
    <p:sldId id="602" r:id="rId28"/>
    <p:sldId id="601" r:id="rId29"/>
    <p:sldId id="638" r:id="rId30"/>
    <p:sldId id="639" r:id="rId31"/>
    <p:sldId id="603" r:id="rId32"/>
    <p:sldId id="604" r:id="rId33"/>
    <p:sldId id="640" r:id="rId34"/>
    <p:sldId id="605" r:id="rId35"/>
    <p:sldId id="641" r:id="rId36"/>
    <p:sldId id="622" r:id="rId37"/>
    <p:sldId id="624" r:id="rId38"/>
    <p:sldId id="623" r:id="rId39"/>
    <p:sldId id="607" r:id="rId40"/>
    <p:sldId id="608" r:id="rId41"/>
    <p:sldId id="625" r:id="rId42"/>
    <p:sldId id="609" r:id="rId43"/>
    <p:sldId id="626" r:id="rId44"/>
    <p:sldId id="610" r:id="rId45"/>
    <p:sldId id="627" r:id="rId46"/>
    <p:sldId id="612" r:id="rId47"/>
    <p:sldId id="613" r:id="rId48"/>
    <p:sldId id="628" r:id="rId49"/>
    <p:sldId id="629" r:id="rId50"/>
    <p:sldId id="614" r:id="rId51"/>
    <p:sldId id="615" r:id="rId52"/>
    <p:sldId id="266" r:id="rId53"/>
    <p:sldId id="631" r:id="rId54"/>
    <p:sldId id="415" r:id="rId55"/>
    <p:sldId id="632" r:id="rId56"/>
    <p:sldId id="633" r:id="rId57"/>
    <p:sldId id="634" r:id="rId58"/>
    <p:sldId id="630" r:id="rId59"/>
    <p:sldId id="566" r:id="rId60"/>
    <p:sldId id="410" r:id="rId61"/>
    <p:sldId id="411" r:id="rId62"/>
    <p:sldId id="409" r:id="rId63"/>
    <p:sldId id="412" r:id="rId64"/>
  </p:sldIdLst>
  <p:sldSz cx="12192000" cy="6858000"/>
  <p:notesSz cx="12192000" cy="6858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sin título" id="{BF16784C-83DA-4F99-92D1-47F13291F525}">
          <p14:sldIdLst>
            <p14:sldId id="275"/>
            <p14:sldId id="580"/>
            <p14:sldId id="581"/>
            <p14:sldId id="584"/>
            <p14:sldId id="585"/>
            <p14:sldId id="621"/>
            <p14:sldId id="586"/>
            <p14:sldId id="591"/>
            <p14:sldId id="587"/>
            <p14:sldId id="588"/>
            <p14:sldId id="589"/>
            <p14:sldId id="583"/>
            <p14:sldId id="590"/>
            <p14:sldId id="592"/>
            <p14:sldId id="594"/>
            <p14:sldId id="593"/>
            <p14:sldId id="599"/>
            <p14:sldId id="595"/>
            <p14:sldId id="635"/>
            <p14:sldId id="636"/>
            <p14:sldId id="596"/>
            <p14:sldId id="597"/>
            <p14:sldId id="637"/>
            <p14:sldId id="600"/>
            <p14:sldId id="598"/>
            <p14:sldId id="602"/>
            <p14:sldId id="601"/>
            <p14:sldId id="638"/>
            <p14:sldId id="639"/>
            <p14:sldId id="603"/>
            <p14:sldId id="604"/>
            <p14:sldId id="640"/>
            <p14:sldId id="605"/>
            <p14:sldId id="641"/>
            <p14:sldId id="622"/>
            <p14:sldId id="624"/>
            <p14:sldId id="623"/>
            <p14:sldId id="607"/>
            <p14:sldId id="608"/>
            <p14:sldId id="625"/>
            <p14:sldId id="609"/>
            <p14:sldId id="626"/>
            <p14:sldId id="610"/>
            <p14:sldId id="627"/>
            <p14:sldId id="612"/>
            <p14:sldId id="613"/>
            <p14:sldId id="628"/>
            <p14:sldId id="629"/>
            <p14:sldId id="614"/>
            <p14:sldId id="615"/>
            <p14:sldId id="266"/>
            <p14:sldId id="631"/>
            <p14:sldId id="415"/>
            <p14:sldId id="632"/>
            <p14:sldId id="633"/>
            <p14:sldId id="634"/>
            <p14:sldId id="630"/>
            <p14:sldId id="566"/>
            <p14:sldId id="410"/>
            <p14:sldId id="411"/>
            <p14:sldId id="409"/>
            <p14:sldId id="41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A3E"/>
    <a:srgbClr val="528123"/>
    <a:srgbClr val="FFFF00"/>
    <a:srgbClr val="B88C00"/>
    <a:srgbClr val="FFECB2"/>
    <a:srgbClr val="4C5078"/>
    <a:srgbClr val="98BCD0"/>
    <a:srgbClr val="AB9E23"/>
    <a:srgbClr val="DB91D3"/>
    <a:srgbClr val="097B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98" autoAdjust="0"/>
    <p:restoredTop sz="93164" autoAdjust="0"/>
  </p:normalViewPr>
  <p:slideViewPr>
    <p:cSldViewPr>
      <p:cViewPr varScale="1">
        <p:scale>
          <a:sx n="84" d="100"/>
          <a:sy n="84" d="100"/>
        </p:scale>
        <p:origin x="58" y="456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notesViewPr>
    <p:cSldViewPr>
      <p:cViewPr varScale="1">
        <p:scale>
          <a:sx n="94" d="100"/>
          <a:sy n="94" d="100"/>
        </p:scale>
        <p:origin x="453" y="3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D5881A2E-7601-4EF1-BAFB-6D79F63E05A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98BF95C-470D-4C69-BD85-376910638E3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E891EA-6609-49E3-9B52-458C57CFD17E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75F9BC2-2E18-44AE-811F-6429B99A407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52BAF6D-158B-4DD9-BD53-C1431125F2D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269F8E-FF1F-4A66-B330-7435288274D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3001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836BC0-0B77-427A-9658-9A242714A06B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6AEB9C-1306-4693-A33C-12ED12DAAAB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715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2375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4690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PEC Tangential electric field to zero at boundary</a:t>
            </a:r>
          </a:p>
          <a:p>
            <a:r>
              <a:rPr lang="en-US" dirty="0"/>
              <a:t>PMC Tangential magnetic field to zero</a:t>
            </a:r>
          </a:p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0110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8933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3796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1006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4603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2160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0198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3509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2578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5951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4128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588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07672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92532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36390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08609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52288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90457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3013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2278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62950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02002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15797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27209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15217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908F58-4207-4867-9065-7DCE0BE8A7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15F5AB37-F04E-3B86-A42D-4B8433193D2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70526520-2849-EA9E-0474-4721985786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FFF45D6-468D-D179-C1C2-98A28817BCA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05215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486E0E-9A29-6C1C-D26C-60F8D1C3CB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D0ED41FD-A9C2-40BA-0232-111251E620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C66F1FD1-CFA3-30F9-5F54-1652F8256D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0E08E4A-CE48-355E-1979-5A518FE97C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82863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3B4E4C-E18B-2825-F680-BEE48108E5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356D0115-53C8-5FCA-083E-A462807AB9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895B93B3-61CD-BD0F-C799-E0AF407BD8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FE0F9E3-D832-94C6-1323-F664875A31C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98772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23486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2C5A0A-19FB-1223-7C70-759055FD53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8593D89F-8A46-5694-FA5D-921B7391A8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A98C85B0-B854-8993-E5EA-6E06CB2A97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DB680C8-E854-D4DD-18C2-051111028C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4142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3989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6082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1002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2110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7384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815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jpeg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49065" y="2169046"/>
            <a:ext cx="2494673" cy="249467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6" y="1592262"/>
            <a:ext cx="5616574" cy="668336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6" y="2427286"/>
            <a:ext cx="5616574" cy="3762375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5"/>
            <a:ext cx="5616599" cy="655633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6"/>
            <a:ext cx="5611812" cy="3762375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58151F3-2644-40CC-B0F7-56A0CA8A38A0}" type="datetime1">
              <a:rPr lang="en-US"/>
              <a:t>4/25/2024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3592"/>
            <a:ext cx="5616573" cy="1065741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6" y="1598657"/>
            <a:ext cx="5616574" cy="4608511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7" y="0"/>
            <a:ext cx="6024561" cy="631798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7E8D487-D3AD-48F3-804E-BB54B3A7FDDC}" type="datetime1">
              <a:rPr lang="en-US"/>
              <a:t>4/25/2024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3592"/>
            <a:ext cx="11376023" cy="1065741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6" y="1598657"/>
            <a:ext cx="5616574" cy="4608511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309A343-C47D-4514-9EAC-20B825EF2A2D}" type="datetime1">
              <a:rPr lang="en-US"/>
              <a:t>4/25/2024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7" y="1592262"/>
            <a:ext cx="5616574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7" y="3969702"/>
            <a:ext cx="5616574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3592"/>
            <a:ext cx="11376023" cy="1065741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6" y="1598657"/>
            <a:ext cx="3708400" cy="4608511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CD29BF4-69D2-45AD-86C8-0338BB4C94D5}" type="datetime1">
              <a:rPr lang="en-US"/>
              <a:t>4/25/2024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2" y="1592262"/>
            <a:ext cx="3708399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0" y="3969702"/>
            <a:ext cx="3659331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2" y="1592262"/>
            <a:ext cx="3659331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2" y="3978014"/>
            <a:ext cx="3659331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6" y="1592262"/>
            <a:ext cx="5616574" cy="668336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5"/>
            <a:ext cx="5616599" cy="655633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7"/>
            <a:ext cx="5616574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FBC3F21-C3D3-4C9C-8E58-831A80DCDB80}" type="datetime1">
              <a:rPr lang="en-US"/>
              <a:t>4/25/2024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7"/>
            <a:ext cx="5616574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6" y="1592262"/>
            <a:ext cx="3708400" cy="668336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1" y="1604965"/>
            <a:ext cx="3713186" cy="655633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7"/>
            <a:ext cx="3708399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2" y="2416174"/>
            <a:ext cx="3713186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5" y="1601226"/>
            <a:ext cx="3708400" cy="668336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7" y="2429901"/>
            <a:ext cx="3708399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EE830BE-362A-4B42-A24F-D399A98FC925}" type="datetime1">
              <a:rPr lang="en-US"/>
              <a:t>4/25/2024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5" y="1601375"/>
            <a:ext cx="3960000" cy="1131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5" y="2732441"/>
            <a:ext cx="3959224" cy="347729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E839C13-DE71-495E-9284-420C706D1EBE}" type="datetime1">
              <a:rPr lang="en-US"/>
              <a:t>4/25/2024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4" y="5078523"/>
            <a:ext cx="3960000" cy="1131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5"/>
            <a:ext cx="3959224" cy="347729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7" y="5078523"/>
            <a:ext cx="3960000" cy="1131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7" y="1601375"/>
            <a:ext cx="3959224" cy="347729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2"/>
            <a:ext cx="11376023" cy="256390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8" y="4294188"/>
            <a:ext cx="3708399" cy="1906587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0" y="4294188"/>
            <a:ext cx="3665536" cy="1906587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B8BED8C-6E57-47EA-A423-A365FA08C571}" type="datetime1">
              <a:rPr lang="en-US"/>
              <a:t>4/25/2024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7" y="4294188"/>
            <a:ext cx="3703131" cy="1906587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2"/>
            <a:ext cx="12191999" cy="2945869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8" y="4294188"/>
            <a:ext cx="3708399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0" y="4294188"/>
            <a:ext cx="3665536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0E6AAD8-8358-48D3-B746-B30A6B8635DA}" type="datetime1">
              <a:rPr lang="en-US"/>
              <a:t>4/25/2024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7" y="4294188"/>
            <a:ext cx="3703131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6" y="1709737"/>
            <a:ext cx="11376024" cy="2852736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6" y="4589462"/>
            <a:ext cx="11376025" cy="1500186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93831EA-D1E3-41E9-8B74-3EAFE24A81D0}" type="datetime1">
              <a:rPr lang="en-US"/>
              <a:t>4/25/2024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631504" y="1689896"/>
            <a:ext cx="9144000" cy="2387599"/>
          </a:xfrm>
        </p:spPr>
        <p:txBody>
          <a:bodyPr anchor="b"/>
          <a:lstStyle>
            <a:lvl1pPr algn="ctr">
              <a:defRPr sz="6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652179" y="4293519"/>
            <a:ext cx="9144000" cy="1655761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s-ES" dirty="0"/>
              <a:t>Haga clic para modificar el estilo de subtítulo del patrón</a:t>
            </a:r>
            <a:endParaRPr lang="en-US" dirty="0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A0E18642-5BE6-3163-25F5-915143A3110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680200" y="473880"/>
            <a:ext cx="831600" cy="831600"/>
          </a:xfrm>
          <a:prstGeom prst="rect">
            <a:avLst/>
          </a:prstGeom>
        </p:spPr>
      </p:pic>
      <p:pic>
        <p:nvPicPr>
          <p:cNvPr id="1026" name="Picture 2" descr="Universidad Politécnica de Madrid">
            <a:extLst>
              <a:ext uri="{FF2B5EF4-FFF2-40B4-BE49-F238E27FC236}">
                <a16:creationId xmlns:a16="http://schemas.microsoft.com/office/drawing/2014/main" id="{BB19685F-9E77-100E-65A5-75CBD15B7168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2" t="4155" r="6205" b="5005"/>
          <a:stretch/>
        </p:blipFill>
        <p:spPr bwMode="auto">
          <a:xfrm>
            <a:off x="4405708" y="473880"/>
            <a:ext cx="1042220" cy="8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nstituto de Fusión Nuclear Guillermo Velarde">
            <a:extLst>
              <a:ext uri="{FF2B5EF4-FFF2-40B4-BE49-F238E27FC236}">
                <a16:creationId xmlns:a16="http://schemas.microsoft.com/office/drawing/2014/main" id="{574F479E-FF4C-E93C-06CE-663C74C5DDE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8944" y="709860"/>
            <a:ext cx="1525235" cy="39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Slide Number Placeholder 5">
                <a:extLst>
                  <a:ext uri="{FF2B5EF4-FFF2-40B4-BE49-F238E27FC236}">
                    <a16:creationId xmlns:a16="http://schemas.microsoft.com/office/drawing/2014/main" id="{859EACA7-6ED9-4328-891C-F00231A95D96}"/>
                  </a:ext>
                </a:extLst>
              </p:cNvPr>
              <p:cNvSpPr>
                <a:spLocks noGrp="1"/>
              </p:cNvSpPr>
              <p:nvPr>
                <p:ph type="sldNum" sz="quarter" idx="4"/>
              </p:nvPr>
            </p:nvSpPr>
            <p:spPr bwMode="auto">
              <a:xfrm>
                <a:off x="11175387" y="6311500"/>
                <a:ext cx="681253" cy="365124"/>
              </a:xfrm>
              <a:prstGeom prst="rect">
                <a:avLst/>
              </a:prstGeom>
            </p:spPr>
            <p:txBody>
              <a:bodyPr vert="horz" lIns="0" tIns="0" rIns="0" bIns="0" rtlCol="0" anchor="ctr"/>
              <a:lstStyle>
                <a:lvl1pPr algn="r">
                  <a:defRPr sz="1400" b="1" i="0">
                    <a:solidFill>
                      <a:schemeClr val="bg1"/>
                    </a:solidFill>
                  </a:defRPr>
                </a:lvl1pPr>
              </a:lstStyle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‹</m:t>
                          </m:r>
                          <m:r>
                            <m:rPr>
                              <m:nor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N</m:t>
                          </m:r>
                          <m:r>
                            <m:rPr>
                              <m:nor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º›</m:t>
                          </m:r>
                        </m:num>
                        <m:den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𝐗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Slide Number Placeholder 5">
                <a:extLst>
                  <a:ext uri="{FF2B5EF4-FFF2-40B4-BE49-F238E27FC236}">
                    <a16:creationId xmlns:a16="http://schemas.microsoft.com/office/drawing/2014/main" id="{859EACA7-6ED9-4328-891C-F00231A95D9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ldNum" sz="quarter" idx="4"/>
              </p:nvPr>
            </p:nvSpPr>
            <p:spPr bwMode="auto">
              <a:xfrm>
                <a:off x="11175387" y="6311500"/>
                <a:ext cx="681253" cy="365124"/>
              </a:xfrm>
              <a:prstGeom prst="rect">
                <a:avLst/>
              </a:prstGeom>
              <a:blipFill>
                <a:blip r:embed="rId2"/>
                <a:stretch>
                  <a:fillRect l="-2679" t="-110000" r="-73214" b="-17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 bwMode="auto">
          <a:xfrm>
            <a:off x="407988" y="6196405"/>
            <a:ext cx="11376024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231903" y="2244863"/>
            <a:ext cx="1728191" cy="172819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userDrawn="1">
  <p:cSld name="Título y objeto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Marcador de contenido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  <a:p>
            <a:pPr lvl="4">
              <a:defRPr/>
            </a:pPr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fecha 3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0770E42-0FC7-4A5A-BE2A-6B522FC1751D}" type="datetime1">
              <a:rPr lang="en-US"/>
              <a:t>4/25/2024</a:t>
            </a:fld>
            <a:endParaRPr lang="en-US"/>
          </a:p>
        </p:txBody>
      </p:sp>
      <p:sp>
        <p:nvSpPr>
          <p:cNvPr id="7" name="Marcador de pie de página 4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Marcador de número de diapositiva 5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Logo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49065" y="2169046"/>
            <a:ext cx="2494673" cy="2494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4178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631504" y="1689896"/>
            <a:ext cx="9144000" cy="2387599"/>
          </a:xfrm>
        </p:spPr>
        <p:txBody>
          <a:bodyPr anchor="b"/>
          <a:lstStyle>
            <a:lvl1pPr algn="ctr">
              <a:defRPr sz="6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652179" y="4293519"/>
            <a:ext cx="9144000" cy="1655761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s-ES" dirty="0"/>
              <a:t>Haga clic para modificar el estilo de subtítulo del patrón</a:t>
            </a:r>
            <a:endParaRPr lang="en-US" dirty="0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A0E18642-5BE6-3163-25F5-915143A3110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680200" y="473880"/>
            <a:ext cx="831600" cy="831600"/>
          </a:xfrm>
          <a:prstGeom prst="rect">
            <a:avLst/>
          </a:prstGeom>
        </p:spPr>
      </p:pic>
      <p:pic>
        <p:nvPicPr>
          <p:cNvPr id="1026" name="Picture 2" descr="Universidad Politécnica de Madrid">
            <a:extLst>
              <a:ext uri="{FF2B5EF4-FFF2-40B4-BE49-F238E27FC236}">
                <a16:creationId xmlns:a16="http://schemas.microsoft.com/office/drawing/2014/main" id="{BB19685F-9E77-100E-65A5-75CBD15B7168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2" t="4155" r="6205" b="5005"/>
          <a:stretch/>
        </p:blipFill>
        <p:spPr bwMode="auto">
          <a:xfrm>
            <a:off x="4405708" y="473880"/>
            <a:ext cx="1042220" cy="8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nstituto de Fusión Nuclear Guillermo Velarde">
            <a:extLst>
              <a:ext uri="{FF2B5EF4-FFF2-40B4-BE49-F238E27FC236}">
                <a16:creationId xmlns:a16="http://schemas.microsoft.com/office/drawing/2014/main" id="{574F479E-FF4C-E93C-06CE-663C74C5DDE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8944" y="709860"/>
            <a:ext cx="1525235" cy="39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67584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Title Slide with log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9" y="620688"/>
            <a:ext cx="11376024" cy="2153264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9" y="2924944"/>
            <a:ext cx="11376025" cy="803786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ABEDFA4-E048-6423-30C1-44C268DE6D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223407" y="6399197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  <p:pic>
        <p:nvPicPr>
          <p:cNvPr id="10" name="Image 2">
            <a:extLst>
              <a:ext uri="{FF2B5EF4-FFF2-40B4-BE49-F238E27FC236}">
                <a16:creationId xmlns:a16="http://schemas.microsoft.com/office/drawing/2014/main" id="{007EB82E-F453-8DF5-814B-A956C208E9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8607" y="6383901"/>
            <a:ext cx="464734" cy="463601"/>
          </a:xfrm>
          <a:prstGeom prst="rect">
            <a:avLst/>
          </a:prstGeom>
        </p:spPr>
      </p:pic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D3914667-718C-6548-7B7D-038A365A8D01}"/>
              </a:ext>
            </a:extLst>
          </p:cNvPr>
          <p:cNvSpPr txBox="1">
            <a:spLocks/>
          </p:cNvSpPr>
          <p:nvPr userDrawn="1"/>
        </p:nvSpPr>
        <p:spPr bwMode="auto">
          <a:xfrm>
            <a:off x="903498" y="6433139"/>
            <a:ext cx="1238480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>
              <a:defRPr sz="14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b="0" dirty="0">
                <a:solidFill>
                  <a:schemeClr val="tx1"/>
                </a:solidFill>
                <a:latin typeface="Century Schoolbook" panose="02040604050505020304" pitchFamily="18" charset="0"/>
              </a:rPr>
              <a:t>Feb 21</a:t>
            </a:r>
            <a:r>
              <a:rPr lang="en-US" b="0" baseline="30000" dirty="0">
                <a:solidFill>
                  <a:schemeClr val="tx1"/>
                </a:solidFill>
                <a:latin typeface="Century Schoolbook" panose="02040604050505020304" pitchFamily="18" charset="0"/>
              </a:rPr>
              <a:t>st</a:t>
            </a:r>
            <a:r>
              <a:rPr lang="en-US" b="0" dirty="0">
                <a:solidFill>
                  <a:schemeClr val="tx1"/>
                </a:solidFill>
                <a:latin typeface="Century Schoolbook" panose="02040604050505020304" pitchFamily="18" charset="0"/>
              </a:rPr>
              <a:t>, 2024</a:t>
            </a:r>
          </a:p>
        </p:txBody>
      </p:sp>
      <p:sp>
        <p:nvSpPr>
          <p:cNvPr id="12" name="Footer Placeholder 6">
            <a:extLst>
              <a:ext uri="{FF2B5EF4-FFF2-40B4-BE49-F238E27FC236}">
                <a16:creationId xmlns:a16="http://schemas.microsoft.com/office/drawing/2014/main" id="{42A4D493-FB4F-C9E1-6FB9-E4B24974354E}"/>
              </a:ext>
            </a:extLst>
          </p:cNvPr>
          <p:cNvSpPr txBox="1">
            <a:spLocks/>
          </p:cNvSpPr>
          <p:nvPr userDrawn="1"/>
        </p:nvSpPr>
        <p:spPr bwMode="auto">
          <a:xfrm>
            <a:off x="2834144" y="6429883"/>
            <a:ext cx="6523713" cy="3716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>
              <a:defRPr sz="1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sz="1400" b="0" i="0" dirty="0">
              <a:solidFill>
                <a:schemeClr val="tx1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3" name="Footer Placeholder 6">
            <a:extLst>
              <a:ext uri="{FF2B5EF4-FFF2-40B4-BE49-F238E27FC236}">
                <a16:creationId xmlns:a16="http://schemas.microsoft.com/office/drawing/2014/main" id="{72B84D3B-0B76-A856-B52E-38152E231FC9}"/>
              </a:ext>
            </a:extLst>
          </p:cNvPr>
          <p:cNvSpPr txBox="1">
            <a:spLocks/>
          </p:cNvSpPr>
          <p:nvPr userDrawn="1"/>
        </p:nvSpPr>
        <p:spPr bwMode="auto">
          <a:xfrm>
            <a:off x="8186611" y="6433139"/>
            <a:ext cx="4103523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>
              <a:defRPr sz="1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dirty="0">
                <a:solidFill>
                  <a:schemeClr val="tx1"/>
                </a:solidFill>
                <a:latin typeface="Century Schoolbook" panose="02040604050505020304" pitchFamily="18" charset="0"/>
              </a:rPr>
              <a:t>Wakis meeting #19</a:t>
            </a:r>
          </a:p>
        </p:txBody>
      </p:sp>
    </p:spTree>
    <p:extLst>
      <p:ext uri="{BB962C8B-B14F-4D97-AF65-F5344CB8AC3E}">
        <p14:creationId xmlns:p14="http://schemas.microsoft.com/office/powerpoint/2010/main" val="17456171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 lIns="180000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1068541-A783-4C81-9DE6-B49FB0BA3C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280576" y="6414072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  <p:cxnSp>
        <p:nvCxnSpPr>
          <p:cNvPr id="2" name="Conector recto 1">
            <a:extLst>
              <a:ext uri="{FF2B5EF4-FFF2-40B4-BE49-F238E27FC236}">
                <a16:creationId xmlns:a16="http://schemas.microsoft.com/office/drawing/2014/main" id="{4EF852E2-225F-EF41-6799-D99CF9A1E49F}"/>
              </a:ext>
            </a:extLst>
          </p:cNvPr>
          <p:cNvCxnSpPr>
            <a:cxnSpLocks/>
          </p:cNvCxnSpPr>
          <p:nvPr userDrawn="1"/>
        </p:nvCxnSpPr>
        <p:spPr>
          <a:xfrm>
            <a:off x="488737" y="1052736"/>
            <a:ext cx="112145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09184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 sz="4000"/>
            </a:lvl1pPr>
          </a:lstStyle>
          <a:p>
            <a:pPr>
              <a:defRPr/>
            </a:pPr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F3CE0ED-0489-4E7D-A21B-CEAE0649D89D}" type="datetime1">
              <a:rPr lang="en-US"/>
              <a:t>4/25/2024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42DBDE2-0840-4AE5-8F63-9EE4978EC5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107545" y="6339924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344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02A67A0-623E-4A8F-A7FB-97703AD04ACD}" type="datetime1">
              <a:rPr lang="en-US"/>
              <a:t>4/25/2024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1372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0EF4461-988E-4AE9-9A75-AD01277766C8}" type="datetime1">
              <a:rPr lang="en-US"/>
              <a:t>4/25/2024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2"/>
            <a:ext cx="11376024" cy="4760911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57298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9" y="620688"/>
            <a:ext cx="11376024" cy="2153264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9" y="2924944"/>
            <a:ext cx="11376025" cy="803786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s-ES"/>
              <a:t>Haga clic para modificar el estilo de subtítulo del patrón</a:t>
            </a:r>
            <a:endParaRPr lang="en-US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3BFBEE3-BFB4-6AF3-5446-0C24103AD1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8607" y="6383901"/>
            <a:ext cx="464734" cy="463601"/>
          </a:xfrm>
          <a:prstGeom prst="rect">
            <a:avLst/>
          </a:prstGeom>
        </p:spPr>
      </p:pic>
      <p:pic>
        <p:nvPicPr>
          <p:cNvPr id="14" name="Picture 4" descr="Instituto de Fusión Nuclear Guillermo Velarde">
            <a:extLst>
              <a:ext uri="{FF2B5EF4-FFF2-40B4-BE49-F238E27FC236}">
                <a16:creationId xmlns:a16="http://schemas.microsoft.com/office/drawing/2014/main" id="{98685542-190F-AC38-DFDF-550508A03E2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86" y="6477327"/>
            <a:ext cx="1145932" cy="298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32792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79"/>
            <a:ext cx="12191999" cy="6351588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1" y="-52465"/>
            <a:ext cx="4116386" cy="6370819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BB03FF1-9464-4AC2-96A0-867A1BC92F12}" type="datetime1">
              <a:rPr lang="en-US"/>
              <a:t>4/25/2024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1018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6" y="1592263"/>
            <a:ext cx="5616574" cy="4608511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8" y="1592263"/>
            <a:ext cx="5611812" cy="4608510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BBAE6CC-17FD-4F26-83DF-7762C931F3BE}" type="datetime1">
              <a:rPr lang="en-US"/>
              <a:t>4/25/2024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24071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6" y="1592262"/>
            <a:ext cx="5616574" cy="668336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6" y="2427286"/>
            <a:ext cx="5616574" cy="3762375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5"/>
            <a:ext cx="5616599" cy="655633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6"/>
            <a:ext cx="5611812" cy="3762375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58151F3-2644-40CC-B0F7-56A0CA8A38A0}" type="datetime1">
              <a:rPr lang="en-US"/>
              <a:t>4/25/2024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8385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3592"/>
            <a:ext cx="5616573" cy="1065741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6" y="1598657"/>
            <a:ext cx="5616574" cy="4608511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7" y="0"/>
            <a:ext cx="6024561" cy="631798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7E8D487-D3AD-48F3-804E-BB54B3A7FDDC}" type="datetime1">
              <a:rPr lang="en-US"/>
              <a:t>4/25/2024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9298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3592"/>
            <a:ext cx="11376023" cy="1065741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6" y="1598657"/>
            <a:ext cx="5616574" cy="4608511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309A343-C47D-4514-9EAC-20B825EF2A2D}" type="datetime1">
              <a:rPr lang="en-US"/>
              <a:t>4/25/2024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7" y="1592262"/>
            <a:ext cx="5616574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7" y="3969702"/>
            <a:ext cx="5616574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8213665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3592"/>
            <a:ext cx="11376023" cy="1065741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6" y="1598657"/>
            <a:ext cx="3708400" cy="4608511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CD29BF4-69D2-45AD-86C8-0338BB4C94D5}" type="datetime1">
              <a:rPr lang="en-US"/>
              <a:t>4/25/2024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2" y="1592262"/>
            <a:ext cx="3708399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0" y="3969702"/>
            <a:ext cx="3659331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2" y="1592262"/>
            <a:ext cx="3659331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2" y="3978014"/>
            <a:ext cx="3659331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7009348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6" y="1592262"/>
            <a:ext cx="5616574" cy="668336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5"/>
            <a:ext cx="5616599" cy="655633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7"/>
            <a:ext cx="5616574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FBC3F21-C3D3-4C9C-8E58-831A80DCDB80}" type="datetime1">
              <a:rPr lang="en-US"/>
              <a:t>4/25/2024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7"/>
            <a:ext cx="5616574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01340205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6" y="1592262"/>
            <a:ext cx="3708400" cy="668336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1" y="1604965"/>
            <a:ext cx="3713186" cy="655633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7"/>
            <a:ext cx="3708399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2" y="2416174"/>
            <a:ext cx="3713186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5" y="1601226"/>
            <a:ext cx="3708400" cy="668336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7" y="2429901"/>
            <a:ext cx="3708399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EE830BE-362A-4B42-A24F-D399A98FC925}" type="datetime1">
              <a:rPr lang="en-US"/>
              <a:t>4/25/2024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36291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5" y="1601375"/>
            <a:ext cx="3960000" cy="1131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5" y="2732441"/>
            <a:ext cx="3959224" cy="347729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E839C13-DE71-495E-9284-420C706D1EBE}" type="datetime1">
              <a:rPr lang="en-US"/>
              <a:t>4/25/2024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4" y="5078523"/>
            <a:ext cx="3960000" cy="1131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5"/>
            <a:ext cx="3959224" cy="347729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7" y="5078523"/>
            <a:ext cx="3960000" cy="1131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7" y="1601375"/>
            <a:ext cx="3959224" cy="347729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7226539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2"/>
            <a:ext cx="11376023" cy="256390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8" y="4294188"/>
            <a:ext cx="3708399" cy="1906587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0" y="4294188"/>
            <a:ext cx="3665536" cy="1906587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B8BED8C-6E57-47EA-A423-A365FA08C571}" type="datetime1">
              <a:rPr lang="en-US"/>
              <a:t>4/25/2024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7" y="4294188"/>
            <a:ext cx="3703131" cy="1906587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419119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 lIns="180000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1068541-A783-4C81-9DE6-B49FB0BA3C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280576" y="6414072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  <p:cxnSp>
        <p:nvCxnSpPr>
          <p:cNvPr id="2" name="Conector recto 1">
            <a:extLst>
              <a:ext uri="{FF2B5EF4-FFF2-40B4-BE49-F238E27FC236}">
                <a16:creationId xmlns:a16="http://schemas.microsoft.com/office/drawing/2014/main" id="{4EF852E2-225F-EF41-6799-D99CF9A1E49F}"/>
              </a:ext>
            </a:extLst>
          </p:cNvPr>
          <p:cNvCxnSpPr>
            <a:cxnSpLocks/>
          </p:cNvCxnSpPr>
          <p:nvPr userDrawn="1"/>
        </p:nvCxnSpPr>
        <p:spPr>
          <a:xfrm>
            <a:off x="488737" y="1052736"/>
            <a:ext cx="112145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2"/>
            <a:ext cx="12191999" cy="2945869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8" y="4294188"/>
            <a:ext cx="3708399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0" y="4294188"/>
            <a:ext cx="3665536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0E6AAD8-8358-48D3-B746-B30A6B8635DA}" type="datetime1">
              <a:rPr lang="en-US"/>
              <a:t>4/25/2024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7" y="4294188"/>
            <a:ext cx="3703131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6103051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6" y="1709737"/>
            <a:ext cx="11376024" cy="2852736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6" y="4589462"/>
            <a:ext cx="11376025" cy="1500186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93831EA-D1E3-41E9-8B74-3EAFE24A81D0}" type="datetime1">
              <a:rPr lang="en-US"/>
              <a:t>4/25/2024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20265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Slide Number Placeholder 5">
                <a:extLst>
                  <a:ext uri="{FF2B5EF4-FFF2-40B4-BE49-F238E27FC236}">
                    <a16:creationId xmlns:a16="http://schemas.microsoft.com/office/drawing/2014/main" id="{859EACA7-6ED9-4328-891C-F00231A95D96}"/>
                  </a:ext>
                </a:extLst>
              </p:cNvPr>
              <p:cNvSpPr>
                <a:spLocks noGrp="1"/>
              </p:cNvSpPr>
              <p:nvPr>
                <p:ph type="sldNum" sz="quarter" idx="4"/>
              </p:nvPr>
            </p:nvSpPr>
            <p:spPr bwMode="auto">
              <a:xfrm>
                <a:off x="11175387" y="6311500"/>
                <a:ext cx="681253" cy="365124"/>
              </a:xfrm>
              <a:prstGeom prst="rect">
                <a:avLst/>
              </a:prstGeom>
            </p:spPr>
            <p:txBody>
              <a:bodyPr vert="horz" lIns="0" tIns="0" rIns="0" bIns="0" rtlCol="0" anchor="ctr"/>
              <a:lstStyle>
                <a:lvl1pPr algn="r">
                  <a:defRPr sz="1400" b="1" i="0">
                    <a:solidFill>
                      <a:schemeClr val="bg1"/>
                    </a:solidFill>
                  </a:defRPr>
                </a:lvl1pPr>
              </a:lstStyle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‹</m:t>
                          </m:r>
                          <m:r>
                            <m:rPr>
                              <m:nor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N</m:t>
                          </m:r>
                          <m:r>
                            <m:rPr>
                              <m:nor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º›</m:t>
                          </m:r>
                        </m:num>
                        <m:den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𝐗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Slide Number Placeholder 5">
                <a:extLst>
                  <a:ext uri="{FF2B5EF4-FFF2-40B4-BE49-F238E27FC236}">
                    <a16:creationId xmlns:a16="http://schemas.microsoft.com/office/drawing/2014/main" id="{859EACA7-6ED9-4328-891C-F00231A95D9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ldNum" sz="quarter" idx="4"/>
              </p:nvPr>
            </p:nvSpPr>
            <p:spPr bwMode="auto">
              <a:xfrm>
                <a:off x="11175387" y="6311500"/>
                <a:ext cx="681253" cy="365124"/>
              </a:xfrm>
              <a:prstGeom prst="rect">
                <a:avLst/>
              </a:prstGeom>
              <a:blipFill>
                <a:blip r:embed="rId2"/>
                <a:stretch>
                  <a:fillRect l="-2679" t="-110000" r="-73214" b="-17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8932384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 bwMode="auto">
          <a:xfrm>
            <a:off x="407988" y="6196405"/>
            <a:ext cx="11376024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231903" y="2244863"/>
            <a:ext cx="1728191" cy="1728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39264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ítulo y objeto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Marcador de contenido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  <a:p>
            <a:pPr lvl="4">
              <a:defRPr/>
            </a:pPr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fecha 3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0770E42-0FC7-4A5A-BE2A-6B522FC1751D}" type="datetime1">
              <a:rPr lang="en-US"/>
              <a:t>4/25/2024</a:t>
            </a:fld>
            <a:endParaRPr lang="en-US"/>
          </a:p>
        </p:txBody>
      </p:sp>
      <p:sp>
        <p:nvSpPr>
          <p:cNvPr id="7" name="Marcador de pie de página 4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Marcador de número de diapositiva 5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3355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_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1068541-A783-4C81-9DE6-B49FB0BA3C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280576" y="6414072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860718B2-1EF8-1B8B-C4F3-F25432916EBD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221374" y="928788"/>
            <a:ext cx="1157046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3CF313FC-A875-1512-FA28-C280C474506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02138" y="233843"/>
            <a:ext cx="11376024" cy="10657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GB" noProof="0"/>
              <a:t>Haga</a:t>
            </a:r>
            <a:r>
              <a:rPr lang="en-GB" noProof="0" dirty="0"/>
              <a:t> </a:t>
            </a:r>
            <a:r>
              <a:rPr lang="en-GB" noProof="0" dirty="0" err="1"/>
              <a:t>clic</a:t>
            </a:r>
            <a:r>
              <a:rPr lang="en-GB" noProof="0" dirty="0"/>
              <a:t> para </a:t>
            </a:r>
            <a:r>
              <a:rPr lang="en-GB" noProof="0" dirty="0" err="1"/>
              <a:t>modificar</a:t>
            </a:r>
            <a:r>
              <a:rPr lang="en-GB" noProof="0" dirty="0"/>
              <a:t> </a:t>
            </a:r>
            <a:r>
              <a:rPr lang="en-GB" noProof="0" dirty="0" err="1"/>
              <a:t>el</a:t>
            </a:r>
            <a:r>
              <a:rPr lang="en-GB" noProof="0" dirty="0"/>
              <a:t> </a:t>
            </a:r>
            <a:r>
              <a:rPr lang="en-GB" noProof="0" dirty="0" err="1"/>
              <a:t>estilo</a:t>
            </a:r>
            <a:r>
              <a:rPr lang="en-GB" noProof="0" dirty="0"/>
              <a:t> de </a:t>
            </a:r>
            <a:r>
              <a:rPr lang="en-GB" noProof="0" dirty="0" err="1"/>
              <a:t>título</a:t>
            </a:r>
            <a:r>
              <a:rPr lang="en-GB" noProof="0" dirty="0"/>
              <a:t> del </a:t>
            </a:r>
            <a:r>
              <a:rPr lang="en-GB" noProof="0" dirty="0" err="1"/>
              <a:t>patrón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14585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 sz="4000"/>
            </a:lvl1pPr>
          </a:lstStyle>
          <a:p>
            <a:pPr>
              <a:defRPr/>
            </a:pPr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F3CE0ED-0489-4E7D-A21B-CEAE0649D89D}" type="datetime1">
              <a:rPr lang="en-US"/>
              <a:t>4/25/2024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42DBDE2-0840-4AE5-8F63-9EE4978EC5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107545" y="6339924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02A67A0-623E-4A8F-A7FB-97703AD04ACD}" type="datetime1">
              <a:rPr lang="en-US"/>
              <a:t>4/25/2024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0EF4461-988E-4AE9-9A75-AD01277766C8}" type="datetime1">
              <a:rPr lang="en-US"/>
              <a:t>4/25/2024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2"/>
            <a:ext cx="11376024" cy="4760911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79"/>
            <a:ext cx="12191999" cy="6351588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1" y="-52465"/>
            <a:ext cx="4116386" cy="6370819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BB03FF1-9464-4AC2-96A0-867A1BC92F12}" type="datetime1">
              <a:rPr lang="en-US"/>
              <a:t>4/25/2024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6" y="1592263"/>
            <a:ext cx="5616574" cy="4608511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8" y="1592263"/>
            <a:ext cx="5611812" cy="4608510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BBAE6CC-17FD-4F26-83DF-7762C931F3BE}" type="datetime1">
              <a:rPr lang="en-US"/>
              <a:t>4/25/2024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25.xml"/><Relationship Id="rId21" Type="http://schemas.openxmlformats.org/officeDocument/2006/relationships/slideLayout" Target="../slideLayouts/slideLayout43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42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24" Type="http://schemas.openxmlformats.org/officeDocument/2006/relationships/theme" Target="../theme/theme2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23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32.xml"/><Relationship Id="rId19" Type="http://schemas.openxmlformats.org/officeDocument/2006/relationships/slideLayout" Target="../slideLayouts/slideLayout41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Relationship Id="rId22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2"/>
            <a:ext cx="11376024" cy="10657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8" y="1592263"/>
            <a:ext cx="11448652" cy="39249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64B379B4-C32B-414C-80A3-A61494C38F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223407" y="6399197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58A0F5B6-CBE9-EFDA-9AC1-DADB20078119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8607" y="6383901"/>
            <a:ext cx="464734" cy="463601"/>
          </a:xfrm>
          <a:prstGeom prst="rect">
            <a:avLst/>
          </a:prstGeom>
        </p:spPr>
      </p:pic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DE21744-2F02-F1F8-9596-2BBCD63F2AC3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782118" y="6453311"/>
            <a:ext cx="144272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>
              <a:defRPr sz="14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b="0" dirty="0">
                <a:solidFill>
                  <a:schemeClr val="tx1">
                    <a:lumMod val="40000"/>
                    <a:lumOff val="60000"/>
                  </a:schemeClr>
                </a:solidFill>
                <a:latin typeface="Century Schoolbook" panose="02040604050505020304" pitchFamily="18" charset="0"/>
              </a:rPr>
              <a:t>E. de la Fuente</a:t>
            </a:r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E5D7936D-337B-48A1-C849-D5FFA115D738}"/>
              </a:ext>
            </a:extLst>
          </p:cNvPr>
          <p:cNvSpPr txBox="1">
            <a:spLocks/>
          </p:cNvSpPr>
          <p:nvPr userDrawn="1"/>
        </p:nvSpPr>
        <p:spPr bwMode="auto">
          <a:xfrm>
            <a:off x="2834144" y="6429883"/>
            <a:ext cx="6523713" cy="3716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>
              <a:defRPr sz="1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sz="1400" b="0" i="0" dirty="0">
              <a:solidFill>
                <a:schemeClr val="tx1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E610F3E-80A0-96F6-C735-8CA10595375E}"/>
              </a:ext>
            </a:extLst>
          </p:cNvPr>
          <p:cNvSpPr txBox="1">
            <a:spLocks/>
          </p:cNvSpPr>
          <p:nvPr userDrawn="1"/>
        </p:nvSpPr>
        <p:spPr bwMode="auto">
          <a:xfrm>
            <a:off x="8041149" y="6453311"/>
            <a:ext cx="4103523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>
              <a:defRPr sz="1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dirty="0">
                <a:solidFill>
                  <a:schemeClr val="tx1">
                    <a:lumMod val="40000"/>
                    <a:lumOff val="60000"/>
                  </a:schemeClr>
                </a:solidFill>
                <a:latin typeface="Century Schoolbook" panose="02040604050505020304" pitchFamily="18" charset="0"/>
              </a:rPr>
              <a:t>ABP-CEI Meeting, 25</a:t>
            </a:r>
            <a:r>
              <a:rPr lang="en-US" sz="1200" b="0" i="0" baseline="30000" dirty="0">
                <a:solidFill>
                  <a:schemeClr val="tx1">
                    <a:lumMod val="40000"/>
                    <a:lumOff val="60000"/>
                  </a:schemeClr>
                </a:solidFill>
                <a:latin typeface="Century Schoolbook" panose="02040604050505020304" pitchFamily="18" charset="0"/>
              </a:rPr>
              <a:t>th</a:t>
            </a:r>
            <a:r>
              <a:rPr lang="en-US" sz="1200" b="0" i="0" dirty="0">
                <a:solidFill>
                  <a:schemeClr val="tx1">
                    <a:lumMod val="40000"/>
                    <a:lumOff val="60000"/>
                  </a:schemeClr>
                </a:solidFill>
                <a:latin typeface="Century Schoolbook" panose="02040604050505020304" pitchFamily="18" charset="0"/>
              </a:rPr>
              <a:t> April 2024 </a:t>
            </a:r>
          </a:p>
        </p:txBody>
      </p:sp>
      <p:pic>
        <p:nvPicPr>
          <p:cNvPr id="8" name="Picture 4" descr="Instituto de Fusión Nuclear Guillermo Velarde">
            <a:extLst>
              <a:ext uri="{FF2B5EF4-FFF2-40B4-BE49-F238E27FC236}">
                <a16:creationId xmlns:a16="http://schemas.microsoft.com/office/drawing/2014/main" id="{C2C1DF0C-049B-7958-917E-6A79E6999A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86" y="6477327"/>
            <a:ext cx="1145932" cy="298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1" r:id="rId3"/>
    <p:sldLayoutId id="2147483668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9" r:id="rId21"/>
    <p:sldLayoutId id="2147483670" r:id="rId22"/>
  </p:sldLayoutIdLst>
  <p:hf hdr="0" ftr="0" dt="0"/>
  <p:txStyles>
    <p:titleStyle>
      <a:lvl1pPr algn="l" defTabSz="914400">
        <a:lnSpc>
          <a:spcPct val="90000"/>
        </a:lnSpc>
        <a:spcBef>
          <a:spcPts val="0"/>
        </a:spcBef>
        <a:buNone/>
        <a:defRPr sz="3600" b="0">
          <a:solidFill>
            <a:srgbClr val="385CB4"/>
          </a:solidFill>
          <a:latin typeface="Century Schoolbook" panose="02040604050505020304" pitchFamily="18" charset="0"/>
          <a:ea typeface="+mj-ea"/>
          <a:cs typeface="+mj-cs"/>
        </a:defRPr>
      </a:lvl1pPr>
    </p:titleStyle>
    <p:bodyStyle>
      <a:lvl1pPr marL="0" indent="0" algn="l" defTabSz="914400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2"/>
            <a:ext cx="11376024" cy="10657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8" y="1592263"/>
            <a:ext cx="11448652" cy="39249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64B379B4-C32B-414C-80A3-A61494C38F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223407" y="6399197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58A0F5B6-CBE9-EFDA-9AC1-DADB20078119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8607" y="6383901"/>
            <a:ext cx="464734" cy="463601"/>
          </a:xfrm>
          <a:prstGeom prst="rect">
            <a:avLst/>
          </a:prstGeom>
        </p:spPr>
      </p:pic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DE21744-2F02-F1F8-9596-2BBCD63F2AC3}"/>
              </a:ext>
            </a:extLst>
          </p:cNvPr>
          <p:cNvSpPr txBox="1">
            <a:spLocks/>
          </p:cNvSpPr>
          <p:nvPr userDrawn="1"/>
        </p:nvSpPr>
        <p:spPr bwMode="auto">
          <a:xfrm>
            <a:off x="903498" y="6433139"/>
            <a:ext cx="1238480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>
              <a:defRPr sz="14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b="0" dirty="0">
                <a:solidFill>
                  <a:schemeClr val="tx1"/>
                </a:solidFill>
                <a:latin typeface="Century Schoolbook" panose="02040604050505020304" pitchFamily="18" charset="0"/>
              </a:rPr>
              <a:t>Feb 21</a:t>
            </a:r>
            <a:r>
              <a:rPr lang="en-US" b="0" baseline="30000" dirty="0">
                <a:solidFill>
                  <a:schemeClr val="tx1"/>
                </a:solidFill>
                <a:latin typeface="Century Schoolbook" panose="02040604050505020304" pitchFamily="18" charset="0"/>
              </a:rPr>
              <a:t>st</a:t>
            </a:r>
            <a:r>
              <a:rPr lang="en-US" b="0" dirty="0">
                <a:solidFill>
                  <a:schemeClr val="tx1"/>
                </a:solidFill>
                <a:latin typeface="Century Schoolbook" panose="02040604050505020304" pitchFamily="18" charset="0"/>
              </a:rPr>
              <a:t>, 2024</a:t>
            </a:r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E5D7936D-337B-48A1-C849-D5FFA115D738}"/>
              </a:ext>
            </a:extLst>
          </p:cNvPr>
          <p:cNvSpPr txBox="1">
            <a:spLocks/>
          </p:cNvSpPr>
          <p:nvPr userDrawn="1"/>
        </p:nvSpPr>
        <p:spPr bwMode="auto">
          <a:xfrm>
            <a:off x="2834144" y="6429883"/>
            <a:ext cx="6523713" cy="3716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>
              <a:defRPr sz="1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sz="1400" b="0" i="0" dirty="0">
              <a:solidFill>
                <a:schemeClr val="tx1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E610F3E-80A0-96F6-C735-8CA10595375E}"/>
              </a:ext>
            </a:extLst>
          </p:cNvPr>
          <p:cNvSpPr txBox="1">
            <a:spLocks/>
          </p:cNvSpPr>
          <p:nvPr userDrawn="1"/>
        </p:nvSpPr>
        <p:spPr bwMode="auto">
          <a:xfrm>
            <a:off x="8186611" y="6433139"/>
            <a:ext cx="4103523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>
              <a:defRPr sz="1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dirty="0">
                <a:solidFill>
                  <a:schemeClr val="tx1"/>
                </a:solidFill>
                <a:latin typeface="Century Schoolbook" panose="02040604050505020304" pitchFamily="18" charset="0"/>
              </a:rPr>
              <a:t>Wakis meeting #19</a:t>
            </a:r>
          </a:p>
        </p:txBody>
      </p:sp>
    </p:spTree>
    <p:extLst>
      <p:ext uri="{BB962C8B-B14F-4D97-AF65-F5344CB8AC3E}">
        <p14:creationId xmlns:p14="http://schemas.microsoft.com/office/powerpoint/2010/main" val="4209212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  <p:sldLayoutId id="2147483691" r:id="rId18"/>
    <p:sldLayoutId id="2147483692" r:id="rId19"/>
    <p:sldLayoutId id="2147483693" r:id="rId20"/>
    <p:sldLayoutId id="2147483694" r:id="rId21"/>
    <p:sldLayoutId id="2147483695" r:id="rId22"/>
    <p:sldLayoutId id="2147483696" r:id="rId23"/>
  </p:sldLayoutIdLst>
  <p:hf hdr="0" ftr="0" dt="0"/>
  <p:txStyles>
    <p:titleStyle>
      <a:lvl1pPr algn="l" defTabSz="914400">
        <a:lnSpc>
          <a:spcPct val="90000"/>
        </a:lnSpc>
        <a:spcBef>
          <a:spcPts val="0"/>
        </a:spcBef>
        <a:buNone/>
        <a:defRPr sz="3600" b="0">
          <a:solidFill>
            <a:srgbClr val="385CB4"/>
          </a:solidFill>
          <a:latin typeface="Century Schoolbook" panose="02040604050505020304" pitchFamily="18" charset="0"/>
          <a:ea typeface="+mj-ea"/>
          <a:cs typeface="+mj-cs"/>
        </a:defRPr>
      </a:lvl1pPr>
    </p:titleStyle>
    <p:bodyStyle>
      <a:lvl1pPr marL="0" indent="0" algn="l" defTabSz="914400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cp-warpx.github.io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1.png"/><Relationship Id="rId5" Type="http://schemas.openxmlformats.org/officeDocument/2006/relationships/image" Target="../media/image48.png"/><Relationship Id="rId4" Type="http://schemas.openxmlformats.org/officeDocument/2006/relationships/hyperlink" Target="https://indico.cern.ch/event/1283485/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png"/><Relationship Id="rId3" Type="http://schemas.openxmlformats.org/officeDocument/2006/relationships/hyperlink" Target="https://github.com/ImpedanCEI/FITwakis" TargetMode="External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17" Type="http://schemas.openxmlformats.org/officeDocument/2006/relationships/image" Target="../media/image61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6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5" Type="http://schemas.openxmlformats.org/officeDocument/2006/relationships/image" Target="../media/image59.png"/><Relationship Id="rId10" Type="http://schemas.openxmlformats.org/officeDocument/2006/relationships/image" Target="../media/image54.png"/><Relationship Id="rId4" Type="http://schemas.openxmlformats.org/officeDocument/2006/relationships/image" Target="../media/image41.png"/><Relationship Id="rId9" Type="http://schemas.openxmlformats.org/officeDocument/2006/relationships/image" Target="../media/image53.png"/><Relationship Id="rId14" Type="http://schemas.openxmlformats.org/officeDocument/2006/relationships/image" Target="../media/image5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2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3.png"/><Relationship Id="rId5" Type="http://schemas.openxmlformats.org/officeDocument/2006/relationships/image" Target="../media/image67.png"/><Relationship Id="rId10" Type="http://schemas.openxmlformats.org/officeDocument/2006/relationships/hyperlink" Target="https://bib-pubdb1.desy.de/record/222467/files/DESY-M-91-06.pdf" TargetMode="External"/><Relationship Id="rId4" Type="http://schemas.openxmlformats.org/officeDocument/2006/relationships/image" Target="../media/image66.png"/><Relationship Id="rId9" Type="http://schemas.openxmlformats.org/officeDocument/2006/relationships/image" Target="../media/image7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10" Type="http://schemas.openxmlformats.org/officeDocument/2006/relationships/image" Target="../media/image79.png"/><Relationship Id="rId4" Type="http://schemas.openxmlformats.org/officeDocument/2006/relationships/image" Target="../media/image74.png"/><Relationship Id="rId9" Type="http://schemas.openxmlformats.org/officeDocument/2006/relationships/image" Target="../media/image6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13" Type="http://schemas.openxmlformats.org/officeDocument/2006/relationships/image" Target="../media/image89.png"/><Relationship Id="rId18" Type="http://schemas.openxmlformats.org/officeDocument/2006/relationships/image" Target="../media/image95.png"/><Relationship Id="rId3" Type="http://schemas.openxmlformats.org/officeDocument/2006/relationships/image" Target="../media/image81.png"/><Relationship Id="rId21" Type="http://schemas.openxmlformats.org/officeDocument/2006/relationships/image" Target="../media/image97.png"/><Relationship Id="rId7" Type="http://schemas.openxmlformats.org/officeDocument/2006/relationships/image" Target="../media/image83.png"/><Relationship Id="rId12" Type="http://schemas.openxmlformats.org/officeDocument/2006/relationships/image" Target="../media/image88.png"/><Relationship Id="rId17" Type="http://schemas.openxmlformats.org/officeDocument/2006/relationships/image" Target="../media/image94.pn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93.png"/><Relationship Id="rId20" Type="http://schemas.openxmlformats.org/officeDocument/2006/relationships/image" Target="../media/image9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2.png"/><Relationship Id="rId11" Type="http://schemas.openxmlformats.org/officeDocument/2006/relationships/image" Target="../media/image87.png"/><Relationship Id="rId5" Type="http://schemas.openxmlformats.org/officeDocument/2006/relationships/image" Target="../media/image80.png"/><Relationship Id="rId15" Type="http://schemas.openxmlformats.org/officeDocument/2006/relationships/image" Target="../media/image92.png"/><Relationship Id="rId23" Type="http://schemas.openxmlformats.org/officeDocument/2006/relationships/image" Target="../media/image100.png"/><Relationship Id="rId10" Type="http://schemas.openxmlformats.org/officeDocument/2006/relationships/image" Target="../media/image86.png"/><Relationship Id="rId19" Type="http://schemas.openxmlformats.org/officeDocument/2006/relationships/image" Target="../media/image91.png"/><Relationship Id="rId4" Type="http://schemas.openxmlformats.org/officeDocument/2006/relationships/image" Target="../media/image79.png"/><Relationship Id="rId9" Type="http://schemas.openxmlformats.org/officeDocument/2006/relationships/image" Target="../media/image85.png"/><Relationship Id="rId14" Type="http://schemas.openxmlformats.org/officeDocument/2006/relationships/image" Target="../media/image90.png"/><Relationship Id="rId22" Type="http://schemas.openxmlformats.org/officeDocument/2006/relationships/image" Target="../media/image9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png"/><Relationship Id="rId3" Type="http://schemas.openxmlformats.org/officeDocument/2006/relationships/image" Target="../media/image101.png"/><Relationship Id="rId7" Type="http://schemas.openxmlformats.org/officeDocument/2006/relationships/image" Target="../media/image10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3.png"/><Relationship Id="rId11" Type="http://schemas.openxmlformats.org/officeDocument/2006/relationships/image" Target="../media/image109.png"/><Relationship Id="rId5" Type="http://schemas.openxmlformats.org/officeDocument/2006/relationships/image" Target="../media/image99.png"/><Relationship Id="rId10" Type="http://schemas.openxmlformats.org/officeDocument/2006/relationships/image" Target="../media/image108.png"/><Relationship Id="rId4" Type="http://schemas.openxmlformats.org/officeDocument/2006/relationships/image" Target="../media/image102.png"/><Relationship Id="rId9" Type="http://schemas.openxmlformats.org/officeDocument/2006/relationships/image" Target="../media/image10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png"/><Relationship Id="rId13" Type="http://schemas.openxmlformats.org/officeDocument/2006/relationships/image" Target="../media/image104.png"/><Relationship Id="rId3" Type="http://schemas.openxmlformats.org/officeDocument/2006/relationships/image" Target="../media/image110.png"/><Relationship Id="rId7" Type="http://schemas.openxmlformats.org/officeDocument/2006/relationships/image" Target="../media/image114.png"/><Relationship Id="rId12" Type="http://schemas.openxmlformats.org/officeDocument/2006/relationships/image" Target="../media/image1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3.png"/><Relationship Id="rId11" Type="http://schemas.openxmlformats.org/officeDocument/2006/relationships/image" Target="../media/image118.png"/><Relationship Id="rId5" Type="http://schemas.openxmlformats.org/officeDocument/2006/relationships/image" Target="../media/image112.png"/><Relationship Id="rId15" Type="http://schemas.openxmlformats.org/officeDocument/2006/relationships/image" Target="../media/image122.png"/><Relationship Id="rId10" Type="http://schemas.openxmlformats.org/officeDocument/2006/relationships/image" Target="../media/image117.png"/><Relationship Id="rId4" Type="http://schemas.openxmlformats.org/officeDocument/2006/relationships/image" Target="../media/image111.png"/><Relationship Id="rId9" Type="http://schemas.openxmlformats.org/officeDocument/2006/relationships/image" Target="../media/image116.png"/><Relationship Id="rId14" Type="http://schemas.openxmlformats.org/officeDocument/2006/relationships/image" Target="../media/image12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7.png"/><Relationship Id="rId5" Type="http://schemas.openxmlformats.org/officeDocument/2006/relationships/image" Target="../media/image120.png"/><Relationship Id="rId4" Type="http://schemas.openxmlformats.org/officeDocument/2006/relationships/image" Target="../media/image12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7.png"/><Relationship Id="rId5" Type="http://schemas.openxmlformats.org/officeDocument/2006/relationships/image" Target="../media/image120.png"/><Relationship Id="rId4" Type="http://schemas.openxmlformats.org/officeDocument/2006/relationships/image" Target="../media/image1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gif"/><Relationship Id="rId2" Type="http://schemas.openxmlformats.org/officeDocument/2006/relationships/image" Target="../media/image121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7.png"/><Relationship Id="rId5" Type="http://schemas.openxmlformats.org/officeDocument/2006/relationships/image" Target="../media/image120.png"/><Relationship Id="rId4" Type="http://schemas.openxmlformats.org/officeDocument/2006/relationships/image" Target="../media/image1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4.png"/><Relationship Id="rId4" Type="http://schemas.openxmlformats.org/officeDocument/2006/relationships/image" Target="../media/image12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pyvista/pyvista" TargetMode="External"/><Relationship Id="rId13" Type="http://schemas.microsoft.com/office/2007/relationships/hdphoto" Target="../media/hdphoto3.wdp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129.png"/><Relationship Id="rId12" Type="http://schemas.openxmlformats.org/officeDocument/2006/relationships/image" Target="../media/image130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55.png"/><Relationship Id="rId11" Type="http://schemas.openxmlformats.org/officeDocument/2006/relationships/hyperlink" Target="https://docs.pyvista.org/version/stable/examples/01-filter/extract-cells-inside-surface.html#extract-cells-inside-surface" TargetMode="External"/><Relationship Id="rId5" Type="http://schemas.openxmlformats.org/officeDocument/2006/relationships/image" Target="../media/image126.png"/><Relationship Id="rId10" Type="http://schemas.openxmlformats.org/officeDocument/2006/relationships/image" Target="../media/image133.png"/><Relationship Id="rId4" Type="http://schemas.openxmlformats.org/officeDocument/2006/relationships/notesSlide" Target="../notesSlides/notesSlide15.xml"/><Relationship Id="rId9" Type="http://schemas.openxmlformats.org/officeDocument/2006/relationships/hyperlink" Target="https://docs.pyvista.org/version/stable/" TargetMode="External"/><Relationship Id="rId14" Type="http://schemas.openxmlformats.org/officeDocument/2006/relationships/image" Target="../media/image131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3" Type="http://schemas.openxmlformats.org/officeDocument/2006/relationships/image" Target="../media/image137.png"/><Relationship Id="rId7" Type="http://schemas.openxmlformats.org/officeDocument/2006/relationships/hyperlink" Target="https://text2stl.mestres.fr/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9.png"/><Relationship Id="rId5" Type="http://schemas.microsoft.com/office/2007/relationships/hdphoto" Target="../media/hdphoto4.wdp"/><Relationship Id="rId4" Type="http://schemas.openxmlformats.org/officeDocument/2006/relationships/image" Target="../media/image132.png"/><Relationship Id="rId9" Type="http://schemas.openxmlformats.org/officeDocument/2006/relationships/image" Target="../media/image14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3" Type="http://schemas.openxmlformats.org/officeDocument/2006/relationships/image" Target="../media/image137.png"/><Relationship Id="rId7" Type="http://schemas.openxmlformats.org/officeDocument/2006/relationships/hyperlink" Target="https://text2stl.mestres.fr/" TargetMode="External"/><Relationship Id="rId2" Type="http://schemas.openxmlformats.org/officeDocument/2006/relationships/image" Target="../media/image133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9.png"/><Relationship Id="rId5" Type="http://schemas.microsoft.com/office/2007/relationships/hdphoto" Target="../media/hdphoto4.wdp"/><Relationship Id="rId4" Type="http://schemas.openxmlformats.org/officeDocument/2006/relationships/image" Target="../media/image132.png"/><Relationship Id="rId9" Type="http://schemas.openxmlformats.org/officeDocument/2006/relationships/image" Target="../media/image14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1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8.png"/><Relationship Id="rId13" Type="http://schemas.openxmlformats.org/officeDocument/2006/relationships/image" Target="../media/image152.png"/><Relationship Id="rId3" Type="http://schemas.openxmlformats.org/officeDocument/2006/relationships/image" Target="../media/image135.png"/><Relationship Id="rId7" Type="http://schemas.openxmlformats.org/officeDocument/2006/relationships/image" Target="../media/image147.png"/><Relationship Id="rId12" Type="http://schemas.openxmlformats.org/officeDocument/2006/relationships/image" Target="../media/image15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6.png"/><Relationship Id="rId11" Type="http://schemas.openxmlformats.org/officeDocument/2006/relationships/image" Target="../media/image150.png"/><Relationship Id="rId5" Type="http://schemas.openxmlformats.org/officeDocument/2006/relationships/image" Target="../media/image145.png"/><Relationship Id="rId15" Type="http://schemas.openxmlformats.org/officeDocument/2006/relationships/image" Target="../media/image154.png"/><Relationship Id="rId10" Type="http://schemas.openxmlformats.org/officeDocument/2006/relationships/image" Target="../media/image149.png"/><Relationship Id="rId4" Type="http://schemas.openxmlformats.org/officeDocument/2006/relationships/image" Target="../media/image144.png"/><Relationship Id="rId9" Type="http://schemas.openxmlformats.org/officeDocument/2006/relationships/image" Target="../media/image120.png"/><Relationship Id="rId14" Type="http://schemas.openxmlformats.org/officeDocument/2006/relationships/image" Target="../media/image15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7" Type="http://schemas.openxmlformats.org/officeDocument/2006/relationships/image" Target="../media/image1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7.png"/><Relationship Id="rId5" Type="http://schemas.microsoft.com/office/2007/relationships/hdphoto" Target="../media/hdphoto5.wdp"/><Relationship Id="rId4" Type="http://schemas.openxmlformats.org/officeDocument/2006/relationships/image" Target="../media/image136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8.png"/><Relationship Id="rId3" Type="http://schemas.openxmlformats.org/officeDocument/2006/relationships/image" Target="../media/image155.png"/><Relationship Id="rId7" Type="http://schemas.openxmlformats.org/officeDocument/2006/relationships/image" Target="../media/image1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7.gif"/><Relationship Id="rId5" Type="http://schemas.microsoft.com/office/2007/relationships/hdphoto" Target="../media/hdphoto5.wdp"/><Relationship Id="rId4" Type="http://schemas.openxmlformats.org/officeDocument/2006/relationships/image" Target="../media/image13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9.gif"/><Relationship Id="rId3" Type="http://schemas.openxmlformats.org/officeDocument/2006/relationships/image" Target="../media/image155.png"/><Relationship Id="rId7" Type="http://schemas.openxmlformats.org/officeDocument/2006/relationships/image" Target="../media/image137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7.png"/><Relationship Id="rId5" Type="http://schemas.microsoft.com/office/2007/relationships/hdphoto" Target="../media/hdphoto5.wdp"/><Relationship Id="rId4" Type="http://schemas.openxmlformats.org/officeDocument/2006/relationships/image" Target="../media/image136.png"/><Relationship Id="rId9" Type="http://schemas.openxmlformats.org/officeDocument/2006/relationships/image" Target="../media/image1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3" Type="http://schemas.openxmlformats.org/officeDocument/2006/relationships/image" Target="../media/image140.gif"/><Relationship Id="rId7" Type="http://schemas.openxmlformats.org/officeDocument/2006/relationships/image" Target="../media/image15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microsoft.com/office/2007/relationships/hdphoto" Target="../media/hdphoto5.wdp"/><Relationship Id="rId5" Type="http://schemas.openxmlformats.org/officeDocument/2006/relationships/image" Target="../media/image136.png"/><Relationship Id="rId4" Type="http://schemas.openxmlformats.org/officeDocument/2006/relationships/image" Target="../media/image15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png"/><Relationship Id="rId7" Type="http://schemas.openxmlformats.org/officeDocument/2006/relationships/image" Target="../media/image168.png"/><Relationship Id="rId2" Type="http://schemas.openxmlformats.org/officeDocument/2006/relationships/image" Target="../media/image16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7.png"/><Relationship Id="rId5" Type="http://schemas.openxmlformats.org/officeDocument/2006/relationships/image" Target="../media/image166.png"/><Relationship Id="rId4" Type="http://schemas.openxmlformats.org/officeDocument/2006/relationships/image" Target="../media/image165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3.gif"/><Relationship Id="rId3" Type="http://schemas.openxmlformats.org/officeDocument/2006/relationships/image" Target="../media/image164.png"/><Relationship Id="rId7" Type="http://schemas.openxmlformats.org/officeDocument/2006/relationships/image" Target="../media/image168.png"/><Relationship Id="rId2" Type="http://schemas.openxmlformats.org/officeDocument/2006/relationships/image" Target="../media/image16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7.png"/><Relationship Id="rId5" Type="http://schemas.openxmlformats.org/officeDocument/2006/relationships/image" Target="../media/image166.png"/><Relationship Id="rId4" Type="http://schemas.openxmlformats.org/officeDocument/2006/relationships/image" Target="../media/image165.png"/><Relationship Id="rId9" Type="http://schemas.openxmlformats.org/officeDocument/2006/relationships/image" Target="../media/image144.gi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1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gif"/><Relationship Id="rId2" Type="http://schemas.openxmlformats.org/officeDocument/2006/relationships/image" Target="../media/image17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6.gif"/><Relationship Id="rId5" Type="http://schemas.openxmlformats.org/officeDocument/2006/relationships/image" Target="../media/image144.gif"/><Relationship Id="rId4" Type="http://schemas.openxmlformats.org/officeDocument/2006/relationships/image" Target="../media/image143.gi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9.svg"/><Relationship Id="rId3" Type="http://schemas.openxmlformats.org/officeDocument/2006/relationships/image" Target="../media/image156.png"/><Relationship Id="rId7" Type="http://schemas.openxmlformats.org/officeDocument/2006/relationships/image" Target="../media/image15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7.png"/><Relationship Id="rId5" Type="http://schemas.openxmlformats.org/officeDocument/2006/relationships/image" Target="../media/image176.png"/><Relationship Id="rId10" Type="http://schemas.openxmlformats.org/officeDocument/2006/relationships/image" Target="../media/image120.png"/><Relationship Id="rId4" Type="http://schemas.openxmlformats.org/officeDocument/2006/relationships/image" Target="../media/image175.png"/><Relationship Id="rId9" Type="http://schemas.openxmlformats.org/officeDocument/2006/relationships/image" Target="../media/image160.gi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8.png"/><Relationship Id="rId3" Type="http://schemas.openxmlformats.org/officeDocument/2006/relationships/image" Target="../media/image162.png"/><Relationship Id="rId7" Type="http://schemas.openxmlformats.org/officeDocument/2006/relationships/image" Target="../media/image17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6.png"/><Relationship Id="rId5" Type="http://schemas.openxmlformats.org/officeDocument/2006/relationships/image" Target="../media/image175.png"/><Relationship Id="rId10" Type="http://schemas.openxmlformats.org/officeDocument/2006/relationships/image" Target="../media/image120.png"/><Relationship Id="rId4" Type="http://schemas.openxmlformats.org/officeDocument/2006/relationships/image" Target="../media/image169.png"/><Relationship Id="rId9" Type="http://schemas.openxmlformats.org/officeDocument/2006/relationships/image" Target="../media/image159.sv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5.png"/><Relationship Id="rId2" Type="http://schemas.openxmlformats.org/officeDocument/2006/relationships/image" Target="../media/image18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8.png"/><Relationship Id="rId5" Type="http://schemas.openxmlformats.org/officeDocument/2006/relationships/image" Target="../media/image171.svg"/><Relationship Id="rId4" Type="http://schemas.openxmlformats.org/officeDocument/2006/relationships/image" Target="../media/image17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4.png"/><Relationship Id="rId3" Type="http://schemas.openxmlformats.org/officeDocument/2006/relationships/image" Target="../media/image188.png"/><Relationship Id="rId7" Type="http://schemas.openxmlformats.org/officeDocument/2006/relationships/image" Target="../media/image19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1.png"/><Relationship Id="rId5" Type="http://schemas.openxmlformats.org/officeDocument/2006/relationships/image" Target="../media/image190.png"/><Relationship Id="rId4" Type="http://schemas.openxmlformats.org/officeDocument/2006/relationships/image" Target="../media/image17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png"/><Relationship Id="rId2" Type="http://schemas.openxmlformats.org/officeDocument/2006/relationships/image" Target="../media/image17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0.png"/><Relationship Id="rId4" Type="http://schemas.openxmlformats.org/officeDocument/2006/relationships/image" Target="../media/image195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1.png"/><Relationship Id="rId3" Type="http://schemas.openxmlformats.org/officeDocument/2006/relationships/image" Target="../media/image178.png"/><Relationship Id="rId7" Type="http://schemas.openxmlformats.org/officeDocument/2006/relationships/image" Target="../media/image20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9.png"/><Relationship Id="rId5" Type="http://schemas.openxmlformats.org/officeDocument/2006/relationships/image" Target="../media/image179.png"/><Relationship Id="rId4" Type="http://schemas.openxmlformats.org/officeDocument/2006/relationships/image" Target="../media/image197.png"/><Relationship Id="rId9" Type="http://schemas.openxmlformats.org/officeDocument/2006/relationships/image" Target="../media/image12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.png"/><Relationship Id="rId7" Type="http://schemas.openxmlformats.org/officeDocument/2006/relationships/image" Target="../media/image146.gi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7.png"/><Relationship Id="rId5" Type="http://schemas.openxmlformats.org/officeDocument/2006/relationships/image" Target="../media/image186.png"/><Relationship Id="rId4" Type="http://schemas.openxmlformats.org/officeDocument/2006/relationships/image" Target="../media/image18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9.png"/><Relationship Id="rId7" Type="http://schemas.openxmlformats.org/officeDocument/2006/relationships/image" Target="../media/image212.png"/><Relationship Id="rId2" Type="http://schemas.openxmlformats.org/officeDocument/2006/relationships/image" Target="../media/image20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3.png"/><Relationship Id="rId5" Type="http://schemas.openxmlformats.org/officeDocument/2006/relationships/image" Target="../media/image210.png"/><Relationship Id="rId4" Type="http://schemas.openxmlformats.org/officeDocument/2006/relationships/image" Target="../media/image12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7.png"/><Relationship Id="rId3" Type="http://schemas.openxmlformats.org/officeDocument/2006/relationships/image" Target="../media/image194.png"/><Relationship Id="rId7" Type="http://schemas.openxmlformats.org/officeDocument/2006/relationships/image" Target="../media/image120.png"/><Relationship Id="rId2" Type="http://schemas.openxmlformats.org/officeDocument/2006/relationships/image" Target="../media/image213.png"/><Relationship Id="rId1" Type="http://schemas.openxmlformats.org/officeDocument/2006/relationships/slideLayout" Target="../slideLayouts/slideLayout4.xml"/><Relationship Id="rId6" Type="http://schemas.microsoft.com/office/2007/relationships/hdphoto" Target="../media/hdphoto6.wdp"/><Relationship Id="rId5" Type="http://schemas.openxmlformats.org/officeDocument/2006/relationships/image" Target="../media/image196.png"/><Relationship Id="rId4" Type="http://schemas.openxmlformats.org/officeDocument/2006/relationships/image" Target="../media/image21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8.png"/><Relationship Id="rId7" Type="http://schemas.openxmlformats.org/officeDocument/2006/relationships/image" Target="../media/image12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3.png"/><Relationship Id="rId5" Type="http://schemas.openxmlformats.org/officeDocument/2006/relationships/image" Target="../media/image219.png"/><Relationship Id="rId4" Type="http://schemas.openxmlformats.org/officeDocument/2006/relationships/image" Target="../media/image213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5.gif"/><Relationship Id="rId2" Type="http://schemas.openxmlformats.org/officeDocument/2006/relationships/image" Target="../media/image204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0.png"/><Relationship Id="rId4" Type="http://schemas.openxmlformats.org/officeDocument/2006/relationships/image" Target="../media/image20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microsoft.com/office/2007/relationships/hdphoto" Target="../media/hdphoto2.wdp"/><Relationship Id="rId3" Type="http://schemas.openxmlformats.org/officeDocument/2006/relationships/image" Target="../media/image12.png"/><Relationship Id="rId7" Type="http://schemas.openxmlformats.org/officeDocument/2006/relationships/image" Target="../media/image14.wmf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microsoft.com/office/2007/relationships/hdphoto" Target="../media/hdphoto1.wdp"/><Relationship Id="rId9" Type="http://schemas.openxmlformats.org/officeDocument/2006/relationships/image" Target="../media/image17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s://emojiterra.com/es/inicio-reloj-de-arena/" TargetMode="External"/><Relationship Id="rId7" Type="http://schemas.openxmlformats.org/officeDocument/2006/relationships/image" Target="../media/image21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github.com/ImpedanCEI/FITwakis" TargetMode="External"/><Relationship Id="rId5" Type="http://schemas.openxmlformats.org/officeDocument/2006/relationships/image" Target="../media/image209.png"/><Relationship Id="rId4" Type="http://schemas.openxmlformats.org/officeDocument/2006/relationships/image" Target="../media/image207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hyperlink" Target="https://tuprints.ulb.tu-darmstadt.de/4210/1/Dissertation_Klopfer.pdf" TargetMode="External"/><Relationship Id="rId3" Type="http://schemas.openxmlformats.org/officeDocument/2006/relationships/hyperlink" Target="https://journals.aps.org/prab/pdf/10.1103/PhysRevSTAB.8.042001" TargetMode="External"/><Relationship Id="rId7" Type="http://schemas.openxmlformats.org/officeDocument/2006/relationships/hyperlink" Target="https://tuprints.ulb.tu-darmstadt.de/5157/1/main%20-%20Kopie.pdf" TargetMode="External"/><Relationship Id="rId2" Type="http://schemas.openxmlformats.org/officeDocument/2006/relationships/hyperlink" Target="https://bib-pubdb1.desy.de/record/222467/files/DESY-M-91-06.pdf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eb.archive.org/web/20050216160425id_/http:/www.math.cmu.edu:80/users/ion/00877588.pdf" TargetMode="External"/><Relationship Id="rId5" Type="http://schemas.openxmlformats.org/officeDocument/2006/relationships/hyperlink" Target="https://arxiv.org/pdf/1508.00066.pdf" TargetMode="External"/><Relationship Id="rId10" Type="http://schemas.microsoft.com/office/2007/relationships/hdphoto" Target="../media/hdphoto7.wdp"/><Relationship Id="rId4" Type="http://schemas.openxmlformats.org/officeDocument/2006/relationships/hyperlink" Target="https://www.sciencedirect.com/science/article/pii/S016890020502098X/pdfft?md5=2f6b57780c7abd5a42392a1c5bdee341&amp;pid=1-s2.0-S016890020502098X-main.pdf" TargetMode="External"/><Relationship Id="rId9" Type="http://schemas.openxmlformats.org/officeDocument/2006/relationships/image" Target="../media/image214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6.png"/><Relationship Id="rId2" Type="http://schemas.openxmlformats.org/officeDocument/2006/relationships/image" Target="../media/image34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8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7" Type="http://schemas.openxmlformats.org/officeDocument/2006/relationships/image" Target="../media/image12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3.png"/><Relationship Id="rId5" Type="http://schemas.openxmlformats.org/officeDocument/2006/relationships/image" Target="../media/image219.png"/><Relationship Id="rId4" Type="http://schemas.openxmlformats.org/officeDocument/2006/relationships/image" Target="../media/image213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2.png"/><Relationship Id="rId2" Type="http://schemas.openxmlformats.org/officeDocument/2006/relationships/image" Target="../media/image22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4.png"/><Relationship Id="rId4" Type="http://schemas.openxmlformats.org/officeDocument/2006/relationships/image" Target="../media/image223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3.png"/><Relationship Id="rId2" Type="http://schemas.openxmlformats.org/officeDocument/2006/relationships/image" Target="../media/image22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3.png"/><Relationship Id="rId4" Type="http://schemas.openxmlformats.org/officeDocument/2006/relationships/image" Target="../media/image174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2.png"/><Relationship Id="rId2" Type="http://schemas.openxmlformats.org/officeDocument/2006/relationships/image" Target="../media/image22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9.png"/><Relationship Id="rId4" Type="http://schemas.openxmlformats.org/officeDocument/2006/relationships/hyperlink" Target="https://github.com/ImpedanCEI/FITwakis" TargetMode="Externa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8.png"/><Relationship Id="rId5" Type="http://schemas.openxmlformats.org/officeDocument/2006/relationships/image" Target="../media/image227.png"/><Relationship Id="rId4" Type="http://schemas.openxmlformats.org/officeDocument/2006/relationships/image" Target="../media/image226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9.gif"/><Relationship Id="rId7" Type="http://schemas.openxmlformats.org/officeDocument/2006/relationships/hyperlink" Target="https://docs.pyvista.org/version/stable/examples/02-plot/index.html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github.com/elenafuengar/PyFIT/blob/main/examples/script_planewave_fit.py" TargetMode="External"/><Relationship Id="rId5" Type="http://schemas.openxmlformats.org/officeDocument/2006/relationships/image" Target="../media/image230.png"/><Relationship Id="rId4" Type="http://schemas.openxmlformats.org/officeDocument/2006/relationships/image" Target="../media/image22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Relationship Id="rId14" Type="http://schemas.openxmlformats.org/officeDocument/2006/relationships/image" Target="../media/image32.pn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5.gif"/><Relationship Id="rId3" Type="http://schemas.openxmlformats.org/officeDocument/2006/relationships/image" Target="../media/image225.png"/><Relationship Id="rId7" Type="http://schemas.openxmlformats.org/officeDocument/2006/relationships/image" Target="../media/image234.gi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3.png"/><Relationship Id="rId5" Type="http://schemas.openxmlformats.org/officeDocument/2006/relationships/image" Target="../media/image231.png"/><Relationship Id="rId4" Type="http://schemas.openxmlformats.org/officeDocument/2006/relationships/hyperlink" Target="https://github.com/elenafuengar/PyFIT/blob/main/examples/script_planewave_fit.py" TargetMode="Externa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4.gif"/><Relationship Id="rId5" Type="http://schemas.openxmlformats.org/officeDocument/2006/relationships/hyperlink" Target="https://github.com/elenafuengar/PyFIT/blob/main/examples/script_wavepacket_fit.py" TargetMode="External"/><Relationship Id="rId4" Type="http://schemas.openxmlformats.org/officeDocument/2006/relationships/image" Target="../media/image236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5.png"/><Relationship Id="rId7" Type="http://schemas.openxmlformats.org/officeDocument/2006/relationships/image" Target="../media/image238.gi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3.gif"/><Relationship Id="rId5" Type="http://schemas.openxmlformats.org/officeDocument/2006/relationships/hyperlink" Target="https://github.com/elenafuengar/PyFIT/blob/main/examples/script_cubcavity_fit.py" TargetMode="External"/><Relationship Id="rId4" Type="http://schemas.openxmlformats.org/officeDocument/2006/relationships/image" Target="../media/image23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2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3.svg"/><Relationship Id="rId4" Type="http://schemas.openxmlformats.org/officeDocument/2006/relationships/image" Target="../media/image4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1.png"/><Relationship Id="rId2" Type="http://schemas.openxmlformats.org/officeDocument/2006/relationships/hyperlink" Target="https://indico.cern.ch/event/1154158/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7.png"/><Relationship Id="rId5" Type="http://schemas.openxmlformats.org/officeDocument/2006/relationships/image" Target="../media/image46.svg"/><Relationship Id="rId4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1EA03324-026C-4B30-A391-5D3AE3E571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0361" y="4653136"/>
            <a:ext cx="10171279" cy="1655761"/>
          </a:xfrm>
        </p:spPr>
        <p:txBody>
          <a:bodyPr/>
          <a:lstStyle/>
          <a:p>
            <a:r>
              <a:rPr lang="en-US" sz="2000" b="0" dirty="0">
                <a:solidFill>
                  <a:schemeClr val="tx1">
                    <a:lumMod val="40000"/>
                    <a:lumOff val="60000"/>
                  </a:schemeClr>
                </a:solidFill>
                <a:latin typeface="Century Schoolbook" panose="02040604050505020304" pitchFamily="18" charset="0"/>
              </a:rPr>
              <a:t>ABP-CEI Meeting, 25</a:t>
            </a:r>
            <a:r>
              <a:rPr lang="en-US" sz="2000" b="0" baseline="30000" dirty="0">
                <a:solidFill>
                  <a:schemeClr val="tx1">
                    <a:lumMod val="40000"/>
                    <a:lumOff val="60000"/>
                  </a:schemeClr>
                </a:solidFill>
                <a:latin typeface="Century Schoolbook" panose="02040604050505020304" pitchFamily="18" charset="0"/>
              </a:rPr>
              <a:t>th</a:t>
            </a:r>
            <a:r>
              <a:rPr lang="en-US" sz="2000" b="0" dirty="0">
                <a:solidFill>
                  <a:schemeClr val="tx1">
                    <a:lumMod val="40000"/>
                    <a:lumOff val="60000"/>
                  </a:schemeClr>
                </a:solidFill>
                <a:latin typeface="Century Schoolbook" panose="02040604050505020304" pitchFamily="18" charset="0"/>
              </a:rPr>
              <a:t>  April 2024</a:t>
            </a:r>
          </a:p>
          <a:p>
            <a:r>
              <a:rPr lang="en-US" sz="1800" b="0" u="sng" dirty="0">
                <a:solidFill>
                  <a:schemeClr val="tx1"/>
                </a:solidFill>
                <a:latin typeface="Century" panose="02040604050505020304" pitchFamily="18" charset="0"/>
              </a:rPr>
              <a:t>Elena de la Fuente</a:t>
            </a:r>
            <a:r>
              <a:rPr lang="en-US" sz="1800" b="0" dirty="0">
                <a:solidFill>
                  <a:schemeClr val="tx1"/>
                </a:solidFill>
                <a:latin typeface="Century" panose="02040604050505020304" pitchFamily="18" charset="0"/>
              </a:rPr>
              <a:t>, Lorenzo Giacomel, Giovanni Iadarola, Carlo Zannini, Manuel </a:t>
            </a:r>
            <a:r>
              <a:rPr lang="en-US" sz="1800" b="0" dirty="0" err="1">
                <a:solidFill>
                  <a:schemeClr val="tx1"/>
                </a:solidFill>
                <a:latin typeface="Century" panose="02040604050505020304" pitchFamily="18" charset="0"/>
              </a:rPr>
              <a:t>Cotelo</a:t>
            </a:r>
            <a:r>
              <a:rPr lang="en-US" sz="1800" b="0" dirty="0">
                <a:solidFill>
                  <a:schemeClr val="tx1"/>
                </a:solidFill>
                <a:latin typeface="Century" panose="02040604050505020304" pitchFamily="18" charset="0"/>
              </a:rPr>
              <a:t> (UPM)</a:t>
            </a:r>
          </a:p>
          <a:p>
            <a:r>
              <a:rPr lang="en-US" sz="1800" dirty="0">
                <a:solidFill>
                  <a:schemeClr val="accent5">
                    <a:lumMod val="60000"/>
                    <a:lumOff val="40000"/>
                  </a:schemeClr>
                </a:solidFill>
                <a:latin typeface="Century" panose="02040604050505020304" pitchFamily="18" charset="0"/>
                <a:sym typeface="Wingdings" panose="05000000000000000000" pitchFamily="2" charset="2"/>
              </a:rPr>
              <a:t> </a:t>
            </a:r>
            <a:r>
              <a:rPr lang="en-US" sz="1800" dirty="0">
                <a:solidFill>
                  <a:schemeClr val="accent5">
                    <a:lumMod val="60000"/>
                    <a:lumOff val="40000"/>
                  </a:schemeClr>
                </a:solidFill>
                <a:latin typeface="Century" panose="02040604050505020304" pitchFamily="18" charset="0"/>
              </a:rPr>
              <a:t>Special thanks to</a:t>
            </a:r>
            <a:r>
              <a:rPr lang="en-US" sz="1800" b="0" dirty="0">
                <a:solidFill>
                  <a:schemeClr val="accent5">
                    <a:lumMod val="60000"/>
                    <a:lumOff val="40000"/>
                  </a:schemeClr>
                </a:solidFill>
                <a:latin typeface="Century" panose="02040604050505020304" pitchFamily="18" charset="0"/>
              </a:rPr>
              <a:t>: </a:t>
            </a:r>
            <a:r>
              <a:rPr lang="en-US" sz="1800" b="0" dirty="0">
                <a:solidFill>
                  <a:schemeClr val="tx1"/>
                </a:solidFill>
                <a:latin typeface="Century" panose="02040604050505020304" pitchFamily="18" charset="0"/>
              </a:rPr>
              <a:t>Chiara </a:t>
            </a:r>
            <a:r>
              <a:rPr lang="en-US" sz="1800" b="0" dirty="0" err="1">
                <a:solidFill>
                  <a:schemeClr val="tx1"/>
                </a:solidFill>
                <a:latin typeface="Century" panose="02040604050505020304" pitchFamily="18" charset="0"/>
              </a:rPr>
              <a:t>Antuono</a:t>
            </a:r>
            <a:r>
              <a:rPr lang="en-US" sz="1800" b="0" dirty="0">
                <a:solidFill>
                  <a:schemeClr val="tx1"/>
                </a:solidFill>
                <a:latin typeface="Century" panose="02040604050505020304" pitchFamily="18" charset="0"/>
              </a:rPr>
              <a:t>, Giovanni </a:t>
            </a:r>
            <a:r>
              <a:rPr lang="en-US" sz="1800" b="0" dirty="0" err="1">
                <a:solidFill>
                  <a:schemeClr val="tx1"/>
                </a:solidFill>
                <a:latin typeface="Century" panose="02040604050505020304" pitchFamily="18" charset="0"/>
              </a:rPr>
              <a:t>Rumolo</a:t>
            </a:r>
            <a:r>
              <a:rPr lang="en-US" sz="1800" b="0" dirty="0">
                <a:solidFill>
                  <a:schemeClr val="tx1"/>
                </a:solidFill>
                <a:latin typeface="Century" panose="02040604050505020304" pitchFamily="18" charset="0"/>
              </a:rPr>
              <a:t>, Benoit Salvant, Leonardo Sito,        Jean Luc Vay (Berkeley Lab) and yet again to Lorenzo Giacomel 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5E4919CC-948C-4FD3-8A80-52633FCA3FDB}"/>
              </a:ext>
            </a:extLst>
          </p:cNvPr>
          <p:cNvSpPr txBox="1">
            <a:spLocks/>
          </p:cNvSpPr>
          <p:nvPr/>
        </p:nvSpPr>
        <p:spPr bwMode="auto">
          <a:xfrm>
            <a:off x="1982952" y="1637954"/>
            <a:ext cx="8226097" cy="2387599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>
              <a:lnSpc>
                <a:spcPct val="90000"/>
              </a:lnSpc>
              <a:spcBef>
                <a:spcPts val="0"/>
              </a:spcBef>
              <a:buNone/>
              <a:defRPr sz="6000" b="1">
                <a:solidFill>
                  <a:srgbClr val="385CB4"/>
                </a:solidFill>
                <a:latin typeface="Arial Nova" panose="020B0504020202020204" pitchFamily="34" charset="0"/>
                <a:ea typeface="+mj-ea"/>
                <a:cs typeface="+mj-cs"/>
              </a:defRPr>
            </a:lvl1pPr>
          </a:lstStyle>
          <a:p>
            <a:endParaRPr lang="en-US" sz="3200" b="0" dirty="0">
              <a:latin typeface="Century Schoolbook" panose="02040604050505020304" pitchFamily="18" charset="0"/>
            </a:endParaRP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FFF52CD6-E0CA-2F8F-FCB6-1649D0DB19FA}"/>
              </a:ext>
            </a:extLst>
          </p:cNvPr>
          <p:cNvCxnSpPr>
            <a:cxnSpLocks/>
          </p:cNvCxnSpPr>
          <p:nvPr/>
        </p:nvCxnSpPr>
        <p:spPr>
          <a:xfrm>
            <a:off x="1184687" y="4293096"/>
            <a:ext cx="9822627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ubtítulo 2">
            <a:extLst>
              <a:ext uri="{FF2B5EF4-FFF2-40B4-BE49-F238E27FC236}">
                <a16:creationId xmlns:a16="http://schemas.microsoft.com/office/drawing/2014/main" id="{624C89B8-C2C0-068F-58C5-F3DB319B54E4}"/>
              </a:ext>
            </a:extLst>
          </p:cNvPr>
          <p:cNvSpPr txBox="1">
            <a:spLocks/>
          </p:cNvSpPr>
          <p:nvPr/>
        </p:nvSpPr>
        <p:spPr bwMode="auto">
          <a:xfrm>
            <a:off x="1524000" y="4250731"/>
            <a:ext cx="9144000" cy="16557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400" b="1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20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8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6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dirty="0">
              <a:solidFill>
                <a:schemeClr val="tx1"/>
              </a:solidFill>
              <a:latin typeface="Century" panose="02040604050505020304" pitchFamily="18" charset="0"/>
            </a:endParaRPr>
          </a:p>
        </p:txBody>
      </p:sp>
      <p:sp>
        <p:nvSpPr>
          <p:cNvPr id="6" name="Título 5">
            <a:extLst>
              <a:ext uri="{FF2B5EF4-FFF2-40B4-BE49-F238E27FC236}">
                <a16:creationId xmlns:a16="http://schemas.microsoft.com/office/drawing/2014/main" id="{12FC8DEF-28E1-6C10-75B7-DEEF4E9A3A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84784"/>
            <a:ext cx="9144000" cy="2387599"/>
          </a:xfrm>
        </p:spPr>
        <p:txBody>
          <a:bodyPr/>
          <a:lstStyle/>
          <a:p>
            <a:r>
              <a:rPr lang="en-US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Consolas" panose="020B0609020204030204" pitchFamily="49" charset="0"/>
              </a:rPr>
              <a:t>w</a:t>
            </a:r>
            <a:r>
              <a:rPr lang="en-US" b="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Consolas" panose="020B0609020204030204" pitchFamily="49" charset="0"/>
              </a:rPr>
              <a:t>akis</a:t>
            </a:r>
            <a:r>
              <a:rPr lang="en-US" b="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: </a:t>
            </a:r>
            <a:br>
              <a:rPr lang="en-US" b="0" dirty="0">
                <a:solidFill>
                  <a:schemeClr val="accent5">
                    <a:lumMod val="60000"/>
                    <a:lumOff val="40000"/>
                  </a:schemeClr>
                </a:solidFill>
                <a:latin typeface="Century Schoolbook" panose="02040604050505020304" pitchFamily="18" charset="0"/>
              </a:rPr>
            </a:br>
            <a:r>
              <a:rPr lang="en-US" sz="4400" b="0" dirty="0">
                <a:latin typeface="Century Schoolbook" panose="02040604050505020304" pitchFamily="18" charset="0"/>
              </a:rPr>
              <a:t>3D Electromagnetic Time- Domain </a:t>
            </a:r>
            <a:br>
              <a:rPr lang="en-US" sz="4400" b="0" dirty="0">
                <a:latin typeface="Century Schoolbook" panose="02040604050505020304" pitchFamily="18" charset="0"/>
              </a:rPr>
            </a:br>
            <a:r>
              <a:rPr lang="en-US" sz="4400" b="0" dirty="0">
                <a:solidFill>
                  <a:schemeClr val="accent5">
                    <a:lumMod val="60000"/>
                    <a:lumOff val="40000"/>
                  </a:schemeClr>
                </a:solidFill>
                <a:latin typeface="Century Schoolbook" panose="02040604050505020304" pitchFamily="18" charset="0"/>
              </a:rPr>
              <a:t>Wak</a:t>
            </a:r>
            <a:r>
              <a:rPr lang="en-US" sz="4400" b="0" dirty="0">
                <a:latin typeface="Century Schoolbook" panose="02040604050505020304" pitchFamily="18" charset="0"/>
              </a:rPr>
              <a:t>e and </a:t>
            </a:r>
            <a:r>
              <a:rPr lang="en-US" sz="4400" b="0" dirty="0">
                <a:solidFill>
                  <a:schemeClr val="accent5">
                    <a:lumMod val="60000"/>
                    <a:lumOff val="40000"/>
                  </a:schemeClr>
                </a:solidFill>
                <a:latin typeface="Century Schoolbook" panose="02040604050505020304" pitchFamily="18" charset="0"/>
              </a:rPr>
              <a:t>I</a:t>
            </a:r>
            <a:r>
              <a:rPr lang="en-US" sz="4400" b="0" dirty="0">
                <a:latin typeface="Century Schoolbook" panose="02040604050505020304" pitchFamily="18" charset="0"/>
              </a:rPr>
              <a:t>mpedance </a:t>
            </a:r>
            <a:r>
              <a:rPr lang="en-US" sz="4400" b="0" dirty="0">
                <a:solidFill>
                  <a:schemeClr val="accent5">
                    <a:lumMod val="60000"/>
                    <a:lumOff val="40000"/>
                  </a:schemeClr>
                </a:solidFill>
                <a:latin typeface="Century Schoolbook" panose="02040604050505020304" pitchFamily="18" charset="0"/>
              </a:rPr>
              <a:t>S</a:t>
            </a:r>
            <a:r>
              <a:rPr lang="en-US" sz="4400" b="0" dirty="0">
                <a:latin typeface="Century Schoolbook" panose="02040604050505020304" pitchFamily="18" charset="0"/>
              </a:rPr>
              <a:t>olver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9869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126B5F-DF87-BB8F-DA18-41DF14484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PhD </a:t>
            </a:r>
            <a:r>
              <a:rPr lang="es-ES" dirty="0" err="1"/>
              <a:t>motivation</a:t>
            </a:r>
            <a:r>
              <a:rPr lang="es-ES" dirty="0"/>
              <a:t> (II)</a:t>
            </a:r>
            <a:endParaRPr 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1EE3DE2-2490-3E81-1AA1-3FE40D4167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4B0B5542-564D-4BC0-B109-620E2259213E}"/>
              </a:ext>
            </a:extLst>
          </p:cNvPr>
          <p:cNvSpPr txBox="1"/>
          <p:nvPr/>
        </p:nvSpPr>
        <p:spPr bwMode="auto">
          <a:xfrm>
            <a:off x="5812360" y="1567535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</a:rPr>
              <a:t>1</a:t>
            </a:r>
            <a:r>
              <a:rPr lang="en-US" sz="1600" baseline="30000" dirty="0">
                <a:solidFill>
                  <a:srgbClr val="00B050"/>
                </a:solidFill>
              </a:rPr>
              <a:t>st</a:t>
            </a:r>
            <a:r>
              <a:rPr lang="en-US" sz="1600" dirty="0">
                <a:solidFill>
                  <a:srgbClr val="00B050"/>
                </a:solidFill>
              </a:rPr>
              <a:t> year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D460CF60-2B55-F8C7-8E1D-B0A3D30C55BD}"/>
              </a:ext>
            </a:extLst>
          </p:cNvPr>
          <p:cNvSpPr txBox="1"/>
          <p:nvPr/>
        </p:nvSpPr>
        <p:spPr bwMode="auto">
          <a:xfrm>
            <a:off x="7882447" y="1567535"/>
            <a:ext cx="8915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</a:rPr>
              <a:t>2</a:t>
            </a:r>
            <a:r>
              <a:rPr lang="en-US" sz="1600" baseline="30000" dirty="0">
                <a:solidFill>
                  <a:srgbClr val="00B050"/>
                </a:solidFill>
              </a:rPr>
              <a:t>nd</a:t>
            </a:r>
            <a:r>
              <a:rPr lang="en-US" sz="1600" dirty="0">
                <a:solidFill>
                  <a:srgbClr val="00B050"/>
                </a:solidFill>
              </a:rPr>
              <a:t>  year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DF134F2D-7888-006F-E863-322B55C3631F}"/>
              </a:ext>
            </a:extLst>
          </p:cNvPr>
          <p:cNvSpPr txBox="1"/>
          <p:nvPr/>
        </p:nvSpPr>
        <p:spPr bwMode="auto">
          <a:xfrm>
            <a:off x="4847693" y="1059686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Century Schoolbook" panose="02040604050505020304" pitchFamily="18" charset="0"/>
              </a:rPr>
              <a:t>PhD 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6CBEA2A3-4294-47DB-78B3-5C2D47EA5B8D}"/>
              </a:ext>
            </a:extLst>
          </p:cNvPr>
          <p:cNvSpPr/>
          <p:nvPr/>
        </p:nvSpPr>
        <p:spPr>
          <a:xfrm>
            <a:off x="983432" y="1638501"/>
            <a:ext cx="10493740" cy="206323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F0CCD406-6BF4-A812-1D8D-0B59C58D4075}"/>
              </a:ext>
            </a:extLst>
          </p:cNvPr>
          <p:cNvCxnSpPr>
            <a:cxnSpLocks/>
          </p:cNvCxnSpPr>
          <p:nvPr/>
        </p:nvCxnSpPr>
        <p:spPr>
          <a:xfrm>
            <a:off x="11477172" y="1412776"/>
            <a:ext cx="0" cy="64807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id="{DADB4DF5-72D2-6182-37BD-6A76C72D4EFB}"/>
              </a:ext>
            </a:extLst>
          </p:cNvPr>
          <p:cNvCxnSpPr>
            <a:cxnSpLocks/>
          </p:cNvCxnSpPr>
          <p:nvPr/>
        </p:nvCxnSpPr>
        <p:spPr>
          <a:xfrm>
            <a:off x="980739" y="1412776"/>
            <a:ext cx="0" cy="64807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2AB24C2B-432E-3544-F997-356BF9F76D10}"/>
              </a:ext>
            </a:extLst>
          </p:cNvPr>
          <p:cNvCxnSpPr/>
          <p:nvPr/>
        </p:nvCxnSpPr>
        <p:spPr>
          <a:xfrm>
            <a:off x="3080026" y="1412776"/>
            <a:ext cx="0" cy="64807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24">
            <a:extLst>
              <a:ext uri="{FF2B5EF4-FFF2-40B4-BE49-F238E27FC236}">
                <a16:creationId xmlns:a16="http://schemas.microsoft.com/office/drawing/2014/main" id="{6C8E1FB7-5231-80A2-E013-80A3D0982C9B}"/>
              </a:ext>
            </a:extLst>
          </p:cNvPr>
          <p:cNvCxnSpPr/>
          <p:nvPr/>
        </p:nvCxnSpPr>
        <p:spPr>
          <a:xfrm>
            <a:off x="5179313" y="1412776"/>
            <a:ext cx="0" cy="64807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>
            <a:extLst>
              <a:ext uri="{FF2B5EF4-FFF2-40B4-BE49-F238E27FC236}">
                <a16:creationId xmlns:a16="http://schemas.microsoft.com/office/drawing/2014/main" id="{D9270590-5691-D97A-CA81-3EBDBF7906CF}"/>
              </a:ext>
            </a:extLst>
          </p:cNvPr>
          <p:cNvCxnSpPr/>
          <p:nvPr/>
        </p:nvCxnSpPr>
        <p:spPr>
          <a:xfrm>
            <a:off x="7278600" y="1412776"/>
            <a:ext cx="0" cy="64807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67F26D8D-A7B8-28DA-8CAF-7CF5D106791B}"/>
              </a:ext>
            </a:extLst>
          </p:cNvPr>
          <p:cNvCxnSpPr/>
          <p:nvPr/>
        </p:nvCxnSpPr>
        <p:spPr>
          <a:xfrm>
            <a:off x="9377887" y="1412776"/>
            <a:ext cx="0" cy="64807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uadroTexto 27">
            <a:extLst>
              <a:ext uri="{FF2B5EF4-FFF2-40B4-BE49-F238E27FC236}">
                <a16:creationId xmlns:a16="http://schemas.microsoft.com/office/drawing/2014/main" id="{90799F32-5C30-0B8D-E8E8-E82DBDAE1FD1}"/>
              </a:ext>
            </a:extLst>
          </p:cNvPr>
          <p:cNvSpPr txBox="1"/>
          <p:nvPr/>
        </p:nvSpPr>
        <p:spPr bwMode="auto">
          <a:xfrm>
            <a:off x="692458" y="1065298"/>
            <a:ext cx="1077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  <a:latin typeface="Century Schoolbook" panose="02040604050505020304" pitchFamily="18" charset="0"/>
              </a:rPr>
              <a:t>Trainee 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C7962752-56D1-036F-B8F5-F6B7CF4A0F41}"/>
              </a:ext>
            </a:extLst>
          </p:cNvPr>
          <p:cNvSpPr/>
          <p:nvPr/>
        </p:nvSpPr>
        <p:spPr>
          <a:xfrm>
            <a:off x="994343" y="1643309"/>
            <a:ext cx="4182274" cy="201515"/>
          </a:xfrm>
          <a:prstGeom prst="rect">
            <a:avLst/>
          </a:prstGeom>
          <a:solidFill>
            <a:srgbClr val="00B0F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B3AA4CA1-1C46-9E5A-E5A0-6C59755EE456}"/>
              </a:ext>
            </a:extLst>
          </p:cNvPr>
          <p:cNvSpPr txBox="1"/>
          <p:nvPr/>
        </p:nvSpPr>
        <p:spPr bwMode="auto">
          <a:xfrm>
            <a:off x="1611330" y="1567535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1</a:t>
            </a:r>
            <a:r>
              <a:rPr lang="en-US" sz="1600" baseline="30000" dirty="0">
                <a:solidFill>
                  <a:srgbClr val="00B0F0"/>
                </a:solidFill>
              </a:rPr>
              <a:t>st</a:t>
            </a:r>
            <a:r>
              <a:rPr lang="en-US" sz="1600" dirty="0">
                <a:solidFill>
                  <a:srgbClr val="00B0F0"/>
                </a:solidFill>
              </a:rPr>
              <a:t> year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C6CA54C3-EEE6-DDA0-CC9C-9BC8FE0DF4E5}"/>
              </a:ext>
            </a:extLst>
          </p:cNvPr>
          <p:cNvSpPr txBox="1"/>
          <p:nvPr/>
        </p:nvSpPr>
        <p:spPr bwMode="auto">
          <a:xfrm>
            <a:off x="3681184" y="1567535"/>
            <a:ext cx="8915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2</a:t>
            </a:r>
            <a:r>
              <a:rPr lang="en-US" sz="1600" baseline="30000" dirty="0">
                <a:solidFill>
                  <a:srgbClr val="00B0F0"/>
                </a:solidFill>
              </a:rPr>
              <a:t>nd</a:t>
            </a:r>
            <a:r>
              <a:rPr lang="en-US" sz="1600" dirty="0">
                <a:solidFill>
                  <a:srgbClr val="00B0F0"/>
                </a:solidFill>
              </a:rPr>
              <a:t>  year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4F7DBB6F-B6C5-B819-8DD7-24638A6C1CD0}"/>
              </a:ext>
            </a:extLst>
          </p:cNvPr>
          <p:cNvSpPr txBox="1"/>
          <p:nvPr/>
        </p:nvSpPr>
        <p:spPr bwMode="auto">
          <a:xfrm>
            <a:off x="9981731" y="1580813"/>
            <a:ext cx="9140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</a:rPr>
              <a:t>3</a:t>
            </a:r>
            <a:r>
              <a:rPr lang="en-US" sz="1600" baseline="30000" dirty="0">
                <a:solidFill>
                  <a:srgbClr val="00B050"/>
                </a:solidFill>
              </a:rPr>
              <a:t>rd</a:t>
            </a:r>
            <a:r>
              <a:rPr lang="en-US" sz="1600" dirty="0">
                <a:solidFill>
                  <a:srgbClr val="00B050"/>
                </a:solidFill>
              </a:rPr>
              <a:t>   year</a:t>
            </a:r>
          </a:p>
        </p:txBody>
      </p:sp>
      <p:sp>
        <p:nvSpPr>
          <p:cNvPr id="33" name="Flecha: hacia abajo 32">
            <a:extLst>
              <a:ext uri="{FF2B5EF4-FFF2-40B4-BE49-F238E27FC236}">
                <a16:creationId xmlns:a16="http://schemas.microsoft.com/office/drawing/2014/main" id="{9B492DF0-1ABA-82F5-B82C-FC79197ADE9C}"/>
              </a:ext>
            </a:extLst>
          </p:cNvPr>
          <p:cNvSpPr/>
          <p:nvPr/>
        </p:nvSpPr>
        <p:spPr>
          <a:xfrm>
            <a:off x="4007768" y="2100053"/>
            <a:ext cx="360040" cy="432048"/>
          </a:xfrm>
          <a:prstGeom prst="downArrow">
            <a:avLst>
              <a:gd name="adj1" fmla="val 50000"/>
              <a:gd name="adj2" fmla="val 62289"/>
            </a:avLst>
          </a:prstGeom>
          <a:solidFill>
            <a:srgbClr val="00B0F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9A476019-7E60-8335-622D-5D711AFF73E7}"/>
              </a:ext>
            </a:extLst>
          </p:cNvPr>
          <p:cNvSpPr txBox="1"/>
          <p:nvPr/>
        </p:nvSpPr>
        <p:spPr bwMode="auto">
          <a:xfrm>
            <a:off x="767408" y="2656175"/>
            <a:ext cx="474032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Consolas" panose="020B0609020204030204" pitchFamily="49" charset="0"/>
              </a:rPr>
              <a:t>(v0.2) </a:t>
            </a:r>
            <a:r>
              <a:rPr lang="en-US" sz="2000" b="1" dirty="0"/>
              <a:t>Explored open-source EM solvers to couple with </a:t>
            </a:r>
            <a:r>
              <a:rPr lang="en-US" sz="20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Consolas" panose="020B0609020204030204" pitchFamily="49" charset="0"/>
              </a:rPr>
              <a:t>wakis</a:t>
            </a:r>
            <a:r>
              <a:rPr lang="en-US" sz="2000" b="1" dirty="0"/>
              <a:t>:</a:t>
            </a:r>
          </a:p>
          <a:p>
            <a:pPr algn="ctr"/>
            <a:endParaRPr lang="en-US" sz="2000" b="1" dirty="0"/>
          </a:p>
          <a:p>
            <a:pPr algn="ctr"/>
            <a:endParaRPr lang="en-US" b="1" dirty="0"/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C69EF7DD-C9BD-D18D-967A-3FAA1327A256}"/>
              </a:ext>
            </a:extLst>
          </p:cNvPr>
          <p:cNvSpPr txBox="1"/>
          <p:nvPr/>
        </p:nvSpPr>
        <p:spPr bwMode="auto">
          <a:xfrm>
            <a:off x="551952" y="3436883"/>
            <a:ext cx="5561014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b="1" dirty="0">
                <a:solidFill>
                  <a:schemeClr val="tx1">
                    <a:lumMod val="60000"/>
                    <a:lumOff val="4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WarpX</a:t>
            </a:r>
            <a:r>
              <a:rPr lang="es-E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s-ES" dirty="0" err="1">
                <a:solidFill>
                  <a:schemeClr val="tx2"/>
                </a:solidFill>
              </a:rPr>
              <a:t>was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dirty="0" err="1">
                <a:solidFill>
                  <a:schemeClr val="tx2"/>
                </a:solidFill>
              </a:rPr>
              <a:t>the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dirty="0" err="1">
                <a:solidFill>
                  <a:schemeClr val="tx2"/>
                </a:solidFill>
              </a:rPr>
              <a:t>most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dirty="0" err="1">
                <a:solidFill>
                  <a:schemeClr val="tx2"/>
                </a:solidFill>
              </a:rPr>
              <a:t>promissing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dirty="0" err="1">
                <a:solidFill>
                  <a:schemeClr val="tx2"/>
                </a:solidFill>
              </a:rPr>
              <a:t>option</a:t>
            </a:r>
            <a:r>
              <a:rPr lang="es-ES" dirty="0">
                <a:solidFill>
                  <a:schemeClr val="tx2"/>
                </a:solidFill>
              </a:rPr>
              <a:t>: PIC+</a:t>
            </a:r>
            <a:r>
              <a:rPr lang="en-US" dirty="0">
                <a:solidFill>
                  <a:schemeClr val="tx2"/>
                </a:solidFill>
              </a:rPr>
              <a:t>FDTD, mesh refinement (AMR), PML boundaries, python API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Found </a:t>
            </a:r>
            <a:r>
              <a:rPr lang="en-US" dirty="0">
                <a:solidFill>
                  <a:srgbClr val="00B050"/>
                </a:solidFill>
              </a:rPr>
              <a:t>very good agreement for pillbox cavity</a:t>
            </a:r>
            <a:r>
              <a:rPr lang="en-US" dirty="0">
                <a:solidFill>
                  <a:schemeClr val="tx2"/>
                </a:solidFill>
              </a:rPr>
              <a:t>, AMReX developed importer for more complex geometries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WarpX at the time, </a:t>
            </a:r>
            <a:r>
              <a:rPr lang="en-US" dirty="0">
                <a:solidFill>
                  <a:srgbClr val="C00000"/>
                </a:solidFill>
              </a:rPr>
              <a:t>did not include material tensors </a:t>
            </a:r>
            <a:r>
              <a:rPr lang="en-US" dirty="0">
                <a:solidFill>
                  <a:schemeClr val="tx2"/>
                </a:solidFill>
              </a:rPr>
              <a:t>other than vacuum/PEC. Found limitations in beam injection &amp; PML </a:t>
            </a:r>
            <a:r>
              <a:rPr lang="en-US" dirty="0" err="1">
                <a:solidFill>
                  <a:schemeClr val="tx2"/>
                </a:solidFill>
              </a:rPr>
              <a:t>behaviour</a:t>
            </a:r>
            <a:r>
              <a:rPr lang="en-US" dirty="0">
                <a:solidFill>
                  <a:schemeClr val="tx2"/>
                </a:solidFill>
              </a:rPr>
              <a:t> too, </a:t>
            </a:r>
            <a:r>
              <a:rPr lang="en-US" dirty="0">
                <a:solidFill>
                  <a:srgbClr val="C00000"/>
                </a:solidFill>
              </a:rPr>
              <a:t>C++ core, complexity</a:t>
            </a:r>
            <a:r>
              <a:rPr lang="en-US" dirty="0">
                <a:solidFill>
                  <a:schemeClr val="tx2"/>
                </a:solidFill>
              </a:rPr>
              <a:t>…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2335C732-5A67-20AD-5B2B-94448F443A06}"/>
              </a:ext>
            </a:extLst>
          </p:cNvPr>
          <p:cNvSpPr txBox="1"/>
          <p:nvPr/>
        </p:nvSpPr>
        <p:spPr bwMode="auto">
          <a:xfrm>
            <a:off x="632603" y="5890852"/>
            <a:ext cx="609716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</a:rPr>
              <a:t>[2] </a:t>
            </a:r>
            <a:r>
              <a:rPr lang="en-US" sz="1400" i="1" dirty="0">
                <a:solidFill>
                  <a:schemeClr val="accent4"/>
                </a:solidFill>
              </a:rPr>
              <a:t>Progress on in-house wake solver “</a:t>
            </a:r>
            <a:r>
              <a:rPr lang="en-US" sz="1400" i="1" dirty="0" err="1">
                <a:solidFill>
                  <a:schemeClr val="accent4"/>
                </a:solidFill>
              </a:rPr>
              <a:t>wakis</a:t>
            </a:r>
            <a:r>
              <a:rPr lang="en-US" sz="1400" i="1" dirty="0">
                <a:solidFill>
                  <a:schemeClr val="accent4"/>
                </a:solidFill>
              </a:rPr>
              <a:t>”</a:t>
            </a:r>
            <a:r>
              <a:rPr lang="en-US" sz="1400" dirty="0">
                <a:solidFill>
                  <a:schemeClr val="accent4"/>
                </a:solidFill>
              </a:rPr>
              <a:t>. ABP-CEI meeting, 3</a:t>
            </a:r>
            <a:r>
              <a:rPr lang="en-US" sz="1400" baseline="30000" dirty="0">
                <a:solidFill>
                  <a:schemeClr val="accent4"/>
                </a:solidFill>
              </a:rPr>
              <a:t>rd</a:t>
            </a:r>
            <a:r>
              <a:rPr lang="en-US" sz="1400" dirty="0">
                <a:solidFill>
                  <a:schemeClr val="accent4"/>
                </a:solidFill>
              </a:rPr>
              <a:t>  August 2023. </a:t>
            </a:r>
            <a:r>
              <a:rPr lang="en-US" sz="1400" dirty="0">
                <a:solidFill>
                  <a:schemeClr val="accent4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https://indico.cern.ch/event/1283485/</a:t>
            </a:r>
            <a:r>
              <a:rPr lang="en-US" sz="1400" dirty="0">
                <a:solidFill>
                  <a:schemeClr val="accent4"/>
                </a:solidFill>
              </a:rPr>
              <a:t> </a:t>
            </a:r>
          </a:p>
        </p:txBody>
      </p:sp>
      <p:pic>
        <p:nvPicPr>
          <p:cNvPr id="67" name="Imagen 66">
            <a:extLst>
              <a:ext uri="{FF2B5EF4-FFF2-40B4-BE49-F238E27FC236}">
                <a16:creationId xmlns:a16="http://schemas.microsoft.com/office/drawing/2014/main" id="{A60B5B2B-E046-07FB-1EB1-4DE8D19A0EF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4021"/>
          <a:stretch/>
        </p:blipFill>
        <p:spPr>
          <a:xfrm>
            <a:off x="6401036" y="2452584"/>
            <a:ext cx="5158362" cy="3745463"/>
          </a:xfrm>
          <a:prstGeom prst="rect">
            <a:avLst/>
          </a:prstGeom>
        </p:spPr>
      </p:pic>
      <p:pic>
        <p:nvPicPr>
          <p:cNvPr id="69" name="Imagen 68">
            <a:extLst>
              <a:ext uri="{FF2B5EF4-FFF2-40B4-BE49-F238E27FC236}">
                <a16:creationId xmlns:a16="http://schemas.microsoft.com/office/drawing/2014/main" id="{F8BFA8AE-9E05-A5D6-C6C9-27EF35CB13B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22264" b="41492"/>
          <a:stretch/>
        </p:blipFill>
        <p:spPr>
          <a:xfrm>
            <a:off x="8539606" y="107740"/>
            <a:ext cx="2937566" cy="92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490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126B5F-DF87-BB8F-DA18-41DF14484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PhD status</a:t>
            </a:r>
            <a:endParaRPr 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1EE3DE2-2490-3E81-1AA1-3FE40D4167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A283B7A1-6C67-8A84-26FA-FD24342DF58C}"/>
              </a:ext>
            </a:extLst>
          </p:cNvPr>
          <p:cNvSpPr/>
          <p:nvPr/>
        </p:nvSpPr>
        <p:spPr>
          <a:xfrm>
            <a:off x="5176622" y="1638501"/>
            <a:ext cx="1836066" cy="206323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4B0B5542-564D-4BC0-B109-620E2259213E}"/>
              </a:ext>
            </a:extLst>
          </p:cNvPr>
          <p:cNvSpPr txBox="1"/>
          <p:nvPr/>
        </p:nvSpPr>
        <p:spPr bwMode="auto">
          <a:xfrm>
            <a:off x="5812360" y="1567535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</a:rPr>
              <a:t>1</a:t>
            </a:r>
            <a:r>
              <a:rPr lang="en-US" sz="1600" baseline="30000" dirty="0">
                <a:solidFill>
                  <a:srgbClr val="00B050"/>
                </a:solidFill>
              </a:rPr>
              <a:t>st</a:t>
            </a:r>
            <a:r>
              <a:rPr lang="en-US" sz="1600" dirty="0">
                <a:solidFill>
                  <a:srgbClr val="00B050"/>
                </a:solidFill>
              </a:rPr>
              <a:t> year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D460CF60-2B55-F8C7-8E1D-B0A3D30C55BD}"/>
              </a:ext>
            </a:extLst>
          </p:cNvPr>
          <p:cNvSpPr txBox="1"/>
          <p:nvPr/>
        </p:nvSpPr>
        <p:spPr bwMode="auto">
          <a:xfrm>
            <a:off x="7882447" y="1567535"/>
            <a:ext cx="8915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</a:rPr>
              <a:t>2</a:t>
            </a:r>
            <a:r>
              <a:rPr lang="en-US" sz="1600" baseline="30000" dirty="0">
                <a:solidFill>
                  <a:srgbClr val="00B050"/>
                </a:solidFill>
              </a:rPr>
              <a:t>nd</a:t>
            </a:r>
            <a:r>
              <a:rPr lang="en-US" sz="1600" dirty="0">
                <a:solidFill>
                  <a:srgbClr val="00B050"/>
                </a:solidFill>
              </a:rPr>
              <a:t>  year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DF134F2D-7888-006F-E863-322B55C3631F}"/>
              </a:ext>
            </a:extLst>
          </p:cNvPr>
          <p:cNvSpPr txBox="1"/>
          <p:nvPr/>
        </p:nvSpPr>
        <p:spPr bwMode="auto">
          <a:xfrm>
            <a:off x="4847693" y="1059686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Century Schoolbook" panose="02040604050505020304" pitchFamily="18" charset="0"/>
              </a:rPr>
              <a:t>PhD 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6CBEA2A3-4294-47DB-78B3-5C2D47EA5B8D}"/>
              </a:ext>
            </a:extLst>
          </p:cNvPr>
          <p:cNvSpPr/>
          <p:nvPr/>
        </p:nvSpPr>
        <p:spPr>
          <a:xfrm>
            <a:off x="983432" y="1638501"/>
            <a:ext cx="10493740" cy="206323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F0CCD406-6BF4-A812-1D8D-0B59C58D4075}"/>
              </a:ext>
            </a:extLst>
          </p:cNvPr>
          <p:cNvCxnSpPr>
            <a:cxnSpLocks/>
          </p:cNvCxnSpPr>
          <p:nvPr/>
        </p:nvCxnSpPr>
        <p:spPr>
          <a:xfrm>
            <a:off x="11477172" y="1412776"/>
            <a:ext cx="0" cy="64807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id="{DADB4DF5-72D2-6182-37BD-6A76C72D4EFB}"/>
              </a:ext>
            </a:extLst>
          </p:cNvPr>
          <p:cNvCxnSpPr>
            <a:cxnSpLocks/>
          </p:cNvCxnSpPr>
          <p:nvPr/>
        </p:nvCxnSpPr>
        <p:spPr>
          <a:xfrm>
            <a:off x="980739" y="1412776"/>
            <a:ext cx="0" cy="64807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2AB24C2B-432E-3544-F997-356BF9F76D10}"/>
              </a:ext>
            </a:extLst>
          </p:cNvPr>
          <p:cNvCxnSpPr/>
          <p:nvPr/>
        </p:nvCxnSpPr>
        <p:spPr>
          <a:xfrm>
            <a:off x="3080026" y="1412776"/>
            <a:ext cx="0" cy="64807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24">
            <a:extLst>
              <a:ext uri="{FF2B5EF4-FFF2-40B4-BE49-F238E27FC236}">
                <a16:creationId xmlns:a16="http://schemas.microsoft.com/office/drawing/2014/main" id="{6C8E1FB7-5231-80A2-E013-80A3D0982C9B}"/>
              </a:ext>
            </a:extLst>
          </p:cNvPr>
          <p:cNvCxnSpPr/>
          <p:nvPr/>
        </p:nvCxnSpPr>
        <p:spPr>
          <a:xfrm>
            <a:off x="5179313" y="1412776"/>
            <a:ext cx="0" cy="64807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>
            <a:extLst>
              <a:ext uri="{FF2B5EF4-FFF2-40B4-BE49-F238E27FC236}">
                <a16:creationId xmlns:a16="http://schemas.microsoft.com/office/drawing/2014/main" id="{D9270590-5691-D97A-CA81-3EBDBF7906CF}"/>
              </a:ext>
            </a:extLst>
          </p:cNvPr>
          <p:cNvCxnSpPr/>
          <p:nvPr/>
        </p:nvCxnSpPr>
        <p:spPr>
          <a:xfrm>
            <a:off x="7278600" y="1412776"/>
            <a:ext cx="0" cy="64807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67F26D8D-A7B8-28DA-8CAF-7CF5D106791B}"/>
              </a:ext>
            </a:extLst>
          </p:cNvPr>
          <p:cNvCxnSpPr/>
          <p:nvPr/>
        </p:nvCxnSpPr>
        <p:spPr>
          <a:xfrm>
            <a:off x="9377887" y="1412776"/>
            <a:ext cx="0" cy="64807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uadroTexto 27">
            <a:extLst>
              <a:ext uri="{FF2B5EF4-FFF2-40B4-BE49-F238E27FC236}">
                <a16:creationId xmlns:a16="http://schemas.microsoft.com/office/drawing/2014/main" id="{90799F32-5C30-0B8D-E8E8-E82DBDAE1FD1}"/>
              </a:ext>
            </a:extLst>
          </p:cNvPr>
          <p:cNvSpPr txBox="1"/>
          <p:nvPr/>
        </p:nvSpPr>
        <p:spPr bwMode="auto">
          <a:xfrm>
            <a:off x="692458" y="1065298"/>
            <a:ext cx="1077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  <a:latin typeface="Century Schoolbook" panose="02040604050505020304" pitchFamily="18" charset="0"/>
              </a:rPr>
              <a:t>Trainee 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C7962752-56D1-036F-B8F5-F6B7CF4A0F41}"/>
              </a:ext>
            </a:extLst>
          </p:cNvPr>
          <p:cNvSpPr/>
          <p:nvPr/>
        </p:nvSpPr>
        <p:spPr>
          <a:xfrm>
            <a:off x="994343" y="1643309"/>
            <a:ext cx="4182274" cy="201515"/>
          </a:xfrm>
          <a:prstGeom prst="rect">
            <a:avLst/>
          </a:prstGeom>
          <a:solidFill>
            <a:srgbClr val="00B0F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B3AA4CA1-1C46-9E5A-E5A0-6C59755EE456}"/>
              </a:ext>
            </a:extLst>
          </p:cNvPr>
          <p:cNvSpPr txBox="1"/>
          <p:nvPr/>
        </p:nvSpPr>
        <p:spPr bwMode="auto">
          <a:xfrm>
            <a:off x="1611330" y="1567535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1</a:t>
            </a:r>
            <a:r>
              <a:rPr lang="en-US" sz="1600" baseline="30000" dirty="0">
                <a:solidFill>
                  <a:srgbClr val="00B0F0"/>
                </a:solidFill>
              </a:rPr>
              <a:t>st</a:t>
            </a:r>
            <a:r>
              <a:rPr lang="en-US" sz="1600" dirty="0">
                <a:solidFill>
                  <a:srgbClr val="00B0F0"/>
                </a:solidFill>
              </a:rPr>
              <a:t> year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C6CA54C3-EEE6-DDA0-CC9C-9BC8FE0DF4E5}"/>
              </a:ext>
            </a:extLst>
          </p:cNvPr>
          <p:cNvSpPr txBox="1"/>
          <p:nvPr/>
        </p:nvSpPr>
        <p:spPr bwMode="auto">
          <a:xfrm>
            <a:off x="3681184" y="1567535"/>
            <a:ext cx="8915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2</a:t>
            </a:r>
            <a:r>
              <a:rPr lang="en-US" sz="1600" baseline="30000" dirty="0">
                <a:solidFill>
                  <a:srgbClr val="00B0F0"/>
                </a:solidFill>
              </a:rPr>
              <a:t>nd</a:t>
            </a:r>
            <a:r>
              <a:rPr lang="en-US" sz="1600" dirty="0">
                <a:solidFill>
                  <a:srgbClr val="00B0F0"/>
                </a:solidFill>
              </a:rPr>
              <a:t>  year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4F7DBB6F-B6C5-B819-8DD7-24638A6C1CD0}"/>
              </a:ext>
            </a:extLst>
          </p:cNvPr>
          <p:cNvSpPr txBox="1"/>
          <p:nvPr/>
        </p:nvSpPr>
        <p:spPr bwMode="auto">
          <a:xfrm>
            <a:off x="9981731" y="1580813"/>
            <a:ext cx="9140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</a:rPr>
              <a:t>3</a:t>
            </a:r>
            <a:r>
              <a:rPr lang="en-US" sz="1600" baseline="30000" dirty="0">
                <a:solidFill>
                  <a:srgbClr val="00B050"/>
                </a:solidFill>
              </a:rPr>
              <a:t>rd</a:t>
            </a:r>
            <a:r>
              <a:rPr lang="en-US" sz="1600" dirty="0">
                <a:solidFill>
                  <a:srgbClr val="00B050"/>
                </a:solidFill>
              </a:rPr>
              <a:t>   year</a:t>
            </a:r>
          </a:p>
        </p:txBody>
      </p:sp>
      <p:sp>
        <p:nvSpPr>
          <p:cNvPr id="33" name="Flecha: hacia abajo 32">
            <a:extLst>
              <a:ext uri="{FF2B5EF4-FFF2-40B4-BE49-F238E27FC236}">
                <a16:creationId xmlns:a16="http://schemas.microsoft.com/office/drawing/2014/main" id="{9B492DF0-1ABA-82F5-B82C-FC79197ADE9C}"/>
              </a:ext>
            </a:extLst>
          </p:cNvPr>
          <p:cNvSpPr/>
          <p:nvPr/>
        </p:nvSpPr>
        <p:spPr>
          <a:xfrm>
            <a:off x="6042140" y="1943390"/>
            <a:ext cx="360040" cy="369803"/>
          </a:xfrm>
          <a:prstGeom prst="downArrow">
            <a:avLst>
              <a:gd name="adj1" fmla="val 50000"/>
              <a:gd name="adj2" fmla="val 62289"/>
            </a:avLst>
          </a:prstGeom>
          <a:solidFill>
            <a:srgbClr val="92D05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9A476019-7E60-8335-622D-5D711AFF73E7}"/>
              </a:ext>
            </a:extLst>
          </p:cNvPr>
          <p:cNvSpPr txBox="1"/>
          <p:nvPr/>
        </p:nvSpPr>
        <p:spPr bwMode="auto">
          <a:xfrm>
            <a:off x="5401939" y="311490"/>
            <a:ext cx="6468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528123"/>
                </a:solidFill>
              </a:rPr>
              <a:t>(v.0.3) Decided to explore CST®’s numerical method, the </a:t>
            </a:r>
            <a:r>
              <a:rPr lang="en-US" b="1" dirty="0">
                <a:solidFill>
                  <a:srgbClr val="528123"/>
                </a:solidFill>
              </a:rPr>
              <a:t>Finite Integration Technique (FIT)</a:t>
            </a:r>
            <a:r>
              <a:rPr lang="en-US" dirty="0">
                <a:solidFill>
                  <a:srgbClr val="528123"/>
                </a:solidFill>
              </a:rPr>
              <a:t> in a python mockup </a:t>
            </a:r>
            <a:r>
              <a:rPr lang="en-US" dirty="0">
                <a:solidFill>
                  <a:srgbClr val="528123"/>
                </a:solidFill>
                <a:sym typeface="Wingdings" panose="05000000000000000000" pitchFamily="2" charset="2"/>
              </a:rPr>
              <a:t></a:t>
            </a:r>
            <a:endParaRPr lang="en-US" dirty="0">
              <a:solidFill>
                <a:srgbClr val="528123"/>
              </a:solidFill>
            </a:endParaRPr>
          </a:p>
        </p:txBody>
      </p:sp>
      <p:sp>
        <p:nvSpPr>
          <p:cNvPr id="2072" name="CuadroTexto 2071">
            <a:extLst>
              <a:ext uri="{FF2B5EF4-FFF2-40B4-BE49-F238E27FC236}">
                <a16:creationId xmlns:a16="http://schemas.microsoft.com/office/drawing/2014/main" id="{0073B039-7DBB-024B-E497-6CE0416E0A23}"/>
              </a:ext>
            </a:extLst>
          </p:cNvPr>
          <p:cNvSpPr txBox="1"/>
          <p:nvPr/>
        </p:nvSpPr>
        <p:spPr bwMode="auto">
          <a:xfrm>
            <a:off x="4709324" y="6462990"/>
            <a:ext cx="37298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40000"/>
                    <a:lumOff val="6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https://github.com/ImpedanCEI/FITwakis</a:t>
            </a:r>
            <a:r>
              <a:rPr lang="en-US" sz="14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066F1D0E-3AA0-1546-A47F-A9B40F78BB27}"/>
              </a:ext>
            </a:extLst>
          </p:cNvPr>
          <p:cNvGrpSpPr/>
          <p:nvPr/>
        </p:nvGrpSpPr>
        <p:grpSpPr>
          <a:xfrm>
            <a:off x="147158" y="2251718"/>
            <a:ext cx="11019435" cy="4126954"/>
            <a:chOff x="147158" y="2251718"/>
            <a:chExt cx="11019435" cy="4126954"/>
          </a:xfrm>
        </p:grpSpPr>
        <p:sp>
          <p:nvSpPr>
            <p:cNvPr id="7" name="Rectángulo: esquinas redondeadas 6">
              <a:extLst>
                <a:ext uri="{FF2B5EF4-FFF2-40B4-BE49-F238E27FC236}">
                  <a16:creationId xmlns:a16="http://schemas.microsoft.com/office/drawing/2014/main" id="{034B9816-5979-BFE8-0948-C2ACBA3854CB}"/>
                </a:ext>
              </a:extLst>
            </p:cNvPr>
            <p:cNvSpPr/>
            <p:nvPr/>
          </p:nvSpPr>
          <p:spPr>
            <a:xfrm>
              <a:off x="3431704" y="2742094"/>
              <a:ext cx="6048663" cy="3636578"/>
            </a:xfrm>
            <a:prstGeom prst="roundRect">
              <a:avLst>
                <a:gd name="adj" fmla="val 6156"/>
              </a:avLst>
            </a:prstGeom>
            <a:solidFill>
              <a:schemeClr val="accent5">
                <a:lumMod val="60000"/>
                <a:lumOff val="4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84CE200F-71DB-67D5-0A59-84EF93E642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58509" r="77960"/>
            <a:stretch/>
          </p:blipFill>
          <p:spPr>
            <a:xfrm>
              <a:off x="338821" y="3851423"/>
              <a:ext cx="1219397" cy="960375"/>
            </a:xfrm>
            <a:prstGeom prst="rect">
              <a:avLst/>
            </a:prstGeom>
          </p:spPr>
        </p:pic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60736937-9F7F-DBC4-61DD-93C8868F20F6}"/>
                </a:ext>
              </a:extLst>
            </p:cNvPr>
            <p:cNvSpPr txBox="1"/>
            <p:nvPr/>
          </p:nvSpPr>
          <p:spPr bwMode="auto">
            <a:xfrm>
              <a:off x="147158" y="3227784"/>
              <a:ext cx="163378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accent3"/>
                  </a:solidFill>
                </a:rPr>
                <a:t>CAD Geometry </a:t>
              </a:r>
            </a:p>
            <a:p>
              <a:pPr algn="ctr"/>
              <a:r>
                <a:rPr lang="en-US" dirty="0">
                  <a:solidFill>
                    <a:schemeClr val="accent3"/>
                  </a:solidFill>
                  <a:latin typeface="Consolas" panose="020B0609020204030204" pitchFamily="49" charset="0"/>
                </a:rPr>
                <a:t>(.stl)</a:t>
              </a:r>
            </a:p>
          </p:txBody>
        </p:sp>
        <p:sp>
          <p:nvSpPr>
            <p:cNvPr id="11" name="Rectángulo: esquinas redondeadas 10">
              <a:extLst>
                <a:ext uri="{FF2B5EF4-FFF2-40B4-BE49-F238E27FC236}">
                  <a16:creationId xmlns:a16="http://schemas.microsoft.com/office/drawing/2014/main" id="{934A846D-DF02-D597-9C75-C6E932F377D4}"/>
                </a:ext>
              </a:extLst>
            </p:cNvPr>
            <p:cNvSpPr/>
            <p:nvPr/>
          </p:nvSpPr>
          <p:spPr>
            <a:xfrm>
              <a:off x="1745478" y="3441228"/>
              <a:ext cx="1692454" cy="1810609"/>
            </a:xfrm>
            <a:prstGeom prst="roundRect">
              <a:avLst>
                <a:gd name="adj" fmla="val 0"/>
              </a:avLst>
            </a:prstGeom>
            <a:solidFill>
              <a:srgbClr val="FFC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ángulo: esquinas redondeadas 11">
              <a:extLst>
                <a:ext uri="{FF2B5EF4-FFF2-40B4-BE49-F238E27FC236}">
                  <a16:creationId xmlns:a16="http://schemas.microsoft.com/office/drawing/2014/main" id="{89CD7251-B1A2-F2B0-C407-889991231AC2}"/>
                </a:ext>
              </a:extLst>
            </p:cNvPr>
            <p:cNvSpPr/>
            <p:nvPr/>
          </p:nvSpPr>
          <p:spPr>
            <a:xfrm>
              <a:off x="9480365" y="3406432"/>
              <a:ext cx="1686228" cy="1810609"/>
            </a:xfrm>
            <a:prstGeom prst="roundRect">
              <a:avLst>
                <a:gd name="adj" fmla="val 0"/>
              </a:avLst>
            </a:prstGeom>
            <a:solidFill>
              <a:srgbClr val="FFC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DD4F7EF6-92F1-87A1-444D-13052A5692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9714" y="4325112"/>
              <a:ext cx="926725" cy="9267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4" name="Picture 6">
              <a:extLst>
                <a:ext uri="{FF2B5EF4-FFF2-40B4-BE49-F238E27FC236}">
                  <a16:creationId xmlns:a16="http://schemas.microsoft.com/office/drawing/2014/main" id="{CE525558-2EAB-2764-A8EC-C1F6940929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9612" y="5924733"/>
              <a:ext cx="394495" cy="4323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CuadroTexto 12">
              <a:extLst>
                <a:ext uri="{FF2B5EF4-FFF2-40B4-BE49-F238E27FC236}">
                  <a16:creationId xmlns:a16="http://schemas.microsoft.com/office/drawing/2014/main" id="{E9C14058-7357-25E6-7FE3-A0D0F44EE04D}"/>
                </a:ext>
              </a:extLst>
            </p:cNvPr>
            <p:cNvSpPr txBox="1"/>
            <p:nvPr/>
          </p:nvSpPr>
          <p:spPr bwMode="auto">
            <a:xfrm>
              <a:off x="1972889" y="3563263"/>
              <a:ext cx="126989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C000"/>
                  </a:solidFill>
                </a:rPr>
                <a:t>Simulation </a:t>
              </a:r>
            </a:p>
            <a:p>
              <a:pPr algn="ctr"/>
              <a:r>
                <a:rPr lang="en-US" dirty="0">
                  <a:solidFill>
                    <a:srgbClr val="FFC000"/>
                  </a:solidFill>
                </a:rPr>
                <a:t>parameters</a:t>
              </a:r>
            </a:p>
          </p:txBody>
        </p:sp>
        <p:sp>
          <p:nvSpPr>
            <p:cNvPr id="34" name="Arco 33">
              <a:extLst>
                <a:ext uri="{FF2B5EF4-FFF2-40B4-BE49-F238E27FC236}">
                  <a16:creationId xmlns:a16="http://schemas.microsoft.com/office/drawing/2014/main" id="{95566858-A500-2FD1-B7E5-D596EC31110C}"/>
                </a:ext>
              </a:extLst>
            </p:cNvPr>
            <p:cNvSpPr/>
            <p:nvPr/>
          </p:nvSpPr>
          <p:spPr>
            <a:xfrm rot="10020297">
              <a:off x="1048800" y="4059836"/>
              <a:ext cx="926725" cy="1080120"/>
            </a:xfrm>
            <a:prstGeom prst="arc">
              <a:avLst/>
            </a:prstGeom>
            <a:ln w="31750"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ángulo: esquinas redondeadas 35">
              <a:extLst>
                <a:ext uri="{FF2B5EF4-FFF2-40B4-BE49-F238E27FC236}">
                  <a16:creationId xmlns:a16="http://schemas.microsoft.com/office/drawing/2014/main" id="{80350DAF-12C1-B4AD-CB02-21347743EDFD}"/>
                </a:ext>
              </a:extLst>
            </p:cNvPr>
            <p:cNvSpPr/>
            <p:nvPr/>
          </p:nvSpPr>
          <p:spPr>
            <a:xfrm>
              <a:off x="3582016" y="2857950"/>
              <a:ext cx="1397908" cy="1111522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70C0"/>
                </a:solidFill>
              </a:endParaRPr>
            </a:p>
            <a:p>
              <a:pPr algn="ctr"/>
              <a:r>
                <a:rPr lang="en-US" dirty="0">
                  <a:solidFill>
                    <a:srgbClr val="0070C0"/>
                  </a:solidFill>
                </a:rPr>
                <a:t>Geometry importer</a:t>
              </a:r>
            </a:p>
          </p:txBody>
        </p:sp>
        <p:sp>
          <p:nvSpPr>
            <p:cNvPr id="42" name="Rectángulo: esquinas redondeadas 41">
              <a:extLst>
                <a:ext uri="{FF2B5EF4-FFF2-40B4-BE49-F238E27FC236}">
                  <a16:creationId xmlns:a16="http://schemas.microsoft.com/office/drawing/2014/main" id="{1E73D926-11FE-3D91-AC61-73B6C7BE99E8}"/>
                </a:ext>
              </a:extLst>
            </p:cNvPr>
            <p:cNvSpPr/>
            <p:nvPr/>
          </p:nvSpPr>
          <p:spPr>
            <a:xfrm>
              <a:off x="7306998" y="2836624"/>
              <a:ext cx="2045617" cy="826014"/>
            </a:xfrm>
            <a:prstGeom prst="roundRect">
              <a:avLst/>
            </a:prstGeom>
            <a:solidFill>
              <a:srgbClr val="00B0F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Time stepping scheme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Rectángulo: esquinas redondeadas 44">
                  <a:extLst>
                    <a:ext uri="{FF2B5EF4-FFF2-40B4-BE49-F238E27FC236}">
                      <a16:creationId xmlns:a16="http://schemas.microsoft.com/office/drawing/2014/main" id="{FD8F9C16-EC55-2A05-732F-8865DC4C26AB}"/>
                    </a:ext>
                  </a:extLst>
                </p:cNvPr>
                <p:cNvSpPr/>
                <p:nvPr/>
              </p:nvSpPr>
              <p:spPr>
                <a:xfrm>
                  <a:off x="3978256" y="4430881"/>
                  <a:ext cx="1268926" cy="834653"/>
                </a:xfrm>
                <a:prstGeom prst="roundRect">
                  <a:avLst/>
                </a:prstGeom>
                <a:solidFill>
                  <a:schemeClr val="accent1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srgbClr val="0070C0"/>
                      </a:solidFill>
                    </a:rPr>
                    <a:t>Mesh </a:t>
                  </a: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  <m:r>
                          <a:rPr lang="es-ES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acc>
                          <m:accPr>
                            <m:chr m:val="̃"/>
                            <m:ctrlPr>
                              <a:rPr lang="es-ES" i="1" dirty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dirty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</m:acc>
                      </m:oMath>
                    </m:oMathPara>
                  </a14:m>
                  <a:endParaRPr lang="en-US" dirty="0">
                    <a:solidFill>
                      <a:srgbClr val="0070C0"/>
                    </a:solidFill>
                  </a:endParaRPr>
                </a:p>
              </p:txBody>
            </p:sp>
          </mc:Choice>
          <mc:Fallback xmlns="">
            <p:sp>
              <p:nvSpPr>
                <p:cNvPr id="45" name="Rectángulo: esquinas redondeadas 44">
                  <a:extLst>
                    <a:ext uri="{FF2B5EF4-FFF2-40B4-BE49-F238E27FC236}">
                      <a16:creationId xmlns:a16="http://schemas.microsoft.com/office/drawing/2014/main" id="{FD8F9C16-EC55-2A05-732F-8865DC4C26A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78256" y="4430881"/>
                  <a:ext cx="1268926" cy="834653"/>
                </a:xfrm>
                <a:prstGeom prst="roundRect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Rectángulo: esquinas redondeadas 45">
                  <a:extLst>
                    <a:ext uri="{FF2B5EF4-FFF2-40B4-BE49-F238E27FC236}">
                      <a16:creationId xmlns:a16="http://schemas.microsoft.com/office/drawing/2014/main" id="{B40FE5C9-A797-58B3-A673-1487CC9F1ABC}"/>
                    </a:ext>
                  </a:extLst>
                </p:cNvPr>
                <p:cNvSpPr/>
                <p:nvPr/>
              </p:nvSpPr>
              <p:spPr>
                <a:xfrm>
                  <a:off x="5096382" y="5365876"/>
                  <a:ext cx="2210616" cy="849796"/>
                </a:xfrm>
                <a:prstGeom prst="roundRect">
                  <a:avLst/>
                </a:prstGeom>
                <a:solidFill>
                  <a:srgbClr val="FFC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schemeClr val="accent3"/>
                      </a:solidFill>
                    </a:rPr>
                    <a:t>Materials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s-ES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sub>
                      </m:sSub>
                      <m:r>
                        <a:rPr lang="es-ES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s-ES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s-ES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s-ES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s-ES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s-ES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sub>
                      </m:sSub>
                    </m:oMath>
                  </a14:m>
                  <a:endParaRPr lang="en-US" dirty="0">
                    <a:solidFill>
                      <a:schemeClr val="accent3"/>
                    </a:solidFill>
                  </a:endParaRPr>
                </a:p>
              </p:txBody>
            </p:sp>
          </mc:Choice>
          <mc:Fallback xmlns="">
            <p:sp>
              <p:nvSpPr>
                <p:cNvPr id="46" name="Rectángulo: esquinas redondeadas 45">
                  <a:extLst>
                    <a:ext uri="{FF2B5EF4-FFF2-40B4-BE49-F238E27FC236}">
                      <a16:creationId xmlns:a16="http://schemas.microsoft.com/office/drawing/2014/main" id="{B40FE5C9-A797-58B3-A673-1487CC9F1AB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96382" y="5365876"/>
                  <a:ext cx="2210616" cy="849796"/>
                </a:xfrm>
                <a:prstGeom prst="roundRect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Rectángulo: esquinas redondeadas 46">
                  <a:extLst>
                    <a:ext uri="{FF2B5EF4-FFF2-40B4-BE49-F238E27FC236}">
                      <a16:creationId xmlns:a16="http://schemas.microsoft.com/office/drawing/2014/main" id="{5FF8ACD7-1A8A-B52A-8E21-2997D666DDC0}"/>
                    </a:ext>
                  </a:extLst>
                </p:cNvPr>
                <p:cNvSpPr/>
                <p:nvPr/>
              </p:nvSpPr>
              <p:spPr>
                <a:xfrm>
                  <a:off x="8007195" y="4076846"/>
                  <a:ext cx="1345420" cy="891361"/>
                </a:xfrm>
                <a:prstGeom prst="roundRect">
                  <a:avLst/>
                </a:prstGeom>
                <a:solidFill>
                  <a:srgbClr val="92D050">
                    <a:alpha val="3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srgbClr val="00B050"/>
                      </a:solidFill>
                    </a:rPr>
                    <a:t>Fields </a:t>
                  </a:r>
                </a:p>
                <a:p>
                  <a:pPr algn="ctr"/>
                  <a14:m>
                    <m:oMath xmlns:m="http://schemas.openxmlformats.org/officeDocument/2006/math">
                      <m:r>
                        <a:rPr lang="es-ES" sz="16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s-ES" sz="16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ES" sz="16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s-ES" sz="16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US" sz="1600" dirty="0">
                      <a:solidFill>
                        <a:srgbClr val="00B050"/>
                      </a:solidFill>
                    </a:rPr>
                    <a:t>, </a:t>
                  </a:r>
                  <a14:m>
                    <m:oMath xmlns:m="http://schemas.openxmlformats.org/officeDocument/2006/math">
                      <m:r>
                        <a:rPr lang="en-US" sz="160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s-ES" sz="16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ES" sz="16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s-ES" sz="16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),</m:t>
                      </m:r>
                    </m:oMath>
                  </a14:m>
                  <a:r>
                    <a:rPr lang="en-US" sz="1600" dirty="0">
                      <a:solidFill>
                        <a:srgbClr val="00B050"/>
                      </a:solidFill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sz="160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es-ES" sz="16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ES" sz="16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s-ES" sz="16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endParaRPr lang="en-US" sz="1600" dirty="0">
                    <a:solidFill>
                      <a:srgbClr val="00B050"/>
                    </a:solidFill>
                  </a:endParaRPr>
                </a:p>
              </p:txBody>
            </p:sp>
          </mc:Choice>
          <mc:Fallback xmlns="">
            <p:sp>
              <p:nvSpPr>
                <p:cNvPr id="47" name="Rectángulo: esquinas redondeadas 46">
                  <a:extLst>
                    <a:ext uri="{FF2B5EF4-FFF2-40B4-BE49-F238E27FC236}">
                      <a16:creationId xmlns:a16="http://schemas.microsoft.com/office/drawing/2014/main" id="{5FF8ACD7-1A8A-B52A-8E21-2997D666DDC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07195" y="4076846"/>
                  <a:ext cx="1345420" cy="891361"/>
                </a:xfrm>
                <a:prstGeom prst="roundRect">
                  <a:avLst/>
                </a:prstGeom>
                <a:blipFill>
                  <a:blip r:embed="rId9"/>
                  <a:stretch>
                    <a:fillRect t="-2055" b="-2055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Rectángulo: esquinas redondeadas 47">
                  <a:extLst>
                    <a:ext uri="{FF2B5EF4-FFF2-40B4-BE49-F238E27FC236}">
                      <a16:creationId xmlns:a16="http://schemas.microsoft.com/office/drawing/2014/main" id="{11AE9F6D-8E91-056E-0FA6-0148FF85AEBD}"/>
                    </a:ext>
                  </a:extLst>
                </p:cNvPr>
                <p:cNvSpPr/>
                <p:nvPr/>
              </p:nvSpPr>
              <p:spPr>
                <a:xfrm>
                  <a:off x="5425611" y="4493540"/>
                  <a:ext cx="1902062" cy="709337"/>
                </a:xfrm>
                <a:prstGeom prst="roundRect">
                  <a:avLst/>
                </a:prstGeom>
                <a:solidFill>
                  <a:srgbClr val="C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rgbClr val="C00000"/>
                    </a:solidFill>
                  </a:endParaRPr>
                </a:p>
                <a:p>
                  <a:pPr algn="ctr"/>
                  <a:r>
                    <a:rPr lang="en-US" dirty="0">
                      <a:solidFill>
                        <a:srgbClr val="C00000"/>
                      </a:solidFill>
                    </a:rPr>
                    <a:t>Operators </a:t>
                  </a:r>
                  <a14:m>
                    <m:oMath xmlns:m="http://schemas.openxmlformats.org/officeDocument/2006/math">
                      <m:r>
                        <a:rPr lang="en-US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US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s-ES" b="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s-ES" b="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s-ES" b="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</m:acc>
                        </m:e>
                        <m:sub>
                          <m:r>
                            <a:rPr lang="es-ES" b="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US" i="1" dirty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s-ES" b="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s-ES" b="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</m:acc>
                        </m:e>
                        <m:sub>
                          <m:r>
                            <a:rPr lang="es-ES" b="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a14:m>
                  <a:endParaRPr lang="es-ES" b="0" dirty="0">
                    <a:solidFill>
                      <a:srgbClr val="C00000"/>
                    </a:solidFill>
                  </a:endParaRPr>
                </a:p>
                <a:p>
                  <a:pPr algn="ctr"/>
                  <a:endParaRPr lang="en-US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48" name="Rectángulo: esquinas redondeadas 47">
                  <a:extLst>
                    <a:ext uri="{FF2B5EF4-FFF2-40B4-BE49-F238E27FC236}">
                      <a16:creationId xmlns:a16="http://schemas.microsoft.com/office/drawing/2014/main" id="{11AE9F6D-8E91-056E-0FA6-0148FF85AEB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25611" y="4493540"/>
                  <a:ext cx="1902062" cy="709337"/>
                </a:xfrm>
                <a:prstGeom prst="roundRect">
                  <a:avLst/>
                </a:prstGeom>
                <a:blipFill>
                  <a:blip r:embed="rId10"/>
                  <a:stretch>
                    <a:fillRect r="-9615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062" name="Picture 14" descr="PyVista · GitHub">
              <a:extLst>
                <a:ext uri="{FF2B5EF4-FFF2-40B4-BE49-F238E27FC236}">
                  <a16:creationId xmlns:a16="http://schemas.microsoft.com/office/drawing/2014/main" id="{89D87915-097F-317F-A4D1-77261C1064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63752" y="2712330"/>
              <a:ext cx="849788" cy="8497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9" name="Flecha: hacia abajo 48">
              <a:extLst>
                <a:ext uri="{FF2B5EF4-FFF2-40B4-BE49-F238E27FC236}">
                  <a16:creationId xmlns:a16="http://schemas.microsoft.com/office/drawing/2014/main" id="{94D9DC7D-9AB8-3356-B4CA-B9639252DA96}"/>
                </a:ext>
              </a:extLst>
            </p:cNvPr>
            <p:cNvSpPr/>
            <p:nvPr/>
          </p:nvSpPr>
          <p:spPr>
            <a:xfrm>
              <a:off x="4156685" y="3964957"/>
              <a:ext cx="327983" cy="581450"/>
            </a:xfrm>
            <a:prstGeom prst="downArrow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1" name="Rectángulo: esquinas redondeadas 50">
              <a:extLst>
                <a:ext uri="{FF2B5EF4-FFF2-40B4-BE49-F238E27FC236}">
                  <a16:creationId xmlns:a16="http://schemas.microsoft.com/office/drawing/2014/main" id="{B4712E88-C589-5D73-FA9E-6DADF7A2E332}"/>
                </a:ext>
              </a:extLst>
            </p:cNvPr>
            <p:cNvSpPr/>
            <p:nvPr/>
          </p:nvSpPr>
          <p:spPr>
            <a:xfrm>
              <a:off x="5110162" y="2867460"/>
              <a:ext cx="1972078" cy="705424"/>
            </a:xfrm>
            <a:prstGeom prst="roundRect">
              <a:avLst/>
            </a:prstGeom>
            <a:solidFill>
              <a:srgbClr val="00B0F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err="1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Boundary</a:t>
              </a:r>
              <a:r>
                <a:rPr lang="es-ES" dirty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s-ES" dirty="0" err="1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conditions</a:t>
              </a:r>
              <a:endParaRPr lang="en-US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53" name="Flecha: doblada 52">
              <a:extLst>
                <a:ext uri="{FF2B5EF4-FFF2-40B4-BE49-F238E27FC236}">
                  <a16:creationId xmlns:a16="http://schemas.microsoft.com/office/drawing/2014/main" id="{5974161B-143D-803C-F732-D1D0B9E481CF}"/>
                </a:ext>
              </a:extLst>
            </p:cNvPr>
            <p:cNvSpPr/>
            <p:nvPr/>
          </p:nvSpPr>
          <p:spPr>
            <a:xfrm rot="10800000" flipH="1">
              <a:off x="4250145" y="5256039"/>
              <a:ext cx="926472" cy="664195"/>
            </a:xfrm>
            <a:prstGeom prst="bentArrow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4" name="Flecha: doblada 53">
              <a:extLst>
                <a:ext uri="{FF2B5EF4-FFF2-40B4-BE49-F238E27FC236}">
                  <a16:creationId xmlns:a16="http://schemas.microsoft.com/office/drawing/2014/main" id="{15A02A14-EE42-4C9C-0C04-B55F8A4A377B}"/>
                </a:ext>
              </a:extLst>
            </p:cNvPr>
            <p:cNvSpPr/>
            <p:nvPr/>
          </p:nvSpPr>
          <p:spPr>
            <a:xfrm rot="10800000" flipH="1">
              <a:off x="3713337" y="3964956"/>
              <a:ext cx="802998" cy="1978521"/>
            </a:xfrm>
            <a:prstGeom prst="bentArrow">
              <a:avLst>
                <a:gd name="adj1" fmla="val 19139"/>
                <a:gd name="adj2" fmla="val 23325"/>
                <a:gd name="adj3" fmla="val 0"/>
                <a:gd name="adj4" fmla="val 43750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2060" name="Picture 12">
              <a:extLst>
                <a:ext uri="{FF2B5EF4-FFF2-40B4-BE49-F238E27FC236}">
                  <a16:creationId xmlns:a16="http://schemas.microsoft.com/office/drawing/2014/main" id="{F3721D01-8798-71D5-8CCE-4EB0B48422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47194" y="2613325"/>
              <a:ext cx="1022976" cy="4603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8" name="Picture 10" descr="scipy | pypi via the Tidelift Subscription">
              <a:extLst>
                <a:ext uri="{FF2B5EF4-FFF2-40B4-BE49-F238E27FC236}">
                  <a16:creationId xmlns:a16="http://schemas.microsoft.com/office/drawing/2014/main" id="{FECE132A-659C-6DA7-5100-F2C7E1F930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51180" y="2453680"/>
              <a:ext cx="695150" cy="7658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8" name="Flecha: a la izquierda y derecha 57">
              <a:extLst>
                <a:ext uri="{FF2B5EF4-FFF2-40B4-BE49-F238E27FC236}">
                  <a16:creationId xmlns:a16="http://schemas.microsoft.com/office/drawing/2014/main" id="{B8701306-E986-4CEE-2A88-16E093D3AD66}"/>
                </a:ext>
              </a:extLst>
            </p:cNvPr>
            <p:cNvSpPr/>
            <p:nvPr/>
          </p:nvSpPr>
          <p:spPr>
            <a:xfrm>
              <a:off x="6987905" y="3103371"/>
              <a:ext cx="412644" cy="304226"/>
            </a:xfrm>
            <a:prstGeom prst="leftRightArrow">
              <a:avLst/>
            </a:prstGeom>
            <a:solidFill>
              <a:srgbClr val="4C507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59" name="CuadroTexto 58">
              <a:extLst>
                <a:ext uri="{FF2B5EF4-FFF2-40B4-BE49-F238E27FC236}">
                  <a16:creationId xmlns:a16="http://schemas.microsoft.com/office/drawing/2014/main" id="{7BFBC1D8-AD77-047D-A7D4-386054108ECE}"/>
                </a:ext>
              </a:extLst>
            </p:cNvPr>
            <p:cNvSpPr txBox="1"/>
            <p:nvPr/>
          </p:nvSpPr>
          <p:spPr bwMode="auto">
            <a:xfrm>
              <a:off x="3488242" y="5920235"/>
              <a:ext cx="6912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nsolas" panose="020B0609020204030204" pitchFamily="49" charset="0"/>
                </a:rPr>
                <a:t>100%</a:t>
              </a:r>
            </a:p>
          </p:txBody>
        </p:sp>
        <p:sp>
          <p:nvSpPr>
            <p:cNvPr id="61" name="Flecha: doblada 60">
              <a:extLst>
                <a:ext uri="{FF2B5EF4-FFF2-40B4-BE49-F238E27FC236}">
                  <a16:creationId xmlns:a16="http://schemas.microsoft.com/office/drawing/2014/main" id="{20413ECC-B803-D079-393F-F7EAFA86DAD9}"/>
                </a:ext>
              </a:extLst>
            </p:cNvPr>
            <p:cNvSpPr/>
            <p:nvPr/>
          </p:nvSpPr>
          <p:spPr>
            <a:xfrm rot="5400000" flipH="1">
              <a:off x="7039470" y="5093977"/>
              <a:ext cx="1179805" cy="700845"/>
            </a:xfrm>
            <a:prstGeom prst="bentArrow">
              <a:avLst>
                <a:gd name="adj1" fmla="val 21745"/>
                <a:gd name="adj2" fmla="val 25394"/>
                <a:gd name="adj3" fmla="val 0"/>
                <a:gd name="adj4" fmla="val 91608"/>
              </a:avLst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Flecha: doblada 61">
              <a:extLst>
                <a:ext uri="{FF2B5EF4-FFF2-40B4-BE49-F238E27FC236}">
                  <a16:creationId xmlns:a16="http://schemas.microsoft.com/office/drawing/2014/main" id="{4604A1D3-1BED-2EAC-FA93-E86D985B8A4A}"/>
                </a:ext>
              </a:extLst>
            </p:cNvPr>
            <p:cNvSpPr/>
            <p:nvPr/>
          </p:nvSpPr>
          <p:spPr>
            <a:xfrm rot="5400000" flipH="1">
              <a:off x="6867130" y="4069991"/>
              <a:ext cx="1527177" cy="658425"/>
            </a:xfrm>
            <a:prstGeom prst="bentArrow">
              <a:avLst>
                <a:gd name="adj1" fmla="val 23483"/>
                <a:gd name="adj2" fmla="val 25160"/>
                <a:gd name="adj3" fmla="val 28804"/>
                <a:gd name="adj4" fmla="val 49330"/>
              </a:avLst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Flecha: hacia abajo 62">
              <a:extLst>
                <a:ext uri="{FF2B5EF4-FFF2-40B4-BE49-F238E27FC236}">
                  <a16:creationId xmlns:a16="http://schemas.microsoft.com/office/drawing/2014/main" id="{43BCE469-E7A4-6411-E4C6-34564540D3D2}"/>
                </a:ext>
              </a:extLst>
            </p:cNvPr>
            <p:cNvSpPr/>
            <p:nvPr/>
          </p:nvSpPr>
          <p:spPr>
            <a:xfrm rot="16200000">
              <a:off x="5145053" y="4688011"/>
              <a:ext cx="327983" cy="346501"/>
            </a:xfrm>
            <a:prstGeom prst="downArrow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49" name="Rectángulo: esquinas redondeadas 2048">
                  <a:extLst>
                    <a:ext uri="{FF2B5EF4-FFF2-40B4-BE49-F238E27FC236}">
                      <a16:creationId xmlns:a16="http://schemas.microsoft.com/office/drawing/2014/main" id="{913CD01B-690F-80B2-1EFE-378AB40E46B0}"/>
                    </a:ext>
                  </a:extLst>
                </p:cNvPr>
                <p:cNvSpPr/>
                <p:nvPr/>
              </p:nvSpPr>
              <p:spPr>
                <a:xfrm>
                  <a:off x="5108510" y="3689272"/>
                  <a:ext cx="2001046" cy="675832"/>
                </a:xfrm>
                <a:prstGeom prst="roundRect">
                  <a:avLst/>
                </a:prstGeom>
                <a:solidFill>
                  <a:srgbClr val="7030A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ES" dirty="0">
                      <a:solidFill>
                        <a:srgbClr val="7030A0"/>
                      </a:solidFill>
                    </a:rPr>
                    <a:t>S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s-ES" b="0" i="0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ource</m:t>
                      </m:r>
                      <m:r>
                        <a:rPr lang="es-ES" b="0" i="0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ES" b="0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s-ES" b="0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ES" b="0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s-ES" b="0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endParaRPr lang="en-US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2049" name="Rectángulo: esquinas redondeadas 2048">
                  <a:extLst>
                    <a:ext uri="{FF2B5EF4-FFF2-40B4-BE49-F238E27FC236}">
                      <a16:creationId xmlns:a16="http://schemas.microsoft.com/office/drawing/2014/main" id="{913CD01B-690F-80B2-1EFE-378AB40E46B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08510" y="3689272"/>
                  <a:ext cx="2001046" cy="675832"/>
                </a:xfrm>
                <a:prstGeom prst="roundRect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51" name="Flecha: doblada 2050">
              <a:extLst>
                <a:ext uri="{FF2B5EF4-FFF2-40B4-BE49-F238E27FC236}">
                  <a16:creationId xmlns:a16="http://schemas.microsoft.com/office/drawing/2014/main" id="{C3366C03-7012-34F0-B5A6-6E6FEE8D7EB0}"/>
                </a:ext>
              </a:extLst>
            </p:cNvPr>
            <p:cNvSpPr/>
            <p:nvPr/>
          </p:nvSpPr>
          <p:spPr>
            <a:xfrm rot="5400000" flipH="1">
              <a:off x="7038020" y="3715042"/>
              <a:ext cx="622014" cy="478944"/>
            </a:xfrm>
            <a:prstGeom prst="bentArrow">
              <a:avLst>
                <a:gd name="adj1" fmla="val 25493"/>
                <a:gd name="adj2" fmla="val 25160"/>
                <a:gd name="adj3" fmla="val 30813"/>
                <a:gd name="adj4" fmla="val 49330"/>
              </a:avLst>
            </a:prstGeom>
            <a:solidFill>
              <a:srgbClr val="7030A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55" name="Rectángulo: esquinas redondeadas 2054">
                  <a:extLst>
                    <a:ext uri="{FF2B5EF4-FFF2-40B4-BE49-F238E27FC236}">
                      <a16:creationId xmlns:a16="http://schemas.microsoft.com/office/drawing/2014/main" id="{84C0EE23-E7EA-3ECF-08A0-378CE34D55ED}"/>
                    </a:ext>
                  </a:extLst>
                </p:cNvPr>
                <p:cNvSpPr/>
                <p:nvPr/>
              </p:nvSpPr>
              <p:spPr>
                <a:xfrm>
                  <a:off x="7970686" y="5215906"/>
                  <a:ext cx="1345420" cy="997419"/>
                </a:xfrm>
                <a:prstGeom prst="roundRect">
                  <a:avLst/>
                </a:prstGeom>
                <a:solidFill>
                  <a:schemeClr val="accent5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a:rPr>
                    <a:t>Wake solve</a:t>
                  </a: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solidFill>
                              <a:schemeClr val="accent5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  <m:r>
                          <a:rPr lang="en-US" i="1" dirty="0" smtClean="0">
                            <a:solidFill>
                              <a:schemeClr val="accent5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i="1" dirty="0">
                            <a:solidFill>
                              <a:schemeClr val="accent5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oMath>
                    </m:oMathPara>
                  </a14:m>
                  <a:endParaRPr lang="en-US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055" name="Rectángulo: esquinas redondeadas 2054">
                  <a:extLst>
                    <a:ext uri="{FF2B5EF4-FFF2-40B4-BE49-F238E27FC236}">
                      <a16:creationId xmlns:a16="http://schemas.microsoft.com/office/drawing/2014/main" id="{84C0EE23-E7EA-3ECF-08A0-378CE34D55E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70686" y="5215906"/>
                  <a:ext cx="1345420" cy="997419"/>
                </a:xfrm>
                <a:prstGeom prst="roundRect">
                  <a:avLst/>
                </a:prstGeom>
                <a:blipFill>
                  <a:blip r:embed="rId15"/>
                  <a:stretch>
                    <a:fillRect l="-455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57" name="Flecha: hacia abajo 2056">
              <a:extLst>
                <a:ext uri="{FF2B5EF4-FFF2-40B4-BE49-F238E27FC236}">
                  <a16:creationId xmlns:a16="http://schemas.microsoft.com/office/drawing/2014/main" id="{A1B0296B-4723-B3E4-4ADF-A45172FE99DF}"/>
                </a:ext>
              </a:extLst>
            </p:cNvPr>
            <p:cNvSpPr/>
            <p:nvPr/>
          </p:nvSpPr>
          <p:spPr>
            <a:xfrm>
              <a:off x="8515913" y="4943964"/>
              <a:ext cx="327983" cy="346501"/>
            </a:xfrm>
            <a:prstGeom prst="downArrow">
              <a:avLst/>
            </a:prstGeom>
            <a:solidFill>
              <a:srgbClr val="00B050">
                <a:alpha val="6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2059" name="Picture 2">
              <a:extLst>
                <a:ext uri="{FF2B5EF4-FFF2-40B4-BE49-F238E27FC236}">
                  <a16:creationId xmlns:a16="http://schemas.microsoft.com/office/drawing/2014/main" id="{0E25D2B1-8DAB-B203-6A77-F8DD4701F9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00188" y="4254992"/>
              <a:ext cx="926725" cy="9267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61" name="CuadroTexto 2060">
              <a:extLst>
                <a:ext uri="{FF2B5EF4-FFF2-40B4-BE49-F238E27FC236}">
                  <a16:creationId xmlns:a16="http://schemas.microsoft.com/office/drawing/2014/main" id="{649D63F4-7B54-CDA9-68BF-ED969208D385}"/>
                </a:ext>
              </a:extLst>
            </p:cNvPr>
            <p:cNvSpPr txBox="1"/>
            <p:nvPr/>
          </p:nvSpPr>
          <p:spPr bwMode="auto">
            <a:xfrm>
              <a:off x="9652101" y="3518127"/>
              <a:ext cx="137249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C000"/>
                  </a:solidFill>
                </a:rPr>
                <a:t>Visualization</a:t>
              </a:r>
            </a:p>
            <a:p>
              <a:r>
                <a:rPr lang="en-US" dirty="0">
                  <a:solidFill>
                    <a:srgbClr val="FFC000"/>
                  </a:solidFill>
                </a:rPr>
                <a:t>&amp; post-proc</a:t>
              </a:r>
            </a:p>
          </p:txBody>
        </p:sp>
        <p:sp>
          <p:nvSpPr>
            <p:cNvPr id="2063" name="CuadroTexto 2062">
              <a:extLst>
                <a:ext uri="{FF2B5EF4-FFF2-40B4-BE49-F238E27FC236}">
                  <a16:creationId xmlns:a16="http://schemas.microsoft.com/office/drawing/2014/main" id="{749D133D-CF60-108A-6939-C8DF62DA1EA5}"/>
                </a:ext>
              </a:extLst>
            </p:cNvPr>
            <p:cNvSpPr txBox="1"/>
            <p:nvPr/>
          </p:nvSpPr>
          <p:spPr bwMode="auto">
            <a:xfrm>
              <a:off x="5197625" y="2251718"/>
              <a:ext cx="222368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err="1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Consolas" panose="020B0609020204030204" pitchFamily="49" charset="0"/>
                </a:rPr>
                <a:t>wakis</a:t>
              </a:r>
              <a:r>
                <a:rPr lang="en-US" sz="2400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Consolas" panose="020B0609020204030204" pitchFamily="49" charset="0"/>
                </a:rPr>
                <a:t> (v0.3)</a:t>
              </a:r>
            </a:p>
          </p:txBody>
        </p:sp>
        <p:pic>
          <p:nvPicPr>
            <p:cNvPr id="2070" name="Imagen 2069">
              <a:extLst>
                <a:ext uri="{FF2B5EF4-FFF2-40B4-BE49-F238E27FC236}">
                  <a16:creationId xmlns:a16="http://schemas.microsoft.com/office/drawing/2014/main" id="{A65D229B-0002-D183-A76E-FC110ED7B10E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5400000">
              <a:off x="8443589" y="3519026"/>
              <a:ext cx="457240" cy="658425"/>
            </a:xfrm>
            <a:prstGeom prst="rect">
              <a:avLst/>
            </a:prstGeom>
          </p:spPr>
        </p:pic>
        <p:pic>
          <p:nvPicPr>
            <p:cNvPr id="2073" name="Picture 4">
              <a:extLst>
                <a:ext uri="{FF2B5EF4-FFF2-40B4-BE49-F238E27FC236}">
                  <a16:creationId xmlns:a16="http://schemas.microsoft.com/office/drawing/2014/main" id="{E23E0B76-7725-8259-A0A7-E21AB560F5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7693" y="2309571"/>
              <a:ext cx="317593" cy="3175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80287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207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Imagen 110">
            <a:extLst>
              <a:ext uri="{FF2B5EF4-FFF2-40B4-BE49-F238E27FC236}">
                <a16:creationId xmlns:a16="http://schemas.microsoft.com/office/drawing/2014/main" id="{7A70D128-0502-853E-4E2C-941ED98237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1700" y="2936843"/>
            <a:ext cx="3244764" cy="195492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0604216A-B5A5-FF51-A4BF-DA1415E1FC00}"/>
              </a:ext>
            </a:extLst>
          </p:cNvPr>
          <p:cNvSpPr txBox="1"/>
          <p:nvPr/>
        </p:nvSpPr>
        <p:spPr bwMode="auto">
          <a:xfrm>
            <a:off x="8112224" y="1691516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528123"/>
                </a:solidFill>
              </a:rPr>
              <a:t>Slides 4 - 11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E7A0B95-12C4-F727-44BC-598A81CC3D75}"/>
              </a:ext>
            </a:extLst>
          </p:cNvPr>
          <p:cNvSpPr txBox="1"/>
          <p:nvPr/>
        </p:nvSpPr>
        <p:spPr bwMode="auto">
          <a:xfrm>
            <a:off x="8112224" y="2411596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097BA3"/>
                </a:solidFill>
              </a:rPr>
              <a:t>Slides 13 - 38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A114FDDA-731A-E9B9-B53F-F3AAD96BB5C7}"/>
              </a:ext>
            </a:extLst>
          </p:cNvPr>
          <p:cNvSpPr txBox="1"/>
          <p:nvPr/>
        </p:nvSpPr>
        <p:spPr bwMode="auto">
          <a:xfrm>
            <a:off x="8112224" y="5229200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Slides 40 - 42</a:t>
            </a:r>
          </a:p>
        </p:txBody>
      </p: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B053D4D4-7556-880E-A22F-13A66BB79FEB}"/>
              </a:ext>
            </a:extLst>
          </p:cNvPr>
          <p:cNvCxnSpPr>
            <a:cxnSpLocks/>
          </p:cNvCxnSpPr>
          <p:nvPr/>
        </p:nvCxnSpPr>
        <p:spPr>
          <a:xfrm>
            <a:off x="7755426" y="1951970"/>
            <a:ext cx="2520280" cy="0"/>
          </a:xfrm>
          <a:prstGeom prst="line">
            <a:avLst/>
          </a:prstGeom>
          <a:ln w="25400">
            <a:solidFill>
              <a:srgbClr val="528123">
                <a:alpha val="4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AB20D9D3-0B96-103E-56B8-95FFA486223F}"/>
              </a:ext>
            </a:extLst>
          </p:cNvPr>
          <p:cNvCxnSpPr>
            <a:cxnSpLocks/>
          </p:cNvCxnSpPr>
          <p:nvPr/>
        </p:nvCxnSpPr>
        <p:spPr>
          <a:xfrm>
            <a:off x="7755426" y="2646204"/>
            <a:ext cx="2373022" cy="0"/>
          </a:xfrm>
          <a:prstGeom prst="line">
            <a:avLst/>
          </a:prstGeom>
          <a:ln w="25400">
            <a:solidFill>
              <a:srgbClr val="097BA3">
                <a:alpha val="4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3053651C-BB7B-309C-7989-94CBE8EA10C2}"/>
              </a:ext>
            </a:extLst>
          </p:cNvPr>
          <p:cNvCxnSpPr>
            <a:cxnSpLocks/>
          </p:cNvCxnSpPr>
          <p:nvPr/>
        </p:nvCxnSpPr>
        <p:spPr>
          <a:xfrm>
            <a:off x="7755426" y="5456568"/>
            <a:ext cx="2373022" cy="0"/>
          </a:xfrm>
          <a:prstGeom prst="line">
            <a:avLst/>
          </a:prstGeom>
          <a:ln w="25400">
            <a:solidFill>
              <a:schemeClr val="accent3">
                <a:lumMod val="75000"/>
                <a:alpha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53D3DB84-4EDC-B432-D13B-7E76548235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71CFE99E-F3D7-E351-90CE-7956757F8BD1}"/>
              </a:ext>
            </a:extLst>
          </p:cNvPr>
          <p:cNvSpPr/>
          <p:nvPr/>
        </p:nvSpPr>
        <p:spPr>
          <a:xfrm>
            <a:off x="479376" y="1556792"/>
            <a:ext cx="6984776" cy="648072"/>
          </a:xfrm>
          <a:prstGeom prst="roundRect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rgbClr val="528123"/>
                </a:solidFill>
              </a:rPr>
              <a:t>1. Introduction to Beam-Coupling Impedance simulations &amp; Motivation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: esquinas redondeadas 7">
                <a:extLst>
                  <a:ext uri="{FF2B5EF4-FFF2-40B4-BE49-F238E27FC236}">
                    <a16:creationId xmlns:a16="http://schemas.microsoft.com/office/drawing/2014/main" id="{7CADC5A0-095C-0C7D-08C8-823B2D40384A}"/>
                  </a:ext>
                </a:extLst>
              </p:cNvPr>
              <p:cNvSpPr/>
              <p:nvPr/>
            </p:nvSpPr>
            <p:spPr>
              <a:xfrm>
                <a:off x="479376" y="2299769"/>
                <a:ext cx="6984776" cy="2730287"/>
              </a:xfrm>
              <a:prstGeom prst="roundRect">
                <a:avLst>
                  <a:gd name="adj" fmla="val 493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2. The Finite Integration Technique (FIT) step-by-step: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</a:t>
                </a:r>
                <a:r>
                  <a:rPr lang="en-US" b="1" dirty="0">
                    <a:solidFill>
                      <a:srgbClr val="097BA3"/>
                    </a:solidFill>
                  </a:rPr>
                  <a:t>2.1. Numerical Algorithm in free-space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2.2. Geometry definition: STL importer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2.3. Adding material tensors: </a:t>
                </a:r>
                <a14:m>
                  <m:oMath xmlns:m="http://schemas.openxmlformats.org/officeDocument/2006/math">
                    <m:r>
                      <a:rPr lang="es-ES" i="1">
                        <a:solidFill>
                          <a:srgbClr val="097BA3"/>
                        </a:solidFill>
                        <a:latin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US" dirty="0">
                    <a:solidFill>
                      <a:srgbClr val="097BA3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s-ES" i="1">
                        <a:solidFill>
                          <a:srgbClr val="097BA3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endParaRPr lang="en-US" dirty="0">
                  <a:solidFill>
                    <a:srgbClr val="097BA3"/>
                  </a:solidFill>
                </a:endParaRP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2.4. Particle beam injection &amp; Absorbing boundaries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2.5. Adding conductivity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 b="0" i="1" smtClean="0">
                        <a:solidFill>
                          <a:srgbClr val="097BA3"/>
                        </a:solidFill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endParaRPr lang="es-ES" b="0" dirty="0">
                  <a:solidFill>
                    <a:srgbClr val="097BA3"/>
                  </a:solidFill>
                </a:endParaRPr>
              </a:p>
              <a:p>
                <a:pPr>
                  <a:spcAft>
                    <a:spcPts val="600"/>
                  </a:spcAft>
                </a:pPr>
                <a:r>
                  <a:rPr lang="es-ES" dirty="0">
                    <a:solidFill>
                      <a:srgbClr val="097BA3"/>
                    </a:solidFill>
                  </a:rPr>
                  <a:t>	2.6. Low-</a:t>
                </a:r>
                <a14:m>
                  <m:oMath xmlns:m="http://schemas.openxmlformats.org/officeDocument/2006/math">
                    <m:r>
                      <a:rPr lang="es-ES" b="0" i="1" smtClean="0">
                        <a:solidFill>
                          <a:srgbClr val="097BA3"/>
                        </a:solidFill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s-ES" b="0" dirty="0">
                    <a:solidFill>
                      <a:srgbClr val="097BA3"/>
                    </a:solidFill>
                  </a:rPr>
                  <a:t> simulations</a:t>
                </a:r>
              </a:p>
            </p:txBody>
          </p:sp>
        </mc:Choice>
        <mc:Fallback xmlns="">
          <p:sp>
            <p:nvSpPr>
              <p:cNvPr id="8" name="Rectángulo: esquinas redondeadas 7">
                <a:extLst>
                  <a:ext uri="{FF2B5EF4-FFF2-40B4-BE49-F238E27FC236}">
                    <a16:creationId xmlns:a16="http://schemas.microsoft.com/office/drawing/2014/main" id="{7CADC5A0-095C-0C7D-08C8-823B2D4038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376" y="2299769"/>
                <a:ext cx="6984776" cy="2730287"/>
              </a:xfrm>
              <a:prstGeom prst="roundRect">
                <a:avLst>
                  <a:gd name="adj" fmla="val 4935"/>
                </a:avLst>
              </a:prstGeom>
              <a:blipFill>
                <a:blip r:embed="rId4"/>
                <a:stretch>
                  <a:fillRect l="-17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E479416D-03A2-A611-FEAD-8FD3FCBBA041}"/>
              </a:ext>
            </a:extLst>
          </p:cNvPr>
          <p:cNvSpPr/>
          <p:nvPr/>
        </p:nvSpPr>
        <p:spPr>
          <a:xfrm>
            <a:off x="479376" y="5124961"/>
            <a:ext cx="6984776" cy="648072"/>
          </a:xfrm>
          <a:prstGeom prst="roundRect">
            <a:avLst/>
          </a:prstGeom>
          <a:solidFill>
            <a:schemeClr val="accent3">
              <a:lumMod val="60000"/>
              <a:lumOff val="4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3. Conclusions, Challenges &amp; Future work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E4A2DE1C-F5D9-59F2-F3E6-2467C7464D29}"/>
              </a:ext>
            </a:extLst>
          </p:cNvPr>
          <p:cNvSpPr/>
          <p:nvPr/>
        </p:nvSpPr>
        <p:spPr>
          <a:xfrm>
            <a:off x="151403" y="1448621"/>
            <a:ext cx="11632607" cy="80048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E3E99B81-9298-4D8D-AA08-B494A07E7A3D}"/>
              </a:ext>
            </a:extLst>
          </p:cNvPr>
          <p:cNvSpPr/>
          <p:nvPr/>
        </p:nvSpPr>
        <p:spPr>
          <a:xfrm>
            <a:off x="17074" y="5117566"/>
            <a:ext cx="11632607" cy="80048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9203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lecha: a la derecha 13">
            <a:extLst>
              <a:ext uri="{FF2B5EF4-FFF2-40B4-BE49-F238E27FC236}">
                <a16:creationId xmlns:a16="http://schemas.microsoft.com/office/drawing/2014/main" id="{4944A966-58E3-B75F-B417-A73A163960F9}"/>
              </a:ext>
            </a:extLst>
          </p:cNvPr>
          <p:cNvSpPr/>
          <p:nvPr/>
        </p:nvSpPr>
        <p:spPr>
          <a:xfrm>
            <a:off x="4569990" y="2917492"/>
            <a:ext cx="2916026" cy="504056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C74B79F-2381-AAD4-7E0F-1756026AD2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Integration Technique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C491A89A-30A3-5CCF-6346-53FBB18771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DC2BFC6F-F315-F04F-864D-8D8EA71E2FF2}"/>
                  </a:ext>
                </a:extLst>
              </p:cNvPr>
              <p:cNvSpPr txBox="1"/>
              <p:nvPr/>
            </p:nvSpPr>
            <p:spPr bwMode="auto">
              <a:xfrm>
                <a:off x="615191" y="2112780"/>
                <a:ext cx="4714650" cy="37644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nary>
                        <m:naryPr>
                          <m:chr m:val="∮"/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E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  <m:sup>
                          <m:r>
                            <a:rPr lang="es-E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  <m:r>
                            <a:rPr lang="es-E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s-E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𝑑𝑠</m:t>
                          </m:r>
                          <m:r>
                            <a:rPr lang="es-ES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=−</m:t>
                          </m:r>
                          <m:nary>
                            <m:naryPr>
                              <m:chr m:val="∬"/>
                              <m:ctrlPr>
                                <a:rPr lang="es-ES" sz="20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s-ES" sz="20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  <m:sup>
                              <m:r>
                                <a:rPr lang="es-ES" sz="20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s-ES" sz="20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ES" sz="20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s-ES" sz="2000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𝑩</m:t>
                                  </m:r>
                                </m:num>
                                <m:den>
                                  <m:r>
                                    <a:rPr lang="es-ES" sz="20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s-ES" sz="20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den>
                              </m:f>
                              <m:r>
                                <a:rPr lang="es-ES" sz="20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es-E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s-E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US" sz="2000" dirty="0">
                  <a:solidFill>
                    <a:schemeClr val="tx2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nary>
                        <m:naryPr>
                          <m:chr m:val="∮"/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E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  <m:sup>
                          <m:r>
                            <a:rPr lang="es-E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𝑯</m:t>
                          </m:r>
                          <m:r>
                            <a:rPr lang="es-E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s-ES" sz="20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𝑑𝑠</m:t>
                          </m:r>
                          <m:r>
                            <a:rPr lang="es-ES" sz="20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=−</m:t>
                          </m:r>
                          <m:nary>
                            <m:naryPr>
                              <m:chr m:val="∬"/>
                              <m:ctrlPr>
                                <a:rPr lang="es-ES" sz="20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s-ES" sz="20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  <m:sup>
                              <m:r>
                                <a:rPr lang="es-ES" sz="20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p>
                            <m:e>
                              <m:d>
                                <m:dPr>
                                  <m:ctrlPr>
                                    <a:rPr lang="es-ES" sz="200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s-ES" sz="20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s-ES" sz="20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𝜕</m:t>
                                      </m:r>
                                      <m:r>
                                        <a:rPr lang="es-ES" sz="2000" b="1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𝑫</m:t>
                                      </m:r>
                                    </m:num>
                                    <m:den>
                                      <m:r>
                                        <a:rPr lang="es-ES" sz="20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𝜕</m:t>
                                      </m:r>
                                      <m:r>
                                        <a:rPr lang="es-ES" sz="20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den>
                                  </m:f>
                                  <m:r>
                                    <a:rPr lang="es-ES" sz="20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s-ES" sz="2000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𝑱</m:t>
                                  </m:r>
                                </m:e>
                              </m:d>
                              <m:r>
                                <a:rPr lang="es-ES" sz="200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es-ES" sz="200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s-E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US" sz="2000" dirty="0">
                  <a:solidFill>
                    <a:schemeClr val="tx2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nary>
                        <m:naryPr>
                          <m:chr m:val="∯"/>
                          <m:ctrlPr>
                            <a:rPr lang="es-E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E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sub>
                        <m:sup>
                          <m:r>
                            <a:rPr lang="es-E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  <m:r>
                            <a:rPr lang="es-E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s-ES" sz="20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s-ES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</m:nary>
                      <m:r>
                        <a:rPr lang="es-ES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s-ES" sz="2000" b="1" dirty="0">
                  <a:solidFill>
                    <a:schemeClr val="tx2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nary>
                        <m:naryPr>
                          <m:chr m:val="∯"/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E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sub>
                        <m:sup>
                          <m:r>
                            <a:rPr lang="es-E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  <m:r>
                            <a:rPr lang="es-E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s-ES" sz="20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s-ES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nary>
                            <m:naryPr>
                              <m:chr m:val="∭"/>
                              <m:ctrlPr>
                                <a:rPr lang="es-ES" sz="20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s-ES" sz="20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sub>
                            <m:sup>
                              <m:r>
                                <a:rPr lang="es-ES" sz="20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p>
                            <m:e>
                              <m:r>
                                <a:rPr lang="es-ES" sz="20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  <m:r>
                                <a:rPr lang="es-ES" sz="20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s-ES" sz="20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s-ES" sz="20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US" sz="2000" dirty="0">
                  <a:solidFill>
                    <a:schemeClr val="tx2"/>
                  </a:solidFill>
                </a:endParaRPr>
              </a:p>
              <a:p>
                <a:endParaRPr lang="en-US" sz="2000" dirty="0">
                  <a:solidFill>
                    <a:schemeClr val="tx2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s-E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𝑫</m:t>
                    </m:r>
                    <m:r>
                      <a:rPr lang="es-ES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bar>
                      <m:barPr>
                        <m:ctrlPr>
                          <a:rPr lang="es-ES" sz="2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bar>
                          <m:barPr>
                            <m:ctrlPr>
                              <a:rPr lang="es-ES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s-ES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𝜀</m:t>
                            </m:r>
                          </m:e>
                        </m:bar>
                      </m:e>
                    </m:bar>
                    <m:r>
                      <a:rPr lang="es-E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𝑬</m:t>
                    </m:r>
                  </m:oMath>
                </a14:m>
                <a:r>
                  <a:rPr lang="en-US" sz="2000" b="1" dirty="0">
                    <a:solidFill>
                      <a:schemeClr val="tx2"/>
                    </a:solidFill>
                  </a:rPr>
                  <a:t>,     </a:t>
                </a:r>
                <a14:m>
                  <m:oMath xmlns:m="http://schemas.openxmlformats.org/officeDocument/2006/math">
                    <m:r>
                      <a:rPr lang="es-E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𝑩</m:t>
                    </m:r>
                    <m:r>
                      <a:rPr lang="es-ES" sz="20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bar>
                      <m:barPr>
                        <m:ctrlPr>
                          <a:rPr lang="es-ES" sz="20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bar>
                          <m:barPr>
                            <m:ctrlPr>
                              <a:rPr lang="es-ES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s-ES" sz="20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</m:bar>
                      </m:e>
                    </m:bar>
                    <m:r>
                      <a:rPr lang="es-E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𝑯</m:t>
                    </m:r>
                  </m:oMath>
                </a14:m>
                <a:r>
                  <a:rPr lang="en-US" sz="2000" b="1" dirty="0">
                    <a:solidFill>
                      <a:schemeClr val="tx2"/>
                    </a:solidFill>
                  </a:rPr>
                  <a:t>,     </a:t>
                </a:r>
                <a14:m>
                  <m:oMath xmlns:m="http://schemas.openxmlformats.org/officeDocument/2006/math">
                    <m:r>
                      <a:rPr lang="es-ES" sz="2000" b="1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𝐉</m:t>
                    </m:r>
                    <m:r>
                      <a:rPr lang="es-ES" sz="20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bar>
                      <m:barPr>
                        <m:ctrlPr>
                          <a:rPr lang="es-ES" sz="20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bar>
                          <m:barPr>
                            <m:ctrlPr>
                              <a:rPr lang="es-ES" sz="200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s-ES" sz="20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</m:bar>
                      </m:e>
                    </m:bar>
                    <m:r>
                      <a:rPr lang="es-ES" sz="20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𝑬</m:t>
                    </m:r>
                    <m:r>
                      <a:rPr lang="es-E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s-E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𝝆</m:t>
                    </m:r>
                    <m:r>
                      <a:rPr lang="es-E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𝒗</m:t>
                    </m:r>
                  </m:oMath>
                </a14:m>
                <a:r>
                  <a:rPr lang="en-US" sz="2000" b="1" dirty="0">
                    <a:solidFill>
                      <a:schemeClr val="tx2"/>
                    </a:solidFill>
                  </a:rPr>
                  <a:t> </a:t>
                </a:r>
              </a:p>
              <a:p>
                <a:endParaRPr lang="en-US" sz="20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DC2BFC6F-F315-F04F-864D-8D8EA71E2F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5191" y="2112780"/>
                <a:ext cx="4714650" cy="376449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A4A1EA7C-B9D2-47A0-4FB4-6377B7C55187}"/>
                  </a:ext>
                </a:extLst>
              </p:cNvPr>
              <p:cNvSpPr txBox="1"/>
              <p:nvPr/>
            </p:nvSpPr>
            <p:spPr bwMode="auto">
              <a:xfrm>
                <a:off x="7664697" y="1876217"/>
                <a:ext cx="4320480" cy="3008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E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𝑪</m:t>
                      </m:r>
                      <m:sSub>
                        <m:sSubPr>
                          <m:ctrlP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𝒆</m:t>
                      </m:r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</m:sSub>
                      <m:f>
                        <m:fPr>
                          <m:ctrlP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num>
                        <m:den>
                          <m:r>
                            <a:rPr lang="es-ES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ES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sz="2000" b="1" dirty="0">
                  <a:solidFill>
                    <a:schemeClr val="tx2"/>
                  </a:solidFill>
                </a:endParaRPr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</m:acc>
                      <m:sSub>
                        <m:sSubPr>
                          <m:ctrlP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0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𝒉</m:t>
                      </m:r>
                      <m:r>
                        <a:rPr lang="es-ES" sz="2000" b="1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0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</m:sSub>
                      <m:d>
                        <m:dPr>
                          <m:ctrlP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ES" sz="20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sz="20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s-ES" sz="20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num>
                            <m:den>
                              <m:r>
                                <a:rPr lang="es-ES" sz="20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s-ES" sz="20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s-ES" sz="20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20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</m:e>
                      </m:d>
                    </m:oMath>
                  </m:oMathPara>
                </a14:m>
                <a:endParaRPr lang="es-ES" sz="2000" b="1" dirty="0">
                  <a:solidFill>
                    <a:schemeClr val="tx2"/>
                  </a:solidFill>
                </a:endParaRPr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E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𝑺</m:t>
                      </m:r>
                      <m:sSub>
                        <m:sSubPr>
                          <m:ctrlP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</m:sSub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𝒃</m:t>
                      </m:r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s-ES" sz="2000" b="1" dirty="0">
                  <a:solidFill>
                    <a:schemeClr val="tx2"/>
                  </a:solidFill>
                </a:endParaRPr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s-E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</m:acc>
                          <m:acc>
                            <m:accPr>
                              <m:chr m:val="̃"/>
                              <m:ctrlPr>
                                <a:rPr lang="en-U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</m:sSub>
                      <m:d>
                        <m:dPr>
                          <m:ctrlPr>
                            <a:rPr lang="es-ES" sz="20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ES" sz="20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sz="20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s-ES" sz="20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num>
                            <m:den>
                              <m:r>
                                <a:rPr lang="es-ES" sz="20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s-ES" sz="20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s-ES" sz="20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20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</m:e>
                      </m:d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sz="2000" b="1" dirty="0">
                  <a:solidFill>
                    <a:schemeClr val="tx2"/>
                  </a:solidFill>
                </a:endParaRPr>
              </a:p>
              <a:p>
                <a:pPr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s-E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𝒅</m:t>
                    </m:r>
                    <m:r>
                      <a:rPr lang="es-E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ES" sz="20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s-ES" sz="2000" b="1" i="1" smtClean="0">
                                <a:solidFill>
                                  <a:srgbClr val="00863D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2000" b="1" i="1" smtClean="0">
                                <a:solidFill>
                                  <a:srgbClr val="00863D"/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</m:acc>
                      </m:e>
                      <m:sub>
                        <m:r>
                          <a:rPr lang="es-ES" sz="20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  <m:t>𝜺</m:t>
                        </m:r>
                      </m:sub>
                    </m:sSub>
                    <m:r>
                      <a:rPr lang="es-E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𝒆</m:t>
                    </m:r>
                  </m:oMath>
                </a14:m>
                <a:r>
                  <a:rPr lang="en-US" sz="2000" b="1" dirty="0">
                    <a:solidFill>
                      <a:schemeClr val="tx2"/>
                    </a:solidFill>
                  </a:rPr>
                  <a:t>,    </a:t>
                </a:r>
                <a14:m>
                  <m:oMath xmlns:m="http://schemas.openxmlformats.org/officeDocument/2006/math">
                    <m:r>
                      <a:rPr lang="es-ES" sz="2000" b="1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𝐛</m:t>
                    </m:r>
                    <m:r>
                      <a:rPr lang="es-ES" sz="20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ES" sz="20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0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s-ES" sz="20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</m:sub>
                    </m:sSub>
                    <m:r>
                      <a:rPr lang="es-E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𝒉</m:t>
                    </m:r>
                  </m:oMath>
                </a14:m>
                <a:r>
                  <a:rPr lang="en-US" sz="2000" b="1" dirty="0">
                    <a:solidFill>
                      <a:schemeClr val="tx2"/>
                    </a:solidFill>
                  </a:rPr>
                  <a:t>,     </a:t>
                </a:r>
                <a14:m>
                  <m:oMath xmlns:m="http://schemas.openxmlformats.org/officeDocument/2006/math">
                    <m:r>
                      <a:rPr lang="es-ES" sz="2000" b="1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𝐣</m:t>
                    </m:r>
                    <m:r>
                      <a:rPr lang="es-ES" sz="20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ES" sz="20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s-ES" sz="2000" b="1" i="1">
                                <a:solidFill>
                                  <a:srgbClr val="00863D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2000" b="1" i="1">
                                <a:solidFill>
                                  <a:srgbClr val="00863D"/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</m:acc>
                      </m:e>
                      <m:sub>
                        <m:r>
                          <a:rPr lang="es-ES" sz="20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sub>
                    </m:sSub>
                    <m:r>
                      <a:rPr lang="es-E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𝒆</m:t>
                    </m:r>
                    <m:r>
                      <a:rPr lang="es-E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s-ES" sz="20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0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</m:e>
                      <m:sub>
                        <m:r>
                          <a:rPr lang="es-ES" sz="20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𝒔𝒓𝒄</m:t>
                        </m:r>
                      </m:sub>
                    </m:sSub>
                  </m:oMath>
                </a14:m>
                <a:endParaRPr lang="en-US" sz="20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A4A1EA7C-B9D2-47A0-4FB4-6377B7C551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664697" y="1876217"/>
                <a:ext cx="4320480" cy="3008837"/>
              </a:xfrm>
              <a:prstGeom prst="rect">
                <a:avLst/>
              </a:prstGeom>
              <a:blipFill>
                <a:blip r:embed="rId3"/>
                <a:stretch>
                  <a:fillRect b="-2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ubo 6">
            <a:extLst>
              <a:ext uri="{FF2B5EF4-FFF2-40B4-BE49-F238E27FC236}">
                <a16:creationId xmlns:a16="http://schemas.microsoft.com/office/drawing/2014/main" id="{9C437B44-7D6B-5F71-E5BD-E551AA4EAAD7}"/>
              </a:ext>
            </a:extLst>
          </p:cNvPr>
          <p:cNvSpPr/>
          <p:nvPr/>
        </p:nvSpPr>
        <p:spPr>
          <a:xfrm>
            <a:off x="4910551" y="2276872"/>
            <a:ext cx="1901011" cy="1821802"/>
          </a:xfrm>
          <a:prstGeom prst="cube">
            <a:avLst>
              <a:gd name="adj" fmla="val 26107"/>
            </a:avLst>
          </a:prstGeom>
          <a:pattFill prst="smGri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bo 7">
            <a:extLst>
              <a:ext uri="{FF2B5EF4-FFF2-40B4-BE49-F238E27FC236}">
                <a16:creationId xmlns:a16="http://schemas.microsoft.com/office/drawing/2014/main" id="{59CA52B4-DA7B-9E3B-D123-3752DC2C7D81}"/>
              </a:ext>
            </a:extLst>
          </p:cNvPr>
          <p:cNvSpPr/>
          <p:nvPr/>
        </p:nvSpPr>
        <p:spPr>
          <a:xfrm>
            <a:off x="4907870" y="2277143"/>
            <a:ext cx="1901011" cy="1821802"/>
          </a:xfrm>
          <a:prstGeom prst="cube">
            <a:avLst>
              <a:gd name="adj" fmla="val 26107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230BD143-5D68-6D0A-816C-28CFD211E8E4}"/>
              </a:ext>
            </a:extLst>
          </p:cNvPr>
          <p:cNvSpPr txBox="1"/>
          <p:nvPr/>
        </p:nvSpPr>
        <p:spPr bwMode="auto">
          <a:xfrm>
            <a:off x="615191" y="1468808"/>
            <a:ext cx="3389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Maxwell Equations (Integral form)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6D15AFF6-3CA3-6574-E39D-269F29599DD5}"/>
              </a:ext>
            </a:extLst>
          </p:cNvPr>
          <p:cNvSpPr txBox="1"/>
          <p:nvPr/>
        </p:nvSpPr>
        <p:spPr bwMode="auto">
          <a:xfrm>
            <a:off x="8378078" y="1431689"/>
            <a:ext cx="2529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Maxwell Grid Equations*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404A10E1-FDCF-6E13-EE19-115D7308F275}"/>
              </a:ext>
            </a:extLst>
          </p:cNvPr>
          <p:cNvSpPr txBox="1"/>
          <p:nvPr/>
        </p:nvSpPr>
        <p:spPr bwMode="auto">
          <a:xfrm>
            <a:off x="7608168" y="5077166"/>
            <a:ext cx="25811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Operators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Grid areas and lengths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</a:rPr>
              <a:t>Materials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11EBEB0B-3800-3FDB-6C9B-B9F950FC716C}"/>
                  </a:ext>
                </a:extLst>
              </p:cNvPr>
              <p:cNvSpPr txBox="1"/>
              <p:nvPr/>
            </p:nvSpPr>
            <p:spPr bwMode="auto">
              <a:xfrm>
                <a:off x="4910550" y="1456869"/>
                <a:ext cx="223490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08A3E"/>
                    </a:solidFill>
                  </a:rPr>
                  <a:t>Domain discretization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rgbClr val="008A3E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s-ES" b="0" i="1" dirty="0" smtClean="0">
                          <a:solidFill>
                            <a:srgbClr val="008A3E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s-ES" b="0" i="1" dirty="0" smtClean="0">
                          <a:solidFill>
                            <a:srgbClr val="008A3E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s-ES" b="0" i="1" dirty="0" smtClean="0">
                          <a:solidFill>
                            <a:srgbClr val="008A3E"/>
                          </a:solidFill>
                          <a:latin typeface="Cambria Math" panose="02040503050406030204" pitchFamily="18" charset="0"/>
                        </a:rPr>
                        <m:t>𝑑𝑦</m:t>
                      </m:r>
                      <m:r>
                        <a:rPr lang="es-ES" b="0" i="1" dirty="0" smtClean="0">
                          <a:solidFill>
                            <a:srgbClr val="008A3E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s-ES" b="0" i="1" dirty="0" smtClean="0">
                          <a:solidFill>
                            <a:srgbClr val="008A3E"/>
                          </a:solidFill>
                          <a:latin typeface="Cambria Math" panose="02040503050406030204" pitchFamily="18" charset="0"/>
                        </a:rPr>
                        <m:t>𝑑𝑧</m:t>
                      </m:r>
                    </m:oMath>
                  </m:oMathPara>
                </a14:m>
                <a:endParaRPr lang="en-US" dirty="0">
                  <a:solidFill>
                    <a:srgbClr val="008A3E"/>
                  </a:solidFill>
                </a:endParaRPr>
              </a:p>
            </p:txBody>
          </p:sp>
        </mc:Choice>
        <mc:Fallback xmlns="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11EBEB0B-3800-3FDB-6C9B-B9F950FC71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10550" y="1456869"/>
                <a:ext cx="2234907" cy="646331"/>
              </a:xfrm>
              <a:prstGeom prst="rect">
                <a:avLst/>
              </a:prstGeom>
              <a:blipFill>
                <a:blip r:embed="rId4"/>
                <a:stretch>
                  <a:fillRect l="-2459" t="-5660" r="-2186" b="-66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94ECDF42-46B5-827E-CDEB-AB79614064EC}"/>
                  </a:ext>
                </a:extLst>
              </p:cNvPr>
              <p:cNvSpPr txBox="1"/>
              <p:nvPr/>
            </p:nvSpPr>
            <p:spPr bwMode="auto">
              <a:xfrm>
                <a:off x="4832324" y="4080222"/>
                <a:ext cx="1724511" cy="3579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s-ES" sz="1600" b="0" i="1" smtClean="0">
                            <a:latin typeface="Cambria Math" panose="02040503050406030204" pitchFamily="18" charset="0"/>
                          </a:rPr>
                          <m:t>𝑐𝑒𝑙𝑙𝑠</m:t>
                        </m:r>
                      </m:sub>
                    </m:sSub>
                    <m:r>
                      <a:rPr lang="es-ES" sz="16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E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s-ES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s-E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s-ES" sz="16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sSub>
                      <m:sSubPr>
                        <m:ctrlPr>
                          <a:rPr lang="es-E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s-ES" sz="16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1600" dirty="0"/>
                  <a:t>  </a:t>
                </a:r>
              </a:p>
            </p:txBody>
          </p:sp>
        </mc:Choice>
        <mc:Fallback xmlns="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94ECDF42-46B5-827E-CDEB-AB79614064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32324" y="4080222"/>
                <a:ext cx="1724511" cy="357983"/>
              </a:xfrm>
              <a:prstGeom prst="rect">
                <a:avLst/>
              </a:prstGeom>
              <a:blipFill>
                <a:blip r:embed="rId5"/>
                <a:stretch>
                  <a:fillRect b="-3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" name="Imagen 29">
            <a:extLst>
              <a:ext uri="{FF2B5EF4-FFF2-40B4-BE49-F238E27FC236}">
                <a16:creationId xmlns:a16="http://schemas.microsoft.com/office/drawing/2014/main" id="{BFB67651-9F38-EBA3-B6D8-6F2C90240E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39794" y="3757451"/>
            <a:ext cx="794947" cy="927439"/>
          </a:xfrm>
          <a:prstGeom prst="rect">
            <a:avLst/>
          </a:prstGeom>
        </p:spPr>
      </p:pic>
      <p:sp>
        <p:nvSpPr>
          <p:cNvPr id="33" name="CuadroTexto 32">
            <a:extLst>
              <a:ext uri="{FF2B5EF4-FFF2-40B4-BE49-F238E27FC236}">
                <a16:creationId xmlns:a16="http://schemas.microsoft.com/office/drawing/2014/main" id="{568AE11B-921D-4351-C876-A81D1829361F}"/>
              </a:ext>
            </a:extLst>
          </p:cNvPr>
          <p:cNvSpPr txBox="1"/>
          <p:nvPr/>
        </p:nvSpPr>
        <p:spPr bwMode="auto">
          <a:xfrm>
            <a:off x="5106116" y="1185367"/>
            <a:ext cx="1843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8A3E"/>
                </a:solidFill>
              </a:rPr>
              <a:t>1</a:t>
            </a:r>
            <a:r>
              <a:rPr lang="en-US" baseline="30000" dirty="0">
                <a:solidFill>
                  <a:srgbClr val="008A3E"/>
                </a:solidFill>
              </a:rPr>
              <a:t>st</a:t>
            </a:r>
            <a:r>
              <a:rPr lang="en-US" dirty="0">
                <a:solidFill>
                  <a:srgbClr val="008A3E"/>
                </a:solidFill>
              </a:rPr>
              <a:t> approximation</a:t>
            </a:r>
          </a:p>
        </p:txBody>
      </p:sp>
      <p:grpSp>
        <p:nvGrpSpPr>
          <p:cNvPr id="67" name="Grupo 66">
            <a:extLst>
              <a:ext uri="{FF2B5EF4-FFF2-40B4-BE49-F238E27FC236}">
                <a16:creationId xmlns:a16="http://schemas.microsoft.com/office/drawing/2014/main" id="{B763D0B0-AD25-BEB9-0E6D-EEA6CA1200D8}"/>
              </a:ext>
            </a:extLst>
          </p:cNvPr>
          <p:cNvGrpSpPr/>
          <p:nvPr/>
        </p:nvGrpSpPr>
        <p:grpSpPr>
          <a:xfrm>
            <a:off x="4803238" y="4354016"/>
            <a:ext cx="2163160" cy="2369629"/>
            <a:chOff x="736150" y="2935339"/>
            <a:chExt cx="2163160" cy="2369629"/>
          </a:xfrm>
        </p:grpSpPr>
        <p:sp>
          <p:nvSpPr>
            <p:cNvPr id="68" name="CuadroTexto 67">
              <a:extLst>
                <a:ext uri="{FF2B5EF4-FFF2-40B4-BE49-F238E27FC236}">
                  <a16:creationId xmlns:a16="http://schemas.microsoft.com/office/drawing/2014/main" id="{ACE6652B-05F6-9090-2475-2A14B65F069A}"/>
                </a:ext>
              </a:extLst>
            </p:cNvPr>
            <p:cNvSpPr txBox="1"/>
            <p:nvPr/>
          </p:nvSpPr>
          <p:spPr>
            <a:xfrm>
              <a:off x="736150" y="4935636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entury Schoolbook" panose="02040604050505020304" pitchFamily="18" charset="0"/>
                </a:rPr>
                <a:t>z</a:t>
              </a:r>
            </a:p>
          </p:txBody>
        </p:sp>
        <p:cxnSp>
          <p:nvCxnSpPr>
            <p:cNvPr id="69" name="Conector recto 68">
              <a:extLst>
                <a:ext uri="{FF2B5EF4-FFF2-40B4-BE49-F238E27FC236}">
                  <a16:creationId xmlns:a16="http://schemas.microsoft.com/office/drawing/2014/main" id="{B895A23D-3E5E-DF2E-D1CC-24F1F5C5AD49}"/>
                </a:ext>
              </a:extLst>
            </p:cNvPr>
            <p:cNvCxnSpPr>
              <a:cxnSpLocks/>
            </p:cNvCxnSpPr>
            <p:nvPr/>
          </p:nvCxnSpPr>
          <p:spPr>
            <a:xfrm>
              <a:off x="1442978" y="3054531"/>
              <a:ext cx="0" cy="1339147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Flecha: a la derecha 69">
              <a:extLst>
                <a:ext uri="{FF2B5EF4-FFF2-40B4-BE49-F238E27FC236}">
                  <a16:creationId xmlns:a16="http://schemas.microsoft.com/office/drawing/2014/main" id="{A8771232-9836-8A3B-3626-117E367E6079}"/>
                </a:ext>
              </a:extLst>
            </p:cNvPr>
            <p:cNvSpPr/>
            <p:nvPr/>
          </p:nvSpPr>
          <p:spPr>
            <a:xfrm rot="16200000">
              <a:off x="1292953" y="3697766"/>
              <a:ext cx="300050" cy="140077"/>
            </a:xfrm>
            <a:prstGeom prst="rightArrow">
              <a:avLst>
                <a:gd name="adj1" fmla="val 38470"/>
                <a:gd name="adj2" fmla="val 46156"/>
              </a:avLst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CuadroTexto 70">
              <a:extLst>
                <a:ext uri="{FF2B5EF4-FFF2-40B4-BE49-F238E27FC236}">
                  <a16:creationId xmlns:a16="http://schemas.microsoft.com/office/drawing/2014/main" id="{D82145D6-A2CC-BAA5-1AA9-1A030C0A0772}"/>
                </a:ext>
              </a:extLst>
            </p:cNvPr>
            <p:cNvSpPr txBox="1"/>
            <p:nvPr/>
          </p:nvSpPr>
          <p:spPr>
            <a:xfrm>
              <a:off x="2537859" y="4031253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entury Schoolbook" panose="02040604050505020304" pitchFamily="18" charset="0"/>
                </a:rPr>
                <a:t>x</a:t>
              </a:r>
            </a:p>
          </p:txBody>
        </p:sp>
        <p:sp>
          <p:nvSpPr>
            <p:cNvPr id="72" name="CuadroTexto 71">
              <a:extLst>
                <a:ext uri="{FF2B5EF4-FFF2-40B4-BE49-F238E27FC236}">
                  <a16:creationId xmlns:a16="http://schemas.microsoft.com/office/drawing/2014/main" id="{2A0291E9-C68E-30DB-020B-35840F712352}"/>
                </a:ext>
              </a:extLst>
            </p:cNvPr>
            <p:cNvSpPr txBox="1"/>
            <p:nvPr/>
          </p:nvSpPr>
          <p:spPr>
            <a:xfrm>
              <a:off x="1434854" y="2935339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entury Schoolbook" panose="02040604050505020304" pitchFamily="18" charset="0"/>
                </a:rPr>
                <a:t>y</a:t>
              </a:r>
            </a:p>
          </p:txBody>
        </p:sp>
        <p:cxnSp>
          <p:nvCxnSpPr>
            <p:cNvPr id="73" name="Conector recto 72">
              <a:extLst>
                <a:ext uri="{FF2B5EF4-FFF2-40B4-BE49-F238E27FC236}">
                  <a16:creationId xmlns:a16="http://schemas.microsoft.com/office/drawing/2014/main" id="{B929312D-7212-401F-7066-CF01B7B63A8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6151" y="4393678"/>
              <a:ext cx="706827" cy="726623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ector recto 73">
              <a:extLst>
                <a:ext uri="{FF2B5EF4-FFF2-40B4-BE49-F238E27FC236}">
                  <a16:creationId xmlns:a16="http://schemas.microsoft.com/office/drawing/2014/main" id="{033320C2-AE85-E0F0-CD9C-4C80CBC58F83}"/>
                </a:ext>
              </a:extLst>
            </p:cNvPr>
            <p:cNvCxnSpPr>
              <a:cxnSpLocks/>
            </p:cNvCxnSpPr>
            <p:nvPr/>
          </p:nvCxnSpPr>
          <p:spPr>
            <a:xfrm>
              <a:off x="1442978" y="4393678"/>
              <a:ext cx="1456332" cy="6907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Elipse 74">
              <a:extLst>
                <a:ext uri="{FF2B5EF4-FFF2-40B4-BE49-F238E27FC236}">
                  <a16:creationId xmlns:a16="http://schemas.microsoft.com/office/drawing/2014/main" id="{F4999116-9464-89E6-CD3D-AAFC74313355}"/>
                </a:ext>
              </a:extLst>
            </p:cNvPr>
            <p:cNvSpPr/>
            <p:nvPr/>
          </p:nvSpPr>
          <p:spPr>
            <a:xfrm>
              <a:off x="1402032" y="3893616"/>
              <a:ext cx="89215" cy="98354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Flecha: a la derecha 75">
              <a:extLst>
                <a:ext uri="{FF2B5EF4-FFF2-40B4-BE49-F238E27FC236}">
                  <a16:creationId xmlns:a16="http://schemas.microsoft.com/office/drawing/2014/main" id="{58CB1920-E966-ABB6-9613-DE1DBDBCF144}"/>
                </a:ext>
              </a:extLst>
            </p:cNvPr>
            <p:cNvSpPr/>
            <p:nvPr/>
          </p:nvSpPr>
          <p:spPr>
            <a:xfrm>
              <a:off x="1884801" y="4330547"/>
              <a:ext cx="300050" cy="140077"/>
            </a:xfrm>
            <a:prstGeom prst="rightArrow">
              <a:avLst>
                <a:gd name="adj1" fmla="val 38470"/>
                <a:gd name="adj2" fmla="val 46156"/>
              </a:avLst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Flecha: a la derecha 76">
              <a:extLst>
                <a:ext uri="{FF2B5EF4-FFF2-40B4-BE49-F238E27FC236}">
                  <a16:creationId xmlns:a16="http://schemas.microsoft.com/office/drawing/2014/main" id="{7DA631E4-74F6-973C-17FC-2D1DA275E77B}"/>
                </a:ext>
              </a:extLst>
            </p:cNvPr>
            <p:cNvSpPr/>
            <p:nvPr/>
          </p:nvSpPr>
          <p:spPr>
            <a:xfrm rot="7875245">
              <a:off x="1074645" y="4595983"/>
              <a:ext cx="242450" cy="132163"/>
            </a:xfrm>
            <a:prstGeom prst="rightArrow">
              <a:avLst>
                <a:gd name="adj1" fmla="val 38470"/>
                <a:gd name="adj2" fmla="val 46156"/>
              </a:avLst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Elipse 77">
              <a:extLst>
                <a:ext uri="{FF2B5EF4-FFF2-40B4-BE49-F238E27FC236}">
                  <a16:creationId xmlns:a16="http://schemas.microsoft.com/office/drawing/2014/main" id="{8B2BDFE3-2D96-6700-8487-7435F78E2598}"/>
                </a:ext>
              </a:extLst>
            </p:cNvPr>
            <p:cNvSpPr/>
            <p:nvPr/>
          </p:nvSpPr>
          <p:spPr>
            <a:xfrm>
              <a:off x="1812518" y="4351409"/>
              <a:ext cx="89215" cy="98354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Elipse 78">
              <a:extLst>
                <a:ext uri="{FF2B5EF4-FFF2-40B4-BE49-F238E27FC236}">
                  <a16:creationId xmlns:a16="http://schemas.microsoft.com/office/drawing/2014/main" id="{B74F80D4-D425-2147-0791-6190C0BD2BDD}"/>
                </a:ext>
              </a:extLst>
            </p:cNvPr>
            <p:cNvSpPr/>
            <p:nvPr/>
          </p:nvSpPr>
          <p:spPr>
            <a:xfrm>
              <a:off x="1236270" y="4514514"/>
              <a:ext cx="89215" cy="98354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Cubo 79">
              <a:extLst>
                <a:ext uri="{FF2B5EF4-FFF2-40B4-BE49-F238E27FC236}">
                  <a16:creationId xmlns:a16="http://schemas.microsoft.com/office/drawing/2014/main" id="{798B571E-A6F0-182E-A15B-F2A262D52362}"/>
                </a:ext>
              </a:extLst>
            </p:cNvPr>
            <p:cNvSpPr/>
            <p:nvPr/>
          </p:nvSpPr>
          <p:spPr>
            <a:xfrm>
              <a:off x="981799" y="3441981"/>
              <a:ext cx="1452972" cy="1402801"/>
            </a:xfrm>
            <a:prstGeom prst="cube">
              <a:avLst>
                <a:gd name="adj" fmla="val 33148"/>
              </a:avLst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CuadroTexto 80">
                  <a:extLst>
                    <a:ext uri="{FF2B5EF4-FFF2-40B4-BE49-F238E27FC236}">
                      <a16:creationId xmlns:a16="http://schemas.microsoft.com/office/drawing/2014/main" id="{7385F8CC-A28B-80F2-CF17-14D0CA063C99}"/>
                    </a:ext>
                  </a:extLst>
                </p:cNvPr>
                <p:cNvSpPr txBox="1"/>
                <p:nvPr/>
              </p:nvSpPr>
              <p:spPr>
                <a:xfrm>
                  <a:off x="1555381" y="3994426"/>
                  <a:ext cx="600101" cy="37811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type m:val="skw"/>
                            <m:ctrlPr>
                              <a:rPr lang="es-ES" sz="1400" b="0" i="1" smtClean="0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ES" sz="1400" b="0" i="1" smtClean="0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𝑑𝑥</m:t>
                            </m:r>
                          </m:num>
                          <m:den>
                            <m:r>
                              <a:rPr lang="es-ES" sz="1400" b="0" i="1" smtClean="0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en-US" sz="1400" dirty="0">
                    <a:solidFill>
                      <a:schemeClr val="bg2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81" name="CuadroTexto 80">
                  <a:extLst>
                    <a:ext uri="{FF2B5EF4-FFF2-40B4-BE49-F238E27FC236}">
                      <a16:creationId xmlns:a16="http://schemas.microsoft.com/office/drawing/2014/main" id="{7385F8CC-A28B-80F2-CF17-14D0CA063C9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55381" y="3994426"/>
                  <a:ext cx="600101" cy="378117"/>
                </a:xfrm>
                <a:prstGeom prst="rect">
                  <a:avLst/>
                </a:prstGeom>
                <a:blipFill>
                  <a:blip r:embed="rId7"/>
                  <a:stretch>
                    <a:fillRect l="-17172" t="-104839" r="-81818" b="-16935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2" name="CuadroTexto 81">
                  <a:extLst>
                    <a:ext uri="{FF2B5EF4-FFF2-40B4-BE49-F238E27FC236}">
                      <a16:creationId xmlns:a16="http://schemas.microsoft.com/office/drawing/2014/main" id="{C1802D34-9219-75A5-F16B-46DF7485A491}"/>
                    </a:ext>
                  </a:extLst>
                </p:cNvPr>
                <p:cNvSpPr txBox="1"/>
                <p:nvPr/>
              </p:nvSpPr>
              <p:spPr>
                <a:xfrm>
                  <a:off x="1372939" y="3424536"/>
                  <a:ext cx="602537" cy="41492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type m:val="skw"/>
                            <m:ctrlPr>
                              <a:rPr lang="es-ES" sz="1400" b="0" i="1" smtClean="0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ES" sz="1400" b="0" i="1" smtClean="0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𝑑𝑦</m:t>
                            </m:r>
                          </m:num>
                          <m:den>
                            <m:r>
                              <a:rPr lang="es-ES" sz="1400" b="0" i="1" smtClean="0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en-US" sz="1400" dirty="0">
                    <a:solidFill>
                      <a:schemeClr val="bg2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82" name="CuadroTexto 81">
                  <a:extLst>
                    <a:ext uri="{FF2B5EF4-FFF2-40B4-BE49-F238E27FC236}">
                      <a16:creationId xmlns:a16="http://schemas.microsoft.com/office/drawing/2014/main" id="{C1802D34-9219-75A5-F16B-46DF7485A49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72939" y="3424536"/>
                  <a:ext cx="602537" cy="414922"/>
                </a:xfrm>
                <a:prstGeom prst="rect">
                  <a:avLst/>
                </a:prstGeom>
                <a:blipFill>
                  <a:blip r:embed="rId8"/>
                  <a:stretch>
                    <a:fillRect l="-16162" t="-88406" r="-82828" b="-14782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3" name="CuadroTexto 82">
                  <a:extLst>
                    <a:ext uri="{FF2B5EF4-FFF2-40B4-BE49-F238E27FC236}">
                      <a16:creationId xmlns:a16="http://schemas.microsoft.com/office/drawing/2014/main" id="{B24A95D7-026E-0EA6-ED4F-57CF8424A7D0}"/>
                    </a:ext>
                  </a:extLst>
                </p:cNvPr>
                <p:cNvSpPr txBox="1"/>
                <p:nvPr/>
              </p:nvSpPr>
              <p:spPr>
                <a:xfrm>
                  <a:off x="894558" y="4093043"/>
                  <a:ext cx="588110" cy="37811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type m:val="skw"/>
                            <m:ctrlPr>
                              <a:rPr lang="es-ES" sz="1400" b="0" i="1" smtClean="0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ES" sz="1400" b="0" i="1" smtClean="0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𝑑𝑧</m:t>
                            </m:r>
                          </m:num>
                          <m:den>
                            <m:r>
                              <a:rPr lang="es-ES" sz="1400" b="0" i="1" smtClean="0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en-US" sz="1400" dirty="0">
                    <a:solidFill>
                      <a:schemeClr val="bg2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83" name="CuadroTexto 82">
                  <a:extLst>
                    <a:ext uri="{FF2B5EF4-FFF2-40B4-BE49-F238E27FC236}">
                      <a16:creationId xmlns:a16="http://schemas.microsoft.com/office/drawing/2014/main" id="{B24A95D7-026E-0EA6-ED4F-57CF8424A7D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4558" y="4093043"/>
                  <a:ext cx="588110" cy="378117"/>
                </a:xfrm>
                <a:prstGeom prst="rect">
                  <a:avLst/>
                </a:prstGeom>
                <a:blipFill>
                  <a:blip r:embed="rId9"/>
                  <a:stretch>
                    <a:fillRect l="-20833" t="-104839" r="-84375" b="-16935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85" name="CuadroTexto 84">
            <a:extLst>
              <a:ext uri="{FF2B5EF4-FFF2-40B4-BE49-F238E27FC236}">
                <a16:creationId xmlns:a16="http://schemas.microsoft.com/office/drawing/2014/main" id="{34FDA167-48B8-24DC-FA17-F933AE09BA69}"/>
              </a:ext>
            </a:extLst>
          </p:cNvPr>
          <p:cNvSpPr txBox="1"/>
          <p:nvPr/>
        </p:nvSpPr>
        <p:spPr bwMode="auto">
          <a:xfrm>
            <a:off x="263352" y="5877272"/>
            <a:ext cx="3816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*Formulation by T. Weiland: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Wakefields and Impedances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, 1991</a:t>
            </a:r>
          </a:p>
        </p:txBody>
      </p:sp>
    </p:spTree>
    <p:extLst>
      <p:ext uri="{BB962C8B-B14F-4D97-AF65-F5344CB8AC3E}">
        <p14:creationId xmlns:p14="http://schemas.microsoft.com/office/powerpoint/2010/main" val="3178516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" grpId="0"/>
      <p:bldP spid="6" grpId="0"/>
      <p:bldP spid="7" grpId="0" animBg="1"/>
      <p:bldP spid="8" grpId="0" animBg="1"/>
      <p:bldP spid="8" grpId="1" animBg="1"/>
      <p:bldP spid="9" grpId="0"/>
      <p:bldP spid="11" grpId="0"/>
      <p:bldP spid="12" grpId="0"/>
      <p:bldP spid="13" grpId="0"/>
      <p:bldP spid="15" grpId="0"/>
      <p:bldP spid="33" grpId="0"/>
      <p:bldP spid="8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A4A1EA7C-B9D2-47A0-4FB4-6377B7C55187}"/>
                  </a:ext>
                </a:extLst>
              </p:cNvPr>
              <p:cNvSpPr txBox="1"/>
              <p:nvPr/>
            </p:nvSpPr>
            <p:spPr bwMode="auto">
              <a:xfrm>
                <a:off x="522165" y="1745320"/>
                <a:ext cx="4320480" cy="22481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E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𝑪</m:t>
                      </m:r>
                      <m:sSub>
                        <m:sSubPr>
                          <m:ctrlP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𝒆</m:t>
                      </m:r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</m:sSub>
                      <m:f>
                        <m:fPr>
                          <m:ctrlP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num>
                        <m:den>
                          <m:r>
                            <a:rPr lang="es-ES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ES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sz="2000" b="1" dirty="0">
                  <a:solidFill>
                    <a:schemeClr val="tx2"/>
                  </a:solidFill>
                </a:endParaRPr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</m:acc>
                      <m:sSub>
                        <m:sSubPr>
                          <m:ctrlP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0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𝒉</m:t>
                      </m:r>
                      <m:r>
                        <a:rPr lang="es-ES" sz="2000" b="1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0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</m:sSub>
                      <m:d>
                        <m:dPr>
                          <m:ctrlP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ES" sz="20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sz="20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s-ES" sz="20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num>
                            <m:den>
                              <m:r>
                                <a:rPr lang="es-ES" sz="20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s-ES" sz="20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s-ES" sz="20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20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</m:e>
                      </m:d>
                    </m:oMath>
                  </m:oMathPara>
                </a14:m>
                <a:endParaRPr lang="es-ES" sz="2000" b="1" dirty="0">
                  <a:solidFill>
                    <a:schemeClr val="tx2"/>
                  </a:solidFill>
                </a:endParaRPr>
              </a:p>
              <a:p>
                <a:pPr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s-E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𝒅</m:t>
                    </m:r>
                    <m:r>
                      <a:rPr lang="es-E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ES" sz="20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s-ES" sz="2000" b="1" i="1" smtClean="0">
                                <a:solidFill>
                                  <a:srgbClr val="00863D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2000" b="1" i="1" smtClean="0">
                                <a:solidFill>
                                  <a:srgbClr val="00863D"/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</m:acc>
                      </m:e>
                      <m:sub>
                        <m:r>
                          <a:rPr lang="es-ES" sz="20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  <m:t>𝜺</m:t>
                        </m:r>
                      </m:sub>
                    </m:sSub>
                    <m:r>
                      <a:rPr lang="es-E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𝒆</m:t>
                    </m:r>
                  </m:oMath>
                </a14:m>
                <a:r>
                  <a:rPr lang="en-US" sz="2000" b="1" dirty="0">
                    <a:solidFill>
                      <a:schemeClr val="tx2"/>
                    </a:solidFill>
                  </a:rPr>
                  <a:t>,    </a:t>
                </a:r>
                <a14:m>
                  <m:oMath xmlns:m="http://schemas.openxmlformats.org/officeDocument/2006/math">
                    <m:r>
                      <a:rPr lang="es-ES" sz="2000" b="1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𝐛</m:t>
                    </m:r>
                    <m:r>
                      <a:rPr lang="es-ES" sz="20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ES" sz="20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0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s-ES" sz="20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</m:sub>
                    </m:sSub>
                    <m:r>
                      <a:rPr lang="es-E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𝒉</m:t>
                    </m:r>
                  </m:oMath>
                </a14:m>
                <a:r>
                  <a:rPr lang="en-US" sz="2000" b="1" dirty="0">
                    <a:solidFill>
                      <a:schemeClr val="tx2"/>
                    </a:solidFill>
                  </a:rPr>
                  <a:t>,    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sz="2000" b="1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s-ES" sz="2000" b="1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𝐣</m:t>
                    </m:r>
                    <m:r>
                      <a:rPr lang="es-ES" sz="20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ES" sz="20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s-ES" sz="2000" b="1" i="1">
                                <a:solidFill>
                                  <a:srgbClr val="00863D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2000" b="1" i="1">
                                <a:solidFill>
                                  <a:srgbClr val="00863D"/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</m:acc>
                      </m:e>
                      <m:sub>
                        <m:r>
                          <a:rPr lang="es-ES" sz="20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sub>
                    </m:sSub>
                    <m:r>
                      <a:rPr lang="es-E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𝒆</m:t>
                    </m:r>
                    <m:r>
                      <a:rPr lang="es-E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s-ES" sz="20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0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</m:e>
                      <m:sub>
                        <m:r>
                          <a:rPr lang="es-ES" sz="20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𝒔𝒓𝒄</m:t>
                        </m:r>
                      </m:sub>
                    </m:sSub>
                  </m:oMath>
                </a14:m>
                <a:endParaRPr lang="en-US" sz="20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A4A1EA7C-B9D2-47A0-4FB4-6377B7C551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2165" y="1745320"/>
                <a:ext cx="4320480" cy="2248116"/>
              </a:xfrm>
              <a:prstGeom prst="rect">
                <a:avLst/>
              </a:prstGeom>
              <a:blipFill>
                <a:blip r:embed="rId2"/>
                <a:stretch>
                  <a:fillRect l="-141" b="-18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Cerrar llave 19">
            <a:extLst>
              <a:ext uri="{FF2B5EF4-FFF2-40B4-BE49-F238E27FC236}">
                <a16:creationId xmlns:a16="http://schemas.microsoft.com/office/drawing/2014/main" id="{26F3E4BC-92E5-0300-B63D-8ACD6F40B8D7}"/>
              </a:ext>
            </a:extLst>
          </p:cNvPr>
          <p:cNvSpPr/>
          <p:nvPr/>
        </p:nvSpPr>
        <p:spPr>
          <a:xfrm>
            <a:off x="2668589" y="4613623"/>
            <a:ext cx="525251" cy="923330"/>
          </a:xfrm>
          <a:prstGeom prst="rightBrace">
            <a:avLst>
              <a:gd name="adj1" fmla="val 27526"/>
              <a:gd name="adj2" fmla="val 50000"/>
            </a:avLst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ángulo: esquinas redondeadas 106">
            <a:extLst>
              <a:ext uri="{FF2B5EF4-FFF2-40B4-BE49-F238E27FC236}">
                <a16:creationId xmlns:a16="http://schemas.microsoft.com/office/drawing/2014/main" id="{B7A93FE1-079C-FB3E-729A-5F6C15A9F96A}"/>
              </a:ext>
            </a:extLst>
          </p:cNvPr>
          <p:cNvSpPr/>
          <p:nvPr/>
        </p:nvSpPr>
        <p:spPr>
          <a:xfrm>
            <a:off x="6312024" y="1988841"/>
            <a:ext cx="5760075" cy="1368151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echa: a la derecha 21">
            <a:extLst>
              <a:ext uri="{FF2B5EF4-FFF2-40B4-BE49-F238E27FC236}">
                <a16:creationId xmlns:a16="http://schemas.microsoft.com/office/drawing/2014/main" id="{D4CA2460-B2DA-EAD0-3088-71ECD7A581C5}"/>
              </a:ext>
            </a:extLst>
          </p:cNvPr>
          <p:cNvSpPr/>
          <p:nvPr/>
        </p:nvSpPr>
        <p:spPr>
          <a:xfrm>
            <a:off x="3917428" y="2789096"/>
            <a:ext cx="2250580" cy="354586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C74B79F-2381-AAD4-7E0F-1756026AD2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Integration Technique (II)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C491A89A-30A3-5CCF-6346-53FBB18771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7" name="Cubo 6">
            <a:extLst>
              <a:ext uri="{FF2B5EF4-FFF2-40B4-BE49-F238E27FC236}">
                <a16:creationId xmlns:a16="http://schemas.microsoft.com/office/drawing/2014/main" id="{9C437B44-7D6B-5F71-E5BD-E551AA4EAAD7}"/>
              </a:ext>
            </a:extLst>
          </p:cNvPr>
          <p:cNvSpPr/>
          <p:nvPr/>
        </p:nvSpPr>
        <p:spPr>
          <a:xfrm>
            <a:off x="3719736" y="4746077"/>
            <a:ext cx="1180378" cy="1131195"/>
          </a:xfrm>
          <a:prstGeom prst="cube">
            <a:avLst>
              <a:gd name="adj" fmla="val 26107"/>
            </a:avLst>
          </a:prstGeom>
          <a:pattFill prst="smGri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6D15AFF6-3CA3-6574-E39D-269F29599DD5}"/>
              </a:ext>
            </a:extLst>
          </p:cNvPr>
          <p:cNvSpPr txBox="1"/>
          <p:nvPr/>
        </p:nvSpPr>
        <p:spPr bwMode="auto">
          <a:xfrm>
            <a:off x="502956" y="1355146"/>
            <a:ext cx="2414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Maxwell Grid Equations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E7C856F-C4AC-C9AC-4D62-7907C4793DC6}"/>
              </a:ext>
            </a:extLst>
          </p:cNvPr>
          <p:cNvSpPr txBox="1"/>
          <p:nvPr/>
        </p:nvSpPr>
        <p:spPr bwMode="auto">
          <a:xfrm>
            <a:off x="3442650" y="3620694"/>
            <a:ext cx="26030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Domain discretization</a:t>
            </a:r>
          </a:p>
          <a:p>
            <a:pPr algn="ctr"/>
            <a:r>
              <a:rPr lang="en-US" sz="1600" dirty="0"/>
              <a:t>With </a:t>
            </a:r>
            <a:r>
              <a:rPr lang="en-US" sz="1600" dirty="0">
                <a:solidFill>
                  <a:srgbClr val="C00000"/>
                </a:solidFill>
              </a:rPr>
              <a:t>Yee grid</a:t>
            </a:r>
          </a:p>
        </p:txBody>
      </p:sp>
      <p:sp>
        <p:nvSpPr>
          <p:cNvPr id="10" name="Cerrar llave 9">
            <a:extLst>
              <a:ext uri="{FF2B5EF4-FFF2-40B4-BE49-F238E27FC236}">
                <a16:creationId xmlns:a16="http://schemas.microsoft.com/office/drawing/2014/main" id="{E87B49FF-C94D-F5FF-FCC8-D58268CCC8A9}"/>
              </a:ext>
            </a:extLst>
          </p:cNvPr>
          <p:cNvSpPr/>
          <p:nvPr/>
        </p:nvSpPr>
        <p:spPr>
          <a:xfrm>
            <a:off x="3143672" y="1844824"/>
            <a:ext cx="597957" cy="2248116"/>
          </a:xfrm>
          <a:prstGeom prst="rightBrace">
            <a:avLst>
              <a:gd name="adj1" fmla="val 42066"/>
              <a:gd name="adj2" fmla="val 50000"/>
            </a:avLst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D2488227-8A0A-6486-08C2-9769A8D59131}"/>
              </a:ext>
            </a:extLst>
          </p:cNvPr>
          <p:cNvSpPr txBox="1"/>
          <p:nvPr/>
        </p:nvSpPr>
        <p:spPr bwMode="auto">
          <a:xfrm>
            <a:off x="7346844" y="1444714"/>
            <a:ext cx="36904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Time-stepping scheme (leapfrog)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1EBE1149-6BCA-494D-C2D6-52EA4C227D11}"/>
                  </a:ext>
                </a:extLst>
              </p:cNvPr>
              <p:cNvSpPr txBox="1"/>
              <p:nvPr/>
            </p:nvSpPr>
            <p:spPr bwMode="auto">
              <a:xfrm>
                <a:off x="543506" y="4581128"/>
                <a:ext cx="2294008" cy="11455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ES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𝑺</m:t>
                      </m:r>
                      <m:sSub>
                        <m:sSubPr>
                          <m:ctrlPr>
                            <a:rPr lang="es-ES" sz="18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8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sz="18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</m:sSub>
                      <m:r>
                        <a:rPr lang="es-ES" sz="18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𝒃</m:t>
                      </m:r>
                      <m:r>
                        <a:rPr lang="es-ES" sz="18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18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s-ES" sz="1800" b="1" dirty="0">
                  <a:solidFill>
                    <a:schemeClr val="tx2"/>
                  </a:solidFill>
                </a:endParaRPr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8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s-E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</m:acc>
                          <m:acc>
                            <m:accPr>
                              <m:chr m:val="̃"/>
                              <m:ctrlPr>
                                <a:rPr lang="en-US" sz="18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18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sz="18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</m:sSub>
                      <m:d>
                        <m:dPr>
                          <m:ctrlPr>
                            <a:rPr lang="es-ES" sz="18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ES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sz="18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s-ES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num>
                            <m:den>
                              <m:r>
                                <a:rPr lang="es-ES" sz="18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s-ES" sz="18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s-ES" sz="18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18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</m:e>
                      </m:d>
                      <m:r>
                        <a:rPr lang="es-ES" sz="18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18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sz="18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1EBE1149-6BCA-494D-C2D6-52EA4C227D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3506" y="4581128"/>
                <a:ext cx="2294008" cy="114557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0CCB6907-6048-AA39-4E70-F9B7BFF04B52}"/>
                  </a:ext>
                </a:extLst>
              </p:cNvPr>
              <p:cNvSpPr txBox="1"/>
              <p:nvPr/>
            </p:nvSpPr>
            <p:spPr bwMode="auto">
              <a:xfrm>
                <a:off x="3637231" y="2025269"/>
                <a:ext cx="2400488" cy="64755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ES" sz="18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18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s-ES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a</m:t>
                          </m:r>
                        </m:num>
                        <m:den>
                          <m:r>
                            <a:rPr lang="es-ES" sz="18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ES" sz="18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s-ES" sz="18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ES" sz="18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ES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</m:e>
                            <m:sup>
                              <m:r>
                                <a:rPr lang="es-ES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s-ES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p>
                          </m:sSup>
                          <m:r>
                            <a:rPr lang="es-ES" sz="18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s-ES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</m:e>
                            <m:sup>
                              <m:r>
                                <a:rPr lang="es-ES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num>
                        <m:den>
                          <m:r>
                            <m:rPr>
                              <m:sty m:val="p"/>
                            </m:rPr>
                            <a:rPr lang="es-ES" sz="18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Δt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0CCB6907-6048-AA39-4E70-F9B7BFF04B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37231" y="2025269"/>
                <a:ext cx="2400488" cy="64755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F468DB67-3C74-A37C-3DD7-A308E9EE2AA6}"/>
                  </a:ext>
                </a:extLst>
              </p:cNvPr>
              <p:cNvSpPr txBox="1"/>
              <p:nvPr/>
            </p:nvSpPr>
            <p:spPr bwMode="auto">
              <a:xfrm>
                <a:off x="6531278" y="2187027"/>
                <a:ext cx="5332543" cy="10930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s-ES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es-ES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sSubSup>
                        <m:sSubSupPr>
                          <m:ctrlP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s-E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s-ES" sz="2000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ES" sz="2000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𝑫</m:t>
                                  </m:r>
                                </m:e>
                              </m:acc>
                            </m:e>
                            <m:sub>
                              <m:r>
                                <a:rPr lang="es-E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s-ES" sz="20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" sz="20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  <m:sub>
                              <m:r>
                                <a:rPr lang="es-ES" sz="20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𝝁</m:t>
                              </m:r>
                            </m:sub>
                            <m:sup>
                              <m:r>
                                <a:rPr lang="es-ES" sz="20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s-ES" sz="20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p>
                          </m:sSubSup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  <m:sup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r>
                        <a:rPr lang="es-E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𝑪</m:t>
                      </m:r>
                      <m:sSup>
                        <m:sSupPr>
                          <m:ctrlP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es-ES" sz="2000" b="1" i="1" dirty="0">
                  <a:solidFill>
                    <a:schemeClr val="tx2"/>
                  </a:solidFill>
                </a:endParaRPr>
              </a:p>
              <a:p>
                <a:pPr algn="ctr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ES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es-ES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sSub>
                        <m:sSubPr>
                          <m:ctrlPr>
                            <a:rPr lang="es-ES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sSubSup>
                        <m:sSubSupPr>
                          <m:ctrlPr>
                            <a:rPr lang="es-ES" sz="20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̃"/>
                              <m:ctrlPr>
                                <a:rPr lang="en-US" sz="20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20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sz="20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𝜺</m:t>
                          </m:r>
                        </m:sub>
                        <m:sup>
                          <m:r>
                            <a:rPr lang="es-ES" sz="20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sz="20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sSubSup>
                        <m:sSubSupPr>
                          <m:ctrlPr>
                            <a:rPr lang="es-ES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̃"/>
                              <m:ctrlPr>
                                <a:rPr lang="en-US" sz="20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20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  <m:sup>
                          <m:r>
                            <a:rPr lang="es-ES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acc>
                        <m:accPr>
                          <m:chr m:val="̃"/>
                          <m:ctrlPr>
                            <a:rPr lang="en-US" sz="2000" b="1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sz="2000" b="1" i="1"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</m:acc>
                      <m:sSup>
                        <m:sSupPr>
                          <m:ctrlP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s-ES" sz="2000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̃"/>
                              <m:ctrlPr>
                                <a:rPr lang="en-US" sz="20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20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sz="2000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𝜺</m:t>
                          </m:r>
                        </m:sub>
                        <m:sup>
                          <m:r>
                            <a:rPr lang="es-ES" sz="2000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sz="2000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sSubSup>
                        <m:sSubSupPr>
                          <m:ctrlP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</m:e>
                        <m:sub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𝒔𝒓𝒄</m:t>
                          </m:r>
                        </m:sub>
                        <m:sup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bSup>
                    </m:oMath>
                  </m:oMathPara>
                </a14:m>
                <a:endParaRPr lang="en-US" sz="2000" b="1" i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F468DB67-3C74-A37C-3DD7-A308E9EE2A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31278" y="2187027"/>
                <a:ext cx="5332543" cy="109305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Cubo 26">
            <a:extLst>
              <a:ext uri="{FF2B5EF4-FFF2-40B4-BE49-F238E27FC236}">
                <a16:creationId xmlns:a16="http://schemas.microsoft.com/office/drawing/2014/main" id="{45116D4F-28AC-EDC2-5A81-4EEFACABB8E9}"/>
              </a:ext>
            </a:extLst>
          </p:cNvPr>
          <p:cNvSpPr/>
          <p:nvPr/>
        </p:nvSpPr>
        <p:spPr>
          <a:xfrm>
            <a:off x="4309925" y="4427147"/>
            <a:ext cx="1180378" cy="1131195"/>
          </a:xfrm>
          <a:prstGeom prst="cube">
            <a:avLst>
              <a:gd name="adj" fmla="val 26107"/>
            </a:avLst>
          </a:prstGeom>
          <a:pattFill prst="smGrid">
            <a:fgClr>
              <a:srgbClr val="C00000"/>
            </a:fgClr>
            <a:bgClr>
              <a:schemeClr val="bg1"/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51E8EEC7-5850-72BD-2A40-B67368DE1F85}"/>
                  </a:ext>
                </a:extLst>
              </p:cNvPr>
              <p:cNvSpPr txBox="1"/>
              <p:nvPr/>
            </p:nvSpPr>
            <p:spPr bwMode="auto">
              <a:xfrm>
                <a:off x="3521158" y="1210121"/>
                <a:ext cx="247298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008A3E"/>
                    </a:solidFill>
                  </a:rPr>
                  <a:t>2</a:t>
                </a:r>
                <a:r>
                  <a:rPr lang="en-US" baseline="30000" dirty="0">
                    <a:solidFill>
                      <a:srgbClr val="008A3E"/>
                    </a:solidFill>
                  </a:rPr>
                  <a:t>nd</a:t>
                </a:r>
                <a:r>
                  <a:rPr lang="en-US" dirty="0">
                    <a:solidFill>
                      <a:srgbClr val="008A3E"/>
                    </a:solidFill>
                  </a:rPr>
                  <a:t> approximation </a:t>
                </a:r>
              </a:p>
              <a:p>
                <a:pPr algn="ctr"/>
                <a:r>
                  <a:rPr lang="en-US" dirty="0">
                    <a:solidFill>
                      <a:srgbClr val="008A3E"/>
                    </a:solidFill>
                  </a:rPr>
                  <a:t>Evolution in timestep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 b="0" i="0" smtClean="0">
                        <a:solidFill>
                          <a:srgbClr val="008A3E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es-ES" b="0" i="1" smtClean="0">
                        <a:solidFill>
                          <a:srgbClr val="008A3E"/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dirty="0">
                  <a:solidFill>
                    <a:srgbClr val="008A3E"/>
                  </a:solidFill>
                </a:endParaRPr>
              </a:p>
            </p:txBody>
          </p:sp>
        </mc:Choice>
        <mc:Fallback xmlns="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51E8EEC7-5850-72BD-2A40-B67368DE1F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21158" y="1210121"/>
                <a:ext cx="2472985" cy="646331"/>
              </a:xfrm>
              <a:prstGeom prst="rect">
                <a:avLst/>
              </a:prstGeom>
              <a:blipFill>
                <a:blip r:embed="rId6"/>
                <a:stretch>
                  <a:fillRect l="-1728" t="-5660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Rectángulo: esquinas redondeadas 34">
            <a:extLst>
              <a:ext uri="{FF2B5EF4-FFF2-40B4-BE49-F238E27FC236}">
                <a16:creationId xmlns:a16="http://schemas.microsoft.com/office/drawing/2014/main" id="{F31F8EEB-AC9C-4E20-8DF9-188036FAFE08}"/>
              </a:ext>
            </a:extLst>
          </p:cNvPr>
          <p:cNvSpPr/>
          <p:nvPr/>
        </p:nvSpPr>
        <p:spPr>
          <a:xfrm>
            <a:off x="8472264" y="3647018"/>
            <a:ext cx="3384376" cy="586753"/>
          </a:xfrm>
          <a:prstGeom prst="roundRect">
            <a:avLst/>
          </a:prstGeom>
          <a:solidFill>
            <a:srgbClr val="92D05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008A3E"/>
                </a:solidFill>
              </a:rPr>
              <a:t>2</a:t>
            </a:r>
            <a:r>
              <a:rPr lang="en-US" sz="1800" baseline="30000" dirty="0">
                <a:solidFill>
                  <a:srgbClr val="008A3E"/>
                </a:solidFill>
              </a:rPr>
              <a:t>nd</a:t>
            </a:r>
            <a:r>
              <a:rPr lang="en-US" sz="1800" dirty="0">
                <a:solidFill>
                  <a:srgbClr val="008A3E"/>
                </a:solidFill>
              </a:rPr>
              <a:t> order convergence in time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uadroTexto 35">
                <a:extLst>
                  <a:ext uri="{FF2B5EF4-FFF2-40B4-BE49-F238E27FC236}">
                    <a16:creationId xmlns:a16="http://schemas.microsoft.com/office/drawing/2014/main" id="{A8C35C5E-78FD-3ECF-89FD-48F7039D0D0B}"/>
                  </a:ext>
                </a:extLst>
              </p:cNvPr>
              <p:cNvSpPr txBox="1"/>
              <p:nvPr/>
            </p:nvSpPr>
            <p:spPr bwMode="auto">
              <a:xfrm>
                <a:off x="2682405" y="5855883"/>
                <a:ext cx="260303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Primal grid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endParaRPr lang="en-US" sz="1600" dirty="0">
                  <a:solidFill>
                    <a:schemeClr val="tx1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6" name="CuadroTexto 35">
                <a:extLst>
                  <a:ext uri="{FF2B5EF4-FFF2-40B4-BE49-F238E27FC236}">
                    <a16:creationId xmlns:a16="http://schemas.microsoft.com/office/drawing/2014/main" id="{A8C35C5E-78FD-3ECF-89FD-48F7039D0D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82405" y="5855883"/>
                <a:ext cx="2603037" cy="338554"/>
              </a:xfrm>
              <a:prstGeom prst="rect">
                <a:avLst/>
              </a:prstGeom>
              <a:blipFill>
                <a:blip r:embed="rId7"/>
                <a:stretch>
                  <a:fillRect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CuadroTexto 36">
                <a:extLst>
                  <a:ext uri="{FF2B5EF4-FFF2-40B4-BE49-F238E27FC236}">
                    <a16:creationId xmlns:a16="http://schemas.microsoft.com/office/drawing/2014/main" id="{0EE2F6D0-9400-4A07-DA57-8100033FCD7C}"/>
                  </a:ext>
                </a:extLst>
              </p:cNvPr>
              <p:cNvSpPr txBox="1"/>
              <p:nvPr/>
            </p:nvSpPr>
            <p:spPr bwMode="auto">
              <a:xfrm>
                <a:off x="4083151" y="5492699"/>
                <a:ext cx="2603037" cy="344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rgbClr val="C00000"/>
                    </a:solidFill>
                  </a:rPr>
                  <a:t>Dual Grid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s-E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E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</m:acc>
                  </m:oMath>
                </a14:m>
                <a:endParaRPr lang="en-US" sz="1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7" name="CuadroTexto 36">
                <a:extLst>
                  <a:ext uri="{FF2B5EF4-FFF2-40B4-BE49-F238E27FC236}">
                    <a16:creationId xmlns:a16="http://schemas.microsoft.com/office/drawing/2014/main" id="{0EE2F6D0-9400-4A07-DA57-8100033FCD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83151" y="5492699"/>
                <a:ext cx="2603037" cy="344646"/>
              </a:xfrm>
              <a:prstGeom prst="rect">
                <a:avLst/>
              </a:prstGeom>
              <a:blipFill>
                <a:blip r:embed="rId8"/>
                <a:stretch>
                  <a:fillRect t="-3509" b="-210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Rectángulo: esquinas redondeadas 88">
                <a:extLst>
                  <a:ext uri="{FF2B5EF4-FFF2-40B4-BE49-F238E27FC236}">
                    <a16:creationId xmlns:a16="http://schemas.microsoft.com/office/drawing/2014/main" id="{10448D46-3F44-1C72-F968-293973089603}"/>
                  </a:ext>
                </a:extLst>
              </p:cNvPr>
              <p:cNvSpPr/>
              <p:nvPr/>
            </p:nvSpPr>
            <p:spPr>
              <a:xfrm>
                <a:off x="8472264" y="5534776"/>
                <a:ext cx="3384376" cy="702536"/>
              </a:xfrm>
              <a:prstGeom prst="roundRect">
                <a:avLst/>
              </a:prstGeom>
              <a:solidFill>
                <a:srgbClr val="FFC000">
                  <a:alpha val="3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spcAft>
                    <a:spcPts val="600"/>
                  </a:spcAft>
                </a:pPr>
                <a:r>
                  <a:rPr lang="en-US" sz="1600" dirty="0">
                    <a:solidFill>
                      <a:srgbClr val="B88C00"/>
                    </a:solidFill>
                  </a:rPr>
                  <a:t>Gauss Laws (for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solidFill>
                          <a:srgbClr val="B88C00"/>
                        </a:solidFill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sz="1600" dirty="0">
                    <a:solidFill>
                      <a:srgbClr val="B88C00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solidFill>
                          <a:srgbClr val="B88C00"/>
                        </a:solidFill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sz="1600" dirty="0">
                    <a:solidFill>
                      <a:srgbClr val="B88C00"/>
                    </a:solidFill>
                  </a:rPr>
                  <a:t>) considered satisfied* </a:t>
                </a:r>
                <a14:m>
                  <m:oMath xmlns:m="http://schemas.openxmlformats.org/officeDocument/2006/math">
                    <m:r>
                      <a:rPr lang="es-ES" sz="1600" b="0" i="1" smtClean="0">
                        <a:solidFill>
                          <a:srgbClr val="B88C00"/>
                        </a:solidFill>
                        <a:latin typeface="Cambria Math" panose="02040503050406030204" pitchFamily="18" charset="0"/>
                      </a:rPr>
                      <m:t>∀ </m:t>
                    </m:r>
                    <m:r>
                      <a:rPr lang="es-ES" sz="1600" b="0" i="1" smtClean="0">
                        <a:solidFill>
                          <a:srgbClr val="B88C00"/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1600" dirty="0">
                    <a:solidFill>
                      <a:srgbClr val="B88C00"/>
                    </a:solidFill>
                  </a:rPr>
                  <a:t> for no charges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smtClean="0">
                            <a:solidFill>
                              <a:srgbClr val="B88C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solidFill>
                              <a:srgbClr val="B88C00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rgbClr val="B88C00"/>
                            </a:solidFill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</m:oMath>
                </a14:m>
                <a:endParaRPr lang="en-US" sz="1600" dirty="0">
                  <a:solidFill>
                    <a:srgbClr val="B88C00"/>
                  </a:solidFill>
                </a:endParaRPr>
              </a:p>
            </p:txBody>
          </p:sp>
        </mc:Choice>
        <mc:Fallback xmlns="">
          <p:sp>
            <p:nvSpPr>
              <p:cNvPr id="89" name="Rectángulo: esquinas redondeadas 88">
                <a:extLst>
                  <a:ext uri="{FF2B5EF4-FFF2-40B4-BE49-F238E27FC236}">
                    <a16:creationId xmlns:a16="http://schemas.microsoft.com/office/drawing/2014/main" id="{10448D46-3F44-1C72-F968-29397308960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72264" y="5534776"/>
                <a:ext cx="3384376" cy="702536"/>
              </a:xfrm>
              <a:prstGeom prst="roundRect">
                <a:avLst/>
              </a:prstGeom>
              <a:blipFill>
                <a:blip r:embed="rId9"/>
                <a:stretch>
                  <a:fillRect b="-260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8" name="Rectángulo: esquinas redondeadas 107">
            <a:extLst>
              <a:ext uri="{FF2B5EF4-FFF2-40B4-BE49-F238E27FC236}">
                <a16:creationId xmlns:a16="http://schemas.microsoft.com/office/drawing/2014/main" id="{8D08971C-A389-913B-2EBD-8190777B4B5B}"/>
              </a:ext>
            </a:extLst>
          </p:cNvPr>
          <p:cNvSpPr/>
          <p:nvPr/>
        </p:nvSpPr>
        <p:spPr>
          <a:xfrm>
            <a:off x="8472264" y="4273618"/>
            <a:ext cx="3384376" cy="586753"/>
          </a:xfrm>
          <a:prstGeom prst="roundRect">
            <a:avLst/>
          </a:prstGeom>
          <a:solidFill>
            <a:srgbClr val="92D05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8A3E"/>
                </a:solidFill>
              </a:rPr>
              <a:t>Can pre-compute most of the quantities </a:t>
            </a:r>
            <a:r>
              <a:rPr lang="en-US" dirty="0">
                <a:solidFill>
                  <a:srgbClr val="008A3E"/>
                </a:solidFill>
                <a:sym typeface="Wingdings" panose="05000000000000000000" pitchFamily="2" charset="2"/>
              </a:rPr>
              <a:t> speed </a:t>
            </a:r>
            <a:r>
              <a:rPr lang="es-ES" b="0" i="0" dirty="0">
                <a:effectLst/>
                <a:latin typeface="ui-sans-serif"/>
              </a:rPr>
              <a:t>🚀</a:t>
            </a:r>
            <a:endParaRPr lang="en-US" sz="1800" dirty="0">
              <a:solidFill>
                <a:srgbClr val="008A3E"/>
              </a:solidFill>
            </a:endParaRPr>
          </a:p>
        </p:txBody>
      </p:sp>
      <p:sp>
        <p:nvSpPr>
          <p:cNvPr id="109" name="Rectángulo: esquinas redondeadas 108">
            <a:extLst>
              <a:ext uri="{FF2B5EF4-FFF2-40B4-BE49-F238E27FC236}">
                <a16:creationId xmlns:a16="http://schemas.microsoft.com/office/drawing/2014/main" id="{0A093A90-E845-11F7-0D30-69AE9E12636C}"/>
              </a:ext>
            </a:extLst>
          </p:cNvPr>
          <p:cNvSpPr/>
          <p:nvPr/>
        </p:nvSpPr>
        <p:spPr>
          <a:xfrm>
            <a:off x="8472264" y="4900218"/>
            <a:ext cx="3384376" cy="586753"/>
          </a:xfrm>
          <a:prstGeom prst="roundRect">
            <a:avLst/>
          </a:prstGeom>
          <a:solidFill>
            <a:srgbClr val="92D05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8A3E"/>
                </a:solidFill>
              </a:rPr>
              <a:t>No matrix inversion needed during time loop</a:t>
            </a:r>
            <a:endParaRPr lang="en-US" sz="1800" dirty="0">
              <a:solidFill>
                <a:srgbClr val="008A3E"/>
              </a:solidFill>
            </a:endParaRPr>
          </a:p>
        </p:txBody>
      </p:sp>
      <p:pic>
        <p:nvPicPr>
          <p:cNvPr id="203" name="Imagen 202">
            <a:extLst>
              <a:ext uri="{FF2B5EF4-FFF2-40B4-BE49-F238E27FC236}">
                <a16:creationId xmlns:a16="http://schemas.microsoft.com/office/drawing/2014/main" id="{BFB6EF4E-E028-4851-CA5B-5C9325151B6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16064" y="4454840"/>
            <a:ext cx="2593796" cy="2207004"/>
          </a:xfrm>
          <a:prstGeom prst="rect">
            <a:avLst/>
          </a:prstGeom>
        </p:spPr>
      </p:pic>
      <p:sp>
        <p:nvSpPr>
          <p:cNvPr id="106" name="Flecha: doblada 105">
            <a:extLst>
              <a:ext uri="{FF2B5EF4-FFF2-40B4-BE49-F238E27FC236}">
                <a16:creationId xmlns:a16="http://schemas.microsoft.com/office/drawing/2014/main" id="{1562F226-39A0-3143-FF78-B4E17B2FF498}"/>
              </a:ext>
            </a:extLst>
          </p:cNvPr>
          <p:cNvSpPr/>
          <p:nvPr/>
        </p:nvSpPr>
        <p:spPr>
          <a:xfrm rot="16200000" flipV="1">
            <a:off x="6049585" y="3186542"/>
            <a:ext cx="700602" cy="1276760"/>
          </a:xfrm>
          <a:prstGeom prst="bentArrow">
            <a:avLst>
              <a:gd name="adj1" fmla="val 23836"/>
              <a:gd name="adj2" fmla="val 24292"/>
              <a:gd name="adj3" fmla="val 24232"/>
              <a:gd name="adj4" fmla="val 43750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4BC5E17-4288-EE1C-D73B-90994D90DA08}"/>
              </a:ext>
            </a:extLst>
          </p:cNvPr>
          <p:cNvSpPr txBox="1"/>
          <p:nvPr/>
        </p:nvSpPr>
        <p:spPr bwMode="auto">
          <a:xfrm>
            <a:off x="3193840" y="6591656"/>
            <a:ext cx="562411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6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*Raymond </a:t>
            </a:r>
            <a:r>
              <a:rPr lang="en-US" sz="1050" b="0" i="0" dirty="0" err="1">
                <a:solidFill>
                  <a:schemeClr val="bg1">
                    <a:lumMod val="6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Rumpf</a:t>
            </a:r>
            <a:r>
              <a:rPr lang="en-US" sz="1050" b="0" i="0" dirty="0">
                <a:solidFill>
                  <a:schemeClr val="bg1">
                    <a:lumMod val="6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, </a:t>
            </a:r>
            <a:r>
              <a:rPr lang="en-US" sz="1050" b="0" i="1" dirty="0">
                <a:solidFill>
                  <a:schemeClr val="bg1">
                    <a:lumMod val="6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Electromagnetic and Photonic Simulation for the Beginner</a:t>
            </a:r>
            <a:r>
              <a:rPr lang="en-US" sz="1050" b="0" i="0" dirty="0">
                <a:solidFill>
                  <a:schemeClr val="bg1">
                    <a:lumMod val="6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, Artech, 2022.</a:t>
            </a:r>
            <a:endParaRPr lang="en-US" sz="105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825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0" grpId="0" animBg="1"/>
      <p:bldP spid="107" grpId="0" animBg="1"/>
      <p:bldP spid="22" grpId="0" animBg="1"/>
      <p:bldP spid="7" grpId="0" animBg="1"/>
      <p:bldP spid="11" grpId="0"/>
      <p:bldP spid="5" grpId="0"/>
      <p:bldP spid="10" grpId="0" animBg="1"/>
      <p:bldP spid="15" grpId="0"/>
      <p:bldP spid="19" grpId="0"/>
      <p:bldP spid="24" grpId="0"/>
      <p:bldP spid="26" grpId="0"/>
      <p:bldP spid="27" grpId="0" animBg="1"/>
      <p:bldP spid="31" grpId="0"/>
      <p:bldP spid="35" grpId="0" animBg="1"/>
      <p:bldP spid="36" grpId="0"/>
      <p:bldP spid="37" grpId="0"/>
      <p:bldP spid="89" grpId="0" animBg="1"/>
      <p:bldP spid="108" grpId="0" animBg="1"/>
      <p:bldP spid="109" grpId="0" animBg="1"/>
      <p:bldP spid="10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ítulo 1">
                <a:extLst>
                  <a:ext uri="{FF2B5EF4-FFF2-40B4-BE49-F238E27FC236}">
                    <a16:creationId xmlns:a16="http://schemas.microsoft.com/office/drawing/2014/main" id="{DC74B79F-2381-AAD4-7E0F-1756026AD23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FIT (III): Operators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s-ES" b="0" i="1" dirty="0" smtClean="0">
                        <a:latin typeface="Cambria Math" panose="02040503050406030204" pitchFamily="18" charset="0"/>
                      </a:rPr>
                      <m:t>,  </m:t>
                    </m:r>
                    <m:acc>
                      <m:accPr>
                        <m:chr m:val="̃"/>
                        <m:ctrlPr>
                          <a:rPr lang="es-ES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ES" b="0" i="1" dirty="0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acc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ítulo 1">
                <a:extLst>
                  <a:ext uri="{FF2B5EF4-FFF2-40B4-BE49-F238E27FC236}">
                    <a16:creationId xmlns:a16="http://schemas.microsoft.com/office/drawing/2014/main" id="{DC74B79F-2381-AAD4-7E0F-1756026AD23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125" t="-19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C491A89A-30A3-5CCF-6346-53FBB18771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203" name="Imagen 202">
            <a:extLst>
              <a:ext uri="{FF2B5EF4-FFF2-40B4-BE49-F238E27FC236}">
                <a16:creationId xmlns:a16="http://schemas.microsoft.com/office/drawing/2014/main" id="{BFB6EF4E-E028-4851-CA5B-5C9325151B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103" y="3077033"/>
            <a:ext cx="3797577" cy="3231273"/>
          </a:xfrm>
          <a:prstGeom prst="rect">
            <a:avLst/>
          </a:prstGeom>
        </p:spPr>
      </p:pic>
      <p:pic>
        <p:nvPicPr>
          <p:cNvPr id="200" name="Imagen 199">
            <a:extLst>
              <a:ext uri="{FF2B5EF4-FFF2-40B4-BE49-F238E27FC236}">
                <a16:creationId xmlns:a16="http://schemas.microsoft.com/office/drawing/2014/main" id="{63A39BC2-4BD6-BAFE-6EA6-2EA29A593B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1944" y="3379074"/>
            <a:ext cx="4194216" cy="2439493"/>
          </a:xfrm>
          <a:prstGeom prst="rect">
            <a:avLst/>
          </a:prstGeom>
        </p:spPr>
      </p:pic>
      <p:sp>
        <p:nvSpPr>
          <p:cNvPr id="201" name="Llaves 200">
            <a:extLst>
              <a:ext uri="{FF2B5EF4-FFF2-40B4-BE49-F238E27FC236}">
                <a16:creationId xmlns:a16="http://schemas.microsoft.com/office/drawing/2014/main" id="{3A17D171-7F59-6FFF-FBD1-3E4507E1A493}"/>
              </a:ext>
            </a:extLst>
          </p:cNvPr>
          <p:cNvSpPr/>
          <p:nvPr/>
        </p:nvSpPr>
        <p:spPr>
          <a:xfrm>
            <a:off x="9908804" y="3436528"/>
            <a:ext cx="1278953" cy="2306694"/>
          </a:xfrm>
          <a:prstGeom prst="bracePair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2" name="CuadroTexto 201">
                <a:extLst>
                  <a:ext uri="{FF2B5EF4-FFF2-40B4-BE49-F238E27FC236}">
                    <a16:creationId xmlns:a16="http://schemas.microsoft.com/office/drawing/2014/main" id="{D3EA7A92-96EF-2082-101B-ACB6D358D13E}"/>
                  </a:ext>
                </a:extLst>
              </p:cNvPr>
              <p:cNvSpPr txBox="1"/>
              <p:nvPr/>
            </p:nvSpPr>
            <p:spPr>
              <a:xfrm>
                <a:off x="10099125" y="3462895"/>
                <a:ext cx="730399" cy="3493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,0,0,0</m:t>
                          </m:r>
                        </m:sub>
                      </m:sSub>
                    </m:oMath>
                  </m:oMathPara>
                </a14:m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70AD47">
                      <a:lumMod val="75000"/>
                    </a:srgbClr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202" name="CuadroTexto 201">
                <a:extLst>
                  <a:ext uri="{FF2B5EF4-FFF2-40B4-BE49-F238E27FC236}">
                    <a16:creationId xmlns:a16="http://schemas.microsoft.com/office/drawing/2014/main" id="{D3EA7A92-96EF-2082-101B-ACB6D358D1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99125" y="3462895"/>
                <a:ext cx="730399" cy="34932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4" name="CuadroTexto 203">
                <a:extLst>
                  <a:ext uri="{FF2B5EF4-FFF2-40B4-BE49-F238E27FC236}">
                    <a16:creationId xmlns:a16="http://schemas.microsoft.com/office/drawing/2014/main" id="{BC0013DE-5F71-5E51-2B6E-A96964073870}"/>
                  </a:ext>
                </a:extLst>
              </p:cNvPr>
              <p:cNvSpPr txBox="1"/>
              <p:nvPr/>
            </p:nvSpPr>
            <p:spPr>
              <a:xfrm>
                <a:off x="10130846" y="4192453"/>
                <a:ext cx="730399" cy="3579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,0,0,0</m:t>
                          </m:r>
                        </m:sub>
                      </m:sSub>
                    </m:oMath>
                  </m:oMathPara>
                </a14:m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204" name="CuadroTexto 203">
                <a:extLst>
                  <a:ext uri="{FF2B5EF4-FFF2-40B4-BE49-F238E27FC236}">
                    <a16:creationId xmlns:a16="http://schemas.microsoft.com/office/drawing/2014/main" id="{BC0013DE-5F71-5E51-2B6E-A969640738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30846" y="4192453"/>
                <a:ext cx="730399" cy="357983"/>
              </a:xfrm>
              <a:prstGeom prst="rect">
                <a:avLst/>
              </a:prstGeom>
              <a:blipFill>
                <a:blip r:embed="rId7"/>
                <a:stretch>
                  <a:fillRect b="-34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5" name="CuadroTexto 204">
                <a:extLst>
                  <a:ext uri="{FF2B5EF4-FFF2-40B4-BE49-F238E27FC236}">
                    <a16:creationId xmlns:a16="http://schemas.microsoft.com/office/drawing/2014/main" id="{3D29576E-5D46-E10C-2C05-F44CC68E0D68}"/>
                  </a:ext>
                </a:extLst>
              </p:cNvPr>
              <p:cNvSpPr txBox="1"/>
              <p:nvPr/>
            </p:nvSpPr>
            <p:spPr>
              <a:xfrm>
                <a:off x="10183080" y="4903168"/>
                <a:ext cx="730399" cy="3493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472C4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472C4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472C4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472C4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,0,0,0</m:t>
                          </m:r>
                        </m:sub>
                      </m:sSub>
                    </m:oMath>
                  </m:oMathPara>
                </a14:m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205" name="CuadroTexto 204">
                <a:extLst>
                  <a:ext uri="{FF2B5EF4-FFF2-40B4-BE49-F238E27FC236}">
                    <a16:creationId xmlns:a16="http://schemas.microsoft.com/office/drawing/2014/main" id="{3D29576E-5D46-E10C-2C05-F44CC68E0D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83080" y="4903168"/>
                <a:ext cx="730399" cy="34932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6" name="CuadroTexto 205">
                <a:extLst>
                  <a:ext uri="{FF2B5EF4-FFF2-40B4-BE49-F238E27FC236}">
                    <a16:creationId xmlns:a16="http://schemas.microsoft.com/office/drawing/2014/main" id="{012DBA13-D62D-4CF3-CA88-5D6F13F9895C}"/>
                  </a:ext>
                </a:extLst>
              </p:cNvPr>
              <p:cNvSpPr txBox="1"/>
              <p:nvPr/>
            </p:nvSpPr>
            <p:spPr>
              <a:xfrm>
                <a:off x="10037900" y="3945713"/>
                <a:ext cx="730399" cy="38574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70AD47">
                                      <a:lumMod val="7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70AD47">
                                      <a:lumMod val="7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70AD47">
                                      <a:lumMod val="7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70AD47">
                                      <a:lumMod val="7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70AD47">
                                      <a:lumMod val="7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70AD47">
                                      <a:lumMod val="7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70AD47">
                                      <a:lumMod val="7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70AD47">
                                      <a:lumMod val="7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70AD47">
                                      <a:lumMod val="7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70AD47">
                      <a:lumMod val="75000"/>
                    </a:srgbClr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206" name="CuadroTexto 205">
                <a:extLst>
                  <a:ext uri="{FF2B5EF4-FFF2-40B4-BE49-F238E27FC236}">
                    <a16:creationId xmlns:a16="http://schemas.microsoft.com/office/drawing/2014/main" id="{012DBA13-D62D-4CF3-CA88-5D6F13F989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37900" y="3945713"/>
                <a:ext cx="730399" cy="385747"/>
              </a:xfrm>
              <a:prstGeom prst="rect">
                <a:avLst/>
              </a:prstGeom>
              <a:blipFill>
                <a:blip r:embed="rId9"/>
                <a:stretch>
                  <a:fillRect r="-344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7" name="CuadroTexto 206">
                <a:extLst>
                  <a:ext uri="{FF2B5EF4-FFF2-40B4-BE49-F238E27FC236}">
                    <a16:creationId xmlns:a16="http://schemas.microsoft.com/office/drawing/2014/main" id="{D3D0EC7F-BD09-5C2D-1719-1597A43BE927}"/>
                  </a:ext>
                </a:extLst>
              </p:cNvPr>
              <p:cNvSpPr txBox="1"/>
              <p:nvPr/>
            </p:nvSpPr>
            <p:spPr>
              <a:xfrm>
                <a:off x="10037900" y="4647771"/>
                <a:ext cx="730399" cy="38574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207" name="CuadroTexto 206">
                <a:extLst>
                  <a:ext uri="{FF2B5EF4-FFF2-40B4-BE49-F238E27FC236}">
                    <a16:creationId xmlns:a16="http://schemas.microsoft.com/office/drawing/2014/main" id="{D3D0EC7F-BD09-5C2D-1719-1597A43BE9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37900" y="4647771"/>
                <a:ext cx="730399" cy="385747"/>
              </a:xfrm>
              <a:prstGeom prst="rect">
                <a:avLst/>
              </a:prstGeom>
              <a:blipFill>
                <a:blip r:embed="rId10"/>
                <a:stretch>
                  <a:fillRect r="-35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8" name="CuadroTexto 207">
                <a:extLst>
                  <a:ext uri="{FF2B5EF4-FFF2-40B4-BE49-F238E27FC236}">
                    <a16:creationId xmlns:a16="http://schemas.microsoft.com/office/drawing/2014/main" id="{00DB84A4-D2D2-0DE8-ABC0-1C111A637246}"/>
                  </a:ext>
                </a:extLst>
              </p:cNvPr>
              <p:cNvSpPr txBox="1"/>
              <p:nvPr/>
            </p:nvSpPr>
            <p:spPr>
              <a:xfrm>
                <a:off x="10037899" y="5318795"/>
                <a:ext cx="730399" cy="38574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472C4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472C4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472C4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472C4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4472C4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4472C4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4472C4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472C4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4472C4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4472C4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4472C4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472C4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4472C4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4472C4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4472C4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208" name="CuadroTexto 207">
                <a:extLst>
                  <a:ext uri="{FF2B5EF4-FFF2-40B4-BE49-F238E27FC236}">
                    <a16:creationId xmlns:a16="http://schemas.microsoft.com/office/drawing/2014/main" id="{00DB84A4-D2D2-0DE8-ABC0-1C111A6372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37899" y="5318795"/>
                <a:ext cx="730399" cy="385747"/>
              </a:xfrm>
              <a:prstGeom prst="rect">
                <a:avLst/>
              </a:prstGeom>
              <a:blipFill>
                <a:blip r:embed="rId11"/>
                <a:stretch>
                  <a:fillRect r="-327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9" name="Conector recto 208">
            <a:extLst>
              <a:ext uri="{FF2B5EF4-FFF2-40B4-BE49-F238E27FC236}">
                <a16:creationId xmlns:a16="http://schemas.microsoft.com/office/drawing/2014/main" id="{D4FA8AFF-733E-5F91-37FF-FE8FC9DB13E9}"/>
              </a:ext>
            </a:extLst>
          </p:cNvPr>
          <p:cNvCxnSpPr>
            <a:cxnSpLocks/>
          </p:cNvCxnSpPr>
          <p:nvPr/>
        </p:nvCxnSpPr>
        <p:spPr>
          <a:xfrm>
            <a:off x="10523102" y="3801367"/>
            <a:ext cx="0" cy="294083"/>
          </a:xfrm>
          <a:prstGeom prst="line">
            <a:avLst/>
          </a:prstGeom>
          <a:noFill/>
          <a:ln w="635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</p:spPr>
      </p:cxnSp>
      <p:cxnSp>
        <p:nvCxnSpPr>
          <p:cNvPr id="210" name="Conector recto 209">
            <a:extLst>
              <a:ext uri="{FF2B5EF4-FFF2-40B4-BE49-F238E27FC236}">
                <a16:creationId xmlns:a16="http://schemas.microsoft.com/office/drawing/2014/main" id="{5240AC72-146D-6704-8271-12C6E57C55C6}"/>
              </a:ext>
            </a:extLst>
          </p:cNvPr>
          <p:cNvCxnSpPr/>
          <p:nvPr/>
        </p:nvCxnSpPr>
        <p:spPr>
          <a:xfrm>
            <a:off x="10548279" y="5252494"/>
            <a:ext cx="0" cy="243044"/>
          </a:xfrm>
          <a:prstGeom prst="line">
            <a:avLst/>
          </a:prstGeom>
          <a:noFill/>
          <a:ln w="6350" cap="flat" cmpd="sng" algn="ctr">
            <a:solidFill>
              <a:srgbClr val="0070C0"/>
            </a:solidFill>
            <a:prstDash val="solid"/>
            <a:miter lim="800000"/>
          </a:ln>
          <a:effectLst/>
        </p:spPr>
      </p:cxnSp>
      <p:cxnSp>
        <p:nvCxnSpPr>
          <p:cNvPr id="211" name="Conector recto 210">
            <a:extLst>
              <a:ext uri="{FF2B5EF4-FFF2-40B4-BE49-F238E27FC236}">
                <a16:creationId xmlns:a16="http://schemas.microsoft.com/office/drawing/2014/main" id="{EA714A88-ADEC-9F1E-F02F-DC92FEC0C543}"/>
              </a:ext>
            </a:extLst>
          </p:cNvPr>
          <p:cNvCxnSpPr/>
          <p:nvPr/>
        </p:nvCxnSpPr>
        <p:spPr>
          <a:xfrm>
            <a:off x="10548279" y="4543716"/>
            <a:ext cx="0" cy="243044"/>
          </a:xfrm>
          <a:prstGeom prst="line">
            <a:avLst/>
          </a:prstGeom>
          <a:noFill/>
          <a:ln w="6350" cap="flat" cmpd="sng" algn="ctr">
            <a:solidFill>
              <a:srgbClr val="C00000"/>
            </a:solidFill>
            <a:prstDash val="solid"/>
            <a:miter lim="800000"/>
          </a:ln>
          <a:effectLst/>
        </p:spPr>
      </p:cxnSp>
      <p:sp>
        <p:nvSpPr>
          <p:cNvPr id="212" name="Rectángulo 211">
            <a:extLst>
              <a:ext uri="{FF2B5EF4-FFF2-40B4-BE49-F238E27FC236}">
                <a16:creationId xmlns:a16="http://schemas.microsoft.com/office/drawing/2014/main" id="{68D7C97D-9821-2787-AEC2-87C53D1878DE}"/>
              </a:ext>
            </a:extLst>
          </p:cNvPr>
          <p:cNvSpPr/>
          <p:nvPr/>
        </p:nvSpPr>
        <p:spPr>
          <a:xfrm>
            <a:off x="7375644" y="3436528"/>
            <a:ext cx="741743" cy="2268014"/>
          </a:xfrm>
          <a:prstGeom prst="rect">
            <a:avLst/>
          </a:prstGeom>
          <a:solidFill>
            <a:srgbClr val="92D050">
              <a:alpha val="2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3" name="Rectángulo 212">
            <a:extLst>
              <a:ext uri="{FF2B5EF4-FFF2-40B4-BE49-F238E27FC236}">
                <a16:creationId xmlns:a16="http://schemas.microsoft.com/office/drawing/2014/main" id="{C373D49C-0E02-ED5E-C062-B64FBD25C33B}"/>
              </a:ext>
            </a:extLst>
          </p:cNvPr>
          <p:cNvSpPr/>
          <p:nvPr/>
        </p:nvSpPr>
        <p:spPr>
          <a:xfrm>
            <a:off x="8123077" y="3436528"/>
            <a:ext cx="757708" cy="2268014"/>
          </a:xfrm>
          <a:prstGeom prst="rect">
            <a:avLst/>
          </a:prstGeom>
          <a:solidFill>
            <a:srgbClr val="FF0000">
              <a:alpha val="2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4" name="Rectángulo 213">
            <a:extLst>
              <a:ext uri="{FF2B5EF4-FFF2-40B4-BE49-F238E27FC236}">
                <a16:creationId xmlns:a16="http://schemas.microsoft.com/office/drawing/2014/main" id="{A676FB10-45E0-8FFA-B7B8-6E0D65C2CB85}"/>
              </a:ext>
            </a:extLst>
          </p:cNvPr>
          <p:cNvSpPr/>
          <p:nvPr/>
        </p:nvSpPr>
        <p:spPr>
          <a:xfrm>
            <a:off x="8895177" y="3431536"/>
            <a:ext cx="757708" cy="2268014"/>
          </a:xfrm>
          <a:prstGeom prst="rect">
            <a:avLst/>
          </a:prstGeom>
          <a:solidFill>
            <a:srgbClr val="5B9BD5">
              <a:alpha val="2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5" name="Abrir llave 214">
            <a:extLst>
              <a:ext uri="{FF2B5EF4-FFF2-40B4-BE49-F238E27FC236}">
                <a16:creationId xmlns:a16="http://schemas.microsoft.com/office/drawing/2014/main" id="{8B99CD47-FF3A-13B0-5317-2C5300737BAA}"/>
              </a:ext>
            </a:extLst>
          </p:cNvPr>
          <p:cNvSpPr/>
          <p:nvPr/>
        </p:nvSpPr>
        <p:spPr>
          <a:xfrm rot="5400000">
            <a:off x="8330277" y="3032308"/>
            <a:ext cx="151391" cy="577171"/>
          </a:xfrm>
          <a:prstGeom prst="leftBrace">
            <a:avLst/>
          </a:prstGeom>
          <a:noFill/>
          <a:ln w="12700" cap="flat" cmpd="sng" algn="ctr">
            <a:solidFill>
              <a:srgbClr val="5B9BD5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6" name="CuadroTexto 215">
                <a:extLst>
                  <a:ext uri="{FF2B5EF4-FFF2-40B4-BE49-F238E27FC236}">
                    <a16:creationId xmlns:a16="http://schemas.microsoft.com/office/drawing/2014/main" id="{FDF171D2-0AF7-1CE1-740D-88E145101631}"/>
                  </a:ext>
                </a:extLst>
              </p:cNvPr>
              <p:cNvSpPr txBox="1"/>
              <p:nvPr/>
            </p:nvSpPr>
            <p:spPr>
              <a:xfrm>
                <a:off x="7622860" y="2933611"/>
                <a:ext cx="1566224" cy="2916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s-ES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472C4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s-ES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472C4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kumimoji="0" lang="es-ES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472C4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sSub>
                        <m:sSubPr>
                          <m:ctrlPr>
                            <a:rPr kumimoji="0" lang="es-ES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472C4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s-ES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472C4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kumimoji="0" lang="es-ES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472C4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216" name="CuadroTexto 215">
                <a:extLst>
                  <a:ext uri="{FF2B5EF4-FFF2-40B4-BE49-F238E27FC236}">
                    <a16:creationId xmlns:a16="http://schemas.microsoft.com/office/drawing/2014/main" id="{FDF171D2-0AF7-1CE1-740D-88E1451016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2860" y="2933611"/>
                <a:ext cx="1566224" cy="291618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7" name="CuadroTexto 216">
                <a:extLst>
                  <a:ext uri="{FF2B5EF4-FFF2-40B4-BE49-F238E27FC236}">
                    <a16:creationId xmlns:a16="http://schemas.microsoft.com/office/drawing/2014/main" id="{C2C36A20-97C3-86D8-7B03-7A4C9CF186C8}"/>
                  </a:ext>
                </a:extLst>
              </p:cNvPr>
              <p:cNvSpPr txBox="1"/>
              <p:nvPr/>
            </p:nvSpPr>
            <p:spPr>
              <a:xfrm>
                <a:off x="8252455" y="2934849"/>
                <a:ext cx="1566224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s-ES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s-ES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kumimoji="0" lang="es-ES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217" name="CuadroTexto 216">
                <a:extLst>
                  <a:ext uri="{FF2B5EF4-FFF2-40B4-BE49-F238E27FC236}">
                    <a16:creationId xmlns:a16="http://schemas.microsoft.com/office/drawing/2014/main" id="{C2C36A20-97C3-86D8-7B03-7A4C9CF186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2455" y="2934849"/>
                <a:ext cx="1566224" cy="27699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8" name="Abrir llave 217">
            <a:extLst>
              <a:ext uri="{FF2B5EF4-FFF2-40B4-BE49-F238E27FC236}">
                <a16:creationId xmlns:a16="http://schemas.microsoft.com/office/drawing/2014/main" id="{59F0FCD4-55E3-8343-1C55-30D47D66BD0E}"/>
              </a:ext>
            </a:extLst>
          </p:cNvPr>
          <p:cNvSpPr/>
          <p:nvPr/>
        </p:nvSpPr>
        <p:spPr>
          <a:xfrm rot="5400000">
            <a:off x="8918892" y="3173901"/>
            <a:ext cx="149562" cy="260785"/>
          </a:xfrm>
          <a:prstGeom prst="leftBrace">
            <a:avLst/>
          </a:prstGeom>
          <a:noFill/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3" name="CuadroTexto 222">
                <a:extLst>
                  <a:ext uri="{FF2B5EF4-FFF2-40B4-BE49-F238E27FC236}">
                    <a16:creationId xmlns:a16="http://schemas.microsoft.com/office/drawing/2014/main" id="{A54F5343-5472-0AA8-E935-AA42ECDAC4F1}"/>
                  </a:ext>
                </a:extLst>
              </p:cNvPr>
              <p:cNvSpPr txBox="1"/>
              <p:nvPr/>
            </p:nvSpPr>
            <p:spPr bwMode="auto">
              <a:xfrm>
                <a:off x="4747798" y="1333172"/>
                <a:ext cx="7128790" cy="16523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chemeClr val="tx2"/>
                    </a:solidFill>
                  </a:rPr>
                  <a:t>The </a:t>
                </a:r>
                <a:r>
                  <a:rPr lang="en-US" b="1" dirty="0">
                    <a:solidFill>
                      <a:schemeClr val="tx1"/>
                    </a:solidFill>
                  </a:rPr>
                  <a:t>curl operator </a:t>
                </a:r>
                <a14:m>
                  <m:oMath xmlns:m="http://schemas.openxmlformats.org/officeDocument/2006/math">
                    <m:r>
                      <a:rPr lang="es-ES" b="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 on primal grid </a:t>
                </a:r>
                <a:r>
                  <a:rPr lang="en-US" dirty="0">
                    <a:solidFill>
                      <a:schemeClr val="tx2"/>
                    </a:solidFill>
                  </a:rPr>
                  <a:t>and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s-E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E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acc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on the dual grid, with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s-E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E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acc>
                    <m:r>
                      <a:rPr lang="es-ES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s-ES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p>
                        <m:r>
                          <a:rPr lang="es-ES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 is a </a:t>
                </a:r>
                <a14:m>
                  <m:oMath xmlns:m="http://schemas.openxmlformats.org/officeDocument/2006/math">
                    <m:r>
                      <a:rPr lang="es-ES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3</m:t>
                    </m:r>
                    <m:sSub>
                      <m:sSubPr>
                        <m:ctrlPr>
                          <a:rPr lang="es-E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s-E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𝑐𝑒𝑙𝑙𝑠</m:t>
                        </m:r>
                      </m:sub>
                    </m:sSub>
                    <m:r>
                      <a:rPr lang="es-ES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×3</m:t>
                    </m:r>
                    <m:sSub>
                      <m:sSubPr>
                        <m:ctrlPr>
                          <a:rPr lang="es-E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s-E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𝑐𝑒𝑙𝑙𝑠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  sparse matrix made of bands of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chemeClr val="tx2"/>
                    </a:solidFill>
                  </a:rPr>
                  <a:t>By modifying the columns or rows of C, one can add </a:t>
                </a:r>
                <a:r>
                  <a:rPr lang="en-US" b="1" dirty="0">
                    <a:solidFill>
                      <a:schemeClr val="tx2"/>
                    </a:solidFill>
                  </a:rPr>
                  <a:t>boundary conditions</a:t>
                </a:r>
                <a:r>
                  <a:rPr lang="en-US" dirty="0">
                    <a:solidFill>
                      <a:schemeClr val="tx2"/>
                    </a:solidFill>
                  </a:rPr>
                  <a:t>: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00B050"/>
                    </a:solidFill>
                  </a:rPr>
                  <a:t>Perfect Electric Conductor (PEC): </a:t>
                </a:r>
                <a:r>
                  <a:rPr lang="en-US" sz="1600" dirty="0">
                    <a:solidFill>
                      <a:schemeClr val="tx2"/>
                    </a:solidFill>
                  </a:rPr>
                  <a:t>columns to zero at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𝑖𝑗𝑘</m:t>
                    </m:r>
                  </m:oMath>
                </a14:m>
                <a:r>
                  <a:rPr lang="en-US" sz="1600" dirty="0">
                    <a:solidFill>
                      <a:schemeClr val="tx2"/>
                    </a:solidFill>
                  </a:rPr>
                  <a:t> of boundary cells 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accent3"/>
                    </a:solidFill>
                  </a:rPr>
                  <a:t>Perfect Magnetic Conductor (PMC):  </a:t>
                </a:r>
                <a:r>
                  <a:rPr lang="en-US" sz="1600" dirty="0">
                    <a:solidFill>
                      <a:schemeClr val="tx2"/>
                    </a:solidFill>
                  </a:rPr>
                  <a:t>rows  to zero at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𝑖𝑗𝑘</m:t>
                    </m:r>
                  </m:oMath>
                </a14:m>
                <a:r>
                  <a:rPr lang="en-US" sz="1600" dirty="0">
                    <a:solidFill>
                      <a:schemeClr val="tx2"/>
                    </a:solidFill>
                  </a:rPr>
                  <a:t> of boundary cells </a:t>
                </a:r>
              </a:p>
            </p:txBody>
          </p:sp>
        </mc:Choice>
        <mc:Fallback xmlns="">
          <p:sp>
            <p:nvSpPr>
              <p:cNvPr id="223" name="CuadroTexto 222">
                <a:extLst>
                  <a:ext uri="{FF2B5EF4-FFF2-40B4-BE49-F238E27FC236}">
                    <a16:creationId xmlns:a16="http://schemas.microsoft.com/office/drawing/2014/main" id="{A54F5343-5472-0AA8-E935-AA42ECDAC4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47798" y="1333172"/>
                <a:ext cx="7128790" cy="1652312"/>
              </a:xfrm>
              <a:prstGeom prst="rect">
                <a:avLst/>
              </a:prstGeom>
              <a:blipFill>
                <a:blip r:embed="rId14"/>
                <a:stretch>
                  <a:fillRect l="-770" t="-1845" r="-1283" b="-40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5" name="Flecha: doblada 224">
            <a:extLst>
              <a:ext uri="{FF2B5EF4-FFF2-40B4-BE49-F238E27FC236}">
                <a16:creationId xmlns:a16="http://schemas.microsoft.com/office/drawing/2014/main" id="{5BD518E4-23AB-2A5F-84C1-978F092BE78B}"/>
              </a:ext>
            </a:extLst>
          </p:cNvPr>
          <p:cNvSpPr/>
          <p:nvPr/>
        </p:nvSpPr>
        <p:spPr>
          <a:xfrm rot="16200000" flipV="1">
            <a:off x="5514672" y="4426955"/>
            <a:ext cx="719699" cy="1717285"/>
          </a:xfrm>
          <a:prstGeom prst="bentArrow">
            <a:avLst>
              <a:gd name="adj1" fmla="val 23836"/>
              <a:gd name="adj2" fmla="val 24292"/>
              <a:gd name="adj3" fmla="val 24232"/>
              <a:gd name="adj4" fmla="val 43750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6" name="CuadroTexto 225">
                <a:extLst>
                  <a:ext uri="{FF2B5EF4-FFF2-40B4-BE49-F238E27FC236}">
                    <a16:creationId xmlns:a16="http://schemas.microsoft.com/office/drawing/2014/main" id="{DB3C1437-24B1-CA60-4AEE-E81048BD60AD}"/>
                  </a:ext>
                </a:extLst>
              </p:cNvPr>
              <p:cNvSpPr txBox="1"/>
              <p:nvPr/>
            </p:nvSpPr>
            <p:spPr bwMode="auto">
              <a:xfrm>
                <a:off x="289816" y="3953736"/>
                <a:ext cx="5389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+1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6" name="CuadroTexto 225">
                <a:extLst>
                  <a:ext uri="{FF2B5EF4-FFF2-40B4-BE49-F238E27FC236}">
                    <a16:creationId xmlns:a16="http://schemas.microsoft.com/office/drawing/2014/main" id="{DB3C1437-24B1-CA60-4AEE-E81048BD60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9816" y="3953736"/>
                <a:ext cx="538929" cy="36933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7" name="CuadroTexto 226">
                <a:extLst>
                  <a:ext uri="{FF2B5EF4-FFF2-40B4-BE49-F238E27FC236}">
                    <a16:creationId xmlns:a16="http://schemas.microsoft.com/office/drawing/2014/main" id="{1A2BB7A4-4E77-487C-95D8-E817E807AAAC}"/>
                  </a:ext>
                </a:extLst>
              </p:cNvPr>
              <p:cNvSpPr txBox="1"/>
              <p:nvPr/>
            </p:nvSpPr>
            <p:spPr bwMode="auto">
              <a:xfrm>
                <a:off x="2231775" y="2767170"/>
                <a:ext cx="5389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+1</m:t>
                      </m:r>
                    </m:oMath>
                  </m:oMathPara>
                </a14:m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27" name="CuadroTexto 226">
                <a:extLst>
                  <a:ext uri="{FF2B5EF4-FFF2-40B4-BE49-F238E27FC236}">
                    <a16:creationId xmlns:a16="http://schemas.microsoft.com/office/drawing/2014/main" id="{1A2BB7A4-4E77-487C-95D8-E817E807AA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31775" y="2767170"/>
                <a:ext cx="538929" cy="36933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8" name="CuadroTexto 227">
                <a:extLst>
                  <a:ext uri="{FF2B5EF4-FFF2-40B4-BE49-F238E27FC236}">
                    <a16:creationId xmlns:a16="http://schemas.microsoft.com/office/drawing/2014/main" id="{FA62137B-0C66-53E2-0DBB-DBBEC42C3E47}"/>
                  </a:ext>
                </a:extLst>
              </p:cNvPr>
              <p:cNvSpPr txBox="1"/>
              <p:nvPr/>
            </p:nvSpPr>
            <p:spPr bwMode="auto">
              <a:xfrm>
                <a:off x="4390530" y="3969497"/>
                <a:ext cx="4427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8" name="CuadroTexto 227">
                <a:extLst>
                  <a:ext uri="{FF2B5EF4-FFF2-40B4-BE49-F238E27FC236}">
                    <a16:creationId xmlns:a16="http://schemas.microsoft.com/office/drawing/2014/main" id="{FA62137B-0C66-53E2-0DBB-DBBEC42C3E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90530" y="3969497"/>
                <a:ext cx="442750" cy="36933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9" name="CuadroTexto 228">
                <a:extLst>
                  <a:ext uri="{FF2B5EF4-FFF2-40B4-BE49-F238E27FC236}">
                    <a16:creationId xmlns:a16="http://schemas.microsoft.com/office/drawing/2014/main" id="{FD9A370E-91BB-D9B1-FBFA-CE383ABB34DF}"/>
                  </a:ext>
                </a:extLst>
              </p:cNvPr>
              <p:cNvSpPr txBox="1"/>
              <p:nvPr/>
            </p:nvSpPr>
            <p:spPr bwMode="auto">
              <a:xfrm>
                <a:off x="2207568" y="5435932"/>
                <a:ext cx="4427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s-E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29" name="CuadroTexto 228">
                <a:extLst>
                  <a:ext uri="{FF2B5EF4-FFF2-40B4-BE49-F238E27FC236}">
                    <a16:creationId xmlns:a16="http://schemas.microsoft.com/office/drawing/2014/main" id="{FD9A370E-91BB-D9B1-FBFA-CE383ABB34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07568" y="5435932"/>
                <a:ext cx="442750" cy="369332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0" name="CuadroTexto 229">
            <a:extLst>
              <a:ext uri="{FF2B5EF4-FFF2-40B4-BE49-F238E27FC236}">
                <a16:creationId xmlns:a16="http://schemas.microsoft.com/office/drawing/2014/main" id="{ADBCA24D-DA19-0168-895F-27EDCACA8C20}"/>
              </a:ext>
            </a:extLst>
          </p:cNvPr>
          <p:cNvSpPr txBox="1"/>
          <p:nvPr/>
        </p:nvSpPr>
        <p:spPr bwMode="auto">
          <a:xfrm>
            <a:off x="788085" y="3263129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primal</a:t>
            </a:r>
          </a:p>
        </p:txBody>
      </p:sp>
      <p:sp>
        <p:nvSpPr>
          <p:cNvPr id="231" name="CuadroTexto 230">
            <a:extLst>
              <a:ext uri="{FF2B5EF4-FFF2-40B4-BE49-F238E27FC236}">
                <a16:creationId xmlns:a16="http://schemas.microsoft.com/office/drawing/2014/main" id="{D367979F-0FC4-B633-A4AB-2651E3078194}"/>
              </a:ext>
            </a:extLst>
          </p:cNvPr>
          <p:cNvSpPr txBox="1"/>
          <p:nvPr/>
        </p:nvSpPr>
        <p:spPr bwMode="auto">
          <a:xfrm>
            <a:off x="4049584" y="5811988"/>
            <a:ext cx="6062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  <a:latin typeface="Century Schoolbook" panose="02040604050505020304" pitchFamily="18" charset="0"/>
              </a:rPr>
              <a:t>dual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2" name="CuadroTexto 231">
                <a:extLst>
                  <a:ext uri="{FF2B5EF4-FFF2-40B4-BE49-F238E27FC236}">
                    <a16:creationId xmlns:a16="http://schemas.microsoft.com/office/drawing/2014/main" id="{B3C5E72F-9ADD-E3E4-240F-0C3A34AFC5AE}"/>
                  </a:ext>
                </a:extLst>
              </p:cNvPr>
              <p:cNvSpPr txBox="1"/>
              <p:nvPr/>
            </p:nvSpPr>
            <p:spPr bwMode="auto">
              <a:xfrm>
                <a:off x="7385405" y="5818567"/>
                <a:ext cx="22674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b="0" dirty="0">
                    <a:solidFill>
                      <a:schemeClr val="tx2"/>
                    </a:solidFill>
                  </a:rPr>
                  <a:t>Size: </a:t>
                </a:r>
                <a14:m>
                  <m:oMath xmlns:m="http://schemas.openxmlformats.org/officeDocument/2006/math">
                    <m:r>
                      <a:rPr lang="es-E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3</m:t>
                    </m:r>
                    <m:sSub>
                      <m:sSubPr>
                        <m:ctrlPr>
                          <a:rPr lang="es-E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s-E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𝑐𝑒𝑙𝑙𝑠</m:t>
                        </m:r>
                      </m:sub>
                    </m:sSub>
                    <m:r>
                      <a:rPr lang="es-E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×</m:t>
                    </m:r>
                    <m:r>
                      <a:rPr lang="es-ES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3</m:t>
                    </m:r>
                    <m:sSub>
                      <m:sSubPr>
                        <m:ctrlPr>
                          <a:rPr lang="es-E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s-E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𝑐𝑒𝑙𝑙𝑠</m:t>
                        </m:r>
                      </m:sub>
                    </m:sSub>
                  </m:oMath>
                </a14:m>
                <a:endParaRPr lang="en-US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32" name="CuadroTexto 231">
                <a:extLst>
                  <a:ext uri="{FF2B5EF4-FFF2-40B4-BE49-F238E27FC236}">
                    <a16:creationId xmlns:a16="http://schemas.microsoft.com/office/drawing/2014/main" id="{B3C5E72F-9ADD-E3E4-240F-0C3A34AFC5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385405" y="5818567"/>
                <a:ext cx="2267480" cy="369332"/>
              </a:xfrm>
              <a:prstGeom prst="rect">
                <a:avLst/>
              </a:prstGeom>
              <a:blipFill>
                <a:blip r:embed="rId19"/>
                <a:stretch>
                  <a:fillRect l="-2426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5" name="CuadroTexto 234">
                <a:extLst>
                  <a:ext uri="{FF2B5EF4-FFF2-40B4-BE49-F238E27FC236}">
                    <a16:creationId xmlns:a16="http://schemas.microsoft.com/office/drawing/2014/main" id="{0269B65C-1393-E01F-E8CA-E69FB82F6B4E}"/>
                  </a:ext>
                </a:extLst>
              </p:cNvPr>
              <p:cNvSpPr txBox="1"/>
              <p:nvPr/>
            </p:nvSpPr>
            <p:spPr bwMode="auto">
              <a:xfrm>
                <a:off x="11318426" y="3627555"/>
                <a:ext cx="3679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5" name="CuadroTexto 234">
                <a:extLst>
                  <a:ext uri="{FF2B5EF4-FFF2-40B4-BE49-F238E27FC236}">
                    <a16:creationId xmlns:a16="http://schemas.microsoft.com/office/drawing/2014/main" id="{0269B65C-1393-E01F-E8CA-E69FB82F6B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318426" y="3627555"/>
                <a:ext cx="367985" cy="369332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6" name="CuadroTexto 235">
                <a:extLst>
                  <a:ext uri="{FF2B5EF4-FFF2-40B4-BE49-F238E27FC236}">
                    <a16:creationId xmlns:a16="http://schemas.microsoft.com/office/drawing/2014/main" id="{B657A6FF-E16E-9E75-4078-26C6DB97C705}"/>
                  </a:ext>
                </a:extLst>
              </p:cNvPr>
              <p:cNvSpPr txBox="1"/>
              <p:nvPr/>
            </p:nvSpPr>
            <p:spPr bwMode="auto">
              <a:xfrm>
                <a:off x="11316853" y="4359050"/>
                <a:ext cx="3713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6" name="CuadroTexto 235">
                <a:extLst>
                  <a:ext uri="{FF2B5EF4-FFF2-40B4-BE49-F238E27FC236}">
                    <a16:creationId xmlns:a16="http://schemas.microsoft.com/office/drawing/2014/main" id="{B657A6FF-E16E-9E75-4078-26C6DB97C7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316853" y="4359050"/>
                <a:ext cx="371384" cy="369332"/>
              </a:xfrm>
              <a:prstGeom prst="rect">
                <a:avLst/>
              </a:prstGeom>
              <a:blipFill>
                <a:blip r:embed="rId21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7" name="CuadroTexto 236">
                <a:extLst>
                  <a:ext uri="{FF2B5EF4-FFF2-40B4-BE49-F238E27FC236}">
                    <a16:creationId xmlns:a16="http://schemas.microsoft.com/office/drawing/2014/main" id="{A96BEE39-D1DA-0B16-B4C9-5EDDC14EB756}"/>
                  </a:ext>
                </a:extLst>
              </p:cNvPr>
              <p:cNvSpPr txBox="1"/>
              <p:nvPr/>
            </p:nvSpPr>
            <p:spPr bwMode="auto">
              <a:xfrm>
                <a:off x="11330620" y="5141944"/>
                <a:ext cx="3537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𝑧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7" name="CuadroTexto 236">
                <a:extLst>
                  <a:ext uri="{FF2B5EF4-FFF2-40B4-BE49-F238E27FC236}">
                    <a16:creationId xmlns:a16="http://schemas.microsoft.com/office/drawing/2014/main" id="{A96BEE39-D1DA-0B16-B4C9-5EDDC14EB7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330620" y="5141944"/>
                <a:ext cx="353751" cy="369332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8" name="CuadroTexto 237">
            <a:extLst>
              <a:ext uri="{FF2B5EF4-FFF2-40B4-BE49-F238E27FC236}">
                <a16:creationId xmlns:a16="http://schemas.microsoft.com/office/drawing/2014/main" id="{21C11638-B9B4-32A8-D683-0AEBAD8C23EC}"/>
              </a:ext>
            </a:extLst>
          </p:cNvPr>
          <p:cNvSpPr txBox="1"/>
          <p:nvPr/>
        </p:nvSpPr>
        <p:spPr bwMode="auto">
          <a:xfrm>
            <a:off x="5512660" y="3718038"/>
            <a:ext cx="18722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Sparcity</a:t>
            </a:r>
            <a:r>
              <a:rPr lang="en-US" dirty="0"/>
              <a:t> of C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6AA7729-183D-56FB-0DC2-62FBC6FBA149}"/>
              </a:ext>
            </a:extLst>
          </p:cNvPr>
          <p:cNvSpPr txBox="1"/>
          <p:nvPr/>
        </p:nvSpPr>
        <p:spPr bwMode="auto">
          <a:xfrm>
            <a:off x="9921476" y="5796553"/>
            <a:ext cx="13644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Lexicographic </a:t>
            </a:r>
          </a:p>
          <a:p>
            <a:pPr algn="ctr"/>
            <a:r>
              <a:rPr lang="en-US" sz="1600" dirty="0">
                <a:solidFill>
                  <a:schemeClr val="tx2"/>
                </a:solidFill>
              </a:rPr>
              <a:t>indexation</a:t>
            </a:r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B4284BF4-C5F4-BAB0-6158-2D84C1FAF0FE}"/>
              </a:ext>
            </a:extLst>
          </p:cNvPr>
          <p:cNvSpPr/>
          <p:nvPr/>
        </p:nvSpPr>
        <p:spPr>
          <a:xfrm>
            <a:off x="335361" y="1578935"/>
            <a:ext cx="4104456" cy="1065741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A78607C9-89C8-27E8-799E-3E2698DA8A96}"/>
              </a:ext>
            </a:extLst>
          </p:cNvPr>
          <p:cNvSpPr txBox="1"/>
          <p:nvPr/>
        </p:nvSpPr>
        <p:spPr bwMode="auto">
          <a:xfrm>
            <a:off x="414165" y="1201917"/>
            <a:ext cx="3328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Time-stepping scheme in 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vacuum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FE1A8BCE-FDEC-FF1E-8821-6434DF6882FE}"/>
                  </a:ext>
                </a:extLst>
              </p:cNvPr>
              <p:cNvSpPr txBox="1"/>
              <p:nvPr/>
            </p:nvSpPr>
            <p:spPr bwMode="auto">
              <a:xfrm>
                <a:off x="490657" y="1703165"/>
                <a:ext cx="4021167" cy="9266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r>
                        <a:rPr lang="es-E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  <m:r>
                        <a:rPr lang="es-E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s-ES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es-ES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sSubSup>
                        <m:sSubSupPr>
                          <m:ctrlP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sSubSup>
                            <m:sSubSupPr>
                              <m:ctrlPr>
                                <a:rPr lang="es-E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𝝁</m:t>
                              </m:r>
                            </m:e>
                            <m:sub>
                              <m:r>
                                <a:rPr lang="es-E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  <m:sup>
                              <m:r>
                                <a:rPr lang="es-E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s-E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s-E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s-ES" sz="1600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ES" sz="1600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𝑫</m:t>
                                  </m:r>
                                </m:e>
                              </m:acc>
                            </m:e>
                            <m:sub>
                              <m:r>
                                <a:rPr lang="es-E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  <m:sup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r>
                        <a:rPr lang="es-E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𝑪</m:t>
                      </m:r>
                      <m:sSup>
                        <m:sSupPr>
                          <m:ctrlP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es-ES" sz="1600" b="1" i="1" dirty="0">
                  <a:solidFill>
                    <a:schemeClr val="tx2"/>
                  </a:solidFill>
                </a:endParaRP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  <m:r>
                        <a:rPr lang="es-E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  <m:r>
                        <a:rPr lang="es-E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ES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es-ES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sSubSup>
                        <m:sSubSupPr>
                          <m:ctrlP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sSub>
                        <m:sSubPr>
                          <m:ctrlP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sSubSup>
                        <m:sSubSupPr>
                          <m:ctrlP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̃"/>
                              <m:ctrlPr>
                                <a:rPr lang="en-U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  <m:sup>
                          <m: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acc>
                        <m:accPr>
                          <m:chr m:val="̃"/>
                          <m:ctrlPr>
                            <a:rPr lang="en-US" sz="1600" b="1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sz="1600" b="1" i="1"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</m:acc>
                      <m:sSup>
                        <m:sSupPr>
                          <m:ctrlP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  <m:r>
                        <a:rPr lang="es-E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sSup>
                        <m:sSupPr>
                          <m:ctrlP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</m:e>
                        <m:sup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</m:oMath>
                  </m:oMathPara>
                </a14:m>
                <a:endParaRPr lang="en-US" sz="1600" b="1" i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FE1A8BCE-FDEC-FF1E-8821-6434DF6882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0657" y="1703165"/>
                <a:ext cx="4021167" cy="926664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7033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" grpId="0" animBg="1"/>
      <p:bldP spid="202" grpId="0"/>
      <p:bldP spid="204" grpId="0"/>
      <p:bldP spid="205" grpId="0"/>
      <p:bldP spid="206" grpId="0"/>
      <p:bldP spid="207" grpId="0"/>
      <p:bldP spid="208" grpId="0"/>
      <p:bldP spid="212" grpId="0" animBg="1"/>
      <p:bldP spid="213" grpId="0" animBg="1"/>
      <p:bldP spid="214" grpId="0" animBg="1"/>
      <p:bldP spid="215" grpId="0" animBg="1"/>
      <p:bldP spid="216" grpId="0"/>
      <p:bldP spid="217" grpId="0"/>
      <p:bldP spid="218" grpId="0" animBg="1"/>
      <p:bldP spid="225" grpId="0" animBg="1"/>
      <p:bldP spid="226" grpId="0"/>
      <p:bldP spid="227" grpId="0"/>
      <p:bldP spid="228" grpId="0"/>
      <p:bldP spid="229" grpId="0"/>
      <p:bldP spid="230" grpId="0"/>
      <p:bldP spid="231" grpId="0"/>
      <p:bldP spid="232" grpId="0"/>
      <p:bldP spid="235" grpId="0"/>
      <p:bldP spid="236" grpId="0"/>
      <p:bldP spid="237" grpId="0"/>
      <p:bldP spid="238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ítulo 1">
                <a:extLst>
                  <a:ext uri="{FF2B5EF4-FFF2-40B4-BE49-F238E27FC236}">
                    <a16:creationId xmlns:a16="http://schemas.microsoft.com/office/drawing/2014/main" id="{DC74B79F-2381-AAD4-7E0F-1756026AD23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FIT (IV): Diagonal matrices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dirty="0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s-ES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s-ES" b="0" i="1" dirty="0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s-E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dirty="0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s-ES" b="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s-ES" b="0" i="1" dirty="0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s-E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s-ES" b="0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b="0" i="1" dirty="0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</m:acc>
                      </m:e>
                      <m:sub>
                        <m:r>
                          <a:rPr lang="es-ES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s-ES" b="0" i="1" dirty="0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s-E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s-ES" b="0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b="0" i="1" dirty="0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</m:acc>
                      </m:e>
                      <m:sub>
                        <m:r>
                          <a:rPr lang="es-ES" b="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ítulo 1">
                <a:extLst>
                  <a:ext uri="{FF2B5EF4-FFF2-40B4-BE49-F238E27FC236}">
                    <a16:creationId xmlns:a16="http://schemas.microsoft.com/office/drawing/2014/main" id="{DC74B79F-2381-AAD4-7E0F-1756026AD23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125" t="-18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C491A89A-30A3-5CCF-6346-53FBB18771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3" name="CuadroTexto 222">
                <a:extLst>
                  <a:ext uri="{FF2B5EF4-FFF2-40B4-BE49-F238E27FC236}">
                    <a16:creationId xmlns:a16="http://schemas.microsoft.com/office/drawing/2014/main" id="{A54F5343-5472-0AA8-E935-AA42ECDAC4F1}"/>
                  </a:ext>
                </a:extLst>
              </p:cNvPr>
              <p:cNvSpPr txBox="1"/>
              <p:nvPr/>
            </p:nvSpPr>
            <p:spPr bwMode="auto">
              <a:xfrm>
                <a:off x="4667120" y="1413547"/>
                <a:ext cx="7387239" cy="12137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000" dirty="0">
                    <a:solidFill>
                      <a:schemeClr val="tx2"/>
                    </a:solidFill>
                  </a:rPr>
                  <a:t>The </a:t>
                </a:r>
                <a:r>
                  <a:rPr lang="en-US" sz="2000" dirty="0"/>
                  <a:t>diagonal matrices </a:t>
                </a:r>
                <a:r>
                  <a:rPr lang="en-US" sz="2000" dirty="0">
                    <a:solidFill>
                      <a:schemeClr val="tx2"/>
                    </a:solidFill>
                  </a:rPr>
                  <a:t>contain the </a:t>
                </a:r>
                <a:r>
                  <a:rPr lang="en-US" sz="2000" b="1" dirty="0"/>
                  <a:t>grid</a:t>
                </a:r>
                <a:r>
                  <a:rPr lang="en-US" sz="2000" dirty="0">
                    <a:solidFill>
                      <a:schemeClr val="tx2"/>
                    </a:solidFill>
                  </a:rPr>
                  <a:t> information:</a:t>
                </a:r>
              </a:p>
              <a:p>
                <a:pPr marL="285750" indent="-285750">
                  <a:spcAft>
                    <a:spcPts val="600"/>
                  </a:spcAft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s-ES" sz="16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S" sz="16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s-ES" sz="16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  <m:sup>
                        <m:r>
                          <a:rPr lang="es-ES" sz="16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bSup>
                    <m:r>
                      <a:rPr lang="en-US" sz="160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= </m:t>
                    </m:r>
                    <m:r>
                      <a:rPr lang="en-US" sz="1600" i="1" dirty="0" err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𝑑𝑖𝑎𝑔</m:t>
                    </m:r>
                    <m:d>
                      <m:dPr>
                        <m:begChr m:val="{"/>
                        <m:endChr m:val="}"/>
                        <m:ctrlPr>
                          <a:rPr lang="en-US" sz="16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s-ES" sz="1600" b="0" i="1" dirty="0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i="1" dirty="0" err="1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sz="1600" i="1" dirty="0" err="1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s-ES" sz="1600" b="0" i="1" dirty="0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, 0.0,0</m:t>
                            </m:r>
                          </m:sub>
                          <m:sup>
                            <m:r>
                              <a:rPr lang="es-ES" sz="1600" b="0" i="1" dirty="0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bSup>
                        <m:r>
                          <a:rPr lang="es-ES" sz="1600" b="0" i="1" dirty="0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 …,</m:t>
                        </m:r>
                        <m:r>
                          <a:rPr lang="en-US" sz="1600" i="1" dirty="0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sSubSup>
                          <m:sSubSupPr>
                            <m:ctrlPr>
                              <a:rPr lang="es-ES" sz="1600" b="0" i="1" dirty="0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i="1" dirty="0" err="1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sz="1600" i="1" dirty="0" err="1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s-ES" sz="1600" i="1" dirty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, </m:t>
                            </m:r>
                            <m:sSub>
                              <m:sSubPr>
                                <m:ctrlPr>
                                  <a:rPr lang="es-ES" sz="1600" b="0" i="1" dirty="0" smtClean="0">
                                    <a:solidFill>
                                      <a:schemeClr val="tx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sz="1600" b="0" i="1" dirty="0" smtClean="0">
                                    <a:solidFill>
                                      <a:schemeClr val="tx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s-ES" sz="1600" b="0" i="1" dirty="0" smtClean="0">
                                    <a:solidFill>
                                      <a:schemeClr val="tx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  <m:r>
                              <a:rPr lang="es-ES" sz="1600" i="1" dirty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sSub>
                              <m:sSubPr>
                                <m:ctrlPr>
                                  <a:rPr lang="es-ES" sz="1600" b="0" i="1" dirty="0" smtClean="0">
                                    <a:solidFill>
                                      <a:schemeClr val="tx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sz="1600" b="0" i="1" dirty="0" smtClean="0">
                                    <a:solidFill>
                                      <a:schemeClr val="tx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s-ES" sz="1600" b="0" i="1" dirty="0" smtClean="0">
                                    <a:solidFill>
                                      <a:schemeClr val="tx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es-ES" sz="1600" i="1" dirty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s-ES" sz="1600" b="0" i="1" dirty="0" smtClean="0">
                                    <a:solidFill>
                                      <a:schemeClr val="tx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sz="1600" b="0" i="1" dirty="0" smtClean="0">
                                    <a:solidFill>
                                      <a:schemeClr val="tx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s-ES" sz="1600" b="0" i="1" dirty="0" smtClean="0">
                                    <a:solidFill>
                                      <a:schemeClr val="tx1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</m:sub>
                          <m:sup>
                            <m:r>
                              <a:rPr lang="es-ES" sz="1600" b="0" i="1" dirty="0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bSup>
                        <m:r>
                          <a:rPr lang="es-ES" sz="16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sSubSup>
                          <m:sSubSupPr>
                            <m:ctrlPr>
                              <a:rPr lang="es-ES" sz="1600" b="0" i="1" dirty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i="1" dirty="0" err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s-ES" sz="1600" b="0" i="1" dirty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s-ES" sz="1600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, 0.0,0</m:t>
                            </m:r>
                          </m:sub>
                          <m:sup>
                            <m:r>
                              <a:rPr lang="es-ES" sz="1600" b="0" i="1" dirty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bSup>
                        <m:r>
                          <a:rPr lang="es-ES" sz="16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, …,</m:t>
                        </m:r>
                        <m:r>
                          <a:rPr lang="en-US" sz="16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sSubSup>
                          <m:sSubSupPr>
                            <m:ctrlPr>
                              <a:rPr lang="es-ES" sz="1600" b="0" i="1" dirty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i="1" dirty="0" err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s-ES" sz="1600" b="0" i="1" dirty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s-ES" sz="1600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, </m:t>
                            </m:r>
                            <m:sSub>
                              <m:sSubPr>
                                <m:ctrlPr>
                                  <a:rPr lang="es-ES" sz="1600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sz="1600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s-ES" sz="1600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  <m:r>
                              <a:rPr lang="es-ES" sz="1600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sSub>
                              <m:sSubPr>
                                <m:ctrlPr>
                                  <a:rPr lang="es-ES" sz="1600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sz="1600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s-ES" sz="1600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es-ES" sz="1600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s-ES" sz="1600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sz="1600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s-ES" sz="1600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</m:sub>
                          <m:sup>
                            <m:r>
                              <a:rPr lang="es-ES" sz="1600" b="0" i="1" dirty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bSup>
                        <m:r>
                          <a:rPr lang="es-ES" sz="16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s-ES" sz="1600" b="0" i="1" dirty="0" smtClean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i="1" dirty="0" err="1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s-ES" sz="1600" b="0" i="1" dirty="0" smtClean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  <m:r>
                              <a:rPr lang="es-ES" sz="1600" i="1" dirty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, 0.0,0</m:t>
                            </m:r>
                          </m:sub>
                          <m:sup>
                            <m:r>
                              <a:rPr lang="es-ES" sz="1600" b="0" i="1" dirty="0" smtClean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bSup>
                        <m:r>
                          <a:rPr lang="es-ES" sz="1600" i="1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 …,</m:t>
                        </m:r>
                        <m:r>
                          <a:rPr lang="en-US" sz="1600" i="1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sSubSup>
                          <m:sSubSupPr>
                            <m:ctrlPr>
                              <a:rPr lang="es-ES" sz="1600" b="0" i="1" dirty="0" smtClean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i="1" dirty="0" err="1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s-ES" sz="1600" b="0" i="1" dirty="0" smtClean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  <m:r>
                              <a:rPr lang="es-ES" sz="1600" i="1" dirty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, </m:t>
                            </m:r>
                            <m:sSub>
                              <m:sSubPr>
                                <m:ctrlPr>
                                  <a:rPr lang="es-ES" sz="1600" i="1" dirty="0">
                                    <a:solidFill>
                                      <a:schemeClr val="accent3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sz="1600" i="1" dirty="0">
                                    <a:solidFill>
                                      <a:schemeClr val="accent3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s-ES" sz="1600" i="1" dirty="0">
                                    <a:solidFill>
                                      <a:schemeClr val="accent3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  <m:r>
                              <a:rPr lang="es-ES" sz="1600" i="1" dirty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sSub>
                              <m:sSubPr>
                                <m:ctrlPr>
                                  <a:rPr lang="es-ES" sz="1600" i="1" dirty="0">
                                    <a:solidFill>
                                      <a:schemeClr val="accent3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sz="1600" i="1" dirty="0">
                                    <a:solidFill>
                                      <a:schemeClr val="accent3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s-ES" sz="1600" i="1" dirty="0">
                                    <a:solidFill>
                                      <a:schemeClr val="accent3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es-ES" sz="1600" i="1" dirty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s-ES" sz="1600" i="1" dirty="0">
                                    <a:solidFill>
                                      <a:schemeClr val="accent3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sz="1600" i="1" dirty="0">
                                    <a:solidFill>
                                      <a:schemeClr val="accent3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s-ES" sz="1600" i="1" dirty="0">
                                    <a:solidFill>
                                      <a:schemeClr val="accent3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</m:sub>
                          <m:sup>
                            <m:r>
                              <a:rPr lang="es-ES" sz="1600" b="0" i="1" dirty="0" smtClean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bSup>
                      </m:e>
                    </m:d>
                  </m:oMath>
                </a14:m>
                <a:endParaRPr lang="es-ES" sz="1600" b="0" dirty="0">
                  <a:solidFill>
                    <a:schemeClr val="tx2"/>
                  </a:solidFill>
                </a:endParaRPr>
              </a:p>
              <a:p>
                <a:pPr marL="285750" indent="-285750">
                  <a:spcAft>
                    <a:spcPts val="600"/>
                  </a:spcAft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s-ES" sz="16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160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= </m:t>
                    </m:r>
                    <m:r>
                      <a:rPr lang="en-US" sz="1600" i="1" dirty="0" err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𝑑𝑖𝑎𝑔</m:t>
                    </m:r>
                    <m:r>
                      <a:rPr lang="en-US" sz="160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{</m:t>
                    </m:r>
                    <m:sSub>
                      <m:sSubPr>
                        <m:ctrlPr>
                          <a:rPr lang="en-US" sz="1600" i="1" dirty="0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dirty="0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US" sz="1600" i="1" dirty="0" err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s-ES" sz="1600" b="0" i="1" dirty="0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 0.0,0</m:t>
                        </m:r>
                      </m:sub>
                    </m:sSub>
                    <m:r>
                      <a:rPr lang="es-ES" sz="1600" b="0" i="1" dirty="0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, …,</m:t>
                    </m:r>
                    <m:r>
                      <a:rPr lang="en-US" sz="1600" i="1" dirty="0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600" i="1" dirty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dirty="0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US" sz="1600" i="1" dirty="0" err="1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s-ES" sz="1600" i="1" dirty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s-ES" sz="1600" b="0" i="1" dirty="0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600" b="0" i="1" dirty="0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s-ES" sz="1600" b="0" i="1" dirty="0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s-ES" sz="1600" i="1" dirty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sSub>
                          <m:sSubPr>
                            <m:ctrlPr>
                              <a:rPr lang="es-ES" sz="1600" b="0" i="1" dirty="0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600" b="0" i="1" dirty="0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s-ES" sz="1600" b="0" i="1" dirty="0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s-ES" sz="1600" i="1" dirty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s-ES" sz="1600" b="0" i="1" dirty="0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600" b="0" i="1" dirty="0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s-ES" sz="1600" b="0" i="1" dirty="0" smtClean="0">
                                <a:solidFill>
                                  <a:schemeClr val="tx1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sub>
                    </m:sSub>
                    <m:r>
                      <a:rPr lang="es-ES" sz="1600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60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s-ES" sz="16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s-ES" sz="16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, 0.0,0</m:t>
                        </m:r>
                      </m:sub>
                    </m:sSub>
                    <m:r>
                      <a:rPr lang="es-ES" sz="1600" i="1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, …,</m:t>
                    </m:r>
                    <m:r>
                      <a:rPr lang="en-US" sz="1600" i="1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6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s-ES" sz="16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s-ES" sz="16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s-ES" sz="1600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600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s-ES" sz="1600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s-ES" sz="16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sSub>
                          <m:sSubPr>
                            <m:ctrlPr>
                              <a:rPr lang="es-ES" sz="1600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600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s-ES" sz="1600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s-ES" sz="16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s-ES" sz="1600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600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s-ES" sz="1600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sub>
                    </m:sSub>
                    <m:r>
                      <a:rPr lang="es-ES" sz="1600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600" i="1" dirty="0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dirty="0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s-ES" sz="1600" b="0" i="1" dirty="0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s-ES" sz="1600" i="1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 0.0,0</m:t>
                        </m:r>
                      </m:sub>
                    </m:sSub>
                    <m:r>
                      <a:rPr lang="es-ES" sz="1600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, …,</m:t>
                    </m:r>
                    <m:r>
                      <a:rPr lang="en-US" sz="1600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600" i="1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dirty="0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s-ES" sz="1600" b="0" i="1" dirty="0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s-ES" sz="1600" i="1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s-ES" sz="1600" i="1" dirty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600" i="1" dirty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s-ES" sz="1600" i="1" dirty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s-ES" sz="1600" i="1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sSub>
                          <m:sSubPr>
                            <m:ctrlPr>
                              <a:rPr lang="es-ES" sz="1600" i="1" dirty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600" i="1" dirty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s-ES" sz="1600" i="1" dirty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s-ES" sz="1600" i="1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s-ES" sz="1600" i="1" dirty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600" i="1" dirty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s-ES" sz="1600" i="1" dirty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sub>
                    </m:sSub>
                    <m:r>
                      <a:rPr lang="es-ES" sz="1600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sz="16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23" name="CuadroTexto 222">
                <a:extLst>
                  <a:ext uri="{FF2B5EF4-FFF2-40B4-BE49-F238E27FC236}">
                    <a16:creationId xmlns:a16="http://schemas.microsoft.com/office/drawing/2014/main" id="{A54F5343-5472-0AA8-E935-AA42ECDAC4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67120" y="1413547"/>
                <a:ext cx="7387239" cy="1213730"/>
              </a:xfrm>
              <a:prstGeom prst="rect">
                <a:avLst/>
              </a:prstGeom>
              <a:blipFill>
                <a:blip r:embed="rId4"/>
                <a:stretch>
                  <a:fillRect l="-908" t="-3015" b="-15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2" name="Picture 2">
            <a:extLst>
              <a:ext uri="{FF2B5EF4-FFF2-40B4-BE49-F238E27FC236}">
                <a16:creationId xmlns:a16="http://schemas.microsoft.com/office/drawing/2014/main" id="{DFCC279F-9C13-3E63-4EC1-4CB5F31D28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069" y="3087189"/>
            <a:ext cx="4935571" cy="147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3" name="Picture 4">
            <a:extLst>
              <a:ext uri="{FF2B5EF4-FFF2-40B4-BE49-F238E27FC236}">
                <a16:creationId xmlns:a16="http://schemas.microsoft.com/office/drawing/2014/main" id="{5DDE12B2-D2D3-442C-ECBB-9DEF1FB794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7022" y="4558864"/>
            <a:ext cx="5099618" cy="1536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85" name="CuadroTexto 284">
                <a:extLst>
                  <a:ext uri="{FF2B5EF4-FFF2-40B4-BE49-F238E27FC236}">
                    <a16:creationId xmlns:a16="http://schemas.microsoft.com/office/drawing/2014/main" id="{C3CF3111-7D57-4518-0FFD-C522D099844D}"/>
                  </a:ext>
                </a:extLst>
              </p:cNvPr>
              <p:cNvSpPr txBox="1"/>
              <p:nvPr/>
            </p:nvSpPr>
            <p:spPr bwMode="auto">
              <a:xfrm>
                <a:off x="256047" y="4130444"/>
                <a:ext cx="5645918" cy="16380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spcAft>
                    <a:spcPts val="600"/>
                  </a:spcAft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ES" sz="1800" b="1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s-ES" sz="1800" b="1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1800" b="1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</m:acc>
                      </m:e>
                      <m:sub>
                        <m:r>
                          <a:rPr lang="es-ES" sz="1800" b="1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sub>
                    </m:sSub>
                    <m:r>
                      <a:rPr lang="en-US" sz="1800" b="1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ES" sz="1800" b="1" dirty="0">
                    <a:solidFill>
                      <a:schemeClr val="tx2"/>
                    </a:solidFill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1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s-ES" b="1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b="1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</m:acc>
                      </m:e>
                      <m:sub>
                        <m:r>
                          <a:rPr lang="es-ES" b="1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s-ES" sz="1800" b="1" dirty="0">
                    <a:solidFill>
                      <a:schemeClr val="tx2"/>
                    </a:solidFill>
                  </a:rPr>
                  <a:t> </a:t>
                </a:r>
                <a:r>
                  <a:rPr lang="es-ES" sz="1800" b="0" dirty="0">
                    <a:solidFill>
                      <a:schemeClr val="tx2"/>
                    </a:solidFill>
                  </a:rPr>
                  <a:t>are </a:t>
                </a:r>
                <a:r>
                  <a:rPr lang="es-ES" sz="1800" b="0" dirty="0" err="1">
                    <a:solidFill>
                      <a:schemeClr val="tx2"/>
                    </a:solidFill>
                  </a:rPr>
                  <a:t>analogous</a:t>
                </a:r>
                <a:r>
                  <a:rPr lang="es-ES" sz="1800" b="0" dirty="0">
                    <a:solidFill>
                      <a:schemeClr val="tx2"/>
                    </a:solidFill>
                  </a:rPr>
                  <a:t> </a:t>
                </a:r>
                <a:r>
                  <a:rPr lang="es-ES" sz="1800" b="0" dirty="0" err="1">
                    <a:solidFill>
                      <a:schemeClr val="tx2"/>
                    </a:solidFill>
                  </a:rPr>
                  <a:t>for</a:t>
                </a:r>
                <a:r>
                  <a:rPr lang="es-ES" sz="1800" b="0" dirty="0">
                    <a:solidFill>
                      <a:schemeClr val="tx2"/>
                    </a:solidFill>
                  </a:rPr>
                  <a:t> </a:t>
                </a:r>
                <a:r>
                  <a:rPr lang="es-ES" sz="1800" b="0" dirty="0" err="1">
                    <a:solidFill>
                      <a:schemeClr val="tx2"/>
                    </a:solidFill>
                  </a:rPr>
                  <a:t>the</a:t>
                </a:r>
                <a:r>
                  <a:rPr lang="es-ES" sz="1800" b="0" dirty="0">
                    <a:solidFill>
                      <a:schemeClr val="tx2"/>
                    </a:solidFill>
                  </a:rPr>
                  <a:t> </a:t>
                </a:r>
                <a:r>
                  <a:rPr lang="es-ES" sz="1800" b="1" dirty="0">
                    <a:solidFill>
                      <a:srgbClr val="C00000"/>
                    </a:solidFill>
                  </a:rPr>
                  <a:t>dual </a:t>
                </a:r>
                <a:r>
                  <a:rPr lang="es-ES" sz="1800" b="1" dirty="0" err="1">
                    <a:solidFill>
                      <a:srgbClr val="C00000"/>
                    </a:solidFill>
                  </a:rPr>
                  <a:t>grid</a:t>
                </a:r>
                <a:r>
                  <a:rPr lang="es-ES" sz="1800" b="0" dirty="0">
                    <a:solidFill>
                      <a:schemeClr val="tx2"/>
                    </a:solidFill>
                  </a:rPr>
                  <a:t>. </a:t>
                </a:r>
                <a:r>
                  <a:rPr lang="es-ES" sz="1800" b="0" dirty="0" err="1">
                    <a:solidFill>
                      <a:schemeClr val="tx2"/>
                    </a:solidFill>
                  </a:rPr>
                  <a:t>Due</a:t>
                </a:r>
                <a:r>
                  <a:rPr lang="es-ES" sz="1800" b="0" dirty="0">
                    <a:solidFill>
                      <a:schemeClr val="tx2"/>
                    </a:solidFill>
                  </a:rPr>
                  <a:t> </a:t>
                </a:r>
                <a:r>
                  <a:rPr lang="es-ES" sz="1800" b="0" dirty="0" err="1">
                    <a:solidFill>
                      <a:schemeClr val="tx2"/>
                    </a:solidFill>
                  </a:rPr>
                  <a:t>to</a:t>
                </a:r>
                <a:r>
                  <a:rPr lang="es-ES" sz="1800" b="0" dirty="0">
                    <a:solidFill>
                      <a:schemeClr val="tx2"/>
                    </a:solidFill>
                  </a:rPr>
                  <a:t> </a:t>
                </a:r>
                <a:r>
                  <a:rPr lang="es-ES" sz="1800" b="0" dirty="0" err="1">
                    <a:solidFill>
                      <a:schemeClr val="tx2"/>
                    </a:solidFill>
                  </a:rPr>
                  <a:t>the</a:t>
                </a:r>
                <a:r>
                  <a:rPr lang="es-ES" dirty="0">
                    <a:solidFill>
                      <a:schemeClr val="tx2"/>
                    </a:solidFill>
                  </a:rPr>
                  <a:t> </a:t>
                </a:r>
                <a:r>
                  <a:rPr lang="es-ES" dirty="0" err="1">
                    <a:solidFill>
                      <a:schemeClr val="tx2"/>
                    </a:solidFill>
                  </a:rPr>
                  <a:t>Yee</a:t>
                </a:r>
                <a:r>
                  <a:rPr lang="es-ES" dirty="0">
                    <a:solidFill>
                      <a:schemeClr val="tx2"/>
                    </a:solidFill>
                  </a:rPr>
                  <a:t> </a:t>
                </a:r>
                <a:r>
                  <a:rPr lang="es-ES" dirty="0" err="1">
                    <a:solidFill>
                      <a:schemeClr val="tx2"/>
                    </a:solidFill>
                  </a:rPr>
                  <a:t>staggering</a:t>
                </a:r>
                <a:r>
                  <a:rPr lang="es-ES" dirty="0">
                    <a:solidFill>
                      <a:schemeClr val="tx2"/>
                    </a:solidFill>
                  </a:rPr>
                  <a:t>, </a:t>
                </a:r>
                <a:r>
                  <a:rPr lang="es-ES" dirty="0" err="1">
                    <a:solidFill>
                      <a:schemeClr val="tx2"/>
                    </a:solidFill>
                  </a:rPr>
                  <a:t>some</a:t>
                </a:r>
                <a:r>
                  <a:rPr lang="es-ES" dirty="0">
                    <a:solidFill>
                      <a:schemeClr val="tx2"/>
                    </a:solidFill>
                  </a:rPr>
                  <a:t> </a:t>
                </a:r>
                <a:r>
                  <a:rPr lang="es-ES" dirty="0" err="1">
                    <a:solidFill>
                      <a:schemeClr val="tx2"/>
                    </a:solidFill>
                  </a:rPr>
                  <a:t>of</a:t>
                </a:r>
                <a:r>
                  <a:rPr lang="es-ES" dirty="0">
                    <a:solidFill>
                      <a:schemeClr val="tx2"/>
                    </a:solidFill>
                  </a:rPr>
                  <a:t> </a:t>
                </a:r>
                <a:r>
                  <a:rPr lang="es-ES" dirty="0" err="1">
                    <a:solidFill>
                      <a:schemeClr val="tx2"/>
                    </a:solidFill>
                  </a:rPr>
                  <a:t>the</a:t>
                </a:r>
                <a:r>
                  <a:rPr lang="es-ES" dirty="0">
                    <a:solidFill>
                      <a:schemeClr val="tx2"/>
                    </a:solidFill>
                  </a:rPr>
                  <a:t> </a:t>
                </a:r>
                <a:r>
                  <a:rPr lang="es-ES" dirty="0" err="1">
                    <a:solidFill>
                      <a:srgbClr val="C00000"/>
                    </a:solidFill>
                  </a:rPr>
                  <a:t>components</a:t>
                </a:r>
                <a:r>
                  <a:rPr lang="es-ES" dirty="0">
                    <a:solidFill>
                      <a:srgbClr val="C00000"/>
                    </a:solidFill>
                  </a:rPr>
                  <a:t> are </a:t>
                </a:r>
                <a:r>
                  <a:rPr lang="es-ES" dirty="0" err="1">
                    <a:solidFill>
                      <a:srgbClr val="C00000"/>
                    </a:solidFill>
                  </a:rPr>
                  <a:t>zero</a:t>
                </a:r>
                <a:r>
                  <a:rPr lang="es-ES" dirty="0">
                    <a:solidFill>
                      <a:schemeClr val="tx2"/>
                    </a:solidFill>
                  </a:rPr>
                  <a:t>:</a:t>
                </a:r>
              </a:p>
              <a:p>
                <a:pPr>
                  <a:spcAft>
                    <a:spcPts val="600"/>
                  </a:spcAft>
                </a:pPr>
                <a:endParaRPr lang="es-ES" dirty="0">
                  <a:solidFill>
                    <a:schemeClr val="tx2"/>
                  </a:solidFill>
                </a:endParaRPr>
              </a:p>
              <a:p>
                <a:pPr marL="285750" indent="-285750">
                  <a:spcAft>
                    <a:spcPts val="600"/>
                  </a:spcAft>
                  <a:buFont typeface="Courier New" panose="02070309020205020404" pitchFamily="49" charset="0"/>
                  <a:buChar char="o"/>
                </a:pPr>
                <a:r>
                  <a:rPr lang="es-ES" dirty="0" err="1">
                    <a:solidFill>
                      <a:schemeClr val="tx2"/>
                    </a:solidFill>
                  </a:rPr>
                  <a:t>If</a:t>
                </a:r>
                <a:r>
                  <a:rPr lang="es-ES" dirty="0">
                    <a:solidFill>
                      <a:schemeClr val="tx2"/>
                    </a:solidFill>
                  </a:rPr>
                  <a:t> </a:t>
                </a:r>
                <a:r>
                  <a:rPr lang="es-ES" dirty="0" err="1">
                    <a:solidFill>
                      <a:schemeClr val="tx2"/>
                    </a:solidFill>
                  </a:rPr>
                  <a:t>not</a:t>
                </a:r>
                <a:r>
                  <a:rPr lang="es-ES" dirty="0">
                    <a:solidFill>
                      <a:schemeClr val="tx2"/>
                    </a:solidFill>
                  </a:rPr>
                  <a:t> set </a:t>
                </a:r>
                <a:r>
                  <a:rPr lang="es-ES" dirty="0" err="1">
                    <a:solidFill>
                      <a:schemeClr val="tx2"/>
                    </a:solidFill>
                  </a:rPr>
                  <a:t>to</a:t>
                </a:r>
                <a:r>
                  <a:rPr lang="es-ES" dirty="0">
                    <a:solidFill>
                      <a:schemeClr val="tx2"/>
                    </a:solidFill>
                  </a:rPr>
                  <a:t> </a:t>
                </a:r>
                <a:r>
                  <a:rPr lang="es-ES" dirty="0" err="1">
                    <a:solidFill>
                      <a:schemeClr val="tx2"/>
                    </a:solidFill>
                  </a:rPr>
                  <a:t>zero</a:t>
                </a:r>
                <a:r>
                  <a:rPr lang="es-ES" dirty="0">
                    <a:solidFill>
                      <a:schemeClr val="tx2"/>
                    </a:solidFill>
                  </a:rPr>
                  <a:t>, </a:t>
                </a:r>
                <a:r>
                  <a:rPr lang="es-ES" dirty="0" err="1">
                    <a:solidFill>
                      <a:schemeClr val="tx2"/>
                    </a:solidFill>
                  </a:rPr>
                  <a:t>but</a:t>
                </a:r>
                <a:r>
                  <a:rPr lang="es-ES" dirty="0">
                    <a:solidFill>
                      <a:schemeClr val="tx2"/>
                    </a:solidFill>
                  </a:rPr>
                  <a:t> </a:t>
                </a:r>
                <a:r>
                  <a:rPr lang="es-ES" dirty="0">
                    <a:solidFill>
                      <a:schemeClr val="accent3"/>
                    </a:solidFill>
                  </a:rPr>
                  <a:t>equal </a:t>
                </a:r>
                <a:r>
                  <a:rPr lang="es-ES" dirty="0" err="1">
                    <a:solidFill>
                      <a:schemeClr val="accent3"/>
                    </a:solidFill>
                  </a:rPr>
                  <a:t>to</a:t>
                </a:r>
                <a:r>
                  <a:rPr lang="es-ES" dirty="0">
                    <a:solidFill>
                      <a:schemeClr val="accent3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s-ES" b="0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s-ES" dirty="0">
                    <a:solidFill>
                      <a:schemeClr val="accent3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s-ES" b="0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s-ES" dirty="0">
                    <a:solidFill>
                      <a:schemeClr val="tx2"/>
                    </a:solidFill>
                  </a:rPr>
                  <a:t> at </a:t>
                </a:r>
                <a:r>
                  <a:rPr lang="es-ES" dirty="0" err="1">
                    <a:solidFill>
                      <a:schemeClr val="tx2"/>
                    </a:solidFill>
                  </a:rPr>
                  <a:t>the</a:t>
                </a:r>
                <a:r>
                  <a:rPr lang="es-ES" dirty="0">
                    <a:solidFill>
                      <a:schemeClr val="tx2"/>
                    </a:solidFill>
                  </a:rPr>
                  <a:t> </a:t>
                </a:r>
                <a:r>
                  <a:rPr lang="es-ES" dirty="0" err="1">
                    <a:solidFill>
                      <a:schemeClr val="tx2"/>
                    </a:solidFill>
                  </a:rPr>
                  <a:t>opposite</a:t>
                </a:r>
                <a:r>
                  <a:rPr lang="es-ES" dirty="0">
                    <a:solidFill>
                      <a:schemeClr val="tx2"/>
                    </a:solidFill>
                  </a:rPr>
                  <a:t> </a:t>
                </a:r>
                <a:r>
                  <a:rPr lang="es-ES" dirty="0" err="1">
                    <a:solidFill>
                      <a:schemeClr val="tx2"/>
                    </a:solidFill>
                  </a:rPr>
                  <a:t>end</a:t>
                </a:r>
                <a:r>
                  <a:rPr lang="es-ES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s-E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s-ES" dirty="0">
                    <a:solidFill>
                      <a:schemeClr val="tx2"/>
                    </a:solidFill>
                  </a:rPr>
                  <a:t> </a:t>
                </a:r>
                <a:r>
                  <a:rPr lang="es-ES" b="1" dirty="0" err="1">
                    <a:solidFill>
                      <a:schemeClr val="accent3"/>
                    </a:solidFill>
                  </a:rPr>
                  <a:t>Periodic</a:t>
                </a:r>
                <a:r>
                  <a:rPr lang="es-ES" b="1" dirty="0">
                    <a:solidFill>
                      <a:schemeClr val="accent3"/>
                    </a:solidFill>
                  </a:rPr>
                  <a:t> </a:t>
                </a:r>
                <a:r>
                  <a:rPr lang="es-ES" b="1" dirty="0" err="1">
                    <a:solidFill>
                      <a:schemeClr val="accent3"/>
                    </a:solidFill>
                  </a:rPr>
                  <a:t>boundary</a:t>
                </a:r>
                <a:r>
                  <a:rPr lang="es-ES" b="1" dirty="0">
                    <a:solidFill>
                      <a:schemeClr val="accent3"/>
                    </a:solidFill>
                  </a:rPr>
                  <a:t> </a:t>
                </a:r>
                <a:r>
                  <a:rPr lang="es-ES" b="1" dirty="0" err="1">
                    <a:solidFill>
                      <a:schemeClr val="accent3"/>
                    </a:solidFill>
                  </a:rPr>
                  <a:t>conditions</a:t>
                </a:r>
                <a:r>
                  <a:rPr lang="es-ES" b="1" dirty="0">
                    <a:solidFill>
                      <a:schemeClr val="accent3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285" name="CuadroTexto 284">
                <a:extLst>
                  <a:ext uri="{FF2B5EF4-FFF2-40B4-BE49-F238E27FC236}">
                    <a16:creationId xmlns:a16="http://schemas.microsoft.com/office/drawing/2014/main" id="{C3CF3111-7D57-4518-0FFD-C522D09984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6047" y="4130444"/>
                <a:ext cx="5645918" cy="1638077"/>
              </a:xfrm>
              <a:prstGeom prst="rect">
                <a:avLst/>
              </a:prstGeom>
              <a:blipFill>
                <a:blip r:embed="rId7"/>
                <a:stretch>
                  <a:fillRect l="-756" t="-1866" b="-52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7" name="CuadroTexto 286">
                <a:extLst>
                  <a:ext uri="{FF2B5EF4-FFF2-40B4-BE49-F238E27FC236}">
                    <a16:creationId xmlns:a16="http://schemas.microsoft.com/office/drawing/2014/main" id="{2685BBAF-821B-2A8B-9560-C9AA6410FEA6}"/>
                  </a:ext>
                </a:extLst>
              </p:cNvPr>
              <p:cNvSpPr txBox="1"/>
              <p:nvPr/>
            </p:nvSpPr>
            <p:spPr bwMode="auto">
              <a:xfrm>
                <a:off x="5983988" y="5091709"/>
                <a:ext cx="816352" cy="47083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2400" b="1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s-ES" sz="2400" b="1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2400" b="1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sz="2400" b="1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</m:sSub>
                      <m:r>
                        <a:rPr lang="en-US" sz="2400" b="1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287" name="CuadroTexto 286">
                <a:extLst>
                  <a:ext uri="{FF2B5EF4-FFF2-40B4-BE49-F238E27FC236}">
                    <a16:creationId xmlns:a16="http://schemas.microsoft.com/office/drawing/2014/main" id="{2685BBAF-821B-2A8B-9560-C9AA6410FE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83988" y="5091709"/>
                <a:ext cx="816352" cy="470835"/>
              </a:xfrm>
              <a:prstGeom prst="rect">
                <a:avLst/>
              </a:prstGeom>
              <a:blipFill>
                <a:blip r:embed="rId8"/>
                <a:stretch>
                  <a:fillRect t="-6494" r="-14179" b="-38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8" name="CuadroTexto 287">
                <a:extLst>
                  <a:ext uri="{FF2B5EF4-FFF2-40B4-BE49-F238E27FC236}">
                    <a16:creationId xmlns:a16="http://schemas.microsoft.com/office/drawing/2014/main" id="{88735DC4-523C-D61E-98F6-E6337F245F5B}"/>
                  </a:ext>
                </a:extLst>
              </p:cNvPr>
              <p:cNvSpPr txBox="1"/>
              <p:nvPr/>
            </p:nvSpPr>
            <p:spPr bwMode="auto">
              <a:xfrm>
                <a:off x="6022694" y="3678787"/>
                <a:ext cx="816352" cy="47083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2400" b="1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s-ES" sz="2400" b="1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2400" b="1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sz="2400" b="1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r>
                        <a:rPr lang="en-US" sz="2400" b="1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288" name="CuadroTexto 287">
                <a:extLst>
                  <a:ext uri="{FF2B5EF4-FFF2-40B4-BE49-F238E27FC236}">
                    <a16:creationId xmlns:a16="http://schemas.microsoft.com/office/drawing/2014/main" id="{88735DC4-523C-D61E-98F6-E6337F245F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22694" y="3678787"/>
                <a:ext cx="816352" cy="470835"/>
              </a:xfrm>
              <a:prstGeom prst="rect">
                <a:avLst/>
              </a:prstGeom>
              <a:blipFill>
                <a:blip r:embed="rId9"/>
                <a:stretch>
                  <a:fillRect t="-6410" r="-164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9" name="Cerrar llave 288">
            <a:extLst>
              <a:ext uri="{FF2B5EF4-FFF2-40B4-BE49-F238E27FC236}">
                <a16:creationId xmlns:a16="http://schemas.microsoft.com/office/drawing/2014/main" id="{AEB59055-0C13-B3E0-B547-54EA0E93242B}"/>
              </a:ext>
            </a:extLst>
          </p:cNvPr>
          <p:cNvSpPr/>
          <p:nvPr/>
        </p:nvSpPr>
        <p:spPr>
          <a:xfrm flipH="1">
            <a:off x="5832204" y="3326447"/>
            <a:ext cx="410155" cy="2699192"/>
          </a:xfrm>
          <a:prstGeom prst="rightBrace">
            <a:avLst>
              <a:gd name="adj1" fmla="val 42066"/>
              <a:gd name="adj2" fmla="val 43598"/>
            </a:avLst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1" name="CuadroTexto 290">
                <a:extLst>
                  <a:ext uri="{FF2B5EF4-FFF2-40B4-BE49-F238E27FC236}">
                    <a16:creationId xmlns:a16="http://schemas.microsoft.com/office/drawing/2014/main" id="{9B897C0A-FB29-581B-869A-1F8A1858048C}"/>
                  </a:ext>
                </a:extLst>
              </p:cNvPr>
              <p:cNvSpPr txBox="1"/>
              <p:nvPr/>
            </p:nvSpPr>
            <p:spPr bwMode="auto">
              <a:xfrm>
                <a:off x="335360" y="2855069"/>
                <a:ext cx="4247852" cy="96795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dirty="0">
                    <a:solidFill>
                      <a:schemeClr val="tx2"/>
                    </a:solidFill>
                    <a:latin typeface="Cambria Math" panose="02040503050406030204" pitchFamily="18" charset="0"/>
                  </a:rPr>
                  <a:t>Where (i.e. x-direction):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dirty="0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US" i="1" dirty="0" err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s-ES" b="0" i="1" dirty="0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s-ES" b="0" i="1" dirty="0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s-ES" b="0" i="1" dirty="0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s-ES" b="0" i="1" dirty="0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s-ES" b="0" i="1" dirty="0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ES" b="0" i="1" dirty="0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s-ES" b="0" i="1" dirty="0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 dirty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i="1" dirty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s-ES" i="1" dirty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s-ES" i="1" dirty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+1.</m:t>
                        </m:r>
                        <m:r>
                          <a:rPr lang="es-ES" i="1" dirty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s-ES" i="1" dirty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ES" i="1" dirty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s-ES" b="0" i="1" dirty="0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 dirty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i="1" dirty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s-ES" i="1" dirty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s-ES" b="0" i="1" dirty="0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ES" i="1" dirty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s-ES" i="1" dirty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ES" i="1" dirty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endParaRPr lang="en-US" i="1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Cambria Math" panose="02040503050406030204" pitchFamily="18" charset="0"/>
                </a:endParaRP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err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 dirty="0" err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s-ES" b="0" i="1" dirty="0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s-ES" b="0" i="1" dirty="0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s-ES" b="0" i="1" dirty="0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s-ES" b="0" i="1" dirty="0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s-ES" b="0" i="1" dirty="0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ES" b="0" i="1" dirty="0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s-ES" b="0" i="1" dirty="0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s-ES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s-ES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s-ES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s-ES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s-ES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s-ES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ES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s-ES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en-US" i="1" dirty="0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i="1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s-ES" b="0" i="1" dirty="0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s-ES" i="1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s-ES" i="1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s-ES" i="1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s-ES" i="1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s-ES" i="1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ES" i="1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91" name="CuadroTexto 290">
                <a:extLst>
                  <a:ext uri="{FF2B5EF4-FFF2-40B4-BE49-F238E27FC236}">
                    <a16:creationId xmlns:a16="http://schemas.microsoft.com/office/drawing/2014/main" id="{9B897C0A-FB29-581B-869A-1F8A185804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5360" y="2855069"/>
                <a:ext cx="4247852" cy="967957"/>
              </a:xfrm>
              <a:prstGeom prst="rect">
                <a:avLst/>
              </a:prstGeom>
              <a:blipFill>
                <a:blip r:embed="rId10"/>
                <a:stretch>
                  <a:fillRect l="-1148" t="-3774" b="-69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3" name="CuadroTexto 292">
            <a:extLst>
              <a:ext uri="{FF2B5EF4-FFF2-40B4-BE49-F238E27FC236}">
                <a16:creationId xmlns:a16="http://schemas.microsoft.com/office/drawing/2014/main" id="{EE10365E-0A14-2A5F-5FFA-BEC1B6D8E869}"/>
              </a:ext>
            </a:extLst>
          </p:cNvPr>
          <p:cNvSpPr txBox="1"/>
          <p:nvPr/>
        </p:nvSpPr>
        <p:spPr bwMode="auto">
          <a:xfrm>
            <a:off x="8293514" y="6025639"/>
            <a:ext cx="39248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>
                <a:solidFill>
                  <a:schemeClr val="accent4"/>
                </a:solidFill>
              </a:rPr>
              <a:t>*generated with </a:t>
            </a:r>
            <a:r>
              <a:rPr lang="en-US" sz="1600" i="1" dirty="0" err="1">
                <a:solidFill>
                  <a:schemeClr val="accent4"/>
                </a:solidFill>
                <a:latin typeface="Consolas" panose="020B0609020204030204" pitchFamily="49" charset="0"/>
              </a:rPr>
              <a:t>wakis</a:t>
            </a:r>
            <a:r>
              <a:rPr lang="en-US" sz="1600" i="1" dirty="0">
                <a:solidFill>
                  <a:schemeClr val="accent4"/>
                </a:solidFill>
              </a:rPr>
              <a:t> built-in 3D plotting</a:t>
            </a:r>
            <a:endParaRPr lang="en-US" sz="1600" dirty="0"/>
          </a:p>
        </p:txBody>
      </p:sp>
      <p:sp>
        <p:nvSpPr>
          <p:cNvPr id="294" name="Rectángulo: esquinas redondeadas 293">
            <a:extLst>
              <a:ext uri="{FF2B5EF4-FFF2-40B4-BE49-F238E27FC236}">
                <a16:creationId xmlns:a16="http://schemas.microsoft.com/office/drawing/2014/main" id="{7604280D-9D34-DDE7-7939-631029971B16}"/>
              </a:ext>
            </a:extLst>
          </p:cNvPr>
          <p:cNvSpPr/>
          <p:nvPr/>
        </p:nvSpPr>
        <p:spPr>
          <a:xfrm>
            <a:off x="335361" y="1578935"/>
            <a:ext cx="4104456" cy="1065741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CuadroTexto 294">
            <a:extLst>
              <a:ext uri="{FF2B5EF4-FFF2-40B4-BE49-F238E27FC236}">
                <a16:creationId xmlns:a16="http://schemas.microsoft.com/office/drawing/2014/main" id="{95D4AA71-3103-0CB2-1EAB-874DEE7A498F}"/>
              </a:ext>
            </a:extLst>
          </p:cNvPr>
          <p:cNvSpPr txBox="1"/>
          <p:nvPr/>
        </p:nvSpPr>
        <p:spPr bwMode="auto">
          <a:xfrm>
            <a:off x="414165" y="1201917"/>
            <a:ext cx="3223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Time-stepping scheme 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vacuum</a:t>
            </a:r>
            <a:r>
              <a:rPr lang="en-US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6" name="CuadroTexto 295">
                <a:extLst>
                  <a:ext uri="{FF2B5EF4-FFF2-40B4-BE49-F238E27FC236}">
                    <a16:creationId xmlns:a16="http://schemas.microsoft.com/office/drawing/2014/main" id="{74B0D884-3AF4-8EEE-E7B7-C9812C48AEDD}"/>
                  </a:ext>
                </a:extLst>
              </p:cNvPr>
              <p:cNvSpPr txBox="1"/>
              <p:nvPr/>
            </p:nvSpPr>
            <p:spPr bwMode="auto">
              <a:xfrm>
                <a:off x="490657" y="1703165"/>
                <a:ext cx="4021167" cy="9266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r>
                        <a:rPr lang="es-E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  <m:r>
                        <a:rPr lang="es-E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s-ES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es-ES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sSubSup>
                        <m:sSubSupPr>
                          <m:ctrlPr>
                            <a:rPr lang="es-ES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sSubSup>
                            <m:sSubSupPr>
                              <m:ctrlPr>
                                <a:rPr lang="es-E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𝝁</m:t>
                              </m:r>
                            </m:e>
                            <m:sub>
                              <m:r>
                                <a:rPr lang="es-E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  <m:sup>
                              <m:r>
                                <a:rPr lang="es-E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s-E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s-ES" sz="16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s-ES" sz="1600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ES" sz="1600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𝑫</m:t>
                                  </m:r>
                                </m:e>
                              </m:acc>
                            </m:e>
                            <m:sub>
                              <m:r>
                                <a:rPr lang="es-ES" sz="16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  <m:r>
                            <a:rPr lang="es-ES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  <m:sup>
                          <m:r>
                            <a:rPr lang="es-ES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r>
                        <a:rPr lang="es-E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𝑪</m:t>
                      </m:r>
                      <m:sSup>
                        <m:sSupPr>
                          <m:ctrlP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es-ES" sz="1600" b="1" i="1" dirty="0">
                  <a:solidFill>
                    <a:schemeClr val="tx2"/>
                  </a:solidFill>
                </a:endParaRP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  <m:r>
                        <a:rPr lang="es-E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  <m:r>
                        <a:rPr lang="es-E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ES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es-ES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sSubSup>
                        <m:sSubSupPr>
                          <m:ctrlP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sSub>
                        <m:sSubPr>
                          <m:ctrlPr>
                            <a:rPr lang="es-ES" sz="16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sz="16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sSubSup>
                        <m:sSubSupPr>
                          <m:ctrlPr>
                            <a:rPr lang="es-ES" sz="16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̃"/>
                              <m:ctrlPr>
                                <a:rPr lang="en-US" sz="16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16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sz="16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  <m:sup>
                          <m:r>
                            <a:rPr lang="es-ES" sz="16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sz="16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acc>
                        <m:accPr>
                          <m:chr m:val="̃"/>
                          <m:ctrlP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</m:acc>
                      <m:sSup>
                        <m:sSupPr>
                          <m:ctrlP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  <m:r>
                        <a:rPr lang="es-E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sSup>
                        <m:sSupPr>
                          <m:ctrlP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</m:e>
                        <m:sup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</m:oMath>
                  </m:oMathPara>
                </a14:m>
                <a:endParaRPr lang="en-US" sz="1600" b="1" i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96" name="CuadroTexto 295">
                <a:extLst>
                  <a:ext uri="{FF2B5EF4-FFF2-40B4-BE49-F238E27FC236}">
                    <a16:creationId xmlns:a16="http://schemas.microsoft.com/office/drawing/2014/main" id="{74B0D884-3AF4-8EEE-E7B7-C9812C48AE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0657" y="1703165"/>
                <a:ext cx="4021167" cy="92666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304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" grpId="0"/>
      <p:bldP spid="287" grpId="0"/>
      <p:bldP spid="288" grpId="0"/>
      <p:bldP spid="289" grpId="0" animBg="1"/>
      <p:bldP spid="291" grpId="0"/>
      <p:bldP spid="29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ítulo 1">
                <a:extLst>
                  <a:ext uri="{FF2B5EF4-FFF2-40B4-BE49-F238E27FC236}">
                    <a16:creationId xmlns:a16="http://schemas.microsoft.com/office/drawing/2014/main" id="{DC74B79F-2381-AAD4-7E0F-1756026AD23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FIT (V): Fields </a:t>
                </a:r>
                <a14:m>
                  <m:oMath xmlns:m="http://schemas.openxmlformats.org/officeDocument/2006/math">
                    <m:r>
                      <a:rPr lang="es-ES" b="0" i="1" dirty="0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s-ES" b="0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s-ES" b="0" i="1" dirty="0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s-ES" b="0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s-ES" b="0" i="1" dirty="0" smtClean="0">
                        <a:latin typeface="Cambria Math" panose="02040503050406030204" pitchFamily="18" charset="0"/>
                      </a:rPr>
                      <m:t>𝐽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ítulo 1">
                <a:extLst>
                  <a:ext uri="{FF2B5EF4-FFF2-40B4-BE49-F238E27FC236}">
                    <a16:creationId xmlns:a16="http://schemas.microsoft.com/office/drawing/2014/main" id="{DC74B79F-2381-AAD4-7E0F-1756026AD23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125" t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C491A89A-30A3-5CCF-6346-53FBB18771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13" name="Llaves 12">
            <a:extLst>
              <a:ext uri="{FF2B5EF4-FFF2-40B4-BE49-F238E27FC236}">
                <a16:creationId xmlns:a16="http://schemas.microsoft.com/office/drawing/2014/main" id="{ACEBAC40-2C7A-D9A8-0E2E-4BFD23765913}"/>
              </a:ext>
            </a:extLst>
          </p:cNvPr>
          <p:cNvSpPr/>
          <p:nvPr/>
        </p:nvSpPr>
        <p:spPr>
          <a:xfrm>
            <a:off x="9645159" y="3284984"/>
            <a:ext cx="1278953" cy="2306694"/>
          </a:xfrm>
          <a:prstGeom prst="bracePair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64F7A6DC-0063-F1C9-3C8B-8DF56CBF0070}"/>
                  </a:ext>
                </a:extLst>
              </p:cNvPr>
              <p:cNvSpPr txBox="1"/>
              <p:nvPr/>
            </p:nvSpPr>
            <p:spPr>
              <a:xfrm>
                <a:off x="9835480" y="3311351"/>
                <a:ext cx="730399" cy="3493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,0,0,0</m:t>
                          </m:r>
                        </m:sub>
                      </m:sSub>
                    </m:oMath>
                  </m:oMathPara>
                </a14:m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70AD47">
                      <a:lumMod val="75000"/>
                    </a:srgbClr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64F7A6DC-0063-F1C9-3C8B-8DF56CBF00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5480" y="3311351"/>
                <a:ext cx="730399" cy="34932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B0247C23-8F86-B3B0-14F9-C5F0DC703690}"/>
                  </a:ext>
                </a:extLst>
              </p:cNvPr>
              <p:cNvSpPr txBox="1"/>
              <p:nvPr/>
            </p:nvSpPr>
            <p:spPr>
              <a:xfrm>
                <a:off x="9867201" y="4040909"/>
                <a:ext cx="730399" cy="3579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,0,0,0</m:t>
                          </m:r>
                        </m:sub>
                      </m:sSub>
                    </m:oMath>
                  </m:oMathPara>
                </a14:m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B0247C23-8F86-B3B0-14F9-C5F0DC7036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67201" y="4040909"/>
                <a:ext cx="730399" cy="357983"/>
              </a:xfrm>
              <a:prstGeom prst="rect">
                <a:avLst/>
              </a:prstGeom>
              <a:blipFill>
                <a:blip r:embed="rId5"/>
                <a:stretch>
                  <a:fillRect b="-1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BBB01DA1-BBD3-1077-3B3C-7645156E49E6}"/>
                  </a:ext>
                </a:extLst>
              </p:cNvPr>
              <p:cNvSpPr txBox="1"/>
              <p:nvPr/>
            </p:nvSpPr>
            <p:spPr>
              <a:xfrm>
                <a:off x="9919435" y="4751624"/>
                <a:ext cx="730399" cy="3493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472C4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472C4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472C4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472C4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,0,0,0</m:t>
                          </m:r>
                        </m:sub>
                      </m:sSub>
                    </m:oMath>
                  </m:oMathPara>
                </a14:m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BBB01DA1-BBD3-1077-3B3C-7645156E49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19435" y="4751624"/>
                <a:ext cx="730399" cy="34932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D7F162F1-228E-18E5-1F5B-880C3F9069D7}"/>
                  </a:ext>
                </a:extLst>
              </p:cNvPr>
              <p:cNvSpPr txBox="1"/>
              <p:nvPr/>
            </p:nvSpPr>
            <p:spPr>
              <a:xfrm>
                <a:off x="9774255" y="3794169"/>
                <a:ext cx="730399" cy="38574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70AD47">
                                      <a:lumMod val="7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70AD47">
                                      <a:lumMod val="7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70AD47">
                                      <a:lumMod val="7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70AD47">
                                      <a:lumMod val="7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70AD47">
                                      <a:lumMod val="7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70AD47">
                                      <a:lumMod val="7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70AD47">
                                      <a:lumMod val="7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70AD47">
                                      <a:lumMod val="7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70AD47">
                                      <a:lumMod val="7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70AD47">
                      <a:lumMod val="75000"/>
                    </a:srgbClr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D7F162F1-228E-18E5-1F5B-880C3F9069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74255" y="3794169"/>
                <a:ext cx="730399" cy="385747"/>
              </a:xfrm>
              <a:prstGeom prst="rect">
                <a:avLst/>
              </a:prstGeom>
              <a:blipFill>
                <a:blip r:embed="rId7"/>
                <a:stretch>
                  <a:fillRect r="-34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11F211D4-83A1-C6A3-FC1F-1AF5BD81E0E5}"/>
                  </a:ext>
                </a:extLst>
              </p:cNvPr>
              <p:cNvSpPr txBox="1"/>
              <p:nvPr/>
            </p:nvSpPr>
            <p:spPr>
              <a:xfrm>
                <a:off x="9774255" y="4496227"/>
                <a:ext cx="730399" cy="38574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11F211D4-83A1-C6A3-FC1F-1AF5BD81E0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74255" y="4496227"/>
                <a:ext cx="730399" cy="385747"/>
              </a:xfrm>
              <a:prstGeom prst="rect">
                <a:avLst/>
              </a:prstGeom>
              <a:blipFill>
                <a:blip r:embed="rId8"/>
                <a:stretch>
                  <a:fillRect r="-3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BD30D81C-CDA0-A873-21D4-2FEE3718ADF0}"/>
                  </a:ext>
                </a:extLst>
              </p:cNvPr>
              <p:cNvSpPr txBox="1"/>
              <p:nvPr/>
            </p:nvSpPr>
            <p:spPr>
              <a:xfrm>
                <a:off x="9774254" y="5167251"/>
                <a:ext cx="730399" cy="38574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472C4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472C4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472C4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472C4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4472C4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4472C4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4472C4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472C4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4472C4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4472C4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4472C4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kumimoji="0" lang="es-E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472C4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4472C4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4472C4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0" lang="es-E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4472C4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BD30D81C-CDA0-A873-21D4-2FEE3718AD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74254" y="5167251"/>
                <a:ext cx="730399" cy="385747"/>
              </a:xfrm>
              <a:prstGeom prst="rect">
                <a:avLst/>
              </a:prstGeom>
              <a:blipFill>
                <a:blip r:embed="rId9"/>
                <a:stretch>
                  <a:fillRect r="-3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471679EE-981F-5782-D781-37CD1EE006DF}"/>
              </a:ext>
            </a:extLst>
          </p:cNvPr>
          <p:cNvCxnSpPr>
            <a:cxnSpLocks/>
          </p:cNvCxnSpPr>
          <p:nvPr/>
        </p:nvCxnSpPr>
        <p:spPr>
          <a:xfrm>
            <a:off x="10259457" y="3649823"/>
            <a:ext cx="0" cy="294083"/>
          </a:xfrm>
          <a:prstGeom prst="line">
            <a:avLst/>
          </a:prstGeom>
          <a:noFill/>
          <a:ln w="635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</p:spPr>
      </p:cxn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CC6465AC-71A8-D6FA-DCA7-5FB3BDA08C1F}"/>
              </a:ext>
            </a:extLst>
          </p:cNvPr>
          <p:cNvCxnSpPr/>
          <p:nvPr/>
        </p:nvCxnSpPr>
        <p:spPr>
          <a:xfrm>
            <a:off x="10284634" y="5100950"/>
            <a:ext cx="0" cy="243044"/>
          </a:xfrm>
          <a:prstGeom prst="line">
            <a:avLst/>
          </a:prstGeom>
          <a:noFill/>
          <a:ln w="6350" cap="flat" cmpd="sng" algn="ctr">
            <a:solidFill>
              <a:srgbClr val="0070C0"/>
            </a:solidFill>
            <a:prstDash val="solid"/>
            <a:miter lim="800000"/>
          </a:ln>
          <a:effectLst/>
        </p:spPr>
      </p:cxnSp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id="{88039E5B-B2B6-D797-3824-A1C7B8F7C15E}"/>
              </a:ext>
            </a:extLst>
          </p:cNvPr>
          <p:cNvCxnSpPr/>
          <p:nvPr/>
        </p:nvCxnSpPr>
        <p:spPr>
          <a:xfrm>
            <a:off x="10284634" y="4392172"/>
            <a:ext cx="0" cy="243044"/>
          </a:xfrm>
          <a:prstGeom prst="line">
            <a:avLst/>
          </a:prstGeom>
          <a:noFill/>
          <a:ln w="6350" cap="flat" cmpd="sng" algn="ctr">
            <a:solidFill>
              <a:srgbClr val="C00000"/>
            </a:solidFill>
            <a:prstDash val="solid"/>
            <a:miter lim="800000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F06D7A3B-0197-B81C-46A4-0E8C3E112D1D}"/>
                  </a:ext>
                </a:extLst>
              </p:cNvPr>
              <p:cNvSpPr txBox="1"/>
              <p:nvPr/>
            </p:nvSpPr>
            <p:spPr bwMode="auto">
              <a:xfrm>
                <a:off x="11054781" y="3476011"/>
                <a:ext cx="3679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F06D7A3B-0197-B81C-46A4-0E8C3E112D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054781" y="3476011"/>
                <a:ext cx="367985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26BC4DE1-A74A-26AD-CCC9-0BDC5494E0CA}"/>
                  </a:ext>
                </a:extLst>
              </p:cNvPr>
              <p:cNvSpPr txBox="1"/>
              <p:nvPr/>
            </p:nvSpPr>
            <p:spPr bwMode="auto">
              <a:xfrm>
                <a:off x="11053208" y="4207506"/>
                <a:ext cx="3713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26BC4DE1-A74A-26AD-CCC9-0BDC5494E0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053208" y="4207506"/>
                <a:ext cx="371384" cy="369332"/>
              </a:xfrm>
              <a:prstGeom prst="rect">
                <a:avLst/>
              </a:prstGeom>
              <a:blipFill>
                <a:blip r:embed="rId11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CDC92277-5305-B50C-9B7B-43C05E55EAA8}"/>
                  </a:ext>
                </a:extLst>
              </p:cNvPr>
              <p:cNvSpPr txBox="1"/>
              <p:nvPr/>
            </p:nvSpPr>
            <p:spPr bwMode="auto">
              <a:xfrm>
                <a:off x="11066975" y="4990400"/>
                <a:ext cx="3537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𝑧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CDC92277-5305-B50C-9B7B-43C05E55EA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066975" y="4990400"/>
                <a:ext cx="353751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CuadroTexto 27">
            <a:extLst>
              <a:ext uri="{FF2B5EF4-FFF2-40B4-BE49-F238E27FC236}">
                <a16:creationId xmlns:a16="http://schemas.microsoft.com/office/drawing/2014/main" id="{DCDAFBC8-04ED-EB98-CDDE-9C0533D552B5}"/>
              </a:ext>
            </a:extLst>
          </p:cNvPr>
          <p:cNvSpPr txBox="1"/>
          <p:nvPr/>
        </p:nvSpPr>
        <p:spPr bwMode="auto">
          <a:xfrm>
            <a:off x="9657831" y="5645009"/>
            <a:ext cx="13644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Lexicographic </a:t>
            </a:r>
          </a:p>
          <a:p>
            <a:pPr algn="ctr"/>
            <a:r>
              <a:rPr lang="en-US" sz="1600" dirty="0">
                <a:solidFill>
                  <a:schemeClr val="tx2"/>
                </a:solidFill>
              </a:rPr>
              <a:t>indexation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304665C4-471D-8A92-6924-F0F6311880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493" y="3433833"/>
            <a:ext cx="6457874" cy="2635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3AA254F9-CA05-AD9B-3D85-CB88CD45026F}"/>
                  </a:ext>
                </a:extLst>
              </p:cNvPr>
              <p:cNvSpPr txBox="1"/>
              <p:nvPr/>
            </p:nvSpPr>
            <p:spPr bwMode="auto">
              <a:xfrm>
                <a:off x="4809850" y="1286222"/>
                <a:ext cx="7090290" cy="13211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chemeClr val="tx2"/>
                    </a:solidFill>
                  </a:rPr>
                  <a:t>The fields are stored in memory as </a:t>
                </a:r>
                <a:r>
                  <a:rPr lang="en-US" dirty="0">
                    <a:solidFill>
                      <a:schemeClr val="accent3"/>
                    </a:solidFill>
                  </a:rPr>
                  <a:t>3 (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 dirty="0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 dirty="0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i="1" dirty="0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 dirty="0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dirty="0">
                    <a:solidFill>
                      <a:schemeClr val="accent3"/>
                    </a:solidFill>
                  </a:rPr>
                  <a:t>) </a:t>
                </a:r>
                <a:r>
                  <a:rPr lang="en-US" b="1" dirty="0">
                    <a:solidFill>
                      <a:schemeClr val="accent3"/>
                    </a:solidFill>
                  </a:rPr>
                  <a:t>3d</a:t>
                </a:r>
                <a:r>
                  <a:rPr 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dirty="0">
                    <a:solidFill>
                      <a:schemeClr val="accent3"/>
                    </a:solidFill>
                    <a:latin typeface="Consolas" panose="020B0609020204030204" pitchFamily="49" charset="0"/>
                  </a:rPr>
                  <a:t>numpy</a:t>
                </a:r>
                <a:r>
                  <a:rPr lang="en-US" dirty="0">
                    <a:solidFill>
                      <a:schemeClr val="accent3"/>
                    </a:solidFill>
                  </a:rPr>
                  <a:t> matrices </a:t>
                </a:r>
                <a:r>
                  <a:rPr lang="en-US" dirty="0">
                    <a:solidFill>
                      <a:schemeClr val="accent3"/>
                    </a:solidFill>
                    <a:latin typeface="Consolas" panose="020B0609020204030204" pitchFamily="49" charset="0"/>
                  </a:rPr>
                  <a:t>np.zeros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i="1" dirty="0" err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err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 dirty="0" err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i="1" dirty="0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i="1" dirty="0" err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err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 dirty="0" err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i="1" dirty="0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i="1" dirty="0" err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err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 dirty="0" err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i="1" dirty="0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600" dirty="0">
                    <a:solidFill>
                      <a:schemeClr val="accent3"/>
                    </a:solidFill>
                  </a:rPr>
                  <a:t>. </a:t>
                </a:r>
                <a:r>
                  <a:rPr lang="en-US" dirty="0"/>
                  <a:t>In the time-stepping</a:t>
                </a:r>
                <a:r>
                  <a:rPr lang="en-US" dirty="0">
                    <a:solidFill>
                      <a:schemeClr val="tx2"/>
                    </a:solidFill>
                  </a:rPr>
                  <a:t>, they must be converted to </a:t>
                </a:r>
                <a:r>
                  <a:rPr lang="en-US" b="1" dirty="0"/>
                  <a:t>1d arrays </a:t>
                </a:r>
                <a:r>
                  <a:rPr lang="en-US" dirty="0">
                    <a:solidFill>
                      <a:schemeClr val="tx2"/>
                    </a:solidFill>
                  </a:rPr>
                  <a:t>with </a:t>
                </a:r>
                <a:r>
                  <a:rPr lang="en-US" dirty="0"/>
                  <a:t>lexicographic indexing</a:t>
                </a:r>
                <a:r>
                  <a:rPr lang="en-US" dirty="0">
                    <a:solidFill>
                      <a:schemeClr val="tx2"/>
                    </a:solidFill>
                  </a:rPr>
                  <a:t>:</a:t>
                </a:r>
              </a:p>
              <a:p>
                <a:pPr algn="ctr">
                  <a:spcAft>
                    <a:spcPts val="600"/>
                  </a:spcAft>
                </a:pPr>
                <a:r>
                  <a:rPr lang="en-US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s-ES" sz="1600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s-ES" sz="1600" i="1" dirty="0" smtClean="0">
                        <a:latin typeface="Cambria Math" panose="02040503050406030204" pitchFamily="18" charset="0"/>
                      </a:rPr>
                      <m:t> = 1 + (</m:t>
                    </m:r>
                    <m:r>
                      <a:rPr lang="es-ES" sz="1600" i="1" dirty="0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s-ES" sz="1600" i="1" dirty="0" smtClean="0">
                        <a:latin typeface="Cambria Math" panose="02040503050406030204" pitchFamily="18" charset="0"/>
                      </a:rPr>
                      <m:t>−1) + (</m:t>
                    </m:r>
                    <m:r>
                      <a:rPr lang="es-ES" sz="1600" i="1" dirty="0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s-ES" sz="1600" i="1" dirty="0" smtClean="0">
                        <a:latin typeface="Cambria Math" panose="02040503050406030204" pitchFamily="18" charset="0"/>
                      </a:rPr>
                      <m:t>−1)</m:t>
                    </m:r>
                    <m:sSub>
                      <m:sSubPr>
                        <m:ctrlPr>
                          <a:rPr lang="es-ES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i="1" dirty="0" err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s-ES" sz="1600" i="1" dirty="0" err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s-ES" sz="1600" i="1" dirty="0">
                        <a:latin typeface="Cambria Math" panose="02040503050406030204" pitchFamily="18" charset="0"/>
                      </a:rPr>
                      <m:t> + (</m:t>
                    </m:r>
                    <m:r>
                      <a:rPr lang="es-ES" sz="1600" i="1" dirty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s-ES" sz="1600" i="1" dirty="0">
                        <a:latin typeface="Cambria Math" panose="02040503050406030204" pitchFamily="18" charset="0"/>
                      </a:rPr>
                      <m:t>−1)</m:t>
                    </m:r>
                    <m:sSub>
                      <m:sSubPr>
                        <m:ctrlPr>
                          <a:rPr lang="es-ES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i="1" dirty="0" err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s-ES" sz="1600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s-ES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i="1" dirty="0" err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s-ES" sz="1600" i="1" dirty="0" err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60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3AA254F9-CA05-AD9B-3D85-CB88CD4502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09850" y="1286222"/>
                <a:ext cx="7090290" cy="1321131"/>
              </a:xfrm>
              <a:prstGeom prst="rect">
                <a:avLst/>
              </a:prstGeom>
              <a:blipFill>
                <a:blip r:embed="rId14"/>
                <a:stretch>
                  <a:fillRect l="-688" t="-2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Flecha: a la izquierda y derecha 29">
            <a:extLst>
              <a:ext uri="{FF2B5EF4-FFF2-40B4-BE49-F238E27FC236}">
                <a16:creationId xmlns:a16="http://schemas.microsoft.com/office/drawing/2014/main" id="{A51979A2-C741-8319-D4F2-DF75EC767FB1}"/>
              </a:ext>
            </a:extLst>
          </p:cNvPr>
          <p:cNvSpPr/>
          <p:nvPr/>
        </p:nvSpPr>
        <p:spPr>
          <a:xfrm>
            <a:off x="8151796" y="4369180"/>
            <a:ext cx="1219085" cy="415316"/>
          </a:xfrm>
          <a:prstGeom prst="leftRightArrow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DA121DA1-6DE3-59B5-F2DE-6B148828AB43}"/>
              </a:ext>
            </a:extLst>
          </p:cNvPr>
          <p:cNvSpPr txBox="1"/>
          <p:nvPr/>
        </p:nvSpPr>
        <p:spPr bwMode="auto">
          <a:xfrm>
            <a:off x="7801644" y="3652435"/>
            <a:ext cx="2003791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s-ES" dirty="0">
                <a:solidFill>
                  <a:schemeClr val="tx2"/>
                </a:solidFill>
                <a:latin typeface="Consolas" panose="020B0609020204030204" pitchFamily="49" charset="0"/>
              </a:rPr>
              <a:t>field.py</a:t>
            </a:r>
            <a:endParaRPr lang="es-ES" b="0" i="1" dirty="0">
              <a:solidFill>
                <a:srgbClr val="C594C5"/>
              </a:solidFill>
              <a:effectLst/>
              <a:highlight>
                <a:srgbClr val="343D46"/>
              </a:highlight>
              <a:latin typeface="Consolas" panose="020B0609020204030204" pitchFamily="49" charset="0"/>
            </a:endParaRPr>
          </a:p>
          <a:p>
            <a:pPr algn="ctr">
              <a:spcAft>
                <a:spcPts val="600"/>
              </a:spcAft>
            </a:pPr>
            <a:r>
              <a:rPr lang="es-ES" b="0" i="1" dirty="0" err="1">
                <a:solidFill>
                  <a:srgbClr val="C594C5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s-ES" b="0" dirty="0">
                <a:solidFill>
                  <a:srgbClr val="FFFFF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s-ES" b="0" dirty="0">
                <a:solidFill>
                  <a:srgbClr val="FAB763"/>
                </a:solidFill>
                <a:effectLst/>
                <a:latin typeface="Consolas" panose="020B0609020204030204" pitchFamily="49" charset="0"/>
              </a:rPr>
              <a:t>Field</a:t>
            </a:r>
            <a:r>
              <a:rPr lang="es-ES" b="0" dirty="0">
                <a:solidFill>
                  <a:srgbClr val="FFFFFF"/>
                </a:solidFill>
                <a:effectLst/>
                <a:latin typeface="Consolas" panose="020B0609020204030204" pitchFamily="49" charset="0"/>
              </a:rPr>
              <a:t>:</a:t>
            </a:r>
            <a:endParaRPr lang="es-ES" dirty="0">
              <a:solidFill>
                <a:schemeClr val="tx2"/>
              </a:solidFill>
              <a:latin typeface="Consolas" panose="020B0609020204030204" pitchFamily="49" charset="0"/>
            </a:endParaRPr>
          </a:p>
        </p:txBody>
      </p:sp>
      <p:sp>
        <p:nvSpPr>
          <p:cNvPr id="256" name="CuadroTexto 255">
            <a:extLst>
              <a:ext uri="{FF2B5EF4-FFF2-40B4-BE49-F238E27FC236}">
                <a16:creationId xmlns:a16="http://schemas.microsoft.com/office/drawing/2014/main" id="{DEC48BB1-D478-5694-E317-626E05F1ADFF}"/>
              </a:ext>
            </a:extLst>
          </p:cNvPr>
          <p:cNvSpPr txBox="1"/>
          <p:nvPr/>
        </p:nvSpPr>
        <p:spPr bwMode="auto">
          <a:xfrm>
            <a:off x="407988" y="2901077"/>
            <a:ext cx="7560838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</a:rPr>
              <a:t>Class</a:t>
            </a:r>
            <a:r>
              <a:rPr lang="en-US" sz="1700" dirty="0">
                <a:solidFill>
                  <a:srgbClr val="C00000"/>
                </a:solidFill>
                <a:latin typeface="Consolas" panose="020B0609020204030204" pitchFamily="49" charset="0"/>
              </a:rPr>
              <a:t> Field </a:t>
            </a:r>
            <a:r>
              <a:rPr lang="en-US" sz="1700" dirty="0">
                <a:solidFill>
                  <a:schemeClr val="tx2"/>
                </a:solidFill>
              </a:rPr>
              <a:t>has custom </a:t>
            </a:r>
            <a:r>
              <a:rPr lang="en-US" sz="1700" b="1" dirty="0">
                <a:solidFill>
                  <a:srgbClr val="C00000"/>
                </a:solidFill>
              </a:rPr>
              <a:t>magic methods </a:t>
            </a:r>
            <a:r>
              <a:rPr lang="en-US" sz="1700" dirty="0">
                <a:solidFill>
                  <a:srgbClr val="C00000"/>
                </a:solidFill>
                <a:latin typeface="Consolas" panose="020B0609020204030204" pitchFamily="49" charset="0"/>
              </a:rPr>
              <a:t>(__</a:t>
            </a:r>
            <a:r>
              <a:rPr lang="en-US" sz="1700" dirty="0" err="1">
                <a:solidFill>
                  <a:srgbClr val="C00000"/>
                </a:solidFill>
                <a:latin typeface="Consolas" panose="020B0609020204030204" pitchFamily="49" charset="0"/>
              </a:rPr>
              <a:t>getitem</a:t>
            </a:r>
            <a:r>
              <a:rPr lang="en-US" sz="1700" dirty="0">
                <a:solidFill>
                  <a:srgbClr val="C00000"/>
                </a:solidFill>
                <a:latin typeface="Consolas" panose="020B0609020204030204" pitchFamily="49" charset="0"/>
              </a:rPr>
              <a:t>__, __</a:t>
            </a:r>
            <a:r>
              <a:rPr lang="en-US" sz="1700" dirty="0" err="1">
                <a:solidFill>
                  <a:srgbClr val="C00000"/>
                </a:solidFill>
                <a:latin typeface="Consolas" panose="020B0609020204030204" pitchFamily="49" charset="0"/>
              </a:rPr>
              <a:t>setitem</a:t>
            </a:r>
            <a:r>
              <a:rPr lang="en-US" sz="1700" dirty="0">
                <a:solidFill>
                  <a:srgbClr val="C00000"/>
                </a:solidFill>
                <a:latin typeface="Consolas" panose="020B0609020204030204" pitchFamily="49" charset="0"/>
              </a:rPr>
              <a:t>__, __</a:t>
            </a:r>
            <a:r>
              <a:rPr lang="en-US" sz="1700" dirty="0" err="1">
                <a:solidFill>
                  <a:srgbClr val="C00000"/>
                </a:solidFill>
                <a:latin typeface="Consolas" panose="020B0609020204030204" pitchFamily="49" charset="0"/>
              </a:rPr>
              <a:t>mul</a:t>
            </a:r>
            <a:r>
              <a:rPr lang="en-US" sz="1700" dirty="0">
                <a:solidFill>
                  <a:srgbClr val="C00000"/>
                </a:solidFill>
                <a:latin typeface="Consolas" panose="020B0609020204030204" pitchFamily="49" charset="0"/>
              </a:rPr>
              <a:t>__, </a:t>
            </a:r>
            <a:r>
              <a:rPr lang="en-US" sz="1700" dirty="0">
                <a:solidFill>
                  <a:srgbClr val="C00000"/>
                </a:solidFill>
              </a:rPr>
              <a:t>…</a:t>
            </a:r>
            <a:r>
              <a:rPr lang="en-US" sz="1700" dirty="0">
                <a:solidFill>
                  <a:schemeClr val="tx2"/>
                </a:solidFill>
              </a:rPr>
              <a:t>) to handle 3d to collapsed conversion, operations and built-in </a:t>
            </a:r>
            <a:r>
              <a:rPr lang="en-US" sz="1700" b="1" dirty="0">
                <a:solidFill>
                  <a:srgbClr val="008A3E"/>
                </a:solidFill>
              </a:rPr>
              <a:t>visualization</a:t>
            </a:r>
            <a:r>
              <a:rPr lang="en-US" sz="1700" dirty="0">
                <a:solidFill>
                  <a:schemeClr val="tx2"/>
                </a:solidFill>
              </a:rPr>
              <a:t> </a:t>
            </a:r>
            <a:r>
              <a:rPr lang="en-US" sz="1700" b="1" dirty="0">
                <a:solidFill>
                  <a:srgbClr val="008A3E"/>
                </a:solidFill>
              </a:rPr>
              <a:t>methods</a:t>
            </a:r>
            <a:r>
              <a:rPr lang="en-US" sz="1700" dirty="0">
                <a:solidFill>
                  <a:schemeClr val="tx2"/>
                </a:solidFill>
              </a:rPr>
              <a:t> (</a:t>
            </a:r>
            <a:r>
              <a:rPr lang="en-US" sz="1700" dirty="0">
                <a:solidFill>
                  <a:srgbClr val="008A3E"/>
                </a:solidFill>
                <a:latin typeface="Consolas" panose="020B0609020204030204" pitchFamily="49" charset="0"/>
              </a:rPr>
              <a:t>inspect(), inspect3d())</a:t>
            </a:r>
          </a:p>
        </p:txBody>
      </p:sp>
      <p:sp>
        <p:nvSpPr>
          <p:cNvPr id="257" name="CuadroTexto 256">
            <a:extLst>
              <a:ext uri="{FF2B5EF4-FFF2-40B4-BE49-F238E27FC236}">
                <a16:creationId xmlns:a16="http://schemas.microsoft.com/office/drawing/2014/main" id="{CDAD156B-C7B8-B2CD-EDAC-3CF6EAF73FD2}"/>
              </a:ext>
            </a:extLst>
          </p:cNvPr>
          <p:cNvSpPr txBox="1"/>
          <p:nvPr/>
        </p:nvSpPr>
        <p:spPr bwMode="auto">
          <a:xfrm>
            <a:off x="143549" y="5975784"/>
            <a:ext cx="873654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chemeClr val="accent4"/>
                </a:solidFill>
              </a:rPr>
              <a:t>*E.g., E field in a coarse-meshed cube resonator generated with </a:t>
            </a:r>
            <a:r>
              <a:rPr lang="en-US" sz="1400" i="1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wakis</a:t>
            </a:r>
            <a:r>
              <a:rPr lang="en-US" sz="1400" i="1" dirty="0">
                <a:solidFill>
                  <a:schemeClr val="accent4"/>
                </a:solidFill>
              </a:rPr>
              <a:t> built-in 3D plotting </a:t>
            </a:r>
            <a:r>
              <a:rPr lang="en-US" sz="1400" i="1" dirty="0">
                <a:solidFill>
                  <a:schemeClr val="accent5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solver.E.inspect3d()</a:t>
            </a:r>
            <a:endParaRPr lang="en-US" sz="1400" dirty="0">
              <a:solidFill>
                <a:schemeClr val="accent5">
                  <a:lumMod val="40000"/>
                  <a:lumOff val="60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258" name="Rectángulo: esquinas redondeadas 257">
            <a:extLst>
              <a:ext uri="{FF2B5EF4-FFF2-40B4-BE49-F238E27FC236}">
                <a16:creationId xmlns:a16="http://schemas.microsoft.com/office/drawing/2014/main" id="{BCD4E9A2-C765-8022-5A20-AD33BD1E69A0}"/>
              </a:ext>
            </a:extLst>
          </p:cNvPr>
          <p:cNvSpPr/>
          <p:nvPr/>
        </p:nvSpPr>
        <p:spPr>
          <a:xfrm>
            <a:off x="335361" y="1578935"/>
            <a:ext cx="4104456" cy="1065741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CuadroTexto 258">
            <a:extLst>
              <a:ext uri="{FF2B5EF4-FFF2-40B4-BE49-F238E27FC236}">
                <a16:creationId xmlns:a16="http://schemas.microsoft.com/office/drawing/2014/main" id="{7885C227-0AD2-2DA4-75F9-4D1416CFA4DD}"/>
              </a:ext>
            </a:extLst>
          </p:cNvPr>
          <p:cNvSpPr txBox="1"/>
          <p:nvPr/>
        </p:nvSpPr>
        <p:spPr bwMode="auto">
          <a:xfrm>
            <a:off x="414165" y="1201917"/>
            <a:ext cx="3100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Time-stepping scheme 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vacuum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0" name="CuadroTexto 259">
                <a:extLst>
                  <a:ext uri="{FF2B5EF4-FFF2-40B4-BE49-F238E27FC236}">
                    <a16:creationId xmlns:a16="http://schemas.microsoft.com/office/drawing/2014/main" id="{110D7689-E597-6C95-4769-6E3F240C0F2D}"/>
                  </a:ext>
                </a:extLst>
              </p:cNvPr>
              <p:cNvSpPr txBox="1"/>
              <p:nvPr/>
            </p:nvSpPr>
            <p:spPr bwMode="auto">
              <a:xfrm>
                <a:off x="490657" y="1703165"/>
                <a:ext cx="4021167" cy="9266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sz="1600" b="1" i="1" smtClean="0">
                              <a:solidFill>
                                <a:schemeClr val="tx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1600" b="1" i="1" smtClean="0">
                              <a:solidFill>
                                <a:schemeClr val="tx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sz="1600" b="1" i="1" smtClean="0">
                              <a:solidFill>
                                <a:schemeClr val="tx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sz="1600" b="1" i="1" smtClean="0">
                              <a:solidFill>
                                <a:schemeClr val="tx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1600" b="1" i="1" smtClean="0">
                              <a:solidFill>
                                <a:schemeClr val="tx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r>
                        <a:rPr lang="es-ES" sz="1600" b="1" i="1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ES" sz="1600" b="1" i="1" smtClean="0">
                              <a:solidFill>
                                <a:schemeClr val="tx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1600" b="1" i="1" smtClean="0">
                              <a:solidFill>
                                <a:schemeClr val="tx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sz="1600" b="1" i="1" smtClean="0">
                              <a:solidFill>
                                <a:schemeClr val="tx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  <m:r>
                        <a:rPr lang="es-E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s-ES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es-ES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sSubSup>
                        <m:sSubSupPr>
                          <m:ctrlP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sSubSup>
                            <m:sSubSupPr>
                              <m:ctrlPr>
                                <a:rPr lang="es-E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𝝁</m:t>
                              </m:r>
                            </m:e>
                            <m:sub>
                              <m:r>
                                <a:rPr lang="es-E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  <m:sup>
                              <m:r>
                                <a:rPr lang="es-E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s-E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s-E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s-ES" sz="1600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ES" sz="1600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𝑫</m:t>
                                  </m:r>
                                </m:e>
                              </m:acc>
                            </m:e>
                            <m:sub>
                              <m:r>
                                <a:rPr lang="es-E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  <m:sup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r>
                        <a:rPr lang="es-E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𝑪</m:t>
                      </m:r>
                      <m:sSup>
                        <m:sSupPr>
                          <m:ctrlP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es-ES" sz="1600" b="1" i="1" dirty="0">
                  <a:solidFill>
                    <a:schemeClr val="tx2"/>
                  </a:solidFill>
                </a:endParaRP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sz="16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16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sz="16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sz="16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16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s-ES" sz="16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sz="16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  <m:r>
                        <a:rPr lang="es-ES" sz="16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ES" sz="16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16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sz="16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sz="16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16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s-ES" sz="16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sz="16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  <m:r>
                        <a:rPr lang="es-E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ES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es-ES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sSubSup>
                        <m:sSubSupPr>
                          <m:ctrlP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sSub>
                        <m:sSubPr>
                          <m:ctrlP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sSubSup>
                        <m:sSubSupPr>
                          <m:ctrlP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̃"/>
                              <m:ctrlPr>
                                <a:rPr lang="en-U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  <m:sup>
                          <m: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acc>
                        <m:accPr>
                          <m:chr m:val="̃"/>
                          <m:ctrlPr>
                            <a:rPr lang="en-U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</m:acc>
                      <m:sSup>
                        <m:sSupPr>
                          <m:ctrlP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  <m:r>
                        <a:rPr lang="es-E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sSup>
                        <m:sSupPr>
                          <m:ctrlPr>
                            <a:rPr lang="es-ES" sz="1600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1600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</m:e>
                        <m:sup>
                          <m:r>
                            <a:rPr lang="es-ES" sz="1600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</m:oMath>
                  </m:oMathPara>
                </a14:m>
                <a:endParaRPr lang="en-US" sz="1600" b="1" i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60" name="CuadroTexto 259">
                <a:extLst>
                  <a:ext uri="{FF2B5EF4-FFF2-40B4-BE49-F238E27FC236}">
                    <a16:creationId xmlns:a16="http://schemas.microsoft.com/office/drawing/2014/main" id="{110D7689-E597-6C95-4769-6E3F240C0F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0657" y="1703165"/>
                <a:ext cx="4021167" cy="926664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6133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6" grpId="0"/>
      <p:bldP spid="17" grpId="0"/>
      <p:bldP spid="18" grpId="0"/>
      <p:bldP spid="19" grpId="0"/>
      <p:bldP spid="20" grpId="0"/>
      <p:bldP spid="24" grpId="0"/>
      <p:bldP spid="25" grpId="0"/>
      <p:bldP spid="27" grpId="0"/>
      <p:bldP spid="28" grpId="0"/>
      <p:bldP spid="29" grpId="0"/>
      <p:bldP spid="30" grpId="0" animBg="1"/>
      <p:bldP spid="31" grpId="0"/>
      <p:bldP spid="256" grpId="0"/>
      <p:bldP spid="25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A0B150-C053-D36B-EEC5-E95F607EF9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Example: </a:t>
            </a:r>
            <a:r>
              <a:rPr lang="en-US" sz="3600" dirty="0"/>
              <a:t>Perturbation in free-space with BC</a:t>
            </a:r>
            <a:endParaRPr 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DD1789A-C095-80A6-024F-CF593D4E71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4B73CA2-104A-3B9D-89B0-303AD0717ADD}"/>
              </a:ext>
            </a:extLst>
          </p:cNvPr>
          <p:cNvSpPr txBox="1"/>
          <p:nvPr/>
        </p:nvSpPr>
        <p:spPr bwMode="auto">
          <a:xfrm>
            <a:off x="1623303" y="1557877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Vacuum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932E0E37-B22C-7DEC-DD27-041DF4A1C820}"/>
              </a:ext>
            </a:extLst>
          </p:cNvPr>
          <p:cNvSpPr/>
          <p:nvPr/>
        </p:nvSpPr>
        <p:spPr>
          <a:xfrm>
            <a:off x="1225717" y="1689202"/>
            <a:ext cx="1785323" cy="1844833"/>
          </a:xfrm>
          <a:prstGeom prst="rect">
            <a:avLst/>
          </a:prstGeom>
          <a:solidFill>
            <a:srgbClr val="92D050">
              <a:alpha val="10000"/>
            </a:srgbClr>
          </a:solidFill>
          <a:ln>
            <a:solidFill>
              <a:srgbClr val="007B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16B5E69-D5BD-1911-896A-46484A8A771B}"/>
              </a:ext>
            </a:extLst>
          </p:cNvPr>
          <p:cNvSpPr txBox="1"/>
          <p:nvPr/>
        </p:nvSpPr>
        <p:spPr bwMode="auto">
          <a:xfrm>
            <a:off x="3010918" y="3365306"/>
            <a:ext cx="992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B00"/>
                </a:solidFill>
              </a:rPr>
              <a:t>Plotting </a:t>
            </a:r>
          </a:p>
          <a:p>
            <a:r>
              <a:rPr lang="en-US" dirty="0">
                <a:solidFill>
                  <a:srgbClr val="007B00"/>
                </a:solidFill>
              </a:rPr>
              <a:t>plane XY</a:t>
            </a:r>
          </a:p>
        </p:txBody>
      </p:sp>
      <p:sp>
        <p:nvSpPr>
          <p:cNvPr id="7" name="Cubo 6">
            <a:extLst>
              <a:ext uri="{FF2B5EF4-FFF2-40B4-BE49-F238E27FC236}">
                <a16:creationId xmlns:a16="http://schemas.microsoft.com/office/drawing/2014/main" id="{E2FA8EAB-2411-FD07-0936-7A89CFDD682E}"/>
              </a:ext>
            </a:extLst>
          </p:cNvPr>
          <p:cNvSpPr/>
          <p:nvPr/>
        </p:nvSpPr>
        <p:spPr>
          <a:xfrm>
            <a:off x="1058118" y="1546086"/>
            <a:ext cx="2082876" cy="2142386"/>
          </a:xfrm>
          <a:prstGeom prst="cube">
            <a:avLst/>
          </a:prstGeom>
          <a:solidFill>
            <a:schemeClr val="accent1">
              <a:alpha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F9A3E65E-0E3B-6223-9B8D-F15D72690AAD}"/>
              </a:ext>
            </a:extLst>
          </p:cNvPr>
          <p:cNvSpPr/>
          <p:nvPr/>
        </p:nvSpPr>
        <p:spPr>
          <a:xfrm>
            <a:off x="2135560" y="3194373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F94E112C-C0FD-0B6B-A11B-AC410F103BD1}"/>
              </a:ext>
            </a:extLst>
          </p:cNvPr>
          <p:cNvSpPr txBox="1"/>
          <p:nvPr/>
        </p:nvSpPr>
        <p:spPr bwMode="auto">
          <a:xfrm>
            <a:off x="1271464" y="2825041"/>
            <a:ext cx="15108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C00000"/>
                </a:solidFill>
              </a:rPr>
              <a:t>Perturbation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325CA2B6-0380-5D15-1A70-A56BF47E30B6}"/>
                  </a:ext>
                </a:extLst>
              </p:cNvPr>
              <p:cNvSpPr txBox="1"/>
              <p:nvPr/>
            </p:nvSpPr>
            <p:spPr bwMode="auto">
              <a:xfrm>
                <a:off x="587388" y="4029931"/>
                <a:ext cx="3384376" cy="4405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rgbClr val="C00000"/>
                    </a:solidFill>
                  </a:rPr>
                  <a:t> Perturbation at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sSub>
                      <m:sSubPr>
                        <m:ctrlP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err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rgbClr val="C00000"/>
                    </a:solidFill>
                  </a:rPr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sSub>
                      <m:sSubPr>
                        <m:ctrlP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rgbClr val="C00000"/>
                    </a:solidFill>
                  </a:rPr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ES" sz="1600" b="0" i="0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s-ES" sz="1600" b="0" i="0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60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endParaRPr lang="en-US" sz="1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325CA2B6-0380-5D15-1A70-A56BF47E30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7388" y="4029931"/>
                <a:ext cx="3384376" cy="440505"/>
              </a:xfrm>
              <a:prstGeom prst="rect">
                <a:avLst/>
              </a:prstGeom>
              <a:blipFill>
                <a:blip r:embed="rId4"/>
                <a:stretch>
                  <a:fillRect b="-69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F4F1A074-FD21-5BB8-2020-04E5013188FF}"/>
              </a:ext>
            </a:extLst>
          </p:cNvPr>
          <p:cNvCxnSpPr>
            <a:cxnSpLocks/>
          </p:cNvCxnSpPr>
          <p:nvPr/>
        </p:nvCxnSpPr>
        <p:spPr>
          <a:xfrm flipV="1">
            <a:off x="1860962" y="3435166"/>
            <a:ext cx="290659" cy="6454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ángulo: esquinas redondeadas 21">
            <a:extLst>
              <a:ext uri="{FF2B5EF4-FFF2-40B4-BE49-F238E27FC236}">
                <a16:creationId xmlns:a16="http://schemas.microsoft.com/office/drawing/2014/main" id="{70139C9C-6D20-8671-F191-76CA67CEEECF}"/>
              </a:ext>
            </a:extLst>
          </p:cNvPr>
          <p:cNvSpPr/>
          <p:nvPr/>
        </p:nvSpPr>
        <p:spPr>
          <a:xfrm>
            <a:off x="192168" y="4753927"/>
            <a:ext cx="3425666" cy="1370706"/>
          </a:xfrm>
          <a:prstGeom prst="roundRect">
            <a:avLst>
              <a:gd name="adj" fmla="val 7289"/>
            </a:avLst>
          </a:prstGeom>
          <a:solidFill>
            <a:schemeClr val="tx1">
              <a:lumMod val="60000"/>
              <a:lumOff val="4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4">
            <a:extLst>
              <a:ext uri="{FF2B5EF4-FFF2-40B4-BE49-F238E27FC236}">
                <a16:creationId xmlns:a16="http://schemas.microsoft.com/office/drawing/2014/main" id="{55FAA23E-0C53-B7B2-E7E2-62B342893B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33" y="4858435"/>
            <a:ext cx="262474" cy="26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FB692B53-8086-B2F8-D773-0C30A2DED4A6}"/>
                  </a:ext>
                </a:extLst>
              </p:cNvPr>
              <p:cNvSpPr txBox="1"/>
              <p:nvPr/>
            </p:nvSpPr>
            <p:spPr bwMode="auto">
              <a:xfrm>
                <a:off x="179048" y="5310197"/>
                <a:ext cx="3425666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s-ES" sz="1400" dirty="0">
                    <a:solidFill>
                      <a:schemeClr val="tx2"/>
                    </a:solidFill>
                  </a:rPr>
                  <a:t>A </a:t>
                </a:r>
                <a:r>
                  <a:rPr lang="es-ES" sz="1400" dirty="0" err="1">
                    <a:solidFill>
                      <a:schemeClr val="tx2"/>
                    </a:solidFill>
                  </a:rPr>
                  <a:t>static</a:t>
                </a:r>
                <a:r>
                  <a:rPr lang="es-ES" sz="1400" dirty="0">
                    <a:solidFill>
                      <a:schemeClr val="tx2"/>
                    </a:solidFill>
                  </a:rPr>
                  <a:t> </a:t>
                </a:r>
                <a:r>
                  <a:rPr lang="es-ES" sz="1400" dirty="0" err="1">
                    <a:solidFill>
                      <a:schemeClr val="tx2"/>
                    </a:solidFill>
                  </a:rPr>
                  <a:t>field</a:t>
                </a:r>
                <a:r>
                  <a:rPr lang="es-ES" sz="1400" dirty="0">
                    <a:solidFill>
                      <a:schemeClr val="tx2"/>
                    </a:solidFill>
                  </a:rPr>
                  <a:t> </a:t>
                </a:r>
                <a:r>
                  <a:rPr lang="es-ES" sz="1400" dirty="0" err="1">
                    <a:solidFill>
                      <a:schemeClr val="tx2"/>
                    </a:solidFill>
                  </a:rPr>
                  <a:t>perturbation</a:t>
                </a:r>
                <a:r>
                  <a:rPr lang="es-ES" sz="1400" dirty="0">
                    <a:solidFill>
                      <a:schemeClr val="tx2"/>
                    </a:solidFill>
                  </a:rPr>
                  <a:t>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s-ES" sz="1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a:rPr lang="es-ES" sz="1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tx2"/>
                    </a:solidFill>
                  </a:rPr>
                  <a:t> generates a spheric wavefront that is reflected for PEC BCs or re-enters the domain for Periodic BCs</a:t>
                </a:r>
              </a:p>
            </p:txBody>
          </p:sp>
        </mc:Choice>
        <mc:Fallback xmlns="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FB692B53-8086-B2F8-D773-0C30A2DED4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9048" y="5310197"/>
                <a:ext cx="3425666" cy="738664"/>
              </a:xfrm>
              <a:prstGeom prst="rect">
                <a:avLst/>
              </a:prstGeom>
              <a:blipFill>
                <a:blip r:embed="rId6"/>
                <a:stretch>
                  <a:fillRect t="-1653" r="-356" b="-82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Conector recto 24">
            <a:extLst>
              <a:ext uri="{FF2B5EF4-FFF2-40B4-BE49-F238E27FC236}">
                <a16:creationId xmlns:a16="http://schemas.microsoft.com/office/drawing/2014/main" id="{87C07D9C-EBD8-2688-2397-BEEE8A533C55}"/>
              </a:ext>
            </a:extLst>
          </p:cNvPr>
          <p:cNvCxnSpPr>
            <a:cxnSpLocks/>
          </p:cNvCxnSpPr>
          <p:nvPr/>
        </p:nvCxnSpPr>
        <p:spPr>
          <a:xfrm>
            <a:off x="312738" y="5227842"/>
            <a:ext cx="29749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:a16="http://schemas.microsoft.com/office/drawing/2014/main" id="{63096D99-7132-82D5-3D29-4C818B68DD52}"/>
              </a:ext>
            </a:extLst>
          </p:cNvPr>
          <p:cNvSpPr txBox="1"/>
          <p:nvPr/>
        </p:nvSpPr>
        <p:spPr bwMode="auto">
          <a:xfrm>
            <a:off x="704107" y="4880822"/>
            <a:ext cx="3093046" cy="2809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examples/script_noeb_fit.py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7534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 descr="Gráfico&#10;&#10;Descripción generada automáticamente">
            <a:extLst>
              <a:ext uri="{FF2B5EF4-FFF2-40B4-BE49-F238E27FC236}">
                <a16:creationId xmlns:a16="http://schemas.microsoft.com/office/drawing/2014/main" id="{D1C33D55-818A-AA09-88F2-425D3A2E29A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80" b="51115"/>
          <a:stretch/>
        </p:blipFill>
        <p:spPr>
          <a:xfrm>
            <a:off x="3617833" y="1616008"/>
            <a:ext cx="8382000" cy="246461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6A0B150-C053-D36B-EEC5-E95F607EF9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Example: </a:t>
            </a:r>
            <a:r>
              <a:rPr lang="en-US" sz="3600" dirty="0"/>
              <a:t>Perturbation in free-space with BC</a:t>
            </a:r>
            <a:endParaRPr 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DD1789A-C095-80A6-024F-CF593D4E71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18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4B73CA2-104A-3B9D-89B0-303AD0717ADD}"/>
              </a:ext>
            </a:extLst>
          </p:cNvPr>
          <p:cNvSpPr txBox="1"/>
          <p:nvPr/>
        </p:nvSpPr>
        <p:spPr bwMode="auto">
          <a:xfrm>
            <a:off x="1623303" y="1557877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Vacuum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932E0E37-B22C-7DEC-DD27-041DF4A1C820}"/>
              </a:ext>
            </a:extLst>
          </p:cNvPr>
          <p:cNvSpPr/>
          <p:nvPr/>
        </p:nvSpPr>
        <p:spPr>
          <a:xfrm>
            <a:off x="1225717" y="1689202"/>
            <a:ext cx="1785323" cy="1844833"/>
          </a:xfrm>
          <a:prstGeom prst="rect">
            <a:avLst/>
          </a:prstGeom>
          <a:solidFill>
            <a:srgbClr val="92D050">
              <a:alpha val="10000"/>
            </a:srgbClr>
          </a:solidFill>
          <a:ln>
            <a:solidFill>
              <a:srgbClr val="007B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16B5E69-D5BD-1911-896A-46484A8A771B}"/>
              </a:ext>
            </a:extLst>
          </p:cNvPr>
          <p:cNvSpPr txBox="1"/>
          <p:nvPr/>
        </p:nvSpPr>
        <p:spPr bwMode="auto">
          <a:xfrm>
            <a:off x="3010918" y="3365306"/>
            <a:ext cx="992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B00"/>
                </a:solidFill>
              </a:rPr>
              <a:t>Plotting </a:t>
            </a:r>
          </a:p>
          <a:p>
            <a:r>
              <a:rPr lang="en-US" dirty="0">
                <a:solidFill>
                  <a:srgbClr val="007B00"/>
                </a:solidFill>
              </a:rPr>
              <a:t>plane XY</a:t>
            </a:r>
          </a:p>
        </p:txBody>
      </p:sp>
      <p:sp>
        <p:nvSpPr>
          <p:cNvPr id="7" name="Cubo 6">
            <a:extLst>
              <a:ext uri="{FF2B5EF4-FFF2-40B4-BE49-F238E27FC236}">
                <a16:creationId xmlns:a16="http://schemas.microsoft.com/office/drawing/2014/main" id="{E2FA8EAB-2411-FD07-0936-7A89CFDD682E}"/>
              </a:ext>
            </a:extLst>
          </p:cNvPr>
          <p:cNvSpPr/>
          <p:nvPr/>
        </p:nvSpPr>
        <p:spPr>
          <a:xfrm>
            <a:off x="1058118" y="1546086"/>
            <a:ext cx="2082876" cy="2142386"/>
          </a:xfrm>
          <a:prstGeom prst="cube">
            <a:avLst/>
          </a:prstGeom>
          <a:solidFill>
            <a:schemeClr val="accent1">
              <a:alpha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E1910CE0-0576-B483-5A8A-C0D7654CCE81}"/>
              </a:ext>
            </a:extLst>
          </p:cNvPr>
          <p:cNvSpPr txBox="1"/>
          <p:nvPr/>
        </p:nvSpPr>
        <p:spPr bwMode="auto">
          <a:xfrm>
            <a:off x="3971764" y="1228382"/>
            <a:ext cx="3953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Boundary conditions (BCs): </a:t>
            </a:r>
            <a:r>
              <a:rPr lang="en-US" b="1" dirty="0">
                <a:solidFill>
                  <a:srgbClr val="FF0000"/>
                </a:solidFill>
              </a:rPr>
              <a:t>All Periodic 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F9A3E65E-0E3B-6223-9B8D-F15D72690AAD}"/>
              </a:ext>
            </a:extLst>
          </p:cNvPr>
          <p:cNvSpPr/>
          <p:nvPr/>
        </p:nvSpPr>
        <p:spPr>
          <a:xfrm>
            <a:off x="2135560" y="3194373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F94E112C-C0FD-0B6B-A11B-AC410F103BD1}"/>
              </a:ext>
            </a:extLst>
          </p:cNvPr>
          <p:cNvSpPr txBox="1"/>
          <p:nvPr/>
        </p:nvSpPr>
        <p:spPr bwMode="auto">
          <a:xfrm>
            <a:off x="1271464" y="2825041"/>
            <a:ext cx="15108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C00000"/>
                </a:solidFill>
              </a:rPr>
              <a:t>Perturbation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325CA2B6-0380-5D15-1A70-A56BF47E30B6}"/>
                  </a:ext>
                </a:extLst>
              </p:cNvPr>
              <p:cNvSpPr txBox="1"/>
              <p:nvPr/>
            </p:nvSpPr>
            <p:spPr bwMode="auto">
              <a:xfrm>
                <a:off x="587388" y="4029931"/>
                <a:ext cx="3384376" cy="4405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rgbClr val="C00000"/>
                    </a:solidFill>
                  </a:rPr>
                  <a:t> Perturbation at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sSub>
                      <m:sSubPr>
                        <m:ctrlP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err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rgbClr val="C00000"/>
                    </a:solidFill>
                  </a:rPr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sSub>
                      <m:sSubPr>
                        <m:ctrlP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rgbClr val="C00000"/>
                    </a:solidFill>
                  </a:rPr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ES" sz="1600" b="0" i="0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s-ES" sz="1600" b="0" i="0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60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endParaRPr lang="en-US" sz="1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325CA2B6-0380-5D15-1A70-A56BF47E30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7388" y="4029931"/>
                <a:ext cx="3384376" cy="440505"/>
              </a:xfrm>
              <a:prstGeom prst="rect">
                <a:avLst/>
              </a:prstGeom>
              <a:blipFill>
                <a:blip r:embed="rId4"/>
                <a:stretch>
                  <a:fillRect b="-69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F4F1A074-FD21-5BB8-2020-04E5013188FF}"/>
              </a:ext>
            </a:extLst>
          </p:cNvPr>
          <p:cNvCxnSpPr>
            <a:cxnSpLocks/>
          </p:cNvCxnSpPr>
          <p:nvPr/>
        </p:nvCxnSpPr>
        <p:spPr>
          <a:xfrm flipV="1">
            <a:off x="1860962" y="3435166"/>
            <a:ext cx="290659" cy="6454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ángulo: esquinas redondeadas 21">
            <a:extLst>
              <a:ext uri="{FF2B5EF4-FFF2-40B4-BE49-F238E27FC236}">
                <a16:creationId xmlns:a16="http://schemas.microsoft.com/office/drawing/2014/main" id="{70139C9C-6D20-8671-F191-76CA67CEEECF}"/>
              </a:ext>
            </a:extLst>
          </p:cNvPr>
          <p:cNvSpPr/>
          <p:nvPr/>
        </p:nvSpPr>
        <p:spPr>
          <a:xfrm>
            <a:off x="192168" y="4753927"/>
            <a:ext cx="3425666" cy="1370706"/>
          </a:xfrm>
          <a:prstGeom prst="roundRect">
            <a:avLst>
              <a:gd name="adj" fmla="val 7289"/>
            </a:avLst>
          </a:prstGeom>
          <a:solidFill>
            <a:schemeClr val="tx1">
              <a:lumMod val="60000"/>
              <a:lumOff val="4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4">
            <a:extLst>
              <a:ext uri="{FF2B5EF4-FFF2-40B4-BE49-F238E27FC236}">
                <a16:creationId xmlns:a16="http://schemas.microsoft.com/office/drawing/2014/main" id="{55FAA23E-0C53-B7B2-E7E2-62B342893B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33" y="4858435"/>
            <a:ext cx="262474" cy="26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FB692B53-8086-B2F8-D773-0C30A2DED4A6}"/>
                  </a:ext>
                </a:extLst>
              </p:cNvPr>
              <p:cNvSpPr txBox="1"/>
              <p:nvPr/>
            </p:nvSpPr>
            <p:spPr bwMode="auto">
              <a:xfrm>
                <a:off x="179048" y="5310197"/>
                <a:ext cx="3425666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s-ES" sz="1400" dirty="0">
                    <a:solidFill>
                      <a:schemeClr val="tx2"/>
                    </a:solidFill>
                  </a:rPr>
                  <a:t>A </a:t>
                </a:r>
                <a:r>
                  <a:rPr lang="es-ES" sz="1400" dirty="0" err="1">
                    <a:solidFill>
                      <a:schemeClr val="tx2"/>
                    </a:solidFill>
                  </a:rPr>
                  <a:t>static</a:t>
                </a:r>
                <a:r>
                  <a:rPr lang="es-ES" sz="1400" dirty="0">
                    <a:solidFill>
                      <a:schemeClr val="tx2"/>
                    </a:solidFill>
                  </a:rPr>
                  <a:t> </a:t>
                </a:r>
                <a:r>
                  <a:rPr lang="es-ES" sz="1400" dirty="0" err="1">
                    <a:solidFill>
                      <a:schemeClr val="tx2"/>
                    </a:solidFill>
                  </a:rPr>
                  <a:t>field</a:t>
                </a:r>
                <a:r>
                  <a:rPr lang="es-ES" sz="1400" dirty="0">
                    <a:solidFill>
                      <a:schemeClr val="tx2"/>
                    </a:solidFill>
                  </a:rPr>
                  <a:t> </a:t>
                </a:r>
                <a:r>
                  <a:rPr lang="es-ES" sz="1400" dirty="0" err="1">
                    <a:solidFill>
                      <a:schemeClr val="tx2"/>
                    </a:solidFill>
                  </a:rPr>
                  <a:t>perturbation</a:t>
                </a:r>
                <a:r>
                  <a:rPr lang="es-ES" sz="1400" dirty="0">
                    <a:solidFill>
                      <a:schemeClr val="tx2"/>
                    </a:solidFill>
                  </a:rPr>
                  <a:t>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s-ES" sz="1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a:rPr lang="es-ES" sz="1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tx2"/>
                    </a:solidFill>
                  </a:rPr>
                  <a:t> generates a spheric wavefront that is reflected for PEC BCs or re-enters the domain for Periodic BCs</a:t>
                </a:r>
              </a:p>
            </p:txBody>
          </p:sp>
        </mc:Choice>
        <mc:Fallback xmlns="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FB692B53-8086-B2F8-D773-0C30A2DED4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9048" y="5310197"/>
                <a:ext cx="3425666" cy="738664"/>
              </a:xfrm>
              <a:prstGeom prst="rect">
                <a:avLst/>
              </a:prstGeom>
              <a:blipFill>
                <a:blip r:embed="rId6"/>
                <a:stretch>
                  <a:fillRect t="-1653" r="-356" b="-82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Conector recto 24">
            <a:extLst>
              <a:ext uri="{FF2B5EF4-FFF2-40B4-BE49-F238E27FC236}">
                <a16:creationId xmlns:a16="http://schemas.microsoft.com/office/drawing/2014/main" id="{87C07D9C-EBD8-2688-2397-BEEE8A533C55}"/>
              </a:ext>
            </a:extLst>
          </p:cNvPr>
          <p:cNvCxnSpPr>
            <a:cxnSpLocks/>
          </p:cNvCxnSpPr>
          <p:nvPr/>
        </p:nvCxnSpPr>
        <p:spPr>
          <a:xfrm>
            <a:off x="312738" y="5227842"/>
            <a:ext cx="29749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:a16="http://schemas.microsoft.com/office/drawing/2014/main" id="{63096D99-7132-82D5-3D29-4C818B68DD52}"/>
              </a:ext>
            </a:extLst>
          </p:cNvPr>
          <p:cNvSpPr txBox="1"/>
          <p:nvPr/>
        </p:nvSpPr>
        <p:spPr bwMode="auto">
          <a:xfrm>
            <a:off x="704107" y="4880822"/>
            <a:ext cx="3093046" cy="2809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examples/script_noeb_fit.py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888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D3DB84-4EDC-B432-D13B-7E76548235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71CFE99E-F3D7-E351-90CE-7956757F8BD1}"/>
              </a:ext>
            </a:extLst>
          </p:cNvPr>
          <p:cNvSpPr/>
          <p:nvPr/>
        </p:nvSpPr>
        <p:spPr>
          <a:xfrm>
            <a:off x="479376" y="1556792"/>
            <a:ext cx="6984776" cy="648072"/>
          </a:xfrm>
          <a:prstGeom prst="roundRect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rgbClr val="528123"/>
                </a:solidFill>
              </a:rPr>
              <a:t>1. Introduction to Beam-Coupling Impedance simulations &amp; Motivation</a:t>
            </a:r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E479416D-03A2-A611-FEAD-8FD3FCBBA041}"/>
              </a:ext>
            </a:extLst>
          </p:cNvPr>
          <p:cNvSpPr/>
          <p:nvPr/>
        </p:nvSpPr>
        <p:spPr>
          <a:xfrm>
            <a:off x="479376" y="5124961"/>
            <a:ext cx="6984776" cy="648072"/>
          </a:xfrm>
          <a:prstGeom prst="roundRect">
            <a:avLst/>
          </a:prstGeom>
          <a:solidFill>
            <a:schemeClr val="accent3">
              <a:lumMod val="60000"/>
              <a:lumOff val="4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3. Conclusions, Challenges &amp; Future work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FE28681-6274-C5CE-B882-2F6447D15606}"/>
              </a:ext>
            </a:extLst>
          </p:cNvPr>
          <p:cNvSpPr txBox="1"/>
          <p:nvPr/>
        </p:nvSpPr>
        <p:spPr bwMode="auto">
          <a:xfrm>
            <a:off x="8112224" y="1691516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528123"/>
                </a:solidFill>
              </a:rPr>
              <a:t>Slides 4 - 11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48D2AF3B-273C-3F3C-F2D2-FE31BF576377}"/>
              </a:ext>
            </a:extLst>
          </p:cNvPr>
          <p:cNvSpPr txBox="1"/>
          <p:nvPr/>
        </p:nvSpPr>
        <p:spPr bwMode="auto">
          <a:xfrm>
            <a:off x="8112224" y="2411596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097BA3"/>
                </a:solidFill>
              </a:rPr>
              <a:t>Slides 13 - 38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2EF4E877-812B-0F8D-4535-24AC5F5DC4C9}"/>
              </a:ext>
            </a:extLst>
          </p:cNvPr>
          <p:cNvSpPr txBox="1"/>
          <p:nvPr/>
        </p:nvSpPr>
        <p:spPr bwMode="auto">
          <a:xfrm>
            <a:off x="8112224" y="5229200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Slides 40 - 42</a:t>
            </a:r>
          </a:p>
        </p:txBody>
      </p: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12D298A4-1813-DBD1-991A-4FF8DCBC8EAC}"/>
              </a:ext>
            </a:extLst>
          </p:cNvPr>
          <p:cNvCxnSpPr>
            <a:cxnSpLocks/>
          </p:cNvCxnSpPr>
          <p:nvPr/>
        </p:nvCxnSpPr>
        <p:spPr>
          <a:xfrm>
            <a:off x="7755426" y="1951970"/>
            <a:ext cx="2520280" cy="0"/>
          </a:xfrm>
          <a:prstGeom prst="line">
            <a:avLst/>
          </a:prstGeom>
          <a:ln w="25400">
            <a:solidFill>
              <a:srgbClr val="528123">
                <a:alpha val="4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6798FDB4-5E70-A29D-1FD5-2A603F58C383}"/>
              </a:ext>
            </a:extLst>
          </p:cNvPr>
          <p:cNvCxnSpPr>
            <a:cxnSpLocks/>
          </p:cNvCxnSpPr>
          <p:nvPr/>
        </p:nvCxnSpPr>
        <p:spPr>
          <a:xfrm>
            <a:off x="7755426" y="2646204"/>
            <a:ext cx="2373022" cy="0"/>
          </a:xfrm>
          <a:prstGeom prst="line">
            <a:avLst/>
          </a:prstGeom>
          <a:ln w="25400">
            <a:solidFill>
              <a:srgbClr val="097BA3">
                <a:alpha val="4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04860EDE-4011-D0BC-CD20-9D9EB24390A2}"/>
              </a:ext>
            </a:extLst>
          </p:cNvPr>
          <p:cNvCxnSpPr>
            <a:cxnSpLocks/>
          </p:cNvCxnSpPr>
          <p:nvPr/>
        </p:nvCxnSpPr>
        <p:spPr>
          <a:xfrm>
            <a:off x="7755426" y="5456568"/>
            <a:ext cx="2373022" cy="0"/>
          </a:xfrm>
          <a:prstGeom prst="line">
            <a:avLst/>
          </a:prstGeom>
          <a:ln w="25400">
            <a:solidFill>
              <a:schemeClr val="accent3">
                <a:lumMod val="75000"/>
                <a:alpha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ángulo: esquinas redondeadas 2">
                <a:extLst>
                  <a:ext uri="{FF2B5EF4-FFF2-40B4-BE49-F238E27FC236}">
                    <a16:creationId xmlns:a16="http://schemas.microsoft.com/office/drawing/2014/main" id="{738332BF-2149-189D-73F5-D6B98D554395}"/>
                  </a:ext>
                </a:extLst>
              </p:cNvPr>
              <p:cNvSpPr/>
              <p:nvPr/>
            </p:nvSpPr>
            <p:spPr>
              <a:xfrm>
                <a:off x="479376" y="2299769"/>
                <a:ext cx="6984776" cy="2730287"/>
              </a:xfrm>
              <a:prstGeom prst="roundRect">
                <a:avLst>
                  <a:gd name="adj" fmla="val 493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2. The Finite Integration Technique (FIT) step-by-step: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2.1. Numerical Algorithm in free-space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2.2. Geometry definition: STL importer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2.3. Adding material tensors: </a:t>
                </a:r>
                <a14:m>
                  <m:oMath xmlns:m="http://schemas.openxmlformats.org/officeDocument/2006/math">
                    <m:r>
                      <a:rPr lang="es-ES" i="1">
                        <a:solidFill>
                          <a:srgbClr val="097BA3"/>
                        </a:solidFill>
                        <a:latin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US" dirty="0">
                    <a:solidFill>
                      <a:srgbClr val="097BA3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s-ES" i="1">
                        <a:solidFill>
                          <a:srgbClr val="097BA3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endParaRPr lang="en-US" dirty="0">
                  <a:solidFill>
                    <a:srgbClr val="097BA3"/>
                  </a:solidFill>
                </a:endParaRP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2.4. Particle beam injection &amp; Absorbing boundaries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2.5. Adding conductivity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 b="0" i="1" smtClean="0">
                        <a:solidFill>
                          <a:srgbClr val="097BA3"/>
                        </a:solidFill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endParaRPr lang="es-ES" b="0" dirty="0">
                  <a:solidFill>
                    <a:srgbClr val="097BA3"/>
                  </a:solidFill>
                </a:endParaRPr>
              </a:p>
              <a:p>
                <a:pPr>
                  <a:spcAft>
                    <a:spcPts val="600"/>
                  </a:spcAft>
                </a:pPr>
                <a:r>
                  <a:rPr lang="es-ES" dirty="0">
                    <a:solidFill>
                      <a:srgbClr val="097BA3"/>
                    </a:solidFill>
                  </a:rPr>
                  <a:t>	2.6. Low-</a:t>
                </a:r>
                <a14:m>
                  <m:oMath xmlns:m="http://schemas.openxmlformats.org/officeDocument/2006/math">
                    <m:r>
                      <a:rPr lang="es-ES" b="0" i="1" smtClean="0">
                        <a:solidFill>
                          <a:srgbClr val="097BA3"/>
                        </a:solidFill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s-ES" b="0" dirty="0">
                    <a:solidFill>
                      <a:srgbClr val="097BA3"/>
                    </a:solidFill>
                  </a:rPr>
                  <a:t> simulations</a:t>
                </a:r>
              </a:p>
            </p:txBody>
          </p:sp>
        </mc:Choice>
        <mc:Fallback xmlns="">
          <p:sp>
            <p:nvSpPr>
              <p:cNvPr id="3" name="Rectángulo: esquinas redondeadas 2">
                <a:extLst>
                  <a:ext uri="{FF2B5EF4-FFF2-40B4-BE49-F238E27FC236}">
                    <a16:creationId xmlns:a16="http://schemas.microsoft.com/office/drawing/2014/main" id="{738332BF-2149-189D-73F5-D6B98D55439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376" y="2299769"/>
                <a:ext cx="6984776" cy="2730287"/>
              </a:xfrm>
              <a:prstGeom prst="roundRect">
                <a:avLst>
                  <a:gd name="adj" fmla="val 4935"/>
                </a:avLst>
              </a:prstGeom>
              <a:blipFill>
                <a:blip r:embed="rId3"/>
                <a:stretch>
                  <a:fillRect l="-17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47889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 descr="Gráfico&#10;&#10;Descripción generada automáticamente">
            <a:extLst>
              <a:ext uri="{FF2B5EF4-FFF2-40B4-BE49-F238E27FC236}">
                <a16:creationId xmlns:a16="http://schemas.microsoft.com/office/drawing/2014/main" id="{D1C33D55-818A-AA09-88F2-425D3A2E29A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80" b="51115"/>
          <a:stretch/>
        </p:blipFill>
        <p:spPr>
          <a:xfrm>
            <a:off x="3617833" y="1616008"/>
            <a:ext cx="8382000" cy="2464618"/>
          </a:xfrm>
          <a:prstGeom prst="rect">
            <a:avLst/>
          </a:prstGeom>
        </p:spPr>
      </p:pic>
      <p:pic>
        <p:nvPicPr>
          <p:cNvPr id="19" name="Imagen 18" descr="Gráfico&#10;&#10;Descripción generada automáticamente">
            <a:extLst>
              <a:ext uri="{FF2B5EF4-FFF2-40B4-BE49-F238E27FC236}">
                <a16:creationId xmlns:a16="http://schemas.microsoft.com/office/drawing/2014/main" id="{3ED1E4FB-C46F-28B8-847E-C57BBBB01FC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80" b="50000"/>
          <a:stretch/>
        </p:blipFill>
        <p:spPr>
          <a:xfrm>
            <a:off x="3617833" y="4266429"/>
            <a:ext cx="8382000" cy="2572413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6A0B150-C053-D36B-EEC5-E95F607EF9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Example: </a:t>
            </a:r>
            <a:r>
              <a:rPr lang="en-US" sz="3600" dirty="0"/>
              <a:t>Perturbation in free-space with BC</a:t>
            </a:r>
            <a:endParaRPr 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DD1789A-C095-80A6-024F-CF593D4E71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18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4B73CA2-104A-3B9D-89B0-303AD0717ADD}"/>
              </a:ext>
            </a:extLst>
          </p:cNvPr>
          <p:cNvSpPr txBox="1"/>
          <p:nvPr/>
        </p:nvSpPr>
        <p:spPr bwMode="auto">
          <a:xfrm>
            <a:off x="1623303" y="1557877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Vacuum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932E0E37-B22C-7DEC-DD27-041DF4A1C820}"/>
              </a:ext>
            </a:extLst>
          </p:cNvPr>
          <p:cNvSpPr/>
          <p:nvPr/>
        </p:nvSpPr>
        <p:spPr>
          <a:xfrm>
            <a:off x="1225717" y="1689202"/>
            <a:ext cx="1785323" cy="1844833"/>
          </a:xfrm>
          <a:prstGeom prst="rect">
            <a:avLst/>
          </a:prstGeom>
          <a:solidFill>
            <a:srgbClr val="92D050">
              <a:alpha val="10000"/>
            </a:srgbClr>
          </a:solidFill>
          <a:ln>
            <a:solidFill>
              <a:srgbClr val="007B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16B5E69-D5BD-1911-896A-46484A8A771B}"/>
              </a:ext>
            </a:extLst>
          </p:cNvPr>
          <p:cNvSpPr txBox="1"/>
          <p:nvPr/>
        </p:nvSpPr>
        <p:spPr bwMode="auto">
          <a:xfrm>
            <a:off x="3010918" y="3365306"/>
            <a:ext cx="992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B00"/>
                </a:solidFill>
              </a:rPr>
              <a:t>Plotting </a:t>
            </a:r>
          </a:p>
          <a:p>
            <a:r>
              <a:rPr lang="en-US" dirty="0">
                <a:solidFill>
                  <a:srgbClr val="007B00"/>
                </a:solidFill>
              </a:rPr>
              <a:t>plane XY</a:t>
            </a:r>
          </a:p>
        </p:txBody>
      </p:sp>
      <p:sp>
        <p:nvSpPr>
          <p:cNvPr id="7" name="Cubo 6">
            <a:extLst>
              <a:ext uri="{FF2B5EF4-FFF2-40B4-BE49-F238E27FC236}">
                <a16:creationId xmlns:a16="http://schemas.microsoft.com/office/drawing/2014/main" id="{E2FA8EAB-2411-FD07-0936-7A89CFDD682E}"/>
              </a:ext>
            </a:extLst>
          </p:cNvPr>
          <p:cNvSpPr/>
          <p:nvPr/>
        </p:nvSpPr>
        <p:spPr>
          <a:xfrm>
            <a:off x="1058118" y="1546086"/>
            <a:ext cx="2082876" cy="2142386"/>
          </a:xfrm>
          <a:prstGeom prst="cube">
            <a:avLst/>
          </a:prstGeom>
          <a:solidFill>
            <a:schemeClr val="accent1">
              <a:alpha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E1910CE0-0576-B483-5A8A-C0D7654CCE81}"/>
              </a:ext>
            </a:extLst>
          </p:cNvPr>
          <p:cNvSpPr txBox="1"/>
          <p:nvPr/>
        </p:nvSpPr>
        <p:spPr bwMode="auto">
          <a:xfrm>
            <a:off x="3971764" y="1228382"/>
            <a:ext cx="3953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Boundary conditions (BCs): </a:t>
            </a:r>
            <a:r>
              <a:rPr lang="en-US" b="1" dirty="0">
                <a:solidFill>
                  <a:srgbClr val="FF0000"/>
                </a:solidFill>
              </a:rPr>
              <a:t>All Periodic 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F9A3E65E-0E3B-6223-9B8D-F15D72690AAD}"/>
              </a:ext>
            </a:extLst>
          </p:cNvPr>
          <p:cNvSpPr/>
          <p:nvPr/>
        </p:nvSpPr>
        <p:spPr>
          <a:xfrm>
            <a:off x="2135560" y="3194373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F94E112C-C0FD-0B6B-A11B-AC410F103BD1}"/>
              </a:ext>
            </a:extLst>
          </p:cNvPr>
          <p:cNvSpPr txBox="1"/>
          <p:nvPr/>
        </p:nvSpPr>
        <p:spPr bwMode="auto">
          <a:xfrm>
            <a:off x="1271464" y="2825041"/>
            <a:ext cx="15108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C00000"/>
                </a:solidFill>
              </a:rPr>
              <a:t>Perturbation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325CA2B6-0380-5D15-1A70-A56BF47E30B6}"/>
                  </a:ext>
                </a:extLst>
              </p:cNvPr>
              <p:cNvSpPr txBox="1"/>
              <p:nvPr/>
            </p:nvSpPr>
            <p:spPr bwMode="auto">
              <a:xfrm>
                <a:off x="587388" y="4029931"/>
                <a:ext cx="3384376" cy="4405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rgbClr val="C00000"/>
                    </a:solidFill>
                  </a:rPr>
                  <a:t> Perturbation at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sSub>
                      <m:sSubPr>
                        <m:ctrlP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err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rgbClr val="C00000"/>
                    </a:solidFill>
                  </a:rPr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sSub>
                      <m:sSubPr>
                        <m:ctrlP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rgbClr val="C00000"/>
                    </a:solidFill>
                  </a:rPr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ES" sz="1600" b="0" i="0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s-ES" sz="1600" b="0" i="0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60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endParaRPr lang="en-US" sz="1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325CA2B6-0380-5D15-1A70-A56BF47E30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7388" y="4029931"/>
                <a:ext cx="3384376" cy="440505"/>
              </a:xfrm>
              <a:prstGeom prst="rect">
                <a:avLst/>
              </a:prstGeom>
              <a:blipFill>
                <a:blip r:embed="rId4"/>
                <a:stretch>
                  <a:fillRect b="-69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F4F1A074-FD21-5BB8-2020-04E5013188FF}"/>
              </a:ext>
            </a:extLst>
          </p:cNvPr>
          <p:cNvCxnSpPr>
            <a:cxnSpLocks/>
          </p:cNvCxnSpPr>
          <p:nvPr/>
        </p:nvCxnSpPr>
        <p:spPr>
          <a:xfrm flipV="1">
            <a:off x="1860962" y="3435166"/>
            <a:ext cx="290659" cy="6454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adroTexto 12">
            <a:extLst>
              <a:ext uri="{FF2B5EF4-FFF2-40B4-BE49-F238E27FC236}">
                <a16:creationId xmlns:a16="http://schemas.microsoft.com/office/drawing/2014/main" id="{08575595-863D-8310-430A-94BA3F635A27}"/>
              </a:ext>
            </a:extLst>
          </p:cNvPr>
          <p:cNvSpPr txBox="1"/>
          <p:nvPr/>
        </p:nvSpPr>
        <p:spPr bwMode="auto">
          <a:xfrm>
            <a:off x="4002318" y="3930455"/>
            <a:ext cx="3509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Boundary conditions (BCs): </a:t>
            </a:r>
            <a:r>
              <a:rPr lang="en-US" b="1" dirty="0">
                <a:solidFill>
                  <a:srgbClr val="008A3E"/>
                </a:solidFill>
              </a:rPr>
              <a:t>all PEC </a:t>
            </a:r>
          </a:p>
        </p:txBody>
      </p:sp>
      <p:sp>
        <p:nvSpPr>
          <p:cNvPr id="22" name="Rectángulo: esquinas redondeadas 21">
            <a:extLst>
              <a:ext uri="{FF2B5EF4-FFF2-40B4-BE49-F238E27FC236}">
                <a16:creationId xmlns:a16="http://schemas.microsoft.com/office/drawing/2014/main" id="{70139C9C-6D20-8671-F191-76CA67CEEECF}"/>
              </a:ext>
            </a:extLst>
          </p:cNvPr>
          <p:cNvSpPr/>
          <p:nvPr/>
        </p:nvSpPr>
        <p:spPr>
          <a:xfrm>
            <a:off x="192168" y="4753927"/>
            <a:ext cx="3425666" cy="1370706"/>
          </a:xfrm>
          <a:prstGeom prst="roundRect">
            <a:avLst>
              <a:gd name="adj" fmla="val 7289"/>
            </a:avLst>
          </a:prstGeom>
          <a:solidFill>
            <a:schemeClr val="tx1">
              <a:lumMod val="60000"/>
              <a:lumOff val="4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4">
            <a:extLst>
              <a:ext uri="{FF2B5EF4-FFF2-40B4-BE49-F238E27FC236}">
                <a16:creationId xmlns:a16="http://schemas.microsoft.com/office/drawing/2014/main" id="{55FAA23E-0C53-B7B2-E7E2-62B342893B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33" y="4858435"/>
            <a:ext cx="262474" cy="26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FB692B53-8086-B2F8-D773-0C30A2DED4A6}"/>
                  </a:ext>
                </a:extLst>
              </p:cNvPr>
              <p:cNvSpPr txBox="1"/>
              <p:nvPr/>
            </p:nvSpPr>
            <p:spPr bwMode="auto">
              <a:xfrm>
                <a:off x="179048" y="5310197"/>
                <a:ext cx="3425666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s-ES" sz="1400" dirty="0">
                    <a:solidFill>
                      <a:schemeClr val="tx2"/>
                    </a:solidFill>
                  </a:rPr>
                  <a:t>A </a:t>
                </a:r>
                <a:r>
                  <a:rPr lang="es-ES" sz="1400" dirty="0" err="1">
                    <a:solidFill>
                      <a:schemeClr val="tx2"/>
                    </a:solidFill>
                  </a:rPr>
                  <a:t>static</a:t>
                </a:r>
                <a:r>
                  <a:rPr lang="es-ES" sz="1400" dirty="0">
                    <a:solidFill>
                      <a:schemeClr val="tx2"/>
                    </a:solidFill>
                  </a:rPr>
                  <a:t> </a:t>
                </a:r>
                <a:r>
                  <a:rPr lang="es-ES" sz="1400" dirty="0" err="1">
                    <a:solidFill>
                      <a:schemeClr val="tx2"/>
                    </a:solidFill>
                  </a:rPr>
                  <a:t>field</a:t>
                </a:r>
                <a:r>
                  <a:rPr lang="es-ES" sz="1400" dirty="0">
                    <a:solidFill>
                      <a:schemeClr val="tx2"/>
                    </a:solidFill>
                  </a:rPr>
                  <a:t> </a:t>
                </a:r>
                <a:r>
                  <a:rPr lang="es-ES" sz="1400" dirty="0" err="1">
                    <a:solidFill>
                      <a:schemeClr val="tx2"/>
                    </a:solidFill>
                  </a:rPr>
                  <a:t>perturbation</a:t>
                </a:r>
                <a:r>
                  <a:rPr lang="es-ES" sz="1400" dirty="0">
                    <a:solidFill>
                      <a:schemeClr val="tx2"/>
                    </a:solidFill>
                  </a:rPr>
                  <a:t>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s-ES" sz="1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a:rPr lang="es-ES" sz="1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tx2"/>
                    </a:solidFill>
                  </a:rPr>
                  <a:t> generates a spheric wavefront that is reflected for PEC BCs or re-enters the domain for Periodic BCs</a:t>
                </a:r>
              </a:p>
            </p:txBody>
          </p:sp>
        </mc:Choice>
        <mc:Fallback xmlns="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FB692B53-8086-B2F8-D773-0C30A2DED4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9048" y="5310197"/>
                <a:ext cx="3425666" cy="738664"/>
              </a:xfrm>
              <a:prstGeom prst="rect">
                <a:avLst/>
              </a:prstGeom>
              <a:blipFill>
                <a:blip r:embed="rId6"/>
                <a:stretch>
                  <a:fillRect t="-1653" r="-356" b="-82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Conector recto 24">
            <a:extLst>
              <a:ext uri="{FF2B5EF4-FFF2-40B4-BE49-F238E27FC236}">
                <a16:creationId xmlns:a16="http://schemas.microsoft.com/office/drawing/2014/main" id="{87C07D9C-EBD8-2688-2397-BEEE8A533C55}"/>
              </a:ext>
            </a:extLst>
          </p:cNvPr>
          <p:cNvCxnSpPr>
            <a:cxnSpLocks/>
          </p:cNvCxnSpPr>
          <p:nvPr/>
        </p:nvCxnSpPr>
        <p:spPr>
          <a:xfrm>
            <a:off x="312738" y="5227842"/>
            <a:ext cx="29749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:a16="http://schemas.microsoft.com/office/drawing/2014/main" id="{63096D99-7132-82D5-3D29-4C818B68DD52}"/>
              </a:ext>
            </a:extLst>
          </p:cNvPr>
          <p:cNvSpPr txBox="1"/>
          <p:nvPr/>
        </p:nvSpPr>
        <p:spPr bwMode="auto">
          <a:xfrm>
            <a:off x="704107" y="4880822"/>
            <a:ext cx="3093046" cy="2809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examples/script_noeb_fit.py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5652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CDD0688D-6153-1AD3-6DBA-6E2EB76AAA08}"/>
              </a:ext>
            </a:extLst>
          </p:cNvPr>
          <p:cNvSpPr txBox="1"/>
          <p:nvPr/>
        </p:nvSpPr>
        <p:spPr bwMode="auto">
          <a:xfrm>
            <a:off x="8112224" y="1691516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528123"/>
                </a:solidFill>
              </a:rPr>
              <a:t>Slides 4 - 11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B920001A-B322-D778-FF1B-306FEC09C9F0}"/>
              </a:ext>
            </a:extLst>
          </p:cNvPr>
          <p:cNvSpPr txBox="1"/>
          <p:nvPr/>
        </p:nvSpPr>
        <p:spPr bwMode="auto">
          <a:xfrm>
            <a:off x="8112224" y="2411596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097BA3"/>
                </a:solidFill>
              </a:rPr>
              <a:t>Slides 13 - 38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9CE22145-2FFE-C3B7-C10D-C44937A14D9F}"/>
              </a:ext>
            </a:extLst>
          </p:cNvPr>
          <p:cNvSpPr txBox="1"/>
          <p:nvPr/>
        </p:nvSpPr>
        <p:spPr bwMode="auto">
          <a:xfrm>
            <a:off x="8112224" y="5229200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Slides 40 - 42</a:t>
            </a:r>
          </a:p>
        </p:txBody>
      </p: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9B21D992-D2EA-19D0-32BF-086ED1B165A6}"/>
              </a:ext>
            </a:extLst>
          </p:cNvPr>
          <p:cNvCxnSpPr>
            <a:cxnSpLocks/>
          </p:cNvCxnSpPr>
          <p:nvPr/>
        </p:nvCxnSpPr>
        <p:spPr>
          <a:xfrm>
            <a:off x="7755426" y="1951970"/>
            <a:ext cx="2520280" cy="0"/>
          </a:xfrm>
          <a:prstGeom prst="line">
            <a:avLst/>
          </a:prstGeom>
          <a:ln w="25400">
            <a:solidFill>
              <a:srgbClr val="528123">
                <a:alpha val="4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4D2CEE77-FC5A-EF9C-3A77-13F1ABFD6681}"/>
              </a:ext>
            </a:extLst>
          </p:cNvPr>
          <p:cNvCxnSpPr>
            <a:cxnSpLocks/>
          </p:cNvCxnSpPr>
          <p:nvPr/>
        </p:nvCxnSpPr>
        <p:spPr>
          <a:xfrm>
            <a:off x="7755426" y="2646204"/>
            <a:ext cx="2373022" cy="0"/>
          </a:xfrm>
          <a:prstGeom prst="line">
            <a:avLst/>
          </a:prstGeom>
          <a:ln w="25400">
            <a:solidFill>
              <a:srgbClr val="097BA3">
                <a:alpha val="4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3C5700EB-11F5-4ACB-AF54-5C95E8FAB3A8}"/>
              </a:ext>
            </a:extLst>
          </p:cNvPr>
          <p:cNvCxnSpPr>
            <a:cxnSpLocks/>
          </p:cNvCxnSpPr>
          <p:nvPr/>
        </p:nvCxnSpPr>
        <p:spPr>
          <a:xfrm>
            <a:off x="7755426" y="5456568"/>
            <a:ext cx="2373022" cy="0"/>
          </a:xfrm>
          <a:prstGeom prst="line">
            <a:avLst/>
          </a:prstGeom>
          <a:ln w="25400">
            <a:solidFill>
              <a:schemeClr val="accent3">
                <a:lumMod val="75000"/>
                <a:alpha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53D3DB84-4EDC-B432-D13B-7E76548235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71CFE99E-F3D7-E351-90CE-7956757F8BD1}"/>
              </a:ext>
            </a:extLst>
          </p:cNvPr>
          <p:cNvSpPr/>
          <p:nvPr/>
        </p:nvSpPr>
        <p:spPr>
          <a:xfrm>
            <a:off x="479376" y="1556792"/>
            <a:ext cx="6984776" cy="648072"/>
          </a:xfrm>
          <a:prstGeom prst="roundRect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rgbClr val="528123"/>
                </a:solidFill>
              </a:rPr>
              <a:t>1. Introduction to Beam-Coupling Impedance simulations &amp; Motivation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: esquinas redondeadas 7">
                <a:extLst>
                  <a:ext uri="{FF2B5EF4-FFF2-40B4-BE49-F238E27FC236}">
                    <a16:creationId xmlns:a16="http://schemas.microsoft.com/office/drawing/2014/main" id="{7CADC5A0-095C-0C7D-08C8-823B2D40384A}"/>
                  </a:ext>
                </a:extLst>
              </p:cNvPr>
              <p:cNvSpPr/>
              <p:nvPr/>
            </p:nvSpPr>
            <p:spPr>
              <a:xfrm>
                <a:off x="479376" y="2299769"/>
                <a:ext cx="6984776" cy="2730287"/>
              </a:xfrm>
              <a:prstGeom prst="roundRect">
                <a:avLst>
                  <a:gd name="adj" fmla="val 493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2. The Finite Integration Technique (FIT) step-by-step: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2.1. Numerical Algorithm in free-space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</a:t>
                </a:r>
                <a:r>
                  <a:rPr lang="en-US" b="1" dirty="0">
                    <a:solidFill>
                      <a:srgbClr val="097BA3"/>
                    </a:solidFill>
                  </a:rPr>
                  <a:t>2.2. Geometry definition: STL importer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2.3. Adding material tensors: </a:t>
                </a:r>
                <a14:m>
                  <m:oMath xmlns:m="http://schemas.openxmlformats.org/officeDocument/2006/math">
                    <m:r>
                      <a:rPr lang="es-ES" i="1">
                        <a:solidFill>
                          <a:srgbClr val="097BA3"/>
                        </a:solidFill>
                        <a:latin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US" dirty="0">
                    <a:solidFill>
                      <a:srgbClr val="097BA3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s-ES" i="1">
                        <a:solidFill>
                          <a:srgbClr val="097BA3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endParaRPr lang="en-US" dirty="0">
                  <a:solidFill>
                    <a:srgbClr val="097BA3"/>
                  </a:solidFill>
                </a:endParaRP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2.4. Particle beam injection &amp; Absorbing boundaries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2.5. Adding conductivity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 b="0" i="1" smtClean="0">
                        <a:solidFill>
                          <a:srgbClr val="097BA3"/>
                        </a:solidFill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endParaRPr lang="es-ES" b="0" dirty="0">
                  <a:solidFill>
                    <a:srgbClr val="097BA3"/>
                  </a:solidFill>
                </a:endParaRPr>
              </a:p>
              <a:p>
                <a:pPr>
                  <a:spcAft>
                    <a:spcPts val="600"/>
                  </a:spcAft>
                </a:pPr>
                <a:r>
                  <a:rPr lang="es-ES" dirty="0">
                    <a:solidFill>
                      <a:srgbClr val="097BA3"/>
                    </a:solidFill>
                  </a:rPr>
                  <a:t>	2.6. Low-</a:t>
                </a:r>
                <a14:m>
                  <m:oMath xmlns:m="http://schemas.openxmlformats.org/officeDocument/2006/math">
                    <m:r>
                      <a:rPr lang="es-ES" b="0" i="1" smtClean="0">
                        <a:solidFill>
                          <a:srgbClr val="097BA3"/>
                        </a:solidFill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s-ES" b="0" dirty="0">
                    <a:solidFill>
                      <a:srgbClr val="097BA3"/>
                    </a:solidFill>
                  </a:rPr>
                  <a:t> simulations</a:t>
                </a:r>
              </a:p>
            </p:txBody>
          </p:sp>
        </mc:Choice>
        <mc:Fallback xmlns="">
          <p:sp>
            <p:nvSpPr>
              <p:cNvPr id="8" name="Rectángulo: esquinas redondeadas 7">
                <a:extLst>
                  <a:ext uri="{FF2B5EF4-FFF2-40B4-BE49-F238E27FC236}">
                    <a16:creationId xmlns:a16="http://schemas.microsoft.com/office/drawing/2014/main" id="{7CADC5A0-095C-0C7D-08C8-823B2D4038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376" y="2299769"/>
                <a:ext cx="6984776" cy="2730287"/>
              </a:xfrm>
              <a:prstGeom prst="roundRect">
                <a:avLst>
                  <a:gd name="adj" fmla="val 4935"/>
                </a:avLst>
              </a:prstGeom>
              <a:blipFill>
                <a:blip r:embed="rId3"/>
                <a:stretch>
                  <a:fillRect l="-17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E479416D-03A2-A611-FEAD-8FD3FCBBA041}"/>
              </a:ext>
            </a:extLst>
          </p:cNvPr>
          <p:cNvSpPr/>
          <p:nvPr/>
        </p:nvSpPr>
        <p:spPr>
          <a:xfrm>
            <a:off x="479376" y="5124961"/>
            <a:ext cx="6984776" cy="648072"/>
          </a:xfrm>
          <a:prstGeom prst="roundRect">
            <a:avLst/>
          </a:prstGeom>
          <a:solidFill>
            <a:schemeClr val="accent3">
              <a:lumMod val="60000"/>
              <a:lumOff val="4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3. Conclusions, Challenges &amp; Future work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E4A2DE1C-F5D9-59F2-F3E6-2467C7464D29}"/>
              </a:ext>
            </a:extLst>
          </p:cNvPr>
          <p:cNvSpPr/>
          <p:nvPr/>
        </p:nvSpPr>
        <p:spPr>
          <a:xfrm>
            <a:off x="151403" y="1448621"/>
            <a:ext cx="11632607" cy="80048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E3E99B81-9298-4D8D-AA08-B494A07E7A3D}"/>
              </a:ext>
            </a:extLst>
          </p:cNvPr>
          <p:cNvSpPr/>
          <p:nvPr/>
        </p:nvSpPr>
        <p:spPr>
          <a:xfrm>
            <a:off x="17074" y="5117566"/>
            <a:ext cx="11632607" cy="80048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98594838-A633-1D43-7199-DDDAA88985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34457" y="2845937"/>
            <a:ext cx="1211917" cy="2352805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A9B2AA1A-7BAB-50ED-EE3B-3643AA8A64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45215" y="2767202"/>
            <a:ext cx="1067501" cy="1003148"/>
          </a:xfrm>
          <a:prstGeom prst="rect">
            <a:avLst/>
          </a:prstGeom>
        </p:spPr>
      </p:pic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D7DC5A29-0910-14B1-846A-112A59D2905A}"/>
              </a:ext>
            </a:extLst>
          </p:cNvPr>
          <p:cNvCxnSpPr/>
          <p:nvPr/>
        </p:nvCxnSpPr>
        <p:spPr>
          <a:xfrm>
            <a:off x="8788176" y="3429000"/>
            <a:ext cx="357065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8386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>
            <a:extLst>
              <a:ext uri="{FF2B5EF4-FFF2-40B4-BE49-F238E27FC236}">
                <a16:creationId xmlns:a16="http://schemas.microsoft.com/office/drawing/2014/main" id="{75B58958-54E6-613F-1226-C7F1A10704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2801" y="3610877"/>
            <a:ext cx="3289103" cy="2644055"/>
          </a:xfrm>
          <a:prstGeom prst="rect">
            <a:avLst/>
          </a:prstGeom>
        </p:spPr>
      </p:pic>
      <p:sp>
        <p:nvSpPr>
          <p:cNvPr id="18" name="Rectángulo: esquinas redondeadas 17">
            <a:extLst>
              <a:ext uri="{FF2B5EF4-FFF2-40B4-BE49-F238E27FC236}">
                <a16:creationId xmlns:a16="http://schemas.microsoft.com/office/drawing/2014/main" id="{069C44F1-F624-369F-6912-6CF824D646D9}"/>
              </a:ext>
            </a:extLst>
          </p:cNvPr>
          <p:cNvSpPr/>
          <p:nvPr/>
        </p:nvSpPr>
        <p:spPr>
          <a:xfrm>
            <a:off x="420121" y="1296214"/>
            <a:ext cx="5053894" cy="4590672"/>
          </a:xfrm>
          <a:prstGeom prst="roundRect">
            <a:avLst>
              <a:gd name="adj" fmla="val 5927"/>
            </a:avLst>
          </a:prstGeom>
          <a:solidFill>
            <a:srgbClr val="FFC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665AB63F-47B0-6ABA-1DC6-D8596CDA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Importing geometry with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87A79929-473C-FF53-CA67-1152E63784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20</a:t>
            </a:r>
          </a:p>
        </p:txBody>
      </p:sp>
      <p:pic>
        <p:nvPicPr>
          <p:cNvPr id="4" name="Picture 14" descr="PyVista · GitHub">
            <a:extLst>
              <a:ext uri="{FF2B5EF4-FFF2-40B4-BE49-F238E27FC236}">
                <a16:creationId xmlns:a16="http://schemas.microsoft.com/office/drawing/2014/main" id="{B88F26E2-E414-5046-322E-819AF9C42F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84" b="30084"/>
          <a:stretch/>
        </p:blipFill>
        <p:spPr bwMode="auto">
          <a:xfrm>
            <a:off x="6744072" y="260647"/>
            <a:ext cx="1505452" cy="720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8AC87255-0B2B-BE5E-593E-ACA245DD87E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7782"/>
          <a:stretch/>
        </p:blipFill>
        <p:spPr>
          <a:xfrm>
            <a:off x="519527" y="2233555"/>
            <a:ext cx="4946690" cy="2558665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12944672-9020-16A9-23E6-CC0C45304F35}"/>
              </a:ext>
            </a:extLst>
          </p:cNvPr>
          <p:cNvSpPr txBox="1"/>
          <p:nvPr/>
        </p:nvSpPr>
        <p:spPr bwMode="auto">
          <a:xfrm>
            <a:off x="1199456" y="4823122"/>
            <a:ext cx="369667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hlinkClick r:id="rId8"/>
              </a:rPr>
              <a:t>https://github.com/pyvista/pyvista</a:t>
            </a:r>
            <a:r>
              <a:rPr lang="en-US" sz="1600" dirty="0"/>
              <a:t> 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73B641DF-F279-A841-4DEF-A62CAAEF272A}"/>
              </a:ext>
            </a:extLst>
          </p:cNvPr>
          <p:cNvSpPr txBox="1"/>
          <p:nvPr/>
        </p:nvSpPr>
        <p:spPr bwMode="auto">
          <a:xfrm>
            <a:off x="911424" y="5192454"/>
            <a:ext cx="410445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hlinkClick r:id="rId9"/>
              </a:rPr>
              <a:t>https://docs.pyvista.org/version/stable/</a:t>
            </a:r>
            <a:r>
              <a:rPr lang="en-US" sz="1600" dirty="0"/>
              <a:t> </a:t>
            </a:r>
          </a:p>
        </p:txBody>
      </p:sp>
      <p:pic>
        <p:nvPicPr>
          <p:cNvPr id="19" name="Picture 14" descr="PyVista · GitHub">
            <a:extLst>
              <a:ext uri="{FF2B5EF4-FFF2-40B4-BE49-F238E27FC236}">
                <a16:creationId xmlns:a16="http://schemas.microsoft.com/office/drawing/2014/main" id="{FFA80AE8-B1A3-17AF-E806-C2D86A44D2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84" b="30084"/>
          <a:stretch/>
        </p:blipFill>
        <p:spPr bwMode="auto">
          <a:xfrm>
            <a:off x="2316065" y="1412943"/>
            <a:ext cx="1505452" cy="720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B49CC80B-C392-FFB2-B674-4340A5F9C729}"/>
                  </a:ext>
                </a:extLst>
              </p:cNvPr>
              <p:cNvSpPr txBox="1"/>
              <p:nvPr/>
            </p:nvSpPr>
            <p:spPr bwMode="auto">
              <a:xfrm>
                <a:off x="5861182" y="1264751"/>
                <a:ext cx="5760020" cy="1908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chemeClr val="tx2"/>
                    </a:solidFill>
                  </a:rPr>
                  <a:t>Using </a:t>
                </a:r>
                <a:r>
                  <a:rPr lang="en-US" b="1" dirty="0" err="1">
                    <a:solidFill>
                      <a:schemeClr val="tx2"/>
                    </a:solidFill>
                  </a:rPr>
                  <a:t>PyVista</a:t>
                </a:r>
                <a:r>
                  <a:rPr lang="en-US" dirty="0">
                    <a:solidFill>
                      <a:schemeClr val="tx2"/>
                    </a:solidFill>
                  </a:rPr>
                  <a:t> capabilities, </a:t>
                </a:r>
                <a:r>
                  <a:rPr lang="en-US" dirty="0" err="1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Consolas" panose="020B0609020204030204" pitchFamily="49" charset="0"/>
                  </a:rPr>
                  <a:t>wakis</a:t>
                </a:r>
                <a:r>
                  <a:rPr lang="en-US" dirty="0"/>
                  <a:t> </a:t>
                </a:r>
                <a:r>
                  <a:rPr lang="en-US" dirty="0">
                    <a:solidFill>
                      <a:schemeClr val="tx2"/>
                    </a:solidFill>
                  </a:rPr>
                  <a:t>can:</a:t>
                </a:r>
              </a:p>
              <a:p>
                <a:pPr marL="285750" indent="-285750">
                  <a:spcAft>
                    <a:spcPts val="600"/>
                  </a:spcAft>
                  <a:buFont typeface="Courier New" panose="02070309020205020404" pitchFamily="49" charset="0"/>
                  <a:buChar char="o"/>
                </a:pPr>
                <a:r>
                  <a:rPr lang="en-US" sz="1600" dirty="0"/>
                  <a:t>Import CAD geometry</a:t>
                </a:r>
                <a:r>
                  <a:rPr lang="en-US" sz="1600" dirty="0">
                    <a:solidFill>
                      <a:schemeClr val="tx2"/>
                    </a:solidFill>
                  </a:rPr>
                  <a:t>: </a:t>
                </a:r>
                <a:r>
                  <a:rPr lang="en-US" sz="16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Consolas" panose="020B0609020204030204" pitchFamily="49" charset="0"/>
                  </a:rPr>
                  <a:t>stl=</a:t>
                </a:r>
                <a:r>
                  <a:rPr lang="en-US" sz="16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en-US" sz="1600" dirty="0" err="1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Consolas" panose="020B0609020204030204" pitchFamily="49" charset="0"/>
                  </a:rPr>
                  <a:t>pv.read</a:t>
                </a:r>
                <a:r>
                  <a:rPr lang="en-US" sz="16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Consolas" panose="020B0609020204030204" pitchFamily="49" charset="0"/>
                  </a:rPr>
                  <a:t>(</a:t>
                </a:r>
                <a:r>
                  <a:rPr lang="en-US" sz="1600" dirty="0" err="1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Consolas" panose="020B0609020204030204" pitchFamily="49" charset="0"/>
                  </a:rPr>
                  <a:t>stl_file</a:t>
                </a:r>
                <a:r>
                  <a:rPr lang="en-US" sz="16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Consolas" panose="020B0609020204030204" pitchFamily="49" charset="0"/>
                  </a:rPr>
                  <a:t>)</a:t>
                </a:r>
              </a:p>
              <a:p>
                <a:pPr marL="285750" indent="-285750">
                  <a:spcAft>
                    <a:spcPts val="600"/>
                  </a:spcAft>
                  <a:buFont typeface="Courier New" panose="02070309020205020404" pitchFamily="49" charset="0"/>
                  <a:buChar char="o"/>
                </a:pPr>
                <a:r>
                  <a:rPr lang="en-US" sz="1600" dirty="0">
                    <a:solidFill>
                      <a:schemeClr val="tx2"/>
                    </a:solidFill>
                  </a:rPr>
                  <a:t>Generate a grid: </a:t>
                </a:r>
                <a:r>
                  <a:rPr lang="en-US" sz="16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Consolas" panose="020B0609020204030204" pitchFamily="49" charset="0"/>
                  </a:rPr>
                  <a:t>grid = </a:t>
                </a:r>
                <a:r>
                  <a:rPr lang="en-US" sz="1600" dirty="0" err="1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Consolas" panose="020B0609020204030204" pitchFamily="49" charset="0"/>
                  </a:rPr>
                  <a:t>pv.StructuredGrid</a:t>
                </a:r>
                <a:r>
                  <a:rPr lang="en-US" sz="16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Consolas" panose="020B0609020204030204" pitchFamily="49" charset="0"/>
                  </a:rPr>
                  <a:t>(X, Y, Z)</a:t>
                </a:r>
              </a:p>
              <a:p>
                <a:pPr marL="285750" indent="-285750">
                  <a:spcAft>
                    <a:spcPts val="600"/>
                  </a:spcAft>
                  <a:buFont typeface="Courier New" panose="02070309020205020404" pitchFamily="49" charset="0"/>
                  <a:buChar char="o"/>
                </a:pPr>
                <a:r>
                  <a:rPr lang="en-US" sz="1600" dirty="0">
                    <a:solidFill>
                      <a:schemeClr val="tx2"/>
                    </a:solidFill>
                  </a:rPr>
                  <a:t>Find the </a:t>
                </a:r>
                <a:r>
                  <a:rPr lang="en-US" sz="1600" dirty="0"/>
                  <a:t>cells that are inside the geometry </a:t>
                </a:r>
                <a:r>
                  <a:rPr lang="en-US" sz="1600" dirty="0">
                    <a:solidFill>
                      <a:schemeClr val="tx2"/>
                    </a:solidFill>
                  </a:rPr>
                  <a:t>with advanced </a:t>
                </a:r>
                <a:r>
                  <a:rPr lang="en-US" sz="1600" dirty="0">
                    <a:solidFill>
                      <a:srgbClr val="C00000"/>
                    </a:solidFill>
                  </a:rPr>
                  <a:t>collision filters* </a:t>
                </a:r>
                <a14:m>
                  <m:oMath xmlns:m="http://schemas.openxmlformats.org/officeDocument/2006/math">
                    <m:r>
                      <a:rPr lang="es-ES" sz="16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6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sym typeface="Wingdings" panose="05000000000000000000" pitchFamily="2" charset="2"/>
                  </a:rPr>
                  <a:t> mask for material properties</a:t>
                </a:r>
                <a:endPara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endParaRPr>
              </a:p>
              <a:p>
                <a:pPr marL="285750" indent="-285750">
                  <a:spcAft>
                    <a:spcPts val="600"/>
                  </a:spcAft>
                  <a:buFont typeface="Courier New" panose="02070309020205020404" pitchFamily="49" charset="0"/>
                  <a:buChar char="o"/>
                </a:pPr>
                <a:r>
                  <a:rPr lang="en-US" sz="1600" dirty="0">
                    <a:solidFill>
                      <a:schemeClr val="tx2"/>
                    </a:solidFill>
                  </a:rPr>
                  <a:t>State-of-the-art</a:t>
                </a:r>
                <a:r>
                  <a:rPr lang="en-US" sz="1600" dirty="0">
                    <a:solidFill>
                      <a:schemeClr val="accent1"/>
                    </a:solidFill>
                  </a:rPr>
                  <a:t> </a:t>
                </a:r>
                <a:r>
                  <a:rPr lang="en-US" sz="1600" dirty="0">
                    <a:solidFill>
                      <a:srgbClr val="00B050"/>
                    </a:solidFill>
                  </a:rPr>
                  <a:t>interactive 3d plotting</a:t>
                </a:r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B49CC80B-C392-FFB2-B674-4340A5F9C7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61182" y="1264751"/>
                <a:ext cx="5760020" cy="1908215"/>
              </a:xfrm>
              <a:prstGeom prst="rect">
                <a:avLst/>
              </a:prstGeom>
              <a:blipFill>
                <a:blip r:embed="rId10"/>
                <a:stretch>
                  <a:fillRect l="-847" t="-1597" b="-31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CuadroTexto 20">
            <a:extLst>
              <a:ext uri="{FF2B5EF4-FFF2-40B4-BE49-F238E27FC236}">
                <a16:creationId xmlns:a16="http://schemas.microsoft.com/office/drawing/2014/main" id="{66F6CB8F-44F4-38C0-3E2D-2BB0EF393AAA}"/>
              </a:ext>
            </a:extLst>
          </p:cNvPr>
          <p:cNvSpPr txBox="1"/>
          <p:nvPr/>
        </p:nvSpPr>
        <p:spPr bwMode="auto">
          <a:xfrm>
            <a:off x="6325072" y="5409057"/>
            <a:ext cx="302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Cells inside the goniometer** shown in blue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EFC35C1D-5915-F593-74D5-86511C81E41F}"/>
              </a:ext>
            </a:extLst>
          </p:cNvPr>
          <p:cNvSpPr txBox="1"/>
          <p:nvPr/>
        </p:nvSpPr>
        <p:spPr bwMode="auto">
          <a:xfrm>
            <a:off x="171976" y="5935147"/>
            <a:ext cx="60948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*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</a:rPr>
              <a:t>Pyvista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Consolas" panose="020B0609020204030204" pitchFamily="49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extract_cells_inside_surface 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filter</a:t>
            </a:r>
          </a:p>
          <a:p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** Simplified goniometer geometry by C.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</a:rPr>
              <a:t>Antuono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</a:rPr>
              <a:t> </a:t>
            </a:r>
            <a:endParaRPr lang="en-US" sz="1100" dirty="0">
              <a:solidFill>
                <a:srgbClr val="C00000"/>
              </a:solidFill>
            </a:endParaRPr>
          </a:p>
        </p:txBody>
      </p:sp>
      <p:grpSp>
        <p:nvGrpSpPr>
          <p:cNvPr id="26" name="Grupo 25">
            <a:extLst>
              <a:ext uri="{FF2B5EF4-FFF2-40B4-BE49-F238E27FC236}">
                <a16:creationId xmlns:a16="http://schemas.microsoft.com/office/drawing/2014/main" id="{67882325-42DF-6695-72BF-B62FB7599B29}"/>
              </a:ext>
            </a:extLst>
          </p:cNvPr>
          <p:cNvGrpSpPr/>
          <p:nvPr/>
        </p:nvGrpSpPr>
        <p:grpSpPr>
          <a:xfrm>
            <a:off x="9078716" y="3429000"/>
            <a:ext cx="3065956" cy="3199423"/>
            <a:chOff x="9336360" y="3431930"/>
            <a:chExt cx="2808312" cy="3052477"/>
          </a:xfrm>
        </p:grpSpPr>
        <p:pic>
          <p:nvPicPr>
            <p:cNvPr id="8199" name="Picture 7" descr="Linux terminal window vector illustration | Free SVG">
              <a:extLst>
                <a:ext uri="{FF2B5EF4-FFF2-40B4-BE49-F238E27FC236}">
                  <a16:creationId xmlns:a16="http://schemas.microsoft.com/office/drawing/2014/main" id="{C48DDA6A-B930-D28E-F733-273F15E124B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2">
              <a:alphaModFix amt="85000"/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473"/>
            <a:stretch/>
          </p:blipFill>
          <p:spPr bwMode="auto">
            <a:xfrm>
              <a:off x="9336360" y="3431930"/>
              <a:ext cx="2808312" cy="30524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yVista (Ubuntu) 2024-04-23 12-04-31 (online-video-cutter.com)">
              <a:hlinkClick r:id="" action="ppaction://media"/>
              <a:extLst>
                <a:ext uri="{FF2B5EF4-FFF2-40B4-BE49-F238E27FC236}">
                  <a16:creationId xmlns:a16="http://schemas.microsoft.com/office/drawing/2014/main" id="{BDB9262D-83F4-7180-8A57-2B776955666B}"/>
                </a:ext>
              </a:extLst>
            </p:cNvPr>
            <p:cNvPicPr>
              <a:picLocks noChangeAspect="1"/>
            </p:cNvPicPr>
            <p:nvPr>
              <a:vide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 rotWithShape="1">
            <a:blip r:embed="rId14"/>
            <a:srcRect l="14177" t="1533" r="19003" b="5686"/>
            <a:stretch/>
          </p:blipFill>
          <p:spPr>
            <a:xfrm>
              <a:off x="9477074" y="3702632"/>
              <a:ext cx="2518971" cy="2232515"/>
            </a:xfrm>
            <a:prstGeom prst="rect">
              <a:avLst/>
            </a:prstGeom>
          </p:spPr>
        </p:pic>
      </p:grpSp>
      <p:sp>
        <p:nvSpPr>
          <p:cNvPr id="27" name="CuadroTexto 26">
            <a:extLst>
              <a:ext uri="{FF2B5EF4-FFF2-40B4-BE49-F238E27FC236}">
                <a16:creationId xmlns:a16="http://schemas.microsoft.com/office/drawing/2014/main" id="{CC9D6C12-753D-9F5C-FC68-00992C22C52D}"/>
              </a:ext>
            </a:extLst>
          </p:cNvPr>
          <p:cNvSpPr txBox="1"/>
          <p:nvPr/>
        </p:nvSpPr>
        <p:spPr bwMode="auto">
          <a:xfrm>
            <a:off x="10080792" y="3712734"/>
            <a:ext cx="19827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wakis</a:t>
            </a:r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1600" dirty="0">
                <a:solidFill>
                  <a:schemeClr val="bg1"/>
                </a:solidFill>
              </a:rPr>
              <a:t>interactive </a:t>
            </a:r>
            <a:r>
              <a:rPr lang="en-US" sz="1400" dirty="0" err="1">
                <a:solidFill>
                  <a:schemeClr val="bg1"/>
                </a:solidFill>
                <a:latin typeface="Consolas" panose="020B0609020204030204" pitchFamily="49" charset="0"/>
              </a:rPr>
              <a:t>grid.inspect</a:t>
            </a:r>
            <a:r>
              <a:rPr lang="en-US" sz="1400" dirty="0">
                <a:solidFill>
                  <a:schemeClr val="bg1"/>
                </a:solidFill>
                <a:latin typeface="Consolas" panose="020B0609020204030204" pitchFamily="49" charset="0"/>
              </a:rPr>
              <a:t>() </a:t>
            </a:r>
            <a:r>
              <a:rPr lang="en-US" sz="1600" dirty="0">
                <a:solidFill>
                  <a:schemeClr val="bg1"/>
                </a:solidFill>
              </a:rPr>
              <a:t>method</a:t>
            </a:r>
          </a:p>
        </p:txBody>
      </p:sp>
    </p:spTree>
    <p:extLst>
      <p:ext uri="{BB962C8B-B14F-4D97-AF65-F5344CB8AC3E}">
        <p14:creationId xmlns:p14="http://schemas.microsoft.com/office/powerpoint/2010/main" val="2618933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37" fill="hold" display="0">
                  <p:stCondLst>
                    <p:cond delay="indefinite"/>
                  </p:stCondLst>
                </p:cTn>
                <p:tgtEl>
                  <p:spTgt spid="25"/>
                </p:tgtEl>
              </p:cMediaNode>
            </p:video>
          </p:childTnLst>
        </p:cTn>
      </p:par>
    </p:tnLst>
    <p:bldLst>
      <p:bldP spid="21" grpId="0"/>
      <p:bldP spid="23" grpId="0"/>
      <p:bldP spid="2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ángulo: esquinas redondeadas 52">
            <a:extLst>
              <a:ext uri="{FF2B5EF4-FFF2-40B4-BE49-F238E27FC236}">
                <a16:creationId xmlns:a16="http://schemas.microsoft.com/office/drawing/2014/main" id="{4B814FB5-41FE-509F-C87A-17D0D7E699E1}"/>
              </a:ext>
            </a:extLst>
          </p:cNvPr>
          <p:cNvSpPr/>
          <p:nvPr/>
        </p:nvSpPr>
        <p:spPr>
          <a:xfrm>
            <a:off x="1053523" y="4336115"/>
            <a:ext cx="3769119" cy="1412161"/>
          </a:xfrm>
          <a:prstGeom prst="roundRect">
            <a:avLst>
              <a:gd name="adj" fmla="val 7289"/>
            </a:avLst>
          </a:prstGeom>
          <a:solidFill>
            <a:schemeClr val="tx1">
              <a:lumMod val="60000"/>
              <a:lumOff val="4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Conector recto de flecha 37">
            <a:extLst>
              <a:ext uri="{FF2B5EF4-FFF2-40B4-BE49-F238E27FC236}">
                <a16:creationId xmlns:a16="http://schemas.microsoft.com/office/drawing/2014/main" id="{0BCBA941-2388-1545-741E-A00E28CF1691}"/>
              </a:ext>
            </a:extLst>
          </p:cNvPr>
          <p:cNvCxnSpPr>
            <a:cxnSpLocks/>
          </p:cNvCxnSpPr>
          <p:nvPr/>
        </p:nvCxnSpPr>
        <p:spPr>
          <a:xfrm>
            <a:off x="564805" y="3860406"/>
            <a:ext cx="345095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86A0B150-C053-D36B-EEC5-E95F607EF9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Example: </a:t>
            </a:r>
            <a:r>
              <a:rPr lang="en-US" dirty="0"/>
              <a:t>Perturbation with imported STL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DD1789A-C095-80A6-024F-CF593D4E71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21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D476574-9D9F-83FC-FE93-B3DEE9255D5D}"/>
              </a:ext>
            </a:extLst>
          </p:cNvPr>
          <p:cNvSpPr txBox="1"/>
          <p:nvPr/>
        </p:nvSpPr>
        <p:spPr bwMode="auto">
          <a:xfrm>
            <a:off x="1389588" y="1373989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Vacuum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6FB9487E-1966-7C6F-38BE-9C7F3AC194DE}"/>
              </a:ext>
            </a:extLst>
          </p:cNvPr>
          <p:cNvSpPr/>
          <p:nvPr/>
        </p:nvSpPr>
        <p:spPr>
          <a:xfrm>
            <a:off x="1211144" y="1595014"/>
            <a:ext cx="3254388" cy="1808944"/>
          </a:xfrm>
          <a:prstGeom prst="rect">
            <a:avLst/>
          </a:prstGeom>
          <a:solidFill>
            <a:srgbClr val="92D050">
              <a:alpha val="10000"/>
            </a:srgbClr>
          </a:solidFill>
          <a:ln>
            <a:solidFill>
              <a:srgbClr val="007B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ubo 15">
            <a:extLst>
              <a:ext uri="{FF2B5EF4-FFF2-40B4-BE49-F238E27FC236}">
                <a16:creationId xmlns:a16="http://schemas.microsoft.com/office/drawing/2014/main" id="{985F4E14-2A40-6652-DA1D-841972262B82}"/>
              </a:ext>
            </a:extLst>
          </p:cNvPr>
          <p:cNvSpPr/>
          <p:nvPr/>
        </p:nvSpPr>
        <p:spPr>
          <a:xfrm>
            <a:off x="925790" y="1451897"/>
            <a:ext cx="3669730" cy="2142386"/>
          </a:xfrm>
          <a:prstGeom prst="cube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F2044BBE-BF57-DF81-6306-79B180FEDD05}"/>
              </a:ext>
            </a:extLst>
          </p:cNvPr>
          <p:cNvSpPr txBox="1"/>
          <p:nvPr/>
        </p:nvSpPr>
        <p:spPr bwMode="auto">
          <a:xfrm>
            <a:off x="4561092" y="2447192"/>
            <a:ext cx="8739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BCs: </a:t>
            </a:r>
          </a:p>
          <a:p>
            <a:r>
              <a:rPr lang="en-US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all PEC </a:t>
            </a:r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B5253A78-E6E4-DAD2-B029-88DE6D34DAFF}"/>
              </a:ext>
            </a:extLst>
          </p:cNvPr>
          <p:cNvSpPr/>
          <p:nvPr/>
        </p:nvSpPr>
        <p:spPr>
          <a:xfrm>
            <a:off x="4313569" y="3206018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599E7B7E-52E9-6919-52B4-A290B46DBD7C}"/>
              </a:ext>
            </a:extLst>
          </p:cNvPr>
          <p:cNvSpPr/>
          <p:nvPr/>
        </p:nvSpPr>
        <p:spPr>
          <a:xfrm>
            <a:off x="1115584" y="1653356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48C5A9FE-372A-400C-5A57-0BDA01897ED4}"/>
                  </a:ext>
                </a:extLst>
              </p:cNvPr>
              <p:cNvSpPr txBox="1"/>
              <p:nvPr/>
            </p:nvSpPr>
            <p:spPr bwMode="auto">
              <a:xfrm>
                <a:off x="1488049" y="2805854"/>
                <a:ext cx="117077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PEC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s-ES" sz="16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=∞</m:t>
                    </m:r>
                  </m:oMath>
                </a14:m>
                <a:endParaRPr lang="en-US" sz="1600" dirty="0">
                  <a:solidFill>
                    <a:schemeClr val="tx2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48C5A9FE-372A-400C-5A57-0BDA01897E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88049" y="2805854"/>
                <a:ext cx="1170770" cy="338554"/>
              </a:xfrm>
              <a:prstGeom prst="rect">
                <a:avLst/>
              </a:prstGeom>
              <a:blipFill>
                <a:blip r:embed="rId3"/>
                <a:stretch>
                  <a:fillRect l="-2604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Conector recto de flecha 21">
            <a:extLst>
              <a:ext uri="{FF2B5EF4-FFF2-40B4-BE49-F238E27FC236}">
                <a16:creationId xmlns:a16="http://schemas.microsoft.com/office/drawing/2014/main" id="{36E14494-13F7-EF15-0F45-D49741F19349}"/>
              </a:ext>
            </a:extLst>
          </p:cNvPr>
          <p:cNvCxnSpPr/>
          <p:nvPr/>
        </p:nvCxnSpPr>
        <p:spPr>
          <a:xfrm flipH="1">
            <a:off x="3803432" y="3280525"/>
            <a:ext cx="504056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Imagen 22">
            <a:extLst>
              <a:ext uri="{FF2B5EF4-FFF2-40B4-BE49-F238E27FC236}">
                <a16:creationId xmlns:a16="http://schemas.microsoft.com/office/drawing/2014/main" id="{8B25D486-2E9B-BB5D-37EC-418B770B29E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5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690" b="89535" l="4614" r="96459">
                        <a14:foregroundMark x1="5901" y1="25194" x2="5258" y2="50000"/>
                        <a14:foregroundMark x1="5258" y1="50000" x2="4614" y2="50775"/>
                        <a14:foregroundMark x1="17704" y1="23643" x2="17811" y2="41473"/>
                        <a14:foregroundMark x1="33691" y1="23643" x2="34013" y2="37984"/>
                        <a14:foregroundMark x1="48712" y1="23256" x2="48712" y2="35271"/>
                        <a14:foregroundMark x1="60086" y1="21705" x2="63948" y2="21318"/>
                        <a14:foregroundMark x1="92597" y1="31395" x2="92918" y2="21318"/>
                        <a14:foregroundMark x1="95923" y1="31783" x2="96459" y2="33333"/>
                      </a14:backgroundRemoval>
                    </a14:imgEffect>
                  </a14:imgLayer>
                </a14:imgProps>
              </a:ext>
            </a:extLst>
          </a:blip>
          <a:srcRect b="16700"/>
          <a:stretch/>
        </p:blipFill>
        <p:spPr>
          <a:xfrm>
            <a:off x="1319019" y="2172399"/>
            <a:ext cx="3111440" cy="717474"/>
          </a:xfrm>
          <a:prstGeom prst="rect">
            <a:avLst/>
          </a:prstGeom>
        </p:spPr>
      </p:pic>
      <p:cxnSp>
        <p:nvCxnSpPr>
          <p:cNvPr id="24" name="Conector recto de flecha 23">
            <a:extLst>
              <a:ext uri="{FF2B5EF4-FFF2-40B4-BE49-F238E27FC236}">
                <a16:creationId xmlns:a16="http://schemas.microsoft.com/office/drawing/2014/main" id="{91417B40-C6D6-FFC1-ABC5-5E090187116E}"/>
              </a:ext>
            </a:extLst>
          </p:cNvPr>
          <p:cNvCxnSpPr>
            <a:cxnSpLocks/>
          </p:cNvCxnSpPr>
          <p:nvPr/>
        </p:nvCxnSpPr>
        <p:spPr>
          <a:xfrm>
            <a:off x="1211144" y="1743321"/>
            <a:ext cx="567680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>
            <a:extLst>
              <a:ext uri="{FF2B5EF4-FFF2-40B4-BE49-F238E27FC236}">
                <a16:creationId xmlns:a16="http://schemas.microsoft.com/office/drawing/2014/main" id="{EE2913EC-C6A6-C597-F9A8-6802883BD334}"/>
              </a:ext>
            </a:extLst>
          </p:cNvPr>
          <p:cNvCxnSpPr>
            <a:cxnSpLocks/>
          </p:cNvCxnSpPr>
          <p:nvPr/>
        </p:nvCxnSpPr>
        <p:spPr>
          <a:xfrm>
            <a:off x="4905375" y="2007097"/>
            <a:ext cx="441355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9E75EDBE-2880-885F-4AE1-55EE8783B42D}"/>
              </a:ext>
            </a:extLst>
          </p:cNvPr>
          <p:cNvCxnSpPr>
            <a:cxnSpLocks/>
            <a:endCxn id="28" idx="2"/>
          </p:cNvCxnSpPr>
          <p:nvPr/>
        </p:nvCxnSpPr>
        <p:spPr>
          <a:xfrm flipV="1">
            <a:off x="4905375" y="1526517"/>
            <a:ext cx="15633" cy="48058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:a16="http://schemas.microsoft.com/office/drawing/2014/main" id="{9DA12D7F-B8DE-213F-1B46-830F376271DA}"/>
              </a:ext>
            </a:extLst>
          </p:cNvPr>
          <p:cNvSpPr txBox="1"/>
          <p:nvPr/>
        </p:nvSpPr>
        <p:spPr>
          <a:xfrm>
            <a:off x="5346730" y="1797372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Century Schoolbook" panose="02040604050505020304" pitchFamily="18" charset="0"/>
              </a:rPr>
              <a:t>z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DDE404D8-EE9D-6DC9-C79C-2BB1D264BC54}"/>
              </a:ext>
            </a:extLst>
          </p:cNvPr>
          <p:cNvSpPr txBox="1"/>
          <p:nvPr/>
        </p:nvSpPr>
        <p:spPr>
          <a:xfrm>
            <a:off x="4766959" y="1157185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Century Schoolbook" panose="02040604050505020304" pitchFamily="18" charset="0"/>
              </a:rPr>
              <a:t>y</a:t>
            </a:r>
          </a:p>
        </p:txBody>
      </p:sp>
      <p:grpSp>
        <p:nvGrpSpPr>
          <p:cNvPr id="29" name="Grupo 28">
            <a:extLst>
              <a:ext uri="{FF2B5EF4-FFF2-40B4-BE49-F238E27FC236}">
                <a16:creationId xmlns:a16="http://schemas.microsoft.com/office/drawing/2014/main" id="{7FEA1DBD-BE38-A7C3-A1D3-A301A098988B}"/>
              </a:ext>
            </a:extLst>
          </p:cNvPr>
          <p:cNvGrpSpPr/>
          <p:nvPr/>
        </p:nvGrpSpPr>
        <p:grpSpPr>
          <a:xfrm>
            <a:off x="4827871" y="1920440"/>
            <a:ext cx="166395" cy="161799"/>
            <a:chOff x="5879976" y="1916832"/>
            <a:chExt cx="392351" cy="381515"/>
          </a:xfrm>
        </p:grpSpPr>
        <p:sp>
          <p:nvSpPr>
            <p:cNvPr id="30" name="Elipse 29">
              <a:extLst>
                <a:ext uri="{FF2B5EF4-FFF2-40B4-BE49-F238E27FC236}">
                  <a16:creationId xmlns:a16="http://schemas.microsoft.com/office/drawing/2014/main" id="{1B33377E-7A6A-0F89-B8C3-51F6272232B9}"/>
                </a:ext>
              </a:extLst>
            </p:cNvPr>
            <p:cNvSpPr/>
            <p:nvPr/>
          </p:nvSpPr>
          <p:spPr>
            <a:xfrm>
              <a:off x="5879976" y="1916832"/>
              <a:ext cx="392351" cy="38151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31" name="Elipse 30">
              <a:extLst>
                <a:ext uri="{FF2B5EF4-FFF2-40B4-BE49-F238E27FC236}">
                  <a16:creationId xmlns:a16="http://schemas.microsoft.com/office/drawing/2014/main" id="{9F31BDFF-671F-F576-D83B-D59DCBE681E7}"/>
                </a:ext>
              </a:extLst>
            </p:cNvPr>
            <p:cNvSpPr/>
            <p:nvPr/>
          </p:nvSpPr>
          <p:spPr>
            <a:xfrm>
              <a:off x="6007826" y="2038175"/>
              <a:ext cx="151267" cy="14708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32" name="CuadroTexto 31">
            <a:extLst>
              <a:ext uri="{FF2B5EF4-FFF2-40B4-BE49-F238E27FC236}">
                <a16:creationId xmlns:a16="http://schemas.microsoft.com/office/drawing/2014/main" id="{98C23DB8-469D-8B22-F258-73EEB8267665}"/>
              </a:ext>
            </a:extLst>
          </p:cNvPr>
          <p:cNvSpPr txBox="1"/>
          <p:nvPr/>
        </p:nvSpPr>
        <p:spPr>
          <a:xfrm>
            <a:off x="4668593" y="2007097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Century Schoolbook" panose="02040604050505020304" pitchFamily="18" charset="0"/>
              </a:rPr>
              <a:t>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CuadroTexto 32">
                <a:extLst>
                  <a:ext uri="{FF2B5EF4-FFF2-40B4-BE49-F238E27FC236}">
                    <a16:creationId xmlns:a16="http://schemas.microsoft.com/office/drawing/2014/main" id="{7F57B858-A3C1-3E6F-D0BE-B6F6876503E6}"/>
                  </a:ext>
                </a:extLst>
              </p:cNvPr>
              <p:cNvSpPr txBox="1"/>
              <p:nvPr/>
            </p:nvSpPr>
            <p:spPr bwMode="auto">
              <a:xfrm>
                <a:off x="936514" y="3669135"/>
                <a:ext cx="272452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600" dirty="0" err="1">
                    <a:solidFill>
                      <a:schemeClr val="accent3">
                        <a:lumMod val="50000"/>
                      </a:schemeClr>
                    </a:solidFill>
                  </a:rPr>
                  <a:t>Perturbation</a:t>
                </a:r>
                <a:r>
                  <a:rPr lang="es-ES" sz="1600" dirty="0">
                    <a:solidFill>
                      <a:schemeClr val="accent3">
                        <a:lumMod val="50000"/>
                      </a:schemeClr>
                    </a:solidFill>
                  </a:rPr>
                  <a:t> </a:t>
                </a:r>
                <a:r>
                  <a:rPr lang="es-ES" sz="1600" dirty="0" err="1">
                    <a:solidFill>
                      <a:schemeClr val="accent3">
                        <a:lumMod val="50000"/>
                      </a:schemeClr>
                    </a:solidFill>
                  </a:rPr>
                  <a:t>moving</a:t>
                </a:r>
                <a:r>
                  <a:rPr lang="es-ES" sz="1600" dirty="0">
                    <a:solidFill>
                      <a:schemeClr val="accent3">
                        <a:lumMod val="50000"/>
                      </a:schemeClr>
                    </a:solidFill>
                  </a:rPr>
                  <a:t> at </a:t>
                </a:r>
                <a14:m>
                  <m:oMath xmlns:m="http://schemas.openxmlformats.org/officeDocument/2006/math">
                    <m:r>
                      <a:rPr lang="es-ES" sz="1600" b="0" i="1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lang="es-ES" sz="1600" b="0" i="1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ES" sz="1600" b="0" i="1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𝑐𝑡</m:t>
                    </m:r>
                  </m:oMath>
                </a14:m>
                <a:endParaRPr lang="en-US" sz="1600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3" name="CuadroTexto 32">
                <a:extLst>
                  <a:ext uri="{FF2B5EF4-FFF2-40B4-BE49-F238E27FC236}">
                    <a16:creationId xmlns:a16="http://schemas.microsoft.com/office/drawing/2014/main" id="{7F57B858-A3C1-3E6F-D0BE-B6F6876503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36514" y="3669135"/>
                <a:ext cx="2724528" cy="338554"/>
              </a:xfrm>
              <a:prstGeom prst="rect">
                <a:avLst/>
              </a:prstGeom>
              <a:blipFill>
                <a:blip r:embed="rId6"/>
                <a:stretch>
                  <a:fillRect l="-1342"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CuadroTexto 33">
            <a:extLst>
              <a:ext uri="{FF2B5EF4-FFF2-40B4-BE49-F238E27FC236}">
                <a16:creationId xmlns:a16="http://schemas.microsoft.com/office/drawing/2014/main" id="{727F0E5B-D3E5-8120-9957-D0595F8DD6FF}"/>
              </a:ext>
            </a:extLst>
          </p:cNvPr>
          <p:cNvSpPr txBox="1"/>
          <p:nvPr/>
        </p:nvSpPr>
        <p:spPr bwMode="auto">
          <a:xfrm>
            <a:off x="4119517" y="3422709"/>
            <a:ext cx="9797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B00"/>
                </a:solidFill>
              </a:rPr>
              <a:t>Plotting</a:t>
            </a:r>
          </a:p>
          <a:p>
            <a:r>
              <a:rPr lang="en-US" dirty="0">
                <a:solidFill>
                  <a:srgbClr val="007B00"/>
                </a:solidFill>
              </a:rPr>
              <a:t>plane YZ</a:t>
            </a:r>
          </a:p>
        </p:txBody>
      </p:sp>
      <p:sp>
        <p:nvSpPr>
          <p:cNvPr id="37" name="Elipse 36">
            <a:extLst>
              <a:ext uri="{FF2B5EF4-FFF2-40B4-BE49-F238E27FC236}">
                <a16:creationId xmlns:a16="http://schemas.microsoft.com/office/drawing/2014/main" id="{71FDA8D9-5212-286B-C2C3-443DB8282BC3}"/>
              </a:ext>
            </a:extLst>
          </p:cNvPr>
          <p:cNvSpPr/>
          <p:nvPr/>
        </p:nvSpPr>
        <p:spPr>
          <a:xfrm>
            <a:off x="490845" y="3792041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98A65626-380D-89D4-B439-B42E15D678EC}"/>
              </a:ext>
            </a:extLst>
          </p:cNvPr>
          <p:cNvSpPr txBox="1"/>
          <p:nvPr/>
        </p:nvSpPr>
        <p:spPr bwMode="auto">
          <a:xfrm>
            <a:off x="119336" y="5992525"/>
            <a:ext cx="64087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*STL files generated with online tool: 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https://text2stl.mestres.fr/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</p:txBody>
      </p:sp>
      <p:pic>
        <p:nvPicPr>
          <p:cNvPr id="50" name="Picture 4">
            <a:extLst>
              <a:ext uri="{FF2B5EF4-FFF2-40B4-BE49-F238E27FC236}">
                <a16:creationId xmlns:a16="http://schemas.microsoft.com/office/drawing/2014/main" id="{7C768D8B-70B0-CDC5-6674-C7B39D4317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989" y="4440623"/>
            <a:ext cx="262474" cy="26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1" name="CuadroTexto 50">
                <a:extLst>
                  <a:ext uri="{FF2B5EF4-FFF2-40B4-BE49-F238E27FC236}">
                    <a16:creationId xmlns:a16="http://schemas.microsoft.com/office/drawing/2014/main" id="{B63FA5D4-9AE4-9918-3082-CB482819A80E}"/>
                  </a:ext>
                </a:extLst>
              </p:cNvPr>
              <p:cNvSpPr txBox="1"/>
              <p:nvPr/>
            </p:nvSpPr>
            <p:spPr bwMode="auto">
              <a:xfrm>
                <a:off x="1145568" y="4891794"/>
                <a:ext cx="3640572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s-ES" sz="1400" dirty="0">
                    <a:solidFill>
                      <a:schemeClr val="tx2"/>
                    </a:solidFill>
                  </a:rPr>
                  <a:t>A </a:t>
                </a:r>
                <a:r>
                  <a:rPr lang="es-ES" sz="1400" dirty="0" err="1">
                    <a:solidFill>
                      <a:schemeClr val="tx2"/>
                    </a:solidFill>
                  </a:rPr>
                  <a:t>field</a:t>
                </a:r>
                <a:r>
                  <a:rPr lang="es-ES" sz="1400" dirty="0">
                    <a:solidFill>
                      <a:schemeClr val="tx2"/>
                    </a:solidFill>
                  </a:rPr>
                  <a:t> </a:t>
                </a:r>
                <a:r>
                  <a:rPr lang="es-ES" sz="1400" dirty="0" err="1">
                    <a:solidFill>
                      <a:schemeClr val="tx2"/>
                    </a:solidFill>
                  </a:rPr>
                  <a:t>perturbation</a:t>
                </a:r>
                <a:r>
                  <a:rPr lang="es-ES" sz="1400" dirty="0">
                    <a:solidFill>
                      <a:schemeClr val="tx2"/>
                    </a:solidFill>
                  </a:rPr>
                  <a:t>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s-ES" sz="1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a:rPr lang="es-ES" sz="1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tx2"/>
                    </a:solidFill>
                  </a:rPr>
                  <a:t> moving at </a:t>
                </a:r>
                <a14:m>
                  <m:oMath xmlns:m="http://schemas.openxmlformats.org/officeDocument/2006/math">
                    <m:r>
                      <a:rPr lang="en-US" sz="140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140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400" i="1" dirty="0" err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𝑐𝑡</m:t>
                    </m:r>
                  </m:oMath>
                </a14:m>
                <a:r>
                  <a:rPr lang="en-US" sz="1400" dirty="0">
                    <a:solidFill>
                      <a:schemeClr val="tx2"/>
                    </a:solidFill>
                  </a:rPr>
                  <a:t> excites the field in the vacuum domain revealing the PEC imported geometry </a:t>
                </a:r>
              </a:p>
            </p:txBody>
          </p:sp>
        </mc:Choice>
        <mc:Fallback xmlns="">
          <p:sp>
            <p:nvSpPr>
              <p:cNvPr id="51" name="CuadroTexto 50">
                <a:extLst>
                  <a:ext uri="{FF2B5EF4-FFF2-40B4-BE49-F238E27FC236}">
                    <a16:creationId xmlns:a16="http://schemas.microsoft.com/office/drawing/2014/main" id="{B63FA5D4-9AE4-9918-3082-CB482819A8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45568" y="4891794"/>
                <a:ext cx="3640572" cy="738664"/>
              </a:xfrm>
              <a:prstGeom prst="rect">
                <a:avLst/>
              </a:prstGeom>
              <a:blipFill>
                <a:blip r:embed="rId9"/>
                <a:stretch>
                  <a:fillRect l="-503" t="-820" b="-7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2" name="Conector recto 51">
            <a:extLst>
              <a:ext uri="{FF2B5EF4-FFF2-40B4-BE49-F238E27FC236}">
                <a16:creationId xmlns:a16="http://schemas.microsoft.com/office/drawing/2014/main" id="{60315146-EBA8-8438-18FE-52A03CFC2B9C}"/>
              </a:ext>
            </a:extLst>
          </p:cNvPr>
          <p:cNvCxnSpPr/>
          <p:nvPr/>
        </p:nvCxnSpPr>
        <p:spPr>
          <a:xfrm flipV="1">
            <a:off x="1174094" y="4792021"/>
            <a:ext cx="3528392" cy="180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CuadroTexto 53">
            <a:extLst>
              <a:ext uri="{FF2B5EF4-FFF2-40B4-BE49-F238E27FC236}">
                <a16:creationId xmlns:a16="http://schemas.microsoft.com/office/drawing/2014/main" id="{17311EAD-2CB7-C0FD-B024-DF99BC416CA6}"/>
              </a:ext>
            </a:extLst>
          </p:cNvPr>
          <p:cNvSpPr txBox="1"/>
          <p:nvPr/>
        </p:nvSpPr>
        <p:spPr bwMode="auto">
          <a:xfrm>
            <a:off x="1644561" y="4432897"/>
            <a:ext cx="3093046" cy="2809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examples/script_letters_fit.py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9034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Imagen 57" descr="Gráfico, Histograma&#10;&#10;Descripción generada automáticamente">
            <a:extLst>
              <a:ext uri="{FF2B5EF4-FFF2-40B4-BE49-F238E27FC236}">
                <a16:creationId xmlns:a16="http://schemas.microsoft.com/office/drawing/2014/main" id="{D89407D4-4F2F-9BD9-069D-691EC896A08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38" r="14473"/>
          <a:stretch/>
        </p:blipFill>
        <p:spPr>
          <a:xfrm>
            <a:off x="5573465" y="1595689"/>
            <a:ext cx="6517700" cy="4610100"/>
          </a:xfrm>
          <a:prstGeom prst="rect">
            <a:avLst/>
          </a:prstGeom>
        </p:spPr>
      </p:pic>
      <p:sp>
        <p:nvSpPr>
          <p:cNvPr id="53" name="Rectángulo: esquinas redondeadas 52">
            <a:extLst>
              <a:ext uri="{FF2B5EF4-FFF2-40B4-BE49-F238E27FC236}">
                <a16:creationId xmlns:a16="http://schemas.microsoft.com/office/drawing/2014/main" id="{4B814FB5-41FE-509F-C87A-17D0D7E699E1}"/>
              </a:ext>
            </a:extLst>
          </p:cNvPr>
          <p:cNvSpPr/>
          <p:nvPr/>
        </p:nvSpPr>
        <p:spPr>
          <a:xfrm>
            <a:off x="1053523" y="4336115"/>
            <a:ext cx="3769119" cy="1412161"/>
          </a:xfrm>
          <a:prstGeom prst="roundRect">
            <a:avLst>
              <a:gd name="adj" fmla="val 7289"/>
            </a:avLst>
          </a:prstGeom>
          <a:solidFill>
            <a:schemeClr val="tx1">
              <a:lumMod val="60000"/>
              <a:lumOff val="4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Conector recto de flecha 37">
            <a:extLst>
              <a:ext uri="{FF2B5EF4-FFF2-40B4-BE49-F238E27FC236}">
                <a16:creationId xmlns:a16="http://schemas.microsoft.com/office/drawing/2014/main" id="{0BCBA941-2388-1545-741E-A00E28CF1691}"/>
              </a:ext>
            </a:extLst>
          </p:cNvPr>
          <p:cNvCxnSpPr>
            <a:cxnSpLocks/>
          </p:cNvCxnSpPr>
          <p:nvPr/>
        </p:nvCxnSpPr>
        <p:spPr>
          <a:xfrm>
            <a:off x="564805" y="3860406"/>
            <a:ext cx="345095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86A0B150-C053-D36B-EEC5-E95F607EF9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Example: </a:t>
            </a:r>
            <a:r>
              <a:rPr lang="en-US" dirty="0"/>
              <a:t>Perturbation with imported STL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DD1789A-C095-80A6-024F-CF593D4E71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21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D476574-9D9F-83FC-FE93-B3DEE9255D5D}"/>
              </a:ext>
            </a:extLst>
          </p:cNvPr>
          <p:cNvSpPr txBox="1"/>
          <p:nvPr/>
        </p:nvSpPr>
        <p:spPr bwMode="auto">
          <a:xfrm>
            <a:off x="1389588" y="1373989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Vacuum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6FB9487E-1966-7C6F-38BE-9C7F3AC194DE}"/>
              </a:ext>
            </a:extLst>
          </p:cNvPr>
          <p:cNvSpPr/>
          <p:nvPr/>
        </p:nvSpPr>
        <p:spPr>
          <a:xfrm>
            <a:off x="1211144" y="1595014"/>
            <a:ext cx="3254388" cy="1808944"/>
          </a:xfrm>
          <a:prstGeom prst="rect">
            <a:avLst/>
          </a:prstGeom>
          <a:solidFill>
            <a:srgbClr val="92D050">
              <a:alpha val="10000"/>
            </a:srgbClr>
          </a:solidFill>
          <a:ln>
            <a:solidFill>
              <a:srgbClr val="007B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ubo 15">
            <a:extLst>
              <a:ext uri="{FF2B5EF4-FFF2-40B4-BE49-F238E27FC236}">
                <a16:creationId xmlns:a16="http://schemas.microsoft.com/office/drawing/2014/main" id="{985F4E14-2A40-6652-DA1D-841972262B82}"/>
              </a:ext>
            </a:extLst>
          </p:cNvPr>
          <p:cNvSpPr/>
          <p:nvPr/>
        </p:nvSpPr>
        <p:spPr>
          <a:xfrm>
            <a:off x="925790" y="1451897"/>
            <a:ext cx="3669730" cy="2142386"/>
          </a:xfrm>
          <a:prstGeom prst="cube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F2044BBE-BF57-DF81-6306-79B180FEDD05}"/>
              </a:ext>
            </a:extLst>
          </p:cNvPr>
          <p:cNvSpPr txBox="1"/>
          <p:nvPr/>
        </p:nvSpPr>
        <p:spPr bwMode="auto">
          <a:xfrm>
            <a:off x="4561092" y="2447192"/>
            <a:ext cx="8739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BCs: </a:t>
            </a:r>
          </a:p>
          <a:p>
            <a:r>
              <a:rPr lang="en-US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all PEC </a:t>
            </a:r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B5253A78-E6E4-DAD2-B029-88DE6D34DAFF}"/>
              </a:ext>
            </a:extLst>
          </p:cNvPr>
          <p:cNvSpPr/>
          <p:nvPr/>
        </p:nvSpPr>
        <p:spPr>
          <a:xfrm>
            <a:off x="4313569" y="3206018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599E7B7E-52E9-6919-52B4-A290B46DBD7C}"/>
              </a:ext>
            </a:extLst>
          </p:cNvPr>
          <p:cNvSpPr/>
          <p:nvPr/>
        </p:nvSpPr>
        <p:spPr>
          <a:xfrm>
            <a:off x="1115584" y="1653356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48C5A9FE-372A-400C-5A57-0BDA01897ED4}"/>
                  </a:ext>
                </a:extLst>
              </p:cNvPr>
              <p:cNvSpPr txBox="1"/>
              <p:nvPr/>
            </p:nvSpPr>
            <p:spPr bwMode="auto">
              <a:xfrm>
                <a:off x="1488049" y="2805854"/>
                <a:ext cx="117077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PEC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s-ES" sz="16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=∞</m:t>
                    </m:r>
                  </m:oMath>
                </a14:m>
                <a:endParaRPr lang="en-US" sz="1600" dirty="0">
                  <a:solidFill>
                    <a:schemeClr val="tx2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48C5A9FE-372A-400C-5A57-0BDA01897E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88049" y="2805854"/>
                <a:ext cx="1170770" cy="338554"/>
              </a:xfrm>
              <a:prstGeom prst="rect">
                <a:avLst/>
              </a:prstGeom>
              <a:blipFill>
                <a:blip r:embed="rId3"/>
                <a:stretch>
                  <a:fillRect l="-2604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Conector recto de flecha 21">
            <a:extLst>
              <a:ext uri="{FF2B5EF4-FFF2-40B4-BE49-F238E27FC236}">
                <a16:creationId xmlns:a16="http://schemas.microsoft.com/office/drawing/2014/main" id="{36E14494-13F7-EF15-0F45-D49741F19349}"/>
              </a:ext>
            </a:extLst>
          </p:cNvPr>
          <p:cNvCxnSpPr/>
          <p:nvPr/>
        </p:nvCxnSpPr>
        <p:spPr>
          <a:xfrm flipH="1">
            <a:off x="3803432" y="3280525"/>
            <a:ext cx="504056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Imagen 22">
            <a:extLst>
              <a:ext uri="{FF2B5EF4-FFF2-40B4-BE49-F238E27FC236}">
                <a16:creationId xmlns:a16="http://schemas.microsoft.com/office/drawing/2014/main" id="{8B25D486-2E9B-BB5D-37EC-418B770B29E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5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690" b="89535" l="4614" r="96459">
                        <a14:foregroundMark x1="5901" y1="25194" x2="5258" y2="50000"/>
                        <a14:foregroundMark x1="5258" y1="50000" x2="4614" y2="50775"/>
                        <a14:foregroundMark x1="17704" y1="23643" x2="17811" y2="41473"/>
                        <a14:foregroundMark x1="33691" y1="23643" x2="34013" y2="37984"/>
                        <a14:foregroundMark x1="48712" y1="23256" x2="48712" y2="35271"/>
                        <a14:foregroundMark x1="60086" y1="21705" x2="63948" y2="21318"/>
                        <a14:foregroundMark x1="92597" y1="31395" x2="92918" y2="21318"/>
                        <a14:foregroundMark x1="95923" y1="31783" x2="96459" y2="33333"/>
                      </a14:backgroundRemoval>
                    </a14:imgEffect>
                  </a14:imgLayer>
                </a14:imgProps>
              </a:ext>
            </a:extLst>
          </a:blip>
          <a:srcRect b="16700"/>
          <a:stretch/>
        </p:blipFill>
        <p:spPr>
          <a:xfrm>
            <a:off x="1319019" y="2172399"/>
            <a:ext cx="3111440" cy="717474"/>
          </a:xfrm>
          <a:prstGeom prst="rect">
            <a:avLst/>
          </a:prstGeom>
        </p:spPr>
      </p:pic>
      <p:cxnSp>
        <p:nvCxnSpPr>
          <p:cNvPr id="24" name="Conector recto de flecha 23">
            <a:extLst>
              <a:ext uri="{FF2B5EF4-FFF2-40B4-BE49-F238E27FC236}">
                <a16:creationId xmlns:a16="http://schemas.microsoft.com/office/drawing/2014/main" id="{91417B40-C6D6-FFC1-ABC5-5E090187116E}"/>
              </a:ext>
            </a:extLst>
          </p:cNvPr>
          <p:cNvCxnSpPr>
            <a:cxnSpLocks/>
          </p:cNvCxnSpPr>
          <p:nvPr/>
        </p:nvCxnSpPr>
        <p:spPr>
          <a:xfrm>
            <a:off x="1211144" y="1743321"/>
            <a:ext cx="567680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>
            <a:extLst>
              <a:ext uri="{FF2B5EF4-FFF2-40B4-BE49-F238E27FC236}">
                <a16:creationId xmlns:a16="http://schemas.microsoft.com/office/drawing/2014/main" id="{EE2913EC-C6A6-C597-F9A8-6802883BD334}"/>
              </a:ext>
            </a:extLst>
          </p:cNvPr>
          <p:cNvCxnSpPr>
            <a:cxnSpLocks/>
          </p:cNvCxnSpPr>
          <p:nvPr/>
        </p:nvCxnSpPr>
        <p:spPr>
          <a:xfrm>
            <a:off x="4905375" y="2007097"/>
            <a:ext cx="441355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9E75EDBE-2880-885F-4AE1-55EE8783B42D}"/>
              </a:ext>
            </a:extLst>
          </p:cNvPr>
          <p:cNvCxnSpPr>
            <a:cxnSpLocks/>
            <a:endCxn id="28" idx="2"/>
          </p:cNvCxnSpPr>
          <p:nvPr/>
        </p:nvCxnSpPr>
        <p:spPr>
          <a:xfrm flipV="1">
            <a:off x="4905375" y="1526517"/>
            <a:ext cx="15633" cy="48058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:a16="http://schemas.microsoft.com/office/drawing/2014/main" id="{9DA12D7F-B8DE-213F-1B46-830F376271DA}"/>
              </a:ext>
            </a:extLst>
          </p:cNvPr>
          <p:cNvSpPr txBox="1"/>
          <p:nvPr/>
        </p:nvSpPr>
        <p:spPr>
          <a:xfrm>
            <a:off x="5346730" y="1797372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Century Schoolbook" panose="02040604050505020304" pitchFamily="18" charset="0"/>
              </a:rPr>
              <a:t>z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DDE404D8-EE9D-6DC9-C79C-2BB1D264BC54}"/>
              </a:ext>
            </a:extLst>
          </p:cNvPr>
          <p:cNvSpPr txBox="1"/>
          <p:nvPr/>
        </p:nvSpPr>
        <p:spPr>
          <a:xfrm>
            <a:off x="4766959" y="1157185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Century Schoolbook" panose="02040604050505020304" pitchFamily="18" charset="0"/>
              </a:rPr>
              <a:t>y</a:t>
            </a:r>
          </a:p>
        </p:txBody>
      </p:sp>
      <p:grpSp>
        <p:nvGrpSpPr>
          <p:cNvPr id="29" name="Grupo 28">
            <a:extLst>
              <a:ext uri="{FF2B5EF4-FFF2-40B4-BE49-F238E27FC236}">
                <a16:creationId xmlns:a16="http://schemas.microsoft.com/office/drawing/2014/main" id="{7FEA1DBD-BE38-A7C3-A1D3-A301A098988B}"/>
              </a:ext>
            </a:extLst>
          </p:cNvPr>
          <p:cNvGrpSpPr/>
          <p:nvPr/>
        </p:nvGrpSpPr>
        <p:grpSpPr>
          <a:xfrm>
            <a:off x="4827871" y="1920440"/>
            <a:ext cx="166395" cy="161799"/>
            <a:chOff x="5879976" y="1916832"/>
            <a:chExt cx="392351" cy="381515"/>
          </a:xfrm>
        </p:grpSpPr>
        <p:sp>
          <p:nvSpPr>
            <p:cNvPr id="30" name="Elipse 29">
              <a:extLst>
                <a:ext uri="{FF2B5EF4-FFF2-40B4-BE49-F238E27FC236}">
                  <a16:creationId xmlns:a16="http://schemas.microsoft.com/office/drawing/2014/main" id="{1B33377E-7A6A-0F89-B8C3-51F6272232B9}"/>
                </a:ext>
              </a:extLst>
            </p:cNvPr>
            <p:cNvSpPr/>
            <p:nvPr/>
          </p:nvSpPr>
          <p:spPr>
            <a:xfrm>
              <a:off x="5879976" y="1916832"/>
              <a:ext cx="392351" cy="38151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31" name="Elipse 30">
              <a:extLst>
                <a:ext uri="{FF2B5EF4-FFF2-40B4-BE49-F238E27FC236}">
                  <a16:creationId xmlns:a16="http://schemas.microsoft.com/office/drawing/2014/main" id="{9F31BDFF-671F-F576-D83B-D59DCBE681E7}"/>
                </a:ext>
              </a:extLst>
            </p:cNvPr>
            <p:cNvSpPr/>
            <p:nvPr/>
          </p:nvSpPr>
          <p:spPr>
            <a:xfrm>
              <a:off x="6007826" y="2038175"/>
              <a:ext cx="151267" cy="14708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32" name="CuadroTexto 31">
            <a:extLst>
              <a:ext uri="{FF2B5EF4-FFF2-40B4-BE49-F238E27FC236}">
                <a16:creationId xmlns:a16="http://schemas.microsoft.com/office/drawing/2014/main" id="{98C23DB8-469D-8B22-F258-73EEB8267665}"/>
              </a:ext>
            </a:extLst>
          </p:cNvPr>
          <p:cNvSpPr txBox="1"/>
          <p:nvPr/>
        </p:nvSpPr>
        <p:spPr>
          <a:xfrm>
            <a:off x="4668593" y="2007097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Century Schoolbook" panose="02040604050505020304" pitchFamily="18" charset="0"/>
              </a:rPr>
              <a:t>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CuadroTexto 32">
                <a:extLst>
                  <a:ext uri="{FF2B5EF4-FFF2-40B4-BE49-F238E27FC236}">
                    <a16:creationId xmlns:a16="http://schemas.microsoft.com/office/drawing/2014/main" id="{7F57B858-A3C1-3E6F-D0BE-B6F6876503E6}"/>
                  </a:ext>
                </a:extLst>
              </p:cNvPr>
              <p:cNvSpPr txBox="1"/>
              <p:nvPr/>
            </p:nvSpPr>
            <p:spPr bwMode="auto">
              <a:xfrm>
                <a:off x="936514" y="3669135"/>
                <a:ext cx="272452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600" dirty="0" err="1">
                    <a:solidFill>
                      <a:schemeClr val="accent3">
                        <a:lumMod val="50000"/>
                      </a:schemeClr>
                    </a:solidFill>
                  </a:rPr>
                  <a:t>Perturbation</a:t>
                </a:r>
                <a:r>
                  <a:rPr lang="es-ES" sz="1600" dirty="0">
                    <a:solidFill>
                      <a:schemeClr val="accent3">
                        <a:lumMod val="50000"/>
                      </a:schemeClr>
                    </a:solidFill>
                  </a:rPr>
                  <a:t> </a:t>
                </a:r>
                <a:r>
                  <a:rPr lang="es-ES" sz="1600" dirty="0" err="1">
                    <a:solidFill>
                      <a:schemeClr val="accent3">
                        <a:lumMod val="50000"/>
                      </a:schemeClr>
                    </a:solidFill>
                  </a:rPr>
                  <a:t>moving</a:t>
                </a:r>
                <a:r>
                  <a:rPr lang="es-ES" sz="1600" dirty="0">
                    <a:solidFill>
                      <a:schemeClr val="accent3">
                        <a:lumMod val="50000"/>
                      </a:schemeClr>
                    </a:solidFill>
                  </a:rPr>
                  <a:t> at </a:t>
                </a:r>
                <a14:m>
                  <m:oMath xmlns:m="http://schemas.openxmlformats.org/officeDocument/2006/math">
                    <m:r>
                      <a:rPr lang="es-ES" sz="1600" b="0" i="1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lang="es-ES" sz="1600" b="0" i="1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ES" sz="1600" b="0" i="1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𝑐𝑡</m:t>
                    </m:r>
                  </m:oMath>
                </a14:m>
                <a:endParaRPr lang="en-US" sz="1600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3" name="CuadroTexto 32">
                <a:extLst>
                  <a:ext uri="{FF2B5EF4-FFF2-40B4-BE49-F238E27FC236}">
                    <a16:creationId xmlns:a16="http://schemas.microsoft.com/office/drawing/2014/main" id="{7F57B858-A3C1-3E6F-D0BE-B6F6876503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36514" y="3669135"/>
                <a:ext cx="2724528" cy="338554"/>
              </a:xfrm>
              <a:prstGeom prst="rect">
                <a:avLst/>
              </a:prstGeom>
              <a:blipFill>
                <a:blip r:embed="rId6"/>
                <a:stretch>
                  <a:fillRect l="-1342"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CuadroTexto 33">
            <a:extLst>
              <a:ext uri="{FF2B5EF4-FFF2-40B4-BE49-F238E27FC236}">
                <a16:creationId xmlns:a16="http://schemas.microsoft.com/office/drawing/2014/main" id="{727F0E5B-D3E5-8120-9957-D0595F8DD6FF}"/>
              </a:ext>
            </a:extLst>
          </p:cNvPr>
          <p:cNvSpPr txBox="1"/>
          <p:nvPr/>
        </p:nvSpPr>
        <p:spPr bwMode="auto">
          <a:xfrm>
            <a:off x="4119517" y="3422709"/>
            <a:ext cx="9797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B00"/>
                </a:solidFill>
              </a:rPr>
              <a:t>Plotting</a:t>
            </a:r>
          </a:p>
          <a:p>
            <a:r>
              <a:rPr lang="en-US" dirty="0">
                <a:solidFill>
                  <a:srgbClr val="007B00"/>
                </a:solidFill>
              </a:rPr>
              <a:t>plane YZ</a:t>
            </a:r>
          </a:p>
        </p:txBody>
      </p:sp>
      <p:sp>
        <p:nvSpPr>
          <p:cNvPr id="37" name="Elipse 36">
            <a:extLst>
              <a:ext uri="{FF2B5EF4-FFF2-40B4-BE49-F238E27FC236}">
                <a16:creationId xmlns:a16="http://schemas.microsoft.com/office/drawing/2014/main" id="{71FDA8D9-5212-286B-C2C3-443DB8282BC3}"/>
              </a:ext>
            </a:extLst>
          </p:cNvPr>
          <p:cNvSpPr/>
          <p:nvPr/>
        </p:nvSpPr>
        <p:spPr>
          <a:xfrm>
            <a:off x="490845" y="3792041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98A65626-380D-89D4-B439-B42E15D678EC}"/>
              </a:ext>
            </a:extLst>
          </p:cNvPr>
          <p:cNvSpPr txBox="1"/>
          <p:nvPr/>
        </p:nvSpPr>
        <p:spPr bwMode="auto">
          <a:xfrm>
            <a:off x="119336" y="5992525"/>
            <a:ext cx="64087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*STL files generated with online tool: 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https://text2stl.mestres.fr/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</p:txBody>
      </p:sp>
      <p:pic>
        <p:nvPicPr>
          <p:cNvPr id="50" name="Picture 4">
            <a:extLst>
              <a:ext uri="{FF2B5EF4-FFF2-40B4-BE49-F238E27FC236}">
                <a16:creationId xmlns:a16="http://schemas.microsoft.com/office/drawing/2014/main" id="{7C768D8B-70B0-CDC5-6674-C7B39D4317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989" y="4440623"/>
            <a:ext cx="262474" cy="26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1" name="CuadroTexto 50">
                <a:extLst>
                  <a:ext uri="{FF2B5EF4-FFF2-40B4-BE49-F238E27FC236}">
                    <a16:creationId xmlns:a16="http://schemas.microsoft.com/office/drawing/2014/main" id="{B63FA5D4-9AE4-9918-3082-CB482819A80E}"/>
                  </a:ext>
                </a:extLst>
              </p:cNvPr>
              <p:cNvSpPr txBox="1"/>
              <p:nvPr/>
            </p:nvSpPr>
            <p:spPr bwMode="auto">
              <a:xfrm>
                <a:off x="1145568" y="4891794"/>
                <a:ext cx="3640572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s-ES" sz="1400" dirty="0">
                    <a:solidFill>
                      <a:schemeClr val="tx2"/>
                    </a:solidFill>
                  </a:rPr>
                  <a:t>A </a:t>
                </a:r>
                <a:r>
                  <a:rPr lang="es-ES" sz="1400" dirty="0" err="1">
                    <a:solidFill>
                      <a:schemeClr val="tx2"/>
                    </a:solidFill>
                  </a:rPr>
                  <a:t>field</a:t>
                </a:r>
                <a:r>
                  <a:rPr lang="es-ES" sz="1400" dirty="0">
                    <a:solidFill>
                      <a:schemeClr val="tx2"/>
                    </a:solidFill>
                  </a:rPr>
                  <a:t> </a:t>
                </a:r>
                <a:r>
                  <a:rPr lang="es-ES" sz="1400" dirty="0" err="1">
                    <a:solidFill>
                      <a:schemeClr val="tx2"/>
                    </a:solidFill>
                  </a:rPr>
                  <a:t>perturbation</a:t>
                </a:r>
                <a:r>
                  <a:rPr lang="es-ES" sz="1400" dirty="0">
                    <a:solidFill>
                      <a:schemeClr val="tx2"/>
                    </a:solidFill>
                  </a:rPr>
                  <a:t>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s-ES" sz="1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a:rPr lang="es-ES" sz="1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tx2"/>
                    </a:solidFill>
                  </a:rPr>
                  <a:t> moving at </a:t>
                </a:r>
                <a14:m>
                  <m:oMath xmlns:m="http://schemas.openxmlformats.org/officeDocument/2006/math">
                    <m:r>
                      <a:rPr lang="en-US" sz="140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140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400" i="1" dirty="0" err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𝑐𝑡</m:t>
                    </m:r>
                  </m:oMath>
                </a14:m>
                <a:r>
                  <a:rPr lang="en-US" sz="1400" dirty="0">
                    <a:solidFill>
                      <a:schemeClr val="tx2"/>
                    </a:solidFill>
                  </a:rPr>
                  <a:t> excites the field in the vacuum domain revealing the PEC imported geometry </a:t>
                </a:r>
              </a:p>
            </p:txBody>
          </p:sp>
        </mc:Choice>
        <mc:Fallback xmlns="">
          <p:sp>
            <p:nvSpPr>
              <p:cNvPr id="51" name="CuadroTexto 50">
                <a:extLst>
                  <a:ext uri="{FF2B5EF4-FFF2-40B4-BE49-F238E27FC236}">
                    <a16:creationId xmlns:a16="http://schemas.microsoft.com/office/drawing/2014/main" id="{B63FA5D4-9AE4-9918-3082-CB482819A8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45568" y="4891794"/>
                <a:ext cx="3640572" cy="738664"/>
              </a:xfrm>
              <a:prstGeom prst="rect">
                <a:avLst/>
              </a:prstGeom>
              <a:blipFill>
                <a:blip r:embed="rId9"/>
                <a:stretch>
                  <a:fillRect l="-503" t="-820" b="-7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2" name="Conector recto 51">
            <a:extLst>
              <a:ext uri="{FF2B5EF4-FFF2-40B4-BE49-F238E27FC236}">
                <a16:creationId xmlns:a16="http://schemas.microsoft.com/office/drawing/2014/main" id="{60315146-EBA8-8438-18FE-52A03CFC2B9C}"/>
              </a:ext>
            </a:extLst>
          </p:cNvPr>
          <p:cNvCxnSpPr/>
          <p:nvPr/>
        </p:nvCxnSpPr>
        <p:spPr>
          <a:xfrm flipV="1">
            <a:off x="1174094" y="4792021"/>
            <a:ext cx="3528392" cy="180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CuadroTexto 53">
            <a:extLst>
              <a:ext uri="{FF2B5EF4-FFF2-40B4-BE49-F238E27FC236}">
                <a16:creationId xmlns:a16="http://schemas.microsoft.com/office/drawing/2014/main" id="{17311EAD-2CB7-C0FD-B024-DF99BC416CA6}"/>
              </a:ext>
            </a:extLst>
          </p:cNvPr>
          <p:cNvSpPr txBox="1"/>
          <p:nvPr/>
        </p:nvSpPr>
        <p:spPr bwMode="auto">
          <a:xfrm>
            <a:off x="1644561" y="4432897"/>
            <a:ext cx="3093046" cy="2809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examples/script_letters_fit.py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6790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agen 32">
            <a:extLst>
              <a:ext uri="{FF2B5EF4-FFF2-40B4-BE49-F238E27FC236}">
                <a16:creationId xmlns:a16="http://schemas.microsoft.com/office/drawing/2014/main" id="{90217EF6-BF65-A64A-6DE5-ECD3077583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8746" y="3180598"/>
            <a:ext cx="3965264" cy="1556882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88E19335-534A-3F96-165A-B9F19E27950B}"/>
              </a:ext>
            </a:extLst>
          </p:cNvPr>
          <p:cNvSpPr txBox="1"/>
          <p:nvPr/>
        </p:nvSpPr>
        <p:spPr bwMode="auto">
          <a:xfrm>
            <a:off x="8112224" y="1691516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528123"/>
                </a:solidFill>
              </a:rPr>
              <a:t>Slides 4 - 11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63773F2-B24C-6BCA-FE2E-41EE16C799BC}"/>
              </a:ext>
            </a:extLst>
          </p:cNvPr>
          <p:cNvSpPr txBox="1"/>
          <p:nvPr/>
        </p:nvSpPr>
        <p:spPr bwMode="auto">
          <a:xfrm>
            <a:off x="8112224" y="2411596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097BA3"/>
                </a:solidFill>
              </a:rPr>
              <a:t>Slides 13 - 38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F3B10397-CFFA-EE6B-040C-DED98F890662}"/>
              </a:ext>
            </a:extLst>
          </p:cNvPr>
          <p:cNvSpPr txBox="1"/>
          <p:nvPr/>
        </p:nvSpPr>
        <p:spPr bwMode="auto">
          <a:xfrm>
            <a:off x="8112224" y="5229200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Slides 40 - 42</a:t>
            </a:r>
          </a:p>
        </p:txBody>
      </p: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AA4DE6F6-F5F3-C87A-AD0F-114DE9AE4B72}"/>
              </a:ext>
            </a:extLst>
          </p:cNvPr>
          <p:cNvCxnSpPr>
            <a:cxnSpLocks/>
          </p:cNvCxnSpPr>
          <p:nvPr/>
        </p:nvCxnSpPr>
        <p:spPr>
          <a:xfrm>
            <a:off x="7755426" y="1951970"/>
            <a:ext cx="2520280" cy="0"/>
          </a:xfrm>
          <a:prstGeom prst="line">
            <a:avLst/>
          </a:prstGeom>
          <a:ln w="25400">
            <a:solidFill>
              <a:srgbClr val="528123">
                <a:alpha val="4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057BACB8-E4E1-4816-14A2-D6969BF8AFAE}"/>
              </a:ext>
            </a:extLst>
          </p:cNvPr>
          <p:cNvCxnSpPr>
            <a:cxnSpLocks/>
          </p:cNvCxnSpPr>
          <p:nvPr/>
        </p:nvCxnSpPr>
        <p:spPr>
          <a:xfrm>
            <a:off x="7755426" y="2646204"/>
            <a:ext cx="2373022" cy="0"/>
          </a:xfrm>
          <a:prstGeom prst="line">
            <a:avLst/>
          </a:prstGeom>
          <a:ln w="25400">
            <a:solidFill>
              <a:srgbClr val="097BA3">
                <a:alpha val="4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05AC8D84-C6DB-E98F-25C3-F72193CFCE32}"/>
              </a:ext>
            </a:extLst>
          </p:cNvPr>
          <p:cNvCxnSpPr>
            <a:cxnSpLocks/>
          </p:cNvCxnSpPr>
          <p:nvPr/>
        </p:nvCxnSpPr>
        <p:spPr>
          <a:xfrm>
            <a:off x="7755426" y="5456568"/>
            <a:ext cx="2373022" cy="0"/>
          </a:xfrm>
          <a:prstGeom prst="line">
            <a:avLst/>
          </a:prstGeom>
          <a:ln w="25400">
            <a:solidFill>
              <a:schemeClr val="accent3">
                <a:lumMod val="75000"/>
                <a:alpha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53D3DB84-4EDC-B432-D13B-7E76548235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71CFE99E-F3D7-E351-90CE-7956757F8BD1}"/>
              </a:ext>
            </a:extLst>
          </p:cNvPr>
          <p:cNvSpPr/>
          <p:nvPr/>
        </p:nvSpPr>
        <p:spPr>
          <a:xfrm>
            <a:off x="479376" y="1556792"/>
            <a:ext cx="6984776" cy="648072"/>
          </a:xfrm>
          <a:prstGeom prst="roundRect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rgbClr val="528123"/>
                </a:solidFill>
              </a:rPr>
              <a:t>1. Introduction to Beam-Coupling Impedance simulations &amp; Motivation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: esquinas redondeadas 7">
                <a:extLst>
                  <a:ext uri="{FF2B5EF4-FFF2-40B4-BE49-F238E27FC236}">
                    <a16:creationId xmlns:a16="http://schemas.microsoft.com/office/drawing/2014/main" id="{7CADC5A0-095C-0C7D-08C8-823B2D40384A}"/>
                  </a:ext>
                </a:extLst>
              </p:cNvPr>
              <p:cNvSpPr/>
              <p:nvPr/>
            </p:nvSpPr>
            <p:spPr>
              <a:xfrm>
                <a:off x="479376" y="2299769"/>
                <a:ext cx="6984776" cy="2730287"/>
              </a:xfrm>
              <a:prstGeom prst="roundRect">
                <a:avLst>
                  <a:gd name="adj" fmla="val 493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2. The Finite Integration Technique (FIT) step-by-step: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2.1. Numerical Algorithm in free-space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2.2. Geometry definition: STL importer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</a:t>
                </a:r>
                <a:r>
                  <a:rPr lang="en-US" b="1" dirty="0">
                    <a:solidFill>
                      <a:srgbClr val="097BA3"/>
                    </a:solidFill>
                  </a:rPr>
                  <a:t>2.3. Adding material tensors: </a:t>
                </a:r>
                <a14:m>
                  <m:oMath xmlns:m="http://schemas.openxmlformats.org/officeDocument/2006/math">
                    <m:r>
                      <a:rPr lang="es-ES" b="1" i="1">
                        <a:solidFill>
                          <a:srgbClr val="097BA3"/>
                        </a:solidFill>
                        <a:latin typeface="Cambria Math" panose="02040503050406030204" pitchFamily="18" charset="0"/>
                      </a:rPr>
                      <m:t>𝜺</m:t>
                    </m:r>
                  </m:oMath>
                </a14:m>
                <a:r>
                  <a:rPr lang="en-US" b="1" dirty="0">
                    <a:solidFill>
                      <a:srgbClr val="097BA3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s-ES" b="1" i="1">
                        <a:solidFill>
                          <a:srgbClr val="097BA3"/>
                        </a:solidFill>
                        <a:latin typeface="Cambria Math" panose="02040503050406030204" pitchFamily="18" charset="0"/>
                      </a:rPr>
                      <m:t>𝝁</m:t>
                    </m:r>
                  </m:oMath>
                </a14:m>
                <a:endParaRPr lang="en-US" b="1" dirty="0">
                  <a:solidFill>
                    <a:srgbClr val="097BA3"/>
                  </a:solidFill>
                </a:endParaRP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2.4. Particle beam injection &amp; Absorbing boundaries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2.5. Adding conductivity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 b="0" i="1" smtClean="0">
                        <a:solidFill>
                          <a:srgbClr val="097BA3"/>
                        </a:solidFill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endParaRPr lang="es-ES" b="0" dirty="0">
                  <a:solidFill>
                    <a:srgbClr val="097BA3"/>
                  </a:solidFill>
                </a:endParaRPr>
              </a:p>
              <a:p>
                <a:pPr>
                  <a:spcAft>
                    <a:spcPts val="600"/>
                  </a:spcAft>
                </a:pPr>
                <a:r>
                  <a:rPr lang="es-ES" dirty="0">
                    <a:solidFill>
                      <a:srgbClr val="097BA3"/>
                    </a:solidFill>
                  </a:rPr>
                  <a:t>	2.6. Low-</a:t>
                </a:r>
                <a14:m>
                  <m:oMath xmlns:m="http://schemas.openxmlformats.org/officeDocument/2006/math">
                    <m:r>
                      <a:rPr lang="es-ES" b="0" i="1" smtClean="0">
                        <a:solidFill>
                          <a:srgbClr val="097BA3"/>
                        </a:solidFill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s-ES" b="0" dirty="0">
                    <a:solidFill>
                      <a:srgbClr val="097BA3"/>
                    </a:solidFill>
                  </a:rPr>
                  <a:t> simulations</a:t>
                </a:r>
              </a:p>
            </p:txBody>
          </p:sp>
        </mc:Choice>
        <mc:Fallback xmlns="">
          <p:sp>
            <p:nvSpPr>
              <p:cNvPr id="8" name="Rectángulo: esquinas redondeadas 7">
                <a:extLst>
                  <a:ext uri="{FF2B5EF4-FFF2-40B4-BE49-F238E27FC236}">
                    <a16:creationId xmlns:a16="http://schemas.microsoft.com/office/drawing/2014/main" id="{7CADC5A0-095C-0C7D-08C8-823B2D4038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376" y="2299769"/>
                <a:ext cx="6984776" cy="2730287"/>
              </a:xfrm>
              <a:prstGeom prst="roundRect">
                <a:avLst>
                  <a:gd name="adj" fmla="val 4935"/>
                </a:avLst>
              </a:prstGeom>
              <a:blipFill>
                <a:blip r:embed="rId4"/>
                <a:stretch>
                  <a:fillRect l="-17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E479416D-03A2-A611-FEAD-8FD3FCBBA041}"/>
              </a:ext>
            </a:extLst>
          </p:cNvPr>
          <p:cNvSpPr/>
          <p:nvPr/>
        </p:nvSpPr>
        <p:spPr>
          <a:xfrm>
            <a:off x="479376" y="5124961"/>
            <a:ext cx="6984776" cy="648072"/>
          </a:xfrm>
          <a:prstGeom prst="roundRect">
            <a:avLst/>
          </a:prstGeom>
          <a:solidFill>
            <a:schemeClr val="accent3">
              <a:lumMod val="60000"/>
              <a:lumOff val="4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3. Conclusions, Challenges &amp; Future work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E4A2DE1C-F5D9-59F2-F3E6-2467C7464D29}"/>
              </a:ext>
            </a:extLst>
          </p:cNvPr>
          <p:cNvSpPr/>
          <p:nvPr/>
        </p:nvSpPr>
        <p:spPr>
          <a:xfrm>
            <a:off x="151403" y="1448621"/>
            <a:ext cx="11632607" cy="80048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E3E99B81-9298-4D8D-AA08-B494A07E7A3D}"/>
              </a:ext>
            </a:extLst>
          </p:cNvPr>
          <p:cNvSpPr/>
          <p:nvPr/>
        </p:nvSpPr>
        <p:spPr>
          <a:xfrm>
            <a:off x="17074" y="5117566"/>
            <a:ext cx="11632607" cy="80048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4312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n 15">
            <a:extLst>
              <a:ext uri="{FF2B5EF4-FFF2-40B4-BE49-F238E27FC236}">
                <a16:creationId xmlns:a16="http://schemas.microsoft.com/office/drawing/2014/main" id="{C8EEA5FD-03A5-0490-978E-DC7BE2AFF81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9710" b="19035"/>
          <a:stretch/>
        </p:blipFill>
        <p:spPr>
          <a:xfrm>
            <a:off x="4352007" y="4224111"/>
            <a:ext cx="6928576" cy="23631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ítulo 1">
                <a:extLst>
                  <a:ext uri="{FF2B5EF4-FFF2-40B4-BE49-F238E27FC236}">
                    <a16:creationId xmlns:a16="http://schemas.microsoft.com/office/drawing/2014/main" id="{AD3D302B-553F-19E8-2EDC-C3D81C1D908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Material tensors for 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𝜀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ítulo 1">
                <a:extLst>
                  <a:ext uri="{FF2B5EF4-FFF2-40B4-BE49-F238E27FC236}">
                    <a16:creationId xmlns:a16="http://schemas.microsoft.com/office/drawing/2014/main" id="{AD3D302B-553F-19E8-2EDC-C3D81C1D908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4"/>
                <a:stretch>
                  <a:fillRect l="-1125" t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F9E9E90-6A39-7B73-C8AA-205B9DD24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23</a:t>
            </a:r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39A4A1FE-7A99-EF4D-3F2B-43055CD5B8EC}"/>
              </a:ext>
            </a:extLst>
          </p:cNvPr>
          <p:cNvSpPr/>
          <p:nvPr/>
        </p:nvSpPr>
        <p:spPr>
          <a:xfrm>
            <a:off x="407989" y="1708330"/>
            <a:ext cx="4751908" cy="128040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29570574-4560-A495-9104-D2406BC76A24}"/>
              </a:ext>
            </a:extLst>
          </p:cNvPr>
          <p:cNvSpPr txBox="1"/>
          <p:nvPr/>
        </p:nvSpPr>
        <p:spPr bwMode="auto">
          <a:xfrm>
            <a:off x="551384" y="1196752"/>
            <a:ext cx="36391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Time-stepping scheme with </a:t>
            </a:r>
            <a:r>
              <a:rPr lang="en-US" sz="2000" dirty="0">
                <a:solidFill>
                  <a:srgbClr val="008A3E"/>
                </a:solidFill>
              </a:rPr>
              <a:t>𝜀, 𝜇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EF2C18BA-8047-5088-EE25-34A6338CF624}"/>
                  </a:ext>
                </a:extLst>
              </p:cNvPr>
              <p:cNvSpPr txBox="1"/>
              <p:nvPr/>
            </p:nvSpPr>
            <p:spPr bwMode="auto">
              <a:xfrm>
                <a:off x="551384" y="1885503"/>
                <a:ext cx="5332543" cy="10138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r>
                        <a:rPr lang="es-E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  <m:r>
                        <a:rPr lang="es-E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s-E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es-E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sSubSup>
                        <m:sSubSupPr>
                          <m:ctrlP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s-E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s-ES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ES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𝑫</m:t>
                                  </m:r>
                                </m:e>
                              </m:acc>
                            </m:e>
                            <m:sub>
                              <m:r>
                                <a:rPr lang="es-E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s-ES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  <m:sub>
                              <m:r>
                                <a:rPr lang="es-ES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𝝁</m:t>
                              </m:r>
                            </m:sub>
                            <m:sup>
                              <m:r>
                                <a:rPr lang="es-ES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s-ES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p>
                          </m:sSubSup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  <m:sup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r>
                        <a:rPr lang="es-E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𝑪</m:t>
                      </m:r>
                      <m:sSup>
                        <m:sSupPr>
                          <m:ctrlP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es-ES" b="1" i="1" dirty="0">
                  <a:solidFill>
                    <a:schemeClr val="tx2"/>
                  </a:solidFill>
                </a:endParaRPr>
              </a:p>
              <a:p>
                <a:pPr algn="ctr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  <m:r>
                        <a:rPr lang="es-E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  <m:r>
                        <a:rPr lang="es-E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E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es-E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sSub>
                        <m:sSubPr>
                          <m:ctrlP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sSubSup>
                        <m:sSubSupPr>
                          <m:ctrlPr>
                            <a:rPr lang="es-E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̃"/>
                              <m:ctrlPr>
                                <a:rPr lang="en-US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𝜺</m:t>
                          </m:r>
                        </m:sub>
                        <m:sup>
                          <m:r>
                            <a:rPr lang="es-E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sSubSup>
                        <m:sSubSupPr>
                          <m:ctrlP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̃"/>
                              <m:ctrlPr>
                                <a:rPr lang="en-U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  <m:sup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acc>
                        <m:accPr>
                          <m:chr m:val="̃"/>
                          <m:ctrlPr>
                            <a:rPr lang="en-U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</m:acc>
                      <m:sSup>
                        <m:sSupPr>
                          <m:ctrlP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  <m:r>
                        <a:rPr lang="es-E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s-E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̃"/>
                              <m:ctrlPr>
                                <a:rPr lang="en-US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𝜺</m:t>
                          </m:r>
                        </m:sub>
                        <m:sup>
                          <m:r>
                            <a:rPr lang="es-ES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sSup>
                        <m:sSupPr>
                          <m:ctrlP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</m:e>
                        <m:sup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</m:oMath>
                  </m:oMathPara>
                </a14:m>
                <a:endParaRPr lang="en-US" b="1" i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EF2C18BA-8047-5088-EE25-34A6338CF6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1384" y="1885503"/>
                <a:ext cx="5332543" cy="101380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495B4691-6C03-C59E-22FB-392F7BB2D379}"/>
                  </a:ext>
                </a:extLst>
              </p:cNvPr>
              <p:cNvSpPr txBox="1"/>
              <p:nvPr/>
            </p:nvSpPr>
            <p:spPr bwMode="auto">
              <a:xfrm>
                <a:off x="5519936" y="1205002"/>
                <a:ext cx="6336083" cy="19510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chemeClr val="tx2"/>
                    </a:solidFill>
                  </a:rPr>
                  <a:t>The material matrices are considered </a:t>
                </a:r>
                <a:r>
                  <a:rPr lang="en-US" b="1" dirty="0">
                    <a:solidFill>
                      <a:schemeClr val="tx2"/>
                    </a:solidFill>
                  </a:rPr>
                  <a:t>diagonal* tensors</a:t>
                </a:r>
                <a:r>
                  <a:rPr lang="en-US" dirty="0">
                    <a:solidFill>
                      <a:schemeClr val="tx2"/>
                    </a:solidFill>
                  </a:rPr>
                  <a:t>:</a:t>
                </a:r>
              </a:p>
              <a:p>
                <a:pPr marL="285750" indent="-285750">
                  <a:spcAft>
                    <a:spcPts val="600"/>
                  </a:spcAft>
                  <a:buFont typeface="Courier New" panose="02070309020205020404" pitchFamily="49" charset="0"/>
                  <a:buChar char="o"/>
                </a:pPr>
                <a:r>
                  <a:rPr lang="es-ES" sz="1600" b="0" dirty="0" err="1">
                    <a:solidFill>
                      <a:schemeClr val="tx2"/>
                    </a:solidFill>
                  </a:rPr>
                  <a:t>User</a:t>
                </a:r>
                <a:r>
                  <a:rPr lang="es-ES" sz="1600" b="0" dirty="0">
                    <a:solidFill>
                      <a:schemeClr val="tx2"/>
                    </a:solidFill>
                  </a:rPr>
                  <a:t> can </a:t>
                </a:r>
                <a:r>
                  <a:rPr lang="es-ES" sz="1600" b="0" dirty="0" err="1">
                    <a:solidFill>
                      <a:schemeClr val="tx2"/>
                    </a:solidFill>
                  </a:rPr>
                  <a:t>specify</a:t>
                </a:r>
                <a:r>
                  <a:rPr lang="es-ES" sz="1600" b="0" dirty="0">
                    <a:solidFill>
                      <a:schemeClr val="tx2"/>
                    </a:solidFill>
                  </a:rPr>
                  <a:t> </a:t>
                </a:r>
                <a:r>
                  <a:rPr lang="es-ES" sz="1600" b="1" i="1" dirty="0">
                    <a:solidFill>
                      <a:srgbClr val="C00000"/>
                    </a:solidFill>
                  </a:rPr>
                  <a:t>relative</a:t>
                </a:r>
                <a:r>
                  <a:rPr lang="es-ES" sz="1600" b="0" dirty="0">
                    <a:solidFill>
                      <a:srgbClr val="008A3E"/>
                    </a:solidFill>
                  </a:rPr>
                  <a:t> </a:t>
                </a:r>
                <a:r>
                  <a:rPr lang="es-ES" sz="1600" b="0" dirty="0" err="1">
                    <a:solidFill>
                      <a:srgbClr val="008A3E"/>
                    </a:solidFill>
                  </a:rPr>
                  <a:t>permitivity</a:t>
                </a:r>
                <a:r>
                  <a:rPr lang="es-ES" sz="1600" b="0" dirty="0">
                    <a:solidFill>
                      <a:srgbClr val="008A3E"/>
                    </a:solidFill>
                  </a:rPr>
                  <a:t>/</a:t>
                </a:r>
                <a:r>
                  <a:rPr lang="es-ES" sz="1600" b="0" dirty="0" err="1">
                    <a:solidFill>
                      <a:srgbClr val="008A3E"/>
                    </a:solidFill>
                  </a:rPr>
                  <a:t>permeability</a:t>
                </a:r>
                <a:r>
                  <a:rPr lang="es-ES" sz="1600" b="0" dirty="0">
                    <a:solidFill>
                      <a:schemeClr val="tx2"/>
                    </a:solidFill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s-E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skw"/>
                        <m:ctrlP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num>
                      <m:den>
                        <m:sSub>
                          <m:sSubPr>
                            <m:ctrlPr>
                              <a:rPr lang="es-ES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s-ES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endParaRPr lang="en-US" sz="1600" dirty="0">
                  <a:solidFill>
                    <a:schemeClr val="tx2"/>
                  </a:solidFill>
                </a:endParaRPr>
              </a:p>
              <a:p>
                <a:pPr marL="285750" indent="-285750">
                  <a:spcAft>
                    <a:spcPts val="600"/>
                  </a:spcAft>
                  <a:buFont typeface="Courier New" panose="02070309020205020404" pitchFamily="49" charset="0"/>
                  <a:buChar char="o"/>
                </a:pPr>
                <a:r>
                  <a:rPr lang="en-US" sz="1600" dirty="0">
                    <a:solidFill>
                      <a:schemeClr val="tx2"/>
                    </a:solidFill>
                  </a:rPr>
                  <a:t>The matrix will be built with a </a:t>
                </a:r>
                <a:r>
                  <a:rPr lang="en-US" sz="16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background material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s-ES" sz="16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s-ES" sz="16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𝑏𝑔</m:t>
                        </m:r>
                      </m:sub>
                    </m:sSub>
                    <m:r>
                      <a:rPr lang="es-ES" sz="16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s-ES" sz="16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s-ES" sz="16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ES" sz="1600" b="0" i="1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𝑏𝑔</m:t>
                        </m:r>
                      </m:sub>
                    </m:sSub>
                  </m:oMath>
                </a14:m>
                <a:endParaRPr lang="en-US" sz="1600" dirty="0">
                  <a:solidFill>
                    <a:schemeClr val="tx2"/>
                  </a:solidFill>
                </a:endParaRPr>
              </a:p>
              <a:p>
                <a:pPr marL="285750" indent="-285750">
                  <a:spcAft>
                    <a:spcPts val="600"/>
                  </a:spcAft>
                  <a:buFont typeface="Courier New" panose="02070309020205020404" pitchFamily="49" charset="0"/>
                  <a:buChar char="o"/>
                </a:pPr>
                <a:r>
                  <a:rPr lang="en-US" sz="1600" dirty="0">
                    <a:solidFill>
                      <a:schemeClr val="tx2"/>
                    </a:solidFill>
                  </a:rPr>
                  <a:t>The </a:t>
                </a:r>
                <a:r>
                  <a:rPr lang="en-US" sz="1600" dirty="0">
                    <a:solidFill>
                      <a:schemeClr val="accent3"/>
                    </a:solidFill>
                  </a:rPr>
                  <a:t>material associated with each imported stl geometry </a:t>
                </a:r>
                <a:r>
                  <a:rPr lang="en-US" sz="1600" dirty="0">
                    <a:solidFill>
                      <a:schemeClr val="tx2"/>
                    </a:solidFill>
                  </a:rPr>
                  <a:t>will overwrite the background material in the tensor </a:t>
                </a:r>
                <a:r>
                  <a:rPr lang="en-US" sz="1600" dirty="0">
                    <a:solidFill>
                      <a:schemeClr val="bg1">
                        <a:lumMod val="65000"/>
                      </a:schemeClr>
                    </a:solidFill>
                  </a:rPr>
                  <a:t>(numpy + </a:t>
                </a:r>
                <a:r>
                  <a:rPr lang="en-US" sz="1600" dirty="0" err="1">
                    <a:solidFill>
                      <a:schemeClr val="bg1">
                        <a:lumMod val="65000"/>
                      </a:schemeClr>
                    </a:solidFill>
                  </a:rPr>
                  <a:t>pyvista</a:t>
                </a:r>
                <a:r>
                  <a:rPr lang="en-US" sz="1600" dirty="0">
                    <a:solidFill>
                      <a:schemeClr val="bg1">
                        <a:lumMod val="65000"/>
                      </a:schemeClr>
                    </a:solidFill>
                  </a:rPr>
                  <a:t>)</a:t>
                </a:r>
              </a:p>
              <a:p>
                <a:pPr marL="285750" indent="-285750">
                  <a:spcAft>
                    <a:spcPts val="600"/>
                  </a:spcAft>
                  <a:buFont typeface="Courier New" panose="02070309020205020404" pitchFamily="49" charset="0"/>
                  <a:buChar char="o"/>
                </a:pPr>
                <a:r>
                  <a:rPr lang="en-US" sz="1600" dirty="0">
                    <a:solidFill>
                      <a:schemeClr val="tx2"/>
                    </a:solidFill>
                  </a:rPr>
                  <a:t>User can also specify </a:t>
                </a:r>
                <a:r>
                  <a:rPr lang="en-US" sz="1600" dirty="0">
                    <a:solidFill>
                      <a:srgbClr val="7030A0"/>
                    </a:solidFill>
                  </a:rPr>
                  <a:t>anisotropic materials </a:t>
                </a:r>
                <a:r>
                  <a:rPr lang="en-US" sz="1600" dirty="0">
                    <a:solidFill>
                      <a:schemeClr val="tx2"/>
                    </a:solidFill>
                  </a:rPr>
                  <a:t>by defining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2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s-E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s-ES" sz="16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2"/>
                    </a:solidFill>
                  </a:rPr>
                  <a:t>, …</a:t>
                </a:r>
              </a:p>
            </p:txBody>
          </p:sp>
        </mc:Choice>
        <mc:Fallback xmlns="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495B4691-6C03-C59E-22FB-392F7BB2D3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19936" y="1205002"/>
                <a:ext cx="6336083" cy="1951047"/>
              </a:xfrm>
              <a:prstGeom prst="rect">
                <a:avLst/>
              </a:prstGeom>
              <a:blipFill>
                <a:blip r:embed="rId6"/>
                <a:stretch>
                  <a:fillRect l="-866" t="-1875" b="-21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B303DD43-CE36-71FE-9BF4-0EFE255E2276}"/>
                  </a:ext>
                </a:extLst>
              </p:cNvPr>
              <p:cNvSpPr txBox="1"/>
              <p:nvPr/>
            </p:nvSpPr>
            <p:spPr bwMode="auto">
              <a:xfrm>
                <a:off x="1976555" y="3194746"/>
                <a:ext cx="7195390" cy="4606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s-ES" sz="16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sz="16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s-ES" sz="16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sub>
                        <m:sup>
                          <m:r>
                            <a:rPr lang="es-ES" sz="16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bSup>
                      <m:r>
                        <a:rPr lang="en-US" sz="160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= </m:t>
                      </m:r>
                      <m:r>
                        <a:rPr lang="en-US" sz="1600" i="1" dirty="0" err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𝑑𝑖𝑎𝑔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160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s-ES" sz="1600" b="0" i="1" dirty="0" smtClean="0">
                                  <a:solidFill>
                                    <a:schemeClr val="tx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" sz="1600" b="0" i="1" dirty="0" smtClean="0">
                                  <a:solidFill>
                                    <a:schemeClr val="tx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sz="1600" i="1" dirty="0" err="1" smtClean="0">
                                  <a:solidFill>
                                    <a:schemeClr val="tx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s-ES" sz="1600" b="0" i="1" dirty="0" smtClean="0">
                                  <a:solidFill>
                                    <a:schemeClr val="tx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 0.0,0</m:t>
                              </m:r>
                            </m:sub>
                            <m:sup>
                              <m:r>
                                <a:rPr lang="es-ES" sz="1600" b="0" i="1" dirty="0" smtClean="0">
                                  <a:solidFill>
                                    <a:schemeClr val="tx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bSup>
                          <m:r>
                            <a:rPr lang="es-ES" sz="1600" b="0" i="1" dirty="0" smtClean="0">
                              <a:solidFill>
                                <a:schemeClr val="tx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 …,</m:t>
                          </m:r>
                          <m:r>
                            <a:rPr lang="en-US" sz="1600" i="1" dirty="0" smtClean="0">
                              <a:solidFill>
                                <a:schemeClr val="tx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Sup>
                            <m:sSubSupPr>
                              <m:ctrlPr>
                                <a:rPr lang="es-ES" sz="1600" b="0" i="1" dirty="0" smtClean="0">
                                  <a:solidFill>
                                    <a:schemeClr val="tx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" sz="1600" i="1" dirty="0">
                                  <a:solidFill>
                                    <a:schemeClr val="tx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sz="1600" i="1" dirty="0" err="1">
                                  <a:solidFill>
                                    <a:schemeClr val="tx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s-ES" sz="1600" i="1" dirty="0">
                                  <a:solidFill>
                                    <a:schemeClr val="tx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sSub>
                                <m:sSubPr>
                                  <m:ctrlPr>
                                    <a:rPr lang="es-ES" sz="1600" b="0" i="1" dirty="0" smtClean="0">
                                      <a:solidFill>
                                        <a:schemeClr val="tx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sz="1600" b="0" i="1" dirty="0" smtClean="0">
                                      <a:solidFill>
                                        <a:schemeClr val="tx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s-ES" sz="1600" b="0" i="1" dirty="0" smtClean="0">
                                      <a:solidFill>
                                        <a:schemeClr val="tx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s-ES" sz="1600" i="1" dirty="0">
                                  <a:solidFill>
                                    <a:schemeClr val="tx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sSub>
                                <m:sSubPr>
                                  <m:ctrlPr>
                                    <a:rPr lang="es-ES" sz="1600" b="0" i="1" dirty="0" smtClean="0">
                                      <a:solidFill>
                                        <a:schemeClr val="tx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sz="1600" b="0" i="1" dirty="0" smtClean="0">
                                      <a:solidFill>
                                        <a:schemeClr val="tx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s-ES" sz="1600" b="0" i="1" dirty="0" smtClean="0">
                                      <a:solidFill>
                                        <a:schemeClr val="tx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s-ES" sz="1600" i="1" dirty="0">
                                  <a:solidFill>
                                    <a:schemeClr val="tx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s-ES" sz="1600" b="0" i="1" dirty="0" smtClean="0">
                                      <a:solidFill>
                                        <a:schemeClr val="tx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sz="1600" b="0" i="1" dirty="0" smtClean="0">
                                      <a:solidFill>
                                        <a:schemeClr val="tx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s-ES" sz="1600" b="0" i="1" dirty="0" smtClean="0">
                                      <a:solidFill>
                                        <a:schemeClr val="tx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es-ES" sz="1600" b="0" i="1" dirty="0" smtClean="0">
                                  <a:solidFill>
                                    <a:schemeClr val="tx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bSup>
                          <m:r>
                            <a:rPr lang="es-ES" sz="160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sSubSup>
                            <m:sSubSupPr>
                              <m:ctrlPr>
                                <a:rPr lang="es-ES" sz="1600" b="0" i="1" dirty="0" smtClean="0">
                                  <a:solidFill>
                                    <a:srgbClr val="008A3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" sz="1600" i="1" dirty="0">
                                  <a:solidFill>
                                    <a:srgbClr val="008A3E"/>
                                  </a:solidFill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s-ES" sz="1600" b="0" i="1" dirty="0" smtClean="0">
                                  <a:solidFill>
                                    <a:srgbClr val="008A3E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s-ES" sz="1600" i="1" dirty="0">
                                  <a:solidFill>
                                    <a:srgbClr val="008A3E"/>
                                  </a:solidFill>
                                  <a:latin typeface="Cambria Math" panose="02040503050406030204" pitchFamily="18" charset="0"/>
                                </a:rPr>
                                <m:t>, 0.0,0</m:t>
                              </m:r>
                            </m:sub>
                            <m:sup>
                              <m:r>
                                <a:rPr lang="es-ES" sz="1600" b="0" i="1" dirty="0" smtClean="0">
                                  <a:solidFill>
                                    <a:srgbClr val="008A3E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bSup>
                          <m:r>
                            <a:rPr lang="es-ES" sz="1600" i="1" dirty="0">
                              <a:solidFill>
                                <a:srgbClr val="008A3E"/>
                              </a:solidFill>
                              <a:latin typeface="Cambria Math" panose="02040503050406030204" pitchFamily="18" charset="0"/>
                            </a:rPr>
                            <m:t>, …,</m:t>
                          </m:r>
                          <m:r>
                            <a:rPr lang="en-US" sz="1600" i="1" dirty="0">
                              <a:solidFill>
                                <a:srgbClr val="008A3E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Sup>
                            <m:sSubSupPr>
                              <m:ctrlPr>
                                <a:rPr lang="es-ES" sz="1600" b="0" i="1" dirty="0" smtClean="0">
                                  <a:solidFill>
                                    <a:srgbClr val="008A3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" sz="1600" i="1" dirty="0">
                                  <a:solidFill>
                                    <a:srgbClr val="008A3E"/>
                                  </a:solidFill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s-ES" sz="1600" b="0" i="1" dirty="0" smtClean="0">
                                  <a:solidFill>
                                    <a:srgbClr val="008A3E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s-ES" sz="1600" i="1" dirty="0">
                                  <a:solidFill>
                                    <a:srgbClr val="008A3E"/>
                                  </a:solidFill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sSub>
                                <m:sSubPr>
                                  <m:ctrlPr>
                                    <a:rPr lang="es-ES" sz="1600" i="1" dirty="0">
                                      <a:solidFill>
                                        <a:srgbClr val="008A3E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sz="1600" i="1" dirty="0">
                                      <a:solidFill>
                                        <a:srgbClr val="008A3E"/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s-ES" sz="1600" i="1" dirty="0">
                                      <a:solidFill>
                                        <a:srgbClr val="008A3E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s-ES" sz="1600" i="1" dirty="0">
                                  <a:solidFill>
                                    <a:srgbClr val="008A3E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sSub>
                                <m:sSubPr>
                                  <m:ctrlPr>
                                    <a:rPr lang="es-ES" sz="1600" i="1" dirty="0">
                                      <a:solidFill>
                                        <a:srgbClr val="008A3E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sz="1600" i="1" dirty="0">
                                      <a:solidFill>
                                        <a:srgbClr val="008A3E"/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s-ES" sz="1600" i="1" dirty="0">
                                      <a:solidFill>
                                        <a:srgbClr val="008A3E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s-ES" sz="1600" i="1" dirty="0">
                                  <a:solidFill>
                                    <a:srgbClr val="008A3E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s-ES" sz="1600" i="1" dirty="0">
                                      <a:solidFill>
                                        <a:srgbClr val="008A3E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sz="1600" i="1" dirty="0">
                                      <a:solidFill>
                                        <a:srgbClr val="008A3E"/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s-ES" sz="1600" i="1" dirty="0">
                                      <a:solidFill>
                                        <a:srgbClr val="008A3E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es-ES" sz="1600" b="0" i="1" dirty="0" smtClean="0">
                                  <a:solidFill>
                                    <a:srgbClr val="008A3E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bSup>
                          <m:r>
                            <a:rPr lang="es-ES" sz="160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es-ES" sz="1600" b="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" sz="1600" i="1" dirty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s-ES" sz="1600" b="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s-ES" sz="1600" i="1" dirty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, 0.0,0</m:t>
                              </m:r>
                            </m:sub>
                            <m:sup>
                              <m:r>
                                <a:rPr lang="es-ES" sz="1600" b="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bSup>
                          <m:r>
                            <a:rPr lang="es-ES" sz="1600" i="1" dirty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, …,</m:t>
                          </m:r>
                          <m:r>
                            <a:rPr lang="en-US" sz="1600" i="1" dirty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Sup>
                            <m:sSubSupPr>
                              <m:ctrlPr>
                                <a:rPr lang="es-ES" sz="1600" b="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" sz="1600" i="1" dirty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s-ES" sz="1600" b="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s-ES" sz="1600" i="1" dirty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sSub>
                                <m:sSubPr>
                                  <m:ctrlPr>
                                    <a:rPr lang="es-ES" sz="1600" i="1" dirty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sz="1600" i="1" dirty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s-ES" sz="1600" i="1" dirty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s-ES" sz="1600" i="1" dirty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sSub>
                                <m:sSubPr>
                                  <m:ctrlPr>
                                    <a:rPr lang="es-ES" sz="1600" i="1" dirty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sz="1600" i="1" dirty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s-ES" sz="1600" i="1" dirty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s-ES" sz="1600" i="1" dirty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s-ES" sz="1600" i="1" dirty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sz="1600" i="1" dirty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s-ES" sz="1600" i="1" dirty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es-ES" sz="1600" b="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B303DD43-CE36-71FE-9BF4-0EFE255E22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76555" y="3194746"/>
                <a:ext cx="7195390" cy="46063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C1FF880B-CDBF-10CE-C2C1-129246AC3E2B}"/>
                  </a:ext>
                </a:extLst>
              </p:cNvPr>
              <p:cNvSpPr txBox="1"/>
              <p:nvPr/>
            </p:nvSpPr>
            <p:spPr bwMode="auto">
              <a:xfrm>
                <a:off x="2045858" y="3616433"/>
                <a:ext cx="7195390" cy="4606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s-ES" sz="16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sz="16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s-ES" sz="16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  <m:sup>
                          <m:r>
                            <a:rPr lang="es-ES" sz="16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bSup>
                      <m:r>
                        <a:rPr lang="en-US" sz="160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= </m:t>
                      </m:r>
                      <m:r>
                        <a:rPr lang="en-US" sz="1600" i="1" dirty="0" err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𝑑𝑖𝑎𝑔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160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s-ES" sz="1600" b="0" i="1" dirty="0" smtClean="0">
                                  <a:solidFill>
                                    <a:schemeClr val="tx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" sz="1600" b="0" i="1" dirty="0" smtClean="0">
                                  <a:solidFill>
                                    <a:schemeClr val="tx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600" i="1" dirty="0" err="1" smtClean="0">
                                  <a:solidFill>
                                    <a:schemeClr val="tx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s-ES" sz="1600" b="0" i="1" dirty="0" smtClean="0">
                                  <a:solidFill>
                                    <a:schemeClr val="tx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 0.0,0</m:t>
                              </m:r>
                            </m:sub>
                            <m:sup>
                              <m:r>
                                <a:rPr lang="es-ES" sz="1600" b="0" i="1" dirty="0" smtClean="0">
                                  <a:solidFill>
                                    <a:schemeClr val="tx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bSup>
                          <m:r>
                            <a:rPr lang="es-ES" sz="1600" b="0" i="1" dirty="0" smtClean="0">
                              <a:solidFill>
                                <a:schemeClr val="tx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 …,</m:t>
                          </m:r>
                          <m:r>
                            <a:rPr lang="en-US" sz="1600" i="1" dirty="0" smtClean="0">
                              <a:solidFill>
                                <a:schemeClr val="tx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Sup>
                            <m:sSubSupPr>
                              <m:ctrlPr>
                                <a:rPr lang="es-ES" sz="1600" b="0" i="1" dirty="0" smtClean="0">
                                  <a:solidFill>
                                    <a:schemeClr val="tx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" sz="1600" i="1" dirty="0">
                                  <a:solidFill>
                                    <a:schemeClr val="tx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600" i="1" dirty="0" err="1">
                                  <a:solidFill>
                                    <a:schemeClr val="tx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s-ES" sz="1600" i="1" dirty="0">
                                  <a:solidFill>
                                    <a:schemeClr val="tx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sSub>
                                <m:sSubPr>
                                  <m:ctrlPr>
                                    <a:rPr lang="es-ES" sz="1600" b="0" i="1" dirty="0" smtClean="0">
                                      <a:solidFill>
                                        <a:schemeClr val="tx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sz="1600" b="0" i="1" dirty="0" smtClean="0">
                                      <a:solidFill>
                                        <a:schemeClr val="tx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s-ES" sz="1600" b="0" i="1" dirty="0" smtClean="0">
                                      <a:solidFill>
                                        <a:schemeClr val="tx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s-ES" sz="1600" i="1" dirty="0">
                                  <a:solidFill>
                                    <a:schemeClr val="tx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sSub>
                                <m:sSubPr>
                                  <m:ctrlPr>
                                    <a:rPr lang="es-ES" sz="1600" b="0" i="1" dirty="0" smtClean="0">
                                      <a:solidFill>
                                        <a:schemeClr val="tx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sz="1600" b="0" i="1" dirty="0" smtClean="0">
                                      <a:solidFill>
                                        <a:schemeClr val="tx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s-ES" sz="1600" b="0" i="1" dirty="0" smtClean="0">
                                      <a:solidFill>
                                        <a:schemeClr val="tx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s-ES" sz="1600" i="1" dirty="0">
                                  <a:solidFill>
                                    <a:schemeClr val="tx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s-ES" sz="1600" b="0" i="1" dirty="0" smtClean="0">
                                      <a:solidFill>
                                        <a:schemeClr val="tx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sz="1600" b="0" i="1" dirty="0" smtClean="0">
                                      <a:solidFill>
                                        <a:schemeClr val="tx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s-ES" sz="1600" b="0" i="1" dirty="0" smtClean="0">
                                      <a:solidFill>
                                        <a:schemeClr val="tx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es-ES" sz="1600" b="0" i="1" dirty="0" smtClean="0">
                                  <a:solidFill>
                                    <a:schemeClr val="tx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bSup>
                          <m:r>
                            <a:rPr lang="es-ES" sz="160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sSubSup>
                            <m:sSubSupPr>
                              <m:ctrlPr>
                                <a:rPr lang="es-ES" sz="1600" b="0" i="1" dirty="0" smtClean="0">
                                  <a:solidFill>
                                    <a:srgbClr val="008A3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" sz="1600" b="0" i="1" dirty="0" smtClean="0">
                                  <a:solidFill>
                                    <a:srgbClr val="008A3E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s-ES" sz="1600" b="0" i="1" dirty="0" smtClean="0">
                                  <a:solidFill>
                                    <a:srgbClr val="008A3E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s-ES" sz="1600" i="1" dirty="0">
                                  <a:solidFill>
                                    <a:srgbClr val="008A3E"/>
                                  </a:solidFill>
                                  <a:latin typeface="Cambria Math" panose="02040503050406030204" pitchFamily="18" charset="0"/>
                                </a:rPr>
                                <m:t>, 0.0,0</m:t>
                              </m:r>
                            </m:sub>
                            <m:sup>
                              <m:r>
                                <a:rPr lang="es-ES" sz="1600" b="0" i="1" dirty="0" smtClean="0">
                                  <a:solidFill>
                                    <a:srgbClr val="008A3E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bSup>
                          <m:r>
                            <a:rPr lang="es-ES" sz="1600" i="1" dirty="0">
                              <a:solidFill>
                                <a:srgbClr val="008A3E"/>
                              </a:solidFill>
                              <a:latin typeface="Cambria Math" panose="02040503050406030204" pitchFamily="18" charset="0"/>
                            </a:rPr>
                            <m:t>, …,</m:t>
                          </m:r>
                          <m:r>
                            <a:rPr lang="en-US" sz="1600" i="1" dirty="0">
                              <a:solidFill>
                                <a:srgbClr val="008A3E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Sup>
                            <m:sSubSupPr>
                              <m:ctrlPr>
                                <a:rPr lang="es-ES" sz="1600" b="0" i="1" dirty="0" smtClean="0">
                                  <a:solidFill>
                                    <a:srgbClr val="008A3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" sz="1600" i="1" dirty="0">
                                  <a:solidFill>
                                    <a:srgbClr val="008A3E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s-ES" sz="1600" b="0" i="1" dirty="0" smtClean="0">
                                  <a:solidFill>
                                    <a:srgbClr val="008A3E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s-ES" sz="1600" i="1" dirty="0">
                                  <a:solidFill>
                                    <a:srgbClr val="008A3E"/>
                                  </a:solidFill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sSub>
                                <m:sSubPr>
                                  <m:ctrlPr>
                                    <a:rPr lang="es-ES" sz="1600" i="1" dirty="0">
                                      <a:solidFill>
                                        <a:srgbClr val="008A3E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sz="1600" i="1" dirty="0">
                                      <a:solidFill>
                                        <a:srgbClr val="008A3E"/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s-ES" sz="1600" i="1" dirty="0">
                                      <a:solidFill>
                                        <a:srgbClr val="008A3E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s-ES" sz="1600" i="1" dirty="0">
                                  <a:solidFill>
                                    <a:srgbClr val="008A3E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sSub>
                                <m:sSubPr>
                                  <m:ctrlPr>
                                    <a:rPr lang="es-ES" sz="1600" i="1" dirty="0">
                                      <a:solidFill>
                                        <a:srgbClr val="008A3E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sz="1600" i="1" dirty="0">
                                      <a:solidFill>
                                        <a:srgbClr val="008A3E"/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s-ES" sz="1600" i="1" dirty="0">
                                      <a:solidFill>
                                        <a:srgbClr val="008A3E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s-ES" sz="1600" i="1" dirty="0">
                                  <a:solidFill>
                                    <a:srgbClr val="008A3E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s-ES" sz="1600" i="1" dirty="0">
                                      <a:solidFill>
                                        <a:srgbClr val="008A3E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sz="1600" i="1" dirty="0">
                                      <a:solidFill>
                                        <a:srgbClr val="008A3E"/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s-ES" sz="1600" i="1" dirty="0">
                                      <a:solidFill>
                                        <a:srgbClr val="008A3E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es-ES" sz="1600" b="0" i="1" dirty="0" smtClean="0">
                                  <a:solidFill>
                                    <a:srgbClr val="008A3E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bSup>
                          <m:r>
                            <a:rPr lang="es-ES" sz="160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es-ES" sz="1600" b="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" sz="1600" b="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s-ES" sz="1600" b="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s-ES" sz="1600" i="1" dirty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, 0.0,0</m:t>
                              </m:r>
                            </m:sub>
                            <m:sup>
                              <m:r>
                                <a:rPr lang="es-ES" sz="1600" b="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bSup>
                          <m:r>
                            <a:rPr lang="es-ES" sz="1600" i="1" dirty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, …,</m:t>
                          </m:r>
                          <m:r>
                            <a:rPr lang="en-US" sz="1600" i="1" dirty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Sup>
                            <m:sSubSupPr>
                              <m:ctrlPr>
                                <a:rPr lang="es-ES" sz="1600" b="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" sz="1600" b="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s-ES" sz="1600" b="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s-ES" sz="1600" i="1" dirty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sSub>
                                <m:sSubPr>
                                  <m:ctrlPr>
                                    <a:rPr lang="es-ES" sz="1600" i="1" dirty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sz="1600" i="1" dirty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s-ES" sz="1600" i="1" dirty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s-ES" sz="1600" i="1" dirty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sSub>
                                <m:sSubPr>
                                  <m:ctrlPr>
                                    <a:rPr lang="es-ES" sz="1600" i="1" dirty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sz="1600" i="1" dirty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s-ES" sz="1600" i="1" dirty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s-ES" sz="1600" i="1" dirty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s-ES" sz="1600" i="1" dirty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sz="1600" i="1" dirty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s-ES" sz="1600" i="1" dirty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es-ES" sz="1600" b="0" i="1" dirty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C1FF880B-CDBF-10CE-C2C1-129246AC3E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45858" y="3616433"/>
                <a:ext cx="7195390" cy="46063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CuadroTexto 16">
            <a:extLst>
              <a:ext uri="{FF2B5EF4-FFF2-40B4-BE49-F238E27FC236}">
                <a16:creationId xmlns:a16="http://schemas.microsoft.com/office/drawing/2014/main" id="{0E2664F1-2B58-E23F-77A1-6C37B6F8F39B}"/>
              </a:ext>
            </a:extLst>
          </p:cNvPr>
          <p:cNvSpPr txBox="1"/>
          <p:nvPr/>
        </p:nvSpPr>
        <p:spPr bwMode="auto">
          <a:xfrm>
            <a:off x="3431705" y="6545842"/>
            <a:ext cx="475252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*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This approximation is only not valid for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</a:rPr>
              <a:t>Gyrotropic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 materials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FF2935BF-0B2D-016C-C0DA-451C656C09F3}"/>
              </a:ext>
            </a:extLst>
          </p:cNvPr>
          <p:cNvSpPr txBox="1"/>
          <p:nvPr/>
        </p:nvSpPr>
        <p:spPr bwMode="auto">
          <a:xfrm>
            <a:off x="744816" y="4485250"/>
            <a:ext cx="30930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examples/test/test_materials.py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9" name="Picture 4">
            <a:extLst>
              <a:ext uri="{FF2B5EF4-FFF2-40B4-BE49-F238E27FC236}">
                <a16:creationId xmlns:a16="http://schemas.microsoft.com/office/drawing/2014/main" id="{EF5BEE14-01DF-83F8-A1C4-1ECE07E19C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48" y="4484013"/>
            <a:ext cx="262474" cy="26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66E98F99-D114-E773-1A92-8E3C3C5474DA}"/>
                  </a:ext>
                </a:extLst>
              </p:cNvPr>
              <p:cNvSpPr txBox="1"/>
              <p:nvPr/>
            </p:nvSpPr>
            <p:spPr bwMode="auto">
              <a:xfrm>
                <a:off x="362777" y="4860178"/>
                <a:ext cx="3640572" cy="1250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1400" dirty="0">
                    <a:solidFill>
                      <a:schemeClr val="tx2"/>
                    </a:solidFill>
                  </a:rPr>
                  <a:t>A </a:t>
                </a:r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PEC sphere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" sz="1400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1400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p>
                        <m:r>
                          <a:rPr lang="es-ES" sz="1400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s-ES" sz="1400" b="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=0 </m:t>
                    </m:r>
                  </m:oMath>
                </a14:m>
                <a:r>
                  <a:rPr lang="en-US" sz="1400" dirty="0">
                    <a:solidFill>
                      <a:schemeClr val="tx2"/>
                    </a:solidFill>
                  </a:rPr>
                  <a:t>and a </a:t>
                </a:r>
                <a:r>
                  <a:rPr lang="en-US" sz="1400" dirty="0">
                    <a:solidFill>
                      <a:srgbClr val="00B050"/>
                    </a:solidFill>
                  </a:rPr>
                  <a:t>Dielectric sphere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" sz="1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1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p>
                        <m:r>
                          <a:rPr lang="es-ES" sz="1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s-ES" sz="14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s-ES" sz="1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s-ES" sz="14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ES" sz="14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  <m:sSub>
                              <m:sSubPr>
                                <m:ctrlPr>
                                  <a:rPr lang="es-ES" sz="14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sz="14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  <m:sub>
                                <m:r>
                                  <a:rPr lang="es-ES" sz="14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s-ES" sz="1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sz="1400" dirty="0">
                    <a:solidFill>
                      <a:srgbClr val="00B050"/>
                    </a:solidFill>
                  </a:rPr>
                  <a:t> </a:t>
                </a:r>
                <a:r>
                  <a:rPr lang="en-US" sz="1400" dirty="0">
                    <a:solidFill>
                      <a:schemeClr val="tx2"/>
                    </a:solidFill>
                  </a:rPr>
                  <a:t>imported in a vacuum background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" sz="1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1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p>
                        <m:r>
                          <a:rPr lang="es-ES" sz="1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s-ES" sz="14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s-ES" sz="1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S" sz="1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s-ES" sz="1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s-ES" sz="1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bSup>
                  </m:oMath>
                </a14:m>
                <a:r>
                  <a:rPr lang="en-US" sz="1400" dirty="0">
                    <a:solidFill>
                      <a:schemeClr val="tx2"/>
                    </a:solidFill>
                  </a:rPr>
                  <a:t>. 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sz="1400" dirty="0">
                    <a:solidFill>
                      <a:schemeClr val="tx2"/>
                    </a:solidFill>
                  </a:rPr>
                  <a:t>User can inspect the material tensors by: </a:t>
                </a:r>
                <a:r>
                  <a:rPr lang="en-US" sz="1400" dirty="0" err="1">
                    <a:solidFill>
                      <a:schemeClr val="tx2"/>
                    </a:solidFill>
                    <a:latin typeface="Consolas" panose="020B0609020204030204" pitchFamily="49" charset="0"/>
                  </a:rPr>
                  <a:t>solver.ieps.inspect</a:t>
                </a:r>
                <a:r>
                  <a:rPr lang="en-US" sz="1400" dirty="0">
                    <a:solidFill>
                      <a:schemeClr val="tx2"/>
                    </a:solidFill>
                    <a:latin typeface="Consolas" panose="020B0609020204030204" pitchFamily="49" charset="0"/>
                  </a:rPr>
                  <a:t>(plane=‘YZ’)</a:t>
                </a:r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66E98F99-D114-E773-1A92-8E3C3C5474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2777" y="4860178"/>
                <a:ext cx="3640572" cy="1250214"/>
              </a:xfrm>
              <a:prstGeom prst="rect">
                <a:avLst/>
              </a:prstGeom>
              <a:blipFill>
                <a:blip r:embed="rId10"/>
                <a:stretch>
                  <a:fillRect l="-503" b="-4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BEC24978-CEEE-21BE-D06D-F6C2D3A53E3A}"/>
                  </a:ext>
                </a:extLst>
              </p:cNvPr>
              <p:cNvSpPr txBox="1"/>
              <p:nvPr/>
            </p:nvSpPr>
            <p:spPr bwMode="auto">
              <a:xfrm>
                <a:off x="8902087" y="3246373"/>
                <a:ext cx="117237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3×</m:t>
                      </m:r>
                      <m:sSub>
                        <m:sSubPr>
                          <m:ctrlP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𝑐𝑒𝑙𝑙𝑠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BEC24978-CEEE-21BE-D06D-F6C2D3A53E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902087" y="3246373"/>
                <a:ext cx="1172372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3886F828-023F-3FAA-8894-EAF8A91D2A30}"/>
                  </a:ext>
                </a:extLst>
              </p:cNvPr>
              <p:cNvSpPr txBox="1"/>
              <p:nvPr/>
            </p:nvSpPr>
            <p:spPr bwMode="auto">
              <a:xfrm>
                <a:off x="9028084" y="3668060"/>
                <a:ext cx="117237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3×</m:t>
                      </m:r>
                      <m:sSub>
                        <m:sSubPr>
                          <m:ctrlP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𝑐𝑒𝑙𝑙𝑠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3886F828-023F-3FAA-8894-EAF8A91D2A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028084" y="3668060"/>
                <a:ext cx="1172372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Conector recto 29">
            <a:extLst>
              <a:ext uri="{FF2B5EF4-FFF2-40B4-BE49-F238E27FC236}">
                <a16:creationId xmlns:a16="http://schemas.microsoft.com/office/drawing/2014/main" id="{95105B9E-ECE0-5387-B649-D8B9ECD868FF}"/>
              </a:ext>
            </a:extLst>
          </p:cNvPr>
          <p:cNvCxnSpPr/>
          <p:nvPr/>
        </p:nvCxnSpPr>
        <p:spPr>
          <a:xfrm flipV="1">
            <a:off x="315953" y="4835411"/>
            <a:ext cx="3528392" cy="180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ángulo: esquinas redondeadas 30">
            <a:extLst>
              <a:ext uri="{FF2B5EF4-FFF2-40B4-BE49-F238E27FC236}">
                <a16:creationId xmlns:a16="http://schemas.microsoft.com/office/drawing/2014/main" id="{1EA201CF-F59F-F56C-ABF1-A9FE3F6CC7C7}"/>
              </a:ext>
            </a:extLst>
          </p:cNvPr>
          <p:cNvSpPr/>
          <p:nvPr/>
        </p:nvSpPr>
        <p:spPr>
          <a:xfrm>
            <a:off x="187406" y="4332044"/>
            <a:ext cx="3769119" cy="1833260"/>
          </a:xfrm>
          <a:prstGeom prst="roundRect">
            <a:avLst>
              <a:gd name="adj" fmla="val 7289"/>
            </a:avLst>
          </a:prstGeom>
          <a:solidFill>
            <a:schemeClr val="tx1">
              <a:lumMod val="60000"/>
              <a:lumOff val="4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CuadroTexto 32">
                <a:extLst>
                  <a:ext uri="{FF2B5EF4-FFF2-40B4-BE49-F238E27FC236}">
                    <a16:creationId xmlns:a16="http://schemas.microsoft.com/office/drawing/2014/main" id="{3C06D95D-F68F-4AC7-2284-B7F30AE729B0}"/>
                  </a:ext>
                </a:extLst>
              </p:cNvPr>
              <p:cNvSpPr txBox="1"/>
              <p:nvPr/>
            </p:nvSpPr>
            <p:spPr bwMode="auto">
              <a:xfrm>
                <a:off x="10776520" y="4332044"/>
                <a:ext cx="60107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3" name="CuadroTexto 32">
                <a:extLst>
                  <a:ext uri="{FF2B5EF4-FFF2-40B4-BE49-F238E27FC236}">
                    <a16:creationId xmlns:a16="http://schemas.microsoft.com/office/drawing/2014/main" id="{3C06D95D-F68F-4AC7-2284-B7F30AE729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776520" y="4332044"/>
                <a:ext cx="601075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uadroTexto 35">
                <a:extLst>
                  <a:ext uri="{FF2B5EF4-FFF2-40B4-BE49-F238E27FC236}">
                    <a16:creationId xmlns:a16="http://schemas.microsoft.com/office/drawing/2014/main" id="{10508649-8CF1-2833-4C79-A702F9347E28}"/>
                  </a:ext>
                </a:extLst>
              </p:cNvPr>
              <p:cNvSpPr txBox="1"/>
              <p:nvPr/>
            </p:nvSpPr>
            <p:spPr bwMode="auto">
              <a:xfrm>
                <a:off x="8519882" y="4327248"/>
                <a:ext cx="601075" cy="3961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6" name="CuadroTexto 35">
                <a:extLst>
                  <a:ext uri="{FF2B5EF4-FFF2-40B4-BE49-F238E27FC236}">
                    <a16:creationId xmlns:a16="http://schemas.microsoft.com/office/drawing/2014/main" id="{10508649-8CF1-2833-4C79-A702F9347E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519882" y="4327248"/>
                <a:ext cx="601075" cy="396199"/>
              </a:xfrm>
              <a:prstGeom prst="rect">
                <a:avLst/>
              </a:prstGeom>
              <a:blipFill>
                <a:blip r:embed="rId14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CuadroTexto 36">
                <a:extLst>
                  <a:ext uri="{FF2B5EF4-FFF2-40B4-BE49-F238E27FC236}">
                    <a16:creationId xmlns:a16="http://schemas.microsoft.com/office/drawing/2014/main" id="{D693C9B9-E872-FEB1-1931-1F79BB779FCF}"/>
                  </a:ext>
                </a:extLst>
              </p:cNvPr>
              <p:cNvSpPr txBox="1"/>
              <p:nvPr/>
            </p:nvSpPr>
            <p:spPr bwMode="auto">
              <a:xfrm>
                <a:off x="6135407" y="4266466"/>
                <a:ext cx="60107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7" name="CuadroTexto 36">
                <a:extLst>
                  <a:ext uri="{FF2B5EF4-FFF2-40B4-BE49-F238E27FC236}">
                    <a16:creationId xmlns:a16="http://schemas.microsoft.com/office/drawing/2014/main" id="{D693C9B9-E872-FEB1-1931-1F79BB779F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35407" y="4266466"/>
                <a:ext cx="601075" cy="36933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14392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8" grpId="0"/>
      <p:bldP spid="20" grpId="0"/>
      <p:bldP spid="21" grpId="0"/>
      <p:bldP spid="22" grpId="0"/>
      <p:bldP spid="31" grpId="0" animBg="1"/>
      <p:bldP spid="33" grpId="0"/>
      <p:bldP spid="36" grpId="0"/>
      <p:bldP spid="3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A0B150-C053-D36B-EEC5-E95F607EF9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Example: </a:t>
            </a:r>
            <a:r>
              <a:rPr lang="en-US" sz="3600" dirty="0"/>
              <a:t>Planewave interacting with sphere</a:t>
            </a:r>
            <a:endParaRPr 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DD1789A-C095-80A6-024F-CF593D4E71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24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C92FE20-8448-66BE-0CE9-4FAEB1F87D01}"/>
              </a:ext>
            </a:extLst>
          </p:cNvPr>
          <p:cNvSpPr txBox="1"/>
          <p:nvPr/>
        </p:nvSpPr>
        <p:spPr bwMode="auto">
          <a:xfrm>
            <a:off x="3692312" y="1188376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Vacuum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1A90DEA-20EF-5994-09BB-924F04A25C7F}"/>
              </a:ext>
            </a:extLst>
          </p:cNvPr>
          <p:cNvSpPr/>
          <p:nvPr/>
        </p:nvSpPr>
        <p:spPr>
          <a:xfrm>
            <a:off x="1390429" y="1386720"/>
            <a:ext cx="3254388" cy="1808944"/>
          </a:xfrm>
          <a:prstGeom prst="rect">
            <a:avLst/>
          </a:prstGeom>
          <a:solidFill>
            <a:srgbClr val="92D050">
              <a:alpha val="10000"/>
            </a:srgbClr>
          </a:solidFill>
          <a:ln>
            <a:solidFill>
              <a:srgbClr val="007B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8B07418-70F8-B8AC-81CA-3ADCE4A44869}"/>
              </a:ext>
            </a:extLst>
          </p:cNvPr>
          <p:cNvSpPr txBox="1"/>
          <p:nvPr/>
        </p:nvSpPr>
        <p:spPr bwMode="auto">
          <a:xfrm>
            <a:off x="4298802" y="3214415"/>
            <a:ext cx="97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B00"/>
                </a:solidFill>
              </a:rPr>
              <a:t>Plane YZ</a:t>
            </a:r>
          </a:p>
        </p:txBody>
      </p:sp>
      <p:sp>
        <p:nvSpPr>
          <p:cNvPr id="7" name="Cubo 6">
            <a:extLst>
              <a:ext uri="{FF2B5EF4-FFF2-40B4-BE49-F238E27FC236}">
                <a16:creationId xmlns:a16="http://schemas.microsoft.com/office/drawing/2014/main" id="{38670CD8-AC11-ADE0-1FAF-5BDA61F280B7}"/>
              </a:ext>
            </a:extLst>
          </p:cNvPr>
          <p:cNvSpPr/>
          <p:nvPr/>
        </p:nvSpPr>
        <p:spPr>
          <a:xfrm>
            <a:off x="1105075" y="1243603"/>
            <a:ext cx="3669730" cy="2142386"/>
          </a:xfrm>
          <a:prstGeom prst="cube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bo 8">
            <a:extLst>
              <a:ext uri="{FF2B5EF4-FFF2-40B4-BE49-F238E27FC236}">
                <a16:creationId xmlns:a16="http://schemas.microsoft.com/office/drawing/2014/main" id="{A359342C-DD9C-10C9-654F-71D3CE0AFC1B}"/>
              </a:ext>
            </a:extLst>
          </p:cNvPr>
          <p:cNvSpPr/>
          <p:nvPr/>
        </p:nvSpPr>
        <p:spPr>
          <a:xfrm>
            <a:off x="1105074" y="1264571"/>
            <a:ext cx="576063" cy="2121418"/>
          </a:xfrm>
          <a:prstGeom prst="cube">
            <a:avLst>
              <a:gd name="adj" fmla="val 91149"/>
            </a:avLst>
          </a:prstGeom>
          <a:solidFill>
            <a:srgbClr val="C0000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1FAD2B35-89C5-D731-FA60-3BDB345D3EF7}"/>
                  </a:ext>
                </a:extLst>
              </p:cNvPr>
              <p:cNvSpPr txBox="1"/>
              <p:nvPr/>
            </p:nvSpPr>
            <p:spPr bwMode="auto">
              <a:xfrm>
                <a:off x="2389002" y="2006137"/>
                <a:ext cx="154933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chemeClr val="tx2"/>
                    </a:solidFill>
                  </a:rPr>
                  <a:t>PEC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s-E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=∞</m:t>
                    </m:r>
                  </m:oMath>
                </a14:m>
                <a:endParaRPr lang="es-ES" sz="1600" b="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1FAD2B35-89C5-D731-FA60-3BDB345D3E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89002" y="2006137"/>
                <a:ext cx="1549333" cy="338554"/>
              </a:xfrm>
              <a:prstGeom prst="rect">
                <a:avLst/>
              </a:prstGeom>
              <a:blipFill>
                <a:blip r:embed="rId3"/>
                <a:stretch>
                  <a:fillRect l="-2362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uadroTexto 10">
            <a:extLst>
              <a:ext uri="{FF2B5EF4-FFF2-40B4-BE49-F238E27FC236}">
                <a16:creationId xmlns:a16="http://schemas.microsoft.com/office/drawing/2014/main" id="{15E24F4B-668D-5AB3-178E-90BFEB0BB81B}"/>
              </a:ext>
            </a:extLst>
          </p:cNvPr>
          <p:cNvSpPr txBox="1"/>
          <p:nvPr/>
        </p:nvSpPr>
        <p:spPr bwMode="auto">
          <a:xfrm>
            <a:off x="356032" y="1807885"/>
            <a:ext cx="12426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Plane </a:t>
            </a:r>
          </a:p>
          <a:p>
            <a:r>
              <a:rPr lang="en-US" dirty="0">
                <a:solidFill>
                  <a:srgbClr val="C00000"/>
                </a:solidFill>
              </a:rPr>
              <a:t>wave </a:t>
            </a:r>
          </a:p>
          <a:p>
            <a:r>
              <a:rPr lang="en-US" dirty="0">
                <a:solidFill>
                  <a:srgbClr val="C00000"/>
                </a:solidFill>
              </a:rPr>
              <a:t>port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734A7BBA-3C49-AD17-A241-C7D06940DC25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12938" y="1264571"/>
            <a:ext cx="2393184" cy="2258132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455CE801-75C8-D0C5-0891-EF2E5126FB10}"/>
              </a:ext>
            </a:extLst>
          </p:cNvPr>
          <p:cNvSpPr txBox="1"/>
          <p:nvPr/>
        </p:nvSpPr>
        <p:spPr bwMode="auto">
          <a:xfrm>
            <a:off x="3432430" y="4197374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Vacuum</a:t>
            </a: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C40A0971-71F8-64FA-29E4-AEE09D35982E}"/>
              </a:ext>
            </a:extLst>
          </p:cNvPr>
          <p:cNvSpPr/>
          <p:nvPr/>
        </p:nvSpPr>
        <p:spPr>
          <a:xfrm>
            <a:off x="1297749" y="4256309"/>
            <a:ext cx="3254388" cy="1808944"/>
          </a:xfrm>
          <a:prstGeom prst="rect">
            <a:avLst/>
          </a:prstGeom>
          <a:solidFill>
            <a:srgbClr val="92D050">
              <a:alpha val="10000"/>
            </a:srgbClr>
          </a:solidFill>
          <a:ln>
            <a:solidFill>
              <a:srgbClr val="007B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B21E40A5-11C9-ECA4-8286-9630929F2A5B}"/>
              </a:ext>
            </a:extLst>
          </p:cNvPr>
          <p:cNvSpPr txBox="1"/>
          <p:nvPr/>
        </p:nvSpPr>
        <p:spPr bwMode="auto">
          <a:xfrm>
            <a:off x="4206122" y="6084004"/>
            <a:ext cx="97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B00"/>
                </a:solidFill>
              </a:rPr>
              <a:t>Plane YZ</a:t>
            </a:r>
          </a:p>
        </p:txBody>
      </p:sp>
      <p:sp>
        <p:nvSpPr>
          <p:cNvPr id="39" name="Cubo 38">
            <a:extLst>
              <a:ext uri="{FF2B5EF4-FFF2-40B4-BE49-F238E27FC236}">
                <a16:creationId xmlns:a16="http://schemas.microsoft.com/office/drawing/2014/main" id="{4E1ACA4E-1FBA-44CD-DEAE-DB69D34553D8}"/>
              </a:ext>
            </a:extLst>
          </p:cNvPr>
          <p:cNvSpPr/>
          <p:nvPr/>
        </p:nvSpPr>
        <p:spPr>
          <a:xfrm>
            <a:off x="1012395" y="4113192"/>
            <a:ext cx="3669730" cy="2142386"/>
          </a:xfrm>
          <a:prstGeom prst="cube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Cubo 39">
            <a:extLst>
              <a:ext uri="{FF2B5EF4-FFF2-40B4-BE49-F238E27FC236}">
                <a16:creationId xmlns:a16="http://schemas.microsoft.com/office/drawing/2014/main" id="{87CFB5E3-3F6E-2BD5-E0D4-B95F4714FF51}"/>
              </a:ext>
            </a:extLst>
          </p:cNvPr>
          <p:cNvSpPr/>
          <p:nvPr/>
        </p:nvSpPr>
        <p:spPr>
          <a:xfrm>
            <a:off x="1012394" y="4134160"/>
            <a:ext cx="576063" cy="2121418"/>
          </a:xfrm>
          <a:prstGeom prst="cube">
            <a:avLst>
              <a:gd name="adj" fmla="val 91149"/>
            </a:avLst>
          </a:prstGeom>
          <a:solidFill>
            <a:srgbClr val="C0000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CuadroTexto 40">
                <a:extLst>
                  <a:ext uri="{FF2B5EF4-FFF2-40B4-BE49-F238E27FC236}">
                    <a16:creationId xmlns:a16="http://schemas.microsoft.com/office/drawing/2014/main" id="{D5EDF70B-7C8D-F0D0-3862-ABEB7EDD2CB2}"/>
                  </a:ext>
                </a:extLst>
              </p:cNvPr>
              <p:cNvSpPr txBox="1"/>
              <p:nvPr/>
            </p:nvSpPr>
            <p:spPr bwMode="auto">
              <a:xfrm>
                <a:off x="2070175" y="5025592"/>
                <a:ext cx="169334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chemeClr val="accent3">
                        <a:lumMod val="50000"/>
                      </a:schemeClr>
                    </a:solidFill>
                  </a:rPr>
                  <a:t>Dielectric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s-ES" sz="1600" b="0" i="1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=10</m:t>
                    </m:r>
                  </m:oMath>
                </a14:m>
                <a:endParaRPr lang="en-US" sz="1600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1" name="CuadroTexto 40">
                <a:extLst>
                  <a:ext uri="{FF2B5EF4-FFF2-40B4-BE49-F238E27FC236}">
                    <a16:creationId xmlns:a16="http://schemas.microsoft.com/office/drawing/2014/main" id="{D5EDF70B-7C8D-F0D0-3862-ABEB7EDD2C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70175" y="5025592"/>
                <a:ext cx="1693349" cy="338554"/>
              </a:xfrm>
              <a:prstGeom prst="rect">
                <a:avLst/>
              </a:prstGeom>
              <a:blipFill>
                <a:blip r:embed="rId6"/>
                <a:stretch>
                  <a:fillRect l="-2166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CuadroTexto 41">
            <a:extLst>
              <a:ext uri="{FF2B5EF4-FFF2-40B4-BE49-F238E27FC236}">
                <a16:creationId xmlns:a16="http://schemas.microsoft.com/office/drawing/2014/main" id="{9876C0A8-5D71-6F23-E3A6-CF885B90B21B}"/>
              </a:ext>
            </a:extLst>
          </p:cNvPr>
          <p:cNvSpPr txBox="1"/>
          <p:nvPr/>
        </p:nvSpPr>
        <p:spPr bwMode="auto">
          <a:xfrm>
            <a:off x="263352" y="4677474"/>
            <a:ext cx="12426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Plane </a:t>
            </a:r>
          </a:p>
          <a:p>
            <a:r>
              <a:rPr lang="en-US" dirty="0">
                <a:solidFill>
                  <a:srgbClr val="C00000"/>
                </a:solidFill>
              </a:rPr>
              <a:t>wave </a:t>
            </a:r>
          </a:p>
          <a:p>
            <a:r>
              <a:rPr lang="en-US" dirty="0">
                <a:solidFill>
                  <a:srgbClr val="C00000"/>
                </a:solidFill>
              </a:rPr>
              <a:t>port</a:t>
            </a: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226B708C-4BD0-F12E-845F-5FC22B9C534D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70000"/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20258" y="4134160"/>
            <a:ext cx="2393184" cy="2258132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57E88392-BF32-7D86-3D34-6711ED6BA1D8}"/>
              </a:ext>
            </a:extLst>
          </p:cNvPr>
          <p:cNvSpPr txBox="1"/>
          <p:nvPr/>
        </p:nvSpPr>
        <p:spPr bwMode="auto">
          <a:xfrm>
            <a:off x="4694396" y="4128314"/>
            <a:ext cx="12234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BCs:</a:t>
            </a:r>
          </a:p>
          <a:p>
            <a:r>
              <a:rPr lang="en-US" sz="1400" b="1" dirty="0">
                <a:solidFill>
                  <a:srgbClr val="C00000"/>
                </a:solidFill>
              </a:rPr>
              <a:t>Periodic x-/x+</a:t>
            </a:r>
          </a:p>
          <a:p>
            <a:r>
              <a:rPr lang="en-US" sz="1400" b="1" dirty="0">
                <a:solidFill>
                  <a:srgbClr val="C00000"/>
                </a:solidFill>
              </a:rPr>
              <a:t>Periodic y-/y+</a:t>
            </a:r>
          </a:p>
          <a:p>
            <a:r>
              <a:rPr lang="en-US" sz="1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PEC z-/z+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34B2DBA2-2999-77D8-3599-60E7B2E8903E}"/>
              </a:ext>
            </a:extLst>
          </p:cNvPr>
          <p:cNvSpPr txBox="1"/>
          <p:nvPr/>
        </p:nvSpPr>
        <p:spPr bwMode="auto">
          <a:xfrm>
            <a:off x="4727473" y="1188582"/>
            <a:ext cx="12234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BCs:</a:t>
            </a:r>
          </a:p>
          <a:p>
            <a:r>
              <a:rPr lang="en-US" sz="1400" b="1" dirty="0">
                <a:solidFill>
                  <a:srgbClr val="C00000"/>
                </a:solidFill>
              </a:rPr>
              <a:t>Periodic x-/x+</a:t>
            </a:r>
          </a:p>
          <a:p>
            <a:r>
              <a:rPr lang="en-US" sz="1400" b="1" dirty="0">
                <a:solidFill>
                  <a:srgbClr val="C00000"/>
                </a:solidFill>
              </a:rPr>
              <a:t>Periodic y-/y+</a:t>
            </a:r>
          </a:p>
          <a:p>
            <a:r>
              <a:rPr lang="en-US" sz="1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PEC z-/z+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93640FCF-0CB7-6C03-4A4A-DD91E215E813}"/>
              </a:ext>
            </a:extLst>
          </p:cNvPr>
          <p:cNvSpPr txBox="1"/>
          <p:nvPr/>
        </p:nvSpPr>
        <p:spPr bwMode="auto">
          <a:xfrm>
            <a:off x="668245" y="3509666"/>
            <a:ext cx="488088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i="1" dirty="0"/>
              <a:t>Special thanks </a:t>
            </a:r>
            <a:r>
              <a:rPr lang="en-US" sz="1600" dirty="0"/>
              <a:t>to Prof. M. </a:t>
            </a:r>
            <a:r>
              <a:rPr lang="en-US" sz="1600" dirty="0" err="1"/>
              <a:t>Cotelo</a:t>
            </a:r>
            <a:r>
              <a:rPr lang="en-US" sz="1600" dirty="0"/>
              <a:t> (UPM) for the help with the planewave port setup and validation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6001D07E-3123-BDB5-2586-2F4277929625}"/>
              </a:ext>
            </a:extLst>
          </p:cNvPr>
          <p:cNvSpPr txBox="1"/>
          <p:nvPr/>
        </p:nvSpPr>
        <p:spPr bwMode="auto">
          <a:xfrm>
            <a:off x="9048328" y="99179"/>
            <a:ext cx="3093046" cy="2809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examples/script_planewave_fit.py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6" name="Picture 4">
            <a:extLst>
              <a:ext uri="{FF2B5EF4-FFF2-40B4-BE49-F238E27FC236}">
                <a16:creationId xmlns:a16="http://schemas.microsoft.com/office/drawing/2014/main" id="{927C104B-8E46-288C-1E62-0E53C6B8B0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6182" y="98338"/>
            <a:ext cx="262474" cy="26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9647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A0B150-C053-D36B-EEC5-E95F607EF9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Example: </a:t>
            </a:r>
            <a:r>
              <a:rPr lang="en-US" sz="3600" dirty="0"/>
              <a:t>Planewave interacting with sphere</a:t>
            </a:r>
            <a:endParaRPr 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DD1789A-C095-80A6-024F-CF593D4E71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24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C92FE20-8448-66BE-0CE9-4FAEB1F87D01}"/>
              </a:ext>
            </a:extLst>
          </p:cNvPr>
          <p:cNvSpPr txBox="1"/>
          <p:nvPr/>
        </p:nvSpPr>
        <p:spPr bwMode="auto">
          <a:xfrm>
            <a:off x="3692312" y="1188376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Vacuum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1A90DEA-20EF-5994-09BB-924F04A25C7F}"/>
              </a:ext>
            </a:extLst>
          </p:cNvPr>
          <p:cNvSpPr/>
          <p:nvPr/>
        </p:nvSpPr>
        <p:spPr>
          <a:xfrm>
            <a:off x="1390429" y="1386720"/>
            <a:ext cx="3254388" cy="1808944"/>
          </a:xfrm>
          <a:prstGeom prst="rect">
            <a:avLst/>
          </a:prstGeom>
          <a:solidFill>
            <a:srgbClr val="92D050">
              <a:alpha val="10000"/>
            </a:srgbClr>
          </a:solidFill>
          <a:ln>
            <a:solidFill>
              <a:srgbClr val="007B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8B07418-70F8-B8AC-81CA-3ADCE4A44869}"/>
              </a:ext>
            </a:extLst>
          </p:cNvPr>
          <p:cNvSpPr txBox="1"/>
          <p:nvPr/>
        </p:nvSpPr>
        <p:spPr bwMode="auto">
          <a:xfrm>
            <a:off x="4298802" y="3214415"/>
            <a:ext cx="97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B00"/>
                </a:solidFill>
              </a:rPr>
              <a:t>Plane YZ</a:t>
            </a:r>
          </a:p>
        </p:txBody>
      </p:sp>
      <p:sp>
        <p:nvSpPr>
          <p:cNvPr id="7" name="Cubo 6">
            <a:extLst>
              <a:ext uri="{FF2B5EF4-FFF2-40B4-BE49-F238E27FC236}">
                <a16:creationId xmlns:a16="http://schemas.microsoft.com/office/drawing/2014/main" id="{38670CD8-AC11-ADE0-1FAF-5BDA61F280B7}"/>
              </a:ext>
            </a:extLst>
          </p:cNvPr>
          <p:cNvSpPr/>
          <p:nvPr/>
        </p:nvSpPr>
        <p:spPr>
          <a:xfrm>
            <a:off x="1105075" y="1243603"/>
            <a:ext cx="3669730" cy="2142386"/>
          </a:xfrm>
          <a:prstGeom prst="cube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bo 8">
            <a:extLst>
              <a:ext uri="{FF2B5EF4-FFF2-40B4-BE49-F238E27FC236}">
                <a16:creationId xmlns:a16="http://schemas.microsoft.com/office/drawing/2014/main" id="{A359342C-DD9C-10C9-654F-71D3CE0AFC1B}"/>
              </a:ext>
            </a:extLst>
          </p:cNvPr>
          <p:cNvSpPr/>
          <p:nvPr/>
        </p:nvSpPr>
        <p:spPr>
          <a:xfrm>
            <a:off x="1105074" y="1264571"/>
            <a:ext cx="576063" cy="2121418"/>
          </a:xfrm>
          <a:prstGeom prst="cube">
            <a:avLst>
              <a:gd name="adj" fmla="val 91149"/>
            </a:avLst>
          </a:prstGeom>
          <a:solidFill>
            <a:srgbClr val="C0000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1FAD2B35-89C5-D731-FA60-3BDB345D3EF7}"/>
                  </a:ext>
                </a:extLst>
              </p:cNvPr>
              <p:cNvSpPr txBox="1"/>
              <p:nvPr/>
            </p:nvSpPr>
            <p:spPr bwMode="auto">
              <a:xfrm>
                <a:off x="2389002" y="2006137"/>
                <a:ext cx="154933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chemeClr val="tx2"/>
                    </a:solidFill>
                  </a:rPr>
                  <a:t>PEC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s-E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=∞</m:t>
                    </m:r>
                  </m:oMath>
                </a14:m>
                <a:endParaRPr lang="es-ES" sz="1600" b="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1FAD2B35-89C5-D731-FA60-3BDB345D3E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89002" y="2006137"/>
                <a:ext cx="1549333" cy="338554"/>
              </a:xfrm>
              <a:prstGeom prst="rect">
                <a:avLst/>
              </a:prstGeom>
              <a:blipFill>
                <a:blip r:embed="rId3"/>
                <a:stretch>
                  <a:fillRect l="-2362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uadroTexto 10">
            <a:extLst>
              <a:ext uri="{FF2B5EF4-FFF2-40B4-BE49-F238E27FC236}">
                <a16:creationId xmlns:a16="http://schemas.microsoft.com/office/drawing/2014/main" id="{15E24F4B-668D-5AB3-178E-90BFEB0BB81B}"/>
              </a:ext>
            </a:extLst>
          </p:cNvPr>
          <p:cNvSpPr txBox="1"/>
          <p:nvPr/>
        </p:nvSpPr>
        <p:spPr bwMode="auto">
          <a:xfrm>
            <a:off x="356032" y="1807885"/>
            <a:ext cx="12426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Plane </a:t>
            </a:r>
          </a:p>
          <a:p>
            <a:r>
              <a:rPr lang="en-US" dirty="0">
                <a:solidFill>
                  <a:srgbClr val="C00000"/>
                </a:solidFill>
              </a:rPr>
              <a:t>wave </a:t>
            </a:r>
          </a:p>
          <a:p>
            <a:r>
              <a:rPr lang="en-US" dirty="0">
                <a:solidFill>
                  <a:srgbClr val="C00000"/>
                </a:solidFill>
              </a:rPr>
              <a:t>port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734A7BBA-3C49-AD17-A241-C7D06940DC25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12938" y="1264571"/>
            <a:ext cx="2393184" cy="2258132"/>
          </a:xfrm>
          <a:prstGeom prst="rect">
            <a:avLst/>
          </a:prstGeom>
        </p:spPr>
      </p:pic>
      <p:pic>
        <p:nvPicPr>
          <p:cNvPr id="47" name="Imagen 46" descr="Gráfico&#10;&#10;Descripción generada automáticamente">
            <a:extLst>
              <a:ext uri="{FF2B5EF4-FFF2-40B4-BE49-F238E27FC236}">
                <a16:creationId xmlns:a16="http://schemas.microsoft.com/office/drawing/2014/main" id="{ABA51986-24C0-34E5-DBC7-BFBF535DE02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5596" y="1113709"/>
            <a:ext cx="5725019" cy="2862509"/>
          </a:xfrm>
          <a:prstGeom prst="rect">
            <a:avLst/>
          </a:prstGeom>
        </p:spPr>
      </p:pic>
      <p:sp>
        <p:nvSpPr>
          <p:cNvPr id="50" name="CuadroTexto 49">
            <a:extLst>
              <a:ext uri="{FF2B5EF4-FFF2-40B4-BE49-F238E27FC236}">
                <a16:creationId xmlns:a16="http://schemas.microsoft.com/office/drawing/2014/main" id="{34B2DBA2-2999-77D8-3599-60E7B2E8903E}"/>
              </a:ext>
            </a:extLst>
          </p:cNvPr>
          <p:cNvSpPr txBox="1"/>
          <p:nvPr/>
        </p:nvSpPr>
        <p:spPr bwMode="auto">
          <a:xfrm>
            <a:off x="4727473" y="1188582"/>
            <a:ext cx="12234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BCs:</a:t>
            </a:r>
          </a:p>
          <a:p>
            <a:r>
              <a:rPr lang="en-US" sz="1400" b="1" dirty="0">
                <a:solidFill>
                  <a:srgbClr val="C00000"/>
                </a:solidFill>
              </a:rPr>
              <a:t>Periodic x-/x+</a:t>
            </a:r>
          </a:p>
          <a:p>
            <a:r>
              <a:rPr lang="en-US" sz="1400" b="1" dirty="0">
                <a:solidFill>
                  <a:srgbClr val="C00000"/>
                </a:solidFill>
              </a:rPr>
              <a:t>Periodic y-/y+</a:t>
            </a:r>
          </a:p>
          <a:p>
            <a:r>
              <a:rPr lang="en-US" sz="1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PEC z-/z+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93640FCF-0CB7-6C03-4A4A-DD91E215E813}"/>
              </a:ext>
            </a:extLst>
          </p:cNvPr>
          <p:cNvSpPr txBox="1"/>
          <p:nvPr/>
        </p:nvSpPr>
        <p:spPr bwMode="auto">
          <a:xfrm>
            <a:off x="668245" y="3509666"/>
            <a:ext cx="488088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i="1" dirty="0"/>
              <a:t>Special thanks </a:t>
            </a:r>
            <a:r>
              <a:rPr lang="en-US" sz="1600" dirty="0"/>
              <a:t>to Prof. M. </a:t>
            </a:r>
            <a:r>
              <a:rPr lang="en-US" sz="1600" dirty="0" err="1"/>
              <a:t>Cotelo</a:t>
            </a:r>
            <a:r>
              <a:rPr lang="en-US" sz="1600" dirty="0"/>
              <a:t> (UPM) for the help with the planewave port setup and validation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CD78950F-C4A3-9CCB-0BE6-BF9313028DCA}"/>
              </a:ext>
            </a:extLst>
          </p:cNvPr>
          <p:cNvSpPr txBox="1"/>
          <p:nvPr/>
        </p:nvSpPr>
        <p:spPr bwMode="auto">
          <a:xfrm>
            <a:off x="9542378" y="1072978"/>
            <a:ext cx="252698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*</a:t>
            </a:r>
            <a:r>
              <a:rPr lang="en-US" sz="1400" dirty="0" err="1">
                <a:latin typeface="Consolas" panose="020B0609020204030204" pitchFamily="49" charset="0"/>
              </a:rPr>
              <a:t>wakis</a:t>
            </a:r>
            <a:r>
              <a:rPr lang="en-US" sz="1400" dirty="0"/>
              <a:t> built-in 2d plotting </a:t>
            </a:r>
            <a:r>
              <a:rPr lang="en-US" sz="1200" dirty="0">
                <a:solidFill>
                  <a:schemeClr val="accent4">
                    <a:lumMod val="75000"/>
                  </a:schemeClr>
                </a:solidFill>
                <a:latin typeface="Consolas" panose="020B0609020204030204" pitchFamily="49" charset="0"/>
              </a:rPr>
              <a:t>solver.plot2d(**</a:t>
            </a:r>
            <a:r>
              <a:rPr lang="en-US" sz="1200" dirty="0" err="1">
                <a:solidFill>
                  <a:schemeClr val="accent4">
                    <a:lumMod val="75000"/>
                  </a:schemeClr>
                </a:solidFill>
                <a:latin typeface="Consolas" panose="020B0609020204030204" pitchFamily="49" charset="0"/>
              </a:rPr>
              <a:t>kwargs</a:t>
            </a:r>
            <a:r>
              <a:rPr lang="en-US" sz="1200" dirty="0">
                <a:solidFill>
                  <a:schemeClr val="accent4">
                    <a:lumMod val="75000"/>
                  </a:schemeClr>
                </a:solidFill>
                <a:latin typeface="Consolas" panose="020B0609020204030204" pitchFamily="49" charset="0"/>
              </a:rPr>
              <a:t>)</a:t>
            </a:r>
            <a:endParaRPr lang="en-US" sz="1400" dirty="0">
              <a:solidFill>
                <a:schemeClr val="accent4">
                  <a:lumMod val="75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6001D07E-3123-BDB5-2586-2F4277929625}"/>
              </a:ext>
            </a:extLst>
          </p:cNvPr>
          <p:cNvSpPr txBox="1"/>
          <p:nvPr/>
        </p:nvSpPr>
        <p:spPr bwMode="auto">
          <a:xfrm>
            <a:off x="9048328" y="99179"/>
            <a:ext cx="3093046" cy="2809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examples/script_planewave_fit.py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6" name="Picture 4">
            <a:extLst>
              <a:ext uri="{FF2B5EF4-FFF2-40B4-BE49-F238E27FC236}">
                <a16:creationId xmlns:a16="http://schemas.microsoft.com/office/drawing/2014/main" id="{927C104B-8E46-288C-1E62-0E53C6B8B0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6182" y="98338"/>
            <a:ext cx="262474" cy="26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E9DA2B56-554C-911C-7589-8473CBCB5DEA}"/>
              </a:ext>
            </a:extLst>
          </p:cNvPr>
          <p:cNvSpPr txBox="1"/>
          <p:nvPr/>
        </p:nvSpPr>
        <p:spPr bwMode="auto">
          <a:xfrm>
            <a:off x="3432430" y="4197374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Vacuum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FB2B5E59-D2C1-7C6B-B132-9B2AB9D26D1F}"/>
              </a:ext>
            </a:extLst>
          </p:cNvPr>
          <p:cNvSpPr/>
          <p:nvPr/>
        </p:nvSpPr>
        <p:spPr>
          <a:xfrm>
            <a:off x="1297749" y="4256309"/>
            <a:ext cx="3254388" cy="1808944"/>
          </a:xfrm>
          <a:prstGeom prst="rect">
            <a:avLst/>
          </a:prstGeom>
          <a:solidFill>
            <a:srgbClr val="92D050">
              <a:alpha val="10000"/>
            </a:srgbClr>
          </a:solidFill>
          <a:ln>
            <a:solidFill>
              <a:srgbClr val="007B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F0EB9E4E-0B87-0290-2ADE-3DE9B79DEA53}"/>
              </a:ext>
            </a:extLst>
          </p:cNvPr>
          <p:cNvSpPr txBox="1"/>
          <p:nvPr/>
        </p:nvSpPr>
        <p:spPr bwMode="auto">
          <a:xfrm>
            <a:off x="4206122" y="6084004"/>
            <a:ext cx="97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B00"/>
                </a:solidFill>
              </a:rPr>
              <a:t>Plane YZ</a:t>
            </a:r>
          </a:p>
        </p:txBody>
      </p:sp>
      <p:sp>
        <p:nvSpPr>
          <p:cNvPr id="15" name="Cubo 14">
            <a:extLst>
              <a:ext uri="{FF2B5EF4-FFF2-40B4-BE49-F238E27FC236}">
                <a16:creationId xmlns:a16="http://schemas.microsoft.com/office/drawing/2014/main" id="{DE8CD213-E9B7-60C5-E154-8364F9F70D01}"/>
              </a:ext>
            </a:extLst>
          </p:cNvPr>
          <p:cNvSpPr/>
          <p:nvPr/>
        </p:nvSpPr>
        <p:spPr>
          <a:xfrm>
            <a:off x="1012395" y="4113192"/>
            <a:ext cx="3669730" cy="2142386"/>
          </a:xfrm>
          <a:prstGeom prst="cube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ubo 15">
            <a:extLst>
              <a:ext uri="{FF2B5EF4-FFF2-40B4-BE49-F238E27FC236}">
                <a16:creationId xmlns:a16="http://schemas.microsoft.com/office/drawing/2014/main" id="{372E1FC1-F26F-A825-FCA4-66B923219300}"/>
              </a:ext>
            </a:extLst>
          </p:cNvPr>
          <p:cNvSpPr/>
          <p:nvPr/>
        </p:nvSpPr>
        <p:spPr>
          <a:xfrm>
            <a:off x="1012394" y="4134160"/>
            <a:ext cx="576063" cy="2121418"/>
          </a:xfrm>
          <a:prstGeom prst="cube">
            <a:avLst>
              <a:gd name="adj" fmla="val 91149"/>
            </a:avLst>
          </a:prstGeom>
          <a:solidFill>
            <a:srgbClr val="C0000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B5709C6C-1CAC-1BD8-E554-008FEA1A5FEF}"/>
                  </a:ext>
                </a:extLst>
              </p:cNvPr>
              <p:cNvSpPr txBox="1"/>
              <p:nvPr/>
            </p:nvSpPr>
            <p:spPr bwMode="auto">
              <a:xfrm>
                <a:off x="2070175" y="5025592"/>
                <a:ext cx="169334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chemeClr val="accent3">
                        <a:lumMod val="50000"/>
                      </a:schemeClr>
                    </a:solidFill>
                  </a:rPr>
                  <a:t>Dielectric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s-ES" sz="1600" b="0" i="1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=10</m:t>
                    </m:r>
                  </m:oMath>
                </a14:m>
                <a:endParaRPr lang="en-US" sz="1600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B5709C6C-1CAC-1BD8-E554-008FEA1A5F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70175" y="5025592"/>
                <a:ext cx="1693349" cy="338554"/>
              </a:xfrm>
              <a:prstGeom prst="rect">
                <a:avLst/>
              </a:prstGeom>
              <a:blipFill>
                <a:blip r:embed="rId8"/>
                <a:stretch>
                  <a:fillRect l="-2166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CuadroTexto 17">
            <a:extLst>
              <a:ext uri="{FF2B5EF4-FFF2-40B4-BE49-F238E27FC236}">
                <a16:creationId xmlns:a16="http://schemas.microsoft.com/office/drawing/2014/main" id="{85DDF9E0-8E77-3F0A-30B9-4B4D28C5F270}"/>
              </a:ext>
            </a:extLst>
          </p:cNvPr>
          <p:cNvSpPr txBox="1"/>
          <p:nvPr/>
        </p:nvSpPr>
        <p:spPr bwMode="auto">
          <a:xfrm>
            <a:off x="263352" y="4677474"/>
            <a:ext cx="12426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Plane </a:t>
            </a:r>
          </a:p>
          <a:p>
            <a:r>
              <a:rPr lang="en-US" dirty="0">
                <a:solidFill>
                  <a:srgbClr val="C00000"/>
                </a:solidFill>
              </a:rPr>
              <a:t>wave </a:t>
            </a:r>
          </a:p>
          <a:p>
            <a:r>
              <a:rPr lang="en-US" dirty="0">
                <a:solidFill>
                  <a:srgbClr val="C00000"/>
                </a:solidFill>
              </a:rPr>
              <a:t>port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C8CFC8FC-5B12-73EC-C0FA-8E8B5B04331C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70000"/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20258" y="4134160"/>
            <a:ext cx="2393184" cy="2258132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1663992E-B93D-FAA9-9E8D-4239E0474AF1}"/>
              </a:ext>
            </a:extLst>
          </p:cNvPr>
          <p:cNvSpPr txBox="1"/>
          <p:nvPr/>
        </p:nvSpPr>
        <p:spPr bwMode="auto">
          <a:xfrm>
            <a:off x="4694396" y="4128314"/>
            <a:ext cx="12234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BCs:</a:t>
            </a:r>
          </a:p>
          <a:p>
            <a:r>
              <a:rPr lang="en-US" sz="1400" b="1" dirty="0">
                <a:solidFill>
                  <a:srgbClr val="C00000"/>
                </a:solidFill>
              </a:rPr>
              <a:t>Periodic x-/x+</a:t>
            </a:r>
          </a:p>
          <a:p>
            <a:r>
              <a:rPr lang="en-US" sz="1400" b="1" dirty="0">
                <a:solidFill>
                  <a:srgbClr val="C00000"/>
                </a:solidFill>
              </a:rPr>
              <a:t>Periodic y-/y+</a:t>
            </a:r>
          </a:p>
          <a:p>
            <a:r>
              <a:rPr lang="en-US" sz="1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PEC z-/z+</a:t>
            </a:r>
          </a:p>
        </p:txBody>
      </p:sp>
    </p:spTree>
    <p:extLst>
      <p:ext uri="{BB962C8B-B14F-4D97-AF65-F5344CB8AC3E}">
        <p14:creationId xmlns:p14="http://schemas.microsoft.com/office/powerpoint/2010/main" val="35483340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A0B150-C053-D36B-EEC5-E95F607EF9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Example: </a:t>
            </a:r>
            <a:r>
              <a:rPr lang="en-US" sz="3600" dirty="0"/>
              <a:t>Planewave interacting with sphere</a:t>
            </a:r>
            <a:endParaRPr 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DD1789A-C095-80A6-024F-CF593D4E71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24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C92FE20-8448-66BE-0CE9-4FAEB1F87D01}"/>
              </a:ext>
            </a:extLst>
          </p:cNvPr>
          <p:cNvSpPr txBox="1"/>
          <p:nvPr/>
        </p:nvSpPr>
        <p:spPr bwMode="auto">
          <a:xfrm>
            <a:off x="3692312" y="1188376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Vacuum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1A90DEA-20EF-5994-09BB-924F04A25C7F}"/>
              </a:ext>
            </a:extLst>
          </p:cNvPr>
          <p:cNvSpPr/>
          <p:nvPr/>
        </p:nvSpPr>
        <p:spPr>
          <a:xfrm>
            <a:off x="1390429" y="1386720"/>
            <a:ext cx="3254388" cy="1808944"/>
          </a:xfrm>
          <a:prstGeom prst="rect">
            <a:avLst/>
          </a:prstGeom>
          <a:solidFill>
            <a:srgbClr val="92D050">
              <a:alpha val="10000"/>
            </a:srgbClr>
          </a:solidFill>
          <a:ln>
            <a:solidFill>
              <a:srgbClr val="007B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8B07418-70F8-B8AC-81CA-3ADCE4A44869}"/>
              </a:ext>
            </a:extLst>
          </p:cNvPr>
          <p:cNvSpPr txBox="1"/>
          <p:nvPr/>
        </p:nvSpPr>
        <p:spPr bwMode="auto">
          <a:xfrm>
            <a:off x="4298802" y="3214415"/>
            <a:ext cx="97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B00"/>
                </a:solidFill>
              </a:rPr>
              <a:t>Plane YZ</a:t>
            </a:r>
          </a:p>
        </p:txBody>
      </p:sp>
      <p:sp>
        <p:nvSpPr>
          <p:cNvPr id="7" name="Cubo 6">
            <a:extLst>
              <a:ext uri="{FF2B5EF4-FFF2-40B4-BE49-F238E27FC236}">
                <a16:creationId xmlns:a16="http://schemas.microsoft.com/office/drawing/2014/main" id="{38670CD8-AC11-ADE0-1FAF-5BDA61F280B7}"/>
              </a:ext>
            </a:extLst>
          </p:cNvPr>
          <p:cNvSpPr/>
          <p:nvPr/>
        </p:nvSpPr>
        <p:spPr>
          <a:xfrm>
            <a:off x="1105075" y="1243603"/>
            <a:ext cx="3669730" cy="2142386"/>
          </a:xfrm>
          <a:prstGeom prst="cube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bo 8">
            <a:extLst>
              <a:ext uri="{FF2B5EF4-FFF2-40B4-BE49-F238E27FC236}">
                <a16:creationId xmlns:a16="http://schemas.microsoft.com/office/drawing/2014/main" id="{A359342C-DD9C-10C9-654F-71D3CE0AFC1B}"/>
              </a:ext>
            </a:extLst>
          </p:cNvPr>
          <p:cNvSpPr/>
          <p:nvPr/>
        </p:nvSpPr>
        <p:spPr>
          <a:xfrm>
            <a:off x="1105074" y="1264571"/>
            <a:ext cx="576063" cy="2121418"/>
          </a:xfrm>
          <a:prstGeom prst="cube">
            <a:avLst>
              <a:gd name="adj" fmla="val 91149"/>
            </a:avLst>
          </a:prstGeom>
          <a:solidFill>
            <a:srgbClr val="C0000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1FAD2B35-89C5-D731-FA60-3BDB345D3EF7}"/>
                  </a:ext>
                </a:extLst>
              </p:cNvPr>
              <p:cNvSpPr txBox="1"/>
              <p:nvPr/>
            </p:nvSpPr>
            <p:spPr bwMode="auto">
              <a:xfrm>
                <a:off x="2389002" y="2006137"/>
                <a:ext cx="154933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chemeClr val="tx2"/>
                    </a:solidFill>
                  </a:rPr>
                  <a:t>PEC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s-E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=∞</m:t>
                    </m:r>
                  </m:oMath>
                </a14:m>
                <a:endParaRPr lang="es-ES" sz="1600" b="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1FAD2B35-89C5-D731-FA60-3BDB345D3E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89002" y="2006137"/>
                <a:ext cx="1549333" cy="338554"/>
              </a:xfrm>
              <a:prstGeom prst="rect">
                <a:avLst/>
              </a:prstGeom>
              <a:blipFill>
                <a:blip r:embed="rId3"/>
                <a:stretch>
                  <a:fillRect l="-2362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uadroTexto 10">
            <a:extLst>
              <a:ext uri="{FF2B5EF4-FFF2-40B4-BE49-F238E27FC236}">
                <a16:creationId xmlns:a16="http://schemas.microsoft.com/office/drawing/2014/main" id="{15E24F4B-668D-5AB3-178E-90BFEB0BB81B}"/>
              </a:ext>
            </a:extLst>
          </p:cNvPr>
          <p:cNvSpPr txBox="1"/>
          <p:nvPr/>
        </p:nvSpPr>
        <p:spPr bwMode="auto">
          <a:xfrm>
            <a:off x="356032" y="1807885"/>
            <a:ext cx="12426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Plane </a:t>
            </a:r>
          </a:p>
          <a:p>
            <a:r>
              <a:rPr lang="en-US" dirty="0">
                <a:solidFill>
                  <a:srgbClr val="C00000"/>
                </a:solidFill>
              </a:rPr>
              <a:t>wave </a:t>
            </a:r>
          </a:p>
          <a:p>
            <a:r>
              <a:rPr lang="en-US" dirty="0">
                <a:solidFill>
                  <a:srgbClr val="C00000"/>
                </a:solidFill>
              </a:rPr>
              <a:t>port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734A7BBA-3C49-AD17-A241-C7D06940DC25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12938" y="1264571"/>
            <a:ext cx="2393184" cy="2258132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455CE801-75C8-D0C5-0891-EF2E5126FB10}"/>
              </a:ext>
            </a:extLst>
          </p:cNvPr>
          <p:cNvSpPr txBox="1"/>
          <p:nvPr/>
        </p:nvSpPr>
        <p:spPr bwMode="auto">
          <a:xfrm>
            <a:off x="3432430" y="4197374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Vacuum</a:t>
            </a: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C40A0971-71F8-64FA-29E4-AEE09D35982E}"/>
              </a:ext>
            </a:extLst>
          </p:cNvPr>
          <p:cNvSpPr/>
          <p:nvPr/>
        </p:nvSpPr>
        <p:spPr>
          <a:xfrm>
            <a:off x="1297749" y="4256309"/>
            <a:ext cx="3254388" cy="1808944"/>
          </a:xfrm>
          <a:prstGeom prst="rect">
            <a:avLst/>
          </a:prstGeom>
          <a:solidFill>
            <a:srgbClr val="92D050">
              <a:alpha val="10000"/>
            </a:srgbClr>
          </a:solidFill>
          <a:ln>
            <a:solidFill>
              <a:srgbClr val="007B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B21E40A5-11C9-ECA4-8286-9630929F2A5B}"/>
              </a:ext>
            </a:extLst>
          </p:cNvPr>
          <p:cNvSpPr txBox="1"/>
          <p:nvPr/>
        </p:nvSpPr>
        <p:spPr bwMode="auto">
          <a:xfrm>
            <a:off x="4206122" y="6084004"/>
            <a:ext cx="97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B00"/>
                </a:solidFill>
              </a:rPr>
              <a:t>Plane YZ</a:t>
            </a:r>
          </a:p>
        </p:txBody>
      </p:sp>
      <p:sp>
        <p:nvSpPr>
          <p:cNvPr id="39" name="Cubo 38">
            <a:extLst>
              <a:ext uri="{FF2B5EF4-FFF2-40B4-BE49-F238E27FC236}">
                <a16:creationId xmlns:a16="http://schemas.microsoft.com/office/drawing/2014/main" id="{4E1ACA4E-1FBA-44CD-DEAE-DB69D34553D8}"/>
              </a:ext>
            </a:extLst>
          </p:cNvPr>
          <p:cNvSpPr/>
          <p:nvPr/>
        </p:nvSpPr>
        <p:spPr>
          <a:xfrm>
            <a:off x="1012395" y="4113192"/>
            <a:ext cx="3669730" cy="2142386"/>
          </a:xfrm>
          <a:prstGeom prst="cube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Cubo 39">
            <a:extLst>
              <a:ext uri="{FF2B5EF4-FFF2-40B4-BE49-F238E27FC236}">
                <a16:creationId xmlns:a16="http://schemas.microsoft.com/office/drawing/2014/main" id="{87CFB5E3-3F6E-2BD5-E0D4-B95F4714FF51}"/>
              </a:ext>
            </a:extLst>
          </p:cNvPr>
          <p:cNvSpPr/>
          <p:nvPr/>
        </p:nvSpPr>
        <p:spPr>
          <a:xfrm>
            <a:off x="1012394" y="4134160"/>
            <a:ext cx="576063" cy="2121418"/>
          </a:xfrm>
          <a:prstGeom prst="cube">
            <a:avLst>
              <a:gd name="adj" fmla="val 91149"/>
            </a:avLst>
          </a:prstGeom>
          <a:solidFill>
            <a:srgbClr val="C0000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CuadroTexto 40">
                <a:extLst>
                  <a:ext uri="{FF2B5EF4-FFF2-40B4-BE49-F238E27FC236}">
                    <a16:creationId xmlns:a16="http://schemas.microsoft.com/office/drawing/2014/main" id="{D5EDF70B-7C8D-F0D0-3862-ABEB7EDD2CB2}"/>
                  </a:ext>
                </a:extLst>
              </p:cNvPr>
              <p:cNvSpPr txBox="1"/>
              <p:nvPr/>
            </p:nvSpPr>
            <p:spPr bwMode="auto">
              <a:xfrm>
                <a:off x="2070175" y="5025592"/>
                <a:ext cx="169334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chemeClr val="accent3">
                        <a:lumMod val="50000"/>
                      </a:schemeClr>
                    </a:solidFill>
                  </a:rPr>
                  <a:t>Dielectric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s-ES" sz="1600" b="0" i="1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=10</m:t>
                    </m:r>
                  </m:oMath>
                </a14:m>
                <a:endParaRPr lang="en-US" sz="1600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1" name="CuadroTexto 40">
                <a:extLst>
                  <a:ext uri="{FF2B5EF4-FFF2-40B4-BE49-F238E27FC236}">
                    <a16:creationId xmlns:a16="http://schemas.microsoft.com/office/drawing/2014/main" id="{D5EDF70B-7C8D-F0D0-3862-ABEB7EDD2C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70175" y="5025592"/>
                <a:ext cx="1693349" cy="338554"/>
              </a:xfrm>
              <a:prstGeom prst="rect">
                <a:avLst/>
              </a:prstGeom>
              <a:blipFill>
                <a:blip r:embed="rId6"/>
                <a:stretch>
                  <a:fillRect l="-2166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CuadroTexto 41">
            <a:extLst>
              <a:ext uri="{FF2B5EF4-FFF2-40B4-BE49-F238E27FC236}">
                <a16:creationId xmlns:a16="http://schemas.microsoft.com/office/drawing/2014/main" id="{9876C0A8-5D71-6F23-E3A6-CF885B90B21B}"/>
              </a:ext>
            </a:extLst>
          </p:cNvPr>
          <p:cNvSpPr txBox="1"/>
          <p:nvPr/>
        </p:nvSpPr>
        <p:spPr bwMode="auto">
          <a:xfrm>
            <a:off x="263352" y="4677474"/>
            <a:ext cx="12426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Plane </a:t>
            </a:r>
          </a:p>
          <a:p>
            <a:r>
              <a:rPr lang="en-US" dirty="0">
                <a:solidFill>
                  <a:srgbClr val="C00000"/>
                </a:solidFill>
              </a:rPr>
              <a:t>wave </a:t>
            </a:r>
          </a:p>
          <a:p>
            <a:r>
              <a:rPr lang="en-US" dirty="0">
                <a:solidFill>
                  <a:srgbClr val="C00000"/>
                </a:solidFill>
              </a:rPr>
              <a:t>port</a:t>
            </a: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226B708C-4BD0-F12E-845F-5FC22B9C534D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70000"/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20258" y="4134160"/>
            <a:ext cx="2393184" cy="2258132"/>
          </a:xfrm>
          <a:prstGeom prst="rect">
            <a:avLst/>
          </a:prstGeom>
        </p:spPr>
      </p:pic>
      <p:pic>
        <p:nvPicPr>
          <p:cNvPr id="47" name="Imagen 46" descr="Gráfico&#10;&#10;Descripción generada automáticamente">
            <a:extLst>
              <a:ext uri="{FF2B5EF4-FFF2-40B4-BE49-F238E27FC236}">
                <a16:creationId xmlns:a16="http://schemas.microsoft.com/office/drawing/2014/main" id="{ABA51986-24C0-34E5-DBC7-BFBF535DE02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5596" y="1113709"/>
            <a:ext cx="5725019" cy="2862509"/>
          </a:xfrm>
          <a:prstGeom prst="rect">
            <a:avLst/>
          </a:prstGeom>
        </p:spPr>
      </p:pic>
      <p:pic>
        <p:nvPicPr>
          <p:cNvPr id="49" name="Imagen 48" descr="Gráfico&#10;&#10;Descripción generada automáticamente">
            <a:extLst>
              <a:ext uri="{FF2B5EF4-FFF2-40B4-BE49-F238E27FC236}">
                <a16:creationId xmlns:a16="http://schemas.microsoft.com/office/drawing/2014/main" id="{98CE4E07-B6A2-AA18-5A3C-C350F31EA7E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5597" y="3878859"/>
            <a:ext cx="5725019" cy="2862509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57E88392-BF32-7D86-3D34-6711ED6BA1D8}"/>
              </a:ext>
            </a:extLst>
          </p:cNvPr>
          <p:cNvSpPr txBox="1"/>
          <p:nvPr/>
        </p:nvSpPr>
        <p:spPr bwMode="auto">
          <a:xfrm>
            <a:off x="4694396" y="4128314"/>
            <a:ext cx="12234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BCs:</a:t>
            </a:r>
          </a:p>
          <a:p>
            <a:r>
              <a:rPr lang="en-US" sz="1400" b="1" dirty="0">
                <a:solidFill>
                  <a:srgbClr val="C00000"/>
                </a:solidFill>
              </a:rPr>
              <a:t>Periodic x-/x+</a:t>
            </a:r>
          </a:p>
          <a:p>
            <a:r>
              <a:rPr lang="en-US" sz="1400" b="1" dirty="0">
                <a:solidFill>
                  <a:srgbClr val="C00000"/>
                </a:solidFill>
              </a:rPr>
              <a:t>Periodic y-/y+</a:t>
            </a:r>
          </a:p>
          <a:p>
            <a:r>
              <a:rPr lang="en-US" sz="1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PEC z-/z+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34B2DBA2-2999-77D8-3599-60E7B2E8903E}"/>
              </a:ext>
            </a:extLst>
          </p:cNvPr>
          <p:cNvSpPr txBox="1"/>
          <p:nvPr/>
        </p:nvSpPr>
        <p:spPr bwMode="auto">
          <a:xfrm>
            <a:off x="4727473" y="1188582"/>
            <a:ext cx="12234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BCs:</a:t>
            </a:r>
          </a:p>
          <a:p>
            <a:r>
              <a:rPr lang="en-US" sz="1400" b="1" dirty="0">
                <a:solidFill>
                  <a:srgbClr val="C00000"/>
                </a:solidFill>
              </a:rPr>
              <a:t>Periodic x-/x+</a:t>
            </a:r>
          </a:p>
          <a:p>
            <a:r>
              <a:rPr lang="en-US" sz="1400" b="1" dirty="0">
                <a:solidFill>
                  <a:srgbClr val="C00000"/>
                </a:solidFill>
              </a:rPr>
              <a:t>Periodic y-/y+</a:t>
            </a:r>
          </a:p>
          <a:p>
            <a:r>
              <a:rPr lang="en-US" sz="1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PEC z-/z+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93640FCF-0CB7-6C03-4A4A-DD91E215E813}"/>
              </a:ext>
            </a:extLst>
          </p:cNvPr>
          <p:cNvSpPr txBox="1"/>
          <p:nvPr/>
        </p:nvSpPr>
        <p:spPr bwMode="auto">
          <a:xfrm>
            <a:off x="668245" y="3509666"/>
            <a:ext cx="488088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i="1" dirty="0"/>
              <a:t>Special thanks </a:t>
            </a:r>
            <a:r>
              <a:rPr lang="en-US" sz="1600" dirty="0"/>
              <a:t>to Prof. M. </a:t>
            </a:r>
            <a:r>
              <a:rPr lang="en-US" sz="1600" dirty="0" err="1"/>
              <a:t>Cotelo</a:t>
            </a:r>
            <a:r>
              <a:rPr lang="en-US" sz="1600" dirty="0"/>
              <a:t> (UPM) for the help with the planewave port setup and validation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CD78950F-C4A3-9CCB-0BE6-BF9313028DCA}"/>
              </a:ext>
            </a:extLst>
          </p:cNvPr>
          <p:cNvSpPr txBox="1"/>
          <p:nvPr/>
        </p:nvSpPr>
        <p:spPr bwMode="auto">
          <a:xfrm>
            <a:off x="9542378" y="1072978"/>
            <a:ext cx="252698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*</a:t>
            </a:r>
            <a:r>
              <a:rPr lang="en-US" sz="1400" dirty="0" err="1">
                <a:latin typeface="Consolas" panose="020B0609020204030204" pitchFamily="49" charset="0"/>
              </a:rPr>
              <a:t>wakis</a:t>
            </a:r>
            <a:r>
              <a:rPr lang="en-US" sz="1400" dirty="0"/>
              <a:t> built-in 2d plotting </a:t>
            </a:r>
            <a:r>
              <a:rPr lang="en-US" sz="1200" dirty="0">
                <a:solidFill>
                  <a:schemeClr val="accent4">
                    <a:lumMod val="75000"/>
                  </a:schemeClr>
                </a:solidFill>
                <a:latin typeface="Consolas" panose="020B0609020204030204" pitchFamily="49" charset="0"/>
              </a:rPr>
              <a:t>solver.plot2d(**</a:t>
            </a:r>
            <a:r>
              <a:rPr lang="en-US" sz="1200" dirty="0" err="1">
                <a:solidFill>
                  <a:schemeClr val="accent4">
                    <a:lumMod val="75000"/>
                  </a:schemeClr>
                </a:solidFill>
                <a:latin typeface="Consolas" panose="020B0609020204030204" pitchFamily="49" charset="0"/>
              </a:rPr>
              <a:t>kwargs</a:t>
            </a:r>
            <a:r>
              <a:rPr lang="en-US" sz="1200" dirty="0">
                <a:solidFill>
                  <a:schemeClr val="accent4">
                    <a:lumMod val="75000"/>
                  </a:schemeClr>
                </a:solidFill>
                <a:latin typeface="Consolas" panose="020B0609020204030204" pitchFamily="49" charset="0"/>
              </a:rPr>
              <a:t>)</a:t>
            </a:r>
            <a:endParaRPr lang="en-US" sz="1400" dirty="0">
              <a:solidFill>
                <a:schemeClr val="accent4">
                  <a:lumMod val="75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6001D07E-3123-BDB5-2586-2F4277929625}"/>
              </a:ext>
            </a:extLst>
          </p:cNvPr>
          <p:cNvSpPr txBox="1"/>
          <p:nvPr/>
        </p:nvSpPr>
        <p:spPr bwMode="auto">
          <a:xfrm>
            <a:off x="9048328" y="99179"/>
            <a:ext cx="3093046" cy="2809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examples/script_planewave_fit.py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6" name="Picture 4">
            <a:extLst>
              <a:ext uri="{FF2B5EF4-FFF2-40B4-BE49-F238E27FC236}">
                <a16:creationId xmlns:a16="http://schemas.microsoft.com/office/drawing/2014/main" id="{927C104B-8E46-288C-1E62-0E53C6B8B0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6182" y="98338"/>
            <a:ext cx="262474" cy="26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5370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: esquinas redondeadas 3">
                <a:extLst>
                  <a:ext uri="{FF2B5EF4-FFF2-40B4-BE49-F238E27FC236}">
                    <a16:creationId xmlns:a16="http://schemas.microsoft.com/office/drawing/2014/main" id="{BBB73349-739B-82AF-35FE-FF40985C9470}"/>
                  </a:ext>
                </a:extLst>
              </p:cNvPr>
              <p:cNvSpPr/>
              <p:nvPr/>
            </p:nvSpPr>
            <p:spPr>
              <a:xfrm>
                <a:off x="479376" y="2299769"/>
                <a:ext cx="6984776" cy="2730287"/>
              </a:xfrm>
              <a:prstGeom prst="roundRect">
                <a:avLst>
                  <a:gd name="adj" fmla="val 493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2. The Finite Integration Technique (FIT) step-by-step: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2.1. Numerical Algorithm in free-space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2.2. Geometry definition: STL importer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2.3. Adding material tensors: </a:t>
                </a:r>
                <a14:m>
                  <m:oMath xmlns:m="http://schemas.openxmlformats.org/officeDocument/2006/math">
                    <m:r>
                      <a:rPr lang="es-ES" i="1">
                        <a:solidFill>
                          <a:srgbClr val="097BA3"/>
                        </a:solidFill>
                        <a:latin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US" dirty="0">
                    <a:solidFill>
                      <a:srgbClr val="097BA3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s-ES" i="1">
                        <a:solidFill>
                          <a:srgbClr val="097BA3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endParaRPr lang="en-US" dirty="0">
                  <a:solidFill>
                    <a:srgbClr val="097BA3"/>
                  </a:solidFill>
                </a:endParaRP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2.4. Particle beam injection &amp; Absorbing boundaries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2.5. Adding conductivity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 b="0" i="1" smtClean="0">
                        <a:solidFill>
                          <a:srgbClr val="097BA3"/>
                        </a:solidFill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endParaRPr lang="es-ES" b="0" dirty="0">
                  <a:solidFill>
                    <a:srgbClr val="097BA3"/>
                  </a:solidFill>
                </a:endParaRPr>
              </a:p>
              <a:p>
                <a:pPr>
                  <a:spcAft>
                    <a:spcPts val="600"/>
                  </a:spcAft>
                </a:pPr>
                <a:r>
                  <a:rPr lang="es-ES" dirty="0">
                    <a:solidFill>
                      <a:srgbClr val="097BA3"/>
                    </a:solidFill>
                  </a:rPr>
                  <a:t>	2.6. Low-</a:t>
                </a:r>
                <a14:m>
                  <m:oMath xmlns:m="http://schemas.openxmlformats.org/officeDocument/2006/math">
                    <m:r>
                      <a:rPr lang="es-ES" b="0" i="1" smtClean="0">
                        <a:solidFill>
                          <a:srgbClr val="097BA3"/>
                        </a:solidFill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s-ES" b="0" dirty="0">
                    <a:solidFill>
                      <a:srgbClr val="097BA3"/>
                    </a:solidFill>
                  </a:rPr>
                  <a:t> simulations</a:t>
                </a:r>
              </a:p>
            </p:txBody>
          </p:sp>
        </mc:Choice>
        <mc:Fallback xmlns="">
          <p:sp>
            <p:nvSpPr>
              <p:cNvPr id="4" name="Rectángulo: esquinas redondeadas 3">
                <a:extLst>
                  <a:ext uri="{FF2B5EF4-FFF2-40B4-BE49-F238E27FC236}">
                    <a16:creationId xmlns:a16="http://schemas.microsoft.com/office/drawing/2014/main" id="{BBB73349-739B-82AF-35FE-FF40985C947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376" y="2299769"/>
                <a:ext cx="6984776" cy="2730287"/>
              </a:xfrm>
              <a:prstGeom prst="roundRect">
                <a:avLst>
                  <a:gd name="adj" fmla="val 4935"/>
                </a:avLst>
              </a:prstGeom>
              <a:blipFill>
                <a:blip r:embed="rId3"/>
                <a:stretch>
                  <a:fillRect l="-17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ítulo 1">
            <a:extLst>
              <a:ext uri="{FF2B5EF4-FFF2-40B4-BE49-F238E27FC236}">
                <a16:creationId xmlns:a16="http://schemas.microsoft.com/office/drawing/2014/main" id="{53D3DB84-4EDC-B432-D13B-7E76548235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71CFE99E-F3D7-E351-90CE-7956757F8BD1}"/>
              </a:ext>
            </a:extLst>
          </p:cNvPr>
          <p:cNvSpPr/>
          <p:nvPr/>
        </p:nvSpPr>
        <p:spPr>
          <a:xfrm>
            <a:off x="479376" y="1556792"/>
            <a:ext cx="6984776" cy="648072"/>
          </a:xfrm>
          <a:prstGeom prst="roundRect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rgbClr val="528123"/>
                </a:solidFill>
              </a:rPr>
              <a:t>1. Introduction to Beam-Coupling Impedance simulations &amp; Motivation</a:t>
            </a:r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E479416D-03A2-A611-FEAD-8FD3FCBBA041}"/>
              </a:ext>
            </a:extLst>
          </p:cNvPr>
          <p:cNvSpPr/>
          <p:nvPr/>
        </p:nvSpPr>
        <p:spPr>
          <a:xfrm>
            <a:off x="479376" y="5124961"/>
            <a:ext cx="6984776" cy="648072"/>
          </a:xfrm>
          <a:prstGeom prst="roundRect">
            <a:avLst/>
          </a:prstGeom>
          <a:solidFill>
            <a:schemeClr val="accent3">
              <a:lumMod val="60000"/>
              <a:lumOff val="4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3. Conclusions, Challenges &amp; Future work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DCD89EF-2409-16B0-B7BF-135F2FE3DD73}"/>
              </a:ext>
            </a:extLst>
          </p:cNvPr>
          <p:cNvSpPr txBox="1"/>
          <p:nvPr/>
        </p:nvSpPr>
        <p:spPr bwMode="auto">
          <a:xfrm>
            <a:off x="8112224" y="1691516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528123"/>
                </a:solidFill>
              </a:rPr>
              <a:t>Slides 4 - 11</a:t>
            </a: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662D5541-BDEF-FA3D-2602-FEBB645C4DA5}"/>
              </a:ext>
            </a:extLst>
          </p:cNvPr>
          <p:cNvCxnSpPr>
            <a:cxnSpLocks/>
          </p:cNvCxnSpPr>
          <p:nvPr/>
        </p:nvCxnSpPr>
        <p:spPr>
          <a:xfrm>
            <a:off x="7755426" y="1951970"/>
            <a:ext cx="2520280" cy="0"/>
          </a:xfrm>
          <a:prstGeom prst="line">
            <a:avLst/>
          </a:prstGeom>
          <a:ln w="25400">
            <a:solidFill>
              <a:srgbClr val="528123">
                <a:alpha val="4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>
            <a:extLst>
              <a:ext uri="{FF2B5EF4-FFF2-40B4-BE49-F238E27FC236}">
                <a16:creationId xmlns:a16="http://schemas.microsoft.com/office/drawing/2014/main" id="{12F975AE-DD08-7BF5-D5C0-D4640F76B03A}"/>
              </a:ext>
            </a:extLst>
          </p:cNvPr>
          <p:cNvSpPr txBox="1"/>
          <p:nvPr/>
        </p:nvSpPr>
        <p:spPr bwMode="auto">
          <a:xfrm>
            <a:off x="8112224" y="2411596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097BA3"/>
                </a:solidFill>
              </a:rPr>
              <a:t>Slides 13 - 38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1AE48A16-80F4-C58D-936C-17E30EEB6BBD}"/>
              </a:ext>
            </a:extLst>
          </p:cNvPr>
          <p:cNvSpPr txBox="1"/>
          <p:nvPr/>
        </p:nvSpPr>
        <p:spPr bwMode="auto">
          <a:xfrm>
            <a:off x="8112224" y="5229200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Slides 40 - 42</a:t>
            </a:r>
          </a:p>
        </p:txBody>
      </p: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BEEB8A7D-3009-832A-B2B1-33290DA2A201}"/>
              </a:ext>
            </a:extLst>
          </p:cNvPr>
          <p:cNvCxnSpPr>
            <a:cxnSpLocks/>
          </p:cNvCxnSpPr>
          <p:nvPr/>
        </p:nvCxnSpPr>
        <p:spPr>
          <a:xfrm>
            <a:off x="7755426" y="2646204"/>
            <a:ext cx="2373022" cy="0"/>
          </a:xfrm>
          <a:prstGeom prst="line">
            <a:avLst/>
          </a:prstGeom>
          <a:ln w="25400">
            <a:solidFill>
              <a:srgbClr val="097BA3">
                <a:alpha val="4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id="{039F110D-F21D-1D06-E5F0-341B3DB98D28}"/>
              </a:ext>
            </a:extLst>
          </p:cNvPr>
          <p:cNvCxnSpPr>
            <a:cxnSpLocks/>
          </p:cNvCxnSpPr>
          <p:nvPr/>
        </p:nvCxnSpPr>
        <p:spPr>
          <a:xfrm>
            <a:off x="7755426" y="5456568"/>
            <a:ext cx="2373022" cy="0"/>
          </a:xfrm>
          <a:prstGeom prst="line">
            <a:avLst/>
          </a:prstGeom>
          <a:ln w="25400">
            <a:solidFill>
              <a:schemeClr val="accent3">
                <a:lumMod val="75000"/>
                <a:alpha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ángulo 2">
            <a:extLst>
              <a:ext uri="{FF2B5EF4-FFF2-40B4-BE49-F238E27FC236}">
                <a16:creationId xmlns:a16="http://schemas.microsoft.com/office/drawing/2014/main" id="{6228B1EA-8CFA-8E77-5515-D37ED7E2ECF7}"/>
              </a:ext>
            </a:extLst>
          </p:cNvPr>
          <p:cNvSpPr/>
          <p:nvPr/>
        </p:nvSpPr>
        <p:spPr>
          <a:xfrm>
            <a:off x="151403" y="2212425"/>
            <a:ext cx="11632607" cy="371820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4159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n 15" descr="Imagen que contiene tarjeta de presentación&#10;&#10;Descripción generada automáticamente">
            <a:extLst>
              <a:ext uri="{FF2B5EF4-FFF2-40B4-BE49-F238E27FC236}">
                <a16:creationId xmlns:a16="http://schemas.microsoft.com/office/drawing/2014/main" id="{94485EA2-55B5-E99B-78B4-7D560D0F42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2865" y="1264571"/>
            <a:ext cx="6870023" cy="5152516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6A0B150-C053-D36B-EEC5-E95F607EF9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Example: </a:t>
            </a:r>
            <a:r>
              <a:rPr lang="en-US" sz="3600" dirty="0"/>
              <a:t>Planewave interacting with sphere</a:t>
            </a:r>
            <a:endParaRPr 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DD1789A-C095-80A6-024F-CF593D4E71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24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C92FE20-8448-66BE-0CE9-4FAEB1F87D01}"/>
              </a:ext>
            </a:extLst>
          </p:cNvPr>
          <p:cNvSpPr txBox="1"/>
          <p:nvPr/>
        </p:nvSpPr>
        <p:spPr bwMode="auto">
          <a:xfrm>
            <a:off x="3692312" y="1188376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Vacuum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1A90DEA-20EF-5994-09BB-924F04A25C7F}"/>
              </a:ext>
            </a:extLst>
          </p:cNvPr>
          <p:cNvSpPr/>
          <p:nvPr/>
        </p:nvSpPr>
        <p:spPr>
          <a:xfrm>
            <a:off x="1390429" y="1386720"/>
            <a:ext cx="3254388" cy="1808944"/>
          </a:xfrm>
          <a:prstGeom prst="rect">
            <a:avLst/>
          </a:prstGeom>
          <a:solidFill>
            <a:srgbClr val="92D050">
              <a:alpha val="10000"/>
            </a:srgbClr>
          </a:solidFill>
          <a:ln>
            <a:solidFill>
              <a:srgbClr val="007B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8B07418-70F8-B8AC-81CA-3ADCE4A44869}"/>
              </a:ext>
            </a:extLst>
          </p:cNvPr>
          <p:cNvSpPr txBox="1"/>
          <p:nvPr/>
        </p:nvSpPr>
        <p:spPr bwMode="auto">
          <a:xfrm>
            <a:off x="4298802" y="3214415"/>
            <a:ext cx="97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B00"/>
                </a:solidFill>
              </a:rPr>
              <a:t>Plane YZ</a:t>
            </a:r>
          </a:p>
        </p:txBody>
      </p:sp>
      <p:sp>
        <p:nvSpPr>
          <p:cNvPr id="7" name="Cubo 6">
            <a:extLst>
              <a:ext uri="{FF2B5EF4-FFF2-40B4-BE49-F238E27FC236}">
                <a16:creationId xmlns:a16="http://schemas.microsoft.com/office/drawing/2014/main" id="{38670CD8-AC11-ADE0-1FAF-5BDA61F280B7}"/>
              </a:ext>
            </a:extLst>
          </p:cNvPr>
          <p:cNvSpPr/>
          <p:nvPr/>
        </p:nvSpPr>
        <p:spPr>
          <a:xfrm>
            <a:off x="1105075" y="1243603"/>
            <a:ext cx="3669730" cy="2142386"/>
          </a:xfrm>
          <a:prstGeom prst="cube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bo 8">
            <a:extLst>
              <a:ext uri="{FF2B5EF4-FFF2-40B4-BE49-F238E27FC236}">
                <a16:creationId xmlns:a16="http://schemas.microsoft.com/office/drawing/2014/main" id="{A359342C-DD9C-10C9-654F-71D3CE0AFC1B}"/>
              </a:ext>
            </a:extLst>
          </p:cNvPr>
          <p:cNvSpPr/>
          <p:nvPr/>
        </p:nvSpPr>
        <p:spPr>
          <a:xfrm>
            <a:off x="1105074" y="1264571"/>
            <a:ext cx="576063" cy="2121418"/>
          </a:xfrm>
          <a:prstGeom prst="cube">
            <a:avLst>
              <a:gd name="adj" fmla="val 91149"/>
            </a:avLst>
          </a:prstGeom>
          <a:solidFill>
            <a:srgbClr val="C0000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1FAD2B35-89C5-D731-FA60-3BDB345D3EF7}"/>
                  </a:ext>
                </a:extLst>
              </p:cNvPr>
              <p:cNvSpPr txBox="1"/>
              <p:nvPr/>
            </p:nvSpPr>
            <p:spPr bwMode="auto">
              <a:xfrm>
                <a:off x="2389002" y="2006137"/>
                <a:ext cx="154933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chemeClr val="tx2"/>
                    </a:solidFill>
                  </a:rPr>
                  <a:t>PEC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s-E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=∞</m:t>
                    </m:r>
                  </m:oMath>
                </a14:m>
                <a:endParaRPr lang="es-ES" sz="1600" b="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1FAD2B35-89C5-D731-FA60-3BDB345D3E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89002" y="2006137"/>
                <a:ext cx="1549333" cy="338554"/>
              </a:xfrm>
              <a:prstGeom prst="rect">
                <a:avLst/>
              </a:prstGeom>
              <a:blipFill>
                <a:blip r:embed="rId4"/>
                <a:stretch>
                  <a:fillRect l="-2362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uadroTexto 10">
            <a:extLst>
              <a:ext uri="{FF2B5EF4-FFF2-40B4-BE49-F238E27FC236}">
                <a16:creationId xmlns:a16="http://schemas.microsoft.com/office/drawing/2014/main" id="{15E24F4B-668D-5AB3-178E-90BFEB0BB81B}"/>
              </a:ext>
            </a:extLst>
          </p:cNvPr>
          <p:cNvSpPr txBox="1"/>
          <p:nvPr/>
        </p:nvSpPr>
        <p:spPr bwMode="auto">
          <a:xfrm>
            <a:off x="356032" y="1807885"/>
            <a:ext cx="12426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Plane </a:t>
            </a:r>
          </a:p>
          <a:p>
            <a:r>
              <a:rPr lang="en-US" dirty="0">
                <a:solidFill>
                  <a:srgbClr val="C00000"/>
                </a:solidFill>
              </a:rPr>
              <a:t>wave </a:t>
            </a:r>
          </a:p>
          <a:p>
            <a:r>
              <a:rPr lang="en-US" dirty="0">
                <a:solidFill>
                  <a:srgbClr val="C00000"/>
                </a:solidFill>
              </a:rPr>
              <a:t>port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734A7BBA-3C49-AD17-A241-C7D06940DC25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12938" y="1264571"/>
            <a:ext cx="2393184" cy="2258132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455CE801-75C8-D0C5-0891-EF2E5126FB10}"/>
              </a:ext>
            </a:extLst>
          </p:cNvPr>
          <p:cNvSpPr txBox="1"/>
          <p:nvPr/>
        </p:nvSpPr>
        <p:spPr bwMode="auto">
          <a:xfrm>
            <a:off x="3432430" y="4197374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Vacuum</a:t>
            </a: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C40A0971-71F8-64FA-29E4-AEE09D35982E}"/>
              </a:ext>
            </a:extLst>
          </p:cNvPr>
          <p:cNvSpPr/>
          <p:nvPr/>
        </p:nvSpPr>
        <p:spPr>
          <a:xfrm>
            <a:off x="1297749" y="4256309"/>
            <a:ext cx="3254388" cy="1808944"/>
          </a:xfrm>
          <a:prstGeom prst="rect">
            <a:avLst/>
          </a:prstGeom>
          <a:solidFill>
            <a:srgbClr val="92D050">
              <a:alpha val="10000"/>
            </a:srgbClr>
          </a:solidFill>
          <a:ln>
            <a:solidFill>
              <a:srgbClr val="007B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B21E40A5-11C9-ECA4-8286-9630929F2A5B}"/>
              </a:ext>
            </a:extLst>
          </p:cNvPr>
          <p:cNvSpPr txBox="1"/>
          <p:nvPr/>
        </p:nvSpPr>
        <p:spPr bwMode="auto">
          <a:xfrm>
            <a:off x="4206122" y="6084004"/>
            <a:ext cx="97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B00"/>
                </a:solidFill>
              </a:rPr>
              <a:t>Plane YZ</a:t>
            </a:r>
          </a:p>
        </p:txBody>
      </p:sp>
      <p:sp>
        <p:nvSpPr>
          <p:cNvPr id="39" name="Cubo 38">
            <a:extLst>
              <a:ext uri="{FF2B5EF4-FFF2-40B4-BE49-F238E27FC236}">
                <a16:creationId xmlns:a16="http://schemas.microsoft.com/office/drawing/2014/main" id="{4E1ACA4E-1FBA-44CD-DEAE-DB69D34553D8}"/>
              </a:ext>
            </a:extLst>
          </p:cNvPr>
          <p:cNvSpPr/>
          <p:nvPr/>
        </p:nvSpPr>
        <p:spPr>
          <a:xfrm>
            <a:off x="1012395" y="4113192"/>
            <a:ext cx="3669730" cy="2142386"/>
          </a:xfrm>
          <a:prstGeom prst="cube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Cubo 39">
            <a:extLst>
              <a:ext uri="{FF2B5EF4-FFF2-40B4-BE49-F238E27FC236}">
                <a16:creationId xmlns:a16="http://schemas.microsoft.com/office/drawing/2014/main" id="{87CFB5E3-3F6E-2BD5-E0D4-B95F4714FF51}"/>
              </a:ext>
            </a:extLst>
          </p:cNvPr>
          <p:cNvSpPr/>
          <p:nvPr/>
        </p:nvSpPr>
        <p:spPr>
          <a:xfrm>
            <a:off x="1012394" y="4134160"/>
            <a:ext cx="576063" cy="2121418"/>
          </a:xfrm>
          <a:prstGeom prst="cube">
            <a:avLst>
              <a:gd name="adj" fmla="val 91149"/>
            </a:avLst>
          </a:prstGeom>
          <a:solidFill>
            <a:srgbClr val="C0000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CuadroTexto 40">
                <a:extLst>
                  <a:ext uri="{FF2B5EF4-FFF2-40B4-BE49-F238E27FC236}">
                    <a16:creationId xmlns:a16="http://schemas.microsoft.com/office/drawing/2014/main" id="{D5EDF70B-7C8D-F0D0-3862-ABEB7EDD2CB2}"/>
                  </a:ext>
                </a:extLst>
              </p:cNvPr>
              <p:cNvSpPr txBox="1"/>
              <p:nvPr/>
            </p:nvSpPr>
            <p:spPr bwMode="auto">
              <a:xfrm>
                <a:off x="2070175" y="5025592"/>
                <a:ext cx="169334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chemeClr val="accent3">
                        <a:lumMod val="50000"/>
                      </a:schemeClr>
                    </a:solidFill>
                  </a:rPr>
                  <a:t>Dielectric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s-ES" sz="1600" b="0" i="1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=10</m:t>
                    </m:r>
                  </m:oMath>
                </a14:m>
                <a:endParaRPr lang="en-US" sz="1600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1" name="CuadroTexto 40">
                <a:extLst>
                  <a:ext uri="{FF2B5EF4-FFF2-40B4-BE49-F238E27FC236}">
                    <a16:creationId xmlns:a16="http://schemas.microsoft.com/office/drawing/2014/main" id="{D5EDF70B-7C8D-F0D0-3862-ABEB7EDD2C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70175" y="5025592"/>
                <a:ext cx="1693349" cy="338554"/>
              </a:xfrm>
              <a:prstGeom prst="rect">
                <a:avLst/>
              </a:prstGeom>
              <a:blipFill>
                <a:blip r:embed="rId7"/>
                <a:stretch>
                  <a:fillRect l="-2166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CuadroTexto 41">
            <a:extLst>
              <a:ext uri="{FF2B5EF4-FFF2-40B4-BE49-F238E27FC236}">
                <a16:creationId xmlns:a16="http://schemas.microsoft.com/office/drawing/2014/main" id="{9876C0A8-5D71-6F23-E3A6-CF885B90B21B}"/>
              </a:ext>
            </a:extLst>
          </p:cNvPr>
          <p:cNvSpPr txBox="1"/>
          <p:nvPr/>
        </p:nvSpPr>
        <p:spPr bwMode="auto">
          <a:xfrm>
            <a:off x="263352" y="4677474"/>
            <a:ext cx="12426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Plane </a:t>
            </a:r>
          </a:p>
          <a:p>
            <a:r>
              <a:rPr lang="en-US" dirty="0">
                <a:solidFill>
                  <a:srgbClr val="C00000"/>
                </a:solidFill>
              </a:rPr>
              <a:t>wave </a:t>
            </a:r>
          </a:p>
          <a:p>
            <a:r>
              <a:rPr lang="en-US" dirty="0">
                <a:solidFill>
                  <a:srgbClr val="C00000"/>
                </a:solidFill>
              </a:rPr>
              <a:t>port</a:t>
            </a: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226B708C-4BD0-F12E-845F-5FC22B9C534D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70000"/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20258" y="4134160"/>
            <a:ext cx="2393184" cy="2258132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57E88392-BF32-7D86-3D34-6711ED6BA1D8}"/>
              </a:ext>
            </a:extLst>
          </p:cNvPr>
          <p:cNvSpPr txBox="1"/>
          <p:nvPr/>
        </p:nvSpPr>
        <p:spPr bwMode="auto">
          <a:xfrm>
            <a:off x="4694396" y="4128314"/>
            <a:ext cx="12234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BCs:</a:t>
            </a:r>
          </a:p>
          <a:p>
            <a:r>
              <a:rPr lang="en-US" sz="1400" b="1" dirty="0">
                <a:solidFill>
                  <a:srgbClr val="C00000"/>
                </a:solidFill>
              </a:rPr>
              <a:t>Periodic x-/x+</a:t>
            </a:r>
          </a:p>
          <a:p>
            <a:r>
              <a:rPr lang="en-US" sz="1400" b="1" dirty="0">
                <a:solidFill>
                  <a:srgbClr val="C00000"/>
                </a:solidFill>
              </a:rPr>
              <a:t>Periodic y-/y+</a:t>
            </a:r>
          </a:p>
          <a:p>
            <a:r>
              <a:rPr lang="en-US" sz="1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PEC z-/z+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34B2DBA2-2999-77D8-3599-60E7B2E8903E}"/>
              </a:ext>
            </a:extLst>
          </p:cNvPr>
          <p:cNvSpPr txBox="1"/>
          <p:nvPr/>
        </p:nvSpPr>
        <p:spPr bwMode="auto">
          <a:xfrm>
            <a:off x="4727473" y="1188582"/>
            <a:ext cx="12234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BCs:</a:t>
            </a:r>
          </a:p>
          <a:p>
            <a:r>
              <a:rPr lang="en-US" sz="1400" b="1" dirty="0">
                <a:solidFill>
                  <a:srgbClr val="C00000"/>
                </a:solidFill>
              </a:rPr>
              <a:t>Periodic x-/x+</a:t>
            </a:r>
          </a:p>
          <a:p>
            <a:r>
              <a:rPr lang="en-US" sz="1400" b="1" dirty="0">
                <a:solidFill>
                  <a:srgbClr val="C00000"/>
                </a:solidFill>
              </a:rPr>
              <a:t>Periodic y-/y+</a:t>
            </a:r>
          </a:p>
          <a:p>
            <a:r>
              <a:rPr lang="en-US" sz="1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PEC z-/z+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B23DE68B-DD3D-59DB-F77A-879043EE0BD8}"/>
              </a:ext>
            </a:extLst>
          </p:cNvPr>
          <p:cNvSpPr txBox="1"/>
          <p:nvPr/>
        </p:nvSpPr>
        <p:spPr bwMode="auto">
          <a:xfrm>
            <a:off x="8495997" y="1666261"/>
            <a:ext cx="36597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Generated with </a:t>
            </a:r>
            <a:r>
              <a:rPr lang="en-US" sz="1600" dirty="0" err="1"/>
              <a:t>wakis</a:t>
            </a:r>
            <a:r>
              <a:rPr lang="en-US" sz="1600" dirty="0"/>
              <a:t> built-in 3d plotting </a:t>
            </a:r>
            <a:r>
              <a:rPr lang="en-US" sz="1600" dirty="0">
                <a:solidFill>
                  <a:schemeClr val="accent4">
                    <a:lumMod val="75000"/>
                  </a:schemeClr>
                </a:solidFill>
                <a:latin typeface="Consolas" panose="020B0609020204030204" pitchFamily="49" charset="0"/>
              </a:rPr>
              <a:t>solver.plot3d(**</a:t>
            </a:r>
            <a:r>
              <a:rPr lang="en-US" sz="1600" dirty="0" err="1">
                <a:solidFill>
                  <a:schemeClr val="accent4">
                    <a:lumMod val="75000"/>
                  </a:schemeClr>
                </a:solidFill>
                <a:latin typeface="Consolas" panose="020B0609020204030204" pitchFamily="49" charset="0"/>
              </a:rPr>
              <a:t>kwargs</a:t>
            </a:r>
            <a:r>
              <a:rPr lang="en-US" sz="1600" dirty="0">
                <a:solidFill>
                  <a:schemeClr val="accent4">
                    <a:lumMod val="75000"/>
                  </a:schemeClr>
                </a:solidFill>
                <a:latin typeface="Consolas" panose="020B0609020204030204" pitchFamily="49" charset="0"/>
              </a:rPr>
              <a:t>)</a:t>
            </a:r>
          </a:p>
          <a:p>
            <a:r>
              <a:rPr lang="en-US" sz="1600" dirty="0"/>
              <a:t>based on </a:t>
            </a:r>
            <a:r>
              <a:rPr lang="en-US" sz="1600" dirty="0" err="1">
                <a:latin typeface="Consolas" panose="020B0609020204030204" pitchFamily="49" charset="0"/>
              </a:rPr>
              <a:t>pyVista</a:t>
            </a:r>
            <a:endParaRPr lang="en-US" sz="1600" dirty="0">
              <a:latin typeface="Consolas" panose="020B0609020204030204" pitchFamily="49" charset="0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E2F7C569-6422-1D9E-A4E5-AD2E48E7F5AC}"/>
              </a:ext>
            </a:extLst>
          </p:cNvPr>
          <p:cNvSpPr txBox="1"/>
          <p:nvPr/>
        </p:nvSpPr>
        <p:spPr bwMode="auto">
          <a:xfrm>
            <a:off x="9048328" y="99179"/>
            <a:ext cx="3093046" cy="2809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examples/script_planewave_fit.py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8" name="Picture 4">
            <a:extLst>
              <a:ext uri="{FF2B5EF4-FFF2-40B4-BE49-F238E27FC236}">
                <a16:creationId xmlns:a16="http://schemas.microsoft.com/office/drawing/2014/main" id="{0FD24694-5D5E-E78E-4649-C774CFDC1E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6182" y="98338"/>
            <a:ext cx="262474" cy="26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255DF1E4-66D8-CC29-C100-29C02BA0BAE0}"/>
              </a:ext>
            </a:extLst>
          </p:cNvPr>
          <p:cNvSpPr txBox="1"/>
          <p:nvPr/>
        </p:nvSpPr>
        <p:spPr bwMode="auto">
          <a:xfrm>
            <a:off x="668245" y="3509666"/>
            <a:ext cx="488088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i="1" dirty="0"/>
              <a:t>Special thanks </a:t>
            </a:r>
            <a:r>
              <a:rPr lang="en-US" sz="1600" dirty="0"/>
              <a:t>to Prof. M. </a:t>
            </a:r>
            <a:r>
              <a:rPr lang="en-US" sz="1600" dirty="0" err="1"/>
              <a:t>Cotelo</a:t>
            </a:r>
            <a:r>
              <a:rPr lang="en-US" sz="1600" dirty="0"/>
              <a:t> (UPM) for the help with the planewave port setup and validation</a:t>
            </a:r>
          </a:p>
        </p:txBody>
      </p:sp>
    </p:spTree>
    <p:extLst>
      <p:ext uri="{BB962C8B-B14F-4D97-AF65-F5344CB8AC3E}">
        <p14:creationId xmlns:p14="http://schemas.microsoft.com/office/powerpoint/2010/main" val="19015853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n 28">
            <a:extLst>
              <a:ext uri="{FF2B5EF4-FFF2-40B4-BE49-F238E27FC236}">
                <a16:creationId xmlns:a16="http://schemas.microsoft.com/office/drawing/2014/main" id="{C4349ABC-0373-98E0-DA2B-1845A55A66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4232" y="3003075"/>
            <a:ext cx="2634684" cy="2097148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DB44AA89-D513-E1F0-C280-06A043206AB3}"/>
              </a:ext>
            </a:extLst>
          </p:cNvPr>
          <p:cNvSpPr txBox="1"/>
          <p:nvPr/>
        </p:nvSpPr>
        <p:spPr bwMode="auto">
          <a:xfrm>
            <a:off x="8112224" y="1691516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528123"/>
                </a:solidFill>
              </a:rPr>
              <a:t>Slides 4 - 11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D8E9E229-07EB-E437-762C-8667D9F734D5}"/>
              </a:ext>
            </a:extLst>
          </p:cNvPr>
          <p:cNvSpPr txBox="1"/>
          <p:nvPr/>
        </p:nvSpPr>
        <p:spPr bwMode="auto">
          <a:xfrm>
            <a:off x="8112224" y="2411596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097BA3"/>
                </a:solidFill>
              </a:rPr>
              <a:t>Slides 13 - 38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3B0992ED-D345-953F-E93F-001144F8379F}"/>
              </a:ext>
            </a:extLst>
          </p:cNvPr>
          <p:cNvSpPr txBox="1"/>
          <p:nvPr/>
        </p:nvSpPr>
        <p:spPr bwMode="auto">
          <a:xfrm>
            <a:off x="8112224" y="5229200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Slides 40 - 42</a:t>
            </a:r>
          </a:p>
        </p:txBody>
      </p: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1A951F5B-483C-1E18-03EB-E831DC94693C}"/>
              </a:ext>
            </a:extLst>
          </p:cNvPr>
          <p:cNvCxnSpPr>
            <a:cxnSpLocks/>
          </p:cNvCxnSpPr>
          <p:nvPr/>
        </p:nvCxnSpPr>
        <p:spPr>
          <a:xfrm>
            <a:off x="7755426" y="1951970"/>
            <a:ext cx="2520280" cy="0"/>
          </a:xfrm>
          <a:prstGeom prst="line">
            <a:avLst/>
          </a:prstGeom>
          <a:ln w="25400">
            <a:solidFill>
              <a:srgbClr val="528123">
                <a:alpha val="4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F2B79AD5-7723-21F9-A13A-DBC7B3AE6512}"/>
              </a:ext>
            </a:extLst>
          </p:cNvPr>
          <p:cNvCxnSpPr>
            <a:cxnSpLocks/>
          </p:cNvCxnSpPr>
          <p:nvPr/>
        </p:nvCxnSpPr>
        <p:spPr>
          <a:xfrm>
            <a:off x="7755426" y="2646204"/>
            <a:ext cx="2373022" cy="0"/>
          </a:xfrm>
          <a:prstGeom prst="line">
            <a:avLst/>
          </a:prstGeom>
          <a:ln w="25400">
            <a:solidFill>
              <a:srgbClr val="097BA3">
                <a:alpha val="4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2CB5B557-11EA-B2D4-98A7-67EF3318297A}"/>
              </a:ext>
            </a:extLst>
          </p:cNvPr>
          <p:cNvCxnSpPr>
            <a:cxnSpLocks/>
          </p:cNvCxnSpPr>
          <p:nvPr/>
        </p:nvCxnSpPr>
        <p:spPr>
          <a:xfrm>
            <a:off x="7755426" y="5456568"/>
            <a:ext cx="2373022" cy="0"/>
          </a:xfrm>
          <a:prstGeom prst="line">
            <a:avLst/>
          </a:prstGeom>
          <a:ln w="25400">
            <a:solidFill>
              <a:schemeClr val="accent3">
                <a:lumMod val="75000"/>
                <a:alpha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53D3DB84-4EDC-B432-D13B-7E76548235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71CFE99E-F3D7-E351-90CE-7956757F8BD1}"/>
              </a:ext>
            </a:extLst>
          </p:cNvPr>
          <p:cNvSpPr/>
          <p:nvPr/>
        </p:nvSpPr>
        <p:spPr>
          <a:xfrm>
            <a:off x="479376" y="1556792"/>
            <a:ext cx="6984776" cy="648072"/>
          </a:xfrm>
          <a:prstGeom prst="roundRect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rgbClr val="528123"/>
                </a:solidFill>
              </a:rPr>
              <a:t>1. Introduction to Beam-Coupling Impedance simulations &amp; Motivation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: esquinas redondeadas 7">
                <a:extLst>
                  <a:ext uri="{FF2B5EF4-FFF2-40B4-BE49-F238E27FC236}">
                    <a16:creationId xmlns:a16="http://schemas.microsoft.com/office/drawing/2014/main" id="{7CADC5A0-095C-0C7D-08C8-823B2D40384A}"/>
                  </a:ext>
                </a:extLst>
              </p:cNvPr>
              <p:cNvSpPr/>
              <p:nvPr/>
            </p:nvSpPr>
            <p:spPr>
              <a:xfrm>
                <a:off x="479376" y="2299769"/>
                <a:ext cx="6984776" cy="2730287"/>
              </a:xfrm>
              <a:prstGeom prst="roundRect">
                <a:avLst>
                  <a:gd name="adj" fmla="val 493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2. The Finite Integration Technique (FIT) step-by-step: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2.1. Numerical Algorithm in free-space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2.2. Geometry definition: STL importer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2.3. Adding material tensors: </a:t>
                </a:r>
                <a14:m>
                  <m:oMath xmlns:m="http://schemas.openxmlformats.org/officeDocument/2006/math">
                    <m:r>
                      <a:rPr lang="es-ES" b="0" i="1">
                        <a:solidFill>
                          <a:srgbClr val="097BA3"/>
                        </a:solidFill>
                        <a:latin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US" dirty="0">
                    <a:solidFill>
                      <a:srgbClr val="097BA3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s-ES" b="0" i="1">
                        <a:solidFill>
                          <a:srgbClr val="097BA3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endParaRPr lang="en-US" dirty="0">
                  <a:solidFill>
                    <a:srgbClr val="097BA3"/>
                  </a:solidFill>
                </a:endParaRP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</a:t>
                </a:r>
                <a:r>
                  <a:rPr lang="en-US" b="1" dirty="0">
                    <a:solidFill>
                      <a:srgbClr val="097BA3"/>
                    </a:solidFill>
                  </a:rPr>
                  <a:t>2.4. Particle beam injection &amp; Absorbing boundaries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2.5. Adding conductivity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 b="0" i="1" smtClean="0">
                        <a:solidFill>
                          <a:srgbClr val="097BA3"/>
                        </a:solidFill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endParaRPr lang="es-ES" b="0" dirty="0">
                  <a:solidFill>
                    <a:srgbClr val="097BA3"/>
                  </a:solidFill>
                </a:endParaRPr>
              </a:p>
              <a:p>
                <a:pPr>
                  <a:spcAft>
                    <a:spcPts val="600"/>
                  </a:spcAft>
                </a:pPr>
                <a:r>
                  <a:rPr lang="es-ES" dirty="0">
                    <a:solidFill>
                      <a:srgbClr val="097BA3"/>
                    </a:solidFill>
                  </a:rPr>
                  <a:t>	2.6. Low-</a:t>
                </a:r>
                <a14:m>
                  <m:oMath xmlns:m="http://schemas.openxmlformats.org/officeDocument/2006/math">
                    <m:r>
                      <a:rPr lang="es-ES" b="0" i="1" smtClean="0">
                        <a:solidFill>
                          <a:srgbClr val="097BA3"/>
                        </a:solidFill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s-ES" b="0" dirty="0">
                    <a:solidFill>
                      <a:srgbClr val="097BA3"/>
                    </a:solidFill>
                  </a:rPr>
                  <a:t> simulations</a:t>
                </a:r>
              </a:p>
            </p:txBody>
          </p:sp>
        </mc:Choice>
        <mc:Fallback xmlns="">
          <p:sp>
            <p:nvSpPr>
              <p:cNvPr id="8" name="Rectángulo: esquinas redondeadas 7">
                <a:extLst>
                  <a:ext uri="{FF2B5EF4-FFF2-40B4-BE49-F238E27FC236}">
                    <a16:creationId xmlns:a16="http://schemas.microsoft.com/office/drawing/2014/main" id="{7CADC5A0-095C-0C7D-08C8-823B2D4038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376" y="2299769"/>
                <a:ext cx="6984776" cy="2730287"/>
              </a:xfrm>
              <a:prstGeom prst="roundRect">
                <a:avLst>
                  <a:gd name="adj" fmla="val 4935"/>
                </a:avLst>
              </a:prstGeom>
              <a:blipFill>
                <a:blip r:embed="rId4"/>
                <a:stretch>
                  <a:fillRect l="-17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E479416D-03A2-A611-FEAD-8FD3FCBBA041}"/>
              </a:ext>
            </a:extLst>
          </p:cNvPr>
          <p:cNvSpPr/>
          <p:nvPr/>
        </p:nvSpPr>
        <p:spPr>
          <a:xfrm>
            <a:off x="479376" y="5124961"/>
            <a:ext cx="6984776" cy="648072"/>
          </a:xfrm>
          <a:prstGeom prst="roundRect">
            <a:avLst/>
          </a:prstGeom>
          <a:solidFill>
            <a:schemeClr val="accent3">
              <a:lumMod val="60000"/>
              <a:lumOff val="4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3. Conclusions, Challenges &amp; Future work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E4A2DE1C-F5D9-59F2-F3E6-2467C7464D29}"/>
              </a:ext>
            </a:extLst>
          </p:cNvPr>
          <p:cNvSpPr/>
          <p:nvPr/>
        </p:nvSpPr>
        <p:spPr>
          <a:xfrm>
            <a:off x="151403" y="1448621"/>
            <a:ext cx="11632607" cy="80048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E3E99B81-9298-4D8D-AA08-B494A07E7A3D}"/>
              </a:ext>
            </a:extLst>
          </p:cNvPr>
          <p:cNvSpPr/>
          <p:nvPr/>
        </p:nvSpPr>
        <p:spPr>
          <a:xfrm>
            <a:off x="17074" y="5117566"/>
            <a:ext cx="11632607" cy="80048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8499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ítulo 1">
                <a:extLst>
                  <a:ext uri="{FF2B5EF4-FFF2-40B4-BE49-F238E27FC236}">
                    <a16:creationId xmlns:a16="http://schemas.microsoft.com/office/drawing/2014/main" id="{7ECD2548-C9CB-EB3F-2E3C-C1E21655425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Beam injection as current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ítulo 1">
                <a:extLst>
                  <a:ext uri="{FF2B5EF4-FFF2-40B4-BE49-F238E27FC236}">
                    <a16:creationId xmlns:a16="http://schemas.microsoft.com/office/drawing/2014/main" id="{7ECD2548-C9CB-EB3F-2E3C-C1E21655425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125" t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826E44B9-2253-166B-A29B-16209DDDB8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574AA385-4CA3-4B85-EAC1-44425C7D6E4C}"/>
                  </a:ext>
                </a:extLst>
              </p:cNvPr>
              <p:cNvSpPr txBox="1"/>
              <p:nvPr/>
            </p:nvSpPr>
            <p:spPr bwMode="auto">
              <a:xfrm>
                <a:off x="551384" y="1340768"/>
                <a:ext cx="112326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US" b="1" dirty="0">
                    <a:solidFill>
                      <a:schemeClr val="tx1"/>
                    </a:solidFill>
                  </a:rPr>
                  <a:t>Sources (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𝑬</m:t>
                    </m:r>
                    <m:r>
                      <a:rPr lang="en-US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𝑯</m:t>
                    </m:r>
                    <m:r>
                      <a:rPr lang="en-US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𝑱</m:t>
                    </m:r>
                  </m:oMath>
                </a14:m>
                <a:r>
                  <a:rPr lang="en-US" b="1" dirty="0">
                    <a:solidFill>
                      <a:schemeClr val="tx1"/>
                    </a:solidFill>
                  </a:rPr>
                  <a:t>)</a:t>
                </a:r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:r>
                  <a:rPr lang="en-US" dirty="0">
                    <a:solidFill>
                      <a:schemeClr val="tx2"/>
                    </a:solidFill>
                  </a:rPr>
                  <a:t>are managed in a dedicated class inside </a:t>
                </a:r>
                <a:r>
                  <a:rPr lang="en-US" dirty="0">
                    <a:latin typeface="Consolas" panose="020B0609020204030204" pitchFamily="49" charset="0"/>
                  </a:rPr>
                  <a:t>sources.py</a:t>
                </a:r>
                <a:r>
                  <a:rPr lang="en-US" dirty="0">
                    <a:solidFill>
                      <a:schemeClr val="tx2"/>
                    </a:solidFill>
                    <a:latin typeface="Consolas" panose="020B0609020204030204" pitchFamily="49" charset="0"/>
                  </a:rPr>
                  <a:t> </a:t>
                </a:r>
              </a:p>
              <a:p>
                <a:r>
                  <a:rPr lang="en-US" dirty="0">
                    <a:solidFill>
                      <a:schemeClr val="tx2"/>
                    </a:solidFill>
                  </a:rPr>
                  <a:t>Each source should have a </a:t>
                </a:r>
                <a:r>
                  <a:rPr lang="en-US" dirty="0" err="1">
                    <a:latin typeface="Consolas" panose="020B0609020204030204" pitchFamily="49" charset="0"/>
                  </a:rPr>
                  <a:t>source.update</a:t>
                </a:r>
                <a:r>
                  <a:rPr lang="en-US" dirty="0">
                    <a:latin typeface="Consolas" panose="020B0609020204030204" pitchFamily="49" charset="0"/>
                  </a:rPr>
                  <a:t>(t) </a:t>
                </a:r>
                <a:r>
                  <a:rPr lang="en-US" dirty="0">
                    <a:solidFill>
                      <a:schemeClr val="tx2"/>
                    </a:solidFill>
                  </a:rPr>
                  <a:t>method that will be called </a:t>
                </a:r>
                <a:r>
                  <a:rPr lang="en-US" dirty="0"/>
                  <a:t>every timestep 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𝑑𝑡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>
                    <a:solidFill>
                      <a:schemeClr val="tx2"/>
                    </a:solidFill>
                  </a:rPr>
                  <a:t>in the simulation loop.</a:t>
                </a:r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574AA385-4CA3-4B85-EAC1-44425C7D6E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1384" y="1340768"/>
                <a:ext cx="11232628" cy="646331"/>
              </a:xfrm>
              <a:prstGeom prst="rect">
                <a:avLst/>
              </a:prstGeom>
              <a:blipFill>
                <a:blip r:embed="rId3"/>
                <a:stretch>
                  <a:fillRect l="-434" t="-5660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99FCFBC7-36F5-10D9-DA75-58E6E3A1EA91}"/>
                  </a:ext>
                </a:extLst>
              </p:cNvPr>
              <p:cNvSpPr txBox="1"/>
              <p:nvPr/>
            </p:nvSpPr>
            <p:spPr bwMode="auto">
              <a:xfrm>
                <a:off x="551384" y="2083343"/>
                <a:ext cx="6264696" cy="17543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US" dirty="0">
                    <a:solidFill>
                      <a:srgbClr val="C00000"/>
                    </a:solidFill>
                  </a:rPr>
                  <a:t>For the case of a </a:t>
                </a:r>
                <a:r>
                  <a:rPr lang="en-US" b="1" dirty="0">
                    <a:solidFill>
                      <a:srgbClr val="C00000"/>
                    </a:solidFill>
                  </a:rPr>
                  <a:t>particle beam</a:t>
                </a:r>
                <a:r>
                  <a:rPr lang="en-US" dirty="0">
                    <a:solidFill>
                      <a:schemeClr val="tx2"/>
                    </a:solidFill>
                  </a:rPr>
                  <a:t>, the source is a </a:t>
                </a:r>
                <a:r>
                  <a:rPr lang="en-US" dirty="0">
                    <a:solidFill>
                      <a:srgbClr val="C00000"/>
                    </a:solidFill>
                  </a:rPr>
                  <a:t>current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s-E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s-ES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 applied </a:t>
                </a:r>
                <a:r>
                  <a:rPr lang="en-US" dirty="0">
                    <a:solidFill>
                      <a:srgbClr val="C00000"/>
                    </a:solidFill>
                  </a:rPr>
                  <a:t>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s-E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s-E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s-E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s-E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s-E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∀ </m:t>
                    </m:r>
                    <m:r>
                      <a:rPr lang="es-E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</a:t>
                </a:r>
                <a:r>
                  <a:rPr lang="en-US" dirty="0">
                    <a:solidFill>
                      <a:schemeClr val="tx2"/>
                    </a:solidFill>
                  </a:rPr>
                  <a:t>with a gaussian time profile. 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r>
                      <a:rPr lang="es-E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is the charge in [C], typically </a:t>
                </a:r>
                <a14:m>
                  <m:oMath xmlns:m="http://schemas.openxmlformats.org/officeDocument/2006/math">
                    <m:r>
                      <a:rPr lang="es-E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s-E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s-E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−9</m:t>
                        </m:r>
                      </m:sup>
                    </m:sSup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C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is the beam size [m]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r>
                      <a:rPr lang="es-E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is the ratio of the beam speed </a:t>
                </a:r>
                <a14:m>
                  <m:oMath xmlns:m="http://schemas.openxmlformats.org/officeDocument/2006/math">
                    <m:r>
                      <a:rPr lang="es-E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to the speed of light </a:t>
                </a:r>
                <a14:m>
                  <m:oMath xmlns:m="http://schemas.openxmlformats.org/officeDocument/2006/math">
                    <m:r>
                      <a:rPr lang="es-E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endParaRPr lang="en-US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99FCFBC7-36F5-10D9-DA75-58E6E3A1EA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1384" y="2083343"/>
                <a:ext cx="6264696" cy="1754326"/>
              </a:xfrm>
              <a:prstGeom prst="rect">
                <a:avLst/>
              </a:prstGeom>
              <a:blipFill>
                <a:blip r:embed="rId4"/>
                <a:stretch>
                  <a:fillRect l="-681" t="-20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28606C34-557C-80E1-A541-3ABA016AADAD}"/>
                  </a:ext>
                </a:extLst>
              </p:cNvPr>
              <p:cNvSpPr txBox="1"/>
              <p:nvPr/>
            </p:nvSpPr>
            <p:spPr bwMode="auto">
              <a:xfrm>
                <a:off x="6948739" y="1986464"/>
                <a:ext cx="4343504" cy="10694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𝑱</m:t>
                          </m:r>
                        </m:e>
                        <m:sub>
                          <m:r>
                            <a:rPr lang="en-US" sz="2400" b="1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𝒛</m:t>
                          </m:r>
                        </m:sub>
                      </m:sSub>
                      <m:r>
                        <a:rPr lang="es-ES" sz="24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s-ES" sz="24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4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s-ES" sz="24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s-ES" sz="24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s-ES" sz="24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4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s-ES" sz="24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s-ES" sz="24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s-ES" sz="2400" b="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s-ES" sz="24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sz="240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i="1" dirty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40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sz="240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sz="240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40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i="1" dirty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400" i="1" dirty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en-US" sz="2400" i="1" dirty="0" err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 dirty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2400" i="1" dirty="0" err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sSup>
                        <m:sSupPr>
                          <m:ctrlPr>
                            <a:rPr lang="en-US" sz="240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n-US" sz="240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 dirty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sz="2400" i="1" dirty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2400" i="1" dirty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400" b="0" i="1" dirty="0" smtClean="0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  <m:r>
                                        <a:rPr lang="en-US" sz="2400" i="1" dirty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sz="2400" i="1" dirty="0" smtClean="0">
                                              <a:solidFill>
                                                <a:schemeClr val="tx1">
                                                  <a:lumMod val="60000"/>
                                                  <a:lumOff val="4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i="1" dirty="0">
                                              <a:solidFill>
                                                <a:schemeClr val="tx1">
                                                  <a:lumMod val="60000"/>
                                                  <a:lumOff val="4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e>
                                        <m:sub>
                                          <m:r>
                                            <a:rPr lang="en-US" sz="2400" i="1" dirty="0">
                                              <a:solidFill>
                                                <a:schemeClr val="tx1">
                                                  <a:lumMod val="60000"/>
                                                  <a:lumOff val="4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sz="2400" i="1" dirty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400" i="1" dirty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Sup>
                                <m:sSubSupPr>
                                  <m:ctrlPr>
                                    <a:rPr lang="en-US" sz="2400" i="1" dirty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i="1" dirty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2400" i="1" dirty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  <m:sup>
                                  <m:r>
                                    <a:rPr lang="en-US" sz="2400" i="1" dirty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sup>
                      </m:sSup>
                    </m:oMath>
                  </m:oMathPara>
                </a14:m>
                <a:endParaRPr lang="en-US" sz="24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28606C34-557C-80E1-A541-3ABA016AAD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48739" y="1986464"/>
                <a:ext cx="4343504" cy="106946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E03A3A38-CCD2-DC16-5867-81D3143B6672}"/>
                  </a:ext>
                </a:extLst>
              </p:cNvPr>
              <p:cNvSpPr txBox="1"/>
              <p:nvPr/>
            </p:nvSpPr>
            <p:spPr bwMode="auto">
              <a:xfrm>
                <a:off x="6960096" y="3068960"/>
                <a:ext cx="151216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s-ES" sz="1800" b="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1800" b="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s-ES" sz="1800" b="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−</m:t>
                      </m:r>
                      <m:r>
                        <a:rPr lang="es-ES" sz="1800" b="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es-ES" sz="1800" b="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𝑐𝑡</m:t>
                      </m:r>
                      <m:r>
                        <a:rPr lang="es-ES" sz="1800" b="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;</m:t>
                      </m:r>
                    </m:oMath>
                  </m:oMathPara>
                </a14:m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E03A3A38-CCD2-DC16-5867-81D3143B66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60096" y="3068960"/>
                <a:ext cx="1512168" cy="369332"/>
              </a:xfrm>
              <a:prstGeom prst="rect">
                <a:avLst/>
              </a:prstGeom>
              <a:blipFill>
                <a:blip r:embed="rId6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29C37DF7-DBCB-ED32-DF63-358EA0B4AD0A}"/>
                  </a:ext>
                </a:extLst>
              </p:cNvPr>
              <p:cNvSpPr txBox="1"/>
              <p:nvPr/>
            </p:nvSpPr>
            <p:spPr bwMode="auto">
              <a:xfrm>
                <a:off x="8472264" y="3068960"/>
                <a:ext cx="192480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800" b="0" i="1" dirty="0" smtClean="0">
                              <a:solidFill>
                                <a:schemeClr val="tx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800" b="0" i="1" dirty="0" smtClean="0">
                              <a:solidFill>
                                <a:schemeClr val="tx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s-ES" sz="1800" b="0" i="1" dirty="0" smtClean="0">
                              <a:solidFill>
                                <a:schemeClr val="tx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s-ES" sz="1800" b="0" i="1" dirty="0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sz="1800" b="0" i="1" dirty="0" smtClean="0">
                              <a:solidFill>
                                <a:schemeClr val="tx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800" b="0" i="1" dirty="0" smtClean="0">
                              <a:solidFill>
                                <a:schemeClr val="tx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s-ES" sz="1800" b="0" i="1" dirty="0" smtClean="0">
                              <a:solidFill>
                                <a:schemeClr val="tx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</m:sSub>
                      <m:r>
                        <a:rPr lang="es-ES" sz="1800" b="0" i="1" dirty="0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 −</m:t>
                      </m:r>
                      <m:r>
                        <a:rPr lang="es-ES" sz="1800" b="0" i="1" dirty="0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es-ES" sz="1800" b="0" i="1" dirty="0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𝑐𝑡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29C37DF7-DBCB-ED32-DF63-358EA0B4AD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472264" y="3068960"/>
                <a:ext cx="1924802" cy="369332"/>
              </a:xfrm>
              <a:prstGeom prst="rect">
                <a:avLst/>
              </a:prstGeom>
              <a:blipFill>
                <a:blip r:embed="rId7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7645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ítulo 1">
                <a:extLst>
                  <a:ext uri="{FF2B5EF4-FFF2-40B4-BE49-F238E27FC236}">
                    <a16:creationId xmlns:a16="http://schemas.microsoft.com/office/drawing/2014/main" id="{7ECD2548-C9CB-EB3F-2E3C-C1E21655425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Beam injection as current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ítulo 1">
                <a:extLst>
                  <a:ext uri="{FF2B5EF4-FFF2-40B4-BE49-F238E27FC236}">
                    <a16:creationId xmlns:a16="http://schemas.microsoft.com/office/drawing/2014/main" id="{7ECD2548-C9CB-EB3F-2E3C-C1E21655425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125" t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826E44B9-2253-166B-A29B-16209DDDB8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574AA385-4CA3-4B85-EAC1-44425C7D6E4C}"/>
                  </a:ext>
                </a:extLst>
              </p:cNvPr>
              <p:cNvSpPr txBox="1"/>
              <p:nvPr/>
            </p:nvSpPr>
            <p:spPr bwMode="auto">
              <a:xfrm>
                <a:off x="551384" y="1340768"/>
                <a:ext cx="112326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US" b="1" dirty="0">
                    <a:solidFill>
                      <a:schemeClr val="tx1"/>
                    </a:solidFill>
                  </a:rPr>
                  <a:t>Sources (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𝑬</m:t>
                    </m:r>
                    <m:r>
                      <a:rPr lang="en-US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𝑯</m:t>
                    </m:r>
                    <m:r>
                      <a:rPr lang="en-US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𝑱</m:t>
                    </m:r>
                  </m:oMath>
                </a14:m>
                <a:r>
                  <a:rPr lang="en-US" b="1" dirty="0">
                    <a:solidFill>
                      <a:schemeClr val="tx1"/>
                    </a:solidFill>
                  </a:rPr>
                  <a:t>)</a:t>
                </a:r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:r>
                  <a:rPr lang="en-US" dirty="0">
                    <a:solidFill>
                      <a:schemeClr val="tx2"/>
                    </a:solidFill>
                  </a:rPr>
                  <a:t>are managed in a dedicated class inside </a:t>
                </a:r>
                <a:r>
                  <a:rPr lang="en-US" dirty="0">
                    <a:latin typeface="Consolas" panose="020B0609020204030204" pitchFamily="49" charset="0"/>
                  </a:rPr>
                  <a:t>sources.py</a:t>
                </a:r>
                <a:r>
                  <a:rPr lang="en-US" dirty="0">
                    <a:solidFill>
                      <a:schemeClr val="tx2"/>
                    </a:solidFill>
                    <a:latin typeface="Consolas" panose="020B0609020204030204" pitchFamily="49" charset="0"/>
                  </a:rPr>
                  <a:t> </a:t>
                </a:r>
              </a:p>
              <a:p>
                <a:r>
                  <a:rPr lang="en-US" dirty="0">
                    <a:solidFill>
                      <a:schemeClr val="tx2"/>
                    </a:solidFill>
                  </a:rPr>
                  <a:t>Each source should have a </a:t>
                </a:r>
                <a:r>
                  <a:rPr lang="en-US" dirty="0" err="1">
                    <a:latin typeface="Consolas" panose="020B0609020204030204" pitchFamily="49" charset="0"/>
                  </a:rPr>
                  <a:t>source.update</a:t>
                </a:r>
                <a:r>
                  <a:rPr lang="en-US" dirty="0">
                    <a:latin typeface="Consolas" panose="020B0609020204030204" pitchFamily="49" charset="0"/>
                  </a:rPr>
                  <a:t>(t) </a:t>
                </a:r>
                <a:r>
                  <a:rPr lang="en-US" dirty="0">
                    <a:solidFill>
                      <a:schemeClr val="tx2"/>
                    </a:solidFill>
                  </a:rPr>
                  <a:t>method that will be called </a:t>
                </a:r>
                <a:r>
                  <a:rPr lang="en-US" dirty="0"/>
                  <a:t>every timestep 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𝑑𝑡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>
                    <a:solidFill>
                      <a:schemeClr val="tx2"/>
                    </a:solidFill>
                  </a:rPr>
                  <a:t>in the simulation loop.</a:t>
                </a:r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574AA385-4CA3-4B85-EAC1-44425C7D6E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1384" y="1340768"/>
                <a:ext cx="11232628" cy="646331"/>
              </a:xfrm>
              <a:prstGeom prst="rect">
                <a:avLst/>
              </a:prstGeom>
              <a:blipFill>
                <a:blip r:embed="rId3"/>
                <a:stretch>
                  <a:fillRect l="-434" t="-5660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99FCFBC7-36F5-10D9-DA75-58E6E3A1EA91}"/>
                  </a:ext>
                </a:extLst>
              </p:cNvPr>
              <p:cNvSpPr txBox="1"/>
              <p:nvPr/>
            </p:nvSpPr>
            <p:spPr bwMode="auto">
              <a:xfrm>
                <a:off x="551384" y="2083343"/>
                <a:ext cx="6264696" cy="17543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US" dirty="0">
                    <a:solidFill>
                      <a:srgbClr val="C00000"/>
                    </a:solidFill>
                  </a:rPr>
                  <a:t>For the case of a </a:t>
                </a:r>
                <a:r>
                  <a:rPr lang="en-US" b="1" dirty="0">
                    <a:solidFill>
                      <a:srgbClr val="C00000"/>
                    </a:solidFill>
                  </a:rPr>
                  <a:t>particle beam</a:t>
                </a:r>
                <a:r>
                  <a:rPr lang="en-US" dirty="0">
                    <a:solidFill>
                      <a:schemeClr val="tx2"/>
                    </a:solidFill>
                  </a:rPr>
                  <a:t>, the source is a </a:t>
                </a:r>
                <a:r>
                  <a:rPr lang="en-US" dirty="0">
                    <a:solidFill>
                      <a:srgbClr val="C00000"/>
                    </a:solidFill>
                  </a:rPr>
                  <a:t>current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s-E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s-ES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 applied </a:t>
                </a:r>
                <a:r>
                  <a:rPr lang="en-US" dirty="0">
                    <a:solidFill>
                      <a:srgbClr val="C00000"/>
                    </a:solidFill>
                  </a:rPr>
                  <a:t>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s-E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s-E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s-E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s-E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s-E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∀ </m:t>
                    </m:r>
                    <m:r>
                      <a:rPr lang="es-E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</a:t>
                </a:r>
                <a:r>
                  <a:rPr lang="en-US" dirty="0">
                    <a:solidFill>
                      <a:schemeClr val="tx2"/>
                    </a:solidFill>
                  </a:rPr>
                  <a:t>with a gaussian time profile. 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r>
                      <a:rPr lang="es-E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is the charge in [C], typically </a:t>
                </a:r>
                <a14:m>
                  <m:oMath xmlns:m="http://schemas.openxmlformats.org/officeDocument/2006/math">
                    <m:r>
                      <a:rPr lang="es-E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s-E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s-E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−9</m:t>
                        </m:r>
                      </m:sup>
                    </m:sSup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C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is the beam size [m]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r>
                      <a:rPr lang="es-E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is the ratio of the beam speed </a:t>
                </a:r>
                <a14:m>
                  <m:oMath xmlns:m="http://schemas.openxmlformats.org/officeDocument/2006/math">
                    <m:r>
                      <a:rPr lang="es-E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to the speed of light </a:t>
                </a:r>
                <a14:m>
                  <m:oMath xmlns:m="http://schemas.openxmlformats.org/officeDocument/2006/math">
                    <m:r>
                      <a:rPr lang="es-E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endParaRPr lang="en-US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99FCFBC7-36F5-10D9-DA75-58E6E3A1EA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1384" y="2083343"/>
                <a:ext cx="6264696" cy="1754326"/>
              </a:xfrm>
              <a:prstGeom prst="rect">
                <a:avLst/>
              </a:prstGeom>
              <a:blipFill>
                <a:blip r:embed="rId4"/>
                <a:stretch>
                  <a:fillRect l="-681" t="-20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28606C34-557C-80E1-A541-3ABA016AADAD}"/>
                  </a:ext>
                </a:extLst>
              </p:cNvPr>
              <p:cNvSpPr txBox="1"/>
              <p:nvPr/>
            </p:nvSpPr>
            <p:spPr bwMode="auto">
              <a:xfrm>
                <a:off x="6948739" y="1986464"/>
                <a:ext cx="4343504" cy="10694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𝑱</m:t>
                          </m:r>
                        </m:e>
                        <m:sub>
                          <m:r>
                            <a:rPr lang="en-US" sz="2400" b="1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𝒛</m:t>
                          </m:r>
                        </m:sub>
                      </m:sSub>
                      <m:r>
                        <a:rPr lang="es-ES" sz="24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s-ES" sz="24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4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s-ES" sz="24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s-ES" sz="24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s-ES" sz="24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4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s-ES" sz="24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s-ES" sz="24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s-ES" sz="2400" b="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s-ES" sz="24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sz="240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i="1" dirty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40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sz="240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sz="240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40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i="1" dirty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400" i="1" dirty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en-US" sz="2400" i="1" dirty="0" err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 dirty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2400" i="1" dirty="0" err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sSup>
                        <m:sSupPr>
                          <m:ctrlPr>
                            <a:rPr lang="en-US" sz="240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n-US" sz="240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 dirty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sz="2400" i="1" dirty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2400" i="1" dirty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400" b="0" i="1" dirty="0" smtClean="0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  <m:r>
                                        <a:rPr lang="en-US" sz="2400" i="1" dirty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sz="2400" i="1" dirty="0" smtClean="0">
                                              <a:solidFill>
                                                <a:schemeClr val="tx1">
                                                  <a:lumMod val="60000"/>
                                                  <a:lumOff val="4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i="1" dirty="0">
                                              <a:solidFill>
                                                <a:schemeClr val="tx1">
                                                  <a:lumMod val="60000"/>
                                                  <a:lumOff val="4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e>
                                        <m:sub>
                                          <m:r>
                                            <a:rPr lang="en-US" sz="2400" i="1" dirty="0">
                                              <a:solidFill>
                                                <a:schemeClr val="tx1">
                                                  <a:lumMod val="60000"/>
                                                  <a:lumOff val="4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sz="2400" i="1" dirty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400" i="1" dirty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Sup>
                                <m:sSubSupPr>
                                  <m:ctrlPr>
                                    <a:rPr lang="en-US" sz="2400" i="1" dirty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i="1" dirty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2400" i="1" dirty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  <m:sup>
                                  <m:r>
                                    <a:rPr lang="en-US" sz="2400" i="1" dirty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sup>
                      </m:sSup>
                    </m:oMath>
                  </m:oMathPara>
                </a14:m>
                <a:endParaRPr lang="en-US" sz="24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28606C34-557C-80E1-A541-3ABA016AAD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48739" y="1986464"/>
                <a:ext cx="4343504" cy="106946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E03A3A38-CCD2-DC16-5867-81D3143B6672}"/>
                  </a:ext>
                </a:extLst>
              </p:cNvPr>
              <p:cNvSpPr txBox="1"/>
              <p:nvPr/>
            </p:nvSpPr>
            <p:spPr bwMode="auto">
              <a:xfrm>
                <a:off x="6960096" y="3068960"/>
                <a:ext cx="151216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s-ES" sz="1800" b="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1800" b="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s-ES" sz="1800" b="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−</m:t>
                      </m:r>
                      <m:r>
                        <a:rPr lang="es-ES" sz="1800" b="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es-ES" sz="1800" b="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𝑐𝑡</m:t>
                      </m:r>
                      <m:r>
                        <a:rPr lang="es-ES" sz="1800" b="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;</m:t>
                      </m:r>
                    </m:oMath>
                  </m:oMathPara>
                </a14:m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E03A3A38-CCD2-DC16-5867-81D3143B66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60096" y="3068960"/>
                <a:ext cx="1512168" cy="369332"/>
              </a:xfrm>
              <a:prstGeom prst="rect">
                <a:avLst/>
              </a:prstGeom>
              <a:blipFill>
                <a:blip r:embed="rId6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29C37DF7-DBCB-ED32-DF63-358EA0B4AD0A}"/>
                  </a:ext>
                </a:extLst>
              </p:cNvPr>
              <p:cNvSpPr txBox="1"/>
              <p:nvPr/>
            </p:nvSpPr>
            <p:spPr bwMode="auto">
              <a:xfrm>
                <a:off x="8472264" y="3068960"/>
                <a:ext cx="192480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800" b="0" i="1" dirty="0" smtClean="0">
                              <a:solidFill>
                                <a:schemeClr val="tx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800" b="0" i="1" dirty="0" smtClean="0">
                              <a:solidFill>
                                <a:schemeClr val="tx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s-ES" sz="1800" b="0" i="1" dirty="0" smtClean="0">
                              <a:solidFill>
                                <a:schemeClr val="tx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s-ES" sz="1800" b="0" i="1" dirty="0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sz="1800" b="0" i="1" dirty="0" smtClean="0">
                              <a:solidFill>
                                <a:schemeClr val="tx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800" b="0" i="1" dirty="0" smtClean="0">
                              <a:solidFill>
                                <a:schemeClr val="tx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s-ES" sz="1800" b="0" i="1" dirty="0" smtClean="0">
                              <a:solidFill>
                                <a:schemeClr val="tx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</m:sSub>
                      <m:r>
                        <a:rPr lang="es-ES" sz="1800" b="0" i="1" dirty="0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 −</m:t>
                      </m:r>
                      <m:r>
                        <a:rPr lang="es-ES" sz="1800" b="0" i="1" dirty="0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es-ES" sz="1800" b="0" i="1" dirty="0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𝑐𝑡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29C37DF7-DBCB-ED32-DF63-358EA0B4AD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472264" y="3068960"/>
                <a:ext cx="1924802" cy="369332"/>
              </a:xfrm>
              <a:prstGeom prst="rect">
                <a:avLst/>
              </a:prstGeom>
              <a:blipFill>
                <a:blip r:embed="rId7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Imagen 23" descr="Gráfico&#10;&#10;Descripción generada automáticamente">
            <a:extLst>
              <a:ext uri="{FF2B5EF4-FFF2-40B4-BE49-F238E27FC236}">
                <a16:creationId xmlns:a16="http://schemas.microsoft.com/office/drawing/2014/main" id="{A30D4446-8237-ED77-6448-2A566729EF9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877" y="3778709"/>
            <a:ext cx="5204563" cy="2602281"/>
          </a:xfrm>
          <a:prstGeom prst="rect">
            <a:avLst/>
          </a:prstGeom>
        </p:spPr>
      </p:pic>
      <p:pic>
        <p:nvPicPr>
          <p:cNvPr id="25" name="Imagen 24" descr="Gráfico&#10;&#10;Descripción generada automáticamente">
            <a:extLst>
              <a:ext uri="{FF2B5EF4-FFF2-40B4-BE49-F238E27FC236}">
                <a16:creationId xmlns:a16="http://schemas.microsoft.com/office/drawing/2014/main" id="{30595407-3681-EA21-D075-2685788C006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7650" y="3779246"/>
            <a:ext cx="5204563" cy="2602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25931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CD2548-C9CB-EB3F-2E3C-C1E2165542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Minimizing</a:t>
            </a:r>
            <a:r>
              <a:rPr lang="es-ES" dirty="0"/>
              <a:t> </a:t>
            </a:r>
            <a:r>
              <a:rPr lang="es-ES" dirty="0" err="1"/>
              <a:t>injection</a:t>
            </a:r>
            <a:r>
              <a:rPr lang="es-ES" dirty="0"/>
              <a:t> </a:t>
            </a:r>
            <a:r>
              <a:rPr lang="es-ES" dirty="0" err="1"/>
              <a:t>perturbation</a:t>
            </a:r>
            <a:r>
              <a:rPr lang="es-ES" dirty="0"/>
              <a:t>: ABC</a:t>
            </a:r>
            <a:endParaRPr 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826E44B9-2253-166B-A29B-16209DDDB8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574AA385-4CA3-4B85-EAC1-44425C7D6E4C}"/>
                  </a:ext>
                </a:extLst>
              </p:cNvPr>
              <p:cNvSpPr txBox="1"/>
              <p:nvPr/>
            </p:nvSpPr>
            <p:spPr bwMode="auto">
              <a:xfrm>
                <a:off x="561546" y="1160689"/>
                <a:ext cx="11232628" cy="10608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US" dirty="0">
                    <a:solidFill>
                      <a:schemeClr val="tx2"/>
                    </a:solidFill>
                  </a:rPr>
                  <a:t>The </a:t>
                </a:r>
                <a:r>
                  <a:rPr lang="en-US" b="1" dirty="0">
                    <a:solidFill>
                      <a:srgbClr val="C00000"/>
                    </a:solidFill>
                  </a:rPr>
                  <a:t>perturbation</a:t>
                </a:r>
                <a:r>
                  <a:rPr lang="en-US" dirty="0">
                    <a:solidFill>
                      <a:schemeClr val="tx2"/>
                    </a:solidFill>
                  </a:rPr>
                  <a:t> appears due to the violation of the continuity law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8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s-ES" sz="18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18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𝑺</m:t>
                            </m:r>
                          </m:e>
                        </m:acc>
                        <m:acc>
                          <m:accPr>
                            <m:chr m:val="̃"/>
                            <m:ctrlPr>
                              <a:rPr lang="en-US" sz="18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18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</m:acc>
                      </m:e>
                      <m:sub>
                        <m:r>
                          <a:rPr lang="es-ES" sz="18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sub>
                    </m:sSub>
                    <m:d>
                      <m:dPr>
                        <m:ctrlPr>
                          <a:rPr lang="es-ES" sz="18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s-ES" sz="1800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ES" sz="1800" b="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s-ES" sz="1800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𝒅</m:t>
                            </m:r>
                          </m:num>
                          <m:den>
                            <m:r>
                              <a:rPr lang="es-ES" sz="1800" b="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s-ES" sz="1800" b="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  <m:r>
                          <a:rPr lang="es-ES" sz="18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s-ES" sz="18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</m:e>
                    </m:d>
                    <m:r>
                      <a:rPr lang="es-ES" sz="18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ES" sz="18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sz="1800" b="1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US" dirty="0">
                    <a:solidFill>
                      <a:schemeClr val="tx2"/>
                    </a:solidFill>
                  </a:rPr>
                  <a:t>We can </a:t>
                </a:r>
                <a:r>
                  <a:rPr lang="en-US" dirty="0">
                    <a:solidFill>
                      <a:srgbClr val="008A3E"/>
                    </a:solidFill>
                  </a:rPr>
                  <a:t>mitigate it with </a:t>
                </a:r>
                <a:r>
                  <a:rPr lang="en-US" b="1" dirty="0">
                    <a:solidFill>
                      <a:srgbClr val="008A3E"/>
                    </a:solidFill>
                  </a:rPr>
                  <a:t>boundary conditions</a:t>
                </a:r>
                <a:r>
                  <a:rPr lang="en-US" dirty="0">
                    <a:solidFill>
                      <a:schemeClr val="tx2"/>
                    </a:solidFill>
                  </a:rPr>
                  <a:t>: 1</a:t>
                </a:r>
                <a:r>
                  <a:rPr lang="en-US" baseline="30000" dirty="0">
                    <a:solidFill>
                      <a:schemeClr val="tx2"/>
                    </a:solidFill>
                  </a:rPr>
                  <a:t>st</a:t>
                </a:r>
                <a:r>
                  <a:rPr lang="en-US" dirty="0">
                    <a:solidFill>
                      <a:schemeClr val="tx2"/>
                    </a:solidFill>
                  </a:rPr>
                  <a:t> attempt was the FOEXTRAP* absorbing boundary condition (ABC)</a:t>
                </a:r>
                <a:endParaRPr lang="en-US" sz="1800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:endParaRPr lang="en-US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574AA385-4CA3-4B85-EAC1-44425C7D6E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61546" y="1160689"/>
                <a:ext cx="11232628" cy="1060868"/>
              </a:xfrm>
              <a:prstGeom prst="rect">
                <a:avLst/>
              </a:prstGeom>
              <a:blipFill>
                <a:blip r:embed="rId2"/>
                <a:stretch>
                  <a:fillRect l="-3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uadroTexto 11">
            <a:extLst>
              <a:ext uri="{FF2B5EF4-FFF2-40B4-BE49-F238E27FC236}">
                <a16:creationId xmlns:a16="http://schemas.microsoft.com/office/drawing/2014/main" id="{B4D82BF0-B0E4-8868-3A2C-91D529CD9C6A}"/>
              </a:ext>
            </a:extLst>
          </p:cNvPr>
          <p:cNvSpPr txBox="1"/>
          <p:nvPr/>
        </p:nvSpPr>
        <p:spPr bwMode="auto">
          <a:xfrm>
            <a:off x="3644802" y="6440642"/>
            <a:ext cx="46805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i="1" dirty="0">
                <a:solidFill>
                  <a:schemeClr val="bg1">
                    <a:lumMod val="50000"/>
                  </a:schemeClr>
                </a:solidFill>
              </a:rPr>
              <a:t>*FOEXTRAP: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First Order Extrapolation (backup slides)</a:t>
            </a:r>
          </a:p>
        </p:txBody>
      </p:sp>
    </p:spTree>
    <p:extLst>
      <p:ext uri="{BB962C8B-B14F-4D97-AF65-F5344CB8AC3E}">
        <p14:creationId xmlns:p14="http://schemas.microsoft.com/office/powerpoint/2010/main" val="3587361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CD2548-C9CB-EB3F-2E3C-C1E2165542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Minimizing</a:t>
            </a:r>
            <a:r>
              <a:rPr lang="es-ES" dirty="0"/>
              <a:t> </a:t>
            </a:r>
            <a:r>
              <a:rPr lang="es-ES" dirty="0" err="1"/>
              <a:t>injection</a:t>
            </a:r>
            <a:r>
              <a:rPr lang="es-ES" dirty="0"/>
              <a:t> </a:t>
            </a:r>
            <a:r>
              <a:rPr lang="es-ES" dirty="0" err="1"/>
              <a:t>perturbation</a:t>
            </a:r>
            <a:r>
              <a:rPr lang="es-ES" dirty="0"/>
              <a:t>: ABC</a:t>
            </a:r>
            <a:endParaRPr 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826E44B9-2253-166B-A29B-16209DDDB8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574AA385-4CA3-4B85-EAC1-44425C7D6E4C}"/>
                  </a:ext>
                </a:extLst>
              </p:cNvPr>
              <p:cNvSpPr txBox="1"/>
              <p:nvPr/>
            </p:nvSpPr>
            <p:spPr bwMode="auto">
              <a:xfrm>
                <a:off x="561546" y="1160689"/>
                <a:ext cx="11232628" cy="10608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US" dirty="0">
                    <a:solidFill>
                      <a:schemeClr val="tx2"/>
                    </a:solidFill>
                  </a:rPr>
                  <a:t>The </a:t>
                </a:r>
                <a:r>
                  <a:rPr lang="en-US" b="1" dirty="0">
                    <a:solidFill>
                      <a:srgbClr val="C00000"/>
                    </a:solidFill>
                  </a:rPr>
                  <a:t>perturbation</a:t>
                </a:r>
                <a:r>
                  <a:rPr lang="en-US" dirty="0">
                    <a:solidFill>
                      <a:schemeClr val="tx2"/>
                    </a:solidFill>
                  </a:rPr>
                  <a:t> appears due to the violation of the continuity law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8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s-ES" sz="18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18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𝑺</m:t>
                            </m:r>
                          </m:e>
                        </m:acc>
                        <m:acc>
                          <m:accPr>
                            <m:chr m:val="̃"/>
                            <m:ctrlPr>
                              <a:rPr lang="en-US" sz="18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18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</m:acc>
                      </m:e>
                      <m:sub>
                        <m:r>
                          <a:rPr lang="es-ES" sz="18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sub>
                    </m:sSub>
                    <m:d>
                      <m:dPr>
                        <m:ctrlPr>
                          <a:rPr lang="es-ES" sz="18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s-ES" sz="1800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ES" sz="1800" b="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s-ES" sz="1800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𝒅</m:t>
                            </m:r>
                          </m:num>
                          <m:den>
                            <m:r>
                              <a:rPr lang="es-ES" sz="1800" b="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s-ES" sz="1800" b="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  <m:r>
                          <a:rPr lang="es-ES" sz="18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s-ES" sz="18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</m:e>
                    </m:d>
                    <m:r>
                      <a:rPr lang="es-ES" sz="18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ES" sz="18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sz="1800" b="1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US" dirty="0">
                    <a:solidFill>
                      <a:schemeClr val="tx2"/>
                    </a:solidFill>
                  </a:rPr>
                  <a:t>We can </a:t>
                </a:r>
                <a:r>
                  <a:rPr lang="en-US" dirty="0">
                    <a:solidFill>
                      <a:srgbClr val="008A3E"/>
                    </a:solidFill>
                  </a:rPr>
                  <a:t>mitigate it with </a:t>
                </a:r>
                <a:r>
                  <a:rPr lang="en-US" b="1" dirty="0">
                    <a:solidFill>
                      <a:srgbClr val="008A3E"/>
                    </a:solidFill>
                  </a:rPr>
                  <a:t>boundary conditions</a:t>
                </a:r>
                <a:r>
                  <a:rPr lang="en-US" dirty="0">
                    <a:solidFill>
                      <a:schemeClr val="tx2"/>
                    </a:solidFill>
                  </a:rPr>
                  <a:t>: 1</a:t>
                </a:r>
                <a:r>
                  <a:rPr lang="en-US" baseline="30000" dirty="0">
                    <a:solidFill>
                      <a:schemeClr val="tx2"/>
                    </a:solidFill>
                  </a:rPr>
                  <a:t>st</a:t>
                </a:r>
                <a:r>
                  <a:rPr lang="en-US" dirty="0">
                    <a:solidFill>
                      <a:schemeClr val="tx2"/>
                    </a:solidFill>
                  </a:rPr>
                  <a:t> attempt was the FOEXTRAP* absorbing boundary condition (ABC)</a:t>
                </a:r>
                <a:endParaRPr lang="en-US" sz="1800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:endParaRPr lang="en-US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574AA385-4CA3-4B85-EAC1-44425C7D6E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61546" y="1160689"/>
                <a:ext cx="11232628" cy="1060868"/>
              </a:xfrm>
              <a:prstGeom prst="rect">
                <a:avLst/>
              </a:prstGeom>
              <a:blipFill>
                <a:blip r:embed="rId2"/>
                <a:stretch>
                  <a:fillRect l="-3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n 4" descr="Gráfico&#10;&#10;Descripción generada automáticamente">
            <a:extLst>
              <a:ext uri="{FF2B5EF4-FFF2-40B4-BE49-F238E27FC236}">
                <a16:creationId xmlns:a16="http://schemas.microsoft.com/office/drawing/2014/main" id="{4E5CEA1D-059A-34CF-FA51-62F6BB1569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512" y="2060848"/>
            <a:ext cx="4301292" cy="2150645"/>
          </a:xfrm>
          <a:prstGeom prst="rect">
            <a:avLst/>
          </a:prstGeom>
        </p:spPr>
      </p:pic>
      <p:pic>
        <p:nvPicPr>
          <p:cNvPr id="6" name="Imagen 5" descr="Gráfico&#10;&#10;Descripción generada automáticamente">
            <a:extLst>
              <a:ext uri="{FF2B5EF4-FFF2-40B4-BE49-F238E27FC236}">
                <a16:creationId xmlns:a16="http://schemas.microsoft.com/office/drawing/2014/main" id="{3C9A02F6-36DE-7855-971F-297CCCAFED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3770" y="4103543"/>
            <a:ext cx="4301292" cy="2150645"/>
          </a:xfrm>
          <a:prstGeom prst="rect">
            <a:avLst/>
          </a:prstGeom>
        </p:spPr>
      </p:pic>
      <p:pic>
        <p:nvPicPr>
          <p:cNvPr id="7" name="Imagen 6" descr="Gráfico&#10;&#10;Descripción generada automáticamente">
            <a:extLst>
              <a:ext uri="{FF2B5EF4-FFF2-40B4-BE49-F238E27FC236}">
                <a16:creationId xmlns:a16="http://schemas.microsoft.com/office/drawing/2014/main" id="{93C26D5C-267D-D3AD-04C2-7E598F27A2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677" y="4161100"/>
            <a:ext cx="4301292" cy="2150645"/>
          </a:xfrm>
          <a:prstGeom prst="rect">
            <a:avLst/>
          </a:prstGeom>
        </p:spPr>
      </p:pic>
      <p:pic>
        <p:nvPicPr>
          <p:cNvPr id="8" name="Imagen 7" descr="Gráfico&#10;&#10;Descripción generada automáticamente">
            <a:extLst>
              <a:ext uri="{FF2B5EF4-FFF2-40B4-BE49-F238E27FC236}">
                <a16:creationId xmlns:a16="http://schemas.microsoft.com/office/drawing/2014/main" id="{B09D5430-50CF-0646-AAC0-0E69A83EC0A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677" y="2060848"/>
            <a:ext cx="4301292" cy="2150645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5C37FDFD-64C4-54B3-E6C8-6535D1DD3C31}"/>
              </a:ext>
            </a:extLst>
          </p:cNvPr>
          <p:cNvSpPr txBox="1"/>
          <p:nvPr/>
        </p:nvSpPr>
        <p:spPr bwMode="auto">
          <a:xfrm>
            <a:off x="1127460" y="3008972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ABC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B71730CC-BF64-FEBC-2D4C-C7E4298D2F6E}"/>
              </a:ext>
            </a:extLst>
          </p:cNvPr>
          <p:cNvSpPr txBox="1"/>
          <p:nvPr/>
        </p:nvSpPr>
        <p:spPr bwMode="auto">
          <a:xfrm>
            <a:off x="1164329" y="5051756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PEC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ADBD9FB-52A9-E104-9BE6-57DA60C16C17}"/>
              </a:ext>
            </a:extLst>
          </p:cNvPr>
          <p:cNvSpPr txBox="1"/>
          <p:nvPr/>
        </p:nvSpPr>
        <p:spPr bwMode="auto">
          <a:xfrm>
            <a:off x="10395969" y="2199766"/>
            <a:ext cx="171197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i="1" dirty="0"/>
              <a:t>Thanks </a:t>
            </a:r>
            <a:r>
              <a:rPr lang="en-US" sz="1600" dirty="0"/>
              <a:t>to Prof. M. </a:t>
            </a:r>
            <a:r>
              <a:rPr lang="en-US" sz="1600" dirty="0" err="1"/>
              <a:t>Cotelo</a:t>
            </a:r>
            <a:r>
              <a:rPr lang="en-US" sz="1600" dirty="0"/>
              <a:t> (UPM) for the ABC idea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B4D82BF0-B0E4-8868-3A2C-91D529CD9C6A}"/>
              </a:ext>
            </a:extLst>
          </p:cNvPr>
          <p:cNvSpPr txBox="1"/>
          <p:nvPr/>
        </p:nvSpPr>
        <p:spPr bwMode="auto">
          <a:xfrm>
            <a:off x="3644802" y="6440642"/>
            <a:ext cx="46805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i="1" dirty="0">
                <a:solidFill>
                  <a:schemeClr val="bg1">
                    <a:lumMod val="50000"/>
                  </a:schemeClr>
                </a:solidFill>
              </a:rPr>
              <a:t>*FOEXTRAP: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First Order Extrapolation (backup slides)</a:t>
            </a:r>
          </a:p>
        </p:txBody>
      </p:sp>
    </p:spTree>
    <p:extLst>
      <p:ext uri="{BB962C8B-B14F-4D97-AF65-F5344CB8AC3E}">
        <p14:creationId xmlns:p14="http://schemas.microsoft.com/office/powerpoint/2010/main" val="247841635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upo 23">
            <a:extLst>
              <a:ext uri="{FF2B5EF4-FFF2-40B4-BE49-F238E27FC236}">
                <a16:creationId xmlns:a16="http://schemas.microsoft.com/office/drawing/2014/main" id="{E2DD3370-5CAD-9EB1-BA26-790737CC5B5C}"/>
              </a:ext>
            </a:extLst>
          </p:cNvPr>
          <p:cNvGrpSpPr/>
          <p:nvPr/>
        </p:nvGrpSpPr>
        <p:grpSpPr>
          <a:xfrm>
            <a:off x="253820" y="1124744"/>
            <a:ext cx="3629695" cy="2678208"/>
            <a:chOff x="253820" y="1124744"/>
            <a:chExt cx="3629695" cy="2678208"/>
          </a:xfrm>
        </p:grpSpPr>
        <p:pic>
          <p:nvPicPr>
            <p:cNvPr id="5" name="Picture 2">
              <a:extLst>
                <a:ext uri="{FF2B5EF4-FFF2-40B4-BE49-F238E27FC236}">
                  <a16:creationId xmlns:a16="http://schemas.microsoft.com/office/drawing/2014/main" id="{324A30F2-8E69-9843-16F9-E7360DD09E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820" y="1124744"/>
              <a:ext cx="3465916" cy="26782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ectángulo 19">
              <a:extLst>
                <a:ext uri="{FF2B5EF4-FFF2-40B4-BE49-F238E27FC236}">
                  <a16:creationId xmlns:a16="http://schemas.microsoft.com/office/drawing/2014/main" id="{744A5A24-B2C5-7572-0EF1-7413F9B99336}"/>
                </a:ext>
              </a:extLst>
            </p:cNvPr>
            <p:cNvSpPr/>
            <p:nvPr/>
          </p:nvSpPr>
          <p:spPr>
            <a:xfrm>
              <a:off x="3215680" y="3140968"/>
              <a:ext cx="667835" cy="5813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ángulo: esquinas redondeadas 13">
            <a:extLst>
              <a:ext uri="{FF2B5EF4-FFF2-40B4-BE49-F238E27FC236}">
                <a16:creationId xmlns:a16="http://schemas.microsoft.com/office/drawing/2014/main" id="{ABE7B53E-DF6D-D5C5-0FD7-AA0AE5BDEFA4}"/>
              </a:ext>
            </a:extLst>
          </p:cNvPr>
          <p:cNvSpPr/>
          <p:nvPr/>
        </p:nvSpPr>
        <p:spPr>
          <a:xfrm>
            <a:off x="1127448" y="4144410"/>
            <a:ext cx="4412087" cy="1955886"/>
          </a:xfrm>
          <a:prstGeom prst="roundRect">
            <a:avLst>
              <a:gd name="adj" fmla="val 7289"/>
            </a:avLst>
          </a:prstGeom>
          <a:solidFill>
            <a:srgbClr val="92D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ángulo: esquinas redondeadas 15">
            <a:extLst>
              <a:ext uri="{FF2B5EF4-FFF2-40B4-BE49-F238E27FC236}">
                <a16:creationId xmlns:a16="http://schemas.microsoft.com/office/drawing/2014/main" id="{D449DF18-0FDF-47C9-E87F-5B11D9E74FA2}"/>
              </a:ext>
            </a:extLst>
          </p:cNvPr>
          <p:cNvSpPr/>
          <p:nvPr/>
        </p:nvSpPr>
        <p:spPr>
          <a:xfrm>
            <a:off x="6905960" y="1288697"/>
            <a:ext cx="4734656" cy="1207469"/>
          </a:xfrm>
          <a:prstGeom prst="roundRect">
            <a:avLst>
              <a:gd name="adj" fmla="val 7289"/>
            </a:avLst>
          </a:prstGeom>
          <a:solidFill>
            <a:schemeClr val="bg1">
              <a:lumMod val="6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E79CEC8-37CC-9844-81FD-133DFD33FE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Example: </a:t>
            </a:r>
            <a:r>
              <a:rPr lang="en-US" dirty="0"/>
              <a:t>PEC cubic cavity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890E2BA7-85E7-BAFC-738E-BF29417EBD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20">
                <a:extLst>
                  <a:ext uri="{FF2B5EF4-FFF2-40B4-BE49-F238E27FC236}">
                    <a16:creationId xmlns:a16="http://schemas.microsoft.com/office/drawing/2014/main" id="{B6DC038B-4890-9276-A585-5FE3BC0CF743}"/>
                  </a:ext>
                </a:extLst>
              </p:cNvPr>
              <p:cNvSpPr txBox="1"/>
              <p:nvPr/>
            </p:nvSpPr>
            <p:spPr bwMode="auto">
              <a:xfrm>
                <a:off x="3415285" y="1128997"/>
                <a:ext cx="2536699" cy="13163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s-ES" sz="1100" b="1" dirty="0">
                    <a:solidFill>
                      <a:schemeClr val="tx2"/>
                    </a:solidFill>
                  </a:rPr>
                  <a:t>Geometry: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11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1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s-ES" sz="11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𝑐𝑎𝑣</m:t>
                        </m:r>
                      </m:sub>
                    </m:sSub>
                    <m:r>
                      <a:rPr lang="es-ES" sz="110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ES" sz="1100" dirty="0">
                    <a:solidFill>
                      <a:schemeClr val="tx2"/>
                    </a:solidFill>
                  </a:rPr>
                  <a:t>= 30 mm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1100" i="1" dirty="0" err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1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s-ES" sz="1100" i="1" dirty="0" err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𝑐𝑎𝑣</m:t>
                        </m:r>
                      </m:sub>
                    </m:sSub>
                    <m:r>
                      <a:rPr lang="es-ES" sz="110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ES" sz="1100" dirty="0">
                    <a:solidFill>
                      <a:schemeClr val="tx2"/>
                    </a:solidFill>
                  </a:rPr>
                  <a:t>= 50 mm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11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1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s-ES" sz="11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𝑐𝑎𝑣</m:t>
                        </m:r>
                      </m:sub>
                    </m:sSub>
                  </m:oMath>
                </a14:m>
                <a:r>
                  <a:rPr lang="es-ES" sz="1100" dirty="0">
                    <a:solidFill>
                      <a:schemeClr val="tx2"/>
                    </a:solidFill>
                  </a:rPr>
                  <a:t> = 50 mm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11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1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s-ES" sz="11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𝑝𝑖𝑝𝑒</m:t>
                        </m:r>
                      </m:sub>
                    </m:sSub>
                  </m:oMath>
                </a14:m>
                <a:r>
                  <a:rPr lang="es-ES" sz="1100" dirty="0">
                    <a:solidFill>
                      <a:schemeClr val="tx2"/>
                    </a:solidFill>
                  </a:rPr>
                  <a:t> = 100 mm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11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1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s-ES" sz="11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𝑝𝑖𝑝𝑒</m:t>
                        </m:r>
                      </m:sub>
                    </m:sSub>
                    <m:r>
                      <a:rPr lang="es-ES" sz="110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ES" sz="1100" dirty="0">
                    <a:solidFill>
                      <a:schemeClr val="tx2"/>
                    </a:solidFill>
                  </a:rPr>
                  <a:t>= 15 mm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11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1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s-ES" sz="11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𝑝𝑖𝑝𝑒</m:t>
                        </m:r>
                      </m:sub>
                    </m:sSub>
                  </m:oMath>
                </a14:m>
                <a:r>
                  <a:rPr lang="es-ES" sz="1100" dirty="0">
                    <a:solidFill>
                      <a:schemeClr val="tx2"/>
                    </a:solidFill>
                  </a:rPr>
                  <a:t> = 15 mm</a:t>
                </a:r>
              </a:p>
            </p:txBody>
          </p:sp>
        </mc:Choice>
        <mc:Fallback xmlns="">
          <p:sp>
            <p:nvSpPr>
              <p:cNvPr id="6" name="CuadroTexto 20">
                <a:extLst>
                  <a:ext uri="{FF2B5EF4-FFF2-40B4-BE49-F238E27FC236}">
                    <a16:creationId xmlns:a16="http://schemas.microsoft.com/office/drawing/2014/main" id="{B6DC038B-4890-9276-A585-5FE3BC0CF7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15285" y="1128997"/>
                <a:ext cx="2536699" cy="1316322"/>
              </a:xfrm>
              <a:prstGeom prst="rect">
                <a:avLst/>
              </a:prstGeom>
              <a:blipFill>
                <a:blip r:embed="rId4"/>
                <a:stretch>
                  <a:fillRect t="-463" b="-18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uadroTexto 6">
            <a:extLst>
              <a:ext uri="{FF2B5EF4-FFF2-40B4-BE49-F238E27FC236}">
                <a16:creationId xmlns:a16="http://schemas.microsoft.com/office/drawing/2014/main" id="{81826197-01DE-31F8-7C44-2DE2A21332B4}"/>
              </a:ext>
            </a:extLst>
          </p:cNvPr>
          <p:cNvSpPr txBox="1"/>
          <p:nvPr/>
        </p:nvSpPr>
        <p:spPr bwMode="auto">
          <a:xfrm>
            <a:off x="90041" y="3292761"/>
            <a:ext cx="118173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 err="1">
                <a:solidFill>
                  <a:srgbClr val="C00000"/>
                </a:solidFill>
              </a:rPr>
              <a:t>BCs</a:t>
            </a:r>
            <a:r>
              <a:rPr lang="es-ES" sz="1400" b="1" dirty="0">
                <a:solidFill>
                  <a:srgbClr val="C00000"/>
                </a:solidFill>
              </a:rPr>
              <a:t>: </a:t>
            </a:r>
          </a:p>
          <a:p>
            <a:r>
              <a:rPr lang="es-ES" sz="1400" dirty="0" err="1">
                <a:solidFill>
                  <a:srgbClr val="C00000"/>
                </a:solidFill>
              </a:rPr>
              <a:t>wakis</a:t>
            </a:r>
            <a:r>
              <a:rPr lang="es-ES" sz="1400" dirty="0">
                <a:solidFill>
                  <a:srgbClr val="C00000"/>
                </a:solidFill>
              </a:rPr>
              <a:t>: ABC*</a:t>
            </a:r>
          </a:p>
          <a:p>
            <a:r>
              <a:rPr lang="es-ES" sz="1400" dirty="0">
                <a:solidFill>
                  <a:srgbClr val="C00000"/>
                </a:solidFill>
              </a:rPr>
              <a:t>WarpX: PML*</a:t>
            </a:r>
          </a:p>
          <a:p>
            <a:r>
              <a:rPr lang="es-ES" sz="1400" dirty="0">
                <a:solidFill>
                  <a:schemeClr val="tx2"/>
                </a:solidFill>
              </a:rPr>
              <a:t>CST: CPML</a:t>
            </a:r>
            <a:endParaRPr lang="en-US" sz="14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23">
                <a:extLst>
                  <a:ext uri="{FF2B5EF4-FFF2-40B4-BE49-F238E27FC236}">
                    <a16:creationId xmlns:a16="http://schemas.microsoft.com/office/drawing/2014/main" id="{0FCFA17F-8242-2F56-DD2A-44E7CD04BA6F}"/>
                  </a:ext>
                </a:extLst>
              </p:cNvPr>
              <p:cNvSpPr txBox="1"/>
              <p:nvPr/>
            </p:nvSpPr>
            <p:spPr bwMode="auto">
              <a:xfrm>
                <a:off x="4423397" y="1163479"/>
                <a:ext cx="1528587" cy="6001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s-ES" sz="1100" b="1" dirty="0">
                    <a:solidFill>
                      <a:schemeClr val="tx2"/>
                    </a:solidFill>
                  </a:rPr>
                  <a:t>Beam: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11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1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s-ES" sz="11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s-ES" sz="1100" dirty="0">
                    <a:solidFill>
                      <a:schemeClr val="tx2"/>
                    </a:solidFill>
                  </a:rPr>
                  <a:t> = 18.5 mm (5 GHz) </a:t>
                </a:r>
              </a:p>
              <a:p>
                <a:r>
                  <a:rPr lang="es-ES" sz="1100" dirty="0">
                    <a:solidFill>
                      <a:schemeClr val="tx2"/>
                    </a:solidFill>
                  </a:rPr>
                  <a:t>q = 1e-9 C</a:t>
                </a:r>
              </a:p>
            </p:txBody>
          </p:sp>
        </mc:Choice>
        <mc:Fallback xmlns="">
          <p:sp>
            <p:nvSpPr>
              <p:cNvPr id="8" name="CuadroTexto 23">
                <a:extLst>
                  <a:ext uri="{FF2B5EF4-FFF2-40B4-BE49-F238E27FC236}">
                    <a16:creationId xmlns:a16="http://schemas.microsoft.com/office/drawing/2014/main" id="{0FCFA17F-8242-2F56-DD2A-44E7CD04BA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23397" y="1163479"/>
                <a:ext cx="1528587" cy="600164"/>
              </a:xfrm>
              <a:prstGeom prst="rect">
                <a:avLst/>
              </a:prstGeom>
              <a:blipFill>
                <a:blip r:embed="rId5"/>
                <a:stretch>
                  <a:fillRect t="-1020" b="-61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uadroTexto 24">
            <a:extLst>
              <a:ext uri="{FF2B5EF4-FFF2-40B4-BE49-F238E27FC236}">
                <a16:creationId xmlns:a16="http://schemas.microsoft.com/office/drawing/2014/main" id="{5C5364AB-5479-B67F-21B0-3883290B213F}"/>
              </a:ext>
            </a:extLst>
          </p:cNvPr>
          <p:cNvSpPr txBox="1"/>
          <p:nvPr/>
        </p:nvSpPr>
        <p:spPr bwMode="auto">
          <a:xfrm>
            <a:off x="4423397" y="1816060"/>
            <a:ext cx="158417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100" b="1" dirty="0" err="1">
                <a:solidFill>
                  <a:schemeClr val="tx2"/>
                </a:solidFill>
              </a:rPr>
              <a:t>Mesh</a:t>
            </a:r>
            <a:r>
              <a:rPr lang="es-ES" sz="1100" b="1" dirty="0">
                <a:solidFill>
                  <a:schemeClr val="tx2"/>
                </a:solidFill>
              </a:rPr>
              <a:t>:</a:t>
            </a:r>
          </a:p>
          <a:p>
            <a:r>
              <a:rPr lang="es-ES" sz="1100" dirty="0" err="1">
                <a:solidFill>
                  <a:schemeClr val="tx2"/>
                </a:solidFill>
              </a:rPr>
              <a:t>nx</a:t>
            </a:r>
            <a:r>
              <a:rPr lang="es-ES" sz="1100" dirty="0">
                <a:solidFill>
                  <a:schemeClr val="tx2"/>
                </a:solidFill>
              </a:rPr>
              <a:t>, </a:t>
            </a:r>
            <a:r>
              <a:rPr lang="es-ES" sz="1100" dirty="0" err="1">
                <a:solidFill>
                  <a:schemeClr val="tx2"/>
                </a:solidFill>
              </a:rPr>
              <a:t>ny</a:t>
            </a:r>
            <a:r>
              <a:rPr lang="es-ES" sz="1100" dirty="0">
                <a:solidFill>
                  <a:schemeClr val="tx2"/>
                </a:solidFill>
              </a:rPr>
              <a:t>, </a:t>
            </a:r>
            <a:r>
              <a:rPr lang="es-ES" sz="1100" dirty="0" err="1">
                <a:solidFill>
                  <a:schemeClr val="tx2"/>
                </a:solidFill>
              </a:rPr>
              <a:t>nz</a:t>
            </a:r>
            <a:r>
              <a:rPr lang="es-ES" sz="1100" dirty="0">
                <a:solidFill>
                  <a:schemeClr val="tx2"/>
                </a:solidFill>
              </a:rPr>
              <a:t> = 50, 50, 150</a:t>
            </a:r>
          </a:p>
          <a:p>
            <a:r>
              <a:rPr lang="es-ES" sz="1100" dirty="0">
                <a:solidFill>
                  <a:schemeClr val="tx2"/>
                </a:solidFill>
              </a:rPr>
              <a:t>total: 375000 </a:t>
            </a:r>
            <a:r>
              <a:rPr lang="es-ES" sz="1100" dirty="0" err="1">
                <a:solidFill>
                  <a:schemeClr val="tx2"/>
                </a:solidFill>
              </a:rPr>
              <a:t>cells</a:t>
            </a:r>
            <a:endParaRPr lang="es-ES" sz="11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Texto 23">
                <a:extLst>
                  <a:ext uri="{FF2B5EF4-FFF2-40B4-BE49-F238E27FC236}">
                    <a16:creationId xmlns:a16="http://schemas.microsoft.com/office/drawing/2014/main" id="{50D5F9C9-1993-79E6-0B70-00AEF8F13DCC}"/>
                  </a:ext>
                </a:extLst>
              </p:cNvPr>
              <p:cNvSpPr txBox="1"/>
              <p:nvPr/>
            </p:nvSpPr>
            <p:spPr bwMode="auto">
              <a:xfrm>
                <a:off x="3415285" y="2410569"/>
                <a:ext cx="2664296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s-ES" sz="1200" b="1" dirty="0">
                    <a:solidFill>
                      <a:srgbClr val="C00000"/>
                    </a:solidFill>
                  </a:rPr>
                  <a:t>Cutoff </a:t>
                </a:r>
                <a:r>
                  <a:rPr lang="es-ES" sz="1200" b="1" dirty="0" err="1">
                    <a:solidFill>
                      <a:srgbClr val="C00000"/>
                    </a:solidFill>
                  </a:rPr>
                  <a:t>frequency</a:t>
                </a:r>
                <a:r>
                  <a:rPr lang="es-ES" sz="1200" b="1" dirty="0">
                    <a:solidFill>
                      <a:srgbClr val="C00000"/>
                    </a:solidFill>
                  </a:rPr>
                  <a:t>: </a:t>
                </a:r>
                <a14:m>
                  <m:oMath xmlns:m="http://schemas.openxmlformats.org/officeDocument/2006/math">
                    <m:r>
                      <a:rPr lang="es-ES" sz="1200" b="0" i="0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lang="es-ES" sz="120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s-ES" sz="1200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s-ES" sz="1200" dirty="0">
                    <a:solidFill>
                      <a:srgbClr val="C00000"/>
                    </a:solidFill>
                  </a:rPr>
                  <a:t> GHz </a:t>
                </a:r>
              </a:p>
            </p:txBody>
          </p:sp>
        </mc:Choice>
        <mc:Fallback xmlns="">
          <p:sp>
            <p:nvSpPr>
              <p:cNvPr id="10" name="CuadroTexto 23">
                <a:extLst>
                  <a:ext uri="{FF2B5EF4-FFF2-40B4-BE49-F238E27FC236}">
                    <a16:creationId xmlns:a16="http://schemas.microsoft.com/office/drawing/2014/main" id="{50D5F9C9-1993-79E6-0B70-00AEF8F13D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15285" y="2410569"/>
                <a:ext cx="2664296" cy="276999"/>
              </a:xfrm>
              <a:prstGeom prst="rect">
                <a:avLst/>
              </a:prstGeom>
              <a:blipFill>
                <a:blip r:embed="rId6"/>
                <a:stretch>
                  <a:fillRect b="-1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uadroTexto 12">
            <a:extLst>
              <a:ext uri="{FF2B5EF4-FFF2-40B4-BE49-F238E27FC236}">
                <a16:creationId xmlns:a16="http://schemas.microsoft.com/office/drawing/2014/main" id="{1C459F9E-50BA-4F45-62C8-13B4B091C030}"/>
              </a:ext>
            </a:extLst>
          </p:cNvPr>
          <p:cNvSpPr txBox="1"/>
          <p:nvPr/>
        </p:nvSpPr>
        <p:spPr bwMode="auto">
          <a:xfrm>
            <a:off x="7320136" y="1357393"/>
            <a:ext cx="435062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ES" sz="1400" b="1" dirty="0" err="1">
                <a:solidFill>
                  <a:schemeClr val="tx2"/>
                </a:solidFill>
              </a:rPr>
              <a:t>Simulation</a:t>
            </a:r>
            <a:r>
              <a:rPr lang="es-ES" sz="1400" b="1" dirty="0">
                <a:solidFill>
                  <a:schemeClr val="tx2"/>
                </a:solidFill>
              </a:rPr>
              <a:t> time: </a:t>
            </a:r>
            <a:r>
              <a:rPr lang="es-ES" sz="1400" dirty="0" err="1">
                <a:solidFill>
                  <a:schemeClr val="tx2"/>
                </a:solidFill>
              </a:rPr>
              <a:t>for</a:t>
            </a:r>
            <a:r>
              <a:rPr lang="es-ES" sz="1400" dirty="0">
                <a:solidFill>
                  <a:schemeClr val="tx2"/>
                </a:solidFill>
              </a:rPr>
              <a:t> 1m wakelength (8760 </a:t>
            </a:r>
            <a:r>
              <a:rPr lang="es-ES" sz="1400" dirty="0" err="1">
                <a:solidFill>
                  <a:schemeClr val="tx2"/>
                </a:solidFill>
              </a:rPr>
              <a:t>timesteps</a:t>
            </a:r>
            <a:r>
              <a:rPr lang="es-ES" sz="1400" dirty="0">
                <a:solidFill>
                  <a:schemeClr val="tx2"/>
                </a:solidFill>
              </a:rPr>
              <a:t>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b="1" dirty="0">
                <a:solidFill>
                  <a:schemeClr val="tx2"/>
                </a:solidFill>
              </a:rPr>
              <a:t>CST</a:t>
            </a:r>
            <a:r>
              <a:rPr lang="es-ES" sz="1400" dirty="0">
                <a:solidFill>
                  <a:schemeClr val="tx2"/>
                </a:solidFill>
              </a:rPr>
              <a:t>: 42s, 16 </a:t>
            </a:r>
            <a:r>
              <a:rPr lang="es-ES" sz="1400" dirty="0" err="1">
                <a:solidFill>
                  <a:schemeClr val="tx2"/>
                </a:solidFill>
              </a:rPr>
              <a:t>threads</a:t>
            </a:r>
            <a:r>
              <a:rPr lang="es-ES" sz="1400" dirty="0">
                <a:solidFill>
                  <a:schemeClr val="tx2"/>
                </a:solidFill>
              </a:rPr>
              <a:t>, in `abpimp60g01`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b="1" dirty="0">
                <a:solidFill>
                  <a:schemeClr val="tx2"/>
                </a:solidFill>
              </a:rPr>
              <a:t>Wakis</a:t>
            </a:r>
            <a:r>
              <a:rPr lang="es-ES" sz="1400" dirty="0">
                <a:solidFill>
                  <a:schemeClr val="tx2"/>
                </a:solidFill>
              </a:rPr>
              <a:t>: 3m40s , single </a:t>
            </a:r>
            <a:r>
              <a:rPr lang="es-ES" sz="1400" dirty="0" err="1">
                <a:solidFill>
                  <a:schemeClr val="tx2"/>
                </a:solidFill>
              </a:rPr>
              <a:t>core</a:t>
            </a:r>
            <a:r>
              <a:rPr lang="es-ES" sz="1400" dirty="0">
                <a:solidFill>
                  <a:schemeClr val="tx2"/>
                </a:solidFill>
              </a:rPr>
              <a:t> in `abpimp60g01`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b="1" dirty="0">
                <a:solidFill>
                  <a:schemeClr val="tx2"/>
                </a:solidFill>
              </a:rPr>
              <a:t>WarpX: </a:t>
            </a:r>
            <a:r>
              <a:rPr lang="es-ES" sz="1400" dirty="0">
                <a:solidFill>
                  <a:schemeClr val="tx2"/>
                </a:solidFill>
              </a:rPr>
              <a:t>12m, single </a:t>
            </a:r>
            <a:r>
              <a:rPr lang="es-ES" sz="1400" dirty="0" err="1">
                <a:solidFill>
                  <a:schemeClr val="tx2"/>
                </a:solidFill>
              </a:rPr>
              <a:t>core</a:t>
            </a:r>
            <a:r>
              <a:rPr lang="es-ES" sz="1400" dirty="0">
                <a:solidFill>
                  <a:schemeClr val="tx2"/>
                </a:solidFill>
              </a:rPr>
              <a:t>, #MP 1e6, in `abpimp60g01`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1400" dirty="0">
              <a:solidFill>
                <a:schemeClr val="tx2"/>
              </a:solidFill>
            </a:endParaRPr>
          </a:p>
        </p:txBody>
      </p:sp>
      <p:pic>
        <p:nvPicPr>
          <p:cNvPr id="19" name="Gráfico 18" descr="Reloj de arena terminado contorno">
            <a:extLst>
              <a:ext uri="{FF2B5EF4-FFF2-40B4-BE49-F238E27FC236}">
                <a16:creationId xmlns:a16="http://schemas.microsoft.com/office/drawing/2014/main" id="{903799B1-1E24-46FB-BE92-E63B9897D24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875815" y="1367479"/>
            <a:ext cx="567771" cy="567771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3B653F24-D6A6-37CC-B58A-F651A219EEA2}"/>
              </a:ext>
            </a:extLst>
          </p:cNvPr>
          <p:cNvSpPr txBox="1"/>
          <p:nvPr/>
        </p:nvSpPr>
        <p:spPr bwMode="auto">
          <a:xfrm>
            <a:off x="1207734" y="4170433"/>
            <a:ext cx="4412087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700" dirty="0">
                <a:solidFill>
                  <a:srgbClr val="528123"/>
                </a:solidFill>
              </a:rPr>
              <a:t>Very good agreement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700" dirty="0">
                <a:solidFill>
                  <a:schemeClr val="tx2"/>
                </a:solidFill>
              </a:rPr>
              <a:t>WarpX shows a </a:t>
            </a:r>
            <a:r>
              <a:rPr lang="en-US" sz="1700" dirty="0">
                <a:solidFill>
                  <a:srgbClr val="C00000"/>
                </a:solidFill>
              </a:rPr>
              <a:t>non-vanishing injection perturbation</a:t>
            </a:r>
            <a:r>
              <a:rPr lang="en-US" sz="1700" dirty="0">
                <a:solidFill>
                  <a:schemeClr val="tx2"/>
                </a:solidFill>
              </a:rPr>
              <a:t> while in </a:t>
            </a:r>
            <a:r>
              <a:rPr lang="en-US" sz="1700" dirty="0" err="1">
                <a:solidFill>
                  <a:schemeClr val="tx2"/>
                </a:solidFill>
              </a:rPr>
              <a:t>wakis</a:t>
            </a:r>
            <a:r>
              <a:rPr lang="en-US" sz="1700" dirty="0">
                <a:solidFill>
                  <a:schemeClr val="tx2"/>
                </a:solidFill>
              </a:rPr>
              <a:t> it disappears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700" dirty="0">
                <a:solidFill>
                  <a:schemeClr val="tx2"/>
                </a:solidFill>
              </a:rPr>
              <a:t>Some phase error comes from the </a:t>
            </a:r>
            <a:r>
              <a:rPr lang="en-US" sz="1700" dirty="0">
                <a:solidFill>
                  <a:schemeClr val="accent3"/>
                </a:solidFill>
              </a:rPr>
              <a:t>CST field monitor extraction</a:t>
            </a:r>
            <a:r>
              <a:rPr lang="en-US" sz="1700" dirty="0">
                <a:solidFill>
                  <a:schemeClr val="tx2"/>
                </a:solidFill>
              </a:rPr>
              <a:t> (very close to simulation’s timestep)</a:t>
            </a:r>
          </a:p>
          <a:p>
            <a:pPr marL="285750" indent="-285750" algn="ctr">
              <a:spcAft>
                <a:spcPts val="600"/>
              </a:spcAft>
              <a:buFont typeface="Wingdings" panose="05000000000000000000" pitchFamily="2" charset="2"/>
              <a:buChar char="ü"/>
            </a:pP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4" name="Imagen 3" descr="Imagen que contiene Aplicación&#10;&#10;Descripción generada automáticamente">
            <a:extLst>
              <a:ext uri="{FF2B5EF4-FFF2-40B4-BE49-F238E27FC236}">
                <a16:creationId xmlns:a16="http://schemas.microsoft.com/office/drawing/2014/main" id="{94EE96EE-C973-9950-CF23-A13FC2B6161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9936" y="2657928"/>
            <a:ext cx="6120680" cy="4080454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F956CE35-984C-8C44-8ACD-EB957DCEEBBC}"/>
              </a:ext>
            </a:extLst>
          </p:cNvPr>
          <p:cNvSpPr txBox="1"/>
          <p:nvPr/>
        </p:nvSpPr>
        <p:spPr bwMode="auto">
          <a:xfrm>
            <a:off x="7603658" y="736457"/>
            <a:ext cx="30930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benchmarks/</a:t>
            </a:r>
            <a:r>
              <a:rPr lang="en-US" sz="12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cubcavitymm</a:t>
            </a: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/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id="{4DF85504-3E6D-0B9A-3409-685A1D1F94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3690" y="735220"/>
            <a:ext cx="262474" cy="26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AA661981-256A-780F-04CD-72C2FA9D1AF6}"/>
              </a:ext>
            </a:extLst>
          </p:cNvPr>
          <p:cNvSpPr txBox="1"/>
          <p:nvPr/>
        </p:nvSpPr>
        <p:spPr bwMode="auto">
          <a:xfrm>
            <a:off x="2696650" y="3708768"/>
            <a:ext cx="12538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Century Schoolbook" panose="02040604050505020304" pitchFamily="18" charset="0"/>
              </a:rPr>
              <a:t>Remarks</a:t>
            </a:r>
          </a:p>
        </p:txBody>
      </p:sp>
    </p:spTree>
    <p:extLst>
      <p:ext uri="{BB962C8B-B14F-4D97-AF65-F5344CB8AC3E}">
        <p14:creationId xmlns:p14="http://schemas.microsoft.com/office/powerpoint/2010/main" val="1572414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3" grpId="0"/>
      <p:bldP spid="23" grpId="0"/>
      <p:bldP spid="1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ángulo: esquinas redondeadas 26">
            <a:extLst>
              <a:ext uri="{FF2B5EF4-FFF2-40B4-BE49-F238E27FC236}">
                <a16:creationId xmlns:a16="http://schemas.microsoft.com/office/drawing/2014/main" id="{08F10C91-EFB1-BAEA-D545-4E3E42EA7DB7}"/>
              </a:ext>
            </a:extLst>
          </p:cNvPr>
          <p:cNvSpPr/>
          <p:nvPr/>
        </p:nvSpPr>
        <p:spPr>
          <a:xfrm>
            <a:off x="240437" y="4564767"/>
            <a:ext cx="2264098" cy="1214451"/>
          </a:xfrm>
          <a:prstGeom prst="roundRect">
            <a:avLst>
              <a:gd name="adj" fmla="val 7289"/>
            </a:avLst>
          </a:prstGeom>
          <a:solidFill>
            <a:srgbClr val="FFC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ángulo: esquinas redondeadas 15">
            <a:extLst>
              <a:ext uri="{FF2B5EF4-FFF2-40B4-BE49-F238E27FC236}">
                <a16:creationId xmlns:a16="http://schemas.microsoft.com/office/drawing/2014/main" id="{D449DF18-0FDF-47C9-E87F-5B11D9E74FA2}"/>
              </a:ext>
            </a:extLst>
          </p:cNvPr>
          <p:cNvSpPr/>
          <p:nvPr/>
        </p:nvSpPr>
        <p:spPr>
          <a:xfrm>
            <a:off x="6905960" y="1288697"/>
            <a:ext cx="4734656" cy="1207469"/>
          </a:xfrm>
          <a:prstGeom prst="roundRect">
            <a:avLst>
              <a:gd name="adj" fmla="val 7289"/>
            </a:avLst>
          </a:prstGeom>
          <a:solidFill>
            <a:schemeClr val="bg1">
              <a:lumMod val="6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324A30F2-8E69-9843-16F9-E7360DD09E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20" y="1124744"/>
            <a:ext cx="3465916" cy="2678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25BBF318-B1DA-41E8-45CD-DF619384BA9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69" t="7666" r="1"/>
          <a:stretch/>
        </p:blipFill>
        <p:spPr>
          <a:xfrm>
            <a:off x="2512492" y="3140783"/>
            <a:ext cx="9294415" cy="345934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E79CEC8-37CC-9844-81FD-133DFD33FE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Example: </a:t>
            </a:r>
            <a:r>
              <a:rPr lang="en-US" dirty="0"/>
              <a:t>PEC cubic cavity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890E2BA7-85E7-BAFC-738E-BF29417EBD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20">
                <a:extLst>
                  <a:ext uri="{FF2B5EF4-FFF2-40B4-BE49-F238E27FC236}">
                    <a16:creationId xmlns:a16="http://schemas.microsoft.com/office/drawing/2014/main" id="{B6DC038B-4890-9276-A585-5FE3BC0CF743}"/>
                  </a:ext>
                </a:extLst>
              </p:cNvPr>
              <p:cNvSpPr txBox="1"/>
              <p:nvPr/>
            </p:nvSpPr>
            <p:spPr bwMode="auto">
              <a:xfrm>
                <a:off x="3415285" y="1128997"/>
                <a:ext cx="2536699" cy="13163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s-ES" sz="1100" b="1" dirty="0">
                    <a:solidFill>
                      <a:schemeClr val="tx2"/>
                    </a:solidFill>
                  </a:rPr>
                  <a:t>Geometry: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11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1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s-ES" sz="11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𝑐𝑎𝑣</m:t>
                        </m:r>
                      </m:sub>
                    </m:sSub>
                    <m:r>
                      <a:rPr lang="es-ES" sz="110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ES" sz="1100" dirty="0">
                    <a:solidFill>
                      <a:schemeClr val="tx2"/>
                    </a:solidFill>
                  </a:rPr>
                  <a:t>= 30 mm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1100" i="1" dirty="0" err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1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s-ES" sz="1100" i="1" dirty="0" err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𝑐𝑎𝑣</m:t>
                        </m:r>
                      </m:sub>
                    </m:sSub>
                    <m:r>
                      <a:rPr lang="es-ES" sz="110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ES" sz="1100" dirty="0">
                    <a:solidFill>
                      <a:schemeClr val="tx2"/>
                    </a:solidFill>
                  </a:rPr>
                  <a:t>= 50 mm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11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1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s-ES" sz="11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𝑐𝑎𝑣</m:t>
                        </m:r>
                      </m:sub>
                    </m:sSub>
                  </m:oMath>
                </a14:m>
                <a:r>
                  <a:rPr lang="es-ES" sz="1100" dirty="0">
                    <a:solidFill>
                      <a:schemeClr val="tx2"/>
                    </a:solidFill>
                  </a:rPr>
                  <a:t> = 50 mm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11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1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s-ES" sz="11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𝑝𝑖𝑝𝑒</m:t>
                        </m:r>
                      </m:sub>
                    </m:sSub>
                  </m:oMath>
                </a14:m>
                <a:r>
                  <a:rPr lang="es-ES" sz="1100" dirty="0">
                    <a:solidFill>
                      <a:schemeClr val="tx2"/>
                    </a:solidFill>
                  </a:rPr>
                  <a:t> = 100 mm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11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1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s-ES" sz="11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𝑝𝑖𝑝𝑒</m:t>
                        </m:r>
                      </m:sub>
                    </m:sSub>
                    <m:r>
                      <a:rPr lang="es-ES" sz="110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ES" sz="1100" dirty="0">
                    <a:solidFill>
                      <a:schemeClr val="tx2"/>
                    </a:solidFill>
                  </a:rPr>
                  <a:t>= 15 mm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11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1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s-ES" sz="11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𝑝𝑖𝑝𝑒</m:t>
                        </m:r>
                      </m:sub>
                    </m:sSub>
                  </m:oMath>
                </a14:m>
                <a:r>
                  <a:rPr lang="es-ES" sz="1100" dirty="0">
                    <a:solidFill>
                      <a:schemeClr val="tx2"/>
                    </a:solidFill>
                  </a:rPr>
                  <a:t> = 15 mm</a:t>
                </a:r>
              </a:p>
            </p:txBody>
          </p:sp>
        </mc:Choice>
        <mc:Fallback xmlns="">
          <p:sp>
            <p:nvSpPr>
              <p:cNvPr id="6" name="CuadroTexto 20">
                <a:extLst>
                  <a:ext uri="{FF2B5EF4-FFF2-40B4-BE49-F238E27FC236}">
                    <a16:creationId xmlns:a16="http://schemas.microsoft.com/office/drawing/2014/main" id="{B6DC038B-4890-9276-A585-5FE3BC0CF7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15285" y="1128997"/>
                <a:ext cx="2536699" cy="1316322"/>
              </a:xfrm>
              <a:prstGeom prst="rect">
                <a:avLst/>
              </a:prstGeom>
              <a:blipFill>
                <a:blip r:embed="rId5"/>
                <a:stretch>
                  <a:fillRect t="-463" b="-18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uadroTexto 6">
            <a:extLst>
              <a:ext uri="{FF2B5EF4-FFF2-40B4-BE49-F238E27FC236}">
                <a16:creationId xmlns:a16="http://schemas.microsoft.com/office/drawing/2014/main" id="{81826197-01DE-31F8-7C44-2DE2A21332B4}"/>
              </a:ext>
            </a:extLst>
          </p:cNvPr>
          <p:cNvSpPr txBox="1"/>
          <p:nvPr/>
        </p:nvSpPr>
        <p:spPr bwMode="auto">
          <a:xfrm>
            <a:off x="90041" y="3292761"/>
            <a:ext cx="118173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 err="1">
                <a:solidFill>
                  <a:srgbClr val="C00000"/>
                </a:solidFill>
              </a:rPr>
              <a:t>BCs</a:t>
            </a:r>
            <a:r>
              <a:rPr lang="es-ES" sz="1400" b="1" dirty="0">
                <a:solidFill>
                  <a:srgbClr val="C00000"/>
                </a:solidFill>
              </a:rPr>
              <a:t>: </a:t>
            </a:r>
          </a:p>
          <a:p>
            <a:r>
              <a:rPr lang="es-ES" sz="1400" dirty="0" err="1">
                <a:solidFill>
                  <a:srgbClr val="C00000"/>
                </a:solidFill>
              </a:rPr>
              <a:t>wakis</a:t>
            </a:r>
            <a:r>
              <a:rPr lang="es-ES" sz="1400" dirty="0">
                <a:solidFill>
                  <a:srgbClr val="C00000"/>
                </a:solidFill>
              </a:rPr>
              <a:t>: ABC*</a:t>
            </a:r>
          </a:p>
          <a:p>
            <a:r>
              <a:rPr lang="es-ES" sz="1400" dirty="0">
                <a:solidFill>
                  <a:srgbClr val="C00000"/>
                </a:solidFill>
              </a:rPr>
              <a:t>WarpX: PML*</a:t>
            </a:r>
          </a:p>
          <a:p>
            <a:r>
              <a:rPr lang="es-ES" sz="1400" dirty="0">
                <a:solidFill>
                  <a:schemeClr val="tx2"/>
                </a:solidFill>
              </a:rPr>
              <a:t>CST: CPML</a:t>
            </a:r>
            <a:endParaRPr lang="en-US" sz="14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23">
                <a:extLst>
                  <a:ext uri="{FF2B5EF4-FFF2-40B4-BE49-F238E27FC236}">
                    <a16:creationId xmlns:a16="http://schemas.microsoft.com/office/drawing/2014/main" id="{0FCFA17F-8242-2F56-DD2A-44E7CD04BA6F}"/>
                  </a:ext>
                </a:extLst>
              </p:cNvPr>
              <p:cNvSpPr txBox="1"/>
              <p:nvPr/>
            </p:nvSpPr>
            <p:spPr bwMode="auto">
              <a:xfrm>
                <a:off x="4423397" y="1163479"/>
                <a:ext cx="1528587" cy="6001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s-ES" sz="1100" b="1" dirty="0">
                    <a:solidFill>
                      <a:schemeClr val="tx2"/>
                    </a:solidFill>
                  </a:rPr>
                  <a:t>Beam: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11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1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s-ES" sz="11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s-ES" sz="1100" dirty="0">
                    <a:solidFill>
                      <a:schemeClr val="tx2"/>
                    </a:solidFill>
                  </a:rPr>
                  <a:t> = 18.5 mm (5 GHz) </a:t>
                </a:r>
              </a:p>
              <a:p>
                <a:r>
                  <a:rPr lang="es-ES" sz="1100" dirty="0">
                    <a:solidFill>
                      <a:schemeClr val="tx2"/>
                    </a:solidFill>
                  </a:rPr>
                  <a:t>q = 1e-9 C</a:t>
                </a:r>
              </a:p>
            </p:txBody>
          </p:sp>
        </mc:Choice>
        <mc:Fallback xmlns="">
          <p:sp>
            <p:nvSpPr>
              <p:cNvPr id="8" name="CuadroTexto 23">
                <a:extLst>
                  <a:ext uri="{FF2B5EF4-FFF2-40B4-BE49-F238E27FC236}">
                    <a16:creationId xmlns:a16="http://schemas.microsoft.com/office/drawing/2014/main" id="{0FCFA17F-8242-2F56-DD2A-44E7CD04BA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23397" y="1163479"/>
                <a:ext cx="1528587" cy="600164"/>
              </a:xfrm>
              <a:prstGeom prst="rect">
                <a:avLst/>
              </a:prstGeom>
              <a:blipFill>
                <a:blip r:embed="rId6"/>
                <a:stretch>
                  <a:fillRect t="-1020" b="-61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uadroTexto 24">
            <a:extLst>
              <a:ext uri="{FF2B5EF4-FFF2-40B4-BE49-F238E27FC236}">
                <a16:creationId xmlns:a16="http://schemas.microsoft.com/office/drawing/2014/main" id="{5C5364AB-5479-B67F-21B0-3883290B213F}"/>
              </a:ext>
            </a:extLst>
          </p:cNvPr>
          <p:cNvSpPr txBox="1"/>
          <p:nvPr/>
        </p:nvSpPr>
        <p:spPr bwMode="auto">
          <a:xfrm>
            <a:off x="4423397" y="1816060"/>
            <a:ext cx="158417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100" b="1" dirty="0" err="1">
                <a:solidFill>
                  <a:schemeClr val="tx2"/>
                </a:solidFill>
              </a:rPr>
              <a:t>Mesh</a:t>
            </a:r>
            <a:r>
              <a:rPr lang="es-ES" sz="1100" b="1" dirty="0">
                <a:solidFill>
                  <a:schemeClr val="tx2"/>
                </a:solidFill>
              </a:rPr>
              <a:t>:</a:t>
            </a:r>
          </a:p>
          <a:p>
            <a:r>
              <a:rPr lang="es-ES" sz="1100" dirty="0" err="1">
                <a:solidFill>
                  <a:schemeClr val="tx2"/>
                </a:solidFill>
              </a:rPr>
              <a:t>nx</a:t>
            </a:r>
            <a:r>
              <a:rPr lang="es-ES" sz="1100" dirty="0">
                <a:solidFill>
                  <a:schemeClr val="tx2"/>
                </a:solidFill>
              </a:rPr>
              <a:t>, </a:t>
            </a:r>
            <a:r>
              <a:rPr lang="es-ES" sz="1100" dirty="0" err="1">
                <a:solidFill>
                  <a:schemeClr val="tx2"/>
                </a:solidFill>
              </a:rPr>
              <a:t>ny</a:t>
            </a:r>
            <a:r>
              <a:rPr lang="es-ES" sz="1100" dirty="0">
                <a:solidFill>
                  <a:schemeClr val="tx2"/>
                </a:solidFill>
              </a:rPr>
              <a:t>, </a:t>
            </a:r>
            <a:r>
              <a:rPr lang="es-ES" sz="1100" dirty="0" err="1">
                <a:solidFill>
                  <a:schemeClr val="tx2"/>
                </a:solidFill>
              </a:rPr>
              <a:t>nz</a:t>
            </a:r>
            <a:r>
              <a:rPr lang="es-ES" sz="1100" dirty="0">
                <a:solidFill>
                  <a:schemeClr val="tx2"/>
                </a:solidFill>
              </a:rPr>
              <a:t> = 50, 50, 150</a:t>
            </a:r>
          </a:p>
          <a:p>
            <a:r>
              <a:rPr lang="es-ES" sz="1100" dirty="0">
                <a:solidFill>
                  <a:schemeClr val="tx2"/>
                </a:solidFill>
              </a:rPr>
              <a:t>total: 375000 </a:t>
            </a:r>
            <a:r>
              <a:rPr lang="es-ES" sz="1100" dirty="0" err="1">
                <a:solidFill>
                  <a:schemeClr val="tx2"/>
                </a:solidFill>
              </a:rPr>
              <a:t>cells</a:t>
            </a:r>
            <a:endParaRPr lang="es-ES" sz="11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Texto 23">
                <a:extLst>
                  <a:ext uri="{FF2B5EF4-FFF2-40B4-BE49-F238E27FC236}">
                    <a16:creationId xmlns:a16="http://schemas.microsoft.com/office/drawing/2014/main" id="{50D5F9C9-1993-79E6-0B70-00AEF8F13DCC}"/>
                  </a:ext>
                </a:extLst>
              </p:cNvPr>
              <p:cNvSpPr txBox="1"/>
              <p:nvPr/>
            </p:nvSpPr>
            <p:spPr bwMode="auto">
              <a:xfrm>
                <a:off x="3415285" y="2410569"/>
                <a:ext cx="2664296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s-ES" sz="1200" b="1" dirty="0">
                    <a:solidFill>
                      <a:srgbClr val="C00000"/>
                    </a:solidFill>
                  </a:rPr>
                  <a:t>Cutoff </a:t>
                </a:r>
                <a:r>
                  <a:rPr lang="es-ES" sz="1200" b="1" dirty="0" err="1">
                    <a:solidFill>
                      <a:srgbClr val="C00000"/>
                    </a:solidFill>
                  </a:rPr>
                  <a:t>frequency</a:t>
                </a:r>
                <a:r>
                  <a:rPr lang="es-ES" sz="1200" b="1" dirty="0">
                    <a:solidFill>
                      <a:srgbClr val="C00000"/>
                    </a:solidFill>
                  </a:rPr>
                  <a:t>: </a:t>
                </a:r>
                <a14:m>
                  <m:oMath xmlns:m="http://schemas.openxmlformats.org/officeDocument/2006/math">
                    <m:r>
                      <a:rPr lang="es-ES" sz="1200" b="0" i="0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lang="es-ES" sz="120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s-ES" sz="1200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s-ES" sz="1200" dirty="0">
                    <a:solidFill>
                      <a:srgbClr val="C00000"/>
                    </a:solidFill>
                  </a:rPr>
                  <a:t> GHz </a:t>
                </a:r>
              </a:p>
            </p:txBody>
          </p:sp>
        </mc:Choice>
        <mc:Fallback xmlns="">
          <p:sp>
            <p:nvSpPr>
              <p:cNvPr id="10" name="CuadroTexto 23">
                <a:extLst>
                  <a:ext uri="{FF2B5EF4-FFF2-40B4-BE49-F238E27FC236}">
                    <a16:creationId xmlns:a16="http://schemas.microsoft.com/office/drawing/2014/main" id="{50D5F9C9-1993-79E6-0B70-00AEF8F13D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15285" y="2410569"/>
                <a:ext cx="2664296" cy="276999"/>
              </a:xfrm>
              <a:prstGeom prst="rect">
                <a:avLst/>
              </a:prstGeom>
              <a:blipFill>
                <a:blip r:embed="rId7"/>
                <a:stretch>
                  <a:fillRect b="-1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uadroTexto 12">
            <a:extLst>
              <a:ext uri="{FF2B5EF4-FFF2-40B4-BE49-F238E27FC236}">
                <a16:creationId xmlns:a16="http://schemas.microsoft.com/office/drawing/2014/main" id="{1C459F9E-50BA-4F45-62C8-13B4B091C030}"/>
              </a:ext>
            </a:extLst>
          </p:cNvPr>
          <p:cNvSpPr txBox="1"/>
          <p:nvPr/>
        </p:nvSpPr>
        <p:spPr bwMode="auto">
          <a:xfrm>
            <a:off x="7320136" y="1357393"/>
            <a:ext cx="435062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s-ES" sz="1400" b="1" dirty="0" err="1">
                <a:solidFill>
                  <a:schemeClr val="tx2"/>
                </a:solidFill>
              </a:rPr>
              <a:t>Simulation</a:t>
            </a:r>
            <a:r>
              <a:rPr lang="es-ES" sz="1400" b="1" dirty="0">
                <a:solidFill>
                  <a:schemeClr val="tx2"/>
                </a:solidFill>
              </a:rPr>
              <a:t> time: </a:t>
            </a:r>
            <a:r>
              <a:rPr lang="es-ES" sz="1400" dirty="0" err="1">
                <a:solidFill>
                  <a:schemeClr val="tx2"/>
                </a:solidFill>
              </a:rPr>
              <a:t>for</a:t>
            </a:r>
            <a:r>
              <a:rPr lang="es-ES" sz="1400" dirty="0">
                <a:solidFill>
                  <a:schemeClr val="tx2"/>
                </a:solidFill>
              </a:rPr>
              <a:t> 1m wakelength (8760 </a:t>
            </a:r>
            <a:r>
              <a:rPr lang="es-ES" sz="1400" dirty="0" err="1">
                <a:solidFill>
                  <a:schemeClr val="tx2"/>
                </a:solidFill>
              </a:rPr>
              <a:t>timesteps</a:t>
            </a:r>
            <a:r>
              <a:rPr lang="es-ES" sz="1400" dirty="0">
                <a:solidFill>
                  <a:schemeClr val="tx2"/>
                </a:solidFill>
              </a:rPr>
              <a:t>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b="1" dirty="0">
                <a:solidFill>
                  <a:schemeClr val="tx2"/>
                </a:solidFill>
              </a:rPr>
              <a:t>CST</a:t>
            </a:r>
            <a:r>
              <a:rPr lang="es-ES" sz="1400" dirty="0">
                <a:solidFill>
                  <a:schemeClr val="tx2"/>
                </a:solidFill>
              </a:rPr>
              <a:t>: 42s, 16 </a:t>
            </a:r>
            <a:r>
              <a:rPr lang="es-ES" sz="1400" dirty="0" err="1">
                <a:solidFill>
                  <a:schemeClr val="tx2"/>
                </a:solidFill>
              </a:rPr>
              <a:t>threads</a:t>
            </a:r>
            <a:r>
              <a:rPr lang="es-ES" sz="1400" dirty="0">
                <a:solidFill>
                  <a:schemeClr val="tx2"/>
                </a:solidFill>
              </a:rPr>
              <a:t>, in `abpimp60g01`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b="1" dirty="0">
                <a:solidFill>
                  <a:schemeClr val="tx2"/>
                </a:solidFill>
              </a:rPr>
              <a:t>Wakis</a:t>
            </a:r>
            <a:r>
              <a:rPr lang="es-ES" sz="1400" dirty="0">
                <a:solidFill>
                  <a:schemeClr val="tx2"/>
                </a:solidFill>
              </a:rPr>
              <a:t>: 3m40s , single </a:t>
            </a:r>
            <a:r>
              <a:rPr lang="es-ES" sz="1400" dirty="0" err="1">
                <a:solidFill>
                  <a:schemeClr val="tx2"/>
                </a:solidFill>
              </a:rPr>
              <a:t>core</a:t>
            </a:r>
            <a:r>
              <a:rPr lang="es-ES" sz="1400" dirty="0">
                <a:solidFill>
                  <a:schemeClr val="tx2"/>
                </a:solidFill>
              </a:rPr>
              <a:t> in `abpimp60g01`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b="1" dirty="0">
                <a:solidFill>
                  <a:schemeClr val="tx2"/>
                </a:solidFill>
              </a:rPr>
              <a:t>WarpX: </a:t>
            </a:r>
            <a:r>
              <a:rPr lang="es-ES" sz="1400" dirty="0">
                <a:solidFill>
                  <a:schemeClr val="tx2"/>
                </a:solidFill>
              </a:rPr>
              <a:t>12m, single </a:t>
            </a:r>
            <a:r>
              <a:rPr lang="es-ES" sz="1400" dirty="0" err="1">
                <a:solidFill>
                  <a:schemeClr val="tx2"/>
                </a:solidFill>
              </a:rPr>
              <a:t>core</a:t>
            </a:r>
            <a:r>
              <a:rPr lang="es-ES" sz="1400" dirty="0">
                <a:solidFill>
                  <a:schemeClr val="tx2"/>
                </a:solidFill>
              </a:rPr>
              <a:t>, #MP 1e6, in `abpimp60g01`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1400" dirty="0">
              <a:solidFill>
                <a:schemeClr val="tx2"/>
              </a:solidFill>
            </a:endParaRPr>
          </a:p>
        </p:txBody>
      </p:sp>
      <p:pic>
        <p:nvPicPr>
          <p:cNvPr id="19" name="Gráfico 18" descr="Reloj de arena terminado contorno">
            <a:extLst>
              <a:ext uri="{FF2B5EF4-FFF2-40B4-BE49-F238E27FC236}">
                <a16:creationId xmlns:a16="http://schemas.microsoft.com/office/drawing/2014/main" id="{903799B1-1E24-46FB-BE92-E63B9897D24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875815" y="1367479"/>
            <a:ext cx="567771" cy="567771"/>
          </a:xfrm>
          <a:prstGeom prst="rect">
            <a:avLst/>
          </a:prstGeom>
        </p:spPr>
      </p:pic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34E8A028-7478-2848-37B0-DF265BC2FD94}"/>
              </a:ext>
            </a:extLst>
          </p:cNvPr>
          <p:cNvCxnSpPr>
            <a:cxnSpLocks/>
          </p:cNvCxnSpPr>
          <p:nvPr/>
        </p:nvCxnSpPr>
        <p:spPr>
          <a:xfrm flipH="1">
            <a:off x="8341643" y="5445224"/>
            <a:ext cx="432048" cy="43204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CuadroTexto 23">
            <a:extLst>
              <a:ext uri="{FF2B5EF4-FFF2-40B4-BE49-F238E27FC236}">
                <a16:creationId xmlns:a16="http://schemas.microsoft.com/office/drawing/2014/main" id="{A9CD6D47-B6F3-DE5C-FA39-899098C0F606}"/>
              </a:ext>
            </a:extLst>
          </p:cNvPr>
          <p:cNvSpPr txBox="1"/>
          <p:nvPr/>
        </p:nvSpPr>
        <p:spPr bwMode="auto">
          <a:xfrm>
            <a:off x="8112224" y="4471360"/>
            <a:ext cx="221318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600" b="1" dirty="0">
                <a:solidFill>
                  <a:schemeClr val="accent2">
                    <a:lumMod val="75000"/>
                  </a:schemeClr>
                </a:solidFill>
              </a:rPr>
              <a:t>DC </a:t>
            </a:r>
            <a:r>
              <a:rPr lang="es-ES" sz="1600" b="1" dirty="0" err="1">
                <a:solidFill>
                  <a:schemeClr val="accent2">
                    <a:lumMod val="75000"/>
                  </a:schemeClr>
                </a:solidFill>
              </a:rPr>
              <a:t>component</a:t>
            </a:r>
            <a:r>
              <a:rPr lang="es-ES" sz="16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1600" dirty="0" err="1">
                <a:solidFill>
                  <a:schemeClr val="accent2">
                    <a:lumMod val="75000"/>
                  </a:schemeClr>
                </a:solidFill>
              </a:rPr>
              <a:t>from</a:t>
            </a:r>
            <a:r>
              <a:rPr lang="es-ES" sz="1600" dirty="0">
                <a:solidFill>
                  <a:schemeClr val="accent2">
                    <a:lumMod val="75000"/>
                  </a:schemeClr>
                </a:solidFill>
              </a:rPr>
              <a:t> non-</a:t>
            </a:r>
            <a:r>
              <a:rPr lang="es-ES" sz="1600" dirty="0" err="1">
                <a:solidFill>
                  <a:schemeClr val="accent2">
                    <a:lumMod val="75000"/>
                  </a:schemeClr>
                </a:solidFill>
              </a:rPr>
              <a:t>vanishing</a:t>
            </a:r>
            <a:r>
              <a:rPr lang="es-ES" sz="16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1600" dirty="0" err="1">
                <a:solidFill>
                  <a:schemeClr val="accent2">
                    <a:lumMod val="75000"/>
                  </a:schemeClr>
                </a:solidFill>
              </a:rPr>
              <a:t>injection</a:t>
            </a:r>
            <a:r>
              <a:rPr lang="es-ES" sz="16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1600" dirty="0" err="1">
                <a:solidFill>
                  <a:schemeClr val="accent2">
                    <a:lumMod val="75000"/>
                  </a:schemeClr>
                </a:solidFill>
              </a:rPr>
              <a:t>perturbation</a:t>
            </a:r>
            <a:r>
              <a:rPr lang="es-ES" sz="1600" dirty="0">
                <a:solidFill>
                  <a:schemeClr val="accent2">
                    <a:lumMod val="75000"/>
                  </a:schemeClr>
                </a:solidFill>
              </a:rPr>
              <a:t> in WarpX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65CA9AED-2D81-B379-F989-1AD1557E53DD}"/>
              </a:ext>
            </a:extLst>
          </p:cNvPr>
          <p:cNvSpPr txBox="1"/>
          <p:nvPr/>
        </p:nvSpPr>
        <p:spPr bwMode="auto">
          <a:xfrm>
            <a:off x="4737418" y="2876175"/>
            <a:ext cx="49872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Simulation </a:t>
            </a:r>
            <a:r>
              <a:rPr lang="en-US" sz="1600" dirty="0" err="1">
                <a:solidFill>
                  <a:schemeClr val="tx2"/>
                </a:solidFill>
              </a:rPr>
              <a:t>wakis</a:t>
            </a:r>
            <a:r>
              <a:rPr lang="en-US" sz="1600" dirty="0">
                <a:solidFill>
                  <a:schemeClr val="tx2"/>
                </a:solidFill>
              </a:rPr>
              <a:t> vs WarpX vs CST: </a:t>
            </a:r>
            <a:r>
              <a:rPr lang="en-US" sz="16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(keeping same mesh) 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3B653F24-D6A6-37CC-B58A-F651A219EEA2}"/>
              </a:ext>
            </a:extLst>
          </p:cNvPr>
          <p:cNvSpPr txBox="1"/>
          <p:nvPr/>
        </p:nvSpPr>
        <p:spPr bwMode="auto">
          <a:xfrm>
            <a:off x="240437" y="4694938"/>
            <a:ext cx="23114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*last 10 cells </a:t>
            </a:r>
            <a:r>
              <a:rPr lang="en-US" sz="1400" dirty="0">
                <a:solidFill>
                  <a:schemeClr val="tx2"/>
                </a:solidFill>
              </a:rPr>
              <a:t>in z- and z+ were removed for the wake calculation to </a:t>
            </a:r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mitigate injection perturbation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DFDD9A68-26D0-6428-43D0-3289E2360796}"/>
              </a:ext>
            </a:extLst>
          </p:cNvPr>
          <p:cNvSpPr txBox="1"/>
          <p:nvPr/>
        </p:nvSpPr>
        <p:spPr bwMode="auto">
          <a:xfrm>
            <a:off x="7603658" y="736457"/>
            <a:ext cx="30930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benchmarks/</a:t>
            </a:r>
            <a:r>
              <a:rPr lang="en-US" sz="12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cubcavitymm</a:t>
            </a: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/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6" name="Picture 4">
            <a:extLst>
              <a:ext uri="{FF2B5EF4-FFF2-40B4-BE49-F238E27FC236}">
                <a16:creationId xmlns:a16="http://schemas.microsoft.com/office/drawing/2014/main" id="{0E35900D-1815-23B8-261A-5DC48DF152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3690" y="735220"/>
            <a:ext cx="262474" cy="26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75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1" grpId="0"/>
      <p:bldP spid="2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0FAF9A16-A315-B5B6-2E72-FD004DB7CC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8746" y="3180598"/>
            <a:ext cx="3965264" cy="1556882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1EA34358-5ADC-8383-4192-3418CA64FD80}"/>
              </a:ext>
            </a:extLst>
          </p:cNvPr>
          <p:cNvSpPr txBox="1"/>
          <p:nvPr/>
        </p:nvSpPr>
        <p:spPr bwMode="auto">
          <a:xfrm>
            <a:off x="8112224" y="1691516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528123"/>
                </a:solidFill>
              </a:rPr>
              <a:t>Slides 4 - 11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9BC3B268-3AD3-0BEA-CE85-5709DDD6EAF7}"/>
              </a:ext>
            </a:extLst>
          </p:cNvPr>
          <p:cNvSpPr txBox="1"/>
          <p:nvPr/>
        </p:nvSpPr>
        <p:spPr bwMode="auto">
          <a:xfrm>
            <a:off x="8112224" y="2411596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097BA3"/>
                </a:solidFill>
              </a:rPr>
              <a:t>Slides 13 - 38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B0CC6190-17A0-B853-9898-AC7B0C4B282B}"/>
              </a:ext>
            </a:extLst>
          </p:cNvPr>
          <p:cNvSpPr txBox="1"/>
          <p:nvPr/>
        </p:nvSpPr>
        <p:spPr bwMode="auto">
          <a:xfrm>
            <a:off x="8112224" y="5229200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Slides 40 - 42</a:t>
            </a:r>
          </a:p>
        </p:txBody>
      </p: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8FE985CF-C65E-FC11-19C4-EBCD3A921FA0}"/>
              </a:ext>
            </a:extLst>
          </p:cNvPr>
          <p:cNvCxnSpPr>
            <a:cxnSpLocks/>
          </p:cNvCxnSpPr>
          <p:nvPr/>
        </p:nvCxnSpPr>
        <p:spPr>
          <a:xfrm>
            <a:off x="7755426" y="1951970"/>
            <a:ext cx="2520280" cy="0"/>
          </a:xfrm>
          <a:prstGeom prst="line">
            <a:avLst/>
          </a:prstGeom>
          <a:ln w="25400">
            <a:solidFill>
              <a:srgbClr val="528123">
                <a:alpha val="4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B03CED54-392F-F345-4222-8BC2CD2A8E66}"/>
              </a:ext>
            </a:extLst>
          </p:cNvPr>
          <p:cNvCxnSpPr>
            <a:cxnSpLocks/>
          </p:cNvCxnSpPr>
          <p:nvPr/>
        </p:nvCxnSpPr>
        <p:spPr>
          <a:xfrm>
            <a:off x="7755426" y="2646204"/>
            <a:ext cx="2373022" cy="0"/>
          </a:xfrm>
          <a:prstGeom prst="line">
            <a:avLst/>
          </a:prstGeom>
          <a:ln w="25400">
            <a:solidFill>
              <a:srgbClr val="097BA3">
                <a:alpha val="4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>
            <a:extLst>
              <a:ext uri="{FF2B5EF4-FFF2-40B4-BE49-F238E27FC236}">
                <a16:creationId xmlns:a16="http://schemas.microsoft.com/office/drawing/2014/main" id="{802DDEEE-3726-B1B9-15AD-2575868A1BCC}"/>
              </a:ext>
            </a:extLst>
          </p:cNvPr>
          <p:cNvCxnSpPr>
            <a:cxnSpLocks/>
          </p:cNvCxnSpPr>
          <p:nvPr/>
        </p:nvCxnSpPr>
        <p:spPr>
          <a:xfrm>
            <a:off x="7755426" y="5456568"/>
            <a:ext cx="2373022" cy="0"/>
          </a:xfrm>
          <a:prstGeom prst="line">
            <a:avLst/>
          </a:prstGeom>
          <a:ln w="25400">
            <a:solidFill>
              <a:schemeClr val="accent3">
                <a:lumMod val="75000"/>
                <a:alpha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53D3DB84-4EDC-B432-D13B-7E76548235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71CFE99E-F3D7-E351-90CE-7956757F8BD1}"/>
              </a:ext>
            </a:extLst>
          </p:cNvPr>
          <p:cNvSpPr/>
          <p:nvPr/>
        </p:nvSpPr>
        <p:spPr>
          <a:xfrm>
            <a:off x="479376" y="1556792"/>
            <a:ext cx="6984776" cy="648072"/>
          </a:xfrm>
          <a:prstGeom prst="roundRect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rgbClr val="528123"/>
                </a:solidFill>
              </a:rPr>
              <a:t>1. Introduction to Beam-Coupling Impedance simulations &amp; Motivation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: esquinas redondeadas 7">
                <a:extLst>
                  <a:ext uri="{FF2B5EF4-FFF2-40B4-BE49-F238E27FC236}">
                    <a16:creationId xmlns:a16="http://schemas.microsoft.com/office/drawing/2014/main" id="{7CADC5A0-095C-0C7D-08C8-823B2D40384A}"/>
                  </a:ext>
                </a:extLst>
              </p:cNvPr>
              <p:cNvSpPr/>
              <p:nvPr/>
            </p:nvSpPr>
            <p:spPr>
              <a:xfrm>
                <a:off x="479376" y="2299769"/>
                <a:ext cx="6984776" cy="2730287"/>
              </a:xfrm>
              <a:prstGeom prst="roundRect">
                <a:avLst>
                  <a:gd name="adj" fmla="val 493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2. The Finite Integration Technique (FIT) step-by-step: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2.1. Numerical Algorithm in free-space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2.2. Geometry definition: STL importer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2.3. Adding material tensors: </a:t>
                </a:r>
                <a14:m>
                  <m:oMath xmlns:m="http://schemas.openxmlformats.org/officeDocument/2006/math">
                    <m:r>
                      <a:rPr lang="es-ES" b="0" i="1">
                        <a:solidFill>
                          <a:srgbClr val="097BA3"/>
                        </a:solidFill>
                        <a:latin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US" dirty="0">
                    <a:solidFill>
                      <a:srgbClr val="097BA3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s-ES" b="0" i="1">
                        <a:solidFill>
                          <a:srgbClr val="097BA3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endParaRPr lang="en-US" dirty="0">
                  <a:solidFill>
                    <a:srgbClr val="097BA3"/>
                  </a:solidFill>
                </a:endParaRP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2.4. Particle beam injection &amp; Absorbing boundaries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</a:t>
                </a:r>
                <a:r>
                  <a:rPr lang="en-US" b="1" dirty="0">
                    <a:solidFill>
                      <a:srgbClr val="097BA3"/>
                    </a:solidFill>
                  </a:rPr>
                  <a:t>2.5. Adding conductivity </a:t>
                </a:r>
                <a14:m>
                  <m:oMath xmlns:m="http://schemas.openxmlformats.org/officeDocument/2006/math">
                    <m:r>
                      <a:rPr lang="es-ES" b="1" i="1" smtClean="0">
                        <a:solidFill>
                          <a:srgbClr val="097BA3"/>
                        </a:solidFill>
                        <a:latin typeface="Cambria Math" panose="02040503050406030204" pitchFamily="18" charset="0"/>
                      </a:rPr>
                      <m:t>𝝈</m:t>
                    </m:r>
                  </m:oMath>
                </a14:m>
                <a:endParaRPr lang="es-ES" b="1" dirty="0">
                  <a:solidFill>
                    <a:srgbClr val="097BA3"/>
                  </a:solidFill>
                </a:endParaRPr>
              </a:p>
              <a:p>
                <a:pPr>
                  <a:spcAft>
                    <a:spcPts val="600"/>
                  </a:spcAft>
                </a:pPr>
                <a:r>
                  <a:rPr lang="es-ES" dirty="0">
                    <a:solidFill>
                      <a:srgbClr val="097BA3"/>
                    </a:solidFill>
                  </a:rPr>
                  <a:t>	2.6. Low-</a:t>
                </a:r>
                <a14:m>
                  <m:oMath xmlns:m="http://schemas.openxmlformats.org/officeDocument/2006/math">
                    <m:r>
                      <a:rPr lang="es-ES" b="0" i="1" smtClean="0">
                        <a:solidFill>
                          <a:srgbClr val="097BA3"/>
                        </a:solidFill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s-ES" b="0" dirty="0">
                    <a:solidFill>
                      <a:srgbClr val="097BA3"/>
                    </a:solidFill>
                  </a:rPr>
                  <a:t> simulations</a:t>
                </a:r>
              </a:p>
            </p:txBody>
          </p:sp>
        </mc:Choice>
        <mc:Fallback xmlns="">
          <p:sp>
            <p:nvSpPr>
              <p:cNvPr id="8" name="Rectángulo: esquinas redondeadas 7">
                <a:extLst>
                  <a:ext uri="{FF2B5EF4-FFF2-40B4-BE49-F238E27FC236}">
                    <a16:creationId xmlns:a16="http://schemas.microsoft.com/office/drawing/2014/main" id="{7CADC5A0-095C-0C7D-08C8-823B2D4038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376" y="2299769"/>
                <a:ext cx="6984776" cy="2730287"/>
              </a:xfrm>
              <a:prstGeom prst="roundRect">
                <a:avLst>
                  <a:gd name="adj" fmla="val 4935"/>
                </a:avLst>
              </a:prstGeom>
              <a:blipFill>
                <a:blip r:embed="rId4"/>
                <a:stretch>
                  <a:fillRect l="-17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E479416D-03A2-A611-FEAD-8FD3FCBBA041}"/>
              </a:ext>
            </a:extLst>
          </p:cNvPr>
          <p:cNvSpPr/>
          <p:nvPr/>
        </p:nvSpPr>
        <p:spPr>
          <a:xfrm>
            <a:off x="479376" y="5124961"/>
            <a:ext cx="6984776" cy="648072"/>
          </a:xfrm>
          <a:prstGeom prst="roundRect">
            <a:avLst/>
          </a:prstGeom>
          <a:solidFill>
            <a:schemeClr val="accent3">
              <a:lumMod val="60000"/>
              <a:lumOff val="4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3. Conclusions, Challenges &amp; Future work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E4A2DE1C-F5D9-59F2-F3E6-2467C7464D29}"/>
              </a:ext>
            </a:extLst>
          </p:cNvPr>
          <p:cNvSpPr/>
          <p:nvPr/>
        </p:nvSpPr>
        <p:spPr>
          <a:xfrm>
            <a:off x="151403" y="1448621"/>
            <a:ext cx="11632607" cy="80048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E3E99B81-9298-4D8D-AA08-B494A07E7A3D}"/>
              </a:ext>
            </a:extLst>
          </p:cNvPr>
          <p:cNvSpPr/>
          <p:nvPr/>
        </p:nvSpPr>
        <p:spPr>
          <a:xfrm>
            <a:off x="17074" y="5117566"/>
            <a:ext cx="11632607" cy="80048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313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: esquinas redondeadas 13">
            <a:extLst>
              <a:ext uri="{FF2B5EF4-FFF2-40B4-BE49-F238E27FC236}">
                <a16:creationId xmlns:a16="http://schemas.microsoft.com/office/drawing/2014/main" id="{CD44944A-F9D9-C6EA-92E5-65DAFA8CDA64}"/>
              </a:ext>
            </a:extLst>
          </p:cNvPr>
          <p:cNvSpPr/>
          <p:nvPr/>
        </p:nvSpPr>
        <p:spPr>
          <a:xfrm>
            <a:off x="3359696" y="3804300"/>
            <a:ext cx="5625848" cy="2304605"/>
          </a:xfrm>
          <a:prstGeom prst="roundRect">
            <a:avLst>
              <a:gd name="adj" fmla="val 7289"/>
            </a:avLst>
          </a:prstGeom>
          <a:solidFill>
            <a:srgbClr val="FFC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12ACB56-E1D1-1A43-0772-7B5FC3012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Conductivity in time domain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B8BCA2B-CA09-00E9-1FAC-2C0CCC9278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30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BAE9A800-DC5F-0813-F3D4-02244BF926C0}"/>
                  </a:ext>
                </a:extLst>
              </p:cNvPr>
              <p:cNvSpPr txBox="1"/>
              <p:nvPr/>
            </p:nvSpPr>
            <p:spPr bwMode="auto">
              <a:xfrm>
                <a:off x="479376" y="1271845"/>
                <a:ext cx="5443678" cy="23046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GB" b="1" dirty="0"/>
                  <a:t>Relative permittivity </a:t>
                </a:r>
                <a:r>
                  <a:rPr lang="en-GB" b="0" dirty="0">
                    <a:solidFill>
                      <a:schemeClr val="tx2"/>
                    </a:solidFill>
                  </a:rPr>
                  <a:t>is often a </a:t>
                </a:r>
                <a:r>
                  <a:rPr lang="en-GB" b="0" dirty="0">
                    <a:solidFill>
                      <a:srgbClr val="C00000"/>
                    </a:solidFill>
                  </a:rPr>
                  <a:t>frequency-dependent</a:t>
                </a:r>
                <a:r>
                  <a:rPr lang="en-GB" b="0" dirty="0">
                    <a:solidFill>
                      <a:schemeClr val="tx2"/>
                    </a:solidFill>
                  </a:rPr>
                  <a:t>, </a:t>
                </a:r>
                <a:r>
                  <a:rPr lang="en-GB" b="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complex quantity</a:t>
                </a:r>
                <a:r>
                  <a:rPr lang="en-GB" b="0" dirty="0">
                    <a:solidFill>
                      <a:schemeClr val="tx2"/>
                    </a:solidFill>
                  </a:rPr>
                  <a:t>: </a:t>
                </a:r>
                <a:endParaRPr lang="es-ES" b="0" i="1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algn="ctr"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d>
                        <m:dPr>
                          <m:ctrlP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s-E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  <m: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d>
                        <m:dPr>
                          <m:ctrlPr>
                            <a:rPr lang="es-E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s-E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s-E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′′</m:t>
                      </m:r>
                      <m:d>
                        <m:dPr>
                          <m:ctrlPr>
                            <a:rPr lang="es-E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en-GB" dirty="0">
                  <a:solidFill>
                    <a:schemeClr val="tx2"/>
                  </a:solidFill>
                </a:endParaRPr>
              </a:p>
              <a:p>
                <a:pPr algn="ctr">
                  <a:spcAft>
                    <a:spcPts val="600"/>
                  </a:spcAft>
                </a:pPr>
                <a:r>
                  <a:rPr lang="en-GB" dirty="0">
                    <a:solidFill>
                      <a:schemeClr val="tx2"/>
                    </a:solidFill>
                  </a:rPr>
                  <a:t>The </a:t>
                </a:r>
                <a:r>
                  <a:rPr lang="en-GB" b="1" dirty="0">
                    <a:solidFill>
                      <a:schemeClr val="tx2"/>
                    </a:solidFill>
                  </a:rPr>
                  <a:t>simple model </a:t>
                </a:r>
                <a:r>
                  <a:rPr lang="en-GB" dirty="0">
                    <a:solidFill>
                      <a:schemeClr val="tx2"/>
                    </a:solidFill>
                  </a:rPr>
                  <a:t>for a </a:t>
                </a:r>
                <a:r>
                  <a:rPr lang="en-GB" dirty="0">
                    <a:solidFill>
                      <a:schemeClr val="accent3"/>
                    </a:solidFill>
                  </a:rPr>
                  <a:t>metal with broadband conductivity </a:t>
                </a:r>
                <a14:m>
                  <m:oMath xmlns:m="http://schemas.openxmlformats.org/officeDocument/2006/math">
                    <m:r>
                      <a:rPr lang="es-ES" b="0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dirty="0">
                    <a:solidFill>
                      <a:schemeClr val="accent3"/>
                    </a:solidFill>
                  </a:rPr>
                  <a:t> </a:t>
                </a:r>
                <a:r>
                  <a:rPr lang="en-GB" dirty="0">
                    <a:solidFill>
                      <a:schemeClr val="tx2"/>
                    </a:solidFill>
                  </a:rPr>
                  <a:t>is:</a:t>
                </a:r>
              </a:p>
              <a:p>
                <a:pPr algn="ctr"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d>
                        <m:dPr>
                          <m:ctrlP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s-E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s-E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s-E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𝑗</m:t>
                      </m:r>
                      <m:f>
                        <m:fPr>
                          <m:ctrlP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num>
                        <m:den>
                          <m: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  <m:sSub>
                            <m:sSubPr>
                              <m:ctrlPr>
                                <a:rPr lang="es-E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s-E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BAE9A800-DC5F-0813-F3D4-02244BF926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9376" y="1271845"/>
                <a:ext cx="5443678" cy="2304605"/>
              </a:xfrm>
              <a:prstGeom prst="rect">
                <a:avLst/>
              </a:prstGeom>
              <a:blipFill>
                <a:blip r:embed="rId2"/>
                <a:stretch>
                  <a:fillRect t="-15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E5BE8374-8681-A289-3CC3-256A82166D3E}"/>
                  </a:ext>
                </a:extLst>
              </p:cNvPr>
              <p:cNvSpPr txBox="1"/>
              <p:nvPr/>
            </p:nvSpPr>
            <p:spPr bwMode="auto">
              <a:xfrm>
                <a:off x="3863752" y="3950690"/>
                <a:ext cx="5154715" cy="20005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GB" dirty="0">
                    <a:solidFill>
                      <a:schemeClr val="tx2"/>
                    </a:solidFill>
                  </a:rPr>
                  <a:t>How to implement this in a </a:t>
                </a:r>
                <a:r>
                  <a:rPr lang="en-GB" b="1" dirty="0">
                    <a:solidFill>
                      <a:schemeClr val="tx2"/>
                    </a:solidFill>
                  </a:rPr>
                  <a:t>time domain (TD) </a:t>
                </a:r>
                <a:r>
                  <a:rPr lang="en-GB" dirty="0">
                    <a:solidFill>
                      <a:schemeClr val="tx2"/>
                    </a:solidFill>
                  </a:rPr>
                  <a:t>simulations? </a:t>
                </a:r>
              </a:p>
              <a:p>
                <a:pPr marL="285750" indent="-285750">
                  <a:spcAft>
                    <a:spcPts val="1200"/>
                  </a:spcAft>
                  <a:buFont typeface="Courier New" panose="02070309020205020404" pitchFamily="49" charset="0"/>
                  <a:buChar char="o"/>
                </a:pPr>
                <a:r>
                  <a:rPr lang="en-GB" sz="1700" dirty="0">
                    <a:solidFill>
                      <a:schemeClr val="tx2"/>
                    </a:solidFill>
                  </a:rPr>
                  <a:t>In TD, fields are purely real </a:t>
                </a:r>
                <a14:m>
                  <m:oMath xmlns:m="http://schemas.openxmlformats.org/officeDocument/2006/math">
                    <m:r>
                      <a:rPr lang="es-ES" sz="17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ℜ</m:t>
                    </m:r>
                  </m:oMath>
                </a14:m>
                <a:r>
                  <a:rPr lang="es-ES" sz="1700" b="0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s-ES" sz="1700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s-ES" sz="1700" b="0" dirty="0">
                    <a:solidFill>
                      <a:schemeClr val="tx2"/>
                    </a:solidFill>
                  </a:rPr>
                  <a:t> </a:t>
                </a:r>
                <a:r>
                  <a:rPr lang="es-ES" sz="1700" b="0" dirty="0" err="1">
                    <a:solidFill>
                      <a:schemeClr val="tx2"/>
                    </a:solidFill>
                  </a:rPr>
                  <a:t>all</a:t>
                </a:r>
                <a:r>
                  <a:rPr lang="es-ES" sz="1700" b="0" dirty="0">
                    <a:solidFill>
                      <a:schemeClr val="tx2"/>
                    </a:solidFill>
                  </a:rPr>
                  <a:t> </a:t>
                </a:r>
                <a:r>
                  <a:rPr lang="es-ES" sz="1700" b="0" dirty="0" err="1">
                    <a:solidFill>
                      <a:schemeClr val="tx2"/>
                    </a:solidFill>
                  </a:rPr>
                  <a:t>matrix</a:t>
                </a:r>
                <a:r>
                  <a:rPr lang="es-ES" sz="1700" b="0" dirty="0">
                    <a:solidFill>
                      <a:schemeClr val="tx2"/>
                    </a:solidFill>
                  </a:rPr>
                  <a:t> </a:t>
                </a:r>
                <a:r>
                  <a:rPr lang="es-ES" sz="1700" b="0" dirty="0" err="1">
                    <a:solidFill>
                      <a:schemeClr val="tx2"/>
                    </a:solidFill>
                  </a:rPr>
                  <a:t>elements</a:t>
                </a:r>
                <a:r>
                  <a:rPr lang="es-ES" sz="1700" b="0" dirty="0">
                    <a:solidFill>
                      <a:schemeClr val="tx2"/>
                    </a:solidFill>
                  </a:rPr>
                  <a:t> </a:t>
                </a:r>
                <a:r>
                  <a:rPr lang="es-ES" sz="1700" b="0" dirty="0" err="1">
                    <a:solidFill>
                      <a:schemeClr val="tx2"/>
                    </a:solidFill>
                  </a:rPr>
                  <a:t>should</a:t>
                </a:r>
                <a:r>
                  <a:rPr lang="es-ES" sz="1700" b="0" dirty="0">
                    <a:solidFill>
                      <a:schemeClr val="tx2"/>
                    </a:solidFill>
                  </a:rPr>
                  <a:t> be real</a:t>
                </a:r>
              </a:p>
              <a:p>
                <a:pPr marL="285750" indent="-285750">
                  <a:spcAft>
                    <a:spcPts val="1200"/>
                  </a:spcAft>
                  <a:buFont typeface="Courier New" panose="02070309020205020404" pitchFamily="49" charset="0"/>
                  <a:buChar char="o"/>
                </a:pPr>
                <a:r>
                  <a:rPr lang="en-GB" sz="1700" dirty="0">
                    <a:solidFill>
                      <a:schemeClr val="tx2"/>
                    </a:solidFill>
                  </a:rPr>
                  <a:t>Introducing frequency dependence involves a de-convolution… (computationally expensive 💲 💲)</a:t>
                </a:r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E5BE8374-8681-A289-3CC3-256A82166D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63752" y="3950690"/>
                <a:ext cx="5154715" cy="2000548"/>
              </a:xfrm>
              <a:prstGeom prst="rect">
                <a:avLst/>
              </a:prstGeom>
              <a:blipFill>
                <a:blip r:embed="rId3"/>
                <a:stretch>
                  <a:fillRect l="-1065" t="-1524" b="-33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Gráfico 7" descr="Insignia signo de interrogación contorno">
            <a:extLst>
              <a:ext uri="{FF2B5EF4-FFF2-40B4-BE49-F238E27FC236}">
                <a16:creationId xmlns:a16="http://schemas.microsoft.com/office/drawing/2014/main" id="{E1BF317B-B19A-5E19-F920-BC2517E387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385504" y="3976498"/>
            <a:ext cx="516155" cy="516155"/>
          </a:xfrm>
          <a:prstGeom prst="rect">
            <a:avLst/>
          </a:prstGeom>
        </p:spPr>
      </p:pic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DCC96611-84DC-0D61-948B-B47B85480715}"/>
              </a:ext>
            </a:extLst>
          </p:cNvPr>
          <p:cNvSpPr/>
          <p:nvPr/>
        </p:nvSpPr>
        <p:spPr>
          <a:xfrm>
            <a:off x="6528668" y="1700808"/>
            <a:ext cx="5111948" cy="128040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1957F97-3E73-B649-77E9-AA22BD794769}"/>
              </a:ext>
            </a:extLst>
          </p:cNvPr>
          <p:cNvSpPr txBox="1"/>
          <p:nvPr/>
        </p:nvSpPr>
        <p:spPr bwMode="auto">
          <a:xfrm>
            <a:off x="6562754" y="1258547"/>
            <a:ext cx="26597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Time-stepping scheme:</a:t>
            </a:r>
            <a:r>
              <a:rPr lang="en-US" sz="2000" dirty="0">
                <a:solidFill>
                  <a:srgbClr val="008A3E"/>
                </a:solidFill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328F1479-3EB7-4F97-44A2-D12E931783BC}"/>
                  </a:ext>
                </a:extLst>
              </p:cNvPr>
              <p:cNvSpPr txBox="1"/>
              <p:nvPr/>
            </p:nvSpPr>
            <p:spPr bwMode="auto">
              <a:xfrm>
                <a:off x="6672063" y="1877981"/>
                <a:ext cx="5332543" cy="10138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r>
                        <a:rPr lang="es-E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  <m:r>
                        <a:rPr lang="es-E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s-E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es-E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sSubSup>
                        <m:sSubSupPr>
                          <m:ctrlP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s-E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s-ES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ES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𝑫</m:t>
                                  </m:r>
                                </m:e>
                              </m:acc>
                            </m:e>
                            <m:sub>
                              <m:r>
                                <a:rPr lang="es-E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s-E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  <m:sub>
                              <m:r>
                                <a:rPr lang="es-E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𝝁</m:t>
                              </m:r>
                            </m:sub>
                            <m:sup>
                              <m:r>
                                <a:rPr lang="es-E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s-E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p>
                          </m:sSubSup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  <m:sup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r>
                        <a:rPr lang="es-E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𝑪</m:t>
                      </m:r>
                      <m:sSup>
                        <m:sSupPr>
                          <m:ctrlP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es-ES" b="1" i="1" dirty="0">
                  <a:solidFill>
                    <a:schemeClr val="tx2"/>
                  </a:solidFill>
                </a:endParaRPr>
              </a:p>
              <a:p>
                <a:pPr algn="ctr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  <m:r>
                        <a:rPr lang="es-E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  <m:r>
                        <a:rPr lang="es-E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E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es-E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sSub>
                        <m:sSubPr>
                          <m:ctrlP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sSubSup>
                        <m:sSubSupPr>
                          <m:ctrlPr>
                            <a:rPr lang="es-E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̃"/>
                              <m:ctrlPr>
                                <a:rPr lang="en-US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𝜺</m:t>
                          </m:r>
                        </m:sub>
                        <m:sup>
                          <m:r>
                            <a:rPr lang="es-E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sSubSup>
                        <m:sSubSupPr>
                          <m:ctrlP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̃"/>
                              <m:ctrlPr>
                                <a:rPr lang="en-U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  <m:sup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acc>
                        <m:accPr>
                          <m:chr m:val="̃"/>
                          <m:ctrlPr>
                            <a:rPr lang="en-U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</m:acc>
                      <m:sSup>
                        <m:sSupPr>
                          <m:ctrlP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  <m:r>
                        <a:rPr lang="es-E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s-E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̃"/>
                              <m:ctrlPr>
                                <a:rPr lang="en-US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𝜺</m:t>
                          </m:r>
                        </m:sub>
                        <m:sup>
                          <m:r>
                            <a:rPr lang="es-ES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sSubSup>
                        <m:sSubSupPr>
                          <m:ctrlP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</m:e>
                        <m:sub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𝒃𝒆𝒂𝒎</m:t>
                          </m:r>
                        </m:sub>
                        <m:sup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bSup>
                    </m:oMath>
                  </m:oMathPara>
                </a14:m>
                <a:endParaRPr lang="en-US" b="1" i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328F1479-3EB7-4F97-44A2-D12E931783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672063" y="1877981"/>
                <a:ext cx="5332543" cy="101380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56624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ítulo 1">
                <a:extLst>
                  <a:ext uri="{FF2B5EF4-FFF2-40B4-BE49-F238E27FC236}">
                    <a16:creationId xmlns:a16="http://schemas.microsoft.com/office/drawing/2014/main" id="{DC126B5F-DF87-BB8F-DA18-41DF144840C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Beam Coupling Impedance 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br>
                  <a:rPr lang="es-ES" b="0" dirty="0"/>
                </a:br>
                <a:endParaRPr lang="en-US" dirty="0"/>
              </a:p>
            </p:txBody>
          </p:sp>
        </mc:Choice>
        <mc:Fallback xmlns="">
          <p:sp>
            <p:nvSpPr>
              <p:cNvPr id="2" name="Título 1">
                <a:extLst>
                  <a:ext uri="{FF2B5EF4-FFF2-40B4-BE49-F238E27FC236}">
                    <a16:creationId xmlns:a16="http://schemas.microsoft.com/office/drawing/2014/main" id="{DC126B5F-DF87-BB8F-DA18-41DF144840C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125" t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1EE3DE2-2490-3E81-1AA1-3FE40D4167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03D9CAF-9179-6481-8074-E40EE3496A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28" y="1484784"/>
            <a:ext cx="7687169" cy="426202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9EDB4E1D-F4E3-DA09-A194-ACEAE92D9CBD}"/>
                  </a:ext>
                </a:extLst>
              </p:cNvPr>
              <p:cNvSpPr txBox="1"/>
              <p:nvPr/>
            </p:nvSpPr>
            <p:spPr bwMode="auto">
              <a:xfrm>
                <a:off x="7968209" y="1916832"/>
                <a:ext cx="4176463" cy="36009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GB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Wakefields</a:t>
                </a:r>
                <a:r>
                  <a:rPr lang="en-GB" dirty="0">
                    <a:solidFill>
                      <a:schemeClr val="tx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are generated as the </a:t>
                </a:r>
                <a:r>
                  <a:rPr lang="en-GB" dirty="0">
                    <a:latin typeface="Calibri" panose="020F0502020204030204" pitchFamily="34" charset="0"/>
                    <a:cs typeface="Calibri" panose="020F0502020204030204" pitchFamily="34" charset="0"/>
                  </a:rPr>
                  <a:t>particle beam </a:t>
                </a:r>
                <a:r>
                  <a:rPr lang="en-GB" dirty="0">
                    <a:solidFill>
                      <a:schemeClr val="tx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traverses the different </a:t>
                </a:r>
                <a:r>
                  <a:rPr lang="en-GB" dirty="0">
                    <a:latin typeface="Calibri" panose="020F0502020204030204" pitchFamily="34" charset="0"/>
                    <a:cs typeface="Calibri" panose="020F0502020204030204" pitchFamily="34" charset="0"/>
                  </a:rPr>
                  <a:t>accelerator devices</a:t>
                </a:r>
                <a:r>
                  <a:rPr lang="en-GB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GB" dirty="0">
                    <a:solidFill>
                      <a:schemeClr val="tx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and ‘perceives’ </a:t>
                </a:r>
                <a:r>
                  <a:rPr lang="en-GB" b="1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discontinuities:</a:t>
                </a:r>
              </a:p>
              <a:p>
                <a:pPr marL="285750" indent="-285750">
                  <a:spcAft>
                    <a:spcPts val="1200"/>
                  </a:spcAft>
                  <a:buFont typeface="Courier New" panose="02070309020205020404" pitchFamily="49" charset="0"/>
                  <a:buChar char="o"/>
                </a:pPr>
                <a:r>
                  <a:rPr lang="en-GB" dirty="0">
                    <a:solidFill>
                      <a:schemeClr val="tx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 the </a:t>
                </a:r>
                <a:r>
                  <a:rPr lang="en-GB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geometry</a:t>
                </a:r>
                <a:r>
                  <a:rPr lang="en-GB" dirty="0">
                    <a:solidFill>
                      <a:schemeClr val="tx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  <a:p>
                <a:pPr marL="285750" indent="-285750">
                  <a:spcAft>
                    <a:spcPts val="1200"/>
                  </a:spcAft>
                  <a:buFont typeface="Courier New" panose="02070309020205020404" pitchFamily="49" charset="0"/>
                  <a:buChar char="o"/>
                </a:pPr>
                <a:r>
                  <a:rPr lang="en-GB" dirty="0">
                    <a:solidFill>
                      <a:schemeClr val="tx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or the </a:t>
                </a:r>
                <a:r>
                  <a:rPr lang="en-GB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electromagnetic properties </a:t>
                </a:r>
                <a:r>
                  <a:rPr lang="en-GB" dirty="0">
                    <a:solidFill>
                      <a:schemeClr val="tx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s-E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𝜀</m:t>
                    </m:r>
                    <m:r>
                      <a:rPr lang="es-E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, </m:t>
                    </m:r>
                    <m:r>
                      <a:rPr lang="es-E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𝜇</m:t>
                    </m:r>
                    <m:r>
                      <a:rPr lang="es-E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, </m:t>
                    </m:r>
                    <m:r>
                      <a:rPr lang="es-E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𝜎</m:t>
                    </m:r>
                  </m:oMath>
                </a14:m>
                <a:r>
                  <a:rPr lang="en-GB" dirty="0">
                    <a:solidFill>
                      <a:schemeClr val="tx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…)</a:t>
                </a:r>
              </a:p>
              <a:p>
                <a:pPr>
                  <a:spcAft>
                    <a:spcPts val="1200"/>
                  </a:spcAft>
                </a:pPr>
                <a:r>
                  <a:rPr lang="en-GB" dirty="0">
                    <a:solidFill>
                      <a:schemeClr val="tx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These wakefields will affect the trailing particles/bunches. The </a:t>
                </a:r>
                <a:r>
                  <a:rPr lang="en-GB" b="1" i="1" dirty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beam-coupling impedance</a:t>
                </a:r>
                <a:r>
                  <a:rPr lang="en-GB" i="1" dirty="0">
                    <a:solidFill>
                      <a:schemeClr val="tx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GB" dirty="0">
                    <a:solidFill>
                      <a:schemeClr val="tx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is the </a:t>
                </a:r>
                <a:r>
                  <a:rPr lang="en-GB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frequency-dependent</a:t>
                </a:r>
                <a:r>
                  <a:rPr lang="en-GB" dirty="0">
                    <a:solidFill>
                      <a:schemeClr val="tx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GB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property of each accelerator device</a:t>
                </a:r>
                <a:r>
                  <a:rPr lang="en-GB" dirty="0">
                    <a:solidFill>
                      <a:schemeClr val="tx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, used to quantify the wakefields’ effects.</a:t>
                </a:r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9EDB4E1D-F4E3-DA09-A194-ACEAE92D9C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968209" y="1916832"/>
                <a:ext cx="4176463" cy="3600986"/>
              </a:xfrm>
              <a:prstGeom prst="rect">
                <a:avLst/>
              </a:prstGeom>
              <a:blipFill>
                <a:blip r:embed="rId4"/>
                <a:stretch>
                  <a:fillRect l="-1168" t="-846" b="-1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uadroTexto 6">
            <a:extLst>
              <a:ext uri="{FF2B5EF4-FFF2-40B4-BE49-F238E27FC236}">
                <a16:creationId xmlns:a16="http://schemas.microsoft.com/office/drawing/2014/main" id="{88DE12E9-EA7A-50B1-CBEA-9D307E052702}"/>
              </a:ext>
            </a:extLst>
          </p:cNvPr>
          <p:cNvSpPr txBox="1"/>
          <p:nvPr/>
        </p:nvSpPr>
        <p:spPr>
          <a:xfrm>
            <a:off x="479376" y="5829815"/>
            <a:ext cx="6912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Fig: 3D Time domain simulation of a smooth pipe with obstacle with a passing proton beam (1-4) with CST</a:t>
            </a:r>
            <a:r>
              <a:rPr lang="en-US" sz="1200" baseline="300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®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49938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2ACB56-E1D1-1A43-0772-7B5FC3012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Conductivity in time domain 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B8BCA2B-CA09-00E9-1FAC-2C0CCC9278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31</a:t>
            </a:r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DCC96611-84DC-0D61-948B-B47B85480715}"/>
              </a:ext>
            </a:extLst>
          </p:cNvPr>
          <p:cNvSpPr/>
          <p:nvPr/>
        </p:nvSpPr>
        <p:spPr>
          <a:xfrm>
            <a:off x="6528668" y="1700808"/>
            <a:ext cx="5111948" cy="128040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1957F97-3E73-B649-77E9-AA22BD794769}"/>
              </a:ext>
            </a:extLst>
          </p:cNvPr>
          <p:cNvSpPr txBox="1"/>
          <p:nvPr/>
        </p:nvSpPr>
        <p:spPr bwMode="auto">
          <a:xfrm>
            <a:off x="6562754" y="1258547"/>
            <a:ext cx="26597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Time-stepping scheme:</a:t>
            </a:r>
            <a:r>
              <a:rPr lang="en-US" sz="2000" dirty="0">
                <a:solidFill>
                  <a:srgbClr val="008A3E"/>
                </a:solidFill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328F1479-3EB7-4F97-44A2-D12E931783BC}"/>
                  </a:ext>
                </a:extLst>
              </p:cNvPr>
              <p:cNvSpPr txBox="1"/>
              <p:nvPr/>
            </p:nvSpPr>
            <p:spPr bwMode="auto">
              <a:xfrm>
                <a:off x="6672063" y="1877981"/>
                <a:ext cx="5332543" cy="10138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r>
                        <a:rPr lang="es-E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  <m:r>
                        <a:rPr lang="es-E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s-E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es-E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sSubSup>
                        <m:sSubSupPr>
                          <m:ctrlP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s-E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s-ES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ES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𝑫</m:t>
                                  </m:r>
                                </m:e>
                              </m:acc>
                            </m:e>
                            <m:sub>
                              <m:r>
                                <a:rPr lang="es-E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s-E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  <m:sub>
                              <m:r>
                                <a:rPr lang="es-E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𝝁</m:t>
                              </m:r>
                            </m:sub>
                            <m:sup>
                              <m:r>
                                <a:rPr lang="es-E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s-E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p>
                          </m:sSubSup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  <m:sup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r>
                        <a:rPr lang="es-E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𝑪</m:t>
                      </m:r>
                      <m:sSup>
                        <m:sSupPr>
                          <m:ctrlP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es-ES" b="1" i="1" dirty="0">
                  <a:solidFill>
                    <a:schemeClr val="tx2"/>
                  </a:solidFill>
                </a:endParaRPr>
              </a:p>
              <a:p>
                <a:pPr algn="ctr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  <m:r>
                        <a:rPr lang="es-E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  <m:r>
                        <a:rPr lang="es-E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E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es-E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sSub>
                        <m:sSubPr>
                          <m:ctrlP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sSubSup>
                        <m:sSubSupPr>
                          <m:ctrlPr>
                            <a:rPr lang="es-E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̃"/>
                              <m:ctrlPr>
                                <a:rPr lang="en-US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𝜺</m:t>
                          </m:r>
                        </m:sub>
                        <m:sup>
                          <m:r>
                            <a:rPr lang="es-E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sSubSup>
                        <m:sSubSupPr>
                          <m:ctrlP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̃"/>
                              <m:ctrlPr>
                                <a:rPr lang="en-U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  <m:sup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acc>
                        <m:accPr>
                          <m:chr m:val="̃"/>
                          <m:ctrlPr>
                            <a:rPr lang="en-U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</m:acc>
                      <m:sSup>
                        <m:sSupPr>
                          <m:ctrlP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  <m:r>
                        <a:rPr lang="es-E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s-E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̃"/>
                              <m:ctrlPr>
                                <a:rPr lang="en-US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𝜺</m:t>
                          </m:r>
                        </m:sub>
                        <m:sup>
                          <m:r>
                            <a:rPr lang="es-ES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sSubSup>
                        <m:sSubSupPr>
                          <m:ctrlP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</m:e>
                        <m:sub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𝒃𝒆𝒂𝒎</m:t>
                          </m:r>
                        </m:sub>
                        <m:sup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bSup>
                    </m:oMath>
                  </m:oMathPara>
                </a14:m>
                <a:endParaRPr lang="en-US" b="1" i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328F1479-3EB7-4F97-44A2-D12E931783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672063" y="1877981"/>
                <a:ext cx="5332543" cy="101380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3347072F-5088-11E1-A97B-57BE7B05649C}"/>
                  </a:ext>
                </a:extLst>
              </p:cNvPr>
              <p:cNvSpPr txBox="1"/>
              <p:nvPr/>
            </p:nvSpPr>
            <p:spPr bwMode="auto">
              <a:xfrm>
                <a:off x="111058" y="3447848"/>
                <a:ext cx="6093284" cy="28931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1200"/>
                  </a:spcAft>
                </a:pPr>
                <a:r>
                  <a:rPr lang="en-GB" dirty="0">
                    <a:solidFill>
                      <a:schemeClr val="tx2"/>
                    </a:solidFill>
                  </a:rPr>
                  <a:t>From the </a:t>
                </a:r>
                <a:r>
                  <a:rPr lang="en-GB" b="1" dirty="0">
                    <a:solidFill>
                      <a:srgbClr val="008A3E"/>
                    </a:solidFill>
                  </a:rPr>
                  <a:t>Frequency domain Maxwell equations</a:t>
                </a:r>
                <a:r>
                  <a:rPr lang="en-GB" dirty="0">
                    <a:solidFill>
                      <a:schemeClr val="tx2"/>
                    </a:solidFill>
                  </a:rPr>
                  <a:t>: </a:t>
                </a:r>
              </a:p>
              <a:p>
                <a:pPr algn="ctr">
                  <a:spcAft>
                    <a:spcPts val="1200"/>
                  </a:spcAft>
                </a:pPr>
                <a:r>
                  <a:rPr lang="en-GB" sz="1600" dirty="0">
                    <a:solidFill>
                      <a:srgbClr val="528123"/>
                    </a:solidFill>
                  </a:rPr>
                  <a:t>Ampere’s law: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 sz="1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∇</m:t>
                    </m:r>
                    <m:r>
                      <a:rPr lang="es-E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×</m:t>
                    </m:r>
                    <m:r>
                      <a:rPr lang="es-E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𝐻</m:t>
                    </m:r>
                    <m:r>
                      <a:rPr lang="es-E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𝑏𝑒𝑎𝑚</m:t>
                        </m:r>
                      </m:sub>
                    </m:sSub>
                    <m:r>
                      <a:rPr lang="es-E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s-E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𝑗</m:t>
                    </m:r>
                    <m:r>
                      <a:rPr lang="es-E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𝜔</m:t>
                    </m:r>
                    <m:r>
                      <a:rPr lang="es-E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𝐷</m:t>
                    </m:r>
                    <m:r>
                      <a:rPr lang="es-E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ES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s-ES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𝑏𝑒𝑎𝑚</m:t>
                        </m:r>
                      </m:sub>
                    </m:sSub>
                    <m:r>
                      <a:rPr lang="es-E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s-E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𝑗</m:t>
                    </m:r>
                    <m:r>
                      <a:rPr lang="es-E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𝜔𝜀</m:t>
                    </m:r>
                    <m:r>
                      <a:rPr lang="es-E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lang="es-E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;</m:t>
                    </m:r>
                  </m:oMath>
                </a14:m>
                <a:endParaRPr lang="es-ES" sz="1600" b="0" i="1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algn="ctr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ES" sz="160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∇</m:t>
                      </m:r>
                      <m:r>
                        <a:rPr lang="es-ES" sz="16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es-ES" sz="16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𝐻</m:t>
                      </m:r>
                      <m:d>
                        <m:dPr>
                          <m:ctrlPr>
                            <a:rPr lang="es-E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s-ES" sz="16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s-E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𝑏𝑒𝑎𝑚</m:t>
                          </m:r>
                        </m:sub>
                      </m:sSub>
                      <m:r>
                        <a:rPr lang="es-ES" sz="160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ES" sz="160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s-ES" sz="160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𝜔</m:t>
                      </m:r>
                      <m:sSub>
                        <m:sSubPr>
                          <m:ctrlPr>
                            <a:rPr lang="es-E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s-E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s-E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E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s-E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r>
                            <a:rPr lang="es-E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s-E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num>
                            <m:den>
                              <m:r>
                                <a:rPr lang="es-E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s-E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sSub>
                                <m:sSubPr>
                                  <m:ctrlPr>
                                    <a:rPr lang="es-ES" sz="16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sz="16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s-ES" sz="16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s-ES" sz="16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es-E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s-ES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;</m:t>
                      </m:r>
                    </m:oMath>
                  </m:oMathPara>
                </a14:m>
                <a:endParaRPr lang="es-ES" sz="1600" b="0" i="1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algn="ctr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1600" i="1" smtClean="0">
                          <a:solidFill>
                            <a:srgbClr val="008A3E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ES" sz="1600">
                          <a:solidFill>
                            <a:srgbClr val="008A3E"/>
                          </a:solidFill>
                          <a:latin typeface="Cambria Math" panose="02040503050406030204" pitchFamily="18" charset="0"/>
                        </a:rPr>
                        <m:t>∇</m:t>
                      </m:r>
                      <m:r>
                        <a:rPr lang="es-ES" sz="1600" i="1">
                          <a:solidFill>
                            <a:srgbClr val="008A3E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es-ES" sz="1600" i="1">
                          <a:solidFill>
                            <a:srgbClr val="008A3E"/>
                          </a:solidFill>
                          <a:latin typeface="Cambria Math" panose="02040503050406030204" pitchFamily="18" charset="0"/>
                        </a:rPr>
                        <m:t>𝐻</m:t>
                      </m:r>
                      <m:d>
                        <m:dPr>
                          <m:ctrlPr>
                            <a:rPr lang="es-ES" sz="1600" i="1">
                              <a:solidFill>
                                <a:srgbClr val="008A3E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1600" i="1">
                              <a:solidFill>
                                <a:srgbClr val="008A3E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s-ES" sz="1600" b="0" i="1" smtClean="0">
                          <a:solidFill>
                            <a:srgbClr val="008A3E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sz="1600" b="0" i="1" smtClean="0">
                              <a:solidFill>
                                <a:srgbClr val="008A3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600" i="1">
                              <a:solidFill>
                                <a:srgbClr val="008A3E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s-ES" sz="1600" b="0" i="1" smtClean="0">
                              <a:solidFill>
                                <a:srgbClr val="008A3E"/>
                              </a:solidFill>
                              <a:latin typeface="Cambria Math" panose="02040503050406030204" pitchFamily="18" charset="0"/>
                            </a:rPr>
                            <m:t>𝑏𝑒𝑎𝑚</m:t>
                          </m:r>
                        </m:sub>
                      </m:sSub>
                      <m:r>
                        <a:rPr lang="es-ES" sz="1600" i="1">
                          <a:solidFill>
                            <a:srgbClr val="008A3E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ES" sz="1600" i="1">
                          <a:solidFill>
                            <a:srgbClr val="008A3E"/>
                          </a:solidFill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s-ES" sz="1600" i="1">
                          <a:solidFill>
                            <a:srgbClr val="008A3E"/>
                          </a:solidFill>
                          <a:latin typeface="Cambria Math" panose="02040503050406030204" pitchFamily="18" charset="0"/>
                        </a:rPr>
                        <m:t>𝜔𝜀</m:t>
                      </m:r>
                      <m:r>
                        <a:rPr lang="es-ES" sz="1600" b="0" i="1" smtClean="0">
                          <a:solidFill>
                            <a:srgbClr val="008A3E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  <m:r>
                        <a:rPr lang="es-ES" sz="1600" b="0" i="1" smtClean="0">
                          <a:solidFill>
                            <a:srgbClr val="008A3E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s-ES" sz="1600" i="1">
                          <a:solidFill>
                            <a:srgbClr val="008A3E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ES" sz="1600" i="1">
                          <a:solidFill>
                            <a:srgbClr val="008A3E"/>
                          </a:solidFill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s-ES" sz="1600" i="1">
                          <a:solidFill>
                            <a:srgbClr val="008A3E"/>
                          </a:solidFill>
                          <a:latin typeface="Cambria Math" panose="02040503050406030204" pitchFamily="18" charset="0"/>
                        </a:rPr>
                        <m:t>)+</m:t>
                      </m:r>
                      <m:r>
                        <a:rPr lang="es-ES" sz="1600" b="0" i="1" smtClean="0">
                          <a:solidFill>
                            <a:srgbClr val="008A3E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s-ES" sz="1600" i="1">
                          <a:solidFill>
                            <a:srgbClr val="008A3E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s-ES" sz="1600" i="1">
                          <a:solidFill>
                            <a:srgbClr val="008A3E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ES" sz="1600" i="1">
                          <a:solidFill>
                            <a:srgbClr val="008A3E"/>
                          </a:solidFill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s-ES" sz="1600" i="1">
                          <a:solidFill>
                            <a:srgbClr val="008A3E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ES" sz="1600" i="1" dirty="0">
                  <a:solidFill>
                    <a:srgbClr val="008A3E"/>
                  </a:solidFill>
                  <a:latin typeface="Cambria Math" panose="02040503050406030204" pitchFamily="18" charset="0"/>
                </a:endParaRPr>
              </a:p>
              <a:p>
                <a:pPr algn="ctr">
                  <a:spcAft>
                    <a:spcPts val="1200"/>
                  </a:spcAft>
                </a:pPr>
                <a:r>
                  <a:rPr lang="en-GB" b="1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To convert to TD</a:t>
                </a:r>
                <a:r>
                  <a:rPr lang="en-GB" dirty="0">
                    <a:solidFill>
                      <a:schemeClr val="tx2"/>
                    </a:solidFill>
                  </a:rPr>
                  <a:t>: </a:t>
                </a:r>
                <a14:m>
                  <m:oMath xmlns:m="http://schemas.openxmlformats.org/officeDocument/2006/math">
                    <m:r>
                      <a:rPr lang="es-ES" b="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𝑗</m:t>
                    </m:r>
                    <m:r>
                      <a:rPr lang="es-ES" b="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𝜔</m:t>
                    </m:r>
                    <m:r>
                      <a:rPr lang="es-ES" b="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↔</m:t>
                    </m:r>
                    <m:r>
                      <a:rPr lang="es-ES" b="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type m:val="skw"/>
                        <m:ctrlPr>
                          <a:rPr lang="es-ES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ES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>
                          <a:rPr lang="es-ES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s-ES" b="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,    </m:t>
                    </m:r>
                    <m:r>
                      <a:rPr lang="es-ES" b="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ctrlPr>
                          <a:rPr lang="es-ES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</m:d>
                    <m:r>
                      <a:rPr lang="es-ES" i="1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↔</m:t>
                    </m:r>
                    <m:r>
                      <a:rPr lang="es-ES" b="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s-ES" b="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s-ES" b="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s-ES" b="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i="1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*</a:t>
                </a:r>
              </a:p>
              <a:p>
                <a:pPr algn="ctr"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∇</m:t>
                    </m:r>
                    <m:r>
                      <a:rPr lang="es-E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×</m:t>
                    </m:r>
                    <m:r>
                      <a:rPr lang="es-E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𝐻</m:t>
                    </m:r>
                    <m:r>
                      <a:rPr lang="es-E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s-E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s-E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>
                    <a:solidFill>
                      <a:schemeClr val="tx1"/>
                    </a:solidFill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s-E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𝑏𝑒𝑎𝑚</m:t>
                        </m:r>
                      </m:sub>
                    </m:sSub>
                    <m:r>
                      <a:rPr lang="es-E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s-E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E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s-E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s-E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E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𝜀</m:t>
                            </m:r>
                          </m:e>
                          <m:sup>
                            <m:r>
                              <a:rPr lang="es-E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s-E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s-E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s-E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s-E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))</m:t>
                        </m:r>
                      </m:num>
                      <m:den>
                        <m:r>
                          <a:rPr lang="es-E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s-E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s-E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𝜎</m:t>
                    </m:r>
                    <m:r>
                      <a:rPr lang="es-E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lang="es-E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s-E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s-E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s-ES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3347072F-5088-11E1-A97B-57BE7B0564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1058" y="3447848"/>
                <a:ext cx="6093284" cy="2893100"/>
              </a:xfrm>
              <a:prstGeom prst="rect">
                <a:avLst/>
              </a:prstGeom>
              <a:blipFill>
                <a:blip r:embed="rId4"/>
                <a:stretch>
                  <a:fillRect t="-1266" b="-18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EA4A53FD-803D-31E1-EFB1-B58D0B13C45B}"/>
              </a:ext>
            </a:extLst>
          </p:cNvPr>
          <p:cNvSpPr/>
          <p:nvPr/>
        </p:nvSpPr>
        <p:spPr>
          <a:xfrm>
            <a:off x="6528668" y="3990951"/>
            <a:ext cx="5111948" cy="1569981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14498B12-1520-9FCE-5794-CB6895DAE2A3}"/>
                  </a:ext>
                </a:extLst>
              </p:cNvPr>
              <p:cNvSpPr txBox="1"/>
              <p:nvPr/>
            </p:nvSpPr>
            <p:spPr bwMode="auto">
              <a:xfrm>
                <a:off x="6672063" y="4168124"/>
                <a:ext cx="5332543" cy="130561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r>
                        <a:rPr lang="es-E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  <m:r>
                        <a:rPr lang="es-E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s-E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es-E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sSubSup>
                        <m:sSubSupPr>
                          <m:ctrlP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s-E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s-ES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ES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𝑫</m:t>
                                  </m:r>
                                </m:e>
                              </m:acc>
                            </m:e>
                            <m:sub>
                              <m:r>
                                <a:rPr lang="es-E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s-E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  <m:sub>
                              <m:r>
                                <a:rPr lang="es-E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𝝁</m:t>
                              </m:r>
                            </m:sub>
                            <m:sup>
                              <m:r>
                                <a:rPr lang="es-E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s-E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p>
                          </m:sSubSup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  <m:sup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r>
                        <a:rPr lang="es-E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𝑪</m:t>
                      </m:r>
                      <m:sSup>
                        <m:sSupPr>
                          <m:ctrlP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es-ES" b="1" i="1" dirty="0">
                  <a:solidFill>
                    <a:schemeClr val="tx2"/>
                  </a:solidFill>
                </a:endParaRPr>
              </a:p>
              <a:p>
                <a:pPr algn="ctr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  <m:r>
                        <a:rPr lang="es-E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  <m:r>
                        <a:rPr lang="es-E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E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es-E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sSub>
                        <m:sSubPr>
                          <m:ctrlP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sSubSup>
                        <m:sSubSupPr>
                          <m:ctrlPr>
                            <a:rPr lang="es-E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̃"/>
                              <m:ctrlPr>
                                <a:rPr lang="en-US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𝜺</m:t>
                          </m:r>
                        </m:sub>
                        <m:sup>
                          <m:r>
                            <a:rPr lang="es-E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sSubSup>
                        <m:sSubSupPr>
                          <m:ctrlP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̃"/>
                              <m:ctrlPr>
                                <a:rPr lang="en-U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  <m:sup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acc>
                        <m:accPr>
                          <m:chr m:val="̃"/>
                          <m:ctrlPr>
                            <a:rPr lang="en-U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</m:acc>
                      <m:sSup>
                        <m:sSupPr>
                          <m:ctrlP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  <m:r>
                        <a:rPr lang="es-E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s-E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̃"/>
                              <m:ctrlPr>
                                <a:rPr lang="en-US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𝜺</m:t>
                          </m:r>
                        </m:sub>
                        <m:sup>
                          <m:r>
                            <a:rPr lang="es-ES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sSubSup>
                        <m:sSubSupPr>
                          <m:ctrlP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</m:e>
                        <m:sub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𝒃𝒆𝒂𝒎</m:t>
                          </m:r>
                        </m:sub>
                        <m:sup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bSup>
                    </m:oMath>
                  </m:oMathPara>
                </a14:m>
                <a:endParaRPr lang="es-ES" b="1" i="1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algn="ctr"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es-E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</m:acc>
                      </m:e>
                      <m:sub>
                        <m: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𝜺</m:t>
                        </m:r>
                      </m:sub>
                      <m:sup>
                        <m: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</m:oMath>
                </a14:m>
                <a:r>
                  <a:rPr lang="es-ES" b="1" dirty="0">
                    <a:solidFill>
                      <a:srgbClr val="00B050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ES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b="1" i="1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b="1" i="1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</m:acc>
                      </m:e>
                      <m:sub>
                        <m:r>
                          <a:rPr lang="es-ES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sub>
                      <m:sup>
                        <m:r>
                          <a:rPr lang="es-ES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bSup>
                  </m:oMath>
                </a14:m>
                <a:r>
                  <a:rPr lang="es-ES" b="1" dirty="0">
                    <a:solidFill>
                      <a:schemeClr val="accent3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p>
                    </m:sSup>
                  </m:oMath>
                </a14:m>
                <a:endParaRPr lang="en-US" b="1" i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14498B12-1520-9FCE-5794-CB6895DAE2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672063" y="4168124"/>
                <a:ext cx="5332543" cy="130561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Flecha: hacia abajo 14">
            <a:extLst>
              <a:ext uri="{FF2B5EF4-FFF2-40B4-BE49-F238E27FC236}">
                <a16:creationId xmlns:a16="http://schemas.microsoft.com/office/drawing/2014/main" id="{04327483-2D97-46A9-CDDD-1468417570F4}"/>
              </a:ext>
            </a:extLst>
          </p:cNvPr>
          <p:cNvSpPr/>
          <p:nvPr/>
        </p:nvSpPr>
        <p:spPr>
          <a:xfrm>
            <a:off x="10416480" y="3158390"/>
            <a:ext cx="504056" cy="718394"/>
          </a:xfrm>
          <a:prstGeom prst="downArrow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86F464E5-1876-715E-82E6-8E06F1BE83BF}"/>
                  </a:ext>
                </a:extLst>
              </p:cNvPr>
              <p:cNvSpPr txBox="1"/>
              <p:nvPr/>
            </p:nvSpPr>
            <p:spPr bwMode="auto">
              <a:xfrm>
                <a:off x="6628310" y="5560932"/>
                <a:ext cx="259083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400" dirty="0">
                    <a:solidFill>
                      <a:schemeClr val="bg1">
                        <a:lumMod val="50000"/>
                      </a:schemeClr>
                    </a:solidFill>
                  </a:rPr>
                  <a:t>+ constitutive </a:t>
                </a:r>
                <a:r>
                  <a:rPr lang="es-ES" sz="1400" dirty="0" err="1">
                    <a:solidFill>
                      <a:schemeClr val="bg1">
                        <a:lumMod val="50000"/>
                      </a:schemeClr>
                    </a:solidFill>
                  </a:rPr>
                  <a:t>relation</a:t>
                </a:r>
                <a:r>
                  <a:rPr lang="es-ES" sz="1400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s-ES" sz="1400" dirty="0" err="1">
                    <a:solidFill>
                      <a:schemeClr val="bg1">
                        <a:lumMod val="50000"/>
                      </a:schemeClr>
                    </a:solidFill>
                  </a:rPr>
                  <a:t>for</a:t>
                </a:r>
                <a:r>
                  <a:rPr lang="es-ES" sz="1400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s-ES" sz="1400" b="1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𝑱</m:t>
                    </m:r>
                  </m:oMath>
                </a14:m>
                <a:endParaRPr lang="es-ES" sz="1400" b="1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14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𝐽</m:t>
                      </m:r>
                      <m:d>
                        <m:dPr>
                          <m:ctrlPr>
                            <a:rPr lang="es-ES" sz="140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s-ES" sz="14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14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s-ES" sz="14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es-ES" sz="140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s-ES" sz="14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s-ES" sz="140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s-E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𝑏𝑒𝑎𝑚</m:t>
                          </m:r>
                        </m:sub>
                      </m:sSub>
                      <m:r>
                        <a:rPr lang="es-ES" sz="14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ES" sz="14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s-ES" sz="14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400" i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86F464E5-1876-715E-82E6-8E06F1BE83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628310" y="5560932"/>
                <a:ext cx="2590837" cy="523220"/>
              </a:xfrm>
              <a:prstGeom prst="rect">
                <a:avLst/>
              </a:prstGeom>
              <a:blipFill>
                <a:blip r:embed="rId6"/>
                <a:stretch>
                  <a:fillRect l="-706" t="-2326" b="-34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B0262432-0BF5-3E26-F4D0-2EBE7189ADFD}"/>
                  </a:ext>
                </a:extLst>
              </p:cNvPr>
              <p:cNvSpPr txBox="1"/>
              <p:nvPr/>
            </p:nvSpPr>
            <p:spPr bwMode="auto">
              <a:xfrm>
                <a:off x="6506985" y="3580138"/>
                <a:ext cx="340657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Time-stepping scheme </a:t>
                </a:r>
                <a:r>
                  <a:rPr lang="en-US" sz="2000" dirty="0">
                    <a:solidFill>
                      <a:schemeClr val="accent3"/>
                    </a:solidFill>
                  </a:rPr>
                  <a:t>with </a:t>
                </a:r>
                <a14:m>
                  <m:oMath xmlns:m="http://schemas.openxmlformats.org/officeDocument/2006/math">
                    <m:r>
                      <a:rPr lang="es-ES" sz="2000" b="0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sz="2000" dirty="0">
                    <a:solidFill>
                      <a:schemeClr val="accent3"/>
                    </a:solidFill>
                  </a:rPr>
                  <a:t>:</a:t>
                </a:r>
                <a:r>
                  <a:rPr lang="en-US" sz="2000" dirty="0">
                    <a:solidFill>
                      <a:srgbClr val="008A3E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B0262432-0BF5-3E26-F4D0-2EBE7189AD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06985" y="3580138"/>
                <a:ext cx="3406574" cy="400110"/>
              </a:xfrm>
              <a:prstGeom prst="rect">
                <a:avLst/>
              </a:prstGeom>
              <a:blipFill>
                <a:blip r:embed="rId7"/>
                <a:stretch>
                  <a:fillRect l="-1789" t="-7576" b="-25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85471D2B-2EAC-12C1-D8C1-A8749E5838FD}"/>
                  </a:ext>
                </a:extLst>
              </p:cNvPr>
              <p:cNvSpPr txBox="1"/>
              <p:nvPr/>
            </p:nvSpPr>
            <p:spPr bwMode="auto">
              <a:xfrm>
                <a:off x="479376" y="1271845"/>
                <a:ext cx="5443678" cy="23046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GB" b="1" dirty="0"/>
                  <a:t>Relative permittivity </a:t>
                </a:r>
                <a:r>
                  <a:rPr lang="en-GB" b="0" dirty="0">
                    <a:solidFill>
                      <a:schemeClr val="tx2"/>
                    </a:solidFill>
                  </a:rPr>
                  <a:t>is often a </a:t>
                </a:r>
                <a:r>
                  <a:rPr lang="en-GB" b="0" dirty="0">
                    <a:solidFill>
                      <a:srgbClr val="C00000"/>
                    </a:solidFill>
                  </a:rPr>
                  <a:t>frequency-dependent</a:t>
                </a:r>
                <a:r>
                  <a:rPr lang="en-GB" b="0" dirty="0">
                    <a:solidFill>
                      <a:schemeClr val="tx2"/>
                    </a:solidFill>
                  </a:rPr>
                  <a:t>, </a:t>
                </a:r>
                <a:r>
                  <a:rPr lang="en-GB" b="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complex quantity</a:t>
                </a:r>
                <a:r>
                  <a:rPr lang="en-GB" b="0" dirty="0">
                    <a:solidFill>
                      <a:schemeClr val="tx2"/>
                    </a:solidFill>
                  </a:rPr>
                  <a:t>: </a:t>
                </a:r>
                <a:endParaRPr lang="es-ES" b="0" i="1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algn="ctr"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d>
                        <m:dPr>
                          <m:ctrlP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s-E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  <m: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d>
                        <m:dPr>
                          <m:ctrlPr>
                            <a:rPr lang="es-E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s-E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s-E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′′</m:t>
                      </m:r>
                      <m:d>
                        <m:dPr>
                          <m:ctrlPr>
                            <a:rPr lang="es-E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en-GB" dirty="0">
                  <a:solidFill>
                    <a:schemeClr val="tx2"/>
                  </a:solidFill>
                </a:endParaRPr>
              </a:p>
              <a:p>
                <a:pPr algn="ctr">
                  <a:spcAft>
                    <a:spcPts val="600"/>
                  </a:spcAft>
                </a:pPr>
                <a:r>
                  <a:rPr lang="en-GB" dirty="0">
                    <a:solidFill>
                      <a:schemeClr val="tx2"/>
                    </a:solidFill>
                  </a:rPr>
                  <a:t>The </a:t>
                </a:r>
                <a:r>
                  <a:rPr lang="en-GB" b="1" dirty="0">
                    <a:solidFill>
                      <a:schemeClr val="tx2"/>
                    </a:solidFill>
                  </a:rPr>
                  <a:t>simple model </a:t>
                </a:r>
                <a:r>
                  <a:rPr lang="en-GB" dirty="0">
                    <a:solidFill>
                      <a:schemeClr val="tx2"/>
                    </a:solidFill>
                  </a:rPr>
                  <a:t>for a </a:t>
                </a:r>
                <a:r>
                  <a:rPr lang="en-GB" dirty="0">
                    <a:solidFill>
                      <a:schemeClr val="accent3"/>
                    </a:solidFill>
                  </a:rPr>
                  <a:t>metal with broadband conductivity </a:t>
                </a:r>
                <a14:m>
                  <m:oMath xmlns:m="http://schemas.openxmlformats.org/officeDocument/2006/math">
                    <m:r>
                      <a:rPr lang="es-ES" b="0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dirty="0">
                    <a:solidFill>
                      <a:schemeClr val="accent3"/>
                    </a:solidFill>
                  </a:rPr>
                  <a:t> </a:t>
                </a:r>
                <a:r>
                  <a:rPr lang="en-GB" dirty="0">
                    <a:solidFill>
                      <a:schemeClr val="tx2"/>
                    </a:solidFill>
                  </a:rPr>
                  <a:t>is:</a:t>
                </a:r>
              </a:p>
              <a:p>
                <a:pPr algn="ctr"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d>
                        <m:dPr>
                          <m:ctrlP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s-E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s-E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s-E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𝑗</m:t>
                      </m:r>
                      <m:f>
                        <m:fPr>
                          <m:ctrlP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num>
                        <m:den>
                          <m: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  <m:sSub>
                            <m:sSubPr>
                              <m:ctrlPr>
                                <a:rPr lang="es-E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s-E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85471D2B-2EAC-12C1-D8C1-A8749E5838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9376" y="1271845"/>
                <a:ext cx="5443678" cy="2304605"/>
              </a:xfrm>
              <a:prstGeom prst="rect">
                <a:avLst/>
              </a:prstGeom>
              <a:blipFill>
                <a:blip r:embed="rId8"/>
                <a:stretch>
                  <a:fillRect t="-15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uadroTexto 4">
            <a:extLst>
              <a:ext uri="{FF2B5EF4-FFF2-40B4-BE49-F238E27FC236}">
                <a16:creationId xmlns:a16="http://schemas.microsoft.com/office/drawing/2014/main" id="{E94139C3-E0A1-B26B-0158-45BD832FB380}"/>
              </a:ext>
            </a:extLst>
          </p:cNvPr>
          <p:cNvSpPr txBox="1"/>
          <p:nvPr/>
        </p:nvSpPr>
        <p:spPr bwMode="auto">
          <a:xfrm>
            <a:off x="3110999" y="6557199"/>
            <a:ext cx="562411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6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*Raymond </a:t>
            </a:r>
            <a:r>
              <a:rPr lang="en-US" sz="1050" b="0" i="0" dirty="0" err="1">
                <a:solidFill>
                  <a:schemeClr val="bg1">
                    <a:lumMod val="6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Rumpf</a:t>
            </a:r>
            <a:r>
              <a:rPr lang="en-US" sz="1050" b="0" i="0" dirty="0">
                <a:solidFill>
                  <a:schemeClr val="bg1">
                    <a:lumMod val="6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, </a:t>
            </a:r>
            <a:r>
              <a:rPr lang="en-US" sz="1050" b="0" i="1" dirty="0">
                <a:solidFill>
                  <a:schemeClr val="bg1">
                    <a:lumMod val="6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Electromagnetic and Photonic Simulation for the Beginner</a:t>
            </a:r>
            <a:r>
              <a:rPr lang="en-US" sz="1050" b="0" i="0" dirty="0">
                <a:solidFill>
                  <a:schemeClr val="bg1">
                    <a:lumMod val="65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, Artech, 2022.</a:t>
            </a:r>
            <a:endParaRPr lang="en-US" sz="105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971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5" grpId="0" animBg="1"/>
      <p:bldP spid="17" grpId="0"/>
      <p:bldP spid="18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6EABB95B-C7AF-E519-3E0F-AE29713D93E2}"/>
              </a:ext>
            </a:extLst>
          </p:cNvPr>
          <p:cNvSpPr/>
          <p:nvPr/>
        </p:nvSpPr>
        <p:spPr>
          <a:xfrm>
            <a:off x="7464152" y="1288697"/>
            <a:ext cx="4176463" cy="1501166"/>
          </a:xfrm>
          <a:prstGeom prst="roundRect">
            <a:avLst>
              <a:gd name="adj" fmla="val 7289"/>
            </a:avLst>
          </a:prstGeom>
          <a:solidFill>
            <a:srgbClr val="92D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8CC4FC2-4C65-D061-AC6C-B4FE0DB6F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Example: </a:t>
            </a:r>
            <a:r>
              <a:rPr lang="en-US" dirty="0"/>
              <a:t>lossy cubic cavity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9ABD8FE4-489D-9954-1C7A-1DC68E8BCF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32</a:t>
            </a:r>
          </a:p>
        </p:txBody>
      </p:sp>
      <p:pic>
        <p:nvPicPr>
          <p:cNvPr id="21506" name="Picture 2">
            <a:extLst>
              <a:ext uri="{FF2B5EF4-FFF2-40B4-BE49-F238E27FC236}">
                <a16:creationId xmlns:a16="http://schemas.microsoft.com/office/drawing/2014/main" id="{03011AB3-A396-0DCD-4290-2F035AFDD5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66" y="2789863"/>
            <a:ext cx="11083636" cy="3694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 descr="Gráfico&#10;&#10;Descripción generada automáticamente">
            <a:extLst>
              <a:ext uri="{FF2B5EF4-FFF2-40B4-BE49-F238E27FC236}">
                <a16:creationId xmlns:a16="http://schemas.microsoft.com/office/drawing/2014/main" id="{92DD96D5-AAD5-4345-78FA-6499F0F0F1B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16" r="19288"/>
          <a:stretch/>
        </p:blipFill>
        <p:spPr>
          <a:xfrm>
            <a:off x="281671" y="1069626"/>
            <a:ext cx="2970556" cy="23593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20">
                <a:extLst>
                  <a:ext uri="{FF2B5EF4-FFF2-40B4-BE49-F238E27FC236}">
                    <a16:creationId xmlns:a16="http://schemas.microsoft.com/office/drawing/2014/main" id="{9FAB673D-1007-FC3F-DE26-9FC4A8265637}"/>
                  </a:ext>
                </a:extLst>
              </p:cNvPr>
              <p:cNvSpPr txBox="1"/>
              <p:nvPr/>
            </p:nvSpPr>
            <p:spPr bwMode="auto">
              <a:xfrm>
                <a:off x="3378544" y="1267126"/>
                <a:ext cx="3635861" cy="13924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s-ES" sz="1400" b="1" dirty="0">
                    <a:solidFill>
                      <a:schemeClr val="tx2"/>
                    </a:solidFill>
                  </a:rPr>
                  <a:t>Conductivity: </a:t>
                </a:r>
                <a:r>
                  <a:rPr lang="es-ES" sz="1400" dirty="0">
                    <a:solidFill>
                      <a:schemeClr val="tx2"/>
                    </a:solidFill>
                  </a:rPr>
                  <a:t>10 S/m</a:t>
                </a:r>
              </a:p>
              <a:p>
                <a:r>
                  <a:rPr lang="es-ES" sz="1400" b="1" dirty="0">
                    <a:solidFill>
                      <a:schemeClr val="tx2"/>
                    </a:solidFill>
                  </a:rPr>
                  <a:t>Skin-Depth: </a:t>
                </a:r>
                <a14:m>
                  <m:oMath xmlns:m="http://schemas.openxmlformats.org/officeDocument/2006/math">
                    <m:r>
                      <a:rPr lang="es-ES" sz="14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𝜹</m:t>
                    </m:r>
                    <m:r>
                      <a:rPr lang="es-ES" sz="14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s-ES" sz="1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s-ES" sz="14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ES" sz="14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s-ES" sz="14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𝝅</m:t>
                            </m:r>
                            <m:r>
                              <a:rPr lang="es-ES" sz="14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𝒇</m:t>
                            </m:r>
                            <m:r>
                              <a:rPr lang="es-ES" sz="14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𝝁𝝈</m:t>
                            </m:r>
                          </m:den>
                        </m:f>
                      </m:e>
                    </m:rad>
                    <m:r>
                      <a:rPr lang="es-ES" sz="14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≈</m:t>
                    </m:r>
                    <m:r>
                      <a:rPr lang="es-ES" sz="14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s-ES" sz="14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s-ES" sz="14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endParaRPr lang="es-ES" sz="1400" i="0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1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s-ES" sz="1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𝒄𝒆𝒍𝒍𝒔</m:t>
                        </m:r>
                      </m:sub>
                    </m:sSub>
                  </m:oMath>
                </a14:m>
                <a:r>
                  <a:rPr lang="es-ES" sz="1400" b="1" dirty="0">
                    <a:solidFill>
                      <a:schemeClr val="tx2"/>
                    </a:solidFill>
                  </a:rPr>
                  <a:t>: </a:t>
                </a:r>
                <a:r>
                  <a:rPr lang="es-ES" sz="1400" dirty="0">
                    <a:solidFill>
                      <a:schemeClr val="tx2"/>
                    </a:solidFill>
                  </a:rPr>
                  <a:t>542754 </a:t>
                </a:r>
              </a:p>
              <a:p>
                <a:r>
                  <a:rPr lang="es-ES" sz="1400" b="1" dirty="0" err="1">
                    <a:solidFill>
                      <a:schemeClr val="tx2"/>
                    </a:solidFill>
                  </a:rPr>
                  <a:t>Runtime</a:t>
                </a:r>
                <a:r>
                  <a:rPr lang="es-ES" sz="1400" b="1" dirty="0">
                    <a:solidFill>
                      <a:schemeClr val="tx2"/>
                    </a:solidFill>
                  </a:rPr>
                  <a:t>:</a:t>
                </a:r>
                <a:r>
                  <a:rPr lang="es-ES" sz="1400" dirty="0">
                    <a:solidFill>
                      <a:schemeClr val="tx2"/>
                    </a:solidFill>
                  </a:rPr>
                  <a:t> </a:t>
                </a:r>
                <a:r>
                  <a:rPr lang="es-ES" sz="1400" dirty="0">
                    <a:solidFill>
                      <a:srgbClr val="008A3E"/>
                    </a:solidFill>
                  </a:rPr>
                  <a:t>4’, 30’’ </a:t>
                </a:r>
                <a:r>
                  <a:rPr lang="es-ES" sz="1400" dirty="0">
                    <a:solidFill>
                      <a:schemeClr val="tx2"/>
                    </a:solidFill>
                  </a:rPr>
                  <a:t>, single </a:t>
                </a:r>
                <a:r>
                  <a:rPr lang="es-ES" sz="1400" dirty="0" err="1">
                    <a:solidFill>
                      <a:schemeClr val="tx2"/>
                    </a:solidFill>
                  </a:rPr>
                  <a:t>core</a:t>
                </a:r>
                <a:r>
                  <a:rPr lang="es-ES" sz="1400" dirty="0">
                    <a:solidFill>
                      <a:schemeClr val="tx2"/>
                    </a:solidFill>
                  </a:rPr>
                  <a:t> in `abpimp60g01`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1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400" b="1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𝚫</m:t>
                        </m:r>
                      </m:e>
                      <m:sub>
                        <m:r>
                          <a:rPr lang="es-ES" sz="1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𝒄𝒆𝒍𝒍</m:t>
                        </m:r>
                      </m:sub>
                    </m:sSub>
                  </m:oMath>
                </a14:m>
                <a:r>
                  <a:rPr lang="es-ES" sz="1400" b="1" dirty="0">
                    <a:solidFill>
                      <a:schemeClr val="tx2"/>
                    </a:solidFill>
                  </a:rPr>
                  <a:t>: </a:t>
                </a:r>
                <a:r>
                  <a:rPr lang="es-ES" sz="1400" dirty="0">
                    <a:solidFill>
                      <a:schemeClr val="tx2"/>
                    </a:solidFill>
                  </a:rPr>
                  <a:t>0.5 mm </a:t>
                </a:r>
                <a:r>
                  <a:rPr lang="es-ES" sz="1400" dirty="0">
                    <a:solidFill>
                      <a:srgbClr val="528123"/>
                    </a:solidFill>
                  </a:rPr>
                  <a:t>&gt; 3</a:t>
                </a:r>
                <a14:m>
                  <m:oMath xmlns:m="http://schemas.openxmlformats.org/officeDocument/2006/math">
                    <m:r>
                      <a:rPr lang="es-ES" sz="1400" b="0" i="1" smtClean="0">
                        <a:solidFill>
                          <a:srgbClr val="528123"/>
                        </a:solidFill>
                        <a:latin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s-ES" sz="1400" dirty="0">
                    <a:solidFill>
                      <a:srgbClr val="528123"/>
                    </a:solidFill>
                  </a:rPr>
                  <a:t> </a:t>
                </a:r>
                <a:endParaRPr lang="es-ES" sz="14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9" name="CuadroTexto 20">
                <a:extLst>
                  <a:ext uri="{FF2B5EF4-FFF2-40B4-BE49-F238E27FC236}">
                    <a16:creationId xmlns:a16="http://schemas.microsoft.com/office/drawing/2014/main" id="{9FAB673D-1007-FC3F-DE26-9FC4A82656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78544" y="1267126"/>
                <a:ext cx="3635861" cy="1392497"/>
              </a:xfrm>
              <a:prstGeom prst="rect">
                <a:avLst/>
              </a:prstGeom>
              <a:blipFill>
                <a:blip r:embed="rId4"/>
                <a:stretch>
                  <a:fillRect l="-503" t="-877" b="-3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uadroTexto 10">
            <a:extLst>
              <a:ext uri="{FF2B5EF4-FFF2-40B4-BE49-F238E27FC236}">
                <a16:creationId xmlns:a16="http://schemas.microsoft.com/office/drawing/2014/main" id="{7318465F-420E-80C1-EAD3-F9ECE2A7A1EF}"/>
              </a:ext>
            </a:extLst>
          </p:cNvPr>
          <p:cNvSpPr txBox="1"/>
          <p:nvPr/>
        </p:nvSpPr>
        <p:spPr bwMode="auto">
          <a:xfrm>
            <a:off x="7536470" y="1345369"/>
            <a:ext cx="4175844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1" dirty="0" err="1">
                <a:solidFill>
                  <a:schemeClr val="tx2"/>
                </a:solidFill>
              </a:rPr>
              <a:t>Remarks</a:t>
            </a:r>
            <a:r>
              <a:rPr lang="es-ES" sz="1800" b="1" dirty="0">
                <a:solidFill>
                  <a:schemeClr val="tx2"/>
                </a:solidFill>
              </a:rPr>
              <a:t>: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ES" sz="1600" dirty="0" err="1">
                <a:solidFill>
                  <a:schemeClr val="tx2"/>
                </a:solidFill>
              </a:rPr>
              <a:t>To</a:t>
            </a:r>
            <a:r>
              <a:rPr lang="es-ES" sz="1600" dirty="0">
                <a:solidFill>
                  <a:schemeClr val="tx2"/>
                </a:solidFill>
              </a:rPr>
              <a:t> match CST </a:t>
            </a:r>
            <a:r>
              <a:rPr lang="es-ES" sz="1600" dirty="0" err="1">
                <a:solidFill>
                  <a:schemeClr val="tx2"/>
                </a:solidFill>
              </a:rPr>
              <a:t>results</a:t>
            </a:r>
            <a:r>
              <a:rPr lang="es-ES" sz="1600" dirty="0">
                <a:solidFill>
                  <a:schemeClr val="tx2"/>
                </a:solidFill>
              </a:rPr>
              <a:t>, </a:t>
            </a:r>
            <a:r>
              <a:rPr lang="es-ES" sz="1600" dirty="0" err="1">
                <a:solidFill>
                  <a:schemeClr val="tx2"/>
                </a:solidFill>
              </a:rPr>
              <a:t>we</a:t>
            </a:r>
            <a:r>
              <a:rPr lang="es-ES" sz="1600" dirty="0">
                <a:solidFill>
                  <a:schemeClr val="tx2"/>
                </a:solidFill>
              </a:rPr>
              <a:t> </a:t>
            </a:r>
            <a:r>
              <a:rPr lang="es-ES" sz="1600" dirty="0" err="1">
                <a:solidFill>
                  <a:schemeClr val="tx2"/>
                </a:solidFill>
              </a:rPr>
              <a:t>had</a:t>
            </a:r>
            <a:r>
              <a:rPr lang="es-ES" sz="1600" dirty="0">
                <a:solidFill>
                  <a:schemeClr val="tx2"/>
                </a:solidFill>
              </a:rPr>
              <a:t> </a:t>
            </a:r>
            <a:r>
              <a:rPr lang="es-ES" sz="1600" dirty="0" err="1">
                <a:solidFill>
                  <a:schemeClr val="tx2"/>
                </a:solidFill>
              </a:rPr>
              <a:t>to</a:t>
            </a:r>
            <a:r>
              <a:rPr lang="es-ES" sz="1600" dirty="0">
                <a:solidFill>
                  <a:schemeClr val="tx2"/>
                </a:solidFill>
              </a:rPr>
              <a:t> </a:t>
            </a:r>
            <a:r>
              <a:rPr lang="es-ES" sz="1600" dirty="0" err="1">
                <a:solidFill>
                  <a:schemeClr val="tx2"/>
                </a:solidFill>
              </a:rPr>
              <a:t>remove</a:t>
            </a:r>
            <a:r>
              <a:rPr lang="es-ES" sz="1600" dirty="0">
                <a:solidFill>
                  <a:schemeClr val="tx2"/>
                </a:solidFill>
              </a:rPr>
              <a:t> 10 </a:t>
            </a:r>
            <a:r>
              <a:rPr lang="es-ES" sz="1600" dirty="0" err="1">
                <a:solidFill>
                  <a:schemeClr val="tx2"/>
                </a:solidFill>
              </a:rPr>
              <a:t>cells</a:t>
            </a:r>
            <a:r>
              <a:rPr lang="es-ES" sz="1600" dirty="0">
                <a:solidFill>
                  <a:schemeClr val="tx2"/>
                </a:solidFill>
              </a:rPr>
              <a:t> z-/z+ and </a:t>
            </a:r>
            <a:r>
              <a:rPr lang="es-ES" sz="1600" dirty="0" err="1">
                <a:solidFill>
                  <a:schemeClr val="tx2"/>
                </a:solidFill>
              </a:rPr>
              <a:t>increase</a:t>
            </a:r>
            <a:r>
              <a:rPr lang="es-ES" sz="1600" dirty="0">
                <a:solidFill>
                  <a:schemeClr val="tx2"/>
                </a:solidFill>
              </a:rPr>
              <a:t> </a:t>
            </a:r>
            <a:r>
              <a:rPr lang="es-ES" sz="1600" dirty="0" err="1">
                <a:solidFill>
                  <a:schemeClr val="tx2"/>
                </a:solidFill>
              </a:rPr>
              <a:t>the</a:t>
            </a:r>
            <a:r>
              <a:rPr lang="es-ES" sz="1600" dirty="0">
                <a:solidFill>
                  <a:schemeClr val="tx2"/>
                </a:solidFill>
              </a:rPr>
              <a:t> </a:t>
            </a:r>
            <a:r>
              <a:rPr lang="es-ES" sz="1600" dirty="0" err="1">
                <a:solidFill>
                  <a:schemeClr val="tx2"/>
                </a:solidFill>
              </a:rPr>
              <a:t>mesh</a:t>
            </a:r>
            <a:r>
              <a:rPr lang="es-ES" sz="1600" dirty="0">
                <a:solidFill>
                  <a:schemeClr val="tx2"/>
                </a:solidFill>
              </a:rPr>
              <a:t> </a:t>
            </a:r>
            <a:r>
              <a:rPr lang="es-ES" sz="1600" dirty="0" err="1">
                <a:solidFill>
                  <a:schemeClr val="tx2"/>
                </a:solidFill>
              </a:rPr>
              <a:t>by</a:t>
            </a:r>
            <a:r>
              <a:rPr lang="es-ES" sz="1600" dirty="0">
                <a:solidFill>
                  <a:schemeClr val="tx2"/>
                </a:solidFill>
              </a:rPr>
              <a:t> 20%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ES" sz="1600" dirty="0">
                <a:solidFill>
                  <a:schemeClr val="tx2"/>
                </a:solidFill>
              </a:rPr>
              <a:t>Low </a:t>
            </a:r>
            <a:r>
              <a:rPr lang="es-ES" sz="1600" dirty="0" err="1">
                <a:solidFill>
                  <a:schemeClr val="tx2"/>
                </a:solidFill>
              </a:rPr>
              <a:t>conductivity</a:t>
            </a:r>
            <a:r>
              <a:rPr lang="es-ES" sz="1600" dirty="0">
                <a:solidFill>
                  <a:schemeClr val="tx2"/>
                </a:solidFill>
              </a:rPr>
              <a:t> </a:t>
            </a:r>
            <a:r>
              <a:rPr lang="es-ES" sz="1600" dirty="0" err="1">
                <a:solidFill>
                  <a:schemeClr val="tx2"/>
                </a:solidFill>
              </a:rPr>
              <a:t>was</a:t>
            </a:r>
            <a:r>
              <a:rPr lang="es-ES" sz="1600" dirty="0">
                <a:solidFill>
                  <a:schemeClr val="tx2"/>
                </a:solidFill>
              </a:rPr>
              <a:t> </a:t>
            </a:r>
            <a:r>
              <a:rPr lang="es-ES" sz="1600" dirty="0" err="1">
                <a:solidFill>
                  <a:schemeClr val="tx2"/>
                </a:solidFill>
              </a:rPr>
              <a:t>chosen</a:t>
            </a:r>
            <a:r>
              <a:rPr lang="es-ES" sz="1600" dirty="0">
                <a:solidFill>
                  <a:schemeClr val="tx2"/>
                </a:solidFill>
              </a:rPr>
              <a:t> </a:t>
            </a:r>
            <a:r>
              <a:rPr lang="es-ES" sz="1600" dirty="0" err="1">
                <a:solidFill>
                  <a:schemeClr val="tx2"/>
                </a:solidFill>
              </a:rPr>
              <a:t>to</a:t>
            </a:r>
            <a:r>
              <a:rPr lang="es-ES" sz="1600" dirty="0">
                <a:solidFill>
                  <a:schemeClr val="tx2"/>
                </a:solidFill>
              </a:rPr>
              <a:t> </a:t>
            </a:r>
            <a:r>
              <a:rPr lang="es-ES" sz="1600" dirty="0" err="1">
                <a:solidFill>
                  <a:schemeClr val="tx2"/>
                </a:solidFill>
              </a:rPr>
              <a:t>have</a:t>
            </a:r>
            <a:r>
              <a:rPr lang="es-ES" sz="1600" dirty="0">
                <a:solidFill>
                  <a:schemeClr val="tx2"/>
                </a:solidFill>
              </a:rPr>
              <a:t> a </a:t>
            </a:r>
            <a:r>
              <a:rPr lang="es-ES" sz="1600" dirty="0" err="1">
                <a:solidFill>
                  <a:schemeClr val="tx2"/>
                </a:solidFill>
              </a:rPr>
              <a:t>fast</a:t>
            </a:r>
            <a:r>
              <a:rPr lang="es-ES" sz="1600" dirty="0">
                <a:solidFill>
                  <a:schemeClr val="tx2"/>
                </a:solidFill>
              </a:rPr>
              <a:t> </a:t>
            </a:r>
            <a:r>
              <a:rPr lang="es-ES" sz="1600" dirty="0" err="1">
                <a:solidFill>
                  <a:schemeClr val="tx2"/>
                </a:solidFill>
              </a:rPr>
              <a:t>decaying</a:t>
            </a:r>
            <a:r>
              <a:rPr lang="es-ES" sz="1600" dirty="0">
                <a:solidFill>
                  <a:schemeClr val="tx2"/>
                </a:solidFill>
              </a:rPr>
              <a:t> </a:t>
            </a:r>
            <a:r>
              <a:rPr lang="es-ES" sz="1600" dirty="0" err="1">
                <a:solidFill>
                  <a:schemeClr val="tx2"/>
                </a:solidFill>
              </a:rPr>
              <a:t>wake</a:t>
            </a:r>
            <a:r>
              <a:rPr lang="es-ES" sz="1600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1D31FE65-EB22-07A2-0291-A558EA65C09A}"/>
              </a:ext>
            </a:extLst>
          </p:cNvPr>
          <p:cNvSpPr txBox="1"/>
          <p:nvPr/>
        </p:nvSpPr>
        <p:spPr bwMode="auto">
          <a:xfrm>
            <a:off x="4651330" y="6526581"/>
            <a:ext cx="353290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benchmarks/</a:t>
            </a:r>
            <a:r>
              <a:rPr lang="en-US" sz="12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condcubcavitymm</a:t>
            </a: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/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4" name="Picture 4">
            <a:extLst>
              <a:ext uri="{FF2B5EF4-FFF2-40B4-BE49-F238E27FC236}">
                <a16:creationId xmlns:a16="http://schemas.microsoft.com/office/drawing/2014/main" id="{7F93ED0B-7909-AF11-1A37-208BFA9CC1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1362" y="6525344"/>
            <a:ext cx="262474" cy="26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3076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>
            <a:extLst>
              <a:ext uri="{FF2B5EF4-FFF2-40B4-BE49-F238E27FC236}">
                <a16:creationId xmlns:a16="http://schemas.microsoft.com/office/drawing/2014/main" id="{F37D2035-CC75-1901-1C0B-167B98072F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445" y="3039698"/>
            <a:ext cx="10504640" cy="3501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6EABB95B-C7AF-E519-3E0F-AE29713D93E2}"/>
              </a:ext>
            </a:extLst>
          </p:cNvPr>
          <p:cNvSpPr/>
          <p:nvPr/>
        </p:nvSpPr>
        <p:spPr>
          <a:xfrm>
            <a:off x="7464152" y="1288697"/>
            <a:ext cx="4176463" cy="1501166"/>
          </a:xfrm>
          <a:prstGeom prst="roundRect">
            <a:avLst>
              <a:gd name="adj" fmla="val 7289"/>
            </a:avLst>
          </a:prstGeom>
          <a:solidFill>
            <a:srgbClr val="FFC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8CC4FC2-4C65-D061-AC6C-B4FE0DB6F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Example: </a:t>
            </a:r>
            <a:r>
              <a:rPr lang="en-US" sz="3600" dirty="0"/>
              <a:t>lossy fancy-shaped* cavity</a:t>
            </a:r>
            <a:endParaRPr 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9ABD8FE4-489D-9954-1C7A-1DC68E8BCF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33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20">
                <a:extLst>
                  <a:ext uri="{FF2B5EF4-FFF2-40B4-BE49-F238E27FC236}">
                    <a16:creationId xmlns:a16="http://schemas.microsoft.com/office/drawing/2014/main" id="{9FAB673D-1007-FC3F-DE26-9FC4A8265637}"/>
                  </a:ext>
                </a:extLst>
              </p:cNvPr>
              <p:cNvSpPr txBox="1"/>
              <p:nvPr/>
            </p:nvSpPr>
            <p:spPr bwMode="auto">
              <a:xfrm>
                <a:off x="3386831" y="1280536"/>
                <a:ext cx="3635861" cy="160794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s-ES" sz="1400" b="1" dirty="0">
                    <a:solidFill>
                      <a:schemeClr val="tx2"/>
                    </a:solidFill>
                  </a:rPr>
                  <a:t>Conductivity: </a:t>
                </a:r>
                <a:r>
                  <a:rPr lang="es-ES" sz="1400" dirty="0">
                    <a:solidFill>
                      <a:srgbClr val="C00000"/>
                    </a:solidFill>
                  </a:rPr>
                  <a:t>1000 S/m</a:t>
                </a:r>
              </a:p>
              <a:p>
                <a:r>
                  <a:rPr lang="es-ES" sz="1400" b="1" dirty="0">
                    <a:solidFill>
                      <a:schemeClr val="tx2"/>
                    </a:solidFill>
                  </a:rPr>
                  <a:t>Skin-Depth: </a:t>
                </a:r>
                <a14:m>
                  <m:oMath xmlns:m="http://schemas.openxmlformats.org/officeDocument/2006/math">
                    <m:r>
                      <a:rPr lang="es-ES" sz="14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𝜹</m:t>
                    </m:r>
                    <m:r>
                      <a:rPr lang="es-ES" sz="14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s-ES" sz="1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s-ES" sz="14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ES" sz="14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s-ES" sz="14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𝝅</m:t>
                            </m:r>
                            <m:r>
                              <a:rPr lang="es-ES" sz="14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𝒇</m:t>
                            </m:r>
                            <m:r>
                              <a:rPr lang="es-ES" sz="14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𝝁𝝈</m:t>
                            </m:r>
                          </m:den>
                        </m:f>
                      </m:e>
                    </m:rad>
                    <m:r>
                      <a:rPr lang="es-ES" sz="14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≈</m:t>
                    </m:r>
                    <m:r>
                      <a:rPr lang="es-ES" sz="1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s-ES" sz="1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s-ES" sz="1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m:rPr>
                        <m:sty m:val="p"/>
                      </m:rPr>
                      <a:rPr lang="es-ES" sz="1400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endParaRPr lang="es-ES" sz="1400" i="0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1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s-ES" sz="1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𝒄𝒆𝒍𝒍𝒔</m:t>
                        </m:r>
                      </m:sub>
                    </m:sSub>
                  </m:oMath>
                </a14:m>
                <a:r>
                  <a:rPr lang="es-ES" sz="1400" b="1" dirty="0">
                    <a:solidFill>
                      <a:schemeClr val="tx2"/>
                    </a:solidFill>
                  </a:rPr>
                  <a:t>: </a:t>
                </a:r>
                <a:r>
                  <a:rPr lang="es-ES" sz="1400" dirty="0">
                    <a:solidFill>
                      <a:schemeClr val="tx2"/>
                    </a:solidFill>
                  </a:rPr>
                  <a:t>271600, </a:t>
                </a:r>
              </a:p>
              <a:p>
                <a:r>
                  <a:rPr lang="es-ES" sz="1400" b="1" dirty="0">
                    <a:solidFill>
                      <a:schemeClr val="tx2"/>
                    </a:solidFill>
                  </a:rPr>
                  <a:t>Wakelength:  </a:t>
                </a:r>
                <a:r>
                  <a:rPr lang="es-ES" sz="1400" b="1" dirty="0">
                    <a:solidFill>
                      <a:srgbClr val="C00000"/>
                    </a:solidFill>
                  </a:rPr>
                  <a:t>100 m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1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400" b="1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𝚫</m:t>
                        </m:r>
                      </m:e>
                      <m:sub>
                        <m:r>
                          <a:rPr lang="es-ES" sz="1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𝒄𝒆𝒍𝒍</m:t>
                        </m:r>
                      </m:sub>
                    </m:sSub>
                  </m:oMath>
                </a14:m>
                <a:r>
                  <a:rPr lang="es-ES" sz="1400" b="1" dirty="0">
                    <a:solidFill>
                      <a:schemeClr val="tx2"/>
                    </a:solidFill>
                  </a:rPr>
                  <a:t>: </a:t>
                </a:r>
                <a:r>
                  <a:rPr lang="es-ES" sz="1400" dirty="0">
                    <a:solidFill>
                      <a:srgbClr val="C00000"/>
                    </a:solidFill>
                  </a:rPr>
                  <a:t>1.5 mm &lt; 3</a:t>
                </a:r>
                <a14:m>
                  <m:oMath xmlns:m="http://schemas.openxmlformats.org/officeDocument/2006/math">
                    <m:r>
                      <a:rPr lang="es-ES" sz="1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s-ES" sz="1400" dirty="0">
                    <a:solidFill>
                      <a:srgbClr val="C00000"/>
                    </a:solidFill>
                  </a:rPr>
                  <a:t> </a:t>
                </a:r>
              </a:p>
              <a:p>
                <a:r>
                  <a:rPr lang="es-ES" sz="1400" b="1" dirty="0" err="1">
                    <a:solidFill>
                      <a:schemeClr val="tx2"/>
                    </a:solidFill>
                  </a:rPr>
                  <a:t>Runtime</a:t>
                </a:r>
                <a:r>
                  <a:rPr lang="es-ES" sz="1400" b="1" dirty="0">
                    <a:solidFill>
                      <a:schemeClr val="tx2"/>
                    </a:solidFill>
                  </a:rPr>
                  <a:t>: </a:t>
                </a:r>
                <a:r>
                  <a:rPr lang="es-ES" sz="1400" dirty="0">
                    <a:solidFill>
                      <a:schemeClr val="tx2"/>
                    </a:solidFill>
                  </a:rPr>
                  <a:t>20’ 40’’ single </a:t>
                </a:r>
                <a:r>
                  <a:rPr lang="es-ES" sz="1400" dirty="0" err="1">
                    <a:solidFill>
                      <a:schemeClr val="tx2"/>
                    </a:solidFill>
                  </a:rPr>
                  <a:t>core</a:t>
                </a:r>
                <a:r>
                  <a:rPr lang="es-ES" sz="1400" dirty="0">
                    <a:solidFill>
                      <a:schemeClr val="tx2"/>
                    </a:solidFill>
                  </a:rPr>
                  <a:t> in `abpimp60g01`</a:t>
                </a:r>
              </a:p>
            </p:txBody>
          </p:sp>
        </mc:Choice>
        <mc:Fallback xmlns="">
          <p:sp>
            <p:nvSpPr>
              <p:cNvPr id="9" name="CuadroTexto 20">
                <a:extLst>
                  <a:ext uri="{FF2B5EF4-FFF2-40B4-BE49-F238E27FC236}">
                    <a16:creationId xmlns:a16="http://schemas.microsoft.com/office/drawing/2014/main" id="{9FAB673D-1007-FC3F-DE26-9FC4A82656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86831" y="1280536"/>
                <a:ext cx="3635861" cy="1607941"/>
              </a:xfrm>
              <a:prstGeom prst="rect">
                <a:avLst/>
              </a:prstGeom>
              <a:blipFill>
                <a:blip r:embed="rId4"/>
                <a:stretch>
                  <a:fillRect l="-503" t="-758" b="-34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uadroTexto 10">
            <a:extLst>
              <a:ext uri="{FF2B5EF4-FFF2-40B4-BE49-F238E27FC236}">
                <a16:creationId xmlns:a16="http://schemas.microsoft.com/office/drawing/2014/main" id="{7318465F-420E-80C1-EAD3-F9ECE2A7A1EF}"/>
              </a:ext>
            </a:extLst>
          </p:cNvPr>
          <p:cNvSpPr txBox="1"/>
          <p:nvPr/>
        </p:nvSpPr>
        <p:spPr bwMode="auto">
          <a:xfrm>
            <a:off x="7536470" y="1345369"/>
            <a:ext cx="4175844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1" dirty="0" err="1">
                <a:solidFill>
                  <a:schemeClr val="tx2"/>
                </a:solidFill>
              </a:rPr>
              <a:t>Remarks</a:t>
            </a:r>
            <a:r>
              <a:rPr lang="es-ES" sz="1800" b="1" dirty="0">
                <a:solidFill>
                  <a:schemeClr val="tx2"/>
                </a:solidFill>
              </a:rPr>
              <a:t>: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ES" sz="1600" dirty="0">
                <a:solidFill>
                  <a:srgbClr val="C00000"/>
                </a:solidFill>
              </a:rPr>
              <a:t>Staircased </a:t>
            </a:r>
            <a:r>
              <a:rPr lang="es-ES" sz="1600" dirty="0" err="1">
                <a:solidFill>
                  <a:srgbClr val="C00000"/>
                </a:solidFill>
              </a:rPr>
              <a:t>grid</a:t>
            </a:r>
            <a:r>
              <a:rPr lang="es-ES" sz="1600" dirty="0">
                <a:solidFill>
                  <a:srgbClr val="C00000"/>
                </a:solidFill>
              </a:rPr>
              <a:t> </a:t>
            </a:r>
            <a:r>
              <a:rPr lang="es-ES" sz="1600" dirty="0">
                <a:solidFill>
                  <a:schemeClr val="tx2"/>
                </a:solidFill>
              </a:rPr>
              <a:t>can induce </a:t>
            </a:r>
            <a:r>
              <a:rPr lang="es-ES" sz="1600" dirty="0" err="1">
                <a:solidFill>
                  <a:schemeClr val="tx2"/>
                </a:solidFill>
              </a:rPr>
              <a:t>the</a:t>
            </a:r>
            <a:r>
              <a:rPr lang="es-ES" sz="1600" dirty="0">
                <a:solidFill>
                  <a:schemeClr val="tx2"/>
                </a:solidFill>
              </a:rPr>
              <a:t> </a:t>
            </a:r>
            <a:r>
              <a:rPr lang="es-ES" sz="1600" dirty="0" err="1">
                <a:solidFill>
                  <a:schemeClr val="tx2"/>
                </a:solidFill>
              </a:rPr>
              <a:t>frequency</a:t>
            </a:r>
            <a:r>
              <a:rPr lang="es-ES" sz="1600" dirty="0">
                <a:solidFill>
                  <a:schemeClr val="tx2"/>
                </a:solidFill>
              </a:rPr>
              <a:t> shift at 800 MHz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ES" sz="1600" dirty="0">
                <a:solidFill>
                  <a:schemeClr val="accent3">
                    <a:lumMod val="75000"/>
                  </a:schemeClr>
                </a:solidFill>
              </a:rPr>
              <a:t>Skin Depth** </a:t>
            </a:r>
            <a:r>
              <a:rPr lang="es-ES" sz="1600" dirty="0" err="1">
                <a:solidFill>
                  <a:schemeClr val="tx2"/>
                </a:solidFill>
              </a:rPr>
              <a:t>is</a:t>
            </a:r>
            <a:r>
              <a:rPr lang="es-ES" sz="1600" dirty="0">
                <a:solidFill>
                  <a:schemeClr val="tx2"/>
                </a:solidFill>
              </a:rPr>
              <a:t> </a:t>
            </a:r>
            <a:r>
              <a:rPr lang="es-ES" sz="1600" dirty="0" err="1">
                <a:solidFill>
                  <a:schemeClr val="tx2"/>
                </a:solidFill>
              </a:rPr>
              <a:t>not</a:t>
            </a:r>
            <a:r>
              <a:rPr lang="es-ES" sz="1600" dirty="0">
                <a:solidFill>
                  <a:schemeClr val="tx2"/>
                </a:solidFill>
              </a:rPr>
              <a:t> </a:t>
            </a:r>
            <a:r>
              <a:rPr lang="es-ES" sz="1600" dirty="0" err="1">
                <a:solidFill>
                  <a:schemeClr val="tx2"/>
                </a:solidFill>
              </a:rPr>
              <a:t>well</a:t>
            </a:r>
            <a:r>
              <a:rPr lang="es-ES" sz="1600" dirty="0">
                <a:solidFill>
                  <a:schemeClr val="tx2"/>
                </a:solidFill>
              </a:rPr>
              <a:t> </a:t>
            </a:r>
            <a:r>
              <a:rPr lang="es-ES" sz="1600" dirty="0" err="1">
                <a:solidFill>
                  <a:schemeClr val="tx2"/>
                </a:solidFill>
              </a:rPr>
              <a:t>modelled</a:t>
            </a:r>
            <a:r>
              <a:rPr lang="es-ES" sz="1600" dirty="0">
                <a:solidFill>
                  <a:schemeClr val="tx2"/>
                </a:solidFill>
              </a:rPr>
              <a:t> </a:t>
            </a:r>
            <a:r>
              <a:rPr lang="es-ES" sz="1600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es-ES" sz="1600" dirty="0" err="1">
                <a:solidFill>
                  <a:schemeClr val="tx2"/>
                </a:solidFill>
                <a:sym typeface="Wingdings" panose="05000000000000000000" pitchFamily="2" charset="2"/>
              </a:rPr>
              <a:t>difference</a:t>
            </a:r>
            <a:r>
              <a:rPr lang="es-ES" sz="1600" dirty="0">
                <a:solidFill>
                  <a:schemeClr val="tx2"/>
                </a:solidFill>
                <a:sym typeface="Wingdings" panose="05000000000000000000" pitchFamily="2" charset="2"/>
              </a:rPr>
              <a:t> in shunt </a:t>
            </a:r>
            <a:r>
              <a:rPr lang="es-ES" sz="1600" dirty="0" err="1">
                <a:solidFill>
                  <a:schemeClr val="tx2"/>
                </a:solidFill>
                <a:sym typeface="Wingdings" panose="05000000000000000000" pitchFamily="2" charset="2"/>
              </a:rPr>
              <a:t>impedance</a:t>
            </a:r>
            <a:endParaRPr lang="es-ES" sz="1600" dirty="0">
              <a:solidFill>
                <a:schemeClr val="tx2"/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16261781-8AC4-EE28-F13E-814389BD6D2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65" r="19465"/>
          <a:stretch/>
        </p:blipFill>
        <p:spPr>
          <a:xfrm>
            <a:off x="310789" y="1069269"/>
            <a:ext cx="3157674" cy="267941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FE9B8AE8-463F-4CC9-2F50-C2AE6A234672}"/>
                  </a:ext>
                </a:extLst>
              </p:cNvPr>
              <p:cNvSpPr txBox="1"/>
              <p:nvPr/>
            </p:nvSpPr>
            <p:spPr bwMode="auto">
              <a:xfrm>
                <a:off x="8728008" y="2756258"/>
                <a:ext cx="298430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accent3">
                        <a:lumMod val="75000"/>
                      </a:schemeClr>
                    </a:solidFill>
                  </a:rPr>
                  <a:t>**for </a:t>
                </a:r>
                <a14:m>
                  <m:oMath xmlns:m="http://schemas.openxmlformats.org/officeDocument/2006/math">
                    <m:r>
                      <a:rPr lang="es-ES" sz="1400" b="0" i="1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𝜎</m:t>
                    </m:r>
                    <m:r>
                      <a:rPr lang="es-ES" sz="1400" b="0" i="1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&gt;100 </m:t>
                    </m:r>
                    <m:r>
                      <a:rPr lang="es-ES" sz="1400" b="0" i="1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s-ES" sz="1400" b="0" i="1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s-ES" sz="1400" b="0" i="1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400" dirty="0">
                    <a:solidFill>
                      <a:schemeClr val="accent3">
                        <a:lumMod val="75000"/>
                      </a:schemeClr>
                    </a:solidFill>
                  </a:rPr>
                  <a:t>, CST uses </a:t>
                </a:r>
                <a:r>
                  <a:rPr lang="en-US" sz="1400" b="1" dirty="0">
                    <a:solidFill>
                      <a:schemeClr val="accent3">
                        <a:lumMod val="75000"/>
                      </a:schemeClr>
                    </a:solidFill>
                  </a:rPr>
                  <a:t>surface impedance model (</a:t>
                </a:r>
                <a:r>
                  <a:rPr lang="en-US" sz="1400" b="1" dirty="0" err="1">
                    <a:solidFill>
                      <a:schemeClr val="accent3">
                        <a:lumMod val="75000"/>
                      </a:schemeClr>
                    </a:solidFill>
                  </a:rPr>
                  <a:t>Leontovich</a:t>
                </a:r>
                <a:r>
                  <a:rPr lang="en-US" sz="1400" b="1" dirty="0">
                    <a:solidFill>
                      <a:schemeClr val="accent3">
                        <a:lumMod val="75000"/>
                      </a:schemeClr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FE9B8AE8-463F-4CC9-2F50-C2AE6A2346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728008" y="2756258"/>
                <a:ext cx="2984305" cy="523220"/>
              </a:xfrm>
              <a:prstGeom prst="rect">
                <a:avLst/>
              </a:prstGeom>
              <a:blipFill>
                <a:blip r:embed="rId6"/>
                <a:stretch>
                  <a:fillRect t="-2326" r="-613" b="-116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38B9D952-F7D6-D106-AFD6-27684DB1BBD4}"/>
                  </a:ext>
                </a:extLst>
              </p:cNvPr>
              <p:cNvSpPr txBox="1"/>
              <p:nvPr/>
            </p:nvSpPr>
            <p:spPr bwMode="auto">
              <a:xfrm>
                <a:off x="407988" y="1149995"/>
                <a:ext cx="2155648" cy="3243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14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4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s-ES" sz="14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𝑝𝑖𝑝𝑒</m:t>
                        </m:r>
                      </m:sub>
                    </m:sSub>
                  </m:oMath>
                </a14:m>
                <a:r>
                  <a:rPr lang="es-ES" sz="1400" dirty="0">
                    <a:solidFill>
                      <a:schemeClr val="tx2"/>
                    </a:solidFill>
                  </a:rPr>
                  <a:t> = 80 cm </a:t>
                </a:r>
                <a:endParaRPr lang="en-US" sz="1400" dirty="0"/>
              </a:p>
            </p:txBody>
          </p:sp>
        </mc:Choice>
        <mc:Fallback xmlns="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38B9D952-F7D6-D106-AFD6-27684DB1BB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7988" y="1149995"/>
                <a:ext cx="2155648" cy="324384"/>
              </a:xfrm>
              <a:prstGeom prst="rect">
                <a:avLst/>
              </a:prstGeom>
              <a:blipFill>
                <a:blip r:embed="rId7"/>
                <a:stretch>
                  <a:fillRect t="-1887" b="-150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CD0E5DFF-7787-CB45-B56C-5229231BA313}"/>
                  </a:ext>
                </a:extLst>
              </p:cNvPr>
              <p:cNvSpPr txBox="1"/>
              <p:nvPr/>
            </p:nvSpPr>
            <p:spPr bwMode="auto">
              <a:xfrm>
                <a:off x="405521" y="1455938"/>
                <a:ext cx="2155648" cy="3243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14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4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s-ES" sz="14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𝑝𝑖𝑝𝑒</m:t>
                        </m:r>
                      </m:sub>
                    </m:sSub>
                  </m:oMath>
                </a14:m>
                <a:r>
                  <a:rPr lang="es-ES" sz="1400" dirty="0">
                    <a:solidFill>
                      <a:schemeClr val="tx2"/>
                    </a:solidFill>
                  </a:rPr>
                  <a:t> = 12 cm </a:t>
                </a:r>
                <a:endParaRPr lang="en-US" sz="1400" dirty="0"/>
              </a:p>
            </p:txBody>
          </p:sp>
        </mc:Choice>
        <mc:Fallback xmlns="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CD0E5DFF-7787-CB45-B56C-5229231BA3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5521" y="1455938"/>
                <a:ext cx="2155648" cy="324384"/>
              </a:xfrm>
              <a:prstGeom prst="rect">
                <a:avLst/>
              </a:prstGeom>
              <a:blipFill>
                <a:blip r:embed="rId8"/>
                <a:stretch>
                  <a:fillRect t="-1887" b="-150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52D0D2F3-4B7A-810E-4B75-A0CFADE650ED}"/>
              </a:ext>
            </a:extLst>
          </p:cNvPr>
          <p:cNvCxnSpPr>
            <a:cxnSpLocks/>
          </p:cNvCxnSpPr>
          <p:nvPr/>
        </p:nvCxnSpPr>
        <p:spPr>
          <a:xfrm flipV="1">
            <a:off x="9065155" y="3917286"/>
            <a:ext cx="487228" cy="4118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uadroTexto 16">
            <a:extLst>
              <a:ext uri="{FF2B5EF4-FFF2-40B4-BE49-F238E27FC236}">
                <a16:creationId xmlns:a16="http://schemas.microsoft.com/office/drawing/2014/main" id="{731CF004-CF00-D5D0-106F-D1CBDB710FD3}"/>
              </a:ext>
            </a:extLst>
          </p:cNvPr>
          <p:cNvSpPr txBox="1"/>
          <p:nvPr/>
        </p:nvSpPr>
        <p:spPr bwMode="auto">
          <a:xfrm>
            <a:off x="7408971" y="4356059"/>
            <a:ext cx="214341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GB" sz="1600" dirty="0"/>
              <a:t>Shows the need for Surface impedance model for good conductors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7A9511E7-B19D-1ACE-052D-C4695E2DFDFA}"/>
              </a:ext>
            </a:extLst>
          </p:cNvPr>
          <p:cNvSpPr txBox="1"/>
          <p:nvPr/>
        </p:nvSpPr>
        <p:spPr bwMode="auto">
          <a:xfrm>
            <a:off x="4169508" y="5043020"/>
            <a:ext cx="20705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s-ES" sz="1600" dirty="0" err="1">
                <a:solidFill>
                  <a:srgbClr val="528123"/>
                </a:solidFill>
              </a:rPr>
              <a:t>Simulation</a:t>
            </a:r>
            <a:r>
              <a:rPr lang="es-ES" sz="1600" dirty="0">
                <a:solidFill>
                  <a:srgbClr val="528123"/>
                </a:solidFill>
              </a:rPr>
              <a:t> </a:t>
            </a:r>
            <a:r>
              <a:rPr lang="es-ES" sz="1600" dirty="0" err="1">
                <a:solidFill>
                  <a:srgbClr val="528123"/>
                </a:solidFill>
              </a:rPr>
              <a:t>is</a:t>
            </a:r>
            <a:r>
              <a:rPr lang="es-ES" sz="1600" dirty="0">
                <a:solidFill>
                  <a:srgbClr val="528123"/>
                </a:solidFill>
              </a:rPr>
              <a:t> </a:t>
            </a:r>
            <a:r>
              <a:rPr lang="es-ES" sz="1600" dirty="0" err="1">
                <a:solidFill>
                  <a:srgbClr val="528123"/>
                </a:solidFill>
              </a:rPr>
              <a:t>stable</a:t>
            </a:r>
            <a:r>
              <a:rPr lang="es-ES" sz="1600" dirty="0">
                <a:solidFill>
                  <a:srgbClr val="528123"/>
                </a:solidFill>
              </a:rPr>
              <a:t> </a:t>
            </a:r>
            <a:r>
              <a:rPr lang="es-ES" sz="1600" dirty="0" err="1">
                <a:solidFill>
                  <a:srgbClr val="528123"/>
                </a:solidFill>
              </a:rPr>
              <a:t>even</a:t>
            </a:r>
            <a:r>
              <a:rPr lang="es-ES" sz="1600" dirty="0">
                <a:solidFill>
                  <a:srgbClr val="528123"/>
                </a:solidFill>
              </a:rPr>
              <a:t> </a:t>
            </a:r>
            <a:r>
              <a:rPr lang="es-ES" sz="1600" dirty="0" err="1">
                <a:solidFill>
                  <a:srgbClr val="528123"/>
                </a:solidFill>
              </a:rPr>
              <a:t>for</a:t>
            </a:r>
            <a:r>
              <a:rPr lang="es-ES" sz="1600" dirty="0">
                <a:solidFill>
                  <a:srgbClr val="528123"/>
                </a:solidFill>
              </a:rPr>
              <a:t> </a:t>
            </a:r>
            <a:r>
              <a:rPr lang="es-ES" sz="1600" dirty="0" err="1">
                <a:solidFill>
                  <a:srgbClr val="528123"/>
                </a:solidFill>
              </a:rPr>
              <a:t>very</a:t>
            </a:r>
            <a:r>
              <a:rPr lang="es-ES" sz="1600" dirty="0">
                <a:solidFill>
                  <a:srgbClr val="528123"/>
                </a:solidFill>
              </a:rPr>
              <a:t> </a:t>
            </a:r>
            <a:r>
              <a:rPr lang="es-ES" sz="1600" dirty="0" err="1">
                <a:solidFill>
                  <a:srgbClr val="528123"/>
                </a:solidFill>
              </a:rPr>
              <a:t>long</a:t>
            </a:r>
            <a:r>
              <a:rPr lang="es-ES" sz="1600" dirty="0">
                <a:solidFill>
                  <a:srgbClr val="528123"/>
                </a:solidFill>
              </a:rPr>
              <a:t> </a:t>
            </a:r>
            <a:r>
              <a:rPr lang="es-ES" sz="1600" dirty="0" err="1">
                <a:solidFill>
                  <a:srgbClr val="528123"/>
                </a:solidFill>
              </a:rPr>
              <a:t>wakes</a:t>
            </a:r>
            <a:endParaRPr lang="en-US" sz="1600" dirty="0">
              <a:solidFill>
                <a:srgbClr val="528123"/>
              </a:solidFill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DBA89E7D-C8DD-04EE-6A52-F4340041EEC0}"/>
              </a:ext>
            </a:extLst>
          </p:cNvPr>
          <p:cNvSpPr txBox="1"/>
          <p:nvPr/>
        </p:nvSpPr>
        <p:spPr bwMode="auto">
          <a:xfrm>
            <a:off x="8976320" y="114899"/>
            <a:ext cx="266429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*CST’s Default Acc. Cavity model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45F6C366-324C-EC33-E45A-77EF731D6F2B}"/>
              </a:ext>
            </a:extLst>
          </p:cNvPr>
          <p:cNvSpPr txBox="1"/>
          <p:nvPr/>
        </p:nvSpPr>
        <p:spPr bwMode="auto">
          <a:xfrm>
            <a:off x="4573141" y="6569618"/>
            <a:ext cx="33337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benchmarks/</a:t>
            </a:r>
            <a:r>
              <a:rPr lang="en-US" sz="12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condcylcavity</a:t>
            </a: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/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2" name="Picture 4">
            <a:extLst>
              <a:ext uri="{FF2B5EF4-FFF2-40B4-BE49-F238E27FC236}">
                <a16:creationId xmlns:a16="http://schemas.microsoft.com/office/drawing/2014/main" id="{E8BB90A9-1616-229F-2E32-C048AC2B97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3173" y="6568381"/>
            <a:ext cx="262474" cy="26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0490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/>
      <p:bldP spid="6" grpId="0"/>
      <p:bldP spid="17" grpId="0"/>
      <p:bldP spid="18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Imagen 66">
            <a:extLst>
              <a:ext uri="{FF2B5EF4-FFF2-40B4-BE49-F238E27FC236}">
                <a16:creationId xmlns:a16="http://schemas.microsoft.com/office/drawing/2014/main" id="{2B5AAECC-65C4-ABAB-4314-C9904B0356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0216" y="3112954"/>
            <a:ext cx="2756034" cy="1702997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389AEBE3-F27B-4E82-AD32-BA4EAD2ADD80}"/>
              </a:ext>
            </a:extLst>
          </p:cNvPr>
          <p:cNvSpPr txBox="1"/>
          <p:nvPr/>
        </p:nvSpPr>
        <p:spPr bwMode="auto">
          <a:xfrm>
            <a:off x="8112224" y="1691516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528123"/>
                </a:solidFill>
              </a:rPr>
              <a:t>Slides 4 - 11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562BA943-9ADF-62B2-6E00-B46EBFFBA9FF}"/>
              </a:ext>
            </a:extLst>
          </p:cNvPr>
          <p:cNvSpPr txBox="1"/>
          <p:nvPr/>
        </p:nvSpPr>
        <p:spPr bwMode="auto">
          <a:xfrm>
            <a:off x="8112224" y="2411596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097BA3"/>
                </a:solidFill>
              </a:rPr>
              <a:t>Slides 13 - 38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AF77E1B4-8D51-BC05-0FE5-68C6A8424E9A}"/>
              </a:ext>
            </a:extLst>
          </p:cNvPr>
          <p:cNvSpPr txBox="1"/>
          <p:nvPr/>
        </p:nvSpPr>
        <p:spPr bwMode="auto">
          <a:xfrm>
            <a:off x="8112224" y="5229200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Slides 40 - 42</a:t>
            </a:r>
          </a:p>
        </p:txBody>
      </p: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F44E191E-3093-4C7A-3A10-335673E5ADC7}"/>
              </a:ext>
            </a:extLst>
          </p:cNvPr>
          <p:cNvCxnSpPr>
            <a:cxnSpLocks/>
          </p:cNvCxnSpPr>
          <p:nvPr/>
        </p:nvCxnSpPr>
        <p:spPr>
          <a:xfrm>
            <a:off x="7755426" y="1951970"/>
            <a:ext cx="2520280" cy="0"/>
          </a:xfrm>
          <a:prstGeom prst="line">
            <a:avLst/>
          </a:prstGeom>
          <a:ln w="25400">
            <a:solidFill>
              <a:srgbClr val="528123">
                <a:alpha val="4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5F2E9D3A-BFDF-04C7-9CD2-ECB58A743541}"/>
              </a:ext>
            </a:extLst>
          </p:cNvPr>
          <p:cNvCxnSpPr>
            <a:cxnSpLocks/>
          </p:cNvCxnSpPr>
          <p:nvPr/>
        </p:nvCxnSpPr>
        <p:spPr>
          <a:xfrm>
            <a:off x="7755426" y="2646204"/>
            <a:ext cx="2373022" cy="0"/>
          </a:xfrm>
          <a:prstGeom prst="line">
            <a:avLst/>
          </a:prstGeom>
          <a:ln w="25400">
            <a:solidFill>
              <a:srgbClr val="097BA3">
                <a:alpha val="4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7C7FCE84-39E9-AB80-47A7-A7FECBF7DE57}"/>
              </a:ext>
            </a:extLst>
          </p:cNvPr>
          <p:cNvCxnSpPr>
            <a:cxnSpLocks/>
          </p:cNvCxnSpPr>
          <p:nvPr/>
        </p:nvCxnSpPr>
        <p:spPr>
          <a:xfrm>
            <a:off x="7755426" y="5456568"/>
            <a:ext cx="2373022" cy="0"/>
          </a:xfrm>
          <a:prstGeom prst="line">
            <a:avLst/>
          </a:prstGeom>
          <a:ln w="25400">
            <a:solidFill>
              <a:schemeClr val="accent3">
                <a:lumMod val="75000"/>
                <a:alpha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53D3DB84-4EDC-B432-D13B-7E76548235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71CFE99E-F3D7-E351-90CE-7956757F8BD1}"/>
              </a:ext>
            </a:extLst>
          </p:cNvPr>
          <p:cNvSpPr/>
          <p:nvPr/>
        </p:nvSpPr>
        <p:spPr>
          <a:xfrm>
            <a:off x="479376" y="1556792"/>
            <a:ext cx="6984776" cy="648072"/>
          </a:xfrm>
          <a:prstGeom prst="roundRect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rgbClr val="528123"/>
                </a:solidFill>
              </a:rPr>
              <a:t>1. Introduction to Beam-Coupling Impedance simulations &amp; Motivation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: esquinas redondeadas 7">
                <a:extLst>
                  <a:ext uri="{FF2B5EF4-FFF2-40B4-BE49-F238E27FC236}">
                    <a16:creationId xmlns:a16="http://schemas.microsoft.com/office/drawing/2014/main" id="{7CADC5A0-095C-0C7D-08C8-823B2D40384A}"/>
                  </a:ext>
                </a:extLst>
              </p:cNvPr>
              <p:cNvSpPr/>
              <p:nvPr/>
            </p:nvSpPr>
            <p:spPr>
              <a:xfrm>
                <a:off x="479376" y="2299769"/>
                <a:ext cx="6984776" cy="2730287"/>
              </a:xfrm>
              <a:prstGeom prst="roundRect">
                <a:avLst>
                  <a:gd name="adj" fmla="val 493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2. The Finite Integration Technique (FIT) step-by-step: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2.1. Numerical Algorithm in free-space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2.2. Geometry definition: STL importer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2.3. Adding material tensors: </a:t>
                </a:r>
                <a14:m>
                  <m:oMath xmlns:m="http://schemas.openxmlformats.org/officeDocument/2006/math">
                    <m:r>
                      <a:rPr lang="es-ES" b="0" i="1">
                        <a:solidFill>
                          <a:srgbClr val="097BA3"/>
                        </a:solidFill>
                        <a:latin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US" dirty="0">
                    <a:solidFill>
                      <a:srgbClr val="097BA3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s-ES" b="0" i="1">
                        <a:solidFill>
                          <a:srgbClr val="097BA3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endParaRPr lang="en-US" dirty="0">
                  <a:solidFill>
                    <a:srgbClr val="097BA3"/>
                  </a:solidFill>
                </a:endParaRP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2.4. Particle beam injection &amp; Absorbing boundaries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2.5. Adding conductivity </a:t>
                </a:r>
                <a14:m>
                  <m:oMath xmlns:m="http://schemas.openxmlformats.org/officeDocument/2006/math">
                    <m:r>
                      <a:rPr lang="es-ES" b="0" i="1" smtClean="0">
                        <a:solidFill>
                          <a:srgbClr val="097BA3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endParaRPr lang="es-ES" dirty="0">
                  <a:solidFill>
                    <a:srgbClr val="097BA3"/>
                  </a:solidFill>
                </a:endParaRPr>
              </a:p>
              <a:p>
                <a:pPr>
                  <a:spcAft>
                    <a:spcPts val="600"/>
                  </a:spcAft>
                </a:pPr>
                <a:r>
                  <a:rPr lang="es-ES" dirty="0">
                    <a:solidFill>
                      <a:srgbClr val="097BA3"/>
                    </a:solidFill>
                  </a:rPr>
                  <a:t>	</a:t>
                </a:r>
                <a:r>
                  <a:rPr lang="es-ES" b="1" dirty="0">
                    <a:solidFill>
                      <a:srgbClr val="097BA3"/>
                    </a:solidFill>
                  </a:rPr>
                  <a:t>2.6. Low-</a:t>
                </a:r>
                <a14:m>
                  <m:oMath xmlns:m="http://schemas.openxmlformats.org/officeDocument/2006/math">
                    <m:r>
                      <a:rPr lang="es-ES" b="1" i="1" smtClean="0">
                        <a:solidFill>
                          <a:srgbClr val="097BA3"/>
                        </a:solidFill>
                        <a:latin typeface="Cambria Math" panose="02040503050406030204" pitchFamily="18" charset="0"/>
                      </a:rPr>
                      <m:t>𝜷</m:t>
                    </m:r>
                  </m:oMath>
                </a14:m>
                <a:r>
                  <a:rPr lang="es-ES" b="1" dirty="0">
                    <a:solidFill>
                      <a:srgbClr val="097BA3"/>
                    </a:solidFill>
                  </a:rPr>
                  <a:t> simulations</a:t>
                </a:r>
              </a:p>
            </p:txBody>
          </p:sp>
        </mc:Choice>
        <mc:Fallback xmlns="">
          <p:sp>
            <p:nvSpPr>
              <p:cNvPr id="8" name="Rectángulo: esquinas redondeadas 7">
                <a:extLst>
                  <a:ext uri="{FF2B5EF4-FFF2-40B4-BE49-F238E27FC236}">
                    <a16:creationId xmlns:a16="http://schemas.microsoft.com/office/drawing/2014/main" id="{7CADC5A0-095C-0C7D-08C8-823B2D4038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376" y="2299769"/>
                <a:ext cx="6984776" cy="2730287"/>
              </a:xfrm>
              <a:prstGeom prst="roundRect">
                <a:avLst>
                  <a:gd name="adj" fmla="val 4935"/>
                </a:avLst>
              </a:prstGeom>
              <a:blipFill>
                <a:blip r:embed="rId4"/>
                <a:stretch>
                  <a:fillRect l="-17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E479416D-03A2-A611-FEAD-8FD3FCBBA041}"/>
              </a:ext>
            </a:extLst>
          </p:cNvPr>
          <p:cNvSpPr/>
          <p:nvPr/>
        </p:nvSpPr>
        <p:spPr>
          <a:xfrm>
            <a:off x="479376" y="5124961"/>
            <a:ext cx="6984776" cy="648072"/>
          </a:xfrm>
          <a:prstGeom prst="roundRect">
            <a:avLst/>
          </a:prstGeom>
          <a:solidFill>
            <a:schemeClr val="accent3">
              <a:lumMod val="60000"/>
              <a:lumOff val="4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3. Conclusions, Challenges &amp; Future work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E4A2DE1C-F5D9-59F2-F3E6-2467C7464D29}"/>
              </a:ext>
            </a:extLst>
          </p:cNvPr>
          <p:cNvSpPr/>
          <p:nvPr/>
        </p:nvSpPr>
        <p:spPr>
          <a:xfrm>
            <a:off x="151403" y="1448621"/>
            <a:ext cx="11632607" cy="80048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E3E99B81-9298-4D8D-AA08-B494A07E7A3D}"/>
              </a:ext>
            </a:extLst>
          </p:cNvPr>
          <p:cNvSpPr/>
          <p:nvPr/>
        </p:nvSpPr>
        <p:spPr>
          <a:xfrm>
            <a:off x="17074" y="5117566"/>
            <a:ext cx="11632607" cy="80048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63454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775938-306A-0E78-72F9-45C75DCAB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script example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254FD06B-946E-7C06-08B7-07183E85E0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37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F1AB7B02-3A90-B20C-2F7C-E21D3DF82D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080" y="140574"/>
            <a:ext cx="765888" cy="765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260D899B-0885-9180-6F0D-55F18C3474C6}"/>
              </a:ext>
            </a:extLst>
          </p:cNvPr>
          <p:cNvSpPr txBox="1"/>
          <p:nvPr/>
        </p:nvSpPr>
        <p:spPr bwMode="auto">
          <a:xfrm>
            <a:off x="672376" y="1144485"/>
            <a:ext cx="5181400" cy="4832092"/>
          </a:xfrm>
          <a:prstGeom prst="rect">
            <a:avLst/>
          </a:prstGeom>
          <a:solidFill>
            <a:srgbClr val="FFFF00">
              <a:alpha val="10000"/>
            </a:srgbClr>
          </a:solidFill>
        </p:spPr>
        <p:txBody>
          <a:bodyPr wrap="square">
            <a:spAutoFit/>
          </a:bodyPr>
          <a:lstStyle/>
          <a:p>
            <a:r>
              <a:rPr lang="es-ES" sz="11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from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s-ES" sz="1100" dirty="0" err="1">
                <a:solidFill>
                  <a:srgbClr val="000000"/>
                </a:solidFill>
                <a:latin typeface="Consolas" panose="020B0609020204030204" pitchFamily="49" charset="0"/>
              </a:rPr>
              <a:t>w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akis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s-ES" sz="11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GridFIT3D, SolverFIT3D, 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WakeSolver</a:t>
            </a:r>
            <a:endParaRPr lang="es-E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s-ES" sz="1100" b="0" dirty="0" err="1">
                <a:solidFill>
                  <a:srgbClr val="0000FF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import</a:t>
            </a:r>
            <a:r>
              <a:rPr lang="es-ES" sz="11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s-ES" sz="11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pyvista</a:t>
            </a:r>
            <a:r>
              <a:rPr lang="es-ES" sz="11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s-ES" sz="1100" b="0" dirty="0">
                <a:solidFill>
                  <a:srgbClr val="0000FF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as</a:t>
            </a:r>
            <a:r>
              <a:rPr lang="es-ES" sz="11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s-ES" sz="11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pv</a:t>
            </a:r>
            <a:endParaRPr lang="es-ES" sz="11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b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---------- 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Domain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and 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Grid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setup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---------</a:t>
            </a:r>
            <a:endParaRPr lang="es-E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Number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of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mesh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cells</a:t>
            </a:r>
            <a:endParaRPr lang="es-E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Nx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s-ES" sz="11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57</a:t>
            </a:r>
            <a:endParaRPr lang="es-E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Ny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s-ES" sz="11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57</a:t>
            </a:r>
            <a:endParaRPr lang="es-E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Nz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s-ES" sz="11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109</a:t>
            </a:r>
            <a:endParaRPr lang="es-E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#dt = 5.707829241e-12 </a:t>
            </a:r>
          </a:p>
          <a:p>
            <a:b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Geometry</a:t>
            </a:r>
            <a:r>
              <a:rPr lang="es-ES" sz="11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Import</a:t>
            </a:r>
            <a:endParaRPr lang="es-E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stl_cavity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s-ES" sz="11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es-ES" sz="11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cavity.stl</a:t>
            </a:r>
            <a:r>
              <a:rPr lang="es-ES" sz="11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</a:p>
          <a:p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stl_pipe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s-ES" sz="11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es-ES" sz="11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beampipe.stl</a:t>
            </a:r>
            <a:r>
              <a:rPr lang="es-ES" sz="11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endParaRPr lang="es-E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stl_solids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{</a:t>
            </a:r>
            <a:r>
              <a:rPr lang="es-ES" sz="11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es-ES" sz="11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cavity</a:t>
            </a:r>
            <a:r>
              <a:rPr lang="es-ES" sz="11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stl_cavity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s-ES" sz="11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'pipe'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stl_pipe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b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Materials</a:t>
            </a:r>
            <a:endParaRPr lang="es-E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stl_materials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{</a:t>
            </a:r>
            <a:r>
              <a:rPr lang="es-ES" sz="11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es-ES" sz="11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cavity</a:t>
            </a:r>
            <a:r>
              <a:rPr lang="es-ES" sz="11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s-ES" sz="11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es-ES" sz="11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vacuum</a:t>
            </a:r>
            <a:r>
              <a:rPr lang="es-ES" sz="11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s-ES" sz="11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'pipe'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 </a:t>
            </a:r>
            <a:r>
              <a:rPr lang="es-ES" sz="11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es-ES" sz="11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vacuum</a:t>
            </a:r>
            <a:r>
              <a:rPr lang="es-ES" sz="11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background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[</a:t>
            </a:r>
            <a:r>
              <a:rPr lang="es-ES" sz="11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1.0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s-ES" sz="11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1.0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s-ES" sz="11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100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 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lossy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metal [</a:t>
            </a:r>
            <a:r>
              <a:rPr lang="el-GR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ε_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r, µ_r, </a:t>
            </a:r>
            <a:r>
              <a:rPr lang="el-GR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σ]</a:t>
            </a:r>
            <a:endParaRPr lang="el-GR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br>
              <a:rPr lang="el-GR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l-GR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Domain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bounds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from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stl)</a:t>
            </a:r>
            <a:endParaRPr lang="es-E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surf = 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pv.read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stl_cavity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+ 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pv.read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stl_pipe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xmin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xmax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ymin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ymax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zmin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zmax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surf.bounds</a:t>
            </a:r>
            <a:endParaRPr lang="es-E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b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Set 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grid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and 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geometry</a:t>
            </a:r>
            <a:endParaRPr lang="es-E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grid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GridFIT3D(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xmin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xmax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ymin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ymax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zmin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zmax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Nx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Ny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Nz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</a:p>
          <a:p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stl_solids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stl_solids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</a:p>
          <a:p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stl_materials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stl_materials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#grid.inspect()</a:t>
            </a:r>
            <a:endParaRPr lang="es-E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0EB3961-B879-431C-AFBB-9091DD1755BD}"/>
              </a:ext>
            </a:extLst>
          </p:cNvPr>
          <p:cNvSpPr txBox="1"/>
          <p:nvPr/>
        </p:nvSpPr>
        <p:spPr bwMode="auto">
          <a:xfrm>
            <a:off x="6023992" y="1144485"/>
            <a:ext cx="5495632" cy="5170646"/>
          </a:xfrm>
          <a:prstGeom prst="rect">
            <a:avLst/>
          </a:prstGeom>
          <a:solidFill>
            <a:srgbClr val="FFFF00">
              <a:alpha val="10000"/>
            </a:srgbClr>
          </a:solidFill>
        </p:spPr>
        <p:txBody>
          <a:bodyPr wrap="square">
            <a:spAutoFit/>
          </a:bodyPr>
          <a:lstStyle/>
          <a:p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------------ Beam 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source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----------------</a:t>
            </a:r>
            <a:endParaRPr lang="es-E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Beam 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parameters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and 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wake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obj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.</a:t>
            </a:r>
            <a:endParaRPr lang="es-E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beta = </a:t>
            </a:r>
            <a:r>
              <a:rPr lang="es-ES" sz="1100" dirty="0">
                <a:solidFill>
                  <a:srgbClr val="098658"/>
                </a:solidFill>
                <a:latin typeface="Consolas" panose="020B0609020204030204" pitchFamily="49" charset="0"/>
              </a:rPr>
              <a:t>0.8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         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beam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relativistic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beta </a:t>
            </a:r>
            <a:endParaRPr lang="es-E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sigmaz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beta*</a:t>
            </a:r>
            <a:r>
              <a:rPr lang="es-ES" sz="11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6e-2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 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[m] -&gt; 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multiplied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by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beta 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to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have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f_max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cte</a:t>
            </a:r>
            <a:endParaRPr lang="es-E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q = </a:t>
            </a:r>
            <a:r>
              <a:rPr lang="es-ES" sz="11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1e-9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           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[C]</a:t>
            </a:r>
            <a:endParaRPr lang="es-E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xs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s-ES" sz="11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             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x 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source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position [m]</a:t>
            </a:r>
            <a:endParaRPr lang="es-E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ys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s-ES" sz="11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             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y 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source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position [m]</a:t>
            </a:r>
            <a:endParaRPr lang="es-E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xt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s-ES" sz="11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             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x test position [m]</a:t>
            </a:r>
            <a:endParaRPr lang="es-E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yt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s-ES" sz="11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             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y test position [m]</a:t>
            </a:r>
            <a:endParaRPr lang="es-E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tinj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= 8.53*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sigmaz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/(beta*c)  # 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injection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time offset [s] </a:t>
            </a:r>
            <a:endParaRPr lang="es-E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b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wake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WakeSolver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(q=q, 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sigmaz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sigmaz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beta=beta,</a:t>
            </a:r>
          </a:p>
          <a:p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xsource=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xs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ysource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ys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xtest=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xt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ytest=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yt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</a:t>
            </a:r>
          </a:p>
          <a:p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save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s-E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logfile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s-E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----------- 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Solver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&amp; 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Simulation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----------</a:t>
            </a:r>
            <a:endParaRPr lang="es-E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boundary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conditions</a:t>
            </a:r>
            <a:r>
              <a:rPr lang="es-ES" sz="1100" dirty="0">
                <a:solidFill>
                  <a:srgbClr val="008000"/>
                </a:solidFill>
                <a:latin typeface="Consolas" panose="020B0609020204030204" pitchFamily="49" charset="0"/>
              </a:rPr>
              <a:t> and </a:t>
            </a:r>
            <a:r>
              <a:rPr lang="es-ES" sz="1100" dirty="0" err="1">
                <a:solidFill>
                  <a:srgbClr val="008000"/>
                </a:solidFill>
                <a:latin typeface="Consolas" panose="020B0609020204030204" pitchFamily="49" charset="0"/>
              </a:rPr>
              <a:t>solver</a:t>
            </a:r>
            <a:r>
              <a:rPr lang="es-ES" sz="11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s-ES" sz="1100" dirty="0" err="1">
                <a:solidFill>
                  <a:srgbClr val="008000"/>
                </a:solidFill>
                <a:latin typeface="Consolas" panose="020B0609020204030204" pitchFamily="49" charset="0"/>
              </a:rPr>
              <a:t>obj</a:t>
            </a:r>
            <a:r>
              <a:rPr lang="es-ES" sz="1100" dirty="0">
                <a:solidFill>
                  <a:srgbClr val="008000"/>
                </a:solidFill>
                <a:latin typeface="Consolas" panose="020B0609020204030204" pitchFamily="49" charset="0"/>
              </a:rPr>
              <a:t>.</a:t>
            </a:r>
            <a:endParaRPr lang="es-E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bc_low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=[</a:t>
            </a:r>
            <a:r>
              <a:rPr lang="es-ES" sz="11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es-ES" sz="11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pec</a:t>
            </a:r>
            <a:r>
              <a:rPr lang="es-ES" sz="11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s-ES" sz="11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es-ES" sz="11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pec</a:t>
            </a:r>
            <a:r>
              <a:rPr lang="es-ES" sz="11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s-ES" sz="11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es-ES" sz="11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pec</a:t>
            </a:r>
            <a:r>
              <a:rPr lang="es-ES" sz="11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</a:t>
            </a:r>
          </a:p>
          <a:p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bc_high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=[</a:t>
            </a:r>
            <a:r>
              <a:rPr lang="es-ES" sz="11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es-ES" sz="11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pec</a:t>
            </a:r>
            <a:r>
              <a:rPr lang="es-ES" sz="11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s-ES" sz="11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es-ES" sz="11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pec</a:t>
            </a:r>
            <a:r>
              <a:rPr lang="es-ES" sz="11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s-ES" sz="11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es-ES" sz="11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pec</a:t>
            </a:r>
            <a:r>
              <a:rPr lang="es-ES" sz="11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</a:t>
            </a:r>
            <a:b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solver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SolverFIT3D(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grid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wake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</a:p>
          <a:p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     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bc_low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bc_low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bc_high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bc_high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</a:p>
          <a:p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     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use_stl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s-E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bg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background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Run wakefield time-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domain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simulation</a:t>
            </a:r>
            <a:endParaRPr lang="es-E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wakelength = </a:t>
            </a:r>
            <a:r>
              <a:rPr lang="es-ES" sz="11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5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 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#[m]</a:t>
            </a:r>
            <a:endParaRPr lang="es-E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add_space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s-ES" sz="11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10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 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no. 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cells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to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remove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the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wake</a:t>
            </a:r>
            <a:r>
              <a:rPr lang="es-E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s-ES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calculation</a:t>
            </a:r>
            <a:endParaRPr lang="es-ES" sz="1100" b="0" dirty="0">
              <a:solidFill>
                <a:srgbClr val="008000"/>
              </a:solidFill>
              <a:effectLst/>
              <a:latin typeface="Consolas" panose="020B0609020204030204" pitchFamily="49" charset="0"/>
            </a:endParaRPr>
          </a:p>
          <a:p>
            <a:endParaRPr lang="es-E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solver.wakesolve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(wakelength=wakelength, 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add_space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add_space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</a:t>
            </a:r>
          </a:p>
          <a:p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 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plot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s-E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plot_every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s-ES" sz="11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30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save_J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s-E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</a:t>
            </a:r>
          </a:p>
          <a:p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 **</a:t>
            </a:r>
            <a:r>
              <a:rPr lang="es-E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plotkw</a:t>
            </a:r>
            <a:r>
              <a:rPr lang="es-E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C4E15BB6-3FCD-451B-23D0-51C3E2031F2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201"/>
          <a:stretch/>
        </p:blipFill>
        <p:spPr>
          <a:xfrm>
            <a:off x="2711624" y="2086291"/>
            <a:ext cx="1343786" cy="1137535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6884D32A-2BC7-5C01-AB0A-CAB47B57AE4A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840650">
            <a:off x="3336172" y="1693341"/>
            <a:ext cx="2100191" cy="184829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824CCF47-C093-7115-441E-70DE541395DD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808080"/>
              </a:clrFrom>
              <a:clrTo>
                <a:srgbClr val="80808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19718" y="5375018"/>
            <a:ext cx="2103227" cy="1547829"/>
          </a:xfrm>
          <a:prstGeom prst="rect">
            <a:avLst/>
          </a:prstGeom>
        </p:spPr>
      </p:pic>
      <p:pic>
        <p:nvPicPr>
          <p:cNvPr id="13" name="Imagen 12" descr="Gráfico&#10;&#10;Descripción generada automáticamente">
            <a:extLst>
              <a:ext uri="{FF2B5EF4-FFF2-40B4-BE49-F238E27FC236}">
                <a16:creationId xmlns:a16="http://schemas.microsoft.com/office/drawing/2014/main" id="{A2C2B331-DADD-B022-0120-973BDCF3771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97" t="20090" r="21286" b="16294"/>
          <a:stretch/>
        </p:blipFill>
        <p:spPr>
          <a:xfrm>
            <a:off x="10200456" y="4293096"/>
            <a:ext cx="1699030" cy="849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534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8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8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8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8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8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23D9965F-142D-8A36-7F69-FFEDA85F910E}"/>
              </a:ext>
            </a:extLst>
          </p:cNvPr>
          <p:cNvSpPr/>
          <p:nvPr/>
        </p:nvSpPr>
        <p:spPr>
          <a:xfrm>
            <a:off x="539516" y="1198336"/>
            <a:ext cx="3425666" cy="1129708"/>
          </a:xfrm>
          <a:prstGeom prst="roundRect">
            <a:avLst>
              <a:gd name="adj" fmla="val 7289"/>
            </a:avLst>
          </a:prstGeom>
          <a:solidFill>
            <a:schemeClr val="tx1">
              <a:lumMod val="60000"/>
              <a:lumOff val="4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ítulo 1">
                <a:extLst>
                  <a:ext uri="{FF2B5EF4-FFF2-40B4-BE49-F238E27FC236}">
                    <a16:creationId xmlns:a16="http://schemas.microsoft.com/office/drawing/2014/main" id="{53775938-306A-0E78-72F9-45C75DCAB05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Example: </a:t>
                </a:r>
                <a:r>
                  <a:rPr lang="en-US" dirty="0"/>
                  <a:t>results for different 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ítulo 1">
                <a:extLst>
                  <a:ext uri="{FF2B5EF4-FFF2-40B4-BE49-F238E27FC236}">
                    <a16:creationId xmlns:a16="http://schemas.microsoft.com/office/drawing/2014/main" id="{53775938-306A-0E78-72F9-45C75DCAB05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125" t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254FD06B-946E-7C06-08B7-07183E85E0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38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8C4496D6-34BB-0391-4D43-7A92815416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3830" y="2328044"/>
            <a:ext cx="11083636" cy="4156363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61AD3603-483A-CF10-AE8E-131E781E1EBE}"/>
              </a:ext>
            </a:extLst>
          </p:cNvPr>
          <p:cNvSpPr txBox="1"/>
          <p:nvPr/>
        </p:nvSpPr>
        <p:spPr bwMode="auto">
          <a:xfrm>
            <a:off x="931712" y="1316210"/>
            <a:ext cx="30930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benchmarks/</a:t>
            </a:r>
            <a:r>
              <a:rPr lang="en-US" sz="12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betacavity</a:t>
            </a: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/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1B81265D-AFF1-CC67-A77E-C65F765D06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744" y="1314973"/>
            <a:ext cx="262474" cy="26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5F74E4E5-B33C-8DB1-1A33-D5540A24E6E3}"/>
              </a:ext>
            </a:extLst>
          </p:cNvPr>
          <p:cNvCxnSpPr>
            <a:cxnSpLocks/>
          </p:cNvCxnSpPr>
          <p:nvPr/>
        </p:nvCxnSpPr>
        <p:spPr>
          <a:xfrm>
            <a:off x="623392" y="1630384"/>
            <a:ext cx="32724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BB4A46C1-94FC-E37E-3D31-312D4964E51A}"/>
                  </a:ext>
                </a:extLst>
              </p:cNvPr>
              <p:cNvSpPr txBox="1"/>
              <p:nvPr/>
            </p:nvSpPr>
            <p:spPr bwMode="auto">
              <a:xfrm>
                <a:off x="631744" y="1691567"/>
                <a:ext cx="333343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s-ES" sz="1400" dirty="0">
                    <a:solidFill>
                      <a:schemeClr val="tx2"/>
                    </a:solidFill>
                  </a:rPr>
                  <a:t>Simulation </a:t>
                </a:r>
                <a:r>
                  <a:rPr lang="es-ES" sz="1400" dirty="0" err="1">
                    <a:solidFill>
                      <a:schemeClr val="tx2"/>
                    </a:solidFill>
                  </a:rPr>
                  <a:t>of</a:t>
                </a:r>
                <a:r>
                  <a:rPr lang="es-ES" sz="1400" dirty="0">
                    <a:solidFill>
                      <a:schemeClr val="tx2"/>
                    </a:solidFill>
                  </a:rPr>
                  <a:t> a </a:t>
                </a:r>
                <a:r>
                  <a:rPr lang="es-ES" sz="1400" dirty="0" err="1">
                    <a:solidFill>
                      <a:schemeClr val="tx2"/>
                    </a:solidFill>
                  </a:rPr>
                  <a:t>cylindrical</a:t>
                </a:r>
                <a:r>
                  <a:rPr lang="es-ES" sz="1400" dirty="0">
                    <a:solidFill>
                      <a:schemeClr val="tx2"/>
                    </a:solidFill>
                  </a:rPr>
                  <a:t> </a:t>
                </a:r>
                <a:r>
                  <a:rPr lang="es-ES" sz="1400" dirty="0" err="1">
                    <a:solidFill>
                      <a:schemeClr val="tx2"/>
                    </a:solidFill>
                  </a:rPr>
                  <a:t>pillbox</a:t>
                </a:r>
                <a:r>
                  <a:rPr lang="es-ES" sz="1400" dirty="0">
                    <a:solidFill>
                      <a:schemeClr val="tx2"/>
                    </a:solidFill>
                  </a:rPr>
                  <a:t>* </a:t>
                </a:r>
                <a:r>
                  <a:rPr lang="es-ES" sz="1400" dirty="0" err="1">
                    <a:solidFill>
                      <a:schemeClr val="tx2"/>
                    </a:solidFill>
                  </a:rPr>
                  <a:t>below</a:t>
                </a:r>
                <a:r>
                  <a:rPr lang="es-ES" sz="1400" dirty="0">
                    <a:solidFill>
                      <a:schemeClr val="tx2"/>
                    </a:solidFill>
                  </a:rPr>
                  <a:t> </a:t>
                </a:r>
                <a:r>
                  <a:rPr lang="es-ES" sz="1400" dirty="0" err="1">
                    <a:solidFill>
                      <a:schemeClr val="tx2"/>
                    </a:solidFill>
                  </a:rPr>
                  <a:t>cut</a:t>
                </a:r>
                <a:r>
                  <a:rPr lang="es-ES" sz="1400" dirty="0">
                    <a:solidFill>
                      <a:schemeClr val="tx2"/>
                    </a:solidFill>
                  </a:rPr>
                  <a:t>-off </a:t>
                </a:r>
                <a:r>
                  <a:rPr lang="es-ES" sz="1400" dirty="0" err="1">
                    <a:solidFill>
                      <a:schemeClr val="tx2"/>
                    </a:solidFill>
                  </a:rPr>
                  <a:t>for</a:t>
                </a:r>
                <a:r>
                  <a:rPr lang="es-ES" sz="1400" dirty="0">
                    <a:solidFill>
                      <a:schemeClr val="tx2"/>
                    </a:solidFill>
                  </a:rPr>
                  <a:t> </a:t>
                </a:r>
                <a:r>
                  <a:rPr lang="es-ES" sz="1400" dirty="0" err="1">
                    <a:solidFill>
                      <a:schemeClr val="tx2"/>
                    </a:solidFill>
                  </a:rPr>
                  <a:t>different</a:t>
                </a:r>
                <a:r>
                  <a:rPr lang="es-ES" sz="1400" dirty="0">
                    <a:solidFill>
                      <a:schemeClr val="tx2"/>
                    </a:solidFill>
                  </a:rPr>
                  <a:t> </a:t>
                </a:r>
                <a:r>
                  <a:rPr lang="es-ES" sz="1400" dirty="0" err="1">
                    <a:solidFill>
                      <a:schemeClr val="tx2"/>
                    </a:solidFill>
                  </a:rPr>
                  <a:t>relativistic</a:t>
                </a:r>
                <a:r>
                  <a:rPr lang="es-ES" sz="1400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s-ES" sz="1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sz="1400" dirty="0">
                    <a:solidFill>
                      <a:schemeClr val="tx2"/>
                    </a:solidFill>
                  </a:rPr>
                  <a:t> values </a:t>
                </a:r>
              </a:p>
            </p:txBody>
          </p:sp>
        </mc:Choice>
        <mc:Fallback xmlns="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BB4A46C1-94FC-E37E-3D31-312D4964E5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31744" y="1691567"/>
                <a:ext cx="3333438" cy="523220"/>
              </a:xfrm>
              <a:prstGeom prst="rect">
                <a:avLst/>
              </a:prstGeom>
              <a:blipFill>
                <a:blip r:embed="rId5"/>
                <a:stretch>
                  <a:fillRect l="-549" t="-1163" b="-116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Imagen 13" descr="Gráfico&#10;&#10;Descripción generada automáticamente">
            <a:extLst>
              <a:ext uri="{FF2B5EF4-FFF2-40B4-BE49-F238E27FC236}">
                <a16:creationId xmlns:a16="http://schemas.microsoft.com/office/drawing/2014/main" id="{8A1A8CC5-527F-07E1-C69D-A7EAF39884D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3" r="19834"/>
          <a:stretch/>
        </p:blipFill>
        <p:spPr>
          <a:xfrm>
            <a:off x="3944331" y="1127458"/>
            <a:ext cx="1814908" cy="1512461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BA633071-5FCA-5B5E-7A55-7F01A65CB88C}"/>
              </a:ext>
            </a:extLst>
          </p:cNvPr>
          <p:cNvSpPr txBox="1"/>
          <p:nvPr/>
        </p:nvSpPr>
        <p:spPr bwMode="auto">
          <a:xfrm>
            <a:off x="513830" y="2328044"/>
            <a:ext cx="20601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*Model by Elena Macchia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6493D404-3BFB-824D-96DC-E9F75DC8C8C6}"/>
                  </a:ext>
                </a:extLst>
              </p:cNvPr>
              <p:cNvSpPr txBox="1"/>
              <p:nvPr/>
            </p:nvSpPr>
            <p:spPr bwMode="auto">
              <a:xfrm>
                <a:off x="7632180" y="1216123"/>
                <a:ext cx="4057514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i="1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Work in progress!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1</a:t>
                </a:r>
                <a:r>
                  <a:rPr lang="en-US" baseline="300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st</a:t>
                </a:r>
                <a:r>
                  <a:rPr lang="en-US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 attempt </a:t>
                </a:r>
                <a:r>
                  <a:rPr lang="en-US" dirty="0">
                    <a:solidFill>
                      <a:schemeClr val="tx2"/>
                    </a:solidFill>
                  </a:rPr>
                  <a:t>shows some agreement, but mesh needs to be optimized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dirty="0">
                    <a:solidFill>
                      <a:srgbClr val="00B050"/>
                    </a:solidFill>
                  </a:rPr>
                  <a:t>The </a:t>
                </a:r>
                <a:r>
                  <a:rPr lang="en-US" dirty="0" err="1">
                    <a:solidFill>
                      <a:srgbClr val="00B050"/>
                    </a:solidFill>
                  </a:rPr>
                  <a:t>behaviour</a:t>
                </a:r>
                <a:r>
                  <a:rPr lang="en-US" dirty="0">
                    <a:solidFill>
                      <a:srgbClr val="00B050"/>
                    </a:solidFill>
                  </a:rPr>
                  <a:t> with </a:t>
                </a:r>
                <a14:m>
                  <m:oMath xmlns:m="http://schemas.openxmlformats.org/officeDocument/2006/math">
                    <m:r>
                      <a:rPr lang="es-E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dirty="0">
                    <a:solidFill>
                      <a:srgbClr val="00B050"/>
                    </a:solidFill>
                  </a:rPr>
                  <a:t> is consistent</a:t>
                </a:r>
              </a:p>
            </p:txBody>
          </p:sp>
        </mc:Choice>
        <mc:Fallback xmlns="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6493D404-3BFB-824D-96DC-E9F75DC8C8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632180" y="1216123"/>
                <a:ext cx="4057514" cy="1200329"/>
              </a:xfrm>
              <a:prstGeom prst="rect">
                <a:avLst/>
              </a:prstGeom>
              <a:blipFill>
                <a:blip r:embed="rId7"/>
                <a:stretch>
                  <a:fillRect l="-1351" t="-2538" b="-7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49631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BFDEA2FB-81B3-5231-8482-865165667C3F}"/>
              </a:ext>
            </a:extLst>
          </p:cNvPr>
          <p:cNvSpPr txBox="1"/>
          <p:nvPr/>
        </p:nvSpPr>
        <p:spPr bwMode="auto">
          <a:xfrm>
            <a:off x="8112224" y="1691516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528123"/>
                </a:solidFill>
              </a:rPr>
              <a:t>Slides 4 - 11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2943AAC0-7C67-5813-40C1-8906C85B9CA5}"/>
              </a:ext>
            </a:extLst>
          </p:cNvPr>
          <p:cNvSpPr txBox="1"/>
          <p:nvPr/>
        </p:nvSpPr>
        <p:spPr bwMode="auto">
          <a:xfrm>
            <a:off x="8112224" y="2411596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097BA3"/>
                </a:solidFill>
              </a:rPr>
              <a:t>Slides 13 - 38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4ACCC186-70F0-4980-7889-23DD3CCEC7F8}"/>
              </a:ext>
            </a:extLst>
          </p:cNvPr>
          <p:cNvSpPr txBox="1"/>
          <p:nvPr/>
        </p:nvSpPr>
        <p:spPr bwMode="auto">
          <a:xfrm>
            <a:off x="8112224" y="5229200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Slides 40 - 42</a:t>
            </a:r>
          </a:p>
        </p:txBody>
      </p: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0EF6D968-D7A3-5D36-4F24-06D44289AEE2}"/>
              </a:ext>
            </a:extLst>
          </p:cNvPr>
          <p:cNvCxnSpPr>
            <a:cxnSpLocks/>
          </p:cNvCxnSpPr>
          <p:nvPr/>
        </p:nvCxnSpPr>
        <p:spPr>
          <a:xfrm>
            <a:off x="7755426" y="1951970"/>
            <a:ext cx="2520280" cy="0"/>
          </a:xfrm>
          <a:prstGeom prst="line">
            <a:avLst/>
          </a:prstGeom>
          <a:ln w="25400">
            <a:solidFill>
              <a:srgbClr val="528123">
                <a:alpha val="4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5D7561E4-A5C4-F7CF-0C19-AF8D3350416D}"/>
              </a:ext>
            </a:extLst>
          </p:cNvPr>
          <p:cNvCxnSpPr>
            <a:cxnSpLocks/>
          </p:cNvCxnSpPr>
          <p:nvPr/>
        </p:nvCxnSpPr>
        <p:spPr>
          <a:xfrm>
            <a:off x="7755426" y="2646204"/>
            <a:ext cx="2373022" cy="0"/>
          </a:xfrm>
          <a:prstGeom prst="line">
            <a:avLst/>
          </a:prstGeom>
          <a:ln w="25400">
            <a:solidFill>
              <a:srgbClr val="097BA3">
                <a:alpha val="4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7B2AA572-8493-D0D2-0CD6-5FB0131226C1}"/>
              </a:ext>
            </a:extLst>
          </p:cNvPr>
          <p:cNvCxnSpPr>
            <a:cxnSpLocks/>
          </p:cNvCxnSpPr>
          <p:nvPr/>
        </p:nvCxnSpPr>
        <p:spPr>
          <a:xfrm>
            <a:off x="7755426" y="5456568"/>
            <a:ext cx="2373022" cy="0"/>
          </a:xfrm>
          <a:prstGeom prst="line">
            <a:avLst/>
          </a:prstGeom>
          <a:ln w="25400">
            <a:solidFill>
              <a:schemeClr val="accent3">
                <a:lumMod val="75000"/>
                <a:alpha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53D3DB84-4EDC-B432-D13B-7E76548235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71CFE99E-F3D7-E351-90CE-7956757F8BD1}"/>
              </a:ext>
            </a:extLst>
          </p:cNvPr>
          <p:cNvSpPr/>
          <p:nvPr/>
        </p:nvSpPr>
        <p:spPr>
          <a:xfrm>
            <a:off x="479376" y="1556792"/>
            <a:ext cx="6984776" cy="648072"/>
          </a:xfrm>
          <a:prstGeom prst="roundRect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rgbClr val="528123"/>
                </a:solidFill>
              </a:rPr>
              <a:t>1. Introduction to Beam-Coupling Impedance simulations &amp; Motivation</a:t>
            </a:r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E479416D-03A2-A611-FEAD-8FD3FCBBA041}"/>
              </a:ext>
            </a:extLst>
          </p:cNvPr>
          <p:cNvSpPr/>
          <p:nvPr/>
        </p:nvSpPr>
        <p:spPr>
          <a:xfrm>
            <a:off x="479376" y="5124961"/>
            <a:ext cx="6984776" cy="648072"/>
          </a:xfrm>
          <a:prstGeom prst="roundRect">
            <a:avLst/>
          </a:prstGeom>
          <a:solidFill>
            <a:schemeClr val="accent3">
              <a:lumMod val="60000"/>
              <a:lumOff val="4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3. Conclusions, Challenges &amp; Future work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ángulo: esquinas redondeadas 2">
                <a:extLst>
                  <a:ext uri="{FF2B5EF4-FFF2-40B4-BE49-F238E27FC236}">
                    <a16:creationId xmlns:a16="http://schemas.microsoft.com/office/drawing/2014/main" id="{738332BF-2149-189D-73F5-D6B98D554395}"/>
                  </a:ext>
                </a:extLst>
              </p:cNvPr>
              <p:cNvSpPr/>
              <p:nvPr/>
            </p:nvSpPr>
            <p:spPr>
              <a:xfrm>
                <a:off x="479376" y="2299769"/>
                <a:ext cx="6984776" cy="2730287"/>
              </a:xfrm>
              <a:prstGeom prst="roundRect">
                <a:avLst>
                  <a:gd name="adj" fmla="val 493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2. The Finite Integration Technique (FIT) step-by-step: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2.1. Numerical Algorithm in free-space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2.2. Geometry definition: STL importer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2.3. Adding material tensors: </a:t>
                </a:r>
                <a14:m>
                  <m:oMath xmlns:m="http://schemas.openxmlformats.org/officeDocument/2006/math">
                    <m:r>
                      <a:rPr lang="es-ES" i="1">
                        <a:solidFill>
                          <a:srgbClr val="097BA3"/>
                        </a:solidFill>
                        <a:latin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US" dirty="0">
                    <a:solidFill>
                      <a:srgbClr val="097BA3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s-ES" i="1">
                        <a:solidFill>
                          <a:srgbClr val="097BA3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endParaRPr lang="en-US" dirty="0">
                  <a:solidFill>
                    <a:srgbClr val="097BA3"/>
                  </a:solidFill>
                </a:endParaRP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2.4. Particle beam injection &amp; Absorbing boundaries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dirty="0">
                    <a:solidFill>
                      <a:srgbClr val="097BA3"/>
                    </a:solidFill>
                  </a:rPr>
                  <a:t>	2.5. Adding conductivity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 b="0" i="1" smtClean="0">
                        <a:solidFill>
                          <a:srgbClr val="097BA3"/>
                        </a:solidFill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endParaRPr lang="es-ES" b="0" dirty="0">
                  <a:solidFill>
                    <a:srgbClr val="097BA3"/>
                  </a:solidFill>
                </a:endParaRPr>
              </a:p>
              <a:p>
                <a:pPr>
                  <a:spcAft>
                    <a:spcPts val="600"/>
                  </a:spcAft>
                </a:pPr>
                <a:r>
                  <a:rPr lang="es-ES" dirty="0">
                    <a:solidFill>
                      <a:srgbClr val="097BA3"/>
                    </a:solidFill>
                  </a:rPr>
                  <a:t>	2.6. Low-</a:t>
                </a:r>
                <a14:m>
                  <m:oMath xmlns:m="http://schemas.openxmlformats.org/officeDocument/2006/math">
                    <m:r>
                      <a:rPr lang="es-ES" b="0" i="1" smtClean="0">
                        <a:solidFill>
                          <a:srgbClr val="097BA3"/>
                        </a:solidFill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s-ES" b="0" dirty="0">
                    <a:solidFill>
                      <a:srgbClr val="097BA3"/>
                    </a:solidFill>
                  </a:rPr>
                  <a:t> simulations</a:t>
                </a:r>
              </a:p>
            </p:txBody>
          </p:sp>
        </mc:Choice>
        <mc:Fallback xmlns="">
          <p:sp>
            <p:nvSpPr>
              <p:cNvPr id="3" name="Rectángulo: esquinas redondeadas 2">
                <a:extLst>
                  <a:ext uri="{FF2B5EF4-FFF2-40B4-BE49-F238E27FC236}">
                    <a16:creationId xmlns:a16="http://schemas.microsoft.com/office/drawing/2014/main" id="{738332BF-2149-189D-73F5-D6B98D55439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376" y="2299769"/>
                <a:ext cx="6984776" cy="2730287"/>
              </a:xfrm>
              <a:prstGeom prst="roundRect">
                <a:avLst>
                  <a:gd name="adj" fmla="val 4935"/>
                </a:avLst>
              </a:prstGeom>
              <a:blipFill>
                <a:blip r:embed="rId3"/>
                <a:stretch>
                  <a:fillRect l="-17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ángulo 3">
            <a:extLst>
              <a:ext uri="{FF2B5EF4-FFF2-40B4-BE49-F238E27FC236}">
                <a16:creationId xmlns:a16="http://schemas.microsoft.com/office/drawing/2014/main" id="{8F426B4A-7185-FA70-4EBA-1B1378F3E137}"/>
              </a:ext>
            </a:extLst>
          </p:cNvPr>
          <p:cNvSpPr/>
          <p:nvPr/>
        </p:nvSpPr>
        <p:spPr>
          <a:xfrm>
            <a:off x="151403" y="1448620"/>
            <a:ext cx="11632607" cy="363860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71647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ítulo 1">
                <a:extLst>
                  <a:ext uri="{FF2B5EF4-FFF2-40B4-BE49-F238E27FC236}">
                    <a16:creationId xmlns:a16="http://schemas.microsoft.com/office/drawing/2014/main" id="{D778383B-89B1-FA41-AA83-FBFCE43CA2A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>
                    <a:solidFill>
                      <a:schemeClr val="accent3"/>
                    </a:solidFill>
                  </a:rPr>
                  <a:t>Challenges: </a:t>
                </a:r>
                <a:r>
                  <a:rPr lang="en-US" dirty="0"/>
                  <a:t>Simulations above cut-off 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ítulo 1">
                <a:extLst>
                  <a:ext uri="{FF2B5EF4-FFF2-40B4-BE49-F238E27FC236}">
                    <a16:creationId xmlns:a16="http://schemas.microsoft.com/office/drawing/2014/main" id="{D778383B-89B1-FA41-AA83-FBFCE43CA2A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125" t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848A5665-823D-F430-D0A1-5BEC6A532D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40</a:t>
            </a:r>
          </a:p>
        </p:txBody>
      </p:sp>
      <p:pic>
        <p:nvPicPr>
          <p:cNvPr id="6" name="Imagen 5" descr="Gráfico&#10;&#10;Descripción generada automáticamente">
            <a:extLst>
              <a:ext uri="{FF2B5EF4-FFF2-40B4-BE49-F238E27FC236}">
                <a16:creationId xmlns:a16="http://schemas.microsoft.com/office/drawing/2014/main" id="{D190C913-649A-28B7-9AA0-8460BD47EFC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51"/>
          <a:stretch/>
        </p:blipFill>
        <p:spPr>
          <a:xfrm>
            <a:off x="246223" y="2962496"/>
            <a:ext cx="11633434" cy="3519062"/>
          </a:xfrm>
          <a:prstGeom prst="rect">
            <a:avLst/>
          </a:prstGeom>
        </p:spPr>
      </p:pic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0648D7FF-E8EA-EC6A-FD84-38C07D263D2B}"/>
              </a:ext>
            </a:extLst>
          </p:cNvPr>
          <p:cNvCxnSpPr>
            <a:cxnSpLocks/>
          </p:cNvCxnSpPr>
          <p:nvPr/>
        </p:nvCxnSpPr>
        <p:spPr>
          <a:xfrm>
            <a:off x="9696400" y="2677309"/>
            <a:ext cx="0" cy="3640102"/>
          </a:xfrm>
          <a:prstGeom prst="line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23">
                <a:extLst>
                  <a:ext uri="{FF2B5EF4-FFF2-40B4-BE49-F238E27FC236}">
                    <a16:creationId xmlns:a16="http://schemas.microsoft.com/office/drawing/2014/main" id="{DE28E5FA-D416-8E83-65AE-0610D0855360}"/>
                  </a:ext>
                </a:extLst>
              </p:cNvPr>
              <p:cNvSpPr txBox="1"/>
              <p:nvPr/>
            </p:nvSpPr>
            <p:spPr bwMode="auto">
              <a:xfrm>
                <a:off x="9696400" y="2785799"/>
                <a:ext cx="2664296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2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Century Schoolbook" panose="02040604050505020304" pitchFamily="18" charset="0"/>
                  </a:rPr>
                  <a:t>Cutoff frequency: </a:t>
                </a:r>
                <a14:m>
                  <m:oMath xmlns:m="http://schemas.openxmlformats.org/officeDocument/2006/math">
                    <m:r>
                      <a:rPr lang="en-GB" sz="1200" b="0" i="0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lang="en-GB" sz="120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1.25</m:t>
                    </m:r>
                  </m:oMath>
                </a14:m>
                <a:r>
                  <a:rPr lang="en-GB" sz="12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Century Schoolbook" panose="02040604050505020304" pitchFamily="18" charset="0"/>
                  </a:rPr>
                  <a:t> GHz </a:t>
                </a:r>
              </a:p>
            </p:txBody>
          </p:sp>
        </mc:Choice>
        <mc:Fallback xmlns="">
          <p:sp>
            <p:nvSpPr>
              <p:cNvPr id="5" name="CuadroTexto 23">
                <a:extLst>
                  <a:ext uri="{FF2B5EF4-FFF2-40B4-BE49-F238E27FC236}">
                    <a16:creationId xmlns:a16="http://schemas.microsoft.com/office/drawing/2014/main" id="{DE28E5FA-D416-8E83-65AE-0610D08553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696400" y="2785799"/>
                <a:ext cx="2664296" cy="276999"/>
              </a:xfrm>
              <a:prstGeom prst="rect">
                <a:avLst/>
              </a:prstGeom>
              <a:blipFill>
                <a:blip r:embed="rId4"/>
                <a:stretch>
                  <a:fillRect l="-229" t="-4444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2">
            <a:extLst>
              <a:ext uri="{FF2B5EF4-FFF2-40B4-BE49-F238E27FC236}">
                <a16:creationId xmlns:a16="http://schemas.microsoft.com/office/drawing/2014/main" id="{496E648C-65E6-37A1-196C-0CF07958A6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397" y="1500244"/>
            <a:ext cx="2367268" cy="1829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24F9AFFD-D039-EC06-BAA3-0EC68EA593E9}"/>
              </a:ext>
            </a:extLst>
          </p:cNvPr>
          <p:cNvSpPr txBox="1"/>
          <p:nvPr/>
        </p:nvSpPr>
        <p:spPr bwMode="auto">
          <a:xfrm>
            <a:off x="4655840" y="6519755"/>
            <a:ext cx="30930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benchmarks/</a:t>
            </a:r>
            <a:r>
              <a:rPr lang="en-US" sz="12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cubcavitycm</a:t>
            </a: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/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1" name="Picture 4">
            <a:extLst>
              <a:ext uri="{FF2B5EF4-FFF2-40B4-BE49-F238E27FC236}">
                <a16:creationId xmlns:a16="http://schemas.microsoft.com/office/drawing/2014/main" id="{C9D0FAD5-B8EA-A8B3-B13C-F861229CF9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872" y="6518518"/>
            <a:ext cx="262474" cy="26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D1FB624A-D634-80FA-E9AC-E9B6093F20C3}"/>
              </a:ext>
            </a:extLst>
          </p:cNvPr>
          <p:cNvSpPr/>
          <p:nvPr/>
        </p:nvSpPr>
        <p:spPr>
          <a:xfrm>
            <a:off x="2740314" y="1982860"/>
            <a:ext cx="6768751" cy="814635"/>
          </a:xfrm>
          <a:prstGeom prst="roundRect">
            <a:avLst>
              <a:gd name="adj" fmla="val 7289"/>
            </a:avLst>
          </a:prstGeom>
          <a:solidFill>
            <a:srgbClr val="FFC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Consolas" panose="020B0609020204030204" pitchFamily="49" charset="0"/>
              </a:rPr>
              <a:t>wakis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 does not show good agreement above cut-off (yet)</a:t>
            </a:r>
          </a:p>
          <a:p>
            <a:pPr algn="ctr"/>
            <a:r>
              <a:rPr lang="en-US" sz="1600" b="1" dirty="0">
                <a:solidFill>
                  <a:schemeClr val="accent3">
                    <a:lumMod val="50000"/>
                  </a:schemeClr>
                </a:solidFill>
              </a:rPr>
              <a:t>Perfect matching layers (PML)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 BCs are needed to simulate propagating modes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A2831D68-F04B-DE16-FD95-571DEB655A58}"/>
                  </a:ext>
                </a:extLst>
              </p:cNvPr>
              <p:cNvSpPr txBox="1"/>
              <p:nvPr/>
            </p:nvSpPr>
            <p:spPr bwMode="auto">
              <a:xfrm>
                <a:off x="1989895" y="1125590"/>
                <a:ext cx="8424936" cy="7493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tx2"/>
                    </a:solidFill>
                  </a:rPr>
                  <a:t>When the bunches are short, they excite to higher frequencies: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s-E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  <m: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sSub>
                          <m:sSubPr>
                            <m:ctrlPr>
                              <a:rPr lang="es-ES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s-ES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600" dirty="0">
                    <a:solidFill>
                      <a:schemeClr val="tx2"/>
                    </a:solidFill>
                  </a:rPr>
                  <a:t> </a:t>
                </a:r>
              </a:p>
              <a:p>
                <a:pPr algn="ctr"/>
                <a:r>
                  <a:rPr lang="en-US" sz="1600" dirty="0">
                    <a:solidFill>
                      <a:schemeClr val="tx2"/>
                    </a:solidFill>
                  </a:rPr>
                  <a:t>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s-E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𝑐𝑢𝑡𝑜𝑓𝑓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2"/>
                    </a:solidFill>
                  </a:rPr>
                  <a:t> of the pipe, some modes are in propagation and reach the boundaries</a:t>
                </a:r>
              </a:p>
            </p:txBody>
          </p:sp>
        </mc:Choice>
        <mc:Fallback xmlns="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A2831D68-F04B-DE16-FD95-571DEB655A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89895" y="1125590"/>
                <a:ext cx="8424936" cy="749308"/>
              </a:xfrm>
              <a:prstGeom prst="rect">
                <a:avLst/>
              </a:prstGeom>
              <a:blipFill>
                <a:blip r:embed="rId8"/>
                <a:stretch>
                  <a:fillRect b="-73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41111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Un conjunto de letras blancas en un fondo blanco&#10;&#10;Descripción generada automáticamente con confianza baja">
            <a:extLst>
              <a:ext uri="{FF2B5EF4-FFF2-40B4-BE49-F238E27FC236}">
                <a16:creationId xmlns:a16="http://schemas.microsoft.com/office/drawing/2014/main" id="{47EF8BDD-18DE-059C-F3BF-0E5CFC0593C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36"/>
          <a:stretch/>
        </p:blipFill>
        <p:spPr>
          <a:xfrm>
            <a:off x="812119" y="3058037"/>
            <a:ext cx="10971893" cy="334511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ítulo 1">
                <a:extLst>
                  <a:ext uri="{FF2B5EF4-FFF2-40B4-BE49-F238E27FC236}">
                    <a16:creationId xmlns:a16="http://schemas.microsoft.com/office/drawing/2014/main" id="{D778383B-89B1-FA41-AA83-FBFCE43CA2A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>
                    <a:solidFill>
                      <a:schemeClr val="accent3"/>
                    </a:solidFill>
                  </a:rPr>
                  <a:t>Challenges: </a:t>
                </a:r>
                <a:r>
                  <a:rPr lang="en-US" dirty="0"/>
                  <a:t>Simulations above cut-off 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ítulo 1">
                <a:extLst>
                  <a:ext uri="{FF2B5EF4-FFF2-40B4-BE49-F238E27FC236}">
                    <a16:creationId xmlns:a16="http://schemas.microsoft.com/office/drawing/2014/main" id="{D778383B-89B1-FA41-AA83-FBFCE43CA2A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4"/>
                <a:stretch>
                  <a:fillRect l="-1125" t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848A5665-823D-F430-D0A1-5BEC6A532D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40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23">
                <a:extLst>
                  <a:ext uri="{FF2B5EF4-FFF2-40B4-BE49-F238E27FC236}">
                    <a16:creationId xmlns:a16="http://schemas.microsoft.com/office/drawing/2014/main" id="{DE28E5FA-D416-8E83-65AE-0610D0855360}"/>
                  </a:ext>
                </a:extLst>
              </p:cNvPr>
              <p:cNvSpPr txBox="1"/>
              <p:nvPr/>
            </p:nvSpPr>
            <p:spPr bwMode="auto">
              <a:xfrm>
                <a:off x="8564908" y="2801792"/>
                <a:ext cx="2664296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2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Century Schoolbook" panose="02040604050505020304" pitchFamily="18" charset="0"/>
                  </a:rPr>
                  <a:t>Cutoff frequency: </a:t>
                </a:r>
                <a14:m>
                  <m:oMath xmlns:m="http://schemas.openxmlformats.org/officeDocument/2006/math">
                    <m:r>
                      <a:rPr lang="en-GB" sz="1200" b="0" i="0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lang="es-ES" sz="1200" b="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0.8</m:t>
                    </m:r>
                  </m:oMath>
                </a14:m>
                <a:r>
                  <a:rPr lang="en-GB" sz="12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Century Schoolbook" panose="02040604050505020304" pitchFamily="18" charset="0"/>
                  </a:rPr>
                  <a:t> GHz </a:t>
                </a:r>
              </a:p>
            </p:txBody>
          </p:sp>
        </mc:Choice>
        <mc:Fallback xmlns="">
          <p:sp>
            <p:nvSpPr>
              <p:cNvPr id="5" name="CuadroTexto 23">
                <a:extLst>
                  <a:ext uri="{FF2B5EF4-FFF2-40B4-BE49-F238E27FC236}">
                    <a16:creationId xmlns:a16="http://schemas.microsoft.com/office/drawing/2014/main" id="{DE28E5FA-D416-8E83-65AE-0610D08553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564908" y="2801792"/>
                <a:ext cx="2664296" cy="276999"/>
              </a:xfrm>
              <a:prstGeom prst="rect">
                <a:avLst/>
              </a:prstGeom>
              <a:blipFill>
                <a:blip r:embed="rId5"/>
                <a:stretch>
                  <a:fillRect t="-4444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Imagen 9" descr="Imagen que contiene Gráfico&#10;&#10;Descripción generada automáticamente">
            <a:extLst>
              <a:ext uri="{FF2B5EF4-FFF2-40B4-BE49-F238E27FC236}">
                <a16:creationId xmlns:a16="http://schemas.microsoft.com/office/drawing/2014/main" id="{01592D85-43E6-3C7D-50BF-420E1783C48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880"/>
          <a:stretch/>
        </p:blipFill>
        <p:spPr>
          <a:xfrm>
            <a:off x="-18050" y="1098611"/>
            <a:ext cx="3384376" cy="2013086"/>
          </a:xfrm>
          <a:prstGeom prst="rect">
            <a:avLst/>
          </a:prstGeom>
        </p:spPr>
      </p:pic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0648D7FF-E8EA-EC6A-FD84-38C07D263D2B}"/>
              </a:ext>
            </a:extLst>
          </p:cNvPr>
          <p:cNvCxnSpPr>
            <a:cxnSpLocks/>
          </p:cNvCxnSpPr>
          <p:nvPr/>
        </p:nvCxnSpPr>
        <p:spPr>
          <a:xfrm>
            <a:off x="8513536" y="2780928"/>
            <a:ext cx="0" cy="3633144"/>
          </a:xfrm>
          <a:prstGeom prst="line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uadroTexto 13">
            <a:extLst>
              <a:ext uri="{FF2B5EF4-FFF2-40B4-BE49-F238E27FC236}">
                <a16:creationId xmlns:a16="http://schemas.microsoft.com/office/drawing/2014/main" id="{2A9BBFEF-CE0C-9165-16D9-F5479A15C250}"/>
              </a:ext>
            </a:extLst>
          </p:cNvPr>
          <p:cNvSpPr txBox="1"/>
          <p:nvPr/>
        </p:nvSpPr>
        <p:spPr bwMode="auto">
          <a:xfrm>
            <a:off x="4799856" y="6592059"/>
            <a:ext cx="30930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benchmarks/</a:t>
            </a:r>
            <a:r>
              <a:rPr lang="en-US" sz="12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taperout</a:t>
            </a: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/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5" name="Picture 4">
            <a:extLst>
              <a:ext uri="{FF2B5EF4-FFF2-40B4-BE49-F238E27FC236}">
                <a16:creationId xmlns:a16="http://schemas.microsoft.com/office/drawing/2014/main" id="{01DE3F11-7395-CDE7-238D-71A59DDD41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888" y="6590822"/>
            <a:ext cx="262474" cy="26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ángulo: esquinas redondeadas 16">
            <a:extLst>
              <a:ext uri="{FF2B5EF4-FFF2-40B4-BE49-F238E27FC236}">
                <a16:creationId xmlns:a16="http://schemas.microsoft.com/office/drawing/2014/main" id="{2062654E-75A5-E323-4A76-28125E19C3F6}"/>
              </a:ext>
            </a:extLst>
          </p:cNvPr>
          <p:cNvSpPr/>
          <p:nvPr/>
        </p:nvSpPr>
        <p:spPr>
          <a:xfrm>
            <a:off x="3747334" y="1485385"/>
            <a:ext cx="7488829" cy="814635"/>
          </a:xfrm>
          <a:prstGeom prst="roundRect">
            <a:avLst>
              <a:gd name="adj" fmla="val 7289"/>
            </a:avLst>
          </a:prstGeom>
          <a:solidFill>
            <a:srgbClr val="FFC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This becomes </a:t>
            </a:r>
            <a:r>
              <a:rPr lang="en-US" sz="1600" dirty="0">
                <a:solidFill>
                  <a:schemeClr val="tx1"/>
                </a:solidFill>
              </a:rPr>
              <a:t>more evident in a non-resonant structure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, like a </a:t>
            </a:r>
            <a:r>
              <a:rPr lang="en-US" sz="1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transition (i.e., Step-out) </a:t>
            </a:r>
          </a:p>
          <a:p>
            <a:pPr algn="ctr"/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All modes should propagate, but in </a:t>
            </a:r>
            <a:r>
              <a:rPr lang="en-US" sz="16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Consolas" panose="020B0609020204030204" pitchFamily="49" charset="0"/>
              </a:rPr>
              <a:t>wakis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 they are reflected back. To simulate propagating modes, we need the </a:t>
            </a:r>
            <a:r>
              <a:rPr lang="en-US" sz="1600" b="1" dirty="0">
                <a:solidFill>
                  <a:schemeClr val="accent3">
                    <a:lumMod val="50000"/>
                  </a:schemeClr>
                </a:solidFill>
              </a:rPr>
              <a:t>PML 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boundary conditions</a:t>
            </a:r>
          </a:p>
        </p:txBody>
      </p:sp>
    </p:spTree>
    <p:extLst>
      <p:ext uri="{BB962C8B-B14F-4D97-AF65-F5344CB8AC3E}">
        <p14:creationId xmlns:p14="http://schemas.microsoft.com/office/powerpoint/2010/main" val="296202859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Gráfico&#10;&#10;Descripción generada automáticamente">
            <a:extLst>
              <a:ext uri="{FF2B5EF4-FFF2-40B4-BE49-F238E27FC236}">
                <a16:creationId xmlns:a16="http://schemas.microsoft.com/office/drawing/2014/main" id="{16E254C4-6E47-42D3-AF5B-8ED9EC9130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8939" y="2484648"/>
            <a:ext cx="4731421" cy="2365710"/>
          </a:xfrm>
          <a:prstGeom prst="rect">
            <a:avLst/>
          </a:prstGeom>
        </p:spPr>
      </p:pic>
      <p:pic>
        <p:nvPicPr>
          <p:cNvPr id="26626" name="Picture 2">
            <a:extLst>
              <a:ext uri="{FF2B5EF4-FFF2-40B4-BE49-F238E27FC236}">
                <a16:creationId xmlns:a16="http://schemas.microsoft.com/office/drawing/2014/main" id="{80118460-931C-2980-03BF-329FC13751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6" r="16987"/>
          <a:stretch/>
        </p:blipFill>
        <p:spPr bwMode="auto">
          <a:xfrm>
            <a:off x="3863752" y="1340768"/>
            <a:ext cx="3845077" cy="2956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778383B-89B1-FA41-AA83-FBFCE43CA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More challenges </a:t>
            </a:r>
            <a:r>
              <a:rPr lang="en-US" dirty="0"/>
              <a:t>for the near future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848A5665-823D-F430-D0A1-5BEC6A532D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41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9149DCF-95AA-6F72-D711-9857ACF5AF14}"/>
              </a:ext>
            </a:extLst>
          </p:cNvPr>
          <p:cNvSpPr txBox="1"/>
          <p:nvPr/>
        </p:nvSpPr>
        <p:spPr bwMode="auto">
          <a:xfrm>
            <a:off x="695400" y="1439333"/>
            <a:ext cx="5544616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lnSpc>
                <a:spcPts val="2200"/>
              </a:lnSpc>
              <a:buFont typeface="+mj-lt"/>
              <a:buAutoNum type="romanUcPeriod"/>
            </a:pP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PML &amp; Simulations above cutoff</a:t>
            </a:r>
          </a:p>
          <a:p>
            <a:pPr marL="400050" indent="-400050">
              <a:lnSpc>
                <a:spcPts val="2200"/>
              </a:lnSpc>
              <a:buFont typeface="+mj-lt"/>
              <a:buAutoNum type="romanUcPeriod"/>
            </a:pPr>
            <a:endParaRPr lang="en-US" sz="2000" dirty="0">
              <a:solidFill>
                <a:schemeClr val="accent3">
                  <a:lumMod val="75000"/>
                </a:schemeClr>
              </a:solidFill>
            </a:endParaRPr>
          </a:p>
          <a:p>
            <a:pPr marL="400050" indent="-400050">
              <a:lnSpc>
                <a:spcPts val="2200"/>
              </a:lnSpc>
              <a:buFont typeface="+mj-lt"/>
              <a:buAutoNum type="romanUcPeriod"/>
            </a:pP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Staircased grid</a:t>
            </a:r>
          </a:p>
          <a:p>
            <a:pPr marL="400050" indent="-400050">
              <a:lnSpc>
                <a:spcPts val="2200"/>
              </a:lnSpc>
              <a:buFont typeface="+mj-lt"/>
              <a:buAutoNum type="romanUcPeriod"/>
            </a:pPr>
            <a:endParaRPr lang="en-US" sz="2000" dirty="0">
              <a:solidFill>
                <a:schemeClr val="accent3">
                  <a:lumMod val="75000"/>
                </a:schemeClr>
              </a:solidFill>
            </a:endParaRPr>
          </a:p>
          <a:p>
            <a:pPr marL="400050" indent="-400050">
              <a:lnSpc>
                <a:spcPts val="2200"/>
              </a:lnSpc>
              <a:buFont typeface="+mj-lt"/>
              <a:buAutoNum type="romanUcPeriod"/>
            </a:pP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Numerical dispersion</a:t>
            </a:r>
          </a:p>
          <a:p>
            <a:pPr marL="400050" indent="-400050">
              <a:lnSpc>
                <a:spcPts val="2200"/>
              </a:lnSpc>
              <a:buFont typeface="+mj-lt"/>
              <a:buAutoNum type="romanUcPeriod"/>
            </a:pPr>
            <a:endParaRPr lang="en-US" sz="2000" dirty="0">
              <a:solidFill>
                <a:schemeClr val="accent3">
                  <a:lumMod val="75000"/>
                </a:schemeClr>
              </a:solidFill>
            </a:endParaRPr>
          </a:p>
          <a:p>
            <a:pPr marL="400050" indent="-400050">
              <a:lnSpc>
                <a:spcPts val="2200"/>
              </a:lnSpc>
              <a:buFont typeface="+mj-lt"/>
              <a:buAutoNum type="romanUcPeriod"/>
            </a:pP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GPU acceleration</a:t>
            </a:r>
          </a:p>
          <a:p>
            <a:pPr marL="400050" indent="-400050">
              <a:lnSpc>
                <a:spcPts val="2200"/>
              </a:lnSpc>
              <a:buFont typeface="+mj-lt"/>
              <a:buAutoNum type="romanUcPeriod"/>
            </a:pPr>
            <a:endParaRPr lang="en-US" sz="2000" dirty="0">
              <a:solidFill>
                <a:schemeClr val="accent3">
                  <a:lumMod val="75000"/>
                </a:schemeClr>
              </a:solidFill>
            </a:endParaRPr>
          </a:p>
          <a:p>
            <a:pPr marL="400050" indent="-400050">
              <a:lnSpc>
                <a:spcPts val="2200"/>
              </a:lnSpc>
              <a:buFont typeface="+mj-lt"/>
              <a:buAutoNum type="romanUcPeriod"/>
            </a:pP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Surface impedance</a:t>
            </a:r>
          </a:p>
          <a:p>
            <a:pPr marL="400050" indent="-400050">
              <a:lnSpc>
                <a:spcPts val="2200"/>
              </a:lnSpc>
              <a:buFont typeface="+mj-lt"/>
              <a:buAutoNum type="romanUcPeriod"/>
            </a:pPr>
            <a:endParaRPr lang="en-US" sz="2000" dirty="0">
              <a:solidFill>
                <a:schemeClr val="accent3">
                  <a:lumMod val="75000"/>
                </a:schemeClr>
              </a:solidFill>
            </a:endParaRPr>
          </a:p>
          <a:p>
            <a:pPr marL="400050" indent="-400050">
              <a:lnSpc>
                <a:spcPts val="2200"/>
              </a:lnSpc>
              <a:buFont typeface="+mj-lt"/>
              <a:buAutoNum type="romanUcPeriod"/>
            </a:pP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Wake extrapolation (genetic algorithm)</a:t>
            </a:r>
          </a:p>
          <a:p>
            <a:pPr marL="400050" indent="-400050">
              <a:lnSpc>
                <a:spcPts val="2200"/>
              </a:lnSpc>
              <a:buFont typeface="+mj-lt"/>
              <a:buAutoNum type="romanUcPeriod"/>
            </a:pPr>
            <a:endParaRPr lang="en-US" sz="2000" dirty="0">
              <a:solidFill>
                <a:schemeClr val="accent3">
                  <a:lumMod val="75000"/>
                </a:schemeClr>
              </a:solidFill>
            </a:endParaRPr>
          </a:p>
          <a:p>
            <a:pPr marL="400050" indent="-400050">
              <a:lnSpc>
                <a:spcPts val="2200"/>
              </a:lnSpc>
              <a:buFont typeface="+mj-lt"/>
              <a:buAutoNum type="romanUcPeriod"/>
            </a:pP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Frequency dependent (dispersive) materials</a:t>
            </a:r>
          </a:p>
          <a:p>
            <a:pPr marL="400050" indent="-400050">
              <a:lnSpc>
                <a:spcPts val="2200"/>
              </a:lnSpc>
              <a:buFont typeface="+mj-lt"/>
              <a:buAutoNum type="romanUcPeriod"/>
            </a:pPr>
            <a:endParaRPr lang="en-US" sz="2000" dirty="0">
              <a:solidFill>
                <a:schemeClr val="accent3">
                  <a:lumMod val="75000"/>
                </a:schemeClr>
              </a:solidFill>
            </a:endParaRPr>
          </a:p>
          <a:p>
            <a:pPr marL="400050" indent="-400050">
              <a:lnSpc>
                <a:spcPts val="2200"/>
              </a:lnSpc>
              <a:buFont typeface="+mj-lt"/>
              <a:buAutoNum type="romanUcPeriod"/>
            </a:pP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 Frequency domain monitors</a:t>
            </a:r>
          </a:p>
        </p:txBody>
      </p:sp>
      <p:pic>
        <p:nvPicPr>
          <p:cNvPr id="26628" name="Picture 4" descr="CuPy - Preferred Networks, Inc.">
            <a:extLst>
              <a:ext uri="{FF2B5EF4-FFF2-40B4-BE49-F238E27FC236}">
                <a16:creationId xmlns:a16="http://schemas.microsoft.com/office/drawing/2014/main" id="{39BF4624-B050-91AC-83F4-3BC62D0705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4570" y="3994619"/>
            <a:ext cx="2913560" cy="1942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2BB24A59-3510-CC6A-9892-E007A7F76329}"/>
              </a:ext>
            </a:extLst>
          </p:cNvPr>
          <p:cNvSpPr txBox="1"/>
          <p:nvPr/>
        </p:nvSpPr>
        <p:spPr bwMode="auto">
          <a:xfrm>
            <a:off x="7176120" y="1429637"/>
            <a:ext cx="4176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tx2"/>
                </a:solidFill>
              </a:rPr>
              <a:t>Staircased grid with curved geometry generates artifacts and difficulties convergence</a:t>
            </a: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2FD3D5B9-CD85-15A7-B987-FBE965858664}"/>
              </a:ext>
            </a:extLst>
          </p:cNvPr>
          <p:cNvCxnSpPr/>
          <p:nvPr/>
        </p:nvCxnSpPr>
        <p:spPr>
          <a:xfrm flipH="1">
            <a:off x="6562493" y="1967449"/>
            <a:ext cx="698092" cy="410076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B5F79E65-3619-4AC3-5CFD-B20130C6503E}"/>
              </a:ext>
            </a:extLst>
          </p:cNvPr>
          <p:cNvCxnSpPr>
            <a:cxnSpLocks/>
          </p:cNvCxnSpPr>
          <p:nvPr/>
        </p:nvCxnSpPr>
        <p:spPr>
          <a:xfrm flipH="1" flipV="1">
            <a:off x="10128448" y="4427801"/>
            <a:ext cx="288032" cy="497239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626F872F-FAE6-CCEB-9B4D-812BD1C2B6D2}"/>
              </a:ext>
            </a:extLst>
          </p:cNvPr>
          <p:cNvSpPr txBox="1"/>
          <p:nvPr/>
        </p:nvSpPr>
        <p:spPr bwMode="auto">
          <a:xfrm>
            <a:off x="8450695" y="4925040"/>
            <a:ext cx="35111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>
                <a:solidFill>
                  <a:schemeClr val="tx2"/>
                </a:solidFill>
              </a:rPr>
              <a:t>For some optic applications, the code shows numerical </a:t>
            </a:r>
            <a:r>
              <a:rPr lang="en-GB" sz="1600" dirty="0" err="1">
                <a:solidFill>
                  <a:schemeClr val="tx2"/>
                </a:solidFill>
              </a:rPr>
              <a:t>dispersión</a:t>
            </a:r>
            <a:r>
              <a:rPr lang="en-GB" sz="1600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08EF1C18-FCAC-0CD1-1E94-79CDC4D78E12}"/>
              </a:ext>
            </a:extLst>
          </p:cNvPr>
          <p:cNvSpPr txBox="1"/>
          <p:nvPr/>
        </p:nvSpPr>
        <p:spPr bwMode="auto">
          <a:xfrm>
            <a:off x="8677652" y="5467686"/>
            <a:ext cx="340235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examples/script_wavepacket_fit.py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4" name="Picture 4">
            <a:extLst>
              <a:ext uri="{FF2B5EF4-FFF2-40B4-BE49-F238E27FC236}">
                <a16:creationId xmlns:a16="http://schemas.microsoft.com/office/drawing/2014/main" id="{209277B2-D6B3-24E8-02C9-B033222352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2247" y="5467234"/>
            <a:ext cx="262474" cy="26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1BFB426D-80C0-4C72-B560-AFE8A964CF4A}"/>
              </a:ext>
            </a:extLst>
          </p:cNvPr>
          <p:cNvSpPr txBox="1"/>
          <p:nvPr/>
        </p:nvSpPr>
        <p:spPr bwMode="auto">
          <a:xfrm>
            <a:off x="4871864" y="5838276"/>
            <a:ext cx="35111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tx2"/>
                </a:solidFill>
              </a:rPr>
              <a:t>Acceleration should be possible with </a:t>
            </a:r>
            <a:r>
              <a:rPr lang="en-GB" sz="1600" dirty="0" err="1">
                <a:solidFill>
                  <a:schemeClr val="tx2"/>
                </a:solidFill>
                <a:latin typeface="Consolas" panose="020B0609020204030204" pitchFamily="49" charset="0"/>
              </a:rPr>
              <a:t>cupy</a:t>
            </a:r>
            <a:r>
              <a:rPr lang="en-GB" sz="1600" dirty="0">
                <a:solidFill>
                  <a:schemeClr val="tx2"/>
                </a:solidFill>
              </a:rPr>
              <a:t> since it supports </a:t>
            </a:r>
            <a:r>
              <a:rPr lang="en-GB" sz="1600" dirty="0" err="1">
                <a:solidFill>
                  <a:schemeClr val="tx2"/>
                </a:solidFill>
                <a:latin typeface="Consolas" panose="020B0609020204030204" pitchFamily="49" charset="0"/>
              </a:rPr>
              <a:t>scipy.sparse</a:t>
            </a:r>
            <a:endParaRPr lang="en-GB" sz="1600" dirty="0">
              <a:solidFill>
                <a:schemeClr val="tx2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3355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3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>
            <a:extLst>
              <a:ext uri="{FF2B5EF4-FFF2-40B4-BE49-F238E27FC236}">
                <a16:creationId xmlns:a16="http://schemas.microsoft.com/office/drawing/2014/main" id="{F943B36A-686D-C8B7-7254-905FE84F74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0256" y="4821848"/>
            <a:ext cx="3299028" cy="1917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n 12" descr="Gráfico, Histograma&#10;&#10;Descripción generada automáticamente">
            <a:extLst>
              <a:ext uri="{FF2B5EF4-FFF2-40B4-BE49-F238E27FC236}">
                <a16:creationId xmlns:a16="http://schemas.microsoft.com/office/drawing/2014/main" id="{50CF2958-AA4A-ADA0-A77C-AC6B35AF80A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2" t="5900" r="50787"/>
          <a:stretch/>
        </p:blipFill>
        <p:spPr>
          <a:xfrm>
            <a:off x="4608013" y="4397449"/>
            <a:ext cx="3000155" cy="2308804"/>
          </a:xfrm>
          <a:prstGeom prst="rect">
            <a:avLst/>
          </a:prstGeom>
        </p:spPr>
      </p:pic>
      <p:grpSp>
        <p:nvGrpSpPr>
          <p:cNvPr id="6" name="Grupo 5">
            <a:extLst>
              <a:ext uri="{FF2B5EF4-FFF2-40B4-BE49-F238E27FC236}">
                <a16:creationId xmlns:a16="http://schemas.microsoft.com/office/drawing/2014/main" id="{1D72963C-694E-C0A8-F7DE-D2BD5316CC81}"/>
              </a:ext>
            </a:extLst>
          </p:cNvPr>
          <p:cNvGrpSpPr/>
          <p:nvPr/>
        </p:nvGrpSpPr>
        <p:grpSpPr>
          <a:xfrm>
            <a:off x="91319" y="2382156"/>
            <a:ext cx="4189556" cy="3252831"/>
            <a:chOff x="6533873" y="1119246"/>
            <a:chExt cx="5379350" cy="4200587"/>
          </a:xfrm>
        </p:grpSpPr>
        <p:graphicFrame>
          <p:nvGraphicFramePr>
            <p:cNvPr id="8" name="Object 15">
              <a:extLst>
                <a:ext uri="{FF2B5EF4-FFF2-40B4-BE49-F238E27FC236}">
                  <a16:creationId xmlns:a16="http://schemas.microsoft.com/office/drawing/2014/main" id="{F1B776A9-28A9-8602-9344-ED36A5CECE6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44593385"/>
                </p:ext>
              </p:extLst>
            </p:nvPr>
          </p:nvGraphicFramePr>
          <p:xfrm>
            <a:off x="9340063" y="2381002"/>
            <a:ext cx="2270125" cy="695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1574800" imgH="482600" progId="Equation.3">
                    <p:embed/>
                  </p:oleObj>
                </mc:Choice>
                <mc:Fallback>
                  <p:oleObj name="Equation" r:id="rId6" imgW="1574800" imgH="482600" progId="Equation.3">
                    <p:embed/>
                    <p:pic>
                      <p:nvPicPr>
                        <p:cNvPr id="10" name="Object 15">
                          <a:extLst>
                            <a:ext uri="{FF2B5EF4-FFF2-40B4-BE49-F238E27FC236}">
                              <a16:creationId xmlns:a16="http://schemas.microsoft.com/office/drawing/2014/main" id="{5AD4CC2C-E703-A490-0FC9-AEB9EDC137D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340063" y="2381002"/>
                          <a:ext cx="2270125" cy="695325"/>
                        </a:xfrm>
                        <a:prstGeom prst="rect">
                          <a:avLst/>
                        </a:prstGeom>
                        <a:noFill/>
                        <a:ln w="25400">
                          <a:noFill/>
                          <a:miter lim="800000"/>
                          <a:headEnd/>
                          <a:tailEnd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21603ED5-562D-90B5-5A29-76519A91275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533873" y="1119246"/>
              <a:ext cx="5379350" cy="4200587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ítulo 1">
                <a:extLst>
                  <a:ext uri="{FF2B5EF4-FFF2-40B4-BE49-F238E27FC236}">
                    <a16:creationId xmlns:a16="http://schemas.microsoft.com/office/drawing/2014/main" id="{DC126B5F-DF87-BB8F-DA18-41DF144840C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Beam Coupling Impedance 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(II)</a:t>
                </a:r>
              </a:p>
            </p:txBody>
          </p:sp>
        </mc:Choice>
        <mc:Fallback xmlns="">
          <p:sp>
            <p:nvSpPr>
              <p:cNvPr id="2" name="Título 1">
                <a:extLst>
                  <a:ext uri="{FF2B5EF4-FFF2-40B4-BE49-F238E27FC236}">
                    <a16:creationId xmlns:a16="http://schemas.microsoft.com/office/drawing/2014/main" id="{DC126B5F-DF87-BB8F-DA18-41DF144840C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9"/>
                <a:stretch>
                  <a:fillRect l="-1125" t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1EE3DE2-2490-3E81-1AA1-3FE40D4167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DC6F44D-1321-B0BD-E8B5-C488D6B0C24F}"/>
              </a:ext>
            </a:extLst>
          </p:cNvPr>
          <p:cNvSpPr txBox="1"/>
          <p:nvPr/>
        </p:nvSpPr>
        <p:spPr bwMode="auto">
          <a:xfrm>
            <a:off x="184797" y="1269478"/>
            <a:ext cx="4058633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impedance of all relevant accelerator components is gathered in each accelerator's </a:t>
            </a:r>
            <a:r>
              <a:rPr lang="en-GB" sz="17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impedance model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AF79B10F-F640-A4A0-86AB-F5768653B33B}"/>
              </a:ext>
            </a:extLst>
          </p:cNvPr>
          <p:cNvSpPr txBox="1"/>
          <p:nvPr/>
        </p:nvSpPr>
        <p:spPr bwMode="auto">
          <a:xfrm>
            <a:off x="4353352" y="1269477"/>
            <a:ext cx="3456384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used in beam-dynamics codes (</a:t>
            </a:r>
            <a:r>
              <a:rPr lang="en-GB" sz="17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pyHeadTail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Xsuite) to </a:t>
            </a:r>
            <a:r>
              <a:rPr lang="en-GB" sz="1700" dirty="0">
                <a:solidFill>
                  <a:srgbClr val="008A3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predict beam behaviour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DA00E596-E4C9-662A-9995-10D1F9BF171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09641" y="2201599"/>
            <a:ext cx="2485909" cy="1924822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6EDC1C20-1AAF-89AF-86DE-BD2882A902D0}"/>
              </a:ext>
            </a:extLst>
          </p:cNvPr>
          <p:cNvSpPr txBox="1"/>
          <p:nvPr/>
        </p:nvSpPr>
        <p:spPr>
          <a:xfrm>
            <a:off x="286879" y="5705964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[1] SPS Transverse vertical impedance model. </a:t>
            </a:r>
          </a:p>
          <a:p>
            <a:pPr algn="ctr"/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C. Zannini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EEFFD16-F1FB-FCC5-5393-6521C4A2232C}"/>
              </a:ext>
            </a:extLst>
          </p:cNvPr>
          <p:cNvSpPr txBox="1"/>
          <p:nvPr/>
        </p:nvSpPr>
        <p:spPr>
          <a:xfrm>
            <a:off x="4384512" y="3748694"/>
            <a:ext cx="144016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[2] PyHEADTAIL concept schematic. </a:t>
            </a:r>
          </a:p>
          <a:p>
            <a:pPr algn="ctr"/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K. Li &amp; G. Rumolo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12100D45-F3E1-1C1F-B6B9-7792EB66A785}"/>
              </a:ext>
            </a:extLst>
          </p:cNvPr>
          <p:cNvSpPr txBox="1"/>
          <p:nvPr/>
        </p:nvSpPr>
        <p:spPr bwMode="auto">
          <a:xfrm>
            <a:off x="8143526" y="1269476"/>
            <a:ext cx="3802022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 assess </a:t>
            </a:r>
            <a:r>
              <a:rPr lang="en-GB" sz="17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beam-induced heating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individual accelerator components and propose mitigation solutions</a:t>
            </a:r>
            <a:endParaRPr lang="en-GB" sz="17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92564E2C-ACC2-773D-60AD-6FB8BBA7B814}"/>
              </a:ext>
            </a:extLst>
          </p:cNvPr>
          <p:cNvSpPr txBox="1"/>
          <p:nvPr/>
        </p:nvSpPr>
        <p:spPr>
          <a:xfrm>
            <a:off x="5889805" y="4592004"/>
            <a:ext cx="16797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[3] Simulated Head-Tail</a:t>
            </a:r>
          </a:p>
          <a:p>
            <a:pPr algn="ctr"/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mode-zero instability 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02E70074-F845-78A0-F993-BDEE86D6641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319267" y="2276872"/>
            <a:ext cx="3678738" cy="2185169"/>
          </a:xfrm>
          <a:prstGeom prst="rect">
            <a:avLst/>
          </a:prstGeom>
        </p:spPr>
      </p:pic>
      <p:pic>
        <p:nvPicPr>
          <p:cNvPr id="19" name="Imagen 18" descr="Diagrama&#10;&#10;Descripción generada automáticamente">
            <a:extLst>
              <a:ext uri="{FF2B5EF4-FFF2-40B4-BE49-F238E27FC236}">
                <a16:creationId xmlns:a16="http://schemas.microsoft.com/office/drawing/2014/main" id="{E5A9276C-A1C8-6715-1C39-6B89CE31A073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4812" b="86418" l="10000" r="90000">
                        <a14:foregroundMark x1="46764" y1="15453" x2="50971" y2="15453"/>
                        <a14:foregroundMark x1="21521" y1="78508" x2="22816" y2="84369"/>
                        <a14:foregroundMark x1="89968" y1="37478" x2="89482" y2="419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861" b="4632"/>
          <a:stretch/>
        </p:blipFill>
        <p:spPr>
          <a:xfrm>
            <a:off x="9040150" y="2910375"/>
            <a:ext cx="1118486" cy="872431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4F5C12A3-A75D-C7AF-B11C-EBD7D9605269}"/>
              </a:ext>
            </a:extLst>
          </p:cNvPr>
          <p:cNvSpPr txBox="1"/>
          <p:nvPr/>
        </p:nvSpPr>
        <p:spPr>
          <a:xfrm>
            <a:off x="10511152" y="5275262"/>
            <a:ext cx="11881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[5] Warm Vacuum modules Power lost map (2023)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D48507BF-52AF-1F03-144F-97D473403305}"/>
              </a:ext>
            </a:extLst>
          </p:cNvPr>
          <p:cNvSpPr txBox="1"/>
          <p:nvPr/>
        </p:nvSpPr>
        <p:spPr>
          <a:xfrm>
            <a:off x="8143526" y="4200536"/>
            <a:ext cx="16777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[4] SPS BWS mitigation solution (2023)</a:t>
            </a:r>
          </a:p>
        </p:txBody>
      </p:sp>
    </p:spTree>
    <p:extLst>
      <p:ext uri="{BB962C8B-B14F-4D97-AF65-F5344CB8AC3E}">
        <p14:creationId xmlns:p14="http://schemas.microsoft.com/office/powerpoint/2010/main" val="588915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/>
      <p:bldP spid="11" grpId="0"/>
      <p:bldP spid="12" grpId="0"/>
      <p:bldP spid="14" grpId="0"/>
      <p:bldP spid="20" grpId="0"/>
      <p:bldP spid="21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8D8E774E-CD3C-9CDC-D5E0-3612E86940CA}"/>
              </a:ext>
            </a:extLst>
          </p:cNvPr>
          <p:cNvSpPr/>
          <p:nvPr/>
        </p:nvSpPr>
        <p:spPr>
          <a:xfrm>
            <a:off x="220347" y="5244689"/>
            <a:ext cx="7891877" cy="864096"/>
          </a:xfrm>
          <a:prstGeom prst="roundRect">
            <a:avLst/>
          </a:prstGeom>
          <a:solidFill>
            <a:srgbClr val="FFC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778383B-89B1-FA41-AA83-FBFCE43CA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848A5665-823D-F430-D0A1-5BEC6A532D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42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E117A517-D85C-9C49-8EAB-0E161E03C77B}"/>
                  </a:ext>
                </a:extLst>
              </p:cNvPr>
              <p:cNvSpPr txBox="1"/>
              <p:nvPr/>
            </p:nvSpPr>
            <p:spPr bwMode="auto">
              <a:xfrm>
                <a:off x="220347" y="1268760"/>
                <a:ext cx="8107901" cy="48628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600"/>
                  </a:spcAft>
                  <a:buFont typeface="Courier New" panose="02070309020205020404" pitchFamily="49" charset="0"/>
                  <a:buChar char="o"/>
                </a:pPr>
                <a:r>
                  <a:rPr lang="en-US" sz="1600" spc="-10" dirty="0">
                    <a:solidFill>
                      <a:schemeClr val="tx2"/>
                    </a:solidFill>
                  </a:rPr>
                  <a:t>Developed a </a:t>
                </a:r>
                <a:r>
                  <a:rPr lang="en-US" sz="1600" b="1" spc="-10" dirty="0">
                    <a:solidFill>
                      <a:schemeClr val="tx2"/>
                    </a:solidFill>
                  </a:rPr>
                  <a:t>3D Electromagnetic and Wake Solver in time domain</a:t>
                </a:r>
                <a:r>
                  <a:rPr lang="en-US" sz="1600" spc="-10" dirty="0">
                    <a:solidFill>
                      <a:schemeClr val="tx2"/>
                    </a:solidFill>
                  </a:rPr>
                  <a:t>, 100% in python: </a:t>
                </a:r>
                <a:r>
                  <a:rPr lang="en-US" sz="1600" spc="-10" dirty="0" err="1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Consolas" panose="020B0609020204030204" pitchFamily="49" charset="0"/>
                  </a:rPr>
                  <a:t>wakis</a:t>
                </a:r>
                <a:endParaRPr lang="en-US" sz="1600" spc="-10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Consolas" panose="020B0609020204030204" pitchFamily="49" charset="0"/>
                </a:endParaRPr>
              </a:p>
              <a:p>
                <a:pPr marL="857250" lvl="1" indent="-400050">
                  <a:buFont typeface="+mj-lt"/>
                  <a:buAutoNum type="romanLcPeriod"/>
                </a:pPr>
                <a:r>
                  <a:rPr lang="en-US" sz="1500" spc="-10" dirty="0">
                    <a:solidFill>
                      <a:schemeClr val="tx2"/>
                    </a:solidFill>
                  </a:rPr>
                  <a:t>Uses the </a:t>
                </a:r>
                <a:r>
                  <a:rPr lang="en-US" sz="1500" b="1" spc="-10" dirty="0">
                    <a:solidFill>
                      <a:srgbClr val="C00000"/>
                    </a:solidFill>
                  </a:rPr>
                  <a:t>Finite Integration Technique </a:t>
                </a:r>
                <a:r>
                  <a:rPr lang="en-US" sz="1500" spc="-10" dirty="0">
                    <a:solidFill>
                      <a:schemeClr val="tx2"/>
                    </a:solidFill>
                  </a:rPr>
                  <a:t>and </a:t>
                </a:r>
                <a:r>
                  <a:rPr lang="en-US" sz="1500" spc="-10" dirty="0" err="1">
                    <a:solidFill>
                      <a:srgbClr val="C00000"/>
                    </a:solidFill>
                    <a:latin typeface="Consolas" panose="020B0609020204030204" pitchFamily="49" charset="0"/>
                  </a:rPr>
                  <a:t>scipy.sparse</a:t>
                </a:r>
                <a:r>
                  <a:rPr lang="en-US" sz="1500" spc="-10" dirty="0">
                    <a:solidFill>
                      <a:srgbClr val="C00000"/>
                    </a:solidFill>
                    <a:latin typeface="Consolas" panose="020B0609020204030204" pitchFamily="49" charset="0"/>
                  </a:rPr>
                  <a:t> </a:t>
                </a:r>
                <a:r>
                  <a:rPr lang="en-US" sz="1500" spc="-10" dirty="0">
                    <a:solidFill>
                      <a:schemeClr val="tx2"/>
                    </a:solidFill>
                  </a:rPr>
                  <a:t>matrices, allowing for fast computations, </a:t>
                </a:r>
                <a:r>
                  <a:rPr lang="en-US" sz="1500" spc="-10" dirty="0">
                    <a:solidFill>
                      <a:srgbClr val="C00000"/>
                    </a:solidFill>
                  </a:rPr>
                  <a:t>extendable to GPU</a:t>
                </a:r>
              </a:p>
              <a:p>
                <a:pPr marL="857250" lvl="1" indent="-400050">
                  <a:buFont typeface="+mj-lt"/>
                  <a:buAutoNum type="romanLcPeriod"/>
                </a:pPr>
                <a:r>
                  <a:rPr lang="en-US" sz="1500" spc="-10" dirty="0">
                    <a:solidFill>
                      <a:schemeClr val="tx2"/>
                    </a:solidFill>
                  </a:rPr>
                  <a:t>Different </a:t>
                </a:r>
                <a:r>
                  <a:rPr lang="en-US" sz="1500" b="1" spc="-10" dirty="0">
                    <a:solidFill>
                      <a:srgbClr val="00B0F0"/>
                    </a:solidFill>
                  </a:rPr>
                  <a:t>boundary conditions</a:t>
                </a:r>
                <a:r>
                  <a:rPr lang="en-US" sz="1500" spc="-10" dirty="0">
                    <a:solidFill>
                      <a:srgbClr val="00B0F0"/>
                    </a:solidFill>
                  </a:rPr>
                  <a:t>: PEC, PMC, Periodic, ABC</a:t>
                </a:r>
              </a:p>
              <a:p>
                <a:pPr marL="857250" lvl="1" indent="-400050">
                  <a:buFont typeface="+mj-lt"/>
                  <a:buAutoNum type="romanLcPeriod"/>
                </a:pPr>
                <a:r>
                  <a:rPr lang="en-US" sz="1500" b="1" spc="-10" dirty="0">
                    <a:solidFill>
                      <a:srgbClr val="0070C0"/>
                    </a:solidFill>
                  </a:rPr>
                  <a:t>Importing CAD geometry </a:t>
                </a:r>
                <a:r>
                  <a:rPr lang="en-US" sz="1500" spc="-10" dirty="0">
                    <a:solidFill>
                      <a:schemeClr val="tx2"/>
                    </a:solidFill>
                  </a:rPr>
                  <a:t>with </a:t>
                </a:r>
                <a:r>
                  <a:rPr lang="en-US" sz="1500" spc="-10" dirty="0" err="1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Consolas" panose="020B0609020204030204" pitchFamily="49" charset="0"/>
                  </a:rPr>
                  <a:t>pyvista</a:t>
                </a:r>
                <a:endParaRPr lang="en-US" sz="1500" spc="-1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Consolas" panose="020B0609020204030204" pitchFamily="49" charset="0"/>
                </a:endParaRPr>
              </a:p>
              <a:p>
                <a:pPr marL="857250" lvl="1" indent="-400050">
                  <a:buFont typeface="+mj-lt"/>
                  <a:buAutoNum type="romanLcPeriod"/>
                </a:pPr>
                <a:r>
                  <a:rPr lang="en-US" sz="1500" b="1" spc="-10" dirty="0">
                    <a:solidFill>
                      <a:schemeClr val="accent3"/>
                    </a:solidFill>
                  </a:rPr>
                  <a:t>Simulate materials with </a:t>
                </a:r>
                <a14:m>
                  <m:oMath xmlns:m="http://schemas.openxmlformats.org/officeDocument/2006/math">
                    <m:r>
                      <a:rPr lang="es-ES" sz="1500" b="1" i="1" spc="-10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𝜺</m:t>
                    </m:r>
                    <m:r>
                      <a:rPr lang="es-ES" sz="1500" b="1" i="1" spc="-10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s-ES" sz="1500" b="1" i="1" spc="-10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𝝁</m:t>
                    </m:r>
                    <m:r>
                      <a:rPr lang="es-ES" sz="1500" b="1" i="1" spc="-10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s-ES" sz="1500" b="1" i="1" spc="-10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en-US" sz="1500" b="1" spc="-10" dirty="0">
                    <a:solidFill>
                      <a:schemeClr val="accent3"/>
                    </a:solidFill>
                  </a:rPr>
                  <a:t> </a:t>
                </a:r>
                <a:r>
                  <a:rPr lang="en-US" sz="1500" spc="-10" dirty="0">
                    <a:solidFill>
                      <a:schemeClr val="tx2"/>
                    </a:solidFill>
                  </a:rPr>
                  <a:t>with diagonal tensors. Possibility of </a:t>
                </a:r>
                <a:r>
                  <a:rPr lang="en-US" sz="1500" spc="-10" dirty="0">
                    <a:solidFill>
                      <a:schemeClr val="accent3"/>
                    </a:solidFill>
                  </a:rPr>
                  <a:t>anisotropic properties.</a:t>
                </a:r>
              </a:p>
              <a:p>
                <a:pPr marL="857250" lvl="1" indent="-400050">
                  <a:buFont typeface="+mj-lt"/>
                  <a:buAutoNum type="romanLcPeriod"/>
                </a:pPr>
                <a:r>
                  <a:rPr lang="en-US" sz="1500" spc="-10" dirty="0">
                    <a:solidFill>
                      <a:schemeClr val="tx2"/>
                    </a:solidFill>
                  </a:rPr>
                  <a:t>Simulate </a:t>
                </a:r>
                <a:r>
                  <a:rPr lang="en-US" sz="1500" spc="-10" dirty="0">
                    <a:solidFill>
                      <a:srgbClr val="7030A0"/>
                    </a:solidFill>
                  </a:rPr>
                  <a:t>several sources</a:t>
                </a:r>
                <a:r>
                  <a:rPr lang="en-US" sz="1500" spc="-10" dirty="0">
                    <a:solidFill>
                      <a:schemeClr val="tx2"/>
                    </a:solidFill>
                  </a:rPr>
                  <a:t>: Planewave, gaussian wave packet, and the </a:t>
                </a:r>
                <a:r>
                  <a:rPr lang="en-US" sz="1500" b="1" spc="-10" dirty="0">
                    <a:solidFill>
                      <a:srgbClr val="7030A0"/>
                    </a:solidFill>
                  </a:rPr>
                  <a:t>particle beam for different </a:t>
                </a:r>
                <a14:m>
                  <m:oMath xmlns:m="http://schemas.openxmlformats.org/officeDocument/2006/math">
                    <m:r>
                      <a:rPr lang="es-ES" sz="1500" b="1" i="1" spc="-1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𝜷</m:t>
                    </m:r>
                  </m:oMath>
                </a14:m>
                <a:endParaRPr lang="en-US" sz="1500" b="1" spc="-10" dirty="0">
                  <a:solidFill>
                    <a:srgbClr val="7030A0"/>
                  </a:solidFill>
                </a:endParaRPr>
              </a:p>
              <a:p>
                <a:pPr marL="857250" lvl="1" indent="-400050">
                  <a:buFont typeface="+mj-lt"/>
                  <a:buAutoNum type="romanLcPeriod"/>
                </a:pPr>
                <a:r>
                  <a:rPr lang="en-US" sz="1500" spc="-10" dirty="0">
                    <a:solidFill>
                      <a:schemeClr val="tx2"/>
                    </a:solidFill>
                  </a:rPr>
                  <a:t>Several </a:t>
                </a:r>
                <a:r>
                  <a:rPr lang="en-US" sz="1500" b="1" spc="-10" dirty="0">
                    <a:solidFill>
                      <a:srgbClr val="008A3E"/>
                    </a:solidFill>
                  </a:rPr>
                  <a:t>on the fly built-in plotting </a:t>
                </a:r>
                <a:r>
                  <a:rPr lang="en-US" sz="1500" spc="-10" dirty="0">
                    <a:solidFill>
                      <a:schemeClr val="tx2"/>
                    </a:solidFill>
                  </a:rPr>
                  <a:t>capabilities in 1d, 2d, 3d</a:t>
                </a:r>
              </a:p>
              <a:p>
                <a:pPr marL="857250" lvl="1" indent="-400050">
                  <a:buFont typeface="+mj-lt"/>
                  <a:buAutoNum type="romanLcPeriod"/>
                </a:pPr>
                <a:r>
                  <a:rPr lang="en-US" sz="1500" b="1" spc="-10" dirty="0">
                    <a:solidFill>
                      <a:schemeClr val="accent2">
                        <a:lumMod val="50000"/>
                      </a:schemeClr>
                    </a:solidFill>
                  </a:rPr>
                  <a:t>Interactive visualization</a:t>
                </a:r>
                <a:r>
                  <a:rPr lang="en-US" sz="1500" spc="-10" dirty="0">
                    <a:solidFill>
                      <a:schemeClr val="tx2"/>
                    </a:solidFill>
                  </a:rPr>
                  <a:t> methods to inspect the grid and the geometry</a:t>
                </a:r>
              </a:p>
              <a:p>
                <a:pPr marL="857250" lvl="1" indent="-400050">
                  <a:buFont typeface="+mj-lt"/>
                  <a:buAutoNum type="romanLcPeriod"/>
                </a:pPr>
                <a:r>
                  <a:rPr lang="en-US" sz="1500" spc="-10" dirty="0">
                    <a:solidFill>
                      <a:schemeClr val="tx2"/>
                    </a:solidFill>
                  </a:rPr>
                  <a:t>+10 examples and benchmark simulations (</a:t>
                </a:r>
                <a:r>
                  <a:rPr lang="es-ES" sz="1600" b="0" i="0" u="none" strike="noStrike" spc="-10" dirty="0">
                    <a:solidFill>
                      <a:srgbClr val="000000"/>
                    </a:solidFill>
                    <a:effectLst/>
                    <a:highlight>
                      <a:srgbClr val="FFFFFF"/>
                    </a:highlight>
                    <a:latin typeface="Apple Color Emoji"/>
                    <a:hlinkClick r:id="rId3"/>
                  </a:rPr>
                  <a:t>⏳</a:t>
                </a:r>
                <a:r>
                  <a:rPr lang="en-US" sz="1500" spc="-10" dirty="0">
                    <a:solidFill>
                      <a:schemeClr val="tx2"/>
                    </a:solidFill>
                  </a:rPr>
                  <a:t>~2’ to 20’) already available on GitHub.</a:t>
                </a:r>
              </a:p>
              <a:p>
                <a:pPr lvl="1"/>
                <a:endParaRPr lang="en-US" sz="1600" spc="-10" dirty="0">
                  <a:solidFill>
                    <a:schemeClr val="tx2"/>
                  </a:solidFill>
                </a:endParaRPr>
              </a:p>
              <a:p>
                <a:pPr marL="285750" indent="-285750">
                  <a:spcAft>
                    <a:spcPts val="600"/>
                  </a:spcAft>
                  <a:buFont typeface="Courier New" panose="02070309020205020404" pitchFamily="49" charset="0"/>
                  <a:buChar char="o"/>
                </a:pPr>
                <a:r>
                  <a:rPr lang="en-US" sz="1600" spc="-10" dirty="0" err="1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Consolas" panose="020B0609020204030204" pitchFamily="49" charset="0"/>
                  </a:rPr>
                  <a:t>wakis</a:t>
                </a:r>
                <a:r>
                  <a:rPr lang="en-US" sz="1600" spc="-10" dirty="0">
                    <a:solidFill>
                      <a:schemeClr val="tx2"/>
                    </a:solidFill>
                  </a:rPr>
                  <a:t> solver has been </a:t>
                </a:r>
                <a:r>
                  <a:rPr lang="en-US" sz="1600" b="1" spc="-10" dirty="0">
                    <a:solidFill>
                      <a:schemeClr val="tx2"/>
                    </a:solidFill>
                  </a:rPr>
                  <a:t>benchmarked with CST Wakefield Solver® </a:t>
                </a:r>
                <a:r>
                  <a:rPr lang="en-US" sz="1600" spc="-10" dirty="0">
                    <a:solidFill>
                      <a:schemeClr val="tx2"/>
                    </a:solidFill>
                  </a:rPr>
                  <a:t>with pillbox cavities of different materials and geometries, below cut-off.</a:t>
                </a:r>
              </a:p>
              <a:p>
                <a:pPr marL="285750" indent="-285750">
                  <a:spcAft>
                    <a:spcPts val="600"/>
                  </a:spcAft>
                  <a:buFont typeface="Courier New" panose="02070309020205020404" pitchFamily="49" charset="0"/>
                  <a:buChar char="o"/>
                </a:pPr>
                <a:r>
                  <a:rPr lang="en-US" sz="1600" spc="-10" dirty="0">
                    <a:solidFill>
                      <a:schemeClr val="tx2"/>
                    </a:solidFill>
                  </a:rPr>
                  <a:t>It is built also as a </a:t>
                </a:r>
                <a:r>
                  <a:rPr lang="en-US" sz="1600" b="1" spc="-10" dirty="0">
                    <a:solidFill>
                      <a:schemeClr val="tx2"/>
                    </a:solidFill>
                  </a:rPr>
                  <a:t>general-purpose 3D TD EM code</a:t>
                </a:r>
                <a:r>
                  <a:rPr lang="en-US" sz="1600" spc="-10" dirty="0">
                    <a:solidFill>
                      <a:schemeClr val="tx2"/>
                    </a:solidFill>
                  </a:rPr>
                  <a:t>, capable of simulating optical lenses, diffraction gratings and much more. </a:t>
                </a:r>
              </a:p>
              <a:p>
                <a:pPr marL="285750" indent="-285750"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r>
                  <a:rPr lang="en-US" sz="1600" spc="-10" dirty="0">
                    <a:solidFill>
                      <a:schemeClr val="tx2"/>
                    </a:solidFill>
                  </a:rPr>
                  <a:t>However, </a:t>
                </a:r>
                <a:r>
                  <a:rPr lang="en-US" sz="1600" b="1" spc="-10" dirty="0">
                    <a:solidFill>
                      <a:srgbClr val="C00000"/>
                    </a:solidFill>
                  </a:rPr>
                  <a:t>many challenges need to be investigated</a:t>
                </a:r>
                <a:r>
                  <a:rPr lang="en-US" sz="1600" spc="-10" dirty="0">
                    <a:solidFill>
                      <a:srgbClr val="C00000"/>
                    </a:solidFill>
                  </a:rPr>
                  <a:t>: </a:t>
                </a:r>
                <a:r>
                  <a:rPr lang="en-US" sz="1600" spc="-10" dirty="0">
                    <a:solidFill>
                      <a:schemeClr val="tx2"/>
                    </a:solidFill>
                  </a:rPr>
                  <a:t>simulations above cutoff with PML boundaries, advanced mesh generation, GPU acceleration, numerical dispersion correction, surface impedance condition… That </a:t>
                </a:r>
                <a:r>
                  <a:rPr lang="en-US" sz="1600" spc="-10" dirty="0">
                    <a:solidFill>
                      <a:srgbClr val="C00000"/>
                    </a:solidFill>
                  </a:rPr>
                  <a:t>will be addressed during the PhD!</a:t>
                </a:r>
              </a:p>
            </p:txBody>
          </p:sp>
        </mc:Choice>
        <mc:Fallback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E117A517-D85C-9C49-8EAB-0E161E03C7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0347" y="1268760"/>
                <a:ext cx="8107901" cy="4862870"/>
              </a:xfrm>
              <a:prstGeom prst="rect">
                <a:avLst/>
              </a:prstGeom>
              <a:blipFill>
                <a:blip r:embed="rId4"/>
                <a:stretch>
                  <a:fillRect l="-301" t="-501" b="-6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22" name="Picture 2" descr="GitHub Logo and symbol, meaning, history, PNG, brand">
            <a:extLst>
              <a:ext uri="{FF2B5EF4-FFF2-40B4-BE49-F238E27FC236}">
                <a16:creationId xmlns:a16="http://schemas.microsoft.com/office/drawing/2014/main" id="{788ABA3F-3047-50E5-0B91-F001768E2B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6400" y="4761687"/>
            <a:ext cx="1125274" cy="632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54" name="CuadroTexto 30753">
            <a:extLst>
              <a:ext uri="{FF2B5EF4-FFF2-40B4-BE49-F238E27FC236}">
                <a16:creationId xmlns:a16="http://schemas.microsoft.com/office/drawing/2014/main" id="{36F289D2-DD27-1DF8-EBE4-36E1982E9782}"/>
              </a:ext>
            </a:extLst>
          </p:cNvPr>
          <p:cNvSpPr txBox="1"/>
          <p:nvPr/>
        </p:nvSpPr>
        <p:spPr bwMode="auto">
          <a:xfrm>
            <a:off x="8441675" y="5429160"/>
            <a:ext cx="347079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accent5">
                    <a:lumMod val="40000"/>
                    <a:lumOff val="60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https://github.com/ImpedanCEI/FITwakis</a:t>
            </a:r>
            <a:r>
              <a:rPr lang="en-US" sz="14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</a:p>
        </p:txBody>
      </p:sp>
      <p:pic>
        <p:nvPicPr>
          <p:cNvPr id="30781" name="Imagen 30780">
            <a:extLst>
              <a:ext uri="{FF2B5EF4-FFF2-40B4-BE49-F238E27FC236}">
                <a16:creationId xmlns:a16="http://schemas.microsoft.com/office/drawing/2014/main" id="{1A2753C9-A824-9716-FFC0-BC5DCB22EC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99482" y="2060848"/>
            <a:ext cx="3755180" cy="2596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997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670E5-0D0C-4143-989D-A9B6B4803EF6}"/>
              </a:ext>
            </a:extLst>
          </p:cNvPr>
          <p:cNvSpPr txBox="1">
            <a:spLocks/>
          </p:cNvSpPr>
          <p:nvPr/>
        </p:nvSpPr>
        <p:spPr bwMode="auto">
          <a:xfrm>
            <a:off x="731714" y="1067115"/>
            <a:ext cx="10728572" cy="10657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5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3200" b="0" dirty="0">
                <a:solidFill>
                  <a:schemeClr val="tx1"/>
                </a:solidFill>
                <a:latin typeface="Century Schoolbook" panose="02040604050505020304" pitchFamily="18" charset="0"/>
                <a:cs typeface="Arial"/>
              </a:rPr>
              <a:t>Thank you </a:t>
            </a:r>
            <a:r>
              <a:rPr lang="en-US" sz="3200" b="0" dirty="0">
                <a:solidFill>
                  <a:schemeClr val="tx1"/>
                </a:solidFill>
                <a:latin typeface="Century Schoolbook" panose="02040604050505020304" pitchFamily="18" charset="0"/>
                <a:cs typeface="Arial"/>
                <a:sym typeface="Wingdings" panose="05000000000000000000" pitchFamily="2" charset="2"/>
              </a:rPr>
              <a:t> !!!</a:t>
            </a:r>
            <a:endParaRPr lang="en-US" sz="3200" b="0" dirty="0">
              <a:solidFill>
                <a:schemeClr val="tx1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8B268D4-809F-41D2-8624-231DD8228F40}"/>
              </a:ext>
            </a:extLst>
          </p:cNvPr>
          <p:cNvSpPr txBox="1"/>
          <p:nvPr/>
        </p:nvSpPr>
        <p:spPr bwMode="auto">
          <a:xfrm>
            <a:off x="3823519" y="5993578"/>
            <a:ext cx="454496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latin typeface="Century Schoolbook" panose="02040604050505020304" pitchFamily="18" charset="0"/>
              </a:rPr>
              <a:t>Elena de la Fuente García </a:t>
            </a:r>
            <a:r>
              <a:rPr lang="en-US" sz="1200" dirty="0">
                <a:latin typeface="Century Schoolbook" panose="02040604050505020304" pitchFamily="18" charset="0"/>
              </a:rPr>
              <a:t>(BE–ABP–CEI)</a:t>
            </a:r>
          </a:p>
          <a:p>
            <a:pPr algn="ctr"/>
            <a:endParaRPr lang="en-US" dirty="0">
              <a:latin typeface="Century Schoolbook" panose="02040604050505020304" pitchFamily="18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EAED3FB-82AA-4E01-9A7A-5CE9EC0D4292}"/>
              </a:ext>
            </a:extLst>
          </p:cNvPr>
          <p:cNvSpPr txBox="1"/>
          <p:nvPr/>
        </p:nvSpPr>
        <p:spPr bwMode="auto">
          <a:xfrm>
            <a:off x="2175163" y="4803456"/>
            <a:ext cx="784167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Consolas" panose="020B0609020204030204" pitchFamily="49" charset="0"/>
              </a:rPr>
              <a:t>wakis</a:t>
            </a:r>
            <a:r>
              <a:rPr lang="en-US" sz="2000" b="0" dirty="0">
                <a:solidFill>
                  <a:schemeClr val="accent5">
                    <a:lumMod val="60000"/>
                    <a:lumOff val="40000"/>
                  </a:schemeClr>
                </a:solidFill>
                <a:latin typeface="Consolas" panose="020B0609020204030204" pitchFamily="49" charset="0"/>
              </a:rPr>
              <a:t>: </a:t>
            </a:r>
            <a:br>
              <a:rPr lang="en-US" sz="2000" b="0" dirty="0">
                <a:latin typeface="Century Schoolbook" panose="02040604050505020304" pitchFamily="18" charset="0"/>
              </a:rPr>
            </a:br>
            <a:r>
              <a:rPr lang="en-US" sz="2000" b="0" dirty="0">
                <a:latin typeface="Century Schoolbook" panose="02040604050505020304" pitchFamily="18" charset="0"/>
              </a:rPr>
              <a:t>3D Electromagnetic Time- Domain </a:t>
            </a:r>
            <a:br>
              <a:rPr lang="en-US" sz="2000" b="0" dirty="0">
                <a:latin typeface="Century Schoolbook" panose="02040604050505020304" pitchFamily="18" charset="0"/>
              </a:rPr>
            </a:br>
            <a:r>
              <a:rPr lang="en-US" sz="2000" b="0" dirty="0">
                <a:solidFill>
                  <a:schemeClr val="accent5">
                    <a:lumMod val="60000"/>
                    <a:lumOff val="40000"/>
                  </a:schemeClr>
                </a:solidFill>
                <a:latin typeface="Century Schoolbook" panose="02040604050505020304" pitchFamily="18" charset="0"/>
              </a:rPr>
              <a:t>Wak</a:t>
            </a:r>
            <a:r>
              <a:rPr lang="en-US" sz="2000" b="0" dirty="0">
                <a:latin typeface="Century Schoolbook" panose="02040604050505020304" pitchFamily="18" charset="0"/>
              </a:rPr>
              <a:t>e and </a:t>
            </a:r>
            <a:r>
              <a:rPr lang="en-US" sz="2000" b="0" dirty="0">
                <a:solidFill>
                  <a:schemeClr val="accent5">
                    <a:lumMod val="60000"/>
                    <a:lumOff val="40000"/>
                  </a:schemeClr>
                </a:solidFill>
                <a:latin typeface="Century Schoolbook" panose="02040604050505020304" pitchFamily="18" charset="0"/>
              </a:rPr>
              <a:t>I</a:t>
            </a:r>
            <a:r>
              <a:rPr lang="en-US" sz="2000" b="0" dirty="0">
                <a:latin typeface="Century Schoolbook" panose="02040604050505020304" pitchFamily="18" charset="0"/>
              </a:rPr>
              <a:t>mpedance </a:t>
            </a:r>
            <a:r>
              <a:rPr lang="en-US" sz="2000" b="0" dirty="0">
                <a:solidFill>
                  <a:schemeClr val="accent5">
                    <a:lumMod val="60000"/>
                    <a:lumOff val="40000"/>
                  </a:schemeClr>
                </a:solidFill>
                <a:latin typeface="Century Schoolbook" panose="02040604050505020304" pitchFamily="18" charset="0"/>
              </a:rPr>
              <a:t>S</a:t>
            </a:r>
            <a:r>
              <a:rPr lang="en-US" sz="2000" b="0" dirty="0">
                <a:latin typeface="Century Schoolbook" panose="02040604050505020304" pitchFamily="18" charset="0"/>
              </a:rPr>
              <a:t>olver</a:t>
            </a:r>
            <a:endParaRPr lang="en-US" sz="2000" b="0" dirty="0">
              <a:solidFill>
                <a:schemeClr val="tx1">
                  <a:lumMod val="40000"/>
                  <a:lumOff val="60000"/>
                </a:schemeClr>
              </a:solidFill>
              <a:latin typeface="Century Schoolbook" panose="02040604050505020304" pitchFamily="18" charset="0"/>
            </a:endParaRP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EE1B729F-3E48-487B-8646-AFCE0F349F7C}"/>
              </a:ext>
            </a:extLst>
          </p:cNvPr>
          <p:cNvCxnSpPr>
            <a:cxnSpLocks/>
          </p:cNvCxnSpPr>
          <p:nvPr/>
        </p:nvCxnSpPr>
        <p:spPr bwMode="auto">
          <a:xfrm>
            <a:off x="3823519" y="5912172"/>
            <a:ext cx="4582327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361F11-F6B3-B84E-A257-31E069323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Bibliography used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0031187-0203-D29E-10FE-6626AD8E1276}"/>
              </a:ext>
            </a:extLst>
          </p:cNvPr>
          <p:cNvSpPr txBox="1"/>
          <p:nvPr/>
        </p:nvSpPr>
        <p:spPr bwMode="auto">
          <a:xfrm>
            <a:off x="5447928" y="1628800"/>
            <a:ext cx="5256584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spcAft>
                <a:spcPts val="1200"/>
              </a:spcAft>
              <a:buFont typeface="+mj-lt"/>
              <a:buAutoNum type="romanLcPeriod"/>
            </a:pPr>
            <a:r>
              <a:rPr lang="en-US" dirty="0">
                <a:hlinkClick r:id="rId2"/>
              </a:rPr>
              <a:t>Wakefields and Impedances </a:t>
            </a:r>
            <a:r>
              <a:rPr lang="en-US" dirty="0"/>
              <a:t>[T. Weiland, 1991]</a:t>
            </a:r>
          </a:p>
          <a:p>
            <a:pPr marL="400050" indent="-400050">
              <a:spcAft>
                <a:spcPts val="1200"/>
              </a:spcAft>
              <a:buFont typeface="+mj-lt"/>
              <a:buAutoNum type="romanLcPeriod"/>
            </a:pPr>
            <a:r>
              <a:rPr lang="en-US" dirty="0">
                <a:hlinkClick r:id="rId3"/>
              </a:rPr>
              <a:t>TE/TM FIT for accelerators </a:t>
            </a:r>
            <a:r>
              <a:rPr lang="en-US" dirty="0"/>
              <a:t>[I. </a:t>
            </a:r>
            <a:r>
              <a:rPr lang="en-US" dirty="0" err="1"/>
              <a:t>Zarg</a:t>
            </a:r>
            <a:r>
              <a:rPr lang="en-US" dirty="0"/>
              <a:t>, 2005]</a:t>
            </a:r>
          </a:p>
          <a:p>
            <a:pPr marL="400050" indent="-400050">
              <a:spcAft>
                <a:spcPts val="1200"/>
              </a:spcAft>
              <a:buFont typeface="+mj-lt"/>
              <a:buAutoNum type="romanLcPeriod"/>
            </a:pPr>
            <a:r>
              <a:rPr lang="en-US" dirty="0">
                <a:hlinkClick r:id="rId4"/>
              </a:rPr>
              <a:t>Open boundaries for FIT </a:t>
            </a:r>
            <a:r>
              <a:rPr lang="en-US" dirty="0"/>
              <a:t>[MC. Balk, 2005] </a:t>
            </a:r>
          </a:p>
          <a:p>
            <a:pPr marL="400050" indent="-400050">
              <a:spcAft>
                <a:spcPts val="1200"/>
              </a:spcAft>
              <a:buFont typeface="+mj-lt"/>
              <a:buAutoNum type="romanLcPeriod"/>
            </a:pPr>
            <a:r>
              <a:rPr lang="en-US" dirty="0">
                <a:hlinkClick r:id="rId5"/>
              </a:rPr>
              <a:t>2D expansion </a:t>
            </a:r>
            <a:r>
              <a:rPr lang="en-US" dirty="0"/>
              <a:t>[I. </a:t>
            </a:r>
            <a:r>
              <a:rPr lang="en-US" dirty="0" err="1"/>
              <a:t>Zarg</a:t>
            </a:r>
            <a:r>
              <a:rPr lang="en-US" dirty="0"/>
              <a:t>, 2015]</a:t>
            </a:r>
          </a:p>
          <a:p>
            <a:pPr marL="400050" indent="-400050">
              <a:spcAft>
                <a:spcPts val="1200"/>
              </a:spcAft>
              <a:buFont typeface="+mj-lt"/>
              <a:buAutoNum type="romanLcPeriod"/>
            </a:pPr>
            <a:r>
              <a:rPr lang="en-US" dirty="0">
                <a:hlinkClick r:id="rId6"/>
              </a:rPr>
              <a:t>2D freq. domain </a:t>
            </a:r>
            <a:r>
              <a:rPr lang="en-US" dirty="0"/>
              <a:t>[R. </a:t>
            </a:r>
            <a:r>
              <a:rPr lang="en-US" dirty="0" err="1"/>
              <a:t>SChumann</a:t>
            </a:r>
            <a:r>
              <a:rPr lang="en-US" dirty="0"/>
              <a:t>, 2000]</a:t>
            </a:r>
          </a:p>
          <a:p>
            <a:pPr marL="400050" indent="-400050">
              <a:spcAft>
                <a:spcPts val="1200"/>
              </a:spcAft>
              <a:buFont typeface="+mj-lt"/>
              <a:buAutoNum type="romanLcPeriod"/>
            </a:pPr>
            <a:r>
              <a:rPr lang="en-US" dirty="0"/>
              <a:t>Frequency domain FIT and FEM </a:t>
            </a:r>
            <a:r>
              <a:rPr lang="en-US" dirty="0">
                <a:hlinkClick r:id="rId7"/>
              </a:rPr>
              <a:t>Uwe </a:t>
            </a:r>
            <a:r>
              <a:rPr lang="en-US" dirty="0" err="1">
                <a:hlinkClick r:id="rId7"/>
              </a:rPr>
              <a:t>Niedermayer</a:t>
            </a:r>
            <a:r>
              <a:rPr lang="en-US" dirty="0">
                <a:hlinkClick r:id="rId7"/>
              </a:rPr>
              <a:t> PhD thesis</a:t>
            </a:r>
            <a:r>
              <a:rPr lang="en-US" dirty="0"/>
              <a:t> [2015]</a:t>
            </a:r>
          </a:p>
          <a:p>
            <a:pPr marL="400050" indent="-400050">
              <a:spcAft>
                <a:spcPts val="1200"/>
              </a:spcAft>
              <a:buFont typeface="+mj-lt"/>
              <a:buAutoNum type="romanLcPeriod"/>
            </a:pPr>
            <a:r>
              <a:rPr lang="en-US" dirty="0"/>
              <a:t>Eigenmode + MPI + </a:t>
            </a:r>
            <a:r>
              <a:rPr lang="en-US" dirty="0" err="1"/>
              <a:t>Gyrotropic</a:t>
            </a:r>
            <a:r>
              <a:rPr lang="en-US" dirty="0"/>
              <a:t> materials </a:t>
            </a:r>
            <a:r>
              <a:rPr lang="en-US" dirty="0">
                <a:hlinkClick r:id="rId8"/>
              </a:rPr>
              <a:t>Klaus </a:t>
            </a:r>
            <a:r>
              <a:rPr lang="en-US" dirty="0" err="1">
                <a:hlinkClick r:id="rId8"/>
              </a:rPr>
              <a:t>Klopfer</a:t>
            </a:r>
            <a:r>
              <a:rPr lang="en-US" dirty="0">
                <a:hlinkClick r:id="rId8"/>
              </a:rPr>
              <a:t> PhD thesis</a:t>
            </a:r>
            <a:r>
              <a:rPr lang="en-US" dirty="0"/>
              <a:t> [2014]</a:t>
            </a:r>
          </a:p>
          <a:p>
            <a:pPr marL="400050" indent="-400050">
              <a:spcAft>
                <a:spcPts val="1200"/>
              </a:spcAft>
              <a:buFont typeface="+mj-lt"/>
              <a:buAutoNum type="romanLcPeriod"/>
            </a:pPr>
            <a:r>
              <a:rPr lang="en-US" dirty="0"/>
              <a:t>EMcLAW: An unsplit Godunov method for Maxwell ’s Equations. (UPM) </a:t>
            </a:r>
            <a:r>
              <a:rPr lang="en-US" u="sng" dirty="0"/>
              <a:t>Moreno, José A. PhD Thesis </a:t>
            </a:r>
            <a:r>
              <a:rPr lang="en-US" dirty="0"/>
              <a:t>[2020]</a:t>
            </a:r>
          </a:p>
          <a:p>
            <a:pPr marL="400050" indent="-400050">
              <a:spcAft>
                <a:spcPts val="1200"/>
              </a:spcAft>
              <a:buFont typeface="+mj-lt"/>
              <a:buAutoNum type="romanLcPeriod"/>
            </a:pPr>
            <a:endParaRPr lang="en-US" dirty="0"/>
          </a:p>
        </p:txBody>
      </p:sp>
      <p:pic>
        <p:nvPicPr>
          <p:cNvPr id="5" name="Imagen 4">
            <a:hlinkClick r:id="rId2"/>
            <a:extLst>
              <a:ext uri="{FF2B5EF4-FFF2-40B4-BE49-F238E27FC236}">
                <a16:creationId xmlns:a16="http://schemas.microsoft.com/office/drawing/2014/main" id="{39F96F70-0654-A506-EFE2-382ECC0E704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25000"/>
                    </a14:imgEffect>
                    <a14:imgEffect>
                      <a14:saturation sat="2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99456" y="1281685"/>
            <a:ext cx="3305045" cy="46841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83348202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5B2A7F-74E0-62C0-1ED3-0FF9A02EE7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AD1799-29E2-E5D7-BEB2-AE458E2FC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Absorbing boundary condition (ABC) 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D783CE76-D619-DAC3-A5EE-6F54C3E5C8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GB" smtClean="0"/>
              <a:pPr>
                <a:defRPr/>
              </a:pPr>
              <a:t>53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B367D289-0D42-0F9B-9BBE-B164330E393D}"/>
                  </a:ext>
                </a:extLst>
              </p:cNvPr>
              <p:cNvSpPr txBox="1"/>
              <p:nvPr/>
            </p:nvSpPr>
            <p:spPr bwMode="auto">
              <a:xfrm>
                <a:off x="551384" y="1195615"/>
                <a:ext cx="11166065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chemeClr val="tx1"/>
                    </a:solidFill>
                  </a:rPr>
                  <a:t>A first attempt to </a:t>
                </a:r>
                <a:r>
                  <a:rPr lang="en-GB" dirty="0">
                    <a:solidFill>
                      <a:srgbClr val="C00000"/>
                    </a:solidFill>
                  </a:rPr>
                  <a:t>reduce the perturbation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rgbClr val="C00000"/>
                    </a:solidFill>
                  </a:rPr>
                  <a:t> field </a:t>
                </a:r>
                <a:r>
                  <a:rPr lang="en-GB" dirty="0">
                    <a:solidFill>
                      <a:schemeClr val="tx1"/>
                    </a:solidFill>
                  </a:rPr>
                  <a:t>when the beam current enters/exits it to use </a:t>
                </a:r>
                <a:r>
                  <a:rPr lang="en-GB" dirty="0">
                    <a:solidFill>
                      <a:srgbClr val="00B050"/>
                    </a:solidFill>
                  </a:rPr>
                  <a:t>absorbing boundary conditions (ABC)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tx1"/>
                    </a:solidFill>
                  </a:rPr>
                  <a:t>Since PML formulation is complex, the simplest ABC, the </a:t>
                </a:r>
                <a:r>
                  <a:rPr lang="en-GB" dirty="0">
                    <a:solidFill>
                      <a:srgbClr val="00B050"/>
                    </a:solidFill>
                  </a:rPr>
                  <a:t>FOEXTRAP</a:t>
                </a:r>
                <a:r>
                  <a:rPr lang="en-GB" dirty="0">
                    <a:solidFill>
                      <a:schemeClr val="tx1"/>
                    </a:solidFill>
                  </a:rPr>
                  <a:t>, was tested first. This is a first order extrapolation that mimics a continuous field </a:t>
                </a:r>
                <a:r>
                  <a:rPr lang="en-GB" dirty="0"/>
                  <a:t>at</a:t>
                </a:r>
                <a:r>
                  <a:rPr lang="en-GB" dirty="0">
                    <a:solidFill>
                      <a:schemeClr val="tx1"/>
                    </a:solidFill>
                  </a:rPr>
                  <a:t> the boundary cells</a:t>
                </a:r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B367D289-0D42-0F9B-9BBE-B164330E39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1384" y="1195615"/>
                <a:ext cx="11166065" cy="1200329"/>
              </a:xfrm>
              <a:prstGeom prst="rect">
                <a:avLst/>
              </a:prstGeom>
              <a:blipFill>
                <a:blip r:embed="rId2"/>
                <a:stretch>
                  <a:fillRect l="-437" t="-2538" b="-7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Imagen 10">
            <a:extLst>
              <a:ext uri="{FF2B5EF4-FFF2-40B4-BE49-F238E27FC236}">
                <a16:creationId xmlns:a16="http://schemas.microsoft.com/office/drawing/2014/main" id="{9FA34FEB-F97D-6FA1-04D0-710583DD6D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84" y="2564904"/>
            <a:ext cx="5971275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AD664B8E-4840-8EF7-7F82-30D085EA1F3D}"/>
              </a:ext>
            </a:extLst>
          </p:cNvPr>
          <p:cNvSpPr txBox="1"/>
          <p:nvPr/>
        </p:nvSpPr>
        <p:spPr bwMode="auto">
          <a:xfrm>
            <a:off x="3215680" y="5589240"/>
            <a:ext cx="27590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It has to be updated every timestep</a:t>
            </a:r>
          </a:p>
        </p:txBody>
      </p:sp>
      <p:sp>
        <p:nvSpPr>
          <p:cNvPr id="15" name="Rectángulo: esquinas redondeadas 14">
            <a:extLst>
              <a:ext uri="{FF2B5EF4-FFF2-40B4-BE49-F238E27FC236}">
                <a16:creationId xmlns:a16="http://schemas.microsoft.com/office/drawing/2014/main" id="{DEC5CF41-4987-8609-5F13-0925DAD29712}"/>
              </a:ext>
            </a:extLst>
          </p:cNvPr>
          <p:cNvSpPr/>
          <p:nvPr/>
        </p:nvSpPr>
        <p:spPr>
          <a:xfrm flipV="1">
            <a:off x="1572586" y="5373216"/>
            <a:ext cx="1440160" cy="648072"/>
          </a:xfrm>
          <a:prstGeom prst="roundRect">
            <a:avLst/>
          </a:prstGeom>
          <a:solidFill>
            <a:srgbClr val="DB91D3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93C61112-D759-501F-B8FA-DD4D915B0EF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" b="-27661"/>
          <a:stretch/>
        </p:blipFill>
        <p:spPr>
          <a:xfrm>
            <a:off x="7032104" y="2492896"/>
            <a:ext cx="4492361" cy="36588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88F1CD91-0C1A-C350-2661-0B9DB342D39E}"/>
              </a:ext>
            </a:extLst>
          </p:cNvPr>
          <p:cNvSpPr txBox="1"/>
          <p:nvPr/>
        </p:nvSpPr>
        <p:spPr bwMode="auto">
          <a:xfrm>
            <a:off x="7536160" y="5575650"/>
            <a:ext cx="36134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Same for all 6 boundaries (low and high, x, y, z)</a:t>
            </a:r>
          </a:p>
        </p:txBody>
      </p:sp>
      <p:sp>
        <p:nvSpPr>
          <p:cNvPr id="25" name="Rectángulo: esquinas redondeadas 24">
            <a:extLst>
              <a:ext uri="{FF2B5EF4-FFF2-40B4-BE49-F238E27FC236}">
                <a16:creationId xmlns:a16="http://schemas.microsoft.com/office/drawing/2014/main" id="{DB6993B8-47DE-3804-222F-96D788FE7F71}"/>
              </a:ext>
            </a:extLst>
          </p:cNvPr>
          <p:cNvSpPr/>
          <p:nvPr/>
        </p:nvSpPr>
        <p:spPr>
          <a:xfrm flipV="1">
            <a:off x="7833527" y="3487418"/>
            <a:ext cx="1440160" cy="216024"/>
          </a:xfrm>
          <a:prstGeom prst="roundRect">
            <a:avLst/>
          </a:prstGeom>
          <a:solidFill>
            <a:srgbClr val="DB91D3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5567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Gráfico&#10;&#10;Descripción generada automáticamente">
            <a:extLst>
              <a:ext uri="{FF2B5EF4-FFF2-40B4-BE49-F238E27FC236}">
                <a16:creationId xmlns:a16="http://schemas.microsoft.com/office/drawing/2014/main" id="{C8D5D4BE-5F3B-BB0C-921B-E4D1451A43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19" y="2729332"/>
            <a:ext cx="10971893" cy="36572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ítulo 1">
                <a:extLst>
                  <a:ext uri="{FF2B5EF4-FFF2-40B4-BE49-F238E27FC236}">
                    <a16:creationId xmlns:a16="http://schemas.microsoft.com/office/drawing/2014/main" id="{D778383B-89B1-FA41-AA83-FBFCE43CA2A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>
                    <a:solidFill>
                      <a:schemeClr val="accent3"/>
                    </a:solidFill>
                  </a:rPr>
                  <a:t>Challenges: </a:t>
                </a:r>
                <a:r>
                  <a:rPr lang="en-US" dirty="0"/>
                  <a:t>Simulations above cut-off 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ítulo 1">
                <a:extLst>
                  <a:ext uri="{FF2B5EF4-FFF2-40B4-BE49-F238E27FC236}">
                    <a16:creationId xmlns:a16="http://schemas.microsoft.com/office/drawing/2014/main" id="{D778383B-89B1-FA41-AA83-FBFCE43CA2A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4"/>
                <a:stretch>
                  <a:fillRect l="-1125" t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848A5665-823D-F430-D0A1-5BEC6A532D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54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23">
                <a:extLst>
                  <a:ext uri="{FF2B5EF4-FFF2-40B4-BE49-F238E27FC236}">
                    <a16:creationId xmlns:a16="http://schemas.microsoft.com/office/drawing/2014/main" id="{DE28E5FA-D416-8E83-65AE-0610D0855360}"/>
                  </a:ext>
                </a:extLst>
              </p:cNvPr>
              <p:cNvSpPr txBox="1"/>
              <p:nvPr/>
            </p:nvSpPr>
            <p:spPr bwMode="auto">
              <a:xfrm>
                <a:off x="8564908" y="2801792"/>
                <a:ext cx="2664296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2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Century Schoolbook" panose="02040604050505020304" pitchFamily="18" charset="0"/>
                  </a:rPr>
                  <a:t>Cutoff frequency: </a:t>
                </a:r>
                <a14:m>
                  <m:oMath xmlns:m="http://schemas.openxmlformats.org/officeDocument/2006/math">
                    <m:r>
                      <a:rPr lang="en-GB" sz="1200" b="0" i="0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lang="es-ES" sz="1200" b="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0.8</m:t>
                    </m:r>
                  </m:oMath>
                </a14:m>
                <a:r>
                  <a:rPr lang="en-GB" sz="12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Century Schoolbook" panose="02040604050505020304" pitchFamily="18" charset="0"/>
                  </a:rPr>
                  <a:t> GHz </a:t>
                </a:r>
              </a:p>
            </p:txBody>
          </p:sp>
        </mc:Choice>
        <mc:Fallback xmlns="">
          <p:sp>
            <p:nvSpPr>
              <p:cNvPr id="5" name="CuadroTexto 23">
                <a:extLst>
                  <a:ext uri="{FF2B5EF4-FFF2-40B4-BE49-F238E27FC236}">
                    <a16:creationId xmlns:a16="http://schemas.microsoft.com/office/drawing/2014/main" id="{DE28E5FA-D416-8E83-65AE-0610D08553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564908" y="2801792"/>
                <a:ext cx="2664296" cy="276999"/>
              </a:xfrm>
              <a:prstGeom prst="rect">
                <a:avLst/>
              </a:prstGeom>
              <a:blipFill>
                <a:blip r:embed="rId5"/>
                <a:stretch>
                  <a:fillRect t="-4444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Imagen 9" descr="Imagen que contiene Gráfico&#10;&#10;Descripción generada automáticamente">
            <a:extLst>
              <a:ext uri="{FF2B5EF4-FFF2-40B4-BE49-F238E27FC236}">
                <a16:creationId xmlns:a16="http://schemas.microsoft.com/office/drawing/2014/main" id="{01592D85-43E6-3C7D-50BF-420E1783C48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880"/>
          <a:stretch/>
        </p:blipFill>
        <p:spPr>
          <a:xfrm>
            <a:off x="-18050" y="1098611"/>
            <a:ext cx="3384376" cy="2013086"/>
          </a:xfrm>
          <a:prstGeom prst="rect">
            <a:avLst/>
          </a:prstGeom>
        </p:spPr>
      </p:pic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0648D7FF-E8EA-EC6A-FD84-38C07D263D2B}"/>
              </a:ext>
            </a:extLst>
          </p:cNvPr>
          <p:cNvCxnSpPr>
            <a:cxnSpLocks/>
          </p:cNvCxnSpPr>
          <p:nvPr/>
        </p:nvCxnSpPr>
        <p:spPr>
          <a:xfrm>
            <a:off x="8513536" y="2780928"/>
            <a:ext cx="0" cy="3633144"/>
          </a:xfrm>
          <a:prstGeom prst="line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uadroTexto 13">
            <a:extLst>
              <a:ext uri="{FF2B5EF4-FFF2-40B4-BE49-F238E27FC236}">
                <a16:creationId xmlns:a16="http://schemas.microsoft.com/office/drawing/2014/main" id="{2A9BBFEF-CE0C-9165-16D9-F5479A15C250}"/>
              </a:ext>
            </a:extLst>
          </p:cNvPr>
          <p:cNvSpPr txBox="1"/>
          <p:nvPr/>
        </p:nvSpPr>
        <p:spPr bwMode="auto">
          <a:xfrm>
            <a:off x="4799856" y="6592059"/>
            <a:ext cx="30930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benchmarks/</a:t>
            </a:r>
            <a:r>
              <a:rPr lang="en-US" sz="12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taperout</a:t>
            </a: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/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5" name="Picture 4">
            <a:extLst>
              <a:ext uri="{FF2B5EF4-FFF2-40B4-BE49-F238E27FC236}">
                <a16:creationId xmlns:a16="http://schemas.microsoft.com/office/drawing/2014/main" id="{01DE3F11-7395-CDE7-238D-71A59DDD41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888" y="6590822"/>
            <a:ext cx="262474" cy="26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ángulo: esquinas redondeadas 16">
            <a:extLst>
              <a:ext uri="{FF2B5EF4-FFF2-40B4-BE49-F238E27FC236}">
                <a16:creationId xmlns:a16="http://schemas.microsoft.com/office/drawing/2014/main" id="{2062654E-75A5-E323-4A76-28125E19C3F6}"/>
              </a:ext>
            </a:extLst>
          </p:cNvPr>
          <p:cNvSpPr/>
          <p:nvPr/>
        </p:nvSpPr>
        <p:spPr>
          <a:xfrm>
            <a:off x="3747334" y="1716442"/>
            <a:ext cx="7488829" cy="583578"/>
          </a:xfrm>
          <a:prstGeom prst="roundRect">
            <a:avLst>
              <a:gd name="adj" fmla="val 7289"/>
            </a:avLst>
          </a:prstGeom>
          <a:solidFill>
            <a:srgbClr val="FFC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The agreement is okay when we use PEC boundaries In both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</a:rPr>
              <a:t>wakis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 and CST®</a:t>
            </a:r>
          </a:p>
        </p:txBody>
      </p:sp>
    </p:spTree>
    <p:extLst>
      <p:ext uri="{BB962C8B-B14F-4D97-AF65-F5344CB8AC3E}">
        <p14:creationId xmlns:p14="http://schemas.microsoft.com/office/powerpoint/2010/main" val="268142619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BBDAFE-AD39-E88E-4649-2A64B2D6D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Optimizing results with </a:t>
            </a:r>
            <a:r>
              <a:rPr lang="en-US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wakis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1081EABF-C2AD-D24F-65E9-7CCC239D10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55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BB83E2C-4FB7-75AF-FE82-6F268E9AE1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0863" y="1172177"/>
            <a:ext cx="7570273" cy="2523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EF90C333-B1BA-B304-9185-52EFC53A07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0863" y="3695601"/>
            <a:ext cx="7570273" cy="2523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lecha: curvada hacia abajo 3">
            <a:extLst>
              <a:ext uri="{FF2B5EF4-FFF2-40B4-BE49-F238E27FC236}">
                <a16:creationId xmlns:a16="http://schemas.microsoft.com/office/drawing/2014/main" id="{B4688050-EE7D-4D9C-B103-4C3EAD64DBDD}"/>
              </a:ext>
            </a:extLst>
          </p:cNvPr>
          <p:cNvSpPr/>
          <p:nvPr/>
        </p:nvSpPr>
        <p:spPr>
          <a:xfrm rot="4265637">
            <a:off x="9960142" y="3262016"/>
            <a:ext cx="1008112" cy="626641"/>
          </a:xfrm>
          <a:prstGeom prst="curved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5B3E7EE-E709-0398-A66C-A816B1DA89BD}"/>
              </a:ext>
            </a:extLst>
          </p:cNvPr>
          <p:cNvSpPr txBox="1"/>
          <p:nvPr/>
        </p:nvSpPr>
        <p:spPr bwMode="auto">
          <a:xfrm>
            <a:off x="9897849" y="1967302"/>
            <a:ext cx="22031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If we remove the last 8 cells in z-/z+ with the </a:t>
            </a:r>
            <a:r>
              <a:rPr lang="en-US" dirty="0" err="1">
                <a:latin typeface="Consolas" panose="020B0609020204030204" pitchFamily="49" charset="0"/>
              </a:rPr>
              <a:t>add_space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/>
              <a:t>parameter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20">
                <a:extLst>
                  <a:ext uri="{FF2B5EF4-FFF2-40B4-BE49-F238E27FC236}">
                    <a16:creationId xmlns:a16="http://schemas.microsoft.com/office/drawing/2014/main" id="{3CE1034C-AEEA-C7CC-629A-2E9B53F1CAF6}"/>
                  </a:ext>
                </a:extLst>
              </p:cNvPr>
              <p:cNvSpPr txBox="1"/>
              <p:nvPr/>
            </p:nvSpPr>
            <p:spPr bwMode="auto">
              <a:xfrm>
                <a:off x="191344" y="3695601"/>
                <a:ext cx="3635861" cy="139147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s-ES" sz="1200" b="1" dirty="0">
                    <a:solidFill>
                      <a:schemeClr val="tx2"/>
                    </a:solidFill>
                  </a:rPr>
                  <a:t>Conductivity: </a:t>
                </a:r>
                <a:r>
                  <a:rPr lang="es-ES" sz="1200" dirty="0">
                    <a:solidFill>
                      <a:schemeClr val="tx2"/>
                    </a:solidFill>
                  </a:rPr>
                  <a:t>10 S/m</a:t>
                </a:r>
              </a:p>
              <a:p>
                <a:r>
                  <a:rPr lang="es-ES" sz="1200" b="1" dirty="0">
                    <a:solidFill>
                      <a:schemeClr val="tx2"/>
                    </a:solidFill>
                  </a:rPr>
                  <a:t>Skin-Depth: </a:t>
                </a:r>
                <a14:m>
                  <m:oMath xmlns:m="http://schemas.openxmlformats.org/officeDocument/2006/math">
                    <m:r>
                      <a:rPr lang="es-ES" sz="12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𝜹</m:t>
                    </m:r>
                    <m:r>
                      <a:rPr lang="es-ES" sz="12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s-ES" sz="12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s-ES" sz="12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ES" sz="12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s-ES" sz="12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𝝅</m:t>
                            </m:r>
                            <m:r>
                              <a:rPr lang="es-ES" sz="12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𝒇</m:t>
                            </m:r>
                            <m:r>
                              <a:rPr lang="es-ES" sz="12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𝝁𝝈</m:t>
                            </m:r>
                          </m:den>
                        </m:f>
                      </m:e>
                    </m:rad>
                    <m:r>
                      <a:rPr lang="es-ES" sz="12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≈</m:t>
                    </m:r>
                    <m:r>
                      <a:rPr lang="es-ES" sz="12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s-ES" sz="12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s-ES" sz="12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endParaRPr lang="es-ES" sz="1200" i="0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12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2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s-ES" sz="12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𝒄𝒆𝒍𝒍𝒔</m:t>
                        </m:r>
                      </m:sub>
                    </m:sSub>
                  </m:oMath>
                </a14:m>
                <a:r>
                  <a:rPr lang="es-ES" sz="1200" b="1" dirty="0">
                    <a:solidFill>
                      <a:schemeClr val="tx2"/>
                    </a:solidFill>
                  </a:rPr>
                  <a:t>: </a:t>
                </a:r>
                <a:r>
                  <a:rPr lang="es-ES" sz="1200" dirty="0">
                    <a:solidFill>
                      <a:schemeClr val="tx2"/>
                    </a:solidFill>
                  </a:rPr>
                  <a:t>542754 </a:t>
                </a:r>
              </a:p>
              <a:p>
                <a:r>
                  <a:rPr lang="es-ES" sz="1200" b="1" dirty="0" err="1">
                    <a:solidFill>
                      <a:schemeClr val="tx2"/>
                    </a:solidFill>
                  </a:rPr>
                  <a:t>Runtime</a:t>
                </a:r>
                <a:r>
                  <a:rPr lang="es-ES" sz="1200" b="1" dirty="0">
                    <a:solidFill>
                      <a:schemeClr val="tx2"/>
                    </a:solidFill>
                  </a:rPr>
                  <a:t>:</a:t>
                </a:r>
                <a:r>
                  <a:rPr lang="es-ES" sz="1200" dirty="0">
                    <a:solidFill>
                      <a:schemeClr val="tx2"/>
                    </a:solidFill>
                  </a:rPr>
                  <a:t> </a:t>
                </a:r>
                <a:r>
                  <a:rPr lang="es-ES" sz="1200" dirty="0">
                    <a:solidFill>
                      <a:srgbClr val="008A3E"/>
                    </a:solidFill>
                  </a:rPr>
                  <a:t>4’, 30’’ </a:t>
                </a:r>
                <a:r>
                  <a:rPr lang="es-ES" sz="1200" dirty="0">
                    <a:solidFill>
                      <a:schemeClr val="tx2"/>
                    </a:solidFill>
                  </a:rPr>
                  <a:t>, </a:t>
                </a:r>
              </a:p>
              <a:p>
                <a:r>
                  <a:rPr lang="es-ES" sz="1200" dirty="0">
                    <a:solidFill>
                      <a:schemeClr val="tx2"/>
                    </a:solidFill>
                  </a:rPr>
                  <a:t>single </a:t>
                </a:r>
                <a:r>
                  <a:rPr lang="es-ES" sz="1200" dirty="0" err="1">
                    <a:solidFill>
                      <a:schemeClr val="tx2"/>
                    </a:solidFill>
                  </a:rPr>
                  <a:t>core</a:t>
                </a:r>
                <a:r>
                  <a:rPr lang="es-ES" sz="1200" dirty="0">
                    <a:solidFill>
                      <a:schemeClr val="tx2"/>
                    </a:solidFill>
                  </a:rPr>
                  <a:t> in `abpimp60g01`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12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200" b="1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𝚫</m:t>
                        </m:r>
                      </m:e>
                      <m:sub>
                        <m:r>
                          <a:rPr lang="es-ES" sz="12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𝒄𝒆𝒍𝒍</m:t>
                        </m:r>
                      </m:sub>
                    </m:sSub>
                  </m:oMath>
                </a14:m>
                <a:r>
                  <a:rPr lang="es-ES" sz="1200" b="1" dirty="0">
                    <a:solidFill>
                      <a:schemeClr val="tx2"/>
                    </a:solidFill>
                  </a:rPr>
                  <a:t>: </a:t>
                </a:r>
                <a:r>
                  <a:rPr lang="es-ES" sz="1200" dirty="0">
                    <a:solidFill>
                      <a:schemeClr val="tx2"/>
                    </a:solidFill>
                  </a:rPr>
                  <a:t>0.5 mm </a:t>
                </a:r>
                <a:r>
                  <a:rPr lang="es-ES" sz="1200" dirty="0">
                    <a:solidFill>
                      <a:srgbClr val="528123"/>
                    </a:solidFill>
                  </a:rPr>
                  <a:t>&gt; 3</a:t>
                </a:r>
                <a14:m>
                  <m:oMath xmlns:m="http://schemas.openxmlformats.org/officeDocument/2006/math">
                    <m:r>
                      <a:rPr lang="es-ES" sz="1200" b="0" i="1" smtClean="0">
                        <a:solidFill>
                          <a:srgbClr val="528123"/>
                        </a:solidFill>
                        <a:latin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s-ES" sz="1200" dirty="0">
                    <a:solidFill>
                      <a:srgbClr val="528123"/>
                    </a:solidFill>
                  </a:rPr>
                  <a:t> </a:t>
                </a:r>
                <a:endParaRPr lang="es-ES" sz="12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7" name="CuadroTexto 20">
                <a:extLst>
                  <a:ext uri="{FF2B5EF4-FFF2-40B4-BE49-F238E27FC236}">
                    <a16:creationId xmlns:a16="http://schemas.microsoft.com/office/drawing/2014/main" id="{3CE1034C-AEEA-C7CC-629A-2E9B53F1CA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1344" y="3695601"/>
                <a:ext cx="3635861" cy="1391471"/>
              </a:xfrm>
              <a:prstGeom prst="rect">
                <a:avLst/>
              </a:prstGeom>
              <a:blipFill>
                <a:blip r:embed="rId4"/>
                <a:stretch>
                  <a:fillRect b="-30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n 7" descr="Gráfico&#10;&#10;Descripción generada automáticamente">
            <a:extLst>
              <a:ext uri="{FF2B5EF4-FFF2-40B4-BE49-F238E27FC236}">
                <a16:creationId xmlns:a16="http://schemas.microsoft.com/office/drawing/2014/main" id="{834E7F41-F946-D62A-8307-3225CA2AAD2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16" r="19288"/>
          <a:stretch/>
        </p:blipFill>
        <p:spPr>
          <a:xfrm>
            <a:off x="79040" y="1751932"/>
            <a:ext cx="2231823" cy="1772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83568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BBDAFE-AD39-E88E-4649-2A64B2D6D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Optimizing results with </a:t>
            </a:r>
            <a:r>
              <a:rPr lang="en-US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wakis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1081EABF-C2AD-D24F-65E9-7CCC239D10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56</a:t>
            </a:fld>
            <a:endParaRPr lang="en-US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EF90C333-B1BA-B304-9185-52EFC53A07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0863" y="1268760"/>
            <a:ext cx="7570273" cy="2523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B42F2716-C21A-B144-3946-7BBC7E7CCC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0863" y="3717032"/>
            <a:ext cx="7570273" cy="2523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lecha: curvada hacia abajo 3">
            <a:extLst>
              <a:ext uri="{FF2B5EF4-FFF2-40B4-BE49-F238E27FC236}">
                <a16:creationId xmlns:a16="http://schemas.microsoft.com/office/drawing/2014/main" id="{A173F5F8-750C-E071-C9C0-CECA624DFEBD}"/>
              </a:ext>
            </a:extLst>
          </p:cNvPr>
          <p:cNvSpPr/>
          <p:nvPr/>
        </p:nvSpPr>
        <p:spPr>
          <a:xfrm rot="4265637">
            <a:off x="9960142" y="3262016"/>
            <a:ext cx="1008112" cy="626641"/>
          </a:xfrm>
          <a:prstGeom prst="curved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E64B3CF4-65CB-75DA-8B5A-5EFE291D7C7B}"/>
              </a:ext>
            </a:extLst>
          </p:cNvPr>
          <p:cNvSpPr txBox="1"/>
          <p:nvPr/>
        </p:nvSpPr>
        <p:spPr bwMode="auto">
          <a:xfrm>
            <a:off x="10007932" y="2204864"/>
            <a:ext cx="19207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Then, if we increase the mesh resolution by 15%</a:t>
            </a:r>
          </a:p>
        </p:txBody>
      </p:sp>
      <p:pic>
        <p:nvPicPr>
          <p:cNvPr id="6" name="Imagen 5" descr="Gráfico&#10;&#10;Descripción generada automáticamente">
            <a:extLst>
              <a:ext uri="{FF2B5EF4-FFF2-40B4-BE49-F238E27FC236}">
                <a16:creationId xmlns:a16="http://schemas.microsoft.com/office/drawing/2014/main" id="{87EA7D44-0E15-4271-EF8B-65CE5A9465D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16" r="19288"/>
          <a:stretch/>
        </p:blipFill>
        <p:spPr>
          <a:xfrm>
            <a:off x="79040" y="1751932"/>
            <a:ext cx="2231823" cy="177263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20">
                <a:extLst>
                  <a:ext uri="{FF2B5EF4-FFF2-40B4-BE49-F238E27FC236}">
                    <a16:creationId xmlns:a16="http://schemas.microsoft.com/office/drawing/2014/main" id="{B31BD29D-5658-F8D2-7753-7FA834E9B1CA}"/>
                  </a:ext>
                </a:extLst>
              </p:cNvPr>
              <p:cNvSpPr txBox="1"/>
              <p:nvPr/>
            </p:nvSpPr>
            <p:spPr bwMode="auto">
              <a:xfrm>
                <a:off x="191344" y="3695601"/>
                <a:ext cx="3635861" cy="139147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s-ES" sz="1200" b="1" dirty="0">
                    <a:solidFill>
                      <a:schemeClr val="tx2"/>
                    </a:solidFill>
                  </a:rPr>
                  <a:t>Conductivity: </a:t>
                </a:r>
                <a:r>
                  <a:rPr lang="es-ES" sz="1200" dirty="0">
                    <a:solidFill>
                      <a:schemeClr val="tx2"/>
                    </a:solidFill>
                  </a:rPr>
                  <a:t>10 S/m</a:t>
                </a:r>
              </a:p>
              <a:p>
                <a:r>
                  <a:rPr lang="es-ES" sz="1200" b="1" dirty="0">
                    <a:solidFill>
                      <a:schemeClr val="tx2"/>
                    </a:solidFill>
                  </a:rPr>
                  <a:t>Skin-Depth: </a:t>
                </a:r>
                <a14:m>
                  <m:oMath xmlns:m="http://schemas.openxmlformats.org/officeDocument/2006/math">
                    <m:r>
                      <a:rPr lang="es-ES" sz="12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𝜹</m:t>
                    </m:r>
                    <m:r>
                      <a:rPr lang="es-ES" sz="12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s-ES" sz="12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s-ES" sz="12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ES" sz="12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s-ES" sz="12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𝝅</m:t>
                            </m:r>
                            <m:r>
                              <a:rPr lang="es-ES" sz="12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𝒇</m:t>
                            </m:r>
                            <m:r>
                              <a:rPr lang="es-ES" sz="12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𝝁𝝈</m:t>
                            </m:r>
                          </m:den>
                        </m:f>
                      </m:e>
                    </m:rad>
                    <m:r>
                      <a:rPr lang="es-ES" sz="12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≈</m:t>
                    </m:r>
                    <m:r>
                      <a:rPr lang="es-ES" sz="12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s-ES" sz="12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s-ES" sz="12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endParaRPr lang="es-ES" sz="1200" i="0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12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2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s-ES" sz="12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𝒄𝒆𝒍𝒍𝒔</m:t>
                        </m:r>
                      </m:sub>
                    </m:sSub>
                  </m:oMath>
                </a14:m>
                <a:r>
                  <a:rPr lang="es-ES" sz="1200" b="1" dirty="0">
                    <a:solidFill>
                      <a:schemeClr val="tx2"/>
                    </a:solidFill>
                  </a:rPr>
                  <a:t>: </a:t>
                </a:r>
                <a:r>
                  <a:rPr lang="es-ES" sz="1200" dirty="0">
                    <a:solidFill>
                      <a:schemeClr val="tx2"/>
                    </a:solidFill>
                  </a:rPr>
                  <a:t>542754 </a:t>
                </a:r>
              </a:p>
              <a:p>
                <a:r>
                  <a:rPr lang="es-ES" sz="1200" b="1" dirty="0" err="1">
                    <a:solidFill>
                      <a:schemeClr val="tx2"/>
                    </a:solidFill>
                  </a:rPr>
                  <a:t>Runtime</a:t>
                </a:r>
                <a:r>
                  <a:rPr lang="es-ES" sz="1200" b="1" dirty="0">
                    <a:solidFill>
                      <a:schemeClr val="tx2"/>
                    </a:solidFill>
                  </a:rPr>
                  <a:t>:</a:t>
                </a:r>
                <a:r>
                  <a:rPr lang="es-ES" sz="1200" dirty="0">
                    <a:solidFill>
                      <a:schemeClr val="tx2"/>
                    </a:solidFill>
                  </a:rPr>
                  <a:t> </a:t>
                </a:r>
                <a:r>
                  <a:rPr lang="es-ES" sz="1200" dirty="0">
                    <a:solidFill>
                      <a:srgbClr val="008A3E"/>
                    </a:solidFill>
                  </a:rPr>
                  <a:t>4’, 30’’ </a:t>
                </a:r>
                <a:r>
                  <a:rPr lang="es-ES" sz="1200" dirty="0">
                    <a:solidFill>
                      <a:schemeClr val="tx2"/>
                    </a:solidFill>
                  </a:rPr>
                  <a:t>, </a:t>
                </a:r>
              </a:p>
              <a:p>
                <a:r>
                  <a:rPr lang="es-ES" sz="1200" dirty="0">
                    <a:solidFill>
                      <a:schemeClr val="tx2"/>
                    </a:solidFill>
                  </a:rPr>
                  <a:t>single </a:t>
                </a:r>
                <a:r>
                  <a:rPr lang="es-ES" sz="1200" dirty="0" err="1">
                    <a:solidFill>
                      <a:schemeClr val="tx2"/>
                    </a:solidFill>
                  </a:rPr>
                  <a:t>core</a:t>
                </a:r>
                <a:r>
                  <a:rPr lang="es-ES" sz="1200" dirty="0">
                    <a:solidFill>
                      <a:schemeClr val="tx2"/>
                    </a:solidFill>
                  </a:rPr>
                  <a:t> in `abpimp60g01`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12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200" b="1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𝚫</m:t>
                        </m:r>
                      </m:e>
                      <m:sub>
                        <m:r>
                          <a:rPr lang="es-ES" sz="12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𝒄𝒆𝒍𝒍</m:t>
                        </m:r>
                      </m:sub>
                    </m:sSub>
                  </m:oMath>
                </a14:m>
                <a:r>
                  <a:rPr lang="es-ES" sz="1200" b="1" dirty="0">
                    <a:solidFill>
                      <a:schemeClr val="tx2"/>
                    </a:solidFill>
                  </a:rPr>
                  <a:t>: </a:t>
                </a:r>
                <a:r>
                  <a:rPr lang="es-ES" sz="1200" dirty="0">
                    <a:solidFill>
                      <a:schemeClr val="tx2"/>
                    </a:solidFill>
                  </a:rPr>
                  <a:t>0.5 mm </a:t>
                </a:r>
                <a:r>
                  <a:rPr lang="es-ES" sz="1200" dirty="0">
                    <a:solidFill>
                      <a:srgbClr val="528123"/>
                    </a:solidFill>
                  </a:rPr>
                  <a:t>&gt; 3</a:t>
                </a:r>
                <a14:m>
                  <m:oMath xmlns:m="http://schemas.openxmlformats.org/officeDocument/2006/math">
                    <m:r>
                      <a:rPr lang="es-ES" sz="1200" b="0" i="1" smtClean="0">
                        <a:solidFill>
                          <a:srgbClr val="528123"/>
                        </a:solidFill>
                        <a:latin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s-ES" sz="1200" dirty="0">
                    <a:solidFill>
                      <a:srgbClr val="528123"/>
                    </a:solidFill>
                  </a:rPr>
                  <a:t> </a:t>
                </a:r>
                <a:endParaRPr lang="es-ES" sz="12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7" name="CuadroTexto 20">
                <a:extLst>
                  <a:ext uri="{FF2B5EF4-FFF2-40B4-BE49-F238E27FC236}">
                    <a16:creationId xmlns:a16="http://schemas.microsoft.com/office/drawing/2014/main" id="{B31BD29D-5658-F8D2-7753-7FA834E9B1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1344" y="3695601"/>
                <a:ext cx="3635861" cy="1391471"/>
              </a:xfrm>
              <a:prstGeom prst="rect">
                <a:avLst/>
              </a:prstGeom>
              <a:blipFill>
                <a:blip r:embed="rId5"/>
                <a:stretch>
                  <a:fillRect b="-30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964581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60BC2F-B1E1-CC62-E0A2-F8838EA5E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FITwakis</a:t>
            </a:r>
            <a:r>
              <a:rPr lang="en-US" dirty="0"/>
              <a:t> GitHub overview</a:t>
            </a:r>
            <a:br>
              <a:rPr lang="en-US" dirty="0"/>
            </a:br>
            <a:endParaRPr 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20C1A0AF-0BBE-962E-B359-27DEFD5019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57</a:t>
            </a:fld>
            <a:endParaRPr lang="en-US" dirty="0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9A71ADB5-6EF4-7BEA-4AC0-93890220CC75}"/>
              </a:ext>
            </a:extLst>
          </p:cNvPr>
          <p:cNvSpPr txBox="1">
            <a:spLocks/>
          </p:cNvSpPr>
          <p:nvPr/>
        </p:nvSpPr>
        <p:spPr bwMode="auto">
          <a:xfrm>
            <a:off x="407988" y="373592"/>
            <a:ext cx="11376024" cy="1065741"/>
          </a:xfrm>
          <a:prstGeom prst="rect">
            <a:avLst/>
          </a:prstGeom>
        </p:spPr>
        <p:txBody>
          <a:bodyPr vert="horz" lIns="18000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000" b="0">
                <a:solidFill>
                  <a:schemeClr val="tx1"/>
                </a:solidFill>
                <a:latin typeface="Century Schoolbook" panose="02040604050505020304" pitchFamily="18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6C9A2E7-24F7-E9A1-2C91-F04C1658DF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677" y="1196752"/>
            <a:ext cx="6468411" cy="4981940"/>
          </a:xfrm>
          <a:prstGeom prst="rect">
            <a:avLst/>
          </a:prstGeom>
        </p:spPr>
      </p:pic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F5425790-E7F7-676B-F6CF-D9C63181A33B}"/>
              </a:ext>
            </a:extLst>
          </p:cNvPr>
          <p:cNvSpPr/>
          <p:nvPr/>
        </p:nvSpPr>
        <p:spPr>
          <a:xfrm>
            <a:off x="551384" y="2492896"/>
            <a:ext cx="2376264" cy="504056"/>
          </a:xfrm>
          <a:prstGeom prst="roundRect">
            <a:avLst/>
          </a:prstGeom>
          <a:solidFill>
            <a:srgbClr val="E15E3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417B31C0-4D70-DD0E-F176-C3BC9E4C4F64}"/>
              </a:ext>
            </a:extLst>
          </p:cNvPr>
          <p:cNvSpPr/>
          <p:nvPr/>
        </p:nvSpPr>
        <p:spPr>
          <a:xfrm>
            <a:off x="547695" y="3321582"/>
            <a:ext cx="2376264" cy="504056"/>
          </a:xfrm>
          <a:prstGeom prst="roundRect">
            <a:avLst/>
          </a:prstGeom>
          <a:solidFill>
            <a:srgbClr val="E15E3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F7464E0A-7403-716F-F5F0-78E903EA2EE8}"/>
              </a:ext>
            </a:extLst>
          </p:cNvPr>
          <p:cNvSpPr/>
          <p:nvPr/>
        </p:nvSpPr>
        <p:spPr>
          <a:xfrm>
            <a:off x="547695" y="4437112"/>
            <a:ext cx="2376264" cy="1080120"/>
          </a:xfrm>
          <a:prstGeom prst="roundRect">
            <a:avLst/>
          </a:prstGeom>
          <a:solidFill>
            <a:srgbClr val="E15E3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B4716BE5-64FE-542F-4BFB-751D1145BE00}"/>
              </a:ext>
            </a:extLst>
          </p:cNvPr>
          <p:cNvSpPr txBox="1"/>
          <p:nvPr/>
        </p:nvSpPr>
        <p:spPr bwMode="auto">
          <a:xfrm>
            <a:off x="1430026" y="4672968"/>
            <a:ext cx="15056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FDTD EM solver </a:t>
            </a:r>
          </a:p>
          <a:p>
            <a:pPr algn="ctr"/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by Lorenzo</a:t>
            </a:r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6EAFB74D-4DA7-8347-FB00-0312ABA82B64}"/>
              </a:ext>
            </a:extLst>
          </p:cNvPr>
          <p:cNvSpPr/>
          <p:nvPr/>
        </p:nvSpPr>
        <p:spPr>
          <a:xfrm>
            <a:off x="479376" y="1624373"/>
            <a:ext cx="6336704" cy="257049"/>
          </a:xfrm>
          <a:prstGeom prst="roundRect">
            <a:avLst/>
          </a:prstGeom>
          <a:solidFill>
            <a:schemeClr val="tx1">
              <a:lumMod val="60000"/>
              <a:lumOff val="4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EDB6AF55-3515-7350-C4BF-EFE8D407AA88}"/>
              </a:ext>
            </a:extLst>
          </p:cNvPr>
          <p:cNvSpPr/>
          <p:nvPr/>
        </p:nvSpPr>
        <p:spPr>
          <a:xfrm>
            <a:off x="479375" y="1909670"/>
            <a:ext cx="6336705" cy="274855"/>
          </a:xfrm>
          <a:prstGeom prst="roundRect">
            <a:avLst/>
          </a:prstGeom>
          <a:solidFill>
            <a:schemeClr val="tx1">
              <a:lumMod val="60000"/>
              <a:lumOff val="4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B58F2313-C16B-2954-3AA9-96EBAE5600D0}"/>
              </a:ext>
            </a:extLst>
          </p:cNvPr>
          <p:cNvSpPr/>
          <p:nvPr/>
        </p:nvSpPr>
        <p:spPr>
          <a:xfrm>
            <a:off x="547695" y="3025200"/>
            <a:ext cx="6268386" cy="274855"/>
          </a:xfrm>
          <a:prstGeom prst="roundRect">
            <a:avLst/>
          </a:prstGeom>
          <a:solidFill>
            <a:srgbClr val="92D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334F8CB2-360E-679C-7FA2-E22B5C7859CD}"/>
              </a:ext>
            </a:extLst>
          </p:cNvPr>
          <p:cNvSpPr/>
          <p:nvPr/>
        </p:nvSpPr>
        <p:spPr>
          <a:xfrm>
            <a:off x="547695" y="3849891"/>
            <a:ext cx="6268386" cy="274855"/>
          </a:xfrm>
          <a:prstGeom prst="roundRect">
            <a:avLst/>
          </a:prstGeom>
          <a:solidFill>
            <a:srgbClr val="92D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ángulo: esquinas redondeadas 13">
            <a:extLst>
              <a:ext uri="{FF2B5EF4-FFF2-40B4-BE49-F238E27FC236}">
                <a16:creationId xmlns:a16="http://schemas.microsoft.com/office/drawing/2014/main" id="{6BE608E9-A9D6-A07D-35F5-F21D5AA9A317}"/>
              </a:ext>
            </a:extLst>
          </p:cNvPr>
          <p:cNvSpPr/>
          <p:nvPr/>
        </p:nvSpPr>
        <p:spPr>
          <a:xfrm>
            <a:off x="547695" y="4151840"/>
            <a:ext cx="6268386" cy="274855"/>
          </a:xfrm>
          <a:prstGeom prst="roundRect">
            <a:avLst/>
          </a:prstGeom>
          <a:solidFill>
            <a:srgbClr val="92D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ángulo: esquinas redondeadas 14">
            <a:extLst>
              <a:ext uri="{FF2B5EF4-FFF2-40B4-BE49-F238E27FC236}">
                <a16:creationId xmlns:a16="http://schemas.microsoft.com/office/drawing/2014/main" id="{E1502E22-ACDE-305C-D904-A82981EF5070}"/>
              </a:ext>
            </a:extLst>
          </p:cNvPr>
          <p:cNvSpPr/>
          <p:nvPr/>
        </p:nvSpPr>
        <p:spPr>
          <a:xfrm>
            <a:off x="547695" y="5543570"/>
            <a:ext cx="6268386" cy="274855"/>
          </a:xfrm>
          <a:prstGeom prst="roundRect">
            <a:avLst/>
          </a:prstGeom>
          <a:solidFill>
            <a:srgbClr val="92D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ángulo: esquinas redondeadas 15">
            <a:extLst>
              <a:ext uri="{FF2B5EF4-FFF2-40B4-BE49-F238E27FC236}">
                <a16:creationId xmlns:a16="http://schemas.microsoft.com/office/drawing/2014/main" id="{941172D8-E634-F779-F723-E9C6E9EC5A92}"/>
              </a:ext>
            </a:extLst>
          </p:cNvPr>
          <p:cNvSpPr/>
          <p:nvPr/>
        </p:nvSpPr>
        <p:spPr>
          <a:xfrm>
            <a:off x="547694" y="5838041"/>
            <a:ext cx="6268385" cy="274855"/>
          </a:xfrm>
          <a:prstGeom prst="roundRect">
            <a:avLst/>
          </a:prstGeom>
          <a:solidFill>
            <a:schemeClr val="accent5">
              <a:lumMod val="60000"/>
              <a:lumOff val="4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FC1000B4-EA48-5142-4D25-AD21E8F48093}"/>
              </a:ext>
            </a:extLst>
          </p:cNvPr>
          <p:cNvSpPr txBox="1"/>
          <p:nvPr/>
        </p:nvSpPr>
        <p:spPr bwMode="auto">
          <a:xfrm>
            <a:off x="4497485" y="3937204"/>
            <a:ext cx="15985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FIT EM Solver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09940B95-B272-F6BB-93CE-6891C4AB90F0}"/>
              </a:ext>
            </a:extLst>
          </p:cNvPr>
          <p:cNvSpPr txBox="1"/>
          <p:nvPr/>
        </p:nvSpPr>
        <p:spPr bwMode="auto">
          <a:xfrm>
            <a:off x="4583832" y="5778880"/>
            <a:ext cx="1353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Wake Solver</a:t>
            </a:r>
          </a:p>
        </p:txBody>
      </p: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9B9D6C6D-65AC-090D-BB8F-58BC060F0AA7}"/>
              </a:ext>
            </a:extLst>
          </p:cNvPr>
          <p:cNvCxnSpPr/>
          <p:nvPr/>
        </p:nvCxnSpPr>
        <p:spPr>
          <a:xfrm flipH="1">
            <a:off x="6939729" y="1752897"/>
            <a:ext cx="491824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>
            <a:extLst>
              <a:ext uri="{FF2B5EF4-FFF2-40B4-BE49-F238E27FC236}">
                <a16:creationId xmlns:a16="http://schemas.microsoft.com/office/drawing/2014/main" id="{D332AE37-C887-B3D3-7503-B3EF05FBEEFF}"/>
              </a:ext>
            </a:extLst>
          </p:cNvPr>
          <p:cNvSpPr txBox="1"/>
          <p:nvPr/>
        </p:nvSpPr>
        <p:spPr bwMode="auto">
          <a:xfrm>
            <a:off x="7579660" y="1568231"/>
            <a:ext cx="2951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Benchmarks vs CST, WarpX …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E47ADB69-5901-EF74-223F-357FCD9C4939}"/>
              </a:ext>
            </a:extLst>
          </p:cNvPr>
          <p:cNvSpPr txBox="1"/>
          <p:nvPr/>
        </p:nvSpPr>
        <p:spPr bwMode="auto">
          <a:xfrm>
            <a:off x="7975018" y="5774054"/>
            <a:ext cx="3363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Wakis(v0.2) code is refactored into class</a:t>
            </a:r>
            <a:r>
              <a:rPr lang="en-US" dirty="0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 </a:t>
            </a:r>
            <a:r>
              <a:rPr lang="en-US" dirty="0" err="1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WakeSolver</a:t>
            </a:r>
            <a:endParaRPr lang="en-US" dirty="0">
              <a:latin typeface="Cascadia Mono" panose="020B0609020000020004" pitchFamily="49" charset="0"/>
              <a:ea typeface="Cascadia Mono" panose="020B0609020000020004" pitchFamily="49" charset="0"/>
              <a:cs typeface="Cascadia Mono" panose="020B0609020000020004" pitchFamily="49" charset="0"/>
            </a:endParaRPr>
          </a:p>
        </p:txBody>
      </p:sp>
      <p:cxnSp>
        <p:nvCxnSpPr>
          <p:cNvPr id="22" name="Conector recto de flecha 21">
            <a:extLst>
              <a:ext uri="{FF2B5EF4-FFF2-40B4-BE49-F238E27FC236}">
                <a16:creationId xmlns:a16="http://schemas.microsoft.com/office/drawing/2014/main" id="{565391E0-6644-A886-FF9B-5A594D1BDF35}"/>
              </a:ext>
            </a:extLst>
          </p:cNvPr>
          <p:cNvCxnSpPr/>
          <p:nvPr/>
        </p:nvCxnSpPr>
        <p:spPr>
          <a:xfrm flipH="1">
            <a:off x="6999505" y="6021288"/>
            <a:ext cx="864096" cy="0"/>
          </a:xfrm>
          <a:prstGeom prst="straightConnector1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de flecha 22">
            <a:extLst>
              <a:ext uri="{FF2B5EF4-FFF2-40B4-BE49-F238E27FC236}">
                <a16:creationId xmlns:a16="http://schemas.microsoft.com/office/drawing/2014/main" id="{83679ABD-8697-C004-6DA2-DED3452D7B16}"/>
              </a:ext>
            </a:extLst>
          </p:cNvPr>
          <p:cNvCxnSpPr/>
          <p:nvPr/>
        </p:nvCxnSpPr>
        <p:spPr>
          <a:xfrm flipH="1">
            <a:off x="6939729" y="2047097"/>
            <a:ext cx="491824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uadroTexto 23">
            <a:extLst>
              <a:ext uri="{FF2B5EF4-FFF2-40B4-BE49-F238E27FC236}">
                <a16:creationId xmlns:a16="http://schemas.microsoft.com/office/drawing/2014/main" id="{F5A5C3FB-8AF8-63E9-2900-09DD32DC0B46}"/>
              </a:ext>
            </a:extLst>
          </p:cNvPr>
          <p:cNvSpPr txBox="1"/>
          <p:nvPr/>
        </p:nvSpPr>
        <p:spPr bwMode="auto">
          <a:xfrm>
            <a:off x="7579659" y="1886074"/>
            <a:ext cx="3329758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Examples &amp; university tests: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Plane wave propagation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Gaussian </a:t>
            </a:r>
            <a:r>
              <a:rPr lang="en-US" sz="1600" dirty="0" err="1"/>
              <a:t>wavepacket</a:t>
            </a:r>
            <a:r>
              <a:rPr lang="en-US" sz="1600" dirty="0"/>
              <a:t> propagation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Cubic Resonator </a:t>
            </a:r>
          </a:p>
          <a:p>
            <a:endParaRPr lang="en-US" dirty="0"/>
          </a:p>
        </p:txBody>
      </p:sp>
      <p:cxnSp>
        <p:nvCxnSpPr>
          <p:cNvPr id="25" name="Conector recto de flecha 24">
            <a:extLst>
              <a:ext uri="{FF2B5EF4-FFF2-40B4-BE49-F238E27FC236}">
                <a16:creationId xmlns:a16="http://schemas.microsoft.com/office/drawing/2014/main" id="{493B071D-77F8-17E6-AF39-A39E6C5B91B4}"/>
              </a:ext>
            </a:extLst>
          </p:cNvPr>
          <p:cNvCxnSpPr/>
          <p:nvPr/>
        </p:nvCxnSpPr>
        <p:spPr>
          <a:xfrm flipH="1">
            <a:off x="6939729" y="3162627"/>
            <a:ext cx="595107" cy="0"/>
          </a:xfrm>
          <a:prstGeom prst="straightConnector1">
            <a:avLst/>
          </a:prstGeom>
          <a:ln w="38100">
            <a:solidFill>
              <a:srgbClr val="008A3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069E723B-0B32-218D-192D-5C6691BFCBAF}"/>
                  </a:ext>
                </a:extLst>
              </p:cNvPr>
              <p:cNvSpPr txBox="1"/>
              <p:nvPr/>
            </p:nvSpPr>
            <p:spPr bwMode="auto">
              <a:xfrm>
                <a:off x="7622501" y="2987776"/>
                <a:ext cx="423385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Cascadia Mono" panose="020B0609020000020004" pitchFamily="49" charset="0"/>
                    <a:ea typeface="Cascadia Mono" panose="020B0609020000020004" pitchFamily="49" charset="0"/>
                    <a:cs typeface="Cascadia Mono" panose="020B0609020000020004" pitchFamily="49" charset="0"/>
                  </a:rPr>
                  <a:t>Field</a:t>
                </a:r>
                <a:r>
                  <a:rPr lang="en-US" dirty="0"/>
                  <a:t> class to manage matrix formulation</a:t>
                </a:r>
              </a:p>
              <a:p>
                <a14:m>
                  <m:oMath xmlns:m="http://schemas.openxmlformats.org/officeDocument/2006/math">
                    <m:r>
                      <a:rPr lang="es-ES" b="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lang="es-ES" b="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s-ES" b="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𝐻</m:t>
                    </m:r>
                    <m:r>
                      <a:rPr lang="es-ES" b="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s-ES" b="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s-ES" b="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s-ES" b="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𝜀</m:t>
                    </m:r>
                    <m:r>
                      <a:rPr lang="es-ES" b="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s-ES" b="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 </a:t>
                </a:r>
                <a:r>
                  <a:rPr lang="en-US" dirty="0"/>
                  <a:t>are instances of this class</a:t>
                </a:r>
              </a:p>
            </p:txBody>
          </p:sp>
        </mc:Choice>
        <mc:Fallback xmlns="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069E723B-0B32-218D-192D-5C6691BFCB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622501" y="2987776"/>
                <a:ext cx="4233851" cy="646331"/>
              </a:xfrm>
              <a:prstGeom prst="rect">
                <a:avLst/>
              </a:prstGeom>
              <a:blipFill>
                <a:blip r:embed="rId3"/>
                <a:stretch>
                  <a:fillRect l="-1151" t="-5660" r="-719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Conector recto de flecha 26">
            <a:extLst>
              <a:ext uri="{FF2B5EF4-FFF2-40B4-BE49-F238E27FC236}">
                <a16:creationId xmlns:a16="http://schemas.microsoft.com/office/drawing/2014/main" id="{A3D007CD-7615-AB46-356F-889E42B58674}"/>
              </a:ext>
            </a:extLst>
          </p:cNvPr>
          <p:cNvCxnSpPr/>
          <p:nvPr/>
        </p:nvCxnSpPr>
        <p:spPr>
          <a:xfrm flipH="1">
            <a:off x="6922813" y="3987318"/>
            <a:ext cx="595107" cy="0"/>
          </a:xfrm>
          <a:prstGeom prst="straightConnector1">
            <a:avLst/>
          </a:prstGeom>
          <a:ln w="38100">
            <a:solidFill>
              <a:srgbClr val="008A3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uadroTexto 27">
            <a:extLst>
              <a:ext uri="{FF2B5EF4-FFF2-40B4-BE49-F238E27FC236}">
                <a16:creationId xmlns:a16="http://schemas.microsoft.com/office/drawing/2014/main" id="{7AB6C507-A06C-67AC-41AA-29D6E49F535B}"/>
              </a:ext>
            </a:extLst>
          </p:cNvPr>
          <p:cNvSpPr txBox="1"/>
          <p:nvPr/>
        </p:nvSpPr>
        <p:spPr bwMode="auto">
          <a:xfrm>
            <a:off x="7638391" y="3807787"/>
            <a:ext cx="4323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GridFIT3D</a:t>
            </a:r>
            <a:r>
              <a:rPr lang="en-US" dirty="0"/>
              <a:t> class in charge of STL importer and grid definition</a:t>
            </a:r>
          </a:p>
        </p:txBody>
      </p:sp>
      <p:cxnSp>
        <p:nvCxnSpPr>
          <p:cNvPr id="29" name="Conector recto de flecha 28">
            <a:extLst>
              <a:ext uri="{FF2B5EF4-FFF2-40B4-BE49-F238E27FC236}">
                <a16:creationId xmlns:a16="http://schemas.microsoft.com/office/drawing/2014/main" id="{00B573AB-3908-55E2-C121-F97A3B7429E9}"/>
              </a:ext>
            </a:extLst>
          </p:cNvPr>
          <p:cNvCxnSpPr>
            <a:cxnSpLocks/>
            <a:stCxn id="30" idx="1"/>
          </p:cNvCxnSpPr>
          <p:nvPr/>
        </p:nvCxnSpPr>
        <p:spPr>
          <a:xfrm flipH="1">
            <a:off x="6909223" y="5441539"/>
            <a:ext cx="713278" cy="234412"/>
          </a:xfrm>
          <a:prstGeom prst="straightConnector1">
            <a:avLst/>
          </a:prstGeom>
          <a:ln w="38100">
            <a:solidFill>
              <a:srgbClr val="008A3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uadroTexto 29">
            <a:extLst>
              <a:ext uri="{FF2B5EF4-FFF2-40B4-BE49-F238E27FC236}">
                <a16:creationId xmlns:a16="http://schemas.microsoft.com/office/drawing/2014/main" id="{B0E566E8-C07A-3F8B-5E76-3846494E5BB5}"/>
              </a:ext>
            </a:extLst>
          </p:cNvPr>
          <p:cNvSpPr txBox="1"/>
          <p:nvPr/>
        </p:nvSpPr>
        <p:spPr bwMode="auto">
          <a:xfrm>
            <a:off x="7622501" y="5118373"/>
            <a:ext cx="4323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SolverFIT3D</a:t>
            </a:r>
            <a:r>
              <a:rPr lang="en-US" dirty="0"/>
              <a:t> class that solves Maxwell equations </a:t>
            </a:r>
          </a:p>
        </p:txBody>
      </p:sp>
      <p:pic>
        <p:nvPicPr>
          <p:cNvPr id="31" name="Picture 2" descr="GitHub Logo and symbol, meaning, history, PNG, brand">
            <a:hlinkClick r:id="rId4"/>
            <a:extLst>
              <a:ext uri="{FF2B5EF4-FFF2-40B4-BE49-F238E27FC236}">
                <a16:creationId xmlns:a16="http://schemas.microsoft.com/office/drawing/2014/main" id="{760A7D5F-FA64-08F9-8B55-97AB5829CE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0456" y="152045"/>
            <a:ext cx="1361581" cy="765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2" name="Conector recto de flecha 31">
            <a:extLst>
              <a:ext uri="{FF2B5EF4-FFF2-40B4-BE49-F238E27FC236}">
                <a16:creationId xmlns:a16="http://schemas.microsoft.com/office/drawing/2014/main" id="{29BFAF78-6308-BA74-1652-F160DED7C70F}"/>
              </a:ext>
            </a:extLst>
          </p:cNvPr>
          <p:cNvCxnSpPr>
            <a:cxnSpLocks/>
          </p:cNvCxnSpPr>
          <p:nvPr/>
        </p:nvCxnSpPr>
        <p:spPr>
          <a:xfrm flipH="1" flipV="1">
            <a:off x="6909223" y="4289267"/>
            <a:ext cx="729168" cy="291861"/>
          </a:xfrm>
          <a:prstGeom prst="straightConnector1">
            <a:avLst/>
          </a:prstGeom>
          <a:ln w="38100">
            <a:solidFill>
              <a:srgbClr val="008A3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uadroTexto 32">
            <a:extLst>
              <a:ext uri="{FF2B5EF4-FFF2-40B4-BE49-F238E27FC236}">
                <a16:creationId xmlns:a16="http://schemas.microsoft.com/office/drawing/2014/main" id="{CDC1619A-FD4F-1DDA-9D6F-B2277A29391F}"/>
              </a:ext>
            </a:extLst>
          </p:cNvPr>
          <p:cNvSpPr txBox="1"/>
          <p:nvPr/>
        </p:nvSpPr>
        <p:spPr bwMode="auto">
          <a:xfrm>
            <a:off x="7661230" y="4402825"/>
            <a:ext cx="4323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  <a:ea typeface="Cascadia Mono" panose="020B0609020000020004" pitchFamily="49" charset="0"/>
                <a:cs typeface="Cascadia Mono" panose="020B0609020000020004" pitchFamily="49" charset="0"/>
              </a:rPr>
              <a:t>Pre-defined materials library (vacuum, dielectric, PEC)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8796928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802A0A-CCF8-1920-5C08-15029B89FC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4C5513-7933-3D2A-53F3-365C7342D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92D050"/>
                </a:solidFill>
              </a:rPr>
              <a:t>SolverFIT3D</a:t>
            </a:r>
            <a:r>
              <a:rPr lang="en-US" sz="3600" dirty="0"/>
              <a:t> development (I): memory optimization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6EBD0B0F-45D8-25FF-DBA6-639D660637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58</a:t>
            </a:fld>
            <a:endParaRPr lang="en-U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8F0791E-70B9-E8A4-D2B3-39C1E2ACB9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84" y="1340768"/>
            <a:ext cx="2383465" cy="46841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A7AA3225-27E3-4298-991B-8EC26E115D3B}"/>
              </a:ext>
            </a:extLst>
          </p:cNvPr>
          <p:cNvSpPr/>
          <p:nvPr/>
        </p:nvSpPr>
        <p:spPr>
          <a:xfrm>
            <a:off x="554291" y="1327787"/>
            <a:ext cx="2380558" cy="4697086"/>
          </a:xfrm>
          <a:prstGeom prst="roundRect">
            <a:avLst>
              <a:gd name="adj" fmla="val 0"/>
            </a:avLst>
          </a:prstGeom>
          <a:solidFill>
            <a:srgbClr val="92D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258F1781-54AB-480E-5559-329E8DA7A965}"/>
              </a:ext>
            </a:extLst>
          </p:cNvPr>
          <p:cNvCxnSpPr/>
          <p:nvPr/>
        </p:nvCxnSpPr>
        <p:spPr>
          <a:xfrm flipH="1">
            <a:off x="1919536" y="5013176"/>
            <a:ext cx="187220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>
            <a:extLst>
              <a:ext uri="{FF2B5EF4-FFF2-40B4-BE49-F238E27FC236}">
                <a16:creationId xmlns:a16="http://schemas.microsoft.com/office/drawing/2014/main" id="{1D9021AA-99C9-FCA0-80D0-8AD092FF59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7728" y="3531624"/>
            <a:ext cx="3898147" cy="2908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id="{CE04CC7B-4904-7C05-A418-3559A4DDA0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914" y="3501008"/>
            <a:ext cx="4269446" cy="319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D2B28D7F-33FF-46FA-2416-04532629510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-3284"/>
          <a:stretch/>
        </p:blipFill>
        <p:spPr>
          <a:xfrm>
            <a:off x="3422402" y="1242945"/>
            <a:ext cx="3373007" cy="20777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Elipse 7">
            <a:extLst>
              <a:ext uri="{FF2B5EF4-FFF2-40B4-BE49-F238E27FC236}">
                <a16:creationId xmlns:a16="http://schemas.microsoft.com/office/drawing/2014/main" id="{E8233C61-18CD-B591-C33D-0D9A769AB5FD}"/>
              </a:ext>
            </a:extLst>
          </p:cNvPr>
          <p:cNvSpPr/>
          <p:nvPr/>
        </p:nvSpPr>
        <p:spPr>
          <a:xfrm>
            <a:off x="6618740" y="4225920"/>
            <a:ext cx="353337" cy="304903"/>
          </a:xfrm>
          <a:prstGeom prst="ellipse">
            <a:avLst/>
          </a:prstGeom>
          <a:noFill/>
          <a:ln w="19050"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F5EE33E0-5AFB-CCDB-AF14-AC21C2FC4318}"/>
              </a:ext>
            </a:extLst>
          </p:cNvPr>
          <p:cNvSpPr/>
          <p:nvPr/>
        </p:nvSpPr>
        <p:spPr>
          <a:xfrm>
            <a:off x="10992544" y="4237746"/>
            <a:ext cx="353337" cy="304903"/>
          </a:xfrm>
          <a:prstGeom prst="ellipse">
            <a:avLst/>
          </a:prstGeom>
          <a:noFill/>
          <a:ln w="19050"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AA762BB3-4EEB-C554-D43C-00EE17734A5B}"/>
              </a:ext>
            </a:extLst>
          </p:cNvPr>
          <p:cNvSpPr txBox="1"/>
          <p:nvPr/>
        </p:nvSpPr>
        <p:spPr bwMode="auto">
          <a:xfrm>
            <a:off x="7193738" y="1590277"/>
            <a:ext cx="459027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Deletes from memory the matrices that will not be used for the </a:t>
            </a:r>
            <a:r>
              <a:rPr lang="en-US" dirty="0" err="1"/>
              <a:t>timestepping</a:t>
            </a:r>
            <a:r>
              <a:rPr lang="en-US" dirty="0"/>
              <a:t> routine: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/>
              <a:t>Improves memory allocation by 60%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/>
              <a:t>Increases speed performance by 5%</a:t>
            </a:r>
          </a:p>
        </p:txBody>
      </p:sp>
    </p:spTree>
    <p:extLst>
      <p:ext uri="{BB962C8B-B14F-4D97-AF65-F5344CB8AC3E}">
        <p14:creationId xmlns:p14="http://schemas.microsoft.com/office/powerpoint/2010/main" val="2503524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0318AF-5CFA-A330-C8D6-96BCD00570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4506C0C8-59B3-5A75-9A55-807DA6574C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281" y="2852936"/>
            <a:ext cx="4692318" cy="351923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F3F54677-CE6A-D994-7F47-8BB61962A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92D050"/>
                </a:solidFill>
              </a:rPr>
              <a:t>SolverFIT3D</a:t>
            </a:r>
            <a:r>
              <a:rPr lang="en-US" sz="3600" dirty="0"/>
              <a:t> development (II): 1D, 2D, 3D plotting 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6A0ED8E-FBD8-F976-928C-9AD840C36D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59</a:t>
            </a:fld>
            <a:endParaRPr lang="en-U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0C22787-B2A0-E683-D6B9-1B880A81FA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384" y="1340768"/>
            <a:ext cx="2383465" cy="46841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FC477E2C-E8F7-663B-3093-B82834F70C00}"/>
              </a:ext>
            </a:extLst>
          </p:cNvPr>
          <p:cNvSpPr/>
          <p:nvPr/>
        </p:nvSpPr>
        <p:spPr>
          <a:xfrm>
            <a:off x="554291" y="1327787"/>
            <a:ext cx="2380558" cy="4697086"/>
          </a:xfrm>
          <a:prstGeom prst="roundRect">
            <a:avLst>
              <a:gd name="adj" fmla="val 0"/>
            </a:avLst>
          </a:prstGeom>
          <a:solidFill>
            <a:srgbClr val="92D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3CD90FA4-DFE9-0B61-3226-0C043336104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15680" y="1327787"/>
            <a:ext cx="4995532" cy="26136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59FEBD4E-1272-D92B-F2B6-822822CA2016}"/>
              </a:ext>
            </a:extLst>
          </p:cNvPr>
          <p:cNvSpPr txBox="1"/>
          <p:nvPr/>
        </p:nvSpPr>
        <p:spPr bwMode="auto">
          <a:xfrm>
            <a:off x="3935760" y="4244315"/>
            <a:ext cx="345638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u="sng" dirty="0">
                <a:latin typeface="Century Schoolbook" panose="02040604050505020304" pitchFamily="18" charset="0"/>
              </a:rPr>
              <a:t>Plot3D example: </a:t>
            </a:r>
          </a:p>
          <a:p>
            <a:pPr>
              <a:spcAft>
                <a:spcPts val="1200"/>
              </a:spcAft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  <a:highlight>
                  <a:srgbClr val="EAEAEA"/>
                </a:highlight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examples/script_planewave_fit.py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US" dirty="0"/>
              <a:t>A </a:t>
            </a:r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planewave </a:t>
            </a:r>
            <a:r>
              <a:rPr lang="en-US" dirty="0"/>
              <a:t>interacting with a dielectric sphere </a:t>
            </a:r>
            <a:r>
              <a:rPr lang="en-US" i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(University test)</a:t>
            </a:r>
          </a:p>
          <a:p>
            <a:endParaRPr lang="en-US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D3EBCE80-2EB5-BCE2-FF28-C2F3F12A57E8}"/>
              </a:ext>
            </a:extLst>
          </p:cNvPr>
          <p:cNvSpPr txBox="1"/>
          <p:nvPr/>
        </p:nvSpPr>
        <p:spPr bwMode="auto">
          <a:xfrm>
            <a:off x="8436887" y="1628800"/>
            <a:ext cx="3503712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Using </a:t>
            </a:r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PyVista</a:t>
            </a:r>
            <a:r>
              <a:rPr lang="en-US" dirty="0"/>
              <a:t> (</a:t>
            </a:r>
            <a:r>
              <a:rPr lang="en-US" dirty="0" err="1"/>
              <a:t>vtk</a:t>
            </a:r>
            <a:r>
              <a:rPr lang="en-US" dirty="0"/>
              <a:t> based) functions. </a:t>
            </a:r>
          </a:p>
          <a:p>
            <a:endParaRPr lang="en-US" dirty="0"/>
          </a:p>
          <a:p>
            <a:r>
              <a:rPr lang="en-US" dirty="0"/>
              <a:t>Plots can also be interactive: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clip_volume</a:t>
            </a:r>
            <a:r>
              <a:rPr lang="en-US" sz="1600" dirty="0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 </a:t>
            </a:r>
            <a:r>
              <a:rPr lang="en-US" sz="1600" dirty="0"/>
              <a:t>or </a:t>
            </a:r>
            <a:r>
              <a:rPr lang="en-US" sz="1600" dirty="0" err="1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clip_normal</a:t>
            </a:r>
            <a:r>
              <a:rPr lang="en-US" sz="1600" dirty="0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 </a:t>
            </a:r>
            <a:r>
              <a:rPr lang="en-US" sz="1600" dirty="0"/>
              <a:t>flags when </a:t>
            </a:r>
            <a:r>
              <a:rPr lang="en-US" sz="1600" dirty="0" err="1">
                <a:highlight>
                  <a:srgbClr val="EAEAEA"/>
                </a:highlight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off_screen</a:t>
            </a:r>
            <a:r>
              <a:rPr lang="en-US" sz="1600" dirty="0">
                <a:highlight>
                  <a:srgbClr val="EAEAEA"/>
                </a:highlight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 =True</a:t>
            </a:r>
          </a:p>
        </p:txBody>
      </p: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E0442515-AC76-A4D0-DA7D-7152BEFE9E77}"/>
              </a:ext>
            </a:extLst>
          </p:cNvPr>
          <p:cNvCxnSpPr/>
          <p:nvPr/>
        </p:nvCxnSpPr>
        <p:spPr>
          <a:xfrm flipH="1">
            <a:off x="1775520" y="5301208"/>
            <a:ext cx="187220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0653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2">
            <a:extLst>
              <a:ext uri="{FF2B5EF4-FFF2-40B4-BE49-F238E27FC236}">
                <a16:creationId xmlns:a16="http://schemas.microsoft.com/office/drawing/2014/main" id="{CAA51587-F3AD-58EA-B4FD-3F9A29B9B3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0452" y="2054083"/>
            <a:ext cx="2845548" cy="1634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ítulo 1">
                <a:extLst>
                  <a:ext uri="{FF2B5EF4-FFF2-40B4-BE49-F238E27FC236}">
                    <a16:creationId xmlns:a16="http://schemas.microsoft.com/office/drawing/2014/main" id="{DC126B5F-DF87-BB8F-DA18-41DF144840C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How to obtain 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2" name="Título 1">
                <a:extLst>
                  <a:ext uri="{FF2B5EF4-FFF2-40B4-BE49-F238E27FC236}">
                    <a16:creationId xmlns:a16="http://schemas.microsoft.com/office/drawing/2014/main" id="{DC126B5F-DF87-BB8F-DA18-41DF144840C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4"/>
                <a:stretch>
                  <a:fillRect l="-1125" t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1EE3DE2-2490-3E81-1AA1-3FE40D4167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9E28E8D-1E2C-5E96-287B-43E7FCE253C8}"/>
              </a:ext>
            </a:extLst>
          </p:cNvPr>
          <p:cNvSpPr txBox="1"/>
          <p:nvPr/>
        </p:nvSpPr>
        <p:spPr>
          <a:xfrm>
            <a:off x="7101948" y="1196752"/>
            <a:ext cx="3305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Century Schoolbook" panose="02040604050505020304" pitchFamily="18" charset="0"/>
                <a:cs typeface="Calibri" panose="020F0502020204030204" pitchFamily="34" charset="0"/>
              </a:rPr>
              <a:t>From the time domain (TD)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777D1C8-0B58-0EB4-AA10-9CC38E47A93B}"/>
              </a:ext>
            </a:extLst>
          </p:cNvPr>
          <p:cNvSpPr txBox="1"/>
          <p:nvPr/>
        </p:nvSpPr>
        <p:spPr>
          <a:xfrm>
            <a:off x="1010550" y="1196752"/>
            <a:ext cx="3861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Century Schoolbook" panose="02040604050505020304" pitchFamily="18" charset="0"/>
                <a:cs typeface="Calibri" panose="020F0502020204030204" pitchFamily="34" charset="0"/>
              </a:rPr>
              <a:t>Directly in frequency domain (FD)</a:t>
            </a:r>
          </a:p>
        </p:txBody>
      </p:sp>
      <p:sp>
        <p:nvSpPr>
          <p:cNvPr id="7" name="Abrir llave 6">
            <a:extLst>
              <a:ext uri="{FF2B5EF4-FFF2-40B4-BE49-F238E27FC236}">
                <a16:creationId xmlns:a16="http://schemas.microsoft.com/office/drawing/2014/main" id="{F337BA8D-8618-F41A-8064-DE046871D9E0}"/>
              </a:ext>
            </a:extLst>
          </p:cNvPr>
          <p:cNvSpPr/>
          <p:nvPr/>
        </p:nvSpPr>
        <p:spPr>
          <a:xfrm>
            <a:off x="490898" y="1466608"/>
            <a:ext cx="432048" cy="4249515"/>
          </a:xfrm>
          <a:prstGeom prst="leftBrace">
            <a:avLst>
              <a:gd name="adj1" fmla="val 39706"/>
              <a:gd name="adj2" fmla="val 8667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F250427-5E9C-FA68-DFF8-67F7F059C362}"/>
              </a:ext>
            </a:extLst>
          </p:cNvPr>
          <p:cNvSpPr txBox="1"/>
          <p:nvPr/>
        </p:nvSpPr>
        <p:spPr bwMode="auto">
          <a:xfrm>
            <a:off x="1061298" y="1591922"/>
            <a:ext cx="3499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Eigenmode solver (CST®):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5F501D3D-8290-FBCB-27F9-FC79A1E07043}"/>
              </a:ext>
            </a:extLst>
          </p:cNvPr>
          <p:cNvSpPr txBox="1"/>
          <p:nvPr/>
        </p:nvSpPr>
        <p:spPr bwMode="auto">
          <a:xfrm>
            <a:off x="1065611" y="3635732"/>
            <a:ext cx="3671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Resistive wall impedance: (IW2D)</a:t>
            </a:r>
          </a:p>
        </p:txBody>
      </p:sp>
      <p:sp>
        <p:nvSpPr>
          <p:cNvPr id="10" name="Abrir llave 9">
            <a:extLst>
              <a:ext uri="{FF2B5EF4-FFF2-40B4-BE49-F238E27FC236}">
                <a16:creationId xmlns:a16="http://schemas.microsoft.com/office/drawing/2014/main" id="{CE4EA89B-B659-03E3-2C22-C28CDB2A4F59}"/>
              </a:ext>
            </a:extLst>
          </p:cNvPr>
          <p:cNvSpPr/>
          <p:nvPr/>
        </p:nvSpPr>
        <p:spPr>
          <a:xfrm>
            <a:off x="6583979" y="1457781"/>
            <a:ext cx="432048" cy="4299415"/>
          </a:xfrm>
          <a:prstGeom prst="leftBrace">
            <a:avLst>
              <a:gd name="adj1" fmla="val 39706"/>
              <a:gd name="adj2" fmla="val 8667"/>
            </a:avLst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2547DAB5-486E-EF7B-ABE8-5AF96009DA42}"/>
              </a:ext>
            </a:extLst>
          </p:cNvPr>
          <p:cNvSpPr txBox="1"/>
          <p:nvPr/>
        </p:nvSpPr>
        <p:spPr bwMode="auto">
          <a:xfrm>
            <a:off x="7126333" y="1632980"/>
            <a:ext cx="338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Wakefield solver (CST®):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69134BD0-2826-E92A-4D29-FA0EE02C8C6C}"/>
              </a:ext>
            </a:extLst>
          </p:cNvPr>
          <p:cNvSpPr txBox="1"/>
          <p:nvPr/>
        </p:nvSpPr>
        <p:spPr bwMode="auto">
          <a:xfrm>
            <a:off x="597731" y="6093296"/>
            <a:ext cx="571429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[1] N. Mounet. The LHC Transverse Coupled-Bunch Instability, PhD thesis 5305 (EPFL, 2012)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6F34FD1E-C93D-2AA3-609E-7C8F8F09930A}"/>
              </a:ext>
            </a:extLst>
          </p:cNvPr>
          <p:cNvSpPr txBox="1"/>
          <p:nvPr/>
        </p:nvSpPr>
        <p:spPr bwMode="auto">
          <a:xfrm>
            <a:off x="4604325" y="3658373"/>
            <a:ext cx="629782" cy="372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[1]</a:t>
            </a:r>
          </a:p>
        </p:txBody>
      </p:sp>
      <p:pic>
        <p:nvPicPr>
          <p:cNvPr id="17" name="Picture 4">
            <a:extLst>
              <a:ext uri="{FF2B5EF4-FFF2-40B4-BE49-F238E27FC236}">
                <a16:creationId xmlns:a16="http://schemas.microsoft.com/office/drawing/2014/main" id="{68764BC1-5010-D120-38B1-8EE987273D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4029" y="2008788"/>
            <a:ext cx="4415421" cy="2089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6">
            <a:extLst>
              <a:ext uri="{FF2B5EF4-FFF2-40B4-BE49-F238E27FC236}">
                <a16:creationId xmlns:a16="http://schemas.microsoft.com/office/drawing/2014/main" id="{55F29C1C-0B13-EEDC-4491-C303CFEAFF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1334" y="4142152"/>
            <a:ext cx="4540810" cy="2148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7278E0F4-AAFD-D0F4-8820-1EEB57A8F4D7}"/>
                  </a:ext>
                </a:extLst>
              </p:cNvPr>
              <p:cNvSpPr txBox="1"/>
              <p:nvPr/>
            </p:nvSpPr>
            <p:spPr bwMode="auto">
              <a:xfrm>
                <a:off x="8731555" y="2284807"/>
                <a:ext cx="196532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accent3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Wake Potential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𝑊</m:t>
                    </m:r>
                    <m:r>
                      <a:rPr lang="en-US" sz="1600" i="1" dirty="0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(</m:t>
                    </m:r>
                    <m:r>
                      <a:rPr lang="en-US" sz="1600" i="1" dirty="0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𝑠</m:t>
                    </m:r>
                    <m:r>
                      <a:rPr lang="en-US" sz="1600" i="1" dirty="0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)</m:t>
                    </m:r>
                  </m:oMath>
                </a14:m>
                <a:endParaRPr lang="en-US" sz="1600" dirty="0">
                  <a:solidFill>
                    <a:schemeClr val="accent3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7278E0F4-AAFD-D0F4-8820-1EEB57A8F4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731555" y="2284807"/>
                <a:ext cx="1965325" cy="338554"/>
              </a:xfrm>
              <a:prstGeom prst="rect">
                <a:avLst/>
              </a:prstGeom>
              <a:blipFill>
                <a:blip r:embed="rId7"/>
                <a:stretch>
                  <a:fillRect l="-1548"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620F86EF-BF3D-43A5-DBC3-F1EBAEF86675}"/>
                  </a:ext>
                </a:extLst>
              </p:cNvPr>
              <p:cNvSpPr txBox="1"/>
              <p:nvPr/>
            </p:nvSpPr>
            <p:spPr bwMode="auto">
              <a:xfrm>
                <a:off x="9039221" y="4380046"/>
                <a:ext cx="187056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Impedance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𝑍</m:t>
                    </m:r>
                    <m:r>
                      <a:rPr lang="en-US" sz="160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(</m:t>
                    </m:r>
                    <m:r>
                      <a:rPr lang="en-US" sz="160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𝑓</m:t>
                    </m:r>
                    <m:r>
                      <a:rPr lang="en-US" sz="160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)</m:t>
                    </m:r>
                  </m:oMath>
                </a14:m>
                <a:endParaRPr lang="en-US" sz="1600" dirty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620F86EF-BF3D-43A5-DBC3-F1EBAEF866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039221" y="4380046"/>
                <a:ext cx="1870561" cy="338554"/>
              </a:xfrm>
              <a:prstGeom prst="rect">
                <a:avLst/>
              </a:prstGeom>
              <a:blipFill>
                <a:blip r:embed="rId8"/>
                <a:stretch>
                  <a:fillRect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Flecha: curvada hacia abajo 31">
            <a:extLst>
              <a:ext uri="{FF2B5EF4-FFF2-40B4-BE49-F238E27FC236}">
                <a16:creationId xmlns:a16="http://schemas.microsoft.com/office/drawing/2014/main" id="{017FDD8D-89A3-FAB3-7211-EAB3F09C9ACF}"/>
              </a:ext>
            </a:extLst>
          </p:cNvPr>
          <p:cNvSpPr/>
          <p:nvPr/>
        </p:nvSpPr>
        <p:spPr>
          <a:xfrm rot="5859301">
            <a:off x="10874913" y="3865310"/>
            <a:ext cx="593106" cy="220592"/>
          </a:xfrm>
          <a:prstGeom prst="curved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A7632972-BF51-852E-9DD5-920494FB07A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78204" y="3972243"/>
            <a:ext cx="3536269" cy="196683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5" name="CuadroTexto 34">
                <a:extLst>
                  <a:ext uri="{FF2B5EF4-FFF2-40B4-BE49-F238E27FC236}">
                    <a16:creationId xmlns:a16="http://schemas.microsoft.com/office/drawing/2014/main" id="{7A12EBCA-6408-D18A-97D7-E878EDB44992}"/>
                  </a:ext>
                </a:extLst>
              </p:cNvPr>
              <p:cNvSpPr txBox="1"/>
              <p:nvPr/>
            </p:nvSpPr>
            <p:spPr bwMode="auto">
              <a:xfrm>
                <a:off x="2684036" y="4067797"/>
                <a:ext cx="1769962" cy="29238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0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𝑍</m:t>
                      </m:r>
                      <m:r>
                        <a:rPr lang="en-US" sz="130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(</m:t>
                      </m:r>
                      <m:r>
                        <a:rPr lang="en-US" sz="130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𝑓</m:t>
                      </m:r>
                      <m:r>
                        <a:rPr lang="es-ES" sz="13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=1.5</m:t>
                      </m:r>
                      <m:r>
                        <a:rPr lang="es-ES" sz="1300" b="0" i="0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ES" sz="1300" b="0" i="0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GHz</m:t>
                      </m:r>
                      <m:r>
                        <a:rPr lang="en-US" sz="130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)</m:t>
                      </m:r>
                    </m:oMath>
                  </m:oMathPara>
                </a14:m>
                <a:endParaRPr lang="en-US" sz="13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5" name="CuadroTexto 34">
                <a:extLst>
                  <a:ext uri="{FF2B5EF4-FFF2-40B4-BE49-F238E27FC236}">
                    <a16:creationId xmlns:a16="http://schemas.microsoft.com/office/drawing/2014/main" id="{7A12EBCA-6408-D18A-97D7-E878EDB449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84036" y="4067797"/>
                <a:ext cx="1769962" cy="292388"/>
              </a:xfrm>
              <a:prstGeom prst="rect">
                <a:avLst/>
              </a:prstGeom>
              <a:blipFill>
                <a:blip r:embed="rId10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uadroTexto 35">
                <a:extLst>
                  <a:ext uri="{FF2B5EF4-FFF2-40B4-BE49-F238E27FC236}">
                    <a16:creationId xmlns:a16="http://schemas.microsoft.com/office/drawing/2014/main" id="{EB3AABAD-4839-A1AB-BF3A-F38ADC137273}"/>
                  </a:ext>
                </a:extLst>
              </p:cNvPr>
              <p:cNvSpPr txBox="1"/>
              <p:nvPr/>
            </p:nvSpPr>
            <p:spPr bwMode="auto">
              <a:xfrm>
                <a:off x="4857253" y="4100429"/>
                <a:ext cx="1616420" cy="10156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s-ES" sz="1200" dirty="0">
                    <a:solidFill>
                      <a:schemeClr val="tx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E.g. vertical TCSG CFC </a:t>
                </a:r>
                <a:r>
                  <a:rPr lang="es-ES" sz="1200" dirty="0" err="1">
                    <a:solidFill>
                      <a:schemeClr val="tx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collimator</a:t>
                </a:r>
                <a:r>
                  <a:rPr lang="es-ES" sz="1200" dirty="0">
                    <a:solidFill>
                      <a:schemeClr val="tx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vertical dipolar </a:t>
                </a:r>
                <a:r>
                  <a:rPr lang="es-ES" sz="1200" dirty="0" err="1">
                    <a:solidFill>
                      <a:schemeClr val="tx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impedance</a:t>
                </a:r>
                <a:r>
                  <a:rPr lang="es-ES" sz="1200" dirty="0">
                    <a:solidFill>
                      <a:schemeClr val="tx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at </a:t>
                </a:r>
                <a14:m>
                  <m:oMath xmlns:m="http://schemas.openxmlformats.org/officeDocument/2006/math">
                    <m:r>
                      <a:rPr lang="es-ES" sz="1200" b="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𝑓</m:t>
                    </m:r>
                    <m:r>
                      <a:rPr lang="es-ES" sz="1200" b="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r>
                      <a:rPr lang="es-ES" sz="1200" b="0" i="0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1.5</m:t>
                    </m:r>
                  </m:oMath>
                </a14:m>
                <a:r>
                  <a:rPr lang="es-ES" sz="12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GHz </a:t>
                </a:r>
                <a:r>
                  <a:rPr lang="es-ES" sz="1200" dirty="0">
                    <a:solidFill>
                      <a:schemeClr val="tx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vs. vertical </a:t>
                </a:r>
                <a:r>
                  <a:rPr lang="es-ES" sz="1200" dirty="0" err="1">
                    <a:solidFill>
                      <a:schemeClr val="tx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source</a:t>
                </a:r>
                <a:r>
                  <a:rPr lang="es-ES" sz="1200" dirty="0">
                    <a:solidFill>
                      <a:schemeClr val="tx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offset</a:t>
                </a:r>
                <a:endParaRPr lang="en-US" sz="1200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6" name="CuadroTexto 35">
                <a:extLst>
                  <a:ext uri="{FF2B5EF4-FFF2-40B4-BE49-F238E27FC236}">
                    <a16:creationId xmlns:a16="http://schemas.microsoft.com/office/drawing/2014/main" id="{EB3AABAD-4839-A1AB-BF3A-F38ADC1372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57253" y="4100429"/>
                <a:ext cx="1616420" cy="1015663"/>
              </a:xfrm>
              <a:prstGeom prst="rect">
                <a:avLst/>
              </a:prstGeom>
              <a:blipFill>
                <a:blip r:embed="rId11"/>
                <a:stretch>
                  <a:fillRect l="-377" t="-602" b="-4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CuadroTexto 36">
            <a:extLst>
              <a:ext uri="{FF2B5EF4-FFF2-40B4-BE49-F238E27FC236}">
                <a16:creationId xmlns:a16="http://schemas.microsoft.com/office/drawing/2014/main" id="{8C55FBD3-515A-367D-4B81-DE45FAE345D7}"/>
              </a:ext>
            </a:extLst>
          </p:cNvPr>
          <p:cNvSpPr txBox="1"/>
          <p:nvPr/>
        </p:nvSpPr>
        <p:spPr bwMode="auto">
          <a:xfrm>
            <a:off x="10779785" y="5320282"/>
            <a:ext cx="11932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E.g. </a:t>
            </a:r>
            <a:r>
              <a:rPr lang="es-ES" sz="12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simulation</a:t>
            </a:r>
            <a:r>
              <a:rPr lang="es-ES" sz="1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2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es-ES" sz="1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2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lossy</a:t>
            </a:r>
            <a:r>
              <a:rPr lang="es-ES" sz="1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2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pillbox</a:t>
            </a:r>
            <a:r>
              <a:rPr lang="es-ES" sz="1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2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cavity</a:t>
            </a:r>
            <a:r>
              <a:rPr lang="es-ES" sz="1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2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es-ES" sz="1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CST®</a:t>
            </a:r>
            <a:endParaRPr lang="en-US" sz="12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8" name="Imagen 37">
            <a:extLst>
              <a:ext uri="{FF2B5EF4-FFF2-40B4-BE49-F238E27FC236}">
                <a16:creationId xmlns:a16="http://schemas.microsoft.com/office/drawing/2014/main" id="{1FFFD7D7-B97B-B072-3F84-12B27ABCBB8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366653" y="2031693"/>
            <a:ext cx="1186410" cy="144312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0" name="CuadroTexto 39">
                <a:extLst>
                  <a:ext uri="{FF2B5EF4-FFF2-40B4-BE49-F238E27FC236}">
                    <a16:creationId xmlns:a16="http://schemas.microsoft.com/office/drawing/2014/main" id="{F52F8338-42CF-A9D5-C43C-C7FF7ABC4D1A}"/>
                  </a:ext>
                </a:extLst>
              </p:cNvPr>
              <p:cNvSpPr txBox="1"/>
              <p:nvPr/>
            </p:nvSpPr>
            <p:spPr bwMode="auto">
              <a:xfrm>
                <a:off x="4453998" y="1815109"/>
                <a:ext cx="165618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rgbClr val="00B05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Reconstructed </a:t>
                </a:r>
                <a14:m>
                  <m:oMath xmlns:m="http://schemas.openxmlformats.org/officeDocument/2006/math">
                    <m:r>
                      <a:rPr lang="en-US" sz="140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𝑍</m:t>
                    </m:r>
                    <m:r>
                      <a:rPr lang="en-US" sz="140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(</m:t>
                    </m:r>
                    <m:r>
                      <a:rPr lang="en-US" sz="140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𝑓</m:t>
                    </m:r>
                    <m:r>
                      <a:rPr lang="en-US" sz="140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)</m:t>
                    </m:r>
                  </m:oMath>
                </a14:m>
                <a:endParaRPr lang="en-US" sz="1400" dirty="0">
                  <a:solidFill>
                    <a:srgbClr val="00B05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0" name="CuadroTexto 39">
                <a:extLst>
                  <a:ext uri="{FF2B5EF4-FFF2-40B4-BE49-F238E27FC236}">
                    <a16:creationId xmlns:a16="http://schemas.microsoft.com/office/drawing/2014/main" id="{F52F8338-42CF-A9D5-C43C-C7FF7ABC4D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53998" y="1815109"/>
                <a:ext cx="1656184" cy="307777"/>
              </a:xfrm>
              <a:prstGeom prst="rect">
                <a:avLst/>
              </a:prstGeom>
              <a:blipFill>
                <a:blip r:embed="rId13"/>
                <a:stretch>
                  <a:fillRect l="-369" t="-4000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Flecha: curvada hacia abajo 40">
            <a:extLst>
              <a:ext uri="{FF2B5EF4-FFF2-40B4-BE49-F238E27FC236}">
                <a16:creationId xmlns:a16="http://schemas.microsoft.com/office/drawing/2014/main" id="{E79C5573-3391-9A5C-3F71-12230B9B9382}"/>
              </a:ext>
            </a:extLst>
          </p:cNvPr>
          <p:cNvSpPr/>
          <p:nvPr/>
        </p:nvSpPr>
        <p:spPr>
          <a:xfrm rot="19812685">
            <a:off x="2729311" y="2063682"/>
            <a:ext cx="625512" cy="270069"/>
          </a:xfrm>
          <a:prstGeom prst="curved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CuadroTexto 41">
                <a:extLst>
                  <a:ext uri="{FF2B5EF4-FFF2-40B4-BE49-F238E27FC236}">
                    <a16:creationId xmlns:a16="http://schemas.microsoft.com/office/drawing/2014/main" id="{750D904D-DDEA-D8CB-B43C-B4C4F2F84585}"/>
                  </a:ext>
                </a:extLst>
              </p:cNvPr>
              <p:cNvSpPr txBox="1"/>
              <p:nvPr/>
            </p:nvSpPr>
            <p:spPr bwMode="auto">
              <a:xfrm>
                <a:off x="2441739" y="2550743"/>
                <a:ext cx="846512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16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𝑓</m:t>
                      </m:r>
                      <m:r>
                        <a:rPr lang="es-ES" sz="16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, </m:t>
                      </m:r>
                      <m:sSub>
                        <m:sSubPr>
                          <m:ctrlPr>
                            <a:rPr lang="es-ES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s-ES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𝑅</m:t>
                          </m:r>
                        </m:e>
                        <m:sub>
                          <m:r>
                            <a:rPr lang="es-ES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𝑠</m:t>
                          </m:r>
                        </m:sub>
                      </m:sSub>
                      <m:r>
                        <a:rPr lang="es-ES" sz="16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, </m:t>
                      </m:r>
                      <m:r>
                        <a:rPr lang="es-ES" sz="16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𝑄</m:t>
                      </m:r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2" name="CuadroTexto 41">
                <a:extLst>
                  <a:ext uri="{FF2B5EF4-FFF2-40B4-BE49-F238E27FC236}">
                    <a16:creationId xmlns:a16="http://schemas.microsoft.com/office/drawing/2014/main" id="{750D904D-DDEA-D8CB-B43C-B4C4F2F845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41739" y="2550743"/>
                <a:ext cx="846512" cy="338554"/>
              </a:xfrm>
              <a:prstGeom prst="rect">
                <a:avLst/>
              </a:prstGeom>
              <a:blipFill>
                <a:blip r:embed="rId14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CuadroTexto 42">
            <a:extLst>
              <a:ext uri="{FF2B5EF4-FFF2-40B4-BE49-F238E27FC236}">
                <a16:creationId xmlns:a16="http://schemas.microsoft.com/office/drawing/2014/main" id="{CEF41ADF-B805-6EAB-6A4D-E45264396AE6}"/>
              </a:ext>
            </a:extLst>
          </p:cNvPr>
          <p:cNvSpPr txBox="1"/>
          <p:nvPr/>
        </p:nvSpPr>
        <p:spPr bwMode="auto">
          <a:xfrm>
            <a:off x="4289434" y="5335671"/>
            <a:ext cx="6297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[2]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C0C4A676-F303-756C-AF61-EE5615743006}"/>
              </a:ext>
            </a:extLst>
          </p:cNvPr>
          <p:cNvSpPr txBox="1"/>
          <p:nvPr/>
        </p:nvSpPr>
        <p:spPr bwMode="auto">
          <a:xfrm>
            <a:off x="597731" y="6249697"/>
            <a:ext cx="36004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[2] N. Mounet. </a:t>
            </a:r>
            <a:r>
              <a:rPr lang="es-ES" sz="1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ImpedanceWake2D BE-ABP-CEI 22/04/2021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256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  <p:bldP spid="8" grpId="0"/>
      <p:bldP spid="9" grpId="0"/>
      <p:bldP spid="10" grpId="0" animBg="1"/>
      <p:bldP spid="11" grpId="0"/>
      <p:bldP spid="25" grpId="0"/>
      <p:bldP spid="30" grpId="0"/>
      <p:bldP spid="31" grpId="0"/>
      <p:bldP spid="35" grpId="0"/>
      <p:bldP spid="36" grpId="0"/>
      <p:bldP spid="37" grpId="0"/>
      <p:bldP spid="40" grpId="0"/>
      <p:bldP spid="41" grpId="0" animBg="1"/>
      <p:bldP spid="42" grpId="0"/>
      <p:bldP spid="43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A4D05B-0DB6-F6FC-F3DB-9E69EA361E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7EE948-39BD-DDC6-4E8C-92489DB5F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92D050"/>
                </a:solidFill>
              </a:rPr>
              <a:t>SolverFIT3D</a:t>
            </a:r>
            <a:r>
              <a:rPr lang="en-US" sz="3600" dirty="0"/>
              <a:t> development (II): 1D, 2D, 3D plotting 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8157ABA2-8A66-E128-EFCA-7A750A6A60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60</a:t>
            </a:fld>
            <a:endParaRPr lang="en-U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E95FA7D-4741-E4B4-BA3F-86CD9F0033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84" y="1340768"/>
            <a:ext cx="2383465" cy="46841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89400654-203C-31A7-1B22-A87E9081A775}"/>
              </a:ext>
            </a:extLst>
          </p:cNvPr>
          <p:cNvSpPr/>
          <p:nvPr/>
        </p:nvSpPr>
        <p:spPr>
          <a:xfrm>
            <a:off x="554291" y="1327787"/>
            <a:ext cx="2380558" cy="4697086"/>
          </a:xfrm>
          <a:prstGeom prst="roundRect">
            <a:avLst>
              <a:gd name="adj" fmla="val 0"/>
            </a:avLst>
          </a:prstGeom>
          <a:solidFill>
            <a:srgbClr val="92D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79BAA251-B3CF-6E7C-93F9-F64A97AFB416}"/>
              </a:ext>
            </a:extLst>
          </p:cNvPr>
          <p:cNvSpPr txBox="1"/>
          <p:nvPr/>
        </p:nvSpPr>
        <p:spPr bwMode="auto">
          <a:xfrm>
            <a:off x="3863752" y="4444302"/>
            <a:ext cx="3456384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u="sng" dirty="0">
                <a:latin typeface="Century Schoolbook" panose="02040604050505020304" pitchFamily="18" charset="0"/>
              </a:rPr>
              <a:t>Plot2D and 1D example: </a:t>
            </a:r>
          </a:p>
          <a:p>
            <a:pPr>
              <a:spcAft>
                <a:spcPts val="1200"/>
              </a:spcAft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  <a:highlight>
                  <a:srgbClr val="EAEAEA"/>
                </a:highlight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examples/script_planewave_fit.py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US" dirty="0"/>
              <a:t>A </a:t>
            </a:r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planewave </a:t>
            </a:r>
            <a:r>
              <a:rPr lang="en-US" dirty="0"/>
              <a:t>propagating through vacuum being </a:t>
            </a:r>
            <a:r>
              <a:rPr lang="en-US" dirty="0" err="1"/>
              <a:t>repflected</a:t>
            </a:r>
            <a:r>
              <a:rPr lang="en-US" dirty="0"/>
              <a:t> at the PEC boundary</a:t>
            </a:r>
            <a:endParaRPr lang="en-US" i="1" dirty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A78BBBB9-2C34-D39F-693B-407EF556998A}"/>
              </a:ext>
            </a:extLst>
          </p:cNvPr>
          <p:cNvSpPr txBox="1"/>
          <p:nvPr/>
        </p:nvSpPr>
        <p:spPr bwMode="auto">
          <a:xfrm>
            <a:off x="8832304" y="1439333"/>
            <a:ext cx="26323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Matplotlib</a:t>
            </a:r>
            <a:r>
              <a:rPr lang="en-US" dirty="0"/>
              <a:t> based </a:t>
            </a:r>
            <a:r>
              <a:rPr lang="en-US" dirty="0" err="1"/>
              <a:t>coutourf</a:t>
            </a:r>
            <a:r>
              <a:rPr lang="en-US" dirty="0"/>
              <a:t> (2D) and line plot (1D)</a:t>
            </a:r>
            <a:endParaRPr lang="en-US" sz="1600" dirty="0">
              <a:highlight>
                <a:srgbClr val="EAEAEA"/>
              </a:highlight>
              <a:latin typeface="Cascadia Mono" panose="020B0609020000020004" pitchFamily="49" charset="0"/>
              <a:ea typeface="Cascadia Mono" panose="020B0609020000020004" pitchFamily="49" charset="0"/>
              <a:cs typeface="Cascadia Mono" panose="020B0609020000020004" pitchFamily="49" charset="0"/>
            </a:endParaRPr>
          </a:p>
        </p:txBody>
      </p:sp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id="{60174DD2-4C0A-13EF-092C-FB62DAA943F0}"/>
              </a:ext>
            </a:extLst>
          </p:cNvPr>
          <p:cNvCxnSpPr/>
          <p:nvPr/>
        </p:nvCxnSpPr>
        <p:spPr>
          <a:xfrm flipH="1">
            <a:off x="1775520" y="5589240"/>
            <a:ext cx="187220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9EDA3EE7-EBE0-1218-589F-1778D6E0F3CE}"/>
              </a:ext>
            </a:extLst>
          </p:cNvPr>
          <p:cNvCxnSpPr/>
          <p:nvPr/>
        </p:nvCxnSpPr>
        <p:spPr>
          <a:xfrm flipH="1">
            <a:off x="1775520" y="5877272"/>
            <a:ext cx="187220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agen 11">
            <a:extLst>
              <a:ext uri="{FF2B5EF4-FFF2-40B4-BE49-F238E27FC236}">
                <a16:creationId xmlns:a16="http://schemas.microsoft.com/office/drawing/2014/main" id="{2A037496-E1B2-445A-72C5-F6A58CCDEE6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44775"/>
          <a:stretch/>
        </p:blipFill>
        <p:spPr>
          <a:xfrm>
            <a:off x="3431704" y="1327787"/>
            <a:ext cx="4956503" cy="10931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2B71BB56-E3D1-7B7C-B970-682B337EC3C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29257"/>
          <a:stretch/>
        </p:blipFill>
        <p:spPr>
          <a:xfrm>
            <a:off x="3356437" y="2606140"/>
            <a:ext cx="5040560" cy="9945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" name="Imagen 19" descr="Gráfico&#10;&#10;Descripción generada automáticamente">
            <a:extLst>
              <a:ext uri="{FF2B5EF4-FFF2-40B4-BE49-F238E27FC236}">
                <a16:creationId xmlns:a16="http://schemas.microsoft.com/office/drawing/2014/main" id="{480DEDC5-D1F8-F726-33AE-42A578E1BC8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168" y="4365104"/>
            <a:ext cx="3910265" cy="1955132"/>
          </a:xfrm>
          <a:prstGeom prst="rect">
            <a:avLst/>
          </a:prstGeom>
        </p:spPr>
      </p:pic>
      <p:pic>
        <p:nvPicPr>
          <p:cNvPr id="22" name="Imagen 21" descr="Gráfico&#10;&#10;Descripción generada automáticamente">
            <a:extLst>
              <a:ext uri="{FF2B5EF4-FFF2-40B4-BE49-F238E27FC236}">
                <a16:creationId xmlns:a16="http://schemas.microsoft.com/office/drawing/2014/main" id="{63E8B84A-4FEC-CF4C-F6C4-3DA19354AC2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4272" y="2769606"/>
            <a:ext cx="3554786" cy="1777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103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C5F2B8-7E88-ADE8-98FA-703179725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92D050"/>
                </a:solidFill>
              </a:rPr>
              <a:t>SolverFIT3D</a:t>
            </a:r>
            <a:r>
              <a:rPr lang="en-US" sz="3600" dirty="0"/>
              <a:t> development (IV): EM solve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E5A98BA-E30E-B48A-3485-E3D26FA7E4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61</a:t>
            </a:fld>
            <a:endParaRPr lang="en-U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03E75FD-F6DA-263E-54A1-725EE3EC05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84" y="1340768"/>
            <a:ext cx="2383465" cy="46841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57C03114-2641-791B-C899-EBB41B3EBFCC}"/>
              </a:ext>
            </a:extLst>
          </p:cNvPr>
          <p:cNvSpPr/>
          <p:nvPr/>
        </p:nvSpPr>
        <p:spPr>
          <a:xfrm>
            <a:off x="554291" y="1327787"/>
            <a:ext cx="2380558" cy="4697086"/>
          </a:xfrm>
          <a:prstGeom prst="roundRect">
            <a:avLst>
              <a:gd name="adj" fmla="val 0"/>
            </a:avLst>
          </a:prstGeom>
          <a:solidFill>
            <a:srgbClr val="92D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92F50967-52B8-0CAA-881A-97A01E4451D0}"/>
              </a:ext>
            </a:extLst>
          </p:cNvPr>
          <p:cNvSpPr txBox="1"/>
          <p:nvPr/>
        </p:nvSpPr>
        <p:spPr bwMode="auto">
          <a:xfrm>
            <a:off x="8832304" y="1439333"/>
            <a:ext cx="2592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Runs </a:t>
            </a:r>
            <a:r>
              <a:rPr lang="en-US" dirty="0">
                <a:solidFill>
                  <a:srgbClr val="00B050"/>
                </a:solidFill>
              </a:rPr>
              <a:t>Electromagnetic time domain simulation </a:t>
            </a:r>
            <a:r>
              <a:rPr lang="en-US" dirty="0"/>
              <a:t>given an initial condition or source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F891279F-7C2D-80EA-82B9-E8EE3A8A513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44" t="-2175" b="29530"/>
          <a:stretch/>
        </p:blipFill>
        <p:spPr>
          <a:xfrm>
            <a:off x="3401431" y="1192407"/>
            <a:ext cx="5461145" cy="24919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E475E868-83A8-D528-D73E-A63958C076D0}"/>
              </a:ext>
            </a:extLst>
          </p:cNvPr>
          <p:cNvCxnSpPr/>
          <p:nvPr/>
        </p:nvCxnSpPr>
        <p:spPr>
          <a:xfrm flipH="1">
            <a:off x="2063552" y="2348880"/>
            <a:ext cx="136815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uadroTexto 16">
            <a:extLst>
              <a:ext uri="{FF2B5EF4-FFF2-40B4-BE49-F238E27FC236}">
                <a16:creationId xmlns:a16="http://schemas.microsoft.com/office/drawing/2014/main" id="{799DBD91-9A00-8D55-753C-3D4BA39AFDAE}"/>
              </a:ext>
            </a:extLst>
          </p:cNvPr>
          <p:cNvSpPr txBox="1"/>
          <p:nvPr/>
        </p:nvSpPr>
        <p:spPr bwMode="auto">
          <a:xfrm>
            <a:off x="4151784" y="4219875"/>
            <a:ext cx="3456384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u="sng" dirty="0">
                <a:latin typeface="Century Schoolbook" panose="02040604050505020304" pitchFamily="18" charset="0"/>
              </a:rPr>
              <a:t>EM solve example: </a:t>
            </a:r>
          </a:p>
          <a:p>
            <a:pPr>
              <a:spcAft>
                <a:spcPts val="1200"/>
              </a:spcAft>
            </a:pPr>
            <a:r>
              <a:rPr lang="en-US" sz="1200" dirty="0">
                <a:solidFill>
                  <a:schemeClr val="tx1">
                    <a:lumMod val="40000"/>
                    <a:lumOff val="60000"/>
                  </a:schemeClr>
                </a:solidFill>
                <a:highlight>
                  <a:srgbClr val="EAEAEA"/>
                </a:highlight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examples/script_wavepacket_fit.py</a:t>
            </a:r>
            <a:endParaRPr lang="en-US" dirty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r>
              <a:rPr lang="en-US" dirty="0"/>
              <a:t>A </a:t>
            </a:r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gaussian </a:t>
            </a:r>
            <a:r>
              <a:rPr lang="en-US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wavepacket</a:t>
            </a:r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/>
              <a:t>propagating through vacuum domain </a:t>
            </a:r>
            <a:r>
              <a:rPr lang="en-US" i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(University test)</a:t>
            </a:r>
          </a:p>
          <a:p>
            <a:endParaRPr lang="en-US" dirty="0"/>
          </a:p>
        </p:txBody>
      </p:sp>
      <p:pic>
        <p:nvPicPr>
          <p:cNvPr id="19" name="Imagen 18" descr="Gráfico&#10;&#10;Descripción generada automáticamente">
            <a:extLst>
              <a:ext uri="{FF2B5EF4-FFF2-40B4-BE49-F238E27FC236}">
                <a16:creationId xmlns:a16="http://schemas.microsoft.com/office/drawing/2014/main" id="{FA2334E2-1A03-F046-B41C-3D245D174BA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0136" y="3959968"/>
            <a:ext cx="4731421" cy="2365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235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9D7BFB-840E-D69E-82BB-DE17398418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33C2BB-6359-878F-ADC9-4DF0BC164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92D050"/>
                </a:solidFill>
              </a:rPr>
              <a:t>SolverFIT3D</a:t>
            </a:r>
            <a:r>
              <a:rPr lang="en-US" sz="3600" dirty="0"/>
              <a:t> development (V): Wake solve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1D458CF-4246-8541-7306-45FE7C0A8A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62</a:t>
            </a:fld>
            <a:endParaRPr lang="en-U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7944CC0-08B8-3040-9A6D-CC58D50CA4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84" y="1340768"/>
            <a:ext cx="2383465" cy="46841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9F351456-D920-A6E8-3C1C-1895FD9EB71E}"/>
              </a:ext>
            </a:extLst>
          </p:cNvPr>
          <p:cNvSpPr/>
          <p:nvPr/>
        </p:nvSpPr>
        <p:spPr>
          <a:xfrm>
            <a:off x="554291" y="1327787"/>
            <a:ext cx="2380558" cy="4697086"/>
          </a:xfrm>
          <a:prstGeom prst="roundRect">
            <a:avLst>
              <a:gd name="adj" fmla="val 0"/>
            </a:avLst>
          </a:prstGeom>
          <a:solidFill>
            <a:srgbClr val="92D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4160FCF0-5B83-992B-2173-5D702E156AFA}"/>
              </a:ext>
            </a:extLst>
          </p:cNvPr>
          <p:cNvSpPr txBox="1"/>
          <p:nvPr/>
        </p:nvSpPr>
        <p:spPr bwMode="auto">
          <a:xfrm>
            <a:off x="8657247" y="1217713"/>
            <a:ext cx="347960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Runs </a:t>
            </a:r>
            <a:r>
              <a:rPr lang="en-US" sz="1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Wakefield time domain simulation </a:t>
            </a:r>
            <a:r>
              <a:rPr lang="en-US" sz="1400" dirty="0"/>
              <a:t>given a </a:t>
            </a:r>
            <a:r>
              <a:rPr lang="en-US" sz="1400" dirty="0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wakelength</a:t>
            </a:r>
            <a:r>
              <a:rPr lang="en-US" sz="1400" dirty="0"/>
              <a:t>.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Beam source injected is defined by </a:t>
            </a:r>
            <a:r>
              <a:rPr lang="en-US" sz="1400" dirty="0" err="1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WakeSolver</a:t>
            </a:r>
            <a:r>
              <a:rPr lang="en-US" sz="1400" dirty="0"/>
              <a:t> object.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Computes </a:t>
            </a:r>
            <a:r>
              <a:rPr lang="en-US" sz="1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wake potential and impedance</a:t>
            </a:r>
            <a:r>
              <a:rPr lang="en-US" sz="1400" dirty="0"/>
              <a:t> by saving Ez field every timestep and using the routines in </a:t>
            </a:r>
            <a:r>
              <a:rPr lang="en-US" sz="1400" dirty="0" err="1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WakeSolver</a:t>
            </a:r>
            <a:r>
              <a:rPr lang="en-US" sz="1400" dirty="0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 </a:t>
            </a:r>
            <a:r>
              <a:rPr lang="en-US" sz="1400" dirty="0"/>
              <a:t>class (needs h5py)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D9312B4C-EB11-4D7A-CD65-835532FC539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13" b="53"/>
          <a:stretch/>
        </p:blipFill>
        <p:spPr>
          <a:xfrm>
            <a:off x="3287689" y="1196752"/>
            <a:ext cx="5256584" cy="33123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2743A576-50FE-4CE8-B671-62ABC84BD6FC}"/>
              </a:ext>
            </a:extLst>
          </p:cNvPr>
          <p:cNvCxnSpPr/>
          <p:nvPr/>
        </p:nvCxnSpPr>
        <p:spPr>
          <a:xfrm flipH="1">
            <a:off x="2063552" y="2348880"/>
            <a:ext cx="136815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uadroTexto 16">
            <a:extLst>
              <a:ext uri="{FF2B5EF4-FFF2-40B4-BE49-F238E27FC236}">
                <a16:creationId xmlns:a16="http://schemas.microsoft.com/office/drawing/2014/main" id="{90243351-0B3B-702B-38A2-C2C10B1D7D7A}"/>
              </a:ext>
            </a:extLst>
          </p:cNvPr>
          <p:cNvSpPr txBox="1"/>
          <p:nvPr/>
        </p:nvSpPr>
        <p:spPr bwMode="auto">
          <a:xfrm>
            <a:off x="8897113" y="3440628"/>
            <a:ext cx="3142167" cy="1208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400" u="sng" dirty="0">
                <a:latin typeface="Century Schoolbook" panose="02040604050505020304" pitchFamily="18" charset="0"/>
              </a:rPr>
              <a:t>Wake solve example: </a:t>
            </a:r>
          </a:p>
          <a:p>
            <a:pPr>
              <a:spcAft>
                <a:spcPts val="1200"/>
              </a:spcAft>
            </a:pPr>
            <a:r>
              <a:rPr lang="en-US" sz="1050" dirty="0">
                <a:solidFill>
                  <a:schemeClr val="tx1">
                    <a:lumMod val="40000"/>
                    <a:lumOff val="60000"/>
                  </a:schemeClr>
                </a:solidFill>
                <a:highlight>
                  <a:srgbClr val="EAEAEA"/>
                </a:highlight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examples/script_cubcavity_fit.py</a:t>
            </a:r>
            <a:endParaRPr lang="en-US" sz="14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r>
              <a:rPr lang="en-US" sz="1400" dirty="0"/>
              <a:t>A gaussian beam traversing a PEC cubic pillbox cavity</a:t>
            </a:r>
          </a:p>
        </p:txBody>
      </p:sp>
      <p:pic>
        <p:nvPicPr>
          <p:cNvPr id="7" name="Imagen 6" descr="Gráfico&#10;&#10;Descripción generada automáticamente">
            <a:extLst>
              <a:ext uri="{FF2B5EF4-FFF2-40B4-BE49-F238E27FC236}">
                <a16:creationId xmlns:a16="http://schemas.microsoft.com/office/drawing/2014/main" id="{6F035E58-88A0-09D5-EFA6-ABF8CC6E71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6052" y="4725144"/>
            <a:ext cx="3910265" cy="1955132"/>
          </a:xfrm>
          <a:prstGeom prst="rect">
            <a:avLst/>
          </a:prstGeom>
        </p:spPr>
      </p:pic>
      <p:pic>
        <p:nvPicPr>
          <p:cNvPr id="9" name="Imagen 8" descr="Gráfico&#10;&#10;Descripción generada automáticamente">
            <a:extLst>
              <a:ext uri="{FF2B5EF4-FFF2-40B4-BE49-F238E27FC236}">
                <a16:creationId xmlns:a16="http://schemas.microsoft.com/office/drawing/2014/main" id="{00840024-A7E1-113B-C3EB-25D414BA149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152" y="4729404"/>
            <a:ext cx="3910265" cy="1955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773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ítulo 1">
                <a:extLst>
                  <a:ext uri="{FF2B5EF4-FFF2-40B4-BE49-F238E27FC236}">
                    <a16:creationId xmlns:a16="http://schemas.microsoft.com/office/drawing/2014/main" id="{DC126B5F-DF87-BB8F-DA18-41DF144840C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How to obtain 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2" name="Título 1">
                <a:extLst>
                  <a:ext uri="{FF2B5EF4-FFF2-40B4-BE49-F238E27FC236}">
                    <a16:creationId xmlns:a16="http://schemas.microsoft.com/office/drawing/2014/main" id="{DC126B5F-DF87-BB8F-DA18-41DF144840C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125" t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1EE3DE2-2490-3E81-1AA1-3FE40D4167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1D293349-315A-D597-7CA4-AE321C50278F}"/>
                  </a:ext>
                </a:extLst>
              </p:cNvPr>
              <p:cNvSpPr txBox="1"/>
              <p:nvPr/>
            </p:nvSpPr>
            <p:spPr bwMode="auto">
              <a:xfrm>
                <a:off x="1153269" y="2155195"/>
                <a:ext cx="2439631" cy="11978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ES" sz="1600" b="0" i="1" smtClean="0">
                          <a:latin typeface="Cambria Math" panose="02040503050406030204" pitchFamily="18" charset="0"/>
                        </a:rPr>
                        <m:t>𝑟𝑜𝑡</m:t>
                      </m:r>
                      <m:r>
                        <a:rPr lang="es-ES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⃗"/>
                          <m:ctrlPr>
                            <a:rPr lang="es-ES" sz="16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sz="16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  <m:r>
                        <a:rPr lang="es-E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1600" b="0" i="1" smtClean="0"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s-ES" sz="1600" b="0" i="1" smtClean="0">
                          <a:latin typeface="Cambria Math" panose="02040503050406030204" pitchFamily="18" charset="0"/>
                        </a:rPr>
                        <m:t>𝜔𝜇</m:t>
                      </m:r>
                      <m:acc>
                        <m:accPr>
                          <m:chr m:val="⃗"/>
                          <m:ctrlPr>
                            <a:rPr lang="es-ES" sz="16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sz="16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</m:oMath>
                  </m:oMathPara>
                </a14:m>
                <a:endParaRPr lang="en-US" sz="16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ES" sz="1600" b="0" i="1" smtClean="0">
                          <a:latin typeface="Cambria Math" panose="02040503050406030204" pitchFamily="18" charset="0"/>
                        </a:rPr>
                        <m:t>𝑟𝑜𝑡</m:t>
                      </m:r>
                      <m:r>
                        <a:rPr lang="es-ES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⃗"/>
                          <m:ctrlPr>
                            <a:rPr lang="es-ES" sz="16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sz="16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r>
                        <a:rPr lang="es-E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1600" b="0" i="1" smtClean="0"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s-ES" sz="1600" b="0" i="1" smtClean="0">
                          <a:latin typeface="Cambria Math" panose="02040503050406030204" pitchFamily="18" charset="0"/>
                        </a:rPr>
                        <m:t>𝜔</m:t>
                      </m:r>
                      <m:d>
                        <m:dPr>
                          <m:ctrlPr>
                            <a:rPr lang="es-E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1600" b="0" i="1" smtClean="0">
                              <a:latin typeface="Cambria Math" panose="02040503050406030204" pitchFamily="18" charset="0"/>
                            </a:rPr>
                            <m:t>𝜀</m:t>
                          </m:r>
                          <m:r>
                            <a:rPr lang="es-ES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s-E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sz="16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num>
                            <m:den>
                              <m:r>
                                <a:rPr lang="es-ES" sz="16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s-ES" sz="1600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den>
                          </m:f>
                        </m:e>
                      </m:d>
                      <m:acc>
                        <m:accPr>
                          <m:chr m:val="⃗"/>
                          <m:ctrlPr>
                            <a:rPr lang="es-ES" sz="16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sz="16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  <m:r>
                        <a:rPr lang="es-ES" sz="16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1D293349-315A-D597-7CA4-AE321C5027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53269" y="2155195"/>
                <a:ext cx="2439631" cy="119789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uadroTexto 4">
            <a:extLst>
              <a:ext uri="{FF2B5EF4-FFF2-40B4-BE49-F238E27FC236}">
                <a16:creationId xmlns:a16="http://schemas.microsoft.com/office/drawing/2014/main" id="{39E28E8D-1E2C-5E96-287B-43E7FCE253C8}"/>
              </a:ext>
            </a:extLst>
          </p:cNvPr>
          <p:cNvSpPr txBox="1"/>
          <p:nvPr/>
        </p:nvSpPr>
        <p:spPr>
          <a:xfrm>
            <a:off x="7101948" y="1307032"/>
            <a:ext cx="3305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Century Schoolbook" panose="02040604050505020304" pitchFamily="18" charset="0"/>
                <a:cs typeface="Calibri" panose="020F0502020204030204" pitchFamily="34" charset="0"/>
              </a:rPr>
              <a:t>From the time domain (TD)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777D1C8-0B58-0EB4-AA10-9CC38E47A93B}"/>
              </a:ext>
            </a:extLst>
          </p:cNvPr>
          <p:cNvSpPr txBox="1"/>
          <p:nvPr/>
        </p:nvSpPr>
        <p:spPr>
          <a:xfrm>
            <a:off x="1010550" y="1340768"/>
            <a:ext cx="3861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Century Schoolbook" panose="02040604050505020304" pitchFamily="18" charset="0"/>
                <a:cs typeface="Calibri" panose="020F0502020204030204" pitchFamily="34" charset="0"/>
              </a:rPr>
              <a:t>Directly in frequency domain (FD)</a:t>
            </a:r>
          </a:p>
        </p:txBody>
      </p:sp>
      <p:sp>
        <p:nvSpPr>
          <p:cNvPr id="7" name="Abrir llave 6">
            <a:extLst>
              <a:ext uri="{FF2B5EF4-FFF2-40B4-BE49-F238E27FC236}">
                <a16:creationId xmlns:a16="http://schemas.microsoft.com/office/drawing/2014/main" id="{F337BA8D-8618-F41A-8064-DE046871D9E0}"/>
              </a:ext>
            </a:extLst>
          </p:cNvPr>
          <p:cNvSpPr/>
          <p:nvPr/>
        </p:nvSpPr>
        <p:spPr>
          <a:xfrm>
            <a:off x="490898" y="1610624"/>
            <a:ext cx="432048" cy="4249515"/>
          </a:xfrm>
          <a:prstGeom prst="leftBrace">
            <a:avLst>
              <a:gd name="adj1" fmla="val 39706"/>
              <a:gd name="adj2" fmla="val 8667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F250427-5E9C-FA68-DFF8-67F7F059C362}"/>
              </a:ext>
            </a:extLst>
          </p:cNvPr>
          <p:cNvSpPr txBox="1"/>
          <p:nvPr/>
        </p:nvSpPr>
        <p:spPr bwMode="auto">
          <a:xfrm>
            <a:off x="1061298" y="1735938"/>
            <a:ext cx="3499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Eigenmode solver (CST®):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5F501D3D-8290-FBCB-27F9-FC79A1E07043}"/>
              </a:ext>
            </a:extLst>
          </p:cNvPr>
          <p:cNvSpPr txBox="1"/>
          <p:nvPr/>
        </p:nvSpPr>
        <p:spPr bwMode="auto">
          <a:xfrm>
            <a:off x="1065611" y="3683517"/>
            <a:ext cx="4394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Resistive wall impedance: (IW2D</a:t>
            </a:r>
            <a:r>
              <a:rPr lang="en-US" b="1" dirty="0">
                <a:solidFill>
                  <a:schemeClr val="tx1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@CERN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0" name="Abrir llave 9">
            <a:extLst>
              <a:ext uri="{FF2B5EF4-FFF2-40B4-BE49-F238E27FC236}">
                <a16:creationId xmlns:a16="http://schemas.microsoft.com/office/drawing/2014/main" id="{CE4EA89B-B659-03E3-2C22-C28CDB2A4F59}"/>
              </a:ext>
            </a:extLst>
          </p:cNvPr>
          <p:cNvSpPr/>
          <p:nvPr/>
        </p:nvSpPr>
        <p:spPr>
          <a:xfrm>
            <a:off x="6583979" y="1568061"/>
            <a:ext cx="432048" cy="4299415"/>
          </a:xfrm>
          <a:prstGeom prst="leftBrace">
            <a:avLst>
              <a:gd name="adj1" fmla="val 39706"/>
              <a:gd name="adj2" fmla="val 8667"/>
            </a:avLst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2547DAB5-486E-EF7B-ABE8-5AF96009DA42}"/>
              </a:ext>
            </a:extLst>
          </p:cNvPr>
          <p:cNvSpPr txBox="1"/>
          <p:nvPr/>
        </p:nvSpPr>
        <p:spPr bwMode="auto">
          <a:xfrm>
            <a:off x="7126333" y="1743260"/>
            <a:ext cx="338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Wakefield solver (CST®):</a:t>
            </a:r>
          </a:p>
        </p:txBody>
      </p:sp>
      <p:sp>
        <p:nvSpPr>
          <p:cNvPr id="12" name="Cerrar llave 11">
            <a:extLst>
              <a:ext uri="{FF2B5EF4-FFF2-40B4-BE49-F238E27FC236}">
                <a16:creationId xmlns:a16="http://schemas.microsoft.com/office/drawing/2014/main" id="{1D9A183C-0AD9-E6FF-4837-2D937E7E59D9}"/>
              </a:ext>
            </a:extLst>
          </p:cNvPr>
          <p:cNvSpPr/>
          <p:nvPr/>
        </p:nvSpPr>
        <p:spPr>
          <a:xfrm>
            <a:off x="3194056" y="2204145"/>
            <a:ext cx="348519" cy="72008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A8059B22-F80D-B21B-F00B-CF387764F972}"/>
                  </a:ext>
                </a:extLst>
              </p:cNvPr>
              <p:cNvSpPr txBox="1"/>
              <p:nvPr/>
            </p:nvSpPr>
            <p:spPr bwMode="auto">
              <a:xfrm>
                <a:off x="3295955" y="2346569"/>
                <a:ext cx="2232336" cy="107061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s-ES" sz="1600" b="0" i="1" smtClean="0">
                          <a:latin typeface="Cambria Math" panose="02040503050406030204" pitchFamily="18" charset="0"/>
                        </a:rPr>
                        <m:t>𝑟𝑜𝑡</m:t>
                      </m:r>
                      <m:r>
                        <a:rPr lang="es-ES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s-E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bar>
                            <m:barPr>
                              <m:ctrlPr>
                                <a:rPr lang="es-ES" sz="1600" i="1"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s-ES" sz="1600" i="1"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s-ES" sz="1600" b="0" i="1" smtClean="0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</m:bar>
                            </m:e>
                          </m:bar>
                        </m:den>
                      </m:f>
                      <m:r>
                        <a:rPr lang="es-ES" sz="1600" b="0" i="1" smtClean="0">
                          <a:latin typeface="Cambria Math" panose="02040503050406030204" pitchFamily="18" charset="0"/>
                        </a:rPr>
                        <m:t>𝑟𝑜𝑡</m:t>
                      </m:r>
                      <m:r>
                        <a:rPr lang="es-ES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⃗"/>
                          <m:ctrlPr>
                            <a:rPr lang="es-ES" sz="1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sz="1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  <m:r>
                        <a:rPr lang="es-E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ES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bar>
                            <m:barPr>
                              <m:ctrlPr>
                                <a:rPr lang="es-E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s-E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s-ES" sz="1600" b="0" i="1" smtClean="0"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</m:bar>
                            </m:e>
                          </m:bar>
                          <m:r>
                            <a:rPr lang="es-ES" sz="1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p>
                          <m:r>
                            <a:rPr lang="es-E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acc>
                        <m:accPr>
                          <m:chr m:val="⃗"/>
                          <m:ctrlPr>
                            <a:rPr lang="es-ES" sz="1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sz="1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A8059B22-F80D-B21B-F00B-CF387764F9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95955" y="2346569"/>
                <a:ext cx="2232336" cy="107061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uadroTexto 13">
            <a:extLst>
              <a:ext uri="{FF2B5EF4-FFF2-40B4-BE49-F238E27FC236}">
                <a16:creationId xmlns:a16="http://schemas.microsoft.com/office/drawing/2014/main" id="{359C1B9D-C280-2E01-F254-BDA96054253B}"/>
              </a:ext>
            </a:extLst>
          </p:cNvPr>
          <p:cNvSpPr txBox="1"/>
          <p:nvPr/>
        </p:nvSpPr>
        <p:spPr bwMode="auto">
          <a:xfrm>
            <a:off x="3340208" y="2095978"/>
            <a:ext cx="211955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Eigenvalue problem</a:t>
            </a:r>
            <a:endParaRPr lang="en-US" sz="1600" dirty="0">
              <a:solidFill>
                <a:srgbClr val="00B050"/>
              </a:solidFill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8D5EE81D-AB20-2C0C-55B1-8C5B8D2FBFD0}"/>
              </a:ext>
            </a:extLst>
          </p:cNvPr>
          <p:cNvSpPr txBox="1"/>
          <p:nvPr/>
        </p:nvSpPr>
        <p:spPr bwMode="auto">
          <a:xfrm>
            <a:off x="1091867" y="3060275"/>
            <a:ext cx="45668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Fundamental EM modes of 3D loss-less resonant structures </a:t>
            </a:r>
            <a:r>
              <a:rPr lang="en-US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without excitation </a:t>
            </a:r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 Q-factor postprocessing</a:t>
            </a:r>
            <a:endParaRPr lang="en-US" sz="1400" dirty="0">
              <a:solidFill>
                <a:schemeClr val="tx2"/>
              </a:solidFill>
            </a:endParaRP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11578600-BCB0-8F7C-C032-2E1D47999E1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4466"/>
          <a:stretch/>
        </p:blipFill>
        <p:spPr>
          <a:xfrm>
            <a:off x="1067579" y="4057838"/>
            <a:ext cx="2076204" cy="1819434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69134BD0-2826-E92A-4D29-FA0EE02C8C6C}"/>
              </a:ext>
            </a:extLst>
          </p:cNvPr>
          <p:cNvSpPr txBox="1"/>
          <p:nvPr/>
        </p:nvSpPr>
        <p:spPr bwMode="auto">
          <a:xfrm>
            <a:off x="623392" y="5989700"/>
            <a:ext cx="571429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[1] N. Mounet. The LHC Transverse Coupled-Bunch Instability, PhD thesis 5305 (EPFL, 2012)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5D5D43ED-DBAC-297F-7ED4-1B44E06F9F9A}"/>
                  </a:ext>
                </a:extLst>
              </p:cNvPr>
              <p:cNvSpPr txBox="1"/>
              <p:nvPr/>
            </p:nvSpPr>
            <p:spPr bwMode="auto">
              <a:xfrm>
                <a:off x="7271236" y="2402940"/>
                <a:ext cx="3288700" cy="21344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nary>
                        <m:naryPr>
                          <m:chr m:val="∮"/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1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ES" sz="1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  <m:sup>
                          <m:r>
                            <a:rPr lang="es-ES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r>
                            <a:rPr lang="es-ES" sz="1400" b="1" i="1" smtClean="0">
                              <a:latin typeface="Cambria Math" panose="02040503050406030204" pitchFamily="18" charset="0"/>
                            </a:rPr>
                            <m:t>𝑬</m:t>
                          </m:r>
                          <m:r>
                            <a:rPr lang="es-ES" sz="1400" b="0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s-ES" sz="1400" b="0" i="1" smtClean="0">
                              <a:latin typeface="Cambria Math" panose="02040503050406030204" pitchFamily="18" charset="0"/>
                            </a:rPr>
                            <m:t>𝑑𝑠</m:t>
                          </m:r>
                          <m:r>
                            <a:rPr lang="es-ES" sz="1400" b="0" i="1" smtClean="0">
                              <a:latin typeface="Cambria Math" panose="02040503050406030204" pitchFamily="18" charset="0"/>
                            </a:rPr>
                            <m:t>=−</m:t>
                          </m:r>
                          <m:nary>
                            <m:naryPr>
                              <m:chr m:val="∬"/>
                              <m:ctrlPr>
                                <a:rPr lang="es-E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s-ES" sz="14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  <m:sup>
                              <m:r>
                                <a:rPr lang="es-ES" sz="14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s-E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ES" sz="1400" b="0" i="1" smtClean="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s-ES" sz="1400" b="1" i="1" smtClean="0">
                                      <a:latin typeface="Cambria Math" panose="02040503050406030204" pitchFamily="18" charset="0"/>
                                    </a:rPr>
                                    <m:t>𝑩</m:t>
                                  </m:r>
                                </m:num>
                                <m:den>
                                  <m:r>
                                    <a:rPr lang="es-ES" sz="1400" b="0" i="1" smtClean="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s-ES" sz="14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den>
                              </m:f>
                              <m:r>
                                <a:rPr lang="es-ES" sz="1400" b="0" i="1" smtClean="0"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es-ES" sz="14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s-ES" sz="1400" b="1" i="1" smtClean="0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US" sz="14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nary>
                        <m:naryPr>
                          <m:chr m:val="∮"/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14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ES" sz="1400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  <m:sup>
                          <m:r>
                            <a:rPr lang="es-ES" sz="1400" i="1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r>
                            <a:rPr lang="es-ES" sz="1400" b="1" i="1" smtClean="0">
                              <a:latin typeface="Cambria Math" panose="02040503050406030204" pitchFamily="18" charset="0"/>
                            </a:rPr>
                            <m:t>𝑯</m:t>
                          </m:r>
                          <m:r>
                            <a:rPr lang="es-ES" sz="1400" i="1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s-ES" sz="1400" i="1">
                              <a:latin typeface="Cambria Math" panose="02040503050406030204" pitchFamily="18" charset="0"/>
                            </a:rPr>
                            <m:t>𝑑𝑠</m:t>
                          </m:r>
                          <m:r>
                            <a:rPr lang="es-ES" sz="1400" i="1">
                              <a:latin typeface="Cambria Math" panose="02040503050406030204" pitchFamily="18" charset="0"/>
                            </a:rPr>
                            <m:t>=−</m:t>
                          </m:r>
                          <m:nary>
                            <m:naryPr>
                              <m:chr m:val="∬"/>
                              <m:ctrlPr>
                                <a:rPr lang="es-ES" sz="14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s-ES" sz="1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  <m:sup>
                              <m:r>
                                <a:rPr lang="es-ES" sz="14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p>
                            <m:e>
                              <m:d>
                                <m:dPr>
                                  <m:ctrlPr>
                                    <a:rPr lang="es-ES" sz="1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s-ES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s-ES" sz="1400" i="1">
                                          <a:latin typeface="Cambria Math" panose="02040503050406030204" pitchFamily="18" charset="0"/>
                                        </a:rPr>
                                        <m:t>𝜕</m:t>
                                      </m:r>
                                      <m:r>
                                        <a:rPr lang="es-ES" sz="1400" b="1" i="1">
                                          <a:latin typeface="Cambria Math" panose="02040503050406030204" pitchFamily="18" charset="0"/>
                                        </a:rPr>
                                        <m:t>𝑫</m:t>
                                      </m:r>
                                    </m:num>
                                    <m:den>
                                      <m:r>
                                        <a:rPr lang="es-ES" sz="1400" i="1">
                                          <a:latin typeface="Cambria Math" panose="02040503050406030204" pitchFamily="18" charset="0"/>
                                        </a:rPr>
                                        <m:t>𝜕</m:t>
                                      </m:r>
                                      <m:r>
                                        <a:rPr lang="es-ES" sz="1400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den>
                                  </m:f>
                                  <m:r>
                                    <a:rPr lang="es-ES" sz="14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s-ES" sz="1400" b="1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𝑱</m:t>
                                  </m:r>
                                </m:e>
                              </m:d>
                              <m:r>
                                <a:rPr lang="es-ES" sz="1400" i="1" smtClean="0"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es-ES" sz="14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s-ES" sz="1400" b="1" i="1" smtClean="0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US" sz="14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nary>
                        <m:naryPr>
                          <m:chr m:val="∯"/>
                          <m:ctrlPr>
                            <a:rPr lang="es-ES" sz="1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1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ES" sz="1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sub>
                        <m:sup>
                          <m:r>
                            <a:rPr lang="es-ES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r>
                            <a:rPr lang="es-ES" sz="1400" b="1" i="1">
                              <a:latin typeface="Cambria Math" panose="02040503050406030204" pitchFamily="18" charset="0"/>
                            </a:rPr>
                            <m:t>𝑩</m:t>
                          </m:r>
                          <m:r>
                            <a:rPr lang="es-ES" sz="1400" i="1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s-ES" sz="14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s-ES" sz="1400" b="1" i="1"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</m:nary>
                      <m:r>
                        <a:rPr lang="es-ES" sz="1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ES" sz="14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nary>
                        <m:naryPr>
                          <m:chr m:val="∯"/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1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ES" sz="1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sub>
                        <m:sup>
                          <m:r>
                            <a:rPr lang="es-ES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r>
                            <a:rPr lang="es-ES" sz="1400" b="1" i="1">
                              <a:latin typeface="Cambria Math" panose="02040503050406030204" pitchFamily="18" charset="0"/>
                            </a:rPr>
                            <m:t>𝑫</m:t>
                          </m:r>
                          <m:r>
                            <a:rPr lang="es-ES" sz="1400" i="1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s-ES" sz="14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s-ES" sz="1400" b="1" i="1">
                              <a:latin typeface="Cambria Math" panose="02040503050406030204" pitchFamily="18" charset="0"/>
                            </a:rPr>
                            <m:t>𝑨</m:t>
                          </m:r>
                          <m:r>
                            <a:rPr lang="es-ES" sz="1400" b="1" i="1">
                              <a:latin typeface="Cambria Math" panose="02040503050406030204" pitchFamily="18" charset="0"/>
                            </a:rPr>
                            <m:t>=</m:t>
                          </m:r>
                          <m:nary>
                            <m:naryPr>
                              <m:chr m:val="∭"/>
                              <m:ctrlPr>
                                <a:rPr lang="es-ES" sz="1400" b="1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s-ES" sz="1400" b="1" i="1"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sub>
                            <m:sup>
                              <m:r>
                                <a:rPr lang="es-ES" sz="1400" b="1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p>
                            <m:e>
                              <m:r>
                                <a:rPr lang="es-ES" sz="1400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  <m:r>
                                <a:rPr lang="es-ES" sz="1400" b="1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s-ES" sz="14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s-ES" sz="1400" b="1" i="1"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US" sz="1400" dirty="0"/>
              </a:p>
              <a:p>
                <a:endParaRPr lang="en-US" sz="1400" dirty="0"/>
              </a:p>
            </p:txBody>
          </p:sp>
        </mc:Choice>
        <mc:Fallback xmlns="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5D5D43ED-DBAC-297F-7ED4-1B44E06F9F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71236" y="2402940"/>
                <a:ext cx="3288700" cy="2134430"/>
              </a:xfrm>
              <a:prstGeom prst="rect">
                <a:avLst/>
              </a:prstGeom>
              <a:blipFill>
                <a:blip r:embed="rId7"/>
                <a:stretch>
                  <a:fillRect l="-20408" t="-40000" b="-47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CuadroTexto 19">
            <a:extLst>
              <a:ext uri="{FF2B5EF4-FFF2-40B4-BE49-F238E27FC236}">
                <a16:creationId xmlns:a16="http://schemas.microsoft.com/office/drawing/2014/main" id="{C1319669-ABD2-B9D3-FAC8-84067BC78521}"/>
              </a:ext>
            </a:extLst>
          </p:cNvPr>
          <p:cNvSpPr txBox="1"/>
          <p:nvPr/>
        </p:nvSpPr>
        <p:spPr bwMode="auto">
          <a:xfrm>
            <a:off x="7144072" y="2154259"/>
            <a:ext cx="44245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3D time domain Maxwell equations (integral form)</a:t>
            </a:r>
            <a:endParaRPr lang="en-US" sz="14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1DA24FFD-6BA4-13FB-E611-2912A48F1DA6}"/>
                  </a:ext>
                </a:extLst>
              </p:cNvPr>
              <p:cNvSpPr txBox="1"/>
              <p:nvPr/>
            </p:nvSpPr>
            <p:spPr bwMode="auto">
              <a:xfrm>
                <a:off x="7087247" y="4621550"/>
                <a:ext cx="4106241" cy="9741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endParaRPr lang="es-ES" sz="1200" b="1" i="1" dirty="0">
                  <a:solidFill>
                    <a:schemeClr val="accent1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12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𝑾</m:t>
                      </m:r>
                      <m:r>
                        <a:rPr lang="es-ES" sz="12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s-ES" sz="12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2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s-ES" sz="12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ES" sz="12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s-ES" sz="12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2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s-ES" sz="12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ES" sz="12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s-ES" sz="12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s-ES" sz="12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)= </m:t>
                      </m:r>
                      <m:f>
                        <m:fPr>
                          <m:ctrlPr>
                            <a:rPr lang="en-US" sz="12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12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s-ES" sz="12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12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s-ES" sz="12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nary>
                        <m:naryPr>
                          <m:ctrlPr>
                            <a:rPr lang="en-US" sz="12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2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2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US" sz="12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s-ES" sz="12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𝑑𝑧</m:t>
                          </m:r>
                          <m:sSub>
                            <m:sSubPr>
                              <m:ctrlPr>
                                <a:rPr lang="es-ES" sz="12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s-ES" sz="1200" b="0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eqArr>
                                    <m:eqArrPr>
                                      <m:ctrlPr>
                                        <a:rPr lang="es-ES" sz="1200" b="0" i="1" smtClean="0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eqArr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es-ES" sz="1200" b="0" i="1" smtClean="0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s-ES" sz="1200" b="0" i="1" smtClean="0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</m:e>
                                      </m:acc>
                                      <m:d>
                                        <m:dPr>
                                          <m:ctrlPr>
                                            <a:rPr lang="es-ES" sz="1200" b="0" i="1" smtClean="0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s-ES" sz="1200" b="0" i="1" smtClean="0">
                                                  <a:solidFill>
                                                    <a:schemeClr val="accent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s-ES" sz="1200" b="0" i="1" smtClean="0">
                                                  <a:solidFill>
                                                    <a:schemeClr val="accent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𝑟</m:t>
                                              </m:r>
                                            </m:e>
                                            <m:sub>
                                              <m:r>
                                                <a:rPr lang="es-ES" sz="1200" b="0" i="1" smtClean="0">
                                                  <a:solidFill>
                                                    <a:schemeClr val="accent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1</m:t>
                                              </m:r>
                                            </m:sub>
                                          </m:sSub>
                                          <m:r>
                                            <a:rPr lang="es-ES" sz="1200" b="0" i="1" smtClean="0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, 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s-ES" sz="1200" b="0" i="1" smtClean="0">
                                                  <a:solidFill>
                                                    <a:schemeClr val="accent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s-ES" sz="1200" b="0" i="1" smtClean="0">
                                                  <a:solidFill>
                                                    <a:schemeClr val="accent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𝑟</m:t>
                                              </m:r>
                                            </m:e>
                                            <m:sub>
                                              <m:r>
                                                <a:rPr lang="es-ES" sz="1200" b="0" i="1" smtClean="0">
                                                  <a:solidFill>
                                                    <a:schemeClr val="accent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b>
                                          </m:sSub>
                                          <m:r>
                                            <a:rPr lang="es-ES" sz="1200" b="0" i="1" smtClean="0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, </m:t>
                                          </m:r>
                                          <m:r>
                                            <a:rPr lang="es-ES" sz="1200" b="0" i="1" smtClean="0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  <m:r>
                                            <a:rPr lang="es-ES" sz="1200" b="0" i="1" smtClean="0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, </m:t>
                                          </m:r>
                                          <m:r>
                                            <a:rPr lang="es-ES" sz="1200" b="0" i="1" smtClean="0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</m:e>
                                      </m:d>
                                      <m:r>
                                        <a:rPr lang="es-ES" sz="1200" b="0" i="1" smtClean="0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e>
                                    <m:e>
                                      <m:r>
                                        <a:rPr lang="es-ES" sz="1200" b="0" i="1" smtClean="0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  <m:acc>
                                        <m:accPr>
                                          <m:chr m:val="⃗"/>
                                          <m:ctrlPr>
                                            <a:rPr lang="es-ES" sz="1200" b="0" i="1" smtClean="0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sSub>
                                            <m:sSubPr>
                                              <m:ctrlPr>
                                                <a:rPr lang="es-ES" sz="1200" b="0" i="1" smtClean="0">
                                                  <a:solidFill>
                                                    <a:schemeClr val="accent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s-ES" sz="1200" b="0" i="1" smtClean="0">
                                                  <a:solidFill>
                                                    <a:schemeClr val="accent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𝑒</m:t>
                                              </m:r>
                                            </m:e>
                                            <m:sub>
                                              <m:r>
                                                <a:rPr lang="es-ES" sz="1200" b="0" i="1" smtClean="0">
                                                  <a:solidFill>
                                                    <a:schemeClr val="accent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𝑧</m:t>
                                              </m:r>
                                            </m:sub>
                                          </m:sSub>
                                        </m:e>
                                      </m:acc>
                                      <m:r>
                                        <a:rPr lang="es-ES" sz="1200" b="0" i="1" smtClean="0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×</m:t>
                                      </m:r>
                                      <m:acc>
                                        <m:accPr>
                                          <m:chr m:val="⃗"/>
                                          <m:ctrlPr>
                                            <a:rPr lang="es-ES" sz="1200" b="0" i="1" smtClean="0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s-ES" sz="1200" b="0" i="1" smtClean="0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</m:e>
                                      </m:acc>
                                      <m:d>
                                        <m:dPr>
                                          <m:ctrlPr>
                                            <a:rPr lang="es-ES" sz="12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s-ES" sz="1200" i="1">
                                                  <a:solidFill>
                                                    <a:schemeClr val="accent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s-ES" sz="1200" b="0" i="1" smtClean="0">
                                                  <a:solidFill>
                                                    <a:schemeClr val="accent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𝑟</m:t>
                                              </m:r>
                                            </m:e>
                                            <m:sub>
                                              <m:r>
                                                <a:rPr lang="es-ES" sz="1200" i="1">
                                                  <a:solidFill>
                                                    <a:schemeClr val="accent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1</m:t>
                                              </m:r>
                                            </m:sub>
                                          </m:sSub>
                                          <m:r>
                                            <a:rPr lang="es-ES" sz="12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, 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s-ES" sz="1200" i="1">
                                                  <a:solidFill>
                                                    <a:schemeClr val="accent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s-ES" sz="1200" b="0" i="1" smtClean="0">
                                                  <a:solidFill>
                                                    <a:schemeClr val="accent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𝑟</m:t>
                                              </m:r>
                                            </m:e>
                                            <m:sub>
                                              <m:r>
                                                <a:rPr lang="es-ES" sz="1200" b="0" i="1" smtClean="0">
                                                  <a:solidFill>
                                                    <a:schemeClr val="accent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b>
                                          </m:sSub>
                                          <m:r>
                                            <a:rPr lang="es-ES" sz="12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, </m:t>
                                          </m:r>
                                          <m:r>
                                            <a:rPr lang="es-ES" sz="12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  <m:r>
                                            <a:rPr lang="es-ES" sz="12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, </m:t>
                                          </m:r>
                                          <m:r>
                                            <a:rPr lang="es-ES" sz="12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</m:e>
                                      </m:d>
                                    </m:e>
                                  </m:eqArr>
                                </m:e>
                              </m:d>
                            </m:e>
                            <m:sub>
                              <m:r>
                                <a:rPr lang="es-ES" sz="12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s-ES" sz="12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box>
                                <m:boxPr>
                                  <m:ctrlPr>
                                    <a:rPr lang="es-ES" sz="1200" b="0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s-ES" sz="1200" b="0" i="1" smtClean="0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s-ES" sz="1200" b="0" i="1" smtClean="0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s-ES" sz="1200" b="0" i="1" smtClean="0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  <m:r>
                                        <a:rPr lang="es-ES" sz="1200" b="0" i="1" smtClean="0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s-ES" sz="1200" b="0" i="1" smtClean="0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  <m:r>
                                        <a:rPr lang="es-ES" sz="1200" b="0" i="1" smtClean="0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num>
                                    <m:den>
                                      <m:r>
                                        <a:rPr lang="es-ES" sz="1200" b="0" i="1" smtClean="0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den>
                                  </m:f>
                                </m:e>
                              </m:box>
                            </m:sub>
                          </m:sSub>
                        </m:e>
                      </m:nary>
                    </m:oMath>
                  </m:oMathPara>
                </a14:m>
                <a:endParaRPr lang="en-US" sz="12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1DA24FFD-6BA4-13FB-E611-2912A48F1D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87247" y="4621550"/>
                <a:ext cx="4106241" cy="974177"/>
              </a:xfrm>
              <a:prstGeom prst="rect">
                <a:avLst/>
              </a:prstGeom>
              <a:blipFill>
                <a:blip r:embed="rId8"/>
                <a:stretch>
                  <a:fillRect t="-55000" b="-818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FD44EBD0-E482-8342-AC58-56EE4F830BDA}"/>
                  </a:ext>
                </a:extLst>
              </p:cNvPr>
              <p:cNvSpPr txBox="1"/>
              <p:nvPr/>
            </p:nvSpPr>
            <p:spPr bwMode="auto">
              <a:xfrm>
                <a:off x="7136512" y="5310851"/>
                <a:ext cx="2670344" cy="5869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200" b="1" i="1" spc="-2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200" b="1" i="1" spc="-2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s-ES" sz="1200" b="1" i="1" spc="-2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||</m:t>
                          </m:r>
                        </m:sub>
                      </m:sSub>
                      <m:d>
                        <m:dPr>
                          <m:ctrlPr>
                            <a:rPr lang="es-ES" sz="1200" b="0" i="1" spc="-2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1200" b="0" i="1" spc="-2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s-ES" sz="1200" b="0" i="1" spc="-2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s-ES" sz="1200" b="0" i="1" spc="-2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trlPr>
                                <a:rPr lang="en-US" sz="1200" i="1" spc="-2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200" i="1" spc="-2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200" i="1" spc="-2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sub>
                            <m:sup>
                              <m:r>
                                <a:rPr lang="en-US" sz="1200" i="1" spc="-2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s-ES" sz="1200" b="0" i="1" spc="-20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sz="1200" b="0" i="1" spc="-20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s-ES" sz="1200" b="0" i="1" spc="-20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s-ES" sz="1200" b="0" i="1" spc="-20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ES" sz="1200" b="0" i="1" spc="-20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s-ES" sz="1200" b="0" i="1" spc="-20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ES" sz="1200" b="0" i="1" spc="-20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s-ES" sz="1200" b="0" i="1" spc="-20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s-ES" sz="1200" b="0" i="1" spc="-20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s-ES" sz="1200" b="0" i="1" spc="-20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  <m:r>
                                    <a:rPr lang="es-ES" sz="1200" b="0" i="1" spc="-20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p>
                              </m:sSup>
                              <m:r>
                                <a:rPr lang="es-ES" sz="1200" b="0" i="1" spc="-2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𝑑𝑠</m:t>
                              </m:r>
                            </m:e>
                          </m:nary>
                        </m:num>
                        <m:den>
                          <m:nary>
                            <m:naryPr>
                              <m:ctrlPr>
                                <a:rPr lang="en-US" sz="1200" i="1" spc="-2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200" i="1" spc="-2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200" i="1" spc="-2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sub>
                            <m:sup>
                              <m:r>
                                <a:rPr lang="en-US" sz="1200" i="1" spc="-2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sup>
                            <m:e>
                              <m:r>
                                <a:rPr lang="es-ES" sz="1200" b="0" i="1" spc="-2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s-ES" sz="1200" b="0" i="1" spc="-2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  <m:d>
                                <m:dPr>
                                  <m:ctrlPr>
                                    <a:rPr lang="es-ES" sz="1200" i="1" spc="-2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ES" sz="1200" i="1" spc="-2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s-ES" sz="1200" i="1" spc="-2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ES" sz="1200" i="1" spc="-2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s-ES" sz="1200" i="1" spc="-2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s-ES" sz="1200" i="1" spc="-2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s-ES" sz="1200" i="1" spc="-2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  <m:r>
                                    <a:rPr lang="es-ES" sz="1200" i="1" spc="-2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p>
                              </m:sSup>
                              <m:r>
                                <a:rPr lang="es-ES" sz="1200" i="1" spc="-2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𝑑𝑠</m:t>
                              </m:r>
                            </m:e>
                          </m:nary>
                        </m:den>
                      </m:f>
                    </m:oMath>
                  </m:oMathPara>
                </a14:m>
                <a:endParaRPr lang="en-US" sz="12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FD44EBD0-E482-8342-AC58-56EE4F830B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36512" y="5310851"/>
                <a:ext cx="2670344" cy="586956"/>
              </a:xfrm>
              <a:prstGeom prst="rect">
                <a:avLst/>
              </a:prstGeom>
              <a:blipFill>
                <a:blip r:embed="rId9"/>
                <a:stretch>
                  <a:fillRect t="-54167" b="-8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CuadroTexto 22">
            <a:extLst>
              <a:ext uri="{FF2B5EF4-FFF2-40B4-BE49-F238E27FC236}">
                <a16:creationId xmlns:a16="http://schemas.microsoft.com/office/drawing/2014/main" id="{9BD14E96-1817-76C2-1ECB-408CA05065E8}"/>
              </a:ext>
            </a:extLst>
          </p:cNvPr>
          <p:cNvSpPr txBox="1"/>
          <p:nvPr/>
        </p:nvSpPr>
        <p:spPr bwMode="auto">
          <a:xfrm>
            <a:off x="7203909" y="4435685"/>
            <a:ext cx="41766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 wake potential and impedance computation:</a:t>
            </a:r>
            <a:endParaRPr lang="en-US" sz="20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48E8A8D2-888A-FEA3-8C0F-15A0DA4ED870}"/>
              </a:ext>
            </a:extLst>
          </p:cNvPr>
          <p:cNvSpPr txBox="1"/>
          <p:nvPr/>
        </p:nvSpPr>
        <p:spPr bwMode="auto">
          <a:xfrm>
            <a:off x="9253984" y="5426060"/>
            <a:ext cx="188208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(FT + deconvolution)</a:t>
            </a:r>
            <a:endParaRPr lang="en-US" sz="1400" dirty="0">
              <a:solidFill>
                <a:schemeClr val="accent1"/>
              </a:solidFill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6F34FD1E-C93D-2AA3-609E-7C8F8F09930A}"/>
              </a:ext>
            </a:extLst>
          </p:cNvPr>
          <p:cNvSpPr txBox="1"/>
          <p:nvPr/>
        </p:nvSpPr>
        <p:spPr bwMode="auto">
          <a:xfrm>
            <a:off x="5267853" y="3717031"/>
            <a:ext cx="629782" cy="372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[1]</a:t>
            </a:r>
          </a:p>
        </p:txBody>
      </p: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AFFABB8B-760E-3530-B0EA-96BAA38CE063}"/>
              </a:ext>
            </a:extLst>
          </p:cNvPr>
          <p:cNvCxnSpPr>
            <a:cxnSpLocks/>
          </p:cNvCxnSpPr>
          <p:nvPr/>
        </p:nvCxnSpPr>
        <p:spPr>
          <a:xfrm flipH="1" flipV="1">
            <a:off x="9542226" y="3190281"/>
            <a:ext cx="379196" cy="1675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de flecha 26">
            <a:extLst>
              <a:ext uri="{FF2B5EF4-FFF2-40B4-BE49-F238E27FC236}">
                <a16:creationId xmlns:a16="http://schemas.microsoft.com/office/drawing/2014/main" id="{A27F1A6C-C36B-D8A2-5E0A-B90B560B2E40}"/>
              </a:ext>
            </a:extLst>
          </p:cNvPr>
          <p:cNvCxnSpPr>
            <a:cxnSpLocks/>
          </p:cNvCxnSpPr>
          <p:nvPr/>
        </p:nvCxnSpPr>
        <p:spPr>
          <a:xfrm flipH="1">
            <a:off x="8854123" y="3573725"/>
            <a:ext cx="1132685" cy="3684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C866D7D7-D162-B370-34B0-32B871E4C20D}"/>
                  </a:ext>
                </a:extLst>
              </p:cNvPr>
              <p:cNvSpPr txBox="1"/>
              <p:nvPr/>
            </p:nvSpPr>
            <p:spPr bwMode="auto">
              <a:xfrm>
                <a:off x="9524624" y="3094917"/>
                <a:ext cx="1885894" cy="9233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00B05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with beam excitation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𝑱</m:t>
                      </m:r>
                      <m:r>
                        <a:rPr lang="es-ES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s-E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s-ES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  <m:d>
                        <m:dPr>
                          <m:ctrlPr>
                            <a:rPr lang="es-E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sSub>
                        <m:sSubPr>
                          <m:ctrlPr>
                            <a:rPr lang="es-E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b>
                          <m:r>
                            <a:rPr lang="es-E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𝒛</m:t>
                          </m:r>
                        </m:sub>
                      </m:sSub>
                    </m:oMath>
                  </m:oMathPara>
                </a14:m>
                <a:endParaRPr lang="en-US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C866D7D7-D162-B370-34B0-32B871E4C2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524624" y="3094917"/>
                <a:ext cx="1885894" cy="923330"/>
              </a:xfrm>
              <a:prstGeom prst="rect">
                <a:avLst/>
              </a:prstGeom>
              <a:blipFill>
                <a:blip r:embed="rId10"/>
                <a:stretch>
                  <a:fillRect t="-3974" b="-33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4" name="Imagen 33">
            <a:extLst>
              <a:ext uri="{FF2B5EF4-FFF2-40B4-BE49-F238E27FC236}">
                <a16:creationId xmlns:a16="http://schemas.microsoft.com/office/drawing/2014/main" id="{13A7E4D9-ABF3-4DD0-C51E-16CE0C6135F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59191" y="4053179"/>
            <a:ext cx="2407901" cy="1792281"/>
          </a:xfrm>
          <a:prstGeom prst="rect">
            <a:avLst/>
          </a:prstGeom>
        </p:spPr>
      </p:pic>
      <p:sp>
        <p:nvSpPr>
          <p:cNvPr id="35" name="Rectángulo 34">
            <a:extLst>
              <a:ext uri="{FF2B5EF4-FFF2-40B4-BE49-F238E27FC236}">
                <a16:creationId xmlns:a16="http://schemas.microsoft.com/office/drawing/2014/main" id="{746EDF9F-A947-8A55-B677-B3E537985B26}"/>
              </a:ext>
            </a:extLst>
          </p:cNvPr>
          <p:cNvSpPr/>
          <p:nvPr/>
        </p:nvSpPr>
        <p:spPr>
          <a:xfrm>
            <a:off x="943276" y="1735938"/>
            <a:ext cx="4820040" cy="1890036"/>
          </a:xfrm>
          <a:prstGeom prst="rect">
            <a:avLst/>
          </a:prstGeom>
          <a:solidFill>
            <a:srgbClr val="FFC000">
              <a:alpha val="2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C33C0F85-1301-B25A-3E0F-F040E5DD4737}"/>
              </a:ext>
            </a:extLst>
          </p:cNvPr>
          <p:cNvSpPr/>
          <p:nvPr/>
        </p:nvSpPr>
        <p:spPr>
          <a:xfrm>
            <a:off x="7107300" y="1692063"/>
            <a:ext cx="4284185" cy="4206019"/>
          </a:xfrm>
          <a:prstGeom prst="rect">
            <a:avLst/>
          </a:prstGeom>
          <a:solidFill>
            <a:srgbClr val="FFC000">
              <a:alpha val="2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B526929B-3DA5-1E7C-F4E7-5BB9AEBA8481}"/>
              </a:ext>
            </a:extLst>
          </p:cNvPr>
          <p:cNvSpPr/>
          <p:nvPr/>
        </p:nvSpPr>
        <p:spPr>
          <a:xfrm>
            <a:off x="8976422" y="200744"/>
            <a:ext cx="2437204" cy="635968"/>
          </a:xfrm>
          <a:prstGeom prst="rect">
            <a:avLst/>
          </a:prstGeom>
          <a:solidFill>
            <a:srgbClr val="FFC000">
              <a:alpha val="2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Commercial / </a:t>
            </a:r>
          </a:p>
          <a:p>
            <a:pPr algn="ctr"/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not open-source codes</a:t>
            </a:r>
          </a:p>
        </p:txBody>
      </p:sp>
    </p:spTree>
    <p:extLst>
      <p:ext uri="{BB962C8B-B14F-4D97-AF65-F5344CB8AC3E}">
        <p14:creationId xmlns:p14="http://schemas.microsoft.com/office/powerpoint/2010/main" val="2291271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A321CCD-76B7-4746-4D2E-1F2FA9201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objective  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225DF047-2C34-B915-8B21-A79A44FF5F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686B0E4-B2DF-DCB5-99F0-1534A3B3F7D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8509"/>
          <a:stretch/>
        </p:blipFill>
        <p:spPr>
          <a:xfrm>
            <a:off x="1119062" y="4390220"/>
            <a:ext cx="9801474" cy="1701361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2F0B3B71-64B5-870C-2574-BCE69A7B4BA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1492"/>
          <a:stretch/>
        </p:blipFill>
        <p:spPr>
          <a:xfrm>
            <a:off x="1060609" y="1794736"/>
            <a:ext cx="9801474" cy="2399148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5E7F19A1-09BA-055D-A5D2-59793F929DE1}"/>
              </a:ext>
            </a:extLst>
          </p:cNvPr>
          <p:cNvSpPr txBox="1"/>
          <p:nvPr/>
        </p:nvSpPr>
        <p:spPr bwMode="auto">
          <a:xfrm>
            <a:off x="1368092" y="2009796"/>
            <a:ext cx="2571538" cy="40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50" dirty="0">
                <a:latin typeface="Calibri Light" panose="020F0302020204030204" pitchFamily="34" charset="0"/>
                <a:cs typeface="Calibri Light" panose="020F0302020204030204" pitchFamily="34" charset="0"/>
              </a:rPr>
              <a:t>WAKE SOLVER WORKFLOW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7F14DD7B-338C-3567-6567-0A6E94CF3CFA}"/>
              </a:ext>
            </a:extLst>
          </p:cNvPr>
          <p:cNvSpPr/>
          <p:nvPr/>
        </p:nvSpPr>
        <p:spPr>
          <a:xfrm>
            <a:off x="5511550" y="2322283"/>
            <a:ext cx="648072" cy="9047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599311C1-7D3E-623B-06CE-4E540CC694F8}"/>
              </a:ext>
            </a:extLst>
          </p:cNvPr>
          <p:cNvSpPr txBox="1"/>
          <p:nvPr/>
        </p:nvSpPr>
        <p:spPr bwMode="auto">
          <a:xfrm>
            <a:off x="1041038" y="1317874"/>
            <a:ext cx="99803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Develop an </a:t>
            </a:r>
            <a:r>
              <a:rPr lang="en-US" sz="2000" b="1" dirty="0">
                <a:solidFill>
                  <a:srgbClr val="008A3E"/>
                </a:solidFill>
              </a:rPr>
              <a:t>open-source Wakefield Solver </a:t>
            </a:r>
            <a:r>
              <a:rPr lang="en-US" sz="2000" dirty="0"/>
              <a:t>(i.e., 3D electromagnetic time-domain) at </a:t>
            </a:r>
            <a:r>
              <a:rPr lang="en-US" sz="2000" b="1" dirty="0"/>
              <a:t>CERN</a:t>
            </a:r>
          </a:p>
        </p:txBody>
      </p:sp>
      <p:pic>
        <p:nvPicPr>
          <p:cNvPr id="11" name="Gráfico 10" descr="Diana contorno">
            <a:extLst>
              <a:ext uri="{FF2B5EF4-FFF2-40B4-BE49-F238E27FC236}">
                <a16:creationId xmlns:a16="http://schemas.microsoft.com/office/drawing/2014/main" id="{CE5DAC96-0F56-5B14-169B-5CAF0D99E5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511824" y="275468"/>
            <a:ext cx="687003" cy="687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271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126B5F-DF87-BB8F-DA18-41DF14484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PhD </a:t>
            </a:r>
            <a:r>
              <a:rPr lang="es-ES" dirty="0" err="1"/>
              <a:t>motivation</a:t>
            </a:r>
            <a:endParaRPr 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1EE3DE2-2490-3E81-1AA1-3FE40D4167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4B0B5542-564D-4BC0-B109-620E2259213E}"/>
              </a:ext>
            </a:extLst>
          </p:cNvPr>
          <p:cNvSpPr txBox="1"/>
          <p:nvPr/>
        </p:nvSpPr>
        <p:spPr bwMode="auto">
          <a:xfrm>
            <a:off x="5812360" y="1567535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</a:rPr>
              <a:t>1</a:t>
            </a:r>
            <a:r>
              <a:rPr lang="en-US" sz="1600" baseline="30000" dirty="0">
                <a:solidFill>
                  <a:srgbClr val="00B050"/>
                </a:solidFill>
              </a:rPr>
              <a:t>st</a:t>
            </a:r>
            <a:r>
              <a:rPr lang="en-US" sz="1600" dirty="0">
                <a:solidFill>
                  <a:srgbClr val="00B050"/>
                </a:solidFill>
              </a:rPr>
              <a:t> year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D460CF60-2B55-F8C7-8E1D-B0A3D30C55BD}"/>
              </a:ext>
            </a:extLst>
          </p:cNvPr>
          <p:cNvSpPr txBox="1"/>
          <p:nvPr/>
        </p:nvSpPr>
        <p:spPr bwMode="auto">
          <a:xfrm>
            <a:off x="7882447" y="1567535"/>
            <a:ext cx="8915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</a:rPr>
              <a:t>2</a:t>
            </a:r>
            <a:r>
              <a:rPr lang="en-US" sz="1600" baseline="30000" dirty="0">
                <a:solidFill>
                  <a:srgbClr val="00B050"/>
                </a:solidFill>
              </a:rPr>
              <a:t>nd</a:t>
            </a:r>
            <a:r>
              <a:rPr lang="en-US" sz="1600" dirty="0">
                <a:solidFill>
                  <a:srgbClr val="00B050"/>
                </a:solidFill>
              </a:rPr>
              <a:t>  year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DF134F2D-7888-006F-E863-322B55C3631F}"/>
              </a:ext>
            </a:extLst>
          </p:cNvPr>
          <p:cNvSpPr txBox="1"/>
          <p:nvPr/>
        </p:nvSpPr>
        <p:spPr bwMode="auto">
          <a:xfrm>
            <a:off x="4847693" y="1059686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Century Schoolbook" panose="02040604050505020304" pitchFamily="18" charset="0"/>
              </a:rPr>
              <a:t>PhD 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6CBEA2A3-4294-47DB-78B3-5C2D47EA5B8D}"/>
              </a:ext>
            </a:extLst>
          </p:cNvPr>
          <p:cNvSpPr/>
          <p:nvPr/>
        </p:nvSpPr>
        <p:spPr>
          <a:xfrm>
            <a:off x="983432" y="1638501"/>
            <a:ext cx="10493740" cy="206323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F0CCD406-6BF4-A812-1D8D-0B59C58D4075}"/>
              </a:ext>
            </a:extLst>
          </p:cNvPr>
          <p:cNvCxnSpPr>
            <a:cxnSpLocks/>
          </p:cNvCxnSpPr>
          <p:nvPr/>
        </p:nvCxnSpPr>
        <p:spPr>
          <a:xfrm>
            <a:off x="11477172" y="1412776"/>
            <a:ext cx="0" cy="64807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id="{DADB4DF5-72D2-6182-37BD-6A76C72D4EFB}"/>
              </a:ext>
            </a:extLst>
          </p:cNvPr>
          <p:cNvCxnSpPr>
            <a:cxnSpLocks/>
          </p:cNvCxnSpPr>
          <p:nvPr/>
        </p:nvCxnSpPr>
        <p:spPr>
          <a:xfrm>
            <a:off x="980739" y="1412776"/>
            <a:ext cx="0" cy="64807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2AB24C2B-432E-3544-F997-356BF9F76D10}"/>
              </a:ext>
            </a:extLst>
          </p:cNvPr>
          <p:cNvCxnSpPr/>
          <p:nvPr/>
        </p:nvCxnSpPr>
        <p:spPr>
          <a:xfrm>
            <a:off x="3080026" y="1412776"/>
            <a:ext cx="0" cy="64807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24">
            <a:extLst>
              <a:ext uri="{FF2B5EF4-FFF2-40B4-BE49-F238E27FC236}">
                <a16:creationId xmlns:a16="http://schemas.microsoft.com/office/drawing/2014/main" id="{6C8E1FB7-5231-80A2-E013-80A3D0982C9B}"/>
              </a:ext>
            </a:extLst>
          </p:cNvPr>
          <p:cNvCxnSpPr/>
          <p:nvPr/>
        </p:nvCxnSpPr>
        <p:spPr>
          <a:xfrm>
            <a:off x="5179313" y="1412776"/>
            <a:ext cx="0" cy="64807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>
            <a:extLst>
              <a:ext uri="{FF2B5EF4-FFF2-40B4-BE49-F238E27FC236}">
                <a16:creationId xmlns:a16="http://schemas.microsoft.com/office/drawing/2014/main" id="{D9270590-5691-D97A-CA81-3EBDBF7906CF}"/>
              </a:ext>
            </a:extLst>
          </p:cNvPr>
          <p:cNvCxnSpPr/>
          <p:nvPr/>
        </p:nvCxnSpPr>
        <p:spPr>
          <a:xfrm>
            <a:off x="7278600" y="1412776"/>
            <a:ext cx="0" cy="64807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67F26D8D-A7B8-28DA-8CAF-7CF5D106791B}"/>
              </a:ext>
            </a:extLst>
          </p:cNvPr>
          <p:cNvCxnSpPr/>
          <p:nvPr/>
        </p:nvCxnSpPr>
        <p:spPr>
          <a:xfrm>
            <a:off x="9377887" y="1412776"/>
            <a:ext cx="0" cy="64807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uadroTexto 27">
            <a:extLst>
              <a:ext uri="{FF2B5EF4-FFF2-40B4-BE49-F238E27FC236}">
                <a16:creationId xmlns:a16="http://schemas.microsoft.com/office/drawing/2014/main" id="{90799F32-5C30-0B8D-E8E8-E82DBDAE1FD1}"/>
              </a:ext>
            </a:extLst>
          </p:cNvPr>
          <p:cNvSpPr txBox="1"/>
          <p:nvPr/>
        </p:nvSpPr>
        <p:spPr bwMode="auto">
          <a:xfrm>
            <a:off x="692458" y="1065298"/>
            <a:ext cx="1077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  <a:latin typeface="Century Schoolbook" panose="02040604050505020304" pitchFamily="18" charset="0"/>
              </a:rPr>
              <a:t>Trainee 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C7962752-56D1-036F-B8F5-F6B7CF4A0F41}"/>
              </a:ext>
            </a:extLst>
          </p:cNvPr>
          <p:cNvSpPr/>
          <p:nvPr/>
        </p:nvSpPr>
        <p:spPr>
          <a:xfrm>
            <a:off x="994343" y="1643309"/>
            <a:ext cx="2105428" cy="201515"/>
          </a:xfrm>
          <a:prstGeom prst="rect">
            <a:avLst/>
          </a:prstGeom>
          <a:solidFill>
            <a:srgbClr val="00B0F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B3AA4CA1-1C46-9E5A-E5A0-6C59755EE456}"/>
              </a:ext>
            </a:extLst>
          </p:cNvPr>
          <p:cNvSpPr txBox="1"/>
          <p:nvPr/>
        </p:nvSpPr>
        <p:spPr bwMode="auto">
          <a:xfrm>
            <a:off x="1611330" y="1567535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1</a:t>
            </a:r>
            <a:r>
              <a:rPr lang="en-US" sz="1600" baseline="30000" dirty="0">
                <a:solidFill>
                  <a:srgbClr val="00B0F0"/>
                </a:solidFill>
              </a:rPr>
              <a:t>st</a:t>
            </a:r>
            <a:r>
              <a:rPr lang="en-US" sz="1600" dirty="0">
                <a:solidFill>
                  <a:srgbClr val="00B0F0"/>
                </a:solidFill>
              </a:rPr>
              <a:t> year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C6CA54C3-EEE6-DDA0-CC9C-9BC8FE0DF4E5}"/>
              </a:ext>
            </a:extLst>
          </p:cNvPr>
          <p:cNvSpPr txBox="1"/>
          <p:nvPr/>
        </p:nvSpPr>
        <p:spPr bwMode="auto">
          <a:xfrm>
            <a:off x="3681184" y="1567535"/>
            <a:ext cx="8915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2</a:t>
            </a:r>
            <a:r>
              <a:rPr lang="en-US" sz="1600" baseline="30000" dirty="0">
                <a:solidFill>
                  <a:srgbClr val="00B0F0"/>
                </a:solidFill>
              </a:rPr>
              <a:t>nd</a:t>
            </a:r>
            <a:r>
              <a:rPr lang="en-US" sz="1600" dirty="0">
                <a:solidFill>
                  <a:srgbClr val="00B0F0"/>
                </a:solidFill>
              </a:rPr>
              <a:t>  year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4F7DBB6F-B6C5-B819-8DD7-24638A6C1CD0}"/>
              </a:ext>
            </a:extLst>
          </p:cNvPr>
          <p:cNvSpPr txBox="1"/>
          <p:nvPr/>
        </p:nvSpPr>
        <p:spPr bwMode="auto">
          <a:xfrm>
            <a:off x="9981731" y="1580813"/>
            <a:ext cx="9140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</a:rPr>
              <a:t>3</a:t>
            </a:r>
            <a:r>
              <a:rPr lang="en-US" sz="1600" baseline="30000" dirty="0">
                <a:solidFill>
                  <a:srgbClr val="00B050"/>
                </a:solidFill>
              </a:rPr>
              <a:t>rd</a:t>
            </a:r>
            <a:r>
              <a:rPr lang="en-US" sz="1600" dirty="0">
                <a:solidFill>
                  <a:srgbClr val="00B050"/>
                </a:solidFill>
              </a:rPr>
              <a:t>   year</a:t>
            </a:r>
          </a:p>
        </p:txBody>
      </p:sp>
      <p:sp>
        <p:nvSpPr>
          <p:cNvPr id="33" name="Flecha: hacia abajo 32">
            <a:extLst>
              <a:ext uri="{FF2B5EF4-FFF2-40B4-BE49-F238E27FC236}">
                <a16:creationId xmlns:a16="http://schemas.microsoft.com/office/drawing/2014/main" id="{9B492DF0-1ABA-82F5-B82C-FC79197ADE9C}"/>
              </a:ext>
            </a:extLst>
          </p:cNvPr>
          <p:cNvSpPr/>
          <p:nvPr/>
        </p:nvSpPr>
        <p:spPr>
          <a:xfrm>
            <a:off x="1919536" y="2132856"/>
            <a:ext cx="360040" cy="432048"/>
          </a:xfrm>
          <a:prstGeom prst="downArrow">
            <a:avLst>
              <a:gd name="adj1" fmla="val 50000"/>
              <a:gd name="adj2" fmla="val 62289"/>
            </a:avLst>
          </a:prstGeom>
          <a:solidFill>
            <a:srgbClr val="00B0F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9A476019-7E60-8335-622D-5D711AFF73E7}"/>
              </a:ext>
            </a:extLst>
          </p:cNvPr>
          <p:cNvSpPr txBox="1"/>
          <p:nvPr/>
        </p:nvSpPr>
        <p:spPr bwMode="auto">
          <a:xfrm>
            <a:off x="491583" y="2742764"/>
            <a:ext cx="408637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Consolas" panose="020B0609020204030204" pitchFamily="49" charset="0"/>
              </a:rPr>
              <a:t>(v0.1) </a:t>
            </a:r>
            <a:r>
              <a:rPr lang="en-US" sz="2000" b="1" dirty="0"/>
              <a:t>Developed </a:t>
            </a:r>
            <a:r>
              <a:rPr lang="en-US" sz="20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Consolas" panose="020B0609020204030204" pitchFamily="49" charset="0"/>
              </a:rPr>
              <a:t>wakis</a:t>
            </a:r>
            <a:r>
              <a:rPr lang="en-US" sz="2000" b="1" dirty="0"/>
              <a:t> package:</a:t>
            </a:r>
          </a:p>
          <a:p>
            <a:endParaRPr lang="en-US" b="1" dirty="0"/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C3508608-2F1F-05D1-8163-E2C246EEA010}"/>
              </a:ext>
            </a:extLst>
          </p:cNvPr>
          <p:cNvSpPr txBox="1"/>
          <p:nvPr/>
        </p:nvSpPr>
        <p:spPr bwMode="auto">
          <a:xfrm>
            <a:off x="566903" y="5315648"/>
            <a:ext cx="514574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</a:rPr>
              <a:t>[1] </a:t>
            </a:r>
            <a:r>
              <a:rPr lang="en-US" sz="1400" i="1" dirty="0">
                <a:solidFill>
                  <a:schemeClr val="accent4"/>
                </a:solidFill>
              </a:rPr>
              <a:t>Progress and challenges of an in-house wake/impedance solver</a:t>
            </a:r>
            <a:r>
              <a:rPr lang="en-US" sz="1400" dirty="0">
                <a:solidFill>
                  <a:schemeClr val="accent4"/>
                </a:solidFill>
              </a:rPr>
              <a:t>. ABP information meeting, 28</a:t>
            </a:r>
            <a:r>
              <a:rPr lang="en-US" sz="1400" baseline="30000" dirty="0">
                <a:solidFill>
                  <a:schemeClr val="accent4"/>
                </a:solidFill>
              </a:rPr>
              <a:t>th</a:t>
            </a:r>
            <a:r>
              <a:rPr lang="en-US" sz="1400" dirty="0">
                <a:solidFill>
                  <a:schemeClr val="accent4"/>
                </a:solidFill>
              </a:rPr>
              <a:t> April 2022. </a:t>
            </a:r>
            <a:r>
              <a:rPr lang="en-US" sz="1400" dirty="0">
                <a:solidFill>
                  <a:schemeClr val="accent4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https://indico.cern.ch/event/1154158/</a:t>
            </a:r>
            <a:r>
              <a:rPr lang="en-US" sz="1400" dirty="0">
                <a:solidFill>
                  <a:schemeClr val="accent4"/>
                </a:solidFill>
              </a:rPr>
              <a:t> </a:t>
            </a:r>
          </a:p>
          <a:p>
            <a:endParaRPr lang="en-US" sz="1400" dirty="0">
              <a:solidFill>
                <a:schemeClr val="accent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CuadroTexto 37">
                <a:extLst>
                  <a:ext uri="{FF2B5EF4-FFF2-40B4-BE49-F238E27FC236}">
                    <a16:creationId xmlns:a16="http://schemas.microsoft.com/office/drawing/2014/main" id="{C69EF7DD-C9BD-D18D-967A-3FAA1327A256}"/>
                  </a:ext>
                </a:extLst>
              </p:cNvPr>
              <p:cNvSpPr txBox="1"/>
              <p:nvPr/>
            </p:nvSpPr>
            <p:spPr bwMode="auto">
              <a:xfrm>
                <a:off x="542786" y="3312793"/>
                <a:ext cx="4308273" cy="20100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2"/>
                    </a:solidFill>
                  </a:rPr>
                  <a:t>Computation of wake potential and impedance from </a:t>
                </a:r>
                <a:r>
                  <a:rPr lang="en-US" dirty="0">
                    <a:solidFill>
                      <a:srgbClr val="00B050"/>
                    </a:solidFill>
                  </a:rPr>
                  <a:t>pre-computed fields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Longitudinal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s-ES" b="0" i="1" smtClean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||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 and </a:t>
                </a:r>
                <a:r>
                  <a:rPr lang="en-US" dirty="0">
                    <a:solidFill>
                      <a:srgbClr val="C00000"/>
                    </a:solidFill>
                  </a:rPr>
                  <a:t>transverse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s-E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</a:t>
                </a:r>
                <a:r>
                  <a:rPr lang="en-US" dirty="0">
                    <a:solidFill>
                      <a:schemeClr val="tx2"/>
                    </a:solidFill>
                  </a:rPr>
                  <a:t>(dipolar &amp; quadrupolar)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2"/>
                    </a:solidFill>
                  </a:rPr>
                  <a:t>Benchmarked with </a:t>
                </a:r>
                <a:r>
                  <a:rPr lang="en-US" dirty="0">
                    <a:solidFill>
                      <a:schemeClr val="accent3"/>
                    </a:solidFill>
                  </a:rPr>
                  <a:t>CST® Wakefield </a:t>
                </a:r>
                <a:r>
                  <a:rPr lang="en-US" dirty="0">
                    <a:solidFill>
                      <a:schemeClr val="tx2"/>
                    </a:solidFill>
                  </a:rPr>
                  <a:t>fields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8" name="CuadroTexto 37">
                <a:extLst>
                  <a:ext uri="{FF2B5EF4-FFF2-40B4-BE49-F238E27FC236}">
                    <a16:creationId xmlns:a16="http://schemas.microsoft.com/office/drawing/2014/main" id="{C69EF7DD-C9BD-D18D-967A-3FAA1327A2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2786" y="3312793"/>
                <a:ext cx="4308273" cy="2010037"/>
              </a:xfrm>
              <a:prstGeom prst="rect">
                <a:avLst/>
              </a:prstGeom>
              <a:blipFill>
                <a:blip r:embed="rId3"/>
                <a:stretch>
                  <a:fillRect l="-849" t="-1515" r="-7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9" name="Gráfico 48">
            <a:extLst>
              <a:ext uri="{FF2B5EF4-FFF2-40B4-BE49-F238E27FC236}">
                <a16:creationId xmlns:a16="http://schemas.microsoft.com/office/drawing/2014/main" id="{43EABA0A-4D49-78FE-7402-53C34C0D3E9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52100"/>
          <a:stretch/>
        </p:blipFill>
        <p:spPr>
          <a:xfrm>
            <a:off x="6673798" y="2742764"/>
            <a:ext cx="4920435" cy="3284984"/>
          </a:xfrm>
          <a:prstGeom prst="rect">
            <a:avLst/>
          </a:prstGeom>
        </p:spPr>
      </p:pic>
      <p:pic>
        <p:nvPicPr>
          <p:cNvPr id="78" name="Imagen 77">
            <a:extLst>
              <a:ext uri="{FF2B5EF4-FFF2-40B4-BE49-F238E27FC236}">
                <a16:creationId xmlns:a16="http://schemas.microsoft.com/office/drawing/2014/main" id="{D8CCFF55-9646-8846-29A9-2528A13B43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13122" y="2946243"/>
            <a:ext cx="1563066" cy="1367977"/>
          </a:xfrm>
          <a:prstGeom prst="rect">
            <a:avLst/>
          </a:prstGeom>
        </p:spPr>
      </p:pic>
      <p:pic>
        <p:nvPicPr>
          <p:cNvPr id="79" name="Imagen 78">
            <a:extLst>
              <a:ext uri="{FF2B5EF4-FFF2-40B4-BE49-F238E27FC236}">
                <a16:creationId xmlns:a16="http://schemas.microsoft.com/office/drawing/2014/main" id="{1C20A9C3-627A-18C3-19FD-C2BF1A29774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77002" r="3897" b="41492"/>
          <a:stretch/>
        </p:blipFill>
        <p:spPr>
          <a:xfrm>
            <a:off x="10676735" y="-52853"/>
            <a:ext cx="873399" cy="1119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650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5" grpId="0"/>
      <p:bldP spid="37" grpId="0"/>
      <p:bldP spid="38" grpId="0"/>
    </p:bldLst>
  </p:timing>
</p:sld>
</file>

<file path=ppt/theme/theme1.xml><?xml version="1.0" encoding="utf-8"?>
<a:theme xmlns:a="http://schemas.openxmlformats.org/drawingml/2006/main" name="CERN">
  <a:themeElements>
    <a:clrScheme name="Personalizado 1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33A0"/>
      </a:hlink>
      <a:folHlink>
        <a:srgbClr val="61C4D3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</a:theme>
</file>

<file path=ppt/theme/theme2.xml><?xml version="1.0" encoding="utf-8"?>
<a:theme xmlns:a="http://schemas.openxmlformats.org/drawingml/2006/main" name="1_CERN">
  <a:themeElements>
    <a:clrScheme name="Personalizado 1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33A0"/>
      </a:hlink>
      <a:folHlink>
        <a:srgbClr val="61C4D3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67457</TotalTime>
  <Words>6456</Words>
  <Application>Microsoft Office PowerPoint</Application>
  <DocSecurity>0</DocSecurity>
  <PresentationFormat>Panorámica</PresentationFormat>
  <Paragraphs>965</Paragraphs>
  <Slides>62</Slides>
  <Notes>38</Notes>
  <HiddenSlides>0</HiddenSlides>
  <MMClips>1</MMClips>
  <ScaleCrop>false</ScaleCrop>
  <HeadingPairs>
    <vt:vector size="8" baseType="variant">
      <vt:variant>
        <vt:lpstr>Fuentes usadas</vt:lpstr>
      </vt:variant>
      <vt:variant>
        <vt:i4>13</vt:i4>
      </vt:variant>
      <vt:variant>
        <vt:lpstr>Tema</vt:lpstr>
      </vt:variant>
      <vt:variant>
        <vt:i4>2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62</vt:i4>
      </vt:variant>
    </vt:vector>
  </HeadingPairs>
  <TitlesOfParts>
    <vt:vector size="78" baseType="lpstr">
      <vt:lpstr>Apple Color Emoji</vt:lpstr>
      <vt:lpstr>HelveticaNeue Regular</vt:lpstr>
      <vt:lpstr>ui-sans-serif</vt:lpstr>
      <vt:lpstr>Arial</vt:lpstr>
      <vt:lpstr>Calibri</vt:lpstr>
      <vt:lpstr>Calibri Light</vt:lpstr>
      <vt:lpstr>Cambria Math</vt:lpstr>
      <vt:lpstr>Cascadia Mono</vt:lpstr>
      <vt:lpstr>Century</vt:lpstr>
      <vt:lpstr>Century Schoolbook</vt:lpstr>
      <vt:lpstr>Consolas</vt:lpstr>
      <vt:lpstr>Courier New</vt:lpstr>
      <vt:lpstr>Wingdings</vt:lpstr>
      <vt:lpstr>CERN</vt:lpstr>
      <vt:lpstr>1_CERN</vt:lpstr>
      <vt:lpstr>Equation</vt:lpstr>
      <vt:lpstr>wakis:  3D Electromagnetic Time- Domain  Wake and Impedance Solver</vt:lpstr>
      <vt:lpstr>Outline</vt:lpstr>
      <vt:lpstr>Outline</vt:lpstr>
      <vt:lpstr>Beam Coupling Impedance Z(f) </vt:lpstr>
      <vt:lpstr>Beam Coupling Impedance Z(f) (II)</vt:lpstr>
      <vt:lpstr>How to obtain Z(f)?</vt:lpstr>
      <vt:lpstr>How to obtain Z(f)?</vt:lpstr>
      <vt:lpstr>Project objective  </vt:lpstr>
      <vt:lpstr>PhD motivation</vt:lpstr>
      <vt:lpstr>PhD motivation (II)</vt:lpstr>
      <vt:lpstr>PhD status</vt:lpstr>
      <vt:lpstr>Outline</vt:lpstr>
      <vt:lpstr>Finite Integration Technique</vt:lpstr>
      <vt:lpstr>Finite Integration Technique (II)</vt:lpstr>
      <vt:lpstr>FIT (III): Operators C,  C ̃</vt:lpstr>
      <vt:lpstr>FIT (IV): Diagonal matrices D_A, D_s, D ̃_A, D ̃_s</vt:lpstr>
      <vt:lpstr>FIT (V): Fields E, H, J</vt:lpstr>
      <vt:lpstr>Example: Perturbation in free-space with BC</vt:lpstr>
      <vt:lpstr>Example: Perturbation in free-space with BC</vt:lpstr>
      <vt:lpstr>Example: Perturbation in free-space with BC</vt:lpstr>
      <vt:lpstr>Outline</vt:lpstr>
      <vt:lpstr>Importing geometry with</vt:lpstr>
      <vt:lpstr>Example: Perturbation with imported STL</vt:lpstr>
      <vt:lpstr>Example: Perturbation with imported STL</vt:lpstr>
      <vt:lpstr>Outline</vt:lpstr>
      <vt:lpstr>Material tensors for ε, μ</vt:lpstr>
      <vt:lpstr>Example: Planewave interacting with sphere</vt:lpstr>
      <vt:lpstr>Example: Planewave interacting with sphere</vt:lpstr>
      <vt:lpstr>Example: Planewave interacting with sphere</vt:lpstr>
      <vt:lpstr>Example: Planewave interacting with sphere</vt:lpstr>
      <vt:lpstr>Outline</vt:lpstr>
      <vt:lpstr>Beam injection as current J_z</vt:lpstr>
      <vt:lpstr>Beam injection as current J_z</vt:lpstr>
      <vt:lpstr>Minimizing injection perturbation: ABC</vt:lpstr>
      <vt:lpstr>Minimizing injection perturbation: ABC</vt:lpstr>
      <vt:lpstr>Example: PEC cubic cavity</vt:lpstr>
      <vt:lpstr>Example: PEC cubic cavity</vt:lpstr>
      <vt:lpstr>Outline</vt:lpstr>
      <vt:lpstr>Conductivity in time domain</vt:lpstr>
      <vt:lpstr>Conductivity in time domain </vt:lpstr>
      <vt:lpstr>Example: lossy cubic cavity</vt:lpstr>
      <vt:lpstr>Example: lossy fancy-shaped* cavity</vt:lpstr>
      <vt:lpstr>Outline</vt:lpstr>
      <vt:lpstr>Simulation script example</vt:lpstr>
      <vt:lpstr>Example: results for different β</vt:lpstr>
      <vt:lpstr>Outline</vt:lpstr>
      <vt:lpstr>Challenges: Simulations above cut-off f</vt:lpstr>
      <vt:lpstr>Challenges: Simulations above cut-off f</vt:lpstr>
      <vt:lpstr>More challenges for the near future</vt:lpstr>
      <vt:lpstr>Conclusions</vt:lpstr>
      <vt:lpstr>Presentación de PowerPoint</vt:lpstr>
      <vt:lpstr>Bibliography used</vt:lpstr>
      <vt:lpstr>Absorbing boundary condition (ABC) </vt:lpstr>
      <vt:lpstr>Challenges: Simulations above cut-off f</vt:lpstr>
      <vt:lpstr>Optimizing results with wakis</vt:lpstr>
      <vt:lpstr>Optimizing results with wakis</vt:lpstr>
      <vt:lpstr>FITwakis GitHub overview </vt:lpstr>
      <vt:lpstr>SolverFIT3D development (I): memory optimization</vt:lpstr>
      <vt:lpstr>SolverFIT3D development (II): 1D, 2D, 3D plotting </vt:lpstr>
      <vt:lpstr>SolverFIT3D development (II): 1D, 2D, 3D plotting </vt:lpstr>
      <vt:lpstr>SolverFIT3D development (IV): EM solve</vt:lpstr>
      <vt:lpstr>SolverFIT3D development (V): Wake solve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EMWSD meeting</dc:title>
  <dc:subject/>
  <dc:creator>ELENA DE LA FUENTE GARCIA</dc:creator>
  <cp:keywords/>
  <dc:description/>
  <cp:lastModifiedBy>ELENA DE LA FUENTE GARCIA</cp:lastModifiedBy>
  <cp:revision>2569</cp:revision>
  <dcterms:created xsi:type="dcterms:W3CDTF">2021-08-03T13:35:11Z</dcterms:created>
  <dcterms:modified xsi:type="dcterms:W3CDTF">2024-04-25T11:13:18Z</dcterms:modified>
  <cp:category/>
  <dc:identifier/>
  <cp:contentStatus/>
  <dc:language/>
  <cp:version/>
</cp:coreProperties>
</file>