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3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9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181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3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101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83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55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73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00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982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881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80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03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BA51-5B06-494E-893C-78D4DFA60FF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5C1B4-43D3-4065-B1F4-773839F67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67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474871" TargetMode="External"/><Relationship Id="rId3" Type="http://schemas.openxmlformats.org/officeDocument/2006/relationships/hyperlink" Target="https://edms.cern.ch/document/2922909" TargetMode="External"/><Relationship Id="rId7" Type="http://schemas.openxmlformats.org/officeDocument/2006/relationships/hyperlink" Target="https://edms.cern.ch/document/2476229" TargetMode="External"/><Relationship Id="rId12" Type="http://schemas.openxmlformats.org/officeDocument/2006/relationships/hyperlink" Target="https://edms.cern.ch/document/2602650" TargetMode="External"/><Relationship Id="rId2" Type="http://schemas.openxmlformats.org/officeDocument/2006/relationships/hyperlink" Target="https://edms.cern.ch/document/279873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dms.cern.ch/document/2472392" TargetMode="External"/><Relationship Id="rId11" Type="http://schemas.openxmlformats.org/officeDocument/2006/relationships/hyperlink" Target="https://edms.cern.ch/document/2602651" TargetMode="External"/><Relationship Id="rId5" Type="http://schemas.openxmlformats.org/officeDocument/2006/relationships/hyperlink" Target="https://edms.cern.ch/document/2602647" TargetMode="External"/><Relationship Id="rId10" Type="http://schemas.openxmlformats.org/officeDocument/2006/relationships/hyperlink" Target="https://edms.cern.ch/document/3046036" TargetMode="External"/><Relationship Id="rId4" Type="http://schemas.openxmlformats.org/officeDocument/2006/relationships/hyperlink" Target="https://edms.cern.ch/document/2602649" TargetMode="External"/><Relationship Id="rId9" Type="http://schemas.openxmlformats.org/officeDocument/2006/relationships/hyperlink" Target="https://edms.cern.ch/document/247488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874651" TargetMode="External"/><Relationship Id="rId3" Type="http://schemas.openxmlformats.org/officeDocument/2006/relationships/hyperlink" Target="https://edms.cern.ch/document/3018054" TargetMode="External"/><Relationship Id="rId7" Type="http://schemas.openxmlformats.org/officeDocument/2006/relationships/hyperlink" Target="https://edms.cern.ch/document/2804653" TargetMode="External"/><Relationship Id="rId2" Type="http://schemas.openxmlformats.org/officeDocument/2006/relationships/hyperlink" Target="https://edms.cern.ch/document/3061528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dms.cern.ch/document/3004543" TargetMode="External"/><Relationship Id="rId5" Type="http://schemas.openxmlformats.org/officeDocument/2006/relationships/hyperlink" Target="https://edms.cern.ch/document/3091313" TargetMode="External"/><Relationship Id="rId4" Type="http://schemas.openxmlformats.org/officeDocument/2006/relationships/hyperlink" Target="https://edms.cern.ch/document/300447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hyperlink" Target="https://edms.cern.ch/document/2589000/1" TargetMode="External"/><Relationship Id="rId18" Type="http://schemas.openxmlformats.org/officeDocument/2006/relationships/hyperlink" Target="https://edms.cern.ch/document/2605910/1" TargetMode="External"/><Relationship Id="rId26" Type="http://schemas.openxmlformats.org/officeDocument/2006/relationships/hyperlink" Target="https://gis.cern.ch/gisportal/general.htm?no=%5b3580%5d" TargetMode="External"/><Relationship Id="rId3" Type="http://schemas.openxmlformats.org/officeDocument/2006/relationships/hyperlink" Target="https://edms.cern.ch/document/2786774" TargetMode="External"/><Relationship Id="rId21" Type="http://schemas.openxmlformats.org/officeDocument/2006/relationships/hyperlink" Target="https://edms.cern.ch/document/2789972" TargetMode="External"/><Relationship Id="rId34" Type="http://schemas.openxmlformats.org/officeDocument/2006/relationships/hyperlink" Target="https://edms.cern.ch/document/2933318" TargetMode="External"/><Relationship Id="rId7" Type="http://schemas.openxmlformats.org/officeDocument/2006/relationships/hyperlink" Target="https://edms.cern.ch/document/2789893" TargetMode="External"/><Relationship Id="rId12" Type="http://schemas.openxmlformats.org/officeDocument/2006/relationships/hyperlink" Target="https://gis.cern.ch/gisportal/general.htm?no=%5b3569%5d" TargetMode="External"/><Relationship Id="rId17" Type="http://schemas.openxmlformats.org/officeDocument/2006/relationships/hyperlink" Target="https://gis.cern.ch/gisportal/general.htm?no=%5b3577%5d" TargetMode="External"/><Relationship Id="rId25" Type="http://schemas.openxmlformats.org/officeDocument/2006/relationships/hyperlink" Target="https://edms.cern.ch/document/2786713" TargetMode="External"/><Relationship Id="rId33" Type="http://schemas.openxmlformats.org/officeDocument/2006/relationships/hyperlink" Target="https://gis.cern.ch/gisportal/general.htm?no=%5b3124%5d" TargetMode="External"/><Relationship Id="rId2" Type="http://schemas.openxmlformats.org/officeDocument/2006/relationships/hyperlink" Target="https://gis.cern.ch/gisportal/general.htm?no=%5b3155%5d" TargetMode="External"/><Relationship Id="rId16" Type="http://schemas.openxmlformats.org/officeDocument/2006/relationships/hyperlink" Target="https://edms.cern.ch/document/2786800" TargetMode="External"/><Relationship Id="rId20" Type="http://schemas.openxmlformats.org/officeDocument/2006/relationships/hyperlink" Target="https://gis.cern.ch/gisportal/general.htm?no=%5b3161%5d" TargetMode="External"/><Relationship Id="rId29" Type="http://schemas.openxmlformats.org/officeDocument/2006/relationships/hyperlink" Target="https://gis.cern.ch/gisportal/general.htm?no=%5b3134%5d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s.cern.ch/gisportal/general.htm?no=%5b3154%5d" TargetMode="External"/><Relationship Id="rId11" Type="http://schemas.openxmlformats.org/officeDocument/2006/relationships/hyperlink" Target="https://edms.cern.ch/document/2786767" TargetMode="External"/><Relationship Id="rId24" Type="http://schemas.openxmlformats.org/officeDocument/2006/relationships/hyperlink" Target="https://gis.cern.ch/gisportal/general.htm?no=%5b3180%5d" TargetMode="External"/><Relationship Id="rId32" Type="http://schemas.openxmlformats.org/officeDocument/2006/relationships/hyperlink" Target="https://edms.cern.ch/document/2933320" TargetMode="External"/><Relationship Id="rId5" Type="http://schemas.openxmlformats.org/officeDocument/2006/relationships/hyperlink" Target="https://edms.cern.ch/document/2804906" TargetMode="External"/><Relationship Id="rId15" Type="http://schemas.openxmlformats.org/officeDocument/2006/relationships/hyperlink" Target="https://gis.cern.ch/gisportal/general.htm?no=%5b3168%5d" TargetMode="External"/><Relationship Id="rId23" Type="http://schemas.openxmlformats.org/officeDocument/2006/relationships/hyperlink" Target="https://edms.cern.ch/document/2790162" TargetMode="External"/><Relationship Id="rId28" Type="http://schemas.openxmlformats.org/officeDocument/2006/relationships/hyperlink" Target="https://edms.cern.ch/document/2804921" TargetMode="External"/><Relationship Id="rId36" Type="http://schemas.openxmlformats.org/officeDocument/2006/relationships/hyperlink" Target="https://edms.cern.ch/document/2933311" TargetMode="External"/><Relationship Id="rId10" Type="http://schemas.openxmlformats.org/officeDocument/2006/relationships/hyperlink" Target="https://gis.cern.ch/gisportal/general.htm?no=%5b3169%5d" TargetMode="External"/><Relationship Id="rId19" Type="http://schemas.openxmlformats.org/officeDocument/2006/relationships/hyperlink" Target="https://edms.cern.ch/document/2786094" TargetMode="External"/><Relationship Id="rId31" Type="http://schemas.openxmlformats.org/officeDocument/2006/relationships/hyperlink" Target="https://gis.cern.ch/gisportal/general.htm?no=%5b3539%5d" TargetMode="External"/><Relationship Id="rId4" Type="http://schemas.openxmlformats.org/officeDocument/2006/relationships/hyperlink" Target="https://gis.cern.ch/gisportal/general.htm?no=%5b3555%5d" TargetMode="External"/><Relationship Id="rId9" Type="http://schemas.openxmlformats.org/officeDocument/2006/relationships/hyperlink" Target="https://edms.cern.ch/document/2818922" TargetMode="External"/><Relationship Id="rId14" Type="http://schemas.openxmlformats.org/officeDocument/2006/relationships/hyperlink" Target="https://edms.cern.ch/document/2786089" TargetMode="External"/><Relationship Id="rId22" Type="http://schemas.openxmlformats.org/officeDocument/2006/relationships/hyperlink" Target="https://gis.cern.ch/gisportal/general.htm?no=%5b3561%5d" TargetMode="External"/><Relationship Id="rId27" Type="http://schemas.openxmlformats.org/officeDocument/2006/relationships/hyperlink" Target="https://edms.cern.ch/document/2795141/1" TargetMode="External"/><Relationship Id="rId30" Type="http://schemas.openxmlformats.org/officeDocument/2006/relationships/hyperlink" Target="https://edms.cern.ch/document/2940168" TargetMode="External"/><Relationship Id="rId35" Type="http://schemas.openxmlformats.org/officeDocument/2006/relationships/hyperlink" Target="https://gis.cern.ch/gisportal/general.htm?no=%5b3523%5d" TargetMode="External"/><Relationship Id="rId8" Type="http://schemas.openxmlformats.org/officeDocument/2006/relationships/hyperlink" Target="https://gis.cern.ch/gisportal/general.htm?no=%5b3560%5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4418947-AE70-05A7-C594-422D94B2C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115657"/>
              </p:ext>
            </p:extLst>
          </p:nvPr>
        </p:nvGraphicFramePr>
        <p:xfrm>
          <a:off x="0" y="1"/>
          <a:ext cx="12191997" cy="6857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6117">
                  <a:extLst>
                    <a:ext uri="{9D8B030D-6E8A-4147-A177-3AD203B41FA5}">
                      <a16:colId xmlns:a16="http://schemas.microsoft.com/office/drawing/2014/main" val="1898032083"/>
                    </a:ext>
                  </a:extLst>
                </a:gridCol>
                <a:gridCol w="1388235">
                  <a:extLst>
                    <a:ext uri="{9D8B030D-6E8A-4147-A177-3AD203B41FA5}">
                      <a16:colId xmlns:a16="http://schemas.microsoft.com/office/drawing/2014/main" val="794225260"/>
                    </a:ext>
                  </a:extLst>
                </a:gridCol>
                <a:gridCol w="1388235">
                  <a:extLst>
                    <a:ext uri="{9D8B030D-6E8A-4147-A177-3AD203B41FA5}">
                      <a16:colId xmlns:a16="http://schemas.microsoft.com/office/drawing/2014/main" val="3478466273"/>
                    </a:ext>
                  </a:extLst>
                </a:gridCol>
                <a:gridCol w="1388235">
                  <a:extLst>
                    <a:ext uri="{9D8B030D-6E8A-4147-A177-3AD203B41FA5}">
                      <a16:colId xmlns:a16="http://schemas.microsoft.com/office/drawing/2014/main" val="3842878870"/>
                    </a:ext>
                  </a:extLst>
                </a:gridCol>
                <a:gridCol w="1388235">
                  <a:extLst>
                    <a:ext uri="{9D8B030D-6E8A-4147-A177-3AD203B41FA5}">
                      <a16:colId xmlns:a16="http://schemas.microsoft.com/office/drawing/2014/main" val="3153527219"/>
                    </a:ext>
                  </a:extLst>
                </a:gridCol>
                <a:gridCol w="1388235">
                  <a:extLst>
                    <a:ext uri="{9D8B030D-6E8A-4147-A177-3AD203B41FA5}">
                      <a16:colId xmlns:a16="http://schemas.microsoft.com/office/drawing/2014/main" val="4255657049"/>
                    </a:ext>
                  </a:extLst>
                </a:gridCol>
                <a:gridCol w="1388235">
                  <a:extLst>
                    <a:ext uri="{9D8B030D-6E8A-4147-A177-3AD203B41FA5}">
                      <a16:colId xmlns:a16="http://schemas.microsoft.com/office/drawing/2014/main" val="3917557391"/>
                    </a:ext>
                  </a:extLst>
                </a:gridCol>
                <a:gridCol w="1388235">
                  <a:extLst>
                    <a:ext uri="{9D8B030D-6E8A-4147-A177-3AD203B41FA5}">
                      <a16:colId xmlns:a16="http://schemas.microsoft.com/office/drawing/2014/main" val="1397726167"/>
                    </a:ext>
                  </a:extLst>
                </a:gridCol>
                <a:gridCol w="1388235">
                  <a:extLst>
                    <a:ext uri="{9D8B030D-6E8A-4147-A177-3AD203B41FA5}">
                      <a16:colId xmlns:a16="http://schemas.microsoft.com/office/drawing/2014/main" val="1729227098"/>
                    </a:ext>
                  </a:extLst>
                </a:gridCol>
              </a:tblGrid>
              <a:tr h="677668">
                <a:tc gridSpan="9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HL-LHC Surface Facilities - Integration Approval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690278"/>
                  </a:ext>
                </a:extLst>
              </a:tr>
              <a:tr h="677668"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HL-LHC Facility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</a:t>
                      </a:r>
                      <a:endParaRPr lang="en-GB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II</a:t>
                      </a:r>
                      <a:endParaRPr lang="en-GB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942531"/>
                  </a:ext>
                </a:extLst>
              </a:tr>
              <a:tr h="6776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3D Model ST Reference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Approval excludes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EDMS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3D Model ST Reference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Approval excludes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EDMS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411196"/>
                  </a:ext>
                </a:extLst>
              </a:tr>
              <a:tr h="33883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SD17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ST0756787_01 a.08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  <a:endParaRPr lang="en-GB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2798732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TBD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30/09/2024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2922909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330545"/>
                  </a:ext>
                </a:extLst>
              </a:tr>
              <a:tr h="33883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SD57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​ST0754609_01 a.08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588257"/>
                  </a:ext>
                </a:extLst>
              </a:tr>
              <a:tr h="37949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SE17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ST0986971_01 a.09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4"/>
                        </a:rPr>
                        <a:t>2602649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530916"/>
                  </a:ext>
                </a:extLst>
              </a:tr>
              <a:tr h="37949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SE57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​ST1077636_01 a.03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5"/>
                        </a:rPr>
                        <a:t>2602647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488941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SF17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ST1120227_01 b.05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6"/>
                        </a:rPr>
                        <a:t>2472392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985762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SF57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​ST1120209_01 b.07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7"/>
                        </a:rPr>
                        <a:t>2476229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8407324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SHM17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ST1120227_01 b.05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  <a:endParaRPr lang="en-GB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8"/>
                        </a:rPr>
                        <a:t>2474871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TBD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30/09/2024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2922909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753242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SHM57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ST1074362_01 b.05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hlinkClick r:id="rId9"/>
                        </a:rPr>
                        <a:t>2474886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5835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SHE17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ST1223587_01 b.00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10"/>
                        </a:rPr>
                        <a:t>3046036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506767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SHE57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ST1225860_01 b.00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091634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SL17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ST1225867_01 b.00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Cryogenics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TBD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30/09/2024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2922909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211753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SL57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ST1316459_01 a.02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096587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SU17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ST1120220_01 a.03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11"/>
                        </a:rPr>
                        <a:t>2602651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9046364"/>
                  </a:ext>
                </a:extLst>
              </a:tr>
              <a:tr h="33883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SU57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ST1120214_01 a.03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12"/>
                        </a:rPr>
                        <a:t>2602650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44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133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402E6-3B58-6CA5-2AFD-E548A403F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480C1B-3CA7-2433-B9BC-63E26EBFC8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964546"/>
              </p:ext>
            </p:extLst>
          </p:nvPr>
        </p:nvGraphicFramePr>
        <p:xfrm>
          <a:off x="1" y="0"/>
          <a:ext cx="12313533" cy="6858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7192">
                  <a:extLst>
                    <a:ext uri="{9D8B030D-6E8A-4147-A177-3AD203B41FA5}">
                      <a16:colId xmlns:a16="http://schemas.microsoft.com/office/drawing/2014/main" val="1898032083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794225260"/>
                    </a:ext>
                  </a:extLst>
                </a:gridCol>
                <a:gridCol w="1132374">
                  <a:extLst>
                    <a:ext uri="{9D8B030D-6E8A-4147-A177-3AD203B41FA5}">
                      <a16:colId xmlns:a16="http://schemas.microsoft.com/office/drawing/2014/main" val="3478466273"/>
                    </a:ext>
                  </a:extLst>
                </a:gridCol>
                <a:gridCol w="1418806">
                  <a:extLst>
                    <a:ext uri="{9D8B030D-6E8A-4147-A177-3AD203B41FA5}">
                      <a16:colId xmlns:a16="http://schemas.microsoft.com/office/drawing/2014/main" val="3842878870"/>
                    </a:ext>
                  </a:extLst>
                </a:gridCol>
                <a:gridCol w="1217187">
                  <a:extLst>
                    <a:ext uri="{9D8B030D-6E8A-4147-A177-3AD203B41FA5}">
                      <a16:colId xmlns:a16="http://schemas.microsoft.com/office/drawing/2014/main" val="3153527219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425565704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17557391"/>
                    </a:ext>
                  </a:extLst>
                </a:gridCol>
                <a:gridCol w="1220658">
                  <a:extLst>
                    <a:ext uri="{9D8B030D-6E8A-4147-A177-3AD203B41FA5}">
                      <a16:colId xmlns:a16="http://schemas.microsoft.com/office/drawing/2014/main" val="1397726167"/>
                    </a:ext>
                  </a:extLst>
                </a:gridCol>
                <a:gridCol w="1220658">
                  <a:extLst>
                    <a:ext uri="{9D8B030D-6E8A-4147-A177-3AD203B41FA5}">
                      <a16:colId xmlns:a16="http://schemas.microsoft.com/office/drawing/2014/main" val="1729227098"/>
                    </a:ext>
                  </a:extLst>
                </a:gridCol>
                <a:gridCol w="1220658">
                  <a:extLst>
                    <a:ext uri="{9D8B030D-6E8A-4147-A177-3AD203B41FA5}">
                      <a16:colId xmlns:a16="http://schemas.microsoft.com/office/drawing/2014/main" val="4266578554"/>
                    </a:ext>
                  </a:extLst>
                </a:gridCol>
              </a:tblGrid>
              <a:tr h="669727">
                <a:tc gridSpan="10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HL-LHC Underground Facilities - Integration Approval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8690278"/>
                  </a:ext>
                </a:extLst>
              </a:tr>
              <a:tr h="669727"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HL-LHC Facility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</a:t>
                      </a:r>
                      <a:endParaRPr lang="en-GB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II</a:t>
                      </a:r>
                      <a:endParaRPr lang="en-GB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Phase III</a:t>
                      </a:r>
                      <a:endParaRPr lang="en-GB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942531"/>
                  </a:ext>
                </a:extLst>
              </a:tr>
              <a:tr h="6697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3D Model ST Reference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Approval excludes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EDMS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3D Model ST Reference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Approval excludes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EDMS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Approval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411196"/>
                  </a:ext>
                </a:extLst>
              </a:tr>
              <a:tr h="3348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UA13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ST1803909_01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  <a:endParaRPr lang="en-GB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Cryogenics and RF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3061528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TBD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30/10/2024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3018054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2459159"/>
                  </a:ext>
                </a:extLst>
              </a:tr>
              <a:tr h="3348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UA17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ST1803916_01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366327"/>
                  </a:ext>
                </a:extLst>
              </a:tr>
              <a:tr h="3348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UA53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ST1803953_01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330545"/>
                  </a:ext>
                </a:extLst>
              </a:tr>
              <a:tr h="3348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UA57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ST1803979_01 </a:t>
                      </a: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a.00</a:t>
                      </a:r>
                      <a:endParaRPr lang="en-GB" sz="1100" kern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588257"/>
                  </a:ext>
                </a:extLst>
              </a:tr>
              <a:tr h="375047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UL13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ST1803907_01 </a:t>
                      </a: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a.00</a:t>
                      </a:r>
                      <a:endParaRPr lang="en-GB" sz="1100" kern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Cryogenics and SC Link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1792108"/>
                  </a:ext>
                </a:extLst>
              </a:tr>
              <a:tr h="375047"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UL17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ST1803823_01 </a:t>
                      </a: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a.00</a:t>
                      </a:r>
                      <a:endParaRPr lang="en-GB" sz="1100" kern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429874"/>
                  </a:ext>
                </a:extLst>
              </a:tr>
              <a:tr h="375047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UL53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ST1803986_01 </a:t>
                      </a: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a.00</a:t>
                      </a:r>
                      <a:endParaRPr lang="en-GB" sz="1100" kern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530916"/>
                  </a:ext>
                </a:extLst>
              </a:tr>
              <a:tr h="375047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UL57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ST1803991_01 </a:t>
                      </a: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a.00</a:t>
                      </a:r>
                      <a:endParaRPr lang="en-GB" sz="1100" kern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488941"/>
                  </a:ext>
                </a:extLst>
              </a:tr>
              <a:tr h="33486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UR15*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ST1803674_01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Cryogenics and machine related equipment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4"/>
                        </a:rPr>
                        <a:t>3004473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ST1876975_01 a.00</a:t>
                      </a:r>
                      <a:endParaRPr lang="en-GB" sz="1100" kern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APPROVED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Cryogenics, SC Link, and WCC 1R 5R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5"/>
                        </a:rPr>
                        <a:t>3091313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14/10/2024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985762"/>
                  </a:ext>
                </a:extLst>
              </a:tr>
              <a:tr h="33486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UR55*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ST1805411_01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ST1876924_01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07324"/>
                  </a:ext>
                </a:extLst>
              </a:tr>
              <a:tr h="33486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US17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ST1803787_01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</a:t>
                      </a:r>
                      <a:endParaRPr lang="en-GB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6"/>
                        </a:rPr>
                        <a:t>3004543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TBD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30/09/2024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7"/>
                        </a:rPr>
                        <a:t>2804653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753242"/>
                  </a:ext>
                </a:extLst>
              </a:tr>
              <a:tr h="33486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US57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ST1805261_01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5835"/>
                  </a:ext>
                </a:extLst>
              </a:tr>
              <a:tr h="33486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UW17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ST1803787_01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8"/>
                        </a:rPr>
                        <a:t>2874651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noProof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*See following slide.</a:t>
                      </a:r>
                      <a:endParaRPr lang="en-GB" sz="11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noProof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506767"/>
                  </a:ext>
                </a:extLst>
              </a:tr>
              <a:tr h="334864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UW57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ST1805261_01 a.00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091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393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402E6-3B58-6CA5-2AFD-E548A403F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480C1B-3CA7-2433-B9BC-63E26EBFC8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766945"/>
              </p:ext>
            </p:extLst>
          </p:nvPr>
        </p:nvGraphicFramePr>
        <p:xfrm>
          <a:off x="0" y="9525"/>
          <a:ext cx="12192000" cy="6858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9803208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7846627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4287887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8890093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5682085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55732933"/>
                    </a:ext>
                  </a:extLst>
                </a:gridCol>
              </a:tblGrid>
              <a:tr h="612028">
                <a:tc gridSpan="6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*HL-LHC UR15/UR55 – Intermediary Milestones for Phase III Integration Approval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8690278"/>
                  </a:ext>
                </a:extLst>
              </a:tr>
              <a:tr h="12491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HL-LHC Facility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Water manifolds PC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(EN-CV)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WCC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(EN-EL) 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Water manifolds WCC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(EN-CV)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Cryogenics 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(TE-CRG)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 Link 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(WP6A)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411196"/>
                  </a:ext>
                </a:extLst>
              </a:tr>
              <a:tr h="1249195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UR15 Left</a:t>
                      </a: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02/09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02/09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2459159"/>
                  </a:ext>
                </a:extLst>
              </a:tr>
              <a:tr h="1249195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UR15 Right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30/09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30/09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1792108"/>
                  </a:ext>
                </a:extLst>
              </a:tr>
              <a:tr h="1249195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UR55 Left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02/09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APPROVED</a:t>
                      </a:r>
                      <a:endParaRPr lang="en-GB" sz="1400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02/09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738261"/>
                  </a:ext>
                </a:extLst>
              </a:tr>
              <a:tr h="1249195">
                <a:tc>
                  <a:txBody>
                    <a:bodyPr/>
                    <a:lstStyle/>
                    <a:p>
                      <a:pPr marL="0" algn="ctr" defTabSz="128016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UR55 Right</a:t>
                      </a:r>
                      <a:endParaRPr lang="en-GB" sz="16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30/09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30/09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16/09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89" marR="4388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843988"/>
                  </a:ext>
                </a:extLst>
              </a:tr>
            </a:tbl>
          </a:graphicData>
        </a:graphic>
      </p:graphicFrame>
      <p:grpSp>
        <p:nvGrpSpPr>
          <p:cNvPr id="30" name="Group 29">
            <a:extLst>
              <a:ext uri="{FF2B5EF4-FFF2-40B4-BE49-F238E27FC236}">
                <a16:creationId xmlns:a16="http://schemas.microsoft.com/office/drawing/2014/main" id="{69223B80-1494-8B22-3710-9D51451F1CDB}"/>
              </a:ext>
            </a:extLst>
          </p:cNvPr>
          <p:cNvGrpSpPr/>
          <p:nvPr/>
        </p:nvGrpSpPr>
        <p:grpSpPr>
          <a:xfrm>
            <a:off x="5076824" y="3876681"/>
            <a:ext cx="2038352" cy="185733"/>
            <a:chOff x="3643313" y="2609850"/>
            <a:chExt cx="2452687" cy="185738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6BEFF80-8F54-8CFB-DD48-8F334F220E71}"/>
                </a:ext>
              </a:extLst>
            </p:cNvPr>
            <p:cNvCxnSpPr/>
            <p:nvPr/>
          </p:nvCxnSpPr>
          <p:spPr>
            <a:xfrm>
              <a:off x="3648076" y="2609850"/>
              <a:ext cx="0" cy="185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5DC5BB4-B235-4F6A-E2AF-F3BA1D3D3C3E}"/>
                </a:ext>
              </a:extLst>
            </p:cNvPr>
            <p:cNvCxnSpPr/>
            <p:nvPr/>
          </p:nvCxnSpPr>
          <p:spPr>
            <a:xfrm>
              <a:off x="3643313" y="2795588"/>
              <a:ext cx="24526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56A1D09-E3EE-3897-E0C9-4CF4C5477C26}"/>
                </a:ext>
              </a:extLst>
            </p:cNvPr>
            <p:cNvCxnSpPr/>
            <p:nvPr/>
          </p:nvCxnSpPr>
          <p:spPr>
            <a:xfrm flipV="1">
              <a:off x="6096000" y="2609850"/>
              <a:ext cx="0" cy="1857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9C1FEE2-5CFF-ED1E-72F6-793EEB9A7C14}"/>
              </a:ext>
            </a:extLst>
          </p:cNvPr>
          <p:cNvGrpSpPr/>
          <p:nvPr/>
        </p:nvGrpSpPr>
        <p:grpSpPr>
          <a:xfrm>
            <a:off x="5076824" y="6410346"/>
            <a:ext cx="2038352" cy="185733"/>
            <a:chOff x="3643313" y="2609850"/>
            <a:chExt cx="2452687" cy="185738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98DF36B-A63B-6F99-71F5-45C88CAA4D2D}"/>
                </a:ext>
              </a:extLst>
            </p:cNvPr>
            <p:cNvCxnSpPr/>
            <p:nvPr/>
          </p:nvCxnSpPr>
          <p:spPr>
            <a:xfrm>
              <a:off x="3648076" y="2609850"/>
              <a:ext cx="0" cy="185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64E2712-6E0D-12A6-97E6-7D3D7AF007BF}"/>
                </a:ext>
              </a:extLst>
            </p:cNvPr>
            <p:cNvCxnSpPr/>
            <p:nvPr/>
          </p:nvCxnSpPr>
          <p:spPr>
            <a:xfrm>
              <a:off x="3643313" y="2795588"/>
              <a:ext cx="24526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55FED431-EFC8-0237-E546-781F9B863B33}"/>
                </a:ext>
              </a:extLst>
            </p:cNvPr>
            <p:cNvCxnSpPr/>
            <p:nvPr/>
          </p:nvCxnSpPr>
          <p:spPr>
            <a:xfrm flipV="1">
              <a:off x="6096000" y="2609850"/>
              <a:ext cx="0" cy="1857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7744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771BD-84AA-D4F2-587D-3471FEA84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60447BE-BAC0-99D8-653A-4EACFC9BE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117020"/>
              </p:ext>
            </p:extLst>
          </p:nvPr>
        </p:nvGraphicFramePr>
        <p:xfrm>
          <a:off x="0" y="0"/>
          <a:ext cx="8410969" cy="6857993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032840">
                  <a:extLst>
                    <a:ext uri="{9D8B030D-6E8A-4147-A177-3AD203B41FA5}">
                      <a16:colId xmlns:a16="http://schemas.microsoft.com/office/drawing/2014/main" val="3107888629"/>
                    </a:ext>
                  </a:extLst>
                </a:gridCol>
                <a:gridCol w="1020198">
                  <a:extLst>
                    <a:ext uri="{9D8B030D-6E8A-4147-A177-3AD203B41FA5}">
                      <a16:colId xmlns:a16="http://schemas.microsoft.com/office/drawing/2014/main" val="450224763"/>
                    </a:ext>
                  </a:extLst>
                </a:gridCol>
                <a:gridCol w="2304893">
                  <a:extLst>
                    <a:ext uri="{9D8B030D-6E8A-4147-A177-3AD203B41FA5}">
                      <a16:colId xmlns:a16="http://schemas.microsoft.com/office/drawing/2014/main" val="4151724638"/>
                    </a:ext>
                  </a:extLst>
                </a:gridCol>
                <a:gridCol w="3053038">
                  <a:extLst>
                    <a:ext uri="{9D8B030D-6E8A-4147-A177-3AD203B41FA5}">
                      <a16:colId xmlns:a16="http://schemas.microsoft.com/office/drawing/2014/main" val="3126061187"/>
                    </a:ext>
                  </a:extLst>
                </a:gridCol>
              </a:tblGrid>
              <a:tr h="79885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HL-LHC Surface and Underground Facilities – Installation Discrepancies</a:t>
                      </a:r>
                      <a:endParaRPr lang="en-GB" sz="1800" b="1" u="none" strike="noStrike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55328341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HL-LHC Facility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GIS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3D Model Reference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666905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3155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ST0756787_01 a.08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​SD17 Report</a:t>
                      </a:r>
                      <a:endParaRPr lang="en-GB" sz="1400" b="0" i="0" u="sng" strike="noStrike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692991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SD57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4"/>
                        </a:rPr>
                        <a:t>3555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​ST0754609_01 a.08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5"/>
                        </a:rPr>
                        <a:t>SD57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082249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6"/>
                        </a:rPr>
                        <a:t>3154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ST0986971_01 a.09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7"/>
                        </a:rPr>
                        <a:t>SE17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01856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SE57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8"/>
                        </a:rPr>
                        <a:t>3560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​ST1077636_01 a.03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9"/>
                        </a:rPr>
                        <a:t>SE57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4902268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SF17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0"/>
                        </a:rPr>
                        <a:t>3169</a:t>
                      </a:r>
                      <a:endParaRPr lang="en-GB" sz="1400" b="0" i="0" u="sng" strike="noStrike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ST1120227_01 b.05</a:t>
                      </a:r>
                      <a:endParaRPr lang="en-GB" sz="1400" b="0" i="0" u="none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1"/>
                        </a:rPr>
                        <a:t>​SF17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550626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SF57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2"/>
                        </a:rPr>
                        <a:t>3569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3"/>
                        </a:rPr>
                        <a:t>​</a:t>
                      </a: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ST1120209_01 b.07</a:t>
                      </a:r>
                      <a:endParaRPr lang="en-GB" sz="1400" b="0" i="0" u="none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4"/>
                        </a:rPr>
                        <a:t>SF57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420016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SHM17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5"/>
                        </a:rPr>
                        <a:t>3168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ST1074294_01 b.05</a:t>
                      </a:r>
                      <a:endParaRPr lang="en-GB" sz="1400" b="0" i="0" u="none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6"/>
                        </a:rPr>
                        <a:t>​SHM17 (Phase I)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5284013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SHM57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7"/>
                        </a:rPr>
                        <a:t>3577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8"/>
                        </a:rPr>
                        <a:t>​</a:t>
                      </a: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ST1074362_01 b.05</a:t>
                      </a:r>
                      <a:endParaRPr lang="en-GB" sz="1400" b="0" i="0" u="none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19"/>
                        </a:rPr>
                        <a:t>SHM57 (Phase I)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213956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0"/>
                        </a:rPr>
                        <a:t>3161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ST1225867_01 b.00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1"/>
                        </a:rPr>
                        <a:t>​SL17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137701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SL57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2"/>
                        </a:rPr>
                        <a:t>​3561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​ST1316459_01 a.02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3"/>
                        </a:rPr>
                        <a:t>SL57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589114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4"/>
                        </a:rPr>
                        <a:t>3180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ST1120220_01 a.03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5"/>
                        </a:rPr>
                        <a:t>​SU17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1402190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SU57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6"/>
                        </a:rPr>
                        <a:t>​3580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7"/>
                        </a:rPr>
                        <a:t>​</a:t>
                      </a: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ST1120214_01 a.03</a:t>
                      </a:r>
                      <a:endParaRPr lang="en-GB" sz="1400" b="0" i="0" u="none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8"/>
                        </a:rPr>
                        <a:t>SU57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135799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US17/UW17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9"/>
                        </a:rPr>
                        <a:t>3134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See Phase I 3D Model ST Reference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u="sng" dirty="0">
                          <a:solidFill>
                            <a:srgbClr val="4F6B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0"/>
                        </a:rPr>
                        <a:t>US17/UW17 Report</a:t>
                      </a:r>
                      <a:endParaRPr lang="en-GB" sz="1400" b="0" dirty="0">
                        <a:solidFill>
                          <a:srgbClr val="242424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800" marR="1016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465736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US57/UW57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1"/>
                        </a:rPr>
                        <a:t>3539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2"/>
                        </a:rPr>
                        <a:t>US57/UW57 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051503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UR15/UA1X/UL1X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3"/>
                        </a:rPr>
                        <a:t>3124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4"/>
                        </a:rPr>
                        <a:t>UR15, UAs and ULs P1 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443537"/>
                  </a:ext>
                </a:extLst>
              </a:tr>
              <a:tr h="356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UR55/UA5X/UL5X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5"/>
                        </a:rPr>
                        <a:t>3523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sng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6"/>
                        </a:rPr>
                        <a:t>UR55, UAs and ULs P5 Report</a:t>
                      </a:r>
                      <a:endParaRPr lang="en-GB" sz="1400" b="0" i="0" u="sng" strike="noStrike" dirty="0">
                        <a:solidFill>
                          <a:srgbClr val="0563C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611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1044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10977</TotalTime>
  <Words>551</Words>
  <Application>Microsoft Office PowerPoint</Application>
  <PresentationFormat>Widescreen</PresentationFormat>
  <Paragraphs>255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Navarro</dc:creator>
  <cp:lastModifiedBy>Miguel Navarro</cp:lastModifiedBy>
  <cp:revision>34</cp:revision>
  <dcterms:created xsi:type="dcterms:W3CDTF">2024-03-20T15:42:04Z</dcterms:created>
  <dcterms:modified xsi:type="dcterms:W3CDTF">2024-08-09T09:49:13Z</dcterms:modified>
</cp:coreProperties>
</file>