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9"/>
  </p:notesMasterIdLst>
  <p:sldIdLst>
    <p:sldId id="379" r:id="rId2"/>
    <p:sldId id="453" r:id="rId3"/>
    <p:sldId id="380" r:id="rId4"/>
    <p:sldId id="452" r:id="rId5"/>
    <p:sldId id="384" r:id="rId6"/>
    <p:sldId id="383" r:id="rId7"/>
    <p:sldId id="385" r:id="rId8"/>
    <p:sldId id="386" r:id="rId9"/>
    <p:sldId id="387" r:id="rId10"/>
    <p:sldId id="454" r:id="rId11"/>
    <p:sldId id="388" r:id="rId12"/>
    <p:sldId id="389" r:id="rId13"/>
    <p:sldId id="423" r:id="rId14"/>
    <p:sldId id="424" r:id="rId15"/>
    <p:sldId id="425" r:id="rId16"/>
    <p:sldId id="426" r:id="rId17"/>
    <p:sldId id="427" r:id="rId18"/>
    <p:sldId id="428" r:id="rId19"/>
    <p:sldId id="430" r:id="rId20"/>
    <p:sldId id="431" r:id="rId21"/>
    <p:sldId id="432" r:id="rId22"/>
    <p:sldId id="433" r:id="rId23"/>
    <p:sldId id="439" r:id="rId24"/>
    <p:sldId id="434" r:id="rId25"/>
    <p:sldId id="435" r:id="rId26"/>
    <p:sldId id="436" r:id="rId27"/>
    <p:sldId id="437" r:id="rId28"/>
    <p:sldId id="438" r:id="rId29"/>
    <p:sldId id="455" r:id="rId30"/>
    <p:sldId id="393" r:id="rId31"/>
    <p:sldId id="421" r:id="rId32"/>
    <p:sldId id="446" r:id="rId33"/>
    <p:sldId id="456" r:id="rId34"/>
    <p:sldId id="420" r:id="rId35"/>
    <p:sldId id="457" r:id="rId36"/>
    <p:sldId id="441" r:id="rId37"/>
    <p:sldId id="391" r:id="rId38"/>
    <p:sldId id="443" r:id="rId39"/>
    <p:sldId id="445" r:id="rId40"/>
    <p:sldId id="458" r:id="rId41"/>
    <p:sldId id="449" r:id="rId42"/>
    <p:sldId id="415" r:id="rId43"/>
    <p:sldId id="414" r:id="rId44"/>
    <p:sldId id="450" r:id="rId45"/>
    <p:sldId id="451" r:id="rId46"/>
    <p:sldId id="459" r:id="rId47"/>
    <p:sldId id="419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3AE"/>
    <a:srgbClr val="4472C4"/>
    <a:srgbClr val="05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99"/>
    <p:restoredTop sz="96301"/>
  </p:normalViewPr>
  <p:slideViewPr>
    <p:cSldViewPr snapToGrid="0">
      <p:cViewPr varScale="1">
        <p:scale>
          <a:sx n="118" d="100"/>
          <a:sy n="118" d="100"/>
        </p:scale>
        <p:origin x="140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15334-68EF-D64D-A161-3AD727AD2184}" type="datetimeFigureOut">
              <a:rPr lang="en-CH" smtClean="0"/>
              <a:t>08.08.24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EFAFA-8517-174B-B91F-32B5E8A0DDA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49075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977464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268614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18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006841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270648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20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970317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21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036507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22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198819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23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299255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24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448421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25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52552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26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40128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459405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27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818137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28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551821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30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305679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31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540824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32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597962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33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253336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34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333560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36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812122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37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6059098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38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48654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768066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39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162491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41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8167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396268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18902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203500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14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50892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900682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EFAFA-8517-174B-B91F-32B5E8A0DDA3}" type="slidenum">
              <a:rPr lang="en-CH" smtClean="0"/>
              <a:t>16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16128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08.08.24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5060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08.08.24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237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08.08.24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79296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08.08.24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93345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08.08.24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96590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08.08.24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34463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08.08.24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01665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08.08.24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13266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08.08.24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84212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08.08.24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03462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08.08.24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39259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08.08.24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6060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s://xsuite.readthedocs.io/en/latest/physicsguide.html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2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2.png"/><Relationship Id="rId5" Type="http://schemas.openxmlformats.org/officeDocument/2006/relationships/image" Target="../media/image14.png"/><Relationship Id="rId15" Type="http://schemas.openxmlformats.org/officeDocument/2006/relationships/image" Target="../media/image8.png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2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6" Type="http://schemas.openxmlformats.org/officeDocument/2006/relationships/hyperlink" Target="https://xsuite.readthedocs.io/en/latest/physicsguid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2.png"/><Relationship Id="rId5" Type="http://schemas.openxmlformats.org/officeDocument/2006/relationships/image" Target="../media/image14.png"/><Relationship Id="rId15" Type="http://schemas.openxmlformats.org/officeDocument/2006/relationships/image" Target="../media/image25.png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Relationship Id="rId14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36.png"/><Relationship Id="rId4" Type="http://schemas.openxmlformats.org/officeDocument/2006/relationships/image" Target="../media/image39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emf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Relationship Id="rId14" Type="http://schemas.openxmlformats.org/officeDocument/2006/relationships/image" Target="../media/image36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0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3.emf"/><Relationship Id="rId9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78072" y="2408568"/>
            <a:ext cx="8725394" cy="2594863"/>
            <a:chOff x="195656" y="2145436"/>
            <a:chExt cx="8725394" cy="2594863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145436"/>
              <a:ext cx="819443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rgbClr val="2A63AD"/>
                  </a:solidFill>
                  <a:latin typeface="Calibri" panose="020F0502020204030204"/>
                </a:rPr>
                <a:t>Modeling of coasting beams in Xsuite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95656" y="3416860"/>
              <a:ext cx="872539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G. </a:t>
              </a:r>
              <a:r>
                <a:rPr kumimoji="0" lang="en-US" sz="2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Iadarola</a:t>
              </a:r>
              <a:endPara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2200" dirty="0">
                <a:solidFill>
                  <a:srgbClr val="44546A"/>
                </a:solidFill>
                <a:latin typeface="Calibri" pitchFamily="34" charset="0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rgbClr val="44546A"/>
                  </a:solidFill>
                  <a:latin typeface="Calibri" pitchFamily="34" charset="0"/>
                </a:rPr>
                <a:t>Acknowledgements: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rgbClr val="44546A"/>
                  </a:solidFill>
                  <a:latin typeface="Calibri" pitchFamily="34" charset="0"/>
                </a:rPr>
                <a:t>H. </a:t>
              </a:r>
              <a:r>
                <a:rPr lang="en-US" dirty="0" err="1">
                  <a:solidFill>
                    <a:srgbClr val="44546A"/>
                  </a:solidFill>
                  <a:latin typeface="Calibri" pitchFamily="34" charset="0"/>
                </a:rPr>
                <a:t>Bartosik</a:t>
              </a:r>
              <a:r>
                <a:rPr lang="en-US" dirty="0">
                  <a:solidFill>
                    <a:srgbClr val="44546A"/>
                  </a:solidFill>
                  <a:latin typeface="Calibri" pitchFamily="34" charset="0"/>
                </a:rPr>
                <a:t>, R. De Maria, </a:t>
              </a:r>
              <a:r>
                <a:rPr lang="en-US" dirty="0" err="1">
                  <a:solidFill>
                    <a:srgbClr val="44546A"/>
                  </a:solidFill>
                  <a:latin typeface="Calibri" pitchFamily="34" charset="0"/>
                </a:rPr>
                <a:t>S.Lopaciuk</a:t>
              </a:r>
              <a:r>
                <a:rPr lang="en-US" dirty="0">
                  <a:solidFill>
                    <a:srgbClr val="44546A"/>
                  </a:solidFill>
                  <a:latin typeface="Calibri" pitchFamily="34" charset="0"/>
                </a:rPr>
                <a:t>, K. </a:t>
              </a:r>
              <a:r>
                <a:rPr lang="en-US" dirty="0" err="1">
                  <a:solidFill>
                    <a:srgbClr val="44546A"/>
                  </a:solidFill>
                  <a:latin typeface="Calibri" pitchFamily="34" charset="0"/>
                </a:rPr>
                <a:t>Paraschou</a:t>
              </a:r>
              <a:endParaRPr kumimoji="0" lang="it-IT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Outline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A1FF3EC-B1E0-9543-AC45-C2DF930906DC}"/>
              </a:ext>
            </a:extLst>
          </p:cNvPr>
          <p:cNvSpPr/>
          <p:nvPr/>
        </p:nvSpPr>
        <p:spPr>
          <a:xfrm>
            <a:off x="1192905" y="1046422"/>
            <a:ext cx="5044610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Introduction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Particle slippage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Implications for collective effects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Simulation method description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Reference speed </a:t>
            </a:r>
            <a:r>
              <a:rPr lang="en-US" sz="1700" dirty="0" err="1">
                <a:solidFill>
                  <a:srgbClr val="44546A"/>
                </a:solidFill>
                <a:latin typeface="Symbol" pitchFamily="2" charset="2"/>
              </a:rPr>
              <a:t>b</a:t>
            </a:r>
            <a:r>
              <a:rPr lang="en-US" sz="1700" baseline="-25000" dirty="0" err="1">
                <a:solidFill>
                  <a:srgbClr val="44546A"/>
                </a:solidFill>
                <a:latin typeface="Calibri" panose="020F0502020204030204"/>
              </a:rPr>
              <a:t>sim</a:t>
            </a:r>
            <a:endParaRPr lang="en-US" sz="1700" baseline="-25000" dirty="0">
              <a:solidFill>
                <a:srgbClr val="44546A"/>
              </a:solidFill>
              <a:latin typeface="Calibri" panose="020F0502020204030204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turns to frames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Algorithm step </a:t>
            </a:r>
            <a:r>
              <a:rPr lang="en-US" sz="1700" dirty="0" err="1">
                <a:solidFill>
                  <a:srgbClr val="44546A"/>
                </a:solidFill>
                <a:latin typeface="Calibri" panose="020F0502020204030204"/>
              </a:rPr>
              <a:t>bu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 step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sz="1700" b="1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Mathematical description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Propositions on time time of arrivals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Justification of the method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Generalization of 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Symbol" pitchFamily="2" charset="2"/>
              </a:rPr>
              <a:t>z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 coordinate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Symbol" pitchFamily="2" charset="2"/>
              </a:rPr>
              <a:t>z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 update at start turn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Symbol" pitchFamily="2" charset="2"/>
              </a:rPr>
              <a:t>z</a:t>
            </a: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update on frame jump 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Numerical tests</a:t>
            </a:r>
            <a:endParaRPr kumimoji="0" lang="en-US" sz="1700" b="1" i="0" u="none" strike="noStrike" kern="1200" cap="none" spc="0" normalizeH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kumimoji="0" lang="en-US" sz="1700" b="0" i="0" u="none" strike="noStrike" kern="1200" cap="none" spc="0" normalizeH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5859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8B43B4F0-0BD9-2609-9DF8-9338F7B742B2}"/>
              </a:ext>
            </a:extLst>
          </p:cNvPr>
          <p:cNvSpPr txBox="1"/>
          <p:nvPr/>
        </p:nvSpPr>
        <p:spPr>
          <a:xfrm>
            <a:off x="4636317" y="1346806"/>
            <a:ext cx="4507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rgbClr val="2963AE"/>
                </a:solidFill>
              </a:rPr>
              <a:t>Speed measured on the reference trajectory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57B38B-AE68-ACAC-E879-70A5D2BEAA30}"/>
              </a:ext>
            </a:extLst>
          </p:cNvPr>
          <p:cNvSpPr txBox="1"/>
          <p:nvPr/>
        </p:nvSpPr>
        <p:spPr>
          <a:xfrm>
            <a:off x="426478" y="2147837"/>
            <a:ext cx="6476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2"/>
                </a:solidFill>
              </a:rPr>
              <a:t>Then we choose a </a:t>
            </a:r>
            <a:r>
              <a:rPr lang="en-CH" b="1" dirty="0">
                <a:solidFill>
                  <a:srgbClr val="2963AE"/>
                </a:solidFill>
              </a:rPr>
              <a:t>”reference speed” </a:t>
            </a:r>
            <a:r>
              <a:rPr lang="en-CH" b="1" dirty="0">
                <a:solidFill>
                  <a:srgbClr val="2963AE"/>
                </a:solidFill>
                <a:latin typeface="Symbol" pitchFamily="2" charset="2"/>
              </a:rPr>
              <a:t>b</a:t>
            </a:r>
            <a:r>
              <a:rPr lang="en-CH" b="1" baseline="-25000" dirty="0">
                <a:solidFill>
                  <a:srgbClr val="2963AE"/>
                </a:solidFill>
              </a:rPr>
              <a:t>sim</a:t>
            </a:r>
            <a:r>
              <a:rPr lang="en-CH" b="1" dirty="0"/>
              <a:t> </a:t>
            </a:r>
            <a:r>
              <a:rPr lang="en-CH" dirty="0">
                <a:solidFill>
                  <a:schemeClr val="tx2"/>
                </a:solidFill>
              </a:rPr>
              <a:t>such that for all particles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D16CCB8-6B15-D25E-8468-CEDC06631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4443" y="2523071"/>
            <a:ext cx="2124000" cy="148355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BBF2F15-2DA8-C7D9-DB28-A5F92DC108EB}"/>
              </a:ext>
            </a:extLst>
          </p:cNvPr>
          <p:cNvSpPr txBox="1"/>
          <p:nvPr/>
        </p:nvSpPr>
        <p:spPr>
          <a:xfrm>
            <a:off x="3810927" y="2689480"/>
            <a:ext cx="3794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chemeClr val="tx2"/>
                </a:solidFill>
              </a:rPr>
              <a:t>i</a:t>
            </a:r>
            <a:r>
              <a:rPr lang="en-GB" dirty="0">
                <a:solidFill>
                  <a:schemeClr val="tx2"/>
                </a:solidFill>
              </a:rPr>
              <a:t>. e. N</a:t>
            </a:r>
            <a:r>
              <a:rPr lang="en-CH" dirty="0">
                <a:solidFill>
                  <a:schemeClr val="tx2"/>
                </a:solidFill>
              </a:rPr>
              <a:t>o particle moves faster than </a:t>
            </a:r>
            <a:r>
              <a:rPr lang="en-CH" dirty="0">
                <a:solidFill>
                  <a:schemeClr val="tx2"/>
                </a:solidFill>
                <a:latin typeface="Symbol" pitchFamily="2" charset="2"/>
              </a:rPr>
              <a:t>b</a:t>
            </a:r>
            <a:r>
              <a:rPr lang="en-CH" baseline="-25000" dirty="0">
                <a:solidFill>
                  <a:schemeClr val="tx2"/>
                </a:solidFill>
              </a:rPr>
              <a:t>sim</a:t>
            </a:r>
            <a:r>
              <a:rPr lang="en-CH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3C790BF-70D2-DEF9-3A42-0AA58ACC6D6C}"/>
              </a:ext>
            </a:extLst>
          </p:cNvPr>
          <p:cNvSpPr txBox="1"/>
          <p:nvPr/>
        </p:nvSpPr>
        <p:spPr>
          <a:xfrm>
            <a:off x="3818518" y="3406921"/>
            <a:ext cx="3658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chemeClr val="tx2"/>
                </a:solidFill>
              </a:rPr>
              <a:t>i</a:t>
            </a:r>
            <a:r>
              <a:rPr lang="en-GB" dirty="0">
                <a:solidFill>
                  <a:schemeClr val="tx2"/>
                </a:solidFill>
              </a:rPr>
              <a:t>. e. N</a:t>
            </a:r>
            <a:r>
              <a:rPr lang="en-CH" dirty="0">
                <a:solidFill>
                  <a:schemeClr val="tx2"/>
                </a:solidFill>
              </a:rPr>
              <a:t>o particle moves slower </a:t>
            </a:r>
            <a:r>
              <a:rPr lang="en-CH" dirty="0">
                <a:solidFill>
                  <a:schemeClr val="tx2"/>
                </a:solidFill>
                <a:latin typeface="Symbol" pitchFamily="2" charset="2"/>
              </a:rPr>
              <a:t>b</a:t>
            </a:r>
            <a:r>
              <a:rPr lang="en-CH" baseline="-25000" dirty="0">
                <a:solidFill>
                  <a:schemeClr val="tx2"/>
                </a:solidFill>
              </a:rPr>
              <a:t>sim</a:t>
            </a:r>
            <a:r>
              <a:rPr lang="en-CH" dirty="0">
                <a:solidFill>
                  <a:schemeClr val="tx2"/>
                </a:solidFill>
              </a:rPr>
              <a:t> /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E9811A-3CEB-BBA1-727C-7A68B44B8C8F}"/>
              </a:ext>
            </a:extLst>
          </p:cNvPr>
          <p:cNvSpPr txBox="1"/>
          <p:nvPr/>
        </p:nvSpPr>
        <p:spPr>
          <a:xfrm>
            <a:off x="1593142" y="4035495"/>
            <a:ext cx="599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2"/>
                </a:solidFill>
              </a:rPr>
              <a:t>Easy to find: </a:t>
            </a:r>
            <a:r>
              <a:rPr lang="en-CH" dirty="0">
                <a:solidFill>
                  <a:schemeClr val="tx2"/>
                </a:solidFill>
                <a:latin typeface="Symbol" pitchFamily="2" charset="2"/>
              </a:rPr>
              <a:t>b</a:t>
            </a:r>
            <a:r>
              <a:rPr lang="en-CH" baseline="-25000" dirty="0">
                <a:solidFill>
                  <a:schemeClr val="tx2"/>
                </a:solidFill>
              </a:rPr>
              <a:t>sim </a:t>
            </a:r>
            <a:r>
              <a:rPr lang="en-CH" dirty="0">
                <a:solidFill>
                  <a:schemeClr val="tx2"/>
                </a:solidFill>
              </a:rPr>
              <a:t>= 1.1 </a:t>
            </a:r>
            <a:r>
              <a:rPr lang="en-CH" dirty="0">
                <a:solidFill>
                  <a:schemeClr val="tx2"/>
                </a:solidFill>
                <a:latin typeface="Symbol" pitchFamily="2" charset="2"/>
              </a:rPr>
              <a:t>b</a:t>
            </a:r>
            <a:r>
              <a:rPr lang="en-CH" baseline="-25000" dirty="0">
                <a:solidFill>
                  <a:schemeClr val="tx2"/>
                </a:solidFill>
              </a:rPr>
              <a:t>0 </a:t>
            </a:r>
            <a:r>
              <a:rPr lang="en-CH" dirty="0">
                <a:solidFill>
                  <a:schemeClr val="tx2"/>
                </a:solidFill>
              </a:rPr>
              <a:t> works practically for any storage ring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368E3AE-7D43-8210-DC98-292B5FF8C247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Reference simulation speed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62B69D2-AE2E-1DFC-7AA3-B954C9BB9402}"/>
              </a:ext>
            </a:extLst>
          </p:cNvPr>
          <p:cNvSpPr txBox="1"/>
          <p:nvPr/>
        </p:nvSpPr>
        <p:spPr>
          <a:xfrm>
            <a:off x="341959" y="4731146"/>
            <a:ext cx="8500383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In a nutshell, what we will do in the following </a:t>
            </a:r>
            <a:r>
              <a:rPr lang="en-GB" dirty="0">
                <a:solidFill>
                  <a:schemeClr val="tx2"/>
                </a:solidFill>
              </a:rPr>
              <a:t>is to</a:t>
            </a:r>
            <a:r>
              <a:rPr lang="en-GB" dirty="0">
                <a:solidFill>
                  <a:srgbClr val="2963AE"/>
                </a:solidFill>
              </a:rPr>
              <a:t> </a:t>
            </a:r>
            <a:r>
              <a:rPr lang="en-GB" b="1" dirty="0">
                <a:solidFill>
                  <a:srgbClr val="2963AE"/>
                </a:solidFill>
              </a:rPr>
              <a:t>use </a:t>
            </a:r>
            <a:r>
              <a:rPr lang="en-CH" b="1" dirty="0">
                <a:solidFill>
                  <a:srgbClr val="2963AE"/>
                </a:solidFill>
                <a:latin typeface="Symbol" pitchFamily="2" charset="2"/>
              </a:rPr>
              <a:t>b</a:t>
            </a:r>
            <a:r>
              <a:rPr lang="en-CH" b="1" baseline="-25000" dirty="0">
                <a:solidFill>
                  <a:srgbClr val="2963AE"/>
                </a:solidFill>
              </a:rPr>
              <a:t>sim</a:t>
            </a:r>
            <a:r>
              <a:rPr lang="en-CH" b="1" dirty="0">
                <a:solidFill>
                  <a:srgbClr val="2963AE"/>
                </a:solidFill>
              </a:rPr>
              <a:t> </a:t>
            </a:r>
            <a:r>
              <a:rPr lang="en-US" b="1" dirty="0">
                <a:solidFill>
                  <a:srgbClr val="2963AE"/>
                </a:solidFill>
              </a:rPr>
              <a:t>as reference velocity </a:t>
            </a: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US" b="1" dirty="0">
                <a:solidFill>
                  <a:srgbClr val="2963AE"/>
                </a:solidFill>
                <a:sym typeface="Wingdings" pitchFamily="2" charset="2"/>
              </a:rPr>
              <a:t>P</a:t>
            </a:r>
            <a:r>
              <a:rPr lang="en-US" b="1" dirty="0">
                <a:solidFill>
                  <a:srgbClr val="2963AE"/>
                </a:solidFill>
              </a:rPr>
              <a:t>articles can be too slow </a:t>
            </a:r>
            <a:r>
              <a:rPr lang="en-US" dirty="0">
                <a:solidFill>
                  <a:schemeClr val="tx2"/>
                </a:solidFill>
              </a:rPr>
              <a:t>(skip a turn) </a:t>
            </a:r>
            <a:r>
              <a:rPr lang="en-US" b="1" dirty="0">
                <a:solidFill>
                  <a:srgbClr val="2963AE"/>
                </a:solidFill>
              </a:rPr>
              <a:t>but not too fast</a:t>
            </a:r>
            <a:r>
              <a:rPr lang="en-US" dirty="0">
                <a:solidFill>
                  <a:schemeClr val="tx2"/>
                </a:solidFill>
              </a:rPr>
              <a:t> (arrive twice in a turn)</a:t>
            </a:r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F205DB-BE8F-D6F6-0766-0FCFBF5B4E0C}"/>
              </a:ext>
            </a:extLst>
          </p:cNvPr>
          <p:cNvSpPr txBox="1"/>
          <p:nvPr/>
        </p:nvSpPr>
        <p:spPr>
          <a:xfrm>
            <a:off x="352845" y="5685227"/>
            <a:ext cx="8449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Note that in the following of this presentation, if we replace </a:t>
            </a:r>
            <a:r>
              <a:rPr lang="en-US" dirty="0" err="1">
                <a:solidFill>
                  <a:schemeClr val="tx2"/>
                </a:solidFill>
                <a:latin typeface="Symbol" pitchFamily="2" charset="2"/>
              </a:rPr>
              <a:t>b</a:t>
            </a:r>
            <a:r>
              <a:rPr lang="en-US" baseline="-25000" dirty="0" err="1">
                <a:solidFill>
                  <a:schemeClr val="tx2"/>
                </a:solidFill>
              </a:rPr>
              <a:t>sim</a:t>
            </a:r>
            <a:r>
              <a:rPr lang="en-US" baseline="-25000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with </a:t>
            </a:r>
            <a:r>
              <a:rPr lang="en-US" dirty="0">
                <a:solidFill>
                  <a:schemeClr val="tx2"/>
                </a:solidFill>
                <a:latin typeface="Symbol" pitchFamily="2" charset="2"/>
              </a:rPr>
              <a:t>b</a:t>
            </a:r>
            <a:r>
              <a:rPr lang="en-US" baseline="-25000" dirty="0">
                <a:solidFill>
                  <a:schemeClr val="tx2"/>
                </a:solidFill>
              </a:rPr>
              <a:t>0 </a:t>
            </a:r>
            <a:r>
              <a:rPr lang="en-US" dirty="0">
                <a:solidFill>
                  <a:schemeClr val="tx2"/>
                </a:solidFill>
              </a:rPr>
              <a:t>we get back the definitions and relations used for bunched beams.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7319C2-2483-2D37-A035-4284966E35FA}"/>
              </a:ext>
            </a:extLst>
          </p:cNvPr>
          <p:cNvSpPr txBox="1"/>
          <p:nvPr/>
        </p:nvSpPr>
        <p:spPr>
          <a:xfrm>
            <a:off x="1166707" y="602065"/>
            <a:ext cx="2878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2"/>
                </a:solidFill>
              </a:rPr>
              <a:t>We define for each particles: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DDEF14-C568-FEA2-A9AF-D2408C99C4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9457" y="1126671"/>
            <a:ext cx="3505200" cy="979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757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  <p:bldP spid="27" grpId="0"/>
      <p:bldP spid="28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95C3A9-0CFB-EC4F-E783-1C696EAF0FAC}"/>
              </a:ext>
            </a:extLst>
          </p:cNvPr>
          <p:cNvSpPr txBox="1"/>
          <p:nvPr/>
        </p:nvSpPr>
        <p:spPr>
          <a:xfrm>
            <a:off x="1124693" y="1058148"/>
            <a:ext cx="77558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We call </a:t>
            </a:r>
            <a:r>
              <a:rPr lang="en-US" b="1" dirty="0">
                <a:solidFill>
                  <a:srgbClr val="2963AE"/>
                </a:solidFill>
              </a:rPr>
              <a:t>frame</a:t>
            </a:r>
            <a:r>
              <a:rPr lang="en-US" dirty="0">
                <a:solidFill>
                  <a:schemeClr val="tx2"/>
                </a:solidFill>
              </a:rPr>
              <a:t> a time interval of length: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D287C8-EDE7-0AEE-62FA-4C1DDCDD5F9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4390" y="1007820"/>
            <a:ext cx="1587153" cy="9868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C972572-15AF-0CC2-9C42-B163B174AEE1}"/>
              </a:ext>
            </a:extLst>
          </p:cNvPr>
          <p:cNvSpPr txBox="1"/>
          <p:nvPr/>
        </p:nvSpPr>
        <p:spPr>
          <a:xfrm>
            <a:off x="1124693" y="2083698"/>
            <a:ext cx="73226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The </a:t>
            </a:r>
            <a:r>
              <a:rPr lang="en-US" b="1" dirty="0">
                <a:solidFill>
                  <a:srgbClr val="2963AE"/>
                </a:solidFill>
              </a:rPr>
              <a:t>mid point of each frame </a:t>
            </a:r>
            <a:r>
              <a:rPr lang="en-US" dirty="0">
                <a:solidFill>
                  <a:schemeClr val="tx2"/>
                </a:solidFill>
              </a:rPr>
              <a:t>depends on the </a:t>
            </a:r>
            <a:r>
              <a:rPr lang="en-US" i="1" dirty="0">
                <a:solidFill>
                  <a:schemeClr val="tx2"/>
                </a:solidFill>
              </a:rPr>
              <a:t>s</a:t>
            </a:r>
            <a:r>
              <a:rPr lang="en-US" dirty="0">
                <a:solidFill>
                  <a:schemeClr val="tx2"/>
                </a:solidFill>
              </a:rPr>
              <a:t> position and is defined by the </a:t>
            </a:r>
            <a:r>
              <a:rPr lang="en-US" b="1" dirty="0">
                <a:solidFill>
                  <a:srgbClr val="2963AE"/>
                </a:solidFill>
              </a:rPr>
              <a:t>passage of the virtual particle at the given </a:t>
            </a:r>
            <a:r>
              <a:rPr lang="en-US" i="1" dirty="0">
                <a:solidFill>
                  <a:srgbClr val="2963AE"/>
                </a:solidFill>
              </a:rPr>
              <a:t>s</a:t>
            </a:r>
            <a:r>
              <a:rPr lang="en-US" dirty="0">
                <a:solidFill>
                  <a:schemeClr val="tx2"/>
                </a:solidFill>
              </a:rPr>
              <a:t>: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62DA8A-369D-D33D-9D64-F3FD4E30D1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7067" y="2908272"/>
            <a:ext cx="2657899" cy="7494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From turns to time frames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277AD0-62E4-54F4-95EC-DE7FBB2C1250}"/>
              </a:ext>
            </a:extLst>
          </p:cNvPr>
          <p:cNvSpPr txBox="1"/>
          <p:nvPr/>
        </p:nvSpPr>
        <p:spPr>
          <a:xfrm>
            <a:off x="1911816" y="4841705"/>
            <a:ext cx="7755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ACAD830-5BBD-71C2-C9D2-070FF7CD3696}"/>
              </a:ext>
            </a:extLst>
          </p:cNvPr>
          <p:cNvSpPr txBox="1"/>
          <p:nvPr/>
        </p:nvSpPr>
        <p:spPr>
          <a:xfrm>
            <a:off x="1110206" y="489375"/>
            <a:ext cx="7722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We use a “virtual particle” moving at the “reference speed” </a:t>
            </a:r>
            <a:r>
              <a:rPr lang="en-US" dirty="0" err="1">
                <a:solidFill>
                  <a:schemeClr val="tx2"/>
                </a:solidFill>
                <a:latin typeface="Symbol" pitchFamily="2" charset="2"/>
              </a:rPr>
              <a:t>b</a:t>
            </a:r>
            <a:r>
              <a:rPr lang="en-US" baseline="-25000" dirty="0" err="1">
                <a:solidFill>
                  <a:schemeClr val="tx2"/>
                </a:solidFill>
              </a:rPr>
              <a:t>sim</a:t>
            </a:r>
            <a:r>
              <a:rPr lang="en-US" dirty="0">
                <a:solidFill>
                  <a:schemeClr val="tx2"/>
                </a:solidFill>
              </a:rPr>
              <a:t> on the reference trajectory to </a:t>
            </a:r>
            <a:r>
              <a:rPr lang="en-US" b="1" dirty="0">
                <a:solidFill>
                  <a:srgbClr val="2963AE"/>
                </a:solidFill>
              </a:rPr>
              <a:t>generalize the concept of turn</a:t>
            </a:r>
            <a:r>
              <a:rPr lang="en-US" dirty="0">
                <a:solidFill>
                  <a:schemeClr val="tx2"/>
                </a:solidFill>
              </a:rPr>
              <a:t>: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F00021F-468B-C908-B084-09C49D74F52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5060"/>
          <a:stretch/>
        </p:blipFill>
        <p:spPr>
          <a:xfrm>
            <a:off x="1513374" y="4057184"/>
            <a:ext cx="6261149" cy="14945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00C1C5-6882-5791-842B-8DBFB85C08C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5486" b="497"/>
          <a:stretch/>
        </p:blipFill>
        <p:spPr>
          <a:xfrm rot="60000">
            <a:off x="1534885" y="5627914"/>
            <a:ext cx="6261149" cy="47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8181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Method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BBCFADA-3620-F921-3A1C-981B2C07D165}"/>
              </a:ext>
            </a:extLst>
          </p:cNvPr>
          <p:cNvSpPr/>
          <p:nvPr/>
        </p:nvSpPr>
        <p:spPr>
          <a:xfrm>
            <a:off x="4836405" y="1200839"/>
            <a:ext cx="3481330" cy="348133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A814816-429E-C778-1608-8AA7DDDA1E1F}"/>
              </a:ext>
            </a:extLst>
          </p:cNvPr>
          <p:cNvCxnSpPr>
            <a:cxnSpLocks/>
          </p:cNvCxnSpPr>
          <p:nvPr/>
        </p:nvCxnSpPr>
        <p:spPr>
          <a:xfrm>
            <a:off x="6587364" y="925418"/>
            <a:ext cx="0" cy="5618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A635346-4970-7FA1-02C2-BFCBCD7DB5B9}"/>
              </a:ext>
            </a:extLst>
          </p:cNvPr>
          <p:cNvSpPr txBox="1"/>
          <p:nvPr/>
        </p:nvSpPr>
        <p:spPr>
          <a:xfrm>
            <a:off x="6345716" y="58389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CH" dirty="0"/>
              <a:t>=0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01E86D-611E-30F1-EC91-B365CFF0C838}"/>
              </a:ext>
            </a:extLst>
          </p:cNvPr>
          <p:cNvCxnSpPr>
            <a:cxnSpLocks/>
          </p:cNvCxnSpPr>
          <p:nvPr/>
        </p:nvCxnSpPr>
        <p:spPr>
          <a:xfrm rot="2700000">
            <a:off x="7928632" y="1538490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916B8F-6694-D941-68E9-4BEA5B9AF0B3}"/>
              </a:ext>
            </a:extLst>
          </p:cNvPr>
          <p:cNvSpPr txBox="1"/>
          <p:nvPr/>
        </p:nvSpPr>
        <p:spPr>
          <a:xfrm>
            <a:off x="8053330" y="1344058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9D7CEE-99DF-8C17-DCC3-F527C94CAF29}"/>
              </a:ext>
            </a:extLst>
          </p:cNvPr>
          <p:cNvCxnSpPr>
            <a:cxnSpLocks/>
          </p:cNvCxnSpPr>
          <p:nvPr/>
        </p:nvCxnSpPr>
        <p:spPr>
          <a:xfrm rot="2700000">
            <a:off x="7871712" y="147055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F6AB1AB-2956-CFB6-1038-97ABBEFF53E9}"/>
              </a:ext>
            </a:extLst>
          </p:cNvPr>
          <p:cNvSpPr txBox="1"/>
          <p:nvPr/>
        </p:nvSpPr>
        <p:spPr>
          <a:xfrm>
            <a:off x="6771562" y="177188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5D60F9-ED98-E8CF-44F8-BDB0E0B31641}"/>
              </a:ext>
            </a:extLst>
          </p:cNvPr>
          <p:cNvCxnSpPr>
            <a:cxnSpLocks/>
          </p:cNvCxnSpPr>
          <p:nvPr/>
        </p:nvCxnSpPr>
        <p:spPr>
          <a:xfrm rot="8100000">
            <a:off x="7750526" y="3927314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EEDF29-182E-1831-D15C-B662CDE1EFB3}"/>
              </a:ext>
            </a:extLst>
          </p:cNvPr>
          <p:cNvCxnSpPr>
            <a:cxnSpLocks/>
          </p:cNvCxnSpPr>
          <p:nvPr/>
        </p:nvCxnSpPr>
        <p:spPr>
          <a:xfrm rot="8100000">
            <a:off x="7814791" y="387039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FB1794A-D004-91BE-EF6A-A3913CCD384E}"/>
              </a:ext>
            </a:extLst>
          </p:cNvPr>
          <p:cNvSpPr txBox="1"/>
          <p:nvPr/>
        </p:nvSpPr>
        <p:spPr>
          <a:xfrm>
            <a:off x="7056164" y="360986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06F816-6395-BBAB-56D4-FC2E6E76AA8B}"/>
              </a:ext>
            </a:extLst>
          </p:cNvPr>
          <p:cNvSpPr txBox="1"/>
          <p:nvPr/>
        </p:nvSpPr>
        <p:spPr>
          <a:xfrm>
            <a:off x="7853190" y="4360844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ACBC125F-DD31-F842-71EE-5CB9F01316A7}"/>
              </a:ext>
            </a:extLst>
          </p:cNvPr>
          <p:cNvSpPr/>
          <p:nvPr/>
        </p:nvSpPr>
        <p:spPr>
          <a:xfrm>
            <a:off x="5034707" y="1090670"/>
            <a:ext cx="3227944" cy="3459297"/>
          </a:xfrm>
          <a:prstGeom prst="arc">
            <a:avLst>
              <a:gd name="adj1" fmla="val 16200000"/>
              <a:gd name="adj2" fmla="val 17820766"/>
            </a:avLst>
          </a:prstGeom>
          <a:ln w="19050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B55129-164E-6861-EF86-8E6E69D8627D}"/>
              </a:ext>
            </a:extLst>
          </p:cNvPr>
          <p:cNvSpPr txBox="1"/>
          <p:nvPr/>
        </p:nvSpPr>
        <p:spPr>
          <a:xfrm>
            <a:off x="176230" y="1129847"/>
            <a:ext cx="4548170" cy="51860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The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time frames act as the turns 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of the bunched beam case: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For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each frame we track particles around  the ring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We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compute forces due to collective effects only for the present frame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We need to ensure that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at each collective interaction we pass to the collective elements all particles arriving during the present time frame 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(independently of their number of performed revolutions)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For this purpose,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we install in front of each collective element, a “</a:t>
            </a:r>
            <a:r>
              <a:rPr lang="en-US" b="1" dirty="0" err="1">
                <a:solidFill>
                  <a:srgbClr val="2963AE"/>
                </a:solidFill>
                <a:latin typeface="Calibri" panose="020F0502020204030204"/>
              </a:rPr>
              <a:t>SyncTime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” element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The </a:t>
            </a:r>
            <a:r>
              <a:rPr lang="en-US" dirty="0" err="1">
                <a:solidFill>
                  <a:srgbClr val="44546A"/>
                </a:solidFill>
              </a:rPr>
              <a:t>SyncTime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 takes care of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disabling particles that fall out of the current time frame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 (arrive too late) and re-enabling them at the following frame</a:t>
            </a:r>
          </a:p>
        </p:txBody>
      </p:sp>
    </p:spTree>
    <p:extLst>
      <p:ext uri="{BB962C8B-B14F-4D97-AF65-F5344CB8AC3E}">
        <p14:creationId xmlns:p14="http://schemas.microsoft.com/office/powerpoint/2010/main" val="108309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Method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BBCFADA-3620-F921-3A1C-981B2C07D165}"/>
              </a:ext>
            </a:extLst>
          </p:cNvPr>
          <p:cNvSpPr/>
          <p:nvPr/>
        </p:nvSpPr>
        <p:spPr>
          <a:xfrm>
            <a:off x="4836405" y="1200839"/>
            <a:ext cx="3481330" cy="348133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A814816-429E-C778-1608-8AA7DDDA1E1F}"/>
              </a:ext>
            </a:extLst>
          </p:cNvPr>
          <p:cNvCxnSpPr>
            <a:cxnSpLocks/>
          </p:cNvCxnSpPr>
          <p:nvPr/>
        </p:nvCxnSpPr>
        <p:spPr>
          <a:xfrm>
            <a:off x="6587364" y="925418"/>
            <a:ext cx="0" cy="5618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A635346-4970-7FA1-02C2-BFCBCD7DB5B9}"/>
              </a:ext>
            </a:extLst>
          </p:cNvPr>
          <p:cNvSpPr txBox="1"/>
          <p:nvPr/>
        </p:nvSpPr>
        <p:spPr>
          <a:xfrm>
            <a:off x="6345716" y="58389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CH" dirty="0"/>
              <a:t>=0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01E86D-611E-30F1-EC91-B365CFF0C838}"/>
              </a:ext>
            </a:extLst>
          </p:cNvPr>
          <p:cNvCxnSpPr>
            <a:cxnSpLocks/>
          </p:cNvCxnSpPr>
          <p:nvPr/>
        </p:nvCxnSpPr>
        <p:spPr>
          <a:xfrm rot="2700000">
            <a:off x="7928632" y="1538490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916B8F-6694-D941-68E9-4BEA5B9AF0B3}"/>
              </a:ext>
            </a:extLst>
          </p:cNvPr>
          <p:cNvSpPr txBox="1"/>
          <p:nvPr/>
        </p:nvSpPr>
        <p:spPr>
          <a:xfrm>
            <a:off x="8053330" y="1344058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9D7CEE-99DF-8C17-DCC3-F527C94CAF29}"/>
              </a:ext>
            </a:extLst>
          </p:cNvPr>
          <p:cNvCxnSpPr>
            <a:cxnSpLocks/>
          </p:cNvCxnSpPr>
          <p:nvPr/>
        </p:nvCxnSpPr>
        <p:spPr>
          <a:xfrm rot="2700000">
            <a:off x="7871712" y="147055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F6AB1AB-2956-CFB6-1038-97ABBEFF53E9}"/>
              </a:ext>
            </a:extLst>
          </p:cNvPr>
          <p:cNvSpPr txBox="1"/>
          <p:nvPr/>
        </p:nvSpPr>
        <p:spPr>
          <a:xfrm>
            <a:off x="6771562" y="1771880"/>
            <a:ext cx="87819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5D60F9-ED98-E8CF-44F8-BDB0E0B31641}"/>
              </a:ext>
            </a:extLst>
          </p:cNvPr>
          <p:cNvCxnSpPr>
            <a:cxnSpLocks/>
          </p:cNvCxnSpPr>
          <p:nvPr/>
        </p:nvCxnSpPr>
        <p:spPr>
          <a:xfrm rot="8100000">
            <a:off x="7750526" y="3927314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EEDF29-182E-1831-D15C-B662CDE1EFB3}"/>
              </a:ext>
            </a:extLst>
          </p:cNvPr>
          <p:cNvCxnSpPr>
            <a:cxnSpLocks/>
          </p:cNvCxnSpPr>
          <p:nvPr/>
        </p:nvCxnSpPr>
        <p:spPr>
          <a:xfrm rot="8100000">
            <a:off x="7814791" y="387039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FB1794A-D004-91BE-EF6A-A3913CCD384E}"/>
              </a:ext>
            </a:extLst>
          </p:cNvPr>
          <p:cNvSpPr txBox="1"/>
          <p:nvPr/>
        </p:nvSpPr>
        <p:spPr>
          <a:xfrm>
            <a:off x="7056164" y="360986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06F816-6395-BBAB-56D4-FC2E6E76AA8B}"/>
              </a:ext>
            </a:extLst>
          </p:cNvPr>
          <p:cNvSpPr txBox="1"/>
          <p:nvPr/>
        </p:nvSpPr>
        <p:spPr>
          <a:xfrm>
            <a:off x="7853190" y="4360844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ACBC125F-DD31-F842-71EE-5CB9F01316A7}"/>
              </a:ext>
            </a:extLst>
          </p:cNvPr>
          <p:cNvSpPr/>
          <p:nvPr/>
        </p:nvSpPr>
        <p:spPr>
          <a:xfrm>
            <a:off x="5034707" y="1090670"/>
            <a:ext cx="3227944" cy="3459297"/>
          </a:xfrm>
          <a:prstGeom prst="arc">
            <a:avLst>
              <a:gd name="adj1" fmla="val 16200000"/>
              <a:gd name="adj2" fmla="val 17820766"/>
            </a:avLst>
          </a:prstGeom>
          <a:ln w="19050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3E22CDE-C84E-FFA0-B2A6-31BFD259AE3E}"/>
              </a:ext>
            </a:extLst>
          </p:cNvPr>
          <p:cNvGrpSpPr/>
          <p:nvPr/>
        </p:nvGrpSpPr>
        <p:grpSpPr>
          <a:xfrm>
            <a:off x="6555293" y="947707"/>
            <a:ext cx="72000" cy="554906"/>
            <a:chOff x="6551364" y="998863"/>
            <a:chExt cx="72000" cy="5549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C6AA03E-2A41-656F-EDCB-CA22CD6662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095444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3BE07F7-E3FE-7436-6AB5-8D09550873E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288606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1B7F1DC-FFC0-1A4C-0FA4-9978AC43408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998863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7B119365-81AE-EC1E-C34C-5B251A8D181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481769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7CBEB1E-4D3B-2985-2DB7-0879A1E9CBC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19202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52A279E-2C69-9F86-D8B8-333928C9C4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385187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5B0C1D7-4866-B257-9939-9C31A01F9678}"/>
              </a:ext>
            </a:extLst>
          </p:cNvPr>
          <p:cNvSpPr txBox="1"/>
          <p:nvPr/>
        </p:nvSpPr>
        <p:spPr>
          <a:xfrm>
            <a:off x="5954201" y="2743200"/>
            <a:ext cx="1289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</a:t>
            </a:r>
            <a:r>
              <a:rPr lang="en-CH" dirty="0"/>
              <a:t>rame n = 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BDAA09-AEEF-AB09-664E-8F4EDB0E7288}"/>
              </a:ext>
            </a:extLst>
          </p:cNvPr>
          <p:cNvSpPr txBox="1"/>
          <p:nvPr/>
        </p:nvSpPr>
        <p:spPr>
          <a:xfrm>
            <a:off x="374574" y="1255922"/>
            <a:ext cx="414234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We start by simulating frame </a:t>
            </a:r>
            <a:r>
              <a:rPr lang="en-CH" b="1" dirty="0">
                <a:solidFill>
                  <a:srgbClr val="2963AE"/>
                </a:solidFill>
              </a:rPr>
              <a:t>F</a:t>
            </a:r>
            <a:r>
              <a:rPr lang="en-CH" b="1" baseline="-25000" dirty="0">
                <a:solidFill>
                  <a:srgbClr val="2963AE"/>
                </a:solidFill>
              </a:rPr>
              <a:t>0</a:t>
            </a:r>
            <a:r>
              <a:rPr lang="en-CH" b="1" dirty="0">
                <a:solidFill>
                  <a:srgbClr val="2963AE"/>
                </a:solidFill>
              </a:rPr>
              <a:t>(s)</a:t>
            </a:r>
            <a:r>
              <a:rPr lang="en-CH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track particles from the start of the ring to the first SyncTime elements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21937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Method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BBCFADA-3620-F921-3A1C-981B2C07D165}"/>
              </a:ext>
            </a:extLst>
          </p:cNvPr>
          <p:cNvSpPr/>
          <p:nvPr/>
        </p:nvSpPr>
        <p:spPr>
          <a:xfrm>
            <a:off x="4836405" y="1200839"/>
            <a:ext cx="3481330" cy="348133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A814816-429E-C778-1608-8AA7DDDA1E1F}"/>
              </a:ext>
            </a:extLst>
          </p:cNvPr>
          <p:cNvCxnSpPr>
            <a:cxnSpLocks/>
          </p:cNvCxnSpPr>
          <p:nvPr/>
        </p:nvCxnSpPr>
        <p:spPr>
          <a:xfrm>
            <a:off x="6587364" y="925418"/>
            <a:ext cx="0" cy="5618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A635346-4970-7FA1-02C2-BFCBCD7DB5B9}"/>
              </a:ext>
            </a:extLst>
          </p:cNvPr>
          <p:cNvSpPr txBox="1"/>
          <p:nvPr/>
        </p:nvSpPr>
        <p:spPr>
          <a:xfrm>
            <a:off x="6345716" y="58389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CH" dirty="0"/>
              <a:t>=0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01E86D-611E-30F1-EC91-B365CFF0C838}"/>
              </a:ext>
            </a:extLst>
          </p:cNvPr>
          <p:cNvCxnSpPr>
            <a:cxnSpLocks/>
          </p:cNvCxnSpPr>
          <p:nvPr/>
        </p:nvCxnSpPr>
        <p:spPr>
          <a:xfrm rot="2700000">
            <a:off x="7928632" y="1538490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916B8F-6694-D941-68E9-4BEA5B9AF0B3}"/>
              </a:ext>
            </a:extLst>
          </p:cNvPr>
          <p:cNvSpPr txBox="1"/>
          <p:nvPr/>
        </p:nvSpPr>
        <p:spPr>
          <a:xfrm>
            <a:off x="8053330" y="1344058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9D7CEE-99DF-8C17-DCC3-F527C94CAF29}"/>
              </a:ext>
            </a:extLst>
          </p:cNvPr>
          <p:cNvCxnSpPr>
            <a:cxnSpLocks/>
          </p:cNvCxnSpPr>
          <p:nvPr/>
        </p:nvCxnSpPr>
        <p:spPr>
          <a:xfrm rot="2700000">
            <a:off x="7871712" y="147055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F6AB1AB-2956-CFB6-1038-97ABBEFF53E9}"/>
              </a:ext>
            </a:extLst>
          </p:cNvPr>
          <p:cNvSpPr txBox="1"/>
          <p:nvPr/>
        </p:nvSpPr>
        <p:spPr>
          <a:xfrm>
            <a:off x="6771562" y="177188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5D60F9-ED98-E8CF-44F8-BDB0E0B31641}"/>
              </a:ext>
            </a:extLst>
          </p:cNvPr>
          <p:cNvCxnSpPr>
            <a:cxnSpLocks/>
          </p:cNvCxnSpPr>
          <p:nvPr/>
        </p:nvCxnSpPr>
        <p:spPr>
          <a:xfrm rot="8100000">
            <a:off x="7750526" y="3927314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EEDF29-182E-1831-D15C-B662CDE1EFB3}"/>
              </a:ext>
            </a:extLst>
          </p:cNvPr>
          <p:cNvCxnSpPr>
            <a:cxnSpLocks/>
          </p:cNvCxnSpPr>
          <p:nvPr/>
        </p:nvCxnSpPr>
        <p:spPr>
          <a:xfrm rot="8100000">
            <a:off x="7814791" y="387039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FB1794A-D004-91BE-EF6A-A3913CCD384E}"/>
              </a:ext>
            </a:extLst>
          </p:cNvPr>
          <p:cNvSpPr txBox="1"/>
          <p:nvPr/>
        </p:nvSpPr>
        <p:spPr>
          <a:xfrm>
            <a:off x="7056164" y="360986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06F816-6395-BBAB-56D4-FC2E6E76AA8B}"/>
              </a:ext>
            </a:extLst>
          </p:cNvPr>
          <p:cNvSpPr txBox="1"/>
          <p:nvPr/>
        </p:nvSpPr>
        <p:spPr>
          <a:xfrm>
            <a:off x="7853190" y="4360844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ACBC125F-DD31-F842-71EE-5CB9F01316A7}"/>
              </a:ext>
            </a:extLst>
          </p:cNvPr>
          <p:cNvSpPr/>
          <p:nvPr/>
        </p:nvSpPr>
        <p:spPr>
          <a:xfrm>
            <a:off x="5034707" y="1090670"/>
            <a:ext cx="3227944" cy="3459297"/>
          </a:xfrm>
          <a:prstGeom prst="arc">
            <a:avLst>
              <a:gd name="adj1" fmla="val 16200000"/>
              <a:gd name="adj2" fmla="val 17820766"/>
            </a:avLst>
          </a:prstGeom>
          <a:ln w="19050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6BAFF03-CAE4-F2C3-A55B-BEDE596CB652}"/>
              </a:ext>
            </a:extLst>
          </p:cNvPr>
          <p:cNvGrpSpPr/>
          <p:nvPr/>
        </p:nvGrpSpPr>
        <p:grpSpPr>
          <a:xfrm rot="2700000">
            <a:off x="7827484" y="1470751"/>
            <a:ext cx="72001" cy="554906"/>
            <a:chOff x="6551364" y="998863"/>
            <a:chExt cx="72001" cy="55490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2FE8F69-BC2A-CC88-E77B-A439AD8D9F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095444"/>
              <a:ext cx="72000" cy="72000"/>
            </a:xfrm>
            <a:prstGeom prst="ellipse">
              <a:avLst/>
            </a:prstGeom>
            <a:solidFill>
              <a:srgbClr val="4472C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BF0F304-C332-03F3-3364-4750EABD23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5" y="128860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97CD517-15D8-B27E-DB6A-14E167A8D3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998863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E9DE58D-5611-2ED3-7725-4263D3A75A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481769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57F6F87-F9D5-C0A4-51AE-645AEE462F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19202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02790F2A-346E-3FBE-8642-A9657BDD415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385187"/>
              <a:ext cx="72000" cy="72000"/>
            </a:xfrm>
            <a:prstGeom prst="ellipse">
              <a:avLst/>
            </a:prstGeom>
            <a:solidFill>
              <a:srgbClr val="4472C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534E4165-5B1F-1500-8365-DC17B7E1E5CB}"/>
              </a:ext>
            </a:extLst>
          </p:cNvPr>
          <p:cNvSpPr txBox="1"/>
          <p:nvPr/>
        </p:nvSpPr>
        <p:spPr>
          <a:xfrm>
            <a:off x="5954201" y="2743200"/>
            <a:ext cx="1289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</a:t>
            </a:r>
            <a:r>
              <a:rPr lang="en-CH" dirty="0"/>
              <a:t>rame n = 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DC3A41-99EF-A536-82E6-2D43BB922765}"/>
              </a:ext>
            </a:extLst>
          </p:cNvPr>
          <p:cNvSpPr txBox="1"/>
          <p:nvPr/>
        </p:nvSpPr>
        <p:spPr>
          <a:xfrm>
            <a:off x="374574" y="1255922"/>
            <a:ext cx="41423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We start by simulating frame </a:t>
            </a:r>
            <a:r>
              <a:rPr lang="en-CH" b="1" dirty="0">
                <a:solidFill>
                  <a:srgbClr val="2963AE"/>
                </a:solidFill>
              </a:rPr>
              <a:t>F</a:t>
            </a:r>
            <a:r>
              <a:rPr lang="en-CH" b="1" baseline="-25000" dirty="0">
                <a:solidFill>
                  <a:srgbClr val="2963AE"/>
                </a:solidFill>
              </a:rPr>
              <a:t>0</a:t>
            </a:r>
            <a:r>
              <a:rPr lang="en-CH" b="1" dirty="0">
                <a:solidFill>
                  <a:srgbClr val="2963AE"/>
                </a:solidFill>
              </a:rPr>
              <a:t>(s)</a:t>
            </a:r>
            <a:r>
              <a:rPr lang="en-CH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track particles from the start of the ring to the first SyncTime elements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H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575252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Method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BBCFADA-3620-F921-3A1C-981B2C07D165}"/>
              </a:ext>
            </a:extLst>
          </p:cNvPr>
          <p:cNvSpPr/>
          <p:nvPr/>
        </p:nvSpPr>
        <p:spPr>
          <a:xfrm>
            <a:off x="4836405" y="1200839"/>
            <a:ext cx="3481330" cy="348133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A814816-429E-C778-1608-8AA7DDDA1E1F}"/>
              </a:ext>
            </a:extLst>
          </p:cNvPr>
          <p:cNvCxnSpPr>
            <a:cxnSpLocks/>
          </p:cNvCxnSpPr>
          <p:nvPr/>
        </p:nvCxnSpPr>
        <p:spPr>
          <a:xfrm>
            <a:off x="6587364" y="925418"/>
            <a:ext cx="0" cy="5618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A635346-4970-7FA1-02C2-BFCBCD7DB5B9}"/>
              </a:ext>
            </a:extLst>
          </p:cNvPr>
          <p:cNvSpPr txBox="1"/>
          <p:nvPr/>
        </p:nvSpPr>
        <p:spPr>
          <a:xfrm>
            <a:off x="6345716" y="58389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CH" dirty="0"/>
              <a:t>=0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01E86D-611E-30F1-EC91-B365CFF0C838}"/>
              </a:ext>
            </a:extLst>
          </p:cNvPr>
          <p:cNvCxnSpPr>
            <a:cxnSpLocks/>
          </p:cNvCxnSpPr>
          <p:nvPr/>
        </p:nvCxnSpPr>
        <p:spPr>
          <a:xfrm rot="2700000">
            <a:off x="7928632" y="1538490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916B8F-6694-D941-68E9-4BEA5B9AF0B3}"/>
              </a:ext>
            </a:extLst>
          </p:cNvPr>
          <p:cNvSpPr txBox="1"/>
          <p:nvPr/>
        </p:nvSpPr>
        <p:spPr>
          <a:xfrm>
            <a:off x="8053330" y="1344058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9D7CEE-99DF-8C17-DCC3-F527C94CAF29}"/>
              </a:ext>
            </a:extLst>
          </p:cNvPr>
          <p:cNvCxnSpPr>
            <a:cxnSpLocks/>
          </p:cNvCxnSpPr>
          <p:nvPr/>
        </p:nvCxnSpPr>
        <p:spPr>
          <a:xfrm rot="2700000">
            <a:off x="7871712" y="147055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5D60F9-ED98-E8CF-44F8-BDB0E0B31641}"/>
              </a:ext>
            </a:extLst>
          </p:cNvPr>
          <p:cNvCxnSpPr>
            <a:cxnSpLocks/>
          </p:cNvCxnSpPr>
          <p:nvPr/>
        </p:nvCxnSpPr>
        <p:spPr>
          <a:xfrm rot="8100000">
            <a:off x="7750526" y="3927314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EEDF29-182E-1831-D15C-B662CDE1EFB3}"/>
              </a:ext>
            </a:extLst>
          </p:cNvPr>
          <p:cNvCxnSpPr>
            <a:cxnSpLocks/>
          </p:cNvCxnSpPr>
          <p:nvPr/>
        </p:nvCxnSpPr>
        <p:spPr>
          <a:xfrm rot="8100000">
            <a:off x="7814791" y="387039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406F816-6395-BBAB-56D4-FC2E6E76AA8B}"/>
              </a:ext>
            </a:extLst>
          </p:cNvPr>
          <p:cNvSpPr txBox="1"/>
          <p:nvPr/>
        </p:nvSpPr>
        <p:spPr>
          <a:xfrm>
            <a:off x="7853190" y="4360844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ACBC125F-DD31-F842-71EE-5CB9F01316A7}"/>
              </a:ext>
            </a:extLst>
          </p:cNvPr>
          <p:cNvSpPr/>
          <p:nvPr/>
        </p:nvSpPr>
        <p:spPr>
          <a:xfrm>
            <a:off x="5034707" y="1090670"/>
            <a:ext cx="3227944" cy="3459297"/>
          </a:xfrm>
          <a:prstGeom prst="arc">
            <a:avLst>
              <a:gd name="adj1" fmla="val 16200000"/>
              <a:gd name="adj2" fmla="val 17820766"/>
            </a:avLst>
          </a:prstGeom>
          <a:ln w="19050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647BC07-550F-FB3F-6B71-C3827715346D}"/>
              </a:ext>
            </a:extLst>
          </p:cNvPr>
          <p:cNvGrpSpPr/>
          <p:nvPr/>
        </p:nvGrpSpPr>
        <p:grpSpPr>
          <a:xfrm rot="2700000">
            <a:off x="7827484" y="1470751"/>
            <a:ext cx="72001" cy="554906"/>
            <a:chOff x="6551364" y="998863"/>
            <a:chExt cx="72001" cy="554906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A70C9E7-BBAA-2888-1301-514AED79F4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095444"/>
              <a:ext cx="72000" cy="72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C05069A-2E81-121E-6D3E-BAB4D95C6F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5" y="128860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725873C-776B-806C-7017-86DC8FE2B7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998863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D26A392-7FB2-FC25-4D93-27BC555512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481769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DB0694F-8A20-8731-B5B6-CAB5A15E9B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19202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3398582-338C-E993-C492-4F024585D7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385187"/>
              <a:ext cx="72000" cy="72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538F34D-612C-1B94-F806-8347FCBD6787}"/>
              </a:ext>
            </a:extLst>
          </p:cNvPr>
          <p:cNvSpPr txBox="1"/>
          <p:nvPr/>
        </p:nvSpPr>
        <p:spPr>
          <a:xfrm>
            <a:off x="5954201" y="2743200"/>
            <a:ext cx="1289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</a:t>
            </a:r>
            <a:r>
              <a:rPr lang="en-CH" dirty="0"/>
              <a:t>rame n = 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8BF81E-AA50-520F-055B-C9D673260949}"/>
              </a:ext>
            </a:extLst>
          </p:cNvPr>
          <p:cNvSpPr txBox="1"/>
          <p:nvPr/>
        </p:nvSpPr>
        <p:spPr>
          <a:xfrm>
            <a:off x="374574" y="1255922"/>
            <a:ext cx="4142342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We start by simulating frame </a:t>
            </a:r>
            <a:r>
              <a:rPr lang="en-CH" b="1" dirty="0">
                <a:solidFill>
                  <a:srgbClr val="2963AE"/>
                </a:solidFill>
              </a:rPr>
              <a:t>F</a:t>
            </a:r>
            <a:r>
              <a:rPr lang="en-CH" b="1" baseline="-25000" dirty="0">
                <a:solidFill>
                  <a:srgbClr val="2963AE"/>
                </a:solidFill>
              </a:rPr>
              <a:t>0</a:t>
            </a:r>
            <a:r>
              <a:rPr lang="en-CH" b="1" dirty="0">
                <a:solidFill>
                  <a:srgbClr val="2963AE"/>
                </a:solidFill>
              </a:rPr>
              <a:t>(s)</a:t>
            </a:r>
            <a:r>
              <a:rPr lang="en-CH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track particles from the start of the ring to the first SyncTime elements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2963AE"/>
                </a:solidFill>
              </a:rPr>
              <a:t>Some particles are found to arrive too late</a:t>
            </a:r>
            <a:r>
              <a:rPr lang="en-CH" dirty="0">
                <a:solidFill>
                  <a:schemeClr val="tx2"/>
                </a:solidFill>
              </a:rPr>
              <a:t>, outside F</a:t>
            </a:r>
            <a:r>
              <a:rPr lang="en-CH" baseline="-25000" dirty="0">
                <a:solidFill>
                  <a:schemeClr val="tx2"/>
                </a:solidFill>
              </a:rPr>
              <a:t>0</a:t>
            </a:r>
            <a:r>
              <a:rPr lang="en-CH" dirty="0">
                <a:solidFill>
                  <a:schemeClr val="tx2"/>
                </a:solidFill>
              </a:rPr>
              <a:t>(s)</a:t>
            </a:r>
          </a:p>
          <a:p>
            <a:pPr lvl="1"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 these particles are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deactivated</a:t>
            </a:r>
            <a:endParaRPr lang="en-CH" b="1" dirty="0">
              <a:solidFill>
                <a:srgbClr val="2963AE"/>
              </a:solidFill>
            </a:endParaRPr>
          </a:p>
          <a:p>
            <a:endParaRPr lang="en-CH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D3B90A6-F12B-1F43-3200-8951DF8A9817}"/>
              </a:ext>
            </a:extLst>
          </p:cNvPr>
          <p:cNvSpPr txBox="1"/>
          <p:nvPr/>
        </p:nvSpPr>
        <p:spPr>
          <a:xfrm>
            <a:off x="6771562" y="1771880"/>
            <a:ext cx="87819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D016076-F324-6D6A-DD9A-3AB0FA4AD66B}"/>
              </a:ext>
            </a:extLst>
          </p:cNvPr>
          <p:cNvSpPr txBox="1"/>
          <p:nvPr/>
        </p:nvSpPr>
        <p:spPr>
          <a:xfrm>
            <a:off x="7056164" y="360986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067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Method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BBCFADA-3620-F921-3A1C-981B2C07D165}"/>
              </a:ext>
            </a:extLst>
          </p:cNvPr>
          <p:cNvSpPr/>
          <p:nvPr/>
        </p:nvSpPr>
        <p:spPr>
          <a:xfrm>
            <a:off x="4836405" y="1200839"/>
            <a:ext cx="3481330" cy="348133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A814816-429E-C778-1608-8AA7DDDA1E1F}"/>
              </a:ext>
            </a:extLst>
          </p:cNvPr>
          <p:cNvCxnSpPr>
            <a:cxnSpLocks/>
          </p:cNvCxnSpPr>
          <p:nvPr/>
        </p:nvCxnSpPr>
        <p:spPr>
          <a:xfrm>
            <a:off x="6587364" y="925418"/>
            <a:ext cx="0" cy="5618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A635346-4970-7FA1-02C2-BFCBCD7DB5B9}"/>
              </a:ext>
            </a:extLst>
          </p:cNvPr>
          <p:cNvSpPr txBox="1"/>
          <p:nvPr/>
        </p:nvSpPr>
        <p:spPr>
          <a:xfrm>
            <a:off x="6345716" y="58389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CH" dirty="0"/>
              <a:t>=0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01E86D-611E-30F1-EC91-B365CFF0C838}"/>
              </a:ext>
            </a:extLst>
          </p:cNvPr>
          <p:cNvCxnSpPr>
            <a:cxnSpLocks/>
          </p:cNvCxnSpPr>
          <p:nvPr/>
        </p:nvCxnSpPr>
        <p:spPr>
          <a:xfrm rot="2700000">
            <a:off x="7928632" y="1538490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916B8F-6694-D941-68E9-4BEA5B9AF0B3}"/>
              </a:ext>
            </a:extLst>
          </p:cNvPr>
          <p:cNvSpPr txBox="1"/>
          <p:nvPr/>
        </p:nvSpPr>
        <p:spPr>
          <a:xfrm>
            <a:off x="8053330" y="1344058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9D7CEE-99DF-8C17-DCC3-F527C94CAF29}"/>
              </a:ext>
            </a:extLst>
          </p:cNvPr>
          <p:cNvCxnSpPr>
            <a:cxnSpLocks/>
          </p:cNvCxnSpPr>
          <p:nvPr/>
        </p:nvCxnSpPr>
        <p:spPr>
          <a:xfrm rot="2700000">
            <a:off x="7871712" y="147055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5D60F9-ED98-E8CF-44F8-BDB0E0B31641}"/>
              </a:ext>
            </a:extLst>
          </p:cNvPr>
          <p:cNvCxnSpPr>
            <a:cxnSpLocks/>
          </p:cNvCxnSpPr>
          <p:nvPr/>
        </p:nvCxnSpPr>
        <p:spPr>
          <a:xfrm rot="8100000">
            <a:off x="7750526" y="3927314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EEDF29-182E-1831-D15C-B662CDE1EFB3}"/>
              </a:ext>
            </a:extLst>
          </p:cNvPr>
          <p:cNvCxnSpPr>
            <a:cxnSpLocks/>
          </p:cNvCxnSpPr>
          <p:nvPr/>
        </p:nvCxnSpPr>
        <p:spPr>
          <a:xfrm rot="8100000">
            <a:off x="7814791" y="387039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406F816-6395-BBAB-56D4-FC2E6E76AA8B}"/>
              </a:ext>
            </a:extLst>
          </p:cNvPr>
          <p:cNvSpPr txBox="1"/>
          <p:nvPr/>
        </p:nvSpPr>
        <p:spPr>
          <a:xfrm>
            <a:off x="7853190" y="4360844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ACBC125F-DD31-F842-71EE-5CB9F01316A7}"/>
              </a:ext>
            </a:extLst>
          </p:cNvPr>
          <p:cNvSpPr/>
          <p:nvPr/>
        </p:nvSpPr>
        <p:spPr>
          <a:xfrm>
            <a:off x="5034707" y="1090670"/>
            <a:ext cx="3227944" cy="3459297"/>
          </a:xfrm>
          <a:prstGeom prst="arc">
            <a:avLst>
              <a:gd name="adj1" fmla="val 16200000"/>
              <a:gd name="adj2" fmla="val 17820766"/>
            </a:avLst>
          </a:prstGeom>
          <a:ln w="19050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647BC07-550F-FB3F-6B71-C3827715346D}"/>
              </a:ext>
            </a:extLst>
          </p:cNvPr>
          <p:cNvGrpSpPr/>
          <p:nvPr/>
        </p:nvGrpSpPr>
        <p:grpSpPr>
          <a:xfrm rot="2700000">
            <a:off x="7827484" y="1567332"/>
            <a:ext cx="72000" cy="361743"/>
            <a:chOff x="6551364" y="1095444"/>
            <a:chExt cx="72000" cy="36174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A70C9E7-BBAA-2888-1301-514AED79F4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095444"/>
              <a:ext cx="72000" cy="72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3398582-338C-E993-C492-4F024585D7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385187"/>
              <a:ext cx="72000" cy="72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6EA1747-07CD-30BB-6894-D2747718670A}"/>
              </a:ext>
            </a:extLst>
          </p:cNvPr>
          <p:cNvGrpSpPr/>
          <p:nvPr/>
        </p:nvGrpSpPr>
        <p:grpSpPr>
          <a:xfrm rot="2700000">
            <a:off x="7897057" y="1537013"/>
            <a:ext cx="72001" cy="554906"/>
            <a:chOff x="6551364" y="998863"/>
            <a:chExt cx="72001" cy="55490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227DFE4-1ABA-481D-20E1-FA78A19502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5" y="128860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FA7A9B8-615A-291C-A32B-01154995ADE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998863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2DED4C1-D04A-8022-E927-2940E03B3D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481769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C40D4F8-39C9-85EF-F11A-6746748077F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19202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3D35E39C-4803-7044-160B-D0B01518C86F}"/>
              </a:ext>
            </a:extLst>
          </p:cNvPr>
          <p:cNvSpPr txBox="1"/>
          <p:nvPr/>
        </p:nvSpPr>
        <p:spPr>
          <a:xfrm>
            <a:off x="5954201" y="2743200"/>
            <a:ext cx="1289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</a:t>
            </a:r>
            <a:r>
              <a:rPr lang="en-CH" dirty="0"/>
              <a:t>rame n = 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3241EE-C77C-3818-05A0-6C08B9F3B081}"/>
              </a:ext>
            </a:extLst>
          </p:cNvPr>
          <p:cNvSpPr txBox="1"/>
          <p:nvPr/>
        </p:nvSpPr>
        <p:spPr>
          <a:xfrm>
            <a:off x="374574" y="1255922"/>
            <a:ext cx="414234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We start by simulating frame </a:t>
            </a:r>
            <a:r>
              <a:rPr lang="en-CH" b="1" dirty="0">
                <a:solidFill>
                  <a:srgbClr val="2963AE"/>
                </a:solidFill>
              </a:rPr>
              <a:t>F</a:t>
            </a:r>
            <a:r>
              <a:rPr lang="en-CH" b="1" baseline="-25000" dirty="0">
                <a:solidFill>
                  <a:srgbClr val="2963AE"/>
                </a:solidFill>
              </a:rPr>
              <a:t>0</a:t>
            </a:r>
            <a:r>
              <a:rPr lang="en-CH" b="1" dirty="0">
                <a:solidFill>
                  <a:srgbClr val="2963AE"/>
                </a:solidFill>
              </a:rPr>
              <a:t>(s)</a:t>
            </a:r>
            <a:r>
              <a:rPr lang="en-CH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track particles from the start of the ring to the first SyncTime elements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2963AE"/>
                </a:solidFill>
              </a:rPr>
              <a:t>Some particles are found to arrive too late</a:t>
            </a:r>
            <a:r>
              <a:rPr lang="en-CH" dirty="0">
                <a:solidFill>
                  <a:schemeClr val="tx2"/>
                </a:solidFill>
              </a:rPr>
              <a:t>, outside F</a:t>
            </a:r>
            <a:r>
              <a:rPr lang="en-CH" baseline="-25000" dirty="0">
                <a:solidFill>
                  <a:schemeClr val="tx2"/>
                </a:solidFill>
              </a:rPr>
              <a:t>0</a:t>
            </a:r>
            <a:r>
              <a:rPr lang="en-CH" dirty="0">
                <a:solidFill>
                  <a:schemeClr val="tx2"/>
                </a:solidFill>
              </a:rPr>
              <a:t>(s)</a:t>
            </a:r>
          </a:p>
          <a:p>
            <a:pPr lvl="1"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 these particles are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deactivated</a:t>
            </a:r>
            <a:endParaRPr lang="en-CH" b="1" dirty="0">
              <a:solidFill>
                <a:srgbClr val="2963AE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The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active particles 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are taken into account by the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collective element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607306-6C6C-3B94-8ECD-4783327CC233}"/>
              </a:ext>
            </a:extLst>
          </p:cNvPr>
          <p:cNvSpPr txBox="1"/>
          <p:nvPr/>
        </p:nvSpPr>
        <p:spPr>
          <a:xfrm>
            <a:off x="6771562" y="177188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D550F5-D40B-7C66-0CCB-91B01341C4BC}"/>
              </a:ext>
            </a:extLst>
          </p:cNvPr>
          <p:cNvSpPr txBox="1"/>
          <p:nvPr/>
        </p:nvSpPr>
        <p:spPr>
          <a:xfrm>
            <a:off x="7056164" y="360986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9887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Method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BBCFADA-3620-F921-3A1C-981B2C07D165}"/>
              </a:ext>
            </a:extLst>
          </p:cNvPr>
          <p:cNvSpPr/>
          <p:nvPr/>
        </p:nvSpPr>
        <p:spPr>
          <a:xfrm>
            <a:off x="4836405" y="1200839"/>
            <a:ext cx="3481330" cy="348133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A814816-429E-C778-1608-8AA7DDDA1E1F}"/>
              </a:ext>
            </a:extLst>
          </p:cNvPr>
          <p:cNvCxnSpPr>
            <a:cxnSpLocks/>
          </p:cNvCxnSpPr>
          <p:nvPr/>
        </p:nvCxnSpPr>
        <p:spPr>
          <a:xfrm>
            <a:off x="6587364" y="925418"/>
            <a:ext cx="0" cy="5618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A635346-4970-7FA1-02C2-BFCBCD7DB5B9}"/>
              </a:ext>
            </a:extLst>
          </p:cNvPr>
          <p:cNvSpPr txBox="1"/>
          <p:nvPr/>
        </p:nvSpPr>
        <p:spPr>
          <a:xfrm>
            <a:off x="6345716" y="58389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CH" dirty="0"/>
              <a:t>=0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01E86D-611E-30F1-EC91-B365CFF0C838}"/>
              </a:ext>
            </a:extLst>
          </p:cNvPr>
          <p:cNvCxnSpPr>
            <a:cxnSpLocks/>
          </p:cNvCxnSpPr>
          <p:nvPr/>
        </p:nvCxnSpPr>
        <p:spPr>
          <a:xfrm rot="2700000">
            <a:off x="7928632" y="1538490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916B8F-6694-D941-68E9-4BEA5B9AF0B3}"/>
              </a:ext>
            </a:extLst>
          </p:cNvPr>
          <p:cNvSpPr txBox="1"/>
          <p:nvPr/>
        </p:nvSpPr>
        <p:spPr>
          <a:xfrm>
            <a:off x="8053330" y="1344058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9D7CEE-99DF-8C17-DCC3-F527C94CAF29}"/>
              </a:ext>
            </a:extLst>
          </p:cNvPr>
          <p:cNvCxnSpPr>
            <a:cxnSpLocks/>
          </p:cNvCxnSpPr>
          <p:nvPr/>
        </p:nvCxnSpPr>
        <p:spPr>
          <a:xfrm rot="2700000">
            <a:off x="7871712" y="147055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F6AB1AB-2956-CFB6-1038-97ABBEFF53E9}"/>
              </a:ext>
            </a:extLst>
          </p:cNvPr>
          <p:cNvSpPr txBox="1"/>
          <p:nvPr/>
        </p:nvSpPr>
        <p:spPr>
          <a:xfrm>
            <a:off x="6771562" y="177188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5D60F9-ED98-E8CF-44F8-BDB0E0B31641}"/>
              </a:ext>
            </a:extLst>
          </p:cNvPr>
          <p:cNvCxnSpPr>
            <a:cxnSpLocks/>
          </p:cNvCxnSpPr>
          <p:nvPr/>
        </p:nvCxnSpPr>
        <p:spPr>
          <a:xfrm rot="8100000">
            <a:off x="7750526" y="3927314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EEDF29-182E-1831-D15C-B662CDE1EFB3}"/>
              </a:ext>
            </a:extLst>
          </p:cNvPr>
          <p:cNvCxnSpPr>
            <a:cxnSpLocks/>
          </p:cNvCxnSpPr>
          <p:nvPr/>
        </p:nvCxnSpPr>
        <p:spPr>
          <a:xfrm rot="8100000">
            <a:off x="7814791" y="387039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FB1794A-D004-91BE-EF6A-A3913CCD384E}"/>
              </a:ext>
            </a:extLst>
          </p:cNvPr>
          <p:cNvSpPr txBox="1"/>
          <p:nvPr/>
        </p:nvSpPr>
        <p:spPr>
          <a:xfrm>
            <a:off x="7056164" y="360986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06F816-6395-BBAB-56D4-FC2E6E76AA8B}"/>
              </a:ext>
            </a:extLst>
          </p:cNvPr>
          <p:cNvSpPr txBox="1"/>
          <p:nvPr/>
        </p:nvSpPr>
        <p:spPr>
          <a:xfrm>
            <a:off x="7853190" y="4360844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ACBC125F-DD31-F842-71EE-5CB9F01316A7}"/>
              </a:ext>
            </a:extLst>
          </p:cNvPr>
          <p:cNvSpPr/>
          <p:nvPr/>
        </p:nvSpPr>
        <p:spPr>
          <a:xfrm>
            <a:off x="5034707" y="1090670"/>
            <a:ext cx="3227944" cy="3459297"/>
          </a:xfrm>
          <a:prstGeom prst="arc">
            <a:avLst>
              <a:gd name="adj1" fmla="val 16200000"/>
              <a:gd name="adj2" fmla="val 17820766"/>
            </a:avLst>
          </a:prstGeom>
          <a:ln w="19050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1351F87-9BCB-7496-38A9-A0E8911DB522}"/>
              </a:ext>
            </a:extLst>
          </p:cNvPr>
          <p:cNvGrpSpPr/>
          <p:nvPr/>
        </p:nvGrpSpPr>
        <p:grpSpPr>
          <a:xfrm rot="8100000">
            <a:off x="7794274" y="3886809"/>
            <a:ext cx="72001" cy="554906"/>
            <a:chOff x="6551364" y="998863"/>
            <a:chExt cx="72001" cy="554906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267091BE-569D-3F9C-6ECC-1B437DD131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5" y="128860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CA1204BE-9AB2-5A6A-276C-6F8FB8012C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998863"/>
              <a:ext cx="72000" cy="72000"/>
            </a:xfrm>
            <a:prstGeom prst="ellipse">
              <a:avLst/>
            </a:prstGeom>
            <a:solidFill>
              <a:srgbClr val="4472C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EAF120D-D5ED-0B6C-62AA-886518E08E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481769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A3C984AE-16F9-07E4-1DB5-6688C15BD8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19202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298ADC3-B1C5-1282-75F7-594025FFF4EA}"/>
              </a:ext>
            </a:extLst>
          </p:cNvPr>
          <p:cNvGrpSpPr/>
          <p:nvPr/>
        </p:nvGrpSpPr>
        <p:grpSpPr>
          <a:xfrm rot="2700000">
            <a:off x="7827484" y="1567332"/>
            <a:ext cx="72000" cy="361743"/>
            <a:chOff x="6551364" y="1095444"/>
            <a:chExt cx="72000" cy="36174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69EB83C-3C8B-D331-22BE-823688EC50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095444"/>
              <a:ext cx="72000" cy="72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2C37DB9-9CF4-7FD5-487D-1554907150E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385187"/>
              <a:ext cx="72000" cy="72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7EB182A7-191D-7447-C973-6D36D159DDCF}"/>
              </a:ext>
            </a:extLst>
          </p:cNvPr>
          <p:cNvSpPr txBox="1"/>
          <p:nvPr/>
        </p:nvSpPr>
        <p:spPr>
          <a:xfrm>
            <a:off x="5954201" y="2743200"/>
            <a:ext cx="1289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</a:t>
            </a:r>
            <a:r>
              <a:rPr lang="en-CH" dirty="0"/>
              <a:t>rame n = 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404664-88BB-16F5-1451-F22B1A81B0B6}"/>
              </a:ext>
            </a:extLst>
          </p:cNvPr>
          <p:cNvSpPr txBox="1"/>
          <p:nvPr/>
        </p:nvSpPr>
        <p:spPr>
          <a:xfrm>
            <a:off x="374574" y="1255922"/>
            <a:ext cx="4142342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We start by simulating frame </a:t>
            </a:r>
            <a:r>
              <a:rPr lang="en-CH" b="1" dirty="0">
                <a:solidFill>
                  <a:srgbClr val="2963AE"/>
                </a:solidFill>
              </a:rPr>
              <a:t>F</a:t>
            </a:r>
            <a:r>
              <a:rPr lang="en-CH" b="1" baseline="-25000" dirty="0">
                <a:solidFill>
                  <a:srgbClr val="2963AE"/>
                </a:solidFill>
              </a:rPr>
              <a:t>0</a:t>
            </a:r>
            <a:r>
              <a:rPr lang="en-CH" b="1" dirty="0">
                <a:solidFill>
                  <a:srgbClr val="2963AE"/>
                </a:solidFill>
              </a:rPr>
              <a:t>(s)</a:t>
            </a:r>
            <a:r>
              <a:rPr lang="en-CH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track particles from the start of the ring to the first SyncTime elements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2963AE"/>
                </a:solidFill>
              </a:rPr>
              <a:t>Some particles are found to arrive too late</a:t>
            </a:r>
            <a:r>
              <a:rPr lang="en-CH" dirty="0">
                <a:solidFill>
                  <a:schemeClr val="tx2"/>
                </a:solidFill>
              </a:rPr>
              <a:t>, outside F</a:t>
            </a:r>
            <a:r>
              <a:rPr lang="en-CH" baseline="-25000" dirty="0">
                <a:solidFill>
                  <a:schemeClr val="tx2"/>
                </a:solidFill>
              </a:rPr>
              <a:t>0</a:t>
            </a:r>
            <a:r>
              <a:rPr lang="en-CH" dirty="0">
                <a:solidFill>
                  <a:schemeClr val="tx2"/>
                </a:solidFill>
              </a:rPr>
              <a:t>(s)</a:t>
            </a:r>
          </a:p>
          <a:p>
            <a:pPr lvl="1"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 these particles are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deactivated</a:t>
            </a:r>
            <a:endParaRPr lang="en-CH" b="1" dirty="0">
              <a:solidFill>
                <a:srgbClr val="2963AE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The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active particles 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are taken into account by the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collective element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The active particles are tracked to the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next collective location 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where the same procedure takes place</a:t>
            </a:r>
          </a:p>
        </p:txBody>
      </p:sp>
    </p:spTree>
    <p:extLst>
      <p:ext uri="{BB962C8B-B14F-4D97-AF65-F5344CB8AC3E}">
        <p14:creationId xmlns:p14="http://schemas.microsoft.com/office/powerpoint/2010/main" val="25623492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Method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BBCFADA-3620-F921-3A1C-981B2C07D165}"/>
              </a:ext>
            </a:extLst>
          </p:cNvPr>
          <p:cNvSpPr/>
          <p:nvPr/>
        </p:nvSpPr>
        <p:spPr>
          <a:xfrm>
            <a:off x="4836405" y="1200839"/>
            <a:ext cx="3481330" cy="348133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A814816-429E-C778-1608-8AA7DDDA1E1F}"/>
              </a:ext>
            </a:extLst>
          </p:cNvPr>
          <p:cNvCxnSpPr>
            <a:cxnSpLocks/>
          </p:cNvCxnSpPr>
          <p:nvPr/>
        </p:nvCxnSpPr>
        <p:spPr>
          <a:xfrm>
            <a:off x="6587364" y="925418"/>
            <a:ext cx="0" cy="5618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A635346-4970-7FA1-02C2-BFCBCD7DB5B9}"/>
              </a:ext>
            </a:extLst>
          </p:cNvPr>
          <p:cNvSpPr txBox="1"/>
          <p:nvPr/>
        </p:nvSpPr>
        <p:spPr>
          <a:xfrm>
            <a:off x="6345716" y="58389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CH" dirty="0"/>
              <a:t>=0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01E86D-611E-30F1-EC91-B365CFF0C838}"/>
              </a:ext>
            </a:extLst>
          </p:cNvPr>
          <p:cNvCxnSpPr>
            <a:cxnSpLocks/>
          </p:cNvCxnSpPr>
          <p:nvPr/>
        </p:nvCxnSpPr>
        <p:spPr>
          <a:xfrm rot="2700000">
            <a:off x="7928632" y="1538490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916B8F-6694-D941-68E9-4BEA5B9AF0B3}"/>
              </a:ext>
            </a:extLst>
          </p:cNvPr>
          <p:cNvSpPr txBox="1"/>
          <p:nvPr/>
        </p:nvSpPr>
        <p:spPr>
          <a:xfrm>
            <a:off x="8053330" y="1344058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9D7CEE-99DF-8C17-DCC3-F527C94CAF29}"/>
              </a:ext>
            </a:extLst>
          </p:cNvPr>
          <p:cNvCxnSpPr>
            <a:cxnSpLocks/>
          </p:cNvCxnSpPr>
          <p:nvPr/>
        </p:nvCxnSpPr>
        <p:spPr>
          <a:xfrm rot="2700000">
            <a:off x="7871712" y="147055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F6AB1AB-2956-CFB6-1038-97ABBEFF53E9}"/>
              </a:ext>
            </a:extLst>
          </p:cNvPr>
          <p:cNvSpPr txBox="1"/>
          <p:nvPr/>
        </p:nvSpPr>
        <p:spPr>
          <a:xfrm>
            <a:off x="6771562" y="177188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5D60F9-ED98-E8CF-44F8-BDB0E0B31641}"/>
              </a:ext>
            </a:extLst>
          </p:cNvPr>
          <p:cNvCxnSpPr>
            <a:cxnSpLocks/>
          </p:cNvCxnSpPr>
          <p:nvPr/>
        </p:nvCxnSpPr>
        <p:spPr>
          <a:xfrm rot="8100000">
            <a:off x="7750526" y="3927314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EEDF29-182E-1831-D15C-B662CDE1EFB3}"/>
              </a:ext>
            </a:extLst>
          </p:cNvPr>
          <p:cNvCxnSpPr>
            <a:cxnSpLocks/>
          </p:cNvCxnSpPr>
          <p:nvPr/>
        </p:nvCxnSpPr>
        <p:spPr>
          <a:xfrm rot="8100000">
            <a:off x="7814791" y="387039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FB1794A-D004-91BE-EF6A-A3913CCD384E}"/>
              </a:ext>
            </a:extLst>
          </p:cNvPr>
          <p:cNvSpPr txBox="1"/>
          <p:nvPr/>
        </p:nvSpPr>
        <p:spPr>
          <a:xfrm>
            <a:off x="7056164" y="360986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06F816-6395-BBAB-56D4-FC2E6E76AA8B}"/>
              </a:ext>
            </a:extLst>
          </p:cNvPr>
          <p:cNvSpPr txBox="1"/>
          <p:nvPr/>
        </p:nvSpPr>
        <p:spPr>
          <a:xfrm>
            <a:off x="7853190" y="4360844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ACBC125F-DD31-F842-71EE-5CB9F01316A7}"/>
              </a:ext>
            </a:extLst>
          </p:cNvPr>
          <p:cNvSpPr/>
          <p:nvPr/>
        </p:nvSpPr>
        <p:spPr>
          <a:xfrm>
            <a:off x="5034707" y="1090670"/>
            <a:ext cx="3227944" cy="3459297"/>
          </a:xfrm>
          <a:prstGeom prst="arc">
            <a:avLst>
              <a:gd name="adj1" fmla="val 16200000"/>
              <a:gd name="adj2" fmla="val 17820766"/>
            </a:avLst>
          </a:prstGeom>
          <a:ln w="19050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A1204BE-9AB2-5A6A-276C-6F8FB8012C1B}"/>
              </a:ext>
            </a:extLst>
          </p:cNvPr>
          <p:cNvSpPr>
            <a:spLocks noChangeAspect="1"/>
          </p:cNvSpPr>
          <p:nvPr/>
        </p:nvSpPr>
        <p:spPr>
          <a:xfrm rot="8100000">
            <a:off x="7965008" y="4298995"/>
            <a:ext cx="72000" cy="72000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E76D6F1-2BAB-D1A0-C5D7-D430A15DF33B}"/>
              </a:ext>
            </a:extLst>
          </p:cNvPr>
          <p:cNvGrpSpPr/>
          <p:nvPr/>
        </p:nvGrpSpPr>
        <p:grpSpPr>
          <a:xfrm rot="8100000">
            <a:off x="7658462" y="3974899"/>
            <a:ext cx="72001" cy="361744"/>
            <a:chOff x="6551364" y="1192025"/>
            <a:chExt cx="72001" cy="361744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4E8FCAB9-67A1-AAAD-235A-D5FB88A06E8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5" y="128860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3F79BF1E-D2FA-15C3-2F20-8EC633C989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481769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1204479C-4ACD-C15E-85CE-C6C045641CF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19202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80D2276-ADA8-8C82-6F02-7B3935AA7E9C}"/>
              </a:ext>
            </a:extLst>
          </p:cNvPr>
          <p:cNvGrpSpPr/>
          <p:nvPr/>
        </p:nvGrpSpPr>
        <p:grpSpPr>
          <a:xfrm rot="2700000">
            <a:off x="7827484" y="1567332"/>
            <a:ext cx="72000" cy="361743"/>
            <a:chOff x="6551364" y="1095444"/>
            <a:chExt cx="72000" cy="361743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71B9FB4-54B2-1E1B-6745-8D8903A364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095444"/>
              <a:ext cx="72000" cy="72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1FE92B94-A9D8-7789-D499-D18FA31811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385187"/>
              <a:ext cx="72000" cy="72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2E71F8E6-3261-A864-F259-47863A195558}"/>
              </a:ext>
            </a:extLst>
          </p:cNvPr>
          <p:cNvSpPr txBox="1"/>
          <p:nvPr/>
        </p:nvSpPr>
        <p:spPr>
          <a:xfrm>
            <a:off x="5954201" y="2743200"/>
            <a:ext cx="1289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</a:t>
            </a:r>
            <a:r>
              <a:rPr lang="en-CH" dirty="0"/>
              <a:t>rame n = 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E69B8C-069E-9178-A5FB-BB41CA4EAAA0}"/>
              </a:ext>
            </a:extLst>
          </p:cNvPr>
          <p:cNvSpPr txBox="1"/>
          <p:nvPr/>
        </p:nvSpPr>
        <p:spPr>
          <a:xfrm>
            <a:off x="374574" y="1255922"/>
            <a:ext cx="414234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We start by simulating frame </a:t>
            </a:r>
            <a:r>
              <a:rPr lang="en-CH" b="1" dirty="0">
                <a:solidFill>
                  <a:srgbClr val="2963AE"/>
                </a:solidFill>
              </a:rPr>
              <a:t>F</a:t>
            </a:r>
            <a:r>
              <a:rPr lang="en-CH" b="1" baseline="-25000" dirty="0">
                <a:solidFill>
                  <a:srgbClr val="2963AE"/>
                </a:solidFill>
              </a:rPr>
              <a:t>0</a:t>
            </a:r>
            <a:r>
              <a:rPr lang="en-CH" b="1" dirty="0">
                <a:solidFill>
                  <a:srgbClr val="2963AE"/>
                </a:solidFill>
              </a:rPr>
              <a:t>(s)</a:t>
            </a:r>
            <a:r>
              <a:rPr lang="en-CH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track particles from the start of the ring to the first SyncTime elements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2963AE"/>
                </a:solidFill>
              </a:rPr>
              <a:t>Some particles are found to arrive too late</a:t>
            </a:r>
            <a:r>
              <a:rPr lang="en-CH" dirty="0">
                <a:solidFill>
                  <a:schemeClr val="tx2"/>
                </a:solidFill>
              </a:rPr>
              <a:t>, outside F</a:t>
            </a:r>
            <a:r>
              <a:rPr lang="en-CH" baseline="-25000" dirty="0">
                <a:solidFill>
                  <a:schemeClr val="tx2"/>
                </a:solidFill>
              </a:rPr>
              <a:t>0</a:t>
            </a:r>
            <a:r>
              <a:rPr lang="en-CH" dirty="0">
                <a:solidFill>
                  <a:schemeClr val="tx2"/>
                </a:solidFill>
              </a:rPr>
              <a:t>(s)</a:t>
            </a:r>
          </a:p>
          <a:p>
            <a:pPr lvl="1"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 these particles are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deactivated</a:t>
            </a:r>
            <a:endParaRPr lang="en-CH" b="1" dirty="0">
              <a:solidFill>
                <a:srgbClr val="2963AE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The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active particles 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are taken into account by the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collective element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The active particles are tracked to the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next collective location 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where the same procedure takes place</a:t>
            </a:r>
          </a:p>
          <a:p>
            <a:pPr>
              <a:spcBef>
                <a:spcPts val="600"/>
              </a:spcBef>
            </a:pPr>
            <a:endParaRPr lang="en-CH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4552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Outline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A1FF3EC-B1E0-9543-AC45-C2DF930906DC}"/>
              </a:ext>
            </a:extLst>
          </p:cNvPr>
          <p:cNvSpPr/>
          <p:nvPr/>
        </p:nvSpPr>
        <p:spPr>
          <a:xfrm>
            <a:off x="1192905" y="1046422"/>
            <a:ext cx="5044610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b="1" dirty="0">
                <a:solidFill>
                  <a:srgbClr val="44546A"/>
                </a:solidFill>
                <a:latin typeface="Calibri" panose="020F0502020204030204"/>
              </a:rPr>
              <a:t>Introduction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Particle slippage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Implications for collective effects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Simulation method description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Reference speed </a:t>
            </a:r>
            <a:r>
              <a:rPr lang="en-US" sz="1700" dirty="0" err="1">
                <a:solidFill>
                  <a:srgbClr val="44546A"/>
                </a:solidFill>
                <a:latin typeface="Symbol" pitchFamily="2" charset="2"/>
              </a:rPr>
              <a:t>b</a:t>
            </a:r>
            <a:r>
              <a:rPr lang="en-US" sz="1700" baseline="-25000" dirty="0" err="1">
                <a:solidFill>
                  <a:srgbClr val="44546A"/>
                </a:solidFill>
                <a:latin typeface="Calibri" panose="020F0502020204030204"/>
              </a:rPr>
              <a:t>sim</a:t>
            </a:r>
            <a:endParaRPr lang="en-US" sz="1700" baseline="-25000" dirty="0">
              <a:solidFill>
                <a:srgbClr val="44546A"/>
              </a:solidFill>
              <a:latin typeface="Calibri" panose="020F0502020204030204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turns to frames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Algorithm step </a:t>
            </a:r>
            <a:r>
              <a:rPr lang="en-US" sz="1700" dirty="0" err="1">
                <a:solidFill>
                  <a:srgbClr val="44546A"/>
                </a:solidFill>
                <a:latin typeface="Calibri" panose="020F0502020204030204"/>
              </a:rPr>
              <a:t>bu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 step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sz="1700" b="1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Mathematical description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Propositions on time time of arrivals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Justification of the method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Generalization of </a:t>
            </a:r>
            <a:r>
              <a:rPr lang="en-US" sz="1700" dirty="0">
                <a:solidFill>
                  <a:srgbClr val="44546A"/>
                </a:solidFill>
                <a:latin typeface="Symbol" pitchFamily="2" charset="2"/>
              </a:rPr>
              <a:t>z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 coordinate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rgbClr val="44546A"/>
                </a:solidFill>
                <a:latin typeface="Symbol" pitchFamily="2" charset="2"/>
              </a:rPr>
              <a:t>z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 update at start turn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rgbClr val="44546A"/>
                </a:solidFill>
                <a:latin typeface="Symbol" pitchFamily="2" charset="2"/>
              </a:rPr>
              <a:t>z</a:t>
            </a: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update on frame jump 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b="1" dirty="0">
                <a:solidFill>
                  <a:srgbClr val="44546A"/>
                </a:solidFill>
                <a:latin typeface="Calibri" panose="020F0502020204030204"/>
              </a:rPr>
              <a:t>Numerical tests</a:t>
            </a:r>
            <a:endParaRPr kumimoji="0" lang="en-US" sz="1700" b="1" i="0" u="none" strike="noStrike" kern="1200" cap="none" spc="0" normalizeH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kumimoji="0" lang="en-US" sz="1700" b="0" i="0" u="none" strike="noStrike" kern="1200" cap="none" spc="0" normalizeH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36791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Method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BBCFADA-3620-F921-3A1C-981B2C07D165}"/>
              </a:ext>
            </a:extLst>
          </p:cNvPr>
          <p:cNvSpPr/>
          <p:nvPr/>
        </p:nvSpPr>
        <p:spPr>
          <a:xfrm>
            <a:off x="4836405" y="1200839"/>
            <a:ext cx="3481330" cy="348133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A814816-429E-C778-1608-8AA7DDDA1E1F}"/>
              </a:ext>
            </a:extLst>
          </p:cNvPr>
          <p:cNvCxnSpPr>
            <a:cxnSpLocks/>
          </p:cNvCxnSpPr>
          <p:nvPr/>
        </p:nvCxnSpPr>
        <p:spPr>
          <a:xfrm>
            <a:off x="6587364" y="925418"/>
            <a:ext cx="0" cy="5618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A635346-4970-7FA1-02C2-BFCBCD7DB5B9}"/>
              </a:ext>
            </a:extLst>
          </p:cNvPr>
          <p:cNvSpPr txBox="1"/>
          <p:nvPr/>
        </p:nvSpPr>
        <p:spPr>
          <a:xfrm>
            <a:off x="6345716" y="58389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CH" dirty="0"/>
              <a:t>=0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01E86D-611E-30F1-EC91-B365CFF0C838}"/>
              </a:ext>
            </a:extLst>
          </p:cNvPr>
          <p:cNvCxnSpPr>
            <a:cxnSpLocks/>
          </p:cNvCxnSpPr>
          <p:nvPr/>
        </p:nvCxnSpPr>
        <p:spPr>
          <a:xfrm rot="2700000">
            <a:off x="7928632" y="1538490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916B8F-6694-D941-68E9-4BEA5B9AF0B3}"/>
              </a:ext>
            </a:extLst>
          </p:cNvPr>
          <p:cNvSpPr txBox="1"/>
          <p:nvPr/>
        </p:nvSpPr>
        <p:spPr>
          <a:xfrm>
            <a:off x="8053330" y="1344058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9D7CEE-99DF-8C17-DCC3-F527C94CAF29}"/>
              </a:ext>
            </a:extLst>
          </p:cNvPr>
          <p:cNvCxnSpPr>
            <a:cxnSpLocks/>
          </p:cNvCxnSpPr>
          <p:nvPr/>
        </p:nvCxnSpPr>
        <p:spPr>
          <a:xfrm rot="2700000">
            <a:off x="7871712" y="147055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F6AB1AB-2956-CFB6-1038-97ABBEFF53E9}"/>
              </a:ext>
            </a:extLst>
          </p:cNvPr>
          <p:cNvSpPr txBox="1"/>
          <p:nvPr/>
        </p:nvSpPr>
        <p:spPr>
          <a:xfrm>
            <a:off x="6771562" y="177188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5D60F9-ED98-E8CF-44F8-BDB0E0B31641}"/>
              </a:ext>
            </a:extLst>
          </p:cNvPr>
          <p:cNvCxnSpPr>
            <a:cxnSpLocks/>
          </p:cNvCxnSpPr>
          <p:nvPr/>
        </p:nvCxnSpPr>
        <p:spPr>
          <a:xfrm rot="8100000">
            <a:off x="7750526" y="3927314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EEDF29-182E-1831-D15C-B662CDE1EFB3}"/>
              </a:ext>
            </a:extLst>
          </p:cNvPr>
          <p:cNvCxnSpPr>
            <a:cxnSpLocks/>
          </p:cNvCxnSpPr>
          <p:nvPr/>
        </p:nvCxnSpPr>
        <p:spPr>
          <a:xfrm rot="8100000">
            <a:off x="7814791" y="387039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FB1794A-D004-91BE-EF6A-A3913CCD384E}"/>
              </a:ext>
            </a:extLst>
          </p:cNvPr>
          <p:cNvSpPr txBox="1"/>
          <p:nvPr/>
        </p:nvSpPr>
        <p:spPr>
          <a:xfrm>
            <a:off x="7056164" y="360986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06F816-6395-BBAB-56D4-FC2E6E76AA8B}"/>
              </a:ext>
            </a:extLst>
          </p:cNvPr>
          <p:cNvSpPr txBox="1"/>
          <p:nvPr/>
        </p:nvSpPr>
        <p:spPr>
          <a:xfrm>
            <a:off x="7853190" y="4360844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ACBC125F-DD31-F842-71EE-5CB9F01316A7}"/>
              </a:ext>
            </a:extLst>
          </p:cNvPr>
          <p:cNvSpPr/>
          <p:nvPr/>
        </p:nvSpPr>
        <p:spPr>
          <a:xfrm>
            <a:off x="5034707" y="1090670"/>
            <a:ext cx="3227944" cy="3459297"/>
          </a:xfrm>
          <a:prstGeom prst="arc">
            <a:avLst>
              <a:gd name="adj1" fmla="val 16200000"/>
              <a:gd name="adj2" fmla="val 17820766"/>
            </a:avLst>
          </a:prstGeom>
          <a:ln w="19050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A1204BE-9AB2-5A6A-276C-6F8FB8012C1B}"/>
              </a:ext>
            </a:extLst>
          </p:cNvPr>
          <p:cNvSpPr>
            <a:spLocks noChangeAspect="1"/>
          </p:cNvSpPr>
          <p:nvPr/>
        </p:nvSpPr>
        <p:spPr>
          <a:xfrm rot="8100000">
            <a:off x="7965008" y="4298995"/>
            <a:ext cx="72000" cy="72000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80D2276-ADA8-8C82-6F02-7B3935AA7E9C}"/>
              </a:ext>
            </a:extLst>
          </p:cNvPr>
          <p:cNvGrpSpPr/>
          <p:nvPr/>
        </p:nvGrpSpPr>
        <p:grpSpPr>
          <a:xfrm rot="2700000">
            <a:off x="7827484" y="1567332"/>
            <a:ext cx="72000" cy="361743"/>
            <a:chOff x="6551364" y="1095444"/>
            <a:chExt cx="72000" cy="361743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71B9FB4-54B2-1E1B-6745-8D8903A364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095444"/>
              <a:ext cx="72000" cy="72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1FE92B94-A9D8-7789-D499-D18FA31811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385187"/>
              <a:ext cx="72000" cy="72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632F1A2-7F1A-D32E-AE96-EB6DFC8F5A4E}"/>
              </a:ext>
            </a:extLst>
          </p:cNvPr>
          <p:cNvGrpSpPr/>
          <p:nvPr/>
        </p:nvGrpSpPr>
        <p:grpSpPr>
          <a:xfrm rot="10800000">
            <a:off x="6580266" y="4400765"/>
            <a:ext cx="72001" cy="361744"/>
            <a:chOff x="6551364" y="1192025"/>
            <a:chExt cx="72001" cy="361744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50FD65E-D9A1-AD3D-DA48-F0A686BA6D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5" y="128860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FE7B4FD-B04A-A776-5E07-B1278968FB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481769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DDB40C2-B389-5E15-CE3B-227A56B4D1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19202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7CE7D37E-E55F-47F7-4C8E-EA26253591E6}"/>
              </a:ext>
            </a:extLst>
          </p:cNvPr>
          <p:cNvSpPr txBox="1"/>
          <p:nvPr/>
        </p:nvSpPr>
        <p:spPr>
          <a:xfrm>
            <a:off x="5954201" y="2743200"/>
            <a:ext cx="1289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</a:t>
            </a:r>
            <a:r>
              <a:rPr lang="en-CH" dirty="0"/>
              <a:t>rame n = 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A7E1D4-1A23-1D44-203E-D36476C0624F}"/>
              </a:ext>
            </a:extLst>
          </p:cNvPr>
          <p:cNvSpPr txBox="1"/>
          <p:nvPr/>
        </p:nvSpPr>
        <p:spPr>
          <a:xfrm>
            <a:off x="374573" y="1255922"/>
            <a:ext cx="4285561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We start by simulating frame </a:t>
            </a:r>
            <a:r>
              <a:rPr lang="en-CH" b="1" dirty="0">
                <a:solidFill>
                  <a:srgbClr val="2963AE"/>
                </a:solidFill>
              </a:rPr>
              <a:t>F</a:t>
            </a:r>
            <a:r>
              <a:rPr lang="en-CH" b="1" baseline="-25000" dirty="0">
                <a:solidFill>
                  <a:srgbClr val="2963AE"/>
                </a:solidFill>
              </a:rPr>
              <a:t>0</a:t>
            </a:r>
            <a:r>
              <a:rPr lang="en-CH" b="1" dirty="0">
                <a:solidFill>
                  <a:srgbClr val="2963AE"/>
                </a:solidFill>
              </a:rPr>
              <a:t>(s)</a:t>
            </a:r>
            <a:r>
              <a:rPr lang="en-CH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track particles from the start of the ring to the first SyncTime elements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2963AE"/>
                </a:solidFill>
              </a:rPr>
              <a:t>Some particles are found to arrive too late</a:t>
            </a:r>
            <a:r>
              <a:rPr lang="en-CH" dirty="0">
                <a:solidFill>
                  <a:schemeClr val="tx2"/>
                </a:solidFill>
              </a:rPr>
              <a:t>, outside F</a:t>
            </a:r>
            <a:r>
              <a:rPr lang="en-CH" baseline="-25000" dirty="0">
                <a:solidFill>
                  <a:schemeClr val="tx2"/>
                </a:solidFill>
              </a:rPr>
              <a:t>0</a:t>
            </a:r>
            <a:r>
              <a:rPr lang="en-CH" dirty="0">
                <a:solidFill>
                  <a:schemeClr val="tx2"/>
                </a:solidFill>
              </a:rPr>
              <a:t>(s)</a:t>
            </a:r>
          </a:p>
          <a:p>
            <a:pPr lvl="1"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 these particles are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deactivated</a:t>
            </a:r>
            <a:endParaRPr lang="en-CH" b="1" dirty="0">
              <a:solidFill>
                <a:srgbClr val="2963AE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The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active particles 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are taken into account by the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collective element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The active particles are tracked to the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next collective location 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where the same procedure takes place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Tracking continues to the end of the ring</a:t>
            </a:r>
          </a:p>
          <a:p>
            <a:pPr>
              <a:spcBef>
                <a:spcPts val="600"/>
              </a:spcBef>
            </a:pPr>
            <a:endParaRPr lang="en-CH" dirty="0">
              <a:solidFill>
                <a:schemeClr val="tx2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564649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Method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BBCFADA-3620-F921-3A1C-981B2C07D165}"/>
              </a:ext>
            </a:extLst>
          </p:cNvPr>
          <p:cNvSpPr/>
          <p:nvPr/>
        </p:nvSpPr>
        <p:spPr>
          <a:xfrm>
            <a:off x="4836405" y="1200839"/>
            <a:ext cx="3481330" cy="348133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A814816-429E-C778-1608-8AA7DDDA1E1F}"/>
              </a:ext>
            </a:extLst>
          </p:cNvPr>
          <p:cNvCxnSpPr>
            <a:cxnSpLocks/>
          </p:cNvCxnSpPr>
          <p:nvPr/>
        </p:nvCxnSpPr>
        <p:spPr>
          <a:xfrm>
            <a:off x="6587364" y="925418"/>
            <a:ext cx="0" cy="5618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A635346-4970-7FA1-02C2-BFCBCD7DB5B9}"/>
              </a:ext>
            </a:extLst>
          </p:cNvPr>
          <p:cNvSpPr txBox="1"/>
          <p:nvPr/>
        </p:nvSpPr>
        <p:spPr>
          <a:xfrm>
            <a:off x="6345716" y="58389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CH" dirty="0"/>
              <a:t>=0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01E86D-611E-30F1-EC91-B365CFF0C838}"/>
              </a:ext>
            </a:extLst>
          </p:cNvPr>
          <p:cNvCxnSpPr>
            <a:cxnSpLocks/>
          </p:cNvCxnSpPr>
          <p:nvPr/>
        </p:nvCxnSpPr>
        <p:spPr>
          <a:xfrm rot="2700000">
            <a:off x="7928632" y="1538490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916B8F-6694-D941-68E9-4BEA5B9AF0B3}"/>
              </a:ext>
            </a:extLst>
          </p:cNvPr>
          <p:cNvSpPr txBox="1"/>
          <p:nvPr/>
        </p:nvSpPr>
        <p:spPr>
          <a:xfrm>
            <a:off x="8053330" y="1344058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9D7CEE-99DF-8C17-DCC3-F527C94CAF29}"/>
              </a:ext>
            </a:extLst>
          </p:cNvPr>
          <p:cNvCxnSpPr>
            <a:cxnSpLocks/>
          </p:cNvCxnSpPr>
          <p:nvPr/>
        </p:nvCxnSpPr>
        <p:spPr>
          <a:xfrm rot="2700000">
            <a:off x="7871712" y="147055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F6AB1AB-2956-CFB6-1038-97ABBEFF53E9}"/>
              </a:ext>
            </a:extLst>
          </p:cNvPr>
          <p:cNvSpPr txBox="1"/>
          <p:nvPr/>
        </p:nvSpPr>
        <p:spPr>
          <a:xfrm>
            <a:off x="6771562" y="177188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5D60F9-ED98-E8CF-44F8-BDB0E0B31641}"/>
              </a:ext>
            </a:extLst>
          </p:cNvPr>
          <p:cNvCxnSpPr>
            <a:cxnSpLocks/>
          </p:cNvCxnSpPr>
          <p:nvPr/>
        </p:nvCxnSpPr>
        <p:spPr>
          <a:xfrm rot="8100000">
            <a:off x="7750526" y="3927314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EEDF29-182E-1831-D15C-B662CDE1EFB3}"/>
              </a:ext>
            </a:extLst>
          </p:cNvPr>
          <p:cNvCxnSpPr>
            <a:cxnSpLocks/>
          </p:cNvCxnSpPr>
          <p:nvPr/>
        </p:nvCxnSpPr>
        <p:spPr>
          <a:xfrm rot="8100000">
            <a:off x="7814791" y="387039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FB1794A-D004-91BE-EF6A-A3913CCD384E}"/>
              </a:ext>
            </a:extLst>
          </p:cNvPr>
          <p:cNvSpPr txBox="1"/>
          <p:nvPr/>
        </p:nvSpPr>
        <p:spPr>
          <a:xfrm>
            <a:off x="7056164" y="360986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06F816-6395-BBAB-56D4-FC2E6E76AA8B}"/>
              </a:ext>
            </a:extLst>
          </p:cNvPr>
          <p:cNvSpPr txBox="1"/>
          <p:nvPr/>
        </p:nvSpPr>
        <p:spPr>
          <a:xfrm>
            <a:off x="7853190" y="4360844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ACBC125F-DD31-F842-71EE-5CB9F01316A7}"/>
              </a:ext>
            </a:extLst>
          </p:cNvPr>
          <p:cNvSpPr/>
          <p:nvPr/>
        </p:nvSpPr>
        <p:spPr>
          <a:xfrm>
            <a:off x="5034707" y="1090670"/>
            <a:ext cx="3227944" cy="3459297"/>
          </a:xfrm>
          <a:prstGeom prst="arc">
            <a:avLst>
              <a:gd name="adj1" fmla="val 16200000"/>
              <a:gd name="adj2" fmla="val 17820766"/>
            </a:avLst>
          </a:prstGeom>
          <a:ln w="19050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A1204BE-9AB2-5A6A-276C-6F8FB8012C1B}"/>
              </a:ext>
            </a:extLst>
          </p:cNvPr>
          <p:cNvSpPr>
            <a:spLocks noChangeAspect="1"/>
          </p:cNvSpPr>
          <p:nvPr/>
        </p:nvSpPr>
        <p:spPr>
          <a:xfrm rot="8100000">
            <a:off x="7965008" y="4298995"/>
            <a:ext cx="72000" cy="72000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80D2276-ADA8-8C82-6F02-7B3935AA7E9C}"/>
              </a:ext>
            </a:extLst>
          </p:cNvPr>
          <p:cNvGrpSpPr/>
          <p:nvPr/>
        </p:nvGrpSpPr>
        <p:grpSpPr>
          <a:xfrm rot="2700000">
            <a:off x="7827484" y="1567332"/>
            <a:ext cx="72000" cy="361743"/>
            <a:chOff x="6551364" y="1095444"/>
            <a:chExt cx="72000" cy="361743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71B9FB4-54B2-1E1B-6745-8D8903A364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095444"/>
              <a:ext cx="72000" cy="72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1FE92B94-A9D8-7789-D499-D18FA31811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385187"/>
              <a:ext cx="72000" cy="72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632F1A2-7F1A-D32E-AE96-EB6DFC8F5A4E}"/>
              </a:ext>
            </a:extLst>
          </p:cNvPr>
          <p:cNvGrpSpPr/>
          <p:nvPr/>
        </p:nvGrpSpPr>
        <p:grpSpPr>
          <a:xfrm rot="16200000">
            <a:off x="4896746" y="2811248"/>
            <a:ext cx="72001" cy="361744"/>
            <a:chOff x="6551364" y="1192025"/>
            <a:chExt cx="72001" cy="361744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50FD65E-D9A1-AD3D-DA48-F0A686BA6D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5" y="128860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FE7B4FD-B04A-A776-5E07-B1278968FB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481769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DDB40C2-B389-5E15-CE3B-227A56B4D1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19202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B61E482-1BDE-0C41-B2E9-29C5C92A4D4E}"/>
              </a:ext>
            </a:extLst>
          </p:cNvPr>
          <p:cNvSpPr txBox="1"/>
          <p:nvPr/>
        </p:nvSpPr>
        <p:spPr>
          <a:xfrm>
            <a:off x="5954201" y="2743200"/>
            <a:ext cx="1289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</a:t>
            </a:r>
            <a:r>
              <a:rPr lang="en-CH" dirty="0"/>
              <a:t>rame n = 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2E9F208-2AE8-D369-9E6C-9852C0F0DD97}"/>
              </a:ext>
            </a:extLst>
          </p:cNvPr>
          <p:cNvSpPr txBox="1"/>
          <p:nvPr/>
        </p:nvSpPr>
        <p:spPr>
          <a:xfrm>
            <a:off x="374573" y="1255922"/>
            <a:ext cx="4285561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We start by simulating frame </a:t>
            </a:r>
            <a:r>
              <a:rPr lang="en-CH" b="1" dirty="0">
                <a:solidFill>
                  <a:srgbClr val="2963AE"/>
                </a:solidFill>
              </a:rPr>
              <a:t>F</a:t>
            </a:r>
            <a:r>
              <a:rPr lang="en-CH" b="1" baseline="-25000" dirty="0">
                <a:solidFill>
                  <a:srgbClr val="2963AE"/>
                </a:solidFill>
              </a:rPr>
              <a:t>0</a:t>
            </a:r>
            <a:r>
              <a:rPr lang="en-CH" b="1" dirty="0">
                <a:solidFill>
                  <a:srgbClr val="2963AE"/>
                </a:solidFill>
              </a:rPr>
              <a:t>(s)</a:t>
            </a:r>
            <a:r>
              <a:rPr lang="en-CH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track particles from the start of the ring to the first SyncTime elements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2963AE"/>
                </a:solidFill>
              </a:rPr>
              <a:t>Some particles are found to arrive too late</a:t>
            </a:r>
            <a:r>
              <a:rPr lang="en-CH" dirty="0">
                <a:solidFill>
                  <a:schemeClr val="tx2"/>
                </a:solidFill>
              </a:rPr>
              <a:t>, outside F</a:t>
            </a:r>
            <a:r>
              <a:rPr lang="en-CH" baseline="-25000" dirty="0">
                <a:solidFill>
                  <a:schemeClr val="tx2"/>
                </a:solidFill>
              </a:rPr>
              <a:t>0</a:t>
            </a:r>
            <a:r>
              <a:rPr lang="en-CH" dirty="0">
                <a:solidFill>
                  <a:schemeClr val="tx2"/>
                </a:solidFill>
              </a:rPr>
              <a:t>(s)</a:t>
            </a:r>
          </a:p>
          <a:p>
            <a:pPr lvl="1"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 these particles are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deactivated</a:t>
            </a:r>
            <a:endParaRPr lang="en-CH" b="1" dirty="0">
              <a:solidFill>
                <a:srgbClr val="2963AE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The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active particles 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are taken into account by the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collective element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The active particles are tracked to the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next collective location 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where the same procedure takes place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Tracking continues to the end of the ring</a:t>
            </a:r>
          </a:p>
          <a:p>
            <a:pPr>
              <a:spcBef>
                <a:spcPts val="600"/>
              </a:spcBef>
            </a:pPr>
            <a:endParaRPr lang="en-CH" dirty="0">
              <a:solidFill>
                <a:schemeClr val="tx2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666988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Method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BBCFADA-3620-F921-3A1C-981B2C07D165}"/>
              </a:ext>
            </a:extLst>
          </p:cNvPr>
          <p:cNvSpPr/>
          <p:nvPr/>
        </p:nvSpPr>
        <p:spPr>
          <a:xfrm>
            <a:off x="4836405" y="1200839"/>
            <a:ext cx="3481330" cy="348133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A814816-429E-C778-1608-8AA7DDDA1E1F}"/>
              </a:ext>
            </a:extLst>
          </p:cNvPr>
          <p:cNvCxnSpPr>
            <a:cxnSpLocks/>
          </p:cNvCxnSpPr>
          <p:nvPr/>
        </p:nvCxnSpPr>
        <p:spPr>
          <a:xfrm>
            <a:off x="6587364" y="925418"/>
            <a:ext cx="0" cy="5618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A635346-4970-7FA1-02C2-BFCBCD7DB5B9}"/>
              </a:ext>
            </a:extLst>
          </p:cNvPr>
          <p:cNvSpPr txBox="1"/>
          <p:nvPr/>
        </p:nvSpPr>
        <p:spPr>
          <a:xfrm>
            <a:off x="6345716" y="583894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CH" dirty="0"/>
              <a:t>=L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01E86D-611E-30F1-EC91-B365CFF0C838}"/>
              </a:ext>
            </a:extLst>
          </p:cNvPr>
          <p:cNvCxnSpPr>
            <a:cxnSpLocks/>
          </p:cNvCxnSpPr>
          <p:nvPr/>
        </p:nvCxnSpPr>
        <p:spPr>
          <a:xfrm rot="2700000">
            <a:off x="7928632" y="1538490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916B8F-6694-D941-68E9-4BEA5B9AF0B3}"/>
              </a:ext>
            </a:extLst>
          </p:cNvPr>
          <p:cNvSpPr txBox="1"/>
          <p:nvPr/>
        </p:nvSpPr>
        <p:spPr>
          <a:xfrm>
            <a:off x="8053330" y="1344058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9D7CEE-99DF-8C17-DCC3-F527C94CAF29}"/>
              </a:ext>
            </a:extLst>
          </p:cNvPr>
          <p:cNvCxnSpPr>
            <a:cxnSpLocks/>
          </p:cNvCxnSpPr>
          <p:nvPr/>
        </p:nvCxnSpPr>
        <p:spPr>
          <a:xfrm rot="2700000">
            <a:off x="7871712" y="147055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F6AB1AB-2956-CFB6-1038-97ABBEFF53E9}"/>
              </a:ext>
            </a:extLst>
          </p:cNvPr>
          <p:cNvSpPr txBox="1"/>
          <p:nvPr/>
        </p:nvSpPr>
        <p:spPr>
          <a:xfrm>
            <a:off x="6771562" y="177188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5D60F9-ED98-E8CF-44F8-BDB0E0B31641}"/>
              </a:ext>
            </a:extLst>
          </p:cNvPr>
          <p:cNvCxnSpPr>
            <a:cxnSpLocks/>
          </p:cNvCxnSpPr>
          <p:nvPr/>
        </p:nvCxnSpPr>
        <p:spPr>
          <a:xfrm rot="8100000">
            <a:off x="7750526" y="3927314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EEDF29-182E-1831-D15C-B662CDE1EFB3}"/>
              </a:ext>
            </a:extLst>
          </p:cNvPr>
          <p:cNvCxnSpPr>
            <a:cxnSpLocks/>
          </p:cNvCxnSpPr>
          <p:nvPr/>
        </p:nvCxnSpPr>
        <p:spPr>
          <a:xfrm rot="8100000">
            <a:off x="7814791" y="387039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FB1794A-D004-91BE-EF6A-A3913CCD384E}"/>
              </a:ext>
            </a:extLst>
          </p:cNvPr>
          <p:cNvSpPr txBox="1"/>
          <p:nvPr/>
        </p:nvSpPr>
        <p:spPr>
          <a:xfrm>
            <a:off x="7056164" y="360986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06F816-6395-BBAB-56D4-FC2E6E76AA8B}"/>
              </a:ext>
            </a:extLst>
          </p:cNvPr>
          <p:cNvSpPr txBox="1"/>
          <p:nvPr/>
        </p:nvSpPr>
        <p:spPr>
          <a:xfrm>
            <a:off x="7853190" y="4360844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ACBC125F-DD31-F842-71EE-5CB9F01316A7}"/>
              </a:ext>
            </a:extLst>
          </p:cNvPr>
          <p:cNvSpPr/>
          <p:nvPr/>
        </p:nvSpPr>
        <p:spPr>
          <a:xfrm>
            <a:off x="5034707" y="1090670"/>
            <a:ext cx="3227944" cy="3459297"/>
          </a:xfrm>
          <a:prstGeom prst="arc">
            <a:avLst>
              <a:gd name="adj1" fmla="val 16200000"/>
              <a:gd name="adj2" fmla="val 17820766"/>
            </a:avLst>
          </a:prstGeom>
          <a:ln w="19050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A1204BE-9AB2-5A6A-276C-6F8FB8012C1B}"/>
              </a:ext>
            </a:extLst>
          </p:cNvPr>
          <p:cNvSpPr>
            <a:spLocks noChangeAspect="1"/>
          </p:cNvSpPr>
          <p:nvPr/>
        </p:nvSpPr>
        <p:spPr>
          <a:xfrm rot="8100000">
            <a:off x="7965008" y="4298995"/>
            <a:ext cx="72000" cy="72000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80D2276-ADA8-8C82-6F02-7B3935AA7E9C}"/>
              </a:ext>
            </a:extLst>
          </p:cNvPr>
          <p:cNvGrpSpPr/>
          <p:nvPr/>
        </p:nvGrpSpPr>
        <p:grpSpPr>
          <a:xfrm rot="2700000">
            <a:off x="7827484" y="1567332"/>
            <a:ext cx="72000" cy="361743"/>
            <a:chOff x="6551364" y="1095444"/>
            <a:chExt cx="72000" cy="361743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71B9FB4-54B2-1E1B-6745-8D8903A364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095444"/>
              <a:ext cx="72000" cy="72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1FE92B94-A9D8-7789-D499-D18FA31811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385187"/>
              <a:ext cx="72000" cy="72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632F1A2-7F1A-D32E-AE96-EB6DFC8F5A4E}"/>
              </a:ext>
            </a:extLst>
          </p:cNvPr>
          <p:cNvGrpSpPr/>
          <p:nvPr/>
        </p:nvGrpSpPr>
        <p:grpSpPr>
          <a:xfrm>
            <a:off x="6554630" y="1110635"/>
            <a:ext cx="72001" cy="361744"/>
            <a:chOff x="6551364" y="1192025"/>
            <a:chExt cx="72001" cy="361744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50FD65E-D9A1-AD3D-DA48-F0A686BA6D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5" y="128860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FE7B4FD-B04A-A776-5E07-B1278968FB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481769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DDB40C2-B389-5E15-CE3B-227A56B4D1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19202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62C15EC-39D9-53F6-8EA3-C4598C861CC4}"/>
              </a:ext>
            </a:extLst>
          </p:cNvPr>
          <p:cNvSpPr txBox="1"/>
          <p:nvPr/>
        </p:nvSpPr>
        <p:spPr>
          <a:xfrm>
            <a:off x="5954201" y="2743200"/>
            <a:ext cx="1289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</a:t>
            </a:r>
            <a:r>
              <a:rPr lang="en-CH" dirty="0"/>
              <a:t>rame n = 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AA7162-22AD-68E3-C0E7-6E73D153C0C5}"/>
              </a:ext>
            </a:extLst>
          </p:cNvPr>
          <p:cNvSpPr txBox="1"/>
          <p:nvPr/>
        </p:nvSpPr>
        <p:spPr>
          <a:xfrm>
            <a:off x="374573" y="1255922"/>
            <a:ext cx="4285561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We start by simulating frame </a:t>
            </a:r>
            <a:r>
              <a:rPr lang="en-CH" b="1" dirty="0">
                <a:solidFill>
                  <a:srgbClr val="2963AE"/>
                </a:solidFill>
              </a:rPr>
              <a:t>F</a:t>
            </a:r>
            <a:r>
              <a:rPr lang="en-CH" b="1" baseline="-25000" dirty="0">
                <a:solidFill>
                  <a:srgbClr val="2963AE"/>
                </a:solidFill>
              </a:rPr>
              <a:t>0</a:t>
            </a:r>
            <a:r>
              <a:rPr lang="en-CH" b="1" dirty="0">
                <a:solidFill>
                  <a:srgbClr val="2963AE"/>
                </a:solidFill>
              </a:rPr>
              <a:t>(s)</a:t>
            </a:r>
            <a:r>
              <a:rPr lang="en-CH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track particles from the start of the ring to the first SyncTime elements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2963AE"/>
                </a:solidFill>
              </a:rPr>
              <a:t>Some particles are found to arrive too late</a:t>
            </a:r>
            <a:r>
              <a:rPr lang="en-CH" dirty="0">
                <a:solidFill>
                  <a:schemeClr val="tx2"/>
                </a:solidFill>
              </a:rPr>
              <a:t>, outside F</a:t>
            </a:r>
            <a:r>
              <a:rPr lang="en-CH" baseline="-25000" dirty="0">
                <a:solidFill>
                  <a:schemeClr val="tx2"/>
                </a:solidFill>
              </a:rPr>
              <a:t>0</a:t>
            </a:r>
            <a:r>
              <a:rPr lang="en-CH" dirty="0">
                <a:solidFill>
                  <a:schemeClr val="tx2"/>
                </a:solidFill>
              </a:rPr>
              <a:t>(s)</a:t>
            </a:r>
          </a:p>
          <a:p>
            <a:pPr lvl="1"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 these particles are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deactivated</a:t>
            </a:r>
            <a:endParaRPr lang="en-CH" b="1" dirty="0">
              <a:solidFill>
                <a:srgbClr val="2963AE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The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active particles 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are taken into account by the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collective element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The active particles are tracked to the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next collective location 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where the same procedure takes place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Tracking continues to the end of the ring</a:t>
            </a:r>
          </a:p>
          <a:p>
            <a:pPr>
              <a:spcBef>
                <a:spcPts val="600"/>
              </a:spcBef>
            </a:pPr>
            <a:endParaRPr lang="en-CH" dirty="0">
              <a:solidFill>
                <a:schemeClr val="tx2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541129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Method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BBCFADA-3620-F921-3A1C-981B2C07D165}"/>
              </a:ext>
            </a:extLst>
          </p:cNvPr>
          <p:cNvSpPr/>
          <p:nvPr/>
        </p:nvSpPr>
        <p:spPr>
          <a:xfrm>
            <a:off x="4836405" y="1200839"/>
            <a:ext cx="3481330" cy="348133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A814816-429E-C778-1608-8AA7DDDA1E1F}"/>
              </a:ext>
            </a:extLst>
          </p:cNvPr>
          <p:cNvCxnSpPr>
            <a:cxnSpLocks/>
          </p:cNvCxnSpPr>
          <p:nvPr/>
        </p:nvCxnSpPr>
        <p:spPr>
          <a:xfrm>
            <a:off x="6587364" y="925418"/>
            <a:ext cx="0" cy="5618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A635346-4970-7FA1-02C2-BFCBCD7DB5B9}"/>
              </a:ext>
            </a:extLst>
          </p:cNvPr>
          <p:cNvSpPr txBox="1"/>
          <p:nvPr/>
        </p:nvSpPr>
        <p:spPr>
          <a:xfrm>
            <a:off x="6345716" y="58389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CH" dirty="0"/>
              <a:t>=0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01E86D-611E-30F1-EC91-B365CFF0C838}"/>
              </a:ext>
            </a:extLst>
          </p:cNvPr>
          <p:cNvCxnSpPr>
            <a:cxnSpLocks/>
          </p:cNvCxnSpPr>
          <p:nvPr/>
        </p:nvCxnSpPr>
        <p:spPr>
          <a:xfrm rot="2700000">
            <a:off x="7928632" y="1538490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916B8F-6694-D941-68E9-4BEA5B9AF0B3}"/>
              </a:ext>
            </a:extLst>
          </p:cNvPr>
          <p:cNvSpPr txBox="1"/>
          <p:nvPr/>
        </p:nvSpPr>
        <p:spPr>
          <a:xfrm>
            <a:off x="8053330" y="1344058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9D7CEE-99DF-8C17-DCC3-F527C94CAF29}"/>
              </a:ext>
            </a:extLst>
          </p:cNvPr>
          <p:cNvCxnSpPr>
            <a:cxnSpLocks/>
          </p:cNvCxnSpPr>
          <p:nvPr/>
        </p:nvCxnSpPr>
        <p:spPr>
          <a:xfrm rot="2700000">
            <a:off x="7871712" y="147055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F6AB1AB-2956-CFB6-1038-97ABBEFF53E9}"/>
              </a:ext>
            </a:extLst>
          </p:cNvPr>
          <p:cNvSpPr txBox="1"/>
          <p:nvPr/>
        </p:nvSpPr>
        <p:spPr>
          <a:xfrm>
            <a:off x="6771562" y="177188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5D60F9-ED98-E8CF-44F8-BDB0E0B31641}"/>
              </a:ext>
            </a:extLst>
          </p:cNvPr>
          <p:cNvCxnSpPr>
            <a:cxnSpLocks/>
          </p:cNvCxnSpPr>
          <p:nvPr/>
        </p:nvCxnSpPr>
        <p:spPr>
          <a:xfrm rot="8100000">
            <a:off x="7750526" y="3927314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EEDF29-182E-1831-D15C-B662CDE1EFB3}"/>
              </a:ext>
            </a:extLst>
          </p:cNvPr>
          <p:cNvCxnSpPr>
            <a:cxnSpLocks/>
          </p:cNvCxnSpPr>
          <p:nvPr/>
        </p:nvCxnSpPr>
        <p:spPr>
          <a:xfrm rot="8100000">
            <a:off x="7814791" y="387039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FB1794A-D004-91BE-EF6A-A3913CCD384E}"/>
              </a:ext>
            </a:extLst>
          </p:cNvPr>
          <p:cNvSpPr txBox="1"/>
          <p:nvPr/>
        </p:nvSpPr>
        <p:spPr>
          <a:xfrm>
            <a:off x="7056164" y="360986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06F816-6395-BBAB-56D4-FC2E6E76AA8B}"/>
              </a:ext>
            </a:extLst>
          </p:cNvPr>
          <p:cNvSpPr txBox="1"/>
          <p:nvPr/>
        </p:nvSpPr>
        <p:spPr>
          <a:xfrm>
            <a:off x="7853190" y="4360844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ACBC125F-DD31-F842-71EE-5CB9F01316A7}"/>
              </a:ext>
            </a:extLst>
          </p:cNvPr>
          <p:cNvSpPr/>
          <p:nvPr/>
        </p:nvSpPr>
        <p:spPr>
          <a:xfrm>
            <a:off x="5034707" y="1090670"/>
            <a:ext cx="3227944" cy="3459297"/>
          </a:xfrm>
          <a:prstGeom prst="arc">
            <a:avLst>
              <a:gd name="adj1" fmla="val 16200000"/>
              <a:gd name="adj2" fmla="val 17820766"/>
            </a:avLst>
          </a:prstGeom>
          <a:ln w="19050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A1204BE-9AB2-5A6A-276C-6F8FB8012C1B}"/>
              </a:ext>
            </a:extLst>
          </p:cNvPr>
          <p:cNvSpPr>
            <a:spLocks noChangeAspect="1"/>
          </p:cNvSpPr>
          <p:nvPr/>
        </p:nvSpPr>
        <p:spPr>
          <a:xfrm rot="8100000">
            <a:off x="7965008" y="4298995"/>
            <a:ext cx="72000" cy="72000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80D2276-ADA8-8C82-6F02-7B3935AA7E9C}"/>
              </a:ext>
            </a:extLst>
          </p:cNvPr>
          <p:cNvGrpSpPr/>
          <p:nvPr/>
        </p:nvGrpSpPr>
        <p:grpSpPr>
          <a:xfrm rot="2700000">
            <a:off x="7827484" y="1567332"/>
            <a:ext cx="72000" cy="361743"/>
            <a:chOff x="6551364" y="1095444"/>
            <a:chExt cx="72000" cy="361743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71B9FB4-54B2-1E1B-6745-8D8903A364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095444"/>
              <a:ext cx="72000" cy="72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1FE92B94-A9D8-7789-D499-D18FA31811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385187"/>
              <a:ext cx="72000" cy="72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632F1A2-7F1A-D32E-AE96-EB6DFC8F5A4E}"/>
              </a:ext>
            </a:extLst>
          </p:cNvPr>
          <p:cNvGrpSpPr/>
          <p:nvPr/>
        </p:nvGrpSpPr>
        <p:grpSpPr>
          <a:xfrm>
            <a:off x="6554630" y="1110635"/>
            <a:ext cx="72001" cy="361744"/>
            <a:chOff x="6551364" y="1192025"/>
            <a:chExt cx="72001" cy="361744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50FD65E-D9A1-AD3D-DA48-F0A686BA6D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5" y="128860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FE7B4FD-B04A-A776-5E07-B1278968FB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481769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DDB40C2-B389-5E15-CE3B-227A56B4D1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19202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62C15EC-39D9-53F6-8EA3-C4598C861CC4}"/>
              </a:ext>
            </a:extLst>
          </p:cNvPr>
          <p:cNvSpPr txBox="1"/>
          <p:nvPr/>
        </p:nvSpPr>
        <p:spPr>
          <a:xfrm>
            <a:off x="5954201" y="2743200"/>
            <a:ext cx="1289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</a:t>
            </a:r>
            <a:r>
              <a:rPr lang="en-CH" dirty="0"/>
              <a:t>rame n = 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22951B-BF3E-FF60-1F49-AAA5FD4F82F7}"/>
              </a:ext>
            </a:extLst>
          </p:cNvPr>
          <p:cNvSpPr txBox="1"/>
          <p:nvPr/>
        </p:nvSpPr>
        <p:spPr>
          <a:xfrm>
            <a:off x="374573" y="1255922"/>
            <a:ext cx="4360713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Simuation of frame </a:t>
            </a:r>
            <a:r>
              <a:rPr lang="en-CH" b="1" dirty="0">
                <a:solidFill>
                  <a:srgbClr val="2963AE"/>
                </a:solidFill>
              </a:rPr>
              <a:t>F</a:t>
            </a:r>
            <a:r>
              <a:rPr lang="en-CH" b="1" baseline="-25000" dirty="0">
                <a:solidFill>
                  <a:srgbClr val="2963AE"/>
                </a:solidFill>
              </a:rPr>
              <a:t>1</a:t>
            </a:r>
            <a:r>
              <a:rPr lang="en-CH" b="1" dirty="0">
                <a:solidFill>
                  <a:srgbClr val="2963AE"/>
                </a:solidFill>
              </a:rPr>
              <a:t>(s)</a:t>
            </a:r>
            <a:r>
              <a:rPr lang="en-CH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At the start of each turn the </a:t>
            </a:r>
            <a:r>
              <a:rPr lang="en-CH" b="1" dirty="0">
                <a:solidFill>
                  <a:srgbClr val="2963AE"/>
                </a:solidFill>
                <a:latin typeface="Symbol" pitchFamily="2" charset="2"/>
              </a:rPr>
              <a:t>z</a:t>
            </a:r>
            <a:r>
              <a:rPr lang="en-CH" b="1" dirty="0">
                <a:solidFill>
                  <a:srgbClr val="2963AE"/>
                </a:solidFill>
              </a:rPr>
              <a:t> coordinate needs to be updated</a:t>
            </a:r>
            <a:r>
              <a:rPr lang="en-CH" dirty="0">
                <a:solidFill>
                  <a:schemeClr val="tx2"/>
                </a:solidFill>
              </a:rPr>
              <a:t> (see later)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track active partilces to the </a:t>
            </a:r>
            <a:r>
              <a:rPr lang="en-CH" b="1" dirty="0">
                <a:solidFill>
                  <a:srgbClr val="2963AE"/>
                </a:solidFill>
              </a:rPr>
              <a:t>first SyncTime element </a:t>
            </a:r>
          </a:p>
          <a:p>
            <a:pPr>
              <a:spcBef>
                <a:spcPts val="600"/>
              </a:spcBef>
            </a:pPr>
            <a:endParaRPr lang="en-CH" dirty="0">
              <a:solidFill>
                <a:schemeClr val="tx2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987940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Method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BBCFADA-3620-F921-3A1C-981B2C07D165}"/>
              </a:ext>
            </a:extLst>
          </p:cNvPr>
          <p:cNvSpPr/>
          <p:nvPr/>
        </p:nvSpPr>
        <p:spPr>
          <a:xfrm>
            <a:off x="4836405" y="1200839"/>
            <a:ext cx="3481330" cy="348133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A814816-429E-C778-1608-8AA7DDDA1E1F}"/>
              </a:ext>
            </a:extLst>
          </p:cNvPr>
          <p:cNvCxnSpPr>
            <a:cxnSpLocks/>
          </p:cNvCxnSpPr>
          <p:nvPr/>
        </p:nvCxnSpPr>
        <p:spPr>
          <a:xfrm>
            <a:off x="6587364" y="925418"/>
            <a:ext cx="0" cy="5618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A635346-4970-7FA1-02C2-BFCBCD7DB5B9}"/>
              </a:ext>
            </a:extLst>
          </p:cNvPr>
          <p:cNvSpPr txBox="1"/>
          <p:nvPr/>
        </p:nvSpPr>
        <p:spPr>
          <a:xfrm>
            <a:off x="6345716" y="58389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CH" dirty="0"/>
              <a:t>=0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01E86D-611E-30F1-EC91-B365CFF0C838}"/>
              </a:ext>
            </a:extLst>
          </p:cNvPr>
          <p:cNvCxnSpPr>
            <a:cxnSpLocks/>
          </p:cNvCxnSpPr>
          <p:nvPr/>
        </p:nvCxnSpPr>
        <p:spPr>
          <a:xfrm rot="2700000">
            <a:off x="7928632" y="1538490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916B8F-6694-D941-68E9-4BEA5B9AF0B3}"/>
              </a:ext>
            </a:extLst>
          </p:cNvPr>
          <p:cNvSpPr txBox="1"/>
          <p:nvPr/>
        </p:nvSpPr>
        <p:spPr>
          <a:xfrm>
            <a:off x="8053330" y="1344058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9D7CEE-99DF-8C17-DCC3-F527C94CAF29}"/>
              </a:ext>
            </a:extLst>
          </p:cNvPr>
          <p:cNvCxnSpPr>
            <a:cxnSpLocks/>
          </p:cNvCxnSpPr>
          <p:nvPr/>
        </p:nvCxnSpPr>
        <p:spPr>
          <a:xfrm rot="2700000">
            <a:off x="7871712" y="147055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F6AB1AB-2956-CFB6-1038-97ABBEFF53E9}"/>
              </a:ext>
            </a:extLst>
          </p:cNvPr>
          <p:cNvSpPr txBox="1"/>
          <p:nvPr/>
        </p:nvSpPr>
        <p:spPr>
          <a:xfrm>
            <a:off x="6771562" y="177188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5D60F9-ED98-E8CF-44F8-BDB0E0B31641}"/>
              </a:ext>
            </a:extLst>
          </p:cNvPr>
          <p:cNvCxnSpPr>
            <a:cxnSpLocks/>
          </p:cNvCxnSpPr>
          <p:nvPr/>
        </p:nvCxnSpPr>
        <p:spPr>
          <a:xfrm rot="8100000">
            <a:off x="7750526" y="3927314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EEDF29-182E-1831-D15C-B662CDE1EFB3}"/>
              </a:ext>
            </a:extLst>
          </p:cNvPr>
          <p:cNvCxnSpPr>
            <a:cxnSpLocks/>
          </p:cNvCxnSpPr>
          <p:nvPr/>
        </p:nvCxnSpPr>
        <p:spPr>
          <a:xfrm rot="8100000">
            <a:off x="7814791" y="387039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FB1794A-D004-91BE-EF6A-A3913CCD384E}"/>
              </a:ext>
            </a:extLst>
          </p:cNvPr>
          <p:cNvSpPr txBox="1"/>
          <p:nvPr/>
        </p:nvSpPr>
        <p:spPr>
          <a:xfrm>
            <a:off x="7056164" y="360986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06F816-6395-BBAB-56D4-FC2E6E76AA8B}"/>
              </a:ext>
            </a:extLst>
          </p:cNvPr>
          <p:cNvSpPr txBox="1"/>
          <p:nvPr/>
        </p:nvSpPr>
        <p:spPr>
          <a:xfrm>
            <a:off x="7853190" y="4360844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ACBC125F-DD31-F842-71EE-5CB9F01316A7}"/>
              </a:ext>
            </a:extLst>
          </p:cNvPr>
          <p:cNvSpPr/>
          <p:nvPr/>
        </p:nvSpPr>
        <p:spPr>
          <a:xfrm>
            <a:off x="5034707" y="1090670"/>
            <a:ext cx="3227944" cy="3459297"/>
          </a:xfrm>
          <a:prstGeom prst="arc">
            <a:avLst>
              <a:gd name="adj1" fmla="val 16200000"/>
              <a:gd name="adj2" fmla="val 17820766"/>
            </a:avLst>
          </a:prstGeom>
          <a:ln w="19050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647BC07-550F-FB3F-6B71-C3827715346D}"/>
              </a:ext>
            </a:extLst>
          </p:cNvPr>
          <p:cNvGrpSpPr/>
          <p:nvPr/>
        </p:nvGrpSpPr>
        <p:grpSpPr>
          <a:xfrm rot="2700000">
            <a:off x="7793337" y="1553188"/>
            <a:ext cx="72001" cy="458325"/>
            <a:chOff x="6551364" y="1095444"/>
            <a:chExt cx="72001" cy="458325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A70C9E7-BBAA-2888-1301-514AED79F4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095444"/>
              <a:ext cx="72000" cy="72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C05069A-2E81-121E-6D3E-BAB4D95C6F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5" y="128860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D26A392-7FB2-FC25-4D93-27BC555512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481769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DB0694F-8A20-8731-B5B6-CAB5A15E9B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19202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3398582-338C-E993-C492-4F024585D7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385187"/>
              <a:ext cx="72000" cy="72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9595A96E-2F33-A161-78C5-D17752EA17D9}"/>
              </a:ext>
            </a:extLst>
          </p:cNvPr>
          <p:cNvSpPr>
            <a:spLocks noChangeAspect="1"/>
          </p:cNvSpPr>
          <p:nvPr/>
        </p:nvSpPr>
        <p:spPr>
          <a:xfrm rot="8100000">
            <a:off x="7965008" y="4298995"/>
            <a:ext cx="72000" cy="72000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BE1D43-593C-DFBE-F002-6D5D9E168B3D}"/>
              </a:ext>
            </a:extLst>
          </p:cNvPr>
          <p:cNvSpPr txBox="1"/>
          <p:nvPr/>
        </p:nvSpPr>
        <p:spPr>
          <a:xfrm>
            <a:off x="5954201" y="2743200"/>
            <a:ext cx="1289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</a:t>
            </a:r>
            <a:r>
              <a:rPr lang="en-CH" dirty="0"/>
              <a:t>rame n = 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E387ED-9C64-B657-7324-33F1AEB60797}"/>
              </a:ext>
            </a:extLst>
          </p:cNvPr>
          <p:cNvSpPr txBox="1"/>
          <p:nvPr/>
        </p:nvSpPr>
        <p:spPr>
          <a:xfrm>
            <a:off x="374573" y="1255922"/>
            <a:ext cx="4458684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Simuation of frame </a:t>
            </a:r>
            <a:r>
              <a:rPr lang="en-CH" b="1" dirty="0">
                <a:solidFill>
                  <a:srgbClr val="2963AE"/>
                </a:solidFill>
              </a:rPr>
              <a:t>F</a:t>
            </a:r>
            <a:r>
              <a:rPr lang="en-CH" b="1" baseline="-25000" dirty="0">
                <a:solidFill>
                  <a:srgbClr val="2963AE"/>
                </a:solidFill>
              </a:rPr>
              <a:t>1</a:t>
            </a:r>
            <a:r>
              <a:rPr lang="en-CH" b="1" dirty="0">
                <a:solidFill>
                  <a:srgbClr val="2963AE"/>
                </a:solidFill>
              </a:rPr>
              <a:t>(s)</a:t>
            </a:r>
            <a:r>
              <a:rPr lang="en-CH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At the start of each turn the </a:t>
            </a:r>
            <a:r>
              <a:rPr lang="en-CH" b="1" dirty="0">
                <a:solidFill>
                  <a:srgbClr val="2963AE"/>
                </a:solidFill>
                <a:latin typeface="Symbol" pitchFamily="2" charset="2"/>
              </a:rPr>
              <a:t>z</a:t>
            </a:r>
            <a:r>
              <a:rPr lang="en-CH" b="1" dirty="0">
                <a:solidFill>
                  <a:srgbClr val="2963AE"/>
                </a:solidFill>
              </a:rPr>
              <a:t> coordinate needs to be updated</a:t>
            </a:r>
            <a:r>
              <a:rPr lang="en-CH" dirty="0">
                <a:solidFill>
                  <a:schemeClr val="tx2"/>
                </a:solidFill>
              </a:rPr>
              <a:t> (see later)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track active partilces to the </a:t>
            </a:r>
            <a:r>
              <a:rPr lang="en-CH" b="1" dirty="0">
                <a:solidFill>
                  <a:srgbClr val="2963AE"/>
                </a:solidFill>
              </a:rPr>
              <a:t>first SyncTime element </a:t>
            </a:r>
          </a:p>
          <a:p>
            <a:pPr>
              <a:spcBef>
                <a:spcPts val="600"/>
              </a:spcBef>
            </a:pPr>
            <a:endParaRPr lang="en-CH" dirty="0">
              <a:solidFill>
                <a:schemeClr val="tx2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730122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Method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BBCFADA-3620-F921-3A1C-981B2C07D165}"/>
              </a:ext>
            </a:extLst>
          </p:cNvPr>
          <p:cNvSpPr/>
          <p:nvPr/>
        </p:nvSpPr>
        <p:spPr>
          <a:xfrm>
            <a:off x="4836405" y="1200839"/>
            <a:ext cx="3481330" cy="348133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A814816-429E-C778-1608-8AA7DDDA1E1F}"/>
              </a:ext>
            </a:extLst>
          </p:cNvPr>
          <p:cNvCxnSpPr>
            <a:cxnSpLocks/>
          </p:cNvCxnSpPr>
          <p:nvPr/>
        </p:nvCxnSpPr>
        <p:spPr>
          <a:xfrm>
            <a:off x="6587364" y="925418"/>
            <a:ext cx="0" cy="5618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A635346-4970-7FA1-02C2-BFCBCD7DB5B9}"/>
              </a:ext>
            </a:extLst>
          </p:cNvPr>
          <p:cNvSpPr txBox="1"/>
          <p:nvPr/>
        </p:nvSpPr>
        <p:spPr>
          <a:xfrm>
            <a:off x="6345716" y="58389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CH" dirty="0"/>
              <a:t>=0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01E86D-611E-30F1-EC91-B365CFF0C838}"/>
              </a:ext>
            </a:extLst>
          </p:cNvPr>
          <p:cNvCxnSpPr>
            <a:cxnSpLocks/>
          </p:cNvCxnSpPr>
          <p:nvPr/>
        </p:nvCxnSpPr>
        <p:spPr>
          <a:xfrm rot="2700000">
            <a:off x="7928632" y="1538490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916B8F-6694-D941-68E9-4BEA5B9AF0B3}"/>
              </a:ext>
            </a:extLst>
          </p:cNvPr>
          <p:cNvSpPr txBox="1"/>
          <p:nvPr/>
        </p:nvSpPr>
        <p:spPr>
          <a:xfrm>
            <a:off x="8053330" y="1344058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9D7CEE-99DF-8C17-DCC3-F527C94CAF29}"/>
              </a:ext>
            </a:extLst>
          </p:cNvPr>
          <p:cNvCxnSpPr>
            <a:cxnSpLocks/>
          </p:cNvCxnSpPr>
          <p:nvPr/>
        </p:nvCxnSpPr>
        <p:spPr>
          <a:xfrm rot="2700000">
            <a:off x="7871712" y="147055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F6AB1AB-2956-CFB6-1038-97ABBEFF53E9}"/>
              </a:ext>
            </a:extLst>
          </p:cNvPr>
          <p:cNvSpPr txBox="1"/>
          <p:nvPr/>
        </p:nvSpPr>
        <p:spPr>
          <a:xfrm>
            <a:off x="6771562" y="177188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5D60F9-ED98-E8CF-44F8-BDB0E0B31641}"/>
              </a:ext>
            </a:extLst>
          </p:cNvPr>
          <p:cNvCxnSpPr>
            <a:cxnSpLocks/>
          </p:cNvCxnSpPr>
          <p:nvPr/>
        </p:nvCxnSpPr>
        <p:spPr>
          <a:xfrm rot="8100000">
            <a:off x="7750526" y="3927314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EEDF29-182E-1831-D15C-B662CDE1EFB3}"/>
              </a:ext>
            </a:extLst>
          </p:cNvPr>
          <p:cNvCxnSpPr>
            <a:cxnSpLocks/>
          </p:cNvCxnSpPr>
          <p:nvPr/>
        </p:nvCxnSpPr>
        <p:spPr>
          <a:xfrm rot="8100000">
            <a:off x="7814791" y="387039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FB1794A-D004-91BE-EF6A-A3913CCD384E}"/>
              </a:ext>
            </a:extLst>
          </p:cNvPr>
          <p:cNvSpPr txBox="1"/>
          <p:nvPr/>
        </p:nvSpPr>
        <p:spPr>
          <a:xfrm>
            <a:off x="7056164" y="360986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06F816-6395-BBAB-56D4-FC2E6E76AA8B}"/>
              </a:ext>
            </a:extLst>
          </p:cNvPr>
          <p:cNvSpPr txBox="1"/>
          <p:nvPr/>
        </p:nvSpPr>
        <p:spPr>
          <a:xfrm>
            <a:off x="7853190" y="4360844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ACBC125F-DD31-F842-71EE-5CB9F01316A7}"/>
              </a:ext>
            </a:extLst>
          </p:cNvPr>
          <p:cNvSpPr/>
          <p:nvPr/>
        </p:nvSpPr>
        <p:spPr>
          <a:xfrm>
            <a:off x="5034707" y="1090670"/>
            <a:ext cx="3227944" cy="3459297"/>
          </a:xfrm>
          <a:prstGeom prst="arc">
            <a:avLst>
              <a:gd name="adj1" fmla="val 16200000"/>
              <a:gd name="adj2" fmla="val 17820766"/>
            </a:avLst>
          </a:prstGeom>
          <a:ln w="19050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647BC07-550F-FB3F-6B71-C3827715346D}"/>
              </a:ext>
            </a:extLst>
          </p:cNvPr>
          <p:cNvGrpSpPr/>
          <p:nvPr/>
        </p:nvGrpSpPr>
        <p:grpSpPr>
          <a:xfrm rot="2700000">
            <a:off x="7793337" y="1553188"/>
            <a:ext cx="72001" cy="458325"/>
            <a:chOff x="6551364" y="1095444"/>
            <a:chExt cx="72001" cy="458325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A70C9E7-BBAA-2888-1301-514AED79F4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095444"/>
              <a:ext cx="72000" cy="72000"/>
            </a:xfrm>
            <a:prstGeom prst="ellipse">
              <a:avLst/>
            </a:prstGeom>
            <a:solidFill>
              <a:srgbClr val="4472C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C05069A-2E81-121E-6D3E-BAB4D95C6F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5" y="128860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D26A392-7FB2-FC25-4D93-27BC555512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481769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DB0694F-8A20-8731-B5B6-CAB5A15E9B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19202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3398582-338C-E993-C492-4F024585D7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385187"/>
              <a:ext cx="72000" cy="72000"/>
            </a:xfrm>
            <a:prstGeom prst="ellipse">
              <a:avLst/>
            </a:prstGeom>
            <a:solidFill>
              <a:srgbClr val="4472C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3A67F64E-5AF0-B902-8197-603EF422C398}"/>
              </a:ext>
            </a:extLst>
          </p:cNvPr>
          <p:cNvSpPr>
            <a:spLocks noChangeAspect="1"/>
          </p:cNvSpPr>
          <p:nvPr/>
        </p:nvSpPr>
        <p:spPr>
          <a:xfrm rot="8100000">
            <a:off x="7965008" y="4298995"/>
            <a:ext cx="72000" cy="72000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6D806DF-D021-052B-7C24-785E9F26999D}"/>
              </a:ext>
            </a:extLst>
          </p:cNvPr>
          <p:cNvSpPr txBox="1"/>
          <p:nvPr/>
        </p:nvSpPr>
        <p:spPr>
          <a:xfrm>
            <a:off x="5954201" y="2743200"/>
            <a:ext cx="1289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</a:t>
            </a:r>
            <a:r>
              <a:rPr lang="en-CH" dirty="0"/>
              <a:t>rame n = 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DD8D78B-CF46-2ADF-8015-4DF1E2749962}"/>
              </a:ext>
            </a:extLst>
          </p:cNvPr>
          <p:cNvSpPr txBox="1"/>
          <p:nvPr/>
        </p:nvSpPr>
        <p:spPr>
          <a:xfrm>
            <a:off x="374573" y="1255922"/>
            <a:ext cx="4426027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Simuation of frame </a:t>
            </a:r>
            <a:r>
              <a:rPr lang="en-CH" b="1" dirty="0">
                <a:solidFill>
                  <a:srgbClr val="2963AE"/>
                </a:solidFill>
              </a:rPr>
              <a:t>F</a:t>
            </a:r>
            <a:r>
              <a:rPr lang="en-CH" b="1" baseline="-25000" dirty="0">
                <a:solidFill>
                  <a:srgbClr val="2963AE"/>
                </a:solidFill>
              </a:rPr>
              <a:t>1</a:t>
            </a:r>
            <a:r>
              <a:rPr lang="en-CH" b="1" dirty="0">
                <a:solidFill>
                  <a:srgbClr val="2963AE"/>
                </a:solidFill>
              </a:rPr>
              <a:t>(s)</a:t>
            </a:r>
            <a:r>
              <a:rPr lang="en-CH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At the start of each turn the </a:t>
            </a:r>
            <a:r>
              <a:rPr lang="en-CH" b="1" dirty="0">
                <a:solidFill>
                  <a:srgbClr val="2963AE"/>
                </a:solidFill>
                <a:latin typeface="Symbol" pitchFamily="2" charset="2"/>
              </a:rPr>
              <a:t>z</a:t>
            </a:r>
            <a:r>
              <a:rPr lang="en-CH" b="1" dirty="0">
                <a:solidFill>
                  <a:srgbClr val="2963AE"/>
                </a:solidFill>
              </a:rPr>
              <a:t> coordinate needs to be updated</a:t>
            </a:r>
            <a:r>
              <a:rPr lang="en-CH" dirty="0">
                <a:solidFill>
                  <a:schemeClr val="tx2"/>
                </a:solidFill>
              </a:rPr>
              <a:t> (see later)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track active partilces to the </a:t>
            </a:r>
            <a:r>
              <a:rPr lang="en-CH" b="1" dirty="0">
                <a:solidFill>
                  <a:srgbClr val="2963AE"/>
                </a:solidFill>
              </a:rPr>
              <a:t>first SyncTime element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dirty="0">
                <a:solidFill>
                  <a:schemeClr val="tx2"/>
                </a:solidFill>
              </a:rPr>
              <a:t>Particles that arrived too late in F</a:t>
            </a:r>
            <a:r>
              <a:rPr lang="en-CH" baseline="-25000" dirty="0">
                <a:solidFill>
                  <a:schemeClr val="tx2"/>
                </a:solidFill>
              </a:rPr>
              <a:t>0</a:t>
            </a:r>
            <a:r>
              <a:rPr lang="en-CH" dirty="0">
                <a:solidFill>
                  <a:schemeClr val="tx2"/>
                </a:solidFill>
              </a:rPr>
              <a:t>(s) are now </a:t>
            </a:r>
            <a:r>
              <a:rPr lang="en-CH" b="1" dirty="0">
                <a:solidFill>
                  <a:srgbClr val="2963AE"/>
                </a:solidFill>
              </a:rPr>
              <a:t>reactivated for F</a:t>
            </a:r>
            <a:r>
              <a:rPr lang="en-CH" b="1" baseline="-25000" dirty="0">
                <a:solidFill>
                  <a:srgbClr val="2963AE"/>
                </a:solidFill>
              </a:rPr>
              <a:t>1</a:t>
            </a:r>
            <a:r>
              <a:rPr lang="en-CH" b="1" dirty="0">
                <a:solidFill>
                  <a:srgbClr val="2963AE"/>
                </a:solidFill>
              </a:rPr>
              <a:t>(s)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  </a:t>
            </a:r>
            <a:r>
              <a:rPr lang="en-CH" dirty="0">
                <a:solidFill>
                  <a:schemeClr val="tx2"/>
                </a:solidFill>
                <a:latin typeface="Symbol" pitchFamily="2" charset="2"/>
              </a:rPr>
              <a:t>z</a:t>
            </a:r>
            <a:r>
              <a:rPr lang="en-CH" dirty="0">
                <a:solidFill>
                  <a:schemeClr val="tx2"/>
                </a:solidFill>
              </a:rPr>
              <a:t> needs to be updated (see later)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CH" b="1" dirty="0">
              <a:solidFill>
                <a:srgbClr val="2963AE"/>
              </a:solidFill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endParaRPr lang="en-CH" dirty="0">
              <a:solidFill>
                <a:schemeClr val="tx2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29014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Method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BBCFADA-3620-F921-3A1C-981B2C07D165}"/>
              </a:ext>
            </a:extLst>
          </p:cNvPr>
          <p:cNvSpPr/>
          <p:nvPr/>
        </p:nvSpPr>
        <p:spPr>
          <a:xfrm>
            <a:off x="4836405" y="1200839"/>
            <a:ext cx="3481330" cy="348133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A814816-429E-C778-1608-8AA7DDDA1E1F}"/>
              </a:ext>
            </a:extLst>
          </p:cNvPr>
          <p:cNvCxnSpPr>
            <a:cxnSpLocks/>
          </p:cNvCxnSpPr>
          <p:nvPr/>
        </p:nvCxnSpPr>
        <p:spPr>
          <a:xfrm>
            <a:off x="6587364" y="925418"/>
            <a:ext cx="0" cy="5618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A635346-4970-7FA1-02C2-BFCBCD7DB5B9}"/>
              </a:ext>
            </a:extLst>
          </p:cNvPr>
          <p:cNvSpPr txBox="1"/>
          <p:nvPr/>
        </p:nvSpPr>
        <p:spPr>
          <a:xfrm>
            <a:off x="6345716" y="58389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CH" dirty="0"/>
              <a:t>=0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01E86D-611E-30F1-EC91-B365CFF0C838}"/>
              </a:ext>
            </a:extLst>
          </p:cNvPr>
          <p:cNvCxnSpPr>
            <a:cxnSpLocks/>
          </p:cNvCxnSpPr>
          <p:nvPr/>
        </p:nvCxnSpPr>
        <p:spPr>
          <a:xfrm rot="2700000">
            <a:off x="7928632" y="1538490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916B8F-6694-D941-68E9-4BEA5B9AF0B3}"/>
              </a:ext>
            </a:extLst>
          </p:cNvPr>
          <p:cNvSpPr txBox="1"/>
          <p:nvPr/>
        </p:nvSpPr>
        <p:spPr>
          <a:xfrm>
            <a:off x="8053330" y="1344058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9D7CEE-99DF-8C17-DCC3-F527C94CAF29}"/>
              </a:ext>
            </a:extLst>
          </p:cNvPr>
          <p:cNvCxnSpPr>
            <a:cxnSpLocks/>
          </p:cNvCxnSpPr>
          <p:nvPr/>
        </p:nvCxnSpPr>
        <p:spPr>
          <a:xfrm rot="2700000">
            <a:off x="7871712" y="147055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F6AB1AB-2956-CFB6-1038-97ABBEFF53E9}"/>
              </a:ext>
            </a:extLst>
          </p:cNvPr>
          <p:cNvSpPr txBox="1"/>
          <p:nvPr/>
        </p:nvSpPr>
        <p:spPr>
          <a:xfrm>
            <a:off x="6771562" y="177188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5D60F9-ED98-E8CF-44F8-BDB0E0B31641}"/>
              </a:ext>
            </a:extLst>
          </p:cNvPr>
          <p:cNvCxnSpPr>
            <a:cxnSpLocks/>
          </p:cNvCxnSpPr>
          <p:nvPr/>
        </p:nvCxnSpPr>
        <p:spPr>
          <a:xfrm rot="8100000">
            <a:off x="7750526" y="3927314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EEDF29-182E-1831-D15C-B662CDE1EFB3}"/>
              </a:ext>
            </a:extLst>
          </p:cNvPr>
          <p:cNvCxnSpPr>
            <a:cxnSpLocks/>
          </p:cNvCxnSpPr>
          <p:nvPr/>
        </p:nvCxnSpPr>
        <p:spPr>
          <a:xfrm rot="8100000">
            <a:off x="7814791" y="387039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FB1794A-D004-91BE-EF6A-A3913CCD384E}"/>
              </a:ext>
            </a:extLst>
          </p:cNvPr>
          <p:cNvSpPr txBox="1"/>
          <p:nvPr/>
        </p:nvSpPr>
        <p:spPr>
          <a:xfrm>
            <a:off x="7056164" y="360986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06F816-6395-BBAB-56D4-FC2E6E76AA8B}"/>
              </a:ext>
            </a:extLst>
          </p:cNvPr>
          <p:cNvSpPr txBox="1"/>
          <p:nvPr/>
        </p:nvSpPr>
        <p:spPr>
          <a:xfrm>
            <a:off x="7853190" y="4360844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ACBC125F-DD31-F842-71EE-5CB9F01316A7}"/>
              </a:ext>
            </a:extLst>
          </p:cNvPr>
          <p:cNvSpPr/>
          <p:nvPr/>
        </p:nvSpPr>
        <p:spPr>
          <a:xfrm>
            <a:off x="5034707" y="1090670"/>
            <a:ext cx="3227944" cy="3459297"/>
          </a:xfrm>
          <a:prstGeom prst="arc">
            <a:avLst>
              <a:gd name="adj1" fmla="val 16200000"/>
              <a:gd name="adj2" fmla="val 17820766"/>
            </a:avLst>
          </a:prstGeom>
          <a:ln w="19050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647BC07-550F-FB3F-6B71-C3827715346D}"/>
              </a:ext>
            </a:extLst>
          </p:cNvPr>
          <p:cNvGrpSpPr/>
          <p:nvPr/>
        </p:nvGrpSpPr>
        <p:grpSpPr>
          <a:xfrm rot="2700000">
            <a:off x="7793337" y="1553188"/>
            <a:ext cx="72001" cy="458325"/>
            <a:chOff x="6551364" y="1095444"/>
            <a:chExt cx="72001" cy="458325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A70C9E7-BBAA-2888-1301-514AED79F4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095444"/>
              <a:ext cx="72000" cy="72000"/>
            </a:xfrm>
            <a:prstGeom prst="ellipse">
              <a:avLst/>
            </a:prstGeom>
            <a:solidFill>
              <a:srgbClr val="4472C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C05069A-2E81-121E-6D3E-BAB4D95C6F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5" y="128860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D26A392-7FB2-FC25-4D93-27BC555512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481769"/>
              <a:ext cx="72000" cy="72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DB0694F-8A20-8731-B5B6-CAB5A15E9B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19202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3398582-338C-E993-C492-4F024585D7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385187"/>
              <a:ext cx="72000" cy="72000"/>
            </a:xfrm>
            <a:prstGeom prst="ellipse">
              <a:avLst/>
            </a:prstGeom>
            <a:solidFill>
              <a:srgbClr val="4472C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3A67F64E-5AF0-B902-8197-603EF422C398}"/>
              </a:ext>
            </a:extLst>
          </p:cNvPr>
          <p:cNvSpPr>
            <a:spLocks noChangeAspect="1"/>
          </p:cNvSpPr>
          <p:nvPr/>
        </p:nvSpPr>
        <p:spPr>
          <a:xfrm rot="8100000">
            <a:off x="7965008" y="4298995"/>
            <a:ext cx="72000" cy="72000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5AFDBA-982E-F7F8-4852-3A15E30BBC3A}"/>
              </a:ext>
            </a:extLst>
          </p:cNvPr>
          <p:cNvSpPr txBox="1"/>
          <p:nvPr/>
        </p:nvSpPr>
        <p:spPr>
          <a:xfrm>
            <a:off x="5954201" y="2743200"/>
            <a:ext cx="1289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</a:t>
            </a:r>
            <a:r>
              <a:rPr lang="en-CH" dirty="0"/>
              <a:t>rame n = 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EA5E3E-1D40-619C-326A-024BE6F7D471}"/>
              </a:ext>
            </a:extLst>
          </p:cNvPr>
          <p:cNvSpPr txBox="1"/>
          <p:nvPr/>
        </p:nvSpPr>
        <p:spPr>
          <a:xfrm>
            <a:off x="374573" y="1255922"/>
            <a:ext cx="446957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Simuation of frame </a:t>
            </a:r>
            <a:r>
              <a:rPr lang="en-CH" b="1" dirty="0">
                <a:solidFill>
                  <a:srgbClr val="2963AE"/>
                </a:solidFill>
              </a:rPr>
              <a:t>F</a:t>
            </a:r>
            <a:r>
              <a:rPr lang="en-CH" b="1" baseline="-25000" dirty="0">
                <a:solidFill>
                  <a:srgbClr val="2963AE"/>
                </a:solidFill>
              </a:rPr>
              <a:t>1</a:t>
            </a:r>
            <a:r>
              <a:rPr lang="en-CH" b="1" dirty="0">
                <a:solidFill>
                  <a:srgbClr val="2963AE"/>
                </a:solidFill>
              </a:rPr>
              <a:t>(s)</a:t>
            </a:r>
            <a:r>
              <a:rPr lang="en-CH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At the start of each turn the </a:t>
            </a:r>
            <a:r>
              <a:rPr lang="en-CH" b="1" dirty="0">
                <a:solidFill>
                  <a:srgbClr val="2963AE"/>
                </a:solidFill>
                <a:latin typeface="Symbol" pitchFamily="2" charset="2"/>
              </a:rPr>
              <a:t>z</a:t>
            </a:r>
            <a:r>
              <a:rPr lang="en-CH" b="1" dirty="0">
                <a:solidFill>
                  <a:srgbClr val="2963AE"/>
                </a:solidFill>
              </a:rPr>
              <a:t> coordinate needs to be updated</a:t>
            </a:r>
            <a:r>
              <a:rPr lang="en-CH" dirty="0">
                <a:solidFill>
                  <a:schemeClr val="tx2"/>
                </a:solidFill>
              </a:rPr>
              <a:t> (see later)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track active partilces to the </a:t>
            </a:r>
            <a:r>
              <a:rPr lang="en-CH" b="1" dirty="0">
                <a:solidFill>
                  <a:srgbClr val="2963AE"/>
                </a:solidFill>
              </a:rPr>
              <a:t>first SyncTime element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dirty="0">
                <a:solidFill>
                  <a:schemeClr val="tx2"/>
                </a:solidFill>
              </a:rPr>
              <a:t>Particles that arrived too late in F</a:t>
            </a:r>
            <a:r>
              <a:rPr lang="en-CH" baseline="-25000" dirty="0">
                <a:solidFill>
                  <a:schemeClr val="tx2"/>
                </a:solidFill>
              </a:rPr>
              <a:t>0</a:t>
            </a:r>
            <a:r>
              <a:rPr lang="en-CH" dirty="0">
                <a:solidFill>
                  <a:schemeClr val="tx2"/>
                </a:solidFill>
              </a:rPr>
              <a:t>(s) are now </a:t>
            </a:r>
            <a:r>
              <a:rPr lang="en-CH" b="1" dirty="0">
                <a:solidFill>
                  <a:srgbClr val="2963AE"/>
                </a:solidFill>
              </a:rPr>
              <a:t>reactivated for F</a:t>
            </a:r>
            <a:r>
              <a:rPr lang="en-CH" b="1" baseline="-25000" dirty="0">
                <a:solidFill>
                  <a:srgbClr val="2963AE"/>
                </a:solidFill>
              </a:rPr>
              <a:t>1</a:t>
            </a:r>
            <a:r>
              <a:rPr lang="en-CH" b="1" dirty="0">
                <a:solidFill>
                  <a:srgbClr val="2963AE"/>
                </a:solidFill>
              </a:rPr>
              <a:t>(s)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  </a:t>
            </a:r>
            <a:r>
              <a:rPr lang="en-CH" dirty="0">
                <a:solidFill>
                  <a:schemeClr val="tx2"/>
                </a:solidFill>
                <a:latin typeface="Symbol" pitchFamily="2" charset="2"/>
              </a:rPr>
              <a:t>z</a:t>
            </a:r>
            <a:r>
              <a:rPr lang="en-CH" dirty="0">
                <a:solidFill>
                  <a:schemeClr val="tx2"/>
                </a:solidFill>
              </a:rPr>
              <a:t> needs to be updated (see later)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dirty="0">
                <a:solidFill>
                  <a:schemeClr val="tx2"/>
                </a:solidFill>
              </a:rPr>
              <a:t>Particles arriving too late for F</a:t>
            </a:r>
            <a:r>
              <a:rPr lang="en-CH" baseline="-25000" dirty="0">
                <a:solidFill>
                  <a:schemeClr val="tx2"/>
                </a:solidFill>
              </a:rPr>
              <a:t>1</a:t>
            </a:r>
            <a:r>
              <a:rPr lang="en-CH" dirty="0">
                <a:solidFill>
                  <a:schemeClr val="tx2"/>
                </a:solidFill>
              </a:rPr>
              <a:t>(s) are deactivated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endParaRPr lang="en-CH" dirty="0">
              <a:solidFill>
                <a:schemeClr val="tx2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893661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Method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BBCFADA-3620-F921-3A1C-981B2C07D165}"/>
              </a:ext>
            </a:extLst>
          </p:cNvPr>
          <p:cNvSpPr/>
          <p:nvPr/>
        </p:nvSpPr>
        <p:spPr>
          <a:xfrm>
            <a:off x="4836405" y="1200839"/>
            <a:ext cx="3481330" cy="348133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A814816-429E-C778-1608-8AA7DDDA1E1F}"/>
              </a:ext>
            </a:extLst>
          </p:cNvPr>
          <p:cNvCxnSpPr>
            <a:cxnSpLocks/>
          </p:cNvCxnSpPr>
          <p:nvPr/>
        </p:nvCxnSpPr>
        <p:spPr>
          <a:xfrm>
            <a:off x="6587364" y="925418"/>
            <a:ext cx="0" cy="5618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A635346-4970-7FA1-02C2-BFCBCD7DB5B9}"/>
              </a:ext>
            </a:extLst>
          </p:cNvPr>
          <p:cNvSpPr txBox="1"/>
          <p:nvPr/>
        </p:nvSpPr>
        <p:spPr>
          <a:xfrm>
            <a:off x="6345716" y="58389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CH" dirty="0"/>
              <a:t>=0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01E86D-611E-30F1-EC91-B365CFF0C838}"/>
              </a:ext>
            </a:extLst>
          </p:cNvPr>
          <p:cNvCxnSpPr>
            <a:cxnSpLocks/>
          </p:cNvCxnSpPr>
          <p:nvPr/>
        </p:nvCxnSpPr>
        <p:spPr>
          <a:xfrm rot="2700000">
            <a:off x="7928632" y="1538490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916B8F-6694-D941-68E9-4BEA5B9AF0B3}"/>
              </a:ext>
            </a:extLst>
          </p:cNvPr>
          <p:cNvSpPr txBox="1"/>
          <p:nvPr/>
        </p:nvSpPr>
        <p:spPr>
          <a:xfrm>
            <a:off x="8053330" y="1344058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9D7CEE-99DF-8C17-DCC3-F527C94CAF29}"/>
              </a:ext>
            </a:extLst>
          </p:cNvPr>
          <p:cNvCxnSpPr>
            <a:cxnSpLocks/>
          </p:cNvCxnSpPr>
          <p:nvPr/>
        </p:nvCxnSpPr>
        <p:spPr>
          <a:xfrm rot="2700000">
            <a:off x="7871712" y="147055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F6AB1AB-2956-CFB6-1038-97ABBEFF53E9}"/>
              </a:ext>
            </a:extLst>
          </p:cNvPr>
          <p:cNvSpPr txBox="1"/>
          <p:nvPr/>
        </p:nvSpPr>
        <p:spPr>
          <a:xfrm>
            <a:off x="6771562" y="177188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5D60F9-ED98-E8CF-44F8-BDB0E0B31641}"/>
              </a:ext>
            </a:extLst>
          </p:cNvPr>
          <p:cNvCxnSpPr>
            <a:cxnSpLocks/>
          </p:cNvCxnSpPr>
          <p:nvPr/>
        </p:nvCxnSpPr>
        <p:spPr>
          <a:xfrm rot="8100000">
            <a:off x="7750526" y="3927314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EEDF29-182E-1831-D15C-B662CDE1EFB3}"/>
              </a:ext>
            </a:extLst>
          </p:cNvPr>
          <p:cNvCxnSpPr>
            <a:cxnSpLocks/>
          </p:cNvCxnSpPr>
          <p:nvPr/>
        </p:nvCxnSpPr>
        <p:spPr>
          <a:xfrm rot="8100000">
            <a:off x="7814791" y="387039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FB1794A-D004-91BE-EF6A-A3913CCD384E}"/>
              </a:ext>
            </a:extLst>
          </p:cNvPr>
          <p:cNvSpPr txBox="1"/>
          <p:nvPr/>
        </p:nvSpPr>
        <p:spPr>
          <a:xfrm>
            <a:off x="7056164" y="360986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06F816-6395-BBAB-56D4-FC2E6E76AA8B}"/>
              </a:ext>
            </a:extLst>
          </p:cNvPr>
          <p:cNvSpPr txBox="1"/>
          <p:nvPr/>
        </p:nvSpPr>
        <p:spPr>
          <a:xfrm>
            <a:off x="7853190" y="4360844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ACBC125F-DD31-F842-71EE-5CB9F01316A7}"/>
              </a:ext>
            </a:extLst>
          </p:cNvPr>
          <p:cNvSpPr/>
          <p:nvPr/>
        </p:nvSpPr>
        <p:spPr>
          <a:xfrm>
            <a:off x="5034707" y="1090670"/>
            <a:ext cx="3227944" cy="3459297"/>
          </a:xfrm>
          <a:prstGeom prst="arc">
            <a:avLst>
              <a:gd name="adj1" fmla="val 16200000"/>
              <a:gd name="adj2" fmla="val 17820766"/>
            </a:avLst>
          </a:prstGeom>
          <a:ln w="19050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D26A392-7FB2-FC25-4D93-27BC55551212}"/>
              </a:ext>
            </a:extLst>
          </p:cNvPr>
          <p:cNvSpPr>
            <a:spLocks noChangeAspect="1"/>
          </p:cNvSpPr>
          <p:nvPr/>
        </p:nvSpPr>
        <p:spPr>
          <a:xfrm rot="2700000">
            <a:off x="7656750" y="1882937"/>
            <a:ext cx="72000" cy="72000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A67F64E-5AF0-B902-8197-603EF422C398}"/>
              </a:ext>
            </a:extLst>
          </p:cNvPr>
          <p:cNvSpPr>
            <a:spLocks noChangeAspect="1"/>
          </p:cNvSpPr>
          <p:nvPr/>
        </p:nvSpPr>
        <p:spPr>
          <a:xfrm rot="8100000">
            <a:off x="7965008" y="4298995"/>
            <a:ext cx="72000" cy="72000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4D5E071-B050-9CEF-D1CB-CA46BB2670BD}"/>
              </a:ext>
            </a:extLst>
          </p:cNvPr>
          <p:cNvGrpSpPr/>
          <p:nvPr/>
        </p:nvGrpSpPr>
        <p:grpSpPr>
          <a:xfrm rot="2700000">
            <a:off x="7902971" y="1634275"/>
            <a:ext cx="72001" cy="361743"/>
            <a:chOff x="6551364" y="1095444"/>
            <a:chExt cx="72001" cy="36174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A2E7487-9B86-424B-3103-761568C5C28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095444"/>
              <a:ext cx="72000" cy="72000"/>
            </a:xfrm>
            <a:prstGeom prst="ellipse">
              <a:avLst/>
            </a:prstGeom>
            <a:solidFill>
              <a:srgbClr val="4472C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8A5D4A8-C402-3F76-5854-4EAD5DE0A8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5" y="128860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3F0F90B-DDD7-37F6-55C7-90C9E0F509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19202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17A41CF-2894-70A4-1345-E46926F735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385187"/>
              <a:ext cx="72000" cy="72000"/>
            </a:xfrm>
            <a:prstGeom prst="ellipse">
              <a:avLst/>
            </a:prstGeom>
            <a:solidFill>
              <a:srgbClr val="4472C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CAC2945-7A41-D966-B4C8-D7F529EBBC56}"/>
              </a:ext>
            </a:extLst>
          </p:cNvPr>
          <p:cNvSpPr txBox="1"/>
          <p:nvPr/>
        </p:nvSpPr>
        <p:spPr>
          <a:xfrm>
            <a:off x="5954201" y="2743200"/>
            <a:ext cx="1289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</a:t>
            </a:r>
            <a:r>
              <a:rPr lang="en-CH" dirty="0"/>
              <a:t>rame n = 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960EE1-D1F3-6995-EC96-360866C1AB26}"/>
              </a:ext>
            </a:extLst>
          </p:cNvPr>
          <p:cNvSpPr txBox="1"/>
          <p:nvPr/>
        </p:nvSpPr>
        <p:spPr>
          <a:xfrm>
            <a:off x="374573" y="1255922"/>
            <a:ext cx="4534884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Simuation of frame </a:t>
            </a:r>
            <a:r>
              <a:rPr lang="en-CH" b="1" dirty="0">
                <a:solidFill>
                  <a:srgbClr val="2963AE"/>
                </a:solidFill>
              </a:rPr>
              <a:t>F</a:t>
            </a:r>
            <a:r>
              <a:rPr lang="en-CH" b="1" baseline="-25000" dirty="0">
                <a:solidFill>
                  <a:srgbClr val="2963AE"/>
                </a:solidFill>
              </a:rPr>
              <a:t>1</a:t>
            </a:r>
            <a:r>
              <a:rPr lang="en-CH" b="1" dirty="0">
                <a:solidFill>
                  <a:srgbClr val="2963AE"/>
                </a:solidFill>
              </a:rPr>
              <a:t>(s)</a:t>
            </a:r>
            <a:r>
              <a:rPr lang="en-CH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At the start of each turn the </a:t>
            </a:r>
            <a:r>
              <a:rPr lang="en-CH" b="1" dirty="0">
                <a:solidFill>
                  <a:srgbClr val="2963AE"/>
                </a:solidFill>
                <a:latin typeface="Symbol" pitchFamily="2" charset="2"/>
              </a:rPr>
              <a:t>z</a:t>
            </a:r>
            <a:r>
              <a:rPr lang="en-CH" b="1" dirty="0">
                <a:solidFill>
                  <a:srgbClr val="2963AE"/>
                </a:solidFill>
              </a:rPr>
              <a:t> coordinate needs to be updated</a:t>
            </a:r>
            <a:r>
              <a:rPr lang="en-CH" dirty="0">
                <a:solidFill>
                  <a:schemeClr val="tx2"/>
                </a:solidFill>
              </a:rPr>
              <a:t> (see later)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track active partilces to the </a:t>
            </a:r>
            <a:r>
              <a:rPr lang="en-CH" b="1" dirty="0">
                <a:solidFill>
                  <a:srgbClr val="2963AE"/>
                </a:solidFill>
              </a:rPr>
              <a:t>first SyncTime element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dirty="0">
                <a:solidFill>
                  <a:schemeClr val="tx2"/>
                </a:solidFill>
              </a:rPr>
              <a:t>Particles that arrived too late in F</a:t>
            </a:r>
            <a:r>
              <a:rPr lang="en-CH" baseline="-25000" dirty="0">
                <a:solidFill>
                  <a:schemeClr val="tx2"/>
                </a:solidFill>
              </a:rPr>
              <a:t>0</a:t>
            </a:r>
            <a:r>
              <a:rPr lang="en-CH" dirty="0">
                <a:solidFill>
                  <a:schemeClr val="tx2"/>
                </a:solidFill>
              </a:rPr>
              <a:t>(s) are now </a:t>
            </a:r>
            <a:r>
              <a:rPr lang="en-CH" b="1" dirty="0">
                <a:solidFill>
                  <a:srgbClr val="2963AE"/>
                </a:solidFill>
              </a:rPr>
              <a:t>reactivated for F</a:t>
            </a:r>
            <a:r>
              <a:rPr lang="en-CH" b="1" baseline="-25000" dirty="0">
                <a:solidFill>
                  <a:srgbClr val="2963AE"/>
                </a:solidFill>
              </a:rPr>
              <a:t>1</a:t>
            </a:r>
            <a:r>
              <a:rPr lang="en-CH" b="1" dirty="0">
                <a:solidFill>
                  <a:srgbClr val="2963AE"/>
                </a:solidFill>
              </a:rPr>
              <a:t>(s)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  </a:t>
            </a:r>
            <a:r>
              <a:rPr lang="en-CH" dirty="0">
                <a:solidFill>
                  <a:schemeClr val="tx2"/>
                </a:solidFill>
                <a:latin typeface="Symbol" pitchFamily="2" charset="2"/>
              </a:rPr>
              <a:t>z</a:t>
            </a:r>
            <a:r>
              <a:rPr lang="en-CH" dirty="0">
                <a:solidFill>
                  <a:schemeClr val="tx2"/>
                </a:solidFill>
              </a:rPr>
              <a:t> needs to be updated (see later)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dirty="0">
                <a:solidFill>
                  <a:schemeClr val="tx2"/>
                </a:solidFill>
              </a:rPr>
              <a:t>Particles arriving too late for F</a:t>
            </a:r>
            <a:r>
              <a:rPr lang="en-CH" baseline="-25000" dirty="0">
                <a:solidFill>
                  <a:schemeClr val="tx2"/>
                </a:solidFill>
              </a:rPr>
              <a:t>1</a:t>
            </a:r>
            <a:r>
              <a:rPr lang="en-CH" dirty="0">
                <a:solidFill>
                  <a:schemeClr val="tx2"/>
                </a:solidFill>
              </a:rPr>
              <a:t>(s) are deactivated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A</a:t>
            </a:r>
            <a:r>
              <a:rPr lang="en-GB" dirty="0" err="1">
                <a:solidFill>
                  <a:schemeClr val="tx2"/>
                </a:solidFill>
              </a:rPr>
              <a:t>nd</a:t>
            </a:r>
            <a:r>
              <a:rPr lang="en-CH" dirty="0">
                <a:solidFill>
                  <a:schemeClr val="tx2"/>
                </a:solidFill>
              </a:rPr>
              <a:t> so on…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endParaRPr lang="en-CH" dirty="0">
              <a:solidFill>
                <a:schemeClr val="tx2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59975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Method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BBCFADA-3620-F921-3A1C-981B2C07D165}"/>
              </a:ext>
            </a:extLst>
          </p:cNvPr>
          <p:cNvSpPr/>
          <p:nvPr/>
        </p:nvSpPr>
        <p:spPr>
          <a:xfrm>
            <a:off x="4836405" y="1200839"/>
            <a:ext cx="3481330" cy="348133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A814816-429E-C778-1608-8AA7DDDA1E1F}"/>
              </a:ext>
            </a:extLst>
          </p:cNvPr>
          <p:cNvCxnSpPr>
            <a:cxnSpLocks/>
          </p:cNvCxnSpPr>
          <p:nvPr/>
        </p:nvCxnSpPr>
        <p:spPr>
          <a:xfrm>
            <a:off x="6587364" y="925418"/>
            <a:ext cx="0" cy="5618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A635346-4970-7FA1-02C2-BFCBCD7DB5B9}"/>
              </a:ext>
            </a:extLst>
          </p:cNvPr>
          <p:cNvSpPr txBox="1"/>
          <p:nvPr/>
        </p:nvSpPr>
        <p:spPr>
          <a:xfrm>
            <a:off x="6345716" y="58389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CH" dirty="0"/>
              <a:t>=0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01E86D-611E-30F1-EC91-B365CFF0C838}"/>
              </a:ext>
            </a:extLst>
          </p:cNvPr>
          <p:cNvCxnSpPr>
            <a:cxnSpLocks/>
          </p:cNvCxnSpPr>
          <p:nvPr/>
        </p:nvCxnSpPr>
        <p:spPr>
          <a:xfrm rot="2700000">
            <a:off x="7928632" y="1538490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916B8F-6694-D941-68E9-4BEA5B9AF0B3}"/>
              </a:ext>
            </a:extLst>
          </p:cNvPr>
          <p:cNvSpPr txBox="1"/>
          <p:nvPr/>
        </p:nvSpPr>
        <p:spPr>
          <a:xfrm>
            <a:off x="8053330" y="1344058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9D7CEE-99DF-8C17-DCC3-F527C94CAF29}"/>
              </a:ext>
            </a:extLst>
          </p:cNvPr>
          <p:cNvCxnSpPr>
            <a:cxnSpLocks/>
          </p:cNvCxnSpPr>
          <p:nvPr/>
        </p:nvCxnSpPr>
        <p:spPr>
          <a:xfrm rot="2700000">
            <a:off x="7871712" y="147055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F6AB1AB-2956-CFB6-1038-97ABBEFF53E9}"/>
              </a:ext>
            </a:extLst>
          </p:cNvPr>
          <p:cNvSpPr txBox="1"/>
          <p:nvPr/>
        </p:nvSpPr>
        <p:spPr>
          <a:xfrm>
            <a:off x="6771562" y="177188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5D60F9-ED98-E8CF-44F8-BDB0E0B31641}"/>
              </a:ext>
            </a:extLst>
          </p:cNvPr>
          <p:cNvCxnSpPr>
            <a:cxnSpLocks/>
          </p:cNvCxnSpPr>
          <p:nvPr/>
        </p:nvCxnSpPr>
        <p:spPr>
          <a:xfrm rot="8100000">
            <a:off x="7750526" y="3927314"/>
            <a:ext cx="0" cy="561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EEDF29-182E-1831-D15C-B662CDE1EFB3}"/>
              </a:ext>
            </a:extLst>
          </p:cNvPr>
          <p:cNvCxnSpPr>
            <a:cxnSpLocks/>
          </p:cNvCxnSpPr>
          <p:nvPr/>
        </p:nvCxnSpPr>
        <p:spPr>
          <a:xfrm rot="8100000">
            <a:off x="7814791" y="3870392"/>
            <a:ext cx="0" cy="5618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FB1794A-D004-91BE-EF6A-A3913CCD384E}"/>
              </a:ext>
            </a:extLst>
          </p:cNvPr>
          <p:cNvSpPr txBox="1"/>
          <p:nvPr/>
        </p:nvSpPr>
        <p:spPr>
          <a:xfrm>
            <a:off x="7056164" y="3609860"/>
            <a:ext cx="87818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accent6">
                    <a:lumMod val="75000"/>
                  </a:schemeClr>
                </a:solidFill>
              </a:rPr>
              <a:t>SyncTime</a:t>
            </a:r>
            <a:endParaRPr lang="en-CH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06F816-6395-BBAB-56D4-FC2E6E76AA8B}"/>
              </a:ext>
            </a:extLst>
          </p:cNvPr>
          <p:cNvSpPr txBox="1"/>
          <p:nvPr/>
        </p:nvSpPr>
        <p:spPr>
          <a:xfrm>
            <a:off x="7853190" y="4360844"/>
            <a:ext cx="896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>
                <a:solidFill>
                  <a:srgbClr val="FF0000"/>
                </a:solidFill>
              </a:rPr>
              <a:t>Collective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element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ACBC125F-DD31-F842-71EE-5CB9F01316A7}"/>
              </a:ext>
            </a:extLst>
          </p:cNvPr>
          <p:cNvSpPr/>
          <p:nvPr/>
        </p:nvSpPr>
        <p:spPr>
          <a:xfrm>
            <a:off x="5034707" y="1090670"/>
            <a:ext cx="3227944" cy="3459297"/>
          </a:xfrm>
          <a:prstGeom prst="arc">
            <a:avLst>
              <a:gd name="adj1" fmla="val 16200000"/>
              <a:gd name="adj2" fmla="val 17820766"/>
            </a:avLst>
          </a:prstGeom>
          <a:ln w="19050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D26A392-7FB2-FC25-4D93-27BC55551212}"/>
              </a:ext>
            </a:extLst>
          </p:cNvPr>
          <p:cNvSpPr>
            <a:spLocks noChangeAspect="1"/>
          </p:cNvSpPr>
          <p:nvPr/>
        </p:nvSpPr>
        <p:spPr>
          <a:xfrm rot="2700000">
            <a:off x="7656750" y="1882937"/>
            <a:ext cx="72000" cy="72000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A67F64E-5AF0-B902-8197-603EF422C398}"/>
              </a:ext>
            </a:extLst>
          </p:cNvPr>
          <p:cNvSpPr>
            <a:spLocks noChangeAspect="1"/>
          </p:cNvSpPr>
          <p:nvPr/>
        </p:nvSpPr>
        <p:spPr>
          <a:xfrm rot="8100000">
            <a:off x="7965008" y="4298995"/>
            <a:ext cx="72000" cy="72000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4D5E071-B050-9CEF-D1CB-CA46BB2670BD}"/>
              </a:ext>
            </a:extLst>
          </p:cNvPr>
          <p:cNvGrpSpPr/>
          <p:nvPr/>
        </p:nvGrpSpPr>
        <p:grpSpPr>
          <a:xfrm rot="5400000">
            <a:off x="8278982" y="2779411"/>
            <a:ext cx="72001" cy="361743"/>
            <a:chOff x="6551364" y="1095444"/>
            <a:chExt cx="72001" cy="36174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A2E7487-9B86-424B-3103-761568C5C28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095444"/>
              <a:ext cx="72000" cy="72000"/>
            </a:xfrm>
            <a:prstGeom prst="ellipse">
              <a:avLst/>
            </a:prstGeom>
            <a:solidFill>
              <a:srgbClr val="4472C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8A5D4A8-C402-3F76-5854-4EAD5DE0A8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5" y="128860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3F0F90B-DDD7-37F6-55C7-90C9E0F509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19202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17A41CF-2894-70A4-1345-E46926F735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364" y="1385187"/>
              <a:ext cx="72000" cy="72000"/>
            </a:xfrm>
            <a:prstGeom prst="ellipse">
              <a:avLst/>
            </a:prstGeom>
            <a:solidFill>
              <a:srgbClr val="4472C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E869B0C-FF74-5F09-490E-1C47E0CD6E56}"/>
              </a:ext>
            </a:extLst>
          </p:cNvPr>
          <p:cNvSpPr txBox="1"/>
          <p:nvPr/>
        </p:nvSpPr>
        <p:spPr>
          <a:xfrm>
            <a:off x="5954201" y="2743200"/>
            <a:ext cx="1289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</a:t>
            </a:r>
            <a:r>
              <a:rPr lang="en-CH" dirty="0"/>
              <a:t>rame n = 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335E1A-202C-126A-DCB9-48ECE72747D2}"/>
              </a:ext>
            </a:extLst>
          </p:cNvPr>
          <p:cNvSpPr txBox="1"/>
          <p:nvPr/>
        </p:nvSpPr>
        <p:spPr>
          <a:xfrm>
            <a:off x="374573" y="1255922"/>
            <a:ext cx="4458684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Simuation of frame </a:t>
            </a:r>
            <a:r>
              <a:rPr lang="en-CH" b="1" dirty="0">
                <a:solidFill>
                  <a:srgbClr val="2963AE"/>
                </a:solidFill>
              </a:rPr>
              <a:t>F</a:t>
            </a:r>
            <a:r>
              <a:rPr lang="en-CH" b="1" baseline="-25000" dirty="0">
                <a:solidFill>
                  <a:srgbClr val="2963AE"/>
                </a:solidFill>
              </a:rPr>
              <a:t>1</a:t>
            </a:r>
            <a:r>
              <a:rPr lang="en-CH" b="1" dirty="0">
                <a:solidFill>
                  <a:srgbClr val="2963AE"/>
                </a:solidFill>
              </a:rPr>
              <a:t>(s)</a:t>
            </a:r>
            <a:r>
              <a:rPr lang="en-CH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At the start of each turn the </a:t>
            </a:r>
            <a:r>
              <a:rPr lang="en-CH" b="1" dirty="0">
                <a:solidFill>
                  <a:srgbClr val="2963AE"/>
                </a:solidFill>
                <a:latin typeface="Symbol" pitchFamily="2" charset="2"/>
              </a:rPr>
              <a:t>z</a:t>
            </a:r>
            <a:r>
              <a:rPr lang="en-CH" b="1" dirty="0">
                <a:solidFill>
                  <a:srgbClr val="2963AE"/>
                </a:solidFill>
              </a:rPr>
              <a:t> coordinate needs to be updated</a:t>
            </a:r>
            <a:r>
              <a:rPr lang="en-CH" dirty="0">
                <a:solidFill>
                  <a:schemeClr val="tx2"/>
                </a:solidFill>
              </a:rPr>
              <a:t> (see later)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track active partilces to the </a:t>
            </a:r>
            <a:r>
              <a:rPr lang="en-CH" b="1" dirty="0">
                <a:solidFill>
                  <a:srgbClr val="2963AE"/>
                </a:solidFill>
              </a:rPr>
              <a:t>first SyncTime element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dirty="0">
                <a:solidFill>
                  <a:schemeClr val="tx2"/>
                </a:solidFill>
              </a:rPr>
              <a:t>Particles that arrived too late in F</a:t>
            </a:r>
            <a:r>
              <a:rPr lang="en-CH" baseline="-25000" dirty="0">
                <a:solidFill>
                  <a:schemeClr val="tx2"/>
                </a:solidFill>
              </a:rPr>
              <a:t>0</a:t>
            </a:r>
            <a:r>
              <a:rPr lang="en-CH" dirty="0">
                <a:solidFill>
                  <a:schemeClr val="tx2"/>
                </a:solidFill>
              </a:rPr>
              <a:t>(s) are now </a:t>
            </a:r>
            <a:r>
              <a:rPr lang="en-CH" b="1" dirty="0">
                <a:solidFill>
                  <a:srgbClr val="2963AE"/>
                </a:solidFill>
              </a:rPr>
              <a:t>reactivated for F</a:t>
            </a:r>
            <a:r>
              <a:rPr lang="en-CH" b="1" baseline="-25000" dirty="0">
                <a:solidFill>
                  <a:srgbClr val="2963AE"/>
                </a:solidFill>
              </a:rPr>
              <a:t>1</a:t>
            </a:r>
            <a:r>
              <a:rPr lang="en-CH" b="1" dirty="0">
                <a:solidFill>
                  <a:srgbClr val="2963AE"/>
                </a:solidFill>
              </a:rPr>
              <a:t>(s)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  </a:t>
            </a:r>
            <a:r>
              <a:rPr lang="en-CH" dirty="0">
                <a:solidFill>
                  <a:schemeClr val="tx2"/>
                </a:solidFill>
                <a:latin typeface="Symbol" pitchFamily="2" charset="2"/>
              </a:rPr>
              <a:t>z</a:t>
            </a:r>
            <a:r>
              <a:rPr lang="en-CH" dirty="0">
                <a:solidFill>
                  <a:schemeClr val="tx2"/>
                </a:solidFill>
              </a:rPr>
              <a:t> needs to be updated (see later)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dirty="0">
                <a:solidFill>
                  <a:schemeClr val="tx2"/>
                </a:solidFill>
              </a:rPr>
              <a:t>Particles arriving too late for F</a:t>
            </a:r>
            <a:r>
              <a:rPr lang="en-CH" baseline="-25000" dirty="0">
                <a:solidFill>
                  <a:schemeClr val="tx2"/>
                </a:solidFill>
              </a:rPr>
              <a:t>1</a:t>
            </a:r>
            <a:r>
              <a:rPr lang="en-CH" dirty="0">
                <a:solidFill>
                  <a:schemeClr val="tx2"/>
                </a:solidFill>
              </a:rPr>
              <a:t>(s) are deactivated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A</a:t>
            </a:r>
            <a:r>
              <a:rPr lang="en-GB" dirty="0" err="1">
                <a:solidFill>
                  <a:schemeClr val="tx2"/>
                </a:solidFill>
              </a:rPr>
              <a:t>nd</a:t>
            </a:r>
            <a:r>
              <a:rPr lang="en-CH" dirty="0">
                <a:solidFill>
                  <a:schemeClr val="tx2"/>
                </a:solidFill>
              </a:rPr>
              <a:t> so on…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endParaRPr lang="en-CH" dirty="0">
              <a:solidFill>
                <a:schemeClr val="tx2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573585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Outline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A1FF3EC-B1E0-9543-AC45-C2DF930906DC}"/>
              </a:ext>
            </a:extLst>
          </p:cNvPr>
          <p:cNvSpPr/>
          <p:nvPr/>
        </p:nvSpPr>
        <p:spPr>
          <a:xfrm>
            <a:off x="1192905" y="1046422"/>
            <a:ext cx="5044610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Introduction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Particle slippage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Implications for collective effects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Simulation method description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Reference speed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  <a:latin typeface="Symbol" pitchFamily="2" charset="2"/>
              </a:rPr>
              <a:t>b</a:t>
            </a:r>
            <a:r>
              <a:rPr lang="en-US" sz="1700" baseline="-25000" dirty="0" err="1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sim</a:t>
            </a:r>
            <a:endParaRPr lang="en-US" sz="1700" baseline="-25000" dirty="0">
              <a:solidFill>
                <a:schemeClr val="bg1">
                  <a:lumMod val="65000"/>
                </a:schemeClr>
              </a:solidFill>
              <a:latin typeface="Calibri" panose="020F0502020204030204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turns to frames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Algorithm step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bu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 step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sz="1700" b="1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Mathematical description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Propositions on time time of arrivals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Justification of the method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Generalization of 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Symbol" pitchFamily="2" charset="2"/>
              </a:rPr>
              <a:t>z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 coordinate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Symbol" pitchFamily="2" charset="2"/>
              </a:rPr>
              <a:t>z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 update at start turn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Symbol" pitchFamily="2" charset="2"/>
              </a:rPr>
              <a:t>z</a:t>
            </a: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update on frame jump 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Numerical tests</a:t>
            </a:r>
            <a:endParaRPr kumimoji="0" lang="en-US" sz="1700" b="1" i="0" u="none" strike="noStrike" kern="1200" cap="none" spc="0" normalizeH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kumimoji="0" lang="en-US" sz="1700" b="0" i="0" u="none" strike="noStrike" kern="1200" cap="none" spc="0" normalizeH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9050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Particle slippage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A1FF3EC-B1E0-9543-AC45-C2DF930906DC}"/>
              </a:ext>
            </a:extLst>
          </p:cNvPr>
          <p:cNvSpPr/>
          <p:nvPr/>
        </p:nvSpPr>
        <p:spPr>
          <a:xfrm>
            <a:off x="420019" y="1089965"/>
            <a:ext cx="8280725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a ring the particles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2963A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revolution frequency depends on the on the particle energy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To first order, this dependence is described by the </a:t>
            </a:r>
            <a:r>
              <a:rPr lang="en-US" sz="1700" b="1" dirty="0">
                <a:solidFill>
                  <a:srgbClr val="2963AE"/>
                </a:solidFill>
                <a:latin typeface="Calibri" panose="020F0502020204030204"/>
              </a:rPr>
              <a:t>slip factor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: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ED1411-9A65-32B6-F7A7-83AB18DFBE23}"/>
              </a:ext>
            </a:extLst>
          </p:cNvPr>
          <p:cNvSpPr/>
          <p:nvPr/>
        </p:nvSpPr>
        <p:spPr>
          <a:xfrm>
            <a:off x="420019" y="3521677"/>
            <a:ext cx="8303963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bunched beams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the momentum of the particles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2963A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oscillates around the equilibrium momentum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2963A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average revolution period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(over a synchrotron period) is the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2963A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same for all particles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2963A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differences in time of arrival among particles never exceeds one revolution period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Over a given time interval, </a:t>
            </a:r>
            <a:r>
              <a:rPr lang="en-US" sz="1700" b="1" dirty="0">
                <a:solidFill>
                  <a:srgbClr val="2963AE"/>
                </a:solidFill>
                <a:latin typeface="Calibri" panose="020F0502020204030204"/>
              </a:rPr>
              <a:t>all particles make the same number of turns</a:t>
            </a:r>
          </a:p>
          <a:p>
            <a:pPr lvl="1">
              <a:spcBef>
                <a:spcPts val="600"/>
              </a:spcBef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  <a:sym typeface="Wingdings" pitchFamily="2" charset="2"/>
              </a:rPr>
              <a:t> The turn index can be used as independent variable in the simulation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 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4A05FD0-2E85-620B-D5AC-86AD648C1D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350" y="2076450"/>
            <a:ext cx="35433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7095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Propositions on particles arrival times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BC4E0C-32F8-6A69-BC89-0243042E68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147" y="1958022"/>
            <a:ext cx="7772400" cy="11586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7F17A2-CC0E-E9DE-F33E-9E216D18446F}"/>
              </a:ext>
            </a:extLst>
          </p:cNvPr>
          <p:cNvSpPr txBox="1"/>
          <p:nvPr/>
        </p:nvSpPr>
        <p:spPr>
          <a:xfrm>
            <a:off x="1206347" y="514117"/>
            <a:ext cx="7651214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</a:rPr>
              <a:t>The procedure illustrated so far can be </a:t>
            </a:r>
            <a:r>
              <a:rPr lang="en-US" b="1" dirty="0">
                <a:solidFill>
                  <a:srgbClr val="2963AE"/>
                </a:solidFill>
              </a:rPr>
              <a:t>rigorously justified mathematically</a:t>
            </a:r>
            <a:r>
              <a:rPr lang="en-US" dirty="0">
                <a:solidFill>
                  <a:schemeClr val="tx2"/>
                </a:solidFill>
              </a:rPr>
              <a:t>. Full derivation available in the </a:t>
            </a:r>
            <a:r>
              <a:rPr lang="en-US" dirty="0">
                <a:hlinkClick r:id="rId4"/>
              </a:rPr>
              <a:t>Xsuite Physics Guide</a:t>
            </a:r>
            <a:r>
              <a:rPr lang="en-US" dirty="0"/>
              <a:t>. </a:t>
            </a: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</a:rPr>
              <a:t>A central role is played by the following </a:t>
            </a:r>
            <a:r>
              <a:rPr lang="en-US" b="1" dirty="0">
                <a:solidFill>
                  <a:srgbClr val="2963AE"/>
                </a:solidFill>
              </a:rPr>
              <a:t>two propositions</a:t>
            </a:r>
            <a:r>
              <a:rPr lang="en-US" dirty="0">
                <a:solidFill>
                  <a:schemeClr val="tx2"/>
                </a:solidFill>
              </a:rPr>
              <a:t>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27F01E-47AB-C58A-B740-7ED2E21360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165" y="3976287"/>
            <a:ext cx="7600559" cy="125469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0A597AD-62E1-2DE8-EC62-282C45F73F03}"/>
              </a:ext>
            </a:extLst>
          </p:cNvPr>
          <p:cNvSpPr/>
          <p:nvPr/>
        </p:nvSpPr>
        <p:spPr>
          <a:xfrm>
            <a:off x="737079" y="1783159"/>
            <a:ext cx="7612655" cy="147626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F1AB2A-70EC-9EFA-5212-0C786313D46E}"/>
              </a:ext>
            </a:extLst>
          </p:cNvPr>
          <p:cNvSpPr/>
          <p:nvPr/>
        </p:nvSpPr>
        <p:spPr>
          <a:xfrm>
            <a:off x="737079" y="3841477"/>
            <a:ext cx="7612655" cy="147626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C9F789-5829-5079-1F93-5DA9532DF2B7}"/>
              </a:ext>
            </a:extLst>
          </p:cNvPr>
          <p:cNvSpPr txBox="1"/>
          <p:nvPr/>
        </p:nvSpPr>
        <p:spPr>
          <a:xfrm>
            <a:off x="2166257" y="5715001"/>
            <a:ext cx="4864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2"/>
                </a:solidFill>
              </a:rPr>
              <a:t>In the following I give you a glimpse of the proof…</a:t>
            </a:r>
          </a:p>
        </p:txBody>
      </p:sp>
    </p:spTree>
    <p:extLst>
      <p:ext uri="{BB962C8B-B14F-4D97-AF65-F5344CB8AC3E}">
        <p14:creationId xmlns:p14="http://schemas.microsoft.com/office/powerpoint/2010/main" val="14255139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Proof of proposition 1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B6DBCD-D501-5B6A-2FC1-78B8F7E367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1113" y="742408"/>
            <a:ext cx="1681042" cy="117416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9FD94B-A310-00E1-EF3F-B9A25A921CCF}"/>
              </a:ext>
            </a:extLst>
          </p:cNvPr>
          <p:cNvSpPr txBox="1"/>
          <p:nvPr/>
        </p:nvSpPr>
        <p:spPr>
          <a:xfrm>
            <a:off x="1142999" y="718457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Reminders: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3AE4FB-D0B9-5D17-D552-994BD181715D}"/>
              </a:ext>
            </a:extLst>
          </p:cNvPr>
          <p:cNvSpPr txBox="1"/>
          <p:nvPr/>
        </p:nvSpPr>
        <p:spPr>
          <a:xfrm>
            <a:off x="119742" y="1970314"/>
            <a:ext cx="286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2"/>
                </a:solidFill>
              </a:rPr>
              <a:t>We prove an auxiliary result: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835A18-9DBD-6132-4213-588A4CB4F49C}"/>
              </a:ext>
            </a:extLst>
          </p:cNvPr>
          <p:cNvSpPr txBox="1"/>
          <p:nvPr/>
        </p:nvSpPr>
        <p:spPr>
          <a:xfrm>
            <a:off x="1698171" y="4397827"/>
            <a:ext cx="1854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Cobining the two: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802BD7-BDBA-3325-7A50-D9D517D7B2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434" y="4284435"/>
            <a:ext cx="3035300" cy="7493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767492-F92F-FE36-58C5-9EBADB285667}"/>
              </a:ext>
            </a:extLst>
          </p:cNvPr>
          <p:cNvSpPr txBox="1"/>
          <p:nvPr/>
        </p:nvSpPr>
        <p:spPr>
          <a:xfrm>
            <a:off x="163285" y="5116286"/>
            <a:ext cx="3382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2"/>
                </a:solidFill>
              </a:rPr>
              <a:t>Another relation that we will use: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0298527-821E-987F-326C-951B4E739A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2275" y="5650609"/>
            <a:ext cx="2839811" cy="65155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3043D64-DA4C-98C9-9BC6-A1E70E165AF5}"/>
              </a:ext>
            </a:extLst>
          </p:cNvPr>
          <p:cNvSpPr/>
          <p:nvPr/>
        </p:nvSpPr>
        <p:spPr>
          <a:xfrm>
            <a:off x="1153886" y="718457"/>
            <a:ext cx="7663543" cy="1153885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A5EE8B4-6E41-06FA-68D8-1F4BAE5BFA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1429" y="1058034"/>
            <a:ext cx="2077622" cy="58584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576DF77-D573-1149-18F0-06ECBC1AC392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40972" y="1050471"/>
            <a:ext cx="3145971" cy="8790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DC5AB94-0303-F0E4-CBC1-26EDF3656481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2114" y="2223626"/>
            <a:ext cx="6802664" cy="192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363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Proof of proposition 1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9519D04-5781-9F5E-4B51-6B9135149E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854" t="72466" r="18359" b="3106"/>
          <a:stretch/>
        </p:blipFill>
        <p:spPr>
          <a:xfrm>
            <a:off x="2155373" y="1817915"/>
            <a:ext cx="5268686" cy="28303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DBC985C-00AD-37F2-0E84-CC23DBAC5A27}"/>
              </a:ext>
            </a:extLst>
          </p:cNvPr>
          <p:cNvSpPr txBox="1"/>
          <p:nvPr/>
        </p:nvSpPr>
        <p:spPr>
          <a:xfrm>
            <a:off x="195943" y="1774372"/>
            <a:ext cx="1920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2"/>
                </a:solidFill>
              </a:rPr>
              <a:t>We want to prove: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37F7368-7B25-A4FC-9E34-9FD517963B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4544" y="3881668"/>
            <a:ext cx="2605314" cy="55659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D8BC272-6C54-8207-AD5A-CD175CF2FF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854" t="72466" r="69760" b="4985"/>
          <a:stretch/>
        </p:blipFill>
        <p:spPr>
          <a:xfrm>
            <a:off x="141515" y="3189457"/>
            <a:ext cx="1379767" cy="283029"/>
          </a:xfrm>
          <a:prstGeom prst="rect">
            <a:avLst/>
          </a:prstGeom>
        </p:spPr>
      </p:pic>
      <p:sp>
        <p:nvSpPr>
          <p:cNvPr id="20" name="Right Arrow 19">
            <a:extLst>
              <a:ext uri="{FF2B5EF4-FFF2-40B4-BE49-F238E27FC236}">
                <a16:creationId xmlns:a16="http://schemas.microsoft.com/office/drawing/2014/main" id="{33B191AA-77C0-FB38-CE8D-40520034E635}"/>
              </a:ext>
            </a:extLst>
          </p:cNvPr>
          <p:cNvSpPr/>
          <p:nvPr/>
        </p:nvSpPr>
        <p:spPr>
          <a:xfrm>
            <a:off x="152392" y="4680860"/>
            <a:ext cx="239486" cy="2939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BE6B5D-B00F-26F4-4FDC-56EBA885B248}"/>
              </a:ext>
            </a:extLst>
          </p:cNvPr>
          <p:cNvSpPr txBox="1"/>
          <p:nvPr/>
        </p:nvSpPr>
        <p:spPr>
          <a:xfrm>
            <a:off x="1186541" y="512253"/>
            <a:ext cx="1142968" cy="338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Reminders: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8AB0908-6E09-5598-50D8-6579BDEA25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6367" y="871580"/>
            <a:ext cx="2164061" cy="53422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99F2144-BEAF-139B-21C9-08603509F5D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142" y="870858"/>
            <a:ext cx="2497999" cy="573134"/>
          </a:xfrm>
          <a:prstGeom prst="rect">
            <a:avLst/>
          </a:prstGeom>
        </p:spPr>
      </p:pic>
      <p:sp>
        <p:nvSpPr>
          <p:cNvPr id="24" name="Right Arrow 23">
            <a:extLst>
              <a:ext uri="{FF2B5EF4-FFF2-40B4-BE49-F238E27FC236}">
                <a16:creationId xmlns:a16="http://schemas.microsoft.com/office/drawing/2014/main" id="{530119D9-46D1-69E0-9591-41817EBB425E}"/>
              </a:ext>
            </a:extLst>
          </p:cNvPr>
          <p:cNvSpPr/>
          <p:nvPr/>
        </p:nvSpPr>
        <p:spPr>
          <a:xfrm rot="1487688">
            <a:off x="4550228" y="3320145"/>
            <a:ext cx="239486" cy="2939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F7C6C29F-5663-A38C-E615-13F5B2F01649}"/>
              </a:ext>
            </a:extLst>
          </p:cNvPr>
          <p:cNvSpPr/>
          <p:nvPr/>
        </p:nvSpPr>
        <p:spPr>
          <a:xfrm rot="20112312" flipV="1">
            <a:off x="4550228" y="3864431"/>
            <a:ext cx="239486" cy="2939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1B1888A-1C5A-CAF1-7DA6-AA71385B3F8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4708" y="4613042"/>
            <a:ext cx="3966028" cy="551973"/>
          </a:xfrm>
          <a:prstGeom prst="rect">
            <a:avLst/>
          </a:prstGeom>
        </p:spPr>
      </p:pic>
      <p:sp>
        <p:nvSpPr>
          <p:cNvPr id="28" name="Right Arrow 27">
            <a:extLst>
              <a:ext uri="{FF2B5EF4-FFF2-40B4-BE49-F238E27FC236}">
                <a16:creationId xmlns:a16="http://schemas.microsoft.com/office/drawing/2014/main" id="{D4437F7B-603B-68BF-1990-FD9523DEFA75}"/>
              </a:ext>
            </a:extLst>
          </p:cNvPr>
          <p:cNvSpPr/>
          <p:nvPr/>
        </p:nvSpPr>
        <p:spPr>
          <a:xfrm>
            <a:off x="4136564" y="4702632"/>
            <a:ext cx="239486" cy="2939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6827AD78-41F3-2DB9-883A-70709591BE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46806" y="4588330"/>
            <a:ext cx="4152900" cy="557852"/>
          </a:xfrm>
          <a:prstGeom prst="rect">
            <a:avLst/>
          </a:prstGeom>
        </p:spPr>
      </p:pic>
      <p:sp>
        <p:nvSpPr>
          <p:cNvPr id="30" name="Right Arrow 29">
            <a:extLst>
              <a:ext uri="{FF2B5EF4-FFF2-40B4-BE49-F238E27FC236}">
                <a16:creationId xmlns:a16="http://schemas.microsoft.com/office/drawing/2014/main" id="{28A34A27-9DC4-4202-CDA8-3C7CB985D9A1}"/>
              </a:ext>
            </a:extLst>
          </p:cNvPr>
          <p:cNvSpPr/>
          <p:nvPr/>
        </p:nvSpPr>
        <p:spPr>
          <a:xfrm>
            <a:off x="1687285" y="3211288"/>
            <a:ext cx="239486" cy="2939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Right Arrow 30">
            <a:extLst>
              <a:ext uri="{FF2B5EF4-FFF2-40B4-BE49-F238E27FC236}">
                <a16:creationId xmlns:a16="http://schemas.microsoft.com/office/drawing/2014/main" id="{47B2F301-3726-1FBE-1651-034F5A030F83}"/>
              </a:ext>
            </a:extLst>
          </p:cNvPr>
          <p:cNvSpPr/>
          <p:nvPr/>
        </p:nvSpPr>
        <p:spPr>
          <a:xfrm>
            <a:off x="141506" y="5431978"/>
            <a:ext cx="239486" cy="2939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9046E2F-3B14-7931-BB5E-5C2EED7BF359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5094" y="5180695"/>
            <a:ext cx="3470728" cy="920092"/>
          </a:xfrm>
          <a:prstGeom prst="rect">
            <a:avLst/>
          </a:prstGeom>
        </p:spPr>
      </p:pic>
      <p:sp>
        <p:nvSpPr>
          <p:cNvPr id="33" name="Right Arrow 32">
            <a:extLst>
              <a:ext uri="{FF2B5EF4-FFF2-40B4-BE49-F238E27FC236}">
                <a16:creationId xmlns:a16="http://schemas.microsoft.com/office/drawing/2014/main" id="{CFE86410-CEB1-6D6A-3EDF-2B611F449EE3}"/>
              </a:ext>
            </a:extLst>
          </p:cNvPr>
          <p:cNvSpPr/>
          <p:nvPr/>
        </p:nvSpPr>
        <p:spPr>
          <a:xfrm>
            <a:off x="3537848" y="5475518"/>
            <a:ext cx="239486" cy="2939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4C7A21F5-FBA5-DC32-A68A-84E664181FD3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195" y="5998645"/>
            <a:ext cx="2638879" cy="728728"/>
          </a:xfrm>
          <a:prstGeom prst="rect">
            <a:avLst/>
          </a:prstGeom>
        </p:spPr>
      </p:pic>
      <p:sp>
        <p:nvSpPr>
          <p:cNvPr id="35" name="Right Arrow 34">
            <a:extLst>
              <a:ext uri="{FF2B5EF4-FFF2-40B4-BE49-F238E27FC236}">
                <a16:creationId xmlns:a16="http://schemas.microsoft.com/office/drawing/2014/main" id="{368351D1-BCC7-0D0B-DE5F-769C09DAE861}"/>
              </a:ext>
            </a:extLst>
          </p:cNvPr>
          <p:cNvSpPr/>
          <p:nvPr/>
        </p:nvSpPr>
        <p:spPr>
          <a:xfrm rot="20112312" flipV="1">
            <a:off x="3559620" y="6074230"/>
            <a:ext cx="239486" cy="2939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BBEADCD0-5484-4F05-44CC-F388F97C4CF8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89286" y="3424466"/>
            <a:ext cx="3911600" cy="7493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2892D4E-E72E-898A-176B-601F935B0660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50" y="3036209"/>
            <a:ext cx="2270909" cy="62139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514DADE-8367-405B-45A6-0E66B0B7A891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9408" y="5582314"/>
            <a:ext cx="3089729" cy="687859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AFCF91B6-636C-5491-91A6-51AB00F7BA0F}"/>
              </a:ext>
            </a:extLst>
          </p:cNvPr>
          <p:cNvSpPr/>
          <p:nvPr/>
        </p:nvSpPr>
        <p:spPr>
          <a:xfrm>
            <a:off x="1197429" y="555172"/>
            <a:ext cx="7489371" cy="892628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ECED6C2-1171-B9C1-C875-21970E287951}"/>
              </a:ext>
            </a:extLst>
          </p:cNvPr>
          <p:cNvSpPr txBox="1"/>
          <p:nvPr/>
        </p:nvSpPr>
        <p:spPr>
          <a:xfrm>
            <a:off x="435429" y="2286000"/>
            <a:ext cx="1647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or equivalently:</a:t>
            </a:r>
            <a:endParaRPr lang="en-CH" dirty="0">
              <a:solidFill>
                <a:schemeClr val="tx2"/>
              </a:solidFill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69973D18-8EFF-795E-E449-0ADB88A063E8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r="9605"/>
          <a:stretch/>
        </p:blipFill>
        <p:spPr>
          <a:xfrm>
            <a:off x="6672943" y="5638802"/>
            <a:ext cx="2471057" cy="566057"/>
          </a:xfrm>
          <a:prstGeom prst="rect">
            <a:avLst/>
          </a:prstGeom>
        </p:spPr>
      </p:pic>
      <p:sp>
        <p:nvSpPr>
          <p:cNvPr id="44" name="Right Arrow 43">
            <a:extLst>
              <a:ext uri="{FF2B5EF4-FFF2-40B4-BE49-F238E27FC236}">
                <a16:creationId xmlns:a16="http://schemas.microsoft.com/office/drawing/2014/main" id="{4BA7EF79-8E12-FD14-A413-256DB3154ACB}"/>
              </a:ext>
            </a:extLst>
          </p:cNvPr>
          <p:cNvSpPr/>
          <p:nvPr/>
        </p:nvSpPr>
        <p:spPr>
          <a:xfrm>
            <a:off x="6498762" y="5769433"/>
            <a:ext cx="239486" cy="2939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A34753B-0F79-3397-1D00-51B8BC3B605F}"/>
              </a:ext>
            </a:extLst>
          </p:cNvPr>
          <p:cNvSpPr txBox="1"/>
          <p:nvPr/>
        </p:nvSpPr>
        <p:spPr>
          <a:xfrm>
            <a:off x="6553199" y="6273225"/>
            <a:ext cx="27105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This proves the upper bound. </a:t>
            </a:r>
            <a:endParaRPr lang="en-CH" sz="16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99DFD8-67FB-9E58-427B-086BDEAB6BD7}"/>
              </a:ext>
            </a:extLst>
          </p:cNvPr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06285" y="807143"/>
            <a:ext cx="2536372" cy="70869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E328599-086F-2286-E4FF-B5F19F1E4A8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068284" y="2160005"/>
            <a:ext cx="3657601" cy="665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44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animBg="1"/>
      <p:bldP spid="26" grpId="0" animBg="1"/>
      <p:bldP spid="28" grpId="0" animBg="1"/>
      <p:bldP spid="30" grpId="0" animBg="1"/>
      <p:bldP spid="31" grpId="0" animBg="1"/>
      <p:bldP spid="33" grpId="0" animBg="1"/>
      <p:bldP spid="35" grpId="0" animBg="1"/>
      <p:bldP spid="35" grpId="1" animBg="1"/>
      <p:bldP spid="44" grpId="0" animBg="1"/>
      <p:bldP spid="4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Proof of proposition 1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9519D04-5781-9F5E-4B51-6B9135149E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854" t="72466" r="18359" b="3106"/>
          <a:stretch/>
        </p:blipFill>
        <p:spPr>
          <a:xfrm>
            <a:off x="2155373" y="1817915"/>
            <a:ext cx="5268686" cy="28303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DBC985C-00AD-37F2-0E84-CC23DBAC5A27}"/>
              </a:ext>
            </a:extLst>
          </p:cNvPr>
          <p:cNvSpPr txBox="1"/>
          <p:nvPr/>
        </p:nvSpPr>
        <p:spPr>
          <a:xfrm>
            <a:off x="195943" y="1774372"/>
            <a:ext cx="1920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2"/>
                </a:solidFill>
              </a:rPr>
              <a:t>We want to prove: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37F7368-7B25-A4FC-9E34-9FD517963B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4544" y="3881668"/>
            <a:ext cx="2605314" cy="55659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D8BC272-6C54-8207-AD5A-CD175CF2FF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854" t="72466" r="69760" b="4985"/>
          <a:stretch/>
        </p:blipFill>
        <p:spPr>
          <a:xfrm>
            <a:off x="141515" y="3189457"/>
            <a:ext cx="1379767" cy="283029"/>
          </a:xfrm>
          <a:prstGeom prst="rect">
            <a:avLst/>
          </a:prstGeom>
        </p:spPr>
      </p:pic>
      <p:sp>
        <p:nvSpPr>
          <p:cNvPr id="20" name="Right Arrow 19">
            <a:extLst>
              <a:ext uri="{FF2B5EF4-FFF2-40B4-BE49-F238E27FC236}">
                <a16:creationId xmlns:a16="http://schemas.microsoft.com/office/drawing/2014/main" id="{33B191AA-77C0-FB38-CE8D-40520034E635}"/>
              </a:ext>
            </a:extLst>
          </p:cNvPr>
          <p:cNvSpPr/>
          <p:nvPr/>
        </p:nvSpPr>
        <p:spPr>
          <a:xfrm>
            <a:off x="152392" y="4680860"/>
            <a:ext cx="239486" cy="2939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BE6B5D-B00F-26F4-4FDC-56EBA885B248}"/>
              </a:ext>
            </a:extLst>
          </p:cNvPr>
          <p:cNvSpPr txBox="1"/>
          <p:nvPr/>
        </p:nvSpPr>
        <p:spPr>
          <a:xfrm>
            <a:off x="1186541" y="512253"/>
            <a:ext cx="1142968" cy="338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Reminders: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8AB0908-6E09-5598-50D8-6579BDEA25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6367" y="871580"/>
            <a:ext cx="2164061" cy="53422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99F2144-BEAF-139B-21C9-08603509F5D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142" y="870858"/>
            <a:ext cx="2497999" cy="573134"/>
          </a:xfrm>
          <a:prstGeom prst="rect">
            <a:avLst/>
          </a:prstGeom>
        </p:spPr>
      </p:pic>
      <p:sp>
        <p:nvSpPr>
          <p:cNvPr id="24" name="Right Arrow 23">
            <a:extLst>
              <a:ext uri="{FF2B5EF4-FFF2-40B4-BE49-F238E27FC236}">
                <a16:creationId xmlns:a16="http://schemas.microsoft.com/office/drawing/2014/main" id="{530119D9-46D1-69E0-9591-41817EBB425E}"/>
              </a:ext>
            </a:extLst>
          </p:cNvPr>
          <p:cNvSpPr/>
          <p:nvPr/>
        </p:nvSpPr>
        <p:spPr>
          <a:xfrm rot="1487688">
            <a:off x="4550228" y="3320145"/>
            <a:ext cx="239486" cy="2939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F7C6C29F-5663-A38C-E615-13F5B2F01649}"/>
              </a:ext>
            </a:extLst>
          </p:cNvPr>
          <p:cNvSpPr/>
          <p:nvPr/>
        </p:nvSpPr>
        <p:spPr>
          <a:xfrm rot="20112312" flipV="1">
            <a:off x="4550228" y="3864431"/>
            <a:ext cx="239486" cy="2939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1B1888A-1C5A-CAF1-7DA6-AA71385B3F8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4708" y="4613042"/>
            <a:ext cx="3966028" cy="551973"/>
          </a:xfrm>
          <a:prstGeom prst="rect">
            <a:avLst/>
          </a:prstGeom>
        </p:spPr>
      </p:pic>
      <p:sp>
        <p:nvSpPr>
          <p:cNvPr id="28" name="Right Arrow 27">
            <a:extLst>
              <a:ext uri="{FF2B5EF4-FFF2-40B4-BE49-F238E27FC236}">
                <a16:creationId xmlns:a16="http://schemas.microsoft.com/office/drawing/2014/main" id="{D4437F7B-603B-68BF-1990-FD9523DEFA75}"/>
              </a:ext>
            </a:extLst>
          </p:cNvPr>
          <p:cNvSpPr/>
          <p:nvPr/>
        </p:nvSpPr>
        <p:spPr>
          <a:xfrm>
            <a:off x="4136564" y="4702632"/>
            <a:ext cx="239486" cy="2939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6827AD78-41F3-2DB9-883A-70709591BE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46806" y="4588330"/>
            <a:ext cx="4152900" cy="557852"/>
          </a:xfrm>
          <a:prstGeom prst="rect">
            <a:avLst/>
          </a:prstGeom>
        </p:spPr>
      </p:pic>
      <p:sp>
        <p:nvSpPr>
          <p:cNvPr id="30" name="Right Arrow 29">
            <a:extLst>
              <a:ext uri="{FF2B5EF4-FFF2-40B4-BE49-F238E27FC236}">
                <a16:creationId xmlns:a16="http://schemas.microsoft.com/office/drawing/2014/main" id="{28A34A27-9DC4-4202-CDA8-3C7CB985D9A1}"/>
              </a:ext>
            </a:extLst>
          </p:cNvPr>
          <p:cNvSpPr/>
          <p:nvPr/>
        </p:nvSpPr>
        <p:spPr>
          <a:xfrm>
            <a:off x="1687285" y="3211288"/>
            <a:ext cx="239486" cy="2939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Right Arrow 30">
            <a:extLst>
              <a:ext uri="{FF2B5EF4-FFF2-40B4-BE49-F238E27FC236}">
                <a16:creationId xmlns:a16="http://schemas.microsoft.com/office/drawing/2014/main" id="{47B2F301-3726-1FBE-1651-034F5A030F83}"/>
              </a:ext>
            </a:extLst>
          </p:cNvPr>
          <p:cNvSpPr/>
          <p:nvPr/>
        </p:nvSpPr>
        <p:spPr>
          <a:xfrm>
            <a:off x="141506" y="5431978"/>
            <a:ext cx="239486" cy="2939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9046E2F-3B14-7931-BB5E-5C2EED7BF359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5094" y="5180695"/>
            <a:ext cx="3470728" cy="920092"/>
          </a:xfrm>
          <a:prstGeom prst="rect">
            <a:avLst/>
          </a:prstGeom>
        </p:spPr>
      </p:pic>
      <p:sp>
        <p:nvSpPr>
          <p:cNvPr id="33" name="Right Arrow 32">
            <a:extLst>
              <a:ext uri="{FF2B5EF4-FFF2-40B4-BE49-F238E27FC236}">
                <a16:creationId xmlns:a16="http://schemas.microsoft.com/office/drawing/2014/main" id="{CFE86410-CEB1-6D6A-3EDF-2B611F449EE3}"/>
              </a:ext>
            </a:extLst>
          </p:cNvPr>
          <p:cNvSpPr/>
          <p:nvPr/>
        </p:nvSpPr>
        <p:spPr>
          <a:xfrm>
            <a:off x="3537848" y="5475518"/>
            <a:ext cx="239486" cy="2939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4C7A21F5-FBA5-DC32-A68A-84E664181FD3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195" y="5998645"/>
            <a:ext cx="2638879" cy="728728"/>
          </a:xfrm>
          <a:prstGeom prst="rect">
            <a:avLst/>
          </a:prstGeom>
        </p:spPr>
      </p:pic>
      <p:sp>
        <p:nvSpPr>
          <p:cNvPr id="35" name="Right Arrow 34">
            <a:extLst>
              <a:ext uri="{FF2B5EF4-FFF2-40B4-BE49-F238E27FC236}">
                <a16:creationId xmlns:a16="http://schemas.microsoft.com/office/drawing/2014/main" id="{368351D1-BCC7-0D0B-DE5F-769C09DAE861}"/>
              </a:ext>
            </a:extLst>
          </p:cNvPr>
          <p:cNvSpPr/>
          <p:nvPr/>
        </p:nvSpPr>
        <p:spPr>
          <a:xfrm rot="20112312" flipV="1">
            <a:off x="3559620" y="6074230"/>
            <a:ext cx="239486" cy="2939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BBEADCD0-5484-4F05-44CC-F388F97C4CF8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89286" y="3424466"/>
            <a:ext cx="3911600" cy="7493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2892D4E-E72E-898A-176B-601F935B0660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50" y="3036209"/>
            <a:ext cx="2270909" cy="62139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514DADE-8367-405B-45A6-0E66B0B7A891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9408" y="5582314"/>
            <a:ext cx="3089729" cy="687859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AFCF91B6-636C-5491-91A6-51AB00F7BA0F}"/>
              </a:ext>
            </a:extLst>
          </p:cNvPr>
          <p:cNvSpPr/>
          <p:nvPr/>
        </p:nvSpPr>
        <p:spPr>
          <a:xfrm>
            <a:off x="1197429" y="555172"/>
            <a:ext cx="7489371" cy="892628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ECED6C2-1171-B9C1-C875-21970E287951}"/>
              </a:ext>
            </a:extLst>
          </p:cNvPr>
          <p:cNvSpPr txBox="1"/>
          <p:nvPr/>
        </p:nvSpPr>
        <p:spPr>
          <a:xfrm>
            <a:off x="435429" y="2286000"/>
            <a:ext cx="1647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or equivalently:</a:t>
            </a:r>
            <a:endParaRPr lang="en-CH" dirty="0">
              <a:solidFill>
                <a:schemeClr val="tx2"/>
              </a:solidFill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D1332229-49E7-FEDD-48C3-50F307D9500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30186" y="2183493"/>
            <a:ext cx="3886200" cy="5969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69973D18-8EFF-795E-E449-0ADB88A063E8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r="9605"/>
          <a:stretch/>
        </p:blipFill>
        <p:spPr>
          <a:xfrm>
            <a:off x="6672943" y="5638802"/>
            <a:ext cx="2471057" cy="566057"/>
          </a:xfrm>
          <a:prstGeom prst="rect">
            <a:avLst/>
          </a:prstGeom>
        </p:spPr>
      </p:pic>
      <p:sp>
        <p:nvSpPr>
          <p:cNvPr id="44" name="Right Arrow 43">
            <a:extLst>
              <a:ext uri="{FF2B5EF4-FFF2-40B4-BE49-F238E27FC236}">
                <a16:creationId xmlns:a16="http://schemas.microsoft.com/office/drawing/2014/main" id="{4BA7EF79-8E12-FD14-A413-256DB3154ACB}"/>
              </a:ext>
            </a:extLst>
          </p:cNvPr>
          <p:cNvSpPr/>
          <p:nvPr/>
        </p:nvSpPr>
        <p:spPr>
          <a:xfrm>
            <a:off x="6498762" y="5769433"/>
            <a:ext cx="239486" cy="2939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A34753B-0F79-3397-1D00-51B8BC3B605F}"/>
              </a:ext>
            </a:extLst>
          </p:cNvPr>
          <p:cNvSpPr txBox="1"/>
          <p:nvPr/>
        </p:nvSpPr>
        <p:spPr>
          <a:xfrm>
            <a:off x="6553199" y="6273225"/>
            <a:ext cx="27105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This proves the upper bound. </a:t>
            </a:r>
            <a:endParaRPr lang="en-CH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4F97B9-77DD-53C4-D22E-48AD10E5E6CA}"/>
              </a:ext>
            </a:extLst>
          </p:cNvPr>
          <p:cNvSpPr txBox="1"/>
          <p:nvPr/>
        </p:nvSpPr>
        <p:spPr>
          <a:xfrm>
            <a:off x="1268186" y="6044975"/>
            <a:ext cx="5061858" cy="646331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The proof for the lower bound is very similar and can be found on the </a:t>
            </a:r>
            <a:r>
              <a:rPr lang="en-GB" dirty="0">
                <a:hlinkClick r:id="rId16"/>
              </a:rPr>
              <a:t>Xsuite Physics Manual </a:t>
            </a:r>
            <a:endParaRPr lang="en-C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6C2582-F279-4ABD-BC73-B95B5B31D5C0}"/>
              </a:ext>
            </a:extLst>
          </p:cNvPr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06285" y="807143"/>
            <a:ext cx="2536372" cy="708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8559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Arc 44">
            <a:extLst>
              <a:ext uri="{FF2B5EF4-FFF2-40B4-BE49-F238E27FC236}">
                <a16:creationId xmlns:a16="http://schemas.microsoft.com/office/drawing/2014/main" id="{BA714673-5D60-B039-AAEF-5386B11AFA7C}"/>
              </a:ext>
            </a:extLst>
          </p:cNvPr>
          <p:cNvSpPr/>
          <p:nvPr/>
        </p:nvSpPr>
        <p:spPr>
          <a:xfrm>
            <a:off x="5406023" y="1628925"/>
            <a:ext cx="3262037" cy="3254889"/>
          </a:xfrm>
          <a:prstGeom prst="arc">
            <a:avLst>
              <a:gd name="adj1" fmla="val 16417135"/>
              <a:gd name="adj2" fmla="val 2546960"/>
            </a:avLst>
          </a:prstGeom>
          <a:ln w="1905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How these proofs justify the simulation procedure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E5F1AEA-7F6C-F7F1-A0C6-84CE507CFCC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2088" y="487968"/>
            <a:ext cx="3936542" cy="43012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091F8DF-CF62-07D8-BD85-F31583FE457E}"/>
              </a:ext>
            </a:extLst>
          </p:cNvPr>
          <p:cNvSpPr txBox="1"/>
          <p:nvPr/>
        </p:nvSpPr>
        <p:spPr>
          <a:xfrm>
            <a:off x="1102936" y="556183"/>
            <a:ext cx="832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u="sng" dirty="0">
                <a:solidFill>
                  <a:schemeClr val="tx2"/>
                </a:solidFill>
              </a:rPr>
              <a:t>Prop. 1: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3C6CA91-98C1-2087-D4A4-E95FDDD79899}"/>
              </a:ext>
            </a:extLst>
          </p:cNvPr>
          <p:cNvSpPr txBox="1"/>
          <p:nvPr/>
        </p:nvSpPr>
        <p:spPr>
          <a:xfrm>
            <a:off x="153745" y="1673252"/>
            <a:ext cx="4892513" cy="2195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detect that </a:t>
            </a:r>
            <a:r>
              <a:rPr lang="en-CH" dirty="0">
                <a:solidFill>
                  <a:srgbClr val="2963AE"/>
                </a:solidFill>
              </a:rPr>
              <a:t>the </a:t>
            </a:r>
            <a:r>
              <a:rPr lang="en-CH" dirty="0">
                <a:solidFill>
                  <a:schemeClr val="tx2"/>
                </a:solidFill>
              </a:rPr>
              <a:t>particle is </a:t>
            </a:r>
            <a:r>
              <a:rPr lang="en-CH" b="1" dirty="0">
                <a:solidFill>
                  <a:srgbClr val="2963AE"/>
                </a:solidFill>
              </a:rPr>
              <a:t>not in the current frame F</a:t>
            </a:r>
            <a:r>
              <a:rPr lang="en-CH" b="1" baseline="-25000" dirty="0">
                <a:solidFill>
                  <a:srgbClr val="2963AE"/>
                </a:solidFill>
              </a:rPr>
              <a:t>n</a:t>
            </a:r>
            <a:r>
              <a:rPr lang="en-CH" b="1" dirty="0">
                <a:solidFill>
                  <a:srgbClr val="2963AE"/>
                </a:solidFill>
              </a:rPr>
              <a:t>(s) at s=s</a:t>
            </a:r>
            <a:r>
              <a:rPr lang="en-CH" b="1" baseline="-25000" dirty="0">
                <a:solidFill>
                  <a:srgbClr val="2963AE"/>
                </a:solidFill>
              </a:rPr>
              <a:t>a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H" sz="500" b="1" baseline="-25000" dirty="0">
              <a:solidFill>
                <a:srgbClr val="2963AE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H" sz="500" baseline="-250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know from </a:t>
            </a:r>
            <a:r>
              <a:rPr lang="en-CH" b="1" dirty="0">
                <a:solidFill>
                  <a:srgbClr val="2963AE"/>
                </a:solidFill>
              </a:rPr>
              <a:t>Prop. 1 </a:t>
            </a:r>
            <a:r>
              <a:rPr lang="en-CH" dirty="0">
                <a:solidFill>
                  <a:schemeClr val="tx2"/>
                </a:solidFill>
              </a:rPr>
              <a:t>that the particles is </a:t>
            </a:r>
            <a:r>
              <a:rPr lang="en-CH" b="1" dirty="0">
                <a:solidFill>
                  <a:srgbClr val="2963AE"/>
                </a:solidFill>
              </a:rPr>
              <a:t>already in the next frame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H" sz="5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H" sz="5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know from </a:t>
            </a:r>
            <a:r>
              <a:rPr lang="en-CH" b="1" dirty="0">
                <a:solidFill>
                  <a:srgbClr val="2963AE"/>
                </a:solidFill>
              </a:rPr>
              <a:t>Prop. 1 </a:t>
            </a:r>
            <a:r>
              <a:rPr lang="en-CH" dirty="0">
                <a:solidFill>
                  <a:schemeClr val="tx2"/>
                </a:solidFill>
              </a:rPr>
              <a:t>that </a:t>
            </a:r>
            <a:r>
              <a:rPr lang="en-CH" b="1" dirty="0">
                <a:solidFill>
                  <a:srgbClr val="2963AE"/>
                </a:solidFill>
              </a:rPr>
              <a:t>for s &gt; s</a:t>
            </a:r>
            <a:r>
              <a:rPr lang="en-CH" b="1" baseline="-25000" dirty="0">
                <a:solidFill>
                  <a:srgbClr val="2963AE"/>
                </a:solidFill>
              </a:rPr>
              <a:t>a</a:t>
            </a:r>
            <a:r>
              <a:rPr lang="en-CH" dirty="0">
                <a:solidFill>
                  <a:schemeClr val="tx2"/>
                </a:solidFill>
              </a:rPr>
              <a:t>: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8241404-DB25-16D9-3D83-52F57BD7BC55}"/>
              </a:ext>
            </a:extLst>
          </p:cNvPr>
          <p:cNvSpPr txBox="1"/>
          <p:nvPr/>
        </p:nvSpPr>
        <p:spPr>
          <a:xfrm>
            <a:off x="1112475" y="878265"/>
            <a:ext cx="832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u="sng" dirty="0">
                <a:solidFill>
                  <a:schemeClr val="tx2"/>
                </a:solidFill>
              </a:rPr>
              <a:t>Prop. 2: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301C0261-B9AA-242D-B9CC-DB3478BC11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6959" y="1275040"/>
            <a:ext cx="1371600" cy="2921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91B8E481-4C9F-C28A-A377-217AC48E4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431" y="3948612"/>
            <a:ext cx="4527222" cy="537829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EADFA81E-FF9A-DF95-6EE9-EF15C0EB6DE6}"/>
              </a:ext>
            </a:extLst>
          </p:cNvPr>
          <p:cNvSpPr txBox="1"/>
          <p:nvPr/>
        </p:nvSpPr>
        <p:spPr>
          <a:xfrm>
            <a:off x="170244" y="4494486"/>
            <a:ext cx="4595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We know from Prop. 2 for s &lt; s</a:t>
            </a:r>
            <a:r>
              <a:rPr lang="en-CH" baseline="-25000" dirty="0">
                <a:solidFill>
                  <a:schemeClr val="tx2"/>
                </a:solidFill>
              </a:rPr>
              <a:t>a</a:t>
            </a:r>
            <a:r>
              <a:rPr lang="en-CH" dirty="0">
                <a:solidFill>
                  <a:schemeClr val="tx2"/>
                </a:solidFill>
              </a:rPr>
              <a:t>:</a:t>
            </a:r>
            <a:endParaRPr lang="en-CH" baseline="-25000" dirty="0">
              <a:solidFill>
                <a:schemeClr val="tx2"/>
              </a:solidFill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2658C519-575D-85EE-0B5F-D89873FC8F0C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1103" y="827529"/>
            <a:ext cx="4319441" cy="402026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290DEF07-3EB1-43A9-F83A-AC2843A988A4}"/>
              </a:ext>
            </a:extLst>
          </p:cNvPr>
          <p:cNvSpPr/>
          <p:nvPr/>
        </p:nvSpPr>
        <p:spPr>
          <a:xfrm>
            <a:off x="5525294" y="1734201"/>
            <a:ext cx="3049808" cy="3049807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60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ADA81D0-4159-FF49-B2F7-888BC1B52706}"/>
              </a:ext>
            </a:extLst>
          </p:cNvPr>
          <p:cNvCxnSpPr>
            <a:cxnSpLocks/>
          </p:cNvCxnSpPr>
          <p:nvPr/>
        </p:nvCxnSpPr>
        <p:spPr>
          <a:xfrm>
            <a:off x="7059216" y="1492920"/>
            <a:ext cx="0" cy="49221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76B44AC-689C-977E-B2BA-8FE46CC2D4F5}"/>
              </a:ext>
            </a:extLst>
          </p:cNvPr>
          <p:cNvSpPr txBox="1"/>
          <p:nvPr/>
        </p:nvSpPr>
        <p:spPr>
          <a:xfrm>
            <a:off x="7045721" y="1182029"/>
            <a:ext cx="4716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</a:t>
            </a:r>
            <a:r>
              <a:rPr lang="en-CH" sz="1600" dirty="0"/>
              <a:t>=0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24D0482-78CE-3B2F-EC18-3AC9A9DA5480}"/>
              </a:ext>
            </a:extLst>
          </p:cNvPr>
          <p:cNvCxnSpPr>
            <a:cxnSpLocks/>
          </p:cNvCxnSpPr>
          <p:nvPr/>
        </p:nvCxnSpPr>
        <p:spPr>
          <a:xfrm flipH="1" flipV="1">
            <a:off x="8059574" y="4219262"/>
            <a:ext cx="167993" cy="1924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CF0C2EA-501F-0ECE-EF0F-EF764C144573}"/>
              </a:ext>
            </a:extLst>
          </p:cNvPr>
          <p:cNvSpPr txBox="1"/>
          <p:nvPr/>
        </p:nvSpPr>
        <p:spPr>
          <a:xfrm>
            <a:off x="7825632" y="3874882"/>
            <a:ext cx="330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600" dirty="0"/>
              <a:t>s</a:t>
            </a:r>
            <a:r>
              <a:rPr lang="en-CH" sz="1600" baseline="-25000" dirty="0"/>
              <a:t>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476CA7-DD64-6ECB-7229-D85B78D65E18}"/>
              </a:ext>
            </a:extLst>
          </p:cNvPr>
          <p:cNvSpPr txBox="1"/>
          <p:nvPr/>
        </p:nvSpPr>
        <p:spPr>
          <a:xfrm>
            <a:off x="6650698" y="1182029"/>
            <a:ext cx="453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</a:t>
            </a:r>
            <a:r>
              <a:rPr lang="en-CH" sz="1600" dirty="0"/>
              <a:t>=L</a:t>
            </a:r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BB2DFD42-D81B-75B1-D219-0A9D338805B5}"/>
              </a:ext>
            </a:extLst>
          </p:cNvPr>
          <p:cNvSpPr/>
          <p:nvPr/>
        </p:nvSpPr>
        <p:spPr>
          <a:xfrm>
            <a:off x="5409279" y="1630805"/>
            <a:ext cx="3262037" cy="3254889"/>
          </a:xfrm>
          <a:prstGeom prst="arc">
            <a:avLst>
              <a:gd name="adj1" fmla="val 2775666"/>
              <a:gd name="adj2" fmla="val 16128072"/>
            </a:avLst>
          </a:prstGeom>
          <a:ln w="19050">
            <a:solidFill>
              <a:srgbClr val="FF0000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16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063F02C-CC94-D39D-42D7-E8A0DAE6EB9A}"/>
              </a:ext>
            </a:extLst>
          </p:cNvPr>
          <p:cNvSpPr txBox="1"/>
          <p:nvPr/>
        </p:nvSpPr>
        <p:spPr>
          <a:xfrm>
            <a:off x="6739976" y="3881405"/>
            <a:ext cx="12528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Frame jump!</a:t>
            </a:r>
          </a:p>
        </p:txBody>
      </p:sp>
      <p:sp>
        <p:nvSpPr>
          <p:cNvPr id="46" name="Arc 45">
            <a:extLst>
              <a:ext uri="{FF2B5EF4-FFF2-40B4-BE49-F238E27FC236}">
                <a16:creationId xmlns:a16="http://schemas.microsoft.com/office/drawing/2014/main" id="{74CBB3ED-C19C-A111-47F1-60B1C56AAFDE}"/>
              </a:ext>
            </a:extLst>
          </p:cNvPr>
          <p:cNvSpPr/>
          <p:nvPr/>
        </p:nvSpPr>
        <p:spPr>
          <a:xfrm>
            <a:off x="5281475" y="1510963"/>
            <a:ext cx="3516836" cy="3507067"/>
          </a:xfrm>
          <a:prstGeom prst="arc">
            <a:avLst>
              <a:gd name="adj1" fmla="val 16417135"/>
              <a:gd name="adj2" fmla="val 2546960"/>
            </a:avLst>
          </a:prstGeom>
          <a:ln w="19050">
            <a:solidFill>
              <a:srgbClr val="FF0000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1600" dirty="0"/>
          </a:p>
        </p:txBody>
      </p:sp>
      <p:sp>
        <p:nvSpPr>
          <p:cNvPr id="49" name="Arc 48">
            <a:extLst>
              <a:ext uri="{FF2B5EF4-FFF2-40B4-BE49-F238E27FC236}">
                <a16:creationId xmlns:a16="http://schemas.microsoft.com/office/drawing/2014/main" id="{D3C02EE3-AFB5-C7D4-1DBD-66D88995F2DA}"/>
              </a:ext>
            </a:extLst>
          </p:cNvPr>
          <p:cNvSpPr/>
          <p:nvPr/>
        </p:nvSpPr>
        <p:spPr>
          <a:xfrm>
            <a:off x="5287988" y="1507706"/>
            <a:ext cx="3507067" cy="3507067"/>
          </a:xfrm>
          <a:prstGeom prst="arc">
            <a:avLst>
              <a:gd name="adj1" fmla="val 2718880"/>
              <a:gd name="adj2" fmla="val 5857394"/>
            </a:avLst>
          </a:prstGeom>
          <a:ln w="19050">
            <a:solidFill>
              <a:srgbClr val="00B050"/>
            </a:solidFill>
            <a:prstDash val="soli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16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6040E11-571E-CC8F-6381-09FF6DA7F1A5}"/>
              </a:ext>
            </a:extLst>
          </p:cNvPr>
          <p:cNvSpPr txBox="1"/>
          <p:nvPr/>
        </p:nvSpPr>
        <p:spPr>
          <a:xfrm rot="1033277">
            <a:off x="7053289" y="1776994"/>
            <a:ext cx="864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rgbClr val="05B050"/>
                </a:solidFill>
              </a:rPr>
              <a:t>Frame 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88CE32E-75DF-40C7-343F-2E42EB8DFF48}"/>
              </a:ext>
            </a:extLst>
          </p:cNvPr>
          <p:cNvSpPr txBox="1"/>
          <p:nvPr/>
        </p:nvSpPr>
        <p:spPr>
          <a:xfrm rot="20341670">
            <a:off x="7069572" y="4323444"/>
            <a:ext cx="864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Frame 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4E0B756-FE2F-2576-E58E-A9F0411A3EF9}"/>
              </a:ext>
            </a:extLst>
          </p:cNvPr>
          <p:cNvSpPr txBox="1"/>
          <p:nvPr/>
        </p:nvSpPr>
        <p:spPr>
          <a:xfrm rot="1937230">
            <a:off x="7525621" y="1536026"/>
            <a:ext cx="1196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Frame (n+1)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FF044C-EAD7-3475-67CB-8A46C5BC7CA1}"/>
              </a:ext>
            </a:extLst>
          </p:cNvPr>
          <p:cNvSpPr txBox="1"/>
          <p:nvPr/>
        </p:nvSpPr>
        <p:spPr>
          <a:xfrm rot="20337023">
            <a:off x="7190219" y="4844457"/>
            <a:ext cx="1196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rgbClr val="05B050"/>
                </a:solidFill>
              </a:rPr>
              <a:t>Frame (n+1)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B2516C-92D7-75E7-0E1A-8BBF951CD96D}"/>
              </a:ext>
            </a:extLst>
          </p:cNvPr>
          <p:cNvSpPr txBox="1"/>
          <p:nvPr/>
        </p:nvSpPr>
        <p:spPr>
          <a:xfrm>
            <a:off x="1289292" y="5942400"/>
            <a:ext cx="63784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b="1" dirty="0">
                <a:solidFill>
                  <a:srgbClr val="2963AE"/>
                </a:solidFill>
              </a:rPr>
              <a:t>This is exacty what we do in the simulator!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FAB29C-3CBF-860B-29B7-7B35E18C13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8714" y="5054553"/>
            <a:ext cx="4506687" cy="5134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DB573E-FC11-0A1E-3FFB-1765EA0882B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63285" b="54052"/>
          <a:stretch/>
        </p:blipFill>
        <p:spPr>
          <a:xfrm>
            <a:off x="1632859" y="3225753"/>
            <a:ext cx="1654628" cy="2359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E2689E1-4FA6-B0B2-A2DE-D8746EB55C8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91128" y="2334079"/>
            <a:ext cx="1456872" cy="215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63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30" grpId="0" animBg="1"/>
      <p:bldP spid="41" grpId="0"/>
      <p:bldP spid="46" grpId="0" animBg="1"/>
      <p:bldP spid="49" grpId="0" animBg="1"/>
      <p:bldP spid="50" grpId="0"/>
      <p:bldP spid="51" grpId="0"/>
      <p:bldP spid="52" grpId="0"/>
      <p:bldP spid="52" grpId="1"/>
      <p:bldP spid="53" grpId="0"/>
      <p:bldP spid="5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Outline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A1FF3EC-B1E0-9543-AC45-C2DF930906DC}"/>
              </a:ext>
            </a:extLst>
          </p:cNvPr>
          <p:cNvSpPr/>
          <p:nvPr/>
        </p:nvSpPr>
        <p:spPr>
          <a:xfrm>
            <a:off x="1192905" y="1046422"/>
            <a:ext cx="5044610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Introduction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Particle slippage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Implications for collective effects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Simulation method description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Reference speed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  <a:latin typeface="Symbol" pitchFamily="2" charset="2"/>
              </a:rPr>
              <a:t>b</a:t>
            </a:r>
            <a:r>
              <a:rPr lang="en-US" sz="1700" baseline="-25000" dirty="0" err="1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sim</a:t>
            </a:r>
            <a:endParaRPr lang="en-US" sz="1700" baseline="-25000" dirty="0">
              <a:solidFill>
                <a:schemeClr val="bg1">
                  <a:lumMod val="65000"/>
                </a:schemeClr>
              </a:solidFill>
              <a:latin typeface="Calibri" panose="020F0502020204030204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turns to frames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Algorithm step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bu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 step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sz="1700" b="1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Mathematical description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Propositions on time time of arrivals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Justification of the method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Generalization of </a:t>
            </a:r>
            <a:r>
              <a:rPr lang="en-US" sz="1700" dirty="0">
                <a:solidFill>
                  <a:schemeClr val="tx2"/>
                </a:solidFill>
                <a:latin typeface="Symbol" pitchFamily="2" charset="2"/>
              </a:rPr>
              <a:t>z</a:t>
            </a:r>
            <a:r>
              <a:rPr lang="en-US" sz="1700" dirty="0">
                <a:solidFill>
                  <a:schemeClr val="tx2"/>
                </a:solidFill>
                <a:latin typeface="Calibri" panose="020F0502020204030204"/>
              </a:rPr>
              <a:t> coordinate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latin typeface="Symbol" pitchFamily="2" charset="2"/>
              </a:rPr>
              <a:t>z</a:t>
            </a:r>
            <a:r>
              <a:rPr lang="en-US" sz="1700" dirty="0">
                <a:solidFill>
                  <a:schemeClr val="tx2"/>
                </a:solidFill>
                <a:latin typeface="Calibri" panose="020F0502020204030204"/>
              </a:rPr>
              <a:t> update at start turn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latin typeface="Symbol" pitchFamily="2" charset="2"/>
              </a:rPr>
              <a:t>z</a:t>
            </a: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US" sz="1700" dirty="0">
                <a:solidFill>
                  <a:schemeClr val="tx2"/>
                </a:solidFill>
                <a:latin typeface="Calibri" panose="020F0502020204030204"/>
              </a:rPr>
              <a:t>update on frame jump 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Numerical tests</a:t>
            </a:r>
            <a:endParaRPr kumimoji="0" lang="en-US" sz="1700" b="1" i="0" u="none" strike="noStrike" kern="1200" cap="none" spc="0" normalizeH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kumimoji="0" lang="en-US" sz="1700" b="0" i="0" u="none" strike="noStrike" kern="1200" cap="none" spc="0" normalizeH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09310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Generalization of the zeta coordinate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ABDABC-9CFE-E936-20D3-07D4EFA8C18E}"/>
              </a:ext>
            </a:extLst>
          </p:cNvPr>
          <p:cNvSpPr txBox="1"/>
          <p:nvPr/>
        </p:nvSpPr>
        <p:spPr>
          <a:xfrm>
            <a:off x="1195672" y="494909"/>
            <a:ext cx="7043222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u="sng" dirty="0">
                <a:solidFill>
                  <a:srgbClr val="2963AE"/>
                </a:solidFill>
              </a:rPr>
              <a:t>Reminder on usual definitions (bunched beams)</a:t>
            </a: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</a:rPr>
              <a:t>In Xsuite (as in all beam dynamics codes) we don’t use t to track the particle arrival time. We instead use </a:t>
            </a:r>
            <a:r>
              <a:rPr lang="en-US" b="1" dirty="0">
                <a:solidFill>
                  <a:srgbClr val="2963AE"/>
                </a:solidFill>
                <a:latin typeface="Symbol" pitchFamily="2" charset="2"/>
              </a:rPr>
              <a:t>z</a:t>
            </a:r>
            <a:r>
              <a:rPr lang="en-US" b="1" dirty="0">
                <a:solidFill>
                  <a:srgbClr val="2963AE"/>
                </a:solidFill>
              </a:rPr>
              <a:t> defined as</a:t>
            </a:r>
            <a:r>
              <a:rPr lang="en-US" dirty="0">
                <a:solidFill>
                  <a:schemeClr val="tx2"/>
                </a:solidFill>
              </a:rPr>
              <a:t>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78155D-3304-64E3-16D8-7D8081D6DA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3229" y="1619477"/>
            <a:ext cx="1817543" cy="3136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E49A293-8231-F3C4-D433-CCA39B0DFCEF}"/>
              </a:ext>
            </a:extLst>
          </p:cNvPr>
          <p:cNvSpPr txBox="1"/>
          <p:nvPr/>
        </p:nvSpPr>
        <p:spPr>
          <a:xfrm>
            <a:off x="1195672" y="2126252"/>
            <a:ext cx="3624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w</a:t>
            </a:r>
            <a:r>
              <a:rPr lang="en-CH" dirty="0">
                <a:solidFill>
                  <a:schemeClr val="tx2"/>
                </a:solidFill>
              </a:rPr>
              <a:t>here </a:t>
            </a:r>
            <a:r>
              <a:rPr lang="en-CH" b="1" dirty="0">
                <a:solidFill>
                  <a:srgbClr val="2963AE"/>
                </a:solidFill>
              </a:rPr>
              <a:t>S is the total traveled length </a:t>
            </a:r>
            <a:r>
              <a:rPr lang="en-CH" dirty="0">
                <a:solidFill>
                  <a:schemeClr val="tx2"/>
                </a:solidFill>
              </a:rPr>
              <a:t>on the reference trajectory: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4A3422-EC10-11FD-7E89-FC3CEE1760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3691" y="2294432"/>
            <a:ext cx="3281649" cy="28649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4F0D445-732C-2594-E99F-D2DF1941CD34}"/>
              </a:ext>
            </a:extLst>
          </p:cNvPr>
          <p:cNvSpPr txBox="1"/>
          <p:nvPr/>
        </p:nvSpPr>
        <p:spPr>
          <a:xfrm>
            <a:off x="1195672" y="2875399"/>
            <a:ext cx="410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2"/>
                </a:solidFill>
              </a:rPr>
              <a:t>Combining the relations above we obtain: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7FBA4E-0344-6504-AACC-3CCFD33557DE}"/>
              </a:ext>
            </a:extLst>
          </p:cNvPr>
          <p:cNvSpPr txBox="1"/>
          <p:nvPr/>
        </p:nvSpPr>
        <p:spPr>
          <a:xfrm>
            <a:off x="1193837" y="4435363"/>
            <a:ext cx="704322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u="sng" dirty="0">
                <a:solidFill>
                  <a:srgbClr val="2963AE"/>
                </a:solidFill>
              </a:rPr>
              <a:t>Generalization to coasting beams:</a:t>
            </a: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</a:rPr>
              <a:t>For coasting beam we define </a:t>
            </a:r>
            <a:r>
              <a:rPr lang="en-US" dirty="0">
                <a:solidFill>
                  <a:schemeClr val="tx2"/>
                </a:solidFill>
                <a:latin typeface="Symbol" pitchFamily="2" charset="2"/>
              </a:rPr>
              <a:t>z</a:t>
            </a:r>
            <a:r>
              <a:rPr lang="en-US" dirty="0">
                <a:solidFill>
                  <a:schemeClr val="tx2"/>
                </a:solidFill>
              </a:rPr>
              <a:t> as: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A0F6352-835D-4E7B-678E-B9076541B9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5855" y="5239778"/>
            <a:ext cx="3646052" cy="675195"/>
          </a:xfrm>
          <a:prstGeom prst="rect">
            <a:avLst/>
          </a:prstGeom>
        </p:spPr>
      </p:pic>
      <p:sp>
        <p:nvSpPr>
          <p:cNvPr id="23" name="Right Brace 22">
            <a:extLst>
              <a:ext uri="{FF2B5EF4-FFF2-40B4-BE49-F238E27FC236}">
                <a16:creationId xmlns:a16="http://schemas.microsoft.com/office/drawing/2014/main" id="{D3AEE0CD-1863-86B7-08E8-764673DCD6AB}"/>
              </a:ext>
            </a:extLst>
          </p:cNvPr>
          <p:cNvSpPr/>
          <p:nvPr/>
        </p:nvSpPr>
        <p:spPr>
          <a:xfrm rot="5400000">
            <a:off x="5248051" y="5198916"/>
            <a:ext cx="243296" cy="1419224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7C90599-63D1-FD84-A90F-5081AB9B60FB}"/>
              </a:ext>
            </a:extLst>
          </p:cNvPr>
          <p:cNvSpPr txBox="1"/>
          <p:nvPr/>
        </p:nvSpPr>
        <p:spPr>
          <a:xfrm>
            <a:off x="4434813" y="6106769"/>
            <a:ext cx="1856877" cy="302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/>
              <a:t>Time within the frame</a:t>
            </a:r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F5C61DEB-C1C9-1138-8CFC-E4D6A38D020B}"/>
              </a:ext>
            </a:extLst>
          </p:cNvPr>
          <p:cNvSpPr/>
          <p:nvPr/>
        </p:nvSpPr>
        <p:spPr>
          <a:xfrm rot="5400000">
            <a:off x="5377618" y="3186387"/>
            <a:ext cx="243296" cy="1419224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E080441-E899-6CD7-C876-0FDEF6B4D14D}"/>
              </a:ext>
            </a:extLst>
          </p:cNvPr>
          <p:cNvSpPr txBox="1"/>
          <p:nvPr/>
        </p:nvSpPr>
        <p:spPr>
          <a:xfrm>
            <a:off x="4446630" y="4005032"/>
            <a:ext cx="2114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/>
              <a:t>Time within the turn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29492C9-AE62-435B-89BB-4E0AA8601B28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42924" y="5252223"/>
            <a:ext cx="1213946" cy="75478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C716FBE-5671-9543-D47D-49634AE0572D}"/>
              </a:ext>
            </a:extLst>
          </p:cNvPr>
          <p:cNvSpPr txBox="1"/>
          <p:nvPr/>
        </p:nvSpPr>
        <p:spPr>
          <a:xfrm>
            <a:off x="7404408" y="5040352"/>
            <a:ext cx="109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Reminder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070327-25E9-4D20-F73B-9EDFD790D9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0543" y="3302538"/>
            <a:ext cx="3537858" cy="404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91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3" grpId="0" animBg="1"/>
      <p:bldP spid="24" grpId="0"/>
      <p:bldP spid="25" grpId="0" animBg="1"/>
      <p:bldP spid="26" grpId="0"/>
      <p:bldP spid="2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Zeta update at start of turn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C942CA1-36EF-40E1-C76A-5B5E9DD9EB89}"/>
              </a:ext>
            </a:extLst>
          </p:cNvPr>
          <p:cNvGrpSpPr/>
          <p:nvPr/>
        </p:nvGrpSpPr>
        <p:grpSpPr>
          <a:xfrm>
            <a:off x="1526581" y="2732314"/>
            <a:ext cx="6237383" cy="1078188"/>
            <a:chOff x="1963625" y="2242457"/>
            <a:chExt cx="6237383" cy="1078188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BBEFC70-10D4-D8B4-4CF9-BC84290A56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8973"/>
            <a:stretch/>
          </p:blipFill>
          <p:spPr>
            <a:xfrm>
              <a:off x="4208924" y="2242457"/>
              <a:ext cx="3992084" cy="1078188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4AD52D3-F284-C152-0567-3582BA7BC09D}"/>
                </a:ext>
              </a:extLst>
            </p:cNvPr>
            <p:cNvSpPr txBox="1"/>
            <p:nvPr/>
          </p:nvSpPr>
          <p:spPr>
            <a:xfrm>
              <a:off x="1963625" y="2354329"/>
              <a:ext cx="1973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solidFill>
                    <a:schemeClr val="tx2"/>
                  </a:solidFill>
                </a:rPr>
                <a:t>End of turn n (s=L):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6201079-3FC4-1DA8-39EB-836DB6ABA0C5}"/>
                </a:ext>
              </a:extLst>
            </p:cNvPr>
            <p:cNvSpPr txBox="1"/>
            <p:nvPr/>
          </p:nvSpPr>
          <p:spPr>
            <a:xfrm>
              <a:off x="1963625" y="2815201"/>
              <a:ext cx="23170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solidFill>
                    <a:schemeClr val="tx2"/>
                  </a:solidFill>
                </a:rPr>
                <a:t>Start of turn n+1 (s=0):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E718CA89-A450-4F46-5D41-50097B21FD7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344"/>
          <a:stretch/>
        </p:blipFill>
        <p:spPr>
          <a:xfrm>
            <a:off x="2765302" y="4419516"/>
            <a:ext cx="3613396" cy="8899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5D1838B-C6F2-1B3D-D51B-424782AED19D}"/>
              </a:ext>
            </a:extLst>
          </p:cNvPr>
          <p:cNvSpPr txBox="1"/>
          <p:nvPr/>
        </p:nvSpPr>
        <p:spPr>
          <a:xfrm>
            <a:off x="701716" y="1875909"/>
            <a:ext cx="7887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One of the implications of our definition of </a:t>
            </a:r>
            <a:r>
              <a:rPr lang="en-US" dirty="0">
                <a:solidFill>
                  <a:schemeClr val="tx2"/>
                </a:solidFill>
                <a:latin typeface="Symbol" pitchFamily="2" charset="2"/>
              </a:rPr>
              <a:t>z</a:t>
            </a:r>
            <a:r>
              <a:rPr lang="en-US" dirty="0">
                <a:solidFill>
                  <a:schemeClr val="tx2"/>
                </a:solidFill>
              </a:rPr>
              <a:t> is that we</a:t>
            </a:r>
            <a:r>
              <a:rPr lang="en-US" b="1" dirty="0">
                <a:solidFill>
                  <a:srgbClr val="2963AE"/>
                </a:solidFill>
              </a:rPr>
              <a:t> need to update </a:t>
            </a:r>
            <a:r>
              <a:rPr lang="en-US" b="1" dirty="0">
                <a:solidFill>
                  <a:srgbClr val="2963AE"/>
                </a:solidFill>
                <a:latin typeface="Symbol" pitchFamily="2" charset="2"/>
              </a:rPr>
              <a:t>z</a:t>
            </a:r>
            <a:r>
              <a:rPr lang="en-US" b="1" dirty="0">
                <a:solidFill>
                  <a:srgbClr val="2963AE"/>
                </a:solidFill>
              </a:rPr>
              <a:t> at the start of each turn</a:t>
            </a:r>
            <a:r>
              <a:rPr lang="en-US" dirty="0">
                <a:solidFill>
                  <a:schemeClr val="tx2"/>
                </a:solidFill>
              </a:rPr>
              <a:t>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A13542-BD17-6098-7848-A2B40394EF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4383" y="780363"/>
            <a:ext cx="2559246" cy="4739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613D3F2-ED55-CBDD-B52C-63EDE6B53506}"/>
              </a:ext>
            </a:extLst>
          </p:cNvPr>
          <p:cNvSpPr txBox="1"/>
          <p:nvPr/>
        </p:nvSpPr>
        <p:spPr>
          <a:xfrm>
            <a:off x="1294709" y="630194"/>
            <a:ext cx="1257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Reminder: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376555-6104-2D51-90C9-7CC046B80856}"/>
              </a:ext>
            </a:extLst>
          </p:cNvPr>
          <p:cNvSpPr txBox="1"/>
          <p:nvPr/>
        </p:nvSpPr>
        <p:spPr>
          <a:xfrm>
            <a:off x="701716" y="3965966"/>
            <a:ext cx="788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Subtracting one from the other we obtain the </a:t>
            </a:r>
            <a:r>
              <a:rPr lang="en-US" b="1" dirty="0">
                <a:solidFill>
                  <a:srgbClr val="2963AE"/>
                </a:solidFill>
              </a:rPr>
              <a:t>update equation</a:t>
            </a:r>
            <a:r>
              <a:rPr lang="en-US" dirty="0"/>
              <a:t>: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40757D-76EF-9FA4-4C23-10372AC68BD0}"/>
              </a:ext>
            </a:extLst>
          </p:cNvPr>
          <p:cNvSpPr/>
          <p:nvPr/>
        </p:nvSpPr>
        <p:spPr>
          <a:xfrm>
            <a:off x="1284516" y="620487"/>
            <a:ext cx="5769428" cy="805542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EEB6498-0962-9171-359C-B50AA815D10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10200" y="593137"/>
            <a:ext cx="1276357" cy="79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761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Conditions on zeta for arrival time in the current frame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2140DB-B404-A6CA-8B52-C1FCBDA9C822}"/>
              </a:ext>
            </a:extLst>
          </p:cNvPr>
          <p:cNvSpPr txBox="1"/>
          <p:nvPr/>
        </p:nvSpPr>
        <p:spPr>
          <a:xfrm>
            <a:off x="1256887" y="667594"/>
            <a:ext cx="7887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We can prove</a:t>
            </a:r>
            <a:r>
              <a:rPr lang="en-US" baseline="30000" dirty="0">
                <a:solidFill>
                  <a:schemeClr val="tx2"/>
                </a:solidFill>
              </a:rPr>
              <a:t>(1)</a:t>
            </a:r>
            <a:r>
              <a:rPr lang="en-US" dirty="0">
                <a:solidFill>
                  <a:schemeClr val="tx2"/>
                </a:solidFill>
              </a:rPr>
              <a:t> the following condition for the </a:t>
            </a:r>
            <a:r>
              <a:rPr lang="en-US" b="1" dirty="0">
                <a:solidFill>
                  <a:srgbClr val="2963AE"/>
                </a:solidFill>
              </a:rPr>
              <a:t>arrival time of a particle to be in the current frame </a:t>
            </a:r>
            <a:r>
              <a:rPr lang="en-US" b="1" i="1" dirty="0" err="1">
                <a:solidFill>
                  <a:srgbClr val="2963AE"/>
                </a:solidFill>
              </a:rPr>
              <a:t>F</a:t>
            </a:r>
            <a:r>
              <a:rPr lang="en-US" b="1" baseline="-25000" dirty="0" err="1">
                <a:solidFill>
                  <a:srgbClr val="2963AE"/>
                </a:solidFill>
              </a:rPr>
              <a:t>n</a:t>
            </a:r>
            <a:r>
              <a:rPr lang="en-US" b="1" dirty="0">
                <a:solidFill>
                  <a:srgbClr val="2963AE"/>
                </a:solidFill>
              </a:rPr>
              <a:t>(</a:t>
            </a:r>
            <a:r>
              <a:rPr lang="en-US" b="1" i="1" dirty="0">
                <a:solidFill>
                  <a:srgbClr val="2963AE"/>
                </a:solidFill>
              </a:rPr>
              <a:t>s</a:t>
            </a:r>
            <a:r>
              <a:rPr lang="en-US" b="1" dirty="0">
                <a:solidFill>
                  <a:srgbClr val="2963AE"/>
                </a:solidFill>
              </a:rPr>
              <a:t>)</a:t>
            </a:r>
            <a:r>
              <a:rPr lang="en-US" dirty="0">
                <a:solidFill>
                  <a:schemeClr val="tx2"/>
                </a:solidFill>
              </a:rPr>
              <a:t>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E60C162-F747-490B-874E-CAB96C6BC9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8226" y="1514347"/>
            <a:ext cx="4517183" cy="61195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16CDCE8-FA83-3662-45E5-C83AF9DB6C68}"/>
              </a:ext>
            </a:extLst>
          </p:cNvPr>
          <p:cNvSpPr txBox="1"/>
          <p:nvPr/>
        </p:nvSpPr>
        <p:spPr>
          <a:xfrm>
            <a:off x="1140355" y="2721780"/>
            <a:ext cx="1336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where: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619B243-2A14-B738-0E2C-4978F82984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2626" y="2528119"/>
            <a:ext cx="2755213" cy="75665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A5B083D-A483-960F-BE0C-C75985021F0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30433" y="2539932"/>
            <a:ext cx="3134331" cy="73302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6AC5043-F4CB-B0EE-6E0A-491210E050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012" y="1674542"/>
            <a:ext cx="1214047" cy="318580"/>
          </a:xfrm>
          <a:prstGeom prst="rect">
            <a:avLst/>
          </a:prstGeom>
        </p:spPr>
      </p:pic>
      <p:sp>
        <p:nvSpPr>
          <p:cNvPr id="4" name="Left-right Arrow 3">
            <a:extLst>
              <a:ext uri="{FF2B5EF4-FFF2-40B4-BE49-F238E27FC236}">
                <a16:creationId xmlns:a16="http://schemas.microsoft.com/office/drawing/2014/main" id="{544B853C-94B1-5AEC-64B1-4F8B495F8E84}"/>
              </a:ext>
            </a:extLst>
          </p:cNvPr>
          <p:cNvSpPr/>
          <p:nvPr/>
        </p:nvSpPr>
        <p:spPr>
          <a:xfrm>
            <a:off x="2587348" y="1618785"/>
            <a:ext cx="802888" cy="423747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D93EF9F-27EF-1F26-B6A8-DB8297687F50}"/>
              </a:ext>
            </a:extLst>
          </p:cNvPr>
          <p:cNvGrpSpPr/>
          <p:nvPr/>
        </p:nvGrpSpPr>
        <p:grpSpPr>
          <a:xfrm>
            <a:off x="617163" y="3510329"/>
            <a:ext cx="7943619" cy="3097300"/>
            <a:chOff x="945857" y="663317"/>
            <a:chExt cx="7943619" cy="3097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3A524F5-481D-66E3-0453-438F14A96FC7}"/>
                </a:ext>
              </a:extLst>
            </p:cNvPr>
            <p:cNvGrpSpPr/>
            <p:nvPr/>
          </p:nvGrpSpPr>
          <p:grpSpPr>
            <a:xfrm>
              <a:off x="947854" y="669073"/>
              <a:ext cx="7941622" cy="3091544"/>
              <a:chOff x="-758397" y="678500"/>
              <a:chExt cx="7941622" cy="309154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13FC93A-8EB4-3C18-C06C-A79F250530B4}"/>
                  </a:ext>
                </a:extLst>
              </p:cNvPr>
              <p:cNvSpPr/>
              <p:nvPr/>
            </p:nvSpPr>
            <p:spPr>
              <a:xfrm>
                <a:off x="-758397" y="678500"/>
                <a:ext cx="7941622" cy="30915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F16F77AB-0489-8C9D-1AF1-696D114CE14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-678413" y="1069828"/>
                <a:ext cx="7664613" cy="2636585"/>
                <a:chOff x="-2315546" y="770847"/>
                <a:chExt cx="8909984" cy="3064984"/>
              </a:xfrm>
            </p:grpSpPr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4984EF1D-D381-E0F6-A81D-BB9DA9D55F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-1491713" y="2109724"/>
                  <a:ext cx="3289300" cy="685800"/>
                </a:xfrm>
                <a:prstGeom prst="rect">
                  <a:avLst/>
                </a:prstGeom>
              </p:spPr>
            </p:pic>
            <p:pic>
              <p:nvPicPr>
                <p:cNvPr id="9" name="Picture 8">
                  <a:extLst>
                    <a:ext uri="{FF2B5EF4-FFF2-40B4-BE49-F238E27FC236}">
                      <a16:creationId xmlns:a16="http://schemas.microsoft.com/office/drawing/2014/main" id="{F4EB8493-5162-0DC9-F98A-184D7EB039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-358655" y="770847"/>
                  <a:ext cx="1023186" cy="268496"/>
                </a:xfrm>
                <a:prstGeom prst="rect">
                  <a:avLst/>
                </a:prstGeom>
              </p:spPr>
            </p:pic>
            <p:sp>
              <p:nvSpPr>
                <p:cNvPr id="11" name="Left-right Arrow 10">
                  <a:extLst>
                    <a:ext uri="{FF2B5EF4-FFF2-40B4-BE49-F238E27FC236}">
                      <a16:creationId xmlns:a16="http://schemas.microsoft.com/office/drawing/2014/main" id="{411EF1D0-3466-A383-2A48-30CA03F836B7}"/>
                    </a:ext>
                  </a:extLst>
                </p:cNvPr>
                <p:cNvSpPr/>
                <p:nvPr/>
              </p:nvSpPr>
              <p:spPr>
                <a:xfrm rot="5400000">
                  <a:off x="-37955" y="1070873"/>
                  <a:ext cx="381786" cy="240384"/>
                </a:xfrm>
                <a:prstGeom prst="leftRightArrow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437000BE-0E2D-646F-7C4A-47B350CF86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-1045968" y="1342787"/>
                  <a:ext cx="2397811" cy="463493"/>
                </a:xfrm>
                <a:prstGeom prst="rect">
                  <a:avLst/>
                </a:prstGeom>
              </p:spPr>
            </p:pic>
            <p:sp>
              <p:nvSpPr>
                <p:cNvPr id="19" name="Left-right Arrow 18">
                  <a:extLst>
                    <a:ext uri="{FF2B5EF4-FFF2-40B4-BE49-F238E27FC236}">
                      <a16:creationId xmlns:a16="http://schemas.microsoft.com/office/drawing/2014/main" id="{F23D8FF4-FA1D-FDBC-E8C5-774AA5300BD6}"/>
                    </a:ext>
                  </a:extLst>
                </p:cNvPr>
                <p:cNvSpPr/>
                <p:nvPr/>
              </p:nvSpPr>
              <p:spPr>
                <a:xfrm rot="5400000">
                  <a:off x="-37955" y="1837810"/>
                  <a:ext cx="381786" cy="240384"/>
                </a:xfrm>
                <a:prstGeom prst="leftRightArrow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20" name="Left-right Arrow 19">
                  <a:extLst>
                    <a:ext uri="{FF2B5EF4-FFF2-40B4-BE49-F238E27FC236}">
                      <a16:creationId xmlns:a16="http://schemas.microsoft.com/office/drawing/2014/main" id="{0E871CA3-A0B9-4803-04E6-08F64E96537F}"/>
                    </a:ext>
                  </a:extLst>
                </p:cNvPr>
                <p:cNvSpPr/>
                <p:nvPr/>
              </p:nvSpPr>
              <p:spPr>
                <a:xfrm rot="5400000">
                  <a:off x="-37955" y="2827054"/>
                  <a:ext cx="381786" cy="240384"/>
                </a:xfrm>
                <a:prstGeom prst="leftRightArrow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55AEF26F-27E5-3590-8421-54690EA649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-2315546" y="3098969"/>
                  <a:ext cx="4936967" cy="736862"/>
                </a:xfrm>
                <a:prstGeom prst="rect">
                  <a:avLst/>
                </a:prstGeom>
              </p:spPr>
            </p:pic>
            <p:sp>
              <p:nvSpPr>
                <p:cNvPr id="24" name="Left-right Arrow 23">
                  <a:extLst>
                    <a:ext uri="{FF2B5EF4-FFF2-40B4-BE49-F238E27FC236}">
                      <a16:creationId xmlns:a16="http://schemas.microsoft.com/office/drawing/2014/main" id="{A39C5012-B7B7-A61D-6B3C-81FD2B3F8C93}"/>
                    </a:ext>
                  </a:extLst>
                </p:cNvPr>
                <p:cNvSpPr/>
                <p:nvPr/>
              </p:nvSpPr>
              <p:spPr>
                <a:xfrm rot="5400000">
                  <a:off x="4433699" y="898388"/>
                  <a:ext cx="381786" cy="240384"/>
                </a:xfrm>
                <a:prstGeom prst="leftRightArrow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pic>
              <p:nvPicPr>
                <p:cNvPr id="25" name="Picture 24">
                  <a:extLst>
                    <a:ext uri="{FF2B5EF4-FFF2-40B4-BE49-F238E27FC236}">
                      <a16:creationId xmlns:a16="http://schemas.microsoft.com/office/drawing/2014/main" id="{3879352F-26E7-E053-CCCD-8CA65CC21DE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2884692" y="1189584"/>
                  <a:ext cx="3479801" cy="609600"/>
                </a:xfrm>
                <a:prstGeom prst="rect">
                  <a:avLst/>
                </a:prstGeom>
              </p:spPr>
            </p:pic>
            <p:sp>
              <p:nvSpPr>
                <p:cNvPr id="26" name="Left-right Arrow 25">
                  <a:extLst>
                    <a:ext uri="{FF2B5EF4-FFF2-40B4-BE49-F238E27FC236}">
                      <a16:creationId xmlns:a16="http://schemas.microsoft.com/office/drawing/2014/main" id="{6C20A734-370C-DA16-902E-A66CF4F6D782}"/>
                    </a:ext>
                  </a:extLst>
                </p:cNvPr>
                <p:cNvSpPr/>
                <p:nvPr/>
              </p:nvSpPr>
              <p:spPr>
                <a:xfrm rot="5400000">
                  <a:off x="4433699" y="1849996"/>
                  <a:ext cx="381786" cy="240384"/>
                </a:xfrm>
                <a:prstGeom prst="leftRightArrow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pic>
              <p:nvPicPr>
                <p:cNvPr id="27" name="Picture 26">
                  <a:extLst>
                    <a:ext uri="{FF2B5EF4-FFF2-40B4-BE49-F238E27FC236}">
                      <a16:creationId xmlns:a16="http://schemas.microsoft.com/office/drawing/2014/main" id="{2C4A8ED0-79E5-B889-7F8B-685F669B138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2884692" y="2141192"/>
                  <a:ext cx="3479801" cy="596900"/>
                </a:xfrm>
                <a:prstGeom prst="rect">
                  <a:avLst/>
                </a:prstGeom>
              </p:spPr>
            </p:pic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3FABA9F2-29E0-8D2E-32EB-E706EA7607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746338" y="3080099"/>
                  <a:ext cx="3848100" cy="736601"/>
                </a:xfrm>
                <a:prstGeom prst="rect">
                  <a:avLst/>
                </a:prstGeom>
              </p:spPr>
            </p:pic>
            <p:sp>
              <p:nvSpPr>
                <p:cNvPr id="29" name="Left-right Arrow 28">
                  <a:extLst>
                    <a:ext uri="{FF2B5EF4-FFF2-40B4-BE49-F238E27FC236}">
                      <a16:creationId xmlns:a16="http://schemas.microsoft.com/office/drawing/2014/main" id="{1BD98ACE-E0F8-3DFC-5AD8-EA1CB196E791}"/>
                    </a:ext>
                  </a:extLst>
                </p:cNvPr>
                <p:cNvSpPr/>
                <p:nvPr/>
              </p:nvSpPr>
              <p:spPr>
                <a:xfrm rot="5400000">
                  <a:off x="4416418" y="2788904"/>
                  <a:ext cx="381786" cy="240384"/>
                </a:xfrm>
                <a:prstGeom prst="leftRightArrow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</p:grp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0F13BEE-359E-E11B-CE6B-4107DC63437E}"/>
                </a:ext>
              </a:extLst>
            </p:cNvPr>
            <p:cNvSpPr txBox="1"/>
            <p:nvPr/>
          </p:nvSpPr>
          <p:spPr>
            <a:xfrm>
              <a:off x="945857" y="663317"/>
              <a:ext cx="9632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aseline="30000" dirty="0"/>
                <a:t>(1) </a:t>
              </a:r>
              <a:r>
                <a:rPr lang="en-CH" u="sng" dirty="0"/>
                <a:t>Proof:</a:t>
              </a:r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4063A84E-9232-4429-AAAC-B5CB2BC64BE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770910" y="3521950"/>
            <a:ext cx="1784499" cy="33046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1AC25D60-DF66-0024-75BD-9F13FA756673}"/>
              </a:ext>
            </a:extLst>
          </p:cNvPr>
          <p:cNvSpPr txBox="1"/>
          <p:nvPr/>
        </p:nvSpPr>
        <p:spPr>
          <a:xfrm>
            <a:off x="5900054" y="3526971"/>
            <a:ext cx="942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Reminder:</a:t>
            </a:r>
          </a:p>
        </p:txBody>
      </p:sp>
    </p:spTree>
    <p:extLst>
      <p:ext uri="{BB962C8B-B14F-4D97-AF65-F5344CB8AC3E}">
        <p14:creationId xmlns:p14="http://schemas.microsoft.com/office/powerpoint/2010/main" val="304427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Zeta update on frame jump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2140DB-B404-A6CA-8B52-C1FCBDA9C822}"/>
              </a:ext>
            </a:extLst>
          </p:cNvPr>
          <p:cNvSpPr txBox="1"/>
          <p:nvPr/>
        </p:nvSpPr>
        <p:spPr>
          <a:xfrm>
            <a:off x="1121231" y="1135681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Reminder: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DABAFC1-B290-7C5D-C582-1D5199227B15}"/>
              </a:ext>
            </a:extLst>
          </p:cNvPr>
          <p:cNvGrpSpPr>
            <a:grpSpLocks noChangeAspect="1"/>
          </p:cNvGrpSpPr>
          <p:nvPr/>
        </p:nvGrpSpPr>
        <p:grpSpPr>
          <a:xfrm>
            <a:off x="2405742" y="664409"/>
            <a:ext cx="6294203" cy="580149"/>
            <a:chOff x="2365496" y="632604"/>
            <a:chExt cx="6639250" cy="61195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E60C162-F747-490B-874E-CAB96C6BC9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87563" y="632604"/>
              <a:ext cx="4517183" cy="611953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6AC5043-F4CB-B0EE-6E0A-491210E050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65496" y="792799"/>
              <a:ext cx="1214047" cy="318580"/>
            </a:xfrm>
            <a:prstGeom prst="rect">
              <a:avLst/>
            </a:prstGeom>
          </p:spPr>
        </p:pic>
        <p:sp>
          <p:nvSpPr>
            <p:cNvPr id="4" name="Left-right Arrow 3">
              <a:extLst>
                <a:ext uri="{FF2B5EF4-FFF2-40B4-BE49-F238E27FC236}">
                  <a16:creationId xmlns:a16="http://schemas.microsoft.com/office/drawing/2014/main" id="{544B853C-94B1-5AEC-64B1-4F8B495F8E84}"/>
                </a:ext>
              </a:extLst>
            </p:cNvPr>
            <p:cNvSpPr/>
            <p:nvPr/>
          </p:nvSpPr>
          <p:spPr>
            <a:xfrm>
              <a:off x="3773886" y="794657"/>
              <a:ext cx="547743" cy="322589"/>
            </a:xfrm>
            <a:prstGeom prst="left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F9524B4-5DDC-F746-1F5F-4A5E5983DE28}"/>
              </a:ext>
            </a:extLst>
          </p:cNvPr>
          <p:cNvSpPr txBox="1"/>
          <p:nvPr/>
        </p:nvSpPr>
        <p:spPr>
          <a:xfrm>
            <a:off x="2305127" y="1502584"/>
            <a:ext cx="1336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where: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5BDF87-6C6B-7B48-775F-2E99346F4C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6600" y="1385300"/>
            <a:ext cx="2358182" cy="6476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E9582E-FB12-BD30-0991-4EB8E616DC0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5114" y="1377068"/>
            <a:ext cx="2753821" cy="64403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554EF9E-6A74-2180-1854-00E0EAA4CD02}"/>
              </a:ext>
            </a:extLst>
          </p:cNvPr>
          <p:cNvSpPr txBox="1"/>
          <p:nvPr/>
        </p:nvSpPr>
        <p:spPr>
          <a:xfrm>
            <a:off x="413657" y="2481943"/>
            <a:ext cx="8128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2"/>
                </a:solidFill>
              </a:rPr>
              <a:t>Particles </a:t>
            </a:r>
            <a:r>
              <a:rPr lang="en-CH" b="1" dirty="0">
                <a:solidFill>
                  <a:srgbClr val="2963AE"/>
                </a:solidFill>
              </a:rPr>
              <a:t>arrive out of the current frame</a:t>
            </a:r>
            <a:r>
              <a:rPr lang="en-CH" dirty="0">
                <a:solidFill>
                  <a:schemeClr val="tx2"/>
                </a:solidFill>
              </a:rPr>
              <a:t> (arrive too late) and jump to the next when: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12D261B-E6BA-FF45-EF41-189283CB14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2064" y="2795814"/>
            <a:ext cx="5118100" cy="9398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E73DB1B-6EB5-2E80-B281-D97D2242AE4B}"/>
              </a:ext>
            </a:extLst>
          </p:cNvPr>
          <p:cNvSpPr txBox="1"/>
          <p:nvPr/>
        </p:nvSpPr>
        <p:spPr>
          <a:xfrm>
            <a:off x="424543" y="3712029"/>
            <a:ext cx="8773877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</a:rPr>
              <a:t>As discussed, the particle is stopped, and its tracking is resumed when handling frame (n+1)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When this happens the </a:t>
            </a:r>
            <a:r>
              <a:rPr lang="en-US" b="1" dirty="0">
                <a:solidFill>
                  <a:srgbClr val="2963AE"/>
                </a:solidFill>
                <a:latin typeface="Symbol" pitchFamily="2" charset="2"/>
              </a:rPr>
              <a:t>z</a:t>
            </a:r>
            <a:r>
              <a:rPr lang="en-US" b="1" dirty="0">
                <a:solidFill>
                  <a:srgbClr val="2963AE"/>
                </a:solidFill>
              </a:rPr>
              <a:t> coordinates needs to be updated</a:t>
            </a:r>
            <a:r>
              <a:rPr lang="en-US" dirty="0">
                <a:solidFill>
                  <a:srgbClr val="2963AE"/>
                </a:solidFill>
              </a:rPr>
              <a:t>: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D969FEF-0046-9543-A0B3-5132864192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68121" y="4528457"/>
            <a:ext cx="4203700" cy="762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7E307BD-FE40-FA84-5A9F-FEDF1A52ADF7}"/>
              </a:ext>
            </a:extLst>
          </p:cNvPr>
          <p:cNvSpPr txBox="1"/>
          <p:nvPr/>
        </p:nvSpPr>
        <p:spPr>
          <a:xfrm>
            <a:off x="407802" y="5446423"/>
            <a:ext cx="788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Subtracting one from the other we obtain the </a:t>
            </a:r>
            <a:r>
              <a:rPr lang="en-US" b="1" dirty="0">
                <a:solidFill>
                  <a:srgbClr val="2963AE"/>
                </a:solidFill>
              </a:rPr>
              <a:t>update equation</a:t>
            </a:r>
            <a:r>
              <a:rPr lang="en-US" dirty="0">
                <a:solidFill>
                  <a:schemeClr val="tx2"/>
                </a:solidFill>
              </a:rPr>
              <a:t>: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808648F-9D31-551E-4D90-ECAAA66C385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67592" y="5969000"/>
            <a:ext cx="5753100" cy="5588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FD57BC9F-7480-9A27-DA49-684C55505B7D}"/>
              </a:ext>
            </a:extLst>
          </p:cNvPr>
          <p:cNvSpPr/>
          <p:nvPr/>
        </p:nvSpPr>
        <p:spPr>
          <a:xfrm>
            <a:off x="1099459" y="631372"/>
            <a:ext cx="7913912" cy="1458685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34306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Particle slippage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A1FF3EC-B1E0-9543-AC45-C2DF930906DC}"/>
              </a:ext>
            </a:extLst>
          </p:cNvPr>
          <p:cNvSpPr/>
          <p:nvPr/>
        </p:nvSpPr>
        <p:spPr>
          <a:xfrm>
            <a:off x="420019" y="1089965"/>
            <a:ext cx="8280725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a ring the particles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2963A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revolution frequency depends on the on the particle energy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To first order, this dependence is described by the </a:t>
            </a:r>
            <a:r>
              <a:rPr lang="en-US" sz="1700" b="1" dirty="0">
                <a:solidFill>
                  <a:srgbClr val="2963AE"/>
                </a:solidFill>
                <a:latin typeface="Calibri" panose="020F0502020204030204"/>
              </a:rPr>
              <a:t>slip factor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: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ED1411-9A65-32B6-F7A7-83AB18DFBE23}"/>
              </a:ext>
            </a:extLst>
          </p:cNvPr>
          <p:cNvSpPr/>
          <p:nvPr/>
        </p:nvSpPr>
        <p:spPr>
          <a:xfrm>
            <a:off x="420019" y="3521677"/>
            <a:ext cx="8303963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2963A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coasting beams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there is no RF focusing: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Particles </a:t>
            </a:r>
            <a:r>
              <a:rPr lang="en-US" sz="1700" b="1" dirty="0">
                <a:solidFill>
                  <a:srgbClr val="2963AE"/>
                </a:solidFill>
                <a:latin typeface="Calibri" panose="020F0502020204030204"/>
              </a:rPr>
              <a:t>keep their momentum deviation indefinitely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Hence, </a:t>
            </a:r>
            <a:r>
              <a:rPr lang="en-US" sz="1700" b="1" dirty="0">
                <a:solidFill>
                  <a:srgbClr val="2963AE"/>
                </a:solidFill>
                <a:latin typeface="Calibri" panose="020F0502020204030204"/>
              </a:rPr>
              <a:t>differences in revolution frequency are also kept indefinitely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Over a given time interval, </a:t>
            </a:r>
            <a:r>
              <a:rPr lang="en-US" sz="1700" b="1" dirty="0">
                <a:solidFill>
                  <a:srgbClr val="2963AE"/>
                </a:solidFill>
                <a:latin typeface="Calibri" panose="020F0502020204030204"/>
              </a:rPr>
              <a:t>different particles perform a different number of turns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B53301-B154-69BB-37CA-C1D86C7738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350" y="2076450"/>
            <a:ext cx="35433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759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Outline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A1FF3EC-B1E0-9543-AC45-C2DF930906DC}"/>
              </a:ext>
            </a:extLst>
          </p:cNvPr>
          <p:cNvSpPr/>
          <p:nvPr/>
        </p:nvSpPr>
        <p:spPr>
          <a:xfrm>
            <a:off x="1192905" y="1046422"/>
            <a:ext cx="5044610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Introduction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Particle slippage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Implications for collective effects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Simulation method description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Reference speed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  <a:latin typeface="Symbol" pitchFamily="2" charset="2"/>
              </a:rPr>
              <a:t>b</a:t>
            </a:r>
            <a:r>
              <a:rPr lang="en-US" sz="1700" baseline="-25000" dirty="0" err="1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sim</a:t>
            </a:r>
            <a:endParaRPr lang="en-US" sz="1700" baseline="-25000" dirty="0">
              <a:solidFill>
                <a:schemeClr val="bg1">
                  <a:lumMod val="65000"/>
                </a:schemeClr>
              </a:solidFill>
              <a:latin typeface="Calibri" panose="020F0502020204030204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turns to frames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Algorithm step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bu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 step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sz="1700" b="1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Mathematical description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Propositions on time time of arrivals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Justification of the method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Generalization of 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Symbol" pitchFamily="2" charset="2"/>
              </a:rPr>
              <a:t>z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 coordinate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Symbol" pitchFamily="2" charset="2"/>
              </a:rPr>
              <a:t>z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 update at start turn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Symbol" pitchFamily="2" charset="2"/>
              </a:rPr>
              <a:t>z</a:t>
            </a: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update on frame jump 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b="1" dirty="0">
                <a:solidFill>
                  <a:srgbClr val="44546A"/>
                </a:solidFill>
                <a:latin typeface="Calibri" panose="020F0502020204030204"/>
              </a:rPr>
              <a:t>Numerical tests</a:t>
            </a:r>
            <a:endParaRPr kumimoji="0" lang="en-US" sz="1700" b="1" i="0" u="none" strike="noStrike" kern="1200" cap="none" spc="0" normalizeH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kumimoji="0" lang="en-US" sz="1700" b="0" i="0" u="none" strike="noStrike" kern="1200" cap="none" spc="0" normalizeH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70753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7D273E-634D-A6BD-CAE5-47E609E880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Test simulations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54EF9E-6A74-2180-1854-00E0EAA4CD02}"/>
              </a:ext>
            </a:extLst>
          </p:cNvPr>
          <p:cNvSpPr txBox="1"/>
          <p:nvPr/>
        </p:nvSpPr>
        <p:spPr>
          <a:xfrm>
            <a:off x="1617625" y="682784"/>
            <a:ext cx="109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tx2"/>
                </a:solidFill>
              </a:rPr>
              <a:t>Test case: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6F3CAD2-51F6-09B9-7AB9-73D4E9CA67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2122" y="2141284"/>
            <a:ext cx="6039756" cy="449900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1290AA0-FACD-E3AB-4759-2AD0F4E6B665}"/>
              </a:ext>
            </a:extLst>
          </p:cNvPr>
          <p:cNvSpPr txBox="1"/>
          <p:nvPr/>
        </p:nvSpPr>
        <p:spPr>
          <a:xfrm>
            <a:off x="4959539" y="544285"/>
            <a:ext cx="1552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E</a:t>
            </a:r>
            <a:r>
              <a:rPr lang="en-US" baseline="-25000">
                <a:solidFill>
                  <a:schemeClr val="tx2"/>
                </a:solidFill>
              </a:rPr>
              <a:t>kin</a:t>
            </a:r>
            <a:r>
              <a:rPr lang="en-US">
                <a:solidFill>
                  <a:schemeClr val="tx2"/>
                </a:solidFill>
              </a:rPr>
              <a:t> = 160 MeV</a:t>
            </a:r>
          </a:p>
          <a:p>
            <a:r>
              <a:rPr lang="en-US">
                <a:solidFill>
                  <a:schemeClr val="tx2"/>
                </a:solidFill>
              </a:rPr>
              <a:t>RF off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51D876-6B6D-2D7D-BD21-1041C34D8BA2}"/>
              </a:ext>
            </a:extLst>
          </p:cNvPr>
          <p:cNvSpPr txBox="1"/>
          <p:nvPr/>
        </p:nvSpPr>
        <p:spPr>
          <a:xfrm>
            <a:off x="2989224" y="544285"/>
            <a:ext cx="1750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CERN PS Booster</a:t>
            </a:r>
          </a:p>
          <a:p>
            <a:r>
              <a:rPr lang="en-US">
                <a:solidFill>
                  <a:schemeClr val="tx2"/>
                </a:solidFill>
              </a:rPr>
              <a:t>Full lattice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2F6C65-B2CF-BCB7-03F3-CFF92B724FDF}"/>
              </a:ext>
            </a:extLst>
          </p:cNvPr>
          <p:cNvSpPr txBox="1"/>
          <p:nvPr/>
        </p:nvSpPr>
        <p:spPr>
          <a:xfrm>
            <a:off x="653144" y="1404258"/>
            <a:ext cx="8403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Tracking a beam with an artificially </a:t>
            </a:r>
            <a:r>
              <a:rPr lang="en-US" b="1" dirty="0">
                <a:solidFill>
                  <a:schemeClr val="tx2"/>
                </a:solidFill>
              </a:rPr>
              <a:t>l</a:t>
            </a:r>
            <a:r>
              <a:rPr lang="en-US" b="1" dirty="0">
                <a:solidFill>
                  <a:srgbClr val="2963AE"/>
                </a:solidFill>
              </a:rPr>
              <a:t>arge momentum spread </a:t>
            </a:r>
            <a:r>
              <a:rPr lang="en-US" dirty="0">
                <a:solidFill>
                  <a:schemeClr val="tx2"/>
                </a:solidFill>
              </a:rPr>
              <a:t>we can clearly see that different particles perform a </a:t>
            </a:r>
            <a:r>
              <a:rPr lang="en-US" b="1" dirty="0">
                <a:solidFill>
                  <a:srgbClr val="2963AE"/>
                </a:solidFill>
              </a:rPr>
              <a:t>different number of revolution over the simulated time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690835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8C42B7-B862-136E-220C-C0698B8EA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42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634952-B64D-23A4-C542-515F35BDD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886" y="2253448"/>
            <a:ext cx="6847114" cy="246673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187CA25-29B1-8B4A-0D99-F41197E31FCE}"/>
              </a:ext>
            </a:extLst>
          </p:cNvPr>
          <p:cNvSpPr txBox="1"/>
          <p:nvPr/>
        </p:nvSpPr>
        <p:spPr>
          <a:xfrm>
            <a:off x="1638299" y="5220681"/>
            <a:ext cx="66348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latin typeface="Consolas" panose="020B0609020204030204" pitchFamily="49" charset="0"/>
                <a:cs typeface="Consolas" panose="020B0609020204030204" pitchFamily="49" charset="0"/>
              </a:rPr>
              <a:t>f_nominal (on momentum):    991.96599 kHz</a:t>
            </a:r>
          </a:p>
          <a:p>
            <a:r>
              <a:rPr lang="en-CH" b="1" dirty="0">
                <a:latin typeface="Consolas" panose="020B0609020204030204" pitchFamily="49" charset="0"/>
                <a:cs typeface="Consolas" panose="020B0609020204030204" pitchFamily="49" charset="0"/>
              </a:rPr>
              <a:t>f_measured (off momentum):  991.96599  Hz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1020B9-8257-6089-216B-C397479DAEA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Test simulations – measuring the revolution frequency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3BD0EF-C39D-644C-3599-40CE06DBA53A}"/>
              </a:ext>
            </a:extLst>
          </p:cNvPr>
          <p:cNvSpPr txBox="1"/>
          <p:nvPr/>
        </p:nvSpPr>
        <p:spPr>
          <a:xfrm>
            <a:off x="723900" y="4806045"/>
            <a:ext cx="335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The beam is generated with </a:t>
            </a:r>
            <a:r>
              <a:rPr lang="en-CH" b="1" dirty="0">
                <a:latin typeface="Symbol" pitchFamily="2" charset="2"/>
              </a:rPr>
              <a:t>d</a:t>
            </a:r>
            <a:r>
              <a:rPr lang="en-CH" b="1" dirty="0"/>
              <a:t> = 0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29DD02-58BF-80FD-485F-6C4E013B1C91}"/>
              </a:ext>
            </a:extLst>
          </p:cNvPr>
          <p:cNvSpPr txBox="1"/>
          <p:nvPr/>
        </p:nvSpPr>
        <p:spPr>
          <a:xfrm>
            <a:off x="1273633" y="544283"/>
            <a:ext cx="768531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</a:rPr>
              <a:t>We track a </a:t>
            </a:r>
            <a:r>
              <a:rPr lang="en-US" b="1" dirty="0">
                <a:solidFill>
                  <a:srgbClr val="2963AE"/>
                </a:solidFill>
              </a:rPr>
              <a:t>beam with no momentum spread</a:t>
            </a:r>
            <a:r>
              <a:rPr lang="en-US" dirty="0">
                <a:solidFill>
                  <a:schemeClr val="tx2"/>
                </a:solidFill>
              </a:rPr>
              <a:t>, and we introduce a </a:t>
            </a:r>
            <a:r>
              <a:rPr lang="en-US" b="1" dirty="0">
                <a:solidFill>
                  <a:srgbClr val="2963AE"/>
                </a:solidFill>
              </a:rPr>
              <a:t>perturbation on the beam line density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dirty="0">
                <a:solidFill>
                  <a:schemeClr val="tx2"/>
                </a:solidFill>
              </a:rPr>
              <a:t>As there is no slippage, the perturbation is observed at each turn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dirty="0">
                <a:solidFill>
                  <a:schemeClr val="tx2"/>
                </a:solidFill>
              </a:rPr>
              <a:t>It is possible to </a:t>
            </a:r>
            <a:r>
              <a:rPr lang="en-US" b="1" dirty="0">
                <a:solidFill>
                  <a:srgbClr val="2963AE"/>
                </a:solidFill>
              </a:rPr>
              <a:t>measure the revolution frequency </a:t>
            </a:r>
            <a:r>
              <a:rPr lang="en-US" dirty="0">
                <a:solidFill>
                  <a:schemeClr val="tx2"/>
                </a:solidFill>
              </a:rPr>
              <a:t>by extracting the </a:t>
            </a:r>
            <a:r>
              <a:rPr lang="en-US" b="1" dirty="0">
                <a:solidFill>
                  <a:srgbClr val="2963AE"/>
                </a:solidFill>
              </a:rPr>
              <a:t>main Fourier component</a:t>
            </a:r>
            <a:r>
              <a:rPr lang="en-US" dirty="0">
                <a:solidFill>
                  <a:schemeClr val="tx2"/>
                </a:solidFill>
              </a:rPr>
              <a:t> of the longitudinal profile (using </a:t>
            </a:r>
            <a:r>
              <a:rPr lang="en-US" dirty="0" err="1">
                <a:solidFill>
                  <a:schemeClr val="tx2"/>
                </a:solidFill>
              </a:rPr>
              <a:t>nafflib</a:t>
            </a:r>
            <a:r>
              <a:rPr lang="en-US" dirty="0">
                <a:solidFill>
                  <a:schemeClr val="tx2"/>
                </a:solidFill>
              </a:rPr>
              <a:t>)</a:t>
            </a:r>
            <a:endParaRPr lang="en-CH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35571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8C42B7-B862-136E-220C-C0698B8EA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43</a:t>
            </a:fld>
            <a:endParaRPr lang="en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256AF9-B45C-94D6-6485-5C982AFC3A02}"/>
              </a:ext>
            </a:extLst>
          </p:cNvPr>
          <p:cNvSpPr txBox="1"/>
          <p:nvPr/>
        </p:nvSpPr>
        <p:spPr>
          <a:xfrm>
            <a:off x="723900" y="4806045"/>
            <a:ext cx="371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The beam is generated with </a:t>
            </a:r>
            <a:r>
              <a:rPr lang="en-CH" b="1" dirty="0">
                <a:latin typeface="Symbol" pitchFamily="2" charset="2"/>
              </a:rPr>
              <a:t>d</a:t>
            </a:r>
            <a:r>
              <a:rPr lang="en-CH" b="1" dirty="0"/>
              <a:t> = -0.01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1FBDC8-EF95-51EC-A552-6320EC055409}"/>
              </a:ext>
            </a:extLst>
          </p:cNvPr>
          <p:cNvSpPr txBox="1"/>
          <p:nvPr/>
        </p:nvSpPr>
        <p:spPr>
          <a:xfrm>
            <a:off x="1638299" y="5220681"/>
            <a:ext cx="66348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latin typeface="Consolas" panose="020B0609020204030204" pitchFamily="49" charset="0"/>
                <a:cs typeface="Consolas" panose="020B0609020204030204" pitchFamily="49" charset="0"/>
              </a:rPr>
              <a:t>f_nominal (on momentum):    991.966 kHz</a:t>
            </a:r>
          </a:p>
          <a:p>
            <a:r>
              <a:rPr lang="en-CH" dirty="0">
                <a:latin typeface="Consolas" panose="020B0609020204030204" pitchFamily="49" charset="0"/>
                <a:cs typeface="Consolas" panose="020B0609020204030204" pitchFamily="49" charset="0"/>
              </a:rPr>
              <a:t>f_expected (off momentum):  985.271 kHz</a:t>
            </a:r>
          </a:p>
          <a:p>
            <a:r>
              <a:rPr lang="en-CH" b="1" dirty="0">
                <a:latin typeface="Consolas" panose="020B0609020204030204" pitchFamily="49" charset="0"/>
                <a:cs typeface="Consolas" panose="020B0609020204030204" pitchFamily="49" charset="0"/>
              </a:rPr>
              <a:t>f_measured (off momentum):  985.271 kHz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A8E895-F891-2AA3-024E-E7414DB1EBB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Test simulations – measuring the revolution frequency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DE095E-CF90-AE38-976B-36EB36A36A6E}"/>
              </a:ext>
            </a:extLst>
          </p:cNvPr>
          <p:cNvSpPr txBox="1"/>
          <p:nvPr/>
        </p:nvSpPr>
        <p:spPr>
          <a:xfrm>
            <a:off x="1273633" y="544283"/>
            <a:ext cx="768531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</a:rPr>
              <a:t>We track a </a:t>
            </a:r>
            <a:r>
              <a:rPr lang="en-US" b="1" dirty="0">
                <a:solidFill>
                  <a:srgbClr val="2963AE"/>
                </a:solidFill>
              </a:rPr>
              <a:t>beam with no momentum spread</a:t>
            </a:r>
            <a:r>
              <a:rPr lang="en-US" dirty="0">
                <a:solidFill>
                  <a:schemeClr val="tx2"/>
                </a:solidFill>
              </a:rPr>
              <a:t>, and we introduce a </a:t>
            </a:r>
            <a:r>
              <a:rPr lang="en-US" b="1" dirty="0">
                <a:solidFill>
                  <a:srgbClr val="2963AE"/>
                </a:solidFill>
              </a:rPr>
              <a:t>perturbation on the beam line density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dirty="0">
                <a:solidFill>
                  <a:schemeClr val="tx2"/>
                </a:solidFill>
              </a:rPr>
              <a:t>As there is no slippage, the perturbation is observed at each turn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dirty="0">
                <a:solidFill>
                  <a:schemeClr val="tx2"/>
                </a:solidFill>
              </a:rPr>
              <a:t>It is possible to </a:t>
            </a:r>
            <a:r>
              <a:rPr lang="en-US" b="1" dirty="0">
                <a:solidFill>
                  <a:srgbClr val="2963AE"/>
                </a:solidFill>
              </a:rPr>
              <a:t>measure the revolution frequency </a:t>
            </a:r>
            <a:r>
              <a:rPr lang="en-US" dirty="0">
                <a:solidFill>
                  <a:schemeClr val="tx2"/>
                </a:solidFill>
              </a:rPr>
              <a:t>by extracting the </a:t>
            </a:r>
            <a:r>
              <a:rPr lang="en-US" b="1" dirty="0">
                <a:solidFill>
                  <a:srgbClr val="2963AE"/>
                </a:solidFill>
              </a:rPr>
              <a:t>main Fourier component</a:t>
            </a:r>
            <a:r>
              <a:rPr lang="en-US" dirty="0">
                <a:solidFill>
                  <a:schemeClr val="tx2"/>
                </a:solidFill>
              </a:rPr>
              <a:t> of the longitudinal profile (using </a:t>
            </a:r>
            <a:r>
              <a:rPr lang="en-US" dirty="0" err="1">
                <a:solidFill>
                  <a:schemeClr val="tx2"/>
                </a:solidFill>
              </a:rPr>
              <a:t>nafflib</a:t>
            </a:r>
            <a:r>
              <a:rPr lang="en-US" dirty="0">
                <a:solidFill>
                  <a:schemeClr val="tx2"/>
                </a:solidFill>
              </a:rPr>
              <a:t>)</a:t>
            </a:r>
            <a:endParaRPr lang="en-CH" dirty="0">
              <a:solidFill>
                <a:schemeClr val="tx2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B614C45-473E-2AD4-FBC9-6C69D9E974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886" y="2253448"/>
            <a:ext cx="6847114" cy="2466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7618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8C42B7-B862-136E-220C-C0698B8EA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44</a:t>
            </a:fld>
            <a:endParaRPr lang="en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256AF9-B45C-94D6-6485-5C982AFC3A02}"/>
              </a:ext>
            </a:extLst>
          </p:cNvPr>
          <p:cNvSpPr txBox="1"/>
          <p:nvPr/>
        </p:nvSpPr>
        <p:spPr>
          <a:xfrm>
            <a:off x="723900" y="4806045"/>
            <a:ext cx="375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The beam is generated with </a:t>
            </a:r>
            <a:r>
              <a:rPr lang="en-CH" b="1" dirty="0">
                <a:latin typeface="Symbol" pitchFamily="2" charset="2"/>
              </a:rPr>
              <a:t>d</a:t>
            </a:r>
            <a:r>
              <a:rPr lang="en-CH" b="1" dirty="0"/>
              <a:t> = +0.01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1FBDC8-EF95-51EC-A552-6320EC055409}"/>
              </a:ext>
            </a:extLst>
          </p:cNvPr>
          <p:cNvSpPr txBox="1"/>
          <p:nvPr/>
        </p:nvSpPr>
        <p:spPr>
          <a:xfrm>
            <a:off x="1638299" y="5220681"/>
            <a:ext cx="66348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latin typeface="Consolas" panose="020B0609020204030204" pitchFamily="49" charset="0"/>
                <a:cs typeface="Consolas" panose="020B0609020204030204" pitchFamily="49" charset="0"/>
              </a:rPr>
              <a:t>f_nominal (on momentum):    991.966 kHz</a:t>
            </a:r>
          </a:p>
          <a:p>
            <a:r>
              <a:rPr lang="en-CH" dirty="0">
                <a:latin typeface="Consolas" panose="020B0609020204030204" pitchFamily="49" charset="0"/>
                <a:cs typeface="Consolas" panose="020B0609020204030204" pitchFamily="49" charset="0"/>
              </a:rPr>
              <a:t>f_expected (off momentum):  998.580</a:t>
            </a:r>
            <a:r>
              <a:rPr lang="en-GB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CH" dirty="0">
                <a:latin typeface="Consolas" panose="020B0609020204030204" pitchFamily="49" charset="0"/>
                <a:cs typeface="Consolas" panose="020B0609020204030204" pitchFamily="49" charset="0"/>
              </a:rPr>
              <a:t>kHz</a:t>
            </a:r>
          </a:p>
          <a:p>
            <a:r>
              <a:rPr lang="en-CH" b="1" dirty="0">
                <a:latin typeface="Consolas" panose="020B0609020204030204" pitchFamily="49" charset="0"/>
                <a:cs typeface="Consolas" panose="020B0609020204030204" pitchFamily="49" charset="0"/>
              </a:rPr>
              <a:t>f_measured (off momentum):  998.581 kHz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0DE917-DEB6-B9BE-289D-DDC616E8B290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Test simulations – measuring the revolution frequency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37917F-B7DE-64E2-015B-22CFA9FB900A}"/>
              </a:ext>
            </a:extLst>
          </p:cNvPr>
          <p:cNvSpPr txBox="1"/>
          <p:nvPr/>
        </p:nvSpPr>
        <p:spPr>
          <a:xfrm>
            <a:off x="402771" y="6270171"/>
            <a:ext cx="7796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chemeClr val="tx2"/>
                </a:solidFill>
              </a:rPr>
              <a:t>Frequency obtained from the line density agrees very well with expected one </a:t>
            </a:r>
            <a:r>
              <a:rPr lang="en-CH" b="1" dirty="0">
                <a:solidFill>
                  <a:schemeClr val="tx2"/>
                </a:solidFill>
                <a:sym typeface="Wingdings" pitchFamily="2" charset="2"/>
              </a:rPr>
              <a:t></a:t>
            </a:r>
            <a:endParaRPr lang="en-CH" b="1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215604-43CB-464F-ACFD-0882EE3A197E}"/>
              </a:ext>
            </a:extLst>
          </p:cNvPr>
          <p:cNvSpPr txBox="1"/>
          <p:nvPr/>
        </p:nvSpPr>
        <p:spPr>
          <a:xfrm>
            <a:off x="1273633" y="544283"/>
            <a:ext cx="768531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</a:rPr>
              <a:t>We track a </a:t>
            </a:r>
            <a:r>
              <a:rPr lang="en-US" b="1" dirty="0">
                <a:solidFill>
                  <a:srgbClr val="2963AE"/>
                </a:solidFill>
              </a:rPr>
              <a:t>beam with no momentum spread</a:t>
            </a:r>
            <a:r>
              <a:rPr lang="en-US" dirty="0">
                <a:solidFill>
                  <a:schemeClr val="tx2"/>
                </a:solidFill>
              </a:rPr>
              <a:t>, and we introduce a </a:t>
            </a:r>
            <a:r>
              <a:rPr lang="en-US" b="1" dirty="0">
                <a:solidFill>
                  <a:srgbClr val="2963AE"/>
                </a:solidFill>
              </a:rPr>
              <a:t>perturbation on the beam line density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dirty="0">
                <a:solidFill>
                  <a:schemeClr val="tx2"/>
                </a:solidFill>
              </a:rPr>
              <a:t>As there is no slippage, the perturbation is observed at each turn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dirty="0">
                <a:solidFill>
                  <a:schemeClr val="tx2"/>
                </a:solidFill>
              </a:rPr>
              <a:t>It is possible to </a:t>
            </a:r>
            <a:r>
              <a:rPr lang="en-US" b="1" dirty="0">
                <a:solidFill>
                  <a:srgbClr val="2963AE"/>
                </a:solidFill>
              </a:rPr>
              <a:t>measure the revolution frequency </a:t>
            </a:r>
            <a:r>
              <a:rPr lang="en-US" dirty="0">
                <a:solidFill>
                  <a:schemeClr val="tx2"/>
                </a:solidFill>
              </a:rPr>
              <a:t>by extracting the </a:t>
            </a:r>
            <a:r>
              <a:rPr lang="en-US" b="1" dirty="0">
                <a:solidFill>
                  <a:srgbClr val="2963AE"/>
                </a:solidFill>
              </a:rPr>
              <a:t>main Fourier component</a:t>
            </a:r>
            <a:r>
              <a:rPr lang="en-US" dirty="0">
                <a:solidFill>
                  <a:schemeClr val="tx2"/>
                </a:solidFill>
              </a:rPr>
              <a:t> of the longitudinal profile (using </a:t>
            </a:r>
            <a:r>
              <a:rPr lang="en-US" dirty="0" err="1">
                <a:solidFill>
                  <a:schemeClr val="tx2"/>
                </a:solidFill>
              </a:rPr>
              <a:t>nafflib</a:t>
            </a:r>
            <a:r>
              <a:rPr lang="en-US" dirty="0">
                <a:solidFill>
                  <a:schemeClr val="tx2"/>
                </a:solidFill>
              </a:rPr>
              <a:t>)</a:t>
            </a:r>
            <a:endParaRPr lang="en-CH" dirty="0">
              <a:solidFill>
                <a:schemeClr val="tx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8EF27FE-D9D0-DCB7-33ED-179C74160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886" y="2253448"/>
            <a:ext cx="6847114" cy="2466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7901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8C42B7-B862-136E-220C-C0698B8EA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45</a:t>
            </a:fld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0DE917-DEB6-B9BE-289D-DDC616E8B290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Summary and outlook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FAB111-5781-5668-AE74-0B376629A3F6}"/>
              </a:ext>
            </a:extLst>
          </p:cNvPr>
          <p:cNvSpPr txBox="1"/>
          <p:nvPr/>
        </p:nvSpPr>
        <p:spPr>
          <a:xfrm>
            <a:off x="827319" y="1349827"/>
            <a:ext cx="7913910" cy="4816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</a:rPr>
              <a:t>A method has been devised </a:t>
            </a:r>
            <a:r>
              <a:rPr lang="en-US" b="1" dirty="0">
                <a:solidFill>
                  <a:srgbClr val="2963AE"/>
                </a:solidFill>
              </a:rPr>
              <a:t>to simulate coasting beams </a:t>
            </a:r>
            <a:r>
              <a:rPr lang="en-US" dirty="0">
                <a:solidFill>
                  <a:schemeClr val="tx2"/>
                </a:solidFill>
              </a:rPr>
              <a:t>with </a:t>
            </a:r>
            <a:r>
              <a:rPr lang="en-US" b="1" dirty="0">
                <a:solidFill>
                  <a:srgbClr val="2963AE"/>
                </a:solidFill>
              </a:rPr>
              <a:t>tracking codes that use the reference path length </a:t>
            </a:r>
            <a:r>
              <a:rPr lang="en-US" b="1" i="1" dirty="0">
                <a:solidFill>
                  <a:srgbClr val="2963AE"/>
                </a:solidFill>
              </a:rPr>
              <a:t>s</a:t>
            </a:r>
            <a:r>
              <a:rPr lang="en-US" b="1" dirty="0">
                <a:solidFill>
                  <a:srgbClr val="2963AE"/>
                </a:solidFill>
              </a:rPr>
              <a:t> as independent variable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The different revolution frequency among particles is accurately modeled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endParaRPr lang="en-CH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The method has been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implemented in Xsuite</a:t>
            </a:r>
            <a:r>
              <a:rPr lang="en-CH" dirty="0">
                <a:solidFill>
                  <a:srgbClr val="2963AE"/>
                </a:solidFill>
                <a:sym typeface="Wingdings" pitchFamily="2" charset="2"/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No modifications in the conventional tracking elements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Time synchronization 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of particles is achieved by installing</a:t>
            </a:r>
            <a:r>
              <a:rPr lang="en-CH" dirty="0">
                <a:solidFill>
                  <a:srgbClr val="2963AE"/>
                </a:solidFill>
                <a:sym typeface="Wingdings" pitchFamily="2" charset="2"/>
              </a:rPr>
              <a:t> </a:t>
            </a: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dedicated SyncTime elements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 in front of the collective elements (e.g. space charge, impedances)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CH" b="1" dirty="0">
                <a:solidFill>
                  <a:srgbClr val="2963AE"/>
                </a:solidFill>
                <a:sym typeface="Wingdings" pitchFamily="2" charset="2"/>
              </a:rPr>
              <a:t>Planned applications 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include: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PSB with space charge (benchmark of coasting beam experiments)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Fermilab IOTA ring with space charge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ISIS-2 stability studies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1986600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8C42B7-B862-136E-220C-C0698B8EA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46</a:t>
            </a:fld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0DE917-DEB6-B9BE-289D-DDC616E8B290}"/>
              </a:ext>
            </a:extLst>
          </p:cNvPr>
          <p:cNvSpPr txBox="1"/>
          <p:nvPr/>
        </p:nvSpPr>
        <p:spPr>
          <a:xfrm>
            <a:off x="762000" y="3298371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Thanks for your attention!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499374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19B4F2-5A13-CFF3-1412-7D12F3917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47</a:t>
            </a:fld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2B9B70-7ABC-F9A9-6BDB-A338E5E31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341" y="641518"/>
            <a:ext cx="3993660" cy="61363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2FA884-5BD6-17F4-F332-5AEDE10B0A3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10358" y="627996"/>
            <a:ext cx="4194817" cy="398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02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diagram of lines with numbers&#10;&#10;Description automatically generated">
            <a:extLst>
              <a:ext uri="{FF2B5EF4-FFF2-40B4-BE49-F238E27FC236}">
                <a16:creationId xmlns:a16="http://schemas.microsoft.com/office/drawing/2014/main" id="{DC5D5237-72A3-82D3-CEC7-1582426B7C6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657954" y="2005070"/>
            <a:ext cx="9240093" cy="384655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8D69C0-6596-A4CE-CCE3-90A432780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5</a:t>
            </a:fld>
            <a:endParaRPr lang="en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B253F7-38C3-14E5-5814-D546F62C2DC0}"/>
              </a:ext>
            </a:extLst>
          </p:cNvPr>
          <p:cNvSpPr txBox="1"/>
          <p:nvPr/>
        </p:nvSpPr>
        <p:spPr>
          <a:xfrm>
            <a:off x="7932633" y="2225407"/>
            <a:ext cx="930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latin typeface="Symbol" pitchFamily="2" charset="2"/>
              </a:rPr>
              <a:t>D</a:t>
            </a:r>
            <a:r>
              <a:rPr lang="en-CH" i="1" dirty="0"/>
              <a:t>f</a:t>
            </a:r>
            <a:r>
              <a:rPr lang="en-CH" baseline="-25000" dirty="0"/>
              <a:t>rev</a:t>
            </a:r>
            <a:r>
              <a:rPr lang="en-CH" dirty="0"/>
              <a:t> = 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40DD8E-9BE0-4950-2E5A-5DF1D43815F6}"/>
              </a:ext>
            </a:extLst>
          </p:cNvPr>
          <p:cNvSpPr txBox="1"/>
          <p:nvPr/>
        </p:nvSpPr>
        <p:spPr>
          <a:xfrm>
            <a:off x="7954667" y="3413393"/>
            <a:ext cx="930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latin typeface="Symbol" pitchFamily="2" charset="2"/>
              </a:rPr>
              <a:t>D</a:t>
            </a:r>
            <a:r>
              <a:rPr lang="en-CH" i="1" dirty="0"/>
              <a:t>f</a:t>
            </a:r>
            <a:r>
              <a:rPr lang="en-CH" baseline="-25000" dirty="0"/>
              <a:t>rev</a:t>
            </a:r>
            <a:r>
              <a:rPr lang="en-CH" dirty="0"/>
              <a:t> &lt; 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55BB34-E66D-18DE-2715-290D5E9065FF}"/>
              </a:ext>
            </a:extLst>
          </p:cNvPr>
          <p:cNvSpPr txBox="1"/>
          <p:nvPr/>
        </p:nvSpPr>
        <p:spPr>
          <a:xfrm>
            <a:off x="7954667" y="4524261"/>
            <a:ext cx="930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latin typeface="Symbol" pitchFamily="2" charset="2"/>
              </a:rPr>
              <a:t>D</a:t>
            </a:r>
            <a:r>
              <a:rPr lang="en-CH" i="1" dirty="0"/>
              <a:t>f</a:t>
            </a:r>
            <a:r>
              <a:rPr lang="en-CH" baseline="-25000" dirty="0"/>
              <a:t>rev</a:t>
            </a:r>
            <a:r>
              <a:rPr lang="en-CH" dirty="0"/>
              <a:t> &gt; 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1239BC-D28C-C771-6058-29166356CEA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Particle slippage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7B6DFD-E2F5-DBC8-2285-BA93911B8249}"/>
              </a:ext>
            </a:extLst>
          </p:cNvPr>
          <p:cNvSpPr txBox="1"/>
          <p:nvPr/>
        </p:nvSpPr>
        <p:spPr>
          <a:xfrm>
            <a:off x="1173295" y="595954"/>
            <a:ext cx="76291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srgbClr val="44546A"/>
                </a:solidFill>
                <a:latin typeface="Calibri" panose="020F0502020204030204"/>
              </a:rPr>
              <a:t>To visualize this effect, 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in the case of a coasting beam, w</a:t>
            </a:r>
            <a:r>
              <a:rPr lang="en-US" sz="1800" dirty="0">
                <a:solidFill>
                  <a:srgbClr val="44546A"/>
                </a:solidFill>
                <a:latin typeface="Calibri" panose="020F0502020204030204"/>
              </a:rPr>
              <a:t>e </a:t>
            </a:r>
            <a:r>
              <a:rPr lang="en-US" sz="1800" b="1" dirty="0">
                <a:solidFill>
                  <a:srgbClr val="2963AE"/>
                </a:solidFill>
                <a:latin typeface="Calibri" panose="020F0502020204030204"/>
              </a:rPr>
              <a:t>compare three particles having three different revolution frequencies</a:t>
            </a:r>
            <a:r>
              <a:rPr lang="en-US" sz="1800" dirty="0">
                <a:solidFill>
                  <a:srgbClr val="44546A"/>
                </a:solidFill>
                <a:latin typeface="Calibri" panose="020F0502020204030204"/>
              </a:rPr>
              <a:t> by </a:t>
            </a:r>
            <a:r>
              <a:rPr lang="en-US" sz="1800" b="1" dirty="0">
                <a:solidFill>
                  <a:srgbClr val="2963AE"/>
                </a:solidFill>
                <a:latin typeface="Calibri" panose="020F0502020204030204"/>
              </a:rPr>
              <a:t>marking the times at which they are detected at a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given location of the ring</a:t>
            </a:r>
          </a:p>
        </p:txBody>
      </p:sp>
    </p:spTree>
    <p:extLst>
      <p:ext uri="{BB962C8B-B14F-4D97-AF65-F5344CB8AC3E}">
        <p14:creationId xmlns:p14="http://schemas.microsoft.com/office/powerpoint/2010/main" val="1555355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8D69C0-6596-A4CE-CCE3-90A432780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6</a:t>
            </a:fld>
            <a:endParaRPr lang="en-CH"/>
          </a:p>
        </p:txBody>
      </p:sp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C3A7CC36-931B-F3DC-44D4-70C31056D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55177" y="2005070"/>
            <a:ext cx="9252000" cy="385151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9C0A28C-4854-DE18-6CD2-6F18293D840C}"/>
              </a:ext>
            </a:extLst>
          </p:cNvPr>
          <p:cNvSpPr txBox="1"/>
          <p:nvPr/>
        </p:nvSpPr>
        <p:spPr>
          <a:xfrm>
            <a:off x="1173295" y="595954"/>
            <a:ext cx="7629182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srgbClr val="44546A"/>
                </a:solidFill>
                <a:latin typeface="Calibri" panose="020F0502020204030204"/>
              </a:rPr>
              <a:t>To visualize this effect, 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in the case of a coasting beam, w</a:t>
            </a:r>
            <a:r>
              <a:rPr lang="en-US" sz="1800" dirty="0">
                <a:solidFill>
                  <a:srgbClr val="44546A"/>
                </a:solidFill>
                <a:latin typeface="Calibri" panose="020F0502020204030204"/>
              </a:rPr>
              <a:t>e </a:t>
            </a:r>
            <a:r>
              <a:rPr lang="en-US" sz="1800" b="1" dirty="0">
                <a:solidFill>
                  <a:srgbClr val="2963AE"/>
                </a:solidFill>
                <a:latin typeface="Calibri" panose="020F0502020204030204"/>
              </a:rPr>
              <a:t>compare three particles having three different revolution frequencies</a:t>
            </a:r>
            <a:r>
              <a:rPr lang="en-US" sz="1800" dirty="0">
                <a:solidFill>
                  <a:srgbClr val="44546A"/>
                </a:solidFill>
                <a:latin typeface="Calibri" panose="020F0502020204030204"/>
              </a:rPr>
              <a:t> by </a:t>
            </a:r>
            <a:r>
              <a:rPr lang="en-US" sz="1800" b="1" dirty="0">
                <a:solidFill>
                  <a:srgbClr val="2963AE"/>
                </a:solidFill>
                <a:latin typeface="Calibri" panose="020F0502020204030204"/>
              </a:rPr>
              <a:t>marking the times at which they are detected at a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given location of the ring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Over a given time interval, the three particles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perform a different number of revolutions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8B392D7-90ED-CBE4-16F7-174019BC3D61}"/>
              </a:ext>
            </a:extLst>
          </p:cNvPr>
          <p:cNvGrpSpPr/>
          <p:nvPr/>
        </p:nvGrpSpPr>
        <p:grpSpPr>
          <a:xfrm>
            <a:off x="7673749" y="2225407"/>
            <a:ext cx="1448217" cy="739533"/>
            <a:chOff x="7673749" y="2225407"/>
            <a:chExt cx="1448217" cy="73953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802366C-1FD5-5087-FBC9-AE1A6B306D1A}"/>
                </a:ext>
              </a:extLst>
            </p:cNvPr>
            <p:cNvSpPr txBox="1"/>
            <p:nvPr/>
          </p:nvSpPr>
          <p:spPr>
            <a:xfrm>
              <a:off x="7673749" y="2610997"/>
              <a:ext cx="1448217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700" dirty="0"/>
                <a:t>80 revolutions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92A403-2DE3-6E1C-79E3-EFF744835AEE}"/>
                </a:ext>
              </a:extLst>
            </p:cNvPr>
            <p:cNvSpPr txBox="1"/>
            <p:nvPr/>
          </p:nvSpPr>
          <p:spPr>
            <a:xfrm>
              <a:off x="7932633" y="2225407"/>
              <a:ext cx="9304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latin typeface="Symbol" pitchFamily="2" charset="2"/>
                </a:rPr>
                <a:t>D</a:t>
              </a:r>
              <a:r>
                <a:rPr lang="en-CH" i="1" dirty="0"/>
                <a:t>f</a:t>
              </a:r>
              <a:r>
                <a:rPr lang="en-CH" baseline="-25000" dirty="0"/>
                <a:t>rev</a:t>
              </a:r>
              <a:r>
                <a:rPr lang="en-CH" dirty="0"/>
                <a:t> = 0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89B05A0-1BBC-2D9E-8021-97CE795D520C}"/>
              </a:ext>
            </a:extLst>
          </p:cNvPr>
          <p:cNvGrpSpPr/>
          <p:nvPr/>
        </p:nvGrpSpPr>
        <p:grpSpPr>
          <a:xfrm>
            <a:off x="7695782" y="3413393"/>
            <a:ext cx="1448218" cy="739533"/>
            <a:chOff x="7673748" y="2225407"/>
            <a:chExt cx="1448218" cy="73953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D3B0DB7-A62D-E56E-33A9-24A74B93CCF2}"/>
                </a:ext>
              </a:extLst>
            </p:cNvPr>
            <p:cNvSpPr txBox="1"/>
            <p:nvPr/>
          </p:nvSpPr>
          <p:spPr>
            <a:xfrm>
              <a:off x="7673748" y="2610997"/>
              <a:ext cx="1448218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700" dirty="0"/>
                <a:t>76 revolutions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73A75B0-E5B6-7082-B692-C16DAA845CD7}"/>
                </a:ext>
              </a:extLst>
            </p:cNvPr>
            <p:cNvSpPr txBox="1"/>
            <p:nvPr/>
          </p:nvSpPr>
          <p:spPr>
            <a:xfrm>
              <a:off x="7932633" y="2225407"/>
              <a:ext cx="9304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latin typeface="Symbol" pitchFamily="2" charset="2"/>
                </a:rPr>
                <a:t>D</a:t>
              </a:r>
              <a:r>
                <a:rPr lang="en-CH" i="1" dirty="0"/>
                <a:t>f</a:t>
              </a:r>
              <a:r>
                <a:rPr lang="en-CH" baseline="-25000" dirty="0"/>
                <a:t>rev</a:t>
              </a:r>
              <a:r>
                <a:rPr lang="en-CH" dirty="0"/>
                <a:t> &lt; 0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0C3B1A0-4E8B-437C-1C15-9D49FF389461}"/>
              </a:ext>
            </a:extLst>
          </p:cNvPr>
          <p:cNvGrpSpPr/>
          <p:nvPr/>
        </p:nvGrpSpPr>
        <p:grpSpPr>
          <a:xfrm>
            <a:off x="7695782" y="4524261"/>
            <a:ext cx="1448218" cy="739533"/>
            <a:chOff x="7673748" y="2225407"/>
            <a:chExt cx="1448218" cy="739533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61E7989-DFFF-35FC-BC7F-438D1A62C6D0}"/>
                </a:ext>
              </a:extLst>
            </p:cNvPr>
            <p:cNvSpPr txBox="1"/>
            <p:nvPr/>
          </p:nvSpPr>
          <p:spPr>
            <a:xfrm>
              <a:off x="7673748" y="2610997"/>
              <a:ext cx="1448218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700" dirty="0"/>
                <a:t>84 revolutions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DFF6023-ECEA-C40B-5AB3-369D22FBCC55}"/>
                </a:ext>
              </a:extLst>
            </p:cNvPr>
            <p:cNvSpPr txBox="1"/>
            <p:nvPr/>
          </p:nvSpPr>
          <p:spPr>
            <a:xfrm>
              <a:off x="7932633" y="2225407"/>
              <a:ext cx="9304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latin typeface="Symbol" pitchFamily="2" charset="2"/>
                </a:rPr>
                <a:t>D</a:t>
              </a:r>
              <a:r>
                <a:rPr lang="en-CH" i="1" dirty="0"/>
                <a:t>f</a:t>
              </a:r>
              <a:r>
                <a:rPr lang="en-CH" baseline="-25000" dirty="0"/>
                <a:t>rev</a:t>
              </a:r>
              <a:r>
                <a:rPr lang="en-CH" dirty="0"/>
                <a:t> &gt; 0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95EB2F4-8896-2877-2023-33F48CE94549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Particle slippage</a:t>
            </a:r>
          </a:p>
        </p:txBody>
      </p:sp>
    </p:spTree>
    <p:extLst>
      <p:ext uri="{BB962C8B-B14F-4D97-AF65-F5344CB8AC3E}">
        <p14:creationId xmlns:p14="http://schemas.microsoft.com/office/powerpoint/2010/main" val="3635489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8CD025-C800-0D4B-69E6-25BE87EECE6C}"/>
              </a:ext>
            </a:extLst>
          </p:cNvPr>
          <p:cNvSpPr txBox="1"/>
          <p:nvPr/>
        </p:nvSpPr>
        <p:spPr>
          <a:xfrm>
            <a:off x="1173295" y="595954"/>
            <a:ext cx="7629182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srgbClr val="44546A"/>
                </a:solidFill>
                <a:latin typeface="Calibri" panose="020F0502020204030204"/>
              </a:rPr>
              <a:t>To visualize this effect, 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in the case of a coasting beam, w</a:t>
            </a:r>
            <a:r>
              <a:rPr lang="en-US" sz="1800" dirty="0">
                <a:solidFill>
                  <a:srgbClr val="44546A"/>
                </a:solidFill>
                <a:latin typeface="Calibri" panose="020F0502020204030204"/>
              </a:rPr>
              <a:t>e </a:t>
            </a:r>
            <a:r>
              <a:rPr lang="en-US" sz="1800" b="1" dirty="0">
                <a:solidFill>
                  <a:srgbClr val="2963AE"/>
                </a:solidFill>
                <a:latin typeface="Calibri" panose="020F0502020204030204"/>
              </a:rPr>
              <a:t>compare three particles having three different revolution frequencies</a:t>
            </a:r>
            <a:r>
              <a:rPr lang="en-US" sz="1800" dirty="0">
                <a:solidFill>
                  <a:srgbClr val="44546A"/>
                </a:solidFill>
                <a:latin typeface="Calibri" panose="020F0502020204030204"/>
              </a:rPr>
              <a:t> by </a:t>
            </a:r>
            <a:r>
              <a:rPr lang="en-US" sz="1800" b="1" dirty="0">
                <a:solidFill>
                  <a:srgbClr val="2963AE"/>
                </a:solidFill>
                <a:latin typeface="Calibri" panose="020F0502020204030204"/>
              </a:rPr>
              <a:t>marking the times at which they are detected at a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given location of the ring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Over a given time interval, the three particles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perform a different number of revolutions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8D69C0-6596-A4CE-CCE3-90A432780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7</a:t>
            </a:fld>
            <a:endParaRPr lang="en-CH"/>
          </a:p>
        </p:txBody>
      </p:sp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C3A7CC36-931B-F3DC-44D4-70C31056DB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55177" y="2005070"/>
            <a:ext cx="9252000" cy="3851511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28B392D7-90ED-CBE4-16F7-174019BC3D61}"/>
              </a:ext>
            </a:extLst>
          </p:cNvPr>
          <p:cNvGrpSpPr/>
          <p:nvPr/>
        </p:nvGrpSpPr>
        <p:grpSpPr>
          <a:xfrm>
            <a:off x="7673749" y="2225407"/>
            <a:ext cx="1448217" cy="739533"/>
            <a:chOff x="7673749" y="2225407"/>
            <a:chExt cx="1448217" cy="73953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802366C-1FD5-5087-FBC9-AE1A6B306D1A}"/>
                </a:ext>
              </a:extLst>
            </p:cNvPr>
            <p:cNvSpPr txBox="1"/>
            <p:nvPr/>
          </p:nvSpPr>
          <p:spPr>
            <a:xfrm>
              <a:off x="7673749" y="2610997"/>
              <a:ext cx="1448217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700" dirty="0"/>
                <a:t>80 revolutions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92A403-2DE3-6E1C-79E3-EFF744835AEE}"/>
                </a:ext>
              </a:extLst>
            </p:cNvPr>
            <p:cNvSpPr txBox="1"/>
            <p:nvPr/>
          </p:nvSpPr>
          <p:spPr>
            <a:xfrm>
              <a:off x="7932633" y="2225407"/>
              <a:ext cx="9304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latin typeface="Symbol" pitchFamily="2" charset="2"/>
                </a:rPr>
                <a:t>D</a:t>
              </a:r>
              <a:r>
                <a:rPr lang="en-CH" i="1" dirty="0"/>
                <a:t>f</a:t>
              </a:r>
              <a:r>
                <a:rPr lang="en-CH" baseline="-25000" dirty="0"/>
                <a:t>rev</a:t>
              </a:r>
              <a:r>
                <a:rPr lang="en-CH" dirty="0"/>
                <a:t> = 0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89B05A0-1BBC-2D9E-8021-97CE795D520C}"/>
              </a:ext>
            </a:extLst>
          </p:cNvPr>
          <p:cNvGrpSpPr/>
          <p:nvPr/>
        </p:nvGrpSpPr>
        <p:grpSpPr>
          <a:xfrm>
            <a:off x="7695782" y="3413393"/>
            <a:ext cx="1448218" cy="739533"/>
            <a:chOff x="7673748" y="2225407"/>
            <a:chExt cx="1448218" cy="73953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D3B0DB7-A62D-E56E-33A9-24A74B93CCF2}"/>
                </a:ext>
              </a:extLst>
            </p:cNvPr>
            <p:cNvSpPr txBox="1"/>
            <p:nvPr/>
          </p:nvSpPr>
          <p:spPr>
            <a:xfrm>
              <a:off x="7673748" y="2610997"/>
              <a:ext cx="1448218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700" dirty="0"/>
                <a:t>76 revolutions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73A75B0-E5B6-7082-B692-C16DAA845CD7}"/>
                </a:ext>
              </a:extLst>
            </p:cNvPr>
            <p:cNvSpPr txBox="1"/>
            <p:nvPr/>
          </p:nvSpPr>
          <p:spPr>
            <a:xfrm>
              <a:off x="7932633" y="2225407"/>
              <a:ext cx="9304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latin typeface="Symbol" pitchFamily="2" charset="2"/>
                </a:rPr>
                <a:t>D</a:t>
              </a:r>
              <a:r>
                <a:rPr lang="en-CH" i="1" dirty="0"/>
                <a:t>f</a:t>
              </a:r>
              <a:r>
                <a:rPr lang="en-CH" baseline="-25000" dirty="0"/>
                <a:t>rev</a:t>
              </a:r>
              <a:r>
                <a:rPr lang="en-CH" dirty="0"/>
                <a:t> &lt; 0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0C3B1A0-4E8B-437C-1C15-9D49FF389461}"/>
              </a:ext>
            </a:extLst>
          </p:cNvPr>
          <p:cNvGrpSpPr/>
          <p:nvPr/>
        </p:nvGrpSpPr>
        <p:grpSpPr>
          <a:xfrm>
            <a:off x="7695782" y="4524261"/>
            <a:ext cx="1448218" cy="739533"/>
            <a:chOff x="7673748" y="2225407"/>
            <a:chExt cx="1448218" cy="739533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61E7989-DFFF-35FC-BC7F-438D1A62C6D0}"/>
                </a:ext>
              </a:extLst>
            </p:cNvPr>
            <p:cNvSpPr txBox="1"/>
            <p:nvPr/>
          </p:nvSpPr>
          <p:spPr>
            <a:xfrm>
              <a:off x="7673748" y="2610997"/>
              <a:ext cx="1448218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700" dirty="0"/>
                <a:t>84 revolutions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DFF6023-ECEA-C40B-5AB3-369D22FBCC55}"/>
                </a:ext>
              </a:extLst>
            </p:cNvPr>
            <p:cNvSpPr txBox="1"/>
            <p:nvPr/>
          </p:nvSpPr>
          <p:spPr>
            <a:xfrm>
              <a:off x="7932633" y="2225407"/>
              <a:ext cx="9304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latin typeface="Symbol" pitchFamily="2" charset="2"/>
                </a:rPr>
                <a:t>D</a:t>
              </a:r>
              <a:r>
                <a:rPr lang="en-CH" i="1" dirty="0"/>
                <a:t>f</a:t>
              </a:r>
              <a:r>
                <a:rPr lang="en-CH" baseline="-25000" dirty="0"/>
                <a:t>rev</a:t>
              </a:r>
              <a:r>
                <a:rPr lang="en-CH" dirty="0"/>
                <a:t> &gt; 0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A027B03D-B986-EB9A-D570-37861B6FA751}"/>
              </a:ext>
            </a:extLst>
          </p:cNvPr>
          <p:cNvSpPr/>
          <p:nvPr/>
        </p:nvSpPr>
        <p:spPr>
          <a:xfrm>
            <a:off x="3148987" y="4283725"/>
            <a:ext cx="5684704" cy="1929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0BEAE01-587F-5EC4-5868-13D81CC5503A}"/>
              </a:ext>
            </a:extLst>
          </p:cNvPr>
          <p:cNvGrpSpPr/>
          <p:nvPr/>
        </p:nvGrpSpPr>
        <p:grpSpPr>
          <a:xfrm>
            <a:off x="3148988" y="4338809"/>
            <a:ext cx="5684704" cy="1911287"/>
            <a:chOff x="3148988" y="4338809"/>
            <a:chExt cx="5684704" cy="191128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49CDF79-74E3-3B54-8849-CE3E2BFA6CCE}"/>
                </a:ext>
              </a:extLst>
            </p:cNvPr>
            <p:cNvSpPr txBox="1"/>
            <p:nvPr/>
          </p:nvSpPr>
          <p:spPr>
            <a:xfrm>
              <a:off x="3148988" y="4338809"/>
              <a:ext cx="56847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dirty="0">
                  <a:solidFill>
                    <a:schemeClr val="tx2"/>
                  </a:solidFill>
                </a:rPr>
                <a:t>The fast particle can be seen twice in the same turn!</a:t>
              </a:r>
            </a:p>
          </p:txBody>
        </p:sp>
        <p:pic>
          <p:nvPicPr>
            <p:cNvPr id="36" name="Picture 35" descr="A diagram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EC416204-D115-723C-075E-3F1E4E772B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383" t="62934" r="39031"/>
            <a:stretch/>
          </p:blipFill>
          <p:spPr>
            <a:xfrm>
              <a:off x="3382178" y="4737252"/>
              <a:ext cx="5155893" cy="1512844"/>
            </a:xfrm>
            <a:prstGeom prst="rect">
              <a:avLst/>
            </a:prstGeom>
          </p:spPr>
        </p:pic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67C476A8-A14C-C21E-758B-E150E0CB3ED2}"/>
                </a:ext>
              </a:extLst>
            </p:cNvPr>
            <p:cNvCxnSpPr>
              <a:cxnSpLocks/>
            </p:cNvCxnSpPr>
            <p:nvPr/>
          </p:nvCxnSpPr>
          <p:spPr>
            <a:xfrm>
              <a:off x="6112525" y="4823551"/>
              <a:ext cx="1786569" cy="0"/>
            </a:xfrm>
            <a:prstGeom prst="straightConnector1">
              <a:avLst/>
            </a:prstGeom>
            <a:ln w="19050"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7218755-CD96-DD10-595C-A7973AB92E9E}"/>
              </a:ext>
            </a:extLst>
          </p:cNvPr>
          <p:cNvGrpSpPr/>
          <p:nvPr/>
        </p:nvGrpSpPr>
        <p:grpSpPr>
          <a:xfrm>
            <a:off x="3459297" y="1850833"/>
            <a:ext cx="5442332" cy="2027103"/>
            <a:chOff x="2996588" y="1222872"/>
            <a:chExt cx="5442332" cy="202710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9D1C93-FD33-6559-D116-F5522E75526D}"/>
                </a:ext>
              </a:extLst>
            </p:cNvPr>
            <p:cNvSpPr/>
            <p:nvPr/>
          </p:nvSpPr>
          <p:spPr>
            <a:xfrm>
              <a:off x="2996588" y="1222872"/>
              <a:ext cx="5442332" cy="202710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8" name="Picture 7" descr="A diagram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8C0F6506-29CE-CC93-C0FE-74B30640B3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817" t="33652" r="38179" b="37406"/>
            <a:stretch/>
          </p:blipFill>
          <p:spPr>
            <a:xfrm>
              <a:off x="3055953" y="1674565"/>
              <a:ext cx="5283816" cy="1178803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DD26592-7A91-C76B-39F8-702AAB3A608D}"/>
                </a:ext>
              </a:extLst>
            </p:cNvPr>
            <p:cNvCxnSpPr>
              <a:cxnSpLocks/>
            </p:cNvCxnSpPr>
            <p:nvPr/>
          </p:nvCxnSpPr>
          <p:spPr>
            <a:xfrm>
              <a:off x="5894023" y="1817783"/>
              <a:ext cx="1949985" cy="0"/>
            </a:xfrm>
            <a:prstGeom prst="straightConnector1">
              <a:avLst/>
            </a:prstGeom>
            <a:ln w="19050"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844E4B2-0003-0B27-9D3F-307D090B344D}"/>
                </a:ext>
              </a:extLst>
            </p:cNvPr>
            <p:cNvSpPr txBox="1"/>
            <p:nvPr/>
          </p:nvSpPr>
          <p:spPr>
            <a:xfrm>
              <a:off x="2996589" y="1277957"/>
              <a:ext cx="54202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dirty="0">
                  <a:solidFill>
                    <a:schemeClr val="tx2"/>
                  </a:solidFill>
                </a:rPr>
                <a:t>The slow particle “skips” some turns!</a:t>
              </a:r>
            </a:p>
          </p:txBody>
        </p:sp>
        <p:pic>
          <p:nvPicPr>
            <p:cNvPr id="39" name="Picture 38" descr="A diagram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9E44AD37-43AF-63B7-3E94-9B3C54F68B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383" t="92671" r="39031"/>
            <a:stretch/>
          </p:blipFill>
          <p:spPr>
            <a:xfrm>
              <a:off x="3248140" y="2897436"/>
              <a:ext cx="5155893" cy="299151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CFC9E9A-A1EB-93B7-F8B7-E7818B3081D9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Particle slippage</a:t>
            </a:r>
          </a:p>
        </p:txBody>
      </p:sp>
    </p:spTree>
    <p:extLst>
      <p:ext uri="{BB962C8B-B14F-4D97-AF65-F5344CB8AC3E}">
        <p14:creationId xmlns:p14="http://schemas.microsoft.com/office/powerpoint/2010/main" val="2695551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8D69C0-6596-A4CE-CCE3-90A432780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8</a:t>
            </a:fld>
            <a:endParaRPr lang="en-CH"/>
          </a:p>
        </p:txBody>
      </p:sp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C3A7CC36-931B-F3DC-44D4-70C31056DB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55177" y="3006489"/>
            <a:ext cx="9252000" cy="385151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9C0A28C-4854-DE18-6CD2-6F18293D840C}"/>
              </a:ext>
            </a:extLst>
          </p:cNvPr>
          <p:cNvSpPr txBox="1"/>
          <p:nvPr/>
        </p:nvSpPr>
        <p:spPr>
          <a:xfrm>
            <a:off x="1112703" y="540869"/>
            <a:ext cx="8031297" cy="2539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800" dirty="0">
                <a:solidFill>
                  <a:srgbClr val="44546A"/>
                </a:solidFill>
                <a:latin typeface="Calibri" panose="020F0502020204030204"/>
              </a:rPr>
              <a:t>In </a:t>
            </a:r>
            <a:r>
              <a:rPr lang="en-US" sz="1800" b="1" dirty="0">
                <a:solidFill>
                  <a:srgbClr val="2963AE"/>
                </a:solidFill>
                <a:latin typeface="Calibri" panose="020F0502020204030204"/>
              </a:rPr>
              <a:t>conventional tracking simulations </a:t>
            </a:r>
            <a:r>
              <a:rPr lang="en-US" sz="1800" dirty="0">
                <a:solidFill>
                  <a:srgbClr val="44546A"/>
                </a:solidFill>
                <a:latin typeface="Calibri" panose="020F0502020204030204"/>
              </a:rPr>
              <a:t>we use the </a:t>
            </a:r>
            <a:r>
              <a:rPr lang="en-US" sz="1800" b="1" dirty="0">
                <a:solidFill>
                  <a:srgbClr val="2963AE"/>
                </a:solidFill>
                <a:latin typeface="Calibri" panose="020F0502020204030204"/>
              </a:rPr>
              <a:t>longitudinal coordinate </a:t>
            </a:r>
            <a:r>
              <a:rPr lang="en-US" sz="1800" b="1" i="1" dirty="0">
                <a:solidFill>
                  <a:srgbClr val="2963AE"/>
                </a:solidFill>
                <a:latin typeface="Calibri" panose="020F0502020204030204"/>
              </a:rPr>
              <a:t>s </a:t>
            </a:r>
            <a:r>
              <a:rPr lang="en-US" sz="1800" b="1" dirty="0">
                <a:solidFill>
                  <a:srgbClr val="2963AE"/>
                </a:solidFill>
                <a:latin typeface="Calibri" panose="020F0502020204030204"/>
              </a:rPr>
              <a:t>and the turn number as independent variables</a:t>
            </a:r>
            <a:r>
              <a:rPr lang="en-US" sz="1800" dirty="0">
                <a:solidFill>
                  <a:srgbClr val="44546A"/>
                </a:solidFill>
                <a:latin typeface="Calibri" panose="020F0502020204030204"/>
              </a:rPr>
              <a:t> of our simulations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At a given simulation stage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all particles have travelled the same distance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, but in the case of coasting beams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their arrival time can be several turns apart</a:t>
            </a:r>
          </a:p>
          <a:p>
            <a:pPr>
              <a:spcBef>
                <a:spcPts val="600"/>
              </a:spcBef>
              <a:defRPr/>
            </a:pP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This creates an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issue for the simulation of collective effects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. 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For example, to compute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space charge 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forces on a particle we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need to know the position of all the other particles at the same time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. Same for getting distribution moments in </a:t>
            </a:r>
            <a:r>
              <a:rPr lang="en-US" b="1" dirty="0" err="1">
                <a:solidFill>
                  <a:srgbClr val="2963AE"/>
                </a:solidFill>
                <a:latin typeface="Calibri" panose="020F0502020204030204"/>
              </a:rPr>
              <a:t>wakefield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 simulations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.</a:t>
            </a:r>
            <a:endParaRPr lang="en-US" b="1" dirty="0">
              <a:solidFill>
                <a:srgbClr val="44546A"/>
              </a:solidFill>
              <a:latin typeface="Calibri" panose="020F0502020204030204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8B392D7-90ED-CBE4-16F7-174019BC3D61}"/>
              </a:ext>
            </a:extLst>
          </p:cNvPr>
          <p:cNvGrpSpPr/>
          <p:nvPr/>
        </p:nvGrpSpPr>
        <p:grpSpPr>
          <a:xfrm>
            <a:off x="7673749" y="3226826"/>
            <a:ext cx="1448217" cy="739533"/>
            <a:chOff x="7673749" y="2225407"/>
            <a:chExt cx="1448217" cy="73953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802366C-1FD5-5087-FBC9-AE1A6B306D1A}"/>
                </a:ext>
              </a:extLst>
            </p:cNvPr>
            <p:cNvSpPr txBox="1"/>
            <p:nvPr/>
          </p:nvSpPr>
          <p:spPr>
            <a:xfrm>
              <a:off x="7673749" y="2610997"/>
              <a:ext cx="1448217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700" dirty="0"/>
                <a:t>80 revolutions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92A403-2DE3-6E1C-79E3-EFF744835AEE}"/>
                </a:ext>
              </a:extLst>
            </p:cNvPr>
            <p:cNvSpPr txBox="1"/>
            <p:nvPr/>
          </p:nvSpPr>
          <p:spPr>
            <a:xfrm>
              <a:off x="7932633" y="2225407"/>
              <a:ext cx="9304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latin typeface="Symbol" pitchFamily="2" charset="2"/>
                </a:rPr>
                <a:t>D</a:t>
              </a:r>
              <a:r>
                <a:rPr lang="en-CH" i="1" dirty="0"/>
                <a:t>f</a:t>
              </a:r>
              <a:r>
                <a:rPr lang="en-CH" baseline="-25000" dirty="0"/>
                <a:t>rev</a:t>
              </a:r>
              <a:r>
                <a:rPr lang="en-CH" dirty="0"/>
                <a:t> = 0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89B05A0-1BBC-2D9E-8021-97CE795D520C}"/>
              </a:ext>
            </a:extLst>
          </p:cNvPr>
          <p:cNvGrpSpPr/>
          <p:nvPr/>
        </p:nvGrpSpPr>
        <p:grpSpPr>
          <a:xfrm>
            <a:off x="7695782" y="4414812"/>
            <a:ext cx="1448218" cy="739533"/>
            <a:chOff x="7673748" y="2225407"/>
            <a:chExt cx="1448218" cy="73953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D3B0DB7-A62D-E56E-33A9-24A74B93CCF2}"/>
                </a:ext>
              </a:extLst>
            </p:cNvPr>
            <p:cNvSpPr txBox="1"/>
            <p:nvPr/>
          </p:nvSpPr>
          <p:spPr>
            <a:xfrm>
              <a:off x="7673748" y="2610997"/>
              <a:ext cx="1448218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700" dirty="0"/>
                <a:t>76 revolutions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73A75B0-E5B6-7082-B692-C16DAA845CD7}"/>
                </a:ext>
              </a:extLst>
            </p:cNvPr>
            <p:cNvSpPr txBox="1"/>
            <p:nvPr/>
          </p:nvSpPr>
          <p:spPr>
            <a:xfrm>
              <a:off x="7932633" y="2225407"/>
              <a:ext cx="9304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latin typeface="Symbol" pitchFamily="2" charset="2"/>
                </a:rPr>
                <a:t>D</a:t>
              </a:r>
              <a:r>
                <a:rPr lang="en-CH" i="1" dirty="0"/>
                <a:t>f</a:t>
              </a:r>
              <a:r>
                <a:rPr lang="en-CH" baseline="-25000" dirty="0"/>
                <a:t>rev</a:t>
              </a:r>
              <a:r>
                <a:rPr lang="en-CH" dirty="0"/>
                <a:t> &lt; 0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0C3B1A0-4E8B-437C-1C15-9D49FF389461}"/>
              </a:ext>
            </a:extLst>
          </p:cNvPr>
          <p:cNvGrpSpPr/>
          <p:nvPr/>
        </p:nvGrpSpPr>
        <p:grpSpPr>
          <a:xfrm>
            <a:off x="7695782" y="5525680"/>
            <a:ext cx="1448218" cy="739533"/>
            <a:chOff x="7673748" y="2225407"/>
            <a:chExt cx="1448218" cy="739533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61E7989-DFFF-35FC-BC7F-438D1A62C6D0}"/>
                </a:ext>
              </a:extLst>
            </p:cNvPr>
            <p:cNvSpPr txBox="1"/>
            <p:nvPr/>
          </p:nvSpPr>
          <p:spPr>
            <a:xfrm>
              <a:off x="7673748" y="2610997"/>
              <a:ext cx="1448218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700" dirty="0"/>
                <a:t>84 revolutions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DFF6023-ECEA-C40B-5AB3-369D22FBCC55}"/>
                </a:ext>
              </a:extLst>
            </p:cNvPr>
            <p:cNvSpPr txBox="1"/>
            <p:nvPr/>
          </p:nvSpPr>
          <p:spPr>
            <a:xfrm>
              <a:off x="7932633" y="2225407"/>
              <a:ext cx="9304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latin typeface="Symbol" pitchFamily="2" charset="2"/>
                </a:rPr>
                <a:t>D</a:t>
              </a:r>
              <a:r>
                <a:rPr lang="en-CH" i="1" dirty="0"/>
                <a:t>f</a:t>
              </a:r>
              <a:r>
                <a:rPr lang="en-CH" baseline="-25000" dirty="0"/>
                <a:t>rev</a:t>
              </a:r>
              <a:r>
                <a:rPr lang="en-CH" dirty="0"/>
                <a:t> &gt; 0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15178DFE-5E9F-6A66-A417-166A414BA547}"/>
              </a:ext>
            </a:extLst>
          </p:cNvPr>
          <p:cNvSpPr/>
          <p:nvPr/>
        </p:nvSpPr>
        <p:spPr>
          <a:xfrm>
            <a:off x="6797407" y="3128790"/>
            <a:ext cx="121185" cy="1002535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2532BE9-E049-C4CA-266B-D8CE670A25DB}"/>
              </a:ext>
            </a:extLst>
          </p:cNvPr>
          <p:cNvSpPr/>
          <p:nvPr/>
        </p:nvSpPr>
        <p:spPr>
          <a:xfrm>
            <a:off x="7070992" y="4261692"/>
            <a:ext cx="121185" cy="1002535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A1F21A-EFA0-E260-D6BB-D65341818B40}"/>
              </a:ext>
            </a:extLst>
          </p:cNvPr>
          <p:cNvSpPr/>
          <p:nvPr/>
        </p:nvSpPr>
        <p:spPr>
          <a:xfrm>
            <a:off x="6529329" y="5394593"/>
            <a:ext cx="121185" cy="1002535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974AABC-AA63-18A7-F36D-22412155C89B}"/>
              </a:ext>
            </a:extLst>
          </p:cNvPr>
          <p:cNvCxnSpPr>
            <a:cxnSpLocks/>
          </p:cNvCxnSpPr>
          <p:nvPr/>
        </p:nvCxnSpPr>
        <p:spPr>
          <a:xfrm>
            <a:off x="6852492" y="2996588"/>
            <a:ext cx="0" cy="362454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70B4EAB-6811-5A54-C77D-8E2B964F8C8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Particle slippage</a:t>
            </a:r>
          </a:p>
        </p:txBody>
      </p:sp>
    </p:spTree>
    <p:extLst>
      <p:ext uri="{BB962C8B-B14F-4D97-AF65-F5344CB8AC3E}">
        <p14:creationId xmlns:p14="http://schemas.microsoft.com/office/powerpoint/2010/main" val="2781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8D69C0-6596-A4CE-CCE3-90A432780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9</a:t>
            </a:fld>
            <a:endParaRPr lang="en-CH"/>
          </a:p>
        </p:txBody>
      </p:sp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C3A7CC36-931B-F3DC-44D4-70C31056DB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55177" y="3006489"/>
            <a:ext cx="9252000" cy="3851511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28B392D7-90ED-CBE4-16F7-174019BC3D61}"/>
              </a:ext>
            </a:extLst>
          </p:cNvPr>
          <p:cNvGrpSpPr/>
          <p:nvPr/>
        </p:nvGrpSpPr>
        <p:grpSpPr>
          <a:xfrm>
            <a:off x="7673749" y="3226826"/>
            <a:ext cx="1448217" cy="739533"/>
            <a:chOff x="7673749" y="2225407"/>
            <a:chExt cx="1448217" cy="73953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802366C-1FD5-5087-FBC9-AE1A6B306D1A}"/>
                </a:ext>
              </a:extLst>
            </p:cNvPr>
            <p:cNvSpPr txBox="1"/>
            <p:nvPr/>
          </p:nvSpPr>
          <p:spPr>
            <a:xfrm>
              <a:off x="7673749" y="2610997"/>
              <a:ext cx="1448217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700" dirty="0"/>
                <a:t>80 revolutions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92A403-2DE3-6E1C-79E3-EFF744835AEE}"/>
                </a:ext>
              </a:extLst>
            </p:cNvPr>
            <p:cNvSpPr txBox="1"/>
            <p:nvPr/>
          </p:nvSpPr>
          <p:spPr>
            <a:xfrm>
              <a:off x="7932633" y="2225407"/>
              <a:ext cx="9304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latin typeface="Symbol" pitchFamily="2" charset="2"/>
                </a:rPr>
                <a:t>D</a:t>
              </a:r>
              <a:r>
                <a:rPr lang="en-CH" i="1" dirty="0"/>
                <a:t>f</a:t>
              </a:r>
              <a:r>
                <a:rPr lang="en-CH" baseline="-25000" dirty="0"/>
                <a:t>rev</a:t>
              </a:r>
              <a:r>
                <a:rPr lang="en-CH" dirty="0"/>
                <a:t> = 0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89B05A0-1BBC-2D9E-8021-97CE795D520C}"/>
              </a:ext>
            </a:extLst>
          </p:cNvPr>
          <p:cNvGrpSpPr/>
          <p:nvPr/>
        </p:nvGrpSpPr>
        <p:grpSpPr>
          <a:xfrm>
            <a:off x="7695782" y="4414812"/>
            <a:ext cx="1448218" cy="739533"/>
            <a:chOff x="7673748" y="2225407"/>
            <a:chExt cx="1448218" cy="73953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D3B0DB7-A62D-E56E-33A9-24A74B93CCF2}"/>
                </a:ext>
              </a:extLst>
            </p:cNvPr>
            <p:cNvSpPr txBox="1"/>
            <p:nvPr/>
          </p:nvSpPr>
          <p:spPr>
            <a:xfrm>
              <a:off x="7673748" y="2610997"/>
              <a:ext cx="1448218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700" dirty="0"/>
                <a:t>76 revolutions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73A75B0-E5B6-7082-B692-C16DAA845CD7}"/>
                </a:ext>
              </a:extLst>
            </p:cNvPr>
            <p:cNvSpPr txBox="1"/>
            <p:nvPr/>
          </p:nvSpPr>
          <p:spPr>
            <a:xfrm>
              <a:off x="7932633" y="2225407"/>
              <a:ext cx="9304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latin typeface="Symbol" pitchFamily="2" charset="2"/>
                </a:rPr>
                <a:t>D</a:t>
              </a:r>
              <a:r>
                <a:rPr lang="en-CH" i="1" dirty="0"/>
                <a:t>f</a:t>
              </a:r>
              <a:r>
                <a:rPr lang="en-CH" baseline="-25000" dirty="0"/>
                <a:t>rev</a:t>
              </a:r>
              <a:r>
                <a:rPr lang="en-CH" dirty="0"/>
                <a:t> &lt; 0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0C3B1A0-4E8B-437C-1C15-9D49FF389461}"/>
              </a:ext>
            </a:extLst>
          </p:cNvPr>
          <p:cNvGrpSpPr/>
          <p:nvPr/>
        </p:nvGrpSpPr>
        <p:grpSpPr>
          <a:xfrm>
            <a:off x="7695782" y="5525680"/>
            <a:ext cx="1448218" cy="739533"/>
            <a:chOff x="7673748" y="2225407"/>
            <a:chExt cx="1448218" cy="739533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61E7989-DFFF-35FC-BC7F-438D1A62C6D0}"/>
                </a:ext>
              </a:extLst>
            </p:cNvPr>
            <p:cNvSpPr txBox="1"/>
            <p:nvPr/>
          </p:nvSpPr>
          <p:spPr>
            <a:xfrm>
              <a:off x="7673748" y="2610997"/>
              <a:ext cx="1448218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700" dirty="0"/>
                <a:t>84 revolutions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DFF6023-ECEA-C40B-5AB3-369D22FBCC55}"/>
                </a:ext>
              </a:extLst>
            </p:cNvPr>
            <p:cNvSpPr txBox="1"/>
            <p:nvPr/>
          </p:nvSpPr>
          <p:spPr>
            <a:xfrm>
              <a:off x="7932633" y="2225407"/>
              <a:ext cx="9304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latin typeface="Symbol" pitchFamily="2" charset="2"/>
                </a:rPr>
                <a:t>D</a:t>
              </a:r>
              <a:r>
                <a:rPr lang="en-CH" i="1" dirty="0"/>
                <a:t>f</a:t>
              </a:r>
              <a:r>
                <a:rPr lang="en-CH" baseline="-25000" dirty="0"/>
                <a:t>rev</a:t>
              </a:r>
              <a:r>
                <a:rPr lang="en-CH" dirty="0"/>
                <a:t> &gt; 0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15178DFE-5E9F-6A66-A417-166A414BA547}"/>
              </a:ext>
            </a:extLst>
          </p:cNvPr>
          <p:cNvSpPr/>
          <p:nvPr/>
        </p:nvSpPr>
        <p:spPr>
          <a:xfrm>
            <a:off x="6797407" y="3128790"/>
            <a:ext cx="121185" cy="1002535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2532BE9-E049-C4CA-266B-D8CE670A25DB}"/>
              </a:ext>
            </a:extLst>
          </p:cNvPr>
          <p:cNvSpPr/>
          <p:nvPr/>
        </p:nvSpPr>
        <p:spPr>
          <a:xfrm>
            <a:off x="7070992" y="4261692"/>
            <a:ext cx="121185" cy="1002535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A1F21A-EFA0-E260-D6BB-D65341818B40}"/>
              </a:ext>
            </a:extLst>
          </p:cNvPr>
          <p:cNvSpPr/>
          <p:nvPr/>
        </p:nvSpPr>
        <p:spPr>
          <a:xfrm>
            <a:off x="6529329" y="5394593"/>
            <a:ext cx="121185" cy="1002535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974AABC-AA63-18A7-F36D-22412155C89B}"/>
              </a:ext>
            </a:extLst>
          </p:cNvPr>
          <p:cNvCxnSpPr>
            <a:cxnSpLocks/>
          </p:cNvCxnSpPr>
          <p:nvPr/>
        </p:nvCxnSpPr>
        <p:spPr>
          <a:xfrm>
            <a:off x="6852492" y="2996588"/>
            <a:ext cx="0" cy="362454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71A9F56-C3EE-1795-F449-5374C2794416}"/>
              </a:ext>
            </a:extLst>
          </p:cNvPr>
          <p:cNvSpPr txBox="1"/>
          <p:nvPr/>
        </p:nvSpPr>
        <p:spPr>
          <a:xfrm>
            <a:off x="435429" y="3106060"/>
            <a:ext cx="8316685" cy="3447098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One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radical solution to this problem 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would be to change simulation approach and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use time as independent variable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srgbClr val="44546A"/>
                </a:solidFill>
                <a:latin typeface="Calibri" panose="020F0502020204030204"/>
              </a:rPr>
              <a:t>While con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ceptually simple, it would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extremely heavy in terms of development effort and very expensive in terms of follow-up and maintenance 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(it’s basically another code)</a:t>
            </a:r>
            <a:endParaRPr lang="en-US" sz="1800" dirty="0">
              <a:solidFill>
                <a:srgbClr val="44546A"/>
              </a:solidFill>
              <a:latin typeface="Calibri" panose="020F0502020204030204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srgbClr val="44546A"/>
                </a:solidFill>
                <a:latin typeface="Calibri" panose="020F0502020204030204"/>
              </a:rPr>
              <a:t>Instead, we have </a:t>
            </a:r>
            <a:r>
              <a:rPr lang="en-US" sz="1800" b="1" dirty="0">
                <a:solidFill>
                  <a:srgbClr val="2963AE"/>
                </a:solidFill>
                <a:latin typeface="Calibri" panose="020F0502020204030204"/>
              </a:rPr>
              <a:t>devised a method </a:t>
            </a:r>
            <a:r>
              <a:rPr lang="en-US" sz="1800" dirty="0">
                <a:solidFill>
                  <a:schemeClr val="tx2"/>
                </a:solidFill>
                <a:latin typeface="Calibri" panose="020F0502020204030204"/>
              </a:rPr>
              <a:t>allowin</a:t>
            </a:r>
            <a:r>
              <a:rPr lang="en-US" dirty="0">
                <a:solidFill>
                  <a:schemeClr val="tx2"/>
                </a:solidFill>
                <a:latin typeface="Calibri" panose="020F0502020204030204"/>
              </a:rPr>
              <a:t>g </a:t>
            </a:r>
            <a:r>
              <a:rPr lang="en-US" sz="1800" dirty="0">
                <a:solidFill>
                  <a:schemeClr val="tx2"/>
                </a:solidFill>
                <a:latin typeface="Calibri" panose="020F0502020204030204"/>
              </a:rPr>
              <a:t>us to </a:t>
            </a:r>
            <a:r>
              <a:rPr lang="en-US" sz="1800" b="1" dirty="0">
                <a:solidFill>
                  <a:srgbClr val="2963AE"/>
                </a:solidFill>
                <a:latin typeface="Calibri" panose="020F0502020204030204"/>
              </a:rPr>
              <a:t>reuse without change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s </a:t>
            </a:r>
            <a:r>
              <a:rPr lang="en-US" sz="1800" dirty="0">
                <a:solidFill>
                  <a:srgbClr val="44546A"/>
                </a:solidFill>
                <a:latin typeface="Calibri" panose="020F0502020204030204"/>
              </a:rPr>
              <a:t>our conventional simulation modules (tracking elements, space-charge, </a:t>
            </a:r>
            <a:r>
              <a:rPr lang="en-US" sz="1800" dirty="0" err="1">
                <a:solidFill>
                  <a:srgbClr val="44546A"/>
                </a:solidFill>
                <a:latin typeface="Calibri" panose="020F0502020204030204"/>
              </a:rPr>
              <a:t>wakefields</a:t>
            </a:r>
            <a:r>
              <a:rPr lang="en-US" sz="1800" dirty="0">
                <a:solidFill>
                  <a:srgbClr val="44546A"/>
                </a:solidFill>
                <a:latin typeface="Calibri" panose="020F0502020204030204"/>
              </a:rPr>
              <a:t>, etc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.) while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achieving the required synchronization for collective effects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44546A"/>
                </a:solidFill>
                <a:latin typeface="Calibri" panose="020F0502020204030204"/>
                <a:sym typeface="Wingdings" pitchFamily="2" charset="2"/>
              </a:rPr>
              <a:t>The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  <a:sym typeface="Wingdings" pitchFamily="2" charset="2"/>
              </a:rPr>
              <a:t>implementation </a:t>
            </a:r>
            <a:r>
              <a:rPr lang="en-US" dirty="0">
                <a:solidFill>
                  <a:schemeClr val="tx2"/>
                </a:solidFill>
                <a:latin typeface="Calibri" panose="020F0502020204030204"/>
                <a:sym typeface="Wingdings" pitchFamily="2" charset="2"/>
              </a:rPr>
              <a:t>turns out to be quite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  <a:sym typeface="Wingdings" pitchFamily="2" charset="2"/>
              </a:rPr>
              <a:t>simple 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  <a:sym typeface="Wingdings" pitchFamily="2" charset="2"/>
              </a:rPr>
              <a:t>and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  <a:sym typeface="Wingdings" pitchFamily="2" charset="2"/>
              </a:rPr>
              <a:t>confined in a dedicated module 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  <a:sym typeface="Wingdings" pitchFamily="2" charset="2"/>
              </a:rPr>
              <a:t>(great advantage to preserve Xsuite extendibility and maintainability)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44546A"/>
                </a:solidFill>
                <a:latin typeface="Calibri" panose="020F0502020204030204"/>
                <a:sym typeface="Wingdings" pitchFamily="2" charset="2"/>
              </a:rPr>
              <a:t>The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  <a:sym typeface="Wingdings" pitchFamily="2" charset="2"/>
              </a:rPr>
              <a:t>derivation is a bit cumbersome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  <a:sym typeface="Wingdings" pitchFamily="2" charset="2"/>
              </a:rPr>
              <a:t>, so bear with me…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3E0AD6-F856-008D-004B-606039B81AAD}"/>
              </a:ext>
            </a:extLst>
          </p:cNvPr>
          <p:cNvSpPr txBox="1"/>
          <p:nvPr/>
        </p:nvSpPr>
        <p:spPr>
          <a:xfrm>
            <a:off x="1112703" y="540869"/>
            <a:ext cx="8031297" cy="2539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800" dirty="0">
                <a:solidFill>
                  <a:srgbClr val="44546A"/>
                </a:solidFill>
                <a:latin typeface="Calibri" panose="020F0502020204030204"/>
              </a:rPr>
              <a:t>In </a:t>
            </a:r>
            <a:r>
              <a:rPr lang="en-US" sz="1800" b="1" dirty="0">
                <a:solidFill>
                  <a:srgbClr val="2963AE"/>
                </a:solidFill>
                <a:latin typeface="Calibri" panose="020F0502020204030204"/>
              </a:rPr>
              <a:t>conventional tracking simulations </a:t>
            </a:r>
            <a:r>
              <a:rPr lang="en-US" sz="1800" dirty="0">
                <a:solidFill>
                  <a:srgbClr val="44546A"/>
                </a:solidFill>
                <a:latin typeface="Calibri" panose="020F0502020204030204"/>
              </a:rPr>
              <a:t>we use the </a:t>
            </a:r>
            <a:r>
              <a:rPr lang="en-US" sz="1800" b="1" dirty="0">
                <a:solidFill>
                  <a:srgbClr val="2963AE"/>
                </a:solidFill>
                <a:latin typeface="Calibri" panose="020F0502020204030204"/>
              </a:rPr>
              <a:t>longitudinal coordinate </a:t>
            </a:r>
            <a:r>
              <a:rPr lang="en-US" sz="1800" b="1" i="1" dirty="0">
                <a:solidFill>
                  <a:srgbClr val="2963AE"/>
                </a:solidFill>
                <a:latin typeface="Calibri" panose="020F0502020204030204"/>
              </a:rPr>
              <a:t>s </a:t>
            </a:r>
            <a:r>
              <a:rPr lang="en-US" sz="1800" b="1" dirty="0">
                <a:solidFill>
                  <a:srgbClr val="2963AE"/>
                </a:solidFill>
                <a:latin typeface="Calibri" panose="020F0502020204030204"/>
              </a:rPr>
              <a:t>and the turn number as independent variables</a:t>
            </a:r>
            <a:r>
              <a:rPr lang="en-US" sz="1800" dirty="0">
                <a:solidFill>
                  <a:srgbClr val="44546A"/>
                </a:solidFill>
                <a:latin typeface="Calibri" panose="020F0502020204030204"/>
              </a:rPr>
              <a:t> of our simulations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At a given simulation stage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all particles have travelled the same distance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, but in the case of coasting beams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their arrival time can be several turns apart</a:t>
            </a:r>
          </a:p>
          <a:p>
            <a:pPr>
              <a:spcBef>
                <a:spcPts val="600"/>
              </a:spcBef>
              <a:defRPr/>
            </a:pP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This creates an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issue for the simulation of collective effects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. 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For example, to compute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space charge 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forces on a particle we 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need to know the position of all the other particles at the same time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. Same for getting distribution moments in </a:t>
            </a:r>
            <a:r>
              <a:rPr lang="en-US" b="1" dirty="0" err="1">
                <a:solidFill>
                  <a:srgbClr val="2963AE"/>
                </a:solidFill>
                <a:latin typeface="Calibri" panose="020F0502020204030204"/>
              </a:rPr>
              <a:t>wakefield</a:t>
            </a:r>
            <a:r>
              <a:rPr lang="en-US" b="1" dirty="0">
                <a:solidFill>
                  <a:srgbClr val="2963AE"/>
                </a:solidFill>
                <a:latin typeface="Calibri" panose="020F0502020204030204"/>
              </a:rPr>
              <a:t> simulations</a:t>
            </a:r>
            <a:r>
              <a:rPr lang="en-US" dirty="0">
                <a:solidFill>
                  <a:srgbClr val="44546A"/>
                </a:solidFill>
                <a:latin typeface="Calibri" panose="020F0502020204030204"/>
              </a:rPr>
              <a:t>.</a:t>
            </a:r>
            <a:endParaRPr lang="en-US" b="1" dirty="0">
              <a:solidFill>
                <a:srgbClr val="44546A"/>
              </a:solidFill>
              <a:latin typeface="Calibri" panose="020F050202020403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7AE9B0-C2D0-E81A-5808-A4AD052EE47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Particle slippage</a:t>
            </a:r>
          </a:p>
        </p:txBody>
      </p:sp>
    </p:spTree>
    <p:extLst>
      <p:ext uri="{BB962C8B-B14F-4D97-AF65-F5344CB8AC3E}">
        <p14:creationId xmlns:p14="http://schemas.microsoft.com/office/powerpoint/2010/main" val="1437069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10468</TotalTime>
  <Words>3401</Words>
  <Application>Microsoft Macintosh PowerPoint</Application>
  <PresentationFormat>On-screen Show (4:3)</PresentationFormat>
  <Paragraphs>547</Paragraphs>
  <Slides>47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6" baseType="lpstr">
      <vt:lpstr>Aptos</vt:lpstr>
      <vt:lpstr>Arial</vt:lpstr>
      <vt:lpstr>Calibri</vt:lpstr>
      <vt:lpstr>Calibri Light</vt:lpstr>
      <vt:lpstr>Consolas</vt:lpstr>
      <vt:lpstr>Courier New</vt:lpstr>
      <vt:lpstr>Symbol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Giovanni Iadarola</dc:creator>
  <cp:lastModifiedBy>Giovanni Iadarola</cp:lastModifiedBy>
  <cp:revision>240</cp:revision>
  <dcterms:created xsi:type="dcterms:W3CDTF">2024-08-01T05:19:42Z</dcterms:created>
  <dcterms:modified xsi:type="dcterms:W3CDTF">2024-08-08T14:54:26Z</dcterms:modified>
</cp:coreProperties>
</file>