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56" r:id="rId2"/>
    <p:sldId id="598" r:id="rId3"/>
    <p:sldId id="599" r:id="rId4"/>
    <p:sldId id="577" r:id="rId5"/>
    <p:sldId id="597" r:id="rId6"/>
    <p:sldId id="582" r:id="rId7"/>
    <p:sldId id="539" r:id="rId8"/>
    <p:sldId id="596" r:id="rId9"/>
    <p:sldId id="568" r:id="rId10"/>
    <p:sldId id="581" r:id="rId11"/>
    <p:sldId id="58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5CBA"/>
    <a:srgbClr val="FF420E"/>
    <a:srgbClr val="008000"/>
    <a:srgbClr val="0E42FF"/>
    <a:srgbClr val="D81F9A"/>
    <a:srgbClr val="004486"/>
    <a:srgbClr val="BB0800"/>
    <a:srgbClr val="FAC08F"/>
    <a:srgbClr val="F9C646"/>
    <a:srgbClr val="0080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78"/>
    <p:restoredTop sz="88493"/>
  </p:normalViewPr>
  <p:slideViewPr>
    <p:cSldViewPr snapToGrid="0" snapToObjects="1">
      <p:cViewPr varScale="1">
        <p:scale>
          <a:sx n="112" d="100"/>
          <a:sy n="112" d="100"/>
        </p:scale>
        <p:origin x="1008" y="184"/>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68BE02-E4F3-5040-873D-CC864087A6F9}" type="datetimeFigureOut">
              <a:rPr lang="en-US" smtClean="0"/>
              <a:t>8/8/24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8AE955-D2A0-AF4D-A4D6-02E25E391695}" type="slidenum">
              <a:rPr lang="en-US" smtClean="0"/>
              <a:t>‹#›</a:t>
            </a:fld>
            <a:endParaRPr lang="en-US"/>
          </a:p>
        </p:txBody>
      </p:sp>
    </p:spTree>
    <p:extLst>
      <p:ext uri="{BB962C8B-B14F-4D97-AF65-F5344CB8AC3E}">
        <p14:creationId xmlns:p14="http://schemas.microsoft.com/office/powerpoint/2010/main" val="10423559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02</a:t>
            </a:r>
          </a:p>
        </p:txBody>
      </p:sp>
      <p:sp>
        <p:nvSpPr>
          <p:cNvPr id="4" name="Slide Number Placeholder 3"/>
          <p:cNvSpPr>
            <a:spLocks noGrp="1"/>
          </p:cNvSpPr>
          <p:nvPr>
            <p:ph type="sldNum" sz="quarter" idx="5"/>
          </p:nvPr>
        </p:nvSpPr>
        <p:spPr/>
        <p:txBody>
          <a:bodyPr/>
          <a:lstStyle/>
          <a:p>
            <a:fld id="{4C8AE955-D2A0-AF4D-A4D6-02E25E391695}" type="slidenum">
              <a:rPr lang="en-US" smtClean="0"/>
              <a:t>1</a:t>
            </a:fld>
            <a:endParaRPr lang="en-US"/>
          </a:p>
        </p:txBody>
      </p:sp>
    </p:spTree>
    <p:extLst>
      <p:ext uri="{BB962C8B-B14F-4D97-AF65-F5344CB8AC3E}">
        <p14:creationId xmlns:p14="http://schemas.microsoft.com/office/powerpoint/2010/main" val="3240942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8AE955-D2A0-AF4D-A4D6-02E25E391695}" type="slidenum">
              <a:rPr lang="en-US" smtClean="0"/>
              <a:t>2</a:t>
            </a:fld>
            <a:endParaRPr lang="en-US"/>
          </a:p>
        </p:txBody>
      </p:sp>
    </p:spTree>
    <p:extLst>
      <p:ext uri="{BB962C8B-B14F-4D97-AF65-F5344CB8AC3E}">
        <p14:creationId xmlns:p14="http://schemas.microsoft.com/office/powerpoint/2010/main" val="13137491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8AE955-D2A0-AF4D-A4D6-02E25E391695}" type="slidenum">
              <a:rPr lang="en-US" smtClean="0"/>
              <a:t>4</a:t>
            </a:fld>
            <a:endParaRPr lang="en-US"/>
          </a:p>
        </p:txBody>
      </p:sp>
    </p:spTree>
    <p:extLst>
      <p:ext uri="{BB962C8B-B14F-4D97-AF65-F5344CB8AC3E}">
        <p14:creationId xmlns:p14="http://schemas.microsoft.com/office/powerpoint/2010/main" val="606687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8AE955-D2A0-AF4D-A4D6-02E25E391695}" type="slidenum">
              <a:rPr lang="en-US" smtClean="0"/>
              <a:t>5</a:t>
            </a:fld>
            <a:endParaRPr lang="en-US"/>
          </a:p>
        </p:txBody>
      </p:sp>
    </p:spTree>
    <p:extLst>
      <p:ext uri="{BB962C8B-B14F-4D97-AF65-F5344CB8AC3E}">
        <p14:creationId xmlns:p14="http://schemas.microsoft.com/office/powerpoint/2010/main" val="3837810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8AE955-D2A0-AF4D-A4D6-02E25E391695}" type="slidenum">
              <a:rPr lang="en-US" smtClean="0"/>
              <a:t>6</a:t>
            </a:fld>
            <a:endParaRPr lang="en-US"/>
          </a:p>
        </p:txBody>
      </p:sp>
    </p:spTree>
    <p:extLst>
      <p:ext uri="{BB962C8B-B14F-4D97-AF65-F5344CB8AC3E}">
        <p14:creationId xmlns:p14="http://schemas.microsoft.com/office/powerpoint/2010/main" val="6290059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8AE955-D2A0-AF4D-A4D6-02E25E391695}" type="slidenum">
              <a:rPr lang="en-US" smtClean="0"/>
              <a:t>7</a:t>
            </a:fld>
            <a:endParaRPr lang="en-US"/>
          </a:p>
        </p:txBody>
      </p:sp>
    </p:spTree>
    <p:extLst>
      <p:ext uri="{BB962C8B-B14F-4D97-AF65-F5344CB8AC3E}">
        <p14:creationId xmlns:p14="http://schemas.microsoft.com/office/powerpoint/2010/main" val="16194387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8AE955-D2A0-AF4D-A4D6-02E25E391695}" type="slidenum">
              <a:rPr lang="en-US" smtClean="0"/>
              <a:t>9</a:t>
            </a:fld>
            <a:endParaRPr lang="en-US"/>
          </a:p>
        </p:txBody>
      </p:sp>
    </p:spTree>
    <p:extLst>
      <p:ext uri="{BB962C8B-B14F-4D97-AF65-F5344CB8AC3E}">
        <p14:creationId xmlns:p14="http://schemas.microsoft.com/office/powerpoint/2010/main" val="17452201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72FAA0-6EF0-B849-91C0-5A2EC81B4708}"/>
              </a:ext>
            </a:extLst>
          </p:cNvPr>
          <p:cNvSpPr>
            <a:spLocks noGrp="1"/>
          </p:cNvSpPr>
          <p:nvPr>
            <p:ph type="ctrTitle"/>
          </p:nvPr>
        </p:nvSpPr>
        <p:spPr>
          <a:xfrm>
            <a:off x="1524000" y="1122363"/>
            <a:ext cx="9144000" cy="2387600"/>
          </a:xfrm>
        </p:spPr>
        <p:txBody>
          <a:bodyPr anchor="b">
            <a:normAutofit/>
          </a:bodyPr>
          <a:lstStyle>
            <a:lvl1pPr algn="ctr">
              <a:defRPr sz="4500"/>
            </a:lvl1pPr>
          </a:lstStyle>
          <a:p>
            <a:r>
              <a:rPr lang="en-US" dirty="0"/>
              <a:t>Click to edit Master title style</a:t>
            </a:r>
          </a:p>
        </p:txBody>
      </p:sp>
      <p:sp>
        <p:nvSpPr>
          <p:cNvPr id="3" name="Subtitle 2">
            <a:extLst>
              <a:ext uri="{FF2B5EF4-FFF2-40B4-BE49-F238E27FC236}">
                <a16:creationId xmlns:a16="http://schemas.microsoft.com/office/drawing/2014/main" id="{EC8F0E76-2A9D-BE40-8C52-710F712F8DC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5B568941-8352-9945-B8AA-F4916BDF9BE2}"/>
              </a:ext>
            </a:extLst>
          </p:cNvPr>
          <p:cNvSpPr>
            <a:spLocks noGrp="1"/>
          </p:cNvSpPr>
          <p:nvPr>
            <p:ph type="dt" sz="half" idx="10"/>
          </p:nvPr>
        </p:nvSpPr>
        <p:spPr/>
        <p:txBody>
          <a:bodyPr/>
          <a:lstStyle/>
          <a:p>
            <a:fld id="{88886DE0-19E4-4542-891F-07A943808D41}" type="datetime1">
              <a:rPr lang="de-CH" smtClean="0"/>
              <a:t>08.08.24</a:t>
            </a:fld>
            <a:endParaRPr lang="en-US"/>
          </a:p>
        </p:txBody>
      </p:sp>
      <p:sp>
        <p:nvSpPr>
          <p:cNvPr id="5" name="Footer Placeholder 4">
            <a:extLst>
              <a:ext uri="{FF2B5EF4-FFF2-40B4-BE49-F238E27FC236}">
                <a16:creationId xmlns:a16="http://schemas.microsoft.com/office/drawing/2014/main" id="{1EB61B5C-1FE6-D74E-A995-FC271C10B16C}"/>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C6B13853-59CA-C749-BFEF-067807F094DB}"/>
              </a:ext>
            </a:extLst>
          </p:cNvPr>
          <p:cNvSpPr>
            <a:spLocks noGrp="1"/>
          </p:cNvSpPr>
          <p:nvPr>
            <p:ph type="sldNum" sz="quarter" idx="12"/>
          </p:nvPr>
        </p:nvSpPr>
        <p:spPr/>
        <p:txBody>
          <a:bodyPr/>
          <a:lstStyle/>
          <a:p>
            <a:fld id="{43DF83E8-ABC0-E64E-832A-EEAEB9D1F06F}" type="slidenum">
              <a:rPr lang="en-US" smtClean="0"/>
              <a:t>‹#›</a:t>
            </a:fld>
            <a:endParaRPr lang="en-US"/>
          </a:p>
        </p:txBody>
      </p:sp>
      <p:pic>
        <p:nvPicPr>
          <p:cNvPr id="8" name="Picture 7">
            <a:extLst>
              <a:ext uri="{FF2B5EF4-FFF2-40B4-BE49-F238E27FC236}">
                <a16:creationId xmlns:a16="http://schemas.microsoft.com/office/drawing/2014/main" id="{1DAB226D-CC72-5646-91B3-7EF74541A89B}"/>
              </a:ext>
            </a:extLst>
          </p:cNvPr>
          <p:cNvPicPr>
            <a:picLocks noChangeAspect="1"/>
          </p:cNvPicPr>
          <p:nvPr userDrawn="1"/>
        </p:nvPicPr>
        <p:blipFill>
          <a:blip r:embed="rId2"/>
          <a:stretch>
            <a:fillRect/>
          </a:stretch>
        </p:blipFill>
        <p:spPr>
          <a:xfrm>
            <a:off x="87907" y="92961"/>
            <a:ext cx="750293" cy="734811"/>
          </a:xfrm>
          <a:prstGeom prst="rect">
            <a:avLst/>
          </a:prstGeom>
        </p:spPr>
      </p:pic>
    </p:spTree>
    <p:extLst>
      <p:ext uri="{BB962C8B-B14F-4D97-AF65-F5344CB8AC3E}">
        <p14:creationId xmlns:p14="http://schemas.microsoft.com/office/powerpoint/2010/main" val="31554768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1E8FF-3B47-F54F-B14D-07CAB4F4E0D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45A4ADB-D499-8844-9668-C42A9AFFF36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3F61D0-319D-DB47-BD5A-E74888E2B15B}"/>
              </a:ext>
            </a:extLst>
          </p:cNvPr>
          <p:cNvSpPr>
            <a:spLocks noGrp="1"/>
          </p:cNvSpPr>
          <p:nvPr>
            <p:ph type="dt" sz="half" idx="10"/>
          </p:nvPr>
        </p:nvSpPr>
        <p:spPr/>
        <p:txBody>
          <a:bodyPr/>
          <a:lstStyle/>
          <a:p>
            <a:fld id="{AB15E737-4D27-B747-BEFA-9FFEFC050FDC}" type="datetime1">
              <a:rPr lang="de-CH" smtClean="0"/>
              <a:t>08.08.24</a:t>
            </a:fld>
            <a:endParaRPr lang="en-US"/>
          </a:p>
        </p:txBody>
      </p:sp>
      <p:sp>
        <p:nvSpPr>
          <p:cNvPr id="5" name="Footer Placeholder 4">
            <a:extLst>
              <a:ext uri="{FF2B5EF4-FFF2-40B4-BE49-F238E27FC236}">
                <a16:creationId xmlns:a16="http://schemas.microsoft.com/office/drawing/2014/main" id="{DF7B93D5-F7B1-834B-B0E1-CFE27AC91C06}"/>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419F386E-5020-5E4A-A5AF-1DE752434D97}"/>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2803948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D680CF3-AB11-3746-898C-135D50D1D44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5BC6D89-FB27-D546-803F-BB738C7E52A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C5D9A4-ED99-664E-94ED-DFAB65F111E5}"/>
              </a:ext>
            </a:extLst>
          </p:cNvPr>
          <p:cNvSpPr>
            <a:spLocks noGrp="1"/>
          </p:cNvSpPr>
          <p:nvPr>
            <p:ph type="dt" sz="half" idx="10"/>
          </p:nvPr>
        </p:nvSpPr>
        <p:spPr/>
        <p:txBody>
          <a:bodyPr/>
          <a:lstStyle/>
          <a:p>
            <a:fld id="{0FA48025-FB18-2B4F-B762-4EFF68AC8BA6}" type="datetime1">
              <a:rPr lang="de-CH" smtClean="0"/>
              <a:t>08.08.24</a:t>
            </a:fld>
            <a:endParaRPr lang="en-US"/>
          </a:p>
        </p:txBody>
      </p:sp>
      <p:sp>
        <p:nvSpPr>
          <p:cNvPr id="5" name="Footer Placeholder 4">
            <a:extLst>
              <a:ext uri="{FF2B5EF4-FFF2-40B4-BE49-F238E27FC236}">
                <a16:creationId xmlns:a16="http://schemas.microsoft.com/office/drawing/2014/main" id="{66749F32-7FF7-BF42-934C-FE84C0F77A66}"/>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3E737926-143C-3140-BD47-05A29C987BD2}"/>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40677519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FE9FA-6819-FE4A-B019-43F6CA4C6257}"/>
              </a:ext>
            </a:extLst>
          </p:cNvPr>
          <p:cNvSpPr>
            <a:spLocks noGrp="1"/>
          </p:cNvSpPr>
          <p:nvPr>
            <p:ph type="title"/>
          </p:nvPr>
        </p:nvSpPr>
        <p:spPr>
          <a:xfrm>
            <a:off x="838200" y="365125"/>
            <a:ext cx="10515600" cy="1006475"/>
          </a:xfrm>
        </p:spPr>
        <p:txBody>
          <a:bodyPr>
            <a:normAutofit/>
          </a:bodyPr>
          <a:lstStyle>
            <a:lvl1pPr>
              <a:defRPr sz="3500" b="1"/>
            </a:lvl1pPr>
          </a:lstStyle>
          <a:p>
            <a:r>
              <a:rPr lang="en-US" dirty="0"/>
              <a:t>Click to edit Master title style</a:t>
            </a:r>
          </a:p>
        </p:txBody>
      </p:sp>
      <p:sp>
        <p:nvSpPr>
          <p:cNvPr id="3" name="Content Placeholder 2">
            <a:extLst>
              <a:ext uri="{FF2B5EF4-FFF2-40B4-BE49-F238E27FC236}">
                <a16:creationId xmlns:a16="http://schemas.microsoft.com/office/drawing/2014/main" id="{ECABE190-7762-A347-A82A-3AEE4C109590}"/>
              </a:ext>
            </a:extLst>
          </p:cNvPr>
          <p:cNvSpPr>
            <a:spLocks noGrp="1"/>
          </p:cNvSpPr>
          <p:nvPr>
            <p:ph idx="1"/>
          </p:nvPr>
        </p:nvSpPr>
        <p:spPr>
          <a:xfrm>
            <a:off x="838200" y="1513114"/>
            <a:ext cx="10515600" cy="4663849"/>
          </a:xfrm>
        </p:spPr>
        <p:txBody>
          <a:bodyPr/>
          <a:lstStyle>
            <a:lvl1pPr>
              <a:defRPr sz="2400"/>
            </a:lvl1pPr>
            <a:lvl2pPr>
              <a:defRPr sz="2000"/>
            </a:lvl2pPr>
            <a:lvl3pPr>
              <a:defRPr sz="1800"/>
            </a:lvl3pPr>
            <a:lvl4pPr>
              <a:defRPr sz="1600"/>
            </a:lvl4pPr>
            <a:lvl5pPr>
              <a:defRPr sz="1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66A97AB-C38E-9247-AB69-415CB9ECDE9D}"/>
              </a:ext>
            </a:extLst>
          </p:cNvPr>
          <p:cNvSpPr>
            <a:spLocks noGrp="1"/>
          </p:cNvSpPr>
          <p:nvPr>
            <p:ph type="dt" sz="half" idx="10"/>
          </p:nvPr>
        </p:nvSpPr>
        <p:spPr/>
        <p:txBody>
          <a:bodyPr/>
          <a:lstStyle/>
          <a:p>
            <a:fld id="{126C6B36-4434-7F45-BBFA-B89E4EC0E73C}" type="datetime1">
              <a:rPr lang="de-CH" smtClean="0"/>
              <a:t>08.08.24</a:t>
            </a:fld>
            <a:endParaRPr lang="en-US"/>
          </a:p>
        </p:txBody>
      </p:sp>
      <p:sp>
        <p:nvSpPr>
          <p:cNvPr id="5" name="Footer Placeholder 4">
            <a:extLst>
              <a:ext uri="{FF2B5EF4-FFF2-40B4-BE49-F238E27FC236}">
                <a16:creationId xmlns:a16="http://schemas.microsoft.com/office/drawing/2014/main" id="{316276D8-10F0-624C-A5B6-5B12E36C0BB1}"/>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9C600E51-37D0-DC4D-B59B-4E83448ED95E}"/>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1916155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6FF00-4D05-124F-83B4-879C6B66141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575676D-490C-0C49-8F54-1655EE09913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D842644-BD2A-584A-8453-A232FEB0C6B2}"/>
              </a:ext>
            </a:extLst>
          </p:cNvPr>
          <p:cNvSpPr>
            <a:spLocks noGrp="1"/>
          </p:cNvSpPr>
          <p:nvPr>
            <p:ph type="dt" sz="half" idx="10"/>
          </p:nvPr>
        </p:nvSpPr>
        <p:spPr/>
        <p:txBody>
          <a:bodyPr/>
          <a:lstStyle/>
          <a:p>
            <a:fld id="{1DBFCF10-95DA-864D-A221-1FA5FED24786}" type="datetime1">
              <a:rPr lang="de-CH" smtClean="0"/>
              <a:t>08.08.24</a:t>
            </a:fld>
            <a:endParaRPr lang="en-US"/>
          </a:p>
        </p:txBody>
      </p:sp>
      <p:sp>
        <p:nvSpPr>
          <p:cNvPr id="5" name="Footer Placeholder 4">
            <a:extLst>
              <a:ext uri="{FF2B5EF4-FFF2-40B4-BE49-F238E27FC236}">
                <a16:creationId xmlns:a16="http://schemas.microsoft.com/office/drawing/2014/main" id="{4EFBC436-5954-424B-BDEA-DBBD2DAF9A5B}"/>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D77F53F3-EB3C-5644-844A-DC4B96773E52}"/>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879515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DE782D-EE3A-E842-9ED4-0CFD586472D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D198CBF-7823-AD4D-9E8B-D725774596B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0859F8D-386A-4045-8B90-9795C8DA4FC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CD0DBDB-7B2C-FE47-ADE8-6615C16622BA}"/>
              </a:ext>
            </a:extLst>
          </p:cNvPr>
          <p:cNvSpPr>
            <a:spLocks noGrp="1"/>
          </p:cNvSpPr>
          <p:nvPr>
            <p:ph type="dt" sz="half" idx="10"/>
          </p:nvPr>
        </p:nvSpPr>
        <p:spPr/>
        <p:txBody>
          <a:bodyPr/>
          <a:lstStyle/>
          <a:p>
            <a:fld id="{7204ED14-354A-584B-8C71-57B5996EBBCE}" type="datetime1">
              <a:rPr lang="de-CH" smtClean="0"/>
              <a:t>08.08.24</a:t>
            </a:fld>
            <a:endParaRPr lang="en-US"/>
          </a:p>
        </p:txBody>
      </p:sp>
      <p:sp>
        <p:nvSpPr>
          <p:cNvPr id="6" name="Footer Placeholder 5">
            <a:extLst>
              <a:ext uri="{FF2B5EF4-FFF2-40B4-BE49-F238E27FC236}">
                <a16:creationId xmlns:a16="http://schemas.microsoft.com/office/drawing/2014/main" id="{64797CA8-A8D4-344C-8200-BECAEBE01FA0}"/>
              </a:ext>
            </a:extLst>
          </p:cNvPr>
          <p:cNvSpPr>
            <a:spLocks noGrp="1"/>
          </p:cNvSpPr>
          <p:nvPr>
            <p:ph type="ftr" sz="quarter" idx="11"/>
          </p:nvPr>
        </p:nvSpPr>
        <p:spPr/>
        <p:txBody>
          <a:bodyPr/>
          <a:lstStyle/>
          <a:p>
            <a:r>
              <a:rPr lang="en-US"/>
              <a:t>G. Rumolo, CEI Section Meeting</a:t>
            </a:r>
          </a:p>
        </p:txBody>
      </p:sp>
      <p:sp>
        <p:nvSpPr>
          <p:cNvPr id="7" name="Slide Number Placeholder 6">
            <a:extLst>
              <a:ext uri="{FF2B5EF4-FFF2-40B4-BE49-F238E27FC236}">
                <a16:creationId xmlns:a16="http://schemas.microsoft.com/office/drawing/2014/main" id="{A623CA3B-7243-A54F-99DA-E319BF6BB9E0}"/>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2973374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4ED9D-DD26-E140-8644-1E3908947CD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B9F76AB-5E92-9547-9373-2FE69E8A01C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ED4C486-B7F0-2748-AF6A-FA7FA552FBB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4914ACE-6154-5141-B347-C6EA932DF0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93927E8-CE65-CB4C-9374-67AD1BE119F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24D2A23-6FA2-9843-8A48-9BC49D76E2AA}"/>
              </a:ext>
            </a:extLst>
          </p:cNvPr>
          <p:cNvSpPr>
            <a:spLocks noGrp="1"/>
          </p:cNvSpPr>
          <p:nvPr>
            <p:ph type="dt" sz="half" idx="10"/>
          </p:nvPr>
        </p:nvSpPr>
        <p:spPr/>
        <p:txBody>
          <a:bodyPr/>
          <a:lstStyle/>
          <a:p>
            <a:fld id="{9D03E9E7-0EAF-D747-A43D-A0053165F94F}" type="datetime1">
              <a:rPr lang="de-CH" smtClean="0"/>
              <a:t>08.08.24</a:t>
            </a:fld>
            <a:endParaRPr lang="en-US"/>
          </a:p>
        </p:txBody>
      </p:sp>
      <p:sp>
        <p:nvSpPr>
          <p:cNvPr id="8" name="Footer Placeholder 7">
            <a:extLst>
              <a:ext uri="{FF2B5EF4-FFF2-40B4-BE49-F238E27FC236}">
                <a16:creationId xmlns:a16="http://schemas.microsoft.com/office/drawing/2014/main" id="{E1986E28-EB8A-534F-9BB6-BA742162B407}"/>
              </a:ext>
            </a:extLst>
          </p:cNvPr>
          <p:cNvSpPr>
            <a:spLocks noGrp="1"/>
          </p:cNvSpPr>
          <p:nvPr>
            <p:ph type="ftr" sz="quarter" idx="11"/>
          </p:nvPr>
        </p:nvSpPr>
        <p:spPr/>
        <p:txBody>
          <a:bodyPr/>
          <a:lstStyle/>
          <a:p>
            <a:r>
              <a:rPr lang="en-US"/>
              <a:t>G. Rumolo, CEI Section Meeting</a:t>
            </a:r>
          </a:p>
        </p:txBody>
      </p:sp>
      <p:sp>
        <p:nvSpPr>
          <p:cNvPr id="9" name="Slide Number Placeholder 8">
            <a:extLst>
              <a:ext uri="{FF2B5EF4-FFF2-40B4-BE49-F238E27FC236}">
                <a16:creationId xmlns:a16="http://schemas.microsoft.com/office/drawing/2014/main" id="{5B59FA84-52CC-884D-9E5D-73F663B22508}"/>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2775102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9F4DAF-8BFC-6D4D-B4E2-D89E2986F88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9A3AEAB-564A-834B-BAF1-6237DB251997}"/>
              </a:ext>
            </a:extLst>
          </p:cNvPr>
          <p:cNvSpPr>
            <a:spLocks noGrp="1"/>
          </p:cNvSpPr>
          <p:nvPr>
            <p:ph type="dt" sz="half" idx="10"/>
          </p:nvPr>
        </p:nvSpPr>
        <p:spPr/>
        <p:txBody>
          <a:bodyPr/>
          <a:lstStyle/>
          <a:p>
            <a:fld id="{0BF3D522-680E-8E46-A7B2-D1EFDC114438}" type="datetime1">
              <a:rPr lang="de-CH" smtClean="0"/>
              <a:t>08.08.24</a:t>
            </a:fld>
            <a:endParaRPr lang="en-US"/>
          </a:p>
        </p:txBody>
      </p:sp>
      <p:sp>
        <p:nvSpPr>
          <p:cNvPr id="4" name="Footer Placeholder 3">
            <a:extLst>
              <a:ext uri="{FF2B5EF4-FFF2-40B4-BE49-F238E27FC236}">
                <a16:creationId xmlns:a16="http://schemas.microsoft.com/office/drawing/2014/main" id="{3E3945DE-17B7-E143-A0F8-547CB7A4BD9C}"/>
              </a:ext>
            </a:extLst>
          </p:cNvPr>
          <p:cNvSpPr>
            <a:spLocks noGrp="1"/>
          </p:cNvSpPr>
          <p:nvPr>
            <p:ph type="ftr" sz="quarter" idx="11"/>
          </p:nvPr>
        </p:nvSpPr>
        <p:spPr/>
        <p:txBody>
          <a:bodyPr/>
          <a:lstStyle/>
          <a:p>
            <a:r>
              <a:rPr lang="en-US"/>
              <a:t>G. Rumolo, CEI Section Meeting</a:t>
            </a:r>
          </a:p>
        </p:txBody>
      </p:sp>
      <p:sp>
        <p:nvSpPr>
          <p:cNvPr id="5" name="Slide Number Placeholder 4">
            <a:extLst>
              <a:ext uri="{FF2B5EF4-FFF2-40B4-BE49-F238E27FC236}">
                <a16:creationId xmlns:a16="http://schemas.microsoft.com/office/drawing/2014/main" id="{6EFDB98B-DFCB-8C4C-AE40-392CECECA0E7}"/>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713545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A377B73-FC5A-E643-9AD5-897CF85142CF}"/>
              </a:ext>
            </a:extLst>
          </p:cNvPr>
          <p:cNvSpPr>
            <a:spLocks noGrp="1"/>
          </p:cNvSpPr>
          <p:nvPr>
            <p:ph type="dt" sz="half" idx="10"/>
          </p:nvPr>
        </p:nvSpPr>
        <p:spPr/>
        <p:txBody>
          <a:bodyPr/>
          <a:lstStyle/>
          <a:p>
            <a:fld id="{9B5B4888-BC1F-BC40-9AB2-D43FB62AB1E5}" type="datetime1">
              <a:rPr lang="de-CH" smtClean="0"/>
              <a:t>08.08.24</a:t>
            </a:fld>
            <a:endParaRPr lang="en-US"/>
          </a:p>
        </p:txBody>
      </p:sp>
      <p:sp>
        <p:nvSpPr>
          <p:cNvPr id="3" name="Footer Placeholder 2">
            <a:extLst>
              <a:ext uri="{FF2B5EF4-FFF2-40B4-BE49-F238E27FC236}">
                <a16:creationId xmlns:a16="http://schemas.microsoft.com/office/drawing/2014/main" id="{C0D341FB-E163-B64E-9B0A-D1D7FC96541A}"/>
              </a:ext>
            </a:extLst>
          </p:cNvPr>
          <p:cNvSpPr>
            <a:spLocks noGrp="1"/>
          </p:cNvSpPr>
          <p:nvPr>
            <p:ph type="ftr" sz="quarter" idx="11"/>
          </p:nvPr>
        </p:nvSpPr>
        <p:spPr/>
        <p:txBody>
          <a:bodyPr/>
          <a:lstStyle/>
          <a:p>
            <a:r>
              <a:rPr lang="en-US"/>
              <a:t>G. Rumolo, CEI Section Meeting</a:t>
            </a:r>
          </a:p>
        </p:txBody>
      </p:sp>
      <p:sp>
        <p:nvSpPr>
          <p:cNvPr id="4" name="Slide Number Placeholder 3">
            <a:extLst>
              <a:ext uri="{FF2B5EF4-FFF2-40B4-BE49-F238E27FC236}">
                <a16:creationId xmlns:a16="http://schemas.microsoft.com/office/drawing/2014/main" id="{C5C008CF-3595-9B43-86FA-1DA4E3CF2473}"/>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975604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FB851-3001-5441-A71D-8BFAEFA985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8F34256-E3FA-7842-9D09-2F283023DA2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839AF03-67ED-E74E-880D-5676700253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324ADE5-43F9-314F-AA19-70A67F514B27}"/>
              </a:ext>
            </a:extLst>
          </p:cNvPr>
          <p:cNvSpPr>
            <a:spLocks noGrp="1"/>
          </p:cNvSpPr>
          <p:nvPr>
            <p:ph type="dt" sz="half" idx="10"/>
          </p:nvPr>
        </p:nvSpPr>
        <p:spPr/>
        <p:txBody>
          <a:bodyPr/>
          <a:lstStyle/>
          <a:p>
            <a:fld id="{37F4A392-7D9F-F44E-8D43-0847F263F04B}" type="datetime1">
              <a:rPr lang="de-CH" smtClean="0"/>
              <a:t>08.08.24</a:t>
            </a:fld>
            <a:endParaRPr lang="en-US"/>
          </a:p>
        </p:txBody>
      </p:sp>
      <p:sp>
        <p:nvSpPr>
          <p:cNvPr id="6" name="Footer Placeholder 5">
            <a:extLst>
              <a:ext uri="{FF2B5EF4-FFF2-40B4-BE49-F238E27FC236}">
                <a16:creationId xmlns:a16="http://schemas.microsoft.com/office/drawing/2014/main" id="{28BFFB25-A190-4F49-B3D4-C9BC569CE33E}"/>
              </a:ext>
            </a:extLst>
          </p:cNvPr>
          <p:cNvSpPr>
            <a:spLocks noGrp="1"/>
          </p:cNvSpPr>
          <p:nvPr>
            <p:ph type="ftr" sz="quarter" idx="11"/>
          </p:nvPr>
        </p:nvSpPr>
        <p:spPr/>
        <p:txBody>
          <a:bodyPr/>
          <a:lstStyle/>
          <a:p>
            <a:r>
              <a:rPr lang="en-US"/>
              <a:t>G. Rumolo, CEI Section Meeting</a:t>
            </a:r>
          </a:p>
        </p:txBody>
      </p:sp>
      <p:sp>
        <p:nvSpPr>
          <p:cNvPr id="7" name="Slide Number Placeholder 6">
            <a:extLst>
              <a:ext uri="{FF2B5EF4-FFF2-40B4-BE49-F238E27FC236}">
                <a16:creationId xmlns:a16="http://schemas.microsoft.com/office/drawing/2014/main" id="{5142FACC-2EBE-9D4E-AE6D-366671E99A18}"/>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2383017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AE548A-CC9A-DA47-B432-2E0F6A29FDC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2AAC886-D098-5F4F-96C5-F214BC99CF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BAA3DBD-9FCA-4A48-B4E2-0E4877EF65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4D97D20-AFF6-394F-8834-2ABF8599780C}"/>
              </a:ext>
            </a:extLst>
          </p:cNvPr>
          <p:cNvSpPr>
            <a:spLocks noGrp="1"/>
          </p:cNvSpPr>
          <p:nvPr>
            <p:ph type="dt" sz="half" idx="10"/>
          </p:nvPr>
        </p:nvSpPr>
        <p:spPr/>
        <p:txBody>
          <a:bodyPr/>
          <a:lstStyle/>
          <a:p>
            <a:fld id="{235A3DBE-F128-5845-BCA2-F2833C91F0BB}" type="datetime1">
              <a:rPr lang="de-CH" smtClean="0"/>
              <a:t>08.08.24</a:t>
            </a:fld>
            <a:endParaRPr lang="en-US"/>
          </a:p>
        </p:txBody>
      </p:sp>
      <p:sp>
        <p:nvSpPr>
          <p:cNvPr id="6" name="Footer Placeholder 5">
            <a:extLst>
              <a:ext uri="{FF2B5EF4-FFF2-40B4-BE49-F238E27FC236}">
                <a16:creationId xmlns:a16="http://schemas.microsoft.com/office/drawing/2014/main" id="{E2A993FD-2F95-8947-80F6-1ADC7D0C71DB}"/>
              </a:ext>
            </a:extLst>
          </p:cNvPr>
          <p:cNvSpPr>
            <a:spLocks noGrp="1"/>
          </p:cNvSpPr>
          <p:nvPr>
            <p:ph type="ftr" sz="quarter" idx="11"/>
          </p:nvPr>
        </p:nvSpPr>
        <p:spPr/>
        <p:txBody>
          <a:bodyPr/>
          <a:lstStyle/>
          <a:p>
            <a:r>
              <a:rPr lang="en-US"/>
              <a:t>G. Rumolo, CEI Section Meeting</a:t>
            </a:r>
          </a:p>
        </p:txBody>
      </p:sp>
      <p:sp>
        <p:nvSpPr>
          <p:cNvPr id="7" name="Slide Number Placeholder 6">
            <a:extLst>
              <a:ext uri="{FF2B5EF4-FFF2-40B4-BE49-F238E27FC236}">
                <a16:creationId xmlns:a16="http://schemas.microsoft.com/office/drawing/2014/main" id="{E7FDB394-CD20-7A4A-9E59-76ABA05EFAA2}"/>
              </a:ext>
            </a:extLst>
          </p:cNvPr>
          <p:cNvSpPr>
            <a:spLocks noGrp="1"/>
          </p:cNvSpPr>
          <p:nvPr>
            <p:ph type="sldNum" sz="quarter" idx="12"/>
          </p:nvPr>
        </p:nvSpPr>
        <p:spPr/>
        <p:txBody>
          <a:bodyPr/>
          <a:lstStyle/>
          <a:p>
            <a:fld id="{43DF83E8-ABC0-E64E-832A-EEAEB9D1F06F}" type="slidenum">
              <a:rPr lang="en-US" smtClean="0"/>
              <a:t>‹#›</a:t>
            </a:fld>
            <a:endParaRPr lang="en-US"/>
          </a:p>
        </p:txBody>
      </p:sp>
    </p:spTree>
    <p:extLst>
      <p:ext uri="{BB962C8B-B14F-4D97-AF65-F5344CB8AC3E}">
        <p14:creationId xmlns:p14="http://schemas.microsoft.com/office/powerpoint/2010/main" val="4105451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96531C0-7E7F-4142-9DC3-E856906F15E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8753DED-1CC0-2D4F-A25A-41FBFC4C37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7FA6830D-ED56-4C4C-9484-9C9FEC9F935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BEA1CA-929B-3A42-9A4C-C28512023BB2}" type="datetime1">
              <a:rPr lang="de-CH" smtClean="0"/>
              <a:t>08.08.24</a:t>
            </a:fld>
            <a:endParaRPr lang="en-US" dirty="0"/>
          </a:p>
        </p:txBody>
      </p:sp>
      <p:sp>
        <p:nvSpPr>
          <p:cNvPr id="5" name="Footer Placeholder 4">
            <a:extLst>
              <a:ext uri="{FF2B5EF4-FFF2-40B4-BE49-F238E27FC236}">
                <a16:creationId xmlns:a16="http://schemas.microsoft.com/office/drawing/2014/main" id="{EC247CF4-59F6-5D4F-8780-5577397B8F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G. Rumolo, CEI Section Meeting</a:t>
            </a:r>
            <a:endParaRPr lang="en-US" dirty="0"/>
          </a:p>
        </p:txBody>
      </p:sp>
      <p:sp>
        <p:nvSpPr>
          <p:cNvPr id="6" name="Slide Number Placeholder 5">
            <a:extLst>
              <a:ext uri="{FF2B5EF4-FFF2-40B4-BE49-F238E27FC236}">
                <a16:creationId xmlns:a16="http://schemas.microsoft.com/office/drawing/2014/main" id="{2F370412-B648-434F-8F8E-4A3B7A653E7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DF83E8-ABC0-E64E-832A-EEAEB9D1F06F}" type="slidenum">
              <a:rPr lang="en-US" smtClean="0"/>
              <a:t>‹#›</a:t>
            </a:fld>
            <a:endParaRPr lang="en-US"/>
          </a:p>
        </p:txBody>
      </p:sp>
      <p:pic>
        <p:nvPicPr>
          <p:cNvPr id="8" name="Picture 7" descr="A blue screen with text and a heart&#10;&#10;Description automatically generated">
            <a:extLst>
              <a:ext uri="{FF2B5EF4-FFF2-40B4-BE49-F238E27FC236}">
                <a16:creationId xmlns:a16="http://schemas.microsoft.com/office/drawing/2014/main" id="{98321016-2FD6-9669-B4AB-E41B076200D1}"/>
              </a:ext>
            </a:extLst>
          </p:cNvPr>
          <p:cNvPicPr>
            <a:picLocks noChangeAspect="1"/>
          </p:cNvPicPr>
          <p:nvPr userDrawn="1"/>
        </p:nvPicPr>
        <p:blipFill rotWithShape="1">
          <a:blip r:embed="rId13"/>
          <a:srcRect l="10446" t="8078" r="14257" b="10983"/>
          <a:stretch/>
        </p:blipFill>
        <p:spPr>
          <a:xfrm>
            <a:off x="11032177" y="0"/>
            <a:ext cx="1159823" cy="876845"/>
          </a:xfrm>
          <a:prstGeom prst="rect">
            <a:avLst/>
          </a:prstGeom>
        </p:spPr>
      </p:pic>
    </p:spTree>
    <p:extLst>
      <p:ext uri="{BB962C8B-B14F-4D97-AF65-F5344CB8AC3E}">
        <p14:creationId xmlns:p14="http://schemas.microsoft.com/office/powerpoint/2010/main" val="36706753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Courier New" panose="02070309020205020404" pitchFamily="49" charset="0"/>
        <a:buChar char="o"/>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event/1434653/"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home.cern/news/announcement/cern/locks-and-keys-service-moving-building-73"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home.cern/news/announcement/cern/new-cern-community-support-centre"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indico.cern.ch/event/1434561/"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indico.cern.ch/event/1434561/"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87F826-7158-6744-BDB9-979DA583ACB0}"/>
              </a:ext>
            </a:extLst>
          </p:cNvPr>
          <p:cNvSpPr>
            <a:spLocks noGrp="1"/>
          </p:cNvSpPr>
          <p:nvPr>
            <p:ph type="ctrTitle"/>
          </p:nvPr>
        </p:nvSpPr>
        <p:spPr>
          <a:xfrm>
            <a:off x="4941535" y="640081"/>
            <a:ext cx="6610383" cy="3497021"/>
          </a:xfrm>
          <a:noFill/>
        </p:spPr>
        <p:txBody>
          <a:bodyPr>
            <a:normAutofit/>
          </a:bodyPr>
          <a:lstStyle/>
          <a:p>
            <a:pPr algn="l"/>
            <a:r>
              <a:rPr lang="en-US" dirty="0"/>
              <a:t>Coherent Effects and Impedances section (CEI) – general information</a:t>
            </a:r>
          </a:p>
        </p:txBody>
      </p:sp>
      <p:sp>
        <p:nvSpPr>
          <p:cNvPr id="3" name="Subtitle 2">
            <a:extLst>
              <a:ext uri="{FF2B5EF4-FFF2-40B4-BE49-F238E27FC236}">
                <a16:creationId xmlns:a16="http://schemas.microsoft.com/office/drawing/2014/main" id="{7E4FE143-CD5E-364D-A489-2FBFFAD53217}"/>
              </a:ext>
            </a:extLst>
          </p:cNvPr>
          <p:cNvSpPr>
            <a:spLocks noGrp="1"/>
          </p:cNvSpPr>
          <p:nvPr>
            <p:ph type="subTitle" idx="1"/>
          </p:nvPr>
        </p:nvSpPr>
        <p:spPr>
          <a:xfrm>
            <a:off x="4949759" y="4393579"/>
            <a:ext cx="6602159" cy="1824341"/>
          </a:xfrm>
          <a:noFill/>
        </p:spPr>
        <p:txBody>
          <a:bodyPr>
            <a:normAutofit/>
          </a:bodyPr>
          <a:lstStyle/>
          <a:p>
            <a:pPr algn="l"/>
            <a:r>
              <a:rPr lang="en-US" dirty="0"/>
              <a:t>Giovanni Rumolo</a:t>
            </a:r>
          </a:p>
          <a:p>
            <a:pPr algn="l"/>
            <a:r>
              <a:rPr lang="en-US" dirty="0"/>
              <a:t>CEI Section Meeting, 08/08/2024</a:t>
            </a:r>
          </a:p>
          <a:p>
            <a:pPr algn="l"/>
            <a:r>
              <a:rPr lang="en-US" dirty="0"/>
              <a:t>Scientific secretary: Chiara </a:t>
            </a:r>
            <a:r>
              <a:rPr lang="en-US" dirty="0" err="1"/>
              <a:t>Antuono</a:t>
            </a:r>
            <a:endParaRPr lang="en-US" dirty="0"/>
          </a:p>
          <a:p>
            <a:pPr algn="l"/>
            <a:r>
              <a:rPr lang="en-US" dirty="0">
                <a:hlinkClick r:id="rId3"/>
              </a:rPr>
              <a:t>https://indico.cern.ch/event/1434653/</a:t>
            </a:r>
            <a:endParaRPr lang="en-US" dirty="0"/>
          </a:p>
          <a:p>
            <a:pPr algn="l"/>
            <a:endParaRPr lang="en-US" dirty="0"/>
          </a:p>
        </p:txBody>
      </p:sp>
      <p:sp>
        <p:nvSpPr>
          <p:cNvPr id="55" name="Rectangle 41">
            <a:extLst>
              <a:ext uri="{FF2B5EF4-FFF2-40B4-BE49-F238E27FC236}">
                <a16:creationId xmlns:a16="http://schemas.microsoft.com/office/drawing/2014/main" id="{707744A9-B1DD-4F76-B3B2-02A51E6DF4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636008"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6" name="Rounded Rectangle 28">
            <a:extLst>
              <a:ext uri="{FF2B5EF4-FFF2-40B4-BE49-F238E27FC236}">
                <a16:creationId xmlns:a16="http://schemas.microsoft.com/office/drawing/2014/main" id="{09F52C97-D8A0-4C58-9D04-B8733EE38B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6036" y="644333"/>
            <a:ext cx="3343935" cy="5569334"/>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Date Placeholder 3">
            <a:extLst>
              <a:ext uri="{FF2B5EF4-FFF2-40B4-BE49-F238E27FC236}">
                <a16:creationId xmlns:a16="http://schemas.microsoft.com/office/drawing/2014/main" id="{C2ABA377-B0B4-6E40-B5C5-7AED54364BEC}"/>
              </a:ext>
            </a:extLst>
          </p:cNvPr>
          <p:cNvSpPr>
            <a:spLocks noGrp="1"/>
          </p:cNvSpPr>
          <p:nvPr>
            <p:ph type="dt" sz="half" idx="10"/>
          </p:nvPr>
        </p:nvSpPr>
        <p:spPr>
          <a:xfrm>
            <a:off x="838200" y="6356350"/>
            <a:ext cx="2743200" cy="365125"/>
          </a:xfrm>
          <a:noFill/>
        </p:spPr>
        <p:txBody>
          <a:bodyPr>
            <a:normAutofit/>
          </a:bodyPr>
          <a:lstStyle/>
          <a:p>
            <a:pPr>
              <a:spcAft>
                <a:spcPts val="600"/>
              </a:spcAft>
            </a:pPr>
            <a:fld id="{257C39D7-CF4A-5A4D-AF9F-A2AC981EA5FC}" type="datetime1">
              <a:rPr lang="de-CH" smtClean="0">
                <a:solidFill>
                  <a:srgbClr val="595959"/>
                </a:solidFill>
              </a:rPr>
              <a:t>08.08.24</a:t>
            </a:fld>
            <a:endParaRPr lang="en-US">
              <a:solidFill>
                <a:srgbClr val="595959"/>
              </a:solidFill>
            </a:endParaRPr>
          </a:p>
        </p:txBody>
      </p:sp>
      <p:sp>
        <p:nvSpPr>
          <p:cNvPr id="5" name="Footer Placeholder 4">
            <a:extLst>
              <a:ext uri="{FF2B5EF4-FFF2-40B4-BE49-F238E27FC236}">
                <a16:creationId xmlns:a16="http://schemas.microsoft.com/office/drawing/2014/main" id="{2EFCB7A2-062B-8441-AB4D-B9B2E20F01CD}"/>
              </a:ext>
            </a:extLst>
          </p:cNvPr>
          <p:cNvSpPr>
            <a:spLocks noGrp="1"/>
          </p:cNvSpPr>
          <p:nvPr>
            <p:ph type="ftr" sz="quarter" idx="11"/>
          </p:nvPr>
        </p:nvSpPr>
        <p:spPr>
          <a:xfrm>
            <a:off x="4949759" y="6356350"/>
            <a:ext cx="5056902" cy="365125"/>
          </a:xfrm>
          <a:noFill/>
        </p:spPr>
        <p:txBody>
          <a:bodyPr>
            <a:normAutofit/>
          </a:bodyPr>
          <a:lstStyle/>
          <a:p>
            <a:pPr algn="l">
              <a:spcAft>
                <a:spcPts val="600"/>
              </a:spcAft>
            </a:pPr>
            <a:r>
              <a:rPr lang="en-US">
                <a:solidFill>
                  <a:prstClr val="black">
                    <a:tint val="75000"/>
                  </a:prstClr>
                </a:solidFill>
              </a:rPr>
              <a:t>G. Rumolo, CEI Section Meeting</a:t>
            </a:r>
          </a:p>
        </p:txBody>
      </p:sp>
      <p:sp>
        <p:nvSpPr>
          <p:cNvPr id="6" name="Slide Number Placeholder 5">
            <a:extLst>
              <a:ext uri="{FF2B5EF4-FFF2-40B4-BE49-F238E27FC236}">
                <a16:creationId xmlns:a16="http://schemas.microsoft.com/office/drawing/2014/main" id="{434BB4B6-EDE9-D340-A6A7-1A6D7D1E8D6F}"/>
              </a:ext>
            </a:extLst>
          </p:cNvPr>
          <p:cNvSpPr>
            <a:spLocks noGrp="1"/>
          </p:cNvSpPr>
          <p:nvPr>
            <p:ph type="sldNum" sz="quarter" idx="12"/>
          </p:nvPr>
        </p:nvSpPr>
        <p:spPr>
          <a:xfrm>
            <a:off x="10154092" y="6356350"/>
            <a:ext cx="1199707" cy="365125"/>
          </a:xfrm>
          <a:prstGeom prst="ellipse">
            <a:avLst/>
          </a:prstGeom>
          <a:noFill/>
        </p:spPr>
        <p:txBody>
          <a:bodyPr>
            <a:normAutofit/>
          </a:bodyPr>
          <a:lstStyle/>
          <a:p>
            <a:pPr>
              <a:lnSpc>
                <a:spcPct val="90000"/>
              </a:lnSpc>
              <a:spcAft>
                <a:spcPts val="600"/>
              </a:spcAft>
            </a:pPr>
            <a:fld id="{43DF83E8-ABC0-E64E-832A-EEAEB9D1F06F}" type="slidenum">
              <a:rPr lang="en-US">
                <a:solidFill>
                  <a:prstClr val="black">
                    <a:tint val="75000"/>
                  </a:prstClr>
                </a:solidFill>
              </a:rPr>
              <a:pPr>
                <a:lnSpc>
                  <a:spcPct val="90000"/>
                </a:lnSpc>
                <a:spcAft>
                  <a:spcPts val="600"/>
                </a:spcAft>
              </a:pPr>
              <a:t>1</a:t>
            </a:fld>
            <a:endParaRPr lang="en-US">
              <a:solidFill>
                <a:prstClr val="black">
                  <a:tint val="75000"/>
                </a:prstClr>
              </a:solidFill>
            </a:endParaRPr>
          </a:p>
        </p:txBody>
      </p:sp>
      <p:pic>
        <p:nvPicPr>
          <p:cNvPr id="8" name="Picture 7" descr="A grey rectangular sign with white text&#10;&#10;Description automatically generated">
            <a:extLst>
              <a:ext uri="{FF2B5EF4-FFF2-40B4-BE49-F238E27FC236}">
                <a16:creationId xmlns:a16="http://schemas.microsoft.com/office/drawing/2014/main" id="{FACC59DB-E6A9-010D-A6DE-2E06F4B7B66D}"/>
              </a:ext>
            </a:extLst>
          </p:cNvPr>
          <p:cNvPicPr>
            <a:picLocks noChangeAspect="1"/>
          </p:cNvPicPr>
          <p:nvPr/>
        </p:nvPicPr>
        <p:blipFill>
          <a:blip r:embed="rId4"/>
          <a:stretch>
            <a:fillRect/>
          </a:stretch>
        </p:blipFill>
        <p:spPr>
          <a:xfrm>
            <a:off x="1488741" y="236915"/>
            <a:ext cx="1753496" cy="6217919"/>
          </a:xfrm>
          <a:prstGeom prst="rect">
            <a:avLst/>
          </a:prstGeom>
        </p:spPr>
      </p:pic>
    </p:spTree>
    <p:extLst>
      <p:ext uri="{BB962C8B-B14F-4D97-AF65-F5344CB8AC3E}">
        <p14:creationId xmlns:p14="http://schemas.microsoft.com/office/powerpoint/2010/main" val="2277754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5986F-A4D8-F92C-9B9B-D82ED6EA482B}"/>
              </a:ext>
            </a:extLst>
          </p:cNvPr>
          <p:cNvSpPr>
            <a:spLocks noGrp="1"/>
          </p:cNvSpPr>
          <p:nvPr>
            <p:ph type="title"/>
          </p:nvPr>
        </p:nvSpPr>
        <p:spPr/>
        <p:txBody>
          <a:bodyPr/>
          <a:lstStyle/>
          <a:p>
            <a:r>
              <a:rPr lang="en-US" dirty="0"/>
              <a:t>LHC Lumi</a:t>
            </a:r>
          </a:p>
        </p:txBody>
      </p:sp>
      <p:sp>
        <p:nvSpPr>
          <p:cNvPr id="4" name="Date Placeholder 3">
            <a:extLst>
              <a:ext uri="{FF2B5EF4-FFF2-40B4-BE49-F238E27FC236}">
                <a16:creationId xmlns:a16="http://schemas.microsoft.com/office/drawing/2014/main" id="{FB559F69-1485-D76D-C4BE-F371F420A67B}"/>
              </a:ext>
            </a:extLst>
          </p:cNvPr>
          <p:cNvSpPr>
            <a:spLocks noGrp="1"/>
          </p:cNvSpPr>
          <p:nvPr>
            <p:ph type="dt" sz="half" idx="10"/>
          </p:nvPr>
        </p:nvSpPr>
        <p:spPr/>
        <p:txBody>
          <a:bodyPr/>
          <a:lstStyle/>
          <a:p>
            <a:fld id="{126C6B36-4434-7F45-BBFA-B89E4EC0E73C}" type="datetime1">
              <a:rPr lang="de-CH" smtClean="0"/>
              <a:t>08.08.24</a:t>
            </a:fld>
            <a:endParaRPr lang="en-US"/>
          </a:p>
        </p:txBody>
      </p:sp>
      <p:sp>
        <p:nvSpPr>
          <p:cNvPr id="5" name="Footer Placeholder 4">
            <a:extLst>
              <a:ext uri="{FF2B5EF4-FFF2-40B4-BE49-F238E27FC236}">
                <a16:creationId xmlns:a16="http://schemas.microsoft.com/office/drawing/2014/main" id="{E19E0C9F-B1CC-0A01-B819-EE1634E41AB3}"/>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A28C2BC7-A2D7-D7F8-255D-44F5B367B3E0}"/>
              </a:ext>
            </a:extLst>
          </p:cNvPr>
          <p:cNvSpPr>
            <a:spLocks noGrp="1"/>
          </p:cNvSpPr>
          <p:nvPr>
            <p:ph type="sldNum" sz="quarter" idx="12"/>
          </p:nvPr>
        </p:nvSpPr>
        <p:spPr/>
        <p:txBody>
          <a:bodyPr/>
          <a:lstStyle/>
          <a:p>
            <a:fld id="{43DF83E8-ABC0-E64E-832A-EEAEB9D1F06F}" type="slidenum">
              <a:rPr lang="en-US" smtClean="0"/>
              <a:t>10</a:t>
            </a:fld>
            <a:endParaRPr lang="en-US"/>
          </a:p>
        </p:txBody>
      </p:sp>
      <p:sp>
        <p:nvSpPr>
          <p:cNvPr id="10" name="Content Placeholder 9">
            <a:extLst>
              <a:ext uri="{FF2B5EF4-FFF2-40B4-BE49-F238E27FC236}">
                <a16:creationId xmlns:a16="http://schemas.microsoft.com/office/drawing/2014/main" id="{DF49FD6E-D22C-4626-8530-A4919C80C858}"/>
              </a:ext>
            </a:extLst>
          </p:cNvPr>
          <p:cNvSpPr>
            <a:spLocks noGrp="1"/>
          </p:cNvSpPr>
          <p:nvPr>
            <p:ph idx="1"/>
          </p:nvPr>
        </p:nvSpPr>
        <p:spPr/>
        <p:txBody>
          <a:bodyPr/>
          <a:lstStyle/>
          <a:p>
            <a:r>
              <a:rPr lang="en-US" dirty="0"/>
              <a:t>LHC integrated </a:t>
            </a:r>
            <a:r>
              <a:rPr lang="en-US" dirty="0" err="1"/>
              <a:t>lumi</a:t>
            </a:r>
            <a:r>
              <a:rPr lang="en-US" dirty="0"/>
              <a:t> finally back on target following a very good production period with high availability and large fraction in stable beams (&gt;60%)</a:t>
            </a:r>
          </a:p>
        </p:txBody>
      </p:sp>
      <p:pic>
        <p:nvPicPr>
          <p:cNvPr id="8" name="Picture 7" descr="A graph with a line going up&#10;&#10;Description automatically generated">
            <a:extLst>
              <a:ext uri="{FF2B5EF4-FFF2-40B4-BE49-F238E27FC236}">
                <a16:creationId xmlns:a16="http://schemas.microsoft.com/office/drawing/2014/main" id="{95F9CAEF-BA89-80C1-9E1E-B3B0F895B372}"/>
              </a:ext>
            </a:extLst>
          </p:cNvPr>
          <p:cNvPicPr>
            <a:picLocks noChangeAspect="1"/>
          </p:cNvPicPr>
          <p:nvPr/>
        </p:nvPicPr>
        <p:blipFill>
          <a:blip r:embed="rId2"/>
          <a:stretch>
            <a:fillRect/>
          </a:stretch>
        </p:blipFill>
        <p:spPr>
          <a:xfrm>
            <a:off x="931901" y="2697479"/>
            <a:ext cx="10328198" cy="3569177"/>
          </a:xfrm>
          <a:prstGeom prst="rect">
            <a:avLst/>
          </a:prstGeom>
        </p:spPr>
      </p:pic>
    </p:spTree>
    <p:extLst>
      <p:ext uri="{BB962C8B-B14F-4D97-AF65-F5344CB8AC3E}">
        <p14:creationId xmlns:p14="http://schemas.microsoft.com/office/powerpoint/2010/main" val="33030184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5986F-A4D8-F92C-9B9B-D82ED6EA482B}"/>
              </a:ext>
            </a:extLst>
          </p:cNvPr>
          <p:cNvSpPr>
            <a:spLocks noGrp="1"/>
          </p:cNvSpPr>
          <p:nvPr>
            <p:ph type="title"/>
          </p:nvPr>
        </p:nvSpPr>
        <p:spPr/>
        <p:txBody>
          <a:bodyPr/>
          <a:lstStyle/>
          <a:p>
            <a:r>
              <a:rPr lang="en-US" dirty="0"/>
              <a:t>LHC beam parameters</a:t>
            </a:r>
          </a:p>
        </p:txBody>
      </p:sp>
      <p:sp>
        <p:nvSpPr>
          <p:cNvPr id="4" name="Date Placeholder 3">
            <a:extLst>
              <a:ext uri="{FF2B5EF4-FFF2-40B4-BE49-F238E27FC236}">
                <a16:creationId xmlns:a16="http://schemas.microsoft.com/office/drawing/2014/main" id="{FB559F69-1485-D76D-C4BE-F371F420A67B}"/>
              </a:ext>
            </a:extLst>
          </p:cNvPr>
          <p:cNvSpPr>
            <a:spLocks noGrp="1"/>
          </p:cNvSpPr>
          <p:nvPr>
            <p:ph type="dt" sz="half" idx="10"/>
          </p:nvPr>
        </p:nvSpPr>
        <p:spPr/>
        <p:txBody>
          <a:bodyPr/>
          <a:lstStyle/>
          <a:p>
            <a:fld id="{126C6B36-4434-7F45-BBFA-B89E4EC0E73C}" type="datetime1">
              <a:rPr lang="de-CH" smtClean="0"/>
              <a:t>08.08.24</a:t>
            </a:fld>
            <a:endParaRPr lang="en-US"/>
          </a:p>
        </p:txBody>
      </p:sp>
      <p:sp>
        <p:nvSpPr>
          <p:cNvPr id="5" name="Footer Placeholder 4">
            <a:extLst>
              <a:ext uri="{FF2B5EF4-FFF2-40B4-BE49-F238E27FC236}">
                <a16:creationId xmlns:a16="http://schemas.microsoft.com/office/drawing/2014/main" id="{E19E0C9F-B1CC-0A01-B819-EE1634E41AB3}"/>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A28C2BC7-A2D7-D7F8-255D-44F5B367B3E0}"/>
              </a:ext>
            </a:extLst>
          </p:cNvPr>
          <p:cNvSpPr>
            <a:spLocks noGrp="1"/>
          </p:cNvSpPr>
          <p:nvPr>
            <p:ph type="sldNum" sz="quarter" idx="12"/>
          </p:nvPr>
        </p:nvSpPr>
        <p:spPr/>
        <p:txBody>
          <a:bodyPr/>
          <a:lstStyle/>
          <a:p>
            <a:fld id="{43DF83E8-ABC0-E64E-832A-EEAEB9D1F06F}" type="slidenum">
              <a:rPr lang="en-US" smtClean="0"/>
              <a:t>11</a:t>
            </a:fld>
            <a:endParaRPr lang="en-US"/>
          </a:p>
        </p:txBody>
      </p:sp>
      <p:sp>
        <p:nvSpPr>
          <p:cNvPr id="10" name="Content Placeholder 9">
            <a:extLst>
              <a:ext uri="{FF2B5EF4-FFF2-40B4-BE49-F238E27FC236}">
                <a16:creationId xmlns:a16="http://schemas.microsoft.com/office/drawing/2014/main" id="{DF49FD6E-D22C-4626-8530-A4919C80C858}"/>
              </a:ext>
            </a:extLst>
          </p:cNvPr>
          <p:cNvSpPr>
            <a:spLocks noGrp="1"/>
          </p:cNvSpPr>
          <p:nvPr>
            <p:ph idx="1"/>
          </p:nvPr>
        </p:nvSpPr>
        <p:spPr/>
        <p:txBody>
          <a:bodyPr/>
          <a:lstStyle/>
          <a:p>
            <a:r>
              <a:rPr lang="en-US" dirty="0"/>
              <a:t>Nice emittance at the beginning of stable beams (~1.7 um) and now great agreement between BSRT and </a:t>
            </a:r>
            <a:r>
              <a:rPr lang="en-US" dirty="0" err="1"/>
              <a:t>lumi</a:t>
            </a:r>
            <a:r>
              <a:rPr lang="en-US" dirty="0"/>
              <a:t> from experiments after BSRT calibration!</a:t>
            </a:r>
          </a:p>
        </p:txBody>
      </p:sp>
      <p:pic>
        <p:nvPicPr>
          <p:cNvPr id="8" name="Picture 7" descr="A graph showing different colored dots&#10;&#10;Description automatically generated">
            <a:extLst>
              <a:ext uri="{FF2B5EF4-FFF2-40B4-BE49-F238E27FC236}">
                <a16:creationId xmlns:a16="http://schemas.microsoft.com/office/drawing/2014/main" id="{B1A30C59-32FA-90C9-F392-71619F72B064}"/>
              </a:ext>
            </a:extLst>
          </p:cNvPr>
          <p:cNvPicPr>
            <a:picLocks noChangeAspect="1"/>
          </p:cNvPicPr>
          <p:nvPr/>
        </p:nvPicPr>
        <p:blipFill>
          <a:blip r:embed="rId2"/>
          <a:stretch>
            <a:fillRect/>
          </a:stretch>
        </p:blipFill>
        <p:spPr>
          <a:xfrm>
            <a:off x="1293958" y="2754630"/>
            <a:ext cx="9604084" cy="2889296"/>
          </a:xfrm>
          <a:prstGeom prst="rect">
            <a:avLst/>
          </a:prstGeom>
        </p:spPr>
      </p:pic>
    </p:spTree>
    <p:extLst>
      <p:ext uri="{BB962C8B-B14F-4D97-AF65-F5344CB8AC3E}">
        <p14:creationId xmlns:p14="http://schemas.microsoft.com/office/powerpoint/2010/main" val="762742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C9BE6-6051-FF10-D8B4-29F4D3FB5754}"/>
              </a:ext>
            </a:extLst>
          </p:cNvPr>
          <p:cNvSpPr>
            <a:spLocks noGrp="1"/>
          </p:cNvSpPr>
          <p:nvPr>
            <p:ph type="title"/>
          </p:nvPr>
        </p:nvSpPr>
        <p:spPr/>
        <p:txBody>
          <a:bodyPr/>
          <a:lstStyle/>
          <a:p>
            <a:r>
              <a:rPr lang="en-US" dirty="0"/>
              <a:t>New arrivals</a:t>
            </a:r>
          </a:p>
        </p:txBody>
      </p:sp>
      <p:sp>
        <p:nvSpPr>
          <p:cNvPr id="3" name="Content Placeholder 2">
            <a:extLst>
              <a:ext uri="{FF2B5EF4-FFF2-40B4-BE49-F238E27FC236}">
                <a16:creationId xmlns:a16="http://schemas.microsoft.com/office/drawing/2014/main" id="{F847C9D9-DE32-5131-3401-43EF9DD43A95}"/>
              </a:ext>
            </a:extLst>
          </p:cNvPr>
          <p:cNvSpPr>
            <a:spLocks noGrp="1"/>
          </p:cNvSpPr>
          <p:nvPr>
            <p:ph idx="1"/>
          </p:nvPr>
        </p:nvSpPr>
        <p:spPr/>
        <p:txBody>
          <a:bodyPr/>
          <a:lstStyle/>
          <a:p>
            <a:r>
              <a:rPr lang="en-US" dirty="0"/>
              <a:t>Bernardo Abreu Figueiredo, welcome!</a:t>
            </a:r>
          </a:p>
          <a:p>
            <a:r>
              <a:rPr lang="en-US" dirty="0"/>
              <a:t>Doctoral student with Giovanni </a:t>
            </a:r>
            <a:r>
              <a:rPr lang="en-US" dirty="0" err="1"/>
              <a:t>Iadarola</a:t>
            </a:r>
            <a:r>
              <a:rPr lang="en-US" dirty="0"/>
              <a:t>, will work on Xsuite,</a:t>
            </a:r>
            <a:br>
              <a:rPr lang="en-US" dirty="0"/>
            </a:br>
            <a:r>
              <a:rPr lang="en-US" dirty="0"/>
              <a:t>in particular “Development of computing techniques for </a:t>
            </a:r>
            <a:br>
              <a:rPr lang="en-US" dirty="0"/>
            </a:br>
            <a:r>
              <a:rPr lang="en-US" dirty="0"/>
              <a:t>accelerator physics in the Xsuite framework”</a:t>
            </a:r>
          </a:p>
          <a:p>
            <a:pPr lvl="1"/>
            <a:r>
              <a:rPr lang="en-US" dirty="0" err="1"/>
              <a:t>Optimisation</a:t>
            </a:r>
            <a:r>
              <a:rPr lang="en-US" dirty="0"/>
              <a:t> techniques for accelerator physics problems</a:t>
            </a:r>
          </a:p>
          <a:p>
            <a:pPr lvl="1"/>
            <a:r>
              <a:rPr lang="en-US" dirty="0"/>
              <a:t>Performance speed-up of beam dynamics simulations</a:t>
            </a:r>
          </a:p>
          <a:p>
            <a:pPr lvl="1"/>
            <a:r>
              <a:rPr lang="en-US" dirty="0"/>
              <a:t>Application of automatic differentiation techniques to accelerator physics</a:t>
            </a:r>
          </a:p>
        </p:txBody>
      </p:sp>
      <p:sp>
        <p:nvSpPr>
          <p:cNvPr id="4" name="Date Placeholder 3">
            <a:extLst>
              <a:ext uri="{FF2B5EF4-FFF2-40B4-BE49-F238E27FC236}">
                <a16:creationId xmlns:a16="http://schemas.microsoft.com/office/drawing/2014/main" id="{C4260718-1F13-8734-6AA6-8518EE0F4DBF}"/>
              </a:ext>
            </a:extLst>
          </p:cNvPr>
          <p:cNvSpPr>
            <a:spLocks noGrp="1"/>
          </p:cNvSpPr>
          <p:nvPr>
            <p:ph type="dt" sz="half" idx="10"/>
          </p:nvPr>
        </p:nvSpPr>
        <p:spPr/>
        <p:txBody>
          <a:bodyPr/>
          <a:lstStyle/>
          <a:p>
            <a:fld id="{126C6B36-4434-7F45-BBFA-B89E4EC0E73C}" type="datetime1">
              <a:rPr lang="de-CH" smtClean="0"/>
              <a:t>08.08.24</a:t>
            </a:fld>
            <a:endParaRPr lang="en-US"/>
          </a:p>
        </p:txBody>
      </p:sp>
      <p:sp>
        <p:nvSpPr>
          <p:cNvPr id="5" name="Footer Placeholder 4">
            <a:extLst>
              <a:ext uri="{FF2B5EF4-FFF2-40B4-BE49-F238E27FC236}">
                <a16:creationId xmlns:a16="http://schemas.microsoft.com/office/drawing/2014/main" id="{466F88CA-10E0-BB46-B388-56FA77D27762}"/>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E30AFDC6-7CBC-2B40-78F9-5B54F286068C}"/>
              </a:ext>
            </a:extLst>
          </p:cNvPr>
          <p:cNvSpPr>
            <a:spLocks noGrp="1"/>
          </p:cNvSpPr>
          <p:nvPr>
            <p:ph type="sldNum" sz="quarter" idx="12"/>
          </p:nvPr>
        </p:nvSpPr>
        <p:spPr/>
        <p:txBody>
          <a:bodyPr/>
          <a:lstStyle/>
          <a:p>
            <a:fld id="{43DF83E8-ABC0-E64E-832A-EEAEB9D1F06F}" type="slidenum">
              <a:rPr lang="en-US" smtClean="0"/>
              <a:t>2</a:t>
            </a:fld>
            <a:endParaRPr lang="en-US"/>
          </a:p>
        </p:txBody>
      </p:sp>
      <p:pic>
        <p:nvPicPr>
          <p:cNvPr id="8" name="Picture 7" descr="A person with a beard smiling&#10;&#10;Description automatically generated">
            <a:extLst>
              <a:ext uri="{FF2B5EF4-FFF2-40B4-BE49-F238E27FC236}">
                <a16:creationId xmlns:a16="http://schemas.microsoft.com/office/drawing/2014/main" id="{38730952-14C3-99A3-B84F-ABC0E24967FB}"/>
              </a:ext>
            </a:extLst>
          </p:cNvPr>
          <p:cNvPicPr>
            <a:picLocks noChangeAspect="1"/>
          </p:cNvPicPr>
          <p:nvPr/>
        </p:nvPicPr>
        <p:blipFill>
          <a:blip r:embed="rId3"/>
          <a:stretch>
            <a:fillRect/>
          </a:stretch>
        </p:blipFill>
        <p:spPr>
          <a:xfrm>
            <a:off x="9385300" y="1107251"/>
            <a:ext cx="1968500" cy="2420287"/>
          </a:xfrm>
          <a:prstGeom prst="rect">
            <a:avLst/>
          </a:prstGeom>
        </p:spPr>
      </p:pic>
    </p:spTree>
    <p:extLst>
      <p:ext uri="{BB962C8B-B14F-4D97-AF65-F5344CB8AC3E}">
        <p14:creationId xmlns:p14="http://schemas.microsoft.com/office/powerpoint/2010/main" val="34265656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C9BE6-6051-FF10-D8B4-29F4D3FB5754}"/>
              </a:ext>
            </a:extLst>
          </p:cNvPr>
          <p:cNvSpPr>
            <a:spLocks noGrp="1"/>
          </p:cNvSpPr>
          <p:nvPr>
            <p:ph type="title"/>
          </p:nvPr>
        </p:nvSpPr>
        <p:spPr/>
        <p:txBody>
          <a:bodyPr/>
          <a:lstStyle/>
          <a:p>
            <a:r>
              <a:rPr lang="en-US" dirty="0"/>
              <a:t>New arrivals … and departures </a:t>
            </a:r>
            <a:r>
              <a:rPr lang="en-US" dirty="0">
                <a:sym typeface="Wingdings" pitchFamily="2" charset="2"/>
              </a:rPr>
              <a:t></a:t>
            </a:r>
            <a:endParaRPr lang="en-US" dirty="0"/>
          </a:p>
        </p:txBody>
      </p:sp>
      <p:sp>
        <p:nvSpPr>
          <p:cNvPr id="3" name="Content Placeholder 2">
            <a:extLst>
              <a:ext uri="{FF2B5EF4-FFF2-40B4-BE49-F238E27FC236}">
                <a16:creationId xmlns:a16="http://schemas.microsoft.com/office/drawing/2014/main" id="{F847C9D9-DE32-5131-3401-43EF9DD43A95}"/>
              </a:ext>
            </a:extLst>
          </p:cNvPr>
          <p:cNvSpPr>
            <a:spLocks noGrp="1"/>
          </p:cNvSpPr>
          <p:nvPr>
            <p:ph idx="1"/>
          </p:nvPr>
        </p:nvSpPr>
        <p:spPr/>
        <p:txBody>
          <a:bodyPr/>
          <a:lstStyle/>
          <a:p>
            <a:r>
              <a:rPr lang="en-US" dirty="0"/>
              <a:t>Bernardo Abreu Figueiredo, welcome!</a:t>
            </a:r>
          </a:p>
          <a:p>
            <a:r>
              <a:rPr lang="en-US" dirty="0"/>
              <a:t>Doctoral student with Giovanni </a:t>
            </a:r>
            <a:r>
              <a:rPr lang="en-US" dirty="0" err="1"/>
              <a:t>Iadarola</a:t>
            </a:r>
            <a:r>
              <a:rPr lang="en-US" dirty="0"/>
              <a:t>, will work on Xsuite,</a:t>
            </a:r>
            <a:br>
              <a:rPr lang="en-US" dirty="0"/>
            </a:br>
            <a:r>
              <a:rPr lang="en-US" dirty="0"/>
              <a:t>in particular “Development of computing techniques for </a:t>
            </a:r>
            <a:br>
              <a:rPr lang="en-US" dirty="0"/>
            </a:br>
            <a:r>
              <a:rPr lang="en-US" dirty="0"/>
              <a:t>accelerator physics in the Xsuite framework”</a:t>
            </a:r>
          </a:p>
          <a:p>
            <a:pPr lvl="1"/>
            <a:r>
              <a:rPr lang="en-US" dirty="0" err="1"/>
              <a:t>Optimisation</a:t>
            </a:r>
            <a:r>
              <a:rPr lang="en-US" dirty="0"/>
              <a:t> techniques for accelerator physics problems</a:t>
            </a:r>
          </a:p>
          <a:p>
            <a:pPr lvl="1"/>
            <a:r>
              <a:rPr lang="en-US" dirty="0"/>
              <a:t>Performance speed-up of beam dynamics simulations</a:t>
            </a:r>
          </a:p>
          <a:p>
            <a:pPr lvl="1"/>
            <a:r>
              <a:rPr lang="en-US" dirty="0"/>
              <a:t>Application of automatic differentiation techniques to accelerator physics</a:t>
            </a:r>
          </a:p>
          <a:p>
            <a:pPr lvl="1"/>
            <a:endParaRPr lang="en-US" dirty="0"/>
          </a:p>
          <a:p>
            <a:r>
              <a:rPr lang="en-US" dirty="0"/>
              <a:t>Josephine will be leaving CERN next week (15 August 2024) and will move to a new phase of her career evolution – all the very best for the next challenges!</a:t>
            </a:r>
          </a:p>
        </p:txBody>
      </p:sp>
      <p:sp>
        <p:nvSpPr>
          <p:cNvPr id="4" name="Date Placeholder 3">
            <a:extLst>
              <a:ext uri="{FF2B5EF4-FFF2-40B4-BE49-F238E27FC236}">
                <a16:creationId xmlns:a16="http://schemas.microsoft.com/office/drawing/2014/main" id="{C4260718-1F13-8734-6AA6-8518EE0F4DBF}"/>
              </a:ext>
            </a:extLst>
          </p:cNvPr>
          <p:cNvSpPr>
            <a:spLocks noGrp="1"/>
          </p:cNvSpPr>
          <p:nvPr>
            <p:ph type="dt" sz="half" idx="10"/>
          </p:nvPr>
        </p:nvSpPr>
        <p:spPr/>
        <p:txBody>
          <a:bodyPr/>
          <a:lstStyle/>
          <a:p>
            <a:fld id="{126C6B36-4434-7F45-BBFA-B89E4EC0E73C}" type="datetime1">
              <a:rPr lang="de-CH" smtClean="0"/>
              <a:t>08.08.24</a:t>
            </a:fld>
            <a:endParaRPr lang="en-US"/>
          </a:p>
        </p:txBody>
      </p:sp>
      <p:sp>
        <p:nvSpPr>
          <p:cNvPr id="5" name="Footer Placeholder 4">
            <a:extLst>
              <a:ext uri="{FF2B5EF4-FFF2-40B4-BE49-F238E27FC236}">
                <a16:creationId xmlns:a16="http://schemas.microsoft.com/office/drawing/2014/main" id="{466F88CA-10E0-BB46-B388-56FA77D27762}"/>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E30AFDC6-7CBC-2B40-78F9-5B54F286068C}"/>
              </a:ext>
            </a:extLst>
          </p:cNvPr>
          <p:cNvSpPr>
            <a:spLocks noGrp="1"/>
          </p:cNvSpPr>
          <p:nvPr>
            <p:ph type="sldNum" sz="quarter" idx="12"/>
          </p:nvPr>
        </p:nvSpPr>
        <p:spPr/>
        <p:txBody>
          <a:bodyPr/>
          <a:lstStyle/>
          <a:p>
            <a:fld id="{43DF83E8-ABC0-E64E-832A-EEAEB9D1F06F}" type="slidenum">
              <a:rPr lang="en-US" smtClean="0"/>
              <a:t>3</a:t>
            </a:fld>
            <a:endParaRPr lang="en-US"/>
          </a:p>
        </p:txBody>
      </p:sp>
      <p:pic>
        <p:nvPicPr>
          <p:cNvPr id="8" name="Picture 7" descr="A person with a beard smiling&#10;&#10;Description automatically generated">
            <a:extLst>
              <a:ext uri="{FF2B5EF4-FFF2-40B4-BE49-F238E27FC236}">
                <a16:creationId xmlns:a16="http://schemas.microsoft.com/office/drawing/2014/main" id="{38730952-14C3-99A3-B84F-ABC0E24967FB}"/>
              </a:ext>
            </a:extLst>
          </p:cNvPr>
          <p:cNvPicPr>
            <a:picLocks noChangeAspect="1"/>
          </p:cNvPicPr>
          <p:nvPr/>
        </p:nvPicPr>
        <p:blipFill>
          <a:blip r:embed="rId2"/>
          <a:stretch>
            <a:fillRect/>
          </a:stretch>
        </p:blipFill>
        <p:spPr>
          <a:xfrm>
            <a:off x="9385300" y="1107251"/>
            <a:ext cx="1968500" cy="2420287"/>
          </a:xfrm>
          <a:prstGeom prst="rect">
            <a:avLst/>
          </a:prstGeom>
        </p:spPr>
      </p:pic>
    </p:spTree>
    <p:extLst>
      <p:ext uri="{BB962C8B-B14F-4D97-AF65-F5344CB8AC3E}">
        <p14:creationId xmlns:p14="http://schemas.microsoft.com/office/powerpoint/2010/main" val="3864193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FDFF0-D36B-F523-E5FB-4CA000343283}"/>
              </a:ext>
            </a:extLst>
          </p:cNvPr>
          <p:cNvSpPr>
            <a:spLocks noGrp="1"/>
          </p:cNvSpPr>
          <p:nvPr>
            <p:ph type="title"/>
          </p:nvPr>
        </p:nvSpPr>
        <p:spPr/>
        <p:txBody>
          <a:bodyPr/>
          <a:lstStyle/>
          <a:p>
            <a:r>
              <a:rPr lang="en-US" dirty="0"/>
              <a:t>Arising matters</a:t>
            </a:r>
          </a:p>
        </p:txBody>
      </p:sp>
      <p:sp>
        <p:nvSpPr>
          <p:cNvPr id="3" name="Content Placeholder 2">
            <a:extLst>
              <a:ext uri="{FF2B5EF4-FFF2-40B4-BE49-F238E27FC236}">
                <a16:creationId xmlns:a16="http://schemas.microsoft.com/office/drawing/2014/main" id="{83ADFB59-D9C5-FB5B-043C-227534AD1262}"/>
              </a:ext>
            </a:extLst>
          </p:cNvPr>
          <p:cNvSpPr>
            <a:spLocks noGrp="1"/>
          </p:cNvSpPr>
          <p:nvPr>
            <p:ph idx="1"/>
          </p:nvPr>
        </p:nvSpPr>
        <p:spPr>
          <a:xfrm>
            <a:off x="838200" y="1513113"/>
            <a:ext cx="10786110" cy="4979761"/>
          </a:xfrm>
        </p:spPr>
        <p:txBody>
          <a:bodyPr>
            <a:normAutofit/>
          </a:bodyPr>
          <a:lstStyle/>
          <a:p>
            <a:r>
              <a:rPr lang="en-US" dirty="0"/>
              <a:t>CERN Announcements for the </a:t>
            </a:r>
            <a:r>
              <a:rPr lang="en-US" b="1" dirty="0"/>
              <a:t>Locks and Keys service </a:t>
            </a:r>
            <a:r>
              <a:rPr lang="en-US" dirty="0"/>
              <a:t>and the </a:t>
            </a:r>
            <a:r>
              <a:rPr lang="en-US" b="1" dirty="0"/>
              <a:t>Main Reception </a:t>
            </a:r>
            <a:r>
              <a:rPr lang="en-US" dirty="0"/>
              <a:t>(email from Stéphanie)</a:t>
            </a:r>
          </a:p>
          <a:p>
            <a:pPr lvl="1"/>
            <a:r>
              <a:rPr lang="en-US" dirty="0"/>
              <a:t>The </a:t>
            </a:r>
            <a:r>
              <a:rPr lang="en-US" b="1" dirty="0"/>
              <a:t>Locks and Keys service is moving to Building 73</a:t>
            </a:r>
            <a:r>
              <a:rPr lang="en-US" dirty="0"/>
              <a:t> (</a:t>
            </a:r>
            <a:r>
              <a:rPr lang="en-US" dirty="0">
                <a:hlinkClick r:id="rId3"/>
              </a:rPr>
              <a:t>link</a:t>
            </a:r>
            <a:r>
              <a:rPr lang="en-US" dirty="0"/>
              <a:t>)</a:t>
            </a:r>
          </a:p>
          <a:p>
            <a:pPr lvl="2"/>
            <a:r>
              <a:rPr lang="en-US" dirty="0"/>
              <a:t>The Locks and Keys service will be located in Building 73 (73/R‑002), next to the CERN Stores. The opening hours will remain unchanged (7.30 a.m. to 12.00 noon and 1.00 p.m. to 4.30 p.m., Mondays to Fridays).</a:t>
            </a:r>
          </a:p>
          <a:p>
            <a:pPr lvl="1"/>
            <a:r>
              <a:rPr lang="en-US" dirty="0"/>
              <a:t>The </a:t>
            </a:r>
            <a:r>
              <a:rPr lang="en-US" b="1" dirty="0"/>
              <a:t>new CERN Community Support Centre </a:t>
            </a:r>
            <a:r>
              <a:rPr lang="en-US" dirty="0"/>
              <a:t>(</a:t>
            </a:r>
            <a:r>
              <a:rPr lang="en-US" dirty="0">
                <a:hlinkClick r:id="rId4"/>
              </a:rPr>
              <a:t>link</a:t>
            </a:r>
            <a:r>
              <a:rPr lang="en-US" dirty="0"/>
              <a:t>)</a:t>
            </a:r>
          </a:p>
          <a:p>
            <a:pPr lvl="2"/>
            <a:r>
              <a:rPr lang="en-US" dirty="0"/>
              <a:t>The area in Building 33 that was formerly occupied by the Main Reception has undergone a complete transformation in order to house the new CERN Community Support Centre (CCSC), which will open on 1 August 2024.</a:t>
            </a:r>
          </a:p>
          <a:p>
            <a:pPr lvl="2"/>
            <a:r>
              <a:rPr lang="en-US" dirty="0"/>
              <a:t>The CCSC will be operated by the CERN Service Desk team from 7.00 am to 6.30 pm, Monday to Friday. It will be the first line of support for all CERN services and activities that were previously housed in Building 55: contractor registration, delivery of access cards and professional visitor cards, biometry registration and dosimeter distribution, delivery of Swiss legitimation and French MAE cards, online training stations and general online and on-site assistance. These services will all be </a:t>
            </a:r>
            <a:r>
              <a:rPr lang="en-US" dirty="0" err="1"/>
              <a:t>centralised</a:t>
            </a:r>
            <a:r>
              <a:rPr lang="en-US" dirty="0"/>
              <a:t> on the ground floor of Building 33.</a:t>
            </a:r>
          </a:p>
        </p:txBody>
      </p:sp>
      <p:sp>
        <p:nvSpPr>
          <p:cNvPr id="4" name="Date Placeholder 3">
            <a:extLst>
              <a:ext uri="{FF2B5EF4-FFF2-40B4-BE49-F238E27FC236}">
                <a16:creationId xmlns:a16="http://schemas.microsoft.com/office/drawing/2014/main" id="{35B32C6B-EFB3-C319-31C7-F8048CDCEB33}"/>
              </a:ext>
            </a:extLst>
          </p:cNvPr>
          <p:cNvSpPr>
            <a:spLocks noGrp="1"/>
          </p:cNvSpPr>
          <p:nvPr>
            <p:ph type="dt" sz="half" idx="10"/>
          </p:nvPr>
        </p:nvSpPr>
        <p:spPr/>
        <p:txBody>
          <a:bodyPr/>
          <a:lstStyle/>
          <a:p>
            <a:fld id="{126C6B36-4434-7F45-BBFA-B89E4EC0E73C}" type="datetime1">
              <a:rPr lang="de-CH" smtClean="0"/>
              <a:t>08.08.24</a:t>
            </a:fld>
            <a:endParaRPr lang="en-US"/>
          </a:p>
        </p:txBody>
      </p:sp>
      <p:sp>
        <p:nvSpPr>
          <p:cNvPr id="5" name="Footer Placeholder 4">
            <a:extLst>
              <a:ext uri="{FF2B5EF4-FFF2-40B4-BE49-F238E27FC236}">
                <a16:creationId xmlns:a16="http://schemas.microsoft.com/office/drawing/2014/main" id="{11C6BA1A-F9B1-5BA6-BD3E-BB6FA2B63067}"/>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B7839B0B-9B17-C040-F7CD-C8297B46BF72}"/>
              </a:ext>
            </a:extLst>
          </p:cNvPr>
          <p:cNvSpPr>
            <a:spLocks noGrp="1"/>
          </p:cNvSpPr>
          <p:nvPr>
            <p:ph type="sldNum" sz="quarter" idx="12"/>
          </p:nvPr>
        </p:nvSpPr>
        <p:spPr/>
        <p:txBody>
          <a:bodyPr/>
          <a:lstStyle/>
          <a:p>
            <a:fld id="{43DF83E8-ABC0-E64E-832A-EEAEB9D1F06F}" type="slidenum">
              <a:rPr lang="en-US" smtClean="0"/>
              <a:t>4</a:t>
            </a:fld>
            <a:endParaRPr lang="en-US" dirty="0"/>
          </a:p>
        </p:txBody>
      </p:sp>
    </p:spTree>
    <p:extLst>
      <p:ext uri="{BB962C8B-B14F-4D97-AF65-F5344CB8AC3E}">
        <p14:creationId xmlns:p14="http://schemas.microsoft.com/office/powerpoint/2010/main" val="20244396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FDFF0-D36B-F523-E5FB-4CA000343283}"/>
              </a:ext>
            </a:extLst>
          </p:cNvPr>
          <p:cNvSpPr>
            <a:spLocks noGrp="1"/>
          </p:cNvSpPr>
          <p:nvPr>
            <p:ph type="title"/>
          </p:nvPr>
        </p:nvSpPr>
        <p:spPr/>
        <p:txBody>
          <a:bodyPr/>
          <a:lstStyle/>
          <a:p>
            <a:r>
              <a:rPr lang="en-US" dirty="0">
                <a:hlinkClick r:id="rId3"/>
              </a:rPr>
              <a:t>IPP meeting </a:t>
            </a:r>
            <a:r>
              <a:rPr lang="en-US" dirty="0"/>
              <a:t>last Friday 2 August</a:t>
            </a:r>
          </a:p>
        </p:txBody>
      </p:sp>
      <p:sp>
        <p:nvSpPr>
          <p:cNvPr id="3" name="Content Placeholder 2">
            <a:extLst>
              <a:ext uri="{FF2B5EF4-FFF2-40B4-BE49-F238E27FC236}">
                <a16:creationId xmlns:a16="http://schemas.microsoft.com/office/drawing/2014/main" id="{83ADFB59-D9C5-FB5B-043C-227534AD1262}"/>
              </a:ext>
            </a:extLst>
          </p:cNvPr>
          <p:cNvSpPr>
            <a:spLocks noGrp="1"/>
          </p:cNvSpPr>
          <p:nvPr>
            <p:ph idx="1"/>
          </p:nvPr>
        </p:nvSpPr>
        <p:spPr>
          <a:xfrm>
            <a:off x="838200" y="1513113"/>
            <a:ext cx="10786110" cy="4979761"/>
          </a:xfrm>
        </p:spPr>
        <p:txBody>
          <a:bodyPr>
            <a:normAutofit/>
          </a:bodyPr>
          <a:lstStyle/>
          <a:p>
            <a:r>
              <a:rPr lang="en-US" dirty="0"/>
              <a:t>SPS recovery after magnet exchange (Kostas)</a:t>
            </a:r>
          </a:p>
          <a:p>
            <a:pPr lvl="1"/>
            <a:r>
              <a:rPr lang="en-US" dirty="0"/>
              <a:t>Scrubbing and performance recovery has been </a:t>
            </a:r>
            <a:r>
              <a:rPr lang="en-US" dirty="0" err="1"/>
              <a:t>analysed</a:t>
            </a:r>
            <a:r>
              <a:rPr lang="en-US" dirty="0"/>
              <a:t> by Kostas for the cases of magnet exchange in the SPS (4 times in 2024)</a:t>
            </a:r>
          </a:p>
          <a:p>
            <a:pPr lvl="1"/>
            <a:r>
              <a:rPr lang="en-US" dirty="0"/>
              <a:t>Dynamic pressure rise is higher in the region of the exchanged magnet when it is an MBA (non-coated spare) than when it is an MBB (coated spare). However, we know that MBA scrubs faster (higher SEY threshold for e-cloud build-up)</a:t>
            </a:r>
          </a:p>
          <a:p>
            <a:pPr lvl="1"/>
            <a:r>
              <a:rPr lang="en-US" dirty="0"/>
              <a:t>In all cases, pressure and beam conditions can be efficiently recovered in about half a day, especially if pressure interlock thresholds are temporarily relaxed around the region of the exchanged magnet to allow for faster scrubbing</a:t>
            </a:r>
          </a:p>
          <a:p>
            <a:endParaRPr lang="en-US" dirty="0"/>
          </a:p>
        </p:txBody>
      </p:sp>
      <p:sp>
        <p:nvSpPr>
          <p:cNvPr id="4" name="Date Placeholder 3">
            <a:extLst>
              <a:ext uri="{FF2B5EF4-FFF2-40B4-BE49-F238E27FC236}">
                <a16:creationId xmlns:a16="http://schemas.microsoft.com/office/drawing/2014/main" id="{35B32C6B-EFB3-C319-31C7-F8048CDCEB33}"/>
              </a:ext>
            </a:extLst>
          </p:cNvPr>
          <p:cNvSpPr>
            <a:spLocks noGrp="1"/>
          </p:cNvSpPr>
          <p:nvPr>
            <p:ph type="dt" sz="half" idx="10"/>
          </p:nvPr>
        </p:nvSpPr>
        <p:spPr/>
        <p:txBody>
          <a:bodyPr/>
          <a:lstStyle/>
          <a:p>
            <a:fld id="{126C6B36-4434-7F45-BBFA-B89E4EC0E73C}" type="datetime1">
              <a:rPr lang="de-CH" smtClean="0"/>
              <a:t>08.08.24</a:t>
            </a:fld>
            <a:endParaRPr lang="en-US"/>
          </a:p>
        </p:txBody>
      </p:sp>
      <p:sp>
        <p:nvSpPr>
          <p:cNvPr id="5" name="Footer Placeholder 4">
            <a:extLst>
              <a:ext uri="{FF2B5EF4-FFF2-40B4-BE49-F238E27FC236}">
                <a16:creationId xmlns:a16="http://schemas.microsoft.com/office/drawing/2014/main" id="{11C6BA1A-F9B1-5BA6-BD3E-BB6FA2B63067}"/>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B7839B0B-9B17-C040-F7CD-C8297B46BF72}"/>
              </a:ext>
            </a:extLst>
          </p:cNvPr>
          <p:cNvSpPr>
            <a:spLocks noGrp="1"/>
          </p:cNvSpPr>
          <p:nvPr>
            <p:ph type="sldNum" sz="quarter" idx="12"/>
          </p:nvPr>
        </p:nvSpPr>
        <p:spPr/>
        <p:txBody>
          <a:bodyPr/>
          <a:lstStyle/>
          <a:p>
            <a:fld id="{43DF83E8-ABC0-E64E-832A-EEAEB9D1F06F}" type="slidenum">
              <a:rPr lang="en-US" smtClean="0"/>
              <a:t>5</a:t>
            </a:fld>
            <a:endParaRPr lang="en-US"/>
          </a:p>
        </p:txBody>
      </p:sp>
    </p:spTree>
    <p:extLst>
      <p:ext uri="{BB962C8B-B14F-4D97-AF65-F5344CB8AC3E}">
        <p14:creationId xmlns:p14="http://schemas.microsoft.com/office/powerpoint/2010/main" val="23684622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FDFF0-D36B-F523-E5FB-4CA000343283}"/>
              </a:ext>
            </a:extLst>
          </p:cNvPr>
          <p:cNvSpPr>
            <a:spLocks noGrp="1"/>
          </p:cNvSpPr>
          <p:nvPr>
            <p:ph type="title"/>
          </p:nvPr>
        </p:nvSpPr>
        <p:spPr/>
        <p:txBody>
          <a:bodyPr/>
          <a:lstStyle/>
          <a:p>
            <a:r>
              <a:rPr lang="en-US" dirty="0">
                <a:hlinkClick r:id="rId3"/>
              </a:rPr>
              <a:t>IPP meeting </a:t>
            </a:r>
            <a:r>
              <a:rPr lang="en-US" dirty="0"/>
              <a:t>last Friday 2 August</a:t>
            </a:r>
          </a:p>
        </p:txBody>
      </p:sp>
      <p:sp>
        <p:nvSpPr>
          <p:cNvPr id="3" name="Content Placeholder 2">
            <a:extLst>
              <a:ext uri="{FF2B5EF4-FFF2-40B4-BE49-F238E27FC236}">
                <a16:creationId xmlns:a16="http://schemas.microsoft.com/office/drawing/2014/main" id="{83ADFB59-D9C5-FB5B-043C-227534AD1262}"/>
              </a:ext>
            </a:extLst>
          </p:cNvPr>
          <p:cNvSpPr>
            <a:spLocks noGrp="1"/>
          </p:cNvSpPr>
          <p:nvPr>
            <p:ph idx="1"/>
          </p:nvPr>
        </p:nvSpPr>
        <p:spPr>
          <a:xfrm>
            <a:off x="838200" y="1513113"/>
            <a:ext cx="10786110" cy="4979761"/>
          </a:xfrm>
        </p:spPr>
        <p:txBody>
          <a:bodyPr>
            <a:normAutofit/>
          </a:bodyPr>
          <a:lstStyle/>
          <a:p>
            <a:r>
              <a:rPr lang="en-US" dirty="0"/>
              <a:t>BCMS beams (</a:t>
            </a:r>
            <a:r>
              <a:rPr lang="en-US" dirty="0" err="1"/>
              <a:t>Foteini</a:t>
            </a:r>
            <a:r>
              <a:rPr lang="en-US" dirty="0"/>
              <a:t>, Sofia)</a:t>
            </a:r>
          </a:p>
          <a:p>
            <a:pPr lvl="1"/>
            <a:r>
              <a:rPr lang="en-US" dirty="0"/>
              <a:t>Low emittance</a:t>
            </a:r>
          </a:p>
          <a:p>
            <a:pPr lvl="2"/>
            <a:r>
              <a:rPr lang="en-US" dirty="0"/>
              <a:t>BCMS beam highly optimized along the injector chain to produce the lowest possible emittance at a given intensity, space charge in the SPS is important for this beam – as expected</a:t>
            </a:r>
          </a:p>
          <a:p>
            <a:pPr lvl="2"/>
            <a:r>
              <a:rPr lang="en-US" dirty="0"/>
              <a:t>20% decrease of emittance seen at LHC injection when comparing standard and BCMS variants (as expected), the gap however reduces to 15% by the end of the injection process and to 10% at the beginning of stable beams. This results in 5% gain in integrated luminosity</a:t>
            </a:r>
          </a:p>
          <a:p>
            <a:pPr lvl="2"/>
            <a:r>
              <a:rPr lang="en-US" dirty="0"/>
              <a:t>The emittance growth on the injection plateau has a part that has a clear e-cloud shape and a part that equally affects all bunches (consistent with IBS globally, but the model would expect only in H while it is observed shared in H and V)</a:t>
            </a:r>
          </a:p>
          <a:p>
            <a:pPr lvl="1"/>
            <a:r>
              <a:rPr lang="en-US" dirty="0"/>
              <a:t>Low tail</a:t>
            </a:r>
          </a:p>
          <a:p>
            <a:pPr lvl="2"/>
            <a:r>
              <a:rPr lang="en-US" dirty="0"/>
              <a:t>A low-tail version has been used for LHC physics production, in which tails have been made more Gaussian by using scraping in the PSB and optimizing PS transition crossing (tails appear to come also from Linac4)</a:t>
            </a:r>
          </a:p>
          <a:p>
            <a:pPr lvl="2"/>
            <a:r>
              <a:rPr lang="en-US" dirty="0"/>
              <a:t>Lower q-values are indeed measurable at LHC injection</a:t>
            </a:r>
          </a:p>
          <a:p>
            <a:pPr lvl="2"/>
            <a:r>
              <a:rPr lang="en-US" dirty="0"/>
              <a:t>The impact of tails on losses at collision seems to be evident both in MDs and in operation</a:t>
            </a:r>
          </a:p>
          <a:p>
            <a:endParaRPr lang="en-US" dirty="0"/>
          </a:p>
        </p:txBody>
      </p:sp>
      <p:sp>
        <p:nvSpPr>
          <p:cNvPr id="4" name="Date Placeholder 3">
            <a:extLst>
              <a:ext uri="{FF2B5EF4-FFF2-40B4-BE49-F238E27FC236}">
                <a16:creationId xmlns:a16="http://schemas.microsoft.com/office/drawing/2014/main" id="{35B32C6B-EFB3-C319-31C7-F8048CDCEB33}"/>
              </a:ext>
            </a:extLst>
          </p:cNvPr>
          <p:cNvSpPr>
            <a:spLocks noGrp="1"/>
          </p:cNvSpPr>
          <p:nvPr>
            <p:ph type="dt" sz="half" idx="10"/>
          </p:nvPr>
        </p:nvSpPr>
        <p:spPr/>
        <p:txBody>
          <a:bodyPr/>
          <a:lstStyle/>
          <a:p>
            <a:fld id="{126C6B36-4434-7F45-BBFA-B89E4EC0E73C}" type="datetime1">
              <a:rPr lang="de-CH" smtClean="0"/>
              <a:t>08.08.24</a:t>
            </a:fld>
            <a:endParaRPr lang="en-US"/>
          </a:p>
        </p:txBody>
      </p:sp>
      <p:sp>
        <p:nvSpPr>
          <p:cNvPr id="5" name="Footer Placeholder 4">
            <a:extLst>
              <a:ext uri="{FF2B5EF4-FFF2-40B4-BE49-F238E27FC236}">
                <a16:creationId xmlns:a16="http://schemas.microsoft.com/office/drawing/2014/main" id="{11C6BA1A-F9B1-5BA6-BD3E-BB6FA2B63067}"/>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B7839B0B-9B17-C040-F7CD-C8297B46BF72}"/>
              </a:ext>
            </a:extLst>
          </p:cNvPr>
          <p:cNvSpPr>
            <a:spLocks noGrp="1"/>
          </p:cNvSpPr>
          <p:nvPr>
            <p:ph type="sldNum" sz="quarter" idx="12"/>
          </p:nvPr>
        </p:nvSpPr>
        <p:spPr/>
        <p:txBody>
          <a:bodyPr/>
          <a:lstStyle/>
          <a:p>
            <a:fld id="{43DF83E8-ABC0-E64E-832A-EEAEB9D1F06F}" type="slidenum">
              <a:rPr lang="en-US" smtClean="0"/>
              <a:t>6</a:t>
            </a:fld>
            <a:endParaRPr lang="en-US"/>
          </a:p>
        </p:txBody>
      </p:sp>
    </p:spTree>
    <p:extLst>
      <p:ext uri="{BB962C8B-B14F-4D97-AF65-F5344CB8AC3E}">
        <p14:creationId xmlns:p14="http://schemas.microsoft.com/office/powerpoint/2010/main" val="30825716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23CEB96-F9C3-5C1C-4973-E729E7E7DFDE}"/>
              </a:ext>
            </a:extLst>
          </p:cNvPr>
          <p:cNvPicPr>
            <a:picLocks noChangeAspect="1"/>
          </p:cNvPicPr>
          <p:nvPr/>
        </p:nvPicPr>
        <p:blipFill rotWithShape="1">
          <a:blip r:embed="rId3"/>
          <a:srcRect l="4165" t="48833" r="3379" b="15000"/>
          <a:stretch/>
        </p:blipFill>
        <p:spPr>
          <a:xfrm>
            <a:off x="273172" y="1527696"/>
            <a:ext cx="8419071" cy="4660557"/>
          </a:xfrm>
          <a:prstGeom prst="rect">
            <a:avLst/>
          </a:prstGeom>
        </p:spPr>
      </p:pic>
      <p:sp>
        <p:nvSpPr>
          <p:cNvPr id="2" name="Title 1">
            <a:extLst>
              <a:ext uri="{FF2B5EF4-FFF2-40B4-BE49-F238E27FC236}">
                <a16:creationId xmlns:a16="http://schemas.microsoft.com/office/drawing/2014/main" id="{00B2BB4D-4B21-39C0-239E-D416C41214EB}"/>
              </a:ext>
            </a:extLst>
          </p:cNvPr>
          <p:cNvSpPr>
            <a:spLocks noGrp="1"/>
          </p:cNvSpPr>
          <p:nvPr>
            <p:ph type="title"/>
          </p:nvPr>
        </p:nvSpPr>
        <p:spPr/>
        <p:txBody>
          <a:bodyPr/>
          <a:lstStyle/>
          <a:p>
            <a:r>
              <a:rPr lang="en-US" dirty="0"/>
              <a:t>2024 injectors schedule v2.1</a:t>
            </a:r>
          </a:p>
        </p:txBody>
      </p:sp>
      <p:sp>
        <p:nvSpPr>
          <p:cNvPr id="3" name="Content Placeholder 2">
            <a:extLst>
              <a:ext uri="{FF2B5EF4-FFF2-40B4-BE49-F238E27FC236}">
                <a16:creationId xmlns:a16="http://schemas.microsoft.com/office/drawing/2014/main" id="{F1106317-FE85-B89D-B50B-F07A25D68134}"/>
              </a:ext>
            </a:extLst>
          </p:cNvPr>
          <p:cNvSpPr>
            <a:spLocks noGrp="1"/>
          </p:cNvSpPr>
          <p:nvPr>
            <p:ph idx="1"/>
          </p:nvPr>
        </p:nvSpPr>
        <p:spPr>
          <a:xfrm>
            <a:off x="9018270" y="1513113"/>
            <a:ext cx="2960370" cy="4979761"/>
          </a:xfrm>
        </p:spPr>
        <p:txBody>
          <a:bodyPr>
            <a:normAutofit/>
          </a:bodyPr>
          <a:lstStyle/>
          <a:p>
            <a:r>
              <a:rPr lang="en-US" sz="2200" dirty="0"/>
              <a:t>No dedicated nor long parallel SPS MDs for three weeks due to </a:t>
            </a:r>
            <a:r>
              <a:rPr lang="en-US" sz="2200" dirty="0" err="1"/>
              <a:t>HiRadMat</a:t>
            </a:r>
            <a:r>
              <a:rPr lang="en-US" sz="2200" dirty="0"/>
              <a:t> run and then LHC MDs</a:t>
            </a:r>
            <a:endParaRPr lang="en-US" sz="1800" dirty="0"/>
          </a:p>
          <a:p>
            <a:r>
              <a:rPr lang="en-US" sz="2200" dirty="0"/>
              <a:t>Vacuum problem in Sectors 1 and 4 appeared when no FT beam in the SPS </a:t>
            </a:r>
            <a:r>
              <a:rPr lang="en-US" sz="2200" dirty="0" err="1"/>
              <a:t>supercycle</a:t>
            </a:r>
            <a:r>
              <a:rPr lang="en-US" sz="2200" dirty="0"/>
              <a:t>, still there?</a:t>
            </a:r>
            <a:endParaRPr lang="en-US" sz="1800" dirty="0"/>
          </a:p>
        </p:txBody>
      </p:sp>
      <p:sp>
        <p:nvSpPr>
          <p:cNvPr id="4" name="Date Placeholder 3">
            <a:extLst>
              <a:ext uri="{FF2B5EF4-FFF2-40B4-BE49-F238E27FC236}">
                <a16:creationId xmlns:a16="http://schemas.microsoft.com/office/drawing/2014/main" id="{1A0A1A95-0BD7-524C-2D68-1C7F0BCEEBA7}"/>
              </a:ext>
            </a:extLst>
          </p:cNvPr>
          <p:cNvSpPr>
            <a:spLocks noGrp="1"/>
          </p:cNvSpPr>
          <p:nvPr>
            <p:ph type="dt" sz="half" idx="10"/>
          </p:nvPr>
        </p:nvSpPr>
        <p:spPr/>
        <p:txBody>
          <a:bodyPr/>
          <a:lstStyle/>
          <a:p>
            <a:fld id="{B0FD3766-2519-8844-8486-65834108A01A}" type="datetime1">
              <a:rPr lang="de-CH" smtClean="0"/>
              <a:t>08.08.24</a:t>
            </a:fld>
            <a:endParaRPr lang="en-US"/>
          </a:p>
        </p:txBody>
      </p:sp>
      <p:sp>
        <p:nvSpPr>
          <p:cNvPr id="5" name="Footer Placeholder 4">
            <a:extLst>
              <a:ext uri="{FF2B5EF4-FFF2-40B4-BE49-F238E27FC236}">
                <a16:creationId xmlns:a16="http://schemas.microsoft.com/office/drawing/2014/main" id="{73B2755C-2C82-2C44-6DEC-F760239B683A}"/>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9EDF616D-CC0A-A4DC-6864-EDEDA4EC32BB}"/>
              </a:ext>
            </a:extLst>
          </p:cNvPr>
          <p:cNvSpPr>
            <a:spLocks noGrp="1"/>
          </p:cNvSpPr>
          <p:nvPr>
            <p:ph type="sldNum" sz="quarter" idx="12"/>
          </p:nvPr>
        </p:nvSpPr>
        <p:spPr/>
        <p:txBody>
          <a:bodyPr/>
          <a:lstStyle/>
          <a:p>
            <a:fld id="{43DF83E8-ABC0-E64E-832A-EEAEB9D1F06F}" type="slidenum">
              <a:rPr lang="en-US" smtClean="0"/>
              <a:t>7</a:t>
            </a:fld>
            <a:endParaRPr lang="en-US" dirty="0"/>
          </a:p>
        </p:txBody>
      </p:sp>
      <p:sp>
        <p:nvSpPr>
          <p:cNvPr id="7" name="5-point Star 6">
            <a:extLst>
              <a:ext uri="{FF2B5EF4-FFF2-40B4-BE49-F238E27FC236}">
                <a16:creationId xmlns:a16="http://schemas.microsoft.com/office/drawing/2014/main" id="{3AFE4E0C-CF1E-667E-C76D-A4F7383D5638}"/>
              </a:ext>
            </a:extLst>
          </p:cNvPr>
          <p:cNvSpPr/>
          <p:nvPr/>
        </p:nvSpPr>
        <p:spPr>
          <a:xfrm>
            <a:off x="4053755" y="2860779"/>
            <a:ext cx="304800" cy="259020"/>
          </a:xfrm>
          <a:prstGeom prst="star5">
            <a:avLst/>
          </a:prstGeom>
          <a:solidFill>
            <a:srgbClr val="0E42FF"/>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13720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5DC3F-6037-9D84-6303-63292C5746C3}"/>
              </a:ext>
            </a:extLst>
          </p:cNvPr>
          <p:cNvSpPr>
            <a:spLocks noGrp="1"/>
          </p:cNvSpPr>
          <p:nvPr>
            <p:ph type="title"/>
          </p:nvPr>
        </p:nvSpPr>
        <p:spPr/>
        <p:txBody>
          <a:bodyPr/>
          <a:lstStyle/>
          <a:p>
            <a:r>
              <a:rPr lang="en-US" sz="3600" dirty="0"/>
              <a:t>High intensity beams in the SPS</a:t>
            </a:r>
            <a:endParaRPr lang="en-US" dirty="0"/>
          </a:p>
        </p:txBody>
      </p:sp>
      <p:sp>
        <p:nvSpPr>
          <p:cNvPr id="3" name="Content Placeholder 2">
            <a:extLst>
              <a:ext uri="{FF2B5EF4-FFF2-40B4-BE49-F238E27FC236}">
                <a16:creationId xmlns:a16="http://schemas.microsoft.com/office/drawing/2014/main" id="{A970C1BF-A874-0701-C52E-E63250DCB8CA}"/>
              </a:ext>
            </a:extLst>
          </p:cNvPr>
          <p:cNvSpPr>
            <a:spLocks noGrp="1"/>
          </p:cNvSpPr>
          <p:nvPr>
            <p:ph idx="1"/>
          </p:nvPr>
        </p:nvSpPr>
        <p:spPr/>
        <p:txBody>
          <a:bodyPr/>
          <a:lstStyle/>
          <a:p>
            <a:r>
              <a:rPr lang="en-US" dirty="0"/>
              <a:t>Following the 938 MHz HOM coupler breakage in cavity 3 of the 200 MHz system in the SPS, a limit to 2e11 p/b for LHC beams was temporarily enforced in the SPS</a:t>
            </a:r>
          </a:p>
          <a:p>
            <a:r>
              <a:rPr lang="en-US" dirty="0"/>
              <a:t>Following discussion at and after the LMC last week, it was decided that</a:t>
            </a:r>
          </a:p>
          <a:p>
            <a:pPr lvl="1"/>
            <a:r>
              <a:rPr lang="en-US" dirty="0"/>
              <a:t>The beams for the LHC MDs (2x 48b with 2.3e11 p/b) are much below the LIU beam specs (33% of intensity in 33% shorter trains) and can be considered ‘safe’. They will be therefore prepared in the injectors</a:t>
            </a:r>
          </a:p>
          <a:p>
            <a:pPr lvl="1"/>
            <a:r>
              <a:rPr lang="en-US" dirty="0" err="1"/>
              <a:t>HiRadMat</a:t>
            </a:r>
            <a:r>
              <a:rPr lang="en-US" dirty="0"/>
              <a:t> has accepted to run with 1.9-2.0e11 p/b this week and the next one, therefore stays within the current limit</a:t>
            </a:r>
          </a:p>
          <a:p>
            <a:pPr lvl="1"/>
            <a:r>
              <a:rPr lang="en-US" dirty="0"/>
              <a:t>LIU MDs can take place at the end of August with the full LIU beam (4x 72b with 2.6e11 p/b injected) but without acceleration to 450 GeV</a:t>
            </a:r>
          </a:p>
          <a:p>
            <a:pPr lvl="1"/>
            <a:r>
              <a:rPr lang="en-US" dirty="0"/>
              <a:t>Full-blown LIU MDs including acceleration will gently resume after the week of the </a:t>
            </a:r>
            <a:r>
              <a:rPr lang="en-US" dirty="0" err="1"/>
              <a:t>Jeûne</a:t>
            </a:r>
            <a:r>
              <a:rPr lang="en-US" dirty="0"/>
              <a:t> </a:t>
            </a:r>
            <a:r>
              <a:rPr lang="en-US" dirty="0" err="1"/>
              <a:t>Genovois</a:t>
            </a:r>
            <a:r>
              <a:rPr lang="en-US" dirty="0"/>
              <a:t>, when it is expected that more information on the post-mortem analysis and miscellaneous inspections will be available and the RF team will be also available in case of further failures of this type</a:t>
            </a:r>
          </a:p>
        </p:txBody>
      </p:sp>
      <p:sp>
        <p:nvSpPr>
          <p:cNvPr id="4" name="Date Placeholder 3">
            <a:extLst>
              <a:ext uri="{FF2B5EF4-FFF2-40B4-BE49-F238E27FC236}">
                <a16:creationId xmlns:a16="http://schemas.microsoft.com/office/drawing/2014/main" id="{C0CCDEF0-EE57-990B-352B-5D08DDCD6F1D}"/>
              </a:ext>
            </a:extLst>
          </p:cNvPr>
          <p:cNvSpPr>
            <a:spLocks noGrp="1"/>
          </p:cNvSpPr>
          <p:nvPr>
            <p:ph type="dt" sz="half" idx="10"/>
          </p:nvPr>
        </p:nvSpPr>
        <p:spPr/>
        <p:txBody>
          <a:bodyPr/>
          <a:lstStyle/>
          <a:p>
            <a:fld id="{126C6B36-4434-7F45-BBFA-B89E4EC0E73C}" type="datetime1">
              <a:rPr lang="de-CH" smtClean="0"/>
              <a:t>08.08.24</a:t>
            </a:fld>
            <a:endParaRPr lang="en-US"/>
          </a:p>
        </p:txBody>
      </p:sp>
      <p:sp>
        <p:nvSpPr>
          <p:cNvPr id="5" name="Footer Placeholder 4">
            <a:extLst>
              <a:ext uri="{FF2B5EF4-FFF2-40B4-BE49-F238E27FC236}">
                <a16:creationId xmlns:a16="http://schemas.microsoft.com/office/drawing/2014/main" id="{0600BBD8-31B5-9CB3-CBCF-9704D166790C}"/>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EFD0D0E1-9833-F322-5F48-08393225DC8F}"/>
              </a:ext>
            </a:extLst>
          </p:cNvPr>
          <p:cNvSpPr>
            <a:spLocks noGrp="1"/>
          </p:cNvSpPr>
          <p:nvPr>
            <p:ph type="sldNum" sz="quarter" idx="12"/>
          </p:nvPr>
        </p:nvSpPr>
        <p:spPr/>
        <p:txBody>
          <a:bodyPr/>
          <a:lstStyle/>
          <a:p>
            <a:fld id="{43DF83E8-ABC0-E64E-832A-EEAEB9D1F06F}" type="slidenum">
              <a:rPr lang="en-US" smtClean="0"/>
              <a:t>8</a:t>
            </a:fld>
            <a:endParaRPr lang="en-US"/>
          </a:p>
        </p:txBody>
      </p:sp>
    </p:spTree>
    <p:extLst>
      <p:ext uri="{BB962C8B-B14F-4D97-AF65-F5344CB8AC3E}">
        <p14:creationId xmlns:p14="http://schemas.microsoft.com/office/powerpoint/2010/main" val="13951961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061408C-7AF6-82C8-DE6C-20F9CCD34583}"/>
              </a:ext>
            </a:extLst>
          </p:cNvPr>
          <p:cNvPicPr>
            <a:picLocks noChangeAspect="1"/>
          </p:cNvPicPr>
          <p:nvPr/>
        </p:nvPicPr>
        <p:blipFill rotWithShape="1">
          <a:blip r:embed="rId3"/>
          <a:srcRect l="10172" t="50037" r="9952" b="21577"/>
          <a:stretch/>
        </p:blipFill>
        <p:spPr>
          <a:xfrm>
            <a:off x="111508" y="1745670"/>
            <a:ext cx="8811435" cy="4431293"/>
          </a:xfrm>
          <a:prstGeom prst="rect">
            <a:avLst/>
          </a:prstGeom>
        </p:spPr>
      </p:pic>
      <p:sp>
        <p:nvSpPr>
          <p:cNvPr id="2" name="Title 1">
            <a:extLst>
              <a:ext uri="{FF2B5EF4-FFF2-40B4-BE49-F238E27FC236}">
                <a16:creationId xmlns:a16="http://schemas.microsoft.com/office/drawing/2014/main" id="{00B2BB4D-4B21-39C0-239E-D416C41214EB}"/>
              </a:ext>
            </a:extLst>
          </p:cNvPr>
          <p:cNvSpPr>
            <a:spLocks noGrp="1"/>
          </p:cNvSpPr>
          <p:nvPr>
            <p:ph type="title"/>
          </p:nvPr>
        </p:nvSpPr>
        <p:spPr/>
        <p:txBody>
          <a:bodyPr/>
          <a:lstStyle/>
          <a:p>
            <a:r>
              <a:rPr lang="en-US" dirty="0"/>
              <a:t>2024 LHC schedule v2.0</a:t>
            </a:r>
          </a:p>
        </p:txBody>
      </p:sp>
      <p:sp>
        <p:nvSpPr>
          <p:cNvPr id="3" name="Content Placeholder 2">
            <a:extLst>
              <a:ext uri="{FF2B5EF4-FFF2-40B4-BE49-F238E27FC236}">
                <a16:creationId xmlns:a16="http://schemas.microsoft.com/office/drawing/2014/main" id="{F1106317-FE85-B89D-B50B-F07A25D68134}"/>
              </a:ext>
            </a:extLst>
          </p:cNvPr>
          <p:cNvSpPr>
            <a:spLocks noGrp="1"/>
          </p:cNvSpPr>
          <p:nvPr>
            <p:ph idx="1"/>
          </p:nvPr>
        </p:nvSpPr>
        <p:spPr>
          <a:xfrm>
            <a:off x="9018270" y="1513114"/>
            <a:ext cx="2960370" cy="4663849"/>
          </a:xfrm>
        </p:spPr>
        <p:txBody>
          <a:bodyPr>
            <a:normAutofit/>
          </a:bodyPr>
          <a:lstStyle/>
          <a:p>
            <a:r>
              <a:rPr lang="en-US" sz="2200" dirty="0"/>
              <a:t>Physics production with very good availability</a:t>
            </a:r>
          </a:p>
        </p:txBody>
      </p:sp>
      <p:sp>
        <p:nvSpPr>
          <p:cNvPr id="4" name="Date Placeholder 3">
            <a:extLst>
              <a:ext uri="{FF2B5EF4-FFF2-40B4-BE49-F238E27FC236}">
                <a16:creationId xmlns:a16="http://schemas.microsoft.com/office/drawing/2014/main" id="{1A0A1A95-0BD7-524C-2D68-1C7F0BCEEBA7}"/>
              </a:ext>
            </a:extLst>
          </p:cNvPr>
          <p:cNvSpPr>
            <a:spLocks noGrp="1"/>
          </p:cNvSpPr>
          <p:nvPr>
            <p:ph type="dt" sz="half" idx="10"/>
          </p:nvPr>
        </p:nvSpPr>
        <p:spPr/>
        <p:txBody>
          <a:bodyPr/>
          <a:lstStyle/>
          <a:p>
            <a:fld id="{B0FD3766-2519-8844-8486-65834108A01A}" type="datetime1">
              <a:rPr lang="de-CH" smtClean="0"/>
              <a:t>08.08.24</a:t>
            </a:fld>
            <a:endParaRPr lang="en-US"/>
          </a:p>
        </p:txBody>
      </p:sp>
      <p:sp>
        <p:nvSpPr>
          <p:cNvPr id="5" name="Footer Placeholder 4">
            <a:extLst>
              <a:ext uri="{FF2B5EF4-FFF2-40B4-BE49-F238E27FC236}">
                <a16:creationId xmlns:a16="http://schemas.microsoft.com/office/drawing/2014/main" id="{73B2755C-2C82-2C44-6DEC-F760239B683A}"/>
              </a:ext>
            </a:extLst>
          </p:cNvPr>
          <p:cNvSpPr>
            <a:spLocks noGrp="1"/>
          </p:cNvSpPr>
          <p:nvPr>
            <p:ph type="ftr" sz="quarter" idx="11"/>
          </p:nvPr>
        </p:nvSpPr>
        <p:spPr/>
        <p:txBody>
          <a:bodyPr/>
          <a:lstStyle/>
          <a:p>
            <a:r>
              <a:rPr lang="en-US"/>
              <a:t>G. Rumolo, CEI Section Meeting</a:t>
            </a:r>
          </a:p>
        </p:txBody>
      </p:sp>
      <p:sp>
        <p:nvSpPr>
          <p:cNvPr id="6" name="Slide Number Placeholder 5">
            <a:extLst>
              <a:ext uri="{FF2B5EF4-FFF2-40B4-BE49-F238E27FC236}">
                <a16:creationId xmlns:a16="http://schemas.microsoft.com/office/drawing/2014/main" id="{9EDF616D-CC0A-A4DC-6864-EDEDA4EC32BB}"/>
              </a:ext>
            </a:extLst>
          </p:cNvPr>
          <p:cNvSpPr>
            <a:spLocks noGrp="1"/>
          </p:cNvSpPr>
          <p:nvPr>
            <p:ph type="sldNum" sz="quarter" idx="12"/>
          </p:nvPr>
        </p:nvSpPr>
        <p:spPr/>
        <p:txBody>
          <a:bodyPr/>
          <a:lstStyle/>
          <a:p>
            <a:fld id="{43DF83E8-ABC0-E64E-832A-EEAEB9D1F06F}" type="slidenum">
              <a:rPr lang="en-US" smtClean="0"/>
              <a:t>9</a:t>
            </a:fld>
            <a:endParaRPr lang="en-US"/>
          </a:p>
        </p:txBody>
      </p:sp>
      <p:sp>
        <p:nvSpPr>
          <p:cNvPr id="7" name="5-point Star 6">
            <a:extLst>
              <a:ext uri="{FF2B5EF4-FFF2-40B4-BE49-F238E27FC236}">
                <a16:creationId xmlns:a16="http://schemas.microsoft.com/office/drawing/2014/main" id="{3AFE4E0C-CF1E-667E-C76D-A4F7383D5638}"/>
              </a:ext>
            </a:extLst>
          </p:cNvPr>
          <p:cNvSpPr/>
          <p:nvPr/>
        </p:nvSpPr>
        <p:spPr>
          <a:xfrm>
            <a:off x="3963799" y="2840054"/>
            <a:ext cx="304800" cy="259020"/>
          </a:xfrm>
          <a:prstGeom prst="star5">
            <a:avLst/>
          </a:prstGeom>
          <a:solidFill>
            <a:srgbClr val="0E42FF"/>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53264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188387</TotalTime>
  <Words>1173</Words>
  <Application>Microsoft Macintosh PowerPoint</Application>
  <PresentationFormat>Widescreen</PresentationFormat>
  <Paragraphs>98</Paragraphs>
  <Slides>11</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Courier New</vt:lpstr>
      <vt:lpstr>Wingdings</vt:lpstr>
      <vt:lpstr>Office Theme</vt:lpstr>
      <vt:lpstr>Coherent Effects and Impedances section (CEI) – general information</vt:lpstr>
      <vt:lpstr>New arrivals</vt:lpstr>
      <vt:lpstr>New arrivals … and departures </vt:lpstr>
      <vt:lpstr>Arising matters</vt:lpstr>
      <vt:lpstr>IPP meeting last Friday 2 August</vt:lpstr>
      <vt:lpstr>IPP meeting last Friday 2 August</vt:lpstr>
      <vt:lpstr>2024 injectors schedule v2.1</vt:lpstr>
      <vt:lpstr>High intensity beams in the SPS</vt:lpstr>
      <vt:lpstr>2024 LHC schedule v2.0</vt:lpstr>
      <vt:lpstr>LHC Lumi</vt:lpstr>
      <vt:lpstr>LHC beam parameters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CEI section meetings</dc:title>
  <dc:subject/>
  <dc:creator>Microsoft Office User</dc:creator>
  <cp:keywords/>
  <dc:description/>
  <cp:lastModifiedBy>Giovanni Rumolo</cp:lastModifiedBy>
  <cp:revision>1573</cp:revision>
  <dcterms:created xsi:type="dcterms:W3CDTF">2019-08-06T09:01:59Z</dcterms:created>
  <dcterms:modified xsi:type="dcterms:W3CDTF">2024-08-08T07:57:01Z</dcterms:modified>
  <cp:category/>
</cp:coreProperties>
</file>