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Roboto"/>
      <p:regular r:id="rId18"/>
      <p:bold r:id="rId19"/>
      <p:italic r:id="rId20"/>
      <p:boldItalic r:id="rId21"/>
    </p:embeddedFont>
    <p:embeddedFont>
      <p:font typeface="Helvetica Neue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italic.fntdata"/><Relationship Id="rId22" Type="http://schemas.openxmlformats.org/officeDocument/2006/relationships/font" Target="fonts/HelveticaNeue-regular.fntdata"/><Relationship Id="rId21" Type="http://schemas.openxmlformats.org/officeDocument/2006/relationships/font" Target="fonts/Roboto-boldItalic.fntdata"/><Relationship Id="rId24" Type="http://schemas.openxmlformats.org/officeDocument/2006/relationships/font" Target="fonts/HelveticaNeue-italic.fntdata"/><Relationship Id="rId23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Roboto-bold.fntdata"/><Relationship Id="rId1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ee26ab666e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2ee26ab666e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ee26ab666e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2ee26ab666e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ee26ab666e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2ee26ab666e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ee26ab666e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ee26ab666e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e6db9f358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e6db9f358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ee26ab666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ee26ab666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ee26ab666e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ee26ab666e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ee26ab666e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ee26ab666e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ee26ab666e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ee26ab666e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ee26ab666e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2ee26ab666e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2ee26ab666e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2ee26ab666e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2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jpg"/><Relationship Id="rId4" Type="http://schemas.openxmlformats.org/officeDocument/2006/relationships/image" Target="../media/image11.jpg"/><Relationship Id="rId11" Type="http://schemas.openxmlformats.org/officeDocument/2006/relationships/image" Target="../media/image10.jpg"/><Relationship Id="rId10" Type="http://schemas.openxmlformats.org/officeDocument/2006/relationships/image" Target="../media/image17.jpg"/><Relationship Id="rId12" Type="http://schemas.openxmlformats.org/officeDocument/2006/relationships/image" Target="../media/image16.jpg"/><Relationship Id="rId9" Type="http://schemas.openxmlformats.org/officeDocument/2006/relationships/image" Target="../media/image9.jpg"/><Relationship Id="rId5" Type="http://schemas.openxmlformats.org/officeDocument/2006/relationships/image" Target="../media/image12.jpg"/><Relationship Id="rId6" Type="http://schemas.openxmlformats.org/officeDocument/2006/relationships/image" Target="../media/image18.jpg"/><Relationship Id="rId7" Type="http://schemas.openxmlformats.org/officeDocument/2006/relationships/image" Target="../media/image13.jpg"/><Relationship Id="rId8" Type="http://schemas.openxmlformats.org/officeDocument/2006/relationships/image" Target="../media/image1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0" y="3502800"/>
            <a:ext cx="9144000" cy="262500"/>
          </a:xfrm>
          <a:prstGeom prst="rect">
            <a:avLst/>
          </a:prstGeom>
          <a:solidFill>
            <a:srgbClr val="1B73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0" y="1459325"/>
            <a:ext cx="9144000" cy="623100"/>
          </a:xfrm>
          <a:prstGeom prst="rect">
            <a:avLst/>
          </a:prstGeom>
          <a:solidFill>
            <a:srgbClr val="1B73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>
            <p:ph type="ctrTitle"/>
          </p:nvPr>
        </p:nvSpPr>
        <p:spPr>
          <a:xfrm>
            <a:off x="999000" y="744575"/>
            <a:ext cx="7146000" cy="2052600"/>
          </a:xfrm>
          <a:prstGeom prst="rect">
            <a:avLst/>
          </a:prstGeom>
          <a:solidFill>
            <a:schemeClr val="lt1"/>
          </a:solidFill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Simulating and Analysing Crystal Channelling in the Large Hadron Collider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2909250" y="2989500"/>
            <a:ext cx="3325500" cy="12891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b="1" lang="en" sz="2250">
                <a:latin typeface="Roboto"/>
                <a:ea typeface="Roboto"/>
                <a:cs typeface="Roboto"/>
                <a:sym typeface="Roboto"/>
              </a:rPr>
              <a:t>Francie Wharton</a:t>
            </a:r>
            <a:endParaRPr b="1" sz="225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en" sz="1520">
                <a:latin typeface="Roboto"/>
                <a:ea typeface="Roboto"/>
                <a:cs typeface="Roboto"/>
                <a:sym typeface="Roboto"/>
              </a:rPr>
              <a:t>Skidmore College</a:t>
            </a:r>
            <a:endParaRPr sz="152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en" sz="1520">
                <a:latin typeface="Roboto"/>
                <a:ea typeface="Roboto"/>
                <a:cs typeface="Roboto"/>
                <a:sym typeface="Roboto"/>
              </a:rPr>
              <a:t>CERN Summer Student Programme</a:t>
            </a:r>
            <a:endParaRPr sz="152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descr="A logo of a globe with a gold cogwheel&#10;&#10;Description automatically generated" id="58" name="Google Shape;58;p13"/>
          <p:cNvPicPr preferRelativeResize="0"/>
          <p:nvPr/>
        </p:nvPicPr>
        <p:blipFill rotWithShape="1">
          <a:blip r:embed="rId3">
            <a:alphaModFix/>
          </a:blip>
          <a:srcRect b="0" l="19776" r="20493" t="0"/>
          <a:stretch/>
        </p:blipFill>
        <p:spPr>
          <a:xfrm>
            <a:off x="623200" y="2989500"/>
            <a:ext cx="1377738" cy="1378201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/>
          <p:nvPr/>
        </p:nvSpPr>
        <p:spPr>
          <a:xfrm>
            <a:off x="7143095" y="3024800"/>
            <a:ext cx="1307400" cy="1307400"/>
          </a:xfrm>
          <a:prstGeom prst="rect">
            <a:avLst/>
          </a:prstGeom>
          <a:solidFill>
            <a:srgbClr val="1B73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0" name="Google Shape;60;p13"/>
          <p:cNvPicPr preferRelativeResize="0"/>
          <p:nvPr/>
        </p:nvPicPr>
        <p:blipFill rotWithShape="1">
          <a:blip r:embed="rId4">
            <a:alphaModFix/>
          </a:blip>
          <a:srcRect b="0" l="18434" r="20136" t="0"/>
          <a:stretch/>
        </p:blipFill>
        <p:spPr>
          <a:xfrm>
            <a:off x="7143056" y="3092775"/>
            <a:ext cx="1307592" cy="12396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2"/>
          <p:cNvSpPr/>
          <p:nvPr/>
        </p:nvSpPr>
        <p:spPr>
          <a:xfrm>
            <a:off x="0" y="600125"/>
            <a:ext cx="9144000" cy="262500"/>
          </a:xfrm>
          <a:prstGeom prst="rect">
            <a:avLst/>
          </a:prstGeom>
          <a:solidFill>
            <a:srgbClr val="1B73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22"/>
          <p:cNvSpPr txBox="1"/>
          <p:nvPr>
            <p:ph type="title"/>
          </p:nvPr>
        </p:nvSpPr>
        <p:spPr>
          <a:xfrm>
            <a:off x="311700" y="445025"/>
            <a:ext cx="1789200" cy="5727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Next Steps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0" name="Google Shape;190;p22"/>
          <p:cNvSpPr txBox="1"/>
          <p:nvPr>
            <p:ph idx="1" type="body"/>
          </p:nvPr>
        </p:nvSpPr>
        <p:spPr>
          <a:xfrm>
            <a:off x="311700" y="1152475"/>
            <a:ext cx="5018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 am currently using SixTrack to simulate a test of a TCPC crystal in the LHC. 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 have completed the first simulation using particles at 450 GeV and will repeat the process considering crystal channeling at higher energies of 1 TeV, 3 TeV, and 5 TeV. 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Using the analysis script described here to find the channeling efficiency at each energy, so it can be compared to the collected data from the MD measurements.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91" name="Google Shape;19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81675" y="1232375"/>
            <a:ext cx="3643798" cy="3529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3"/>
          <p:cNvSpPr/>
          <p:nvPr/>
        </p:nvSpPr>
        <p:spPr>
          <a:xfrm>
            <a:off x="0" y="600125"/>
            <a:ext cx="9144000" cy="262500"/>
          </a:xfrm>
          <a:prstGeom prst="rect">
            <a:avLst/>
          </a:prstGeom>
          <a:solidFill>
            <a:srgbClr val="1B73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23"/>
          <p:cNvSpPr txBox="1"/>
          <p:nvPr>
            <p:ph type="title"/>
          </p:nvPr>
        </p:nvSpPr>
        <p:spPr>
          <a:xfrm>
            <a:off x="311700" y="445025"/>
            <a:ext cx="5338800" cy="5727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Updates to the NDC section website</a:t>
            </a:r>
            <a:endParaRPr/>
          </a:p>
        </p:txBody>
      </p:sp>
      <p:pic>
        <p:nvPicPr>
          <p:cNvPr id="198" name="Google Shape;19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1963" y="1195650"/>
            <a:ext cx="5760077" cy="3330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Google Shape;203;p24"/>
          <p:cNvPicPr preferRelativeResize="0"/>
          <p:nvPr/>
        </p:nvPicPr>
        <p:blipFill rotWithShape="1">
          <a:blip r:embed="rId3">
            <a:alphaModFix/>
          </a:blip>
          <a:srcRect b="2253" l="24830" r="-7" t="21874"/>
          <a:stretch/>
        </p:blipFill>
        <p:spPr>
          <a:xfrm>
            <a:off x="6502400" y="1588517"/>
            <a:ext cx="2641599" cy="3554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4"/>
          <p:cNvPicPr preferRelativeResize="0"/>
          <p:nvPr/>
        </p:nvPicPr>
        <p:blipFill rotWithShape="1">
          <a:blip r:embed="rId4">
            <a:alphaModFix/>
          </a:blip>
          <a:srcRect b="7649" l="767" r="777" t="-7649"/>
          <a:stretch/>
        </p:blipFill>
        <p:spPr>
          <a:xfrm>
            <a:off x="3871050" y="1399625"/>
            <a:ext cx="2669251" cy="2033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0"/>
            <a:ext cx="1935524" cy="14516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35525" y="-7"/>
            <a:ext cx="1935525" cy="25807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935519" y="2562800"/>
            <a:ext cx="1935525" cy="258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24"/>
          <p:cNvPicPr preferRelativeResize="0"/>
          <p:nvPr/>
        </p:nvPicPr>
        <p:blipFill rotWithShape="1">
          <a:blip r:embed="rId8">
            <a:alphaModFix/>
          </a:blip>
          <a:srcRect b="0" l="4507" r="8649" t="0"/>
          <a:stretch/>
        </p:blipFill>
        <p:spPr>
          <a:xfrm rot="5400000">
            <a:off x="4336676" y="2949899"/>
            <a:ext cx="1738648" cy="2669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2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0" y="1451648"/>
            <a:ext cx="1935524" cy="14516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4"/>
          <p:cNvPicPr preferRelativeResize="0"/>
          <p:nvPr/>
        </p:nvPicPr>
        <p:blipFill rotWithShape="1">
          <a:blip r:embed="rId10">
            <a:alphaModFix/>
          </a:blip>
          <a:srcRect b="8020" l="0" r="0" t="0"/>
          <a:stretch/>
        </p:blipFill>
        <p:spPr>
          <a:xfrm>
            <a:off x="-325" y="2780124"/>
            <a:ext cx="1935525" cy="2373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2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502400" y="0"/>
            <a:ext cx="2641600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24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3871050" y="0"/>
            <a:ext cx="2641603" cy="19812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/>
          <p:nvPr/>
        </p:nvSpPr>
        <p:spPr>
          <a:xfrm>
            <a:off x="0" y="600125"/>
            <a:ext cx="9144000" cy="262500"/>
          </a:xfrm>
          <a:prstGeom prst="rect">
            <a:avLst/>
          </a:prstGeom>
          <a:solidFill>
            <a:srgbClr val="1B73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4"/>
          <p:cNvSpPr txBox="1"/>
          <p:nvPr>
            <p:ph type="title"/>
          </p:nvPr>
        </p:nvSpPr>
        <p:spPr>
          <a:xfrm>
            <a:off x="311700" y="445025"/>
            <a:ext cx="4759500" cy="6156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What is Crystal Collimation?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311700" y="1152475"/>
            <a:ext cx="8520600" cy="8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595959"/>
              </a:buClr>
              <a:buSzPts val="1800"/>
              <a:buFont typeface="Helvetica Neue"/>
              <a:buChar char="●"/>
            </a:pPr>
            <a:r>
              <a:rPr lang="en">
                <a:solidFill>
                  <a:srgbClr val="59595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type of advanced </a:t>
            </a:r>
            <a:r>
              <a:rPr b="1" lang="en">
                <a:solidFill>
                  <a:srgbClr val="59595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beam cleaning</a:t>
            </a:r>
            <a:r>
              <a:rPr lang="en">
                <a:solidFill>
                  <a:srgbClr val="59595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that uses bent silicon crystals to steer beam halo particles toward an absorber </a:t>
            </a:r>
            <a:endParaRPr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descr="Crystals | Free Full-Text | Bent Crystal Design and Characterization for  High-Energy Physics Experiments"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4849" y="2649375"/>
            <a:ext cx="3763224" cy="2227075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311700" y="1961788"/>
            <a:ext cx="78984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SzPts val="1800"/>
              <a:buFont typeface="Helvetica Neue"/>
              <a:buChar char="●"/>
            </a:pPr>
            <a:r>
              <a:rPr lang="en" sz="18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charged particles interact with a crystal at the right impact conditions, they become trapped and </a:t>
            </a:r>
            <a:r>
              <a:rPr b="1" lang="en" sz="18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oscillate in the potential well</a:t>
            </a:r>
            <a:r>
              <a:rPr lang="en" sz="18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generated by neighboring crystalline planes. </a:t>
            </a:r>
            <a:endParaRPr/>
          </a:p>
        </p:txBody>
      </p:sp>
      <p:sp>
        <p:nvSpPr>
          <p:cNvPr id="70" name="Google Shape;70;p14"/>
          <p:cNvSpPr txBox="1"/>
          <p:nvPr/>
        </p:nvSpPr>
        <p:spPr>
          <a:xfrm>
            <a:off x="311700" y="2951700"/>
            <a:ext cx="566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SzPts val="1800"/>
              <a:buFont typeface="Helvetica Neue"/>
              <a:buChar char="●"/>
            </a:pPr>
            <a:r>
              <a:rPr lang="en" sz="18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phenomenon is called “</a:t>
            </a:r>
            <a:r>
              <a:rPr b="1" lang="en" sz="18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channeling</a:t>
            </a:r>
            <a:r>
              <a:rPr lang="en" sz="18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.” 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/>
          <p:nvPr/>
        </p:nvSpPr>
        <p:spPr>
          <a:xfrm>
            <a:off x="0" y="600125"/>
            <a:ext cx="9144000" cy="262500"/>
          </a:xfrm>
          <a:prstGeom prst="rect">
            <a:avLst/>
          </a:prstGeom>
          <a:solidFill>
            <a:srgbClr val="1B73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311700" y="1152475"/>
            <a:ext cx="3788100" cy="12495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The Non-linear Dynamics and Collimation (NDC) section uses bent </a:t>
            </a:r>
            <a:r>
              <a:rPr lang="en" sz="15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silicon</a:t>
            </a:r>
            <a:r>
              <a:rPr lang="en" sz="15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 crystals to channel beam halo particles in the Large Hadron Collider</a:t>
            </a:r>
            <a:endParaRPr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7" name="Google Shape;77;p15"/>
          <p:cNvPicPr preferRelativeResize="0"/>
          <p:nvPr/>
        </p:nvPicPr>
        <p:blipFill rotWithShape="1">
          <a:blip r:embed="rId3">
            <a:alphaModFix/>
          </a:blip>
          <a:srcRect b="0" l="5858" r="15394" t="0"/>
          <a:stretch/>
        </p:blipFill>
        <p:spPr>
          <a:xfrm>
            <a:off x="4099800" y="1221150"/>
            <a:ext cx="4769376" cy="340674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 txBox="1"/>
          <p:nvPr>
            <p:ph type="title"/>
          </p:nvPr>
        </p:nvSpPr>
        <p:spPr>
          <a:xfrm>
            <a:off x="311700" y="445025"/>
            <a:ext cx="4666200" cy="6156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What is Crystal Collimation?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311700" y="2401975"/>
            <a:ext cx="3788100" cy="12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</a:pPr>
            <a:r>
              <a:rPr lang="en" sz="15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Particularly useful for </a:t>
            </a:r>
            <a:r>
              <a:rPr b="1" lang="en" sz="15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channeling lead ion beams</a:t>
            </a:r>
            <a:r>
              <a:rPr lang="en" sz="15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–the crystal applies the same steering angle for intact lead ions and fragments. </a:t>
            </a:r>
            <a:endParaRPr/>
          </a:p>
        </p:txBody>
      </p:sp>
      <p:sp>
        <p:nvSpPr>
          <p:cNvPr id="80" name="Google Shape;80;p15"/>
          <p:cNvSpPr txBox="1"/>
          <p:nvPr/>
        </p:nvSpPr>
        <p:spPr>
          <a:xfrm>
            <a:off x="311700" y="3613975"/>
            <a:ext cx="3788100" cy="13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This is why crystal collimation is being implemented for the </a:t>
            </a:r>
            <a:r>
              <a:rPr b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High Luminosity-LHC</a:t>
            </a:r>
            <a:r>
              <a:rPr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project to improve the ion collimation cleaning efficiency!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/>
          <p:nvPr/>
        </p:nvSpPr>
        <p:spPr>
          <a:xfrm>
            <a:off x="0" y="600125"/>
            <a:ext cx="9144000" cy="262500"/>
          </a:xfrm>
          <a:prstGeom prst="rect">
            <a:avLst/>
          </a:prstGeom>
          <a:solidFill>
            <a:srgbClr val="1B73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6"/>
          <p:cNvSpPr txBox="1"/>
          <p:nvPr>
            <p:ph type="title"/>
          </p:nvPr>
        </p:nvSpPr>
        <p:spPr>
          <a:xfrm>
            <a:off x="311700" y="445025"/>
            <a:ext cx="6684300" cy="5727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What I am doing: a change since the first talk!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Google Shape;87;p16"/>
          <p:cNvSpPr txBox="1"/>
          <p:nvPr>
            <p:ph idx="1" type="body"/>
          </p:nvPr>
        </p:nvSpPr>
        <p:spPr>
          <a:xfrm>
            <a:off x="311700" y="1017725"/>
            <a:ext cx="8520600" cy="148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Roboto"/>
              <a:buChar char="●"/>
            </a:pPr>
            <a:r>
              <a:rPr lang="en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For my project, I am using the simulation program </a:t>
            </a:r>
            <a:r>
              <a:rPr b="1" lang="en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SixTrack</a:t>
            </a:r>
            <a:r>
              <a:rPr lang="en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 to simulate the results of a recent </a:t>
            </a:r>
            <a:r>
              <a:rPr b="1" lang="en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Machine Development (MD)</a:t>
            </a:r>
            <a:r>
              <a:rPr lang="en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 study in the LHC from May 15th, 2024, which focused on testing and </a:t>
            </a:r>
            <a:r>
              <a:rPr lang="en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arrangement</a:t>
            </a:r>
            <a:r>
              <a:rPr lang="en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 of the collimator/crystal hierarchy.</a:t>
            </a:r>
            <a:endParaRPr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Google Shape;88;p16"/>
          <p:cNvSpPr/>
          <p:nvPr/>
        </p:nvSpPr>
        <p:spPr>
          <a:xfrm>
            <a:off x="3398833" y="3407247"/>
            <a:ext cx="229200" cy="719400"/>
          </a:xfrm>
          <a:prstGeom prst="rect">
            <a:avLst/>
          </a:prstGeom>
          <a:solidFill>
            <a:srgbClr val="3061AC"/>
          </a:solidFill>
          <a:ln cap="flat" cmpd="sng" w="19050">
            <a:solidFill>
              <a:srgbClr val="EEEEE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6"/>
          <p:cNvSpPr/>
          <p:nvPr/>
        </p:nvSpPr>
        <p:spPr>
          <a:xfrm>
            <a:off x="7077049" y="3594562"/>
            <a:ext cx="229200" cy="719400"/>
          </a:xfrm>
          <a:prstGeom prst="rect">
            <a:avLst/>
          </a:prstGeom>
          <a:solidFill>
            <a:srgbClr val="3061AC"/>
          </a:solidFill>
          <a:ln cap="flat" cmpd="sng" w="19050">
            <a:solidFill>
              <a:srgbClr val="EEEEE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6"/>
          <p:cNvSpPr/>
          <p:nvPr/>
        </p:nvSpPr>
        <p:spPr>
          <a:xfrm rot="-5822107">
            <a:off x="5043711" y="3956398"/>
            <a:ext cx="370087" cy="807123"/>
          </a:xfrm>
          <a:prstGeom prst="flowChartOnlineStorage">
            <a:avLst/>
          </a:prstGeom>
          <a:solidFill>
            <a:srgbClr val="D9D9D9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6"/>
          <p:cNvSpPr txBox="1"/>
          <p:nvPr/>
        </p:nvSpPr>
        <p:spPr>
          <a:xfrm>
            <a:off x="2975801" y="4691270"/>
            <a:ext cx="847200" cy="2550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595959"/>
                </a:solidFill>
              </a:rPr>
              <a:t>TCP.D</a:t>
            </a:r>
            <a:endParaRPr sz="1800">
              <a:solidFill>
                <a:srgbClr val="595959"/>
              </a:solidFill>
            </a:endParaRPr>
          </a:p>
        </p:txBody>
      </p:sp>
      <p:sp>
        <p:nvSpPr>
          <p:cNvPr id="92" name="Google Shape;92;p16"/>
          <p:cNvSpPr txBox="1"/>
          <p:nvPr/>
        </p:nvSpPr>
        <p:spPr>
          <a:xfrm>
            <a:off x="3841365" y="4691270"/>
            <a:ext cx="847200" cy="2550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595959"/>
                </a:solidFill>
              </a:rPr>
              <a:t>TCP.C</a:t>
            </a:r>
            <a:endParaRPr sz="1800">
              <a:solidFill>
                <a:srgbClr val="595959"/>
              </a:solidFill>
            </a:endParaRPr>
          </a:p>
        </p:txBody>
      </p:sp>
      <p:sp>
        <p:nvSpPr>
          <p:cNvPr id="93" name="Google Shape;93;p16"/>
          <p:cNvSpPr txBox="1"/>
          <p:nvPr/>
        </p:nvSpPr>
        <p:spPr>
          <a:xfrm>
            <a:off x="4805178" y="4691270"/>
            <a:ext cx="847200" cy="2550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595959"/>
                </a:solidFill>
              </a:rPr>
              <a:t>TCPC</a:t>
            </a:r>
            <a:endParaRPr sz="1800">
              <a:solidFill>
                <a:srgbClr val="595959"/>
              </a:solidFill>
            </a:endParaRPr>
          </a:p>
        </p:txBody>
      </p:sp>
      <p:sp>
        <p:nvSpPr>
          <p:cNvPr id="94" name="Google Shape;94;p16"/>
          <p:cNvSpPr txBox="1"/>
          <p:nvPr/>
        </p:nvSpPr>
        <p:spPr>
          <a:xfrm>
            <a:off x="5768992" y="4691270"/>
            <a:ext cx="847200" cy="2550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595959"/>
                </a:solidFill>
              </a:rPr>
              <a:t>TCSG</a:t>
            </a:r>
            <a:endParaRPr sz="1800">
              <a:solidFill>
                <a:srgbClr val="595959"/>
              </a:solidFill>
            </a:endParaRPr>
          </a:p>
        </p:txBody>
      </p:sp>
      <p:sp>
        <p:nvSpPr>
          <p:cNvPr id="95" name="Google Shape;95;p16"/>
          <p:cNvSpPr txBox="1"/>
          <p:nvPr/>
        </p:nvSpPr>
        <p:spPr>
          <a:xfrm>
            <a:off x="6634556" y="4691264"/>
            <a:ext cx="1114200" cy="3636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595959"/>
                </a:solidFill>
              </a:rPr>
              <a:t>TCSPM</a:t>
            </a:r>
            <a:endParaRPr sz="1800">
              <a:solidFill>
                <a:srgbClr val="595959"/>
              </a:solidFill>
            </a:endParaRPr>
          </a:p>
        </p:txBody>
      </p:sp>
      <p:sp>
        <p:nvSpPr>
          <p:cNvPr id="96" name="Google Shape;96;p16"/>
          <p:cNvSpPr/>
          <p:nvPr/>
        </p:nvSpPr>
        <p:spPr>
          <a:xfrm>
            <a:off x="4081090" y="3407200"/>
            <a:ext cx="229200" cy="719400"/>
          </a:xfrm>
          <a:prstGeom prst="rect">
            <a:avLst/>
          </a:prstGeom>
          <a:solidFill>
            <a:srgbClr val="3061AC"/>
          </a:solidFill>
          <a:ln cap="flat" cmpd="sng" w="19050">
            <a:solidFill>
              <a:srgbClr val="EEEEE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6"/>
          <p:cNvSpPr/>
          <p:nvPr/>
        </p:nvSpPr>
        <p:spPr>
          <a:xfrm rot="5400000">
            <a:off x="5192549" y="2169530"/>
            <a:ext cx="65100" cy="4865100"/>
          </a:xfrm>
          <a:prstGeom prst="rect">
            <a:avLst/>
          </a:prstGeom>
          <a:solidFill>
            <a:srgbClr val="F1C232"/>
          </a:solidFill>
          <a:ln cap="flat" cmpd="sng" w="19050">
            <a:solidFill>
              <a:srgbClr val="EEEEE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8" name="Google Shape;98;p16"/>
          <p:cNvCxnSpPr>
            <a:stCxn id="90" idx="2"/>
          </p:cNvCxnSpPr>
          <p:nvPr/>
        </p:nvCxnSpPr>
        <p:spPr>
          <a:xfrm flipH="1" rot="10800000">
            <a:off x="5629684" y="4032540"/>
            <a:ext cx="448200" cy="281400"/>
          </a:xfrm>
          <a:prstGeom prst="straightConnector1">
            <a:avLst/>
          </a:prstGeom>
          <a:noFill/>
          <a:ln cap="flat" cmpd="sng" w="1905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9" name="Google Shape;99;p16"/>
          <p:cNvSpPr/>
          <p:nvPr/>
        </p:nvSpPr>
        <p:spPr>
          <a:xfrm>
            <a:off x="6126366" y="3793379"/>
            <a:ext cx="229200" cy="719400"/>
          </a:xfrm>
          <a:prstGeom prst="rect">
            <a:avLst/>
          </a:prstGeom>
          <a:solidFill>
            <a:srgbClr val="3061AC"/>
          </a:solidFill>
          <a:ln cap="flat" cmpd="sng" w="19050">
            <a:solidFill>
              <a:srgbClr val="EEEEE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6"/>
          <p:cNvSpPr txBox="1"/>
          <p:nvPr/>
        </p:nvSpPr>
        <p:spPr>
          <a:xfrm>
            <a:off x="1563350" y="4474632"/>
            <a:ext cx="1032000" cy="2550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595959"/>
                </a:solidFill>
              </a:rPr>
              <a:t>HALO</a:t>
            </a:r>
            <a:endParaRPr sz="1800">
              <a:solidFill>
                <a:srgbClr val="595959"/>
              </a:solidFill>
            </a:endParaRPr>
          </a:p>
        </p:txBody>
      </p:sp>
      <p:cxnSp>
        <p:nvCxnSpPr>
          <p:cNvPr id="101" name="Google Shape;101;p16"/>
          <p:cNvCxnSpPr>
            <a:stCxn id="100" idx="3"/>
            <a:endCxn id="97" idx="2"/>
          </p:cNvCxnSpPr>
          <p:nvPr/>
        </p:nvCxnSpPr>
        <p:spPr>
          <a:xfrm>
            <a:off x="2595350" y="4602132"/>
            <a:ext cx="197100" cy="0"/>
          </a:xfrm>
          <a:prstGeom prst="straightConnector1">
            <a:avLst/>
          </a:prstGeom>
          <a:noFill/>
          <a:ln cap="flat" cmpd="sng" w="1905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2" name="Google Shape;102;p16"/>
          <p:cNvSpPr txBox="1"/>
          <p:nvPr/>
        </p:nvSpPr>
        <p:spPr>
          <a:xfrm>
            <a:off x="311700" y="2464350"/>
            <a:ext cx="8520600" cy="780300"/>
          </a:xfrm>
          <a:prstGeom prst="rect">
            <a:avLst/>
          </a:prstGeom>
          <a:solidFill>
            <a:srgbClr val="1B73E8"/>
          </a:solidFill>
          <a:ln cap="flat" cmpd="sng" w="190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First step: develop and test an analysis algorithm, which calculates the channeling efficiency, or the percent of particles channeled by the crystal. </a:t>
            </a:r>
            <a:endParaRPr b="1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/>
          <p:nvPr/>
        </p:nvSpPr>
        <p:spPr>
          <a:xfrm>
            <a:off x="0" y="600125"/>
            <a:ext cx="9144000" cy="262500"/>
          </a:xfrm>
          <a:prstGeom prst="rect">
            <a:avLst/>
          </a:prstGeom>
          <a:solidFill>
            <a:srgbClr val="1B73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7"/>
          <p:cNvSpPr txBox="1"/>
          <p:nvPr>
            <p:ph type="title"/>
          </p:nvPr>
        </p:nvSpPr>
        <p:spPr>
          <a:xfrm>
            <a:off x="311700" y="445025"/>
            <a:ext cx="6723000" cy="5727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Phenomena from Crystal Particle Interactions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09" name="Google Shape;109;p17"/>
          <p:cNvGrpSpPr/>
          <p:nvPr/>
        </p:nvGrpSpPr>
        <p:grpSpPr>
          <a:xfrm>
            <a:off x="1668979" y="1035325"/>
            <a:ext cx="5806039" cy="3765559"/>
            <a:chOff x="4946650" y="20268455"/>
            <a:chExt cx="14680250" cy="9371724"/>
          </a:xfrm>
        </p:grpSpPr>
        <p:grpSp>
          <p:nvGrpSpPr>
            <p:cNvPr id="110" name="Google Shape;110;p17"/>
            <p:cNvGrpSpPr/>
            <p:nvPr/>
          </p:nvGrpSpPr>
          <p:grpSpPr>
            <a:xfrm>
              <a:off x="4946650" y="20743500"/>
              <a:ext cx="11182350" cy="3429001"/>
              <a:chOff x="4946650" y="20743500"/>
              <a:chExt cx="11182350" cy="3429001"/>
            </a:xfrm>
          </p:grpSpPr>
          <p:pic>
            <p:nvPicPr>
              <p:cNvPr id="111" name="Google Shape;111;p17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4946650" y="20743501"/>
                <a:ext cx="6858000" cy="3429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2" name="Google Shape;112;p17"/>
              <p:cNvPicPr preferRelativeResize="0"/>
              <p:nvPr/>
            </p:nvPicPr>
            <p:blipFill rotWithShape="1">
              <a:blip r:embed="rId3">
                <a:alphaModFix/>
              </a:blip>
              <a:srcRect b="0" l="12033" r="0" t="0"/>
              <a:stretch/>
            </p:blipFill>
            <p:spPr>
              <a:xfrm>
                <a:off x="10096500" y="20743500"/>
                <a:ext cx="6032500" cy="3429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13" name="Google Shape;113;p17"/>
            <p:cNvSpPr/>
            <p:nvPr/>
          </p:nvSpPr>
          <p:spPr>
            <a:xfrm>
              <a:off x="17678400" y="21259800"/>
              <a:ext cx="304800" cy="2912700"/>
            </a:xfrm>
            <a:prstGeom prst="rect">
              <a:avLst/>
            </a:prstGeom>
            <a:solidFill>
              <a:srgbClr val="EEEEEE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7"/>
            <p:cNvSpPr/>
            <p:nvPr/>
          </p:nvSpPr>
          <p:spPr>
            <a:xfrm>
              <a:off x="17983200" y="21259800"/>
              <a:ext cx="304800" cy="2912700"/>
            </a:xfrm>
            <a:prstGeom prst="rect">
              <a:avLst/>
            </a:prstGeom>
            <a:solidFill>
              <a:srgbClr val="EEEEEE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7"/>
            <p:cNvSpPr/>
            <p:nvPr/>
          </p:nvSpPr>
          <p:spPr>
            <a:xfrm>
              <a:off x="18288000" y="21259800"/>
              <a:ext cx="304800" cy="2912700"/>
            </a:xfrm>
            <a:prstGeom prst="rect">
              <a:avLst/>
            </a:prstGeom>
            <a:solidFill>
              <a:srgbClr val="EEEEEE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7"/>
            <p:cNvSpPr/>
            <p:nvPr/>
          </p:nvSpPr>
          <p:spPr>
            <a:xfrm>
              <a:off x="18592800" y="21259800"/>
              <a:ext cx="304800" cy="2912700"/>
            </a:xfrm>
            <a:prstGeom prst="rect">
              <a:avLst/>
            </a:prstGeom>
            <a:solidFill>
              <a:srgbClr val="EEEEEE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7"/>
            <p:cNvSpPr/>
            <p:nvPr/>
          </p:nvSpPr>
          <p:spPr>
            <a:xfrm>
              <a:off x="18592800" y="21259675"/>
              <a:ext cx="304818" cy="2912850"/>
            </a:xfrm>
            <a:custGeom>
              <a:rect b="b" l="l" r="r" t="t"/>
              <a:pathLst>
                <a:path extrusionOk="0" h="125730" w="19177">
                  <a:moveTo>
                    <a:pt x="14542" y="125730"/>
                  </a:moveTo>
                  <a:cubicBezTo>
                    <a:pt x="12129" y="123190"/>
                    <a:pt x="-190" y="115824"/>
                    <a:pt x="64" y="110490"/>
                  </a:cubicBezTo>
                  <a:cubicBezTo>
                    <a:pt x="318" y="105156"/>
                    <a:pt x="15685" y="99187"/>
                    <a:pt x="16066" y="93726"/>
                  </a:cubicBezTo>
                  <a:cubicBezTo>
                    <a:pt x="16447" y="88265"/>
                    <a:pt x="2223" y="82677"/>
                    <a:pt x="2350" y="77724"/>
                  </a:cubicBezTo>
                  <a:cubicBezTo>
                    <a:pt x="2477" y="72771"/>
                    <a:pt x="16955" y="68707"/>
                    <a:pt x="16828" y="64008"/>
                  </a:cubicBezTo>
                  <a:cubicBezTo>
                    <a:pt x="16701" y="59309"/>
                    <a:pt x="1207" y="54610"/>
                    <a:pt x="1588" y="49530"/>
                  </a:cubicBezTo>
                  <a:cubicBezTo>
                    <a:pt x="1969" y="44450"/>
                    <a:pt x="18860" y="38735"/>
                    <a:pt x="19114" y="33528"/>
                  </a:cubicBezTo>
                  <a:cubicBezTo>
                    <a:pt x="19368" y="28321"/>
                    <a:pt x="3493" y="23876"/>
                    <a:pt x="3112" y="18288"/>
                  </a:cubicBezTo>
                  <a:cubicBezTo>
                    <a:pt x="2731" y="12700"/>
                    <a:pt x="14542" y="3048"/>
                    <a:pt x="16828" y="0"/>
                  </a:cubicBezTo>
                </a:path>
              </a:pathLst>
            </a:custGeom>
            <a:noFill/>
            <a:ln cap="flat" cmpd="sng" w="38100">
              <a:solidFill>
                <a:srgbClr val="FF0000"/>
              </a:solidFill>
              <a:prstDash val="solid"/>
              <a:round/>
              <a:headEnd len="med" w="med" type="none"/>
              <a:tailEnd len="med" w="med" type="stealth"/>
            </a:ln>
          </p:spPr>
        </p:sp>
        <p:cxnSp>
          <p:nvCxnSpPr>
            <p:cNvPr id="118" name="Google Shape;118;p17"/>
            <p:cNvCxnSpPr/>
            <p:nvPr/>
          </p:nvCxnSpPr>
          <p:spPr>
            <a:xfrm rot="10800000">
              <a:off x="6953400" y="21621750"/>
              <a:ext cx="4971900" cy="0"/>
            </a:xfrm>
            <a:prstGeom prst="straightConnector1">
              <a:avLst/>
            </a:prstGeom>
            <a:noFill/>
            <a:ln cap="flat" cmpd="sng" w="38100">
              <a:solidFill>
                <a:srgbClr val="1155CC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119" name="Google Shape;119;p17"/>
            <p:cNvSpPr/>
            <p:nvPr/>
          </p:nvSpPr>
          <p:spPr>
            <a:xfrm>
              <a:off x="11925300" y="21850350"/>
              <a:ext cx="819150" cy="1200150"/>
            </a:xfrm>
            <a:custGeom>
              <a:rect b="b" l="l" r="r" t="t"/>
              <a:pathLst>
                <a:path extrusionOk="0" h="48006" w="32766">
                  <a:moveTo>
                    <a:pt x="0" y="0"/>
                  </a:moveTo>
                  <a:cubicBezTo>
                    <a:pt x="2667" y="8001"/>
                    <a:pt x="10541" y="48006"/>
                    <a:pt x="16002" y="48006"/>
                  </a:cubicBezTo>
                  <a:cubicBezTo>
                    <a:pt x="21463" y="48006"/>
                    <a:pt x="29972" y="8001"/>
                    <a:pt x="32766" y="0"/>
                  </a:cubicBezTo>
                </a:path>
              </a:pathLst>
            </a:custGeom>
            <a:noFill/>
            <a:ln cap="flat" cmpd="sng" w="38100">
              <a:solidFill>
                <a:srgbClr val="FF0000"/>
              </a:solidFill>
              <a:prstDash val="solid"/>
              <a:round/>
              <a:headEnd len="med" w="med" type="stealth"/>
              <a:tailEnd len="med" w="med" type="stealth"/>
            </a:ln>
          </p:spPr>
        </p:sp>
        <p:cxnSp>
          <p:nvCxnSpPr>
            <p:cNvPr id="120" name="Google Shape;120;p17"/>
            <p:cNvCxnSpPr/>
            <p:nvPr/>
          </p:nvCxnSpPr>
          <p:spPr>
            <a:xfrm rot="10800000">
              <a:off x="17954850" y="21011100"/>
              <a:ext cx="923700" cy="3830100"/>
            </a:xfrm>
            <a:prstGeom prst="straightConnector1">
              <a:avLst/>
            </a:prstGeom>
            <a:noFill/>
            <a:ln cap="flat" cmpd="sng" w="38100">
              <a:solidFill>
                <a:srgbClr val="1155CC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grpSp>
          <p:nvGrpSpPr>
            <p:cNvPr id="121" name="Google Shape;121;p17"/>
            <p:cNvGrpSpPr/>
            <p:nvPr/>
          </p:nvGrpSpPr>
          <p:grpSpPr>
            <a:xfrm>
              <a:off x="17734231" y="25622250"/>
              <a:ext cx="1536229" cy="2730470"/>
              <a:chOff x="18011825" y="25641300"/>
              <a:chExt cx="1773936" cy="2730470"/>
            </a:xfrm>
          </p:grpSpPr>
          <p:sp>
            <p:nvSpPr>
              <p:cNvPr id="122" name="Google Shape;122;p17"/>
              <p:cNvSpPr/>
              <p:nvPr/>
            </p:nvSpPr>
            <p:spPr>
              <a:xfrm rot="10800000">
                <a:off x="18011825" y="25641300"/>
                <a:ext cx="529877" cy="2730470"/>
              </a:xfrm>
              <a:prstGeom prst="flowChartOnlineStorage">
                <a:avLst/>
              </a:prstGeom>
              <a:solidFill>
                <a:srgbClr val="EEEEEE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3" name="Google Shape;123;p17"/>
              <p:cNvSpPr/>
              <p:nvPr/>
            </p:nvSpPr>
            <p:spPr>
              <a:xfrm rot="10800000">
                <a:off x="18426511" y="25641300"/>
                <a:ext cx="529877" cy="2730470"/>
              </a:xfrm>
              <a:prstGeom prst="flowChartOnlineStorage">
                <a:avLst/>
              </a:prstGeom>
              <a:solidFill>
                <a:srgbClr val="EEEEEE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17"/>
              <p:cNvSpPr/>
              <p:nvPr/>
            </p:nvSpPr>
            <p:spPr>
              <a:xfrm rot="10800000">
                <a:off x="18841197" y="25641300"/>
                <a:ext cx="529877" cy="2730470"/>
              </a:xfrm>
              <a:prstGeom prst="flowChartOnlineStorage">
                <a:avLst/>
              </a:prstGeom>
              <a:solidFill>
                <a:srgbClr val="EEEEEE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" name="Google Shape;125;p17"/>
              <p:cNvSpPr/>
              <p:nvPr/>
            </p:nvSpPr>
            <p:spPr>
              <a:xfrm rot="10800000">
                <a:off x="19255884" y="25641300"/>
                <a:ext cx="529877" cy="2730470"/>
              </a:xfrm>
              <a:prstGeom prst="flowChartOnlineStorage">
                <a:avLst/>
              </a:prstGeom>
              <a:solidFill>
                <a:srgbClr val="EEEEEE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26" name="Google Shape;126;p17"/>
            <p:cNvCxnSpPr/>
            <p:nvPr/>
          </p:nvCxnSpPr>
          <p:spPr>
            <a:xfrm rot="10800000">
              <a:off x="19088100" y="27735750"/>
              <a:ext cx="538800" cy="1887000"/>
            </a:xfrm>
            <a:prstGeom prst="straightConnector1">
              <a:avLst/>
            </a:prstGeom>
            <a:noFill/>
            <a:ln cap="flat" cmpd="sng" w="38100">
              <a:solidFill>
                <a:srgbClr val="1155CC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127" name="Google Shape;127;p17"/>
            <p:cNvCxnSpPr/>
            <p:nvPr/>
          </p:nvCxnSpPr>
          <p:spPr>
            <a:xfrm rot="10800000">
              <a:off x="19088096" y="26120788"/>
              <a:ext cx="33000" cy="1733400"/>
            </a:xfrm>
            <a:prstGeom prst="straightConnector1">
              <a:avLst/>
            </a:prstGeom>
            <a:noFill/>
            <a:ln cap="flat" cmpd="sng" w="38100">
              <a:solidFill>
                <a:srgbClr val="1155CC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128" name="Google Shape;128;p17"/>
            <p:cNvSpPr/>
            <p:nvPr/>
          </p:nvSpPr>
          <p:spPr>
            <a:xfrm>
              <a:off x="18582948" y="25439875"/>
              <a:ext cx="263971" cy="2912850"/>
            </a:xfrm>
            <a:custGeom>
              <a:rect b="b" l="l" r="r" t="t"/>
              <a:pathLst>
                <a:path extrusionOk="0" h="125730" w="19177">
                  <a:moveTo>
                    <a:pt x="14542" y="125730"/>
                  </a:moveTo>
                  <a:cubicBezTo>
                    <a:pt x="12129" y="123190"/>
                    <a:pt x="-190" y="115824"/>
                    <a:pt x="64" y="110490"/>
                  </a:cubicBezTo>
                  <a:cubicBezTo>
                    <a:pt x="318" y="105156"/>
                    <a:pt x="15685" y="99187"/>
                    <a:pt x="16066" y="93726"/>
                  </a:cubicBezTo>
                  <a:cubicBezTo>
                    <a:pt x="16447" y="88265"/>
                    <a:pt x="2223" y="82677"/>
                    <a:pt x="2350" y="77724"/>
                  </a:cubicBezTo>
                  <a:cubicBezTo>
                    <a:pt x="2477" y="72771"/>
                    <a:pt x="16955" y="68707"/>
                    <a:pt x="16828" y="64008"/>
                  </a:cubicBezTo>
                  <a:cubicBezTo>
                    <a:pt x="16701" y="59309"/>
                    <a:pt x="1207" y="54610"/>
                    <a:pt x="1588" y="49530"/>
                  </a:cubicBezTo>
                  <a:cubicBezTo>
                    <a:pt x="1969" y="44450"/>
                    <a:pt x="18860" y="38735"/>
                    <a:pt x="19114" y="33528"/>
                  </a:cubicBezTo>
                  <a:cubicBezTo>
                    <a:pt x="19368" y="28321"/>
                    <a:pt x="3493" y="23876"/>
                    <a:pt x="3112" y="18288"/>
                  </a:cubicBezTo>
                  <a:cubicBezTo>
                    <a:pt x="2731" y="12700"/>
                    <a:pt x="14542" y="3048"/>
                    <a:pt x="16828" y="0"/>
                  </a:cubicBezTo>
                </a:path>
              </a:pathLst>
            </a:custGeom>
            <a:noFill/>
            <a:ln cap="flat" cmpd="sng" w="38100">
              <a:solidFill>
                <a:srgbClr val="FF0000"/>
              </a:solidFill>
              <a:prstDash val="solid"/>
              <a:round/>
              <a:headEnd len="med" w="med" type="none"/>
              <a:tailEnd len="med" w="med" type="stealth"/>
            </a:ln>
          </p:spPr>
        </p:sp>
        <p:cxnSp>
          <p:nvCxnSpPr>
            <p:cNvPr id="129" name="Google Shape;129;p17"/>
            <p:cNvCxnSpPr/>
            <p:nvPr/>
          </p:nvCxnSpPr>
          <p:spPr>
            <a:xfrm rot="10800000">
              <a:off x="18185458" y="27035100"/>
              <a:ext cx="156300" cy="1997100"/>
            </a:xfrm>
            <a:prstGeom prst="straightConnector1">
              <a:avLst/>
            </a:prstGeom>
            <a:noFill/>
            <a:ln cap="flat" cmpd="sng" w="38100">
              <a:solidFill>
                <a:srgbClr val="38761D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130" name="Google Shape;130;p17"/>
            <p:cNvSpPr/>
            <p:nvPr/>
          </p:nvSpPr>
          <p:spPr>
            <a:xfrm>
              <a:off x="17411700" y="25374600"/>
              <a:ext cx="815924" cy="1657350"/>
            </a:xfrm>
            <a:custGeom>
              <a:rect b="b" l="l" r="r" t="t"/>
              <a:pathLst>
                <a:path extrusionOk="0" h="66294" w="37687">
                  <a:moveTo>
                    <a:pt x="35814" y="66294"/>
                  </a:moveTo>
                  <a:cubicBezTo>
                    <a:pt x="33020" y="64897"/>
                    <a:pt x="18923" y="60960"/>
                    <a:pt x="19050" y="57912"/>
                  </a:cubicBezTo>
                  <a:cubicBezTo>
                    <a:pt x="19177" y="54864"/>
                    <a:pt x="37719" y="50673"/>
                    <a:pt x="36576" y="48006"/>
                  </a:cubicBezTo>
                  <a:cubicBezTo>
                    <a:pt x="35433" y="45339"/>
                    <a:pt x="15240" y="44069"/>
                    <a:pt x="12192" y="41910"/>
                  </a:cubicBezTo>
                  <a:cubicBezTo>
                    <a:pt x="9144" y="39751"/>
                    <a:pt x="14097" y="37338"/>
                    <a:pt x="18288" y="35052"/>
                  </a:cubicBezTo>
                  <a:cubicBezTo>
                    <a:pt x="22479" y="32766"/>
                    <a:pt x="38735" y="30480"/>
                    <a:pt x="37338" y="28194"/>
                  </a:cubicBezTo>
                  <a:cubicBezTo>
                    <a:pt x="35941" y="25908"/>
                    <a:pt x="13081" y="23749"/>
                    <a:pt x="9906" y="21336"/>
                  </a:cubicBezTo>
                  <a:cubicBezTo>
                    <a:pt x="6731" y="18923"/>
                    <a:pt x="19939" y="17272"/>
                    <a:pt x="18288" y="13716"/>
                  </a:cubicBezTo>
                  <a:cubicBezTo>
                    <a:pt x="16637" y="10160"/>
                    <a:pt x="3048" y="2286"/>
                    <a:pt x="0" y="0"/>
                  </a:cubicBezTo>
                </a:path>
              </a:pathLst>
            </a:custGeom>
            <a:noFill/>
            <a:ln cap="flat" cmpd="sng" w="38100">
              <a:solidFill>
                <a:srgbClr val="38761D"/>
              </a:solidFill>
              <a:prstDash val="solid"/>
              <a:round/>
              <a:headEnd len="med" w="med" type="none"/>
              <a:tailEnd len="med" w="med" type="triangle"/>
            </a:ln>
          </p:spPr>
        </p:sp>
        <p:sp>
          <p:nvSpPr>
            <p:cNvPr id="131" name="Google Shape;131;p17"/>
            <p:cNvSpPr/>
            <p:nvPr/>
          </p:nvSpPr>
          <p:spPr>
            <a:xfrm>
              <a:off x="5486400" y="25553051"/>
              <a:ext cx="10439400" cy="3765750"/>
            </a:xfrm>
            <a:custGeom>
              <a:rect b="b" l="l" r="r" t="t"/>
              <a:pathLst>
                <a:path extrusionOk="0" h="150630" w="417576">
                  <a:moveTo>
                    <a:pt x="0" y="30200"/>
                  </a:moveTo>
                  <a:cubicBezTo>
                    <a:pt x="2413" y="25247"/>
                    <a:pt x="7493" y="-4090"/>
                    <a:pt x="14478" y="482"/>
                  </a:cubicBezTo>
                  <a:cubicBezTo>
                    <a:pt x="21463" y="5054"/>
                    <a:pt x="32512" y="55473"/>
                    <a:pt x="41910" y="57632"/>
                  </a:cubicBezTo>
                  <a:cubicBezTo>
                    <a:pt x="51308" y="59791"/>
                    <a:pt x="61087" y="11277"/>
                    <a:pt x="70866" y="13436"/>
                  </a:cubicBezTo>
                  <a:cubicBezTo>
                    <a:pt x="80645" y="15595"/>
                    <a:pt x="91059" y="68808"/>
                    <a:pt x="100584" y="70586"/>
                  </a:cubicBezTo>
                  <a:cubicBezTo>
                    <a:pt x="110109" y="72364"/>
                    <a:pt x="118491" y="21945"/>
                    <a:pt x="128016" y="24104"/>
                  </a:cubicBezTo>
                  <a:cubicBezTo>
                    <a:pt x="137541" y="26263"/>
                    <a:pt x="148082" y="79730"/>
                    <a:pt x="157734" y="83540"/>
                  </a:cubicBezTo>
                  <a:cubicBezTo>
                    <a:pt x="167386" y="87350"/>
                    <a:pt x="176022" y="44297"/>
                    <a:pt x="185928" y="46964"/>
                  </a:cubicBezTo>
                  <a:cubicBezTo>
                    <a:pt x="195834" y="49631"/>
                    <a:pt x="207264" y="97129"/>
                    <a:pt x="217170" y="99542"/>
                  </a:cubicBezTo>
                  <a:cubicBezTo>
                    <a:pt x="227076" y="101955"/>
                    <a:pt x="235966" y="58267"/>
                    <a:pt x="245364" y="61442"/>
                  </a:cubicBezTo>
                  <a:cubicBezTo>
                    <a:pt x="254762" y="64617"/>
                    <a:pt x="263525" y="116433"/>
                    <a:pt x="273558" y="118592"/>
                  </a:cubicBezTo>
                  <a:cubicBezTo>
                    <a:pt x="283591" y="120751"/>
                    <a:pt x="295021" y="71602"/>
                    <a:pt x="305562" y="74396"/>
                  </a:cubicBezTo>
                  <a:cubicBezTo>
                    <a:pt x="316103" y="77190"/>
                    <a:pt x="327025" y="133959"/>
                    <a:pt x="336804" y="135356"/>
                  </a:cubicBezTo>
                  <a:cubicBezTo>
                    <a:pt x="346583" y="136753"/>
                    <a:pt x="354076" y="80238"/>
                    <a:pt x="364236" y="82778"/>
                  </a:cubicBezTo>
                  <a:cubicBezTo>
                    <a:pt x="374396" y="85318"/>
                    <a:pt x="388874" y="149072"/>
                    <a:pt x="397764" y="150596"/>
                  </a:cubicBezTo>
                  <a:cubicBezTo>
                    <a:pt x="406654" y="152120"/>
                    <a:pt x="414274" y="101701"/>
                    <a:pt x="417576" y="91922"/>
                  </a:cubicBezTo>
                </a:path>
              </a:pathLst>
            </a:custGeom>
            <a:noFill/>
            <a:ln cap="flat" cmpd="sng" w="2857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32" name="Google Shape;132;p17"/>
            <p:cNvSpPr/>
            <p:nvPr/>
          </p:nvSpPr>
          <p:spPr>
            <a:xfrm>
              <a:off x="13487400" y="27603450"/>
              <a:ext cx="819150" cy="1200150"/>
            </a:xfrm>
            <a:custGeom>
              <a:rect b="b" l="l" r="r" t="t"/>
              <a:pathLst>
                <a:path extrusionOk="0" h="48006" w="32766">
                  <a:moveTo>
                    <a:pt x="0" y="0"/>
                  </a:moveTo>
                  <a:cubicBezTo>
                    <a:pt x="2667" y="8001"/>
                    <a:pt x="10541" y="48006"/>
                    <a:pt x="16002" y="48006"/>
                  </a:cubicBezTo>
                  <a:cubicBezTo>
                    <a:pt x="21463" y="48006"/>
                    <a:pt x="29972" y="8001"/>
                    <a:pt x="32766" y="0"/>
                  </a:cubicBezTo>
                </a:path>
              </a:pathLst>
            </a:custGeom>
            <a:noFill/>
            <a:ln cap="flat" cmpd="sng" w="38100">
              <a:solidFill>
                <a:srgbClr val="FF0000"/>
              </a:solidFill>
              <a:prstDash val="solid"/>
              <a:round/>
              <a:headEnd len="med" w="med" type="stealth"/>
              <a:tailEnd len="med" w="med" type="stealth"/>
            </a:ln>
          </p:spPr>
        </p:sp>
        <p:cxnSp>
          <p:nvCxnSpPr>
            <p:cNvPr id="133" name="Google Shape;133;p17"/>
            <p:cNvCxnSpPr/>
            <p:nvPr/>
          </p:nvCxnSpPr>
          <p:spPr>
            <a:xfrm rot="10800000">
              <a:off x="9182250" y="26203275"/>
              <a:ext cx="4971900" cy="0"/>
            </a:xfrm>
            <a:prstGeom prst="straightConnector1">
              <a:avLst/>
            </a:prstGeom>
            <a:noFill/>
            <a:ln cap="flat" cmpd="sng" w="38100">
              <a:solidFill>
                <a:srgbClr val="1155C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4" name="Google Shape;134;p17"/>
            <p:cNvSpPr/>
            <p:nvPr/>
          </p:nvSpPr>
          <p:spPr>
            <a:xfrm>
              <a:off x="8845798" y="26192963"/>
              <a:ext cx="5460750" cy="192075"/>
            </a:xfrm>
            <a:custGeom>
              <a:rect b="b" l="l" r="r" t="t"/>
              <a:pathLst>
                <a:path extrusionOk="0" h="7683" w="218430">
                  <a:moveTo>
                    <a:pt x="18024" y="0"/>
                  </a:moveTo>
                  <a:cubicBezTo>
                    <a:pt x="17389" y="1143"/>
                    <a:pt x="-19187" y="5588"/>
                    <a:pt x="14214" y="6858"/>
                  </a:cubicBezTo>
                  <a:cubicBezTo>
                    <a:pt x="47615" y="8128"/>
                    <a:pt x="184394" y="7493"/>
                    <a:pt x="218430" y="7620"/>
                  </a:cubicBezTo>
                </a:path>
              </a:pathLst>
            </a:custGeom>
            <a:noFill/>
            <a:ln cap="flat" cmpd="sng" w="38100">
              <a:solidFill>
                <a:srgbClr val="1155CC"/>
              </a:solidFill>
              <a:prstDash val="solid"/>
              <a:round/>
              <a:headEnd len="med" w="med" type="none"/>
              <a:tailEnd len="med" w="med" type="stealth"/>
            </a:ln>
          </p:spPr>
        </p:sp>
        <p:cxnSp>
          <p:nvCxnSpPr>
            <p:cNvPr id="135" name="Google Shape;135;p17"/>
            <p:cNvCxnSpPr/>
            <p:nvPr/>
          </p:nvCxnSpPr>
          <p:spPr>
            <a:xfrm rot="10800000">
              <a:off x="11773050" y="27024470"/>
              <a:ext cx="4971900" cy="0"/>
            </a:xfrm>
            <a:prstGeom prst="straightConnector1">
              <a:avLst/>
            </a:prstGeom>
            <a:noFill/>
            <a:ln cap="flat" cmpd="sng" w="38100">
              <a:solidFill>
                <a:srgbClr val="38761D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136" name="Google Shape;136;p17"/>
            <p:cNvSpPr/>
            <p:nvPr/>
          </p:nvSpPr>
          <p:spPr>
            <a:xfrm>
              <a:off x="11791950" y="27014945"/>
              <a:ext cx="1162050" cy="1295775"/>
            </a:xfrm>
            <a:custGeom>
              <a:rect b="b" l="l" r="r" t="t"/>
              <a:pathLst>
                <a:path extrusionOk="0" h="51831" w="46482">
                  <a:moveTo>
                    <a:pt x="0" y="0"/>
                  </a:moveTo>
                  <a:cubicBezTo>
                    <a:pt x="3556" y="8636"/>
                    <a:pt x="13589" y="50927"/>
                    <a:pt x="21336" y="51816"/>
                  </a:cubicBezTo>
                  <a:cubicBezTo>
                    <a:pt x="29083" y="52705"/>
                    <a:pt x="42291" y="13081"/>
                    <a:pt x="46482" y="5334"/>
                  </a:cubicBezTo>
                </a:path>
              </a:pathLst>
            </a:custGeom>
            <a:noFill/>
            <a:ln cap="flat" cmpd="sng" w="38100">
              <a:solidFill>
                <a:srgbClr val="38761D"/>
              </a:solidFill>
              <a:prstDash val="solid"/>
              <a:round/>
              <a:headEnd len="med" w="med" type="none"/>
              <a:tailEnd len="med" w="med" type="stealth"/>
            </a:ln>
          </p:spPr>
        </p:sp>
        <p:sp>
          <p:nvSpPr>
            <p:cNvPr id="137" name="Google Shape;137;p17"/>
            <p:cNvSpPr txBox="1"/>
            <p:nvPr/>
          </p:nvSpPr>
          <p:spPr>
            <a:xfrm>
              <a:off x="11221546" y="23310329"/>
              <a:ext cx="49719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000000"/>
                  </a:solidFill>
                </a:rPr>
                <a:t>Channelling</a:t>
              </a:r>
              <a:endParaRPr b="1" sz="1800">
                <a:solidFill>
                  <a:srgbClr val="000000"/>
                </a:solidFill>
              </a:endParaRPr>
            </a:p>
          </p:txBody>
        </p:sp>
        <p:sp>
          <p:nvSpPr>
            <p:cNvPr id="138" name="Google Shape;138;p17"/>
            <p:cNvSpPr txBox="1"/>
            <p:nvPr/>
          </p:nvSpPr>
          <p:spPr>
            <a:xfrm>
              <a:off x="13431475" y="29035378"/>
              <a:ext cx="5460600" cy="6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000000"/>
                  </a:solidFill>
                </a:rPr>
                <a:t>Channelling</a:t>
              </a:r>
              <a:endParaRPr b="1" sz="1800">
                <a:solidFill>
                  <a:srgbClr val="000000"/>
                </a:solidFill>
              </a:endParaRPr>
            </a:p>
          </p:txBody>
        </p:sp>
        <p:sp>
          <p:nvSpPr>
            <p:cNvPr id="139" name="Google Shape;139;p17"/>
            <p:cNvSpPr txBox="1"/>
            <p:nvPr/>
          </p:nvSpPr>
          <p:spPr>
            <a:xfrm>
              <a:off x="9764551" y="28713639"/>
              <a:ext cx="4389600" cy="92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000000"/>
                  </a:solidFill>
                </a:rPr>
                <a:t>Volume Capture</a:t>
              </a:r>
              <a:endParaRPr b="1" sz="1800">
                <a:solidFill>
                  <a:srgbClr val="000000"/>
                </a:solidFill>
              </a:endParaRPr>
            </a:p>
          </p:txBody>
        </p:sp>
        <p:sp>
          <p:nvSpPr>
            <p:cNvPr id="140" name="Google Shape;140;p17"/>
            <p:cNvSpPr txBox="1"/>
            <p:nvPr/>
          </p:nvSpPr>
          <p:spPr>
            <a:xfrm>
              <a:off x="8274161" y="24726176"/>
              <a:ext cx="6032400" cy="92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000000"/>
                  </a:solidFill>
                </a:rPr>
                <a:t>Volume Reflection</a:t>
              </a:r>
              <a:endParaRPr b="1" sz="1800">
                <a:solidFill>
                  <a:srgbClr val="000000"/>
                </a:solidFill>
              </a:endParaRPr>
            </a:p>
          </p:txBody>
        </p:sp>
        <p:sp>
          <p:nvSpPr>
            <p:cNvPr id="141" name="Google Shape;141;p17"/>
            <p:cNvSpPr txBox="1"/>
            <p:nvPr/>
          </p:nvSpPr>
          <p:spPr>
            <a:xfrm>
              <a:off x="6848290" y="20268455"/>
              <a:ext cx="6606900" cy="92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000000"/>
                  </a:solidFill>
                </a:rPr>
                <a:t>Unchannelled Particle</a:t>
              </a:r>
              <a:endParaRPr b="1" sz="180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8"/>
          <p:cNvSpPr/>
          <p:nvPr/>
        </p:nvSpPr>
        <p:spPr>
          <a:xfrm>
            <a:off x="0" y="258600"/>
            <a:ext cx="9144000" cy="262500"/>
          </a:xfrm>
          <a:prstGeom prst="rect">
            <a:avLst/>
          </a:prstGeom>
          <a:solidFill>
            <a:srgbClr val="1B73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8"/>
          <p:cNvSpPr txBox="1"/>
          <p:nvPr>
            <p:ph type="title"/>
          </p:nvPr>
        </p:nvSpPr>
        <p:spPr>
          <a:xfrm>
            <a:off x="311700" y="103500"/>
            <a:ext cx="3837900" cy="5727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Recognizing Phenomena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8" name="Google Shape;14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84675" y="951182"/>
            <a:ext cx="3840481" cy="4065288"/>
          </a:xfrm>
          <a:prstGeom prst="rect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9" name="Google Shape;149;p18"/>
          <p:cNvSpPr txBox="1"/>
          <p:nvPr/>
        </p:nvSpPr>
        <p:spPr>
          <a:xfrm>
            <a:off x="3980253" y="1917725"/>
            <a:ext cx="1183500" cy="2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</a:rPr>
              <a:t>Channelling</a:t>
            </a:r>
            <a:endParaRPr b="1" sz="1200">
              <a:solidFill>
                <a:srgbClr val="000000"/>
              </a:solidFill>
            </a:endParaRPr>
          </a:p>
        </p:txBody>
      </p:sp>
      <p:sp>
        <p:nvSpPr>
          <p:cNvPr id="150" name="Google Shape;150;p18"/>
          <p:cNvSpPr txBox="1"/>
          <p:nvPr/>
        </p:nvSpPr>
        <p:spPr>
          <a:xfrm>
            <a:off x="5121343" y="2284351"/>
            <a:ext cx="893100" cy="3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</a:rPr>
              <a:t>Volume Capture</a:t>
            </a:r>
            <a:endParaRPr b="1" sz="1200">
              <a:solidFill>
                <a:srgbClr val="000000"/>
              </a:solidFill>
            </a:endParaRPr>
          </a:p>
        </p:txBody>
      </p:sp>
      <p:sp>
        <p:nvSpPr>
          <p:cNvPr id="151" name="Google Shape;151;p18"/>
          <p:cNvSpPr txBox="1"/>
          <p:nvPr/>
        </p:nvSpPr>
        <p:spPr>
          <a:xfrm>
            <a:off x="5030750" y="3435650"/>
            <a:ext cx="1074300" cy="3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</a:rPr>
              <a:t>Volume Reflection</a:t>
            </a:r>
            <a:endParaRPr b="1" sz="1200">
              <a:solidFill>
                <a:srgbClr val="000000"/>
              </a:solidFill>
            </a:endParaRPr>
          </a:p>
        </p:txBody>
      </p:sp>
      <p:sp>
        <p:nvSpPr>
          <p:cNvPr id="152" name="Google Shape;152;p18"/>
          <p:cNvSpPr txBox="1"/>
          <p:nvPr/>
        </p:nvSpPr>
        <p:spPr>
          <a:xfrm>
            <a:off x="3332476" y="3435650"/>
            <a:ext cx="1183500" cy="2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</a:rPr>
              <a:t>Amorphous</a:t>
            </a:r>
            <a:endParaRPr b="1" sz="1200">
              <a:solidFill>
                <a:srgbClr val="000000"/>
              </a:solidFill>
            </a:endParaRPr>
          </a:p>
        </p:txBody>
      </p:sp>
      <p:sp>
        <p:nvSpPr>
          <p:cNvPr id="153" name="Google Shape;153;p18"/>
          <p:cNvSpPr txBox="1"/>
          <p:nvPr/>
        </p:nvSpPr>
        <p:spPr>
          <a:xfrm>
            <a:off x="4149598" y="2870263"/>
            <a:ext cx="1302000" cy="2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</a:rPr>
              <a:t>Dechannelling</a:t>
            </a:r>
            <a:endParaRPr b="1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9"/>
          <p:cNvSpPr/>
          <p:nvPr/>
        </p:nvSpPr>
        <p:spPr>
          <a:xfrm>
            <a:off x="0" y="362100"/>
            <a:ext cx="9144000" cy="262500"/>
          </a:xfrm>
          <a:prstGeom prst="rect">
            <a:avLst/>
          </a:prstGeom>
          <a:solidFill>
            <a:srgbClr val="1B73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9"/>
          <p:cNvSpPr txBox="1"/>
          <p:nvPr>
            <p:ph type="title"/>
          </p:nvPr>
        </p:nvSpPr>
        <p:spPr>
          <a:xfrm>
            <a:off x="311700" y="207000"/>
            <a:ext cx="5142300" cy="5727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Finding the Channelling Efficiency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60" name="Google Shape;16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7221" y="958487"/>
            <a:ext cx="3822191" cy="3943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063" y="959718"/>
            <a:ext cx="3922776" cy="3941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9"/>
          <p:cNvSpPr txBox="1"/>
          <p:nvPr/>
        </p:nvSpPr>
        <p:spPr>
          <a:xfrm>
            <a:off x="4031851" y="1290600"/>
            <a:ext cx="2415600" cy="1947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Total number of particles in the cut: 6,824,780</a:t>
            </a:r>
            <a:endParaRPr b="1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Number of particles within ±3σ: 4,509,501</a:t>
            </a:r>
            <a:endParaRPr b="1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Channelling Efficiency: 66.1%</a:t>
            </a:r>
            <a:endParaRPr b="1"/>
          </a:p>
        </p:txBody>
      </p:sp>
      <p:sp>
        <p:nvSpPr>
          <p:cNvPr id="163" name="Google Shape;163;p19"/>
          <p:cNvSpPr txBox="1"/>
          <p:nvPr>
            <p:ph type="title"/>
          </p:nvPr>
        </p:nvSpPr>
        <p:spPr>
          <a:xfrm>
            <a:off x="660750" y="3334525"/>
            <a:ext cx="1885200" cy="463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820">
                <a:latin typeface="Roboto"/>
                <a:ea typeface="Roboto"/>
                <a:cs typeface="Roboto"/>
                <a:sym typeface="Roboto"/>
              </a:rPr>
              <a:t>Volume Capture</a:t>
            </a:r>
            <a:endParaRPr sz="182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4" name="Google Shape;164;p19"/>
          <p:cNvSpPr txBox="1"/>
          <p:nvPr>
            <p:ph type="title"/>
          </p:nvPr>
        </p:nvSpPr>
        <p:spPr>
          <a:xfrm>
            <a:off x="2282700" y="2571750"/>
            <a:ext cx="1525800" cy="463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lang="en" sz="1837">
                <a:latin typeface="Roboto"/>
                <a:ea typeface="Roboto"/>
                <a:cs typeface="Roboto"/>
                <a:sym typeface="Roboto"/>
              </a:rPr>
              <a:t>Channelling</a:t>
            </a:r>
            <a:endParaRPr sz="1837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5" name="Google Shape;165;p19"/>
          <p:cNvSpPr txBox="1"/>
          <p:nvPr>
            <p:ph type="title"/>
          </p:nvPr>
        </p:nvSpPr>
        <p:spPr>
          <a:xfrm>
            <a:off x="6023175" y="207000"/>
            <a:ext cx="2887500" cy="572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lang="en" sz="1438">
                <a:latin typeface="Roboto"/>
                <a:ea typeface="Roboto"/>
                <a:cs typeface="Roboto"/>
                <a:sym typeface="Roboto"/>
              </a:rPr>
              <a:t>±10 μrad cut on the proton incident angle is applied</a:t>
            </a:r>
            <a:endParaRPr sz="1438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0"/>
          <p:cNvSpPr/>
          <p:nvPr/>
        </p:nvSpPr>
        <p:spPr>
          <a:xfrm>
            <a:off x="0" y="600125"/>
            <a:ext cx="9144000" cy="262500"/>
          </a:xfrm>
          <a:prstGeom prst="rect">
            <a:avLst/>
          </a:prstGeom>
          <a:solidFill>
            <a:srgbClr val="1B73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0"/>
          <p:cNvSpPr txBox="1"/>
          <p:nvPr>
            <p:ph type="title"/>
          </p:nvPr>
        </p:nvSpPr>
        <p:spPr>
          <a:xfrm>
            <a:off x="311700" y="445025"/>
            <a:ext cx="3173700" cy="5727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Including Resolution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2" name="Google Shape;172;p20"/>
          <p:cNvSpPr txBox="1"/>
          <p:nvPr>
            <p:ph idx="1" type="body"/>
          </p:nvPr>
        </p:nvSpPr>
        <p:spPr>
          <a:xfrm>
            <a:off x="311700" y="1152475"/>
            <a:ext cx="4883700" cy="217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 added an </a:t>
            </a:r>
            <a:r>
              <a:rPr b="1" lang="en">
                <a:latin typeface="Roboto"/>
                <a:ea typeface="Roboto"/>
                <a:cs typeface="Roboto"/>
                <a:sym typeface="Roboto"/>
              </a:rPr>
              <a:t>experimental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b="1" lang="en">
                <a:latin typeface="Roboto"/>
                <a:ea typeface="Roboto"/>
                <a:cs typeface="Roboto"/>
                <a:sym typeface="Roboto"/>
              </a:rPr>
              <a:t>resolution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by adding random gaussian noise to the simulated deflections at the same level that noise occurs in the experiment.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You can see the added resolution in green!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73" name="Google Shape;17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0884" y="1017736"/>
            <a:ext cx="3794761" cy="3869719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0"/>
          <p:cNvSpPr txBox="1"/>
          <p:nvPr/>
        </p:nvSpPr>
        <p:spPr>
          <a:xfrm>
            <a:off x="227775" y="3188850"/>
            <a:ext cx="4689900" cy="16986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Total number of particles in the cut: 6,824,780</a:t>
            </a:r>
            <a:endParaRPr b="1"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Number of particles within ±3σ: 4520869</a:t>
            </a:r>
            <a:endParaRPr b="1"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Channelling Efficiency: 66.2%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1"/>
          <p:cNvSpPr/>
          <p:nvPr/>
        </p:nvSpPr>
        <p:spPr>
          <a:xfrm>
            <a:off x="0" y="600125"/>
            <a:ext cx="9144000" cy="262500"/>
          </a:xfrm>
          <a:prstGeom prst="rect">
            <a:avLst/>
          </a:prstGeom>
          <a:solidFill>
            <a:srgbClr val="1B73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1"/>
          <p:cNvSpPr txBox="1"/>
          <p:nvPr>
            <p:ph type="title"/>
          </p:nvPr>
        </p:nvSpPr>
        <p:spPr>
          <a:xfrm>
            <a:off x="311700" y="445025"/>
            <a:ext cx="2161800" cy="5727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500">
                <a:latin typeface="Roboto"/>
                <a:ea typeface="Roboto"/>
                <a:cs typeface="Roboto"/>
                <a:sym typeface="Roboto"/>
              </a:rPr>
              <a:t>Conclusions</a:t>
            </a:r>
            <a:endParaRPr sz="2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1" name="Google Shape;181;p21"/>
          <p:cNvSpPr txBox="1"/>
          <p:nvPr>
            <p:ph idx="1" type="body"/>
          </p:nvPr>
        </p:nvSpPr>
        <p:spPr>
          <a:xfrm>
            <a:off x="311700" y="1152475"/>
            <a:ext cx="5287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 found that the results of my simulation analysis match up well with results from a corresponding NDC paper, which validates this simulation tool and my analysis script for this MD.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82" name="Google Shape;18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9751" y="2571750"/>
            <a:ext cx="4038650" cy="2499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36959" y="1570811"/>
            <a:ext cx="3428999" cy="35002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