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96" r:id="rId2"/>
    <p:sldId id="306" r:id="rId3"/>
    <p:sldId id="307" r:id="rId4"/>
    <p:sldId id="308" r:id="rId5"/>
    <p:sldId id="309" r:id="rId6"/>
    <p:sldId id="310" r:id="rId7"/>
    <p:sldId id="311" r:id="rId8"/>
    <p:sldId id="31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86"/>
  </p:normalViewPr>
  <p:slideViewPr>
    <p:cSldViewPr snapToGrid="0" snapToObjects="1">
      <p:cViewPr varScale="1">
        <p:scale>
          <a:sx n="97" d="100"/>
          <a:sy n="97" d="100"/>
        </p:scale>
        <p:origin x="900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5" d="100"/>
          <a:sy n="155" d="100"/>
        </p:scale>
        <p:origin x="5672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28352"/>
            <a:ext cx="6024562" cy="636535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25946" y="6445933"/>
            <a:ext cx="1773923" cy="365125"/>
          </a:xfrm>
        </p:spPr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45933"/>
            <a:ext cx="3601152" cy="365125"/>
          </a:xfrm>
        </p:spPr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4984" y="649287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9017"/>
            <a:ext cx="4116387" cy="6400199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A73F0975-ECC4-E44C-8086-9626A72D2BF3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7988" y="6312113"/>
            <a:ext cx="11457945" cy="5387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750">
                <a:solidFill>
                  <a:schemeClr val="tx1"/>
                </a:solidFill>
              </a:defRPr>
            </a:lvl1pPr>
          </a:lstStyle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Casey Hampson | LQ Production with ttH Analysis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69" y="6437364"/>
            <a:ext cx="368563" cy="36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3974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Analysis Sensitivity Test for Novel Asymmetric Leptoquark Pair Production Mechanism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1500" dirty="0"/>
              <a:t>Casey Hampson, André Sopczak</a:t>
            </a:r>
          </a:p>
          <a:p>
            <a:r>
              <a:rPr lang="en-GB" sz="1500" dirty="0"/>
              <a:t>25.07.2024</a:t>
            </a:r>
          </a:p>
        </p:txBody>
      </p:sp>
      <p:pic>
        <p:nvPicPr>
          <p:cNvPr id="5" name="Picture 4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CA9C5442-23D4-BD5A-5081-64DB4818F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657226"/>
            <a:ext cx="3765755" cy="1565296"/>
          </a:xfrm>
          <a:prstGeom prst="rect">
            <a:avLst/>
          </a:prstGeom>
        </p:spPr>
      </p:pic>
      <p:pic>
        <p:nvPicPr>
          <p:cNvPr id="7" name="Picture 6" descr="A yellow and black logo&#10;&#10;Description automatically generated">
            <a:extLst>
              <a:ext uri="{FF2B5EF4-FFF2-40B4-BE49-F238E27FC236}">
                <a16:creationId xmlns:a16="http://schemas.microsoft.com/office/drawing/2014/main" id="{5B51BE52-0919-F9F3-B4DD-83BB3F75BA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8497" y="657225"/>
            <a:ext cx="2281537" cy="2153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1B27ECB-701B-1025-9FA2-D161BF708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2"/>
            <a:ext cx="11376024" cy="149506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LQ’s are hypothesized BSM particles that have both baryon and lepton number, so they can couple to both quarks and leptons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Can help to explain strange behaviors with B-meson decays, as well as explain neutrino masses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D199E5-E3B7-7994-66B5-C04C3A3AE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06A45-F106-B7E1-F0CA-0DA38ED4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101029-535E-80A0-02F8-CC78BC42A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pic>
        <p:nvPicPr>
          <p:cNvPr id="7" name="Picture 6" descr="A diagram of a line and a line&#10;&#10;Description automatically generated with medium confidence">
            <a:extLst>
              <a:ext uri="{FF2B5EF4-FFF2-40B4-BE49-F238E27FC236}">
                <a16:creationId xmlns:a16="http://schemas.microsoft.com/office/drawing/2014/main" id="{A9FBCFF2-2F0B-28A7-15BD-596C19AF60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6782" y="3003472"/>
            <a:ext cx="3106532" cy="24530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6A48812-8F71-0370-1270-3F83725149F3}"/>
              </a:ext>
            </a:extLst>
          </p:cNvPr>
          <p:cNvSpPr txBox="1"/>
          <p:nvPr/>
        </p:nvSpPr>
        <p:spPr>
          <a:xfrm>
            <a:off x="407989" y="3240256"/>
            <a:ext cx="6066503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chemeClr val="tx2"/>
                </a:solidFill>
              </a:rPr>
              <a:t>The search for LQ’s have revived in recent years due to higher energy events at the LHC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chemeClr val="tx2"/>
                </a:solidFill>
              </a:rPr>
              <a:t>Lots of studies are being done to constrain the parameter space </a:t>
            </a:r>
          </a:p>
        </p:txBody>
      </p:sp>
    </p:spTree>
    <p:extLst>
      <p:ext uri="{BB962C8B-B14F-4D97-AF65-F5344CB8AC3E}">
        <p14:creationId xmlns:p14="http://schemas.microsoft.com/office/powerpoint/2010/main" val="2814810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1B0CA1-437B-5C7F-7A91-EAA4BE98E2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There are both scalar and vector leptoquarks proposed, but we focus on the </a:t>
            </a:r>
            <a:r>
              <a:rPr lang="en-US"/>
              <a:t>scalar leptoquarks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D7E1F9-9925-6FE8-A6D6-73CDA826D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Scalar Leptoquarks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0819D9-EA69-762C-81C9-B40475D0D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BE4798-F049-F5C5-13AE-34C8D3069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pic>
        <p:nvPicPr>
          <p:cNvPr id="7" name="Picture 6" descr="A table with symbols and letters&#10;&#10;Description automatically generated">
            <a:extLst>
              <a:ext uri="{FF2B5EF4-FFF2-40B4-BE49-F238E27FC236}">
                <a16:creationId xmlns:a16="http://schemas.microsoft.com/office/drawing/2014/main" id="{43934220-114F-13C2-070C-2FFA9EB97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962" y="2505869"/>
            <a:ext cx="8220075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862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0A3260-0B2E-8411-CDD1-08C56285C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Current/Conventional Production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795DCD-8161-EAB6-31D9-4F1EDE6C0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20DCC-EDA6-6BF1-BD9F-4E27C6C0E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pic>
        <p:nvPicPr>
          <p:cNvPr id="9" name="Picture 8" descr="A diagram of a wire with arrows and a spiral&#10;&#10;Description automatically generated with medium confidence">
            <a:extLst>
              <a:ext uri="{FF2B5EF4-FFF2-40B4-BE49-F238E27FC236}">
                <a16:creationId xmlns:a16="http://schemas.microsoft.com/office/drawing/2014/main" id="{B1E25350-FB9D-151F-EA6A-D20922DC46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2348" y="1893843"/>
            <a:ext cx="4362450" cy="2924175"/>
          </a:xfrm>
          <a:prstGeom prst="rect">
            <a:avLst/>
          </a:prstGeom>
        </p:spPr>
      </p:pic>
      <p:pic>
        <p:nvPicPr>
          <p:cNvPr id="11" name="Picture 10" descr="A diagram of a molecule&#10;&#10;Description automatically generated">
            <a:extLst>
              <a:ext uri="{FF2B5EF4-FFF2-40B4-BE49-F238E27FC236}">
                <a16:creationId xmlns:a16="http://schemas.microsoft.com/office/drawing/2014/main" id="{E3FF38D8-09F3-3933-5966-266876D743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4297" y="1491488"/>
            <a:ext cx="3219450" cy="3590925"/>
          </a:xfrm>
          <a:prstGeom prst="rect">
            <a:avLst/>
          </a:prstGeom>
        </p:spPr>
      </p:pic>
      <p:pic>
        <p:nvPicPr>
          <p:cNvPr id="13" name="Picture 12" descr="A black and white drawing of a cross with lines and symbols&#10;&#10;Description automatically generated with medium confidence">
            <a:extLst>
              <a:ext uri="{FF2B5EF4-FFF2-40B4-BE49-F238E27FC236}">
                <a16:creationId xmlns:a16="http://schemas.microsoft.com/office/drawing/2014/main" id="{C6DCFAB7-CFBF-CC34-AB06-43270F1FD5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202" y="1966912"/>
            <a:ext cx="3124200" cy="292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611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05AB7F-1E0C-46E2-BB66-2F949C34A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412708" cy="419893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Recently, a novel method has been proposed for pair producing LQ’s that are not charge conjugates of each other and have a different fermion number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Added benefit of a quark-quark initial state, which is desirable at the LHC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Requires the LQ’s to couple to a lepton of the same flavor and chirality; we can turn on the relevant Yukawa couplings and this asymmetric production automatically happens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9CDFE9-FB10-A347-03EE-6A7FBF4EA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Novel Asymmetric Production Method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791142-5F62-EA77-690D-006ACC5B3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F6A23-C8AD-66D6-0740-6F4895D86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pic>
        <p:nvPicPr>
          <p:cNvPr id="7" name="Picture 6" descr="A diagram of a hexagonal structure&#10;&#10;Description automatically generated">
            <a:extLst>
              <a:ext uri="{FF2B5EF4-FFF2-40B4-BE49-F238E27FC236}">
                <a16:creationId xmlns:a16="http://schemas.microsoft.com/office/drawing/2014/main" id="{FFD94FBC-7F1A-4C22-DADB-EE4DA2C3B0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6230" y="1439335"/>
            <a:ext cx="3460289" cy="3852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355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31BBFDD-604A-F314-413C-0B4419C833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Our group focuses on the  	        channel/signature: two same sign leptons plus a hadronically decaying tau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Existing analyses in this channel have proved fruitful, such as that for Higgs production or previous LQ production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look to apply this existing analysis to this novel production method to test sensitivity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9A6802-DA3B-CBE7-CE83-8B1EC57C1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Channel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031225-E4DE-5828-125E-10C497D4B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1E4E3-D1B5-43D0-0DCF-7CAB15BC3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pic>
        <p:nvPicPr>
          <p:cNvPr id="7" name="Picture 6" descr="\documentclass{article}&#10;\usepackage{amsmath}&#10;\pagestyle{empty}&#10;\begin{document}&#10;&#10;$2\ell\ell SS + 1\tau$&#10;&#10;&#10;\end{document}" title="IguanaTex Picture Display">
            <a:extLst>
              <a:ext uri="{FF2B5EF4-FFF2-40B4-BE49-F238E27FC236}">
                <a16:creationId xmlns:a16="http://schemas.microsoft.com/office/drawing/2014/main" id="{86A0A451-5BEE-5F12-C938-73F2B580B21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132826" y="1633731"/>
            <a:ext cx="1291200" cy="209600"/>
          </a:xfrm>
          <a:prstGeom prst="rect">
            <a:avLst/>
          </a:prstGeom>
        </p:spPr>
      </p:pic>
      <p:pic>
        <p:nvPicPr>
          <p:cNvPr id="9" name="Picture 8" descr="A close-up of a clock&#10;&#10;Description automatically generated">
            <a:extLst>
              <a:ext uri="{FF2B5EF4-FFF2-40B4-BE49-F238E27FC236}">
                <a16:creationId xmlns:a16="http://schemas.microsoft.com/office/drawing/2014/main" id="{5B2CBD02-A08D-3ECE-BD0F-29D76FAFACE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5560"/>
          <a:stretch/>
        </p:blipFill>
        <p:spPr>
          <a:xfrm>
            <a:off x="7643242" y="1633731"/>
            <a:ext cx="3781841" cy="2968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15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F72504-1A5F-1A4B-C005-D33121513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2"/>
            <a:ext cx="11376024" cy="367782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analysis uses machine learning to try and separate signal from background based on a variety of different features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My background/signal uses release 22 </a:t>
            </a:r>
            <a:r>
              <a:rPr lang="en-US" dirty="0" err="1"/>
              <a:t>ntuples</a:t>
            </a:r>
            <a:r>
              <a:rPr lang="en-US" dirty="0"/>
              <a:t>; </a:t>
            </a:r>
            <a:r>
              <a:rPr lang="en-US" i="1" dirty="0"/>
              <a:t>very</a:t>
            </a:r>
            <a:r>
              <a:rPr lang="en-US" dirty="0"/>
              <a:t> different from the </a:t>
            </a:r>
            <a:r>
              <a:rPr lang="en-US"/>
              <a:t>previous release 21 </a:t>
            </a:r>
            <a:r>
              <a:rPr lang="en-US" dirty="0" err="1"/>
              <a:t>ntuples</a:t>
            </a:r>
            <a:r>
              <a:rPr lang="en-US" dirty="0"/>
              <a:t>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 am missing 2/3 of the background </a:t>
            </a:r>
            <a:r>
              <a:rPr lang="en-US" dirty="0" err="1"/>
              <a:t>ntuples</a:t>
            </a:r>
            <a:r>
              <a:rPr lang="en-US" dirty="0"/>
              <a:t>; specifically, I am missing the campaigns mc20a and mc20e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Code I was provided is relatively poorly organized; makes doing the substitutions for the different features/</a:t>
            </a:r>
            <a:r>
              <a:rPr lang="en-US" dirty="0" err="1"/>
              <a:t>ntuples</a:t>
            </a:r>
            <a:r>
              <a:rPr lang="en-US" dirty="0"/>
              <a:t> very challenging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3A5E58-369C-65F5-3B35-104FE987D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01BDFC-CFE9-088A-23BA-43874B034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38C1F-F17E-42A7-0EE3-7800DA663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37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AAF234-6F37-E11D-90AD-074309F6D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92109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Work with others to try and get the features/</a:t>
            </a:r>
            <a:r>
              <a:rPr lang="en-US" dirty="0" err="1"/>
              <a:t>ntuples</a:t>
            </a:r>
            <a:r>
              <a:rPr lang="en-US" dirty="0"/>
              <a:t> sorted out as fast as possible, so I can train the model and generate some predictions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Run some statistical analysis with </a:t>
            </a:r>
            <a:r>
              <a:rPr lang="en-US" dirty="0" err="1"/>
              <a:t>TRExFitter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Start working on the report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EBAF98-1837-CA2D-65D6-BD8BD10BB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8F2FC1-1BC7-6ED6-7FE0-07957DC8D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1FC231-36C2-26DD-63D0-41D98CC2C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Casey Hampson | LQ Production with ttH Analysis</a:t>
            </a:r>
            <a:endParaRPr lang="en-US" dirty="0"/>
          </a:p>
        </p:txBody>
      </p:sp>
      <p:pic>
        <p:nvPicPr>
          <p:cNvPr id="7" name="Picture 6" descr="A graph of data with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ED058581-6C8A-5BCE-25D6-A13760569A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9927" y="373593"/>
            <a:ext cx="4884214" cy="5481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491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8.23772"/>
  <p:tag name="ORIGINALWIDTH" val="605.1743"/>
  <p:tag name="OUTPUTTYPE" val="PNG"/>
  <p:tag name="IGUANATEXVERSION" val="161"/>
  <p:tag name="LATEXADDIN" val="\documentclass{article}&#10;\usepackage{amsmath}&#10;\pagestyle{empty}&#10;\begin{document}&#10;&#10;$2\ell\ell SS + 1\tau$&#10;&#10;&#10;\end{document}"/>
  <p:tag name="IGUANATEXSIZE" val="21"/>
  <p:tag name="IGUANATEXCURSOR" val="103"/>
  <p:tag name="TRANSPARENCY" val="True"/>
  <p:tag name="LATEXENGINEID" val="0"/>
  <p:tag name="TEMPFOLDER" val="C:\Users\casey\Temp\"/>
  <p:tag name="LATEXFORMHEIGHT" val="320"/>
  <p:tag name="LATEXFORMWIDTH" val="385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R_template  presentation.potx" id="{ED0CFC14-E614-6647-9CE1-6475111B166A}" vid="{421B573E-B94D-464A-8DFE-42673B0FBA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382</TotalTime>
  <Words>430</Words>
  <Application>Microsoft Office PowerPoint</Application>
  <PresentationFormat>Widescreen</PresentationFormat>
  <Paragraphs>42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Analysis Sensitivity Test for Novel Asymmetric Leptoquark Pair Production Mechanism</vt:lpstr>
      <vt:lpstr>Introduction</vt:lpstr>
      <vt:lpstr>Scalar Leptoquarks</vt:lpstr>
      <vt:lpstr>Current/Conventional Production</vt:lpstr>
      <vt:lpstr>Novel Asymmetric Production Method</vt:lpstr>
      <vt:lpstr>Analysis Channel</vt:lpstr>
      <vt:lpstr>Challenges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Casey Hampson</dc:creator>
  <cp:lastModifiedBy>Casey Hampson</cp:lastModifiedBy>
  <cp:revision>9</cp:revision>
  <dcterms:created xsi:type="dcterms:W3CDTF">2024-06-21T11:33:12Z</dcterms:created>
  <dcterms:modified xsi:type="dcterms:W3CDTF">2024-07-24T10:37:30Z</dcterms:modified>
</cp:coreProperties>
</file>