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96" r:id="rId2"/>
    <p:sldId id="299" r:id="rId3"/>
    <p:sldId id="300" r:id="rId4"/>
    <p:sldId id="303" r:id="rId5"/>
    <p:sldId id="306" r:id="rId6"/>
    <p:sldId id="308" r:id="rId7"/>
    <p:sldId id="305" r:id="rId8"/>
    <p:sldId id="30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2A0"/>
    <a:srgbClr val="92D050"/>
    <a:srgbClr val="C00003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28"/>
    <p:restoredTop sz="94686"/>
  </p:normalViewPr>
  <p:slideViewPr>
    <p:cSldViewPr snapToGrid="0" snapToObjects="1">
      <p:cViewPr>
        <p:scale>
          <a:sx n="81" d="100"/>
          <a:sy n="81" d="100"/>
        </p:scale>
        <p:origin x="1856" y="11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55" d="100"/>
          <a:sy n="155" d="100"/>
        </p:scale>
        <p:origin x="5672" y="20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7/25/24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28352"/>
            <a:ext cx="6024562" cy="636535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76B833D-25D0-734D-9A74-19C98058218F}" type="datetime3">
              <a:rPr lang="en-US" smtClean="0"/>
              <a:t>25 July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Luke Weaver | H6 Modification – Smaller Beam Spot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85A43E9-6F43-C84E-8475-1781D45B2A6B}" type="datetime3">
              <a:rPr lang="en-US" smtClean="0"/>
              <a:t>25 July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Luke Weaver | H6 Modification – Smaller Beam Spot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82996F1-D74C-3449-9DE0-D16F45326C9B}" type="datetime3">
              <a:rPr lang="en-US" smtClean="0"/>
              <a:t>25 July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Luke Weaver | H6 Modification – Smaller Beam Spot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4A966B9B-42F0-BF45-AD1E-32C0EBEDC9CC}" type="datetime3">
              <a:rPr lang="en-US" smtClean="0"/>
              <a:t>25 July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Luke Weaver | H6 Modification – Smaller Beam Spot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0781576D-45CE-C743-B05E-EE68E992A7ED}" type="datetime3">
              <a:rPr lang="en-US" smtClean="0"/>
              <a:t>25 July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Luke Weaver | H6 Modification – Smaller Beam Spot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E282F617-C702-714B-A83B-B9BCF0E6AA33}" type="datetime3">
              <a:rPr lang="en-US" smtClean="0"/>
              <a:t>25 July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Luke Weaver | H6 Modification – Smaller Beam Spot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CBF29279-5D8A-5641-A7D2-A594336FD415}" type="datetime3">
              <a:rPr lang="en-US" smtClean="0"/>
              <a:t>25 July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Luke Weaver | H6 Modification – Smaller Beam Spot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FFC1FA85-5468-AB48-8506-3E0E751FD8E6}" type="datetime3">
              <a:rPr lang="en-US" smtClean="0"/>
              <a:t>25 July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Luke Weaver | H6 Modification – Smaller Beam Spot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BCEC0-6C2A-7A43-B15F-548317CD7E52}" type="datetime3">
              <a:rPr lang="en-US" smtClean="0"/>
              <a:t>25 July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Luke Weaver | H6 Modification – Smaller Beam Spot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7506F-613E-094C-9BD5-17B5DECFBB72}" type="datetime3">
              <a:rPr lang="en-US" smtClean="0"/>
              <a:t>25 July 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Luke Weaver | H6 Modification – Smaller Beam Spot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925946" y="6445933"/>
            <a:ext cx="1773923" cy="365125"/>
          </a:xfrm>
        </p:spPr>
        <p:txBody>
          <a:bodyPr/>
          <a:lstStyle/>
          <a:p>
            <a:fld id="{89397463-7205-654C-8F0D-99B53A75C85E}" type="datetime3">
              <a:rPr lang="en-US" smtClean="0"/>
              <a:t>25 July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45933"/>
            <a:ext cx="3601152" cy="365125"/>
          </a:xfrm>
        </p:spPr>
        <p:txBody>
          <a:bodyPr/>
          <a:lstStyle/>
          <a:p>
            <a:r>
              <a:rPr lang="en-US"/>
              <a:t>Luke Weaver | H6 Modification – Smaller Beam Spot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94984" y="6492875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D16E9-EB50-EE4D-90AB-6AB5F4817C8C}" type="datetime3">
              <a:rPr lang="en-US" smtClean="0"/>
              <a:t>25 July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Luke Weaver | H6 Modification – Smaller Beam Spot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CECE7-7FA2-EF4B-9236-D5F492C1F235}" type="datetime3">
              <a:rPr lang="en-US" smtClean="0"/>
              <a:t>25 July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Luke Weaver | H6 Modification – Smaller Beam Spot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77E9E-0178-0C4B-BDE3-ACA33418AD37}" type="datetime3">
              <a:rPr lang="en-US" smtClean="0"/>
              <a:t>25 July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Luke Weaver | H6 Modification – Smaller Beam Spot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8F858-C3B3-AF43-87FF-F982DC3E6A26}" type="datetime3">
              <a:rPr lang="en-US" smtClean="0"/>
              <a:t>25 July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Luke Weaver | H6 Modification – Smaller Beam Spot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9017"/>
            <a:ext cx="4116387" cy="6400199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51EB0-8E0F-7647-B14C-7C65AD7CC22B}" type="datetime3">
              <a:rPr lang="en-US" smtClean="0"/>
              <a:t>25 July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Luke Weaver | H6 Modification – Smaller Beam Spot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1F7FE-B200-FD48-B22A-FC8FA6F9BDDA}" type="datetime3">
              <a:rPr lang="en-US" smtClean="0"/>
              <a:t>25 July 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Luke Weaver | H6 Modification – Smaller Beam Spot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554A6-4443-C947-AB3E-98FC9013BBDF}" type="datetime3">
              <a:rPr lang="en-US" smtClean="0"/>
              <a:t>25 July 2024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Luke Weaver | H6 Modification – Smaller Beam Spot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2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A73F0975-ECC4-E44C-8086-9626A72D2BF3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7988" y="6312113"/>
            <a:ext cx="11457945" cy="538799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240055" y="6424669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750">
                <a:solidFill>
                  <a:schemeClr val="tx1"/>
                </a:solidFill>
              </a:defRPr>
            </a:lvl1pPr>
          </a:lstStyle>
          <a:p>
            <a:fld id="{36C6988D-5EF3-3445-AF5D-F0FCEDAD11A3}" type="datetime3">
              <a:rPr lang="en-US" smtClean="0"/>
              <a:t>25 July 2024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79299" y="6422750"/>
            <a:ext cx="61932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68056" y="6424669"/>
            <a:ext cx="376933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/>
              <a:t>Luke Weaver | H6 Modification – Smaller Beam Spot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4069" y="6437364"/>
            <a:ext cx="368563" cy="363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3974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  <p15:guide id="19" orient="horz" pos="415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H6 Modification – Smaller Beam Spot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7" y="4505632"/>
            <a:ext cx="11376026" cy="549951"/>
          </a:xfrm>
        </p:spPr>
        <p:txBody>
          <a:bodyPr/>
          <a:lstStyle/>
          <a:p>
            <a:r>
              <a:rPr lang="en-GB" sz="1500" dirty="0"/>
              <a:t>Luke Weaver</a:t>
            </a:r>
          </a:p>
          <a:p>
            <a:r>
              <a:rPr lang="en-GB" sz="1500" dirty="0"/>
              <a:t>Supervisors: </a:t>
            </a:r>
            <a:r>
              <a:rPr lang="en-GB" sz="1500" b="0" dirty="0" err="1"/>
              <a:t>Dr.</a:t>
            </a:r>
            <a:r>
              <a:rPr lang="en-GB" sz="1500" b="0" dirty="0"/>
              <a:t> Laurie </a:t>
            </a:r>
            <a:r>
              <a:rPr lang="en-GB" sz="1500" b="0" dirty="0" err="1"/>
              <a:t>Nevay</a:t>
            </a:r>
            <a:r>
              <a:rPr lang="en-GB" sz="1500" b="0" dirty="0"/>
              <a:t> &amp; </a:t>
            </a:r>
            <a:r>
              <a:rPr lang="en-GB" sz="1500" b="0" dirty="0" err="1"/>
              <a:t>Dr.</a:t>
            </a:r>
            <a:r>
              <a:rPr lang="en-GB" sz="1500" b="0" dirty="0"/>
              <a:t> Fabian Metzger</a:t>
            </a:r>
            <a:endParaRPr lang="en-GB" sz="1500" dirty="0"/>
          </a:p>
          <a:p>
            <a:r>
              <a:rPr lang="en-GB" sz="1500" dirty="0"/>
              <a:t>15 - July - 2024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FBF99BE-F822-8E15-A580-8454C76357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200645"/>
            <a:ext cx="11376024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R&amp;D silicon groups testing small silicon sensors which require smaller beam size for sufficient rate (already at RP safety limit)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Investigate possible configurations of quadrupoles to minimize beam spot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Accurately predict beam size taking into account filtering of secondary beam and multiple scattering in air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1ECDEA8-70FE-5443-2239-E3E82DA2E2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Brief Recap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EF84D0-F522-9487-704C-C83F8A46EF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942FF-5661-F444-9B7D-C10B1DD8EDDB}" type="datetime3">
              <a:rPr lang="en-US" smtClean="0"/>
              <a:t>25 July 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373218-FE52-164F-FB50-DBEC5BAFF5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Luke Weaver | H6 Modification – Smaller Beam Spot</a:t>
            </a:r>
            <a:endParaRPr lang="en-US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1F2FD10-383F-2051-55AC-CFA60C05497A}"/>
              </a:ext>
            </a:extLst>
          </p:cNvPr>
          <p:cNvGrpSpPr/>
          <p:nvPr/>
        </p:nvGrpSpPr>
        <p:grpSpPr>
          <a:xfrm>
            <a:off x="1797980" y="3439585"/>
            <a:ext cx="8753582" cy="2830585"/>
            <a:chOff x="1273995" y="3494820"/>
            <a:chExt cx="8393988" cy="2570707"/>
          </a:xfrm>
        </p:grpSpPr>
        <p:pic>
          <p:nvPicPr>
            <p:cNvPr id="6" name="Picture 5" descr="A blueprint with a red rectangle and numbers&#10;&#10;Description automatically generated">
              <a:extLst>
                <a:ext uri="{FF2B5EF4-FFF2-40B4-BE49-F238E27FC236}">
                  <a16:creationId xmlns:a16="http://schemas.microsoft.com/office/drawing/2014/main" id="{9B2A7982-6F07-DB7D-CDCA-2AFE6E37448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24185" r="6966" b="4999"/>
            <a:stretch/>
          </p:blipFill>
          <p:spPr>
            <a:xfrm>
              <a:off x="1273995" y="3494820"/>
              <a:ext cx="8393988" cy="2570707"/>
            </a:xfrm>
            <a:prstGeom prst="rect">
              <a:avLst/>
            </a:prstGeom>
          </p:spPr>
        </p:pic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2756AFA9-F507-9E9B-6372-0195B78615B5}"/>
                </a:ext>
              </a:extLst>
            </p:cNvPr>
            <p:cNvSpPr/>
            <p:nvPr/>
          </p:nvSpPr>
          <p:spPr>
            <a:xfrm>
              <a:off x="8126260" y="3683470"/>
              <a:ext cx="1287262" cy="847818"/>
            </a:xfrm>
            <a:custGeom>
              <a:avLst/>
              <a:gdLst>
                <a:gd name="connsiteX0" fmla="*/ 248574 w 1287262"/>
                <a:gd name="connsiteY0" fmla="*/ 146482 h 847818"/>
                <a:gd name="connsiteX1" fmla="*/ 253013 w 1287262"/>
                <a:gd name="connsiteY1" fmla="*/ 585927 h 847818"/>
                <a:gd name="connsiteX2" fmla="*/ 0 w 1287262"/>
                <a:gd name="connsiteY2" fmla="*/ 581488 h 847818"/>
                <a:gd name="connsiteX3" fmla="*/ 8877 w 1287262"/>
                <a:gd name="connsiteY3" fmla="*/ 834501 h 847818"/>
                <a:gd name="connsiteX4" fmla="*/ 497149 w 1287262"/>
                <a:gd name="connsiteY4" fmla="*/ 847818 h 847818"/>
                <a:gd name="connsiteX5" fmla="*/ 497149 w 1287262"/>
                <a:gd name="connsiteY5" fmla="*/ 656948 h 847818"/>
                <a:gd name="connsiteX6" fmla="*/ 1278384 w 1287262"/>
                <a:gd name="connsiteY6" fmla="*/ 652509 h 847818"/>
                <a:gd name="connsiteX7" fmla="*/ 1287262 w 1287262"/>
                <a:gd name="connsiteY7" fmla="*/ 110971 h 847818"/>
                <a:gd name="connsiteX8" fmla="*/ 1123025 w 1287262"/>
                <a:gd name="connsiteY8" fmla="*/ 106533 h 847818"/>
                <a:gd name="connsiteX9" fmla="*/ 1123025 w 1287262"/>
                <a:gd name="connsiteY9" fmla="*/ 8878 h 847818"/>
                <a:gd name="connsiteX10" fmla="*/ 750163 w 1287262"/>
                <a:gd name="connsiteY10" fmla="*/ 0 h 847818"/>
                <a:gd name="connsiteX11" fmla="*/ 750163 w 1287262"/>
                <a:gd name="connsiteY11" fmla="*/ 110971 h 847818"/>
                <a:gd name="connsiteX12" fmla="*/ 248574 w 1287262"/>
                <a:gd name="connsiteY12" fmla="*/ 146482 h 847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87262" h="847818">
                  <a:moveTo>
                    <a:pt x="248574" y="146482"/>
                  </a:moveTo>
                  <a:cubicBezTo>
                    <a:pt x="250054" y="292964"/>
                    <a:pt x="251533" y="439445"/>
                    <a:pt x="253013" y="585927"/>
                  </a:cubicBezTo>
                  <a:lnTo>
                    <a:pt x="0" y="581488"/>
                  </a:lnTo>
                  <a:lnTo>
                    <a:pt x="8877" y="834501"/>
                  </a:lnTo>
                  <a:lnTo>
                    <a:pt x="497149" y="847818"/>
                  </a:lnTo>
                  <a:lnTo>
                    <a:pt x="497149" y="656948"/>
                  </a:lnTo>
                  <a:lnTo>
                    <a:pt x="1278384" y="652509"/>
                  </a:lnTo>
                  <a:lnTo>
                    <a:pt x="1287262" y="110971"/>
                  </a:lnTo>
                  <a:lnTo>
                    <a:pt x="1123025" y="106533"/>
                  </a:lnTo>
                  <a:lnTo>
                    <a:pt x="1123025" y="8878"/>
                  </a:lnTo>
                  <a:lnTo>
                    <a:pt x="750163" y="0"/>
                  </a:lnTo>
                  <a:lnTo>
                    <a:pt x="750163" y="110971"/>
                  </a:lnTo>
                  <a:lnTo>
                    <a:pt x="248574" y="146482"/>
                  </a:lnTo>
                  <a:close/>
                </a:path>
              </a:pathLst>
            </a:custGeom>
            <a:solidFill>
              <a:schemeClr val="accent1">
                <a:alpha val="43443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CEBF642-0145-F13A-546B-9AA9490BE8C9}"/>
                </a:ext>
              </a:extLst>
            </p:cNvPr>
            <p:cNvSpPr/>
            <p:nvPr/>
          </p:nvSpPr>
          <p:spPr>
            <a:xfrm rot="21423904">
              <a:off x="1502547" y="4237318"/>
              <a:ext cx="339976" cy="13003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8FF333F1-AF6F-F8DE-11D5-20159B996C07}"/>
                </a:ext>
              </a:extLst>
            </p:cNvPr>
            <p:cNvSpPr/>
            <p:nvPr/>
          </p:nvSpPr>
          <p:spPr>
            <a:xfrm rot="21423904">
              <a:off x="2174902" y="4216168"/>
              <a:ext cx="339976" cy="13003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1157F304-2685-6245-876E-DBD8A5EA6D83}"/>
              </a:ext>
            </a:extLst>
          </p:cNvPr>
          <p:cNvSpPr txBox="1"/>
          <p:nvPr/>
        </p:nvSpPr>
        <p:spPr>
          <a:xfrm>
            <a:off x="482333" y="3119906"/>
            <a:ext cx="284693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Last doublet of quadrupoles</a:t>
            </a:r>
          </a:p>
        </p:txBody>
      </p:sp>
      <p:sp>
        <p:nvSpPr>
          <p:cNvPr id="16" name="Right Arrow 15">
            <a:extLst>
              <a:ext uri="{FF2B5EF4-FFF2-40B4-BE49-F238E27FC236}">
                <a16:creationId xmlns:a16="http://schemas.microsoft.com/office/drawing/2014/main" id="{70BF8D32-14FD-3F1E-DBAD-F1B7DE49D45D}"/>
              </a:ext>
            </a:extLst>
          </p:cNvPr>
          <p:cNvSpPr/>
          <p:nvPr/>
        </p:nvSpPr>
        <p:spPr>
          <a:xfrm rot="21436999">
            <a:off x="957801" y="4180228"/>
            <a:ext cx="672464" cy="297652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3F105E9-1F36-19F4-F486-E4EB184817FF}"/>
              </a:ext>
            </a:extLst>
          </p:cNvPr>
          <p:cNvSpPr txBox="1"/>
          <p:nvPr/>
        </p:nvSpPr>
        <p:spPr>
          <a:xfrm>
            <a:off x="972195" y="4465848"/>
            <a:ext cx="685818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GB" dirty="0"/>
              <a:t>beam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22E6E84-8952-C5EC-3FA4-20B8C0E9A408}"/>
              </a:ext>
            </a:extLst>
          </p:cNvPr>
          <p:cNvCxnSpPr>
            <a:cxnSpLocks/>
          </p:cNvCxnSpPr>
          <p:nvPr/>
        </p:nvCxnSpPr>
        <p:spPr>
          <a:xfrm>
            <a:off x="1905799" y="3423031"/>
            <a:ext cx="305295" cy="827969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0EDEF57B-3105-73C0-206F-B5DB724ACB0A}"/>
              </a:ext>
            </a:extLst>
          </p:cNvPr>
          <p:cNvCxnSpPr>
            <a:cxnSpLocks/>
          </p:cNvCxnSpPr>
          <p:nvPr/>
        </p:nvCxnSpPr>
        <p:spPr>
          <a:xfrm>
            <a:off x="1905799" y="3423031"/>
            <a:ext cx="915982" cy="763556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Freeform 29">
            <a:extLst>
              <a:ext uri="{FF2B5EF4-FFF2-40B4-BE49-F238E27FC236}">
                <a16:creationId xmlns:a16="http://schemas.microsoft.com/office/drawing/2014/main" id="{F8B5B325-8AF1-24CB-67F1-4714F9EEDEDA}"/>
              </a:ext>
            </a:extLst>
          </p:cNvPr>
          <p:cNvSpPr/>
          <p:nvPr/>
        </p:nvSpPr>
        <p:spPr>
          <a:xfrm>
            <a:off x="6611813" y="3783665"/>
            <a:ext cx="2246971" cy="942278"/>
          </a:xfrm>
          <a:custGeom>
            <a:avLst/>
            <a:gdLst>
              <a:gd name="connsiteX0" fmla="*/ 156117 w 2246971"/>
              <a:gd name="connsiteY0" fmla="*/ 239751 h 942278"/>
              <a:gd name="connsiteX1" fmla="*/ 1767468 w 2246971"/>
              <a:gd name="connsiteY1" fmla="*/ 250902 h 942278"/>
              <a:gd name="connsiteX2" fmla="*/ 1767468 w 2246971"/>
              <a:gd name="connsiteY2" fmla="*/ 0 h 942278"/>
              <a:gd name="connsiteX3" fmla="*/ 2213517 w 2246971"/>
              <a:gd name="connsiteY3" fmla="*/ 11151 h 942278"/>
              <a:gd name="connsiteX4" fmla="*/ 2246971 w 2246971"/>
              <a:gd name="connsiteY4" fmla="*/ 529683 h 942278"/>
              <a:gd name="connsiteX5" fmla="*/ 1823224 w 2246971"/>
              <a:gd name="connsiteY5" fmla="*/ 557561 h 942278"/>
              <a:gd name="connsiteX6" fmla="*/ 1795346 w 2246971"/>
              <a:gd name="connsiteY6" fmla="*/ 925551 h 942278"/>
              <a:gd name="connsiteX7" fmla="*/ 72483 w 2246971"/>
              <a:gd name="connsiteY7" fmla="*/ 942278 h 942278"/>
              <a:gd name="connsiteX8" fmla="*/ 72483 w 2246971"/>
              <a:gd name="connsiteY8" fmla="*/ 775010 h 942278"/>
              <a:gd name="connsiteX9" fmla="*/ 0 w 2246971"/>
              <a:gd name="connsiteY9" fmla="*/ 769434 h 942278"/>
              <a:gd name="connsiteX10" fmla="*/ 11151 w 2246971"/>
              <a:gd name="connsiteY10" fmla="*/ 245327 h 942278"/>
              <a:gd name="connsiteX11" fmla="*/ 1767468 w 2246971"/>
              <a:gd name="connsiteY11" fmla="*/ 256478 h 942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246971" h="942278">
                <a:moveTo>
                  <a:pt x="156117" y="239751"/>
                </a:moveTo>
                <a:lnTo>
                  <a:pt x="1767468" y="250902"/>
                </a:lnTo>
                <a:lnTo>
                  <a:pt x="1767468" y="0"/>
                </a:lnTo>
                <a:lnTo>
                  <a:pt x="2213517" y="11151"/>
                </a:lnTo>
                <a:lnTo>
                  <a:pt x="2246971" y="529683"/>
                </a:lnTo>
                <a:lnTo>
                  <a:pt x="1823224" y="557561"/>
                </a:lnTo>
                <a:lnTo>
                  <a:pt x="1795346" y="925551"/>
                </a:lnTo>
                <a:lnTo>
                  <a:pt x="72483" y="942278"/>
                </a:lnTo>
                <a:lnTo>
                  <a:pt x="72483" y="775010"/>
                </a:lnTo>
                <a:lnTo>
                  <a:pt x="0" y="769434"/>
                </a:lnTo>
                <a:lnTo>
                  <a:pt x="11151" y="245327"/>
                </a:lnTo>
                <a:lnTo>
                  <a:pt x="1767468" y="256478"/>
                </a:lnTo>
              </a:path>
            </a:pathLst>
          </a:custGeom>
          <a:solidFill>
            <a:srgbClr val="C00003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>
            <a:extLst>
              <a:ext uri="{FF2B5EF4-FFF2-40B4-BE49-F238E27FC236}">
                <a16:creationId xmlns:a16="http://schemas.microsoft.com/office/drawing/2014/main" id="{B4DD95DE-69AF-FDDB-FA91-2E904478A4B5}"/>
              </a:ext>
            </a:extLst>
          </p:cNvPr>
          <p:cNvSpPr/>
          <p:nvPr/>
        </p:nvSpPr>
        <p:spPr>
          <a:xfrm>
            <a:off x="3829583" y="4017695"/>
            <a:ext cx="2782229" cy="563137"/>
          </a:xfrm>
          <a:custGeom>
            <a:avLst/>
            <a:gdLst>
              <a:gd name="connsiteX0" fmla="*/ 2782229 w 2782229"/>
              <a:gd name="connsiteY0" fmla="*/ 11151 h 563137"/>
              <a:gd name="connsiteX1" fmla="*/ 2765502 w 2782229"/>
              <a:gd name="connsiteY1" fmla="*/ 551985 h 563137"/>
              <a:gd name="connsiteX2" fmla="*/ 1527717 w 2782229"/>
              <a:gd name="connsiteY2" fmla="*/ 563137 h 563137"/>
              <a:gd name="connsiteX3" fmla="*/ 1544444 w 2782229"/>
              <a:gd name="connsiteY3" fmla="*/ 328961 h 563137"/>
              <a:gd name="connsiteX4" fmla="*/ 546409 w 2782229"/>
              <a:gd name="connsiteY4" fmla="*/ 312234 h 563137"/>
              <a:gd name="connsiteX5" fmla="*/ 563136 w 2782229"/>
              <a:gd name="connsiteY5" fmla="*/ 133815 h 563137"/>
              <a:gd name="connsiteX6" fmla="*/ 0 w 2782229"/>
              <a:gd name="connsiteY6" fmla="*/ 122663 h 563137"/>
              <a:gd name="connsiteX7" fmla="*/ 0 w 2782229"/>
              <a:gd name="connsiteY7" fmla="*/ 0 h 563137"/>
              <a:gd name="connsiteX8" fmla="*/ 2782229 w 2782229"/>
              <a:gd name="connsiteY8" fmla="*/ 11151 h 563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82229" h="563137">
                <a:moveTo>
                  <a:pt x="2782229" y="11151"/>
                </a:moveTo>
                <a:lnTo>
                  <a:pt x="2765502" y="551985"/>
                </a:lnTo>
                <a:lnTo>
                  <a:pt x="1527717" y="563137"/>
                </a:lnTo>
                <a:lnTo>
                  <a:pt x="1544444" y="328961"/>
                </a:lnTo>
                <a:lnTo>
                  <a:pt x="546409" y="312234"/>
                </a:lnTo>
                <a:lnTo>
                  <a:pt x="563136" y="133815"/>
                </a:lnTo>
                <a:lnTo>
                  <a:pt x="0" y="122663"/>
                </a:lnTo>
                <a:lnTo>
                  <a:pt x="0" y="0"/>
                </a:lnTo>
                <a:lnTo>
                  <a:pt x="2782229" y="11151"/>
                </a:lnTo>
                <a:close/>
              </a:path>
            </a:pathLst>
          </a:custGeom>
          <a:solidFill>
            <a:srgbClr val="92D050">
              <a:alpha val="35686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34D5134-15CF-0778-B142-5848A48A5904}"/>
              </a:ext>
            </a:extLst>
          </p:cNvPr>
          <p:cNvSpPr txBox="1"/>
          <p:nvPr/>
        </p:nvSpPr>
        <p:spPr>
          <a:xfrm>
            <a:off x="7267074" y="2821567"/>
            <a:ext cx="297008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Free Area for Quadrupoles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D6C63A2D-9CBE-04E8-B951-80AC4FE3EAAA}"/>
              </a:ext>
            </a:extLst>
          </p:cNvPr>
          <p:cNvCxnSpPr>
            <a:cxnSpLocks/>
          </p:cNvCxnSpPr>
          <p:nvPr/>
        </p:nvCxnSpPr>
        <p:spPr>
          <a:xfrm flipH="1">
            <a:off x="7818782" y="3111029"/>
            <a:ext cx="568439" cy="844745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46801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00B0E3E-5F9B-38B0-8B33-DCE4272400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688011" cy="4608512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Final focus study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Determine acceptance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Application of Twiss parameters and R-Matrices to model beam optics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Utilize MAD-X to evaluate different configurations of quadrupoles varying: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Position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Separation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Quadrupole number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Compared focus size at different positions in user zones PPE146 and PPE156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6080A77-769D-80CC-8ACA-394C40705B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 Thus Far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426722-9D85-8A12-AA5F-4EDA7AE47C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CECE7-7FA2-EF4B-9236-D5F492C1F235}" type="datetime3">
              <a:rPr lang="en-US" smtClean="0"/>
              <a:t>25 July 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3ABE04-7BE2-624B-06A9-0BDF2CB3A2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Luke Weaver | H6 Modification – Smaller Beam Spot</a:t>
            </a:r>
            <a:endParaRPr lang="en-US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F54BE25-6E23-46F2-F882-EE82D485DFBB}"/>
              </a:ext>
            </a:extLst>
          </p:cNvPr>
          <p:cNvSpPr txBox="1"/>
          <p:nvPr/>
        </p:nvSpPr>
        <p:spPr>
          <a:xfrm>
            <a:off x="10931084" y="3616837"/>
            <a:ext cx="93469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b="1" dirty="0"/>
              <a:t>540 (m)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DC217098-D7BB-4B17-0FAC-84433054191A}"/>
              </a:ext>
            </a:extLst>
          </p:cNvPr>
          <p:cNvGrpSpPr/>
          <p:nvPr/>
        </p:nvGrpSpPr>
        <p:grpSpPr>
          <a:xfrm>
            <a:off x="6358807" y="1828218"/>
            <a:ext cx="5465604" cy="2848886"/>
            <a:chOff x="6726396" y="1439335"/>
            <a:chExt cx="4806779" cy="2372290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86BECC76-2775-1178-52F6-0AAB44B19A18}"/>
                </a:ext>
              </a:extLst>
            </p:cNvPr>
            <p:cNvCxnSpPr>
              <a:cxnSpLocks/>
            </p:cNvCxnSpPr>
            <p:nvPr/>
          </p:nvCxnSpPr>
          <p:spPr>
            <a:xfrm>
              <a:off x="6849901" y="2545678"/>
              <a:ext cx="4367605" cy="0"/>
            </a:xfrm>
            <a:prstGeom prst="line">
              <a:avLst/>
            </a:prstGeom>
            <a:ln w="38100"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ounded Rectangle 10">
              <a:extLst>
                <a:ext uri="{FF2B5EF4-FFF2-40B4-BE49-F238E27FC236}">
                  <a16:creationId xmlns:a16="http://schemas.microsoft.com/office/drawing/2014/main" id="{82C39BCE-AB50-1975-04EE-B7D17AA66A08}"/>
                </a:ext>
              </a:extLst>
            </p:cNvPr>
            <p:cNvSpPr/>
            <p:nvPr/>
          </p:nvSpPr>
          <p:spPr>
            <a:xfrm>
              <a:off x="7985986" y="1858915"/>
              <a:ext cx="1681842" cy="1290439"/>
            </a:xfrm>
            <a:prstGeom prst="roundRect">
              <a:avLst/>
            </a:prstGeom>
            <a:solidFill>
              <a:srgbClr val="0032A0">
                <a:alpha val="27451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34DCD8C-70D3-689D-4B9C-C56E3BB2041C}"/>
                </a:ext>
              </a:extLst>
            </p:cNvPr>
            <p:cNvSpPr/>
            <p:nvPr/>
          </p:nvSpPr>
          <p:spPr>
            <a:xfrm>
              <a:off x="8664359" y="2559103"/>
              <a:ext cx="138792" cy="539804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366007FD-0D4F-FE36-4D3C-5E791C19C951}"/>
                </a:ext>
              </a:extLst>
            </p:cNvPr>
            <p:cNvSpPr/>
            <p:nvPr/>
          </p:nvSpPr>
          <p:spPr>
            <a:xfrm>
              <a:off x="9371193" y="1997710"/>
              <a:ext cx="138792" cy="539804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AB1CC48-B1C1-9285-B3AF-A1077D87F583}"/>
                </a:ext>
              </a:extLst>
            </p:cNvPr>
            <p:cNvSpPr txBox="1"/>
            <p:nvPr/>
          </p:nvSpPr>
          <p:spPr>
            <a:xfrm>
              <a:off x="7548662" y="1439335"/>
              <a:ext cx="2970081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b="1" dirty="0"/>
                <a:t>Free Area for Quadrupoles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6AD38217-5D3C-08C9-BD09-C34BEFD9D444}"/>
                </a:ext>
              </a:extLst>
            </p:cNvPr>
            <p:cNvSpPr txBox="1"/>
            <p:nvPr/>
          </p:nvSpPr>
          <p:spPr>
            <a:xfrm>
              <a:off x="9106266" y="3534626"/>
              <a:ext cx="807438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b="1" dirty="0">
                  <a:solidFill>
                    <a:srgbClr val="C00000"/>
                  </a:solidFill>
                </a:rPr>
                <a:t>Quads</a:t>
              </a: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B99FE838-CAB6-D0B8-2A19-CB3B2D01C4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371193" y="2609918"/>
              <a:ext cx="69396" cy="866946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484E003B-C9C2-E3D8-BADA-F76FF7F3BEC8}"/>
                </a:ext>
              </a:extLst>
            </p:cNvPr>
            <p:cNvCxnSpPr>
              <a:cxnSpLocks/>
              <a:endCxn id="11" idx="2"/>
            </p:cNvCxnSpPr>
            <p:nvPr/>
          </p:nvCxnSpPr>
          <p:spPr>
            <a:xfrm flipH="1" flipV="1">
              <a:off x="8826907" y="3149354"/>
              <a:ext cx="544286" cy="327510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E5D6A0CC-62DC-3A28-18B2-7806750FE889}"/>
                </a:ext>
              </a:extLst>
            </p:cNvPr>
            <p:cNvCxnSpPr>
              <a:cxnSpLocks/>
            </p:cNvCxnSpPr>
            <p:nvPr/>
          </p:nvCxnSpPr>
          <p:spPr>
            <a:xfrm>
              <a:off x="8826907" y="2267612"/>
              <a:ext cx="544286" cy="0"/>
            </a:xfrm>
            <a:prstGeom prst="straightConnector1">
              <a:avLst/>
            </a:prstGeom>
            <a:ln w="12700">
              <a:solidFill>
                <a:schemeClr val="bg2">
                  <a:lumMod val="10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98C3F532-BBCC-16BF-C1C5-13C3842B0FA8}"/>
                </a:ext>
              </a:extLst>
            </p:cNvPr>
            <p:cNvSpPr txBox="1"/>
            <p:nvPr/>
          </p:nvSpPr>
          <p:spPr>
            <a:xfrm>
              <a:off x="9031014" y="2005874"/>
              <a:ext cx="138792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b="1" dirty="0">
                  <a:solidFill>
                    <a:schemeClr val="tx2"/>
                  </a:solidFill>
                </a:rPr>
                <a:t>L</a:t>
              </a:r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5D487324-72A5-74DD-B5B6-FECF360FEDEE}"/>
                </a:ext>
              </a:extLst>
            </p:cNvPr>
            <p:cNvCxnSpPr/>
            <p:nvPr/>
          </p:nvCxnSpPr>
          <p:spPr>
            <a:xfrm>
              <a:off x="7030764" y="2204002"/>
              <a:ext cx="0" cy="652662"/>
            </a:xfrm>
            <a:prstGeom prst="line">
              <a:avLst/>
            </a:prstGeom>
            <a:ln w="19050"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F1E38640-6889-CBDB-4AEF-8A237F6E41EB}"/>
                </a:ext>
              </a:extLst>
            </p:cNvPr>
            <p:cNvCxnSpPr/>
            <p:nvPr/>
          </p:nvCxnSpPr>
          <p:spPr>
            <a:xfrm>
              <a:off x="7335564" y="2204002"/>
              <a:ext cx="0" cy="652662"/>
            </a:xfrm>
            <a:prstGeom prst="line">
              <a:avLst/>
            </a:prstGeom>
            <a:ln w="19050"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509B74A4-B911-23D1-2AF1-F128ECBA756A}"/>
                </a:ext>
              </a:extLst>
            </p:cNvPr>
            <p:cNvCxnSpPr/>
            <p:nvPr/>
          </p:nvCxnSpPr>
          <p:spPr>
            <a:xfrm>
              <a:off x="7653971" y="2204002"/>
              <a:ext cx="0" cy="652662"/>
            </a:xfrm>
            <a:prstGeom prst="line">
              <a:avLst/>
            </a:prstGeom>
            <a:ln w="19050"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D72AB17-3243-3AE3-E5D4-633B5902C187}"/>
                </a:ext>
              </a:extLst>
            </p:cNvPr>
            <p:cNvSpPr txBox="1"/>
            <p:nvPr/>
          </p:nvSpPr>
          <p:spPr>
            <a:xfrm>
              <a:off x="6755900" y="2928732"/>
              <a:ext cx="934699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200" b="1" dirty="0"/>
                <a:t>485 (m)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5B2599E6-1429-E126-6F36-8B1F7EC88911}"/>
                </a:ext>
              </a:extLst>
            </p:cNvPr>
            <p:cNvSpPr txBox="1"/>
            <p:nvPr/>
          </p:nvSpPr>
          <p:spPr>
            <a:xfrm>
              <a:off x="7084621" y="1933572"/>
              <a:ext cx="934699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200" b="1" dirty="0"/>
                <a:t>492.5 (m)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EC9D1850-C39B-05BF-4EE6-ACAEFC881E38}"/>
                </a:ext>
              </a:extLst>
            </p:cNvPr>
            <p:cNvSpPr txBox="1"/>
            <p:nvPr/>
          </p:nvSpPr>
          <p:spPr>
            <a:xfrm>
              <a:off x="7457517" y="2952966"/>
              <a:ext cx="934699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200" b="1" dirty="0"/>
                <a:t>500 (m)</a:t>
              </a:r>
            </a:p>
          </p:txBody>
        </p: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C2470A64-7E1F-1295-A0F2-591BF2B406B4}"/>
                </a:ext>
              </a:extLst>
            </p:cNvPr>
            <p:cNvCxnSpPr/>
            <p:nvPr/>
          </p:nvCxnSpPr>
          <p:spPr>
            <a:xfrm>
              <a:off x="10302668" y="2217074"/>
              <a:ext cx="0" cy="652662"/>
            </a:xfrm>
            <a:prstGeom prst="line">
              <a:avLst/>
            </a:prstGeom>
            <a:ln w="19050"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FE9AC6D-71BA-79E4-6F17-C41D989E4BDF}"/>
                </a:ext>
              </a:extLst>
            </p:cNvPr>
            <p:cNvCxnSpPr/>
            <p:nvPr/>
          </p:nvCxnSpPr>
          <p:spPr>
            <a:xfrm>
              <a:off x="10607468" y="2217074"/>
              <a:ext cx="0" cy="652662"/>
            </a:xfrm>
            <a:prstGeom prst="line">
              <a:avLst/>
            </a:prstGeom>
            <a:ln w="19050"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D101B2EC-6536-2FF7-F896-02EFAF438EA3}"/>
                </a:ext>
              </a:extLst>
            </p:cNvPr>
            <p:cNvCxnSpPr/>
            <p:nvPr/>
          </p:nvCxnSpPr>
          <p:spPr>
            <a:xfrm>
              <a:off x="10925875" y="2217074"/>
              <a:ext cx="0" cy="652662"/>
            </a:xfrm>
            <a:prstGeom prst="line">
              <a:avLst/>
            </a:prstGeom>
            <a:ln w="19050"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2CC2DBC8-20FC-CD87-7669-AE65F5E4AA97}"/>
                </a:ext>
              </a:extLst>
            </p:cNvPr>
            <p:cNvSpPr txBox="1"/>
            <p:nvPr/>
          </p:nvSpPr>
          <p:spPr>
            <a:xfrm>
              <a:off x="10027804" y="2941804"/>
              <a:ext cx="934699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200" b="1" dirty="0"/>
                <a:t>533 (m)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A7D6AF20-9F3F-235D-4069-3E659551847B}"/>
                </a:ext>
              </a:extLst>
            </p:cNvPr>
            <p:cNvSpPr txBox="1"/>
            <p:nvPr/>
          </p:nvSpPr>
          <p:spPr>
            <a:xfrm>
              <a:off x="10356525" y="1946644"/>
              <a:ext cx="934699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200" b="1" dirty="0"/>
                <a:t>536.5 (m)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851F645F-57B8-CB92-1F4C-0625FF1C9D15}"/>
                </a:ext>
              </a:extLst>
            </p:cNvPr>
            <p:cNvSpPr txBox="1"/>
            <p:nvPr/>
          </p:nvSpPr>
          <p:spPr>
            <a:xfrm>
              <a:off x="6726396" y="3293058"/>
              <a:ext cx="1418602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600" b="1" dirty="0"/>
                <a:t>PPE146 Foci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E6DF6177-06FC-59F8-BE40-1900A3DC8544}"/>
                </a:ext>
              </a:extLst>
            </p:cNvPr>
            <p:cNvSpPr txBox="1"/>
            <p:nvPr/>
          </p:nvSpPr>
          <p:spPr>
            <a:xfrm>
              <a:off x="10114573" y="3322479"/>
              <a:ext cx="1418602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600" b="1" dirty="0"/>
                <a:t>PPE156 Foci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40909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1CFD38-95DE-4DC7-E784-7453C00C8B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Optimal Setup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D45AE11-575E-0305-BB6A-B78485A383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554A6-4443-C947-AB3E-98FC9013BBDF}" type="datetime3">
              <a:rPr lang="en-US" smtClean="0"/>
              <a:t>25 July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514784-313B-926D-111F-F18961F5D8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Luke Weaver | H6 Modification – Smaller Beam Spot</a:t>
            </a:r>
            <a:endParaRPr lang="en-US" dirty="0"/>
          </a:p>
        </p:txBody>
      </p:sp>
      <p:pic>
        <p:nvPicPr>
          <p:cNvPr id="14" name="Content Placeholder 13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3005BA3D-32C2-19B7-BE36-D9CFEE8BEB7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07988" y="2854379"/>
            <a:ext cx="6024562" cy="3346978"/>
          </a:xfr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E9AAB009-B0AA-0DFA-25CE-93151559C6FA}"/>
              </a:ext>
            </a:extLst>
          </p:cNvPr>
          <p:cNvSpPr txBox="1"/>
          <p:nvPr/>
        </p:nvSpPr>
        <p:spPr>
          <a:xfrm>
            <a:off x="2305687" y="2669713"/>
            <a:ext cx="248248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400" b="1" dirty="0">
                <a:solidFill>
                  <a:schemeClr val="tx2"/>
                </a:solidFill>
              </a:rPr>
              <a:t>With no Doublet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F8C106D-B883-F57A-8CC4-C7CC4F661913}"/>
              </a:ext>
            </a:extLst>
          </p:cNvPr>
          <p:cNvSpPr txBox="1"/>
          <p:nvPr/>
        </p:nvSpPr>
        <p:spPr>
          <a:xfrm>
            <a:off x="725214" y="965103"/>
            <a:ext cx="10562897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2"/>
                </a:solidFill>
              </a:rPr>
              <a:t>Doublet Solution </a:t>
            </a: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– makes sense as previous focus comes from a Doublet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2"/>
                </a:solidFill>
                <a:sym typeface="Wingdings" pitchFamily="2" charset="2"/>
              </a:rPr>
              <a:t>Quads as far downstream as possible </a:t>
            </a: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– larger beam focuses to smaller spot size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2"/>
                </a:solidFill>
                <a:sym typeface="Wingdings" pitchFamily="2" charset="2"/>
              </a:rPr>
              <a:t>Separation of 4.2 (m) </a:t>
            </a: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– determined from varying separation distances in MAD-X</a:t>
            </a:r>
            <a:endParaRPr lang="en-US" b="1" dirty="0">
              <a:solidFill>
                <a:schemeClr val="tx2"/>
              </a:solidFill>
              <a:sym typeface="Wingdings" pitchFamily="2" charset="2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19" name="Picture 18" descr="A graph with different colored lines&#10;&#10;Description automatically generated">
            <a:extLst>
              <a:ext uri="{FF2B5EF4-FFF2-40B4-BE49-F238E27FC236}">
                <a16:creationId xmlns:a16="http://schemas.microsoft.com/office/drawing/2014/main" id="{B9867465-E2B2-45E8-7E96-486587D5A5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2823" y="3011948"/>
            <a:ext cx="5738648" cy="3188138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E0D708B0-06A6-CA7F-2D75-269902F36951}"/>
              </a:ext>
            </a:extLst>
          </p:cNvPr>
          <p:cNvSpPr txBox="1"/>
          <p:nvPr/>
        </p:nvSpPr>
        <p:spPr>
          <a:xfrm>
            <a:off x="8154694" y="2602699"/>
            <a:ext cx="248248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400" b="1" dirty="0">
                <a:solidFill>
                  <a:schemeClr val="tx2"/>
                </a:solidFill>
              </a:rPr>
              <a:t>With Doublet</a:t>
            </a:r>
            <a:endParaRPr lang="en-US" b="1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057BD1B4-46FD-37D2-E3CF-69828560A816}"/>
                  </a:ext>
                </a:extLst>
              </p:cNvPr>
              <p:cNvSpPr txBox="1"/>
              <p:nvPr/>
            </p:nvSpPr>
            <p:spPr>
              <a:xfrm>
                <a:off x="5041751" y="2086614"/>
                <a:ext cx="2742144" cy="575927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lIns="182880" tIns="0" rIns="0" bIns="0" rtlCol="0">
                <a:spAutoFit/>
              </a:bodyPr>
              <a:lstStyle/>
              <a:p>
                <a:pPr algn="l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dirty="0"/>
                  <a:t> : 13.65 times smaller</a:t>
                </a:r>
              </a:p>
              <a:p>
                <a:pPr algn="l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: 2.56 times smaller</a:t>
                </a: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057BD1B4-46FD-37D2-E3CF-69828560A8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1751" y="2086614"/>
                <a:ext cx="2742144" cy="575927"/>
              </a:xfrm>
              <a:prstGeom prst="rect">
                <a:avLst/>
              </a:prstGeom>
              <a:blipFill>
                <a:blip r:embed="rId4"/>
                <a:stretch>
                  <a:fillRect t="-10417" b="-1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177911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BFB7FF-E32B-BAB8-5E6E-3516C6971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Multiple Scattering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6B73E2-BA56-28E8-DC28-2F21176C252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76B833D-25D0-734D-9A74-19C98058218F}" type="datetime3">
              <a:rPr lang="en-US" smtClean="0"/>
              <a:t>25 July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807039-87F7-5A96-076C-F37FBA74457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Luke Weaver | H6 Modification – Smaller Beam Spot</a:t>
            </a:r>
            <a:endParaRPr lang="en-US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F9BAC680-FD7A-505E-72A1-0AF0233B9BF7}"/>
              </a:ext>
            </a:extLst>
          </p:cNvPr>
          <p:cNvSpPr txBox="1">
            <a:spLocks/>
          </p:cNvSpPr>
          <p:nvPr/>
        </p:nvSpPr>
        <p:spPr>
          <a:xfrm>
            <a:off x="407987" y="1598658"/>
            <a:ext cx="3454565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End of beamline has ~40 m of air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Monte Carlo simulation of multiple scattering in air from reference beam</a:t>
            </a:r>
          </a:p>
          <a:p>
            <a:endParaRPr lang="en-US" dirty="0"/>
          </a:p>
        </p:txBody>
      </p:sp>
      <p:pic>
        <p:nvPicPr>
          <p:cNvPr id="9" name="Picture 8" descr="A diagram of a graph&#10;&#10;Description automatically generated with medium confidence">
            <a:extLst>
              <a:ext uri="{FF2B5EF4-FFF2-40B4-BE49-F238E27FC236}">
                <a16:creationId xmlns:a16="http://schemas.microsoft.com/office/drawing/2014/main" id="{A54C84DD-9590-294E-D12F-5079EDC957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6254" y="1136726"/>
            <a:ext cx="8163205" cy="5070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00602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BFB7FF-E32B-BAB8-5E6E-3516C6971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Multiple Scattering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6B73E2-BA56-28E8-DC28-2F21176C252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76B833D-25D0-734D-9A74-19C98058218F}" type="datetime3">
              <a:rPr lang="en-US" smtClean="0"/>
              <a:t>25 July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807039-87F7-5A96-076C-F37FBA74457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Luke Weaver | H6 Modification – Smaller Beam Spot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ontent Placeholder 2">
                <a:extLst>
                  <a:ext uri="{FF2B5EF4-FFF2-40B4-BE49-F238E27FC236}">
                    <a16:creationId xmlns:a16="http://schemas.microsoft.com/office/drawing/2014/main" id="{F9BAC680-FD7A-505E-72A1-0AF0233B9BF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07987" y="1598658"/>
                <a:ext cx="3568267" cy="4608512"/>
              </a:xfrm>
              <a:prstGeom prst="rect">
                <a:avLst/>
              </a:prstGeom>
            </p:spPr>
            <p:txBody>
              <a:bodyPr vert="horz" lIns="0" tIns="0" rIns="0" bIns="0" rtlCol="0">
                <a:normAutofit fontScale="92500"/>
              </a:bodyPr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Font typeface="Arial"/>
                  <a:buNone/>
                  <a:tabLst/>
                  <a:defRPr sz="2100" b="1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2385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charset="0"/>
                  <a:buChar char="•"/>
                  <a:tabLst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7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600" kern="1200">
                    <a:solidFill>
                      <a:schemeClr val="accent6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tx2"/>
                    </a:solidFill>
                  </a:rPr>
                  <a:t>Convolution with sigma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b="1" i="1" dirty="0">
                  <a:latin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𝒓</m:t>
                          </m:r>
                        </m:sub>
                        <m:sup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𝟓𝟑𝟑</m:t>
                          </m:r>
                        </m:sup>
                      </m:sSubSup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𝟐𝟖𝟓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𝒎𝒎</m:t>
                          </m:r>
                        </m:e>
                      </m:d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b="1" i="1" dirty="0">
                  <a:latin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𝒓</m:t>
                          </m:r>
                        </m:sub>
                        <m:sup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𝟓𝟒𝟎</m:t>
                          </m:r>
                        </m:sup>
                      </m:sSubSup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𝟒𝟎𝟕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𝒎𝒎</m:t>
                          </m:r>
                        </m:e>
                      </m:d>
                    </m:oMath>
                  </m:oMathPara>
                </a14:m>
                <a:endParaRPr lang="en-US" b="1" dirty="0"/>
              </a:p>
              <a:p>
                <a:pPr algn="ctr"/>
                <a:endParaRPr lang="en-US" dirty="0">
                  <a:solidFill>
                    <a:schemeClr val="tx2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tx2"/>
                    </a:solidFill>
                  </a:rPr>
                  <a:t>Monte Carlo simulation of multiple scattering in air from reference beam</a:t>
                </a:r>
              </a:p>
              <a:p>
                <a:endParaRPr lang="en-US" b="1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𝒓</m:t>
                          </m:r>
                        </m:sub>
                        <m:sup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𝟓𝟑𝟑</m:t>
                          </m:r>
                        </m:sup>
                      </m:sSubSup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𝟏𝟖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𝒎𝒎</m:t>
                          </m:r>
                        </m:e>
                      </m:d>
                    </m:oMath>
                  </m:oMathPara>
                </a14:m>
                <a:endParaRPr lang="en-US" b="1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𝒓</m:t>
                          </m:r>
                        </m:sub>
                        <m:sup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𝟓𝟒𝟎</m:t>
                          </m:r>
                        </m:sup>
                      </m:sSubSup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𝟐𝟏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 (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𝒎𝒎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>
                  <a:solidFill>
                    <a:schemeClr val="tx2"/>
                  </a:solidFill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13" name="Content Placeholder 2">
                <a:extLst>
                  <a:ext uri="{FF2B5EF4-FFF2-40B4-BE49-F238E27FC236}">
                    <a16:creationId xmlns:a16="http://schemas.microsoft.com/office/drawing/2014/main" id="{F9BAC680-FD7A-505E-72A1-0AF0233B9B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987" y="1598658"/>
                <a:ext cx="3568267" cy="4608512"/>
              </a:xfrm>
              <a:prstGeom prst="rect">
                <a:avLst/>
              </a:prstGeom>
              <a:blipFill>
                <a:blip r:embed="rId2"/>
                <a:stretch>
                  <a:fillRect l="-3915" t="-19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 descr="A graph with a blue line&#10;&#10;Description automatically generated">
            <a:extLst>
              <a:ext uri="{FF2B5EF4-FFF2-40B4-BE49-F238E27FC236}">
                <a16:creationId xmlns:a16="http://schemas.microsoft.com/office/drawing/2014/main" id="{FDB51728-D7BE-CD38-5C12-0DD212F3DF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91493" y="1124110"/>
            <a:ext cx="7587889" cy="498533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14E072A-89CE-7FB6-8252-4836285B4127}"/>
              </a:ext>
            </a:extLst>
          </p:cNvPr>
          <p:cNvSpPr txBox="1"/>
          <p:nvPr/>
        </p:nvSpPr>
        <p:spPr>
          <a:xfrm rot="16200000">
            <a:off x="2844829" y="3336666"/>
            <a:ext cx="2577595" cy="18466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Relative Frequence of X (normalized)</a:t>
            </a:r>
          </a:p>
        </p:txBody>
      </p:sp>
    </p:spTree>
    <p:extLst>
      <p:ext uri="{BB962C8B-B14F-4D97-AF65-F5344CB8AC3E}">
        <p14:creationId xmlns:p14="http://schemas.microsoft.com/office/powerpoint/2010/main" val="33342810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12C7BB-6E19-F05B-AB47-3ECF40BB3F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1F7FE-B200-FD48-B22A-FC8FA6F9BDDA}" type="datetime3">
              <a:rPr lang="en-US" smtClean="0"/>
              <a:t>25 July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09D656-CCA7-BD0A-BE59-835674335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Luke Weaver | H6 Modification – Smaller Beam Spot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AE43885-4442-B93C-D791-F2ECB9ACB9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0836" y="2160555"/>
            <a:ext cx="7772400" cy="404022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227CCE5-E289-2960-8EFE-F40E61189D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4909" y="600746"/>
            <a:ext cx="7398327" cy="200658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105567F-1622-A7C7-7906-7DDADE9AFE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Beamline Model BDSIM</a:t>
            </a:r>
            <a:br>
              <a:rPr lang="en-US" dirty="0"/>
            </a:br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8E6A2E6F-8AF1-1051-E2C6-D415F366E182}"/>
              </a:ext>
            </a:extLst>
          </p:cNvPr>
          <p:cNvSpPr txBox="1">
            <a:spLocks/>
          </p:cNvSpPr>
          <p:nvPr/>
        </p:nvSpPr>
        <p:spPr>
          <a:xfrm>
            <a:off x="407987" y="1598658"/>
            <a:ext cx="3568267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Added vacuum begin and end statements that were missing in the previous model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Added new quadrupoles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Verified the optics</a:t>
            </a:r>
          </a:p>
          <a:p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3CEDBF8-CE81-0D02-8910-62F7C04557D0}"/>
              </a:ext>
            </a:extLst>
          </p:cNvPr>
          <p:cNvSpPr txBox="1"/>
          <p:nvPr/>
        </p:nvSpPr>
        <p:spPr>
          <a:xfrm>
            <a:off x="9724028" y="1619226"/>
            <a:ext cx="1900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New Quadrupoles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B5648F1-F6D1-322F-CCF0-7FF845D09B1F}"/>
              </a:ext>
            </a:extLst>
          </p:cNvPr>
          <p:cNvCxnSpPr>
            <a:cxnSpLocks/>
          </p:cNvCxnSpPr>
          <p:nvPr/>
        </p:nvCxnSpPr>
        <p:spPr>
          <a:xfrm flipV="1">
            <a:off x="10742212" y="984178"/>
            <a:ext cx="262393" cy="603992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A4719C4-FFB6-B2EF-13DE-8EFE0DE276CC}"/>
              </a:ext>
            </a:extLst>
          </p:cNvPr>
          <p:cNvCxnSpPr>
            <a:cxnSpLocks/>
          </p:cNvCxnSpPr>
          <p:nvPr/>
        </p:nvCxnSpPr>
        <p:spPr>
          <a:xfrm flipV="1">
            <a:off x="10742212" y="1042755"/>
            <a:ext cx="381663" cy="555903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95484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3F6A1C-DFA3-92F9-32DC-99260C0F9B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E638B5-8B06-A9F0-C4B3-32A1145655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8" y="1592264"/>
            <a:ext cx="9822940" cy="4608512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Simulate whole beamline start to finish in BDSIM (with physics on)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Determine multi-species distribution of beam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Compare to measurements during first week of August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67D230-5833-107D-AC5A-C33AD31EA52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240055" y="6424669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476B833D-25D0-734D-9A74-19C98058218F}" type="datetime3">
              <a:rPr lang="en-US" smtClean="0"/>
              <a:pPr>
                <a:spcAft>
                  <a:spcPts val="600"/>
                </a:spcAft>
              </a:pPr>
              <a:t>25 July 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20A5CC-F1A4-7D6A-ACA8-31C84B9A1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68056" y="6424669"/>
            <a:ext cx="3769336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Luke Weaver | H6 Modification – Smaller Beam Spot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EAE6196-B375-810B-33F3-6AAFCD2B08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87781" y="553337"/>
            <a:ext cx="1179871" cy="5673871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19C16477-B8BA-312E-387A-A797059FCD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792" y="2954673"/>
            <a:ext cx="9455331" cy="2855829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CEC46C1A-6B28-ACF0-3860-0917461D7F53}"/>
              </a:ext>
            </a:extLst>
          </p:cNvPr>
          <p:cNvSpPr txBox="1"/>
          <p:nvPr/>
        </p:nvSpPr>
        <p:spPr>
          <a:xfrm>
            <a:off x="4214251" y="5686432"/>
            <a:ext cx="240861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/>
              <a:t>(Preliminary Results)</a:t>
            </a:r>
          </a:p>
        </p:txBody>
      </p:sp>
    </p:spTree>
    <p:extLst>
      <p:ext uri="{BB962C8B-B14F-4D97-AF65-F5344CB8AC3E}">
        <p14:creationId xmlns:p14="http://schemas.microsoft.com/office/powerpoint/2010/main" val="17035391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3" id="{79505CBF-26D0-3F42-838B-F739AA961F34}" vid="{118E76CD-4603-0A43-A397-968F6524BBD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6077</TotalTime>
  <Words>418</Words>
  <Application>Microsoft Macintosh PowerPoint</Application>
  <PresentationFormat>Widescreen</PresentationFormat>
  <Paragraphs>79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Cambria Math</vt:lpstr>
      <vt:lpstr>Wingdings</vt:lpstr>
      <vt:lpstr>Office Theme</vt:lpstr>
      <vt:lpstr>H6 Modification – Smaller Beam Spot</vt:lpstr>
      <vt:lpstr>A Brief Recap</vt:lpstr>
      <vt:lpstr>Work Thus Far</vt:lpstr>
      <vt:lpstr>Optimal Setup</vt:lpstr>
      <vt:lpstr>Multiple Scattering</vt:lpstr>
      <vt:lpstr>Multiple Scattering</vt:lpstr>
      <vt:lpstr>Beamline Model BDSIM </vt:lpstr>
      <vt:lpstr>Next Steps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MSTR - Luke Weaver</dc:creator>
  <cp:lastModifiedBy>MSTR - Luke Weaver</cp:lastModifiedBy>
  <cp:revision>144</cp:revision>
  <dcterms:created xsi:type="dcterms:W3CDTF">2024-07-15T09:36:59Z</dcterms:created>
  <dcterms:modified xsi:type="dcterms:W3CDTF">2024-07-25T09:19:21Z</dcterms:modified>
</cp:coreProperties>
</file>