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6" r:id="rId2"/>
    <p:sldId id="297" r:id="rId3"/>
    <p:sldId id="298" r:id="rId4"/>
    <p:sldId id="301" r:id="rId5"/>
    <p:sldId id="299" r:id="rId6"/>
    <p:sldId id="306" r:id="rId7"/>
    <p:sldId id="309" r:id="rId8"/>
    <p:sldId id="313" r:id="rId9"/>
    <p:sldId id="314" r:id="rId10"/>
    <p:sldId id="303" r:id="rId11"/>
    <p:sldId id="316" r:id="rId12"/>
    <p:sldId id="311" r:id="rId13"/>
    <p:sldId id="31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347"/>
    <p:restoredTop sz="94592"/>
  </p:normalViewPr>
  <p:slideViewPr>
    <p:cSldViewPr snapToGrid="0" snapToObjects="1">
      <p:cViewPr varScale="1">
        <p:scale>
          <a:sx n="102" d="100"/>
          <a:sy n="102" d="100"/>
        </p:scale>
        <p:origin x="224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ticlebites.com/?p=4007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>
                <a:effectLst/>
                <a:latin typeface="Times New Roman" panose="02020603050405020304" pitchFamily="18" charset="0"/>
                <a:hlinkClick r:id="rId3"/>
              </a:rPr>
              <a:t>www.particlebites.com/?p=4007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164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lnSpc>
                <a:spcPct val="200000"/>
              </a:lnSpc>
            </a:pPr>
            <a:r>
              <a:rPr lang="en-US" sz="1200" b="0" dirty="0">
                <a:effectLst/>
                <a:latin typeface="Times New Roman" panose="02020603050405020304" pitchFamily="18" charset="0"/>
              </a:rPr>
              <a:t>https://</a:t>
            </a:r>
            <a:r>
              <a:rPr lang="en-US" sz="1200" b="0" dirty="0" err="1">
                <a:effectLst/>
                <a:latin typeface="Times New Roman" panose="02020603050405020304" pitchFamily="18" charset="0"/>
              </a:rPr>
              <a:t>medium.com</a:t>
            </a:r>
            <a:r>
              <a:rPr lang="en-US" sz="1200" b="0" dirty="0">
                <a:effectLst/>
                <a:latin typeface="Times New Roman" panose="02020603050405020304" pitchFamily="18" charset="0"/>
              </a:rPr>
              <a:t>/the-modern-scientist/graph-neural-networks-series-part-4-the-gnns-message-passing-over-smoothing-e77ffee523cc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75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06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16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039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96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6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25 July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0.png"/><Relationship Id="rId7" Type="http://schemas.openxmlformats.org/officeDocument/2006/relationships/image" Target="../media/image24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4" Type="http://schemas.openxmlformats.org/officeDocument/2006/relationships/image" Target="../media/image2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LHCb Jet Flavour Classification with Graph Neural Networks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Gabriella Pesticci</a:t>
            </a:r>
          </a:p>
          <a:p>
            <a:r>
              <a:rPr lang="en-GB" b="0" dirty="0"/>
              <a:t>July 25, 2024</a:t>
            </a:r>
          </a:p>
        </p:txBody>
      </p:sp>
      <p:pic>
        <p:nvPicPr>
          <p:cNvPr id="9" name="Picture 8" descr="A close-up of a logo&#10;&#10;Description automatically generated">
            <a:extLst>
              <a:ext uri="{FF2B5EF4-FFF2-40B4-BE49-F238E27FC236}">
                <a16:creationId xmlns:a16="http://schemas.microsoft.com/office/drawing/2014/main" id="{E9E508A5-571F-9F64-E9DE-E276BEDAA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154" y="5582265"/>
            <a:ext cx="1247128" cy="853042"/>
          </a:xfrm>
          <a:prstGeom prst="rect">
            <a:avLst/>
          </a:prstGeom>
        </p:spPr>
      </p:pic>
      <p:pic>
        <p:nvPicPr>
          <p:cNvPr id="11" name="Picture 10" descr="A yellow letter m on a black background&#10;&#10;Description automatically generated">
            <a:extLst>
              <a:ext uri="{FF2B5EF4-FFF2-40B4-BE49-F238E27FC236}">
                <a16:creationId xmlns:a16="http://schemas.microsoft.com/office/drawing/2014/main" id="{C06503B1-5819-C796-C434-2C4BA16EA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492" y="5582265"/>
            <a:ext cx="1247127" cy="899295"/>
          </a:xfrm>
          <a:prstGeom prst="rect">
            <a:avLst/>
          </a:prstGeom>
        </p:spPr>
      </p:pic>
      <p:pic>
        <p:nvPicPr>
          <p:cNvPr id="13" name="Picture 12" descr="A purple and white shield with white crosses&#10;&#10;Description automatically generated">
            <a:extLst>
              <a:ext uri="{FF2B5EF4-FFF2-40B4-BE49-F238E27FC236}">
                <a16:creationId xmlns:a16="http://schemas.microsoft.com/office/drawing/2014/main" id="{CD17214E-9BF0-EA80-B7E5-29ABB1CD7E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230" y="5582265"/>
            <a:ext cx="899295" cy="899295"/>
          </a:xfrm>
          <a:prstGeom prst="rect">
            <a:avLst/>
          </a:prstGeom>
        </p:spPr>
      </p:pic>
      <p:pic>
        <p:nvPicPr>
          <p:cNvPr id="2052" name="Picture 4" descr="University Of Cincinnati Logo - University Of Cincinnati College  Conservatory Of Music, HD Png Download , Transparent Png Image - PNGitem">
            <a:extLst>
              <a:ext uri="{FF2B5EF4-FFF2-40B4-BE49-F238E27FC236}">
                <a16:creationId xmlns:a16="http://schemas.microsoft.com/office/drawing/2014/main" id="{B04F2C71-8938-DE5C-A312-9C9A4063B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441" y="5582265"/>
            <a:ext cx="981523" cy="89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700BF-290A-7927-4F1F-84DC5B427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3AF7F-AAC4-8C74-5CF8-20243E581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Graph Neural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396D5-12BA-6B21-98A4-A211E4B5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E980FE1E-28B9-D23F-90E8-508C3BF40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AF850DF-649A-C104-CB22-9B12A14EE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14" y="1105321"/>
            <a:ext cx="11681198" cy="46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488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700BF-290A-7927-4F1F-84DC5B427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3AF7F-AAC4-8C74-5CF8-20243E581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Graph Neural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396D5-12BA-6B21-98A4-A211E4B5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0E33D629-6184-A841-5B86-B9A2F7371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7E84A3-1C5F-9162-FE1B-92AC5F46F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2"/>
            <a:ext cx="4711686" cy="39145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158717E-7B67-2001-34EA-BD16BD009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215" y="1384981"/>
            <a:ext cx="5644958" cy="396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555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6AAE2D-CB81-59C3-A3D0-B6A3B1D62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2"/>
            <a:ext cx="2972025" cy="4219815"/>
          </a:xfrm>
        </p:spPr>
        <p:txBody>
          <a:bodyPr>
            <a:normAutofit/>
          </a:bodyPr>
          <a:lstStyle/>
          <a:p>
            <a:r>
              <a:rPr lang="en-US" dirty="0"/>
              <a:t>Feature Ablation: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Remove one feature at a time and compare predictions</a:t>
            </a:r>
          </a:p>
          <a:p>
            <a:pPr lvl="1" indent="0">
              <a:buNone/>
            </a:pPr>
            <a:endParaRPr lang="en-US" dirty="0"/>
          </a:p>
          <a:p>
            <a:r>
              <a:rPr lang="en-US" dirty="0"/>
              <a:t>Next steps: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Hyperparameter tuning and optimization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Complete documentation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Apply for c-jet and fat jet classification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391E8B-7FF3-6ABC-46E7-57D0A8F9D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700BF-290A-7927-4F1F-84DC5B427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3AF7F-AAC4-8C74-5CF8-20243E581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Graph Neural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396D5-12BA-6B21-98A4-A211E4B5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1C3526-2114-FAA6-6023-FA0D51A9A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506" y="218194"/>
            <a:ext cx="7431773" cy="60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5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358142-F7ED-97DB-3623-A5CD08CEC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FF8FE-954D-19E1-5052-ECC0106DE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Graph Neural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9B16-69E2-064E-0CA9-55746757A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4" name="Picture 33" descr="A landscape of a mountain range&#10;&#10;Description automatically generated with medium confidence">
            <a:extLst>
              <a:ext uri="{FF2B5EF4-FFF2-40B4-BE49-F238E27FC236}">
                <a16:creationId xmlns:a16="http://schemas.microsoft.com/office/drawing/2014/main" id="{EA014370-E5CE-7E6B-FF92-F38C66C9F8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0" r="13780"/>
          <a:stretch/>
        </p:blipFill>
        <p:spPr>
          <a:xfrm rot="5400000">
            <a:off x="2795592" y="96830"/>
            <a:ext cx="3469625" cy="3194720"/>
          </a:xfrm>
          <a:prstGeom prst="rect">
            <a:avLst/>
          </a:prstGeom>
        </p:spPr>
      </p:pic>
      <p:pic>
        <p:nvPicPr>
          <p:cNvPr id="38" name="Picture 37" descr="Two women standing on a hill with a view of a lake and mountains&#10;&#10;Description automatically generated">
            <a:extLst>
              <a:ext uri="{FF2B5EF4-FFF2-40B4-BE49-F238E27FC236}">
                <a16:creationId xmlns:a16="http://schemas.microsoft.com/office/drawing/2014/main" id="{455214BB-8CAB-5AF8-E8E0-B6ABD2456D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53" t="1734" r="18504" b="-174"/>
          <a:stretch/>
        </p:blipFill>
        <p:spPr>
          <a:xfrm>
            <a:off x="-47840" y="3422824"/>
            <a:ext cx="3003854" cy="3496743"/>
          </a:xfrm>
          <a:prstGeom prst="rect">
            <a:avLst/>
          </a:prstGeom>
        </p:spPr>
      </p:pic>
      <p:pic>
        <p:nvPicPr>
          <p:cNvPr id="14" name="Picture 13" descr="A body of water with mountains in the background&#10;&#10;Description automatically generated">
            <a:extLst>
              <a:ext uri="{FF2B5EF4-FFF2-40B4-BE49-F238E27FC236}">
                <a16:creationId xmlns:a16="http://schemas.microsoft.com/office/drawing/2014/main" id="{869BF623-53C6-0691-C69C-5F7DD69DFE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907"/>
          <a:stretch/>
        </p:blipFill>
        <p:spPr>
          <a:xfrm rot="5400000">
            <a:off x="5864478" y="222005"/>
            <a:ext cx="3470282" cy="2943706"/>
          </a:xfrm>
          <a:prstGeom prst="rect">
            <a:avLst/>
          </a:prstGeom>
        </p:spPr>
      </p:pic>
      <p:pic>
        <p:nvPicPr>
          <p:cNvPr id="10" name="Picture 9" descr="A dock on a lake&#10;&#10;Description automatically generated">
            <a:extLst>
              <a:ext uri="{FF2B5EF4-FFF2-40B4-BE49-F238E27FC236}">
                <a16:creationId xmlns:a16="http://schemas.microsoft.com/office/drawing/2014/main" id="{CEE27B62-1BCB-D6AD-EB84-E28F33A3FB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303" r="310"/>
          <a:stretch/>
        </p:blipFill>
        <p:spPr>
          <a:xfrm rot="5400000">
            <a:off x="8898091" y="96499"/>
            <a:ext cx="3470282" cy="3194720"/>
          </a:xfrm>
          <a:prstGeom prst="rect">
            <a:avLst/>
          </a:prstGeom>
        </p:spPr>
      </p:pic>
      <p:pic>
        <p:nvPicPr>
          <p:cNvPr id="44" name="Picture 43" descr="Two women taking a selfie&#10;&#10;Description automatically generated">
            <a:extLst>
              <a:ext uri="{FF2B5EF4-FFF2-40B4-BE49-F238E27FC236}">
                <a16:creationId xmlns:a16="http://schemas.microsoft.com/office/drawing/2014/main" id="{A1B603DC-E444-F127-031C-7D56400C31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2160"/>
          <a:stretch/>
        </p:blipFill>
        <p:spPr>
          <a:xfrm>
            <a:off x="-22967" y="-41282"/>
            <a:ext cx="2963010" cy="3470282"/>
          </a:xfrm>
          <a:prstGeom prst="rect">
            <a:avLst/>
          </a:prstGeom>
        </p:spPr>
      </p:pic>
      <p:pic>
        <p:nvPicPr>
          <p:cNvPr id="46" name="Picture 45" descr="A group of women posing for a picture&#10;&#10;Description automatically generated">
            <a:extLst>
              <a:ext uri="{FF2B5EF4-FFF2-40B4-BE49-F238E27FC236}">
                <a16:creationId xmlns:a16="http://schemas.microsoft.com/office/drawing/2014/main" id="{836E3826-DDD9-74E8-4C57-67388AEA59E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533" t="4465" b="5130"/>
          <a:stretch/>
        </p:blipFill>
        <p:spPr>
          <a:xfrm rot="5400000">
            <a:off x="5848346" y="3670479"/>
            <a:ext cx="3435179" cy="2939872"/>
          </a:xfrm>
          <a:prstGeom prst="rect">
            <a:avLst/>
          </a:prstGeom>
        </p:spPr>
      </p:pic>
      <p:pic>
        <p:nvPicPr>
          <p:cNvPr id="28" name="Picture 27" descr="A landscape of a vineyard&#10;&#10;Description automatically generated">
            <a:extLst>
              <a:ext uri="{FF2B5EF4-FFF2-40B4-BE49-F238E27FC236}">
                <a16:creationId xmlns:a16="http://schemas.microsoft.com/office/drawing/2014/main" id="{8B8F8AE0-8AED-D447-B52A-054371C1AE8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774"/>
          <a:stretch/>
        </p:blipFill>
        <p:spPr>
          <a:xfrm rot="5400000">
            <a:off x="2785120" y="3570749"/>
            <a:ext cx="3490569" cy="3194720"/>
          </a:xfrm>
          <a:prstGeom prst="rect">
            <a:avLst/>
          </a:prstGeom>
        </p:spPr>
      </p:pic>
      <p:pic>
        <p:nvPicPr>
          <p:cNvPr id="12" name="Picture 11" descr="A view of a lake with mountains in the background&#10;&#10;Description automatically generated">
            <a:extLst>
              <a:ext uri="{FF2B5EF4-FFF2-40B4-BE49-F238E27FC236}">
                <a16:creationId xmlns:a16="http://schemas.microsoft.com/office/drawing/2014/main" id="{F45AF43C-5C96-AAEB-7C23-E0729B2A04E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6519" t="13037" r="15951" b="2737"/>
          <a:stretch/>
        </p:blipFill>
        <p:spPr>
          <a:xfrm>
            <a:off x="9036046" y="3422824"/>
            <a:ext cx="3178921" cy="349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543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A46D46-25D3-8E8D-CB9F-4AD12853E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75717" cy="4608512"/>
          </a:xfrm>
        </p:spPr>
        <p:txBody>
          <a:bodyPr>
            <a:normAutofit/>
          </a:bodyPr>
          <a:lstStyle/>
          <a:p>
            <a:r>
              <a:rPr lang="en-US" dirty="0"/>
              <a:t>Jet Hadronization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p-p collisions at LHC produce quarks and gluons which hadronize due to QCD confinement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b-quarks are heavy quarks with longer lifetimes, so there is a characteristic delay before hadronization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We need to reconstruct the event and identify the original particle</a:t>
            </a:r>
          </a:p>
          <a:p>
            <a:r>
              <a:rPr lang="en-US" dirty="0"/>
              <a:t>Goal: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Binary classification: identify if jets are produced by b-quarks or not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Utilize deep learning to accurately classify the jets in our data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Apply this to classifier to identify c-jets and fat-jets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93FEB8-5DA9-E2A7-A0BC-D4FB553D5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B6E18-B8E7-F3AA-4C71-595A6A1C7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C0E52-F08E-B1FF-48A3-5E114D918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Graph Neural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33CE6-E3EB-398D-1082-CE7CDEAA0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 descr="Jets aren't just a game of tag anymore – ParticleBites">
            <a:extLst>
              <a:ext uri="{FF2B5EF4-FFF2-40B4-BE49-F238E27FC236}">
                <a16:creationId xmlns:a16="http://schemas.microsoft.com/office/drawing/2014/main" id="{86741672-2BD4-9D94-B73A-E5CE4D33D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640" y="1486217"/>
            <a:ext cx="3692906" cy="377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57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0A053B-FA99-0B29-7611-19D1CC777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237753" cy="4608512"/>
          </a:xfrm>
        </p:spPr>
        <p:txBody>
          <a:bodyPr/>
          <a:lstStyle/>
          <a:p>
            <a:pPr marL="609750" lvl="1" indent="-285750"/>
            <a:r>
              <a:rPr lang="en-US" b="1" dirty="0"/>
              <a:t>Deep learning</a:t>
            </a:r>
          </a:p>
          <a:p>
            <a:pPr marL="933750" lvl="2" indent="-285750"/>
            <a:r>
              <a:rPr lang="en-US" dirty="0"/>
              <a:t>Multiple hidden layers</a:t>
            </a:r>
          </a:p>
          <a:p>
            <a:pPr marL="609750" lvl="1" indent="-285750"/>
            <a:r>
              <a:rPr lang="en-US" b="1" dirty="0"/>
              <a:t>GNN</a:t>
            </a:r>
          </a:p>
          <a:p>
            <a:pPr marL="933750" lvl="2" indent="-285750"/>
            <a:r>
              <a:rPr lang="en-US" dirty="0"/>
              <a:t>Represent data as graphical structures</a:t>
            </a:r>
          </a:p>
          <a:p>
            <a:pPr marL="933750" lvl="2" indent="-285750"/>
            <a:r>
              <a:rPr lang="en-US" dirty="0"/>
              <a:t>Able to handle complex datasets and capture relationships</a:t>
            </a:r>
          </a:p>
          <a:p>
            <a:pPr marL="933750" lvl="2" indent="-285750"/>
            <a:r>
              <a:rPr lang="en-US" dirty="0"/>
              <a:t>Message passing allows for information to be passed between nodes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0012AA-C3AA-786C-7782-848F34673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Learning with Graph Neural Networks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D37A8C-4EFE-E3B4-F84F-5A62EED47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20C71-A51D-2266-5CF2-37243C2C2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Graph Neural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52AD6-22C0-0874-C03E-BC0345383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Graph Neural Networks Series | Part 4 |The GNNs, Message Passing &amp;  Over-smoothing | by Omar Hussein | The Modern Scientist | Medium">
            <a:extLst>
              <a:ext uri="{FF2B5EF4-FFF2-40B4-BE49-F238E27FC236}">
                <a16:creationId xmlns:a16="http://schemas.microsoft.com/office/drawing/2014/main" id="{D02B7CE3-6B12-5338-E07A-FF5B196CD6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" r="16347"/>
          <a:stretch/>
        </p:blipFill>
        <p:spPr bwMode="auto">
          <a:xfrm>
            <a:off x="5253636" y="3896519"/>
            <a:ext cx="5995754" cy="211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hat Is a GNN? How Do Graph Neural Networks Work? - SEON">
            <a:extLst>
              <a:ext uri="{FF2B5EF4-FFF2-40B4-BE49-F238E27FC236}">
                <a16:creationId xmlns:a16="http://schemas.microsoft.com/office/drawing/2014/main" id="{852B90E1-800C-20BA-7762-E7D3EE844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153" y="1179247"/>
            <a:ext cx="3877523" cy="271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614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E267B3-897A-170F-5189-0A25D400D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116510" cy="4487903"/>
          </a:xfrm>
        </p:spPr>
        <p:txBody>
          <a:bodyPr>
            <a:normAutofit/>
          </a:bodyPr>
          <a:lstStyle/>
          <a:p>
            <a:r>
              <a:rPr lang="en-US" dirty="0"/>
              <a:t>Dijet Sample: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Leading jet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Each graph represents one jet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Each node = one daughter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Fully connected edges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Features: jet-level and daughter-level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Assign truth labels for each jet after truth matching and applying cuts to jet features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FAC073-F37C-F69B-7A4B-8022F84F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Representations of Data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C8609-69F2-D4C1-C795-B9267E204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895ED-469D-9C8B-3116-ABC5C2BD8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Graph Neural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AAB83-AA3F-6C36-759F-090C478D3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7D02CC-5D6F-FC63-71F6-0F41B3DFB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9441" y="1439336"/>
            <a:ext cx="6748895" cy="448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78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95AA3B-88A2-B86D-A91A-D64D87AB1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/>
          </a:bodyPr>
          <a:lstStyle/>
          <a:p>
            <a:r>
              <a:rPr lang="en-US" sz="1900" dirty="0"/>
              <a:t>Truth Matching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For all data:</a:t>
            </a:r>
          </a:p>
          <a:p>
            <a:pPr marL="990900" lvl="2" indent="-342900"/>
            <a:r>
              <a:rPr lang="en-US" dirty="0"/>
              <a:t>MC Match = 1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Signal data:</a:t>
            </a:r>
          </a:p>
          <a:p>
            <a:pPr marL="990900" lvl="2" indent="-342900"/>
            <a:r>
              <a:rPr lang="en-US" dirty="0"/>
              <a:t>MC Jet EfB &gt; 0.6</a:t>
            </a:r>
          </a:p>
          <a:p>
            <a:pPr marL="666900" lvl="1" indent="-342900"/>
            <a:r>
              <a:rPr lang="en-US" sz="1700" dirty="0"/>
              <a:t>Background data:</a:t>
            </a:r>
          </a:p>
          <a:p>
            <a:pPr marL="990900" lvl="2" indent="-342900"/>
            <a:r>
              <a:rPr lang="en-US" dirty="0"/>
              <a:t>MC Jet EfB &lt; 0.6</a:t>
            </a:r>
          </a:p>
          <a:p>
            <a:pPr marL="990900" lvl="2" indent="-342900"/>
            <a:r>
              <a:rPr lang="en-US" dirty="0"/>
              <a:t>MC Jet EfD &lt; 0.6</a:t>
            </a:r>
          </a:p>
          <a:p>
            <a:r>
              <a:rPr lang="en-US" sz="1900" dirty="0"/>
              <a:t>Jet Selection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pT &gt; 20 GeV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2.2 &lt; </a:t>
            </a:r>
            <a:r>
              <a:rPr lang="el-GR" sz="1700" dirty="0"/>
              <a:t>η &lt; 4.</a:t>
            </a:r>
            <a:r>
              <a:rPr lang="en-US" sz="1700" dirty="0"/>
              <a:t>4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FE4511-B514-AF8F-66D6-88D9623F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Preparation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7A6B3D-C609-0121-A2D4-EB5313338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8D69C-F67A-06EC-F92C-356AD6D32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Graph Neural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101EA-8A12-7362-5325-FC7D252B3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1BE734B-0680-D757-EB68-3E87772A2018}"/>
              </a:ext>
            </a:extLst>
          </p:cNvPr>
          <p:cNvSpPr txBox="1">
            <a:spLocks/>
          </p:cNvSpPr>
          <p:nvPr/>
        </p:nvSpPr>
        <p:spPr>
          <a:xfrm>
            <a:off x="3995472" y="1618773"/>
            <a:ext cx="3363629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Jet Features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Describes overall jet kinematics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Shared by all daughters in the jet</a:t>
            </a:r>
          </a:p>
          <a:p>
            <a:r>
              <a:rPr lang="en-US" sz="1900" dirty="0"/>
              <a:t>Daughter Features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Unique kinematics for each daughter in the jet</a:t>
            </a:r>
          </a:p>
          <a:p>
            <a:r>
              <a:rPr lang="en-US" sz="1900" dirty="0"/>
              <a:t>SV Features</a:t>
            </a:r>
          </a:p>
          <a:p>
            <a:pPr marL="666900" lvl="1" indent="-342900"/>
            <a:r>
              <a:rPr lang="en-US" sz="1700" dirty="0"/>
              <a:t>SV tagging</a:t>
            </a:r>
          </a:p>
          <a:p>
            <a:pPr marL="666900" lvl="1" indent="-342900"/>
            <a:r>
              <a:rPr lang="en-US" sz="1700" dirty="0"/>
              <a:t>Jet-level features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FC849D81-2CA3-8E48-5E87-4655F0FCD5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627"/>
          <a:stretch/>
        </p:blipFill>
        <p:spPr>
          <a:xfrm>
            <a:off x="9807213" y="1439336"/>
            <a:ext cx="1478738" cy="2891246"/>
          </a:xfrm>
          <a:prstGeom prst="rect">
            <a:avLst/>
          </a:prstGeom>
        </p:spPr>
      </p:pic>
      <p:pic>
        <p:nvPicPr>
          <p:cNvPr id="14" name="Picture 13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BB82EE36-2FDC-1795-77D7-29C21D0C8A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9909"/>
          <a:stretch/>
        </p:blipFill>
        <p:spPr>
          <a:xfrm>
            <a:off x="7657366" y="821903"/>
            <a:ext cx="1812640" cy="466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250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CAFD2-F0A0-6018-AAFE-EFCA01CBE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51D2F-575A-8417-1A4A-96C7688C4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Graph Neural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46DEC-6694-B805-55FF-BAD5323FD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943B4DA8-51EC-488D-200D-FCA4F1577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Graph Features</a:t>
            </a:r>
          </a:p>
        </p:txBody>
      </p:sp>
      <p:pic>
        <p:nvPicPr>
          <p:cNvPr id="8" name="Picture 7" descr="A table of numbers and symbols&#10;&#10;Description automatically generated">
            <a:extLst>
              <a:ext uri="{FF2B5EF4-FFF2-40B4-BE49-F238E27FC236}">
                <a16:creationId xmlns:a16="http://schemas.microsoft.com/office/drawing/2014/main" id="{3C8D1970-77CC-7C96-EF12-D0D59E7FBB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2" b="3428"/>
          <a:stretch/>
        </p:blipFill>
        <p:spPr>
          <a:xfrm>
            <a:off x="8101915" y="1108941"/>
            <a:ext cx="3036470" cy="25383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B1AB05-FB4E-9B6A-A7F7-3149DD3B15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6012" y="1108944"/>
            <a:ext cx="3239973" cy="25490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9F51D39-1D90-E302-FA87-44F4CAA738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6009" y="3766967"/>
            <a:ext cx="3239976" cy="25490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82C0604-F1CA-F9DE-D9C1-B44A18F040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6435" y="3766967"/>
            <a:ext cx="3239977" cy="25490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39151E7-919B-DD14-8DEC-B4C75B86F1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6436" y="1108944"/>
            <a:ext cx="3239977" cy="254903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1730D7D-5876-117F-F4A0-EBEF853099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9538" y="3766967"/>
            <a:ext cx="3347308" cy="25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67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2">
            <a:extLst>
              <a:ext uri="{FF2B5EF4-FFF2-40B4-BE49-F238E27FC236}">
                <a16:creationId xmlns:a16="http://schemas.microsoft.com/office/drawing/2014/main" id="{A207E61F-064A-8AFF-8BCB-9448F1C58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GNN Architecture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70E3C-E490-8789-A084-ADED7AEB22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80A06-224A-5CD4-7E70-73F82AC75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Gabriella Pesticci | LHCb Jet Flavour Classification with Graph Neural Networks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4DD4A7-76E2-4A02-4C74-8AFCA0902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11" name="Picture 10" descr="Diagram of a graphing process&#10;&#10;Description automatically generated">
            <a:extLst>
              <a:ext uri="{FF2B5EF4-FFF2-40B4-BE49-F238E27FC236}">
                <a16:creationId xmlns:a16="http://schemas.microsoft.com/office/drawing/2014/main" id="{EBC9B8A8-91B1-616A-BF7D-3AC1771E9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192" y="906464"/>
            <a:ext cx="10423615" cy="523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298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860519C-9253-2F41-457F-700E31BD4A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numCol="2">
                <a:normAutofit/>
              </a:bodyPr>
              <a:lstStyle/>
              <a:p>
                <a:r>
                  <a:rPr lang="en-US" dirty="0"/>
                  <a:t>SAGEConv 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Aggregates information from neighbors - mean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LayerNorm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Normalize inputs across all features independently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ReLU</a:t>
                </a:r>
              </a:p>
              <a:p>
                <a:endParaRPr lang="en-US" dirty="0"/>
              </a:p>
              <a:p>
                <a:r>
                  <a:rPr lang="en-US" dirty="0"/>
                  <a:t>Dropout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Zero elements with probability,</a:t>
                </a:r>
                <a:r>
                  <a:rPr lang="en-US" i="1" dirty="0"/>
                  <a:t> p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Scale by factor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en-US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dirty="0"/>
                  <a:t>Global Add Pooling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Linear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860519C-9253-2F41-457F-700E31BD4A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51" t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5B0E3B3-3948-E62E-15CF-054BC05D2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GNN Layers Functions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EB9DB-EE0F-159A-2A9F-C8CE4E6E0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DE66A-DF67-0605-C331-1E7991D11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Graph Neural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FBB05-738E-1A30-F51A-43EB1A155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4950AC9-1028-5F75-5147-73FAF3F29D97}"/>
                  </a:ext>
                </a:extLst>
              </p:cNvPr>
              <p:cNvSpPr txBox="1"/>
              <p:nvPr/>
            </p:nvSpPr>
            <p:spPr>
              <a:xfrm>
                <a:off x="407987" y="2485240"/>
                <a:ext cx="4427950" cy="3960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mean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𝒩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4950AC9-1028-5F75-5147-73FAF3F29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2485240"/>
                <a:ext cx="4427950" cy="396006"/>
              </a:xfrm>
              <a:prstGeom prst="rect">
                <a:avLst/>
              </a:prstGeom>
              <a:blipFill>
                <a:blip r:embed="rId3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AE49BE3-0A9A-1F44-4FF9-9860A8A98EA7}"/>
                  </a:ext>
                </a:extLst>
              </p:cNvPr>
              <p:cNvSpPr txBox="1"/>
              <p:nvPr/>
            </p:nvSpPr>
            <p:spPr>
              <a:xfrm>
                <a:off x="407987" y="4170229"/>
                <a:ext cx="4427950" cy="7366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𝑉𝑎𝑟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AE49BE3-0A9A-1F44-4FF9-9860A8A98E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4170229"/>
                <a:ext cx="4427950" cy="736677"/>
              </a:xfrm>
              <a:prstGeom prst="rect">
                <a:avLst/>
              </a:prstGeom>
              <a:blipFill>
                <a:blip r:embed="rId4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89B23EF-14B9-15AC-ABCE-F368EAD78F94}"/>
                  </a:ext>
                </a:extLst>
              </p:cNvPr>
              <p:cNvSpPr txBox="1"/>
              <p:nvPr/>
            </p:nvSpPr>
            <p:spPr>
              <a:xfrm>
                <a:off x="0" y="5461391"/>
                <a:ext cx="44279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max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⁡(0,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89B23EF-14B9-15AC-ABCE-F368EAD78F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61391"/>
                <a:ext cx="4427950" cy="369332"/>
              </a:xfrm>
              <a:prstGeom prst="rect">
                <a:avLst/>
              </a:prstGeom>
              <a:blipFill>
                <a:blip r:embed="rId5"/>
                <a:stretch>
                  <a:fillRect b="-206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5E40793-59ED-074E-C610-708A15F22B35}"/>
                  </a:ext>
                </a:extLst>
              </p:cNvPr>
              <p:cNvSpPr txBox="1"/>
              <p:nvPr/>
            </p:nvSpPr>
            <p:spPr>
              <a:xfrm>
                <a:off x="5887940" y="3720458"/>
                <a:ext cx="4427950" cy="8995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5E40793-59ED-074E-C610-708A15F22B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7940" y="3720458"/>
                <a:ext cx="4427950" cy="899542"/>
              </a:xfrm>
              <a:prstGeom prst="rect">
                <a:avLst/>
              </a:prstGeom>
              <a:blipFill>
                <a:blip r:embed="rId6"/>
                <a:stretch>
                  <a:fillRect t="-90278" b="-14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D7A3AE5-C2E6-C10C-12C7-84996255B407}"/>
                  </a:ext>
                </a:extLst>
              </p:cNvPr>
              <p:cNvSpPr txBox="1"/>
              <p:nvPr/>
            </p:nvSpPr>
            <p:spPr>
              <a:xfrm>
                <a:off x="5887940" y="4856389"/>
                <a:ext cx="44279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D7A3AE5-C2E6-C10C-12C7-84996255B4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7940" y="4856389"/>
                <a:ext cx="4427950" cy="369332"/>
              </a:xfrm>
              <a:prstGeom prst="rect">
                <a:avLst/>
              </a:prstGeom>
              <a:blipFill>
                <a:blip r:embed="rId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080FD304-554B-49F8-1222-2E12784E4D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3979" y="4906906"/>
            <a:ext cx="1653966" cy="131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085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91E9A6-26FF-B031-BD97-295F7A635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Binary Cross Entropy Loss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AdamW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Stochastic gradient descent method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Separates weight decay from gradients</a:t>
            </a:r>
          </a:p>
          <a:p>
            <a:pPr marL="666900" lvl="1" indent="-342900"/>
            <a:r>
              <a:rPr lang="en-US" dirty="0"/>
              <a:t>Better regularization than Adam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08C79E-F9A5-BE1F-D00D-160680E50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and Optimization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61BA1-925A-B048-83AF-0980C83E8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33052-8A77-7C48-8E9C-8D5E97C57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Graph Neural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878F0-6E77-C803-4857-33A34B724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C0295DF-363A-761B-D2EA-51FC924B8430}"/>
                  </a:ext>
                </a:extLst>
              </p:cNvPr>
              <p:cNvSpPr txBox="1"/>
              <p:nvPr/>
            </p:nvSpPr>
            <p:spPr>
              <a:xfrm>
                <a:off x="201907" y="2107753"/>
                <a:ext cx="6100174" cy="6798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={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}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⊺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</m:t>
                      </m:r>
                      <m:r>
                        <a:rPr lang="en-US" b="0" i="0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262626"/>
                                  </a:solidFill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262626"/>
                                  </a:solidFill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262626"/>
                                  </a:solidFill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262626"/>
                                  </a:solidFill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262626"/>
                                  </a:solidFill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262626"/>
                                  </a:solidFill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solidFill>
                                <a:srgbClr val="262626"/>
                              </a:solidFill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262626"/>
                                  </a:solidFill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262626"/>
                                      </a:solidFill>
                                      <a:effectLst/>
                                      <a:highlight>
                                        <a:srgbClr val="FFFFFF"/>
                                      </a:highligh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262626"/>
                                      </a:solidFill>
                                      <a:effectLst/>
                                      <a:highlight>
                                        <a:srgbClr val="FFFFFF"/>
                                      </a:highligh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262626"/>
                                      </a:solidFill>
                                      <a:effectLst/>
                                      <a:highlight>
                                        <a:srgbClr val="FFFFFF"/>
                                      </a:highligh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b="0" i="1" smtClean="0">
                          <a:solidFill>
                            <a:srgbClr val="262626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0" i="0" dirty="0">
                  <a:solidFill>
                    <a:srgbClr val="262626"/>
                  </a:solidFill>
                  <a:effectLst/>
                  <a:highlight>
                    <a:srgbClr val="FFFFFF"/>
                  </a:highlight>
                  <a:latin typeface="KaTeX_Main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C0295DF-363A-761B-D2EA-51FC924B84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07" y="2107753"/>
                <a:ext cx="6100174" cy="679801"/>
              </a:xfrm>
              <a:prstGeom prst="rect">
                <a:avLst/>
              </a:prstGeom>
              <a:blipFill>
                <a:blip r:embed="rId3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math equations and formulas&#10;&#10;Description automatically generated with medium confidence">
            <a:extLst>
              <a:ext uri="{FF2B5EF4-FFF2-40B4-BE49-F238E27FC236}">
                <a16:creationId xmlns:a16="http://schemas.microsoft.com/office/drawing/2014/main" id="{706C7688-2391-3E93-EC1B-22A296E21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2262" y="657225"/>
            <a:ext cx="5495912" cy="543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" id="{022D0039-62AA-7843-BDDB-DF317A486122}" vid="{51258365-F89F-AE49-AF0F-00DA940661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2190</TotalTime>
  <Words>599</Words>
  <Application>Microsoft Macintosh PowerPoint</Application>
  <PresentationFormat>Widescreen</PresentationFormat>
  <Paragraphs>138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 Math</vt:lpstr>
      <vt:lpstr>KaTeX_Main</vt:lpstr>
      <vt:lpstr>Times New Roman</vt:lpstr>
      <vt:lpstr>Office Theme</vt:lpstr>
      <vt:lpstr>LHCb Jet Flavour Classification with Graph Neural Networks</vt:lpstr>
      <vt:lpstr>Motivation</vt:lpstr>
      <vt:lpstr>Deep Learning with Graph Neural Networks</vt:lpstr>
      <vt:lpstr>Graphical Representations of Data</vt:lpstr>
      <vt:lpstr>Data Preparation</vt:lpstr>
      <vt:lpstr>Graph Features</vt:lpstr>
      <vt:lpstr>GNN Architecture</vt:lpstr>
      <vt:lpstr>GNN Layers Functions</vt:lpstr>
      <vt:lpstr>Loss and Optimization</vt:lpstr>
      <vt:lpstr>Results</vt:lpstr>
      <vt:lpstr>Results</vt:lpstr>
      <vt:lpstr>Results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Gabi Pesticci</dc:creator>
  <cp:lastModifiedBy>Gabi Pesticci</cp:lastModifiedBy>
  <cp:revision>203</cp:revision>
  <cp:lastPrinted>2024-07-17T18:59:45Z</cp:lastPrinted>
  <dcterms:created xsi:type="dcterms:W3CDTF">2024-07-16T11:26:47Z</dcterms:created>
  <dcterms:modified xsi:type="dcterms:W3CDTF">2024-07-25T12:49:02Z</dcterms:modified>
</cp:coreProperties>
</file>