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61" r:id="rId4"/>
    <p:sldId id="262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3933"/>
    <a:srgbClr val="E0E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6"/>
    <p:restoredTop sz="94659"/>
  </p:normalViewPr>
  <p:slideViewPr>
    <p:cSldViewPr snapToGrid="0">
      <p:cViewPr>
        <p:scale>
          <a:sx n="71" d="100"/>
          <a:sy n="71" d="100"/>
        </p:scale>
        <p:origin x="-6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E052B6F-08EC-F4F3-03C8-2F0B6C740C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C7EBD-1A92-9661-318B-3CB8A4925E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37DD9-3D71-264D-BCB5-1ED19322271D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044177-4A94-F467-D6CE-59805071A6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464EB7-1C97-3ECE-F944-944374EE02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0082A-BA9E-B643-9C21-1B2A2057A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4773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43E22-F29F-E745-B45E-264EC2355C01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8B5F9-CC72-5E4D-9005-F942AF177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C8B5F9-CC72-5E4D-9005-F942AF1779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88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0588-A208-EF7D-DFF5-CC3818328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555399-45B9-1823-9B9C-BD9CACF7C5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82247-C50F-A4DF-6249-D19F3AA57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FCC2-D70D-4842-B06A-5EB3ACA2603C}" type="datetime1">
              <a:rPr lang="en-US" smtClean="0"/>
              <a:t>7/25/24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9C6385-223F-197D-6793-4D4C767B3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temp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300655-A331-D016-85B6-B07F9A0C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02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5DF1F-893B-E63B-4C50-A9A87C4BB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2545D9-95D5-666F-3100-E25E1424B2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B9627-8438-607B-BE88-84FE3509D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3C36-C1E2-BC41-9C7E-3E47BA80747B}" type="datetime1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67F48-4201-DBB5-E163-CB6B4CEEF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EADA3-2C23-0DD3-DC38-5F78A0AC3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9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9D4271-F698-F5E2-5A9E-6D37512989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DE76DB-575F-E3C2-A16D-6DFAB2325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BE17D-02F7-1655-3FD9-8AAD83F1D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E07E3-B294-184F-887F-A838C86895B1}" type="datetime1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23EC8-9EAC-281E-C100-E41C627BF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21C9C-0D5C-FD09-5079-E5281B5A7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56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D4EE6-6A28-7F34-C4B9-EC78D2BEE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00EEB-B193-924E-DA5A-0299502AD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6E857-9A2F-0AF3-7CB3-5EA88C6F7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B5D1-37D4-0344-84D0-FEA4DBBA5E35}" type="datetime1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77E7E-E5EA-D75D-6597-98E795530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58553-F232-0978-6A65-ED188DA19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2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6BD32-45A7-BE90-DAD3-3C0328776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23BE0-5555-58A4-9367-9D0F98DC4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03131-9685-8D4C-14EB-CFA748B54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FD66-76F6-104F-BD9A-C21765597D47}" type="datetime1">
              <a:rPr lang="en-US" smtClean="0"/>
              <a:t>7/25/24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E1401-30F8-BBE1-E041-225379AD5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2E3EA-C3BB-332F-1D1C-A53BC1E91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D1F24-49D6-6B23-9A63-4DAC6031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98A39-C429-8597-DBE0-E68FA22BA5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EFADE3-C48D-50A6-DA1F-30B4C3E74D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3C810-7B5B-F879-1A4E-CD63876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C6D3-D0DA-A144-A794-11BDCD215307}" type="datetime1">
              <a:rPr lang="en-US" smtClean="0"/>
              <a:t>7/25/24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F759C-90B9-D26F-71AA-456071EB7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1C6D95-3E9A-5FF4-9AA5-DC3DA927F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44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76CBD-F1EA-CCF1-4CBE-C0F9F0BEA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28D70-DC4A-C89E-0B3F-E18731F27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B9CFC-D4BA-9936-E8F4-676BB9B9E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37D3E6-4C64-77FB-708C-83C55DA5CE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87DFA1-F104-0220-B1DD-C61D85D43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8A3CF4-B48A-4A3E-AE3C-2CB45C5DB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E8A8-4A35-FD4E-A867-1AF6D3458C65}" type="datetime1">
              <a:rPr lang="en-US" smtClean="0"/>
              <a:t>7/25/24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AE75D4-A598-7174-9440-9F4C00400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295446-9420-B05A-5902-1ECD0C4DB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12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00A51-104B-EBB9-1300-4AF89983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2EC354-23BF-104A-6A8F-975D797C9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AB8B-F69E-8349-9DAB-8C263DDFBF6F}" type="datetime1">
              <a:rPr lang="en-US" smtClean="0"/>
              <a:t>7/25/24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D2D2BD-3771-7D94-DDAD-93C58C519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C04F4-F2EA-F2AB-AADF-F91C1991B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6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FCE9AE-2385-1856-DCFF-39668F97D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D7D80-4086-0B44-929F-0004303AFE34}" type="datetime1">
              <a:rPr lang="en-US" smtClean="0"/>
              <a:t>7/25/24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805EE5-D374-02A3-A91A-6428615C6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6D497-903C-B12F-06C7-38927D6A7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80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420DD-9B5F-E6AB-96E1-7E74AE311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440" y="477530"/>
            <a:ext cx="3932237" cy="950495"/>
          </a:xfrm>
        </p:spPr>
        <p:txBody>
          <a:bodyPr anchor="b">
            <a:noAutofit/>
          </a:bodyPr>
          <a:lstStyle>
            <a:lvl1pPr>
              <a:defRPr sz="3600" b="0">
                <a:solidFill>
                  <a:srgbClr val="E4393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B593B-F50B-68A2-A36E-5FC5B764A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48638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AE3EB0-98AA-4033-B28D-E3EC5CDE18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6440" y="1615068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910E74-D347-1605-A38E-21F99E7F88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67400" y="6369773"/>
            <a:ext cx="2590085" cy="365125"/>
          </a:xfrm>
        </p:spPr>
        <p:txBody>
          <a:bodyPr/>
          <a:lstStyle/>
          <a:p>
            <a:r>
              <a:rPr lang="en-US" dirty="0"/>
              <a:t>25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789649-7122-8D98-1A80-8B83D7760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5180" y="6356350"/>
            <a:ext cx="4834609" cy="365125"/>
          </a:xfrm>
        </p:spPr>
        <p:txBody>
          <a:bodyPr/>
          <a:lstStyle/>
          <a:p>
            <a:r>
              <a:rPr lang="en-US" dirty="0"/>
              <a:t>Sara Sawford- Noise Reduction in ALPHA-g Magnet Control System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42BCAB-757A-8B5E-EBAB-C10429E8C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2783B8-CC05-0F66-7A36-C0ECB9F43A0B}"/>
              </a:ext>
            </a:extLst>
          </p:cNvPr>
          <p:cNvCxnSpPr/>
          <p:nvPr userDrawn="1"/>
        </p:nvCxnSpPr>
        <p:spPr>
          <a:xfrm>
            <a:off x="152400" y="6169306"/>
            <a:ext cx="11887200" cy="0"/>
          </a:xfrm>
          <a:prstGeom prst="line">
            <a:avLst/>
          </a:prstGeom>
          <a:ln>
            <a:solidFill>
              <a:srgbClr val="E439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464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D9930-BE9E-FC81-E05E-CDC32D9DD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62ECAF-2349-EB9B-CD56-EBBB881BC9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173DD-8203-1BBC-E76D-E1A0AE244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7DE65-5BD0-05FC-FACD-567DF58BD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C6F7-971B-BA4A-84CB-FF65E6C6EB6C}" type="datetime1">
              <a:rPr lang="en-US" smtClean="0"/>
              <a:t>7/25/24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573F60-8F98-2158-7F76-D0104E3A7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2FC23A-334A-7A30-3258-798339A61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9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AE4CB9-AEC5-2148-53C3-DB9BF84C4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C6B006-BF6C-EDEF-675A-68E25A092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BAF10-7582-5DA2-1207-4AD3F28CB9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8978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25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E27AA-6471-1817-1716-8B9FF48B5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4778" y="6356350"/>
            <a:ext cx="459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temp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C8CC5-4642-28F4-21F1-2E5E9F670E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35A697-DD56-5C43-B71C-B346153E047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002B4154-9549-4AC8-0839-A45E11F6493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4178" y="6216902"/>
            <a:ext cx="835378" cy="55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400BA-433F-305A-A755-61D60AF8D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6072" y="868362"/>
            <a:ext cx="9919855" cy="2387600"/>
          </a:xfrm>
        </p:spPr>
        <p:txBody>
          <a:bodyPr>
            <a:normAutofit/>
          </a:bodyPr>
          <a:lstStyle/>
          <a:p>
            <a:r>
              <a:rPr lang="en-US" sz="4800" dirty="0"/>
              <a:t>Noise Reduction in ALPHA-g Magnet Control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CAE6AB-F410-1B0A-5914-8238B7F28A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Sara Sawford</a:t>
            </a:r>
          </a:p>
          <a:p>
            <a:r>
              <a:rPr lang="en-US" dirty="0"/>
              <a:t>Supervisor: Dr. William </a:t>
            </a:r>
            <a:r>
              <a:rPr lang="en-US" dirty="0" err="1"/>
              <a:t>Bertsche</a:t>
            </a:r>
            <a:endParaRPr lang="en-US" dirty="0"/>
          </a:p>
          <a:p>
            <a:r>
              <a:rPr lang="en-US" dirty="0"/>
              <a:t>25 July 2024</a:t>
            </a:r>
          </a:p>
        </p:txBody>
      </p:sp>
      <p:pic>
        <p:nvPicPr>
          <p:cNvPr id="7" name="Picture 6" descr="A green helmet with a black background&#10;&#10;Description automatically generated">
            <a:extLst>
              <a:ext uri="{FF2B5EF4-FFF2-40B4-BE49-F238E27FC236}">
                <a16:creationId xmlns:a16="http://schemas.microsoft.com/office/drawing/2014/main" id="{120E703F-7207-4EB7-484B-335B52E1B0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81" r="20167"/>
          <a:stretch/>
        </p:blipFill>
        <p:spPr>
          <a:xfrm>
            <a:off x="2483470" y="4941058"/>
            <a:ext cx="1681610" cy="1463040"/>
          </a:xfrm>
          <a:prstGeom prst="rect">
            <a:avLst/>
          </a:prstGeom>
        </p:spPr>
      </p:pic>
      <p:pic>
        <p:nvPicPr>
          <p:cNvPr id="8" name="Picture 7" descr="A yellow and black logo&#10;&#10;Description automatically generated">
            <a:extLst>
              <a:ext uri="{FF2B5EF4-FFF2-40B4-BE49-F238E27FC236}">
                <a16:creationId xmlns:a16="http://schemas.microsoft.com/office/drawing/2014/main" id="{1AA3BC8D-7D48-DD14-4A3A-625320EA9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3541" y="4941058"/>
            <a:ext cx="1788364" cy="1280160"/>
          </a:xfrm>
          <a:prstGeom prst="rect">
            <a:avLst/>
          </a:prstGeom>
        </p:spPr>
      </p:pic>
      <p:pic>
        <p:nvPicPr>
          <p:cNvPr id="9" name="Picture 8" descr="A blue logo with a black background&#10;&#10;Description automatically generated">
            <a:extLst>
              <a:ext uri="{FF2B5EF4-FFF2-40B4-BE49-F238E27FC236}">
                <a16:creationId xmlns:a16="http://schemas.microsoft.com/office/drawing/2014/main" id="{CA63B254-F93F-045A-A7FB-C38D3F8DA5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4098" y="4933442"/>
            <a:ext cx="1441332" cy="1463040"/>
          </a:xfrm>
          <a:prstGeom prst="rect">
            <a:avLst/>
          </a:prstGeom>
        </p:spPr>
      </p:pic>
      <p:sp>
        <p:nvSpPr>
          <p:cNvPr id="10" name="Slide Number Placeholder 17">
            <a:extLst>
              <a:ext uri="{FF2B5EF4-FFF2-40B4-BE49-F238E27FC236}">
                <a16:creationId xmlns:a16="http://schemas.microsoft.com/office/drawing/2014/main" id="{DE2ABDD7-D339-849D-6B68-2E681AEC9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FB11C03-CD77-5F47-9BAF-645A77A323A9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C739DA-4A49-09E6-1795-A8B11EC9D80F}"/>
              </a:ext>
            </a:extLst>
          </p:cNvPr>
          <p:cNvSpPr/>
          <p:nvPr/>
        </p:nvSpPr>
        <p:spPr>
          <a:xfrm>
            <a:off x="36256" y="6049272"/>
            <a:ext cx="1624488" cy="731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E12DE1E2-08F8-406A-F52E-6BF17F9E6D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570" y="4941058"/>
            <a:ext cx="207593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63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B0EDA-D97B-243A-9ED0-319E88DF8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E43933"/>
                </a:solidFill>
              </a:rPr>
              <a:t>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5F96E39-2981-3404-B931-5CE38AC84704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326439" y="1615068"/>
                <a:ext cx="11753265" cy="3811588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ALPHA-g measures gravitational effects on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400" dirty="0"/>
                  <a:t> to understand CPT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Undergoing modifications for better measurements of gravity on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endParaRPr lang="en-US" sz="2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One new precision trap already installed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Adding magnets = more noise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Goal: Design/build circuit to reduce noise when extra magnets are added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5F96E39-2981-3404-B931-5CE38AC847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326439" y="1615068"/>
                <a:ext cx="11753265" cy="3811588"/>
              </a:xfrm>
              <a:blipFill>
                <a:blip r:embed="rId2"/>
                <a:stretch>
                  <a:fillRect l="-647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9DB3BD-DA7A-1760-5A50-FC4139195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5BAE84-99A7-5833-33F5-32143D3D5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Sawford- Noise Reduction in ALPHA-g Magnet Control System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35D0B-1C3D-301B-A896-3F5F1C57D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94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E5076-BF67-5A08-682C-D2B5E3061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440" y="477530"/>
            <a:ext cx="4357855" cy="950495"/>
          </a:xfrm>
        </p:spPr>
        <p:txBody>
          <a:bodyPr>
            <a:normAutofit fontScale="90000"/>
          </a:bodyPr>
          <a:lstStyle/>
          <a:p>
            <a:r>
              <a:rPr lang="en-US" dirty="0"/>
              <a:t>Design Specifications</a:t>
            </a:r>
          </a:p>
        </p:txBody>
      </p:sp>
      <p:pic>
        <p:nvPicPr>
          <p:cNvPr id="13" name="Content Placeholder 12" descr="A diagram of a circuit&#10;&#10;Description automatically generated">
            <a:extLst>
              <a:ext uri="{FF2B5EF4-FFF2-40B4-BE49-F238E27FC236}">
                <a16:creationId xmlns:a16="http://schemas.microsoft.com/office/drawing/2014/main" id="{B38200AF-DE6D-9E3F-FF4C-E980C1F42B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68847" y="1428025"/>
            <a:ext cx="7727873" cy="405581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7CC49A6B-717B-EB57-9A59-4D8011751D94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52251" y="1615068"/>
                <a:ext cx="3932237" cy="3811588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Overall Goal: Noise reduction for high impedance input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IC with no gain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Decoupling capacitors to reduce noise in chip and provide high current to chip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Protection for polarity swapping and overvoltage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Zener diodes to prevent reversed polarity damages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Voltage regulators keep RHS circuit to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800" dirty="0"/>
                  <a:t>12 V</a:t>
                </a:r>
              </a:p>
            </p:txBody>
          </p:sp>
        </mc:Choice>
        <mc:Fallback xmlns="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7CC49A6B-717B-EB57-9A59-4D8011751D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52251" y="1615068"/>
                <a:ext cx="3932237" cy="3811588"/>
              </a:xfrm>
              <a:blipFill>
                <a:blip r:embed="rId3"/>
                <a:stretch>
                  <a:fillRect l="-1286" t="-1661" r="-1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623F2-E327-B3C6-5819-20F1E7444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B53929-C796-F3CF-250E-FC8737409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Sawford- Noise Reduction in ALPHA-g Magnet Control System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2A3CB-119A-944B-67FD-0C9EBA8C2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3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D3BCFD-3C36-2A0C-522F-A6D9A334BFE9}"/>
              </a:ext>
            </a:extLst>
          </p:cNvPr>
          <p:cNvSpPr/>
          <p:nvPr/>
        </p:nvSpPr>
        <p:spPr>
          <a:xfrm>
            <a:off x="4268847" y="3483979"/>
            <a:ext cx="4341753" cy="201168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3F53A0-7A20-D312-41D5-5713B57A9764}"/>
              </a:ext>
            </a:extLst>
          </p:cNvPr>
          <p:cNvSpPr/>
          <p:nvPr/>
        </p:nvSpPr>
        <p:spPr>
          <a:xfrm>
            <a:off x="8843058" y="1509181"/>
            <a:ext cx="2141317" cy="2866049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486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0D88E-F5F8-7C69-575D-648738AEE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Prototype Circuit</a:t>
            </a:r>
            <a:endParaRPr lang="en-US" dirty="0"/>
          </a:p>
        </p:txBody>
      </p:sp>
      <p:pic>
        <p:nvPicPr>
          <p:cNvPr id="13" name="Content Placeholder 12" descr="A circuit board with wires and cables&#10;&#10;Description automatically generated">
            <a:extLst>
              <a:ext uri="{FF2B5EF4-FFF2-40B4-BE49-F238E27FC236}">
                <a16:creationId xmlns:a16="http://schemas.microsoft.com/office/drawing/2014/main" id="{43F7FA36-3467-762F-F9F9-BF15E13082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" t="10397" r="-226" b="21424"/>
          <a:stretch/>
        </p:blipFill>
        <p:spPr>
          <a:xfrm>
            <a:off x="4348987" y="1903636"/>
            <a:ext cx="4541128" cy="4118795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B6F6AB3-5570-A1A3-71E1-25FE53B81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Soldered parts onto perf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First tested LHS from previous slide, then added RHS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LEDs indicate circuit behaves correctly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Scope output shows signal was not distorted through circuit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Traces offset because perfectly overlap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706F90-37E6-9B67-FCFC-4AE2C521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811172-CB18-0E5B-AAE1-E5DFF68E1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Sawford- Noise Reduction in ALPHA-g Magnet Control System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6A9E96-1C9A-0CA7-C1EB-061C0B86B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4</a:t>
            </a:fld>
            <a:endParaRPr lang="en-US"/>
          </a:p>
        </p:txBody>
      </p:sp>
      <p:pic>
        <p:nvPicPr>
          <p:cNvPr id="15" name="Picture 14" descr="A close-up of a digital oscilloscope&#10;&#10;Description automatically generated">
            <a:extLst>
              <a:ext uri="{FF2B5EF4-FFF2-40B4-BE49-F238E27FC236}">
                <a16:creationId xmlns:a16="http://schemas.microsoft.com/office/drawing/2014/main" id="{1ACE3671-A393-ED1D-1AB6-F559843D76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134" r="29431" b="4578"/>
          <a:stretch/>
        </p:blipFill>
        <p:spPr>
          <a:xfrm>
            <a:off x="8610600" y="136525"/>
            <a:ext cx="3502525" cy="30631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5C2AC46-97F8-517E-9590-9DBC4B4A8EEF}"/>
              </a:ext>
            </a:extLst>
          </p:cNvPr>
          <p:cNvSpPr txBox="1"/>
          <p:nvPr/>
        </p:nvSpPr>
        <p:spPr>
          <a:xfrm>
            <a:off x="10790756" y="3228474"/>
            <a:ext cx="2348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Input = Yellow</a:t>
            </a:r>
          </a:p>
          <a:p>
            <a:r>
              <a:rPr lang="en-US" sz="1600" dirty="0"/>
              <a:t>Output = Blue</a:t>
            </a:r>
          </a:p>
        </p:txBody>
      </p:sp>
    </p:spTree>
    <p:extLst>
      <p:ext uri="{BB962C8B-B14F-4D97-AF65-F5344CB8AC3E}">
        <p14:creationId xmlns:p14="http://schemas.microsoft.com/office/powerpoint/2010/main" val="1801382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8703B-9ACF-2276-F773-0A9AFB9F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2D162A0-0F46-9F57-6E9A-0BAA1271D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6440" y="1615068"/>
            <a:ext cx="11027360" cy="381158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Testing the prototype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Signal comes from direct current-current transformer (DCCT) connected to magnet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Collect data with/without circuit to compare noise in system output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Design/print PCB for implementation to ALPHA-g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3D print holding box for PCB for safe installation to hardware shelves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F8B548-75DC-6380-185C-755CAC58D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BACCF5-BE2A-C174-6A2B-9F57C1D3B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Sawford- Noise Reduction in ALPHA-g Magnet Control System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FAD07-562F-23F0-A68D-CDE4C5F68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519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93E0-BDC5-4A9B-0F03-46B5FC03D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Hardware Projects</a:t>
            </a:r>
          </a:p>
        </p:txBody>
      </p:sp>
      <p:pic>
        <p:nvPicPr>
          <p:cNvPr id="13" name="Content Placeholder 12" descr="A close-up of a machine&#10;&#10;Description automatically generated">
            <a:extLst>
              <a:ext uri="{FF2B5EF4-FFF2-40B4-BE49-F238E27FC236}">
                <a16:creationId xmlns:a16="http://schemas.microsoft.com/office/drawing/2014/main" id="{3F917A15-B2F0-01DB-53AC-AF50B0A5A7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216"/>
          <a:stretch/>
        </p:blipFill>
        <p:spPr>
          <a:xfrm>
            <a:off x="7925436" y="3410047"/>
            <a:ext cx="4038820" cy="2659060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F1FA1FD-BDFD-189A-5AC2-196E4F9212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7745" y="1661367"/>
            <a:ext cx="4038820" cy="381158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Side projects with Dr. Álvaro Nunes De Oliveira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Adding panels to clean up chassis for new ALPHA-g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Designing and prototyping circuit to install new power supply to for QPS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4AFD2D-104B-0664-2EB2-702F02969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FADA5-3D1D-36F7-D59F-73A21A6D3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Sawford- Noise Reduction in ALPHA-g Magnet Control System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C3F96E-F15E-047D-27A5-CD6CC8C16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6</a:t>
            </a:fld>
            <a:endParaRPr lang="en-US"/>
          </a:p>
        </p:txBody>
      </p:sp>
      <p:pic>
        <p:nvPicPr>
          <p:cNvPr id="15" name="Picture 14" descr="A close-up of a machine&#10;&#10;Description automatically generated">
            <a:extLst>
              <a:ext uri="{FF2B5EF4-FFF2-40B4-BE49-F238E27FC236}">
                <a16:creationId xmlns:a16="http://schemas.microsoft.com/office/drawing/2014/main" id="{3AD66C93-2510-BB48-35D2-07E4C94677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06"/>
          <a:stretch/>
        </p:blipFill>
        <p:spPr>
          <a:xfrm>
            <a:off x="4028193" y="269522"/>
            <a:ext cx="4260541" cy="2853282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0FCA684-A9BE-66E2-00FD-90837BF603F0}"/>
              </a:ext>
            </a:extLst>
          </p:cNvPr>
          <p:cNvCxnSpPr>
            <a:cxnSpLocks/>
          </p:cNvCxnSpPr>
          <p:nvPr/>
        </p:nvCxnSpPr>
        <p:spPr>
          <a:xfrm>
            <a:off x="6896543" y="3822919"/>
            <a:ext cx="804412" cy="0"/>
          </a:xfrm>
          <a:prstGeom prst="straightConnector1">
            <a:avLst/>
          </a:prstGeom>
          <a:ln w="76200">
            <a:solidFill>
              <a:srgbClr val="E439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ACF8CA1-C701-D516-3C99-CE630093502A}"/>
              </a:ext>
            </a:extLst>
          </p:cNvPr>
          <p:cNvCxnSpPr/>
          <p:nvPr/>
        </p:nvCxnSpPr>
        <p:spPr>
          <a:xfrm>
            <a:off x="6932143" y="3324652"/>
            <a:ext cx="0" cy="519402"/>
          </a:xfrm>
          <a:prstGeom prst="line">
            <a:avLst/>
          </a:prstGeom>
          <a:ln w="76200">
            <a:solidFill>
              <a:srgbClr val="E439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60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rick walkway with flowers and plants&#10;&#10;Description automatically generated">
            <a:extLst>
              <a:ext uri="{FF2B5EF4-FFF2-40B4-BE49-F238E27FC236}">
                <a16:creationId xmlns:a16="http://schemas.microsoft.com/office/drawing/2014/main" id="{F5B43E26-6D46-550A-E98D-25FE34324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571750" y="4205290"/>
            <a:ext cx="4163461" cy="3122596"/>
          </a:xfrm>
          <a:prstGeom prst="rect">
            <a:avLst/>
          </a:prstGeom>
        </p:spPr>
      </p:pic>
      <p:pic>
        <p:nvPicPr>
          <p:cNvPr id="18" name="Picture 17" descr="A clock tower in a city&#10;&#10;Description automatically generated">
            <a:extLst>
              <a:ext uri="{FF2B5EF4-FFF2-40B4-BE49-F238E27FC236}">
                <a16:creationId xmlns:a16="http://schemas.microsoft.com/office/drawing/2014/main" id="{4E2DD5A6-EDB9-161C-C659-6996E9C999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29" r="13579" b="17413"/>
          <a:stretch/>
        </p:blipFill>
        <p:spPr>
          <a:xfrm rot="5400000">
            <a:off x="5944155" y="3717125"/>
            <a:ext cx="3211026" cy="3239676"/>
          </a:xfrm>
          <a:prstGeom prst="rect">
            <a:avLst/>
          </a:prstGeom>
        </p:spPr>
      </p:pic>
      <p:pic>
        <p:nvPicPr>
          <p:cNvPr id="24" name="Picture 23" descr="A person smiling at a table with a cup of tea&#10;&#10;Description automatically generated">
            <a:extLst>
              <a:ext uri="{FF2B5EF4-FFF2-40B4-BE49-F238E27FC236}">
                <a16:creationId xmlns:a16="http://schemas.microsoft.com/office/drawing/2014/main" id="{F11B1143-52D9-81B6-BB5C-EFB3DCE03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-11267" y="-38716"/>
            <a:ext cx="3368376" cy="2526283"/>
          </a:xfrm>
          <a:prstGeom prst="rect">
            <a:avLst/>
          </a:prstGeom>
        </p:spPr>
      </p:pic>
      <p:pic>
        <p:nvPicPr>
          <p:cNvPr id="22" name="Picture 21" descr="A group of people posing for a photo in front of a tower&#10;&#10;Description automatically generated">
            <a:extLst>
              <a:ext uri="{FF2B5EF4-FFF2-40B4-BE49-F238E27FC236}">
                <a16:creationId xmlns:a16="http://schemas.microsoft.com/office/drawing/2014/main" id="{730F6701-9078-9C67-2CAD-07B00AA587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5119" y="2185909"/>
            <a:ext cx="3488818" cy="261661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0570BA-B23F-F325-B164-4EE4C2D7C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A rocky shore with a body of water and mountains in the background&#10;&#10;Description automatically generated">
            <a:extLst>
              <a:ext uri="{FF2B5EF4-FFF2-40B4-BE49-F238E27FC236}">
                <a16:creationId xmlns:a16="http://schemas.microsoft.com/office/drawing/2014/main" id="{09AA66E8-B37E-8A08-2FF9-51AF738E30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1829" r="10285"/>
          <a:stretch/>
        </p:blipFill>
        <p:spPr>
          <a:xfrm>
            <a:off x="3094006" y="1951595"/>
            <a:ext cx="3318385" cy="216855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6EB38-DBB5-A9EC-98BA-954C68666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A697-DD56-5C43-B71C-B346153E0479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 descr="A large building with many people in front&#10;&#10;Description automatically generated">
            <a:extLst>
              <a:ext uri="{FF2B5EF4-FFF2-40B4-BE49-F238E27FC236}">
                <a16:creationId xmlns:a16="http://schemas.microsoft.com/office/drawing/2014/main" id="{F01D2F8D-554B-5F48-8673-643460EA09D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365"/>
          <a:stretch/>
        </p:blipFill>
        <p:spPr>
          <a:xfrm rot="5400000">
            <a:off x="5846479" y="93440"/>
            <a:ext cx="3782576" cy="3518265"/>
          </a:xfrm>
          <a:prstGeom prst="rect">
            <a:avLst/>
          </a:prstGeom>
        </p:spPr>
      </p:pic>
      <p:pic>
        <p:nvPicPr>
          <p:cNvPr id="16" name="Picture 15" descr="A mountain lake with a rocky mountain and blue sky&#10;&#10;Description automatically generated with medium confidence">
            <a:extLst>
              <a:ext uri="{FF2B5EF4-FFF2-40B4-BE49-F238E27FC236}">
                <a16:creationId xmlns:a16="http://schemas.microsoft.com/office/drawing/2014/main" id="{22D78D57-7A89-91D0-0DBC-BAB336253C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1268" y="4477879"/>
            <a:ext cx="3522578" cy="2641934"/>
          </a:xfrm>
          <a:prstGeom prst="rect">
            <a:avLst/>
          </a:prstGeom>
        </p:spPr>
      </p:pic>
      <p:pic>
        <p:nvPicPr>
          <p:cNvPr id="5" name="Picture 4" descr="A person standing in front of a stone walkway with trees and arches&#10;&#10;Description automatically generated">
            <a:extLst>
              <a:ext uri="{FF2B5EF4-FFF2-40B4-BE49-F238E27FC236}">
                <a16:creationId xmlns:a16="http://schemas.microsoft.com/office/drawing/2014/main" id="{5BEA2849-5D34-77E1-FCF9-BCDBF5184AA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12346"/>
          <a:stretch/>
        </p:blipFill>
        <p:spPr>
          <a:xfrm rot="5400000">
            <a:off x="8746062" y="231821"/>
            <a:ext cx="3748102" cy="3207028"/>
          </a:xfrm>
          <a:prstGeom prst="rect">
            <a:avLst/>
          </a:prstGeom>
        </p:spPr>
      </p:pic>
      <p:pic>
        <p:nvPicPr>
          <p:cNvPr id="20" name="Picture 19" descr="A black plaque on a stone floor&#10;&#10;Description automatically generated">
            <a:extLst>
              <a:ext uri="{FF2B5EF4-FFF2-40B4-BE49-F238E27FC236}">
                <a16:creationId xmlns:a16="http://schemas.microsoft.com/office/drawing/2014/main" id="{5B80369D-18C2-D47C-BFC9-CEE9D54B5E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86440" y="-12200"/>
            <a:ext cx="2818856" cy="2114142"/>
          </a:xfrm>
          <a:prstGeom prst="rect">
            <a:avLst/>
          </a:prstGeom>
        </p:spPr>
      </p:pic>
      <p:pic>
        <p:nvPicPr>
          <p:cNvPr id="14" name="Picture 13" descr="A snowy mountain range with clouds&#10;&#10;Description automatically generated">
            <a:extLst>
              <a:ext uri="{FF2B5EF4-FFF2-40B4-BE49-F238E27FC236}">
                <a16:creationId xmlns:a16="http://schemas.microsoft.com/office/drawing/2014/main" id="{BCD2360B-42FE-F799-6DE9-22291B619F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2976996" y="4490950"/>
            <a:ext cx="3401703" cy="255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35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305</Words>
  <Application>Microsoft Macintosh PowerPoint</Application>
  <PresentationFormat>Widescreen</PresentationFormat>
  <Paragraphs>53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Arial</vt:lpstr>
      <vt:lpstr>Cambria Math</vt:lpstr>
      <vt:lpstr>Office Theme</vt:lpstr>
      <vt:lpstr>Noise Reduction in ALPHA-g Magnet Control System</vt:lpstr>
      <vt:lpstr>Background</vt:lpstr>
      <vt:lpstr>Design Specifications</vt:lpstr>
      <vt:lpstr>Prototype Circuit</vt:lpstr>
      <vt:lpstr>Next Steps</vt:lpstr>
      <vt:lpstr>Other Hardware Projects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 A. Sawford</dc:creator>
  <cp:lastModifiedBy>Sara A. Sawford</cp:lastModifiedBy>
  <cp:revision>48</cp:revision>
  <dcterms:created xsi:type="dcterms:W3CDTF">2024-07-24T14:52:19Z</dcterms:created>
  <dcterms:modified xsi:type="dcterms:W3CDTF">2024-07-25T12:11:55Z</dcterms:modified>
</cp:coreProperties>
</file>