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6" roundtripDataSignature="AMtx7mg1YiVINhCABqIaCdBlv4dsOhRy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786641a10a_1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786641a10a_1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g2786641a10a_1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786641a10a_1_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786641a10a_1_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2786641a10a_1_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786641a10a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786641a10a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2786641a10a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786641a10a_0_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2786641a10a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2786641a10a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786641a10a_1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786641a10a_1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2786641a10a_1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786641a10a_1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786641a10a_1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2786641a10a_1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ee2ef345a8_0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ee2ef345a8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2ee2ef345a8_0_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edcca9d466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edcca9d466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2edcca9d466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ee2ef345a8_0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5" name="Google Shape;255;g2ee2ef345a8_0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ee2ef345a8_0_2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2ee2ef345a8_0_2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2ee2ef345a8_0_2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4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4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b="1" sz="17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21" name="Google Shape;2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2224" y="714489"/>
            <a:ext cx="2059046" cy="2059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3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3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3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23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7" name="Google Shape;87;p23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23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23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4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3" name="Google Shape;93;p24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4" name="Google Shape;94;p24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5" name="Google Shape;95;p24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6" name="Google Shape;96;p24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7" name="Google Shape;97;p24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24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4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4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2542" y="2075542"/>
            <a:ext cx="2706915" cy="2706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6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06" name="Google Shape;106;p26"/>
          <p:cNvSpPr txBox="1"/>
          <p:nvPr>
            <p:ph idx="10" type="dt"/>
          </p:nvPr>
        </p:nvSpPr>
        <p:spPr>
          <a:xfrm>
            <a:off x="4925946" y="644593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6"/>
          <p:cNvSpPr txBox="1"/>
          <p:nvPr>
            <p:ph idx="11" type="ftr"/>
          </p:nvPr>
        </p:nvSpPr>
        <p:spPr>
          <a:xfrm>
            <a:off x="1145352" y="6445933"/>
            <a:ext cx="36011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12" type="sldNum"/>
          </p:nvPr>
        </p:nvSpPr>
        <p:spPr>
          <a:xfrm>
            <a:off x="9194984" y="6492875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7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2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7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7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7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8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8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28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9" name="Google Shape;119;p28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8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8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" name="Google Shape;122;p28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3" name="Google Shape;123;p28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4" name="Google Shape;124;p28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5" name="Google Shape;125;p28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9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9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9" name="Google Shape;129;p29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29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29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9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9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p29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0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8" name="Google Shape;138;p30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30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30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0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0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3" name="Google Shape;143;p30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31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47" name="Google Shape;147;p31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1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1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2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2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32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5" name="Google Shape;25;p15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5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" name="Google Shape;27;p15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5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5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 type="blank">
  <p:cSld name="BLANK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3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33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3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>
  <p:cSld name="Last slide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4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58632" y="4869770"/>
            <a:ext cx="1074737" cy="1074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6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7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7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7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18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9"/>
          <p:cNvSpPr/>
          <p:nvPr>
            <p:ph idx="2" type="pic"/>
          </p:nvPr>
        </p:nvSpPr>
        <p:spPr>
          <a:xfrm>
            <a:off x="0" y="-5266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2" name="Google Shape;52;p19"/>
          <p:cNvSpPr txBox="1"/>
          <p:nvPr>
            <p:ph idx="1" type="body"/>
          </p:nvPr>
        </p:nvSpPr>
        <p:spPr>
          <a:xfrm>
            <a:off x="8075612" y="-49017"/>
            <a:ext cx="4116387" cy="6400199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9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9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0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0"/>
          <p:cNvSpPr/>
          <p:nvPr>
            <p:ph idx="2" type="pic"/>
          </p:nvPr>
        </p:nvSpPr>
        <p:spPr>
          <a:xfrm>
            <a:off x="6167438" y="-28352"/>
            <a:ext cx="6024562" cy="636535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0" name="Google Shape;60;p20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0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0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1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1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" name="Google Shape;69;p21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0" name="Google Shape;70;p21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2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4" name="Google Shape;74;p22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5" name="Google Shape;75;p22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6" name="Google Shape;76;p22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22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9.xml"/><Relationship Id="rId22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8.xml"/><Relationship Id="rId21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12" Type="http://schemas.openxmlformats.org/officeDocument/2006/relationships/slideLayout" Target="../slideLayouts/slideLayout10.xml"/><Relationship Id="rId23" Type="http://schemas.openxmlformats.org/officeDocument/2006/relationships/slideLayout" Target="../slideLayouts/slideLayout21.xml"/><Relationship Id="rId1" Type="http://schemas.openxmlformats.org/officeDocument/2006/relationships/image" Target="../media/image7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7988" y="6312113"/>
            <a:ext cx="11457945" cy="53879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0" type="dt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3"/>
          <p:cNvSpPr txBox="1"/>
          <p:nvPr>
            <p:ph idx="11" type="ftr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6" name="Google Shape;16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4069" y="6437364"/>
            <a:ext cx="368563" cy="36331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3974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  <p15:guide id="18" orient="horz" pos="41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1" Type="http://schemas.openxmlformats.org/officeDocument/2006/relationships/image" Target="../media/image35.jpg"/><Relationship Id="rId10" Type="http://schemas.openxmlformats.org/officeDocument/2006/relationships/image" Target="../media/image38.jp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3.jpg"/><Relationship Id="rId4" Type="http://schemas.openxmlformats.org/officeDocument/2006/relationships/image" Target="../media/image32.jpg"/><Relationship Id="rId9" Type="http://schemas.openxmlformats.org/officeDocument/2006/relationships/image" Target="../media/image39.jpg"/><Relationship Id="rId5" Type="http://schemas.openxmlformats.org/officeDocument/2006/relationships/image" Target="../media/image34.jpg"/><Relationship Id="rId6" Type="http://schemas.openxmlformats.org/officeDocument/2006/relationships/image" Target="../media/image36.jpg"/><Relationship Id="rId7" Type="http://schemas.openxmlformats.org/officeDocument/2006/relationships/image" Target="../media/image37.jpg"/><Relationship Id="rId8" Type="http://schemas.openxmlformats.org/officeDocument/2006/relationships/image" Target="../media/image4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Relationship Id="rId4" Type="http://schemas.openxmlformats.org/officeDocument/2006/relationships/image" Target="../media/image27.png"/><Relationship Id="rId5" Type="http://schemas.openxmlformats.org/officeDocument/2006/relationships/image" Target="../media/image21.png"/><Relationship Id="rId6" Type="http://schemas.openxmlformats.org/officeDocument/2006/relationships/image" Target="../media/image3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25.png"/><Relationship Id="rId6" Type="http://schemas.openxmlformats.org/officeDocument/2006/relationships/image" Target="../media/image20.png"/><Relationship Id="rId7" Type="http://schemas.openxmlformats.org/officeDocument/2006/relationships/image" Target="../media/image17.png"/><Relationship Id="rId8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8.xml.rels><?xml version="1.0" encoding="UTF-8" standalone="yes"?><Relationships xmlns="http://schemas.openxmlformats.org/package/2006/relationships"><Relationship Id="rId10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22.png"/><Relationship Id="rId9" Type="http://schemas.openxmlformats.org/officeDocument/2006/relationships/image" Target="../media/image18.png"/><Relationship Id="rId5" Type="http://schemas.openxmlformats.org/officeDocument/2006/relationships/image" Target="../media/image12.png"/><Relationship Id="rId6" Type="http://schemas.openxmlformats.org/officeDocument/2006/relationships/image" Target="../media/image14.png"/><Relationship Id="rId7" Type="http://schemas.openxmlformats.org/officeDocument/2006/relationships/image" Target="../media/image26.png"/><Relationship Id="rId8" Type="http://schemas.openxmlformats.org/officeDocument/2006/relationships/image" Target="../media/image2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/>
              <a:t>Processing and Analysis of HiRadMat Beam Line Data</a:t>
            </a:r>
            <a:endParaRPr/>
          </a:p>
        </p:txBody>
      </p:sp>
      <p:sp>
        <p:nvSpPr>
          <p:cNvPr id="167" name="Google Shape;167;p1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</a:pPr>
            <a:r>
              <a:rPr lang="en-US" sz="1500"/>
              <a:t>Julia White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</a:pPr>
            <a:r>
              <a:rPr lang="en-US" sz="1500"/>
              <a:t>7/25/2024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786641a10a_1_68"/>
          <p:cNvSpPr txBox="1"/>
          <p:nvPr/>
        </p:nvSpPr>
        <p:spPr>
          <a:xfrm>
            <a:off x="5240055" y="6424669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rgbClr val="0033A0"/>
                </a:solidFill>
              </a:rPr>
              <a:t>25 July 2024</a:t>
            </a:r>
            <a:endParaRPr sz="750">
              <a:solidFill>
                <a:srgbClr val="0033A0"/>
              </a:solidFill>
            </a:endParaRPr>
          </a:p>
        </p:txBody>
      </p:sp>
      <p:sp>
        <p:nvSpPr>
          <p:cNvPr id="285" name="Google Shape;285;g2786641a10a_1_68"/>
          <p:cNvSpPr txBox="1"/>
          <p:nvPr/>
        </p:nvSpPr>
        <p:spPr>
          <a:xfrm>
            <a:off x="1368056" y="6424669"/>
            <a:ext cx="376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33A0"/>
                </a:solidFill>
              </a:rPr>
              <a:t>Julia White | Processing and Analysis of HiRadMat Beam TV Data</a:t>
            </a:r>
            <a:endParaRPr sz="900">
              <a:solidFill>
                <a:srgbClr val="0033A0"/>
              </a:solidFill>
            </a:endParaRPr>
          </a:p>
        </p:txBody>
      </p:sp>
      <p:pic>
        <p:nvPicPr>
          <p:cNvPr id="286" name="Google Shape;286;g2786641a10a_1_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6399" y="3952075"/>
            <a:ext cx="1686547" cy="224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g2786641a10a_1_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2849748" cy="379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g2786641a10a_1_6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99650" y="179451"/>
            <a:ext cx="2119250" cy="29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g2786641a10a_1_6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99652" y="3375097"/>
            <a:ext cx="2119254" cy="2825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g2786641a10a_1_68"/>
          <p:cNvPicPr preferRelativeResize="0"/>
          <p:nvPr/>
        </p:nvPicPr>
        <p:blipFill rotWithShape="1">
          <a:blip r:embed="rId7">
            <a:alphaModFix/>
          </a:blip>
          <a:srcRect b="20559" l="0" r="0" t="0"/>
          <a:stretch/>
        </p:blipFill>
        <p:spPr>
          <a:xfrm>
            <a:off x="8545775" y="94275"/>
            <a:ext cx="3473326" cy="3679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g2786641a10a_1_6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16400" y="152412"/>
            <a:ext cx="2715652" cy="3620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g2786641a10a_1_6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52400" y="4063463"/>
            <a:ext cx="2849751" cy="2137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g2786641a10a_1_6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325300" y="3952006"/>
            <a:ext cx="1686551" cy="2248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g2786641a10a_1_68"/>
          <p:cNvPicPr preferRelativeResize="0"/>
          <p:nvPr/>
        </p:nvPicPr>
        <p:blipFill rotWithShape="1">
          <a:blip r:embed="rId11">
            <a:alphaModFix/>
          </a:blip>
          <a:srcRect b="16079" l="0" r="0" t="24738"/>
          <a:stretch/>
        </p:blipFill>
        <p:spPr>
          <a:xfrm>
            <a:off x="9134200" y="3952000"/>
            <a:ext cx="2849748" cy="2248776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g2786641a10a_1_68"/>
          <p:cNvSpPr txBox="1"/>
          <p:nvPr/>
        </p:nvSpPr>
        <p:spPr>
          <a:xfrm>
            <a:off x="9875860" y="65976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750">
                <a:solidFill>
                  <a:srgbClr val="0033A0"/>
                </a:solidFill>
              </a:rPr>
              <a:t>‹#›</a:t>
            </a:fld>
            <a:endParaRPr b="1" sz="75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786641a10a_0_5"/>
          <p:cNvSpPr txBox="1"/>
          <p:nvPr>
            <p:ph idx="1" type="body"/>
          </p:nvPr>
        </p:nvSpPr>
        <p:spPr>
          <a:xfrm>
            <a:off x="407995" y="1592275"/>
            <a:ext cx="57594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❖"/>
            </a:pPr>
            <a:r>
              <a:rPr lang="en-US"/>
              <a:t>High Intensity Radiation to Materials</a:t>
            </a:r>
            <a:endParaRPr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❖"/>
            </a:pPr>
            <a:r>
              <a:rPr lang="en-US"/>
              <a:t>Test the effects of short beam pulses on materials and accelerator components</a:t>
            </a:r>
            <a:endParaRPr/>
          </a:p>
        </p:txBody>
      </p:sp>
      <p:sp>
        <p:nvSpPr>
          <p:cNvPr id="174" name="Google Shape;174;g2786641a10a_0_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HiRadMat</a:t>
            </a:r>
            <a:endParaRPr/>
          </a:p>
        </p:txBody>
      </p:sp>
      <p:pic>
        <p:nvPicPr>
          <p:cNvPr id="175" name="Google Shape;175;g2786641a10a_0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7450" y="91900"/>
            <a:ext cx="5939425" cy="3340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2786641a10a_0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40750" y="3545225"/>
            <a:ext cx="5466127" cy="26556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2786641a10a_0_5"/>
          <p:cNvSpPr txBox="1"/>
          <p:nvPr/>
        </p:nvSpPr>
        <p:spPr>
          <a:xfrm>
            <a:off x="5240055" y="6424669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rgbClr val="0033A0"/>
                </a:solidFill>
              </a:rPr>
              <a:t>25</a:t>
            </a:r>
            <a:r>
              <a:rPr lang="en-US" sz="750">
                <a:solidFill>
                  <a:srgbClr val="0033A0"/>
                </a:solidFill>
              </a:rPr>
              <a:t> July 2024</a:t>
            </a:r>
            <a:endParaRPr sz="750">
              <a:solidFill>
                <a:srgbClr val="0033A0"/>
              </a:solidFill>
            </a:endParaRPr>
          </a:p>
        </p:txBody>
      </p:sp>
      <p:sp>
        <p:nvSpPr>
          <p:cNvPr id="178" name="Google Shape;178;g2786641a10a_0_5"/>
          <p:cNvSpPr txBox="1"/>
          <p:nvPr/>
        </p:nvSpPr>
        <p:spPr>
          <a:xfrm>
            <a:off x="1368056" y="6424669"/>
            <a:ext cx="376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33A0"/>
                </a:solidFill>
              </a:rPr>
              <a:t>Julia White</a:t>
            </a:r>
            <a:r>
              <a:rPr lang="en-US" sz="900">
                <a:solidFill>
                  <a:srgbClr val="0033A0"/>
                </a:solidFill>
              </a:rPr>
              <a:t> | Processing and Analysis of HiRadMat Beam TV Data</a:t>
            </a:r>
            <a:endParaRPr sz="900">
              <a:solidFill>
                <a:srgbClr val="0033A0"/>
              </a:solidFill>
            </a:endParaRPr>
          </a:p>
        </p:txBody>
      </p:sp>
      <p:sp>
        <p:nvSpPr>
          <p:cNvPr id="179" name="Google Shape;179;g2786641a10a_0_5"/>
          <p:cNvSpPr txBox="1"/>
          <p:nvPr/>
        </p:nvSpPr>
        <p:spPr>
          <a:xfrm>
            <a:off x="9875860" y="65976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750">
                <a:solidFill>
                  <a:srgbClr val="0033A0"/>
                </a:solidFill>
              </a:rPr>
              <a:t>‹#›</a:t>
            </a:fld>
            <a:endParaRPr b="1" sz="75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am Diagnostics | hiradmat.web.cern.ch" id="185" name="Google Shape;185;g2786641a10a_0_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5700" y="149325"/>
            <a:ext cx="5624299" cy="2642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2786641a10a_0_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425" y="3049489"/>
            <a:ext cx="5624301" cy="3151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2786641a10a_0_17"/>
          <p:cNvPicPr preferRelativeResize="0"/>
          <p:nvPr/>
        </p:nvPicPr>
        <p:blipFill rotWithShape="1">
          <a:blip r:embed="rId5">
            <a:alphaModFix/>
          </a:blip>
          <a:srcRect b="0" l="0" r="0" t="16184"/>
          <a:stretch/>
        </p:blipFill>
        <p:spPr>
          <a:xfrm>
            <a:off x="203424" y="-1"/>
            <a:ext cx="5468784" cy="3049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2786641a10a_0_17"/>
          <p:cNvSpPr txBox="1"/>
          <p:nvPr/>
        </p:nvSpPr>
        <p:spPr>
          <a:xfrm>
            <a:off x="5240055" y="6424669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rgbClr val="0033A0"/>
                </a:solidFill>
              </a:rPr>
              <a:t>25 July 2024</a:t>
            </a:r>
            <a:endParaRPr sz="750">
              <a:solidFill>
                <a:srgbClr val="0033A0"/>
              </a:solidFill>
            </a:endParaRPr>
          </a:p>
        </p:txBody>
      </p:sp>
      <p:sp>
        <p:nvSpPr>
          <p:cNvPr id="189" name="Google Shape;189;g2786641a10a_0_17"/>
          <p:cNvSpPr txBox="1"/>
          <p:nvPr/>
        </p:nvSpPr>
        <p:spPr>
          <a:xfrm>
            <a:off x="1368056" y="6424669"/>
            <a:ext cx="376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33A0"/>
                </a:solidFill>
              </a:rPr>
              <a:t>Julia White | Processing and Analysis of HiRadMat Beam TV Data</a:t>
            </a:r>
            <a:endParaRPr sz="900">
              <a:solidFill>
                <a:srgbClr val="0033A0"/>
              </a:solidFill>
            </a:endParaRPr>
          </a:p>
        </p:txBody>
      </p:sp>
      <p:pic>
        <p:nvPicPr>
          <p:cNvPr id="190" name="Google Shape;190;g2786641a10a_0_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8046" y="2992262"/>
            <a:ext cx="5624299" cy="3161488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2786641a10a_0_17"/>
          <p:cNvSpPr txBox="1"/>
          <p:nvPr/>
        </p:nvSpPr>
        <p:spPr>
          <a:xfrm>
            <a:off x="10404600" y="5831475"/>
            <a:ext cx="1685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</a:rPr>
              <a:t>V. Clerc and P. Simon</a:t>
            </a:r>
            <a:endParaRPr sz="1200">
              <a:solidFill>
                <a:srgbClr val="171717"/>
              </a:solidFill>
            </a:endParaRPr>
          </a:p>
        </p:txBody>
      </p:sp>
      <p:sp>
        <p:nvSpPr>
          <p:cNvPr id="192" name="Google Shape;192;g2786641a10a_0_17"/>
          <p:cNvSpPr txBox="1"/>
          <p:nvPr/>
        </p:nvSpPr>
        <p:spPr>
          <a:xfrm>
            <a:off x="0" y="6016125"/>
            <a:ext cx="1685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</a:rPr>
              <a:t>S. Berger</a:t>
            </a:r>
            <a:endParaRPr sz="1200">
              <a:solidFill>
                <a:srgbClr val="171717"/>
              </a:solidFill>
            </a:endParaRPr>
          </a:p>
        </p:txBody>
      </p:sp>
      <p:sp>
        <p:nvSpPr>
          <p:cNvPr id="193" name="Google Shape;193;g2786641a10a_0_17"/>
          <p:cNvSpPr txBox="1"/>
          <p:nvPr/>
        </p:nvSpPr>
        <p:spPr>
          <a:xfrm>
            <a:off x="9875860" y="65976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750">
                <a:solidFill>
                  <a:srgbClr val="0033A0"/>
                </a:solidFill>
              </a:rPr>
              <a:t>‹#›</a:t>
            </a:fld>
            <a:endParaRPr b="1" sz="75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786641a10a_1_3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Real-Time BTV Script</a:t>
            </a:r>
            <a:endParaRPr/>
          </a:p>
        </p:txBody>
      </p:sp>
      <p:sp>
        <p:nvSpPr>
          <p:cNvPr id="200" name="Google Shape;200;g2786641a10a_1_3"/>
          <p:cNvSpPr txBox="1"/>
          <p:nvPr/>
        </p:nvSpPr>
        <p:spPr>
          <a:xfrm>
            <a:off x="5240055" y="6424669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rgbClr val="0033A0"/>
                </a:solidFill>
              </a:rPr>
              <a:t>25</a:t>
            </a:r>
            <a:r>
              <a:rPr lang="en-US" sz="750">
                <a:solidFill>
                  <a:srgbClr val="0033A0"/>
                </a:solidFill>
              </a:rPr>
              <a:t> July 2024</a:t>
            </a:r>
            <a:endParaRPr sz="750">
              <a:solidFill>
                <a:srgbClr val="0033A0"/>
              </a:solidFill>
            </a:endParaRPr>
          </a:p>
        </p:txBody>
      </p:sp>
      <p:sp>
        <p:nvSpPr>
          <p:cNvPr id="201" name="Google Shape;201;g2786641a10a_1_3"/>
          <p:cNvSpPr txBox="1"/>
          <p:nvPr/>
        </p:nvSpPr>
        <p:spPr>
          <a:xfrm>
            <a:off x="1368056" y="6424669"/>
            <a:ext cx="376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33A0"/>
                </a:solidFill>
              </a:rPr>
              <a:t>Julia White | Processing and Analysis of HiRadMat Beam TV Data</a:t>
            </a:r>
            <a:endParaRPr sz="900">
              <a:solidFill>
                <a:srgbClr val="0033A0"/>
              </a:solidFill>
            </a:endParaRPr>
          </a:p>
        </p:txBody>
      </p:sp>
      <p:pic>
        <p:nvPicPr>
          <p:cNvPr id="202" name="Google Shape;202;g2786641a10a_1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125" y="1449399"/>
            <a:ext cx="4787234" cy="453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2786641a10a_1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7259" y="1592268"/>
            <a:ext cx="6853842" cy="393225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2786641a10a_1_3"/>
          <p:cNvSpPr txBox="1"/>
          <p:nvPr/>
        </p:nvSpPr>
        <p:spPr>
          <a:xfrm>
            <a:off x="9875860" y="65976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750">
                <a:solidFill>
                  <a:srgbClr val="0033A0"/>
                </a:solidFill>
              </a:rPr>
              <a:t>‹#›</a:t>
            </a:fld>
            <a:endParaRPr b="1" sz="75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786641a10a_1_38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 From July 2 and 3</a:t>
            </a:r>
            <a:endParaRPr/>
          </a:p>
        </p:txBody>
      </p:sp>
      <p:sp>
        <p:nvSpPr>
          <p:cNvPr id="211" name="Google Shape;211;g2786641a10a_1_38"/>
          <p:cNvSpPr txBox="1"/>
          <p:nvPr/>
        </p:nvSpPr>
        <p:spPr>
          <a:xfrm>
            <a:off x="5240055" y="6424669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rgbClr val="0033A0"/>
                </a:solidFill>
              </a:rPr>
              <a:t>25 July 2024</a:t>
            </a:r>
            <a:endParaRPr sz="750">
              <a:solidFill>
                <a:srgbClr val="0033A0"/>
              </a:solidFill>
            </a:endParaRPr>
          </a:p>
        </p:txBody>
      </p:sp>
      <p:sp>
        <p:nvSpPr>
          <p:cNvPr id="212" name="Google Shape;212;g2786641a10a_1_38"/>
          <p:cNvSpPr txBox="1"/>
          <p:nvPr/>
        </p:nvSpPr>
        <p:spPr>
          <a:xfrm>
            <a:off x="1368056" y="6424669"/>
            <a:ext cx="376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33A0"/>
                </a:solidFill>
              </a:rPr>
              <a:t>Julia White | Processing and Analysis of HiRadMat Beam TV Data</a:t>
            </a:r>
            <a:endParaRPr sz="900">
              <a:solidFill>
                <a:srgbClr val="0033A0"/>
              </a:solidFill>
            </a:endParaRPr>
          </a:p>
        </p:txBody>
      </p:sp>
      <p:pic>
        <p:nvPicPr>
          <p:cNvPr id="213" name="Google Shape;213;g2786641a10a_1_38"/>
          <p:cNvPicPr preferRelativeResize="0"/>
          <p:nvPr/>
        </p:nvPicPr>
        <p:blipFill rotWithShape="1">
          <a:blip r:embed="rId3">
            <a:alphaModFix/>
          </a:blip>
          <a:srcRect b="19" l="0" r="0" t="19"/>
          <a:stretch/>
        </p:blipFill>
        <p:spPr>
          <a:xfrm>
            <a:off x="190900" y="922154"/>
            <a:ext cx="3002450" cy="271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g2786641a10a_1_38"/>
          <p:cNvPicPr preferRelativeResize="0"/>
          <p:nvPr/>
        </p:nvPicPr>
        <p:blipFill rotWithShape="1">
          <a:blip r:embed="rId4">
            <a:alphaModFix/>
          </a:blip>
          <a:srcRect b="9" l="0" r="0" t="9"/>
          <a:stretch/>
        </p:blipFill>
        <p:spPr>
          <a:xfrm>
            <a:off x="3506800" y="922150"/>
            <a:ext cx="3002450" cy="2710627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2786641a10a_1_38"/>
          <p:cNvSpPr txBox="1"/>
          <p:nvPr/>
        </p:nvSpPr>
        <p:spPr>
          <a:xfrm>
            <a:off x="5240050" y="2707913"/>
            <a:ext cx="1342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8761D"/>
                </a:solidFill>
              </a:rPr>
              <a:t>s_x : ~4%</a:t>
            </a:r>
            <a:endParaRPr sz="1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33A0"/>
                </a:solidFill>
              </a:rPr>
              <a:t>s_y : ~15%</a:t>
            </a:r>
            <a:endParaRPr sz="1600">
              <a:solidFill>
                <a:srgbClr val="38761D"/>
              </a:solidFill>
            </a:endParaRPr>
          </a:p>
        </p:txBody>
      </p:sp>
      <p:sp>
        <p:nvSpPr>
          <p:cNvPr id="216" name="Google Shape;216;g2786641a10a_1_38"/>
          <p:cNvSpPr txBox="1"/>
          <p:nvPr/>
        </p:nvSpPr>
        <p:spPr>
          <a:xfrm>
            <a:off x="1946050" y="2707913"/>
            <a:ext cx="1342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8761D"/>
                </a:solidFill>
              </a:rPr>
              <a:t>s_x : ~8%</a:t>
            </a:r>
            <a:endParaRPr sz="1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33A0"/>
                </a:solidFill>
              </a:rPr>
              <a:t>s_y : ~6%</a:t>
            </a:r>
            <a:endParaRPr sz="1600">
              <a:solidFill>
                <a:srgbClr val="38761D"/>
              </a:solidFill>
            </a:endParaRPr>
          </a:p>
        </p:txBody>
      </p:sp>
      <p:pic>
        <p:nvPicPr>
          <p:cNvPr id="217" name="Google Shape;217;g2786641a10a_1_38"/>
          <p:cNvPicPr preferRelativeResize="0"/>
          <p:nvPr/>
        </p:nvPicPr>
        <p:blipFill rotWithShape="1">
          <a:blip r:embed="rId5">
            <a:alphaModFix/>
          </a:blip>
          <a:srcRect b="19" l="0" r="0" t="19"/>
          <a:stretch/>
        </p:blipFill>
        <p:spPr>
          <a:xfrm>
            <a:off x="190900" y="3598470"/>
            <a:ext cx="3002450" cy="2710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2786641a10a_1_38"/>
          <p:cNvPicPr preferRelativeResize="0"/>
          <p:nvPr/>
        </p:nvPicPr>
        <p:blipFill rotWithShape="1">
          <a:blip r:embed="rId6">
            <a:alphaModFix/>
          </a:blip>
          <a:srcRect b="19" l="0" r="0" t="19"/>
          <a:stretch/>
        </p:blipFill>
        <p:spPr>
          <a:xfrm>
            <a:off x="3506802" y="3598456"/>
            <a:ext cx="3002450" cy="2710284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2786641a10a_1_38"/>
          <p:cNvSpPr txBox="1"/>
          <p:nvPr/>
        </p:nvSpPr>
        <p:spPr>
          <a:xfrm>
            <a:off x="14678100" y="4929425"/>
            <a:ext cx="1342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8761D"/>
                </a:solidFill>
              </a:rPr>
              <a:t>s_x : ~20%</a:t>
            </a:r>
            <a:endParaRPr sz="1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33A0"/>
                </a:solidFill>
              </a:rPr>
              <a:t>s_y : ~70%</a:t>
            </a:r>
            <a:endParaRPr sz="1600">
              <a:solidFill>
                <a:srgbClr val="38761D"/>
              </a:solidFill>
            </a:endParaRPr>
          </a:p>
        </p:txBody>
      </p:sp>
      <p:sp>
        <p:nvSpPr>
          <p:cNvPr id="220" name="Google Shape;220;g2786641a10a_1_38"/>
          <p:cNvSpPr txBox="1"/>
          <p:nvPr/>
        </p:nvSpPr>
        <p:spPr>
          <a:xfrm>
            <a:off x="1850550" y="5452500"/>
            <a:ext cx="1342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8761D"/>
                </a:solidFill>
              </a:rPr>
              <a:t>s_x : ~18%</a:t>
            </a:r>
            <a:endParaRPr sz="1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33A0"/>
                </a:solidFill>
              </a:rPr>
              <a:t>s_y : ~23%</a:t>
            </a:r>
            <a:endParaRPr sz="1600">
              <a:solidFill>
                <a:srgbClr val="38761D"/>
              </a:solidFill>
            </a:endParaRPr>
          </a:p>
        </p:txBody>
      </p:sp>
      <p:cxnSp>
        <p:nvCxnSpPr>
          <p:cNvPr id="221" name="Google Shape;221;g2786641a10a_1_38"/>
          <p:cNvCxnSpPr/>
          <p:nvPr/>
        </p:nvCxnSpPr>
        <p:spPr>
          <a:xfrm>
            <a:off x="15108750" y="1939300"/>
            <a:ext cx="277500" cy="851100"/>
          </a:xfrm>
          <a:prstGeom prst="straightConnector1">
            <a:avLst/>
          </a:prstGeom>
          <a:noFill/>
          <a:ln cap="flat" cmpd="sng" w="9525">
            <a:solidFill>
              <a:srgbClr val="2F2F2F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22" name="Google Shape;222;g2786641a10a_1_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86301" y="1359612"/>
            <a:ext cx="5397725" cy="180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g2786641a10a_1_38"/>
          <p:cNvSpPr txBox="1"/>
          <p:nvPr/>
        </p:nvSpPr>
        <p:spPr>
          <a:xfrm>
            <a:off x="11320425" y="3165800"/>
            <a:ext cx="845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</a:rPr>
              <a:t>F. Velotti</a:t>
            </a:r>
            <a:endParaRPr sz="1100">
              <a:solidFill>
                <a:srgbClr val="171717"/>
              </a:solidFill>
            </a:endParaRPr>
          </a:p>
        </p:txBody>
      </p:sp>
      <p:pic>
        <p:nvPicPr>
          <p:cNvPr id="224" name="Google Shape;224;g2786641a10a_1_3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27200" y="4159928"/>
            <a:ext cx="5397725" cy="1285185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2786641a10a_1_38"/>
          <p:cNvSpPr txBox="1"/>
          <p:nvPr/>
        </p:nvSpPr>
        <p:spPr>
          <a:xfrm>
            <a:off x="11257200" y="5445125"/>
            <a:ext cx="934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</a:rPr>
              <a:t>G. Banks</a:t>
            </a:r>
            <a:endParaRPr sz="1100">
              <a:solidFill>
                <a:srgbClr val="171717"/>
              </a:solidFill>
            </a:endParaRPr>
          </a:p>
        </p:txBody>
      </p:sp>
      <p:sp>
        <p:nvSpPr>
          <p:cNvPr id="226" name="Google Shape;226;g2786641a10a_1_38"/>
          <p:cNvSpPr txBox="1"/>
          <p:nvPr/>
        </p:nvSpPr>
        <p:spPr>
          <a:xfrm>
            <a:off x="5240050" y="5452500"/>
            <a:ext cx="1342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8761D"/>
                </a:solidFill>
              </a:rPr>
              <a:t>s_x : ~20%</a:t>
            </a:r>
            <a:endParaRPr sz="1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33A0"/>
                </a:solidFill>
              </a:rPr>
              <a:t>s_y : ~70%</a:t>
            </a:r>
            <a:endParaRPr sz="1600">
              <a:solidFill>
                <a:srgbClr val="38761D"/>
              </a:solidFill>
            </a:endParaRPr>
          </a:p>
        </p:txBody>
      </p:sp>
      <p:sp>
        <p:nvSpPr>
          <p:cNvPr id="227" name="Google Shape;227;g2786641a10a_1_38"/>
          <p:cNvSpPr txBox="1"/>
          <p:nvPr/>
        </p:nvSpPr>
        <p:spPr>
          <a:xfrm>
            <a:off x="9875860" y="65976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750">
                <a:solidFill>
                  <a:srgbClr val="0033A0"/>
                </a:solidFill>
              </a:rPr>
              <a:t>‹#›</a:t>
            </a:fld>
            <a:endParaRPr b="1" sz="75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g2ee2ef345a8_0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0649" y="0"/>
            <a:ext cx="5927850" cy="6115424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g2ee2ef345a8_0_23"/>
          <p:cNvSpPr txBox="1"/>
          <p:nvPr/>
        </p:nvSpPr>
        <p:spPr>
          <a:xfrm>
            <a:off x="5240055" y="6424669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rgbClr val="0033A0"/>
                </a:solidFill>
              </a:rPr>
              <a:t>25 July 2024</a:t>
            </a:r>
            <a:endParaRPr sz="750">
              <a:solidFill>
                <a:srgbClr val="0033A0"/>
              </a:solidFill>
            </a:endParaRPr>
          </a:p>
        </p:txBody>
      </p:sp>
      <p:sp>
        <p:nvSpPr>
          <p:cNvPr id="235" name="Google Shape;235;g2ee2ef345a8_0_23"/>
          <p:cNvSpPr txBox="1"/>
          <p:nvPr/>
        </p:nvSpPr>
        <p:spPr>
          <a:xfrm>
            <a:off x="1368056" y="6424669"/>
            <a:ext cx="376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33A0"/>
                </a:solidFill>
              </a:rPr>
              <a:t>Julia White | Processing and Analysis of HiRadMat Beam TV Data</a:t>
            </a:r>
            <a:endParaRPr sz="900">
              <a:solidFill>
                <a:srgbClr val="0033A0"/>
              </a:solidFill>
            </a:endParaRPr>
          </a:p>
        </p:txBody>
      </p:sp>
      <p:sp>
        <p:nvSpPr>
          <p:cNvPr id="236" name="Google Shape;236;g2ee2ef345a8_0_23"/>
          <p:cNvSpPr txBox="1"/>
          <p:nvPr/>
        </p:nvSpPr>
        <p:spPr>
          <a:xfrm>
            <a:off x="9875860" y="65976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750">
                <a:solidFill>
                  <a:srgbClr val="0033A0"/>
                </a:solidFill>
              </a:rPr>
              <a:t>‹#›</a:t>
            </a:fld>
            <a:endParaRPr b="1" sz="750">
              <a:solidFill>
                <a:srgbClr val="0033A0"/>
              </a:solidFill>
            </a:endParaRPr>
          </a:p>
        </p:txBody>
      </p:sp>
      <p:sp>
        <p:nvSpPr>
          <p:cNvPr id="237" name="Google Shape;237;g2ee2ef345a8_0_23"/>
          <p:cNvSpPr txBox="1"/>
          <p:nvPr/>
        </p:nvSpPr>
        <p:spPr>
          <a:xfrm>
            <a:off x="7209375" y="5846775"/>
            <a:ext cx="1293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</a:rPr>
              <a:t>N. Charitonidis</a:t>
            </a:r>
            <a:endParaRPr sz="1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edcca9d466_0_1"/>
          <p:cNvSpPr txBox="1"/>
          <p:nvPr/>
        </p:nvSpPr>
        <p:spPr>
          <a:xfrm>
            <a:off x="5240055" y="6424669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rgbClr val="0033A0"/>
                </a:solidFill>
              </a:rPr>
              <a:t>25 July 2024</a:t>
            </a:r>
            <a:endParaRPr sz="750">
              <a:solidFill>
                <a:srgbClr val="0033A0"/>
              </a:solidFill>
            </a:endParaRPr>
          </a:p>
        </p:txBody>
      </p:sp>
      <p:sp>
        <p:nvSpPr>
          <p:cNvPr id="244" name="Google Shape;244;g2edcca9d466_0_1"/>
          <p:cNvSpPr txBox="1"/>
          <p:nvPr/>
        </p:nvSpPr>
        <p:spPr>
          <a:xfrm>
            <a:off x="1368056" y="6424669"/>
            <a:ext cx="376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33A0"/>
                </a:solidFill>
              </a:rPr>
              <a:t>Julia White | Processing and Analysis of HiRadMat Beam TV Data</a:t>
            </a:r>
            <a:endParaRPr sz="900">
              <a:solidFill>
                <a:srgbClr val="0033A0"/>
              </a:solidFill>
            </a:endParaRPr>
          </a:p>
        </p:txBody>
      </p:sp>
      <p:sp>
        <p:nvSpPr>
          <p:cNvPr id="245" name="Google Shape;245;g2edcca9d466_0_1"/>
          <p:cNvSpPr txBox="1"/>
          <p:nvPr/>
        </p:nvSpPr>
        <p:spPr>
          <a:xfrm>
            <a:off x="14678100" y="4929425"/>
            <a:ext cx="1342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8761D"/>
                </a:solidFill>
              </a:rPr>
              <a:t>s_x : ~20%</a:t>
            </a:r>
            <a:endParaRPr sz="1600">
              <a:solidFill>
                <a:srgbClr val="0033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33A0"/>
                </a:solidFill>
              </a:rPr>
              <a:t>s_y : ~70%</a:t>
            </a:r>
            <a:endParaRPr sz="1600">
              <a:solidFill>
                <a:srgbClr val="38761D"/>
              </a:solidFill>
            </a:endParaRPr>
          </a:p>
        </p:txBody>
      </p:sp>
      <p:cxnSp>
        <p:nvCxnSpPr>
          <p:cNvPr id="246" name="Google Shape;246;g2edcca9d466_0_1"/>
          <p:cNvCxnSpPr/>
          <p:nvPr/>
        </p:nvCxnSpPr>
        <p:spPr>
          <a:xfrm>
            <a:off x="15108750" y="1939300"/>
            <a:ext cx="277500" cy="851100"/>
          </a:xfrm>
          <a:prstGeom prst="straightConnector1">
            <a:avLst/>
          </a:prstGeom>
          <a:noFill/>
          <a:ln cap="flat" cmpd="sng" w="9525">
            <a:solidFill>
              <a:srgbClr val="2F2F2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7" name="Google Shape;247;g2edcca9d466_0_1"/>
          <p:cNvSpPr txBox="1"/>
          <p:nvPr/>
        </p:nvSpPr>
        <p:spPr>
          <a:xfrm>
            <a:off x="9875860" y="65976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750">
                <a:solidFill>
                  <a:srgbClr val="0033A0"/>
                </a:solidFill>
              </a:rPr>
              <a:t>‹#›</a:t>
            </a:fld>
            <a:endParaRPr b="1" sz="750">
              <a:solidFill>
                <a:srgbClr val="0033A0"/>
              </a:solidFill>
            </a:endParaRPr>
          </a:p>
        </p:txBody>
      </p:sp>
      <p:sp>
        <p:nvSpPr>
          <p:cNvPr id="248" name="Google Shape;248;g2edcca9d466_0_1"/>
          <p:cNvSpPr txBox="1"/>
          <p:nvPr/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0033A0"/>
                </a:solidFill>
              </a:rPr>
              <a:t>BPM / BPKG</a:t>
            </a:r>
            <a:endParaRPr b="1" sz="3600">
              <a:solidFill>
                <a:srgbClr val="0033A0"/>
              </a:solidFill>
            </a:endParaRPr>
          </a:p>
        </p:txBody>
      </p:sp>
      <p:sp>
        <p:nvSpPr>
          <p:cNvPr id="249" name="Google Shape;249;g2edcca9d466_0_1"/>
          <p:cNvSpPr txBox="1"/>
          <p:nvPr/>
        </p:nvSpPr>
        <p:spPr>
          <a:xfrm>
            <a:off x="339875" y="1312900"/>
            <a:ext cx="6027600" cy="1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❖"/>
            </a:pPr>
            <a:r>
              <a:rPr lang="en-US" sz="2100">
                <a:solidFill>
                  <a:srgbClr val="171717"/>
                </a:solidFill>
              </a:rPr>
              <a:t>Beam position monitors give the center of mass of the beam and the ‘longitudinal bunch shape’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❖"/>
            </a:pPr>
            <a:r>
              <a:rPr b="0" i="0" lang="en-US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No magnets between the BPMs and BPKGs being analyzed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250" name="Google Shape;250;g2edcca9d466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788" y="3095762"/>
            <a:ext cx="6229724" cy="302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g2edcca9d466_0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9425" y="232725"/>
            <a:ext cx="5496899" cy="335525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g2edcca9d466_0_1"/>
          <p:cNvSpPr txBox="1"/>
          <p:nvPr/>
        </p:nvSpPr>
        <p:spPr>
          <a:xfrm>
            <a:off x="9646525" y="3587975"/>
            <a:ext cx="2329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71717"/>
                </a:solidFill>
              </a:rPr>
              <a:t>P. Forck, P. Kowina, and D. Liakin</a:t>
            </a:r>
            <a:endParaRPr sz="1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ee2ef345a8_0_4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BPKG 660524 Results</a:t>
            </a:r>
            <a:endParaRPr/>
          </a:p>
        </p:txBody>
      </p:sp>
      <p:sp>
        <p:nvSpPr>
          <p:cNvPr id="258" name="Google Shape;258;g2ee2ef345a8_0_44"/>
          <p:cNvSpPr txBox="1"/>
          <p:nvPr>
            <p:ph idx="10" type="dt"/>
          </p:nvPr>
        </p:nvSpPr>
        <p:spPr>
          <a:xfrm>
            <a:off x="5240055" y="6424669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23 July 2024</a:t>
            </a:r>
            <a:endParaRPr/>
          </a:p>
        </p:txBody>
      </p:sp>
      <p:sp>
        <p:nvSpPr>
          <p:cNvPr id="259" name="Google Shape;259;g2ee2ef345a8_0_44"/>
          <p:cNvSpPr txBox="1"/>
          <p:nvPr>
            <p:ph idx="11" type="ftr"/>
          </p:nvPr>
        </p:nvSpPr>
        <p:spPr>
          <a:xfrm>
            <a:off x="1368056" y="6424669"/>
            <a:ext cx="376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Julia White | </a:t>
            </a:r>
            <a:r>
              <a:rPr lang="en-US"/>
              <a:t>Processing and Analysis of HiRadMat Beam TV Data</a:t>
            </a:r>
            <a:endParaRPr/>
          </a:p>
        </p:txBody>
      </p:sp>
      <p:pic>
        <p:nvPicPr>
          <p:cNvPr id="260" name="Google Shape;260;g2ee2ef345a8_0_44"/>
          <p:cNvPicPr preferRelativeResize="0"/>
          <p:nvPr/>
        </p:nvPicPr>
        <p:blipFill rotWithShape="1">
          <a:blip r:embed="rId3">
            <a:alphaModFix/>
          </a:blip>
          <a:srcRect b="0" l="485" r="475" t="0"/>
          <a:stretch/>
        </p:blipFill>
        <p:spPr>
          <a:xfrm>
            <a:off x="265972" y="1012825"/>
            <a:ext cx="2983098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g2ee2ef345a8_0_44"/>
          <p:cNvPicPr preferRelativeResize="0"/>
          <p:nvPr/>
        </p:nvPicPr>
        <p:blipFill rotWithShape="1">
          <a:blip r:embed="rId4">
            <a:alphaModFix/>
          </a:blip>
          <a:srcRect b="0" l="367" r="367" t="0"/>
          <a:stretch/>
        </p:blipFill>
        <p:spPr>
          <a:xfrm>
            <a:off x="291376" y="3660775"/>
            <a:ext cx="2932291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g2ee2ef345a8_0_44"/>
          <p:cNvPicPr preferRelativeResize="0"/>
          <p:nvPr/>
        </p:nvPicPr>
        <p:blipFill rotWithShape="1">
          <a:blip r:embed="rId5">
            <a:alphaModFix/>
          </a:blip>
          <a:srcRect b="0" l="485" r="475" t="0"/>
          <a:stretch/>
        </p:blipFill>
        <p:spPr>
          <a:xfrm>
            <a:off x="3163172" y="1012825"/>
            <a:ext cx="2983098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g2ee2ef345a8_0_44"/>
          <p:cNvPicPr preferRelativeResize="0"/>
          <p:nvPr/>
        </p:nvPicPr>
        <p:blipFill rotWithShape="1">
          <a:blip r:embed="rId6">
            <a:alphaModFix/>
          </a:blip>
          <a:srcRect b="0" l="367" r="367" t="0"/>
          <a:stretch/>
        </p:blipFill>
        <p:spPr>
          <a:xfrm>
            <a:off x="3188566" y="3660775"/>
            <a:ext cx="2932291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g2ee2ef345a8_0_44"/>
          <p:cNvPicPr preferRelativeResize="0"/>
          <p:nvPr/>
        </p:nvPicPr>
        <p:blipFill rotWithShape="1">
          <a:blip r:embed="rId7">
            <a:alphaModFix/>
          </a:blip>
          <a:srcRect b="0" l="357" r="357" t="0"/>
          <a:stretch/>
        </p:blipFill>
        <p:spPr>
          <a:xfrm>
            <a:off x="6120866" y="1012825"/>
            <a:ext cx="3012131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g2ee2ef345a8_0_44"/>
          <p:cNvPicPr preferRelativeResize="0"/>
          <p:nvPr/>
        </p:nvPicPr>
        <p:blipFill rotWithShape="1">
          <a:blip r:embed="rId8">
            <a:alphaModFix/>
          </a:blip>
          <a:srcRect b="0" l="367" r="367" t="0"/>
          <a:stretch/>
        </p:blipFill>
        <p:spPr>
          <a:xfrm>
            <a:off x="6146279" y="3660775"/>
            <a:ext cx="2961324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g2ee2ef345a8_0_4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107600" y="1012825"/>
            <a:ext cx="2932275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g2ee2ef345a8_0_4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107600" y="3660775"/>
            <a:ext cx="2961325" cy="2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2ee2ef345a8_0_44"/>
          <p:cNvSpPr txBox="1"/>
          <p:nvPr/>
        </p:nvSpPr>
        <p:spPr>
          <a:xfrm>
            <a:off x="9875860" y="65976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750">
                <a:solidFill>
                  <a:srgbClr val="0033A0"/>
                </a:solidFill>
              </a:rPr>
              <a:t>‹#›</a:t>
            </a:fld>
            <a:endParaRPr b="1" sz="75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ee2ef345a8_0_218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❖"/>
            </a:pPr>
            <a:r>
              <a:rPr lang="en-US"/>
              <a:t>Calculate the true area of the beam so its density can be used by the STI group in August.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-US"/>
              <a:t>Connect to Beam Size Monitor tool and obtain a direct size estimation of the beam in each direction.</a:t>
            </a:r>
            <a:endParaRPr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❖"/>
            </a:pPr>
            <a:r>
              <a:rPr lang="en-US"/>
              <a:t>Learn more about beam position monitors and meet with experts on the extraction beam line to figure out why we are seeing the drift in the BPMs.</a:t>
            </a:r>
            <a:endParaRPr/>
          </a:p>
          <a:p>
            <a:pPr indent="-361950" lvl="0" marL="457200" rtl="0" algn="l">
              <a:spcBef>
                <a:spcPts val="1000"/>
              </a:spcBef>
              <a:spcAft>
                <a:spcPts val="0"/>
              </a:spcAft>
              <a:buSzPts val="2100"/>
              <a:buChar char="❖"/>
            </a:pPr>
            <a:r>
              <a:rPr lang="en-US"/>
              <a:t>Analyze vistar script </a:t>
            </a:r>
            <a:r>
              <a:rPr lang="en-US"/>
              <a:t>performance</a:t>
            </a:r>
            <a:r>
              <a:rPr lang="en-US"/>
              <a:t> and optics results from STI </a:t>
            </a:r>
            <a:r>
              <a:rPr lang="en-US"/>
              <a:t>pre commissioning</a:t>
            </a:r>
            <a:r>
              <a:rPr lang="en-US"/>
              <a:t> (7/25) to prepare for their experiment in August.</a:t>
            </a:r>
            <a:endParaRPr/>
          </a:p>
        </p:txBody>
      </p:sp>
      <p:sp>
        <p:nvSpPr>
          <p:cNvPr id="275" name="Google Shape;275;g2ee2ef345a8_0_218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Next Steps</a:t>
            </a:r>
            <a:endParaRPr/>
          </a:p>
        </p:txBody>
      </p:sp>
      <p:sp>
        <p:nvSpPr>
          <p:cNvPr id="276" name="Google Shape;276;g2ee2ef345a8_0_218"/>
          <p:cNvSpPr txBox="1"/>
          <p:nvPr>
            <p:ph idx="10" type="dt"/>
          </p:nvPr>
        </p:nvSpPr>
        <p:spPr>
          <a:xfrm>
            <a:off x="5240055" y="6424669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23 July 2024</a:t>
            </a:r>
            <a:endParaRPr/>
          </a:p>
        </p:txBody>
      </p:sp>
      <p:sp>
        <p:nvSpPr>
          <p:cNvPr id="277" name="Google Shape;277;g2ee2ef345a8_0_218"/>
          <p:cNvSpPr txBox="1"/>
          <p:nvPr>
            <p:ph idx="11" type="ftr"/>
          </p:nvPr>
        </p:nvSpPr>
        <p:spPr>
          <a:xfrm>
            <a:off x="1368056" y="6424669"/>
            <a:ext cx="376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Julia White | Processing and Analysis of HiRadMat Beam TV Data</a:t>
            </a:r>
            <a:endParaRPr/>
          </a:p>
        </p:txBody>
      </p:sp>
      <p:sp>
        <p:nvSpPr>
          <p:cNvPr id="278" name="Google Shape;278;g2ee2ef345a8_0_218"/>
          <p:cNvSpPr txBox="1"/>
          <p:nvPr/>
        </p:nvSpPr>
        <p:spPr>
          <a:xfrm>
            <a:off x="9875860" y="65976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750">
                <a:solidFill>
                  <a:srgbClr val="0033A0"/>
                </a:solidFill>
              </a:rPr>
              <a:t>‹#›</a:t>
            </a:fld>
            <a:endParaRPr b="1" sz="75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2024-07-17T18:47:26Z</dcterms:created>
  <dc:creator>Julia Park White</dc:creator>
</cp:coreProperties>
</file>