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8"/>
  </p:notesMasterIdLst>
  <p:sldIdLst>
    <p:sldId id="256" r:id="rId2"/>
    <p:sldId id="310" r:id="rId3"/>
    <p:sldId id="296" r:id="rId4"/>
    <p:sldId id="311" r:id="rId5"/>
    <p:sldId id="312" r:id="rId6"/>
    <p:sldId id="313" r:id="rId7"/>
    <p:sldId id="314" r:id="rId8"/>
    <p:sldId id="315" r:id="rId9"/>
    <p:sldId id="301" r:id="rId10"/>
    <p:sldId id="286" r:id="rId11"/>
    <p:sldId id="317" r:id="rId12"/>
    <p:sldId id="316" r:id="rId13"/>
    <p:sldId id="318" r:id="rId14"/>
    <p:sldId id="302" r:id="rId15"/>
    <p:sldId id="319" r:id="rId16"/>
    <p:sldId id="265" r:id="rId17"/>
  </p:sldIdLst>
  <p:sldSz cx="9144000" cy="5143500" type="screen16x9"/>
  <p:notesSz cx="9144000" cy="51435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4C51F1A-A0A6-4180-BC40-9A85D1CF2A0A}">
  <a:tblStyle styleId="{F4C51F1A-A0A6-4180-BC40-9A85D1CF2A0A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78"/>
    <p:restoredTop sz="94643"/>
  </p:normalViewPr>
  <p:slideViewPr>
    <p:cSldViewPr snapToGrid="0">
      <p:cViewPr varScale="1">
        <p:scale>
          <a:sx n="196" d="100"/>
          <a:sy n="196" d="100"/>
        </p:scale>
        <p:origin x="184" y="10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180013" y="0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028950" y="642938"/>
            <a:ext cx="3086100" cy="1736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4886325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 txBox="1">
            <a:spLocks noGrp="1"/>
          </p:cNvSpPr>
          <p:nvPr>
            <p:ph type="body" idx="1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 txBox="1">
            <a:spLocks noGrp="1"/>
          </p:cNvSpPr>
          <p:nvPr>
            <p:ph type="body" idx="1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/>
          <p:nvPr/>
        </p:nvSpPr>
        <p:spPr>
          <a:xfrm>
            <a:off x="1135" y="422"/>
            <a:ext cx="9142864" cy="5143077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"/>
          <p:cNvSpPr/>
          <p:nvPr/>
        </p:nvSpPr>
        <p:spPr>
          <a:xfrm>
            <a:off x="7187875" y="158763"/>
            <a:ext cx="1611022" cy="1082869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1"/>
          </p:nvPr>
        </p:nvSpPr>
        <p:spPr>
          <a:xfrm>
            <a:off x="307854" y="361950"/>
            <a:ext cx="3429000" cy="126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2"/>
          </p:nvPr>
        </p:nvSpPr>
        <p:spPr>
          <a:xfrm>
            <a:off x="329420" y="4179568"/>
            <a:ext cx="3197346" cy="646331"/>
          </a:xfrm>
          <a:prstGeom prst="rect">
            <a:avLst/>
          </a:prstGeom>
          <a:solidFill>
            <a:schemeClr val="dk1">
              <a:alpha val="2588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3"/>
          </p:nvPr>
        </p:nvSpPr>
        <p:spPr>
          <a:xfrm>
            <a:off x="5715000" y="4095750"/>
            <a:ext cx="3197346" cy="730149"/>
          </a:xfrm>
          <a:prstGeom prst="rect">
            <a:avLst/>
          </a:prstGeom>
          <a:solidFill>
            <a:schemeClr val="dk1">
              <a:alpha val="2588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398014" y="191515"/>
            <a:ext cx="8288786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1"/>
          </p:nvPr>
        </p:nvSpPr>
        <p:spPr>
          <a:xfrm>
            <a:off x="398014" y="1045002"/>
            <a:ext cx="8288786" cy="3532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marL="914400" lvl="1" indent="-3302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urier New"/>
              <a:buChar char="o"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able">
  <p:cSld name="1_Tabl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 txBox="1">
            <a:spLocks noGrp="1"/>
          </p:cNvSpPr>
          <p:nvPr>
            <p:ph type="title"/>
          </p:nvPr>
        </p:nvSpPr>
        <p:spPr>
          <a:xfrm>
            <a:off x="398014" y="191515"/>
            <a:ext cx="8347970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title"/>
          </p:nvPr>
        </p:nvSpPr>
        <p:spPr>
          <a:xfrm>
            <a:off x="398014" y="191515"/>
            <a:ext cx="8288786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98014" y="1045002"/>
            <a:ext cx="8288786" cy="3532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algn="l">
              <a:spcBef>
                <a:spcPts val="600"/>
              </a:spcBef>
              <a:spcAft>
                <a:spcPts val="0"/>
              </a:spcAft>
              <a:buSzPts val="24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marL="914400" lvl="1" indent="-3302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urier New"/>
              <a:buChar char="o"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>
  <p:cSld name="Two Column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>
            <a:spLocks noGrp="1"/>
          </p:cNvSpPr>
          <p:nvPr>
            <p:ph type="title"/>
          </p:nvPr>
        </p:nvSpPr>
        <p:spPr>
          <a:xfrm>
            <a:off x="398014" y="191515"/>
            <a:ext cx="8347970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body" idx="1"/>
          </p:nvPr>
        </p:nvSpPr>
        <p:spPr>
          <a:xfrm>
            <a:off x="411724" y="867007"/>
            <a:ext cx="3931920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>
              <a:spcBef>
                <a:spcPts val="600"/>
              </a:spcBef>
              <a:spcAft>
                <a:spcPts val="0"/>
              </a:spcAft>
              <a:buSzPts val="2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urier New"/>
              <a:buChar char="o"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302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2"/>
          </p:nvPr>
        </p:nvSpPr>
        <p:spPr>
          <a:xfrm>
            <a:off x="4814064" y="867007"/>
            <a:ext cx="3931920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>
              <a:spcBef>
                <a:spcPts val="600"/>
              </a:spcBef>
              <a:spcAft>
                <a:spcPts val="0"/>
              </a:spcAft>
              <a:buSzPts val="2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urier New"/>
              <a:buChar char="o"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302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>
            <a:spLocks noGrp="1"/>
          </p:cNvSpPr>
          <p:nvPr>
            <p:ph type="title"/>
          </p:nvPr>
        </p:nvSpPr>
        <p:spPr>
          <a:xfrm>
            <a:off x="398014" y="191515"/>
            <a:ext cx="8347970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>
            <a:spLocks noGrp="1"/>
          </p:cNvSpPr>
          <p:nvPr>
            <p:ph type="pic" idx="2"/>
          </p:nvPr>
        </p:nvSpPr>
        <p:spPr>
          <a:xfrm>
            <a:off x="5088384" y="867007"/>
            <a:ext cx="3657600" cy="3152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body" idx="1"/>
          </p:nvPr>
        </p:nvSpPr>
        <p:spPr>
          <a:xfrm>
            <a:off x="411724" y="867007"/>
            <a:ext cx="4465076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>
              <a:spcBef>
                <a:spcPts val="600"/>
              </a:spcBef>
              <a:spcAft>
                <a:spcPts val="0"/>
              </a:spcAft>
              <a:buSzPts val="2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marL="914400" lvl="1" indent="-32004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urier New"/>
              <a:buChar char="o"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302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3"/>
          </p:nvPr>
        </p:nvSpPr>
        <p:spPr>
          <a:xfrm>
            <a:off x="5088384" y="4095750"/>
            <a:ext cx="3505200" cy="428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-2">
  <p:cSld name="Divider-2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2858180"/>
            <a:ext cx="9160457" cy="184717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/>
          <p:nvPr/>
        </p:nvSpPr>
        <p:spPr>
          <a:xfrm>
            <a:off x="0" y="2766270"/>
            <a:ext cx="9144000" cy="919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702816" y="742950"/>
            <a:ext cx="790778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534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98014" y="191515"/>
            <a:ext cx="834797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4588" y="997203"/>
            <a:ext cx="793482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/>
          <p:nvPr/>
        </p:nvSpPr>
        <p:spPr>
          <a:xfrm>
            <a:off x="152400" y="4552950"/>
            <a:ext cx="1079778" cy="508658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2112715" y="4797192"/>
            <a:ext cx="941454" cy="234679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3270791" y="4746333"/>
            <a:ext cx="210312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"/>
          <p:cNvSpPr/>
          <p:nvPr/>
        </p:nvSpPr>
        <p:spPr>
          <a:xfrm>
            <a:off x="3126999" y="4837324"/>
            <a:ext cx="352899" cy="187350"/>
          </a:xfrm>
          <a:prstGeom prst="rect">
            <a:avLst/>
          </a:prstGeom>
          <a:blipFill rotWithShape="1">
            <a:blip r:embed="rId11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"/>
          <p:cNvSpPr/>
          <p:nvPr/>
        </p:nvSpPr>
        <p:spPr>
          <a:xfrm>
            <a:off x="3076126" y="4815218"/>
            <a:ext cx="0" cy="234950"/>
          </a:xfrm>
          <a:custGeom>
            <a:avLst/>
            <a:gdLst/>
            <a:ahLst/>
            <a:cxnLst/>
            <a:rect l="l" t="t" r="r" b="b"/>
            <a:pathLst>
              <a:path w="120000" h="234950" extrusionOk="0">
                <a:moveTo>
                  <a:pt x="0" y="0"/>
                </a:moveTo>
                <a:lnTo>
                  <a:pt x="0" y="234420"/>
                </a:ln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7;p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010400" y="4692249"/>
            <a:ext cx="1752600" cy="451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5293037" y="4739897"/>
            <a:ext cx="1435100" cy="2938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5" r:id="rId3"/>
    <p:sldLayoutId id="2147483656" r:id="rId4"/>
    <p:sldLayoutId id="2147483657" r:id="rId5"/>
    <p:sldLayoutId id="2147483658" r:id="rId6"/>
    <p:sldLayoutId id="2147483662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github.com/dingp/ciapi/blob/main/configs/admission.ya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github.com/dingp/ciapi/blob/main/scripts/start_runner.sh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github.com/dingp/ciapi/blob/main/app.py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github.com/dingp/ciapi/blob/main/container/Dockerfil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307854" y="361950"/>
            <a:ext cx="687217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dirty="0"/>
              <a:t>Running CI jobs with GitHub Actions on Perlmutter</a:t>
            </a:r>
            <a:endParaRPr dirty="0"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3"/>
          </p:nvPr>
        </p:nvSpPr>
        <p:spPr>
          <a:xfrm>
            <a:off x="4572000" y="4095750"/>
            <a:ext cx="4340346" cy="707886"/>
          </a:xfrm>
          <a:prstGeom prst="rect">
            <a:avLst/>
          </a:prstGeom>
          <a:solidFill>
            <a:schemeClr val="dk1">
              <a:alpha val="2588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1800" dirty="0" err="1"/>
              <a:t>Pengfei</a:t>
            </a:r>
            <a:r>
              <a:rPr lang="en-US" sz="1800" dirty="0"/>
              <a:t> Ding</a:t>
            </a:r>
          </a:p>
          <a:p>
            <a:r>
              <a:rPr lang="en-US" sz="1800" dirty="0"/>
              <a:t>Data Science Engagement Group</a:t>
            </a:r>
          </a:p>
          <a:p>
            <a:r>
              <a:rPr lang="en-US" sz="1800" dirty="0"/>
              <a:t>Sep 20</a:t>
            </a:r>
            <a:r>
              <a:rPr lang="en-US" sz="1800" baseline="30000" dirty="0"/>
              <a:t>th</a:t>
            </a:r>
            <a:r>
              <a:rPr lang="en-US" sz="1800" dirty="0"/>
              <a:t>, 2024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60B552-FEF2-5EC9-A559-0BEFA762080E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7668" y="4157305"/>
            <a:ext cx="4544332" cy="646331"/>
          </a:xfrm>
        </p:spPr>
        <p:txBody>
          <a:bodyPr/>
          <a:lstStyle/>
          <a:p>
            <a:r>
              <a:rPr lang="en-US" dirty="0"/>
              <a:t>Atlas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930A0-356A-B4DE-BE07-8890E04F3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code - 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dingp</a:t>
            </a:r>
            <a:r>
              <a:rPr lang="en-US" dirty="0"/>
              <a:t>/</a:t>
            </a:r>
            <a:r>
              <a:rPr lang="en-US" dirty="0" err="1"/>
              <a:t>ciapi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C8873-64D1-ECB6-0521-7745D99832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admission.yaml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https://github.com/dingp/ciapi/blob/main/configs/admission.yaml</a:t>
            </a:r>
            <a:endParaRPr lang="en-US" dirty="0"/>
          </a:p>
          <a:p>
            <a:pPr lvl="1"/>
            <a:endParaRPr lang="en-US" dirty="0"/>
          </a:p>
          <a:p>
            <a:pPr marL="7620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8FA5B1-2F35-C264-8959-8A81E70FE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140" y="2058790"/>
            <a:ext cx="3704860" cy="30847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ED002A-C580-D557-8670-A9E69CC110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9478" y="2107660"/>
            <a:ext cx="4232649" cy="241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61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E0CBC-9157-72FA-35F3-39C74362B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FAD35-FCA6-78CE-78DB-A8F3D1ADC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 to start the ephemeral runner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7AEBBE-CD94-96A0-D3AD-88C10E4D2A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https://github.com/dingp/ciapi/blob/main/scripts/start_runner.sh</a:t>
            </a:r>
            <a:endParaRPr lang="en-US" dirty="0"/>
          </a:p>
          <a:p>
            <a:endParaRPr lang="en-US" dirty="0"/>
          </a:p>
          <a:p>
            <a:pPr marL="76200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23D0B7-FB98-A531-FD7B-E6030F631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9098" y="1919136"/>
            <a:ext cx="5611238" cy="248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681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9C8C5F-268E-5FE7-E959-8D5AC65CC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0A47F-5ADE-0F2F-2B69-B2C8D01C3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API server itself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69CB4A-C205-8777-9BC7-92DC23243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8014" y="1045002"/>
            <a:ext cx="3681118" cy="3532843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https://github.com/dingp/ciapi/blob/main/app.py</a:t>
            </a:r>
            <a:endParaRPr lang="en-US" dirty="0"/>
          </a:p>
          <a:p>
            <a:r>
              <a:rPr lang="en-US" dirty="0"/>
              <a:t>Using “</a:t>
            </a:r>
            <a:r>
              <a:rPr lang="en-US" dirty="0" err="1"/>
              <a:t>litestar</a:t>
            </a:r>
            <a:r>
              <a:rPr lang="en-US" dirty="0"/>
              <a:t>”</a:t>
            </a:r>
          </a:p>
          <a:p>
            <a:r>
              <a:rPr lang="en-US" dirty="0"/>
              <a:t>130 lines of code</a:t>
            </a:r>
          </a:p>
          <a:p>
            <a:pPr marL="7620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4F38B8-BD75-D62A-4247-98F181168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629" y="0"/>
            <a:ext cx="456635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352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4F185A-D6BC-42AA-6BAB-45015EB56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0A5A4-67DF-7EF4-4FE0-83328AC40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 image for the API server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A114F7-7FAF-D555-27A0-D02C24361C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https://github.com/dingp/ciapi/blob/main/container/Dockerfile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0594D5-4164-3E6B-AA47-42B39E21F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966" y="1877150"/>
            <a:ext cx="6642370" cy="2924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78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10948-BF83-5CB3-B22E-B0A6A3A38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08BE7-7D4A-460A-1469-4BBA05A0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013" y="191515"/>
            <a:ext cx="8479979" cy="492443"/>
          </a:xfrm>
        </p:spPr>
        <p:txBody>
          <a:bodyPr/>
          <a:lstStyle/>
          <a:p>
            <a:r>
              <a:rPr lang="en-US" dirty="0"/>
              <a:t>Helm chart for the API server deployment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F77C1-CAD1-9FA6-81AD-A90B940821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be developed…</a:t>
            </a:r>
          </a:p>
        </p:txBody>
      </p:sp>
    </p:spTree>
    <p:extLst>
      <p:ext uri="{BB962C8B-B14F-4D97-AF65-F5344CB8AC3E}">
        <p14:creationId xmlns:p14="http://schemas.microsoft.com/office/powerpoint/2010/main" val="3391751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F48B0-87DE-C350-5E90-D99F9871D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73C64-51A4-3688-5A8E-B9285501D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013" y="191515"/>
            <a:ext cx="8479979" cy="492443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081403-7A80-2B39-8F0C-5533F8DE26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Pass NERSC’s security review to have extended SF API token;</a:t>
            </a:r>
          </a:p>
          <a:p>
            <a:r>
              <a:rPr lang="en-US" dirty="0"/>
              <a:t>Helm-chart for deployment;</a:t>
            </a:r>
          </a:p>
          <a:p>
            <a:r>
              <a:rPr lang="en-US" dirty="0"/>
              <a:t>Support GitLab and other CI tools.</a:t>
            </a:r>
          </a:p>
        </p:txBody>
      </p:sp>
    </p:spTree>
    <p:extLst>
      <p:ext uri="{BB962C8B-B14F-4D97-AF65-F5344CB8AC3E}">
        <p14:creationId xmlns:p14="http://schemas.microsoft.com/office/powerpoint/2010/main" val="1256404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 txBox="1">
            <a:spLocks noGrp="1"/>
          </p:cNvSpPr>
          <p:nvPr>
            <p:ph type="title"/>
          </p:nvPr>
        </p:nvSpPr>
        <p:spPr>
          <a:xfrm>
            <a:off x="702816" y="742950"/>
            <a:ext cx="790778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dirty="0"/>
              <a:t>Backup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D5DD7C-83A9-77DF-5797-726F71A81A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ABB72-A891-48CE-12E8-82A04E1D6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question – which tool and where to run?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31648-C1CC-DF9C-9322-FB0312FA5D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/>
              <a:t>Many Continuous Integration tools/solutions:</a:t>
            </a:r>
          </a:p>
          <a:p>
            <a:pPr lvl="1"/>
            <a:r>
              <a:rPr lang="en-US" sz="1400" dirty="0"/>
              <a:t>GitHub Action; Travis CI; GitLab CI; Jenkins; …</a:t>
            </a:r>
          </a:p>
          <a:p>
            <a:pPr lvl="1"/>
            <a:r>
              <a:rPr lang="en-US" sz="1400" dirty="0">
                <a:solidFill>
                  <a:srgbClr val="0070C0"/>
                </a:solidFill>
              </a:rPr>
              <a:t>GitHub Action </a:t>
            </a:r>
            <a:r>
              <a:rPr lang="en-US" sz="1400" dirty="0"/>
              <a:t>is a popular choice for GitHub-hosted repositories.</a:t>
            </a:r>
          </a:p>
          <a:p>
            <a:r>
              <a:rPr lang="en-US" sz="1600" dirty="0"/>
              <a:t>CI jobs often need to be run on platforms other than (</a:t>
            </a:r>
            <a:r>
              <a:rPr lang="en-US" sz="1600" dirty="0">
                <a:solidFill>
                  <a:srgbClr val="0070C0"/>
                </a:solidFill>
              </a:rPr>
              <a:t>free</a:t>
            </a:r>
            <a:r>
              <a:rPr lang="en-US" sz="1600" dirty="0"/>
              <a:t>) GitHub cloud servers;</a:t>
            </a:r>
          </a:p>
          <a:p>
            <a:pPr lvl="1"/>
            <a:r>
              <a:rPr lang="en-US" sz="1400" dirty="0"/>
              <a:t>Constraint on hardware</a:t>
            </a:r>
          </a:p>
          <a:p>
            <a:pPr lvl="2"/>
            <a:r>
              <a:rPr lang="en-US" sz="1200" dirty="0"/>
              <a:t>CPU – matters less since you may use emulators on GitHub cloud runners;</a:t>
            </a:r>
          </a:p>
          <a:p>
            <a:pPr lvl="2"/>
            <a:r>
              <a:rPr lang="en-US" sz="1200" dirty="0"/>
              <a:t>GPU –</a:t>
            </a:r>
          </a:p>
          <a:p>
            <a:pPr lvl="2"/>
            <a:r>
              <a:rPr lang="en-US" sz="1200" dirty="0"/>
              <a:t>Other accelerators, special network etc.</a:t>
            </a:r>
          </a:p>
          <a:p>
            <a:pPr lvl="1"/>
            <a:r>
              <a:rPr lang="en-US" sz="1400" dirty="0"/>
              <a:t>Constraint on scale and use case</a:t>
            </a:r>
          </a:p>
          <a:p>
            <a:pPr lvl="2"/>
            <a:r>
              <a:rPr lang="en-US" sz="1200" dirty="0"/>
              <a:t>Integration test –  needs to be done in the deployment environment (or similar);</a:t>
            </a:r>
          </a:p>
          <a:p>
            <a:pPr lvl="2"/>
            <a:r>
              <a:rPr lang="en-US" sz="1200" dirty="0"/>
              <a:t>need to test in scale with multi-nodes jobs;</a:t>
            </a:r>
          </a:p>
          <a:p>
            <a:pPr lvl="1"/>
            <a:r>
              <a:rPr lang="en-US" sz="1400" dirty="0"/>
              <a:t>Constraint on software environment</a:t>
            </a:r>
          </a:p>
          <a:p>
            <a:pPr lvl="2"/>
            <a:r>
              <a:rPr lang="en-US" sz="1200" dirty="0"/>
              <a:t>Proprietary software which is licensed on servers in your own institution.</a:t>
            </a:r>
          </a:p>
        </p:txBody>
      </p:sp>
    </p:spTree>
    <p:extLst>
      <p:ext uri="{BB962C8B-B14F-4D97-AF65-F5344CB8AC3E}">
        <p14:creationId xmlns:p14="http://schemas.microsoft.com/office/powerpoint/2010/main" val="1972876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23C44-02F2-C1CE-3EA8-E1C27A3F7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64395-BBDE-03B7-524C-7939B2F5B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challenge – how to run?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B6536-41A9-9AE8-29FC-856DCEAB62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The simplest setup:</a:t>
            </a:r>
          </a:p>
          <a:p>
            <a:pPr lvl="1"/>
            <a:r>
              <a:rPr lang="en-US" sz="1600" dirty="0"/>
              <a:t>a self-hosted runner instance</a:t>
            </a:r>
          </a:p>
          <a:p>
            <a:pPr lvl="1"/>
            <a:r>
              <a:rPr lang="en-US" sz="1600" dirty="0"/>
              <a:t>running on a server, e.g. Perlmutter login node</a:t>
            </a:r>
          </a:p>
          <a:p>
            <a:pPr lvl="1"/>
            <a:r>
              <a:rPr lang="en-US" sz="1600" dirty="0"/>
              <a:t>Listening/polling on CI jobs triggered in a GitHub repository;</a:t>
            </a:r>
          </a:p>
          <a:p>
            <a:r>
              <a:rPr lang="en-US" sz="1800" dirty="0"/>
              <a:t>Issues with this setup:</a:t>
            </a:r>
          </a:p>
          <a:p>
            <a:pPr lvl="1"/>
            <a:r>
              <a:rPr lang="en-US" sz="1600" dirty="0"/>
              <a:t>Self-hosted runner instance need to be kept alive (or installed as a system service);</a:t>
            </a:r>
          </a:p>
          <a:p>
            <a:pPr lvl="1"/>
            <a:r>
              <a:rPr lang="en-US" sz="1600" dirty="0"/>
              <a:t>For </a:t>
            </a:r>
            <a:r>
              <a:rPr lang="en-US" sz="1600" dirty="0">
                <a:solidFill>
                  <a:srgbClr val="0070C0"/>
                </a:solidFill>
              </a:rPr>
              <a:t>public repositories</a:t>
            </a:r>
            <a:r>
              <a:rPr lang="en-US" sz="1600" dirty="0"/>
              <a:t>, many users and events can trigger the CI workflow.</a:t>
            </a:r>
          </a:p>
          <a:p>
            <a:pPr lvl="2"/>
            <a:r>
              <a:rPr lang="en-US" sz="1400" dirty="0"/>
              <a:t>The worst case </a:t>
            </a:r>
            <a:r>
              <a:rPr lang="en-US" altLang="zh-CN" sz="1400" dirty="0"/>
              <a:t>–</a:t>
            </a:r>
            <a:r>
              <a:rPr lang="zh-CN" altLang="en-US" sz="1400" dirty="0"/>
              <a:t> </a:t>
            </a:r>
            <a:r>
              <a:rPr lang="en-US" sz="1400" dirty="0"/>
              <a:t>someone </a:t>
            </a:r>
            <a:r>
              <a:rPr lang="en-US" sz="1400" dirty="0">
                <a:solidFill>
                  <a:srgbClr val="0070C0"/>
                </a:solidFill>
              </a:rPr>
              <a:t>forked</a:t>
            </a:r>
            <a:r>
              <a:rPr lang="en-US" sz="1400" dirty="0"/>
              <a:t> the repository, make </a:t>
            </a:r>
            <a:r>
              <a:rPr lang="en-US" sz="1400" dirty="0">
                <a:solidFill>
                  <a:srgbClr val="0070C0"/>
                </a:solidFill>
              </a:rPr>
              <a:t>malicious</a:t>
            </a:r>
            <a:r>
              <a:rPr lang="en-US" sz="1400" dirty="0"/>
              <a:t> changes to the code or workflow, e.g. doing </a:t>
            </a:r>
            <a:r>
              <a:rPr lang="en-US" sz="1400" dirty="0">
                <a:solidFill>
                  <a:srgbClr val="0070C0"/>
                </a:solidFill>
              </a:rPr>
              <a:t>Bitcoin mining in a hidden job step</a:t>
            </a:r>
            <a:r>
              <a:rPr lang="en-US" sz="1400" dirty="0"/>
              <a:t>, and submitted a pull request to the upstream repo, which triggered a </a:t>
            </a:r>
            <a:r>
              <a:rPr lang="en-US" sz="1400" dirty="0">
                <a:solidFill>
                  <a:srgbClr val="0070C0"/>
                </a:solidFill>
              </a:rPr>
              <a:t>CI workflow on a supercomputer</a:t>
            </a:r>
            <a:r>
              <a:rPr lang="en-US" sz="1400" dirty="0"/>
              <a:t>.</a:t>
            </a:r>
          </a:p>
          <a:p>
            <a:pPr lvl="2"/>
            <a:r>
              <a:rPr lang="en-US" sz="1400" dirty="0"/>
              <a:t>Can easily violate many HPC facilities’ use policy – </a:t>
            </a:r>
            <a:r>
              <a:rPr lang="en-US" sz="1400" dirty="0">
                <a:solidFill>
                  <a:srgbClr val="00B050"/>
                </a:solidFill>
              </a:rPr>
              <a:t>only users with accounts/allocations at the facility can use the computing resources.</a:t>
            </a:r>
          </a:p>
        </p:txBody>
      </p:sp>
    </p:spTree>
    <p:extLst>
      <p:ext uri="{BB962C8B-B14F-4D97-AF65-F5344CB8AC3E}">
        <p14:creationId xmlns:p14="http://schemas.microsoft.com/office/powerpoint/2010/main" val="1056923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2BC28-1378-3CF3-3328-4131FE090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6EA6-32A8-CF08-549E-E5F3180CF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solution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2996D7C-AA83-1075-5874-57F914E78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8014" y="1045002"/>
            <a:ext cx="8288786" cy="3532843"/>
          </a:xfrm>
        </p:spPr>
        <p:txBody>
          <a:bodyPr/>
          <a:lstStyle/>
          <a:p>
            <a:r>
              <a:rPr lang="en-US" sz="2000" dirty="0"/>
              <a:t>What’s needed:</a:t>
            </a:r>
          </a:p>
          <a:p>
            <a:pPr lvl="1"/>
            <a:r>
              <a:rPr lang="en-US" sz="1600" dirty="0"/>
              <a:t>A gateway to admit/reject CI jobs;</a:t>
            </a:r>
          </a:p>
          <a:p>
            <a:pPr lvl="2"/>
            <a:r>
              <a:rPr lang="en-US" sz="1400" dirty="0"/>
              <a:t>GitHub sends a message to the gateway when a CI job is triggered;</a:t>
            </a:r>
          </a:p>
          <a:p>
            <a:pPr lvl="2"/>
            <a:r>
              <a:rPr lang="en-US" sz="1400" dirty="0"/>
              <a:t>The gateway checks if the CI job is:</a:t>
            </a:r>
          </a:p>
          <a:p>
            <a:pPr lvl="3"/>
            <a:r>
              <a:rPr lang="en-US" sz="1400" dirty="0"/>
              <a:t>triggered in an </a:t>
            </a:r>
            <a:r>
              <a:rPr lang="en-US" sz="1400" dirty="0">
                <a:solidFill>
                  <a:srgbClr val="0070C0"/>
                </a:solidFill>
              </a:rPr>
              <a:t>allowed repository and branch</a:t>
            </a:r>
            <a:r>
              <a:rPr lang="en-US" sz="1400" dirty="0"/>
              <a:t>;</a:t>
            </a:r>
          </a:p>
          <a:p>
            <a:pPr lvl="3"/>
            <a:r>
              <a:rPr lang="en-US" sz="1400" dirty="0"/>
              <a:t>triggered by a </a:t>
            </a:r>
            <a:r>
              <a:rPr lang="en-US" sz="1400" dirty="0">
                <a:solidFill>
                  <a:srgbClr val="0070C0"/>
                </a:solidFill>
              </a:rPr>
              <a:t>GitHub user who already has an account with the HPC facility</a:t>
            </a:r>
            <a:r>
              <a:rPr lang="en-US" sz="1400" dirty="0"/>
              <a:t>;</a:t>
            </a:r>
          </a:p>
          <a:p>
            <a:pPr lvl="2"/>
            <a:r>
              <a:rPr lang="en-US" sz="1400" dirty="0"/>
              <a:t>The gateway sends the job to the supercomputer:</a:t>
            </a:r>
          </a:p>
          <a:p>
            <a:pPr lvl="3"/>
            <a:r>
              <a:rPr lang="en-US" sz="1400" dirty="0"/>
              <a:t>Start a self-hosted runner </a:t>
            </a:r>
            <a:r>
              <a:rPr lang="en-US" sz="1400" dirty="0">
                <a:solidFill>
                  <a:srgbClr val="0070C0"/>
                </a:solidFill>
              </a:rPr>
              <a:t>remotely</a:t>
            </a:r>
            <a:r>
              <a:rPr lang="en-US" sz="1400" dirty="0"/>
              <a:t> on the supercomputer;</a:t>
            </a:r>
          </a:p>
          <a:p>
            <a:pPr lvl="3"/>
            <a:r>
              <a:rPr lang="en-US" sz="1400" dirty="0"/>
              <a:t>Self-hosted runner takes </a:t>
            </a:r>
            <a:r>
              <a:rPr lang="en-US" sz="1400" dirty="0">
                <a:solidFill>
                  <a:srgbClr val="0070C0"/>
                </a:solidFill>
              </a:rPr>
              <a:t>only the admitted CI job</a:t>
            </a:r>
            <a:r>
              <a:rPr lang="en-US" sz="1400" dirty="0"/>
              <a:t>, and </a:t>
            </a:r>
            <a:r>
              <a:rPr lang="en-US" sz="1400" dirty="0">
                <a:solidFill>
                  <a:srgbClr val="00B050"/>
                </a:solidFill>
              </a:rPr>
              <a:t>tear itself down immediately</a:t>
            </a:r>
            <a:r>
              <a:rPr lang="en-US" sz="1400" dirty="0"/>
              <a:t> after job completion.</a:t>
            </a:r>
          </a:p>
        </p:txBody>
      </p:sp>
    </p:spTree>
    <p:extLst>
      <p:ext uri="{BB962C8B-B14F-4D97-AF65-F5344CB8AC3E}">
        <p14:creationId xmlns:p14="http://schemas.microsoft.com/office/powerpoint/2010/main" val="389100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62266-0A99-FBC1-BCC7-8BD5977E09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96C43-42C0-B2B0-AAC4-AC0EED699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solution (cont’d)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D4A3F41-A8F3-BCE1-D939-688590155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8014" y="1045002"/>
            <a:ext cx="8288786" cy="3532843"/>
          </a:xfrm>
        </p:spPr>
        <p:txBody>
          <a:bodyPr/>
          <a:lstStyle/>
          <a:p>
            <a:r>
              <a:rPr lang="en-US" sz="2000" dirty="0"/>
              <a:t>What’s needed:</a:t>
            </a:r>
          </a:p>
          <a:p>
            <a:pPr lvl="1"/>
            <a:r>
              <a:rPr lang="en-US" sz="1600" dirty="0"/>
              <a:t>A gateway to admit/reject CI jobs;</a:t>
            </a:r>
          </a:p>
          <a:p>
            <a:pPr lvl="2"/>
            <a:r>
              <a:rPr lang="en-US" sz="1400" dirty="0"/>
              <a:t>GitHub sends a message to the gateway when a CI job is triggered;</a:t>
            </a:r>
          </a:p>
          <a:p>
            <a:pPr lvl="2"/>
            <a:r>
              <a:rPr lang="en-US" sz="1400" dirty="0"/>
              <a:t>The gateway checks if the CI job is:</a:t>
            </a:r>
          </a:p>
          <a:p>
            <a:pPr lvl="3"/>
            <a:r>
              <a:rPr lang="en-US" sz="1400" dirty="0"/>
              <a:t>triggered in an </a:t>
            </a:r>
            <a:r>
              <a:rPr lang="en-US" sz="1400" dirty="0">
                <a:solidFill>
                  <a:srgbClr val="0070C0"/>
                </a:solidFill>
              </a:rPr>
              <a:t>allowed repository and branch</a:t>
            </a:r>
            <a:r>
              <a:rPr lang="en-US" sz="1400" dirty="0"/>
              <a:t>;</a:t>
            </a:r>
          </a:p>
          <a:p>
            <a:pPr lvl="3"/>
            <a:r>
              <a:rPr lang="en-US" sz="1400" dirty="0"/>
              <a:t>triggered by a </a:t>
            </a:r>
            <a:r>
              <a:rPr lang="en-US" sz="1400" dirty="0">
                <a:solidFill>
                  <a:srgbClr val="0070C0"/>
                </a:solidFill>
              </a:rPr>
              <a:t>GitHub user who already has an account with the HPC facility</a:t>
            </a:r>
            <a:r>
              <a:rPr lang="en-US" sz="1400" dirty="0"/>
              <a:t>;</a:t>
            </a:r>
          </a:p>
          <a:p>
            <a:pPr lvl="2"/>
            <a:r>
              <a:rPr lang="en-US" sz="1400" dirty="0"/>
              <a:t>The gateway sends the job to the supercomputer:</a:t>
            </a:r>
          </a:p>
          <a:p>
            <a:pPr lvl="3"/>
            <a:r>
              <a:rPr lang="en-US" sz="1400" dirty="0"/>
              <a:t>Start a self-hosted runner </a:t>
            </a:r>
            <a:r>
              <a:rPr lang="en-US" sz="1400" dirty="0">
                <a:solidFill>
                  <a:srgbClr val="0070C0"/>
                </a:solidFill>
              </a:rPr>
              <a:t>remotely</a:t>
            </a:r>
            <a:r>
              <a:rPr lang="en-US" sz="1400" dirty="0"/>
              <a:t> on the supercomputer;</a:t>
            </a:r>
          </a:p>
          <a:p>
            <a:pPr lvl="3"/>
            <a:r>
              <a:rPr lang="en-US" sz="1400" dirty="0"/>
              <a:t>Self-hosted runner takes </a:t>
            </a:r>
            <a:r>
              <a:rPr lang="en-US" sz="1400" dirty="0">
                <a:solidFill>
                  <a:srgbClr val="0070C0"/>
                </a:solidFill>
              </a:rPr>
              <a:t>only the admitted CI job</a:t>
            </a:r>
            <a:r>
              <a:rPr lang="en-US" sz="1400" dirty="0"/>
              <a:t>, and </a:t>
            </a:r>
            <a:r>
              <a:rPr lang="en-US" sz="1400" dirty="0">
                <a:solidFill>
                  <a:srgbClr val="00B050"/>
                </a:solidFill>
              </a:rPr>
              <a:t>tear itself down immediately</a:t>
            </a:r>
            <a:r>
              <a:rPr lang="en-US" sz="1400" dirty="0"/>
              <a:t> after job completion.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4F4483-A0A3-A855-7270-C1395DF1FF5C}"/>
              </a:ext>
            </a:extLst>
          </p:cNvPr>
          <p:cNvSpPr txBox="1"/>
          <p:nvPr/>
        </p:nvSpPr>
        <p:spPr>
          <a:xfrm>
            <a:off x="4383931" y="804154"/>
            <a:ext cx="4831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An API server running in on-prim cloud at NERSC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A45BB36-A9F8-B5C5-F7DF-A3546872227D}"/>
              </a:ext>
            </a:extLst>
          </p:cNvPr>
          <p:cNvCxnSpPr>
            <a:cxnSpLocks/>
            <a:stCxn id="4" idx="0"/>
          </p:cNvCxnSpPr>
          <p:nvPr/>
        </p:nvCxnSpPr>
        <p:spPr>
          <a:xfrm flipH="1">
            <a:off x="4098587" y="1045002"/>
            <a:ext cx="443820" cy="498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C544FA8-9660-8921-6913-BAC506B45038}"/>
              </a:ext>
            </a:extLst>
          </p:cNvPr>
          <p:cNvSpPr txBox="1"/>
          <p:nvPr/>
        </p:nvSpPr>
        <p:spPr>
          <a:xfrm>
            <a:off x="4328811" y="1177044"/>
            <a:ext cx="4831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GitHub webhooks triggered by workflow events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642859B-F142-BD01-AC73-0C8B2EE7FFB5}"/>
              </a:ext>
            </a:extLst>
          </p:cNvPr>
          <p:cNvCxnSpPr>
            <a:cxnSpLocks/>
          </p:cNvCxnSpPr>
          <p:nvPr/>
        </p:nvCxnSpPr>
        <p:spPr>
          <a:xfrm flipH="1">
            <a:off x="4043467" y="1417892"/>
            <a:ext cx="443820" cy="498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14F1F63-7AE8-C400-CEC6-169A808BD244}"/>
              </a:ext>
            </a:extLst>
          </p:cNvPr>
          <p:cNvSpPr txBox="1"/>
          <p:nvPr/>
        </p:nvSpPr>
        <p:spPr>
          <a:xfrm>
            <a:off x="4325566" y="1556681"/>
            <a:ext cx="5077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Predefined list of repos/users </a:t>
            </a:r>
            <a:r>
              <a:rPr lang="en-US" dirty="0" err="1">
                <a:highlight>
                  <a:srgbClr val="00FFFF"/>
                </a:highlight>
              </a:rPr>
              <a:t>etc</a:t>
            </a:r>
            <a:r>
              <a:rPr lang="en-US" dirty="0">
                <a:highlight>
                  <a:srgbClr val="00FFFF"/>
                </a:highlight>
              </a:rPr>
              <a:t> checked by the API server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242BC2A-D6D3-3985-27E0-45C7F259AF76}"/>
              </a:ext>
            </a:extLst>
          </p:cNvPr>
          <p:cNvCxnSpPr>
            <a:cxnSpLocks/>
          </p:cNvCxnSpPr>
          <p:nvPr/>
        </p:nvCxnSpPr>
        <p:spPr>
          <a:xfrm flipH="1">
            <a:off x="4250987" y="1797529"/>
            <a:ext cx="479489" cy="359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CA4A993-99A6-8465-1960-8A4FDCA7BC12}"/>
              </a:ext>
            </a:extLst>
          </p:cNvPr>
          <p:cNvSpPr txBox="1"/>
          <p:nvPr/>
        </p:nvSpPr>
        <p:spPr>
          <a:xfrm>
            <a:off x="1369978" y="4024721"/>
            <a:ext cx="6404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Use “ephemeral” runners which only takes one CI job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6B45479-C534-6DA8-ACE2-A5F085EDCF82}"/>
              </a:ext>
            </a:extLst>
          </p:cNvPr>
          <p:cNvCxnSpPr>
            <a:cxnSpLocks/>
          </p:cNvCxnSpPr>
          <p:nvPr/>
        </p:nvCxnSpPr>
        <p:spPr>
          <a:xfrm flipV="1">
            <a:off x="1063148" y="3419186"/>
            <a:ext cx="927780" cy="998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1F935E0-7C78-CC75-9D28-20BA673688B6}"/>
              </a:ext>
            </a:extLst>
          </p:cNvPr>
          <p:cNvSpPr txBox="1"/>
          <p:nvPr/>
        </p:nvSpPr>
        <p:spPr>
          <a:xfrm>
            <a:off x="667966" y="4364381"/>
            <a:ext cx="6404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Use NERSC’s </a:t>
            </a:r>
            <a:r>
              <a:rPr lang="en-US" dirty="0" err="1">
                <a:highlight>
                  <a:srgbClr val="00FFFF"/>
                </a:highlight>
              </a:rPr>
              <a:t>Superfacility</a:t>
            </a:r>
            <a:r>
              <a:rPr lang="en-US" dirty="0">
                <a:highlight>
                  <a:srgbClr val="00FFFF"/>
                </a:highlight>
              </a:rPr>
              <a:t> API to execute scripts/running jobs on Perlmutter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6FD3773-D095-C6E6-EB32-B5BD815EFFDA}"/>
              </a:ext>
            </a:extLst>
          </p:cNvPr>
          <p:cNvCxnSpPr>
            <a:cxnSpLocks/>
          </p:cNvCxnSpPr>
          <p:nvPr/>
        </p:nvCxnSpPr>
        <p:spPr>
          <a:xfrm flipV="1">
            <a:off x="1718553" y="3779374"/>
            <a:ext cx="387080" cy="319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9712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31E7B8-503E-CB6A-BF5A-95ECD1A8D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C1FDD1A-F5A4-8EAC-17C7-D6708F655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54038"/>
            <a:ext cx="7772400" cy="37820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680DC5-0D1E-E261-1B8E-0B960EDA5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GitHub Webhook (I)</a:t>
            </a:r>
          </a:p>
        </p:txBody>
      </p:sp>
      <p:sp>
        <p:nvSpPr>
          <p:cNvPr id="7" name="Donut 6">
            <a:extLst>
              <a:ext uri="{FF2B5EF4-FFF2-40B4-BE49-F238E27FC236}">
                <a16:creationId xmlns:a16="http://schemas.microsoft.com/office/drawing/2014/main" id="{91761A33-7FDF-9EB5-1CEE-7C870409B5AF}"/>
              </a:ext>
            </a:extLst>
          </p:cNvPr>
          <p:cNvSpPr/>
          <p:nvPr/>
        </p:nvSpPr>
        <p:spPr>
          <a:xfrm>
            <a:off x="648512" y="3573294"/>
            <a:ext cx="933854" cy="199564"/>
          </a:xfrm>
          <a:prstGeom prst="donut">
            <a:avLst>
              <a:gd name="adj" fmla="val 21736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Donut 8">
            <a:extLst>
              <a:ext uri="{FF2B5EF4-FFF2-40B4-BE49-F238E27FC236}">
                <a16:creationId xmlns:a16="http://schemas.microsoft.com/office/drawing/2014/main" id="{D5ED829F-6E13-CF9A-4A9C-B0D5F5AC80B9}"/>
              </a:ext>
            </a:extLst>
          </p:cNvPr>
          <p:cNvSpPr/>
          <p:nvPr/>
        </p:nvSpPr>
        <p:spPr>
          <a:xfrm>
            <a:off x="2487039" y="2266268"/>
            <a:ext cx="2863173" cy="723366"/>
          </a:xfrm>
          <a:prstGeom prst="donut">
            <a:avLst>
              <a:gd name="adj" fmla="val 10073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434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FF98DA-D9C7-7D70-AEE3-15D2A7682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96BB03-3953-F077-5B06-2D0A13800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303" y="940340"/>
            <a:ext cx="5845978" cy="36549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27DD6C-DA05-23B8-043E-62A20FEDC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GitHub Webhook (II)</a:t>
            </a:r>
          </a:p>
        </p:txBody>
      </p:sp>
    </p:spTree>
    <p:extLst>
      <p:ext uri="{BB962C8B-B14F-4D97-AF65-F5344CB8AC3E}">
        <p14:creationId xmlns:p14="http://schemas.microsoft.com/office/powerpoint/2010/main" val="1637428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D68440-6711-6BE8-994B-764AEB09F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8CC11-040A-E828-9ACF-668CE0430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server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F912B7-BB8B-2D57-F025-DC37CBAF2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909" y="3927545"/>
            <a:ext cx="7772400" cy="6738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2C7012-2AF1-5A41-CBFD-DB8EC2AEF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577" y="683958"/>
            <a:ext cx="7102813" cy="324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113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DAF11-29F5-1533-0539-FC395FAAD6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B4EF0-6C6C-BD93-6F53-641292A5F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GitHub Action triggered workflow runs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516D5C-F520-1FBB-4F02-87A7F564F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246" y="868649"/>
            <a:ext cx="5862537" cy="345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775683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33920</TotalTime>
  <Words>708</Words>
  <Application>Microsoft Macintosh PowerPoint</Application>
  <PresentationFormat>On-screen Show (16:9)</PresentationFormat>
  <Paragraphs>76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Courier New</vt:lpstr>
      <vt:lpstr>2_Office Theme</vt:lpstr>
      <vt:lpstr>PowerPoint Presentation</vt:lpstr>
      <vt:lpstr>The question – which tool and where to run?</vt:lpstr>
      <vt:lpstr>The challenge – how to run?</vt:lpstr>
      <vt:lpstr>The solution</vt:lpstr>
      <vt:lpstr>The solution (cont’d)</vt:lpstr>
      <vt:lpstr>GitHub Webhook (I)</vt:lpstr>
      <vt:lpstr>GitHub Webhook (II)</vt:lpstr>
      <vt:lpstr>API server</vt:lpstr>
      <vt:lpstr>GitHub Action triggered workflow runs</vt:lpstr>
      <vt:lpstr>The code - https://github.com/dingp/ciapi</vt:lpstr>
      <vt:lpstr>Script to start the ephemeral runner</vt:lpstr>
      <vt:lpstr>The API server itself</vt:lpstr>
      <vt:lpstr>Container image for the API server</vt:lpstr>
      <vt:lpstr>Helm chart for the API server deployment</vt:lpstr>
      <vt:lpstr>Next steps</vt:lpstr>
      <vt:lpstr>Backup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Pengfei Ding</cp:lastModifiedBy>
  <cp:revision>7</cp:revision>
  <dcterms:modified xsi:type="dcterms:W3CDTF">2024-09-20T13:59:59Z</dcterms:modified>
</cp:coreProperties>
</file>