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1" r:id="rId4"/>
    <p:sldId id="258" r:id="rId5"/>
    <p:sldId id="260" r:id="rId6"/>
    <p:sldId id="259" r:id="rId7"/>
    <p:sldId id="262" r:id="rId8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108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F9A260-D9BC-4B3A-BC38-FA52B548D737}" type="datetimeFigureOut">
              <a:rPr lang="en-CH" smtClean="0"/>
              <a:t>11/07/2024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8641B2-7DA5-42CA-822A-41C6D053D06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2549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575E5-E5A4-7A40-65FD-9941ED3EEB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330F2F-B77A-2EA3-840B-879A1BF2D9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F48F4B-7933-FC9F-6A9D-528D32482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253EF4-1BD0-8CA4-33FE-3D03F35CC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D36EDC-C759-8D1C-C429-5141B1FC1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3238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87858-6AD4-099F-FA19-6588E070A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6A4CC2-1231-577C-8C20-EB7495CFA1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BEA6A9-C9D6-83B5-0DEE-F93AEF7F2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8ACCA-794E-2E70-B85D-62CF2F16D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0522CC-07BA-D229-1D40-414768879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51626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E74B6F-4CE1-4086-BFD3-6CBA75038B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63D4B5-45B8-1763-ECA1-EF58E8467F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28F5A7-1796-6A7B-E4B3-E5FCDB2BF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CC194E-AE58-EE11-FBDA-32D2D91D6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DAAE36-14CD-7F7A-FDE0-344E6717D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9100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753A1-2539-4A76-F32D-F11C03D5A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C59B3F-3820-173D-A6B9-597D3A8861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FA62AD-FDDF-D905-C1CC-452CC2A54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400ABD-F643-F449-3753-3910DC109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736EF8-72AF-0772-CBE2-37BA085F8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21088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B55A1-A7DE-8DBE-01A6-05767FA48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6AFABD-2A23-E5D3-CC72-17357834F6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43F28-7796-BB4F-3EB9-5C249127D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F058E-FFE5-B9E2-5384-CEA2734D6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EA1773-A3A8-BA10-14A3-4B347DE89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50497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55FD9-0EEF-31A4-1905-A6DF8BDC6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2B9F4C-5C3C-7C21-98E6-8DF8BDAB9F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928045-347A-4590-9DCB-20B7439935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44A015-0A29-60A5-A7E4-B90FDBF06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11/07/2024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3452D1-9F0B-FBFB-D127-12D651A9A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24F3B6-AEC2-7EC3-E4A8-61F3FBF2A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75204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61C90-0B43-1E54-73B5-D971486C6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2E572F-6742-F8B9-AA28-4D97670C58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D0CEF0-2A9C-B984-C275-69BAB94988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D6F66B-15F4-15C5-36E4-C117D8407B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A8C149-0603-E67F-6705-13C2C92D22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620874-5135-F0BA-12E7-F645288DA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1B5337-5126-940D-13E3-48BC39441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30E1C1-B6B7-D0BE-81A5-6DF875B2A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01755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086F9-F0AD-9991-3286-BA3B75011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951734-D554-73B3-6634-7C7FE8D71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11/07/2024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E1465B-8A6D-84FD-166B-EE5902737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058B1E-D7CE-C863-B2A8-650C9FA71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95611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A5F397-9A2F-62AE-BD28-3A14CC727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11/07/2024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2EF3E0-AED3-3162-3EA8-CCBF57C3C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C0537A-5083-6A6C-7ACE-0A21E5C6C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78137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2E916-5838-2199-D3B7-495F5FA30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28583-ABB3-069D-C330-574655421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6523F7-3C13-7A98-B2B0-9FC73CF5B0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6CE166-4B5C-B6FD-C031-90334C788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11/07/2024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37ECB8-86CA-8622-6114-220A05A42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1A2A29-1CAC-3FD5-1F41-99AB2416C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92261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5A1B7-5F02-0190-996A-584B059B7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9C9C38-23DB-5BAD-DFD0-93BB777318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DED88A-4E08-45CC-ED79-561C9C4D04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772447-09F2-6E05-6034-63D54C779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11/07/2024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F95D04-EA6B-F0DA-C3D5-B6C3FD058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5FEDAA-0D56-0A8C-AA37-5E2FF2F13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83137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300892-68E5-DD38-18EB-13F90A8DA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7173E7-1BB6-32E5-6633-18CA85F701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E48EFC-94BF-B51A-AB7A-7684F97B69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CH"/>
              <a:t>11/07/2024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09B73-A479-93BD-502F-B73C7D16B3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fr-FR"/>
              <a:t>R. Guida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A37B66-8B53-6A5E-03CB-D3AC9C308A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294C16-B29C-4789-9348-BE8146BB86E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0274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loggas.web.cern.ch/GASSYSOperationMaintenance/5171" TargetMode="External"/><Relationship Id="rId2" Type="http://schemas.openxmlformats.org/officeDocument/2006/relationships/hyperlink" Target="https://its.cern.ch/jira/browse/GASSYSTEMS-19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s://eloggas.web.cern.ch/GASSYSOperationMaintenance/4896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indico.cern.ch/event/1391134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85A46-558F-5DD9-AA10-1F43720374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Intro to spare parts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9D56DD-C21F-C4C4-40D3-CE47E507BE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C8D32A-558B-BEFC-F8F8-EBD4DCD27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68AE08-2744-7467-0B6D-417344C4F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DB16E6-E686-DFE1-AB35-A9BE600BC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74786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5A805BE-AD1C-C97E-6BCB-D662BE32C95D}"/>
              </a:ext>
            </a:extLst>
          </p:cNvPr>
          <p:cNvSpPr txBox="1"/>
          <p:nvPr/>
        </p:nvSpPr>
        <p:spPr>
          <a:xfrm>
            <a:off x="193638" y="1041260"/>
            <a:ext cx="1140310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Gas systems operation should be ensured 24/24h 7/7d </a:t>
            </a:r>
            <a:r>
              <a:rPr lang="en-GB" dirty="0">
                <a:sym typeface="Wingdings" panose="05000000000000000000" pitchFamily="2" charset="2"/>
              </a:rPr>
              <a:t> we must be 100% sure to have spare parts available and easy to find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Example this week: missing spare for FESTO module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+mj-lt"/>
              <a:buAutoNum type="arabicPeriod" startAt="2"/>
            </a:pPr>
            <a:r>
              <a:rPr lang="en-GB" dirty="0">
                <a:sym typeface="Wingdings" panose="05000000000000000000" pitchFamily="2" charset="2"/>
              </a:rPr>
              <a:t>We need to track where spare parts are used. It could indicate critical components for maintenance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Example: </a:t>
            </a:r>
            <a:r>
              <a:rPr lang="en-GB" dirty="0">
                <a:sym typeface="Wingdings" panose="05000000000000000000" pitchFamily="2" charset="2"/>
                <a:hlinkClick r:id="rId2"/>
              </a:rPr>
              <a:t>https://its.cern.ch/jira/browse/GASSYSTEMS-196</a:t>
            </a:r>
            <a:r>
              <a:rPr lang="en-GB" dirty="0"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16 pumps ordered 2 years ago, but only the use of 3 is traceable from the elog:</a:t>
            </a:r>
          </a:p>
          <a:p>
            <a:pPr lvl="1"/>
            <a:r>
              <a:rPr lang="fr-FR" dirty="0">
                <a:hlinkClick r:id="rId3"/>
              </a:rPr>
              <a:t>https://eloggas.web.cern.ch/GASSYSOperationMaintenance/5171</a:t>
            </a:r>
            <a:r>
              <a:rPr lang="fr-FR" dirty="0"/>
              <a:t> </a:t>
            </a:r>
          </a:p>
          <a:p>
            <a:pPr lvl="1"/>
            <a:r>
              <a:rPr lang="fr-FR" dirty="0">
                <a:hlinkClick r:id="rId4"/>
              </a:rPr>
              <a:t>https://eloggas.web.cern.ch/GASSYSOperationMaintenance/4896</a:t>
            </a:r>
            <a:r>
              <a:rPr lang="fr-FR" dirty="0"/>
              <a:t> </a:t>
            </a:r>
          </a:p>
          <a:p>
            <a:endParaRPr lang="fr-FR" dirty="0"/>
          </a:p>
          <a:p>
            <a:pPr marL="342900" indent="-342900">
              <a:buFont typeface="+mj-lt"/>
              <a:buAutoNum type="arabicPeriod" startAt="3"/>
            </a:pP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need</a:t>
            </a:r>
            <a:r>
              <a:rPr lang="fr-FR" dirty="0"/>
              <a:t> to have a stock of consumable components (like </a:t>
            </a:r>
            <a:r>
              <a:rPr lang="fr-FR" dirty="0" err="1"/>
              <a:t>connectors</a:t>
            </a:r>
            <a:r>
              <a:rPr lang="fr-FR" dirty="0"/>
              <a:t>) to </a:t>
            </a:r>
            <a:r>
              <a:rPr lang="fr-FR" dirty="0" err="1"/>
              <a:t>overcome</a:t>
            </a:r>
            <a:r>
              <a:rPr lang="fr-FR" dirty="0"/>
              <a:t> </a:t>
            </a:r>
            <a:r>
              <a:rPr lang="fr-FR" dirty="0" err="1"/>
              <a:t>shortage</a:t>
            </a:r>
            <a:r>
              <a:rPr lang="fr-FR" dirty="0"/>
              <a:t> or </a:t>
            </a:r>
            <a:r>
              <a:rPr lang="fr-FR" dirty="0" err="1"/>
              <a:t>similar</a:t>
            </a:r>
            <a:r>
              <a:rPr lang="fr-FR" dirty="0"/>
              <a:t> issue, but </a:t>
            </a:r>
            <a:r>
              <a:rPr lang="fr-FR" dirty="0" err="1"/>
              <a:t>also</a:t>
            </a:r>
            <a:r>
              <a:rPr lang="fr-FR" dirty="0"/>
              <a:t> to </a:t>
            </a:r>
            <a:r>
              <a:rPr lang="fr-FR" dirty="0" err="1"/>
              <a:t>track</a:t>
            </a:r>
            <a:r>
              <a:rPr lang="fr-FR" dirty="0"/>
              <a:t> for </a:t>
            </a:r>
            <a:r>
              <a:rPr lang="fr-FR" dirty="0" err="1"/>
              <a:t>which</a:t>
            </a:r>
            <a:r>
              <a:rPr lang="fr-FR" dirty="0"/>
              <a:t> </a:t>
            </a:r>
            <a:r>
              <a:rPr lang="fr-FR" dirty="0" err="1"/>
              <a:t>project</a:t>
            </a:r>
            <a:r>
              <a:rPr lang="fr-FR" dirty="0"/>
              <a:t> </a:t>
            </a:r>
            <a:r>
              <a:rPr lang="fr-FR" dirty="0" err="1"/>
              <a:t>they</a:t>
            </a:r>
            <a:r>
              <a:rPr lang="fr-FR" dirty="0"/>
              <a:t> are </a:t>
            </a:r>
            <a:r>
              <a:rPr lang="fr-FR" dirty="0" err="1"/>
              <a:t>used</a:t>
            </a:r>
            <a:endParaRPr lang="fr-FR" dirty="0"/>
          </a:p>
          <a:p>
            <a:pPr lvl="1"/>
            <a:r>
              <a:rPr lang="fr-FR" dirty="0"/>
              <a:t>Example: </a:t>
            </a:r>
            <a:r>
              <a:rPr lang="fr-FR" dirty="0" err="1"/>
              <a:t>too</a:t>
            </a:r>
            <a:r>
              <a:rPr lang="fr-FR" dirty="0"/>
              <a:t> </a:t>
            </a:r>
            <a:r>
              <a:rPr lang="fr-FR" dirty="0" err="1"/>
              <a:t>many</a:t>
            </a:r>
            <a:r>
              <a:rPr lang="fr-FR" dirty="0"/>
              <a:t> </a:t>
            </a:r>
            <a:r>
              <a:rPr lang="fr-FR" dirty="0" err="1"/>
              <a:t>orders</a:t>
            </a:r>
            <a:r>
              <a:rPr lang="fr-FR" dirty="0"/>
              <a:t> and M&amp;O budget </a:t>
            </a:r>
            <a:r>
              <a:rPr lang="fr-FR" dirty="0" err="1"/>
              <a:t>used</a:t>
            </a:r>
            <a:r>
              <a:rPr lang="fr-FR" dirty="0"/>
              <a:t> for </a:t>
            </a:r>
            <a:r>
              <a:rPr lang="fr-FR" dirty="0" err="1"/>
              <a:t>order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« ALL » tag. </a:t>
            </a:r>
            <a:r>
              <a:rPr lang="fr-FR" dirty="0" err="1"/>
              <a:t>Material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used</a:t>
            </a:r>
            <a:r>
              <a:rPr lang="fr-FR" dirty="0"/>
              <a:t> for </a:t>
            </a:r>
            <a:r>
              <a:rPr lang="fr-FR" dirty="0" err="1"/>
              <a:t>project</a:t>
            </a:r>
            <a:r>
              <a:rPr lang="fr-FR" dirty="0"/>
              <a:t> and </a:t>
            </a:r>
            <a:r>
              <a:rPr lang="fr-FR" dirty="0" err="1"/>
              <a:t>then</a:t>
            </a:r>
            <a:r>
              <a:rPr lang="fr-FR" dirty="0"/>
              <a:t> not </a:t>
            </a:r>
            <a:r>
              <a:rPr lang="fr-FR" dirty="0" err="1"/>
              <a:t>ordered</a:t>
            </a:r>
            <a:r>
              <a:rPr lang="fr-FR" dirty="0"/>
              <a:t> by the </a:t>
            </a:r>
            <a:r>
              <a:rPr lang="fr-FR" dirty="0" err="1"/>
              <a:t>same</a:t>
            </a:r>
            <a:r>
              <a:rPr lang="fr-FR" dirty="0"/>
              <a:t> </a:t>
            </a:r>
            <a:r>
              <a:rPr lang="fr-FR" dirty="0" err="1"/>
              <a:t>responsible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the tag of the </a:t>
            </a:r>
            <a:r>
              <a:rPr lang="fr-FR" dirty="0" err="1"/>
              <a:t>project</a:t>
            </a:r>
            <a:r>
              <a:rPr lang="fr-FR" dirty="0"/>
              <a:t>. </a:t>
            </a:r>
          </a:p>
          <a:p>
            <a:pPr lvl="1"/>
            <a:r>
              <a:rPr lang="fr-FR" dirty="0" err="1"/>
              <a:t>Consequence</a:t>
            </a:r>
            <a:r>
              <a:rPr lang="fr-FR" dirty="0"/>
              <a:t>: impossible to </a:t>
            </a:r>
            <a:r>
              <a:rPr lang="fr-FR" dirty="0" err="1"/>
              <a:t>recuperate</a:t>
            </a:r>
            <a:r>
              <a:rPr lang="fr-FR" dirty="0"/>
              <a:t> the full budget </a:t>
            </a:r>
            <a:r>
              <a:rPr lang="fr-FR" dirty="0" err="1"/>
              <a:t>used</a:t>
            </a:r>
            <a:r>
              <a:rPr lang="fr-FR" dirty="0"/>
              <a:t> for a </a:t>
            </a:r>
            <a:r>
              <a:rPr lang="fr-FR" dirty="0" err="1"/>
              <a:t>project</a:t>
            </a:r>
            <a:r>
              <a:rPr lang="fr-FR" dirty="0"/>
              <a:t>  </a:t>
            </a:r>
          </a:p>
          <a:p>
            <a:pPr lvl="1"/>
            <a:endParaRPr lang="fr-FR" dirty="0"/>
          </a:p>
          <a:p>
            <a:pPr marL="342900" indent="-342900">
              <a:buFont typeface="+mj-lt"/>
              <a:buAutoNum type="arabicPeriod" startAt="4"/>
            </a:pPr>
            <a:r>
              <a:rPr lang="fr-FR" dirty="0" err="1"/>
              <a:t>Exclude</a:t>
            </a:r>
            <a:r>
              <a:rPr lang="fr-FR" dirty="0"/>
              <a:t> </a:t>
            </a:r>
            <a:r>
              <a:rPr lang="fr-FR" dirty="0" err="1"/>
              <a:t>risk</a:t>
            </a:r>
            <a:r>
              <a:rPr lang="fr-FR" dirty="0"/>
              <a:t> of </a:t>
            </a:r>
            <a:r>
              <a:rPr lang="fr-FR" dirty="0" err="1"/>
              <a:t>loosing</a:t>
            </a:r>
            <a:r>
              <a:rPr lang="fr-FR" dirty="0"/>
              <a:t> components or </a:t>
            </a:r>
            <a:r>
              <a:rPr lang="fr-FR" dirty="0" err="1"/>
              <a:t>spend</a:t>
            </a:r>
            <a:r>
              <a:rPr lang="fr-FR" dirty="0"/>
              <a:t> </a:t>
            </a:r>
            <a:r>
              <a:rPr lang="fr-FR" dirty="0" err="1"/>
              <a:t>quite</a:t>
            </a:r>
            <a:r>
              <a:rPr lang="fr-FR" dirty="0"/>
              <a:t> </a:t>
            </a:r>
            <a:r>
              <a:rPr lang="fr-FR" dirty="0" err="1"/>
              <a:t>some</a:t>
            </a:r>
            <a:r>
              <a:rPr lang="fr-FR" dirty="0"/>
              <a:t> time to look for and </a:t>
            </a:r>
            <a:r>
              <a:rPr lang="fr-FR" dirty="0" err="1"/>
              <a:t>find</a:t>
            </a:r>
            <a:r>
              <a:rPr lang="fr-FR" dirty="0"/>
              <a:t> </a:t>
            </a:r>
            <a:r>
              <a:rPr lang="fr-FR" dirty="0" err="1"/>
              <a:t>them</a:t>
            </a:r>
            <a:endParaRPr lang="fr-FR" dirty="0"/>
          </a:p>
          <a:p>
            <a:pPr lvl="1"/>
            <a:r>
              <a:rPr lang="fr-FR" dirty="0"/>
              <a:t>Example: </a:t>
            </a:r>
            <a:r>
              <a:rPr lang="fr-FR" dirty="0" err="1"/>
              <a:t>khrone</a:t>
            </a:r>
            <a:r>
              <a:rPr lang="fr-FR" dirty="0"/>
              <a:t>, </a:t>
            </a:r>
            <a:r>
              <a:rPr lang="fr-FR" dirty="0" err="1"/>
              <a:t>compressor</a:t>
            </a:r>
            <a:r>
              <a:rPr lang="fr-FR" dirty="0"/>
              <a:t>, valves, …</a:t>
            </a:r>
            <a:endParaRPr lang="en-CH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86798C0F-D3F0-6270-6420-D248064FD740}"/>
              </a:ext>
            </a:extLst>
          </p:cNvPr>
          <p:cNvSpPr txBox="1">
            <a:spLocks noChangeArrowheads="1"/>
          </p:cNvSpPr>
          <p:nvPr/>
        </p:nvSpPr>
        <p:spPr>
          <a:xfrm>
            <a:off x="2376137" y="0"/>
            <a:ext cx="8591283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Why spare parts (and their organization) are so important </a:t>
            </a:r>
          </a:p>
        </p:txBody>
      </p:sp>
      <p:pic>
        <p:nvPicPr>
          <p:cNvPr id="7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1DF4E12C-24B8-6C95-5119-F2F2606E22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8BE04632-6895-7854-DAA6-6AEA21BEDE4B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5B1A451-8662-B055-A875-68F6F6EFAB7D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C288901-2ED3-CB27-D764-809400346063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C39E7A5F-C12D-EEA5-2D87-0DE222FA8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11/07/2024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6E0BE9AF-36A0-B59D-BB6A-0D70506A5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CB731863-92B7-31FF-9B5B-82E7BD609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93284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5A805BE-AD1C-C97E-6BCB-D662BE32C95D}"/>
              </a:ext>
            </a:extLst>
          </p:cNvPr>
          <p:cNvSpPr txBox="1"/>
          <p:nvPr/>
        </p:nvSpPr>
        <p:spPr>
          <a:xfrm>
            <a:off x="193638" y="1041260"/>
            <a:ext cx="114031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Many discussions in the past few years</a:t>
            </a:r>
          </a:p>
          <a:p>
            <a:endParaRPr lang="en-GB" dirty="0"/>
          </a:p>
          <a:p>
            <a:r>
              <a:rPr lang="en-GB" dirty="0"/>
              <a:t>Last one in March 2024:</a:t>
            </a:r>
          </a:p>
          <a:p>
            <a:endParaRPr lang="en-GB" dirty="0"/>
          </a:p>
          <a:p>
            <a:r>
              <a:rPr lang="fr-FR" dirty="0">
                <a:hlinkClick r:id="rId2"/>
              </a:rPr>
              <a:t>https://indico.cern.ch/event/1391134/</a:t>
            </a:r>
            <a:r>
              <a:rPr lang="fr-FR" dirty="0"/>
              <a:t> </a:t>
            </a:r>
            <a:endParaRPr lang="en-CH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86798C0F-D3F0-6270-6420-D248064FD740}"/>
              </a:ext>
            </a:extLst>
          </p:cNvPr>
          <p:cNvSpPr txBox="1">
            <a:spLocks noChangeArrowheads="1"/>
          </p:cNvSpPr>
          <p:nvPr/>
        </p:nvSpPr>
        <p:spPr>
          <a:xfrm>
            <a:off x="2376137" y="0"/>
            <a:ext cx="8591283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Where we are</a:t>
            </a:r>
          </a:p>
        </p:txBody>
      </p:sp>
      <p:pic>
        <p:nvPicPr>
          <p:cNvPr id="7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1DF4E12C-24B8-6C95-5119-F2F2606E22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8BE04632-6895-7854-DAA6-6AEA21BEDE4B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5B1A451-8662-B055-A875-68F6F6EFAB7D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C288901-2ED3-CB27-D764-809400346063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C39E7A5F-C12D-EEA5-2D87-0DE222FA8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11/07/2024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6E0BE9AF-36A0-B59D-BB6A-0D70506A5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CB731863-92B7-31FF-9B5B-82E7BD609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69635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5A805BE-AD1C-C97E-6BCB-D662BE32C95D}"/>
              </a:ext>
            </a:extLst>
          </p:cNvPr>
          <p:cNvSpPr txBox="1"/>
          <p:nvPr/>
        </p:nvSpPr>
        <p:spPr>
          <a:xfrm>
            <a:off x="193638" y="1041260"/>
            <a:ext cx="1140310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Two level intervention</a:t>
            </a:r>
            <a:endParaRPr lang="en-GB" dirty="0">
              <a:sym typeface="Wingdings" panose="05000000000000000000" pitchFamily="2" charset="2"/>
            </a:endParaRPr>
          </a:p>
          <a:p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ym typeface="Wingdings" panose="05000000000000000000" pitchFamily="2" charset="2"/>
              </a:rPr>
              <a:t>Stock for “big” and/or expensive components not used for the everyday activities 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 it can be the one located in Bldg26 </a:t>
            </a:r>
            <a:endParaRPr lang="fr-FR" dirty="0"/>
          </a:p>
          <a:p>
            <a:endParaRPr lang="fr-FR" dirty="0"/>
          </a:p>
          <a:p>
            <a:pPr marL="342900" indent="-342900">
              <a:buFont typeface="+mj-lt"/>
              <a:buAutoNum type="arabicPeriod" startAt="2"/>
            </a:pPr>
            <a:r>
              <a:rPr lang="fr-FR" dirty="0"/>
              <a:t>Stock for </a:t>
            </a:r>
            <a:r>
              <a:rPr lang="fr-FR" dirty="0" err="1"/>
              <a:t>small</a:t>
            </a:r>
            <a:r>
              <a:rPr lang="fr-FR" dirty="0"/>
              <a:t> </a:t>
            </a:r>
            <a:r>
              <a:rPr lang="fr-FR" dirty="0" err="1"/>
              <a:t>pieces</a:t>
            </a:r>
            <a:r>
              <a:rPr lang="fr-FR" dirty="0"/>
              <a:t> </a:t>
            </a:r>
            <a:r>
              <a:rPr lang="fr-FR" dirty="0" err="1"/>
              <a:t>frequently</a:t>
            </a:r>
            <a:r>
              <a:rPr lang="fr-FR" dirty="0"/>
              <a:t> </a:t>
            </a:r>
            <a:r>
              <a:rPr lang="fr-FR" dirty="0" err="1"/>
              <a:t>used</a:t>
            </a:r>
            <a:endParaRPr lang="fr-FR" dirty="0"/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dirty="0"/>
              <a:t>It must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closer</a:t>
            </a:r>
            <a:r>
              <a:rPr lang="fr-FR" dirty="0"/>
              <a:t> to the workshop </a:t>
            </a:r>
            <a:r>
              <a:rPr lang="fr-FR" dirty="0">
                <a:sym typeface="Wingdings" panose="05000000000000000000" pitchFamily="2" charset="2"/>
              </a:rPr>
              <a:t> in the workshop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dirty="0" err="1">
                <a:sym typeface="Wingdings" panose="05000000000000000000" pitchFamily="2" charset="2"/>
              </a:rPr>
              <a:t>Taking</a:t>
            </a:r>
            <a:r>
              <a:rPr lang="fr-FR" dirty="0">
                <a:sym typeface="Wingdings" panose="05000000000000000000" pitchFamily="2" charset="2"/>
              </a:rPr>
              <a:t> back the </a:t>
            </a:r>
            <a:r>
              <a:rPr lang="fr-FR" dirty="0" err="1">
                <a:sym typeface="Wingdings" panose="05000000000000000000" pitchFamily="2" charset="2"/>
              </a:rPr>
              <a:t>proposal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from</a:t>
            </a:r>
            <a:r>
              <a:rPr lang="fr-FR" dirty="0">
                <a:sym typeface="Wingdings" panose="05000000000000000000" pitchFamily="2" charset="2"/>
              </a:rPr>
              <a:t> Patrick: « </a:t>
            </a:r>
            <a:r>
              <a:rPr lang="fr-FR" dirty="0" err="1">
                <a:sym typeface="Wingdings" panose="05000000000000000000" pitchFamily="2" charset="2"/>
              </a:rPr>
              <a:t>Patrick’s</a:t>
            </a:r>
            <a:r>
              <a:rPr lang="fr-FR" dirty="0">
                <a:sym typeface="Wingdings" panose="05000000000000000000" pitchFamily="2" charset="2"/>
              </a:rPr>
              <a:t> magasin »</a:t>
            </a:r>
            <a:r>
              <a:rPr lang="fr-FR" dirty="0"/>
              <a:t> </a:t>
            </a:r>
          </a:p>
          <a:p>
            <a:pPr lvl="1"/>
            <a:endParaRPr lang="fr-FR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86798C0F-D3F0-6270-6420-D248064FD740}"/>
              </a:ext>
            </a:extLst>
          </p:cNvPr>
          <p:cNvSpPr txBox="1">
            <a:spLocks noChangeArrowheads="1"/>
          </p:cNvSpPr>
          <p:nvPr/>
        </p:nvSpPr>
        <p:spPr>
          <a:xfrm>
            <a:off x="1599548" y="4602"/>
            <a:ext cx="8591283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Proposal</a:t>
            </a:r>
          </a:p>
        </p:txBody>
      </p:sp>
      <p:pic>
        <p:nvPicPr>
          <p:cNvPr id="7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1DF4E12C-24B8-6C95-5119-F2F2606E22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8BE04632-6895-7854-DAA6-6AEA21BEDE4B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5B1A451-8662-B055-A875-68F6F6EFAB7D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C288901-2ED3-CB27-D764-809400346063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DA4948-2EC0-3A69-81E7-BC0C71088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11/07/2024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42762D-4FBB-100D-5459-93F0CB577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39765D-7718-52D8-284D-D14ECF626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30897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5A805BE-AD1C-C97E-6BCB-D662BE32C95D}"/>
              </a:ext>
            </a:extLst>
          </p:cNvPr>
          <p:cNvSpPr txBox="1"/>
          <p:nvPr/>
        </p:nvSpPr>
        <p:spPr>
          <a:xfrm>
            <a:off x="193638" y="1041260"/>
            <a:ext cx="1140310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fr-FR" dirty="0"/>
          </a:p>
          <a:p>
            <a:r>
              <a:rPr lang="fr-FR" dirty="0"/>
              <a:t>Step1: </a:t>
            </a:r>
          </a:p>
          <a:p>
            <a:r>
              <a:rPr lang="fr-FR" dirty="0"/>
              <a:t>For </a:t>
            </a:r>
            <a:r>
              <a:rPr lang="fr-FR" dirty="0" err="1"/>
              <a:t>small</a:t>
            </a:r>
            <a:r>
              <a:rPr lang="fr-FR" dirty="0"/>
              <a:t>:</a:t>
            </a:r>
          </a:p>
          <a:p>
            <a:pPr lvl="1"/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we</a:t>
            </a:r>
            <a:r>
              <a:rPr lang="fr-FR" dirty="0"/>
              <a:t> put in the « magasin» ?</a:t>
            </a:r>
          </a:p>
          <a:p>
            <a:pPr lvl="1"/>
            <a:r>
              <a:rPr lang="fr-FR" dirty="0"/>
              <a:t>Software </a:t>
            </a:r>
            <a:r>
              <a:rPr lang="fr-FR" dirty="0" err="1"/>
              <a:t>implementation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infor</a:t>
            </a:r>
            <a:endParaRPr lang="fr-FR" dirty="0"/>
          </a:p>
          <a:p>
            <a:pPr lvl="1"/>
            <a:endParaRPr lang="fr-FR" dirty="0"/>
          </a:p>
          <a:p>
            <a:r>
              <a:rPr lang="fr-FR" dirty="0"/>
              <a:t>For « big »:</a:t>
            </a:r>
          </a:p>
          <a:p>
            <a:r>
              <a:rPr lang="fr-FR" dirty="0"/>
              <a:t>Check </a:t>
            </a:r>
            <a:r>
              <a:rPr lang="fr-FR" dirty="0" err="1"/>
              <a:t>material</a:t>
            </a:r>
            <a:r>
              <a:rPr lang="fr-FR" dirty="0"/>
              <a:t> </a:t>
            </a:r>
            <a:r>
              <a:rPr lang="fr-FR" dirty="0" err="1"/>
              <a:t>present</a:t>
            </a:r>
            <a:r>
              <a:rPr lang="fr-FR" dirty="0"/>
              <a:t> and update the </a:t>
            </a:r>
            <a:r>
              <a:rPr lang="fr-FR" dirty="0" err="1"/>
              <a:t>inventory</a:t>
            </a:r>
            <a:endParaRPr lang="fr-FR" dirty="0"/>
          </a:p>
          <a:p>
            <a:endParaRPr lang="fr-FR" dirty="0"/>
          </a:p>
          <a:p>
            <a:r>
              <a:rPr lang="fr-FR" dirty="0"/>
              <a:t>Step2:</a:t>
            </a:r>
          </a:p>
          <a:p>
            <a:r>
              <a:rPr lang="fr-FR" dirty="0"/>
              <a:t>For </a:t>
            </a:r>
            <a:r>
              <a:rPr lang="fr-FR" dirty="0" err="1"/>
              <a:t>small</a:t>
            </a:r>
            <a:r>
              <a:rPr lang="fr-FR" dirty="0"/>
              <a:t>:</a:t>
            </a:r>
          </a:p>
          <a:p>
            <a:r>
              <a:rPr lang="fr-FR" dirty="0"/>
              <a:t>Setup the area: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should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closed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access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badge</a:t>
            </a:r>
          </a:p>
          <a:p>
            <a:r>
              <a:rPr lang="fr-FR" dirty="0"/>
              <a:t>PC/software/scanner</a:t>
            </a:r>
          </a:p>
          <a:p>
            <a:endParaRPr lang="fr-FR" dirty="0"/>
          </a:p>
          <a:p>
            <a:r>
              <a:rPr lang="fr-FR" dirty="0"/>
              <a:t>For « big »:</a:t>
            </a:r>
          </a:p>
          <a:p>
            <a:r>
              <a:rPr lang="fr-FR" dirty="0" err="1"/>
              <a:t>Resume</a:t>
            </a:r>
            <a:r>
              <a:rPr lang="fr-FR" dirty="0"/>
              <a:t> PC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86798C0F-D3F0-6270-6420-D248064FD740}"/>
              </a:ext>
            </a:extLst>
          </p:cNvPr>
          <p:cNvSpPr txBox="1">
            <a:spLocks noChangeArrowheads="1"/>
          </p:cNvSpPr>
          <p:nvPr/>
        </p:nvSpPr>
        <p:spPr>
          <a:xfrm>
            <a:off x="1599548" y="4602"/>
            <a:ext cx="8591283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How to proceed</a:t>
            </a:r>
          </a:p>
        </p:txBody>
      </p:sp>
      <p:pic>
        <p:nvPicPr>
          <p:cNvPr id="7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1DF4E12C-24B8-6C95-5119-F2F2606E22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8BE04632-6895-7854-DAA6-6AEA21BEDE4B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5B1A451-8662-B055-A875-68F6F6EFAB7D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C288901-2ED3-CB27-D764-809400346063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85CFDA-B118-C43D-0566-5A5FCE4D5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11/07/2024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38EBAC-14C3-45FD-6C51-556E5D4AA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3E610A-3796-A405-55FC-CBD3FC3C7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10658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5A805BE-AD1C-C97E-6BCB-D662BE32C95D}"/>
              </a:ext>
            </a:extLst>
          </p:cNvPr>
          <p:cNvSpPr txBox="1"/>
          <p:nvPr/>
        </p:nvSpPr>
        <p:spPr>
          <a:xfrm>
            <a:off x="193638" y="1041260"/>
            <a:ext cx="114031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Organization</a:t>
            </a:r>
            <a:r>
              <a:rPr lang="fr-FR" dirty="0"/>
              <a:t>:</a:t>
            </a:r>
          </a:p>
          <a:p>
            <a:r>
              <a:rPr lang="fr-FR" dirty="0"/>
              <a:t>Fred for the </a:t>
            </a:r>
            <a:r>
              <a:rPr lang="fr-FR" dirty="0" err="1"/>
              <a:t>mechanical</a:t>
            </a:r>
            <a:r>
              <a:rPr lang="fr-FR" dirty="0"/>
              <a:t> components (?) 10% of time</a:t>
            </a:r>
          </a:p>
          <a:p>
            <a:r>
              <a:rPr lang="fr-FR" dirty="0"/>
              <a:t>Patrick for the </a:t>
            </a:r>
            <a:r>
              <a:rPr lang="fr-FR" dirty="0" err="1"/>
              <a:t>electrical</a:t>
            </a:r>
            <a:r>
              <a:rPr lang="fr-FR" dirty="0"/>
              <a:t> components (?) 10% of time</a:t>
            </a:r>
          </a:p>
          <a:p>
            <a:r>
              <a:rPr lang="fr-FR" dirty="0"/>
              <a:t>	« </a:t>
            </a:r>
            <a:r>
              <a:rPr lang="fr-FR" dirty="0" err="1"/>
              <a:t>small</a:t>
            </a:r>
            <a:r>
              <a:rPr lang="fr-FR" dirty="0"/>
              <a:t> stock in workshop »: </a:t>
            </a:r>
            <a:r>
              <a:rPr lang="fr-FR" dirty="0" err="1"/>
              <a:t>list</a:t>
            </a:r>
            <a:r>
              <a:rPr lang="fr-FR" dirty="0"/>
              <a:t> of </a:t>
            </a: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we</a:t>
            </a:r>
            <a:r>
              <a:rPr lang="fr-FR" dirty="0"/>
              <a:t> put (to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prepared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the help of the full team)</a:t>
            </a:r>
          </a:p>
          <a:p>
            <a:r>
              <a:rPr lang="fr-FR" dirty="0"/>
              <a:t>	« big stock in Bldg26 »: check </a:t>
            </a:r>
            <a:r>
              <a:rPr lang="fr-FR" dirty="0" err="1"/>
              <a:t>status</a:t>
            </a:r>
            <a:endParaRPr lang="fr-FR" dirty="0"/>
          </a:p>
          <a:p>
            <a:endParaRPr lang="fr-FR" dirty="0"/>
          </a:p>
          <a:p>
            <a:r>
              <a:rPr lang="fr-FR" dirty="0"/>
              <a:t>Andrea for the </a:t>
            </a:r>
            <a:r>
              <a:rPr lang="fr-FR" dirty="0" err="1"/>
              <a:t>preparation</a:t>
            </a:r>
            <a:r>
              <a:rPr lang="fr-FR" dirty="0"/>
              <a:t> of the </a:t>
            </a:r>
            <a:r>
              <a:rPr lang="fr-FR" dirty="0" err="1"/>
              <a:t>small</a:t>
            </a:r>
            <a:r>
              <a:rPr lang="fr-FR" dirty="0"/>
              <a:t> stock area (?) 10% of time</a:t>
            </a:r>
          </a:p>
          <a:p>
            <a:endParaRPr lang="fr-FR" dirty="0"/>
          </a:p>
          <a:p>
            <a:r>
              <a:rPr lang="fr-FR" dirty="0"/>
              <a:t>Filippo/Paolillo for Software/</a:t>
            </a:r>
            <a:r>
              <a:rPr lang="fr-FR" dirty="0" err="1"/>
              <a:t>infor</a:t>
            </a:r>
            <a:r>
              <a:rPr lang="fr-FR" dirty="0"/>
              <a:t> setup 50% of time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I propose to have an update:</a:t>
            </a:r>
          </a:p>
          <a:p>
            <a:pPr marL="285750" indent="-285750">
              <a:buFontTx/>
              <a:buChar char="-"/>
            </a:pPr>
            <a:r>
              <a:rPr lang="fr-FR" dirty="0" err="1"/>
              <a:t>When</a:t>
            </a:r>
            <a:r>
              <a:rPr lang="fr-FR" dirty="0"/>
              <a:t> </a:t>
            </a:r>
            <a:r>
              <a:rPr lang="fr-FR" dirty="0" err="1"/>
              <a:t>needed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one of the </a:t>
            </a:r>
            <a:r>
              <a:rPr lang="fr-FR" dirty="0" err="1"/>
              <a:t>coming</a:t>
            </a:r>
            <a:r>
              <a:rPr lang="fr-FR" dirty="0"/>
              <a:t> meetings</a:t>
            </a:r>
          </a:p>
          <a:p>
            <a:pPr marL="285750" indent="-285750">
              <a:buFontTx/>
              <a:buChar char="-"/>
            </a:pPr>
            <a:r>
              <a:rPr lang="fr-FR" dirty="0" err="1"/>
              <a:t>September</a:t>
            </a:r>
            <a:r>
              <a:rPr lang="fr-FR" dirty="0"/>
              <a:t> 26th </a:t>
            </a:r>
            <a:r>
              <a:rPr lang="fr-FR" dirty="0" err="1"/>
              <a:t>from</a:t>
            </a:r>
            <a:r>
              <a:rPr lang="fr-FR" dirty="0"/>
              <a:t> Fred, Patrick, Andrea, Filippo/Paolillo</a:t>
            </a:r>
            <a:endParaRPr lang="en-CH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86798C0F-D3F0-6270-6420-D248064FD740}"/>
              </a:ext>
            </a:extLst>
          </p:cNvPr>
          <p:cNvSpPr txBox="1">
            <a:spLocks noChangeArrowheads="1"/>
          </p:cNvSpPr>
          <p:nvPr/>
        </p:nvSpPr>
        <p:spPr>
          <a:xfrm>
            <a:off x="1599548" y="4602"/>
            <a:ext cx="8591283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Implementation</a:t>
            </a:r>
          </a:p>
        </p:txBody>
      </p:sp>
      <p:pic>
        <p:nvPicPr>
          <p:cNvPr id="7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1DF4E12C-24B8-6C95-5119-F2F2606E22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8BE04632-6895-7854-DAA6-6AEA21BEDE4B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5B1A451-8662-B055-A875-68F6F6EFAB7D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C288901-2ED3-CB27-D764-809400346063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45863-74C7-35BF-F5D0-1EBB0726D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11/07/2024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C40A6B-354F-69AA-4055-F269D8377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26BA5B-A760-8255-81D7-F23582888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18207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5A805BE-AD1C-C97E-6BCB-D662BE32C95D}"/>
              </a:ext>
            </a:extLst>
          </p:cNvPr>
          <p:cNvSpPr txBox="1"/>
          <p:nvPr/>
        </p:nvSpPr>
        <p:spPr>
          <a:xfrm>
            <a:off x="193638" y="1041260"/>
            <a:ext cx="11403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Demonstration</a:t>
            </a:r>
            <a:r>
              <a:rPr lang="fr-FR" dirty="0"/>
              <a:t> </a:t>
            </a:r>
            <a:r>
              <a:rPr lang="fr-FR">
                <a:sym typeface="Wingdings" panose="05000000000000000000" pitchFamily="2" charset="2"/>
              </a:rPr>
              <a:t> Filippo</a:t>
            </a:r>
            <a:endParaRPr lang="en-CH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86798C0F-D3F0-6270-6420-D248064FD740}"/>
              </a:ext>
            </a:extLst>
          </p:cNvPr>
          <p:cNvSpPr txBox="1">
            <a:spLocks noChangeArrowheads="1"/>
          </p:cNvSpPr>
          <p:nvPr/>
        </p:nvSpPr>
        <p:spPr>
          <a:xfrm>
            <a:off x="1599548" y="4602"/>
            <a:ext cx="8591283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Demonstration about using EAM/Infor</a:t>
            </a:r>
          </a:p>
        </p:txBody>
      </p:sp>
      <p:pic>
        <p:nvPicPr>
          <p:cNvPr id="7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1DF4E12C-24B8-6C95-5119-F2F2606E22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8BE04632-6895-7854-DAA6-6AEA21BEDE4B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5B1A451-8662-B055-A875-68F6F6EFAB7D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C288901-2ED3-CB27-D764-809400346063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45863-74C7-35BF-F5D0-1EBB0726D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11/07/2024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C40A6B-354F-69AA-4055-F269D8377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26BA5B-A760-8255-81D7-F23582888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30988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529</Words>
  <Application>Microsoft Office PowerPoint</Application>
  <PresentationFormat>Widescreen</PresentationFormat>
  <Paragraphs>87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Arial</vt:lpstr>
      <vt:lpstr>Wingdings</vt:lpstr>
      <vt:lpstr>Office Theme</vt:lpstr>
      <vt:lpstr>Intro to spare parts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Roberto Guida</dc:creator>
  <cp:lastModifiedBy>Roberto Guida</cp:lastModifiedBy>
  <cp:revision>6</cp:revision>
  <dcterms:created xsi:type="dcterms:W3CDTF">2024-07-11T04:53:56Z</dcterms:created>
  <dcterms:modified xsi:type="dcterms:W3CDTF">2024-07-11T06:46:20Z</dcterms:modified>
</cp:coreProperties>
</file>